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2.xml" ContentType="application/vnd.openxmlformats-officedocument.theme+xml"/>
  <Override PartName="/ppt/slideLayouts/slideLayout9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2.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5447" r:id="rId1"/>
    <p:sldMasterId id="2147485551" r:id="rId2"/>
    <p:sldMasterId id="2147485608" r:id="rId3"/>
  </p:sldMasterIdLst>
  <p:notesMasterIdLst>
    <p:notesMasterId r:id="rId79"/>
  </p:notesMasterIdLst>
  <p:handoutMasterIdLst>
    <p:handoutMasterId r:id="rId80"/>
  </p:handoutMasterIdLst>
  <p:sldIdLst>
    <p:sldId id="2147482391" r:id="rId4"/>
    <p:sldId id="2147482423" r:id="rId5"/>
    <p:sldId id="417" r:id="rId6"/>
    <p:sldId id="2147483594" r:id="rId7"/>
    <p:sldId id="345" r:id="rId8"/>
    <p:sldId id="258" r:id="rId9"/>
    <p:sldId id="2147483637" r:id="rId10"/>
    <p:sldId id="2147481719" r:id="rId11"/>
    <p:sldId id="2147481720" r:id="rId12"/>
    <p:sldId id="2147483532" r:id="rId13"/>
    <p:sldId id="305" r:id="rId14"/>
    <p:sldId id="283" r:id="rId15"/>
    <p:sldId id="285" r:id="rId16"/>
    <p:sldId id="2147483607" r:id="rId17"/>
    <p:sldId id="367" r:id="rId18"/>
    <p:sldId id="286" r:id="rId19"/>
    <p:sldId id="287" r:id="rId20"/>
    <p:sldId id="288" r:id="rId21"/>
    <p:sldId id="289" r:id="rId22"/>
    <p:sldId id="290" r:id="rId23"/>
    <p:sldId id="383" r:id="rId24"/>
    <p:sldId id="2147483643" r:id="rId25"/>
    <p:sldId id="2147483646" r:id="rId26"/>
    <p:sldId id="2147483645" r:id="rId27"/>
    <p:sldId id="293" r:id="rId28"/>
    <p:sldId id="294" r:id="rId29"/>
    <p:sldId id="295" r:id="rId30"/>
    <p:sldId id="296" r:id="rId31"/>
    <p:sldId id="297" r:id="rId32"/>
    <p:sldId id="300" r:id="rId33"/>
    <p:sldId id="359" r:id="rId34"/>
    <p:sldId id="2147483611" r:id="rId35"/>
    <p:sldId id="299" r:id="rId36"/>
    <p:sldId id="301" r:id="rId37"/>
    <p:sldId id="360" r:id="rId38"/>
    <p:sldId id="366" r:id="rId39"/>
    <p:sldId id="390" r:id="rId40"/>
    <p:sldId id="2147483325" r:id="rId41"/>
    <p:sldId id="256" r:id="rId42"/>
    <p:sldId id="257" r:id="rId43"/>
    <p:sldId id="2147483640" r:id="rId44"/>
    <p:sldId id="259" r:id="rId45"/>
    <p:sldId id="260" r:id="rId46"/>
    <p:sldId id="261" r:id="rId47"/>
    <p:sldId id="262" r:id="rId48"/>
    <p:sldId id="2147483641" r:id="rId49"/>
    <p:sldId id="264" r:id="rId50"/>
    <p:sldId id="265" r:id="rId51"/>
    <p:sldId id="266" r:id="rId52"/>
    <p:sldId id="267" r:id="rId53"/>
    <p:sldId id="268" r:id="rId54"/>
    <p:sldId id="269" r:id="rId55"/>
    <p:sldId id="270" r:id="rId56"/>
    <p:sldId id="271" r:id="rId57"/>
    <p:sldId id="298" r:id="rId58"/>
    <p:sldId id="2147483326" r:id="rId59"/>
    <p:sldId id="2147483642" r:id="rId60"/>
    <p:sldId id="274" r:id="rId61"/>
    <p:sldId id="275" r:id="rId62"/>
    <p:sldId id="291" r:id="rId63"/>
    <p:sldId id="2147483634" r:id="rId64"/>
    <p:sldId id="263" r:id="rId65"/>
    <p:sldId id="292" r:id="rId66"/>
    <p:sldId id="2147483632" r:id="rId67"/>
    <p:sldId id="273" r:id="rId68"/>
    <p:sldId id="276" r:id="rId69"/>
    <p:sldId id="277" r:id="rId70"/>
    <p:sldId id="2147483647" r:id="rId71"/>
    <p:sldId id="337" r:id="rId72"/>
    <p:sldId id="278" r:id="rId73"/>
    <p:sldId id="279" r:id="rId74"/>
    <p:sldId id="280" r:id="rId75"/>
    <p:sldId id="281" r:id="rId76"/>
    <p:sldId id="2147483644" r:id="rId77"/>
    <p:sldId id="272" r:id="rId78"/>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F0C4714-1D85-4751-AF6A-4D5180DB5ED1}">
          <p14:sldIdLst>
            <p14:sldId id="2147482391"/>
            <p14:sldId id="2147482423"/>
          </p14:sldIdLst>
        </p14:section>
        <p14:section name="Build updates" id="{82BFE9FE-C8AE-4C32-857F-BA362EFF4E0D}">
          <p14:sldIdLst>
            <p14:sldId id="417"/>
            <p14:sldId id="2147483594"/>
            <p14:sldId id="345"/>
            <p14:sldId id="258"/>
            <p14:sldId id="2147483637"/>
            <p14:sldId id="2147481719"/>
            <p14:sldId id="2147481720"/>
            <p14:sldId id="2147483532"/>
            <p14:sldId id="305"/>
            <p14:sldId id="283"/>
            <p14:sldId id="285"/>
            <p14:sldId id="2147483607"/>
            <p14:sldId id="367"/>
            <p14:sldId id="286"/>
            <p14:sldId id="287"/>
            <p14:sldId id="288"/>
            <p14:sldId id="289"/>
            <p14:sldId id="290"/>
            <p14:sldId id="383"/>
            <p14:sldId id="2147483643"/>
            <p14:sldId id="2147483646"/>
            <p14:sldId id="2147483645"/>
            <p14:sldId id="293"/>
            <p14:sldId id="294"/>
            <p14:sldId id="295"/>
            <p14:sldId id="296"/>
            <p14:sldId id="297"/>
            <p14:sldId id="300"/>
            <p14:sldId id="359"/>
            <p14:sldId id="2147483611"/>
            <p14:sldId id="299"/>
            <p14:sldId id="301"/>
            <p14:sldId id="360"/>
            <p14:sldId id="366"/>
            <p14:sldId id="390"/>
            <p14:sldId id="2147483325"/>
          </p14:sldIdLst>
        </p14:section>
        <p14:section name="Hosted Agent with Microsoft IQ" id="{B5895390-E337-4243-9823-F804587F5E1C}">
          <p14:sldIdLst>
            <p14:sldId id="256"/>
            <p14:sldId id="257"/>
            <p14:sldId id="2147483640"/>
            <p14:sldId id="259"/>
            <p14:sldId id="260"/>
            <p14:sldId id="261"/>
            <p14:sldId id="262"/>
            <p14:sldId id="2147483641"/>
            <p14:sldId id="264"/>
            <p14:sldId id="265"/>
            <p14:sldId id="266"/>
            <p14:sldId id="267"/>
            <p14:sldId id="268"/>
            <p14:sldId id="269"/>
            <p14:sldId id="270"/>
            <p14:sldId id="271"/>
          </p14:sldIdLst>
        </p14:section>
        <p14:section name="Chris" id="{B1F81D6E-4449-4D5D-8598-00446C933582}">
          <p14:sldIdLst>
            <p14:sldId id="298"/>
            <p14:sldId id="2147483326"/>
            <p14:sldId id="2147483642"/>
            <p14:sldId id="274"/>
            <p14:sldId id="275"/>
            <p14:sldId id="291"/>
            <p14:sldId id="2147483634"/>
            <p14:sldId id="263"/>
            <p14:sldId id="292"/>
            <p14:sldId id="2147483632"/>
            <p14:sldId id="273"/>
            <p14:sldId id="276"/>
            <p14:sldId id="277"/>
            <p14:sldId id="2147483647"/>
            <p14:sldId id="337"/>
            <p14:sldId id="278"/>
            <p14:sldId id="279"/>
            <p14:sldId id="280"/>
            <p14:sldId id="281"/>
            <p14:sldId id="2147483644"/>
          </p14:sldIdLst>
        </p14:section>
        <p14:section name="Closing" id="{645ED0D2-0DC4-4667-B7B5-AACEEDF39041}">
          <p14:sldIdLst>
            <p14:sldId id="272"/>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5" name="Author" initials="A"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A446F"/>
    <a:srgbClr val="5D5D5D"/>
    <a:srgbClr val="C1C3C3"/>
    <a:srgbClr val="F08271"/>
    <a:srgbClr val="F6BEB5"/>
    <a:srgbClr val="0078D4"/>
    <a:srgbClr val="E9EEEB"/>
    <a:srgbClr val="101411"/>
    <a:srgbClr val="A8CF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962751-1E0A-44AD-8CF1-1143568D35F0}" v="12" dt="2026-06-18T06:22:11.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25" autoAdjust="0"/>
    <p:restoredTop sz="94627" autoAdjust="0"/>
  </p:normalViewPr>
  <p:slideViewPr>
    <p:cSldViewPr snapToGrid="0">
      <p:cViewPr varScale="1">
        <p:scale>
          <a:sx n="97" d="100"/>
          <a:sy n="97" d="100"/>
        </p:scale>
        <p:origin x="48" y="16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p:scale>
          <a:sx n="1" d="2"/>
          <a:sy n="1" d="2"/>
        </p:scale>
        <p:origin x="2652" y="88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theme" Target="theme/theme1.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notesMaster" Target="notesMasters/notesMaster1.xml"/><Relationship Id="rId5" Type="http://schemas.openxmlformats.org/officeDocument/2006/relationships/slide" Target="slides/slide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handoutMaster" Target="handoutMasters/handoutMaster1.xml"/><Relationship Id="rId85"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commentAuthors" Target="commentAuthors.xml"/><Relationship Id="rId86"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microsoft.com/office/2018/10/relationships/authors" Target="authors.xml"/><Relationship Id="rId61" Type="http://schemas.openxmlformats.org/officeDocument/2006/relationships/slide" Target="slides/slide58.xml"/><Relationship Id="rId8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F9EC6-89FF-47E1-8594-1A32E3B45134}" type="datetime8">
              <a:rPr lang="en-US" smtClean="0">
                <a:latin typeface="Segoe UI" pitchFamily="34" charset="0"/>
              </a:rPr>
              <a:t>6/18/2026 2:20 PM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386CE63F-9E7F-4C04-9D0D-FCA25A8E9E86}" type="datetime8">
              <a:rPr lang="en-US" smtClean="0"/>
              <a:t>6/18/2026 2:19 PM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UI" panose="020B0502040204020203" pitchFamily="34"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F77DD-FA1B-621C-991B-E34BBFD7E3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F66ADF-B61D-C6BA-5E5C-9ADC4885B36A}"/>
              </a:ext>
            </a:extLst>
          </p:cNvPr>
          <p:cNvSpPr>
            <a:spLocks noGrp="1" noRot="1" noChangeAspect="1"/>
          </p:cNvSpPr>
          <p:nvPr>
            <p:ph type="sldImg"/>
          </p:nvPr>
        </p:nvSpPr>
        <p:spPr>
          <a:xfrm>
            <a:off x="-458788" y="3048000"/>
            <a:ext cx="14633576" cy="8231188"/>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1A67E6E2-B8AA-E0BB-76B3-8BA666D9B218}"/>
              </a:ext>
            </a:extLst>
          </p:cNvPr>
          <p:cNvSpPr>
            <a:spLocks noGrp="1"/>
          </p:cNvSpPr>
          <p:nvPr>
            <p:ph type="body" idx="1"/>
          </p:nvPr>
        </p:nvSpPr>
        <p:spPr>
          <a:xfrm>
            <a:off x="1371600" y="11736388"/>
            <a:ext cx="10972800" cy="9602787"/>
          </a:xfrm>
          <a:prstGeom prst="rect">
            <a:avLst/>
          </a:prstGeom>
        </p:spPr>
        <p:txBody>
          <a:bodyPr/>
          <a:lstStyle/>
          <a:p>
            <a:pPr marL="171450" marR="0" lvl="0" indent="-171450" algn="l" defTabSz="914367" rtl="0" eaLnBrk="1" fontAlgn="auto" latinLnBrk="0" hangingPunct="1">
              <a:lnSpc>
                <a:spcPct val="90000"/>
              </a:lnSpc>
              <a:spcBef>
                <a:spcPts val="0"/>
              </a:spcBef>
              <a:spcAft>
                <a:spcPts val="333"/>
              </a:spcAft>
              <a:buClrTx/>
              <a:buSzTx/>
              <a:buFontTx/>
              <a:buChar char="-"/>
              <a:tabLst/>
              <a:defRPr/>
            </a:pPr>
            <a:endParaRPr lang="en-US"/>
          </a:p>
        </p:txBody>
      </p:sp>
    </p:spTree>
    <p:extLst>
      <p:ext uri="{BB962C8B-B14F-4D97-AF65-F5344CB8AC3E}">
        <p14:creationId xmlns:p14="http://schemas.microsoft.com/office/powerpoint/2010/main" val="3743635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614BC-F8B9-5BCF-1167-76E267511F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452F2D-1A59-25CA-C050-890F7BF33EA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57F27F5-095D-A157-DE62-46EBEC20D46B}"/>
              </a:ext>
            </a:extLst>
          </p:cNvPr>
          <p:cNvSpPr>
            <a:spLocks noGrp="1"/>
          </p:cNvSpPr>
          <p:nvPr>
            <p:ph type="body" idx="1"/>
          </p:nvPr>
        </p:nvSpPr>
        <p:spPr/>
        <p:txBody>
          <a:bodyPr/>
          <a:lstStyle/>
          <a:p>
            <a:pPr defTabSz="914367">
              <a:defRPr/>
            </a:pPr>
            <a:endParaRPr lang="en-US"/>
          </a:p>
        </p:txBody>
      </p:sp>
      <p:sp>
        <p:nvSpPr>
          <p:cNvPr id="4" name="Slide Number Placeholder 3">
            <a:extLst>
              <a:ext uri="{FF2B5EF4-FFF2-40B4-BE49-F238E27FC236}">
                <a16:creationId xmlns:a16="http://schemas.microsoft.com/office/drawing/2014/main" id="{052C2D09-C237-6371-D3BD-AC12D9401CA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CA0D00C-D97D-4D9F-A1A5-E7BA88B482EE}"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713410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CA0D00C-D97D-4D9F-A1A5-E7BA88B482E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31601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E0A6EC-9A1A-2FC5-FE7B-90C140A8B0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D9DBF-52E9-2269-B9F6-D8CF3AB9A0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0954F3-CC9A-79E4-E4F1-BF87F7C4879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AC6C456-37AF-45DB-240C-FF03C5A6143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CA0D00C-D97D-4D9F-A1A5-E7BA88B482E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18530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B6514-2CD1-0254-2AF4-4C3C24CCE4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CCFEF4-9518-DB22-6DF4-C434B23DB4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50C7F3-8FED-8BB4-017C-7C544BE4257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5DC0CF5-4D36-08DA-2221-C2DB82507216}"/>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10C86F9C-B09A-4C48-9247-1A32A1E61B88}"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626911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A370F-2DF6-D78B-7DDB-9D0F7926D7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C58E3A-5E4D-BEBB-2697-DD604C5790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427732-250E-E4DA-6E5E-8C4DF43E62F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4285125-CDA6-0125-DFC7-51F5D242D4B1}"/>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10C86F9C-B09A-4C48-9247-1A32A1E61B88}"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57820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AF115-CB76-0F67-E3E7-E6D92C5187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4FB442-0A5F-84B8-005D-DB30E3F837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8F1AB1-7D7C-3366-1767-044FAE3349E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544ED97-ED53-87CC-4717-F2F3FA9936B2}"/>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10C86F9C-B09A-4C48-9247-1A32A1E61B88}"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2233429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923FF8-E9CA-714E-8821-D22449D6049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631761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200150"/>
            <a:ext cx="5759450" cy="3240088"/>
          </a:xfrm>
          <a:prstGeom prst="rect">
            <a:avLst/>
          </a:prstGeom>
          <a:noFill/>
          <a:ln w="12700">
            <a:solidFill>
              <a:prstClr val="black"/>
            </a:solidFill>
          </a:ln>
        </p:spPr>
        <p:txBody>
          <a:bodyPr lIns="108265" tIns="54132" rIns="108265" bIns="54132"/>
          <a:lstStyle/>
          <a:p>
            <a:endParaRPr lang="en-US"/>
          </a:p>
        </p:txBody>
      </p:sp>
      <p:sp>
        <p:nvSpPr>
          <p:cNvPr id="3" name="Notes Placeholder 2"/>
          <p:cNvSpPr>
            <a:spLocks noGrp="1"/>
          </p:cNvSpPr>
          <p:nvPr>
            <p:ph type="body" idx="1"/>
          </p:nvPr>
        </p:nvSpPr>
        <p:spPr>
          <a:xfrm>
            <a:off x="731520" y="4620577"/>
            <a:ext cx="5852160" cy="3780473"/>
          </a:xfrm>
          <a:prstGeom prst="rect">
            <a:avLst/>
          </a:prstGeom>
        </p:spPr>
        <p:txBody>
          <a:bodyPr lIns="108265" tIns="54132" rIns="108265" bIns="54132"/>
          <a:lstStyle/>
          <a:p>
            <a:endParaRPr lang="en-US"/>
          </a:p>
        </p:txBody>
      </p:sp>
    </p:spTree>
    <p:extLst>
      <p:ext uri="{BB962C8B-B14F-4D97-AF65-F5344CB8AC3E}">
        <p14:creationId xmlns:p14="http://schemas.microsoft.com/office/powerpoint/2010/main" val="1279802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200150"/>
            <a:ext cx="5759450" cy="3240088"/>
          </a:xfrm>
          <a:prstGeom prst="rect">
            <a:avLst/>
          </a:prstGeom>
          <a:noFill/>
          <a:ln w="12700">
            <a:solidFill>
              <a:prstClr val="black"/>
            </a:solidFill>
          </a:ln>
        </p:spPr>
        <p:txBody>
          <a:bodyPr lIns="108265" tIns="54132" rIns="108265" bIns="54132"/>
          <a:lstStyle/>
          <a:p>
            <a:endParaRPr lang="en-US"/>
          </a:p>
        </p:txBody>
      </p:sp>
      <p:sp>
        <p:nvSpPr>
          <p:cNvPr id="3" name="Notes Placeholder 2"/>
          <p:cNvSpPr>
            <a:spLocks noGrp="1"/>
          </p:cNvSpPr>
          <p:nvPr>
            <p:ph type="body" idx="1"/>
          </p:nvPr>
        </p:nvSpPr>
        <p:spPr>
          <a:xfrm>
            <a:off x="731520" y="4620577"/>
            <a:ext cx="5852160" cy="3780473"/>
          </a:xfrm>
          <a:prstGeom prst="rect">
            <a:avLst/>
          </a:prstGeom>
        </p:spPr>
        <p:txBody>
          <a:bodyPr lIns="108265" tIns="54132" rIns="108265" bIns="54132"/>
          <a:lstStyle/>
          <a:p>
            <a:pPr marL="0" indent="0">
              <a:buFont typeface="Arial" panose="020B0604020202020204" pitchFamily="34" charset="0"/>
              <a:buNone/>
            </a:pPr>
            <a:endParaRPr lang="en-US"/>
          </a:p>
        </p:txBody>
      </p:sp>
    </p:spTree>
    <p:extLst>
      <p:ext uri="{BB962C8B-B14F-4D97-AF65-F5344CB8AC3E}">
        <p14:creationId xmlns:p14="http://schemas.microsoft.com/office/powerpoint/2010/main" val="2233897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B8F0F-17A2-ACEC-CA20-DCB6B4795C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428542-93B7-7808-4D1C-B46F0B2154E0}"/>
              </a:ext>
            </a:extLst>
          </p:cNvPr>
          <p:cNvSpPr>
            <a:spLocks noGrp="1" noRot="1" noChangeAspect="1"/>
          </p:cNvSpPr>
          <p:nvPr>
            <p:ph type="sldImg"/>
          </p:nvPr>
        </p:nvSpPr>
        <p:spPr>
          <a:xfrm>
            <a:off x="2116138" y="1239838"/>
            <a:ext cx="5954712" cy="3349625"/>
          </a:xfrm>
        </p:spPr>
        <p:txBody>
          <a:bodyPr lIns="108265" tIns="54132" rIns="108265" bIns="54132"/>
          <a:lstStyle/>
          <a:p>
            <a:endParaRPr lang="en-US"/>
          </a:p>
        </p:txBody>
      </p:sp>
      <p:sp>
        <p:nvSpPr>
          <p:cNvPr id="3" name="Notes Placeholder 2">
            <a:extLst>
              <a:ext uri="{FF2B5EF4-FFF2-40B4-BE49-F238E27FC236}">
                <a16:creationId xmlns:a16="http://schemas.microsoft.com/office/drawing/2014/main" id="{B0C4EE5C-4ED4-361B-F0A8-5009E3952251}"/>
              </a:ext>
            </a:extLst>
          </p:cNvPr>
          <p:cNvSpPr>
            <a:spLocks noGrp="1"/>
          </p:cNvSpPr>
          <p:nvPr>
            <p:ph type="body" idx="1"/>
          </p:nvPr>
        </p:nvSpPr>
        <p:spPr/>
        <p:txBody>
          <a:bodyPr lIns="108265" tIns="54132" rIns="108265" bIns="54132"/>
          <a:lstStyle/>
          <a:p>
            <a:endParaRPr lang="en-CA"/>
          </a:p>
        </p:txBody>
      </p:sp>
      <p:sp>
        <p:nvSpPr>
          <p:cNvPr id="4" name="Slide Number Placeholder 3">
            <a:extLst>
              <a:ext uri="{FF2B5EF4-FFF2-40B4-BE49-F238E27FC236}">
                <a16:creationId xmlns:a16="http://schemas.microsoft.com/office/drawing/2014/main" id="{2AD46F07-D202-3AEB-4981-E582E1567EC2}"/>
              </a:ext>
            </a:extLst>
          </p:cNvPr>
          <p:cNvSpPr>
            <a:spLocks noGrp="1"/>
          </p:cNvSpPr>
          <p:nvPr>
            <p:ph type="sldNum" sz="quarter" idx="5"/>
          </p:nvPr>
        </p:nvSpPr>
        <p:spPr/>
        <p:txBody>
          <a:bodyPr lIns="108265" tIns="54132" rIns="108265" bIns="54132"/>
          <a:lstStyle/>
          <a:p>
            <a:fld id="{760CD717-BA3E-410B-AAE6-2C9310D382AA}" type="slidenum">
              <a:rPr lang="en-US" smtClean="0"/>
              <a:t>31</a:t>
            </a:fld>
            <a:endParaRPr lang="en-US"/>
          </a:p>
        </p:txBody>
      </p:sp>
    </p:spTree>
    <p:extLst>
      <p:ext uri="{BB962C8B-B14F-4D97-AF65-F5344CB8AC3E}">
        <p14:creationId xmlns:p14="http://schemas.microsoft.com/office/powerpoint/2010/main" val="3530548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HK" dirty="0"/>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6/18/2026 2:19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6840076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7CE84-6589-496B-F3A8-4045EE89DD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D9B122-E9F8-3D32-12CB-93DC3785D6C6}"/>
              </a:ext>
            </a:extLst>
          </p:cNvPr>
          <p:cNvSpPr>
            <a:spLocks noGrp="1" noRot="1" noChangeAspect="1"/>
          </p:cNvSpPr>
          <p:nvPr>
            <p:ph type="sldImg"/>
          </p:nvPr>
        </p:nvSpPr>
        <p:spPr/>
        <p:txBody>
          <a:bodyPr lIns="108265" tIns="54132" rIns="108265" bIns="54132"/>
          <a:lstStyle/>
          <a:p>
            <a:endParaRPr lang="en-US"/>
          </a:p>
        </p:txBody>
      </p:sp>
      <p:sp>
        <p:nvSpPr>
          <p:cNvPr id="3" name="Notes Placeholder 2">
            <a:extLst>
              <a:ext uri="{FF2B5EF4-FFF2-40B4-BE49-F238E27FC236}">
                <a16:creationId xmlns:a16="http://schemas.microsoft.com/office/drawing/2014/main" id="{2F4A64BE-8C0D-3760-61F7-4370BA06A8C6}"/>
              </a:ext>
            </a:extLst>
          </p:cNvPr>
          <p:cNvSpPr>
            <a:spLocks noGrp="1"/>
          </p:cNvSpPr>
          <p:nvPr>
            <p:ph type="body" idx="1"/>
          </p:nvPr>
        </p:nvSpPr>
        <p:spPr/>
        <p:txBody>
          <a:bodyPr lIns="108265" tIns="54132" rIns="108265" bIns="54132"/>
          <a:lstStyle/>
          <a:p>
            <a:endParaRPr lang="en-US"/>
          </a:p>
        </p:txBody>
      </p:sp>
      <p:sp>
        <p:nvSpPr>
          <p:cNvPr id="4" name="Slide Number Placeholder 3">
            <a:extLst>
              <a:ext uri="{FF2B5EF4-FFF2-40B4-BE49-F238E27FC236}">
                <a16:creationId xmlns:a16="http://schemas.microsoft.com/office/drawing/2014/main" id="{FE60B0BD-DFA7-264E-0957-6357B4919975}"/>
              </a:ext>
            </a:extLst>
          </p:cNvPr>
          <p:cNvSpPr>
            <a:spLocks noGrp="1"/>
          </p:cNvSpPr>
          <p:nvPr>
            <p:ph type="sldNum" sz="quarter" idx="10"/>
          </p:nvPr>
        </p:nvSpPr>
        <p:spPr/>
        <p:txBody>
          <a:bodyPr lIns="108265" tIns="54132" rIns="108265" bIns="54132"/>
          <a:lstStyle/>
          <a:p>
            <a:pPr defTabSz="1082650">
              <a:defRPr/>
            </a:pPr>
            <a:fld id="{F7021451-1387-4CA6-816F-3879F97B5CBC}" type="slidenum">
              <a:rPr lang="en-US" sz="2100">
                <a:solidFill>
                  <a:prstClr val="black"/>
                </a:solidFill>
                <a:latin typeface="Aptos" panose="02110004020202020204"/>
              </a:rPr>
              <a:pPr defTabSz="1082650">
                <a:defRPr/>
              </a:pPr>
              <a:t>35</a:t>
            </a:fld>
            <a:endParaRPr lang="en-US" sz="2100">
              <a:solidFill>
                <a:prstClr val="black"/>
              </a:solidFill>
              <a:latin typeface="Aptos" panose="02110004020202020204"/>
            </a:endParaRPr>
          </a:p>
        </p:txBody>
      </p:sp>
    </p:spTree>
    <p:extLst>
      <p:ext uri="{BB962C8B-B14F-4D97-AF65-F5344CB8AC3E}">
        <p14:creationId xmlns:p14="http://schemas.microsoft.com/office/powerpoint/2010/main" val="24942460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CAC54-1157-3982-A15F-BADA2815F67D}"/>
            </a:ext>
          </a:extLst>
        </p:cNvPr>
        <p:cNvGrpSpPr/>
        <p:nvPr/>
      </p:nvGrpSpPr>
      <p:grpSpPr>
        <a:xfrm>
          <a:off x="0" y="0"/>
          <a:ext cx="0" cy="0"/>
          <a:chOff x="0" y="0"/>
          <a:chExt cx="0" cy="0"/>
        </a:xfrm>
      </p:grpSpPr>
      <p:sp>
        <p:nvSpPr>
          <p:cNvPr id="3" name="Notes Placeholder 2">
            <a:extLst>
              <a:ext uri="{FF2B5EF4-FFF2-40B4-BE49-F238E27FC236}">
                <a16:creationId xmlns:a16="http://schemas.microsoft.com/office/drawing/2014/main" id="{734D2DEB-A2FA-3187-9C14-2B1CE2A479F1}"/>
              </a:ext>
            </a:extLst>
          </p:cNvPr>
          <p:cNvSpPr>
            <a:spLocks noGrp="1"/>
          </p:cNvSpPr>
          <p:nvPr>
            <p:ph type="body" idx="4294967295"/>
          </p:nvPr>
        </p:nvSpPr>
        <p:spPr/>
        <p:txBody>
          <a:bodyPr lIns="108265" tIns="54132" rIns="108265" bIns="54132"/>
          <a:lstStyle/>
          <a:p>
            <a:endParaRPr lang="en-US"/>
          </a:p>
        </p:txBody>
      </p:sp>
      <p:sp>
        <p:nvSpPr>
          <p:cNvPr id="4" name="Slide Number Placeholder 3">
            <a:extLst>
              <a:ext uri="{FF2B5EF4-FFF2-40B4-BE49-F238E27FC236}">
                <a16:creationId xmlns:a16="http://schemas.microsoft.com/office/drawing/2014/main" id="{48230694-F3CF-7F1B-680C-7A4C15385C5D}"/>
              </a:ext>
            </a:extLst>
          </p:cNvPr>
          <p:cNvSpPr>
            <a:spLocks noGrp="1"/>
          </p:cNvSpPr>
          <p:nvPr>
            <p:ph type="sldNum" sz="quarter" idx="4294967295"/>
          </p:nvPr>
        </p:nvSpPr>
        <p:spPr/>
        <p:txBody>
          <a:bodyPr lIns="108265" tIns="54132" rIns="108265" bIns="54132"/>
          <a:lstStyle/>
          <a:p>
            <a:pPr marL="0" marR="0" lvl="0" indent="0" algn="r" defTabSz="108265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2100" b="0" i="0" u="none" strike="noStrike" kern="1200" cap="none" spc="0" normalizeH="0" baseline="0" noProof="0">
                <a:ln>
                  <a:noFill/>
                </a:ln>
                <a:solidFill>
                  <a:prstClr val="black"/>
                </a:solidFill>
                <a:effectLst/>
                <a:uLnTx/>
                <a:uFillTx/>
                <a:latin typeface="Segoe UI" panose="020B0502040204020203" pitchFamily="34" charset="0"/>
                <a:ea typeface="+mn-ea"/>
                <a:cs typeface="+mn-cs"/>
              </a:rPr>
              <a:pPr marL="0" marR="0" lvl="0" indent="0" algn="r" defTabSz="1082650" rtl="0" eaLnBrk="1" fontAlgn="auto" latinLnBrk="0" hangingPunct="1">
                <a:lnSpc>
                  <a:spcPct val="100000"/>
                </a:lnSpc>
                <a:spcBef>
                  <a:spcPts val="0"/>
                </a:spcBef>
                <a:spcAft>
                  <a:spcPts val="0"/>
                </a:spcAft>
                <a:buClrTx/>
                <a:buSzTx/>
                <a:buFontTx/>
                <a:buNone/>
                <a:tabLst/>
                <a:defRPr/>
              </a:pPr>
              <a:t>36</a:t>
            </a:fld>
            <a:endParaRPr kumimoji="0" lang="en-US" sz="2100" b="0" i="0" u="none" strike="noStrike" kern="1200" cap="none" spc="0" normalizeH="0" baseline="0" noProof="0">
              <a:ln>
                <a:noFill/>
              </a:ln>
              <a:solidFill>
                <a:prstClr val="black"/>
              </a:solidFill>
              <a:effectLst/>
              <a:uLnTx/>
              <a:uFillTx/>
              <a:latin typeface="Segoe UI" panose="020B0502040204020203" pitchFamily="34" charset="0"/>
              <a:ea typeface="+mn-ea"/>
              <a:cs typeface="+mn-cs"/>
            </a:endParaRPr>
          </a:p>
        </p:txBody>
      </p:sp>
    </p:spTree>
    <p:extLst>
      <p:ext uri="{BB962C8B-B14F-4D97-AF65-F5344CB8AC3E}">
        <p14:creationId xmlns:p14="http://schemas.microsoft.com/office/powerpoint/2010/main" val="24900961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3E137-0150-3306-82DB-86C16240F6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59A6A9-60D5-7891-ABE6-3B79A5D40F2A}"/>
              </a:ext>
            </a:extLst>
          </p:cNvPr>
          <p:cNvSpPr>
            <a:spLocks noGrp="1" noRot="1" noChangeAspect="1"/>
          </p:cNvSpPr>
          <p:nvPr>
            <p:ph type="sldImg"/>
          </p:nvPr>
        </p:nvSpPr>
        <p:spPr>
          <a:xfrm>
            <a:off x="244475" y="622300"/>
            <a:ext cx="5516563" cy="3103563"/>
          </a:xfrm>
        </p:spPr>
        <p:txBody>
          <a:bodyPr/>
          <a:lstStyle/>
          <a:p>
            <a:endParaRPr lang="en-AU"/>
          </a:p>
        </p:txBody>
      </p:sp>
      <p:sp>
        <p:nvSpPr>
          <p:cNvPr id="3" name="Notes Placeholder 2">
            <a:extLst>
              <a:ext uri="{FF2B5EF4-FFF2-40B4-BE49-F238E27FC236}">
                <a16:creationId xmlns:a16="http://schemas.microsoft.com/office/drawing/2014/main" id="{31E608F9-A5AD-2951-AAD2-D0A88D808EEF}"/>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63AD0F2C-B16A-E0EB-0D1C-7C372A5581DF}"/>
              </a:ext>
            </a:extLst>
          </p:cNvPr>
          <p:cNvSpPr>
            <a:spLocks noGrp="1"/>
          </p:cNvSpPr>
          <p:nvPr>
            <p:ph type="hdr" sz="quarter"/>
          </p:nvPr>
        </p:nvSpPr>
        <p:spPr/>
        <p:txBody>
          <a:bodyPr/>
          <a:lstStyle/>
          <a:p>
            <a:pPr marL="0" marR="0" lvl="0" indent="0" algn="l" defTabSz="1622433"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4F7CB000-BD96-9360-7BD6-976BC650FF8F}"/>
              </a:ext>
            </a:extLst>
          </p:cNvPr>
          <p:cNvSpPr>
            <a:spLocks noGrp="1"/>
          </p:cNvSpPr>
          <p:nvPr>
            <p:ph type="ftr" sz="quarter" idx="4"/>
          </p:nvPr>
        </p:nvSpPr>
        <p:spPr/>
        <p:txBody>
          <a:bodyPr/>
          <a:lstStyle/>
          <a:p>
            <a:pPr marL="0" marR="0" lvl="0" indent="0" algn="l" defTabSz="815271"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44721DB9-4C86-694F-6F53-9381FE409667}"/>
              </a:ext>
            </a:extLst>
          </p:cNvPr>
          <p:cNvSpPr>
            <a:spLocks noGrp="1"/>
          </p:cNvSpPr>
          <p:nvPr>
            <p:ph type="dt" idx="1"/>
          </p:nvPr>
        </p:nvSpPr>
        <p:spPr/>
        <p:txBody>
          <a:bodyPr/>
          <a:lstStyle/>
          <a:p>
            <a:pPr marL="0" marR="0" lvl="0" indent="0" algn="r" defTabSz="1622433"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1622433" rtl="0" eaLnBrk="1" fontAlgn="auto" latinLnBrk="0" hangingPunct="1">
                <a:lnSpc>
                  <a:spcPct val="100000"/>
                </a:lnSpc>
                <a:spcBef>
                  <a:spcPts val="0"/>
                </a:spcBef>
                <a:spcAft>
                  <a:spcPts val="0"/>
                </a:spcAft>
                <a:buClrTx/>
                <a:buSzTx/>
                <a:buFontTx/>
                <a:buNone/>
                <a:tabLst/>
                <a:defRPr/>
              </a:pPr>
              <a:t>6/18/2026 2:19 PM</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3043175C-3839-2DCD-B091-BCFB232B70FE}"/>
              </a:ext>
            </a:extLst>
          </p:cNvPr>
          <p:cNvSpPr>
            <a:spLocks noGrp="1"/>
          </p:cNvSpPr>
          <p:nvPr>
            <p:ph type="sldNum" sz="quarter" idx="5"/>
          </p:nvPr>
        </p:nvSpPr>
        <p:spPr/>
        <p:txBody>
          <a:bodyPr/>
          <a:lstStyle/>
          <a:p>
            <a:pPr marL="0" marR="0" lvl="0" indent="0" algn="r" defTabSz="1622433"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1622433"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3612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705DE-710A-E7C3-2F49-1C1A53CCBB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526719-7C91-D699-AABD-62115675728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11342B8-0C4E-FF8A-F1C6-027BB1BB344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95D1857-66C1-04C5-283E-9D494E595DD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06BEB1-C610-DF4F-A973-0FCC075DACC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622371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1A085-3113-7C0E-738D-86C03BE3CD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189FA5-5E65-1A6E-D772-FC0EDB3196DA}"/>
              </a:ext>
            </a:extLst>
          </p:cNvPr>
          <p:cNvSpPr>
            <a:spLocks noGrp="1" noRot="1" noChangeAspect="1"/>
          </p:cNvSpPr>
          <p:nvPr>
            <p:ph type="sldImg"/>
          </p:nvPr>
        </p:nvSpPr>
        <p:spPr>
          <a:xfrm>
            <a:off x="746125" y="1181100"/>
            <a:ext cx="5670550" cy="3189288"/>
          </a:xfrm>
        </p:spPr>
        <p:txBody>
          <a:bodyPr/>
          <a:lstStyle/>
          <a:p>
            <a:endParaRPr lang="en-US"/>
          </a:p>
        </p:txBody>
      </p:sp>
      <p:sp>
        <p:nvSpPr>
          <p:cNvPr id="3" name="Notes Placeholder 2">
            <a:extLst>
              <a:ext uri="{FF2B5EF4-FFF2-40B4-BE49-F238E27FC236}">
                <a16:creationId xmlns:a16="http://schemas.microsoft.com/office/drawing/2014/main" id="{75053239-04C4-2170-8674-2F86B29FB045}"/>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a:p>
        </p:txBody>
      </p:sp>
      <p:sp>
        <p:nvSpPr>
          <p:cNvPr id="4" name="Slide Number Placeholder 3">
            <a:extLst>
              <a:ext uri="{FF2B5EF4-FFF2-40B4-BE49-F238E27FC236}">
                <a16:creationId xmlns:a16="http://schemas.microsoft.com/office/drawing/2014/main" id="{50506701-3C7C-3B22-F6C7-E3A8341718DB}"/>
              </a:ext>
            </a:extLst>
          </p:cNvPr>
          <p:cNvSpPr>
            <a:spLocks noGrp="1"/>
          </p:cNvSpPr>
          <p:nvPr>
            <p:ph type="sldNum" sz="quarter" idx="5"/>
          </p:nvPr>
        </p:nvSpPr>
        <p:spPr/>
        <p:txBody>
          <a:bodyPr/>
          <a:lstStyle/>
          <a:p>
            <a:pPr marL="0" marR="0" lvl="0" indent="0" algn="r" defTabSz="717626" rtl="0" eaLnBrk="1" fontAlgn="auto" latinLnBrk="0" hangingPunct="1">
              <a:lnSpc>
                <a:spcPct val="100000"/>
              </a:lnSpc>
              <a:spcBef>
                <a:spcPts val="0"/>
              </a:spcBef>
              <a:spcAft>
                <a:spcPts val="0"/>
              </a:spcAft>
              <a:buClrTx/>
              <a:buSzTx/>
              <a:buFontTx/>
              <a:buNone/>
              <a:tabLst/>
              <a:defRPr/>
            </a:pPr>
            <a:fld id="{760CD717-BA3E-410B-AAE6-2C9310D382AA}" type="slidenum">
              <a:rPr kumimoji="0" lang="en-US" sz="1300" b="0" i="0" u="none" strike="noStrike" kern="1200" cap="none" spc="0" normalizeH="0" baseline="0" noProof="0" smtClean="0">
                <a:ln>
                  <a:noFill/>
                </a:ln>
                <a:solidFill>
                  <a:prstClr val="black"/>
                </a:solidFill>
                <a:effectLst/>
                <a:uLnTx/>
                <a:uFillTx/>
                <a:ea typeface="+mn-ea"/>
                <a:cs typeface="+mn-cs"/>
              </a:rPr>
              <a:pPr marL="0" marR="0" lvl="0" indent="0" algn="r" defTabSz="717626" rtl="0" eaLnBrk="1" fontAlgn="auto" latinLnBrk="0" hangingPunct="1">
                <a:lnSpc>
                  <a:spcPct val="100000"/>
                </a:lnSpc>
                <a:spcBef>
                  <a:spcPts val="0"/>
                </a:spcBef>
                <a:spcAft>
                  <a:spcPts val="0"/>
                </a:spcAft>
                <a:buClrTx/>
                <a:buSzTx/>
                <a:buFontTx/>
                <a:buNone/>
                <a:tabLst/>
                <a:defRPr/>
              </a:pPr>
              <a:t>61</a:t>
            </a:fld>
            <a:endParaRPr kumimoji="0" lang="en-US" sz="1300" b="0" i="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30317735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EF7E8-4B93-04D7-B1CA-B6B0B59A91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02CBB7-4335-C0AB-84C8-2FDFCA7A223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9D94D15-1F34-854E-644A-661081F496E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728776D-66E4-9A94-E196-01B9FF97EF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A0C706-A3BA-C34A-ACEA-4B4D1395093F}" type="slidenum">
              <a:rPr kumimoji="0" lang="en-US"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193281797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6F319-6D80-B2A7-7223-64BF60DBCA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81AF4C-114B-F846-C87C-E3C2082CF4B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454B658-AE51-206A-28F0-3128758610D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8C4364D-4647-0B03-BC59-8326A33BAF4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A0C706-A3BA-C34A-ACEA-4B4D1395093F}" type="slidenum">
              <a:rPr kumimoji="0" lang="en-US"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111461327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A23AC-7F8D-B702-6070-A98C4DADFE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9D4117-C1FB-E726-5EF5-764F9CC4E7C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91CE710-8078-3503-773B-A6ADA099406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7614900-BF92-A433-CAE4-D129C2BA27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A0C706-A3BA-C34A-ACEA-4B4D1395093F}" type="slidenum">
              <a:rPr kumimoji="0" lang="en-US"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230737650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84ECD-088E-72F5-8F86-0AA8D10106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9221E1-780C-FC72-A84F-5BFC0EF1FA5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B0126DC-3100-D5E6-6A12-BC0E990618AD}"/>
              </a:ext>
            </a:extLst>
          </p:cNvPr>
          <p:cNvSpPr>
            <a:spLocks noGrp="1"/>
          </p:cNvSpPr>
          <p:nvPr>
            <p:ph type="body" idx="1"/>
          </p:nvPr>
        </p:nvSpPr>
        <p:spPr/>
        <p:txBody>
          <a:bodyPr/>
          <a:lstStyle/>
          <a:p>
            <a:endParaRPr lang="en-US"/>
          </a:p>
        </p:txBody>
      </p:sp>
      <p:sp>
        <p:nvSpPr>
          <p:cNvPr id="4" name="Header Placeholder 3">
            <a:extLst>
              <a:ext uri="{FF2B5EF4-FFF2-40B4-BE49-F238E27FC236}">
                <a16:creationId xmlns:a16="http://schemas.microsoft.com/office/drawing/2014/main" id="{70320E14-2E26-C7F7-A8F1-381AE26D8716}"/>
              </a:ext>
            </a:extLst>
          </p:cNvPr>
          <p:cNvSpPr>
            <a:spLocks noGrp="1"/>
          </p:cNvSpPr>
          <p:nvPr>
            <p:ph type="hdr" sz="quarter" idx="10"/>
          </p:nvPr>
        </p:nvSpPr>
        <p:spPr/>
        <p:txBody>
          <a:bodyPr/>
          <a:lstStyle/>
          <a:p>
            <a:endParaRPr lang="en-US"/>
          </a:p>
        </p:txBody>
      </p:sp>
      <p:sp>
        <p:nvSpPr>
          <p:cNvPr id="5" name="Footer Placeholder 4">
            <a:extLst>
              <a:ext uri="{FF2B5EF4-FFF2-40B4-BE49-F238E27FC236}">
                <a16:creationId xmlns:a16="http://schemas.microsoft.com/office/drawing/2014/main" id="{E1D5D8B2-8F24-E746-E0F4-5928EC382593}"/>
              </a:ext>
            </a:extLst>
          </p:cNvPr>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24DCEA7-AA70-BF6A-4152-69E35EBFEB45}"/>
              </a:ext>
            </a:extLst>
          </p:cNvPr>
          <p:cNvSpPr>
            <a:spLocks noGrp="1"/>
          </p:cNvSpPr>
          <p:nvPr>
            <p:ph type="dt" idx="12"/>
          </p:nvPr>
        </p:nvSpPr>
        <p:spPr/>
        <p:txBody>
          <a:bodyPr/>
          <a:lstStyle/>
          <a:p>
            <a:fld id="{B16574EE-8191-4BCC-ABE6-D00A4F4D7690}" type="datetime8">
              <a:rPr lang="en-US" smtClean="0"/>
              <a:t>6/18/2026 2:19 PM</a:t>
            </a:fld>
            <a:endParaRPr lang="en-US"/>
          </a:p>
        </p:txBody>
      </p:sp>
      <p:sp>
        <p:nvSpPr>
          <p:cNvPr id="7" name="Slide Number Placeholder 6">
            <a:extLst>
              <a:ext uri="{FF2B5EF4-FFF2-40B4-BE49-F238E27FC236}">
                <a16:creationId xmlns:a16="http://schemas.microsoft.com/office/drawing/2014/main" id="{04CBF0DC-DD67-3F70-F96F-8E16AD6C97FE}"/>
              </a:ext>
            </a:extLst>
          </p:cNvPr>
          <p:cNvSpPr>
            <a:spLocks noGrp="1"/>
          </p:cNvSpPr>
          <p:nvPr>
            <p:ph type="sldNum" sz="quarter" idx="13"/>
          </p:nvPr>
        </p:nvSpPr>
        <p:spPr/>
        <p:txBody>
          <a:bodyPr/>
          <a:lstStyle/>
          <a:p>
            <a:fld id="{B4008EB6-D09E-4580-8CD6-DDB14511944F}" type="slidenum">
              <a:rPr lang="en-US" smtClean="0"/>
              <a:pPr/>
              <a:t>65</a:t>
            </a:fld>
            <a:endParaRPr lang="en-US"/>
          </a:p>
        </p:txBody>
      </p:sp>
    </p:spTree>
    <p:extLst>
      <p:ext uri="{BB962C8B-B14F-4D97-AF65-F5344CB8AC3E}">
        <p14:creationId xmlns:p14="http://schemas.microsoft.com/office/powerpoint/2010/main" val="415778420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B0DD2-1A63-10B7-9804-A51EA8F8A0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D90735-A880-5474-CBD0-C2FB7DE83FF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9D21389-7CC5-D574-A53F-FF20290E381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1457640-E5AC-763E-751D-0A242928400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20547E-2096-421C-B87C-7E0F775A1916}" type="slidenum">
              <a:rPr kumimoji="0" lang="en-US"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ea typeface="+mn-ea"/>
              <a:cs typeface="+mn-cs"/>
            </a:endParaRPr>
          </a:p>
        </p:txBody>
      </p:sp>
    </p:spTree>
    <p:extLst>
      <p:ext uri="{BB962C8B-B14F-4D97-AF65-F5344CB8AC3E}">
        <p14:creationId xmlns:p14="http://schemas.microsoft.com/office/powerpoint/2010/main" val="40477783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16850-1682-BB16-A9F0-9C6CC914A2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829DEF-3D0F-E9A2-1D93-AA80736BB4B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D92A3D8-7C91-D0FE-1C09-A30850241BF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E5A8416-D2D6-322E-58E7-30F028136B9E}"/>
              </a:ext>
            </a:extLst>
          </p:cNvPr>
          <p:cNvSpPr>
            <a:spLocks noGrp="1"/>
          </p:cNvSpPr>
          <p:nvPr>
            <p:ph type="sldNum" sz="quarter" idx="5"/>
          </p:nvPr>
        </p:nvSpPr>
        <p:spPr/>
        <p:txBody>
          <a:bodyPr/>
          <a:lstStyle/>
          <a:p>
            <a:fld id="{443BFDA9-B573-F745-9C90-43F74797C4F1}" type="slidenum">
              <a:rPr lang="en-US" smtClean="0"/>
              <a:t>69</a:t>
            </a:fld>
            <a:endParaRPr lang="en-US"/>
          </a:p>
        </p:txBody>
      </p:sp>
    </p:spTree>
    <p:extLst>
      <p:ext uri="{BB962C8B-B14F-4D97-AF65-F5344CB8AC3E}">
        <p14:creationId xmlns:p14="http://schemas.microsoft.com/office/powerpoint/2010/main" val="117222631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F77DD-FA1B-621C-991B-E34BBFD7E3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F66ADF-B61D-C6BA-5E5C-9ADC4885B36A}"/>
              </a:ext>
            </a:extLst>
          </p:cNvPr>
          <p:cNvSpPr>
            <a:spLocks noGrp="1" noRot="1" noChangeAspect="1"/>
          </p:cNvSpPr>
          <p:nvPr>
            <p:ph type="sldImg"/>
          </p:nvPr>
        </p:nvSpPr>
        <p:spPr>
          <a:xfrm>
            <a:off x="-458788" y="3048000"/>
            <a:ext cx="14633576" cy="8231188"/>
          </a:xfrm>
          <a:prstGeom prst="rect">
            <a:avLst/>
          </a:prstGeom>
          <a:noFill/>
          <a:ln w="12700">
            <a:solidFill>
              <a:prstClr val="black"/>
            </a:solidFill>
          </a:ln>
        </p:spPr>
        <p:txBody>
          <a:bodyPr/>
          <a:lstStyle/>
          <a:p>
            <a:endParaRPr lang="en-US"/>
          </a:p>
        </p:txBody>
      </p:sp>
      <p:sp>
        <p:nvSpPr>
          <p:cNvPr id="3" name="Notes Placeholder 2">
            <a:extLst>
              <a:ext uri="{FF2B5EF4-FFF2-40B4-BE49-F238E27FC236}">
                <a16:creationId xmlns:a16="http://schemas.microsoft.com/office/drawing/2014/main" id="{1A67E6E2-B8AA-E0BB-76B3-8BA666D9B218}"/>
              </a:ext>
            </a:extLst>
          </p:cNvPr>
          <p:cNvSpPr>
            <a:spLocks noGrp="1"/>
          </p:cNvSpPr>
          <p:nvPr>
            <p:ph type="body" idx="1"/>
          </p:nvPr>
        </p:nvSpPr>
        <p:spPr>
          <a:xfrm>
            <a:off x="1371600" y="11736388"/>
            <a:ext cx="10972800" cy="9602787"/>
          </a:xfrm>
          <a:prstGeom prst="rect">
            <a:avLst/>
          </a:prstGeom>
        </p:spPr>
        <p:txBody>
          <a:bodyPr/>
          <a:lstStyle/>
          <a:p>
            <a:endParaRPr lang="en-US"/>
          </a:p>
        </p:txBody>
      </p:sp>
    </p:spTree>
    <p:extLst>
      <p:ext uri="{BB962C8B-B14F-4D97-AF65-F5344CB8AC3E}">
        <p14:creationId xmlns:p14="http://schemas.microsoft.com/office/powerpoint/2010/main" val="37436350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emf"/></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12.jpe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1.xml"/><Relationship Id="rId5" Type="http://schemas.openxmlformats.org/officeDocument/2006/relationships/image" Target="../media/image13.jpeg"/><Relationship Id="rId4" Type="http://schemas.openxmlformats.org/officeDocument/2006/relationships/image" Target="../media/image12.jpe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Master" Target="../slideMasters/slideMaster1.xml"/><Relationship Id="rId4" Type="http://schemas.openxmlformats.org/officeDocument/2006/relationships/image" Target="../media/image18.jpe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Master" Target="../slideMasters/slideMaster1.xml"/><Relationship Id="rId5" Type="http://schemas.openxmlformats.org/officeDocument/2006/relationships/image" Target="../media/image22.jpeg"/><Relationship Id="rId4" Type="http://schemas.openxmlformats.org/officeDocument/2006/relationships/image" Target="../media/image21.jpe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1.xml"/><Relationship Id="rId6" Type="http://schemas.openxmlformats.org/officeDocument/2006/relationships/image" Target="../media/image23.jpeg"/><Relationship Id="rId5" Type="http://schemas.openxmlformats.org/officeDocument/2006/relationships/image" Target="../media/image13.jpeg"/><Relationship Id="rId4" Type="http://schemas.openxmlformats.org/officeDocument/2006/relationships/image" Target="../media/image12.jpe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12.jpe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1.xml"/><Relationship Id="rId5" Type="http://schemas.openxmlformats.org/officeDocument/2006/relationships/image" Target="../media/image13.jpeg"/><Relationship Id="rId4" Type="http://schemas.openxmlformats.org/officeDocument/2006/relationships/image" Target="../media/image12.jpe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Master" Target="../slideMasters/slideMaster1.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3.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12.jpeg"/></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2.xml"/><Relationship Id="rId5" Type="http://schemas.openxmlformats.org/officeDocument/2006/relationships/image" Target="../media/image13.jpeg"/><Relationship Id="rId4" Type="http://schemas.openxmlformats.org/officeDocument/2006/relationships/image" Target="../media/image12.jpeg"/></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Master" Target="../slideMasters/slideMaster2.xml"/><Relationship Id="rId4" Type="http://schemas.openxmlformats.org/officeDocument/2006/relationships/image" Target="../media/image18.jpe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Master" Target="../slideMasters/slideMaster2.xml"/><Relationship Id="rId5" Type="http://schemas.openxmlformats.org/officeDocument/2006/relationships/image" Target="../media/image22.jpeg"/><Relationship Id="rId4" Type="http://schemas.openxmlformats.org/officeDocument/2006/relationships/image" Target="../media/image21.jpeg"/></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2.xml"/><Relationship Id="rId6" Type="http://schemas.openxmlformats.org/officeDocument/2006/relationships/image" Target="../media/image23.jpeg"/><Relationship Id="rId5" Type="http://schemas.openxmlformats.org/officeDocument/2006/relationships/image" Target="../media/image13.jpeg"/><Relationship Id="rId4" Type="http://schemas.openxmlformats.org/officeDocument/2006/relationships/image" Target="../media/image12.jpe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12.jpe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Master" Target="../slideMasters/slideMaster2.xml"/><Relationship Id="rId5" Type="http://schemas.openxmlformats.org/officeDocument/2006/relationships/image" Target="../media/image13.jpeg"/><Relationship Id="rId4" Type="http://schemas.openxmlformats.org/officeDocument/2006/relationships/image" Target="../media/image12.jpe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Master" Target="../slideMasters/slideMaster2.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alki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61F197-BBD3-F0CF-61A3-8C722BAA63DB}"/>
              </a:ext>
            </a:extLst>
          </p:cNvPr>
          <p:cNvPicPr>
            <a:picLocks noChangeAspect="1"/>
          </p:cNvPicPr>
          <p:nvPr userDrawn="1"/>
        </p:nvPicPr>
        <p:blipFill>
          <a:blip r:embed="rId3"/>
          <a:srcRect l="2971" t="27592" r="22666" b="8704"/>
          <a:stretch>
            <a:fillRect/>
          </a:stretch>
        </p:blipFill>
        <p:spPr>
          <a:xfrm>
            <a:off x="293688" y="1892300"/>
            <a:ext cx="9066212" cy="4368800"/>
          </a:xfrm>
          <a:prstGeom prst="rect">
            <a:avLst/>
          </a:prstGeom>
        </p:spPr>
      </p:pic>
      <p:pic>
        <p:nvPicPr>
          <p:cNvPr id="5" name="MS logo gray - EMF" descr="Microsoft logo, gray text version">
            <a:extLst>
              <a:ext uri="{FF2B5EF4-FFF2-40B4-BE49-F238E27FC236}">
                <a16:creationId xmlns:a16="http://schemas.microsoft.com/office/drawing/2014/main" id="{5E852628-66D0-63A4-2D1F-5C71AC7C4B43}"/>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717829122"/>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bwMode="white">
          <a:xfrm>
            <a:off x="584200" y="2425780"/>
            <a:ext cx="5577840" cy="1107996"/>
          </a:xfrm>
          <a:noFill/>
        </p:spPr>
        <p:txBody>
          <a:bodyPr lIns="0" tIns="0" rIns="0" bIns="0" anchor="b" anchorCtr="0">
            <a:spAutoFit/>
          </a:bodyPr>
          <a:lstStyle>
            <a:lvl1pPr algn="l" defTabSz="932742" rtl="0" eaLnBrk="1" latinLnBrk="0" hangingPunct="1">
              <a:lnSpc>
                <a:spcPct val="100000"/>
              </a:lnSpc>
              <a:spcBef>
                <a:spcPct val="0"/>
              </a:spcBef>
              <a:buNone/>
              <a:defRPr lang="en-US" sz="4000" b="0" kern="1200" cap="none" spc="-50" baseline="0" dirty="0">
                <a:ln w="3175">
                  <a:noFill/>
                </a:ln>
                <a:solidFill>
                  <a:schemeClr val="bg1"/>
                </a:solidFill>
                <a:effectLst/>
                <a:latin typeface="Segoe Sans Display Semibold" pitchFamily="2" charset="0"/>
                <a:ea typeface="+mn-ea"/>
                <a:cs typeface="Segoe Sans Display Semibold" pitchFamily="2"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pPr>
            <a:r>
              <a:rPr lang="en-US"/>
              <a:t>Event name or presentation title </a:t>
            </a:r>
          </a:p>
        </p:txBody>
      </p:sp>
      <p:sp>
        <p:nvSpPr>
          <p:cNvPr id="5" name="Text Placeholder 4"/>
          <p:cNvSpPr>
            <a:spLocks noGrp="1"/>
          </p:cNvSpPr>
          <p:nvPr>
            <p:ph type="body" sz="quarter" idx="12" hasCustomPrompt="1"/>
          </p:nvPr>
        </p:nvSpPr>
        <p:spPr bwMode="white">
          <a:xfrm>
            <a:off x="584199" y="3962399"/>
            <a:ext cx="5577839" cy="276999"/>
          </a:xfrm>
          <a:noFill/>
        </p:spPr>
        <p:txBody>
          <a:bodyPr wrap="square" lIns="0" tIns="0" rIns="0" bIns="0">
            <a:spAutoFit/>
          </a:bodyPr>
          <a:lstStyle>
            <a:lvl1pPr marL="0" indent="0">
              <a:spcBef>
                <a:spcPts val="0"/>
              </a:spcBef>
              <a:buNone/>
              <a:defRPr sz="1800" spc="0" baseline="0">
                <a:solidFill>
                  <a:schemeClr val="bg1"/>
                </a:solidFill>
                <a:latin typeface="+mn-lt"/>
                <a:cs typeface="Segoe UI" panose="020B0502040204020203" pitchFamily="34" charset="0"/>
              </a:defRPr>
            </a:lvl1pPr>
          </a:lstStyle>
          <a:p>
            <a:pPr lvl="0"/>
            <a:r>
              <a:rPr lang="en-US"/>
              <a:t>Speaker name or subtitle text</a:t>
            </a:r>
          </a:p>
        </p:txBody>
      </p:sp>
      <p:pic>
        <p:nvPicPr>
          <p:cNvPr id="2" name="MS logo gray - EMF" descr="Microsoft logo, gray text version">
            <a:extLst>
              <a:ext uri="{FF2B5EF4-FFF2-40B4-BE49-F238E27FC236}">
                <a16:creationId xmlns:a16="http://schemas.microsoft.com/office/drawing/2014/main" id="{29DE1A84-7895-6C86-55F4-BD33491BA5C3}"/>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1633138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2">
    <p:bg>
      <p:bgPr>
        <a:solidFill>
          <a:srgbClr val="F4F3F5"/>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Segoe Sans Display Semibold" pitchFamily="2" charset="0"/>
                <a:cs typeface="Segoe Sans Display Semibold"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3B0D12AE-ADCF-1091-117F-BB03F7EC50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5343970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2482736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7E972AD5-CDB4-6CE6-0DE2-BF95216C3266}"/>
              </a:ext>
            </a:extLst>
          </p:cNvPr>
          <p:cNvSpPr/>
          <p:nvPr userDrawn="1"/>
        </p:nvSpPr>
        <p:spPr bwMode="auto">
          <a:xfrm>
            <a:off x="0" y="6583680"/>
            <a:ext cx="2097024" cy="274320"/>
          </a:xfrm>
          <a:prstGeom prst="rect">
            <a:avLst/>
          </a:prstGeom>
          <a:solidFill>
            <a:srgbClr val="FFFFFF"/>
          </a:solidFill>
          <a:ln>
            <a:solidFill>
              <a:srgbClr val="FFFFFF"/>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179657981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3091465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7624214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613108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5689722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7113435"/>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452656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0324421"/>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0317252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428162674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33033344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2744721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2596816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63888581"/>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46173974"/>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40605611"/>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28480577"/>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54328601"/>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22900082"/>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56823867"/>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135711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91869532"/>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16613830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73682457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01018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3674216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123621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8389390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5728226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21736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5442284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Developer Code Layout">
    <p:bg>
      <p:bgPr>
        <a:solidFill>
          <a:srgbClr val="E1D3C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56848616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de Bottom">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3657639216"/>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de Top">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69285922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de Right sid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85784024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de Left sd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398641691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Demo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64008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accent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40080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bg1"/>
                </a:solidFill>
                <a:latin typeface="+mn-lt"/>
              </a:defRPr>
            </a:lvl1pPr>
          </a:lstStyle>
          <a:p>
            <a:pPr lvl="0"/>
            <a:r>
              <a:rPr lang="en-US"/>
              <a:t>Speaker name</a:t>
            </a:r>
          </a:p>
        </p:txBody>
      </p:sp>
    </p:spTree>
    <p:extLst>
      <p:ext uri="{BB962C8B-B14F-4D97-AF65-F5344CB8AC3E}">
        <p14:creationId xmlns:p14="http://schemas.microsoft.com/office/powerpoint/2010/main" val="15560318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Demo slide 2">
    <p:bg>
      <p:bgPr>
        <a:solidFill>
          <a:srgbClr val="D7D2CB"/>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8127639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ection Titl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66751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accent1"/>
                </a:solidFill>
                <a:effectLst/>
                <a:latin typeface="+mj-lt"/>
                <a:ea typeface="+mn-ea"/>
                <a:cs typeface="Segoe UI" pitchFamily="34" charset="0"/>
              </a:defRPr>
            </a:lvl1pPr>
          </a:lstStyle>
          <a:p>
            <a:r>
              <a:rPr lang="en-US"/>
              <a:t>Section title</a:t>
            </a:r>
          </a:p>
        </p:txBody>
      </p:sp>
      <p:pic>
        <p:nvPicPr>
          <p:cNvPr id="4" name="Picture 3">
            <a:extLst>
              <a:ext uri="{FF2B5EF4-FFF2-40B4-BE49-F238E27FC236}">
                <a16:creationId xmlns:a16="http://schemas.microsoft.com/office/drawing/2014/main" id="{393E71AD-28C0-A891-7383-A422FAE80122}"/>
              </a:ext>
            </a:extLst>
          </p:cNvPr>
          <p:cNvPicPr>
            <a:picLocks noChangeAspect="1"/>
          </p:cNvPicPr>
          <p:nvPr userDrawn="1"/>
        </p:nvPicPr>
        <p:blipFill>
          <a:blip r:embed="rId2"/>
          <a:srcRect l="11008" r="8017" b="55921"/>
          <a:stretch>
            <a:fillRect/>
          </a:stretch>
        </p:blipFill>
        <p:spPr>
          <a:xfrm flipH="1">
            <a:off x="0" y="3744563"/>
            <a:ext cx="12192000" cy="3113437"/>
          </a:xfrm>
          <a:prstGeom prst="rect">
            <a:avLst/>
          </a:prstGeom>
        </p:spPr>
      </p:pic>
    </p:spTree>
    <p:extLst>
      <p:ext uri="{BB962C8B-B14F-4D97-AF65-F5344CB8AC3E}">
        <p14:creationId xmlns:p14="http://schemas.microsoft.com/office/powerpoint/2010/main" val="9755566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ection Title 2">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38462818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685359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526021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3594519733"/>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4065474139"/>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st pattern">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30C24-163F-15BF-3D01-A8CA8BF26885}"/>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5056137"/>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Walki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MS logo white - EMF" descr="Microsoft logo white text version">
            <a:extLst>
              <a:ext uri="{FF2B5EF4-FFF2-40B4-BE49-F238E27FC236}">
                <a16:creationId xmlns:a16="http://schemas.microsoft.com/office/drawing/2014/main" id="{93A7DCC4-90CB-5487-9CD7-96D3ADB3772C}"/>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pic>
        <p:nvPicPr>
          <p:cNvPr id="5" name="Picture 4">
            <a:extLst>
              <a:ext uri="{FF2B5EF4-FFF2-40B4-BE49-F238E27FC236}">
                <a16:creationId xmlns:a16="http://schemas.microsoft.com/office/drawing/2014/main" id="{F7771300-CAF5-B6B5-CF45-EBEDBBBD5ACF}"/>
              </a:ext>
            </a:extLst>
          </p:cNvPr>
          <p:cNvPicPr>
            <a:picLocks noChangeAspect="1"/>
          </p:cNvPicPr>
          <p:nvPr userDrawn="1"/>
        </p:nvPicPr>
        <p:blipFill>
          <a:blip r:embed="rId4"/>
          <a:srcRect l="2971" t="27592" r="22666" b="8704"/>
          <a:stretch>
            <a:fillRect/>
          </a:stretch>
        </p:blipFill>
        <p:spPr>
          <a:xfrm>
            <a:off x="293688" y="1892300"/>
            <a:ext cx="9066212" cy="4368800"/>
          </a:xfrm>
          <a:prstGeom prst="rect">
            <a:avLst/>
          </a:prstGeom>
        </p:spPr>
      </p:pic>
    </p:spTree>
    <p:extLst>
      <p:ext uri="{BB962C8B-B14F-4D97-AF65-F5344CB8AC3E}">
        <p14:creationId xmlns:p14="http://schemas.microsoft.com/office/powerpoint/2010/main" val="4193230062"/>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bwMode="white">
          <a:xfrm>
            <a:off x="584200" y="2425781"/>
            <a:ext cx="5577840" cy="1107996"/>
          </a:xfrm>
          <a:noFill/>
        </p:spPr>
        <p:txBody>
          <a:bodyPr vert="horz" wrap="square" lIns="0" tIns="0" rIns="0" bIns="0" rtlCol="0" anchor="b" anchorCtr="0">
            <a:spAutoFit/>
          </a:bodyPr>
          <a:lstStyle>
            <a:lvl1pPr>
              <a:defRPr lang="en-US" sz="4000" b="0" kern="1200" cap="none" spc="-50" baseline="0" dirty="0">
                <a:ln w="3175">
                  <a:noFill/>
                </a:ln>
                <a:solidFill>
                  <a:schemeClr val="tx1"/>
                </a:solidFill>
                <a:effectLst/>
                <a:latin typeface="Segoe Sans Display Semibold" pitchFamily="2" charset="0"/>
                <a:ea typeface="+mn-ea"/>
                <a:cs typeface="Segoe Sans Display Semibold" pitchFamily="2"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pPr>
            <a:r>
              <a:rPr lang="en-US"/>
              <a:t>Event name or presentation title </a:t>
            </a:r>
          </a:p>
        </p:txBody>
      </p:sp>
      <p:sp>
        <p:nvSpPr>
          <p:cNvPr id="5" name="Text Placeholder 4"/>
          <p:cNvSpPr>
            <a:spLocks noGrp="1"/>
          </p:cNvSpPr>
          <p:nvPr>
            <p:ph type="body" sz="quarter" idx="12" hasCustomPrompt="1"/>
          </p:nvPr>
        </p:nvSpPr>
        <p:spPr bwMode="white">
          <a:xfrm>
            <a:off x="584200" y="3962399"/>
            <a:ext cx="5577840" cy="276999"/>
          </a:xfrm>
          <a:noFill/>
        </p:spPr>
        <p:txBody>
          <a:bodyPr wrap="square" lIns="0" tIns="0" rIns="0" bIns="0">
            <a:spAutoFit/>
          </a:bodyPr>
          <a:lstStyle>
            <a:lvl1pPr marL="0" indent="0">
              <a:spcBef>
                <a:spcPts val="0"/>
              </a:spcBef>
              <a:buNone/>
              <a:defRPr lang="en-US" sz="1800" kern="1200" spc="0" baseline="0" dirty="0">
                <a:solidFill>
                  <a:schemeClr val="tx1"/>
                </a:solidFill>
                <a:latin typeface="+mn-lt"/>
                <a:ea typeface="+mn-ea"/>
                <a:cs typeface="Segoe UI" panose="020B0502040204020203" pitchFamily="34" charset="0"/>
              </a:defRPr>
            </a:lvl1pPr>
          </a:lstStyle>
          <a:p>
            <a:pPr marL="0" marR="0" lvl="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pPr>
            <a:r>
              <a:rPr lang="en-US"/>
              <a:t>Speaker name or subtitle text</a:t>
            </a:r>
          </a:p>
        </p:txBody>
      </p:sp>
      <p:pic>
        <p:nvPicPr>
          <p:cNvPr id="2" name="MS logo white - EMF" descr="Microsoft logo white text version">
            <a:extLst>
              <a:ext uri="{FF2B5EF4-FFF2-40B4-BE49-F238E27FC236}">
                <a16:creationId xmlns:a16="http://schemas.microsoft.com/office/drawing/2014/main" id="{8C97F8FC-6154-33A9-9E6C-1A787DA153C8}"/>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219791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Slide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Segoe Sans Display Semibold" pitchFamily="2" charset="0"/>
                <a:cs typeface="Segoe Sans Display Semibold"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2" name="MS logo white - EMF" descr="Microsoft logo white text version">
            <a:extLst>
              <a:ext uri="{FF2B5EF4-FFF2-40B4-BE49-F238E27FC236}">
                <a16:creationId xmlns:a16="http://schemas.microsoft.com/office/drawing/2014/main" id="{74FE235F-02A3-CF25-8716-2552AE84423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3070971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8414922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461658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8604303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4282074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793915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807CBEB8-AFEF-362F-CB36-DC00FA4C6C8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01490282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0440515"/>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2566595"/>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6486421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9592201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63093653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73122349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17723168"/>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42262945"/>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5264823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43531980"/>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765256976"/>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30844171"/>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79576568"/>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14317633"/>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27545422"/>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3393662"/>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59409043"/>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435983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0247878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2886318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8037413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7461767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19336055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6313127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7473033"/>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62311423"/>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Developer Code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576101998"/>
      </p:ext>
    </p:extLst>
  </p:cSld>
  <p:clrMapOvr>
    <a:masterClrMapping/>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Code Bottom">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376948269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Code Top">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315480499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Code Right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284326624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Code Left sd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78140108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Demo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64008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4EFFFE"/>
                </a:solidFill>
                <a:effectLst/>
                <a:latin typeface="Segoe Sans Display Semibold" pitchFamily="2" charset="0"/>
                <a:ea typeface="+mn-ea"/>
                <a:cs typeface="Segoe Sans Display Semibold" pitchFamily="2"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pPr>
            <a:r>
              <a:rPr lang="en-US"/>
              <a:t>Demo title</a:t>
            </a:r>
          </a:p>
        </p:txBody>
      </p:sp>
      <p:sp>
        <p:nvSpPr>
          <p:cNvPr id="5" name="Text Placeholder 4"/>
          <p:cNvSpPr>
            <a:spLocks noGrp="1"/>
          </p:cNvSpPr>
          <p:nvPr>
            <p:ph type="body" sz="quarter" idx="12" hasCustomPrompt="1"/>
          </p:nvPr>
        </p:nvSpPr>
        <p:spPr>
          <a:xfrm>
            <a:off x="585216" y="3977319"/>
            <a:ext cx="640080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18596676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Demo slid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3559631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Section Titl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66751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4EFFFE"/>
                </a:solidFill>
                <a:effectLst/>
                <a:latin typeface="Segoe Sans Display Semibold" pitchFamily="2" charset="0"/>
                <a:ea typeface="+mn-ea"/>
                <a:cs typeface="Segoe Sans Display Semibold" pitchFamily="2"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pPr>
            <a:r>
              <a:rPr lang="en-US"/>
              <a:t>Section title</a:t>
            </a:r>
          </a:p>
        </p:txBody>
      </p:sp>
      <p:pic>
        <p:nvPicPr>
          <p:cNvPr id="4" name="Picture 3">
            <a:extLst>
              <a:ext uri="{FF2B5EF4-FFF2-40B4-BE49-F238E27FC236}">
                <a16:creationId xmlns:a16="http://schemas.microsoft.com/office/drawing/2014/main" id="{FBE92415-D13E-5E6D-DBFD-80D73DF1822E}"/>
              </a:ext>
            </a:extLst>
          </p:cNvPr>
          <p:cNvPicPr>
            <a:picLocks noChangeAspect="1"/>
          </p:cNvPicPr>
          <p:nvPr userDrawn="1"/>
        </p:nvPicPr>
        <p:blipFill>
          <a:blip r:embed="rId2"/>
          <a:srcRect l="11008" r="8017" b="55921"/>
          <a:stretch>
            <a:fillRect/>
          </a:stretch>
        </p:blipFill>
        <p:spPr>
          <a:xfrm flipH="1">
            <a:off x="0" y="3744563"/>
            <a:ext cx="12192000" cy="3113437"/>
          </a:xfrm>
          <a:prstGeom prst="rect">
            <a:avLst/>
          </a:prstGeom>
        </p:spPr>
      </p:pic>
    </p:spTree>
    <p:extLst>
      <p:ext uri="{BB962C8B-B14F-4D97-AF65-F5344CB8AC3E}">
        <p14:creationId xmlns:p14="http://schemas.microsoft.com/office/powerpoint/2010/main" val="26769858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673743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137863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831411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92458089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Black Notes slide Layout">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4052310958"/>
      </p:ext>
    </p:extLst>
  </p:cSld>
  <p:clrMapOvr>
    <a:masterClrMapping/>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Test pattern">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30C24-163F-15BF-3D01-A8CA8BF26885}"/>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32929718"/>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842340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image" Target="../media/image1.svg"/><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62.xml"/><Relationship Id="rId18" Type="http://schemas.openxmlformats.org/officeDocument/2006/relationships/slideLayout" Target="../slideLayouts/slideLayout67.xml"/><Relationship Id="rId26" Type="http://schemas.openxmlformats.org/officeDocument/2006/relationships/slideLayout" Target="../slideLayouts/slideLayout75.xml"/><Relationship Id="rId39" Type="http://schemas.openxmlformats.org/officeDocument/2006/relationships/slideLayout" Target="../slideLayouts/slideLayout88.xml"/><Relationship Id="rId21" Type="http://schemas.openxmlformats.org/officeDocument/2006/relationships/slideLayout" Target="../slideLayouts/slideLayout70.xml"/><Relationship Id="rId34" Type="http://schemas.openxmlformats.org/officeDocument/2006/relationships/slideLayout" Target="../slideLayouts/slideLayout83.xml"/><Relationship Id="rId42" Type="http://schemas.openxmlformats.org/officeDocument/2006/relationships/slideLayout" Target="../slideLayouts/slideLayout91.xml"/><Relationship Id="rId47" Type="http://schemas.openxmlformats.org/officeDocument/2006/relationships/slideLayout" Target="../slideLayouts/slideLayout96.xml"/><Relationship Id="rId50" Type="http://schemas.openxmlformats.org/officeDocument/2006/relationships/theme" Target="../theme/theme2.xml"/><Relationship Id="rId7" Type="http://schemas.openxmlformats.org/officeDocument/2006/relationships/slideLayout" Target="../slideLayouts/slideLayout56.xml"/><Relationship Id="rId2" Type="http://schemas.openxmlformats.org/officeDocument/2006/relationships/slideLayout" Target="../slideLayouts/slideLayout51.xml"/><Relationship Id="rId16" Type="http://schemas.openxmlformats.org/officeDocument/2006/relationships/slideLayout" Target="../slideLayouts/slideLayout65.xml"/><Relationship Id="rId29" Type="http://schemas.openxmlformats.org/officeDocument/2006/relationships/slideLayout" Target="../slideLayouts/slideLayout78.xml"/><Relationship Id="rId11" Type="http://schemas.openxmlformats.org/officeDocument/2006/relationships/slideLayout" Target="../slideLayouts/slideLayout60.xml"/><Relationship Id="rId24" Type="http://schemas.openxmlformats.org/officeDocument/2006/relationships/slideLayout" Target="../slideLayouts/slideLayout73.xml"/><Relationship Id="rId32" Type="http://schemas.openxmlformats.org/officeDocument/2006/relationships/slideLayout" Target="../slideLayouts/slideLayout81.xml"/><Relationship Id="rId37" Type="http://schemas.openxmlformats.org/officeDocument/2006/relationships/slideLayout" Target="../slideLayouts/slideLayout86.xml"/><Relationship Id="rId40" Type="http://schemas.openxmlformats.org/officeDocument/2006/relationships/slideLayout" Target="../slideLayouts/slideLayout89.xml"/><Relationship Id="rId45" Type="http://schemas.openxmlformats.org/officeDocument/2006/relationships/slideLayout" Target="../slideLayouts/slideLayout94.xml"/><Relationship Id="rId5" Type="http://schemas.openxmlformats.org/officeDocument/2006/relationships/slideLayout" Target="../slideLayouts/slideLayout54.xml"/><Relationship Id="rId15" Type="http://schemas.openxmlformats.org/officeDocument/2006/relationships/slideLayout" Target="../slideLayouts/slideLayout64.xml"/><Relationship Id="rId23" Type="http://schemas.openxmlformats.org/officeDocument/2006/relationships/slideLayout" Target="../slideLayouts/slideLayout72.xml"/><Relationship Id="rId28" Type="http://schemas.openxmlformats.org/officeDocument/2006/relationships/slideLayout" Target="../slideLayouts/slideLayout77.xml"/><Relationship Id="rId36" Type="http://schemas.openxmlformats.org/officeDocument/2006/relationships/slideLayout" Target="../slideLayouts/slideLayout85.xml"/><Relationship Id="rId49" Type="http://schemas.openxmlformats.org/officeDocument/2006/relationships/slideLayout" Target="../slideLayouts/slideLayout98.xml"/><Relationship Id="rId10" Type="http://schemas.openxmlformats.org/officeDocument/2006/relationships/slideLayout" Target="../slideLayouts/slideLayout59.xml"/><Relationship Id="rId19" Type="http://schemas.openxmlformats.org/officeDocument/2006/relationships/slideLayout" Target="../slideLayouts/slideLayout68.xml"/><Relationship Id="rId31" Type="http://schemas.openxmlformats.org/officeDocument/2006/relationships/slideLayout" Target="../slideLayouts/slideLayout80.xml"/><Relationship Id="rId44" Type="http://schemas.openxmlformats.org/officeDocument/2006/relationships/slideLayout" Target="../slideLayouts/slideLayout93.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slideLayout" Target="../slideLayouts/slideLayout63.xml"/><Relationship Id="rId22" Type="http://schemas.openxmlformats.org/officeDocument/2006/relationships/slideLayout" Target="../slideLayouts/slideLayout71.xml"/><Relationship Id="rId27" Type="http://schemas.openxmlformats.org/officeDocument/2006/relationships/slideLayout" Target="../slideLayouts/slideLayout76.xml"/><Relationship Id="rId30" Type="http://schemas.openxmlformats.org/officeDocument/2006/relationships/slideLayout" Target="../slideLayouts/slideLayout79.xml"/><Relationship Id="rId35" Type="http://schemas.openxmlformats.org/officeDocument/2006/relationships/slideLayout" Target="../slideLayouts/slideLayout84.xml"/><Relationship Id="rId43" Type="http://schemas.openxmlformats.org/officeDocument/2006/relationships/slideLayout" Target="../slideLayouts/slideLayout92.xml"/><Relationship Id="rId48" Type="http://schemas.openxmlformats.org/officeDocument/2006/relationships/slideLayout" Target="../slideLayouts/slideLayout97.xml"/><Relationship Id="rId8" Type="http://schemas.openxmlformats.org/officeDocument/2006/relationships/slideLayout" Target="../slideLayouts/slideLayout57.xml"/><Relationship Id="rId51" Type="http://schemas.openxmlformats.org/officeDocument/2006/relationships/image" Target="../media/image1.svg"/><Relationship Id="rId3" Type="http://schemas.openxmlformats.org/officeDocument/2006/relationships/slideLayout" Target="../slideLayouts/slideLayout52.xml"/><Relationship Id="rId12" Type="http://schemas.openxmlformats.org/officeDocument/2006/relationships/slideLayout" Target="../slideLayouts/slideLayout61.xml"/><Relationship Id="rId17" Type="http://schemas.openxmlformats.org/officeDocument/2006/relationships/slideLayout" Target="../slideLayouts/slideLayout66.xml"/><Relationship Id="rId25" Type="http://schemas.openxmlformats.org/officeDocument/2006/relationships/slideLayout" Target="../slideLayouts/slideLayout74.xml"/><Relationship Id="rId33" Type="http://schemas.openxmlformats.org/officeDocument/2006/relationships/slideLayout" Target="../slideLayouts/slideLayout82.xml"/><Relationship Id="rId38" Type="http://schemas.openxmlformats.org/officeDocument/2006/relationships/slideLayout" Target="../slideLayouts/slideLayout87.xml"/><Relationship Id="rId46" Type="http://schemas.openxmlformats.org/officeDocument/2006/relationships/slideLayout" Target="../slideLayouts/slideLayout95.xml"/><Relationship Id="rId20" Type="http://schemas.openxmlformats.org/officeDocument/2006/relationships/slideLayout" Target="../slideLayouts/slideLayout69.xml"/><Relationship Id="rId41" Type="http://schemas.openxmlformats.org/officeDocument/2006/relationships/slideLayout" Target="../slideLayouts/slideLayout90.xml"/><Relationship Id="rId1" Type="http://schemas.openxmlformats.org/officeDocument/2006/relationships/slideLayout" Target="../slideLayouts/slideLayout50.xml"/><Relationship Id="rId6" Type="http://schemas.openxmlformats.org/officeDocument/2006/relationships/slideLayout" Target="../slideLayouts/slideLayout55.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9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51"/>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3418689686"/>
      </p:ext>
    </p:extLst>
  </p:cSld>
  <p:clrMap bg1="lt1" tx1="dk1" bg2="lt2" tx2="dk2" accent1="accent1" accent2="accent2" accent3="accent3" accent4="accent4" accent5="accent5" accent6="accent6" hlink="hlink" folHlink="folHlink"/>
  <p:sldLayoutIdLst>
    <p:sldLayoutId id="2147485607" r:id="rId1"/>
    <p:sldLayoutId id="2147485450" r:id="rId2"/>
    <p:sldLayoutId id="2147485451" r:id="rId3"/>
    <p:sldLayoutId id="2147485452" r:id="rId4"/>
    <p:sldLayoutId id="2147485453" r:id="rId5"/>
    <p:sldLayoutId id="2147485454" r:id="rId6"/>
    <p:sldLayoutId id="2147485455" r:id="rId7"/>
    <p:sldLayoutId id="2147485456" r:id="rId8"/>
    <p:sldLayoutId id="2147485457" r:id="rId9"/>
    <p:sldLayoutId id="2147485458" r:id="rId10"/>
    <p:sldLayoutId id="2147485459" r:id="rId11"/>
    <p:sldLayoutId id="2147485460" r:id="rId12"/>
    <p:sldLayoutId id="2147485461" r:id="rId13"/>
    <p:sldLayoutId id="2147485462" r:id="rId14"/>
    <p:sldLayoutId id="2147485463" r:id="rId15"/>
    <p:sldLayoutId id="2147485464" r:id="rId16"/>
    <p:sldLayoutId id="2147485465" r:id="rId17"/>
    <p:sldLayoutId id="2147485466" r:id="rId18"/>
    <p:sldLayoutId id="2147485467" r:id="rId19"/>
    <p:sldLayoutId id="2147485468" r:id="rId20"/>
    <p:sldLayoutId id="2147485469" r:id="rId21"/>
    <p:sldLayoutId id="2147485470" r:id="rId22"/>
    <p:sldLayoutId id="2147485471" r:id="rId23"/>
    <p:sldLayoutId id="2147485472" r:id="rId24"/>
    <p:sldLayoutId id="2147485473" r:id="rId25"/>
    <p:sldLayoutId id="2147485474" r:id="rId26"/>
    <p:sldLayoutId id="2147485475" r:id="rId27"/>
    <p:sldLayoutId id="2147485476" r:id="rId28"/>
    <p:sldLayoutId id="2147485477" r:id="rId29"/>
    <p:sldLayoutId id="2147485478" r:id="rId30"/>
    <p:sldLayoutId id="2147485479" r:id="rId31"/>
    <p:sldLayoutId id="2147485480" r:id="rId32"/>
    <p:sldLayoutId id="2147485481" r:id="rId33"/>
    <p:sldLayoutId id="2147485482" r:id="rId34"/>
    <p:sldLayoutId id="2147485483" r:id="rId35"/>
    <p:sldLayoutId id="2147485484" r:id="rId36"/>
    <p:sldLayoutId id="2147485485" r:id="rId37"/>
    <p:sldLayoutId id="2147485486" r:id="rId38"/>
    <p:sldLayoutId id="2147485487" r:id="rId39"/>
    <p:sldLayoutId id="2147485488" r:id="rId40"/>
    <p:sldLayoutId id="2147485489" r:id="rId41"/>
    <p:sldLayoutId id="2147485490" r:id="rId42"/>
    <p:sldLayoutId id="2147485491" r:id="rId43"/>
    <p:sldLayoutId id="2147485492" r:id="rId44"/>
    <p:sldLayoutId id="2147485493" r:id="rId45"/>
    <p:sldLayoutId id="2147485494" r:id="rId46"/>
    <p:sldLayoutId id="2147485495" r:id="rId47"/>
    <p:sldLayoutId id="2147485496" r:id="rId48"/>
    <p:sldLayoutId id="2147485603" r:id="rId49"/>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51"/>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963631770"/>
      </p:ext>
    </p:extLst>
  </p:cSld>
  <p:clrMap bg1="dk1" tx1="lt1" bg2="dk2" tx2="lt2" accent1="accent1" accent2="accent2" accent3="accent3" accent4="accent4" accent5="accent5" accent6="accent6" hlink="hlink" folHlink="folHlink"/>
  <p:sldLayoutIdLst>
    <p:sldLayoutId id="2147485601" r:id="rId1"/>
    <p:sldLayoutId id="2147485554" r:id="rId2"/>
    <p:sldLayoutId id="2147485555" r:id="rId3"/>
    <p:sldLayoutId id="2147485556" r:id="rId4"/>
    <p:sldLayoutId id="2147485557" r:id="rId5"/>
    <p:sldLayoutId id="2147485558" r:id="rId6"/>
    <p:sldLayoutId id="2147485559" r:id="rId7"/>
    <p:sldLayoutId id="2147485560" r:id="rId8"/>
    <p:sldLayoutId id="2147485561" r:id="rId9"/>
    <p:sldLayoutId id="2147485562" r:id="rId10"/>
    <p:sldLayoutId id="2147485563" r:id="rId11"/>
    <p:sldLayoutId id="2147485564" r:id="rId12"/>
    <p:sldLayoutId id="2147485565" r:id="rId13"/>
    <p:sldLayoutId id="2147485566" r:id="rId14"/>
    <p:sldLayoutId id="2147485567" r:id="rId15"/>
    <p:sldLayoutId id="2147485568" r:id="rId16"/>
    <p:sldLayoutId id="2147485569" r:id="rId17"/>
    <p:sldLayoutId id="2147485570" r:id="rId18"/>
    <p:sldLayoutId id="2147485571" r:id="rId19"/>
    <p:sldLayoutId id="2147485572" r:id="rId20"/>
    <p:sldLayoutId id="2147485573" r:id="rId21"/>
    <p:sldLayoutId id="2147485574" r:id="rId22"/>
    <p:sldLayoutId id="2147485575" r:id="rId23"/>
    <p:sldLayoutId id="2147485576" r:id="rId24"/>
    <p:sldLayoutId id="2147485577" r:id="rId25"/>
    <p:sldLayoutId id="2147485578" r:id="rId26"/>
    <p:sldLayoutId id="2147485579" r:id="rId27"/>
    <p:sldLayoutId id="2147485580" r:id="rId28"/>
    <p:sldLayoutId id="2147485581" r:id="rId29"/>
    <p:sldLayoutId id="2147485582" r:id="rId30"/>
    <p:sldLayoutId id="2147485583" r:id="rId31"/>
    <p:sldLayoutId id="2147485584" r:id="rId32"/>
    <p:sldLayoutId id="2147485585" r:id="rId33"/>
    <p:sldLayoutId id="2147485586" r:id="rId34"/>
    <p:sldLayoutId id="2147485587" r:id="rId35"/>
    <p:sldLayoutId id="2147485588" r:id="rId36"/>
    <p:sldLayoutId id="2147485589" r:id="rId37"/>
    <p:sldLayoutId id="2147485590" r:id="rId38"/>
    <p:sldLayoutId id="2147485591" r:id="rId39"/>
    <p:sldLayoutId id="2147485592" r:id="rId40"/>
    <p:sldLayoutId id="2147485593" r:id="rId41"/>
    <p:sldLayoutId id="2147485594" r:id="rId42"/>
    <p:sldLayoutId id="2147485595" r:id="rId43"/>
    <p:sldLayoutId id="2147485596" r:id="rId44"/>
    <p:sldLayoutId id="2147485597" r:id="rId45"/>
    <p:sldLayoutId id="2147485598" r:id="rId46"/>
    <p:sldLayoutId id="2147485599" r:id="rId47"/>
    <p:sldLayoutId id="2147485600" r:id="rId48"/>
    <p:sldLayoutId id="2147485602" r:id="rId49"/>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206442"/>
      </p:ext>
    </p:extLst>
  </p:cSld>
  <p:clrMap bg1="lt1" tx1="dk1" bg2="lt2" tx2="dk2" accent1="accent1" accent2="accent2" accent3="accent3" accent4="accent4" accent5="accent5" accent6="accent6" hlink="hlink" folHlink="folHlink"/>
  <p:sldLayoutIdLst>
    <p:sldLayoutId id="214748560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2.xml"/></Relationships>
</file>

<file path=ppt/slides/_rels/slide4.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4.png"/><Relationship Id="rId18" Type="http://schemas.openxmlformats.org/officeDocument/2006/relationships/image" Target="../media/image49.svg"/><Relationship Id="rId3" Type="http://schemas.openxmlformats.org/officeDocument/2006/relationships/image" Target="../media/image36.png"/><Relationship Id="rId21" Type="http://schemas.openxmlformats.org/officeDocument/2006/relationships/image" Target="../media/image52.png"/><Relationship Id="rId7" Type="http://schemas.openxmlformats.org/officeDocument/2006/relationships/image" Target="../media/image39.jpeg"/><Relationship Id="rId12" Type="http://schemas.microsoft.com/office/2007/relationships/hdphoto" Target="../media/hdphoto2.wdp"/><Relationship Id="rId17" Type="http://schemas.openxmlformats.org/officeDocument/2006/relationships/image" Target="../media/image48.png"/><Relationship Id="rId2" Type="http://schemas.openxmlformats.org/officeDocument/2006/relationships/notesSlide" Target="../notesSlides/notesSlide2.xml"/><Relationship Id="rId16" Type="http://schemas.openxmlformats.org/officeDocument/2006/relationships/image" Target="../media/image47.png"/><Relationship Id="rId20" Type="http://schemas.openxmlformats.org/officeDocument/2006/relationships/image" Target="../media/image51.png"/><Relationship Id="rId1" Type="http://schemas.openxmlformats.org/officeDocument/2006/relationships/slideLayout" Target="../slideLayouts/slideLayout63.xml"/><Relationship Id="rId6" Type="http://schemas.microsoft.com/office/2007/relationships/hdphoto" Target="../media/hdphoto1.wdp"/><Relationship Id="rId11" Type="http://schemas.openxmlformats.org/officeDocument/2006/relationships/image" Target="../media/image43.png"/><Relationship Id="rId5" Type="http://schemas.openxmlformats.org/officeDocument/2006/relationships/image" Target="../media/image38.png"/><Relationship Id="rId15" Type="http://schemas.openxmlformats.org/officeDocument/2006/relationships/image" Target="../media/image46.svg"/><Relationship Id="rId23" Type="http://schemas.openxmlformats.org/officeDocument/2006/relationships/image" Target="../media/image54.png"/><Relationship Id="rId10" Type="http://schemas.openxmlformats.org/officeDocument/2006/relationships/image" Target="../media/image42.svg"/><Relationship Id="rId19" Type="http://schemas.openxmlformats.org/officeDocument/2006/relationships/image" Target="../media/image50.png"/><Relationship Id="rId4" Type="http://schemas.openxmlformats.org/officeDocument/2006/relationships/image" Target="../media/image37.png"/><Relationship Id="rId9" Type="http://schemas.openxmlformats.org/officeDocument/2006/relationships/image" Target="../media/image41.png"/><Relationship Id="rId14" Type="http://schemas.openxmlformats.org/officeDocument/2006/relationships/image" Target="../media/image45.png"/><Relationship Id="rId22" Type="http://schemas.openxmlformats.org/officeDocument/2006/relationships/image" Target="../media/image53.png"/></Relationships>
</file>

<file path=ppt/slides/_rels/slide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xml"/><Relationship Id="rId1" Type="http://schemas.openxmlformats.org/officeDocument/2006/relationships/slideLayout" Target="../slideLayouts/slideLayout94.xml"/></Relationships>
</file>

<file path=ppt/slides/_rels/slide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hyperlink" Target="https://forms.cloud.microsoft/r/8Jnx1LALLA"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4.xml"/></Relationships>
</file>

<file path=ppt/slides/_rels/slide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60.png"/></Relationships>
</file>

<file path=ppt/slides/_rels/slide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2.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3.png"/></Relationships>
</file>

<file path=ppt/slides/_rels/slide1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4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66.png"/></Relationships>
</file>

<file path=ppt/slides/_rels/slide1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45.xml"/></Relationships>
</file>

<file path=ppt/slides/_rels/slide1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4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9.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2.xml"/></Relationships>
</file>

<file path=ppt/slides/_rels/slide22.xml.rels><?xml version="1.0" encoding="UTF-8" standalone="yes"?>
<Relationships xmlns="http://schemas.openxmlformats.org/package/2006/relationships"><Relationship Id="rId3" Type="http://schemas.openxmlformats.org/officeDocument/2006/relationships/hyperlink" Target="https://github.com/responsibleai/ASSERT" TargetMode="External"/><Relationship Id="rId2" Type="http://schemas.openxmlformats.org/officeDocument/2006/relationships/image" Target="../media/image71.png"/><Relationship Id="rId1" Type="http://schemas.openxmlformats.org/officeDocument/2006/relationships/slideLayout" Target="../slideLayouts/slideLayout62.xml"/></Relationships>
</file>

<file path=ppt/slides/_rels/slide2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62.xml"/></Relationships>
</file>

<file path=ppt/slides/_rels/slide24.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62.xml"/></Relationships>
</file>

<file path=ppt/slides/_rels/slide25.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62.xml"/></Relationships>
</file>

<file path=ppt/slides/_rels/slide2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62.xml"/></Relationships>
</file>

<file path=ppt/slides/_rels/slide2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62.xml"/></Relationships>
</file>

<file path=ppt/slides/_rels/slide28.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62.xml"/></Relationships>
</file>

<file path=ppt/slides/_rels/slide29.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62.xml"/></Relationships>
</file>

<file path=ppt/slides/_rels/slide30.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6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94.xml"/><Relationship Id="rId1" Type="http://schemas.openxmlformats.org/officeDocument/2006/relationships/tags" Target="../tags/tag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94.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80.png"/><Relationship Id="rId4" Type="http://schemas.openxmlformats.org/officeDocument/2006/relationships/notesSlide" Target="../notesSlides/notesSlide13.xml"/></Relationships>
</file>

<file path=ppt/slides/_rels/slide33.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62.xml"/></Relationships>
</file>

<file path=ppt/slides/_rels/slide3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6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3" Type="http://schemas.microsoft.com/office/2007/relationships/hdphoto" Target="../media/hdphoto3.wdp"/><Relationship Id="rId18" Type="http://schemas.openxmlformats.org/officeDocument/2006/relationships/image" Target="../media/image97.png"/><Relationship Id="rId26" Type="http://schemas.openxmlformats.org/officeDocument/2006/relationships/image" Target="../media/image105.png"/><Relationship Id="rId21" Type="http://schemas.openxmlformats.org/officeDocument/2006/relationships/image" Target="../media/image100.png"/><Relationship Id="rId34" Type="http://schemas.openxmlformats.org/officeDocument/2006/relationships/image" Target="../media/image113.png"/><Relationship Id="rId7" Type="http://schemas.openxmlformats.org/officeDocument/2006/relationships/image" Target="../media/image87.png"/><Relationship Id="rId12" Type="http://schemas.openxmlformats.org/officeDocument/2006/relationships/image" Target="../media/image92.png"/><Relationship Id="rId17" Type="http://schemas.openxmlformats.org/officeDocument/2006/relationships/image" Target="../media/image96.png"/><Relationship Id="rId25" Type="http://schemas.openxmlformats.org/officeDocument/2006/relationships/image" Target="../media/image104.png"/><Relationship Id="rId33" Type="http://schemas.openxmlformats.org/officeDocument/2006/relationships/image" Target="../media/image112.png"/><Relationship Id="rId38" Type="http://schemas.openxmlformats.org/officeDocument/2006/relationships/image" Target="../media/image117.png"/><Relationship Id="rId2" Type="http://schemas.openxmlformats.org/officeDocument/2006/relationships/notesSlide" Target="../notesSlides/notesSlide17.xml"/><Relationship Id="rId16" Type="http://schemas.openxmlformats.org/officeDocument/2006/relationships/image" Target="../media/image95.jpeg"/><Relationship Id="rId20" Type="http://schemas.openxmlformats.org/officeDocument/2006/relationships/image" Target="../media/image99.png"/><Relationship Id="rId29" Type="http://schemas.openxmlformats.org/officeDocument/2006/relationships/image" Target="../media/image108.png"/><Relationship Id="rId1" Type="http://schemas.openxmlformats.org/officeDocument/2006/relationships/slideLayout" Target="../slideLayouts/slideLayout13.xml"/><Relationship Id="rId6" Type="http://schemas.openxmlformats.org/officeDocument/2006/relationships/image" Target="../media/image86.png"/><Relationship Id="rId11" Type="http://schemas.openxmlformats.org/officeDocument/2006/relationships/image" Target="../media/image91.png"/><Relationship Id="rId24" Type="http://schemas.openxmlformats.org/officeDocument/2006/relationships/image" Target="../media/image103.png"/><Relationship Id="rId32" Type="http://schemas.openxmlformats.org/officeDocument/2006/relationships/image" Target="../media/image111.png"/><Relationship Id="rId37" Type="http://schemas.openxmlformats.org/officeDocument/2006/relationships/image" Target="../media/image116.png"/><Relationship Id="rId5" Type="http://schemas.openxmlformats.org/officeDocument/2006/relationships/image" Target="../media/image85.png"/><Relationship Id="rId15" Type="http://schemas.openxmlformats.org/officeDocument/2006/relationships/image" Target="../media/image94.png"/><Relationship Id="rId23" Type="http://schemas.openxmlformats.org/officeDocument/2006/relationships/image" Target="../media/image102.png"/><Relationship Id="rId28" Type="http://schemas.openxmlformats.org/officeDocument/2006/relationships/image" Target="../media/image107.jpeg"/><Relationship Id="rId36" Type="http://schemas.openxmlformats.org/officeDocument/2006/relationships/image" Target="../media/image115.png"/><Relationship Id="rId10" Type="http://schemas.openxmlformats.org/officeDocument/2006/relationships/image" Target="../media/image90.jpeg"/><Relationship Id="rId19" Type="http://schemas.openxmlformats.org/officeDocument/2006/relationships/image" Target="../media/image98.png"/><Relationship Id="rId31" Type="http://schemas.openxmlformats.org/officeDocument/2006/relationships/image" Target="../media/image110.png"/><Relationship Id="rId4" Type="http://schemas.openxmlformats.org/officeDocument/2006/relationships/image" Target="../media/image84.png"/><Relationship Id="rId9" Type="http://schemas.openxmlformats.org/officeDocument/2006/relationships/image" Target="../media/image89.png"/><Relationship Id="rId14" Type="http://schemas.openxmlformats.org/officeDocument/2006/relationships/image" Target="../media/image93.png"/><Relationship Id="rId22" Type="http://schemas.openxmlformats.org/officeDocument/2006/relationships/image" Target="../media/image101.png"/><Relationship Id="rId27" Type="http://schemas.openxmlformats.org/officeDocument/2006/relationships/image" Target="../media/image106.png"/><Relationship Id="rId30" Type="http://schemas.openxmlformats.org/officeDocument/2006/relationships/image" Target="../media/image109.jpeg"/><Relationship Id="rId35" Type="http://schemas.openxmlformats.org/officeDocument/2006/relationships/image" Target="../media/image114.png"/><Relationship Id="rId8" Type="http://schemas.openxmlformats.org/officeDocument/2006/relationships/image" Target="../media/image88.png"/><Relationship Id="rId3" Type="http://schemas.openxmlformats.org/officeDocument/2006/relationships/image" Target="../media/image83.png"/></Relationships>
</file>

<file path=ppt/slides/_rels/slide39.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18.xml"/><Relationship Id="rId1" Type="http://schemas.openxmlformats.org/officeDocument/2006/relationships/slideLayout" Target="../slideLayouts/slideLayout9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9.xml"/></Relationships>
</file>

<file path=ppt/slides/_rels/slide41.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20.xml"/><Relationship Id="rId1" Type="http://schemas.openxmlformats.org/officeDocument/2006/relationships/slideLayout" Target="../slideLayouts/slideLayout99.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png"/></Relationships>
</file>

<file path=ppt/slides/_rels/slide42.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21.xml"/><Relationship Id="rId1" Type="http://schemas.openxmlformats.org/officeDocument/2006/relationships/slideLayout" Target="../slideLayouts/slideLayout99.xml"/><Relationship Id="rId6" Type="http://schemas.openxmlformats.org/officeDocument/2006/relationships/image" Target="../media/image126.png"/><Relationship Id="rId5" Type="http://schemas.openxmlformats.org/officeDocument/2006/relationships/image" Target="../media/image125.png"/><Relationship Id="rId4" Type="http://schemas.openxmlformats.org/officeDocument/2006/relationships/image" Target="../media/image124.png"/></Relationships>
</file>

<file path=ppt/slides/_rels/slide43.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22.xml"/><Relationship Id="rId1" Type="http://schemas.openxmlformats.org/officeDocument/2006/relationships/slideLayout" Target="../slideLayouts/slideLayout99.xml"/><Relationship Id="rId6" Type="http://schemas.openxmlformats.org/officeDocument/2006/relationships/image" Target="../media/image130.png"/><Relationship Id="rId5" Type="http://schemas.openxmlformats.org/officeDocument/2006/relationships/image" Target="../media/image129.png"/><Relationship Id="rId4" Type="http://schemas.openxmlformats.org/officeDocument/2006/relationships/image" Target="../media/image128.png"/></Relationships>
</file>

<file path=ppt/slides/_rels/slide44.xml.rels><?xml version="1.0" encoding="UTF-8" standalone="yes"?>
<Relationships xmlns="http://schemas.openxmlformats.org/package/2006/relationships"><Relationship Id="rId3" Type="http://schemas.openxmlformats.org/officeDocument/2006/relationships/image" Target="../media/image131.png"/><Relationship Id="rId7" Type="http://schemas.openxmlformats.org/officeDocument/2006/relationships/image" Target="../media/image135.png"/><Relationship Id="rId2" Type="http://schemas.openxmlformats.org/officeDocument/2006/relationships/notesSlide" Target="../notesSlides/notesSlide23.xml"/><Relationship Id="rId1" Type="http://schemas.openxmlformats.org/officeDocument/2006/relationships/slideLayout" Target="../slideLayouts/slideLayout99.xml"/><Relationship Id="rId6" Type="http://schemas.openxmlformats.org/officeDocument/2006/relationships/image" Target="../media/image134.png"/><Relationship Id="rId5" Type="http://schemas.openxmlformats.org/officeDocument/2006/relationships/image" Target="../media/image133.png"/><Relationship Id="rId4" Type="http://schemas.openxmlformats.org/officeDocument/2006/relationships/image" Target="../media/image132.png"/></Relationships>
</file>

<file path=ppt/slides/_rels/slide45.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24.xml"/><Relationship Id="rId1" Type="http://schemas.openxmlformats.org/officeDocument/2006/relationships/slideLayout" Target="../slideLayouts/slideLayout99.xml"/><Relationship Id="rId6" Type="http://schemas.openxmlformats.org/officeDocument/2006/relationships/image" Target="../media/image139.png"/><Relationship Id="rId5" Type="http://schemas.openxmlformats.org/officeDocument/2006/relationships/image" Target="../media/image138.png"/><Relationship Id="rId4" Type="http://schemas.openxmlformats.org/officeDocument/2006/relationships/image" Target="../media/image137.png"/></Relationships>
</file>

<file path=ppt/slides/_rels/slide46.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25.xml"/><Relationship Id="rId1" Type="http://schemas.openxmlformats.org/officeDocument/2006/relationships/slideLayout" Target="../slideLayouts/slideLayout99.xml"/><Relationship Id="rId5" Type="http://schemas.openxmlformats.org/officeDocument/2006/relationships/image" Target="../media/image142.png"/><Relationship Id="rId4" Type="http://schemas.openxmlformats.org/officeDocument/2006/relationships/image" Target="../media/image141.png"/></Relationships>
</file>

<file path=ppt/slides/_rels/slide47.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26.xml"/><Relationship Id="rId1" Type="http://schemas.openxmlformats.org/officeDocument/2006/relationships/slideLayout" Target="../slideLayouts/slideLayout99.xml"/><Relationship Id="rId6" Type="http://schemas.openxmlformats.org/officeDocument/2006/relationships/image" Target="../media/image146.png"/><Relationship Id="rId5" Type="http://schemas.openxmlformats.org/officeDocument/2006/relationships/image" Target="../media/image145.png"/><Relationship Id="rId4" Type="http://schemas.openxmlformats.org/officeDocument/2006/relationships/image" Target="../media/image144.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9.xml"/></Relationships>
</file>

<file path=ppt/slides/_rels/slide49.xml.rels><?xml version="1.0" encoding="UTF-8" standalone="yes"?>
<Relationships xmlns="http://schemas.openxmlformats.org/package/2006/relationships"><Relationship Id="rId8" Type="http://schemas.openxmlformats.org/officeDocument/2006/relationships/image" Target="../media/image151.png"/><Relationship Id="rId3" Type="http://schemas.openxmlformats.org/officeDocument/2006/relationships/image" Target="../media/image147.png"/><Relationship Id="rId7" Type="http://schemas.openxmlformats.org/officeDocument/2006/relationships/image" Target="../media/image150.png"/><Relationship Id="rId2" Type="http://schemas.openxmlformats.org/officeDocument/2006/relationships/notesSlide" Target="../notesSlides/notesSlide28.xml"/><Relationship Id="rId1" Type="http://schemas.openxmlformats.org/officeDocument/2006/relationships/slideLayout" Target="../slideLayouts/slideLayout99.xml"/><Relationship Id="rId6" Type="http://schemas.openxmlformats.org/officeDocument/2006/relationships/image" Target="../media/image149.png"/><Relationship Id="rId5" Type="http://schemas.openxmlformats.org/officeDocument/2006/relationships/image" Target="../media/image148.png"/><Relationship Id="rId4" Type="http://schemas.openxmlformats.org/officeDocument/2006/relationships/image" Target="../media/image146.png"/></Relationships>
</file>

<file path=ppt/slides/_rels/slide50.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29.xml"/><Relationship Id="rId1" Type="http://schemas.openxmlformats.org/officeDocument/2006/relationships/slideLayout" Target="../slideLayouts/slideLayout99.xml"/><Relationship Id="rId5" Type="http://schemas.openxmlformats.org/officeDocument/2006/relationships/image" Target="../media/image154.png"/><Relationship Id="rId4" Type="http://schemas.openxmlformats.org/officeDocument/2006/relationships/image" Target="../media/image153.png"/></Relationships>
</file>

<file path=ppt/slides/_rels/slide51.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30.xml"/><Relationship Id="rId1" Type="http://schemas.openxmlformats.org/officeDocument/2006/relationships/slideLayout" Target="../slideLayouts/slideLayout99.xml"/><Relationship Id="rId6" Type="http://schemas.openxmlformats.org/officeDocument/2006/relationships/image" Target="../media/image158.png"/><Relationship Id="rId5" Type="http://schemas.openxmlformats.org/officeDocument/2006/relationships/image" Target="../media/image157.png"/><Relationship Id="rId4" Type="http://schemas.openxmlformats.org/officeDocument/2006/relationships/image" Target="../media/image156.png"/></Relationships>
</file>

<file path=ppt/slides/_rels/slide52.xml.rels><?xml version="1.0" encoding="UTF-8" standalone="yes"?>
<Relationships xmlns="http://schemas.openxmlformats.org/package/2006/relationships"><Relationship Id="rId8" Type="http://schemas.openxmlformats.org/officeDocument/2006/relationships/image" Target="../media/image164.png"/><Relationship Id="rId3" Type="http://schemas.openxmlformats.org/officeDocument/2006/relationships/image" Target="../media/image159.png"/><Relationship Id="rId7" Type="http://schemas.openxmlformats.org/officeDocument/2006/relationships/image" Target="../media/image163.png"/><Relationship Id="rId2" Type="http://schemas.openxmlformats.org/officeDocument/2006/relationships/notesSlide" Target="../notesSlides/notesSlide31.xml"/><Relationship Id="rId1" Type="http://schemas.openxmlformats.org/officeDocument/2006/relationships/slideLayout" Target="../slideLayouts/slideLayout99.xml"/><Relationship Id="rId6" Type="http://schemas.openxmlformats.org/officeDocument/2006/relationships/image" Target="../media/image162.png"/><Relationship Id="rId5" Type="http://schemas.openxmlformats.org/officeDocument/2006/relationships/image" Target="../media/image161.png"/><Relationship Id="rId4" Type="http://schemas.openxmlformats.org/officeDocument/2006/relationships/image" Target="../media/image160.png"/></Relationships>
</file>

<file path=ppt/slides/_rels/slide53.xml.rels><?xml version="1.0" encoding="UTF-8" standalone="yes"?>
<Relationships xmlns="http://schemas.openxmlformats.org/package/2006/relationships"><Relationship Id="rId8" Type="http://schemas.openxmlformats.org/officeDocument/2006/relationships/image" Target="../media/image170.png"/><Relationship Id="rId3" Type="http://schemas.openxmlformats.org/officeDocument/2006/relationships/image" Target="../media/image165.png"/><Relationship Id="rId7" Type="http://schemas.openxmlformats.org/officeDocument/2006/relationships/image" Target="../media/image169.png"/><Relationship Id="rId2" Type="http://schemas.openxmlformats.org/officeDocument/2006/relationships/notesSlide" Target="../notesSlides/notesSlide32.xml"/><Relationship Id="rId1" Type="http://schemas.openxmlformats.org/officeDocument/2006/relationships/slideLayout" Target="../slideLayouts/slideLayout99.xml"/><Relationship Id="rId6" Type="http://schemas.openxmlformats.org/officeDocument/2006/relationships/image" Target="../media/image168.png"/><Relationship Id="rId5" Type="http://schemas.openxmlformats.org/officeDocument/2006/relationships/image" Target="../media/image167.png"/><Relationship Id="rId10" Type="http://schemas.openxmlformats.org/officeDocument/2006/relationships/image" Target="../media/image172.png"/><Relationship Id="rId4" Type="http://schemas.openxmlformats.org/officeDocument/2006/relationships/image" Target="../media/image166.png"/><Relationship Id="rId9" Type="http://schemas.openxmlformats.org/officeDocument/2006/relationships/image" Target="../media/image171.png"/></Relationships>
</file>

<file path=ppt/slides/_rels/slide54.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33.xml"/><Relationship Id="rId1" Type="http://schemas.openxmlformats.org/officeDocument/2006/relationships/slideLayout" Target="../slideLayouts/slideLayout99.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pn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34.xml"/><Relationship Id="rId1" Type="http://schemas.openxmlformats.org/officeDocument/2006/relationships/slideLayout" Target="../slideLayouts/slideLayout99.xml"/><Relationship Id="rId5" Type="http://schemas.openxmlformats.org/officeDocument/2006/relationships/image" Target="../media/image178.png"/><Relationship Id="rId4" Type="http://schemas.openxmlformats.org/officeDocument/2006/relationships/image" Target="../media/image177.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99.xml"/></Relationships>
</file>

<file path=ppt/slides/_rels/slide59.xml.rels><?xml version="1.0" encoding="UTF-8" standalone="yes"?>
<Relationships xmlns="http://schemas.openxmlformats.org/package/2006/relationships"><Relationship Id="rId8" Type="http://schemas.openxmlformats.org/officeDocument/2006/relationships/image" Target="../media/image183.png"/><Relationship Id="rId3" Type="http://schemas.openxmlformats.org/officeDocument/2006/relationships/image" Target="../media/image176.png"/><Relationship Id="rId7" Type="http://schemas.openxmlformats.org/officeDocument/2006/relationships/image" Target="../media/image182.png"/><Relationship Id="rId2" Type="http://schemas.openxmlformats.org/officeDocument/2006/relationships/notesSlide" Target="../notesSlides/notesSlide36.xml"/><Relationship Id="rId1" Type="http://schemas.openxmlformats.org/officeDocument/2006/relationships/slideLayout" Target="../slideLayouts/slideLayout99.xml"/><Relationship Id="rId6" Type="http://schemas.openxmlformats.org/officeDocument/2006/relationships/image" Target="../media/image181.png"/><Relationship Id="rId5" Type="http://schemas.openxmlformats.org/officeDocument/2006/relationships/image" Target="../media/image180.png"/><Relationship Id="rId4" Type="http://schemas.openxmlformats.org/officeDocument/2006/relationships/image" Target="../media/image179.png"/></Relationships>
</file>

<file path=ppt/slides/_rels/slide60.xml.rels><?xml version="1.0" encoding="UTF-8" standalone="yes"?>
<Relationships xmlns="http://schemas.openxmlformats.org/package/2006/relationships"><Relationship Id="rId13" Type="http://schemas.openxmlformats.org/officeDocument/2006/relationships/image" Target="../media/image190.png"/><Relationship Id="rId18" Type="http://schemas.openxmlformats.org/officeDocument/2006/relationships/image" Target="../media/image193.png"/><Relationship Id="rId26" Type="http://schemas.microsoft.com/office/2007/relationships/hdphoto" Target="../media/hdphoto14.wdp"/><Relationship Id="rId39" Type="http://schemas.microsoft.com/office/2007/relationships/hdphoto" Target="../media/hdphoto20.wdp"/><Relationship Id="rId21" Type="http://schemas.microsoft.com/office/2007/relationships/hdphoto" Target="../media/hdphoto12.wdp"/><Relationship Id="rId34" Type="http://schemas.openxmlformats.org/officeDocument/2006/relationships/image" Target="../media/image202.png"/><Relationship Id="rId7" Type="http://schemas.openxmlformats.org/officeDocument/2006/relationships/image" Target="../media/image187.png"/><Relationship Id="rId12" Type="http://schemas.microsoft.com/office/2007/relationships/hdphoto" Target="../media/hdphoto8.wdp"/><Relationship Id="rId17" Type="http://schemas.openxmlformats.org/officeDocument/2006/relationships/image" Target="../media/image192.png"/><Relationship Id="rId25" Type="http://schemas.openxmlformats.org/officeDocument/2006/relationships/image" Target="../media/image197.png"/><Relationship Id="rId33" Type="http://schemas.openxmlformats.org/officeDocument/2006/relationships/image" Target="../media/image201.png"/><Relationship Id="rId38" Type="http://schemas.openxmlformats.org/officeDocument/2006/relationships/image" Target="../media/image204.png"/><Relationship Id="rId2" Type="http://schemas.openxmlformats.org/officeDocument/2006/relationships/image" Target="../media/image184.png"/><Relationship Id="rId16" Type="http://schemas.microsoft.com/office/2007/relationships/hdphoto" Target="../media/hdphoto10.wdp"/><Relationship Id="rId20" Type="http://schemas.openxmlformats.org/officeDocument/2006/relationships/image" Target="../media/image194.png"/><Relationship Id="rId29" Type="http://schemas.openxmlformats.org/officeDocument/2006/relationships/image" Target="../media/image199.png"/><Relationship Id="rId1" Type="http://schemas.openxmlformats.org/officeDocument/2006/relationships/slideLayout" Target="../slideLayouts/slideLayout45.xml"/><Relationship Id="rId6" Type="http://schemas.microsoft.com/office/2007/relationships/hdphoto" Target="../media/hdphoto5.wdp"/><Relationship Id="rId11" Type="http://schemas.openxmlformats.org/officeDocument/2006/relationships/image" Target="../media/image189.png"/><Relationship Id="rId24" Type="http://schemas.microsoft.com/office/2007/relationships/hdphoto" Target="../media/hdphoto13.wdp"/><Relationship Id="rId32" Type="http://schemas.microsoft.com/office/2007/relationships/hdphoto" Target="../media/hdphoto17.wdp"/><Relationship Id="rId37" Type="http://schemas.microsoft.com/office/2007/relationships/hdphoto" Target="../media/hdphoto19.wdp"/><Relationship Id="rId5" Type="http://schemas.openxmlformats.org/officeDocument/2006/relationships/image" Target="../media/image186.png"/><Relationship Id="rId15" Type="http://schemas.openxmlformats.org/officeDocument/2006/relationships/image" Target="../media/image191.png"/><Relationship Id="rId23" Type="http://schemas.openxmlformats.org/officeDocument/2006/relationships/image" Target="../media/image196.png"/><Relationship Id="rId28" Type="http://schemas.microsoft.com/office/2007/relationships/hdphoto" Target="../media/hdphoto15.wdp"/><Relationship Id="rId36" Type="http://schemas.openxmlformats.org/officeDocument/2006/relationships/image" Target="../media/image203.png"/><Relationship Id="rId10" Type="http://schemas.microsoft.com/office/2007/relationships/hdphoto" Target="../media/hdphoto7.wdp"/><Relationship Id="rId19" Type="http://schemas.microsoft.com/office/2007/relationships/hdphoto" Target="../media/hdphoto11.wdp"/><Relationship Id="rId31" Type="http://schemas.openxmlformats.org/officeDocument/2006/relationships/image" Target="../media/image200.png"/><Relationship Id="rId4" Type="http://schemas.microsoft.com/office/2007/relationships/hdphoto" Target="../media/hdphoto4.wdp"/><Relationship Id="rId9" Type="http://schemas.openxmlformats.org/officeDocument/2006/relationships/image" Target="../media/image188.png"/><Relationship Id="rId14" Type="http://schemas.microsoft.com/office/2007/relationships/hdphoto" Target="../media/hdphoto9.wdp"/><Relationship Id="rId22" Type="http://schemas.openxmlformats.org/officeDocument/2006/relationships/image" Target="../media/image195.png"/><Relationship Id="rId27" Type="http://schemas.openxmlformats.org/officeDocument/2006/relationships/image" Target="../media/image198.png"/><Relationship Id="rId30" Type="http://schemas.microsoft.com/office/2007/relationships/hdphoto" Target="../media/hdphoto16.wdp"/><Relationship Id="rId35" Type="http://schemas.microsoft.com/office/2007/relationships/hdphoto" Target="../media/hdphoto18.wdp"/><Relationship Id="rId8" Type="http://schemas.microsoft.com/office/2007/relationships/hdphoto" Target="../media/hdphoto6.wdp"/><Relationship Id="rId3" Type="http://schemas.openxmlformats.org/officeDocument/2006/relationships/image" Target="../media/image185.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5.xml"/><Relationship Id="rId1" Type="http://schemas.openxmlformats.org/officeDocument/2006/relationships/tags" Target="../tags/tag2.xml"/><Relationship Id="rId4" Type="http://schemas.openxmlformats.org/officeDocument/2006/relationships/image" Target="../media/image205.pn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5.xml"/></Relationships>
</file>

<file path=ppt/slides/_rels/slide63.xml.rels><?xml version="1.0" encoding="UTF-8" standalone="yes"?>
<Relationships xmlns="http://schemas.openxmlformats.org/package/2006/relationships"><Relationship Id="rId13" Type="http://schemas.openxmlformats.org/officeDocument/2006/relationships/image" Target="../media/image216.svg"/><Relationship Id="rId18" Type="http://schemas.openxmlformats.org/officeDocument/2006/relationships/image" Target="../media/image221.png"/><Relationship Id="rId26" Type="http://schemas.openxmlformats.org/officeDocument/2006/relationships/image" Target="../media/image227.png"/><Relationship Id="rId21" Type="http://schemas.microsoft.com/office/2007/relationships/hdphoto" Target="../media/hdphoto21.wdp"/><Relationship Id="rId34" Type="http://schemas.openxmlformats.org/officeDocument/2006/relationships/image" Target="../media/image235.png"/><Relationship Id="rId7" Type="http://schemas.openxmlformats.org/officeDocument/2006/relationships/image" Target="../media/image210.svg"/><Relationship Id="rId12" Type="http://schemas.openxmlformats.org/officeDocument/2006/relationships/image" Target="../media/image215.svg"/><Relationship Id="rId17" Type="http://schemas.openxmlformats.org/officeDocument/2006/relationships/image" Target="../media/image220.png"/><Relationship Id="rId25" Type="http://schemas.openxmlformats.org/officeDocument/2006/relationships/image" Target="../media/image226.png"/><Relationship Id="rId33" Type="http://schemas.openxmlformats.org/officeDocument/2006/relationships/image" Target="../media/image234.png"/><Relationship Id="rId2" Type="http://schemas.openxmlformats.org/officeDocument/2006/relationships/notesSlide" Target="../notesSlides/notesSlide39.xml"/><Relationship Id="rId16" Type="http://schemas.openxmlformats.org/officeDocument/2006/relationships/image" Target="../media/image219.png"/><Relationship Id="rId20" Type="http://schemas.openxmlformats.org/officeDocument/2006/relationships/image" Target="../media/image223.png"/><Relationship Id="rId29" Type="http://schemas.openxmlformats.org/officeDocument/2006/relationships/image" Target="../media/image230.svg"/><Relationship Id="rId1" Type="http://schemas.openxmlformats.org/officeDocument/2006/relationships/slideLayout" Target="../slideLayouts/slideLayout45.xml"/><Relationship Id="rId6" Type="http://schemas.openxmlformats.org/officeDocument/2006/relationships/image" Target="../media/image209.svg"/><Relationship Id="rId11" Type="http://schemas.openxmlformats.org/officeDocument/2006/relationships/image" Target="../media/image214.svg"/><Relationship Id="rId24" Type="http://schemas.microsoft.com/office/2007/relationships/hdphoto" Target="../media/hdphoto22.wdp"/><Relationship Id="rId32" Type="http://schemas.openxmlformats.org/officeDocument/2006/relationships/image" Target="../media/image233.svg"/><Relationship Id="rId37" Type="http://schemas.openxmlformats.org/officeDocument/2006/relationships/image" Target="../media/image238.svg"/><Relationship Id="rId5" Type="http://schemas.openxmlformats.org/officeDocument/2006/relationships/image" Target="../media/image208.svg"/><Relationship Id="rId15" Type="http://schemas.openxmlformats.org/officeDocument/2006/relationships/image" Target="../media/image218.svg"/><Relationship Id="rId23" Type="http://schemas.openxmlformats.org/officeDocument/2006/relationships/image" Target="../media/image225.png"/><Relationship Id="rId28" Type="http://schemas.openxmlformats.org/officeDocument/2006/relationships/image" Target="../media/image229.png"/><Relationship Id="rId36" Type="http://schemas.openxmlformats.org/officeDocument/2006/relationships/image" Target="../media/image237.svg"/><Relationship Id="rId10" Type="http://schemas.openxmlformats.org/officeDocument/2006/relationships/image" Target="../media/image213.svg"/><Relationship Id="rId19" Type="http://schemas.openxmlformats.org/officeDocument/2006/relationships/image" Target="../media/image222.png"/><Relationship Id="rId31" Type="http://schemas.openxmlformats.org/officeDocument/2006/relationships/image" Target="../media/image232.svg"/><Relationship Id="rId4" Type="http://schemas.openxmlformats.org/officeDocument/2006/relationships/image" Target="../media/image207.svg"/><Relationship Id="rId9" Type="http://schemas.openxmlformats.org/officeDocument/2006/relationships/image" Target="../media/image212.svg"/><Relationship Id="rId14" Type="http://schemas.openxmlformats.org/officeDocument/2006/relationships/image" Target="../media/image217.svg"/><Relationship Id="rId22" Type="http://schemas.openxmlformats.org/officeDocument/2006/relationships/image" Target="../media/image224.png"/><Relationship Id="rId27" Type="http://schemas.openxmlformats.org/officeDocument/2006/relationships/image" Target="../media/image228.png"/><Relationship Id="rId30" Type="http://schemas.openxmlformats.org/officeDocument/2006/relationships/image" Target="../media/image231.png"/><Relationship Id="rId35" Type="http://schemas.openxmlformats.org/officeDocument/2006/relationships/image" Target="../media/image236.svg"/><Relationship Id="rId8" Type="http://schemas.openxmlformats.org/officeDocument/2006/relationships/image" Target="../media/image211.svg"/><Relationship Id="rId3" Type="http://schemas.openxmlformats.org/officeDocument/2006/relationships/image" Target="../media/image206.svg"/></Relationships>
</file>

<file path=ppt/slides/_rels/slide64.xml.rels><?xml version="1.0" encoding="UTF-8" standalone="yes"?>
<Relationships xmlns="http://schemas.openxmlformats.org/package/2006/relationships"><Relationship Id="rId13" Type="http://schemas.openxmlformats.org/officeDocument/2006/relationships/image" Target="../media/image216.svg"/><Relationship Id="rId18" Type="http://schemas.openxmlformats.org/officeDocument/2006/relationships/image" Target="../media/image219.png"/><Relationship Id="rId26" Type="http://schemas.openxmlformats.org/officeDocument/2006/relationships/image" Target="../media/image220.png"/><Relationship Id="rId21" Type="http://schemas.openxmlformats.org/officeDocument/2006/relationships/image" Target="../media/image225.png"/><Relationship Id="rId34" Type="http://schemas.openxmlformats.org/officeDocument/2006/relationships/image" Target="../media/image233.svg"/><Relationship Id="rId7" Type="http://schemas.openxmlformats.org/officeDocument/2006/relationships/image" Target="../media/image210.svg"/><Relationship Id="rId12" Type="http://schemas.openxmlformats.org/officeDocument/2006/relationships/image" Target="../media/image213.svg"/><Relationship Id="rId17" Type="http://schemas.openxmlformats.org/officeDocument/2006/relationships/image" Target="../media/image238.svg"/><Relationship Id="rId25" Type="http://schemas.microsoft.com/office/2007/relationships/hdphoto" Target="../media/hdphoto21.wdp"/><Relationship Id="rId33" Type="http://schemas.openxmlformats.org/officeDocument/2006/relationships/image" Target="../media/image235.png"/><Relationship Id="rId2" Type="http://schemas.openxmlformats.org/officeDocument/2006/relationships/notesSlide" Target="../notesSlides/notesSlide40.xml"/><Relationship Id="rId16" Type="http://schemas.openxmlformats.org/officeDocument/2006/relationships/image" Target="../media/image237.svg"/><Relationship Id="rId20" Type="http://schemas.openxmlformats.org/officeDocument/2006/relationships/image" Target="../media/image224.png"/><Relationship Id="rId29" Type="http://schemas.openxmlformats.org/officeDocument/2006/relationships/image" Target="../media/image227.png"/><Relationship Id="rId1" Type="http://schemas.openxmlformats.org/officeDocument/2006/relationships/slideLayout" Target="../slideLayouts/slideLayout45.xml"/><Relationship Id="rId6" Type="http://schemas.openxmlformats.org/officeDocument/2006/relationships/image" Target="../media/image208.svg"/><Relationship Id="rId11" Type="http://schemas.openxmlformats.org/officeDocument/2006/relationships/image" Target="../media/image214.svg"/><Relationship Id="rId24" Type="http://schemas.openxmlformats.org/officeDocument/2006/relationships/image" Target="../media/image223.png"/><Relationship Id="rId32" Type="http://schemas.openxmlformats.org/officeDocument/2006/relationships/image" Target="../media/image218.svg"/><Relationship Id="rId37" Type="http://schemas.openxmlformats.org/officeDocument/2006/relationships/image" Target="../media/image232.svg"/><Relationship Id="rId5" Type="http://schemas.openxmlformats.org/officeDocument/2006/relationships/image" Target="../media/image209.svg"/><Relationship Id="rId15" Type="http://schemas.openxmlformats.org/officeDocument/2006/relationships/image" Target="../media/image217.svg"/><Relationship Id="rId23" Type="http://schemas.openxmlformats.org/officeDocument/2006/relationships/image" Target="../media/image226.png"/><Relationship Id="rId28" Type="http://schemas.openxmlformats.org/officeDocument/2006/relationships/image" Target="../media/image228.png"/><Relationship Id="rId36" Type="http://schemas.openxmlformats.org/officeDocument/2006/relationships/image" Target="../media/image234.png"/><Relationship Id="rId10" Type="http://schemas.openxmlformats.org/officeDocument/2006/relationships/image" Target="../media/image206.svg"/><Relationship Id="rId19" Type="http://schemas.openxmlformats.org/officeDocument/2006/relationships/image" Target="../media/image222.png"/><Relationship Id="rId31" Type="http://schemas.openxmlformats.org/officeDocument/2006/relationships/image" Target="../media/image230.svg"/><Relationship Id="rId4" Type="http://schemas.openxmlformats.org/officeDocument/2006/relationships/image" Target="../media/image207.svg"/><Relationship Id="rId9" Type="http://schemas.openxmlformats.org/officeDocument/2006/relationships/image" Target="../media/image211.svg"/><Relationship Id="rId14" Type="http://schemas.openxmlformats.org/officeDocument/2006/relationships/image" Target="../media/image215.svg"/><Relationship Id="rId22" Type="http://schemas.microsoft.com/office/2007/relationships/hdphoto" Target="../media/hdphoto22.wdp"/><Relationship Id="rId27" Type="http://schemas.openxmlformats.org/officeDocument/2006/relationships/image" Target="../media/image221.png"/><Relationship Id="rId30" Type="http://schemas.openxmlformats.org/officeDocument/2006/relationships/image" Target="../media/image229.png"/><Relationship Id="rId35" Type="http://schemas.openxmlformats.org/officeDocument/2006/relationships/image" Target="../media/image231.png"/><Relationship Id="rId8" Type="http://schemas.openxmlformats.org/officeDocument/2006/relationships/image" Target="../media/image212.svg"/><Relationship Id="rId3" Type="http://schemas.openxmlformats.org/officeDocument/2006/relationships/image" Target="../media/image236.sv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239.png"/><Relationship Id="rId4" Type="http://schemas.openxmlformats.org/officeDocument/2006/relationships/notesSlide" Target="../notesSlides/notesSlide41.xml"/></Relationships>
</file>

<file path=ppt/slides/_rels/slide66.xml.rels><?xml version="1.0" encoding="UTF-8" standalone="yes"?>
<Relationships xmlns="http://schemas.openxmlformats.org/package/2006/relationships"><Relationship Id="rId8" Type="http://schemas.openxmlformats.org/officeDocument/2006/relationships/image" Target="../media/image245.png"/><Relationship Id="rId3" Type="http://schemas.openxmlformats.org/officeDocument/2006/relationships/image" Target="../media/image240.png"/><Relationship Id="rId7" Type="http://schemas.openxmlformats.org/officeDocument/2006/relationships/image" Target="../media/image244.png"/><Relationship Id="rId2" Type="http://schemas.openxmlformats.org/officeDocument/2006/relationships/notesSlide" Target="../notesSlides/notesSlide42.xml"/><Relationship Id="rId1" Type="http://schemas.openxmlformats.org/officeDocument/2006/relationships/slideLayout" Target="../slideLayouts/slideLayout99.xml"/><Relationship Id="rId6" Type="http://schemas.openxmlformats.org/officeDocument/2006/relationships/image" Target="../media/image243.png"/><Relationship Id="rId5" Type="http://schemas.openxmlformats.org/officeDocument/2006/relationships/image" Target="../media/image242.png"/><Relationship Id="rId4" Type="http://schemas.openxmlformats.org/officeDocument/2006/relationships/image" Target="../media/image241.png"/></Relationships>
</file>

<file path=ppt/slides/_rels/slide67.xml.rels><?xml version="1.0" encoding="UTF-8" standalone="yes"?>
<Relationships xmlns="http://schemas.openxmlformats.org/package/2006/relationships"><Relationship Id="rId3" Type="http://schemas.openxmlformats.org/officeDocument/2006/relationships/image" Target="../media/image241.png"/><Relationship Id="rId7" Type="http://schemas.openxmlformats.org/officeDocument/2006/relationships/image" Target="../media/image245.png"/><Relationship Id="rId2" Type="http://schemas.openxmlformats.org/officeDocument/2006/relationships/image" Target="../media/image240.png"/><Relationship Id="rId1" Type="http://schemas.openxmlformats.org/officeDocument/2006/relationships/slideLayout" Target="../slideLayouts/slideLayout99.xml"/><Relationship Id="rId6" Type="http://schemas.openxmlformats.org/officeDocument/2006/relationships/image" Target="../media/image244.png"/><Relationship Id="rId5" Type="http://schemas.openxmlformats.org/officeDocument/2006/relationships/image" Target="../media/image243.png"/><Relationship Id="rId4" Type="http://schemas.openxmlformats.org/officeDocument/2006/relationships/image" Target="../media/image242.png"/></Relationships>
</file>

<file path=ppt/slides/_rels/slide68.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notesSlide" Target="../notesSlides/notesSlide43.xml"/><Relationship Id="rId1" Type="http://schemas.openxmlformats.org/officeDocument/2006/relationships/slideLayout" Target="../slideLayouts/slideLayout14.xml"/><Relationship Id="rId6" Type="http://schemas.openxmlformats.org/officeDocument/2006/relationships/image" Target="../media/image248.png"/><Relationship Id="rId5" Type="http://schemas.openxmlformats.org/officeDocument/2006/relationships/image" Target="../media/image247.png"/><Relationship Id="rId4" Type="http://schemas.openxmlformats.org/officeDocument/2006/relationships/image" Target="../media/image246.png"/></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176.png"/><Relationship Id="rId1" Type="http://schemas.openxmlformats.org/officeDocument/2006/relationships/slideLayout" Target="../slideLayouts/slideLayout99.xml"/><Relationship Id="rId4" Type="http://schemas.openxmlformats.org/officeDocument/2006/relationships/image" Target="../media/image242.png"/></Relationships>
</file>

<file path=ppt/slides/_rels/slide71.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249.png"/><Relationship Id="rId1" Type="http://schemas.openxmlformats.org/officeDocument/2006/relationships/slideLayout" Target="../slideLayouts/slideLayout99.xml"/><Relationship Id="rId4" Type="http://schemas.openxmlformats.org/officeDocument/2006/relationships/image" Target="../media/image251.png"/></Relationships>
</file>

<file path=ppt/slides/_rels/slide72.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176.png"/><Relationship Id="rId1" Type="http://schemas.openxmlformats.org/officeDocument/2006/relationships/slideLayout" Target="../slideLayouts/slideLayout99.xml"/><Relationship Id="rId4" Type="http://schemas.openxmlformats.org/officeDocument/2006/relationships/image" Target="../media/image242.png"/></Relationships>
</file>

<file path=ppt/slides/_rels/slide73.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notesSlide" Target="../notesSlides/notesSlide45.xml"/><Relationship Id="rId1" Type="http://schemas.openxmlformats.org/officeDocument/2006/relationships/slideLayout" Target="../slideLayouts/slideLayout99.xml"/><Relationship Id="rId5" Type="http://schemas.openxmlformats.org/officeDocument/2006/relationships/image" Target="../media/image251.png"/><Relationship Id="rId4" Type="http://schemas.openxmlformats.org/officeDocument/2006/relationships/image" Target="../media/image250.png"/></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image" Target="../media/image252.png"/><Relationship Id="rId1" Type="http://schemas.openxmlformats.org/officeDocument/2006/relationships/slideLayout" Target="../slideLayouts/slideLayout13.xml"/><Relationship Id="rId5" Type="http://schemas.openxmlformats.org/officeDocument/2006/relationships/hyperlink" Target="https://msevents.microsoft.com/event?id=2150902145" TargetMode="External"/><Relationship Id="rId4" Type="http://schemas.openxmlformats.org/officeDocument/2006/relationships/image" Target="../media/image25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D9E83-20D4-D7A5-6A82-85EA6D89C495}"/>
              </a:ext>
            </a:extLst>
          </p:cNvPr>
          <p:cNvSpPr>
            <a:spLocks noGrp="1"/>
          </p:cNvSpPr>
          <p:nvPr>
            <p:ph type="title"/>
          </p:nvPr>
        </p:nvSpPr>
        <p:spPr>
          <a:xfrm>
            <a:off x="584200" y="2302669"/>
            <a:ext cx="5578475" cy="1231106"/>
          </a:xfrm>
        </p:spPr>
        <p:txBody>
          <a:bodyPr/>
          <a:lstStyle/>
          <a:p>
            <a:r>
              <a:rPr lang="en-US" dirty="0"/>
              <a:t>Microsoft Build 2026 Highlights</a:t>
            </a:r>
          </a:p>
        </p:txBody>
      </p:sp>
      <p:sp>
        <p:nvSpPr>
          <p:cNvPr id="8" name="Text Placeholder 7">
            <a:extLst>
              <a:ext uri="{FF2B5EF4-FFF2-40B4-BE49-F238E27FC236}">
                <a16:creationId xmlns:a16="http://schemas.microsoft.com/office/drawing/2014/main" id="{E42366F3-943D-F886-58EA-782FFCBED6E7}"/>
              </a:ext>
            </a:extLst>
          </p:cNvPr>
          <p:cNvSpPr>
            <a:spLocks noGrp="1"/>
          </p:cNvSpPr>
          <p:nvPr>
            <p:ph type="body" sz="quarter" idx="12"/>
          </p:nvPr>
        </p:nvSpPr>
        <p:spPr>
          <a:xfrm>
            <a:off x="584199" y="3962399"/>
            <a:ext cx="8009836" cy="984885"/>
          </a:xfrm>
        </p:spPr>
        <p:txBody>
          <a:bodyPr/>
          <a:lstStyle/>
          <a:p>
            <a:pPr>
              <a:spcBef>
                <a:spcPts val="600"/>
              </a:spcBef>
            </a:pPr>
            <a:r>
              <a:rPr lang="en-US" dirty="0">
                <a:solidFill>
                  <a:srgbClr val="000000"/>
                </a:solidFill>
              </a:rPr>
              <a:t>Wai</a:t>
            </a:r>
            <a:r>
              <a:rPr lang="zh-TW" altLang="en-US" dirty="0">
                <a:solidFill>
                  <a:srgbClr val="000000"/>
                </a:solidFill>
              </a:rPr>
              <a:t> </a:t>
            </a:r>
            <a:r>
              <a:rPr lang="en-US" altLang="zh-TW" dirty="0">
                <a:solidFill>
                  <a:srgbClr val="000000"/>
                </a:solidFill>
              </a:rPr>
              <a:t>Man</a:t>
            </a:r>
            <a:r>
              <a:rPr lang="zh-TW" altLang="en-US" dirty="0">
                <a:solidFill>
                  <a:srgbClr val="000000"/>
                </a:solidFill>
              </a:rPr>
              <a:t> </a:t>
            </a:r>
            <a:r>
              <a:rPr lang="en-US" altLang="zh-TW" dirty="0">
                <a:solidFill>
                  <a:srgbClr val="000000"/>
                </a:solidFill>
              </a:rPr>
              <a:t>Hui -</a:t>
            </a:r>
            <a:r>
              <a:rPr lang="en-US" dirty="0">
                <a:solidFill>
                  <a:srgbClr val="000000"/>
                </a:solidFill>
              </a:rPr>
              <a:t> Microsoft Solution Engineer, Microsoft</a:t>
            </a:r>
          </a:p>
          <a:p>
            <a:pPr>
              <a:spcBef>
                <a:spcPts val="600"/>
              </a:spcBef>
            </a:pPr>
            <a:r>
              <a:rPr lang="en-US" dirty="0">
                <a:solidFill>
                  <a:srgbClr val="000000"/>
                </a:solidFill>
              </a:rPr>
              <a:t>Kinfey Lo - Microsoft Senior Cloud Advocate, Microsoft</a:t>
            </a:r>
          </a:p>
          <a:p>
            <a:pPr>
              <a:spcBef>
                <a:spcPts val="600"/>
              </a:spcBef>
            </a:pPr>
            <a:r>
              <a:rPr lang="en-US" dirty="0">
                <a:solidFill>
                  <a:srgbClr val="000000"/>
                </a:solidFill>
              </a:rPr>
              <a:t>Chris Wan - Microsoft MVP &amp; Microsoft MCT</a:t>
            </a:r>
          </a:p>
        </p:txBody>
      </p:sp>
    </p:spTree>
    <p:extLst>
      <p:ext uri="{BB962C8B-B14F-4D97-AF65-F5344CB8AC3E}">
        <p14:creationId xmlns:p14="http://schemas.microsoft.com/office/powerpoint/2010/main" val="1559387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B29566-3F75-0EF1-2955-661322273D78}"/>
              </a:ext>
            </a:extLst>
          </p:cNvPr>
          <p:cNvSpPr>
            <a:spLocks noGrp="1"/>
          </p:cNvSpPr>
          <p:nvPr>
            <p:ph type="title"/>
          </p:nvPr>
        </p:nvSpPr>
        <p:spPr>
          <a:xfrm>
            <a:off x="588263" y="3150414"/>
            <a:ext cx="3182027" cy="553998"/>
          </a:xfrm>
        </p:spPr>
        <p:txBody>
          <a:bodyPr/>
          <a:lstStyle/>
          <a:p>
            <a:r>
              <a:rPr lang="en-HK" dirty="0"/>
              <a:t>Agenda</a:t>
            </a:r>
          </a:p>
        </p:txBody>
      </p:sp>
      <p:sp>
        <p:nvSpPr>
          <p:cNvPr id="5" name="Text Placeholder 4">
            <a:extLst>
              <a:ext uri="{FF2B5EF4-FFF2-40B4-BE49-F238E27FC236}">
                <a16:creationId xmlns:a16="http://schemas.microsoft.com/office/drawing/2014/main" id="{1C990F32-542B-8262-A8FF-892FB2A0AA26}"/>
              </a:ext>
            </a:extLst>
          </p:cNvPr>
          <p:cNvSpPr>
            <a:spLocks noGrp="1"/>
          </p:cNvSpPr>
          <p:nvPr>
            <p:ph type="body" sz="quarter" idx="11"/>
          </p:nvPr>
        </p:nvSpPr>
        <p:spPr>
          <a:xfrm>
            <a:off x="4941888" y="2402515"/>
            <a:ext cx="6667500" cy="2049792"/>
          </a:xfrm>
        </p:spPr>
        <p:txBody>
          <a:bodyPr/>
          <a:lstStyle/>
          <a:p>
            <a:r>
              <a:rPr lang="en-HK" dirty="0"/>
              <a:t>Overview on Microsoft Build Updates</a:t>
            </a:r>
          </a:p>
          <a:p>
            <a:r>
              <a:rPr lang="en-HK" dirty="0"/>
              <a:t>Hosted Agent with Microsoft IQ</a:t>
            </a:r>
          </a:p>
          <a:p>
            <a:r>
              <a:rPr lang="en-HK" dirty="0"/>
              <a:t>Harness Engineering Concept and Use Case</a:t>
            </a:r>
          </a:p>
        </p:txBody>
      </p:sp>
    </p:spTree>
    <p:extLst>
      <p:ext uri="{BB962C8B-B14F-4D97-AF65-F5344CB8AC3E}">
        <p14:creationId xmlns:p14="http://schemas.microsoft.com/office/powerpoint/2010/main" val="3679258324"/>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70FFA-6A92-6FEE-B24B-F388AD5649BC}"/>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D16AAB37-3067-59E9-B43F-3073FAA87E78}"/>
              </a:ext>
            </a:extLst>
          </p:cNvPr>
          <p:cNvSpPr>
            <a:spLocks noGrp="1"/>
          </p:cNvSpPr>
          <p:nvPr>
            <p:ph type="title"/>
          </p:nvPr>
        </p:nvSpPr>
        <p:spPr>
          <a:xfrm>
            <a:off x="588263" y="457200"/>
            <a:ext cx="11018520" cy="553998"/>
          </a:xfrm>
        </p:spPr>
        <p:txBody>
          <a:bodyPr/>
          <a:lstStyle/>
          <a:p>
            <a:pPr algn="ctr"/>
            <a:r>
              <a:rPr lang="en-US"/>
              <a:t>Microsoft Agent Platform</a:t>
            </a:r>
            <a:endParaRPr lang="en-CA"/>
          </a:p>
        </p:txBody>
      </p:sp>
      <p:sp>
        <p:nvSpPr>
          <p:cNvPr id="58" name="TextBox 57">
            <a:extLst>
              <a:ext uri="{FF2B5EF4-FFF2-40B4-BE49-F238E27FC236}">
                <a16:creationId xmlns:a16="http://schemas.microsoft.com/office/drawing/2014/main" id="{F9CC84FE-5C18-1E3E-A9BD-A03AA4E3B53E}"/>
              </a:ext>
            </a:extLst>
          </p:cNvPr>
          <p:cNvSpPr txBox="1"/>
          <p:nvPr/>
        </p:nvSpPr>
        <p:spPr>
          <a:xfrm>
            <a:off x="681003" y="1075959"/>
            <a:ext cx="10829993" cy="338554"/>
          </a:xfrm>
          <a:prstGeom prst="rect">
            <a:avLst/>
          </a:prstGeom>
          <a:noFill/>
        </p:spPr>
        <p:txBody>
          <a:bodyPr wrap="square">
            <a:spAutoFit/>
          </a:bodyPr>
          <a:lstStyle/>
          <a:p>
            <a:pPr marL="0" marR="0" lvl="0" indent="0" algn="ctr" defTabSz="457109"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Build in GitHub. Run and optimize in Foundry. Reach users in M365, Teams, and everywhere work gets done.</a:t>
            </a:r>
          </a:p>
        </p:txBody>
      </p:sp>
      <p:sp>
        <p:nvSpPr>
          <p:cNvPr id="74" name="Rounded Rectangle 39">
            <a:extLst>
              <a:ext uri="{FF2B5EF4-FFF2-40B4-BE49-F238E27FC236}">
                <a16:creationId xmlns:a16="http://schemas.microsoft.com/office/drawing/2014/main" id="{BEF3599F-9340-B8E0-4F19-3EED150E7EA6}"/>
              </a:ext>
              <a:ext uri="{C183D7F6-B498-43B3-948B-1728B52AA6E4}">
                <adec:decorative xmlns:adec="http://schemas.microsoft.com/office/drawing/2017/decorative" val="1"/>
              </a:ext>
            </a:extLst>
          </p:cNvPr>
          <p:cNvSpPr/>
          <p:nvPr/>
        </p:nvSpPr>
        <p:spPr>
          <a:xfrm>
            <a:off x="600574" y="3056021"/>
            <a:ext cx="1826151" cy="1335844"/>
          </a:xfrm>
          <a:prstGeom prst="rect">
            <a:avLst/>
          </a:prstGeom>
          <a:solidFill>
            <a:schemeClr val="bg1"/>
          </a:solidFill>
          <a:ln w="12700">
            <a:solidFill>
              <a:srgbClr val="80808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8373" tIns="0" rIns="0" bIns="10837" numCol="1" spcCol="0" rtlCol="0" fromWordArt="0" anchor="ctr" anchorCtr="0" forceAA="0" compatLnSpc="1">
            <a:prstTxWarp prst="textNoShape">
              <a:avLst/>
            </a:prstTxWarp>
            <a:noAutofit/>
          </a:bodyPr>
          <a:lstStyle/>
          <a:p>
            <a:pPr marL="0" marR="0" lvl="0" indent="0" algn="l" defTabSz="541873" rtl="0" eaLnBrk="1" fontAlgn="base" latinLnBrk="0" hangingPunct="1">
              <a:lnSpc>
                <a:spcPct val="100000"/>
              </a:lnSpc>
              <a:spcBef>
                <a:spcPct val="0"/>
              </a:spcBef>
              <a:spcAft>
                <a:spcPct val="0"/>
              </a:spcAft>
              <a:buClrTx/>
              <a:buSzTx/>
              <a:buFontTx/>
              <a:buNone/>
              <a:tabLst/>
              <a:defRPr/>
            </a:pPr>
            <a:endParaRPr kumimoji="0" lang="en-US" sz="830" b="0" i="0" u="none" strike="noStrike" kern="1200" cap="none" spc="0" normalizeH="0" baseline="0" noProof="0">
              <a:ln>
                <a:noFill/>
              </a:ln>
              <a:gradFill>
                <a:gsLst>
                  <a:gs pos="77982">
                    <a:srgbClr val="FFFFFF"/>
                  </a:gs>
                  <a:gs pos="62000">
                    <a:srgbClr val="FFFFFF"/>
                  </a:gs>
                </a:gsLst>
                <a:lin ang="0" scaled="0"/>
              </a:gradFill>
              <a:effectLst/>
              <a:uLnTx/>
              <a:uFillTx/>
              <a:latin typeface="Segoe UI"/>
              <a:ea typeface="+mn-ea"/>
              <a:cs typeface="+mn-cs"/>
            </a:endParaRPr>
          </a:p>
        </p:txBody>
      </p:sp>
      <p:sp>
        <p:nvSpPr>
          <p:cNvPr id="75" name="Rectangle 74">
            <a:extLst>
              <a:ext uri="{FF2B5EF4-FFF2-40B4-BE49-F238E27FC236}">
                <a16:creationId xmlns:a16="http://schemas.microsoft.com/office/drawing/2014/main" id="{89668903-DB55-4944-540A-64F147389386}"/>
              </a:ext>
              <a:ext uri="{C183D7F6-B498-43B3-948B-1728B52AA6E4}">
                <adec:decorative xmlns:adec="http://schemas.microsoft.com/office/drawing/2017/decorative" val="0"/>
              </a:ext>
            </a:extLst>
          </p:cNvPr>
          <p:cNvSpPr/>
          <p:nvPr/>
        </p:nvSpPr>
        <p:spPr bwMode="auto">
          <a:xfrm>
            <a:off x="765069" y="3231500"/>
            <a:ext cx="1497160" cy="984885"/>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0"/>
              </a:spcBef>
              <a:spcAft>
                <a:spcPts val="0"/>
              </a:spcAft>
              <a:buClrTx/>
              <a:buSzTx/>
              <a:buFontTx/>
              <a:buNone/>
              <a:tabLst>
                <a:tab pos="1486861" algn="l"/>
              </a:tabLst>
              <a:defRPr/>
            </a:pPr>
            <a:r>
              <a:rPr kumimoji="0" lang="en-US" sz="1200" b="1" i="0" u="none" strike="noStrike" kern="1200" cap="none" spc="0" normalizeH="0" baseline="0" noProof="0">
                <a:ln w="3175">
                  <a:noFill/>
                </a:ln>
                <a:solidFill>
                  <a:srgbClr val="FEFFFE"/>
                </a:solidFill>
                <a:effectLst/>
                <a:uLnTx/>
                <a:uFillTx/>
                <a:latin typeface="Segoe UI" panose="020B0502040204020203" pitchFamily="34" charset="0"/>
                <a:ea typeface="+mn-ea"/>
                <a:cs typeface="Segoe UI" panose="020B0502040204020203" pitchFamily="34" charset="0"/>
              </a:rPr>
              <a:t>Build in GitHub</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Code</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Prompts</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Skills + tools</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Eval definitions</a:t>
            </a:r>
            <a:endParaRPr kumimoji="0" lang="en-US" sz="100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endParaRPr>
          </a:p>
        </p:txBody>
      </p:sp>
      <p:cxnSp>
        <p:nvCxnSpPr>
          <p:cNvPr id="66" name="Straight Arrow Connector 65">
            <a:extLst>
              <a:ext uri="{FF2B5EF4-FFF2-40B4-BE49-F238E27FC236}">
                <a16:creationId xmlns:a16="http://schemas.microsoft.com/office/drawing/2014/main" id="{429D4E5A-D862-E64A-0533-0D57A93CCAED}"/>
              </a:ext>
              <a:ext uri="{C183D7F6-B498-43B3-948B-1728B52AA6E4}">
                <adec:decorative xmlns:adec="http://schemas.microsoft.com/office/drawing/2017/decorative" val="1"/>
              </a:ext>
            </a:extLst>
          </p:cNvPr>
          <p:cNvCxnSpPr>
            <a:cxnSpLocks/>
          </p:cNvCxnSpPr>
          <p:nvPr/>
        </p:nvCxnSpPr>
        <p:spPr>
          <a:xfrm flipV="1">
            <a:off x="2432858" y="3721578"/>
            <a:ext cx="324000" cy="0"/>
          </a:xfrm>
          <a:prstGeom prst="straightConnector1">
            <a:avLst/>
          </a:prstGeom>
          <a:ln w="15875" cap="sq">
            <a:solidFill>
              <a:schemeClr val="tx1"/>
            </a:solidFill>
            <a:miter lim="800000"/>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p:nvSpPr>
          <p:cNvPr id="60" name="Rounded Rectangle 3">
            <a:extLst>
              <a:ext uri="{FF2B5EF4-FFF2-40B4-BE49-F238E27FC236}">
                <a16:creationId xmlns:a16="http://schemas.microsoft.com/office/drawing/2014/main" id="{851CC339-6AB1-EE37-5ADC-71F8BD85F773}"/>
              </a:ext>
              <a:ext uri="{C183D7F6-B498-43B3-948B-1728B52AA6E4}">
                <adec:decorative xmlns:adec="http://schemas.microsoft.com/office/drawing/2017/decorative" val="1"/>
              </a:ext>
            </a:extLst>
          </p:cNvPr>
          <p:cNvSpPr/>
          <p:nvPr/>
        </p:nvSpPr>
        <p:spPr>
          <a:xfrm>
            <a:off x="2899144" y="1646696"/>
            <a:ext cx="6393712" cy="4622342"/>
          </a:xfrm>
          <a:prstGeom prst="rect">
            <a:avLst/>
          </a:prstGeom>
          <a:solidFill>
            <a:schemeClr val="bg1"/>
          </a:solidFill>
          <a:ln w="12700" cap="flat" cmpd="sng" algn="ctr">
            <a:solidFill>
              <a:srgbClr val="2E456E"/>
            </a:solidFill>
            <a:prstDash val="solid"/>
            <a:miter lim="800000"/>
          </a:ln>
          <a:effectLst/>
        </p:spPr>
        <p:txBody>
          <a:bodyPr lIns="0" tIns="365712" rIns="0" bIns="0" rtlCol="0" anchor="ctr"/>
          <a:lstStyle/>
          <a:p>
            <a:pPr marL="0" marR="0" lvl="0" indent="0" algn="ctr" defTabSz="457109" rtl="0" eaLnBrk="1" fontAlgn="auto" latinLnBrk="0" hangingPunct="1">
              <a:lnSpc>
                <a:spcPts val="2829"/>
              </a:lnSpc>
              <a:spcBef>
                <a:spcPts val="0"/>
              </a:spcBef>
              <a:spcAft>
                <a:spcPts val="0"/>
              </a:spcAft>
              <a:buClrTx/>
              <a:buSzTx/>
              <a:buFontTx/>
              <a:buNone/>
              <a:tabLst/>
              <a:defRPr/>
            </a:pPr>
            <a:endParaRPr kumimoji="0" lang="en-US" sz="2400" b="1" i="0" u="none" strike="noStrike" kern="0" cap="none" spc="0" normalizeH="0" baseline="0" noProof="0">
              <a:ln>
                <a:noFill/>
              </a:ln>
              <a:solidFill>
                <a:srgbClr val="FEFFFE"/>
              </a:solidFill>
              <a:effectLst/>
              <a:uLnTx/>
              <a:uFillTx/>
              <a:latin typeface="Segoe UI" panose="020B0502040204020203" pitchFamily="34" charset="0"/>
              <a:ea typeface="+mn-ea"/>
              <a:cs typeface="Segoe UI" panose="020B0502040204020203" pitchFamily="34" charset="0"/>
            </a:endParaRPr>
          </a:p>
        </p:txBody>
      </p:sp>
      <p:sp>
        <p:nvSpPr>
          <p:cNvPr id="61" name="Rounded Rectangle 4">
            <a:extLst>
              <a:ext uri="{FF2B5EF4-FFF2-40B4-BE49-F238E27FC236}">
                <a16:creationId xmlns:a16="http://schemas.microsoft.com/office/drawing/2014/main" id="{0441B6D8-8DC5-D554-2D3D-C6F65E9A0C3C}"/>
              </a:ext>
            </a:extLst>
          </p:cNvPr>
          <p:cNvSpPr/>
          <p:nvPr/>
        </p:nvSpPr>
        <p:spPr>
          <a:xfrm>
            <a:off x="2899143" y="1646695"/>
            <a:ext cx="6393712" cy="579148"/>
          </a:xfrm>
          <a:prstGeom prst="rect">
            <a:avLst/>
          </a:prstGeom>
          <a:solidFill>
            <a:srgbClr val="2E456E"/>
          </a:solidFill>
          <a:ln w="12700" cap="flat">
            <a:solidFill>
              <a:srgbClr val="2E456E"/>
            </a:solidFill>
            <a:prstDash val="solid"/>
            <a:miter/>
          </a:ln>
          <a:effectLst/>
        </p:spPr>
        <p:txBody>
          <a:bodyPr anchor="ctr" anchorCtr="0"/>
          <a:lstStyle/>
          <a:p>
            <a:pPr marL="0" marR="0" lvl="0" indent="0" algn="ctr" defTabSz="717626"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gradFill>
                  <a:gsLst>
                    <a:gs pos="89908">
                      <a:srgbClr val="FBFAFA"/>
                    </a:gs>
                    <a:gs pos="80734">
                      <a:srgbClr val="FBFAFA"/>
                    </a:gs>
                  </a:gsLst>
                  <a:path path="circle">
                    <a:fillToRect l="100000" t="100000"/>
                  </a:path>
                </a:gradFill>
                <a:effectLst/>
                <a:uLnTx/>
                <a:uFillTx/>
                <a:latin typeface="Segoe UI"/>
                <a:ea typeface="+mn-ea"/>
                <a:cs typeface="Segoe Sans Display Semibold" pitchFamily="2" charset="0"/>
              </a:rPr>
              <a:t>Governed agent lifecycle</a:t>
            </a:r>
          </a:p>
        </p:txBody>
      </p:sp>
      <p:sp>
        <p:nvSpPr>
          <p:cNvPr id="62" name="Rounded Rectangle 5">
            <a:extLst>
              <a:ext uri="{FF2B5EF4-FFF2-40B4-BE49-F238E27FC236}">
                <a16:creationId xmlns:a16="http://schemas.microsoft.com/office/drawing/2014/main" id="{FCE59F2E-4F57-25F8-3729-112D678DF53C}"/>
              </a:ext>
            </a:extLst>
          </p:cNvPr>
          <p:cNvSpPr/>
          <p:nvPr/>
        </p:nvSpPr>
        <p:spPr>
          <a:xfrm>
            <a:off x="3187288" y="2494290"/>
            <a:ext cx="5828496" cy="2470013"/>
          </a:xfrm>
          <a:prstGeom prst="rect">
            <a:avLst/>
          </a:prstGeom>
          <a:solidFill>
            <a:schemeClr val="bg1"/>
          </a:solidFill>
          <a:ln w="12700" cap="flat" cmpd="sng" algn="ctr">
            <a:solidFill>
              <a:srgbClr val="36AAEE"/>
            </a:solidFill>
            <a:prstDash val="solid"/>
            <a:miter lim="800000"/>
          </a:ln>
          <a:effectLst/>
        </p:spPr>
        <p:txBody>
          <a:bodyPr lIns="0" tIns="144000" rIns="0" bIns="0" rtlCol="0" anchor="t"/>
          <a:lstStyle/>
          <a:p>
            <a:pPr marL="0" marR="0" lvl="0" indent="0" algn="ctr" defTabSz="457109"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a:ln>
                  <a:noFill/>
                </a:ln>
                <a:solidFill>
                  <a:srgbClr val="36AAEE"/>
                </a:solidFill>
                <a:effectLst/>
                <a:uLnTx/>
                <a:uFillTx/>
                <a:latin typeface="Segoe UI" panose="020B0502040204020203" pitchFamily="34" charset="0"/>
                <a:ea typeface="+mn-ea"/>
                <a:cs typeface="Segoe UI" panose="020B0502040204020203" pitchFamily="34" charset="0"/>
              </a:rPr>
              <a:t>Run in Foundry</a:t>
            </a:r>
          </a:p>
          <a:p>
            <a:pPr marL="0" marR="0" lvl="0" indent="0" algn="ctr" defTabSz="457109"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EFFFE"/>
              </a:solidFill>
              <a:effectLst/>
              <a:uLnTx/>
              <a:uFillTx/>
              <a:latin typeface="Segoe UI" panose="020B0502040204020203" pitchFamily="34" charset="0"/>
              <a:ea typeface="+mn-ea"/>
              <a:cs typeface="Segoe UI" panose="020B0502040204020203" pitchFamily="34" charset="0"/>
            </a:endParaRPr>
          </a:p>
        </p:txBody>
      </p:sp>
      <p:sp>
        <p:nvSpPr>
          <p:cNvPr id="71" name="TextBox 70">
            <a:extLst>
              <a:ext uri="{FF2B5EF4-FFF2-40B4-BE49-F238E27FC236}">
                <a16:creationId xmlns:a16="http://schemas.microsoft.com/office/drawing/2014/main" id="{A86326FB-E419-A10A-E67C-C731D46115BD}"/>
              </a:ext>
            </a:extLst>
          </p:cNvPr>
          <p:cNvSpPr txBox="1"/>
          <p:nvPr/>
        </p:nvSpPr>
        <p:spPr>
          <a:xfrm>
            <a:off x="3405221" y="2965304"/>
            <a:ext cx="5392630" cy="184666"/>
          </a:xfrm>
          <a:prstGeom prst="rect">
            <a:avLst/>
          </a:prstGeom>
          <a:noFill/>
          <a:effectLst/>
        </p:spPr>
        <p:txBody>
          <a:bodyPr wrap="square" lIns="0" tIns="0" rIns="0" bIns="0">
            <a:spAutoFit/>
          </a:bodyPr>
          <a:lstStyle/>
          <a:p>
            <a:pPr marL="0" marR="0" lvl="0" indent="0" algn="ctr" defTabSz="914254" rtl="0" eaLnBrk="1" fontAlgn="base" latinLnBrk="0" hangingPunct="1">
              <a:lnSpc>
                <a:spcPct val="100000"/>
              </a:lnSpc>
              <a:spcBef>
                <a:spcPts val="0"/>
              </a:spcBef>
              <a:spcAft>
                <a:spcPts val="0"/>
              </a:spcAft>
              <a:buClrTx/>
              <a:buSzTx/>
              <a:buFontTx/>
              <a:buNone/>
              <a:tabLst>
                <a:tab pos="1486861" algn="l"/>
              </a:tabLst>
              <a:defRPr/>
            </a:pPr>
            <a:r>
              <a:rPr kumimoji="0" lang="en-US" sz="120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Optimize models, prompts, skills, and tools.</a:t>
            </a:r>
          </a:p>
        </p:txBody>
      </p:sp>
      <p:sp>
        <p:nvSpPr>
          <p:cNvPr id="64" name="Rounded Rectangle 30">
            <a:extLst>
              <a:ext uri="{FF2B5EF4-FFF2-40B4-BE49-F238E27FC236}">
                <a16:creationId xmlns:a16="http://schemas.microsoft.com/office/drawing/2014/main" id="{125E9829-5AC5-206C-BF4B-AA9FAE85F912}"/>
              </a:ext>
              <a:ext uri="{C183D7F6-B498-43B3-948B-1728B52AA6E4}">
                <adec:decorative xmlns:adec="http://schemas.microsoft.com/office/drawing/2017/decorative" val="1"/>
              </a:ext>
            </a:extLst>
          </p:cNvPr>
          <p:cNvSpPr/>
          <p:nvPr/>
        </p:nvSpPr>
        <p:spPr>
          <a:xfrm>
            <a:off x="3536632" y="3304000"/>
            <a:ext cx="2559367" cy="839886"/>
          </a:xfrm>
          <a:prstGeom prst="rect">
            <a:avLst/>
          </a:prstGeom>
          <a:solidFill>
            <a:srgbClr val="3272A7"/>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noFill/>
              <a:effectLst/>
              <a:uLnTx/>
              <a:uFillTx/>
              <a:latin typeface="Segoe UI"/>
              <a:ea typeface="+mn-ea"/>
              <a:cs typeface="+mn-cs"/>
            </a:endParaRPr>
          </a:p>
        </p:txBody>
      </p:sp>
      <p:sp>
        <p:nvSpPr>
          <p:cNvPr id="65" name="Rectangle 64">
            <a:extLst>
              <a:ext uri="{FF2B5EF4-FFF2-40B4-BE49-F238E27FC236}">
                <a16:creationId xmlns:a16="http://schemas.microsoft.com/office/drawing/2014/main" id="{98E2D6D9-27EB-F34D-E41E-69C2F9740FD9}"/>
              </a:ext>
              <a:ext uri="{C183D7F6-B498-43B3-948B-1728B52AA6E4}">
                <adec:decorative xmlns:adec="http://schemas.microsoft.com/office/drawing/2017/decorative" val="0"/>
              </a:ext>
            </a:extLst>
          </p:cNvPr>
          <p:cNvSpPr/>
          <p:nvPr/>
        </p:nvSpPr>
        <p:spPr bwMode="auto">
          <a:xfrm>
            <a:off x="3837205" y="3431555"/>
            <a:ext cx="1958221" cy="584775"/>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200" b="1"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Agent runtime</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plan / act / observe</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host &amp; scale</a:t>
            </a:r>
          </a:p>
        </p:txBody>
      </p:sp>
      <p:sp>
        <p:nvSpPr>
          <p:cNvPr id="69" name="Rounded Rectangle 34">
            <a:extLst>
              <a:ext uri="{FF2B5EF4-FFF2-40B4-BE49-F238E27FC236}">
                <a16:creationId xmlns:a16="http://schemas.microsoft.com/office/drawing/2014/main" id="{404123C3-5258-1F5D-9C06-F413F256361F}"/>
              </a:ext>
              <a:ext uri="{C183D7F6-B498-43B3-948B-1728B52AA6E4}">
                <adec:decorative xmlns:adec="http://schemas.microsoft.com/office/drawing/2017/decorative" val="1"/>
              </a:ext>
            </a:extLst>
          </p:cNvPr>
          <p:cNvSpPr/>
          <p:nvPr/>
        </p:nvSpPr>
        <p:spPr>
          <a:xfrm>
            <a:off x="6095999" y="3304000"/>
            <a:ext cx="2559368" cy="839886"/>
          </a:xfrm>
          <a:prstGeom prst="rect">
            <a:avLst/>
          </a:prstGeom>
          <a:solidFill>
            <a:srgbClr val="305B8A"/>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noFill/>
              <a:effectLst/>
              <a:uLnTx/>
              <a:uFillTx/>
              <a:latin typeface="Segoe UI"/>
              <a:ea typeface="+mn-ea"/>
              <a:cs typeface="+mn-cs"/>
            </a:endParaRPr>
          </a:p>
        </p:txBody>
      </p:sp>
      <p:sp>
        <p:nvSpPr>
          <p:cNvPr id="70" name="Rectangle 69">
            <a:extLst>
              <a:ext uri="{FF2B5EF4-FFF2-40B4-BE49-F238E27FC236}">
                <a16:creationId xmlns:a16="http://schemas.microsoft.com/office/drawing/2014/main" id="{36EE1DEC-8C10-0FB1-D9A0-854FA6043D0A}"/>
              </a:ext>
              <a:ext uri="{C183D7F6-B498-43B3-948B-1728B52AA6E4}">
                <adec:decorative xmlns:adec="http://schemas.microsoft.com/office/drawing/2017/decorative" val="0"/>
              </a:ext>
            </a:extLst>
          </p:cNvPr>
          <p:cNvSpPr/>
          <p:nvPr/>
        </p:nvSpPr>
        <p:spPr bwMode="auto">
          <a:xfrm>
            <a:off x="6396573" y="3431555"/>
            <a:ext cx="1958221" cy="584775"/>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200" b="1"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Evaluate &amp; Optimize</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routing + RL</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agents &amp; eval signals</a:t>
            </a:r>
          </a:p>
        </p:txBody>
      </p:sp>
      <p:grpSp>
        <p:nvGrpSpPr>
          <p:cNvPr id="3" name="Group 2">
            <a:extLst>
              <a:ext uri="{FF2B5EF4-FFF2-40B4-BE49-F238E27FC236}">
                <a16:creationId xmlns:a16="http://schemas.microsoft.com/office/drawing/2014/main" id="{3F25A600-EF59-E552-C4E2-FE19603932F7}"/>
              </a:ext>
              <a:ext uri="{C183D7F6-B498-43B3-948B-1728B52AA6E4}">
                <adec:decorative xmlns:adec="http://schemas.microsoft.com/office/drawing/2017/decorative" val="1"/>
              </a:ext>
            </a:extLst>
          </p:cNvPr>
          <p:cNvGrpSpPr>
            <a:grpSpLocks noChangeAspect="1"/>
          </p:cNvGrpSpPr>
          <p:nvPr/>
        </p:nvGrpSpPr>
        <p:grpSpPr>
          <a:xfrm>
            <a:off x="5869183" y="3497127"/>
            <a:ext cx="453633" cy="453633"/>
            <a:chOff x="5786544" y="5678072"/>
            <a:chExt cx="309838" cy="309838"/>
          </a:xfrm>
        </p:grpSpPr>
        <p:sp>
          <p:nvSpPr>
            <p:cNvPr id="4" name="Oval 3">
              <a:extLst>
                <a:ext uri="{FF2B5EF4-FFF2-40B4-BE49-F238E27FC236}">
                  <a16:creationId xmlns:a16="http://schemas.microsoft.com/office/drawing/2014/main" id="{61955C71-CBBB-7A16-D3C2-206940834AB8}"/>
                </a:ext>
              </a:extLst>
            </p:cNvPr>
            <p:cNvSpPr/>
            <p:nvPr/>
          </p:nvSpPr>
          <p:spPr bwMode="auto">
            <a:xfrm>
              <a:off x="5786544" y="5678072"/>
              <a:ext cx="309838" cy="309838"/>
            </a:xfrm>
            <a:prstGeom prst="ellipse">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sp>
          <p:nvSpPr>
            <p:cNvPr id="5" name="Graphic 64">
              <a:extLst>
                <a:ext uri="{FF2B5EF4-FFF2-40B4-BE49-F238E27FC236}">
                  <a16:creationId xmlns:a16="http://schemas.microsoft.com/office/drawing/2014/main" id="{ED9C1A59-2C33-D55C-F613-7BF94B191CD4}"/>
                </a:ext>
              </a:extLst>
            </p:cNvPr>
            <p:cNvSpPr/>
            <p:nvPr/>
          </p:nvSpPr>
          <p:spPr>
            <a:xfrm>
              <a:off x="5869912" y="5761430"/>
              <a:ext cx="143103" cy="143123"/>
            </a:xfrm>
            <a:custGeom>
              <a:avLst/>
              <a:gdLst>
                <a:gd name="csX0" fmla="*/ 121082 w 190469"/>
                <a:gd name="csY0" fmla="*/ 2792 h 190497"/>
                <a:gd name="csX1" fmla="*/ 120253 w 190469"/>
                <a:gd name="csY1" fmla="*/ 2049 h 190497"/>
                <a:gd name="csX2" fmla="*/ 107613 w 190469"/>
                <a:gd name="csY2" fmla="*/ 2792 h 190497"/>
                <a:gd name="csX3" fmla="*/ 106871 w 190469"/>
                <a:gd name="csY3" fmla="*/ 3621 h 190497"/>
                <a:gd name="csX4" fmla="*/ 107613 w 190469"/>
                <a:gd name="csY4" fmla="*/ 16251 h 190497"/>
                <a:gd name="csX5" fmla="*/ 119986 w 190469"/>
                <a:gd name="csY5" fmla="*/ 28605 h 190497"/>
                <a:gd name="csX6" fmla="*/ 66665 w 190469"/>
                <a:gd name="csY6" fmla="*/ 28605 h 190497"/>
                <a:gd name="csX7" fmla="*/ 64379 w 190469"/>
                <a:gd name="csY7" fmla="*/ 28643 h 190497"/>
                <a:gd name="csX8" fmla="*/ 0 w 190469"/>
                <a:gd name="csY8" fmla="*/ 95223 h 190497"/>
                <a:gd name="csX9" fmla="*/ 11325 w 190469"/>
                <a:gd name="csY9" fmla="*/ 132361 h 190497"/>
                <a:gd name="csX10" fmla="*/ 24608 w 190469"/>
                <a:gd name="csY10" fmla="*/ 134566 h 190497"/>
                <a:gd name="csX11" fmla="*/ 26813 w 190469"/>
                <a:gd name="csY11" fmla="*/ 121283 h 190497"/>
                <a:gd name="csX12" fmla="*/ 25527 w 190469"/>
                <a:gd name="csY12" fmla="*/ 119207 h 190497"/>
                <a:gd name="csX13" fmla="*/ 42685 w 190469"/>
                <a:gd name="csY13" fmla="*/ 54119 h 190497"/>
                <a:gd name="csX14" fmla="*/ 66675 w 190469"/>
                <a:gd name="csY14" fmla="*/ 47645 h 190497"/>
                <a:gd name="csX15" fmla="*/ 119967 w 190469"/>
                <a:gd name="csY15" fmla="*/ 47645 h 190497"/>
                <a:gd name="csX16" fmla="*/ 107613 w 190469"/>
                <a:gd name="csY16" fmla="*/ 59999 h 190497"/>
                <a:gd name="csX17" fmla="*/ 106871 w 190469"/>
                <a:gd name="csY17" fmla="*/ 60828 h 190497"/>
                <a:gd name="csX18" fmla="*/ 108250 w 190469"/>
                <a:gd name="csY18" fmla="*/ 74214 h 190497"/>
                <a:gd name="csX19" fmla="*/ 121082 w 190469"/>
                <a:gd name="csY19" fmla="*/ 73458 h 190497"/>
                <a:gd name="csX20" fmla="*/ 149714 w 190469"/>
                <a:gd name="csY20" fmla="*/ 44855 h 190497"/>
                <a:gd name="csX21" fmla="*/ 150447 w 190469"/>
                <a:gd name="csY21" fmla="*/ 44026 h 190497"/>
                <a:gd name="csX22" fmla="*/ 149704 w 190469"/>
                <a:gd name="csY22" fmla="*/ 31396 h 190497"/>
                <a:gd name="csX23" fmla="*/ 121082 w 190469"/>
                <a:gd name="csY23" fmla="*/ 2792 h 190497"/>
                <a:gd name="csX24" fmla="*/ 178946 w 190469"/>
                <a:gd name="csY24" fmla="*/ 57761 h 190497"/>
                <a:gd name="csX25" fmla="*/ 165592 w 190469"/>
                <a:gd name="csY25" fmla="*/ 56104 h 190497"/>
                <a:gd name="csX26" fmla="*/ 161925 w 190469"/>
                <a:gd name="csY26" fmla="*/ 63638 h 190497"/>
                <a:gd name="csX27" fmla="*/ 163563 w 190469"/>
                <a:gd name="csY27" fmla="*/ 68981 h 190497"/>
                <a:gd name="csX28" fmla="*/ 150064 w 190469"/>
                <a:gd name="csY28" fmla="*/ 134926 h 190497"/>
                <a:gd name="csX29" fmla="*/ 123844 w 190469"/>
                <a:gd name="csY29" fmla="*/ 142800 h 190497"/>
                <a:gd name="csX30" fmla="*/ 70618 w 190469"/>
                <a:gd name="csY30" fmla="*/ 142800 h 190497"/>
                <a:gd name="csX31" fmla="*/ 82944 w 190469"/>
                <a:gd name="csY31" fmla="*/ 130513 h 190497"/>
                <a:gd name="csX32" fmla="*/ 83734 w 190469"/>
                <a:gd name="csY32" fmla="*/ 129598 h 190497"/>
                <a:gd name="csX33" fmla="*/ 83677 w 190469"/>
                <a:gd name="csY33" fmla="*/ 117883 h 190497"/>
                <a:gd name="csX34" fmla="*/ 82944 w 190469"/>
                <a:gd name="csY34" fmla="*/ 117044 h 190497"/>
                <a:gd name="csX35" fmla="*/ 82039 w 190469"/>
                <a:gd name="csY35" fmla="*/ 116244 h 190497"/>
                <a:gd name="csX36" fmla="*/ 70304 w 190469"/>
                <a:gd name="csY36" fmla="*/ 116302 h 190497"/>
                <a:gd name="csX37" fmla="*/ 69466 w 190469"/>
                <a:gd name="csY37" fmla="*/ 117044 h 190497"/>
                <a:gd name="csX38" fmla="*/ 40843 w 190469"/>
                <a:gd name="csY38" fmla="*/ 145648 h 190497"/>
                <a:gd name="csX39" fmla="*/ 40053 w 190469"/>
                <a:gd name="csY39" fmla="*/ 146553 h 190497"/>
                <a:gd name="csX40" fmla="*/ 40110 w 190469"/>
                <a:gd name="csY40" fmla="*/ 158278 h 190497"/>
                <a:gd name="csX41" fmla="*/ 40843 w 190469"/>
                <a:gd name="csY41" fmla="*/ 159107 h 190497"/>
                <a:gd name="csX42" fmla="*/ 69466 w 190469"/>
                <a:gd name="csY42" fmla="*/ 187710 h 190497"/>
                <a:gd name="csX43" fmla="*/ 70371 w 190469"/>
                <a:gd name="csY43" fmla="*/ 188511 h 190497"/>
                <a:gd name="csX44" fmla="*/ 83731 w 190469"/>
                <a:gd name="csY44" fmla="*/ 186795 h 190497"/>
                <a:gd name="csX45" fmla="*/ 83677 w 190469"/>
                <a:gd name="csY45" fmla="*/ 175080 h 190497"/>
                <a:gd name="csX46" fmla="*/ 82944 w 190469"/>
                <a:gd name="csY46" fmla="*/ 174252 h 190497"/>
                <a:gd name="csX47" fmla="*/ 70523 w 190469"/>
                <a:gd name="csY47" fmla="*/ 161841 h 190497"/>
                <a:gd name="csX48" fmla="*/ 123825 w 190469"/>
                <a:gd name="csY48" fmla="*/ 161841 h 190497"/>
                <a:gd name="csX49" fmla="*/ 126111 w 190469"/>
                <a:gd name="csY49" fmla="*/ 161812 h 190497"/>
                <a:gd name="csX50" fmla="*/ 190430 w 190469"/>
                <a:gd name="csY50" fmla="*/ 92917 h 190497"/>
                <a:gd name="csX51" fmla="*/ 178937 w 190469"/>
                <a:gd name="csY51" fmla="*/ 57732 h 190497"/>
                <a:gd name="csX52" fmla="*/ 178937 w 190469"/>
                <a:gd name="csY52" fmla="*/ 57761 h 1904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Lst>
              <a:rect l="l" t="t" r="r" b="b"/>
              <a:pathLst>
                <a:path w="190469" h="190497">
                  <a:moveTo>
                    <a:pt x="121082" y="2792"/>
                  </a:moveTo>
                  <a:lnTo>
                    <a:pt x="120253" y="2049"/>
                  </a:lnTo>
                  <a:cubicBezTo>
                    <a:pt x="116461" y="-945"/>
                    <a:pt x="111028" y="-625"/>
                    <a:pt x="107613" y="2792"/>
                  </a:cubicBezTo>
                  <a:lnTo>
                    <a:pt x="106871" y="3621"/>
                  </a:lnTo>
                  <a:cubicBezTo>
                    <a:pt x="103878" y="7410"/>
                    <a:pt x="104198" y="12839"/>
                    <a:pt x="107613" y="16251"/>
                  </a:cubicBezTo>
                  <a:lnTo>
                    <a:pt x="119986" y="28605"/>
                  </a:lnTo>
                  <a:lnTo>
                    <a:pt x="66665" y="28605"/>
                  </a:lnTo>
                  <a:lnTo>
                    <a:pt x="64379" y="28643"/>
                  </a:lnTo>
                  <a:cubicBezTo>
                    <a:pt x="28486" y="29865"/>
                    <a:pt x="15" y="59308"/>
                    <a:pt x="0" y="95223"/>
                  </a:cubicBezTo>
                  <a:cubicBezTo>
                    <a:pt x="0" y="108986"/>
                    <a:pt x="4172" y="121778"/>
                    <a:pt x="11325" y="132361"/>
                  </a:cubicBezTo>
                  <a:cubicBezTo>
                    <a:pt x="14384" y="136637"/>
                    <a:pt x="20331" y="137625"/>
                    <a:pt x="24608" y="134566"/>
                  </a:cubicBezTo>
                  <a:cubicBezTo>
                    <a:pt x="28885" y="131506"/>
                    <a:pt x="29872" y="125560"/>
                    <a:pt x="26813" y="121283"/>
                  </a:cubicBezTo>
                  <a:lnTo>
                    <a:pt x="25527" y="119207"/>
                  </a:lnTo>
                  <a:cubicBezTo>
                    <a:pt x="12292" y="96495"/>
                    <a:pt x="19973" y="67354"/>
                    <a:pt x="42685" y="54119"/>
                  </a:cubicBezTo>
                  <a:cubicBezTo>
                    <a:pt x="49967" y="49875"/>
                    <a:pt x="58246" y="47641"/>
                    <a:pt x="66675" y="47645"/>
                  </a:cubicBezTo>
                  <a:lnTo>
                    <a:pt x="119967" y="47645"/>
                  </a:lnTo>
                  <a:lnTo>
                    <a:pt x="107613" y="59999"/>
                  </a:lnTo>
                  <a:lnTo>
                    <a:pt x="106871" y="60828"/>
                  </a:lnTo>
                  <a:cubicBezTo>
                    <a:pt x="103555" y="64905"/>
                    <a:pt x="104172" y="70898"/>
                    <a:pt x="108250" y="74214"/>
                  </a:cubicBezTo>
                  <a:cubicBezTo>
                    <a:pt x="112077" y="77326"/>
                    <a:pt x="117647" y="76998"/>
                    <a:pt x="121082" y="73458"/>
                  </a:cubicBezTo>
                  <a:lnTo>
                    <a:pt x="149714" y="44855"/>
                  </a:lnTo>
                  <a:lnTo>
                    <a:pt x="150447" y="44026"/>
                  </a:lnTo>
                  <a:cubicBezTo>
                    <a:pt x="153440" y="40237"/>
                    <a:pt x="153120" y="34808"/>
                    <a:pt x="149704" y="31396"/>
                  </a:cubicBezTo>
                  <a:lnTo>
                    <a:pt x="121082" y="2792"/>
                  </a:lnTo>
                  <a:close/>
                  <a:moveTo>
                    <a:pt x="178946" y="57761"/>
                  </a:moveTo>
                  <a:cubicBezTo>
                    <a:pt x="175716" y="53616"/>
                    <a:pt x="169737" y="52874"/>
                    <a:pt x="165592" y="56104"/>
                  </a:cubicBezTo>
                  <a:cubicBezTo>
                    <a:pt x="163270" y="57913"/>
                    <a:pt x="161916" y="60695"/>
                    <a:pt x="161925" y="63638"/>
                  </a:cubicBezTo>
                  <a:cubicBezTo>
                    <a:pt x="161925" y="65629"/>
                    <a:pt x="162535" y="67467"/>
                    <a:pt x="163563" y="68981"/>
                  </a:cubicBezTo>
                  <a:cubicBezTo>
                    <a:pt x="178045" y="90919"/>
                    <a:pt x="172002" y="120443"/>
                    <a:pt x="150064" y="134926"/>
                  </a:cubicBezTo>
                  <a:cubicBezTo>
                    <a:pt x="142284" y="140062"/>
                    <a:pt x="133166" y="142799"/>
                    <a:pt x="123844" y="142800"/>
                  </a:cubicBezTo>
                  <a:lnTo>
                    <a:pt x="70618" y="142800"/>
                  </a:lnTo>
                  <a:lnTo>
                    <a:pt x="82944" y="130513"/>
                  </a:lnTo>
                  <a:lnTo>
                    <a:pt x="83734" y="129598"/>
                  </a:lnTo>
                  <a:cubicBezTo>
                    <a:pt x="86403" y="126142"/>
                    <a:pt x="86379" y="121313"/>
                    <a:pt x="83677" y="117883"/>
                  </a:cubicBezTo>
                  <a:lnTo>
                    <a:pt x="82944" y="117044"/>
                  </a:lnTo>
                  <a:lnTo>
                    <a:pt x="82039" y="116244"/>
                  </a:lnTo>
                  <a:cubicBezTo>
                    <a:pt x="78577" y="113569"/>
                    <a:pt x="73739" y="113593"/>
                    <a:pt x="70304" y="116302"/>
                  </a:cubicBezTo>
                  <a:lnTo>
                    <a:pt x="69466" y="117044"/>
                  </a:lnTo>
                  <a:lnTo>
                    <a:pt x="40843" y="145648"/>
                  </a:lnTo>
                  <a:lnTo>
                    <a:pt x="40053" y="146553"/>
                  </a:lnTo>
                  <a:cubicBezTo>
                    <a:pt x="37379" y="150011"/>
                    <a:pt x="37402" y="154846"/>
                    <a:pt x="40110" y="158278"/>
                  </a:cubicBezTo>
                  <a:lnTo>
                    <a:pt x="40843" y="159107"/>
                  </a:lnTo>
                  <a:lnTo>
                    <a:pt x="69466" y="187710"/>
                  </a:lnTo>
                  <a:lnTo>
                    <a:pt x="70371" y="188511"/>
                  </a:lnTo>
                  <a:cubicBezTo>
                    <a:pt x="74534" y="191726"/>
                    <a:pt x="80516" y="190959"/>
                    <a:pt x="83731" y="186795"/>
                  </a:cubicBezTo>
                  <a:cubicBezTo>
                    <a:pt x="86400" y="183339"/>
                    <a:pt x="86378" y="178511"/>
                    <a:pt x="83677" y="175080"/>
                  </a:cubicBezTo>
                  <a:lnTo>
                    <a:pt x="82944" y="174252"/>
                  </a:lnTo>
                  <a:lnTo>
                    <a:pt x="70523" y="161841"/>
                  </a:lnTo>
                  <a:lnTo>
                    <a:pt x="123825" y="161841"/>
                  </a:lnTo>
                  <a:lnTo>
                    <a:pt x="126111" y="161812"/>
                  </a:lnTo>
                  <a:cubicBezTo>
                    <a:pt x="162898" y="160548"/>
                    <a:pt x="191693" y="129702"/>
                    <a:pt x="190430" y="92917"/>
                  </a:cubicBezTo>
                  <a:cubicBezTo>
                    <a:pt x="189998" y="80339"/>
                    <a:pt x="186013" y="68140"/>
                    <a:pt x="178937" y="57732"/>
                  </a:cubicBezTo>
                  <a:lnTo>
                    <a:pt x="178937" y="57761"/>
                  </a:lnTo>
                  <a:close/>
                </a:path>
              </a:pathLst>
            </a:custGeom>
            <a:solidFill>
              <a:schemeClr val="bg1"/>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grpSp>
      <p:sp>
        <p:nvSpPr>
          <p:cNvPr id="80" name="Rounded Rectangle 1">
            <a:extLst>
              <a:ext uri="{FF2B5EF4-FFF2-40B4-BE49-F238E27FC236}">
                <a16:creationId xmlns:a16="http://schemas.microsoft.com/office/drawing/2014/main" id="{EDB6B004-A755-1073-0DF2-7FED530E242F}"/>
              </a:ext>
              <a:ext uri="{C183D7F6-B498-43B3-948B-1728B52AA6E4}">
                <adec:decorative xmlns:adec="http://schemas.microsoft.com/office/drawing/2017/decorative" val="1"/>
              </a:ext>
            </a:extLst>
          </p:cNvPr>
          <p:cNvSpPr/>
          <p:nvPr/>
        </p:nvSpPr>
        <p:spPr>
          <a:xfrm>
            <a:off x="3536633" y="4143886"/>
            <a:ext cx="5118734" cy="547150"/>
          </a:xfrm>
          <a:prstGeom prst="rect">
            <a:avLst/>
          </a:pr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8373" tIns="86699" rIns="108373" bIns="86699" numCol="1" spcCol="0" rtlCol="0" fromWordArt="0" anchor="t" anchorCtr="0" forceAA="0" compatLnSpc="1">
            <a:prstTxWarp prst="textNoShape">
              <a:avLst/>
            </a:prstTxWarp>
            <a:noAutofit/>
          </a:bodyPr>
          <a:lstStyle/>
          <a:p>
            <a:pPr marL="0" marR="0" lvl="0" indent="0" algn="l" defTabSz="552583" rtl="0" eaLnBrk="1" fontAlgn="base" latinLnBrk="0" hangingPunct="1">
              <a:lnSpc>
                <a:spcPct val="100000"/>
              </a:lnSpc>
              <a:spcBef>
                <a:spcPct val="0"/>
              </a:spcBef>
              <a:spcAft>
                <a:spcPct val="0"/>
              </a:spcAft>
              <a:buClrTx/>
              <a:buSzTx/>
              <a:buFontTx/>
              <a:buNone/>
              <a:tabLst/>
              <a:defRPr/>
            </a:pPr>
            <a:endParaRPr kumimoji="0" lang="en-US" sz="237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81" name="Rectangle 80">
            <a:extLst>
              <a:ext uri="{FF2B5EF4-FFF2-40B4-BE49-F238E27FC236}">
                <a16:creationId xmlns:a16="http://schemas.microsoft.com/office/drawing/2014/main" id="{656CB72A-F81D-8176-BF6E-41D238ED4EF9}"/>
              </a:ext>
              <a:ext uri="{C183D7F6-B498-43B3-948B-1728B52AA6E4}">
                <adec:decorative xmlns:adec="http://schemas.microsoft.com/office/drawing/2017/decorative" val="0"/>
              </a:ext>
            </a:extLst>
          </p:cNvPr>
          <p:cNvSpPr/>
          <p:nvPr/>
        </p:nvSpPr>
        <p:spPr bwMode="auto">
          <a:xfrm>
            <a:off x="4005418" y="4325128"/>
            <a:ext cx="4181163" cy="184666"/>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0"/>
              </a:spcBef>
              <a:spcAft>
                <a:spcPts val="0"/>
              </a:spcAft>
              <a:buClrTx/>
              <a:buSzTx/>
              <a:buFontTx/>
              <a:buNone/>
              <a:tabLst>
                <a:tab pos="1486861" algn="l"/>
              </a:tabLst>
              <a:defRPr/>
            </a:pPr>
            <a:r>
              <a:rPr kumimoji="0" lang="en-US" sz="1200" b="1"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AI Models </a:t>
            </a:r>
            <a:r>
              <a:rPr kumimoji="0" lang="en-US" sz="120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 11K models</a:t>
            </a:r>
          </a:p>
        </p:txBody>
      </p:sp>
      <p:sp>
        <p:nvSpPr>
          <p:cNvPr id="67" name="Rectangle: Rounded Corners 3">
            <a:extLst>
              <a:ext uri="{FF2B5EF4-FFF2-40B4-BE49-F238E27FC236}">
                <a16:creationId xmlns:a16="http://schemas.microsoft.com/office/drawing/2014/main" id="{20851B62-A20A-4F4C-7724-F267EA7E3EEC}"/>
              </a:ext>
              <a:ext uri="{C183D7F6-B498-43B3-948B-1728B52AA6E4}">
                <adec:decorative xmlns:adec="http://schemas.microsoft.com/office/drawing/2017/decorative" val="0"/>
              </a:ext>
            </a:extLst>
          </p:cNvPr>
          <p:cNvSpPr/>
          <p:nvPr/>
        </p:nvSpPr>
        <p:spPr bwMode="auto">
          <a:xfrm>
            <a:off x="4442764" y="4828466"/>
            <a:ext cx="3317549" cy="276987"/>
          </a:xfrm>
          <a:prstGeom prst="rect">
            <a:avLst/>
          </a:prstGeom>
          <a:solidFill>
            <a:schemeClr val="bg1"/>
          </a:solidFill>
          <a:ln w="12700" cap="flat" cmpd="sng" algn="ctr">
            <a:noFill/>
            <a:prstDash val="solid"/>
            <a:miter lim="800000"/>
          </a:ln>
          <a:effectLst/>
        </p:spPr>
        <p:txBody>
          <a:bodyPr wrap="none" lIns="108000" tIns="45714" rIns="108000" bIns="45714" rtlCol="0" anchor="ctr">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358741"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Context with IQ </a:t>
            </a:r>
            <a:r>
              <a:rPr kumimoji="0" lang="en-US" sz="12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a:t>
            </a:r>
            <a:r>
              <a:rPr kumimoji="0" lang="en-US" sz="1200" b="1"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 </a:t>
            </a:r>
            <a:r>
              <a:rPr kumimoji="0" lang="en-US" sz="1200" b="0" i="1"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your</a:t>
            </a:r>
            <a:r>
              <a:rPr kumimoji="0" lang="en-US" sz="12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 enterprise knowledge</a:t>
            </a:r>
          </a:p>
        </p:txBody>
      </p:sp>
      <p:sp>
        <p:nvSpPr>
          <p:cNvPr id="82" name="Rectangle: Rounded Corners 3">
            <a:extLst>
              <a:ext uri="{FF2B5EF4-FFF2-40B4-BE49-F238E27FC236}">
                <a16:creationId xmlns:a16="http://schemas.microsoft.com/office/drawing/2014/main" id="{E309248B-DD2A-33B2-AE21-DC1F36D4DFBB}"/>
              </a:ext>
              <a:ext uri="{C183D7F6-B498-43B3-948B-1728B52AA6E4}">
                <adec:decorative xmlns:adec="http://schemas.microsoft.com/office/drawing/2017/decorative" val="0"/>
              </a:ext>
            </a:extLst>
          </p:cNvPr>
          <p:cNvSpPr/>
          <p:nvPr/>
        </p:nvSpPr>
        <p:spPr bwMode="auto">
          <a:xfrm>
            <a:off x="3187288" y="5224163"/>
            <a:ext cx="5828496" cy="373750"/>
          </a:xfrm>
          <a:prstGeom prst="rect">
            <a:avLst/>
          </a:prstGeom>
          <a:solidFill>
            <a:schemeClr val="tx1">
              <a:alpha val="15000"/>
            </a:schemeClr>
          </a:solidFill>
          <a:ln w="12700" cap="flat" cmpd="sng" algn="ctr">
            <a:noFill/>
            <a:prstDash val="solid"/>
            <a:miter lim="800000"/>
          </a:ln>
          <a:effectLst/>
        </p:spPr>
        <p:txBody>
          <a:bodyPr wrap="square" lIns="45714" tIns="45714" rIns="45714" bIns="45714" rtlCol="0" anchor="ctr">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358741"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Powered by Azure </a:t>
            </a:r>
            <a:r>
              <a:rPr kumimoji="0" lang="en-US" sz="12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 global scale, data zones, sovereign controls</a:t>
            </a:r>
          </a:p>
        </p:txBody>
      </p:sp>
      <p:sp>
        <p:nvSpPr>
          <p:cNvPr id="72" name="Rounded Rectangle 37">
            <a:extLst>
              <a:ext uri="{FF2B5EF4-FFF2-40B4-BE49-F238E27FC236}">
                <a16:creationId xmlns:a16="http://schemas.microsoft.com/office/drawing/2014/main" id="{A517D74E-9B1B-824A-3E1A-CF42597DE0B8}"/>
              </a:ext>
              <a:ext uri="{C183D7F6-B498-43B3-948B-1728B52AA6E4}">
                <adec:decorative xmlns:adec="http://schemas.microsoft.com/office/drawing/2017/decorative" val="1"/>
              </a:ext>
            </a:extLst>
          </p:cNvPr>
          <p:cNvSpPr/>
          <p:nvPr/>
        </p:nvSpPr>
        <p:spPr>
          <a:xfrm>
            <a:off x="9768912" y="3056021"/>
            <a:ext cx="1826151" cy="1335844"/>
          </a:xfrm>
          <a:prstGeom prst="rect">
            <a:avLst/>
          </a:prstGeom>
          <a:solidFill>
            <a:schemeClr val="bg1"/>
          </a:solidFill>
          <a:ln w="12700">
            <a:solidFill>
              <a:srgbClr val="80808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8373" tIns="0" rIns="0" bIns="10837" numCol="1" spcCol="0" rtlCol="0" fromWordArt="0" anchor="ctr" anchorCtr="0" forceAA="0" compatLnSpc="1">
            <a:prstTxWarp prst="textNoShape">
              <a:avLst/>
            </a:prstTxWarp>
            <a:noAutofit/>
          </a:bodyPr>
          <a:lstStyle/>
          <a:p>
            <a:pPr marL="0" marR="0" lvl="0" indent="0" algn="l" defTabSz="541873" rtl="0" eaLnBrk="1" fontAlgn="base" latinLnBrk="0" hangingPunct="1">
              <a:lnSpc>
                <a:spcPct val="100000"/>
              </a:lnSpc>
              <a:spcBef>
                <a:spcPct val="0"/>
              </a:spcBef>
              <a:spcAft>
                <a:spcPct val="0"/>
              </a:spcAft>
              <a:buClrTx/>
              <a:buSzTx/>
              <a:buFontTx/>
              <a:buNone/>
              <a:tabLst/>
              <a:defRPr/>
            </a:pPr>
            <a:endParaRPr kumimoji="0" lang="en-US" sz="830" b="0" i="0" u="none" strike="noStrike" kern="1200" cap="none" spc="0" normalizeH="0" baseline="0" noProof="0">
              <a:ln>
                <a:noFill/>
              </a:ln>
              <a:gradFill>
                <a:gsLst>
                  <a:gs pos="77982">
                    <a:srgbClr val="FFFFFF"/>
                  </a:gs>
                  <a:gs pos="62000">
                    <a:srgbClr val="FFFFFF"/>
                  </a:gs>
                </a:gsLst>
                <a:lin ang="0" scaled="0"/>
              </a:gradFill>
              <a:effectLst/>
              <a:uLnTx/>
              <a:uFillTx/>
              <a:latin typeface="Segoe UI"/>
              <a:ea typeface="+mn-ea"/>
              <a:cs typeface="+mn-cs"/>
            </a:endParaRPr>
          </a:p>
        </p:txBody>
      </p:sp>
      <p:sp>
        <p:nvSpPr>
          <p:cNvPr id="73" name="Rectangle 72">
            <a:extLst>
              <a:ext uri="{FF2B5EF4-FFF2-40B4-BE49-F238E27FC236}">
                <a16:creationId xmlns:a16="http://schemas.microsoft.com/office/drawing/2014/main" id="{69DD4C91-741E-5B2C-6391-9359672487C1}"/>
              </a:ext>
              <a:ext uri="{C183D7F6-B498-43B3-948B-1728B52AA6E4}">
                <adec:decorative xmlns:adec="http://schemas.microsoft.com/office/drawing/2017/decorative" val="0"/>
              </a:ext>
            </a:extLst>
          </p:cNvPr>
          <p:cNvSpPr/>
          <p:nvPr/>
        </p:nvSpPr>
        <p:spPr bwMode="auto">
          <a:xfrm>
            <a:off x="9933408" y="3331528"/>
            <a:ext cx="1497160" cy="784830"/>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0"/>
              </a:spcBef>
              <a:spcAft>
                <a:spcPts val="0"/>
              </a:spcAft>
              <a:buClrTx/>
              <a:buSzTx/>
              <a:buFontTx/>
              <a:buNone/>
              <a:tabLst>
                <a:tab pos="1486861" algn="l"/>
              </a:tabLst>
              <a:defRPr/>
            </a:pPr>
            <a:r>
              <a:rPr kumimoji="0" lang="en-US" sz="1200" b="1" i="0" u="none" strike="noStrike" kern="1200" cap="none" spc="0" normalizeH="0" baseline="0" noProof="0">
                <a:ln w="3175">
                  <a:noFill/>
                </a:ln>
                <a:solidFill>
                  <a:srgbClr val="FEFFFE"/>
                </a:solidFill>
                <a:effectLst/>
                <a:uLnTx/>
                <a:uFillTx/>
                <a:latin typeface="Segoe UI" panose="020B0502040204020203" pitchFamily="34" charset="0"/>
                <a:ea typeface="+mn-ea"/>
                <a:cs typeface="Segoe UI" panose="020B0502040204020203" pitchFamily="34" charset="0"/>
              </a:rPr>
              <a:t>Distribute to users</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M365 Copilot</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Teams</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Apps + APIs</a:t>
            </a:r>
          </a:p>
        </p:txBody>
      </p:sp>
      <p:cxnSp>
        <p:nvCxnSpPr>
          <p:cNvPr id="76" name="Straight Arrow Connector 75">
            <a:extLst>
              <a:ext uri="{FF2B5EF4-FFF2-40B4-BE49-F238E27FC236}">
                <a16:creationId xmlns:a16="http://schemas.microsoft.com/office/drawing/2014/main" id="{B98D00A3-CA66-A0DD-FF4F-B95C962BFAE7}"/>
              </a:ext>
              <a:ext uri="{C183D7F6-B498-43B3-948B-1728B52AA6E4}">
                <adec:decorative xmlns:adec="http://schemas.microsoft.com/office/drawing/2017/decorative" val="1"/>
              </a:ext>
            </a:extLst>
          </p:cNvPr>
          <p:cNvCxnSpPr>
            <a:cxnSpLocks/>
          </p:cNvCxnSpPr>
          <p:nvPr/>
        </p:nvCxnSpPr>
        <p:spPr>
          <a:xfrm flipV="1">
            <a:off x="9300807" y="3723943"/>
            <a:ext cx="324000" cy="0"/>
          </a:xfrm>
          <a:prstGeom prst="straightConnector1">
            <a:avLst/>
          </a:prstGeom>
          <a:ln w="15875" cap="sq">
            <a:solidFill>
              <a:schemeClr val="tx1"/>
            </a:solidFill>
            <a:miter lim="800000"/>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p:nvSpPr>
          <p:cNvPr id="68" name="Rectangle: Rounded Corners 3">
            <a:extLst>
              <a:ext uri="{FF2B5EF4-FFF2-40B4-BE49-F238E27FC236}">
                <a16:creationId xmlns:a16="http://schemas.microsoft.com/office/drawing/2014/main" id="{BFE48C18-8254-3871-7A9F-532060E9355F}"/>
              </a:ext>
              <a:ext uri="{C183D7F6-B498-43B3-948B-1728B52AA6E4}">
                <adec:decorative xmlns:adec="http://schemas.microsoft.com/office/drawing/2017/decorative" val="0"/>
              </a:ext>
            </a:extLst>
          </p:cNvPr>
          <p:cNvSpPr/>
          <p:nvPr/>
        </p:nvSpPr>
        <p:spPr bwMode="auto">
          <a:xfrm>
            <a:off x="3187288" y="5597913"/>
            <a:ext cx="5828496" cy="373750"/>
          </a:xfrm>
          <a:prstGeom prst="rect">
            <a:avLst/>
          </a:prstGeom>
          <a:solidFill>
            <a:schemeClr val="tx1">
              <a:alpha val="20000"/>
            </a:schemeClr>
          </a:solidFill>
          <a:ln w="12700" cap="flat" cmpd="sng" algn="ctr">
            <a:noFill/>
            <a:prstDash val="solid"/>
            <a:miter lim="800000"/>
          </a:ln>
          <a:effectLst/>
        </p:spPr>
        <p:txBody>
          <a:bodyPr wrap="square" lIns="45714" tIns="45714" rIns="45714" bIns="45714" rtlCol="0" anchor="ctr">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358741"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Manage with Agent 365 </a:t>
            </a:r>
            <a:r>
              <a:rPr kumimoji="0" lang="en-US" sz="12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 Observe, Secure, Govern, with Agent ID</a:t>
            </a:r>
          </a:p>
        </p:txBody>
      </p:sp>
    </p:spTree>
    <p:extLst>
      <p:ext uri="{BB962C8B-B14F-4D97-AF65-F5344CB8AC3E}">
        <p14:creationId xmlns:p14="http://schemas.microsoft.com/office/powerpoint/2010/main" val="1561680393"/>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8"/>
                                        </p:tgtEl>
                                        <p:attrNameLst>
                                          <p:attrName>style.visibility</p:attrName>
                                        </p:attrNameLst>
                                      </p:cBhvr>
                                      <p:to>
                                        <p:strVal val="visible"/>
                                      </p:to>
                                    </p:set>
                                    <p:animEffect transition="in" filter="fade">
                                      <p:cBhvr>
                                        <p:cTn id="10" dur="500"/>
                                        <p:tgtEl>
                                          <p:spTgt spid="58"/>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74"/>
                                        </p:tgtEl>
                                        <p:attrNameLst>
                                          <p:attrName>style.visibility</p:attrName>
                                        </p:attrNameLst>
                                      </p:cBhvr>
                                      <p:to>
                                        <p:strVal val="visible"/>
                                      </p:to>
                                    </p:set>
                                    <p:animEffect transition="in" filter="fade">
                                      <p:cBhvr>
                                        <p:cTn id="13" dur="200"/>
                                        <p:tgtEl>
                                          <p:spTgt spid="74"/>
                                        </p:tgtEl>
                                      </p:cBhvr>
                                    </p:animEffect>
                                  </p:childTnLst>
                                </p:cTn>
                              </p:par>
                              <p:par>
                                <p:cTn id="14" presetID="10" presetClass="entr" presetSubtype="0" fill="hold" grpId="0" nodeType="withEffect">
                                  <p:stCondLst>
                                    <p:cond delay="200"/>
                                  </p:stCondLst>
                                  <p:childTnLst>
                                    <p:set>
                                      <p:cBhvr>
                                        <p:cTn id="15" dur="1" fill="hold">
                                          <p:stCondLst>
                                            <p:cond delay="0"/>
                                          </p:stCondLst>
                                        </p:cTn>
                                        <p:tgtEl>
                                          <p:spTgt spid="75"/>
                                        </p:tgtEl>
                                        <p:attrNameLst>
                                          <p:attrName>style.visibility</p:attrName>
                                        </p:attrNameLst>
                                      </p:cBhvr>
                                      <p:to>
                                        <p:strVal val="visible"/>
                                      </p:to>
                                    </p:set>
                                    <p:animEffect transition="in" filter="fade">
                                      <p:cBhvr>
                                        <p:cTn id="16" dur="200"/>
                                        <p:tgtEl>
                                          <p:spTgt spid="75"/>
                                        </p:tgtEl>
                                      </p:cBhvr>
                                    </p:animEffect>
                                  </p:childTnLst>
                                </p:cTn>
                              </p:par>
                              <p:par>
                                <p:cTn id="17" presetID="10" presetClass="entr" presetSubtype="0" fill="hold" nodeType="withEffect">
                                  <p:stCondLst>
                                    <p:cond delay="200"/>
                                  </p:stCondLst>
                                  <p:childTnLst>
                                    <p:set>
                                      <p:cBhvr>
                                        <p:cTn id="18" dur="1" fill="hold">
                                          <p:stCondLst>
                                            <p:cond delay="0"/>
                                          </p:stCondLst>
                                        </p:cTn>
                                        <p:tgtEl>
                                          <p:spTgt spid="66"/>
                                        </p:tgtEl>
                                        <p:attrNameLst>
                                          <p:attrName>style.visibility</p:attrName>
                                        </p:attrNameLst>
                                      </p:cBhvr>
                                      <p:to>
                                        <p:strVal val="visible"/>
                                      </p:to>
                                    </p:set>
                                    <p:animEffect transition="in" filter="fade">
                                      <p:cBhvr>
                                        <p:cTn id="19" dur="200"/>
                                        <p:tgtEl>
                                          <p:spTgt spid="66"/>
                                        </p:tgtEl>
                                      </p:cBhvr>
                                    </p:animEffect>
                                  </p:childTnLst>
                                </p:cTn>
                              </p:par>
                              <p:par>
                                <p:cTn id="20" presetID="10" presetClass="entr" presetSubtype="0" fill="hold" grpId="0" nodeType="withEffect">
                                  <p:stCondLst>
                                    <p:cond delay="300"/>
                                  </p:stCondLst>
                                  <p:childTnLst>
                                    <p:set>
                                      <p:cBhvr>
                                        <p:cTn id="21" dur="1" fill="hold">
                                          <p:stCondLst>
                                            <p:cond delay="0"/>
                                          </p:stCondLst>
                                        </p:cTn>
                                        <p:tgtEl>
                                          <p:spTgt spid="60"/>
                                        </p:tgtEl>
                                        <p:attrNameLst>
                                          <p:attrName>style.visibility</p:attrName>
                                        </p:attrNameLst>
                                      </p:cBhvr>
                                      <p:to>
                                        <p:strVal val="visible"/>
                                      </p:to>
                                    </p:set>
                                    <p:animEffect transition="in" filter="fade">
                                      <p:cBhvr>
                                        <p:cTn id="22" dur="200"/>
                                        <p:tgtEl>
                                          <p:spTgt spid="60"/>
                                        </p:tgtEl>
                                      </p:cBhvr>
                                    </p:animEffect>
                                  </p:childTnLst>
                                </p:cTn>
                              </p:par>
                              <p:par>
                                <p:cTn id="23" presetID="10" presetClass="entr" presetSubtype="0" fill="hold" grpId="0" nodeType="withEffect">
                                  <p:stCondLst>
                                    <p:cond delay="300"/>
                                  </p:stCondLst>
                                  <p:childTnLst>
                                    <p:set>
                                      <p:cBhvr>
                                        <p:cTn id="24" dur="1" fill="hold">
                                          <p:stCondLst>
                                            <p:cond delay="0"/>
                                          </p:stCondLst>
                                        </p:cTn>
                                        <p:tgtEl>
                                          <p:spTgt spid="61"/>
                                        </p:tgtEl>
                                        <p:attrNameLst>
                                          <p:attrName>style.visibility</p:attrName>
                                        </p:attrNameLst>
                                      </p:cBhvr>
                                      <p:to>
                                        <p:strVal val="visible"/>
                                      </p:to>
                                    </p:set>
                                    <p:animEffect transition="in" filter="fade">
                                      <p:cBhvr>
                                        <p:cTn id="25" dur="200"/>
                                        <p:tgtEl>
                                          <p:spTgt spid="61"/>
                                        </p:tgtEl>
                                      </p:cBhvr>
                                    </p:animEffect>
                                  </p:childTnLst>
                                </p:cTn>
                              </p:par>
                              <p:par>
                                <p:cTn id="26" presetID="10" presetClass="entr" presetSubtype="0" fill="hold" grpId="0" nodeType="withEffect">
                                  <p:stCondLst>
                                    <p:cond delay="300"/>
                                  </p:stCondLst>
                                  <p:childTnLst>
                                    <p:set>
                                      <p:cBhvr>
                                        <p:cTn id="27" dur="1" fill="hold">
                                          <p:stCondLst>
                                            <p:cond delay="0"/>
                                          </p:stCondLst>
                                        </p:cTn>
                                        <p:tgtEl>
                                          <p:spTgt spid="62"/>
                                        </p:tgtEl>
                                        <p:attrNameLst>
                                          <p:attrName>style.visibility</p:attrName>
                                        </p:attrNameLst>
                                      </p:cBhvr>
                                      <p:to>
                                        <p:strVal val="visible"/>
                                      </p:to>
                                    </p:set>
                                    <p:animEffect transition="in" filter="fade">
                                      <p:cBhvr>
                                        <p:cTn id="28" dur="200"/>
                                        <p:tgtEl>
                                          <p:spTgt spid="62"/>
                                        </p:tgtEl>
                                      </p:cBhvr>
                                    </p:animEffect>
                                  </p:childTnLst>
                                </p:cTn>
                              </p:par>
                              <p:par>
                                <p:cTn id="29" presetID="10" presetClass="entr" presetSubtype="0" fill="hold" grpId="0" nodeType="withEffect">
                                  <p:stCondLst>
                                    <p:cond delay="300"/>
                                  </p:stCondLst>
                                  <p:childTnLst>
                                    <p:set>
                                      <p:cBhvr>
                                        <p:cTn id="30" dur="1" fill="hold">
                                          <p:stCondLst>
                                            <p:cond delay="0"/>
                                          </p:stCondLst>
                                        </p:cTn>
                                        <p:tgtEl>
                                          <p:spTgt spid="64"/>
                                        </p:tgtEl>
                                        <p:attrNameLst>
                                          <p:attrName>style.visibility</p:attrName>
                                        </p:attrNameLst>
                                      </p:cBhvr>
                                      <p:to>
                                        <p:strVal val="visible"/>
                                      </p:to>
                                    </p:set>
                                    <p:animEffect transition="in" filter="fade">
                                      <p:cBhvr>
                                        <p:cTn id="31" dur="200"/>
                                        <p:tgtEl>
                                          <p:spTgt spid="64"/>
                                        </p:tgtEl>
                                      </p:cBhvr>
                                    </p:animEffect>
                                  </p:childTnLst>
                                </p:cTn>
                              </p:par>
                              <p:par>
                                <p:cTn id="32" presetID="10" presetClass="entr" presetSubtype="0" fill="hold" grpId="0" nodeType="withEffect">
                                  <p:stCondLst>
                                    <p:cond delay="300"/>
                                  </p:stCondLst>
                                  <p:childTnLst>
                                    <p:set>
                                      <p:cBhvr>
                                        <p:cTn id="33" dur="1" fill="hold">
                                          <p:stCondLst>
                                            <p:cond delay="0"/>
                                          </p:stCondLst>
                                        </p:cTn>
                                        <p:tgtEl>
                                          <p:spTgt spid="65"/>
                                        </p:tgtEl>
                                        <p:attrNameLst>
                                          <p:attrName>style.visibility</p:attrName>
                                        </p:attrNameLst>
                                      </p:cBhvr>
                                      <p:to>
                                        <p:strVal val="visible"/>
                                      </p:to>
                                    </p:set>
                                    <p:animEffect transition="in" filter="fade">
                                      <p:cBhvr>
                                        <p:cTn id="34" dur="200"/>
                                        <p:tgtEl>
                                          <p:spTgt spid="65"/>
                                        </p:tgtEl>
                                      </p:cBhvr>
                                    </p:animEffect>
                                  </p:childTnLst>
                                </p:cTn>
                              </p:par>
                              <p:par>
                                <p:cTn id="35" presetID="10" presetClass="entr" presetSubtype="0" fill="hold" grpId="0" nodeType="withEffect">
                                  <p:stCondLst>
                                    <p:cond delay="300"/>
                                  </p:stCondLst>
                                  <p:childTnLst>
                                    <p:set>
                                      <p:cBhvr>
                                        <p:cTn id="36" dur="1" fill="hold">
                                          <p:stCondLst>
                                            <p:cond delay="0"/>
                                          </p:stCondLst>
                                        </p:cTn>
                                        <p:tgtEl>
                                          <p:spTgt spid="67"/>
                                        </p:tgtEl>
                                        <p:attrNameLst>
                                          <p:attrName>style.visibility</p:attrName>
                                        </p:attrNameLst>
                                      </p:cBhvr>
                                      <p:to>
                                        <p:strVal val="visible"/>
                                      </p:to>
                                    </p:set>
                                    <p:animEffect transition="in" filter="fade">
                                      <p:cBhvr>
                                        <p:cTn id="37" dur="200"/>
                                        <p:tgtEl>
                                          <p:spTgt spid="67"/>
                                        </p:tgtEl>
                                      </p:cBhvr>
                                    </p:animEffect>
                                  </p:childTnLst>
                                </p:cTn>
                              </p:par>
                              <p:par>
                                <p:cTn id="38" presetID="10" presetClass="entr" presetSubtype="0" fill="hold" grpId="0" nodeType="withEffect">
                                  <p:stCondLst>
                                    <p:cond delay="300"/>
                                  </p:stCondLst>
                                  <p:childTnLst>
                                    <p:set>
                                      <p:cBhvr>
                                        <p:cTn id="39" dur="1" fill="hold">
                                          <p:stCondLst>
                                            <p:cond delay="0"/>
                                          </p:stCondLst>
                                        </p:cTn>
                                        <p:tgtEl>
                                          <p:spTgt spid="69"/>
                                        </p:tgtEl>
                                        <p:attrNameLst>
                                          <p:attrName>style.visibility</p:attrName>
                                        </p:attrNameLst>
                                      </p:cBhvr>
                                      <p:to>
                                        <p:strVal val="visible"/>
                                      </p:to>
                                    </p:set>
                                    <p:animEffect transition="in" filter="fade">
                                      <p:cBhvr>
                                        <p:cTn id="40" dur="200"/>
                                        <p:tgtEl>
                                          <p:spTgt spid="69"/>
                                        </p:tgtEl>
                                      </p:cBhvr>
                                    </p:animEffect>
                                  </p:childTnLst>
                                </p:cTn>
                              </p:par>
                              <p:par>
                                <p:cTn id="41" presetID="10" presetClass="entr" presetSubtype="0" fill="hold" grpId="0" nodeType="withEffect">
                                  <p:stCondLst>
                                    <p:cond delay="300"/>
                                  </p:stCondLst>
                                  <p:childTnLst>
                                    <p:set>
                                      <p:cBhvr>
                                        <p:cTn id="42" dur="1" fill="hold">
                                          <p:stCondLst>
                                            <p:cond delay="0"/>
                                          </p:stCondLst>
                                        </p:cTn>
                                        <p:tgtEl>
                                          <p:spTgt spid="70"/>
                                        </p:tgtEl>
                                        <p:attrNameLst>
                                          <p:attrName>style.visibility</p:attrName>
                                        </p:attrNameLst>
                                      </p:cBhvr>
                                      <p:to>
                                        <p:strVal val="visible"/>
                                      </p:to>
                                    </p:set>
                                    <p:animEffect transition="in" filter="fade">
                                      <p:cBhvr>
                                        <p:cTn id="43" dur="200"/>
                                        <p:tgtEl>
                                          <p:spTgt spid="70"/>
                                        </p:tgtEl>
                                      </p:cBhvr>
                                    </p:animEffect>
                                  </p:childTnLst>
                                </p:cTn>
                              </p:par>
                              <p:par>
                                <p:cTn id="44" presetID="10" presetClass="entr" presetSubtype="0" fill="hold" grpId="0" nodeType="withEffect">
                                  <p:stCondLst>
                                    <p:cond delay="300"/>
                                  </p:stCondLst>
                                  <p:childTnLst>
                                    <p:set>
                                      <p:cBhvr>
                                        <p:cTn id="45" dur="1" fill="hold">
                                          <p:stCondLst>
                                            <p:cond delay="0"/>
                                          </p:stCondLst>
                                        </p:cTn>
                                        <p:tgtEl>
                                          <p:spTgt spid="71"/>
                                        </p:tgtEl>
                                        <p:attrNameLst>
                                          <p:attrName>style.visibility</p:attrName>
                                        </p:attrNameLst>
                                      </p:cBhvr>
                                      <p:to>
                                        <p:strVal val="visible"/>
                                      </p:to>
                                    </p:set>
                                    <p:animEffect transition="in" filter="fade">
                                      <p:cBhvr>
                                        <p:cTn id="46" dur="200"/>
                                        <p:tgtEl>
                                          <p:spTgt spid="71"/>
                                        </p:tgtEl>
                                      </p:cBhvr>
                                    </p:animEffect>
                                  </p:childTnLst>
                                </p:cTn>
                              </p:par>
                              <p:par>
                                <p:cTn id="47" presetID="10" presetClass="entr" presetSubtype="0" fill="hold" grpId="0" nodeType="withEffect">
                                  <p:stCondLst>
                                    <p:cond delay="300"/>
                                  </p:stCondLst>
                                  <p:childTnLst>
                                    <p:set>
                                      <p:cBhvr>
                                        <p:cTn id="48" dur="1" fill="hold">
                                          <p:stCondLst>
                                            <p:cond delay="0"/>
                                          </p:stCondLst>
                                        </p:cTn>
                                        <p:tgtEl>
                                          <p:spTgt spid="80"/>
                                        </p:tgtEl>
                                        <p:attrNameLst>
                                          <p:attrName>style.visibility</p:attrName>
                                        </p:attrNameLst>
                                      </p:cBhvr>
                                      <p:to>
                                        <p:strVal val="visible"/>
                                      </p:to>
                                    </p:set>
                                    <p:animEffect transition="in" filter="fade">
                                      <p:cBhvr>
                                        <p:cTn id="49" dur="200"/>
                                        <p:tgtEl>
                                          <p:spTgt spid="80"/>
                                        </p:tgtEl>
                                      </p:cBhvr>
                                    </p:animEffect>
                                  </p:childTnLst>
                                </p:cTn>
                              </p:par>
                              <p:par>
                                <p:cTn id="50" presetID="10" presetClass="entr" presetSubtype="0" fill="hold" grpId="0" nodeType="withEffect">
                                  <p:stCondLst>
                                    <p:cond delay="300"/>
                                  </p:stCondLst>
                                  <p:childTnLst>
                                    <p:set>
                                      <p:cBhvr>
                                        <p:cTn id="51" dur="1" fill="hold">
                                          <p:stCondLst>
                                            <p:cond delay="0"/>
                                          </p:stCondLst>
                                        </p:cTn>
                                        <p:tgtEl>
                                          <p:spTgt spid="81"/>
                                        </p:tgtEl>
                                        <p:attrNameLst>
                                          <p:attrName>style.visibility</p:attrName>
                                        </p:attrNameLst>
                                      </p:cBhvr>
                                      <p:to>
                                        <p:strVal val="visible"/>
                                      </p:to>
                                    </p:set>
                                    <p:animEffect transition="in" filter="fade">
                                      <p:cBhvr>
                                        <p:cTn id="52" dur="200"/>
                                        <p:tgtEl>
                                          <p:spTgt spid="81"/>
                                        </p:tgtEl>
                                      </p:cBhvr>
                                    </p:animEffect>
                                  </p:childTnLst>
                                </p:cTn>
                              </p:par>
                              <p:par>
                                <p:cTn id="53" presetID="10" presetClass="entr" presetSubtype="0" fill="hold" grpId="0" nodeType="withEffect">
                                  <p:stCondLst>
                                    <p:cond delay="300"/>
                                  </p:stCondLst>
                                  <p:childTnLst>
                                    <p:set>
                                      <p:cBhvr>
                                        <p:cTn id="54" dur="1" fill="hold">
                                          <p:stCondLst>
                                            <p:cond delay="0"/>
                                          </p:stCondLst>
                                        </p:cTn>
                                        <p:tgtEl>
                                          <p:spTgt spid="68"/>
                                        </p:tgtEl>
                                        <p:attrNameLst>
                                          <p:attrName>style.visibility</p:attrName>
                                        </p:attrNameLst>
                                      </p:cBhvr>
                                      <p:to>
                                        <p:strVal val="visible"/>
                                      </p:to>
                                    </p:set>
                                    <p:animEffect transition="in" filter="fade">
                                      <p:cBhvr>
                                        <p:cTn id="55" dur="200"/>
                                        <p:tgtEl>
                                          <p:spTgt spid="68"/>
                                        </p:tgtEl>
                                      </p:cBhvr>
                                    </p:animEffect>
                                  </p:childTnLst>
                                </p:cTn>
                              </p:par>
                              <p:par>
                                <p:cTn id="56" presetID="10" presetClass="entr" presetSubtype="0" fill="hold" grpId="0" nodeType="withEffect">
                                  <p:stCondLst>
                                    <p:cond delay="300"/>
                                  </p:stCondLst>
                                  <p:childTnLst>
                                    <p:set>
                                      <p:cBhvr>
                                        <p:cTn id="57" dur="1" fill="hold">
                                          <p:stCondLst>
                                            <p:cond delay="0"/>
                                          </p:stCondLst>
                                        </p:cTn>
                                        <p:tgtEl>
                                          <p:spTgt spid="82"/>
                                        </p:tgtEl>
                                        <p:attrNameLst>
                                          <p:attrName>style.visibility</p:attrName>
                                        </p:attrNameLst>
                                      </p:cBhvr>
                                      <p:to>
                                        <p:strVal val="visible"/>
                                      </p:to>
                                    </p:set>
                                    <p:animEffect transition="in" filter="fade">
                                      <p:cBhvr>
                                        <p:cTn id="58" dur="200"/>
                                        <p:tgtEl>
                                          <p:spTgt spid="82"/>
                                        </p:tgtEl>
                                      </p:cBhvr>
                                    </p:animEffect>
                                  </p:childTnLst>
                                </p:cTn>
                              </p:par>
                              <p:par>
                                <p:cTn id="59" presetID="10" presetClass="entr" presetSubtype="0" fill="hold" grpId="0" nodeType="withEffect">
                                  <p:stCondLst>
                                    <p:cond delay="400"/>
                                  </p:stCondLst>
                                  <p:childTnLst>
                                    <p:set>
                                      <p:cBhvr>
                                        <p:cTn id="60" dur="1" fill="hold">
                                          <p:stCondLst>
                                            <p:cond delay="0"/>
                                          </p:stCondLst>
                                        </p:cTn>
                                        <p:tgtEl>
                                          <p:spTgt spid="72"/>
                                        </p:tgtEl>
                                        <p:attrNameLst>
                                          <p:attrName>style.visibility</p:attrName>
                                        </p:attrNameLst>
                                      </p:cBhvr>
                                      <p:to>
                                        <p:strVal val="visible"/>
                                      </p:to>
                                    </p:set>
                                    <p:animEffect transition="in" filter="fade">
                                      <p:cBhvr>
                                        <p:cTn id="61" dur="200"/>
                                        <p:tgtEl>
                                          <p:spTgt spid="72"/>
                                        </p:tgtEl>
                                      </p:cBhvr>
                                    </p:animEffect>
                                  </p:childTnLst>
                                </p:cTn>
                              </p:par>
                              <p:par>
                                <p:cTn id="62" presetID="10" presetClass="entr" presetSubtype="0" fill="hold" grpId="0" nodeType="withEffect">
                                  <p:stCondLst>
                                    <p:cond delay="400"/>
                                  </p:stCondLst>
                                  <p:childTnLst>
                                    <p:set>
                                      <p:cBhvr>
                                        <p:cTn id="63" dur="1" fill="hold">
                                          <p:stCondLst>
                                            <p:cond delay="0"/>
                                          </p:stCondLst>
                                        </p:cTn>
                                        <p:tgtEl>
                                          <p:spTgt spid="73"/>
                                        </p:tgtEl>
                                        <p:attrNameLst>
                                          <p:attrName>style.visibility</p:attrName>
                                        </p:attrNameLst>
                                      </p:cBhvr>
                                      <p:to>
                                        <p:strVal val="visible"/>
                                      </p:to>
                                    </p:set>
                                    <p:animEffect transition="in" filter="fade">
                                      <p:cBhvr>
                                        <p:cTn id="64" dur="200"/>
                                        <p:tgtEl>
                                          <p:spTgt spid="73"/>
                                        </p:tgtEl>
                                      </p:cBhvr>
                                    </p:animEffect>
                                  </p:childTnLst>
                                </p:cTn>
                              </p:par>
                              <p:par>
                                <p:cTn id="65" presetID="10" presetClass="entr" presetSubtype="0" fill="hold" nodeType="withEffect">
                                  <p:stCondLst>
                                    <p:cond delay="400"/>
                                  </p:stCondLst>
                                  <p:childTnLst>
                                    <p:set>
                                      <p:cBhvr>
                                        <p:cTn id="66" dur="1" fill="hold">
                                          <p:stCondLst>
                                            <p:cond delay="0"/>
                                          </p:stCondLst>
                                        </p:cTn>
                                        <p:tgtEl>
                                          <p:spTgt spid="76"/>
                                        </p:tgtEl>
                                        <p:attrNameLst>
                                          <p:attrName>style.visibility</p:attrName>
                                        </p:attrNameLst>
                                      </p:cBhvr>
                                      <p:to>
                                        <p:strVal val="visible"/>
                                      </p:to>
                                    </p:set>
                                    <p:animEffect transition="in" filter="fade">
                                      <p:cBhvr>
                                        <p:cTn id="67" dur="200"/>
                                        <p:tgtEl>
                                          <p:spTgt spid="76"/>
                                        </p:tgtEl>
                                      </p:cBhvr>
                                    </p:animEffect>
                                  </p:childTnLst>
                                </p:cTn>
                              </p:par>
                              <p:par>
                                <p:cTn id="68" presetID="10" presetClass="entr" presetSubtype="0" fill="hold" nodeType="withEffect">
                                  <p:stCondLst>
                                    <p:cond delay="300"/>
                                  </p:stCondLst>
                                  <p:childTnLst>
                                    <p:set>
                                      <p:cBhvr>
                                        <p:cTn id="69" dur="1" fill="hold">
                                          <p:stCondLst>
                                            <p:cond delay="0"/>
                                          </p:stCondLst>
                                        </p:cTn>
                                        <p:tgtEl>
                                          <p:spTgt spid="3"/>
                                        </p:tgtEl>
                                        <p:attrNameLst>
                                          <p:attrName>style.visibility</p:attrName>
                                        </p:attrNameLst>
                                      </p:cBhvr>
                                      <p:to>
                                        <p:strVal val="visible"/>
                                      </p:to>
                                    </p:set>
                                    <p:animEffect transition="in" filter="fade">
                                      <p:cBhvr>
                                        <p:cTn id="70" dur="2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58" grpId="0"/>
      <p:bldP spid="74" grpId="0" animBg="1"/>
      <p:bldP spid="75" grpId="0"/>
      <p:bldP spid="60" grpId="0" animBg="1"/>
      <p:bldP spid="61" grpId="0" animBg="1"/>
      <p:bldP spid="62" grpId="0" animBg="1"/>
      <p:bldP spid="71" grpId="0"/>
      <p:bldP spid="64" grpId="0" animBg="1"/>
      <p:bldP spid="65" grpId="0"/>
      <p:bldP spid="69" grpId="0" animBg="1"/>
      <p:bldP spid="70" grpId="0"/>
      <p:bldP spid="80" grpId="0" animBg="1"/>
      <p:bldP spid="81" grpId="0"/>
      <p:bldP spid="67" grpId="0" animBg="1"/>
      <p:bldP spid="82" grpId="0" animBg="1"/>
      <p:bldP spid="72" grpId="0" animBg="1"/>
      <p:bldP spid="73" grpId="0"/>
      <p:bldP spid="6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E14F9-A634-AC06-41D7-E656F175D2AA}"/>
            </a:ext>
          </a:extLst>
        </p:cNvPr>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CAE4A10-478E-9AE0-D0BF-A66699C94DFA}"/>
              </a:ext>
              <a:ext uri="{C183D7F6-B498-43B3-948B-1728B52AA6E4}">
                <adec:decorative xmlns:adec="http://schemas.microsoft.com/office/drawing/2017/decorative" val="1"/>
              </a:ext>
            </a:extLst>
          </p:cNvPr>
          <p:cNvCxnSpPr>
            <a:cxnSpLocks/>
          </p:cNvCxnSpPr>
          <p:nvPr/>
        </p:nvCxnSpPr>
        <p:spPr>
          <a:xfrm>
            <a:off x="597874" y="3873631"/>
            <a:ext cx="2132800" cy="0"/>
          </a:xfrm>
          <a:prstGeom prst="line">
            <a:avLst/>
          </a:prstGeom>
          <a:noFill/>
          <a:ln w="12700" cap="flat" cmpd="sng" algn="ctr">
            <a:solidFill>
              <a:schemeClr val="tx1">
                <a:alpha val="20000"/>
              </a:schemeClr>
            </a:solidFill>
            <a:prstDash val="solid"/>
            <a:headEnd type="none" w="lg" len="med"/>
            <a:tailEnd type="none" w="lg" len="med"/>
          </a:ln>
          <a:effectLst/>
        </p:spPr>
      </p:cxnSp>
      <p:sp>
        <p:nvSpPr>
          <p:cNvPr id="6" name="Title 5">
            <a:extLst>
              <a:ext uri="{FF2B5EF4-FFF2-40B4-BE49-F238E27FC236}">
                <a16:creationId xmlns:a16="http://schemas.microsoft.com/office/drawing/2014/main" id="{B2D42F16-0577-83A7-92FA-3E51E45AC578}"/>
              </a:ext>
            </a:extLst>
          </p:cNvPr>
          <p:cNvSpPr>
            <a:spLocks noGrp="1"/>
          </p:cNvSpPr>
          <p:nvPr>
            <p:ph type="title"/>
          </p:nvPr>
        </p:nvSpPr>
        <p:spPr>
          <a:xfrm>
            <a:off x="588264" y="1322911"/>
            <a:ext cx="2305248" cy="779802"/>
          </a:xfrm>
        </p:spPr>
        <p:txBody>
          <a:bodyPr/>
          <a:lstStyle/>
          <a:p>
            <a:r>
              <a:rPr lang="en-GB" dirty="0"/>
              <a:t>Foundry Models</a:t>
            </a:r>
            <a:endParaRPr lang="en-UA" dirty="0"/>
          </a:p>
        </p:txBody>
      </p:sp>
      <p:sp>
        <p:nvSpPr>
          <p:cNvPr id="7" name="TextBox 6">
            <a:extLst>
              <a:ext uri="{FF2B5EF4-FFF2-40B4-BE49-F238E27FC236}">
                <a16:creationId xmlns:a16="http://schemas.microsoft.com/office/drawing/2014/main" id="{FF77FE5D-6603-BF03-A4BB-2CADDE25C956}"/>
              </a:ext>
            </a:extLst>
          </p:cNvPr>
          <p:cNvSpPr txBox="1"/>
          <p:nvPr/>
        </p:nvSpPr>
        <p:spPr>
          <a:xfrm>
            <a:off x="605945" y="2628792"/>
            <a:ext cx="2152240" cy="923330"/>
          </a:xfrm>
          <a:prstGeom prst="rect">
            <a:avLst/>
          </a:prstGeom>
          <a:noFill/>
        </p:spPr>
        <p:txBody>
          <a:bodyPr wrap="square" lIns="0" tIns="0" rIns="0" bIns="0" rtlCol="0" anchor="b"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srgbClr val="36AAEE"/>
                </a:solidFill>
                <a:effectLst/>
                <a:uLnTx/>
                <a:uFillTx/>
                <a:latin typeface="Segoe UI"/>
                <a:ea typeface="+mn-ea"/>
                <a:cs typeface="+mn-cs"/>
              </a:rPr>
              <a:t>Every model.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srgbClr val="36AAEE"/>
                </a:solidFill>
                <a:effectLst/>
                <a:uLnTx/>
                <a:uFillTx/>
                <a:latin typeface="Segoe UI"/>
                <a:ea typeface="+mn-ea"/>
                <a:cs typeface="+mn-cs"/>
              </a:rPr>
              <a:t>Every use case.</a:t>
            </a:r>
            <a:br>
              <a:rPr kumimoji="0" lang="en-US" sz="2000" b="1" i="0" u="none" strike="noStrike" kern="0" cap="none" spc="0" normalizeH="0" baseline="0" noProof="0" dirty="0">
                <a:ln>
                  <a:noFill/>
                </a:ln>
                <a:solidFill>
                  <a:srgbClr val="36AAEE"/>
                </a:solidFill>
                <a:effectLst/>
                <a:uLnTx/>
                <a:uFillTx/>
                <a:latin typeface="Segoe UI"/>
                <a:ea typeface="+mn-ea"/>
                <a:cs typeface="+mn-cs"/>
              </a:rPr>
            </a:br>
            <a:r>
              <a:rPr kumimoji="0" lang="en-US" sz="2000" b="1" i="0" u="none" strike="noStrike" kern="0" cap="none" spc="0" normalizeH="0" baseline="0" noProof="0" dirty="0">
                <a:ln>
                  <a:noFill/>
                </a:ln>
                <a:solidFill>
                  <a:srgbClr val="36AAEE"/>
                </a:solidFill>
                <a:effectLst/>
                <a:uLnTx/>
                <a:uFillTx/>
                <a:latin typeface="Segoe UI"/>
                <a:ea typeface="+mn-ea"/>
                <a:cs typeface="+mn-cs"/>
              </a:rPr>
              <a:t>One platform.</a:t>
            </a:r>
          </a:p>
        </p:txBody>
      </p:sp>
      <p:sp>
        <p:nvSpPr>
          <p:cNvPr id="8" name="TextBox 7">
            <a:extLst>
              <a:ext uri="{FF2B5EF4-FFF2-40B4-BE49-F238E27FC236}">
                <a16:creationId xmlns:a16="http://schemas.microsoft.com/office/drawing/2014/main" id="{5537CA84-E994-5528-8C8E-8AF4DABE316E}"/>
              </a:ext>
            </a:extLst>
          </p:cNvPr>
          <p:cNvSpPr txBox="1"/>
          <p:nvPr/>
        </p:nvSpPr>
        <p:spPr>
          <a:xfrm>
            <a:off x="584200" y="4221228"/>
            <a:ext cx="2427078" cy="122341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US" sz="1600" b="1" i="0" u="none" strike="noStrike" kern="1200" cap="none" spc="0" normalizeH="0" baseline="0" noProof="0" dirty="0">
                <a:ln>
                  <a:noFill/>
                </a:ln>
                <a:solidFill>
                  <a:srgbClr val="36AAEE"/>
                </a:solidFill>
                <a:effectLst/>
                <a:uLnTx/>
                <a:uFillTx/>
                <a:latin typeface="Segoe UI"/>
                <a:ea typeface="+mn-ea"/>
                <a:cs typeface="+mn-cs"/>
              </a:rPr>
              <a:t>Avoid model lock-in:</a:t>
            </a:r>
          </a:p>
          <a:p>
            <a:pPr marL="177800" marR="0" lvl="0" indent="-1778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0" cap="none" spc="0" normalizeH="0" baseline="0" noProof="0" dirty="0">
                <a:ln>
                  <a:noFill/>
                </a:ln>
                <a:solidFill>
                  <a:srgbClr val="FFFFFF"/>
                </a:solidFill>
                <a:effectLst/>
                <a:uLnTx/>
                <a:uFillTx/>
                <a:latin typeface="Segoe UI"/>
                <a:ea typeface="+mn-ea"/>
                <a:cs typeface="Segoe UI" panose="020B0502040204020203" pitchFamily="34" charset="0"/>
              </a:rPr>
              <a:t>Flexible model selection</a:t>
            </a:r>
          </a:p>
          <a:p>
            <a:pPr marL="177800" marR="0" lvl="0" indent="-1778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0" cap="none" spc="0" normalizeH="0" baseline="0" noProof="0" dirty="0">
                <a:ln>
                  <a:noFill/>
                </a:ln>
                <a:solidFill>
                  <a:srgbClr val="FFFFFF"/>
                </a:solidFill>
                <a:effectLst/>
                <a:uLnTx/>
                <a:uFillTx/>
                <a:latin typeface="Segoe UI"/>
                <a:ea typeface="+mn-ea"/>
                <a:cs typeface="Segoe UI" panose="020B0502040204020203" pitchFamily="34" charset="0"/>
              </a:rPr>
              <a:t>Curated for enterprise</a:t>
            </a:r>
          </a:p>
          <a:p>
            <a:pPr marL="177800" marR="0" lvl="0" indent="-1778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1400" b="0" i="0" u="none" strike="noStrike" kern="0" cap="none" spc="0" normalizeH="0" baseline="0" noProof="0" dirty="0">
                <a:ln>
                  <a:noFill/>
                </a:ln>
                <a:solidFill>
                  <a:srgbClr val="FFFFFF"/>
                </a:solidFill>
                <a:effectLst/>
                <a:uLnTx/>
                <a:uFillTx/>
                <a:latin typeface="Segoe UI"/>
                <a:ea typeface="+mn-ea"/>
                <a:cs typeface="Segoe UI" panose="020B0502040204020203" pitchFamily="34" charset="0"/>
              </a:rPr>
              <a:t>Explore, compare, and </a:t>
            </a:r>
            <a:br>
              <a:rPr kumimoji="0" lang="en-US" sz="1400" b="0" i="0" u="none" strike="noStrike" kern="0" cap="none" spc="0" normalizeH="0" baseline="0" noProof="0" dirty="0">
                <a:ln>
                  <a:noFill/>
                </a:ln>
                <a:solidFill>
                  <a:srgbClr val="FFFFFF"/>
                </a:solidFill>
                <a:effectLst/>
                <a:uLnTx/>
                <a:uFillTx/>
                <a:latin typeface="Segoe UI"/>
                <a:ea typeface="+mn-ea"/>
                <a:cs typeface="Segoe UI" panose="020B0502040204020203" pitchFamily="34" charset="0"/>
              </a:rPr>
            </a:br>
            <a:r>
              <a:rPr kumimoji="0" lang="en-US" sz="1400" b="0" i="0" u="none" strike="noStrike" kern="0" cap="none" spc="0" normalizeH="0" baseline="0" noProof="0" dirty="0">
                <a:ln>
                  <a:noFill/>
                </a:ln>
                <a:solidFill>
                  <a:srgbClr val="FFFFFF"/>
                </a:solidFill>
                <a:effectLst/>
                <a:uLnTx/>
                <a:uFillTx/>
                <a:latin typeface="Segoe UI"/>
                <a:ea typeface="+mn-ea"/>
                <a:cs typeface="Segoe UI" panose="020B0502040204020203" pitchFamily="34" charset="0"/>
              </a:rPr>
              <a:t>swap models quickly</a:t>
            </a:r>
          </a:p>
        </p:txBody>
      </p:sp>
      <p:sp>
        <p:nvSpPr>
          <p:cNvPr id="40" name="Rectangle 39">
            <a:extLst>
              <a:ext uri="{FF2B5EF4-FFF2-40B4-BE49-F238E27FC236}">
                <a16:creationId xmlns:a16="http://schemas.microsoft.com/office/drawing/2014/main" id="{BE233C02-7C76-3887-020E-5ADD64267D2A}"/>
              </a:ext>
            </a:extLst>
          </p:cNvPr>
          <p:cNvSpPr>
            <a:spLocks/>
          </p:cNvSpPr>
          <p:nvPr/>
        </p:nvSpPr>
        <p:spPr bwMode="auto">
          <a:xfrm>
            <a:off x="2893512" y="1208323"/>
            <a:ext cx="8966397" cy="888436"/>
          </a:xfrm>
          <a:prstGeom prst="rect">
            <a:avLst/>
          </a:prstGeom>
          <a:solidFill>
            <a:srgbClr val="36AAEE"/>
          </a:solidFill>
          <a:ln w="12700">
            <a:solidFill>
              <a:srgbClr val="36AAE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14367" rtl="0" eaLnBrk="1" fontAlgn="base" latinLnBrk="0" hangingPunct="1">
              <a:lnSpc>
                <a:spcPct val="100000"/>
              </a:lnSpc>
              <a:spcBef>
                <a:spcPct val="0"/>
              </a:spcBef>
              <a:spcAft>
                <a:spcPct val="0"/>
              </a:spcAft>
              <a:buClrTx/>
              <a:buSzTx/>
              <a:buFontTx/>
              <a:buNone/>
              <a:tabLst/>
              <a:defRPr/>
            </a:pPr>
            <a:r>
              <a:rPr kumimoji="0" lang="en-US" sz="1800" b="1" i="0" u="none" strike="noStrike" kern="0" cap="none" spc="0" normalizeH="0" baseline="0" noProof="0" dirty="0">
                <a:ln w="3175">
                  <a:noFill/>
                </a:ln>
                <a:solidFill>
                  <a:srgbClr val="000000"/>
                </a:solidFill>
                <a:effectLst/>
                <a:uLnTx/>
                <a:uFillTx/>
                <a:latin typeface="Segoe UI"/>
                <a:ea typeface="+mn-ea"/>
                <a:cs typeface="Segoe UI" panose="020B0502040204020203" pitchFamily="34" charset="0"/>
              </a:rPr>
              <a:t>11,000+ foundational, open, reasoning, multimodal, </a:t>
            </a:r>
          </a:p>
          <a:p>
            <a:pPr marL="0" marR="0" lvl="0" indent="0" algn="ctr" defTabSz="914367" rtl="0" eaLnBrk="1" fontAlgn="base" latinLnBrk="0" hangingPunct="1">
              <a:lnSpc>
                <a:spcPct val="100000"/>
              </a:lnSpc>
              <a:spcBef>
                <a:spcPct val="0"/>
              </a:spcBef>
              <a:spcAft>
                <a:spcPct val="0"/>
              </a:spcAft>
              <a:buClrTx/>
              <a:buSzTx/>
              <a:buFontTx/>
              <a:buNone/>
              <a:tabLst/>
              <a:defRPr/>
            </a:pPr>
            <a:r>
              <a:rPr kumimoji="0" lang="en-US" sz="1800" b="1" i="0" u="none" strike="noStrike" kern="0" cap="none" spc="0" normalizeH="0" baseline="0" noProof="0" dirty="0">
                <a:ln w="3175">
                  <a:noFill/>
                </a:ln>
                <a:solidFill>
                  <a:srgbClr val="000000"/>
                </a:solidFill>
                <a:effectLst/>
                <a:uLnTx/>
                <a:uFillTx/>
                <a:latin typeface="Segoe UI"/>
                <a:ea typeface="+mn-ea"/>
                <a:cs typeface="Segoe UI" panose="020B0502040204020203" pitchFamily="34" charset="0"/>
              </a:rPr>
              <a:t>and industry-specific models</a:t>
            </a:r>
          </a:p>
        </p:txBody>
      </p:sp>
      <p:pic>
        <p:nvPicPr>
          <p:cNvPr id="26" name="Picture 25">
            <a:extLst>
              <a:ext uri="{FF2B5EF4-FFF2-40B4-BE49-F238E27FC236}">
                <a16:creationId xmlns:a16="http://schemas.microsoft.com/office/drawing/2014/main" id="{46432F80-E2D0-8E36-886F-0263EA3D0752}"/>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8264" y="518362"/>
            <a:ext cx="572313" cy="572313"/>
          </a:xfrm>
          <a:prstGeom prst="rect">
            <a:avLst/>
          </a:prstGeom>
        </p:spPr>
      </p:pic>
      <p:sp>
        <p:nvSpPr>
          <p:cNvPr id="10" name="TextBox 9">
            <a:extLst>
              <a:ext uri="{FF2B5EF4-FFF2-40B4-BE49-F238E27FC236}">
                <a16:creationId xmlns:a16="http://schemas.microsoft.com/office/drawing/2014/main" id="{016E3B25-0B1A-379C-4F73-998FB2C3E955}"/>
              </a:ext>
            </a:extLst>
          </p:cNvPr>
          <p:cNvSpPr txBox="1"/>
          <p:nvPr/>
        </p:nvSpPr>
        <p:spPr>
          <a:xfrm>
            <a:off x="3004241" y="3026467"/>
            <a:ext cx="816149" cy="430887"/>
          </a:xfrm>
          <a:prstGeom prst="rect">
            <a:avLst/>
          </a:prstGeom>
          <a:noFill/>
        </p:spPr>
        <p:txBody>
          <a:bodyPr wrap="square" lIns="0" tIns="0" rIns="0" bIns="0" rtlCol="0" anchor="t">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400" b="0" i="0" u="none" strike="noStrike" kern="0"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Segoe UI"/>
                <a:ea typeface="+mn-ea"/>
                <a:cs typeface="+mn-cs"/>
              </a:rPr>
              <a:t>Microsoft</a:t>
            </a:r>
            <a:br>
              <a:rPr kumimoji="0" lang="en-US" sz="1400" b="0" i="0" u="none" strike="noStrike" kern="0" cap="none" spc="0" normalizeH="0" baseline="0" noProof="0" dirty="0">
                <a:ln>
                  <a:noFill/>
                </a:ln>
                <a:solidFill>
                  <a:srgbClr val="FFFFFF"/>
                </a:solidFill>
                <a:effectLst/>
                <a:uLnTx/>
                <a:uFillTx/>
                <a:latin typeface="Segoe UI"/>
                <a:ea typeface="+mn-ea"/>
                <a:cs typeface="+mn-cs"/>
              </a:rPr>
            </a:br>
            <a:endParaRPr kumimoji="0" lang="en-US" sz="1400" b="0" i="0" u="none" strike="noStrike" kern="0" cap="none" spc="0" normalizeH="0" baseline="0" noProof="0" dirty="0">
              <a:ln>
                <a:noFill/>
              </a:ln>
              <a:solidFill>
                <a:srgbClr val="FFFFFF"/>
              </a:solidFill>
              <a:effectLst/>
              <a:uLnTx/>
              <a:uFillTx/>
              <a:latin typeface="Segoe UI"/>
              <a:ea typeface="+mn-ea"/>
              <a:cs typeface="+mn-cs"/>
            </a:endParaRPr>
          </a:p>
        </p:txBody>
      </p:sp>
      <p:sp>
        <p:nvSpPr>
          <p:cNvPr id="18" name="TextBox 17">
            <a:extLst>
              <a:ext uri="{FF2B5EF4-FFF2-40B4-BE49-F238E27FC236}">
                <a16:creationId xmlns:a16="http://schemas.microsoft.com/office/drawing/2014/main" id="{012A3424-E5DC-4EB2-E20E-8C4F6C65B0C5}"/>
              </a:ext>
            </a:extLst>
          </p:cNvPr>
          <p:cNvSpPr txBox="1"/>
          <p:nvPr/>
        </p:nvSpPr>
        <p:spPr>
          <a:xfrm>
            <a:off x="4012538" y="3021093"/>
            <a:ext cx="597383" cy="646331"/>
          </a:xfrm>
          <a:prstGeom prst="rect">
            <a:avLst/>
          </a:prstGeom>
          <a:noFill/>
        </p:spPr>
        <p:txBody>
          <a:bodyPr wrap="square" lIns="0" tIns="0" rIns="0" bIns="0" rtlCol="0" anchor="t">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400" b="0" i="0" u="none" strike="noStrike" kern="0"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Segoe UI"/>
                <a:ea typeface="+mn-ea"/>
                <a:cs typeface="+mn-cs"/>
              </a:rPr>
              <a:t>Azure OpenAI</a:t>
            </a:r>
            <a:br>
              <a:rPr kumimoji="0" lang="en-US" sz="1400" b="0" i="0" u="none" strike="noStrike" kern="0" cap="none" spc="0" normalizeH="0" baseline="0" noProof="0" dirty="0">
                <a:ln>
                  <a:noFill/>
                </a:ln>
                <a:solidFill>
                  <a:srgbClr val="FFFFFF"/>
                </a:solidFill>
                <a:effectLst/>
                <a:uLnTx/>
                <a:uFillTx/>
                <a:latin typeface="Segoe UI"/>
                <a:ea typeface="+mn-ea"/>
                <a:cs typeface="+mn-cs"/>
              </a:rPr>
            </a:br>
            <a:endParaRPr kumimoji="0" lang="en-US" sz="1400" b="0" i="0" u="none" strike="noStrike" kern="0" cap="none" spc="0" normalizeH="0" baseline="0" noProof="0" dirty="0">
              <a:ln>
                <a:noFill/>
              </a:ln>
              <a:solidFill>
                <a:srgbClr val="FFFFFF"/>
              </a:solidFill>
              <a:effectLst/>
              <a:uLnTx/>
              <a:uFillTx/>
              <a:latin typeface="Segoe UI"/>
              <a:ea typeface="+mn-ea"/>
              <a:cs typeface="+mn-cs"/>
            </a:endParaRPr>
          </a:p>
        </p:txBody>
      </p:sp>
      <p:sp>
        <p:nvSpPr>
          <p:cNvPr id="20" name="TextBox 19">
            <a:extLst>
              <a:ext uri="{FF2B5EF4-FFF2-40B4-BE49-F238E27FC236}">
                <a16:creationId xmlns:a16="http://schemas.microsoft.com/office/drawing/2014/main" id="{71642972-9130-144B-2C67-4C4CE22A89B7}"/>
              </a:ext>
            </a:extLst>
          </p:cNvPr>
          <p:cNvSpPr txBox="1"/>
          <p:nvPr/>
        </p:nvSpPr>
        <p:spPr>
          <a:xfrm>
            <a:off x="4744536" y="3021093"/>
            <a:ext cx="1002048" cy="646331"/>
          </a:xfrm>
          <a:prstGeom prst="rect">
            <a:avLst/>
          </a:prstGeom>
          <a:noFill/>
        </p:spPr>
        <p:txBody>
          <a:bodyPr wrap="square" lIns="0" tIns="0" rIns="0" bIns="0" rtlCol="0" anchor="t">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400" b="0" i="0" u="none" strike="noStrike" kern="0"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Segoe UI"/>
                <a:ea typeface="+mn-ea"/>
                <a:cs typeface="+mn-cs"/>
              </a:rPr>
              <a:t>Claude in Microsoft Foundry</a:t>
            </a:r>
          </a:p>
        </p:txBody>
      </p:sp>
      <p:sp>
        <p:nvSpPr>
          <p:cNvPr id="21" name="TextBox 20">
            <a:extLst>
              <a:ext uri="{FF2B5EF4-FFF2-40B4-BE49-F238E27FC236}">
                <a16:creationId xmlns:a16="http://schemas.microsoft.com/office/drawing/2014/main" id="{301BBB22-3CC7-9123-69E1-A12197A26233}"/>
              </a:ext>
            </a:extLst>
          </p:cNvPr>
          <p:cNvSpPr txBox="1"/>
          <p:nvPr/>
        </p:nvSpPr>
        <p:spPr>
          <a:xfrm>
            <a:off x="5841700" y="3021093"/>
            <a:ext cx="891740" cy="430887"/>
          </a:xfrm>
          <a:prstGeom prst="rect">
            <a:avLst/>
          </a:prstGeom>
          <a:noFill/>
        </p:spPr>
        <p:txBody>
          <a:bodyPr wrap="square" lIns="0" tIns="0" rIns="0" bIns="0" rtlCol="0" anchor="t">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400" b="0" i="0" u="none" strike="noStrike" kern="0"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Segoe UI"/>
                <a:ea typeface="+mn-ea"/>
                <a:cs typeface="+mn-cs"/>
              </a:rPr>
              <a:t>Azure DeepSeek</a:t>
            </a:r>
          </a:p>
        </p:txBody>
      </p:sp>
      <p:sp>
        <p:nvSpPr>
          <p:cNvPr id="22" name="TextBox 21">
            <a:extLst>
              <a:ext uri="{FF2B5EF4-FFF2-40B4-BE49-F238E27FC236}">
                <a16:creationId xmlns:a16="http://schemas.microsoft.com/office/drawing/2014/main" id="{9DDF6A7F-9A25-B997-8558-259405F9B4B1}"/>
              </a:ext>
            </a:extLst>
          </p:cNvPr>
          <p:cNvSpPr txBox="1"/>
          <p:nvPr/>
        </p:nvSpPr>
        <p:spPr>
          <a:xfrm>
            <a:off x="6807183" y="3021093"/>
            <a:ext cx="891740" cy="430887"/>
          </a:xfrm>
          <a:prstGeom prst="rect">
            <a:avLst/>
          </a:prstGeom>
          <a:noFill/>
        </p:spPr>
        <p:txBody>
          <a:bodyPr wrap="square" lIns="0" tIns="0" rIns="0" bIns="0" rtlCol="0" anchor="t">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400" b="0" i="0" u="none" strike="noStrike" kern="0"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Segoe UI"/>
                <a:ea typeface="+mn-ea"/>
                <a:cs typeface="+mn-cs"/>
              </a:rPr>
              <a:t>Azure Mistral</a:t>
            </a:r>
          </a:p>
        </p:txBody>
      </p:sp>
      <p:sp>
        <p:nvSpPr>
          <p:cNvPr id="23" name="TextBox 22">
            <a:extLst>
              <a:ext uri="{FF2B5EF4-FFF2-40B4-BE49-F238E27FC236}">
                <a16:creationId xmlns:a16="http://schemas.microsoft.com/office/drawing/2014/main" id="{C12A2E67-EEDD-7082-578D-E546EC0E02A4}"/>
              </a:ext>
            </a:extLst>
          </p:cNvPr>
          <p:cNvSpPr txBox="1"/>
          <p:nvPr/>
        </p:nvSpPr>
        <p:spPr>
          <a:xfrm>
            <a:off x="7747493" y="3021093"/>
            <a:ext cx="847537" cy="430887"/>
          </a:xfrm>
          <a:prstGeom prst="rect">
            <a:avLst/>
          </a:prstGeom>
          <a:noFill/>
        </p:spPr>
        <p:txBody>
          <a:bodyPr wrap="square" lIns="0" tIns="0" rIns="0" bIns="0" rtlCol="0" anchor="t">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400" b="0" i="0" u="none" strike="noStrike" kern="0"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Segoe UI"/>
                <a:ea typeface="+mn-ea"/>
                <a:cs typeface="+mn-cs"/>
              </a:rPr>
              <a:t>Azure Grok</a:t>
            </a:r>
          </a:p>
        </p:txBody>
      </p:sp>
      <p:sp>
        <p:nvSpPr>
          <p:cNvPr id="56" name="TextBox 55">
            <a:extLst>
              <a:ext uri="{FF2B5EF4-FFF2-40B4-BE49-F238E27FC236}">
                <a16:creationId xmlns:a16="http://schemas.microsoft.com/office/drawing/2014/main" id="{D5B1E6BC-C892-45C3-0DE2-460FD0FDCA07}"/>
              </a:ext>
            </a:extLst>
          </p:cNvPr>
          <p:cNvSpPr txBox="1"/>
          <p:nvPr/>
        </p:nvSpPr>
        <p:spPr>
          <a:xfrm>
            <a:off x="8676559" y="3021093"/>
            <a:ext cx="847537" cy="430887"/>
          </a:xfrm>
          <a:prstGeom prst="rect">
            <a:avLst/>
          </a:prstGeom>
          <a:noFill/>
        </p:spPr>
        <p:txBody>
          <a:bodyPr wrap="square" lIns="0" tIns="0" rIns="0" bIns="0" rtlCol="0" anchor="t">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400" b="0" i="0" u="none" strike="noStrike" kern="0"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Segoe UI"/>
                <a:ea typeface="+mn-ea"/>
                <a:cs typeface="+mn-cs"/>
              </a:rPr>
              <a:t>Azure Cohere</a:t>
            </a:r>
          </a:p>
        </p:txBody>
      </p:sp>
      <p:sp>
        <p:nvSpPr>
          <p:cNvPr id="53" name="TextBox 52">
            <a:extLst>
              <a:ext uri="{FF2B5EF4-FFF2-40B4-BE49-F238E27FC236}">
                <a16:creationId xmlns:a16="http://schemas.microsoft.com/office/drawing/2014/main" id="{C516EEF4-94C4-B360-CA0A-B5F9F7C17566}"/>
              </a:ext>
            </a:extLst>
          </p:cNvPr>
          <p:cNvSpPr txBox="1"/>
          <p:nvPr/>
        </p:nvSpPr>
        <p:spPr>
          <a:xfrm>
            <a:off x="9643849" y="3021093"/>
            <a:ext cx="1021152" cy="430887"/>
          </a:xfrm>
          <a:prstGeom prst="rect">
            <a:avLst/>
          </a:prstGeom>
          <a:noFill/>
        </p:spPr>
        <p:txBody>
          <a:bodyPr wrap="square" lIns="0" tIns="0" rIns="0" bIns="0" rtlCol="0" anchor="t">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400" b="0" i="0" u="none" strike="noStrike" kern="0"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Segoe UI"/>
                <a:ea typeface="+mn-ea"/>
                <a:cs typeface="+mn-cs"/>
              </a:rPr>
              <a:t>Azure Black Forest Labs</a:t>
            </a:r>
          </a:p>
        </p:txBody>
      </p:sp>
      <p:sp>
        <p:nvSpPr>
          <p:cNvPr id="54" name="TextBox 53">
            <a:extLst>
              <a:ext uri="{FF2B5EF4-FFF2-40B4-BE49-F238E27FC236}">
                <a16:creationId xmlns:a16="http://schemas.microsoft.com/office/drawing/2014/main" id="{51DCF5FC-8548-91D2-9597-8B4D507B67AA}"/>
              </a:ext>
            </a:extLst>
          </p:cNvPr>
          <p:cNvSpPr txBox="1"/>
          <p:nvPr/>
        </p:nvSpPr>
        <p:spPr>
          <a:xfrm>
            <a:off x="10817655" y="3021093"/>
            <a:ext cx="776124" cy="430887"/>
          </a:xfrm>
          <a:prstGeom prst="rect">
            <a:avLst/>
          </a:prstGeom>
          <a:noFill/>
        </p:spPr>
        <p:txBody>
          <a:bodyPr wrap="square" lIns="0" tIns="0" rIns="0" bIns="0" rtlCol="0" anchor="t">
            <a:spAutoFit/>
          </a:bodyPr>
          <a:lstStyle>
            <a:defPPr>
              <a:defRPr lang="en-US"/>
            </a:defPPr>
            <a:lvl1pPr marR="0" lvl="0" indent="0" algn="ctr" defTabSz="914400" fontAlgn="auto">
              <a:lnSpc>
                <a:spcPct val="100000"/>
              </a:lnSpc>
              <a:spcBef>
                <a:spcPts val="0"/>
              </a:spcBef>
              <a:spcAft>
                <a:spcPts val="0"/>
              </a:spcAft>
              <a:buClrTx/>
              <a:buSzTx/>
              <a:buFontTx/>
              <a:buNone/>
              <a:tabLst/>
              <a:defRPr kumimoji="0" sz="1400" b="0" i="0" u="none" strike="noStrike" kern="0" cap="none" spc="0" normalizeH="0" baseline="0">
                <a:ln>
                  <a:noFill/>
                </a:ln>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FFFFFF"/>
                </a:solidFill>
                <a:effectLst/>
                <a:uLnTx/>
                <a:uFillTx/>
                <a:latin typeface="Segoe UI"/>
                <a:ea typeface="+mn-ea"/>
                <a:cs typeface="+mn-cs"/>
              </a:rPr>
              <a:t>Azure Llama</a:t>
            </a:r>
          </a:p>
        </p:txBody>
      </p:sp>
      <p:sp>
        <p:nvSpPr>
          <p:cNvPr id="59" name="TextBox 58">
            <a:extLst>
              <a:ext uri="{FF2B5EF4-FFF2-40B4-BE49-F238E27FC236}">
                <a16:creationId xmlns:a16="http://schemas.microsoft.com/office/drawing/2014/main" id="{59EE979D-0190-1D89-9887-843A80E717CD}"/>
              </a:ext>
            </a:extLst>
          </p:cNvPr>
          <p:cNvSpPr txBox="1"/>
          <p:nvPr/>
        </p:nvSpPr>
        <p:spPr>
          <a:xfrm>
            <a:off x="3098308" y="4910864"/>
            <a:ext cx="945907" cy="161583"/>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a:ln>
                  <a:noFill/>
                </a:ln>
                <a:solidFill>
                  <a:srgbClr val="FFFFFF"/>
                </a:solidFill>
                <a:effectLst/>
                <a:uLnTx/>
                <a:uFillTx/>
                <a:latin typeface="Segoe UI" panose="020B0502040204020203" pitchFamily="34" charset="0"/>
                <a:ea typeface="+mn-ea"/>
                <a:cs typeface="+mn-cs"/>
              </a:rPr>
              <a:t>Hugging Face</a:t>
            </a:r>
          </a:p>
        </p:txBody>
      </p:sp>
      <p:sp>
        <p:nvSpPr>
          <p:cNvPr id="70" name="TextBox 69">
            <a:extLst>
              <a:ext uri="{FF2B5EF4-FFF2-40B4-BE49-F238E27FC236}">
                <a16:creationId xmlns:a16="http://schemas.microsoft.com/office/drawing/2014/main" id="{446D5A2C-638A-7A71-5B86-78F36BB24C68}"/>
              </a:ext>
            </a:extLst>
          </p:cNvPr>
          <p:cNvSpPr txBox="1"/>
          <p:nvPr/>
        </p:nvSpPr>
        <p:spPr>
          <a:xfrm>
            <a:off x="4217227" y="4928347"/>
            <a:ext cx="569373" cy="16158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a:ln>
                  <a:noFill/>
                </a:ln>
                <a:solidFill>
                  <a:srgbClr val="FFFFFF"/>
                </a:solidFill>
                <a:effectLst/>
                <a:uLnTx/>
                <a:uFillTx/>
                <a:latin typeface="Segoe UI" panose="020B0502040204020203" pitchFamily="34" charset="0"/>
                <a:ea typeface="+mn-ea"/>
                <a:cs typeface="+mn-cs"/>
              </a:rPr>
              <a:t>NVIDIA</a:t>
            </a:r>
          </a:p>
        </p:txBody>
      </p:sp>
      <p:sp>
        <p:nvSpPr>
          <p:cNvPr id="69" name="TextBox 68">
            <a:extLst>
              <a:ext uri="{FF2B5EF4-FFF2-40B4-BE49-F238E27FC236}">
                <a16:creationId xmlns:a16="http://schemas.microsoft.com/office/drawing/2014/main" id="{80B1A7EA-CD3B-8DEC-2A99-7E5C9FB6BAEC}"/>
              </a:ext>
            </a:extLst>
          </p:cNvPr>
          <p:cNvSpPr txBox="1"/>
          <p:nvPr/>
        </p:nvSpPr>
        <p:spPr>
          <a:xfrm>
            <a:off x="5053561" y="4910864"/>
            <a:ext cx="544423" cy="16158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err="1">
                <a:ln>
                  <a:noFill/>
                </a:ln>
                <a:solidFill>
                  <a:srgbClr val="FFFFFF"/>
                </a:solidFill>
                <a:effectLst/>
                <a:uLnTx/>
                <a:uFillTx/>
                <a:latin typeface="Segoe UI" panose="020B0502040204020203" pitchFamily="34" charset="0"/>
                <a:ea typeface="+mn-ea"/>
                <a:cs typeface="+mn-cs"/>
              </a:rPr>
              <a:t>Nixtla</a:t>
            </a:r>
            <a:endParaRPr kumimoji="0" lang="en-US" sz="1050" b="0" i="0" u="none" strike="noStrike" kern="0" cap="none" spc="0" normalizeH="0" baseline="0" noProof="0" dirty="0">
              <a:ln>
                <a:noFill/>
              </a:ln>
              <a:solidFill>
                <a:srgbClr val="FFFFFF"/>
              </a:solidFill>
              <a:effectLst/>
              <a:uLnTx/>
              <a:uFillTx/>
              <a:latin typeface="Segoe UI" panose="020B0502040204020203" pitchFamily="34" charset="0"/>
              <a:ea typeface="+mn-ea"/>
              <a:cs typeface="+mn-cs"/>
            </a:endParaRPr>
          </a:p>
        </p:txBody>
      </p:sp>
      <p:sp>
        <p:nvSpPr>
          <p:cNvPr id="58" name="TextBox 57">
            <a:extLst>
              <a:ext uri="{FF2B5EF4-FFF2-40B4-BE49-F238E27FC236}">
                <a16:creationId xmlns:a16="http://schemas.microsoft.com/office/drawing/2014/main" id="{1AFDE42D-33BE-9E18-B8C2-DDCFB94B7004}"/>
              </a:ext>
            </a:extLst>
          </p:cNvPr>
          <p:cNvSpPr txBox="1"/>
          <p:nvPr/>
        </p:nvSpPr>
        <p:spPr>
          <a:xfrm>
            <a:off x="5749442" y="4928397"/>
            <a:ext cx="693116" cy="16158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a:ln>
                  <a:noFill/>
                </a:ln>
                <a:solidFill>
                  <a:srgbClr val="FFFFFF"/>
                </a:solidFill>
                <a:effectLst/>
                <a:uLnTx/>
                <a:uFillTx/>
                <a:latin typeface="Segoe UI" panose="020B0502040204020203" pitchFamily="34" charset="0"/>
                <a:ea typeface="+mn-ea"/>
                <a:cs typeface="+mn-cs"/>
              </a:rPr>
              <a:t>Databricks</a:t>
            </a:r>
          </a:p>
        </p:txBody>
      </p:sp>
      <p:pic>
        <p:nvPicPr>
          <p:cNvPr id="13" name="Picture 12">
            <a:extLst>
              <a:ext uri="{FF2B5EF4-FFF2-40B4-BE49-F238E27FC236}">
                <a16:creationId xmlns:a16="http://schemas.microsoft.com/office/drawing/2014/main" id="{22FE4187-F158-615E-F6F7-3BB3C1EBA386}"/>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011192" y="2310467"/>
            <a:ext cx="600075" cy="600075"/>
          </a:xfrm>
          <a:prstGeom prst="rect">
            <a:avLst/>
          </a:prstGeom>
        </p:spPr>
      </p:pic>
      <p:pic>
        <p:nvPicPr>
          <p:cNvPr id="15" name="Picture 14">
            <a:extLst>
              <a:ext uri="{FF2B5EF4-FFF2-40B4-BE49-F238E27FC236}">
                <a16:creationId xmlns:a16="http://schemas.microsoft.com/office/drawing/2014/main" id="{197E618E-8531-A6D7-33DC-400860729E48}"/>
              </a:ext>
              <a:ext uri="{C183D7F6-B498-43B3-948B-1728B52AA6E4}">
                <adec:decorative xmlns:adec="http://schemas.microsoft.com/office/drawing/2017/decorative" val="1"/>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649" b="89474" l="9910" r="93694">
                        <a14:foregroundMark x1="93694" y1="28947" x2="92793" y2="28947"/>
                      </a14:backgroundRemoval>
                    </a14:imgEffect>
                  </a14:imgLayer>
                </a14:imgProps>
              </a:ext>
            </a:extLst>
          </a:blip>
          <a:stretch>
            <a:fillRect/>
          </a:stretch>
        </p:blipFill>
        <p:spPr>
          <a:xfrm>
            <a:off x="5977536" y="2327040"/>
            <a:ext cx="584869" cy="566928"/>
          </a:xfrm>
          <a:prstGeom prst="rect">
            <a:avLst/>
          </a:prstGeom>
        </p:spPr>
      </p:pic>
      <p:pic>
        <p:nvPicPr>
          <p:cNvPr id="16" name="Picture 15">
            <a:extLst>
              <a:ext uri="{FF2B5EF4-FFF2-40B4-BE49-F238E27FC236}">
                <a16:creationId xmlns:a16="http://schemas.microsoft.com/office/drawing/2014/main" id="{5D58CB7A-0514-FA56-BA55-50E1CAF911D9}"/>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7026118" y="2391048"/>
            <a:ext cx="454060" cy="438912"/>
          </a:xfrm>
          <a:prstGeom prst="rect">
            <a:avLst/>
          </a:prstGeom>
        </p:spPr>
      </p:pic>
      <p:pic>
        <p:nvPicPr>
          <p:cNvPr id="17" name="Graphic 16">
            <a:extLst>
              <a:ext uri="{FF2B5EF4-FFF2-40B4-BE49-F238E27FC236}">
                <a16:creationId xmlns:a16="http://schemas.microsoft.com/office/drawing/2014/main" id="{C2BCCC4A-E7AA-4C2A-E739-60ED6469D86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0860614" y="2391048"/>
            <a:ext cx="640906" cy="475488"/>
          </a:xfrm>
          <a:prstGeom prst="rect">
            <a:avLst/>
          </a:prstGeom>
        </p:spPr>
      </p:pic>
      <p:sp>
        <p:nvSpPr>
          <p:cNvPr id="11" name="TextBox 10">
            <a:extLst>
              <a:ext uri="{FF2B5EF4-FFF2-40B4-BE49-F238E27FC236}">
                <a16:creationId xmlns:a16="http://schemas.microsoft.com/office/drawing/2014/main" id="{8E76F4D9-0805-43BF-5CC0-5A6083992DF9}"/>
              </a:ext>
            </a:extLst>
          </p:cNvPr>
          <p:cNvSpPr txBox="1"/>
          <p:nvPr/>
        </p:nvSpPr>
        <p:spPr>
          <a:xfrm>
            <a:off x="6580573" y="4928398"/>
            <a:ext cx="941215" cy="16158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FFFFFF"/>
                </a:solidFill>
                <a:effectLst/>
                <a:uLnTx/>
                <a:uFillTx/>
                <a:latin typeface="Segoe UI" panose="020B0502040204020203" pitchFamily="34" charset="0"/>
                <a:ea typeface="+mn-ea"/>
                <a:cs typeface="+mn-cs"/>
              </a:rPr>
              <a:t>Sight Machine</a:t>
            </a:r>
          </a:p>
        </p:txBody>
      </p:sp>
      <p:sp>
        <p:nvSpPr>
          <p:cNvPr id="12" name="TextBox 11">
            <a:extLst>
              <a:ext uri="{FF2B5EF4-FFF2-40B4-BE49-F238E27FC236}">
                <a16:creationId xmlns:a16="http://schemas.microsoft.com/office/drawing/2014/main" id="{1C8710CF-8481-3CD0-432E-1FC1D81AEC74}"/>
              </a:ext>
            </a:extLst>
          </p:cNvPr>
          <p:cNvSpPr txBox="1"/>
          <p:nvPr/>
        </p:nvSpPr>
        <p:spPr>
          <a:xfrm>
            <a:off x="7824703" y="4929755"/>
            <a:ext cx="693116" cy="16158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err="1">
                <a:ln>
                  <a:noFill/>
                </a:ln>
                <a:solidFill>
                  <a:srgbClr val="FFFFFF"/>
                </a:solidFill>
                <a:effectLst/>
                <a:uLnTx/>
                <a:uFillTx/>
                <a:latin typeface="Segoe UI" panose="020B0502040204020203" pitchFamily="34" charset="0"/>
                <a:ea typeface="+mn-ea"/>
                <a:cs typeface="+mn-cs"/>
              </a:rPr>
              <a:t>Saifr</a:t>
            </a:r>
            <a:endParaRPr kumimoji="0" lang="en-US" sz="1050" b="0" i="0" u="none" strike="noStrike" kern="0" cap="none" spc="0" normalizeH="0" baseline="0" noProof="0" dirty="0">
              <a:ln>
                <a:noFill/>
              </a:ln>
              <a:solidFill>
                <a:srgbClr val="FFFFFF"/>
              </a:solidFill>
              <a:effectLst/>
              <a:uLnTx/>
              <a:uFillTx/>
              <a:latin typeface="Segoe UI" panose="020B0502040204020203" pitchFamily="34" charset="0"/>
              <a:ea typeface="+mn-ea"/>
              <a:cs typeface="+mn-cs"/>
            </a:endParaRPr>
          </a:p>
        </p:txBody>
      </p:sp>
      <p:sp>
        <p:nvSpPr>
          <p:cNvPr id="14" name="TextBox 13">
            <a:extLst>
              <a:ext uri="{FF2B5EF4-FFF2-40B4-BE49-F238E27FC236}">
                <a16:creationId xmlns:a16="http://schemas.microsoft.com/office/drawing/2014/main" id="{D6B34EB5-DCCF-746A-2373-0309896097F8}"/>
              </a:ext>
              <a:ext uri="{C183D7F6-B498-43B3-948B-1728B52AA6E4}">
                <adec:decorative xmlns:adec="http://schemas.microsoft.com/office/drawing/2017/decorative" val="0"/>
              </a:ext>
            </a:extLst>
          </p:cNvPr>
          <p:cNvSpPr txBox="1"/>
          <p:nvPr/>
        </p:nvSpPr>
        <p:spPr>
          <a:xfrm>
            <a:off x="8697525" y="4929755"/>
            <a:ext cx="693116" cy="16158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FFFFFF"/>
                </a:solidFill>
                <a:effectLst/>
                <a:uLnTx/>
                <a:uFillTx/>
                <a:latin typeface="Segoe UI" panose="020B0502040204020203" pitchFamily="34" charset="0"/>
                <a:ea typeface="+mn-ea"/>
                <a:cs typeface="+mn-cs"/>
              </a:rPr>
              <a:t>Bayer</a:t>
            </a:r>
          </a:p>
        </p:txBody>
      </p:sp>
      <p:sp>
        <p:nvSpPr>
          <p:cNvPr id="24" name="TextBox 23">
            <a:extLst>
              <a:ext uri="{FF2B5EF4-FFF2-40B4-BE49-F238E27FC236}">
                <a16:creationId xmlns:a16="http://schemas.microsoft.com/office/drawing/2014/main" id="{8659CECE-2BF1-B1B4-1C44-734F73FB8341}"/>
              </a:ext>
            </a:extLst>
          </p:cNvPr>
          <p:cNvSpPr txBox="1"/>
          <p:nvPr/>
        </p:nvSpPr>
        <p:spPr>
          <a:xfrm>
            <a:off x="9447472" y="4929754"/>
            <a:ext cx="1406674" cy="16158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FFFFFF"/>
                </a:solidFill>
                <a:effectLst/>
                <a:uLnTx/>
                <a:uFillTx/>
                <a:latin typeface="Segoe UI" panose="020B0502040204020203" pitchFamily="34" charset="0"/>
                <a:ea typeface="+mn-ea"/>
                <a:cs typeface="+mn-cs"/>
              </a:rPr>
              <a:t>Rockwell Automation</a:t>
            </a:r>
          </a:p>
        </p:txBody>
      </p:sp>
      <p:sp>
        <p:nvSpPr>
          <p:cNvPr id="25" name="TextBox 24">
            <a:extLst>
              <a:ext uri="{FF2B5EF4-FFF2-40B4-BE49-F238E27FC236}">
                <a16:creationId xmlns:a16="http://schemas.microsoft.com/office/drawing/2014/main" id="{68C11B0C-A1AA-445B-8ABE-ED9655A674AE}"/>
              </a:ext>
            </a:extLst>
          </p:cNvPr>
          <p:cNvSpPr txBox="1"/>
          <p:nvPr/>
        </p:nvSpPr>
        <p:spPr>
          <a:xfrm>
            <a:off x="10918161" y="4910864"/>
            <a:ext cx="693116" cy="16158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rgbClr val="FFFFFF"/>
                </a:solidFill>
                <a:effectLst/>
                <a:uLnTx/>
                <a:uFillTx/>
                <a:latin typeface="Segoe UI" panose="020B0502040204020203" pitchFamily="34" charset="0"/>
                <a:ea typeface="+mn-ea"/>
                <a:cs typeface="+mn-cs"/>
              </a:rPr>
              <a:t>Paige</a:t>
            </a:r>
          </a:p>
        </p:txBody>
      </p:sp>
      <p:pic>
        <p:nvPicPr>
          <p:cNvPr id="19" name="Picture 2">
            <a:extLst>
              <a:ext uri="{FF2B5EF4-FFF2-40B4-BE49-F238E27FC236}">
                <a16:creationId xmlns:a16="http://schemas.microsoft.com/office/drawing/2014/main" id="{10D257CD-513F-BBED-372F-10DFD44F802C}"/>
              </a:ext>
              <a:ext uri="{C183D7F6-B498-43B3-948B-1728B52AA6E4}">
                <adec:decorative xmlns:adec="http://schemas.microsoft.com/office/drawing/2017/decorative" val="1"/>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993561" y="2350373"/>
            <a:ext cx="520262" cy="520262"/>
          </a:xfrm>
          <a:prstGeom prst="rect">
            <a:avLst/>
          </a:prstGeom>
          <a:noFill/>
          <a:extLst>
            <a:ext uri="{909E8E84-426E-40DD-AFC4-6F175D3DCCD1}">
              <a14:hiddenFill xmlns:a14="http://schemas.microsoft.com/office/drawing/2010/main">
                <a:solidFill>
                  <a:srgbClr val="FFFFFF"/>
                </a:solidFill>
              </a14:hiddenFill>
            </a:ext>
          </a:extLst>
        </p:spPr>
      </p:pic>
      <p:pic>
        <p:nvPicPr>
          <p:cNvPr id="55" name="Graphic 54">
            <a:extLst>
              <a:ext uri="{FF2B5EF4-FFF2-40B4-BE49-F238E27FC236}">
                <a16:creationId xmlns:a16="http://schemas.microsoft.com/office/drawing/2014/main" id="{F5827B36-2521-B4D8-67F3-4284EF8D5BB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0"/>
              </a:ext>
            </a:extLst>
          </a:blip>
          <a:srcRect t="1" r="80033" b="2005"/>
          <a:stretch>
            <a:fillRect/>
          </a:stretch>
        </p:blipFill>
        <p:spPr>
          <a:xfrm>
            <a:off x="8872644" y="2395060"/>
            <a:ext cx="517997" cy="430888"/>
          </a:xfrm>
          <a:prstGeom prst="rect">
            <a:avLst/>
          </a:prstGeom>
        </p:spPr>
      </p:pic>
      <p:pic>
        <p:nvPicPr>
          <p:cNvPr id="73" name="Picture 72">
            <a:extLst>
              <a:ext uri="{FF2B5EF4-FFF2-40B4-BE49-F238E27FC236}">
                <a16:creationId xmlns:a16="http://schemas.microsoft.com/office/drawing/2014/main" id="{057BDA4B-6481-8D72-F707-B11E5BCC1609}"/>
              </a:ext>
              <a:ext uri="{C183D7F6-B498-43B3-948B-1728B52AA6E4}">
                <adec:decorative xmlns:adec="http://schemas.microsoft.com/office/drawing/2017/decorative" val="1"/>
              </a:ext>
            </a:extLst>
          </p:cNvPr>
          <p:cNvPicPr>
            <a:picLocks noChangeAspect="1" noChangeArrowheads="1"/>
          </p:cNvPicPr>
          <p:nvPr/>
        </p:nvPicPr>
        <p:blipFill>
          <a:blip r:embed="rId11" cstate="print">
            <a:extLst>
              <a:ext uri="{BEBA8EAE-BF5A-486C-A8C5-ECC9F3942E4B}">
                <a14:imgProps xmlns:a14="http://schemas.microsoft.com/office/drawing/2010/main">
                  <a14:imgLayer r:embed="rId12">
                    <a14:imgEffect>
                      <a14:artisticPaintStrokes/>
                    </a14:imgEffect>
                  </a14:imgLayer>
                </a14:imgProps>
              </a:ext>
              <a:ext uri="{28A0092B-C50C-407E-A947-70E740481C1C}">
                <a14:useLocalDpi xmlns:a14="http://schemas.microsoft.com/office/drawing/2010/main" val="0"/>
              </a:ext>
            </a:extLst>
          </a:blip>
          <a:srcRect/>
          <a:stretch>
            <a:fillRect/>
          </a:stretch>
        </p:blipFill>
        <p:spPr bwMode="auto">
          <a:xfrm>
            <a:off x="7943891" y="2391048"/>
            <a:ext cx="465040" cy="438912"/>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73">
            <a:extLst>
              <a:ext uri="{FF2B5EF4-FFF2-40B4-BE49-F238E27FC236}">
                <a16:creationId xmlns:a16="http://schemas.microsoft.com/office/drawing/2014/main" id="{F74C4C8C-F6AB-D695-EDFD-F0E91C4E1851}"/>
              </a:ext>
              <a:ext uri="{C183D7F6-B498-43B3-948B-1728B52AA6E4}">
                <adec:decorative xmlns:adec="http://schemas.microsoft.com/office/drawing/2017/decorative" val="1"/>
              </a:ext>
            </a:extLst>
          </p:cNvPr>
          <p:cNvPicPr>
            <a:picLocks noChangeAspect="1" noChangeArrowheads="1"/>
          </p:cNvPicPr>
          <p:nvPr/>
        </p:nvPicPr>
        <p:blipFill>
          <a:blip r:embed="rId13" cstate="print">
            <a:lum bright="70000" contrast="-70000"/>
            <a:extLst>
              <a:ext uri="{28A0092B-C50C-407E-A947-70E740481C1C}">
                <a14:useLocalDpi xmlns:a14="http://schemas.microsoft.com/office/drawing/2010/main" val="0"/>
              </a:ext>
            </a:extLst>
          </a:blip>
          <a:srcRect/>
          <a:stretch>
            <a:fillRect/>
          </a:stretch>
        </p:blipFill>
        <p:spPr bwMode="auto">
          <a:xfrm>
            <a:off x="9854354" y="2354472"/>
            <a:ext cx="542545" cy="512064"/>
          </a:xfrm>
          <a:prstGeom prst="rect">
            <a:avLst/>
          </a:prstGeom>
          <a:noFill/>
          <a:extLst>
            <a:ext uri="{909E8E84-426E-40DD-AFC4-6F175D3DCCD1}">
              <a14:hiddenFill xmlns:a14="http://schemas.microsoft.com/office/drawing/2010/main">
                <a:solidFill>
                  <a:srgbClr val="FFFFFF"/>
                </a:solidFill>
              </a14:hiddenFill>
            </a:ext>
          </a:extLst>
        </p:spPr>
      </p:pic>
      <p:sp>
        <p:nvSpPr>
          <p:cNvPr id="46" name="Freeform 45">
            <a:extLst>
              <a:ext uri="{FF2B5EF4-FFF2-40B4-BE49-F238E27FC236}">
                <a16:creationId xmlns:a16="http://schemas.microsoft.com/office/drawing/2014/main" id="{CA598D06-9E55-4DF9-6A0B-8FC326FA0B1A}"/>
              </a:ext>
              <a:ext uri="{C183D7F6-B498-43B3-948B-1728B52AA6E4}">
                <adec:decorative xmlns:adec="http://schemas.microsoft.com/office/drawing/2017/decorative" val="1"/>
              </a:ext>
            </a:extLst>
          </p:cNvPr>
          <p:cNvSpPr>
            <a:spLocks/>
          </p:cNvSpPr>
          <p:nvPr/>
        </p:nvSpPr>
        <p:spPr bwMode="auto">
          <a:xfrm>
            <a:off x="2893512" y="2096759"/>
            <a:ext cx="8966397" cy="1776872"/>
          </a:xfrm>
          <a:custGeom>
            <a:avLst/>
            <a:gdLst>
              <a:gd name="csX0" fmla="*/ 0 w 7570828"/>
              <a:gd name="csY0" fmla="*/ 0 h 1776872"/>
              <a:gd name="csX1" fmla="*/ 7570828 w 7570828"/>
              <a:gd name="csY1" fmla="*/ 0 h 1776872"/>
              <a:gd name="csX2" fmla="*/ 7570828 w 7570828"/>
              <a:gd name="csY2" fmla="*/ 888436 h 1776872"/>
              <a:gd name="csX3" fmla="*/ 7570828 w 7570828"/>
              <a:gd name="csY3" fmla="*/ 1776872 h 1776872"/>
              <a:gd name="csX4" fmla="*/ 0 w 7570828"/>
              <a:gd name="csY4" fmla="*/ 1776872 h 1776872"/>
              <a:gd name="csX5" fmla="*/ 0 w 7570828"/>
              <a:gd name="csY5" fmla="*/ 888436 h 1776872"/>
            </a:gdLst>
            <a:ahLst/>
            <a:cxnLst>
              <a:cxn ang="0">
                <a:pos x="csX0" y="csY0"/>
              </a:cxn>
              <a:cxn ang="0">
                <a:pos x="csX1" y="csY1"/>
              </a:cxn>
              <a:cxn ang="0">
                <a:pos x="csX2" y="csY2"/>
              </a:cxn>
              <a:cxn ang="0">
                <a:pos x="csX3" y="csY3"/>
              </a:cxn>
              <a:cxn ang="0">
                <a:pos x="csX4" y="csY4"/>
              </a:cxn>
              <a:cxn ang="0">
                <a:pos x="csX5" y="csY5"/>
              </a:cxn>
            </a:cxnLst>
            <a:rect l="l" t="t" r="r" b="b"/>
            <a:pathLst>
              <a:path w="7570828" h="1776872">
                <a:moveTo>
                  <a:pt x="0" y="0"/>
                </a:moveTo>
                <a:lnTo>
                  <a:pt x="7570828" y="0"/>
                </a:lnTo>
                <a:lnTo>
                  <a:pt x="7570828" y="888436"/>
                </a:lnTo>
                <a:lnTo>
                  <a:pt x="7570828" y="1776872"/>
                </a:lnTo>
                <a:lnTo>
                  <a:pt x="0" y="1776872"/>
                </a:lnTo>
                <a:lnTo>
                  <a:pt x="0" y="888436"/>
                </a:lnTo>
                <a:close/>
              </a:path>
            </a:pathLst>
          </a:custGeom>
          <a:noFill/>
          <a:ln w="12700">
            <a:solidFill>
              <a:srgbClr val="36AAE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A"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sp>
        <p:nvSpPr>
          <p:cNvPr id="47" name="Freeform 46">
            <a:extLst>
              <a:ext uri="{FF2B5EF4-FFF2-40B4-BE49-F238E27FC236}">
                <a16:creationId xmlns:a16="http://schemas.microsoft.com/office/drawing/2014/main" id="{C758BCBE-A090-31BB-C7D9-13552DA9B6A7}"/>
              </a:ext>
              <a:ext uri="{C183D7F6-B498-43B3-948B-1728B52AA6E4}">
                <adec:decorative xmlns:adec="http://schemas.microsoft.com/office/drawing/2017/decorative" val="1"/>
              </a:ext>
            </a:extLst>
          </p:cNvPr>
          <p:cNvSpPr>
            <a:spLocks/>
          </p:cNvSpPr>
          <p:nvPr/>
        </p:nvSpPr>
        <p:spPr bwMode="auto">
          <a:xfrm>
            <a:off x="2893512" y="3870762"/>
            <a:ext cx="8966397" cy="1779741"/>
          </a:xfrm>
          <a:custGeom>
            <a:avLst/>
            <a:gdLst>
              <a:gd name="csX0" fmla="*/ 0 w 7570828"/>
              <a:gd name="csY0" fmla="*/ 0 h 1776872"/>
              <a:gd name="csX1" fmla="*/ 7570828 w 7570828"/>
              <a:gd name="csY1" fmla="*/ 0 h 1776872"/>
              <a:gd name="csX2" fmla="*/ 7570828 w 7570828"/>
              <a:gd name="csY2" fmla="*/ 888436 h 1776872"/>
              <a:gd name="csX3" fmla="*/ 7570828 w 7570828"/>
              <a:gd name="csY3" fmla="*/ 1776872 h 1776872"/>
              <a:gd name="csX4" fmla="*/ 0 w 7570828"/>
              <a:gd name="csY4" fmla="*/ 1776872 h 1776872"/>
              <a:gd name="csX5" fmla="*/ 0 w 7570828"/>
              <a:gd name="csY5" fmla="*/ 888436 h 1776872"/>
            </a:gdLst>
            <a:ahLst/>
            <a:cxnLst>
              <a:cxn ang="0">
                <a:pos x="csX0" y="csY0"/>
              </a:cxn>
              <a:cxn ang="0">
                <a:pos x="csX1" y="csY1"/>
              </a:cxn>
              <a:cxn ang="0">
                <a:pos x="csX2" y="csY2"/>
              </a:cxn>
              <a:cxn ang="0">
                <a:pos x="csX3" y="csY3"/>
              </a:cxn>
              <a:cxn ang="0">
                <a:pos x="csX4" y="csY4"/>
              </a:cxn>
              <a:cxn ang="0">
                <a:pos x="csX5" y="csY5"/>
              </a:cxn>
            </a:cxnLst>
            <a:rect l="l" t="t" r="r" b="b"/>
            <a:pathLst>
              <a:path w="7570828" h="1776872">
                <a:moveTo>
                  <a:pt x="0" y="0"/>
                </a:moveTo>
                <a:lnTo>
                  <a:pt x="7570828" y="0"/>
                </a:lnTo>
                <a:lnTo>
                  <a:pt x="7570828" y="888436"/>
                </a:lnTo>
                <a:lnTo>
                  <a:pt x="7570828" y="1776872"/>
                </a:lnTo>
                <a:lnTo>
                  <a:pt x="0" y="1776872"/>
                </a:lnTo>
                <a:lnTo>
                  <a:pt x="0" y="888436"/>
                </a:lnTo>
                <a:close/>
              </a:path>
            </a:pathLst>
          </a:custGeom>
          <a:noFill/>
          <a:ln w="12700">
            <a:solidFill>
              <a:srgbClr val="36AAE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A"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pic>
        <p:nvPicPr>
          <p:cNvPr id="42" name="Picture 14">
            <a:extLst>
              <a:ext uri="{FF2B5EF4-FFF2-40B4-BE49-F238E27FC236}">
                <a16:creationId xmlns:a16="http://schemas.microsoft.com/office/drawing/2014/main" id="{F6DFB4B6-74A3-C33E-9427-93190D2B65F6}"/>
              </a:ext>
              <a:ext uri="{C183D7F6-B498-43B3-948B-1728B52AA6E4}">
                <adec:decorative xmlns:adec="http://schemas.microsoft.com/office/drawing/2017/decorative" val="1"/>
              </a:ext>
            </a:extLst>
          </p:cNvPr>
          <p:cNvPicPr>
            <a:picLocks noChangeAspect="1" noChangeArrowheads="1"/>
          </p:cNvPicPr>
          <p:nvPr/>
        </p:nvPicPr>
        <p:blipFill>
          <a:blip r:embed="rId14" cstate="screen">
            <a:clrChange>
              <a:clrFrom>
                <a:srgbClr val="FFFFFF"/>
              </a:clrFrom>
              <a:clrTo>
                <a:srgbClr val="FFFFFF">
                  <a:alpha val="0"/>
                </a:srgbClr>
              </a:clrTo>
            </a:clrChange>
            <a:lum bright="70000" contrast="-70000"/>
            <a:extLst>
              <a:ext uri="{28A0092B-C50C-407E-A947-70E740481C1C}">
                <a14:useLocalDpi xmlns:a14="http://schemas.microsoft.com/office/drawing/2010/main"/>
              </a:ext>
            </a:extLst>
          </a:blip>
          <a:srcRect/>
          <a:stretch>
            <a:fillRect/>
          </a:stretch>
        </p:blipFill>
        <p:spPr bwMode="auto">
          <a:xfrm>
            <a:off x="6545824" y="4522336"/>
            <a:ext cx="828813" cy="235879"/>
          </a:xfrm>
          <a:prstGeom prst="rect">
            <a:avLst/>
          </a:prstGeom>
          <a:noFill/>
          <a:extLst>
            <a:ext uri="{909E8E84-426E-40DD-AFC4-6F175D3DCCD1}">
              <a14:hiddenFill xmlns:a14="http://schemas.microsoft.com/office/drawing/2010/main">
                <a:solidFill>
                  <a:srgbClr val="FFFFFF"/>
                </a:solidFill>
              </a14:hiddenFill>
            </a:ext>
          </a:extLst>
        </p:spPr>
      </p:pic>
      <p:pic>
        <p:nvPicPr>
          <p:cNvPr id="61" name="Graphic 60">
            <a:extLst>
              <a:ext uri="{FF2B5EF4-FFF2-40B4-BE49-F238E27FC236}">
                <a16:creationId xmlns:a16="http://schemas.microsoft.com/office/drawing/2014/main" id="{7C41740F-78E0-3510-2E63-D1AD12A1AB8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4323223" y="4509933"/>
            <a:ext cx="274002" cy="181007"/>
          </a:xfrm>
          <a:prstGeom prst="rect">
            <a:avLst/>
          </a:prstGeom>
        </p:spPr>
      </p:pic>
      <p:pic>
        <p:nvPicPr>
          <p:cNvPr id="63" name="Picture 2">
            <a:extLst>
              <a:ext uri="{FF2B5EF4-FFF2-40B4-BE49-F238E27FC236}">
                <a16:creationId xmlns:a16="http://schemas.microsoft.com/office/drawing/2014/main" id="{4E275738-13CA-3380-AFC8-68700F5D45EF}"/>
              </a:ext>
              <a:ext uri="{C183D7F6-B498-43B3-948B-1728B52AA6E4}">
                <adec:decorative xmlns:adec="http://schemas.microsoft.com/office/drawing/2017/decorative" val="1"/>
              </a:ext>
            </a:extLst>
          </p:cNvPr>
          <p:cNvPicPr>
            <a:picLocks noChangeAspect="1" noChangeArrowheads="1"/>
          </p:cNvPicPr>
          <p:nvPr/>
        </p:nvPicPr>
        <p:blipFill rotWithShape="1">
          <a:blip r:embed="rId16" cstate="screen">
            <a:extLst>
              <a:ext uri="{28A0092B-C50C-407E-A947-70E740481C1C}">
                <a14:useLocalDpi xmlns:a14="http://schemas.microsoft.com/office/drawing/2010/main"/>
              </a:ext>
            </a:extLst>
          </a:blip>
          <a:srcRect l="10477" t="36119" r="75600" b="36385"/>
          <a:stretch/>
        </p:blipFill>
        <p:spPr bwMode="auto">
          <a:xfrm>
            <a:off x="5885347" y="4503661"/>
            <a:ext cx="347302" cy="285756"/>
          </a:xfrm>
          <a:prstGeom prst="rect">
            <a:avLst/>
          </a:prstGeom>
          <a:noFill/>
          <a:extLst>
            <a:ext uri="{909E8E84-426E-40DD-AFC4-6F175D3DCCD1}">
              <a14:hiddenFill xmlns:a14="http://schemas.microsoft.com/office/drawing/2010/main">
                <a:solidFill>
                  <a:srgbClr val="FFFFFF"/>
                </a:solidFill>
              </a14:hiddenFill>
            </a:ext>
          </a:extLst>
        </p:spPr>
      </p:pic>
      <p:pic>
        <p:nvPicPr>
          <p:cNvPr id="65" name="Picture 64">
            <a:extLst>
              <a:ext uri="{FF2B5EF4-FFF2-40B4-BE49-F238E27FC236}">
                <a16:creationId xmlns:a16="http://schemas.microsoft.com/office/drawing/2014/main" id="{66285ED7-3D31-61C2-8DFF-B5D281A3ECF8}"/>
              </a:ext>
              <a:ext uri="{C183D7F6-B498-43B3-948B-1728B52AA6E4}">
                <adec:decorative xmlns:adec="http://schemas.microsoft.com/office/drawing/2017/decorative" val="1"/>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7637708" y="4499915"/>
            <a:ext cx="874595" cy="268198"/>
          </a:xfrm>
          <a:prstGeom prst="rect">
            <a:avLst/>
          </a:prstGeom>
        </p:spPr>
      </p:pic>
      <p:pic>
        <p:nvPicPr>
          <p:cNvPr id="71" name="Graphic 70">
            <a:extLst>
              <a:ext uri="{FF2B5EF4-FFF2-40B4-BE49-F238E27FC236}">
                <a16:creationId xmlns:a16="http://schemas.microsoft.com/office/drawing/2014/main" id="{3EEFE612-2D30-ADA5-86A2-AED901ACE66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3414163" y="4473465"/>
            <a:ext cx="274001" cy="273155"/>
          </a:xfrm>
          <a:prstGeom prst="rect">
            <a:avLst/>
          </a:prstGeom>
        </p:spPr>
      </p:pic>
      <p:pic>
        <p:nvPicPr>
          <p:cNvPr id="75" name="Picture 74">
            <a:extLst>
              <a:ext uri="{FF2B5EF4-FFF2-40B4-BE49-F238E27FC236}">
                <a16:creationId xmlns:a16="http://schemas.microsoft.com/office/drawing/2014/main" id="{78195BBC-5386-4939-44F5-473EDDFD973B}"/>
              </a:ext>
              <a:ext uri="{C183D7F6-B498-43B3-948B-1728B52AA6E4}">
                <adec:decorative xmlns:adec="http://schemas.microsoft.com/office/drawing/2017/decorative" val="1"/>
              </a:ext>
            </a:extLst>
          </p:cNvPr>
          <p:cNvPicPr>
            <a:picLocks noChangeAspect="1"/>
          </p:cNvPicPr>
          <p:nvPr/>
        </p:nvPicPr>
        <p:blipFill>
          <a:blip r:embed="rId19" cstate="print">
            <a:extLst>
              <a:ext uri="{28A0092B-C50C-407E-A947-70E740481C1C}">
                <a14:useLocalDpi xmlns:a14="http://schemas.microsoft.com/office/drawing/2010/main" val="0"/>
              </a:ext>
            </a:extLst>
          </a:blip>
          <a:srcRect l="20972" r="21125"/>
          <a:stretch>
            <a:fillRect/>
          </a:stretch>
        </p:blipFill>
        <p:spPr>
          <a:xfrm>
            <a:off x="8850530" y="4453566"/>
            <a:ext cx="373000" cy="360894"/>
          </a:xfrm>
          <a:prstGeom prst="rect">
            <a:avLst/>
          </a:prstGeom>
        </p:spPr>
      </p:pic>
      <p:pic>
        <p:nvPicPr>
          <p:cNvPr id="76" name="Picture 75">
            <a:extLst>
              <a:ext uri="{FF2B5EF4-FFF2-40B4-BE49-F238E27FC236}">
                <a16:creationId xmlns:a16="http://schemas.microsoft.com/office/drawing/2014/main" id="{0BDC8A74-EA71-6FB0-2DFC-A8F5AADEED44}"/>
              </a:ext>
              <a:ext uri="{C183D7F6-B498-43B3-948B-1728B52AA6E4}">
                <adec:decorative xmlns:adec="http://schemas.microsoft.com/office/drawing/2017/decorative" val="1"/>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9524179" y="4522573"/>
            <a:ext cx="1008461" cy="235408"/>
          </a:xfrm>
          <a:prstGeom prst="rect">
            <a:avLst/>
          </a:prstGeom>
        </p:spPr>
      </p:pic>
      <p:pic>
        <p:nvPicPr>
          <p:cNvPr id="77" name="Picture 76">
            <a:extLst>
              <a:ext uri="{FF2B5EF4-FFF2-40B4-BE49-F238E27FC236}">
                <a16:creationId xmlns:a16="http://schemas.microsoft.com/office/drawing/2014/main" id="{B8498A79-2926-BF8F-EC39-9C14548BAB93}"/>
              </a:ext>
              <a:ext uri="{C183D7F6-B498-43B3-948B-1728B52AA6E4}">
                <adec:decorative xmlns:adec="http://schemas.microsoft.com/office/drawing/2017/decorative" val="1"/>
              </a:ext>
            </a:extLst>
          </p:cNvPr>
          <p:cNvPicPr>
            <a:picLocks noChangeAspect="1"/>
          </p:cNvPicPr>
          <p:nvPr/>
        </p:nvPicPr>
        <p:blipFill>
          <a:blip r:embed="rId21" cstate="screen">
            <a:lum bright="70000" contrast="-70000"/>
            <a:extLst>
              <a:ext uri="{28A0092B-C50C-407E-A947-70E740481C1C}">
                <a14:useLocalDpi xmlns:a14="http://schemas.microsoft.com/office/drawing/2010/main"/>
              </a:ext>
            </a:extLst>
          </a:blip>
          <a:stretch>
            <a:fillRect/>
          </a:stretch>
        </p:blipFill>
        <p:spPr>
          <a:xfrm>
            <a:off x="10833288" y="4528446"/>
            <a:ext cx="730383" cy="223662"/>
          </a:xfrm>
          <a:prstGeom prst="rect">
            <a:avLst/>
          </a:prstGeom>
        </p:spPr>
      </p:pic>
      <p:pic>
        <p:nvPicPr>
          <p:cNvPr id="78" name="Picture 2">
            <a:extLst>
              <a:ext uri="{FF2B5EF4-FFF2-40B4-BE49-F238E27FC236}">
                <a16:creationId xmlns:a16="http://schemas.microsoft.com/office/drawing/2014/main" id="{B4BB8AA5-591B-EC5F-1528-24B53736A537}"/>
              </a:ext>
              <a:ext uri="{C183D7F6-B498-43B3-948B-1728B52AA6E4}">
                <adec:decorative xmlns:adec="http://schemas.microsoft.com/office/drawing/2017/decorative" val="1"/>
              </a:ext>
            </a:extLst>
          </p:cNvPr>
          <p:cNvPicPr>
            <a:picLocks noChangeAspect="1" noChangeArrowheads="1"/>
          </p:cNvPicPr>
          <p:nvPr/>
        </p:nvPicPr>
        <p:blipFill rotWithShape="1">
          <a:blip r:embed="rId22" cstate="screen">
            <a:clrChange>
              <a:clrFrom>
                <a:srgbClr val="F8F8F8"/>
              </a:clrFrom>
              <a:clrTo>
                <a:srgbClr val="F8F8F8">
                  <a:alpha val="0"/>
                </a:srgbClr>
              </a:clrTo>
            </a:clrChange>
            <a:lum bright="70000" contrast="-70000"/>
            <a:extLst>
              <a:ext uri="{28A0092B-C50C-407E-A947-70E740481C1C}">
                <a14:useLocalDpi xmlns:a14="http://schemas.microsoft.com/office/drawing/2010/main"/>
              </a:ext>
            </a:extLst>
          </a:blip>
          <a:srcRect l="14476" t="24955" r="14476" b="24955"/>
          <a:stretch/>
        </p:blipFill>
        <p:spPr bwMode="auto">
          <a:xfrm>
            <a:off x="5123114" y="4504144"/>
            <a:ext cx="355113" cy="2346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43F9AFFF-8F49-1D5F-4E16-241664717C89}"/>
              </a:ext>
              <a:ext uri="{C183D7F6-B498-43B3-948B-1728B52AA6E4}">
                <adec:decorative xmlns:adec="http://schemas.microsoft.com/office/drawing/2017/decorative" val="1"/>
              </a:ext>
            </a:extLst>
          </p:cNvPr>
          <p:cNvPicPr>
            <a:picLocks noChangeAspect="1"/>
          </p:cNvPicPr>
          <p:nvPr/>
        </p:nvPicPr>
        <p:blipFill>
          <a:blip r:embed="rId23"/>
          <a:stretch>
            <a:fillRect/>
          </a:stretch>
        </p:blipFill>
        <p:spPr>
          <a:xfrm>
            <a:off x="3196086" y="2422855"/>
            <a:ext cx="375298" cy="375298"/>
          </a:xfrm>
          <a:prstGeom prst="rect">
            <a:avLst/>
          </a:prstGeom>
        </p:spPr>
      </p:pic>
    </p:spTree>
    <p:extLst>
      <p:ext uri="{BB962C8B-B14F-4D97-AF65-F5344CB8AC3E}">
        <p14:creationId xmlns:p14="http://schemas.microsoft.com/office/powerpoint/2010/main" val="29433147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8C658-A2FC-9BCC-CD5D-C33805A97AE1}"/>
              </a:ext>
            </a:extLst>
          </p:cNvPr>
          <p:cNvSpPr>
            <a:spLocks noGrp="1"/>
          </p:cNvSpPr>
          <p:nvPr>
            <p:ph type="title" idx="4294967295"/>
          </p:nvPr>
        </p:nvSpPr>
        <p:spPr bwMode="auto">
          <a:xfrm>
            <a:off x="0" y="-950913"/>
            <a:ext cx="10836275" cy="738188"/>
          </a:xfrm>
          <a:prstGeom prst="rect">
            <a:avLst/>
          </a:prstGeom>
          <a:noFill/>
          <a:ln w="9525" cap="flat" cmpd="sng" algn="ctr">
            <a:noFill/>
            <a:prstDash val="soli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defTabSz="552583"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dirty="0">
                <a:ln>
                  <a:noFill/>
                </a:ln>
                <a:solidFill>
                  <a:schemeClr val="lt1"/>
                </a:solidFill>
                <a:effectLst/>
                <a:uLnTx/>
                <a:uFillTx/>
                <a:latin typeface="+mn-lt"/>
                <a:ea typeface="+mn-ea"/>
                <a:cs typeface="+mn-cs"/>
              </a:rPr>
              <a:t>Announcing</a:t>
            </a:r>
            <a:r>
              <a:rPr kumimoji="0" lang="en-US" sz="4800" b="1" i="0" u="none" strike="noStrike" kern="1200" cap="none" spc="0" normalizeH="0" noProof="0" dirty="0">
                <a:ln>
                  <a:noFill/>
                </a:ln>
                <a:solidFill>
                  <a:schemeClr val="lt1"/>
                </a:solidFill>
                <a:effectLst/>
                <a:uLnTx/>
                <a:uFillTx/>
                <a:latin typeface="+mn-lt"/>
                <a:ea typeface="+mn-ea"/>
                <a:cs typeface="+mn-cs"/>
              </a:rPr>
              <a:t> </a:t>
            </a:r>
            <a:r>
              <a:rPr kumimoji="0" lang="en-US" sz="4800" b="1" i="0" u="none" strike="noStrike" kern="1200" cap="none" spc="0" normalizeH="0" baseline="0" noProof="0" dirty="0">
                <a:ln>
                  <a:noFill/>
                </a:ln>
                <a:solidFill>
                  <a:schemeClr val="lt1"/>
                </a:solidFill>
                <a:effectLst/>
                <a:uLnTx/>
                <a:uFillTx/>
                <a:latin typeface="+mn-lt"/>
                <a:ea typeface="+mn-ea"/>
                <a:cs typeface="+mn-cs"/>
              </a:rPr>
              <a:t>Fireworks AI on Foundry</a:t>
            </a:r>
            <a:endParaRPr kumimoji="0" lang="en-US" sz="4800" b="1" i="0" u="none" strike="noStrike" kern="1200" cap="none" spc="0" normalizeH="0" baseline="0" noProof="0" dirty="0">
              <a:ln>
                <a:noFill/>
              </a:ln>
              <a:gradFill>
                <a:gsLst>
                  <a:gs pos="34862">
                    <a:schemeClr val="tx1"/>
                  </a:gs>
                  <a:gs pos="46000">
                    <a:schemeClr val="tx1"/>
                  </a:gs>
                </a:gsLst>
                <a:path path="circle">
                  <a:fillToRect l="100000" t="100000"/>
                </a:path>
              </a:gradFill>
              <a:effectLst/>
              <a:uLnTx/>
              <a:uFillTx/>
              <a:latin typeface="+mn-lt"/>
              <a:ea typeface="+mn-ea"/>
              <a:cs typeface="Segoe UI" pitchFamily="34" charset="0"/>
            </a:endParaRPr>
          </a:p>
        </p:txBody>
      </p:sp>
      <p:sp>
        <p:nvSpPr>
          <p:cNvPr id="13" name="Freeform: Shape 32">
            <a:extLst>
              <a:ext uri="{FF2B5EF4-FFF2-40B4-BE49-F238E27FC236}">
                <a16:creationId xmlns:a16="http://schemas.microsoft.com/office/drawing/2014/main" id="{5D21A674-1CF4-D6E7-2BB2-3682414F6FD1}"/>
              </a:ext>
              <a:ext uri="{C183D7F6-B498-43B3-948B-1728B52AA6E4}">
                <adec:decorative xmlns:adec="http://schemas.microsoft.com/office/drawing/2017/decorative" val="1"/>
              </a:ext>
            </a:extLst>
          </p:cNvPr>
          <p:cNvSpPr/>
          <p:nvPr/>
        </p:nvSpPr>
        <p:spPr>
          <a:xfrm>
            <a:off x="3790788" y="0"/>
            <a:ext cx="4617720" cy="812800"/>
          </a:xfrm>
          <a:custGeom>
            <a:avLst/>
            <a:gdLst>
              <a:gd name="csX0" fmla="*/ 0 w 1436750"/>
              <a:gd name="csY0" fmla="*/ 0 h 1436750"/>
              <a:gd name="csX1" fmla="*/ 1436751 w 1436750"/>
              <a:gd name="csY1" fmla="*/ 0 h 1436750"/>
              <a:gd name="csX2" fmla="*/ 1436751 w 1436750"/>
              <a:gd name="csY2" fmla="*/ 1436751 h 1436750"/>
              <a:gd name="csX3" fmla="*/ 0 w 1436750"/>
              <a:gd name="csY3" fmla="*/ 1436751 h 1436750"/>
              <a:gd name="csX4" fmla="*/ 0 w 1436750"/>
              <a:gd name="csY4" fmla="*/ 0 h 1436750"/>
              <a:gd name="csX5" fmla="*/ 0 w 1436750"/>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0" h="1436750">
                <a:moveTo>
                  <a:pt x="0" y="0"/>
                </a:moveTo>
                <a:lnTo>
                  <a:pt x="1436751" y="0"/>
                </a:lnTo>
                <a:lnTo>
                  <a:pt x="1436751" y="1436751"/>
                </a:lnTo>
                <a:lnTo>
                  <a:pt x="0" y="1436751"/>
                </a:lnTo>
                <a:lnTo>
                  <a:pt x="0" y="0"/>
                </a:lnTo>
                <a:lnTo>
                  <a:pt x="0" y="0"/>
                </a:lnTo>
                <a:close/>
              </a:path>
            </a:pathLst>
          </a:custGeom>
          <a:solidFill>
            <a:schemeClr val="tx1"/>
          </a:solidFill>
          <a:ln w="9525" cap="flat">
            <a:noFill/>
            <a:prstDash val="solid"/>
            <a:miter/>
          </a:ln>
        </p:spPr>
        <p:txBody>
          <a:bodyPr/>
          <a:lstStyle/>
          <a:p>
            <a:endParaRPr lang="en-US" sz="837"/>
          </a:p>
        </p:txBody>
      </p:sp>
      <p:sp>
        <p:nvSpPr>
          <p:cNvPr id="15" name="Freeform: Shape 38">
            <a:extLst>
              <a:ext uri="{FF2B5EF4-FFF2-40B4-BE49-F238E27FC236}">
                <a16:creationId xmlns:a16="http://schemas.microsoft.com/office/drawing/2014/main" id="{A50A7691-CDA8-49ED-A48D-140D32C79136}"/>
              </a:ext>
              <a:ext uri="{C183D7F6-B498-43B3-948B-1728B52AA6E4}">
                <adec:decorative xmlns:adec="http://schemas.microsoft.com/office/drawing/2017/decorative" val="1"/>
              </a:ext>
            </a:extLst>
          </p:cNvPr>
          <p:cNvSpPr/>
          <p:nvPr/>
        </p:nvSpPr>
        <p:spPr>
          <a:xfrm>
            <a:off x="3251201" y="0"/>
            <a:ext cx="541338"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EB462C"/>
          </a:solidFill>
          <a:ln w="8822" cap="flat">
            <a:noFill/>
            <a:prstDash val="solid"/>
            <a:miter/>
          </a:ln>
        </p:spPr>
        <p:txBody>
          <a:bodyPr/>
          <a:lstStyle/>
          <a:p>
            <a:endParaRPr lang="en-US"/>
          </a:p>
        </p:txBody>
      </p:sp>
      <p:sp>
        <p:nvSpPr>
          <p:cNvPr id="17" name="Freeform: Shape 37">
            <a:extLst>
              <a:ext uri="{FF2B5EF4-FFF2-40B4-BE49-F238E27FC236}">
                <a16:creationId xmlns:a16="http://schemas.microsoft.com/office/drawing/2014/main" id="{60BCB63E-03DB-864E-87C0-98AC36DF6794}"/>
              </a:ext>
              <a:ext uri="{C183D7F6-B498-43B3-948B-1728B52AA6E4}">
                <adec:decorative xmlns:adec="http://schemas.microsoft.com/office/drawing/2017/decorative" val="1"/>
              </a:ext>
            </a:extLst>
          </p:cNvPr>
          <p:cNvSpPr/>
          <p:nvPr/>
        </p:nvSpPr>
        <p:spPr>
          <a:xfrm>
            <a:off x="2712209" y="0"/>
            <a:ext cx="541338"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F06B2B"/>
          </a:solidFill>
          <a:ln w="8822" cap="flat">
            <a:noFill/>
            <a:prstDash val="solid"/>
            <a:miter/>
          </a:ln>
        </p:spPr>
        <p:txBody>
          <a:bodyPr/>
          <a:lstStyle/>
          <a:p>
            <a:endParaRPr lang="en-US"/>
          </a:p>
        </p:txBody>
      </p:sp>
      <p:sp>
        <p:nvSpPr>
          <p:cNvPr id="18" name="Freeform: Shape 35">
            <a:extLst>
              <a:ext uri="{FF2B5EF4-FFF2-40B4-BE49-F238E27FC236}">
                <a16:creationId xmlns:a16="http://schemas.microsoft.com/office/drawing/2014/main" id="{AECCE66E-B00A-ABCF-1D87-C440D78415F2}"/>
              </a:ext>
              <a:ext uri="{C183D7F6-B498-43B3-948B-1728B52AA6E4}">
                <adec:decorative xmlns:adec="http://schemas.microsoft.com/office/drawing/2017/decorative" val="1"/>
              </a:ext>
            </a:extLst>
          </p:cNvPr>
          <p:cNvSpPr/>
          <p:nvPr/>
        </p:nvSpPr>
        <p:spPr>
          <a:xfrm>
            <a:off x="2173216"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solidFill>
          <a:ln w="8822" cap="flat">
            <a:noFill/>
            <a:prstDash val="solid"/>
            <a:miter/>
          </a:ln>
        </p:spPr>
        <p:txBody>
          <a:bodyPr/>
          <a:lstStyle/>
          <a:p>
            <a:endParaRPr lang="en-US"/>
          </a:p>
        </p:txBody>
      </p:sp>
      <p:sp>
        <p:nvSpPr>
          <p:cNvPr id="25" name="Freeform: Shape 35">
            <a:extLst>
              <a:ext uri="{FF2B5EF4-FFF2-40B4-BE49-F238E27FC236}">
                <a16:creationId xmlns:a16="http://schemas.microsoft.com/office/drawing/2014/main" id="{E55FC008-6845-5E01-CC3C-31DA89861AF0}"/>
              </a:ext>
              <a:ext uri="{C183D7F6-B498-43B3-948B-1728B52AA6E4}">
                <adec:decorative xmlns:adec="http://schemas.microsoft.com/office/drawing/2017/decorative" val="1"/>
              </a:ext>
            </a:extLst>
          </p:cNvPr>
          <p:cNvSpPr/>
          <p:nvPr/>
        </p:nvSpPr>
        <p:spPr>
          <a:xfrm>
            <a:off x="1634223"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alpha val="50000"/>
            </a:srgbClr>
          </a:solidFill>
          <a:ln w="8822" cap="flat">
            <a:noFill/>
            <a:prstDash val="solid"/>
            <a:miter/>
          </a:ln>
        </p:spPr>
        <p:txBody>
          <a:bodyPr/>
          <a:lstStyle/>
          <a:p>
            <a:endParaRPr lang="en-US"/>
          </a:p>
        </p:txBody>
      </p:sp>
      <p:sp>
        <p:nvSpPr>
          <p:cNvPr id="26" name="Freeform: Shape 35">
            <a:extLst>
              <a:ext uri="{FF2B5EF4-FFF2-40B4-BE49-F238E27FC236}">
                <a16:creationId xmlns:a16="http://schemas.microsoft.com/office/drawing/2014/main" id="{8A7B8D5D-5932-2C1D-E254-88791B34F156}"/>
              </a:ext>
              <a:ext uri="{C183D7F6-B498-43B3-948B-1728B52AA6E4}">
                <adec:decorative xmlns:adec="http://schemas.microsoft.com/office/drawing/2017/decorative" val="1"/>
              </a:ext>
            </a:extLst>
          </p:cNvPr>
          <p:cNvSpPr/>
          <p:nvPr/>
        </p:nvSpPr>
        <p:spPr>
          <a:xfrm>
            <a:off x="1095230"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alpha val="30000"/>
            </a:srgbClr>
          </a:solidFill>
          <a:ln w="8822" cap="flat">
            <a:noFill/>
            <a:prstDash val="solid"/>
            <a:miter/>
          </a:ln>
        </p:spPr>
        <p:txBody>
          <a:bodyPr/>
          <a:lstStyle/>
          <a:p>
            <a:endParaRPr lang="en-US"/>
          </a:p>
        </p:txBody>
      </p:sp>
      <p:sp>
        <p:nvSpPr>
          <p:cNvPr id="27" name="Freeform: Shape 35">
            <a:extLst>
              <a:ext uri="{FF2B5EF4-FFF2-40B4-BE49-F238E27FC236}">
                <a16:creationId xmlns:a16="http://schemas.microsoft.com/office/drawing/2014/main" id="{D67BC2C8-11EE-D28E-8ECD-B4552DF12A85}"/>
              </a:ext>
              <a:ext uri="{C183D7F6-B498-43B3-948B-1728B52AA6E4}">
                <adec:decorative xmlns:adec="http://schemas.microsoft.com/office/drawing/2017/decorative" val="1"/>
              </a:ext>
            </a:extLst>
          </p:cNvPr>
          <p:cNvSpPr/>
          <p:nvPr/>
        </p:nvSpPr>
        <p:spPr>
          <a:xfrm>
            <a:off x="556237"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alpha val="10000"/>
            </a:srgbClr>
          </a:solidFill>
          <a:ln w="8822" cap="flat">
            <a:noFill/>
            <a:prstDash val="solid"/>
            <a:miter/>
          </a:ln>
        </p:spPr>
        <p:txBody>
          <a:bodyPr/>
          <a:lstStyle/>
          <a:p>
            <a:endParaRPr lang="en-US"/>
          </a:p>
        </p:txBody>
      </p:sp>
      <p:sp>
        <p:nvSpPr>
          <p:cNvPr id="28" name="Freeform: Shape 38">
            <a:extLst>
              <a:ext uri="{FF2B5EF4-FFF2-40B4-BE49-F238E27FC236}">
                <a16:creationId xmlns:a16="http://schemas.microsoft.com/office/drawing/2014/main" id="{8138E393-DC55-49B7-A824-141526FAF970}"/>
              </a:ext>
              <a:ext uri="{C183D7F6-B498-43B3-948B-1728B52AA6E4}">
                <adec:decorative xmlns:adec="http://schemas.microsoft.com/office/drawing/2017/decorative" val="1"/>
              </a:ext>
            </a:extLst>
          </p:cNvPr>
          <p:cNvSpPr/>
          <p:nvPr/>
        </p:nvSpPr>
        <p:spPr>
          <a:xfrm>
            <a:off x="11096509" y="0"/>
            <a:ext cx="541338"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85BC24">
              <a:alpha val="10000"/>
            </a:srgbClr>
          </a:solidFill>
          <a:ln w="9525" cap="flat">
            <a:noFill/>
            <a:prstDash val="solid"/>
            <a:miter/>
          </a:ln>
        </p:spPr>
        <p:txBody>
          <a:bodyPr anchor="ctr"/>
          <a:lstStyle/>
          <a:p>
            <a:pPr algn="ctr"/>
            <a:endParaRPr lang="en-US" sz="1400"/>
          </a:p>
        </p:txBody>
      </p:sp>
      <p:sp>
        <p:nvSpPr>
          <p:cNvPr id="29" name="Freeform: Shape 37">
            <a:extLst>
              <a:ext uri="{FF2B5EF4-FFF2-40B4-BE49-F238E27FC236}">
                <a16:creationId xmlns:a16="http://schemas.microsoft.com/office/drawing/2014/main" id="{2107CCDC-8900-8465-CBA8-263F651BA8DF}"/>
              </a:ext>
              <a:ext uri="{C183D7F6-B498-43B3-948B-1728B52AA6E4}">
                <adec:decorative xmlns:adec="http://schemas.microsoft.com/office/drawing/2017/decorative" val="1"/>
              </a:ext>
            </a:extLst>
          </p:cNvPr>
          <p:cNvSpPr/>
          <p:nvPr/>
        </p:nvSpPr>
        <p:spPr>
          <a:xfrm>
            <a:off x="10557517" y="0"/>
            <a:ext cx="541338"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85BC24">
              <a:alpha val="30000"/>
            </a:srgbClr>
          </a:solidFill>
          <a:ln w="9525" cap="flat">
            <a:noFill/>
            <a:prstDash val="solid"/>
            <a:miter/>
          </a:ln>
        </p:spPr>
        <p:txBody>
          <a:bodyPr anchor="ctr"/>
          <a:lstStyle/>
          <a:p>
            <a:pPr algn="ctr"/>
            <a:endParaRPr lang="en-US" sz="1400"/>
          </a:p>
        </p:txBody>
      </p:sp>
      <p:sp>
        <p:nvSpPr>
          <p:cNvPr id="30" name="Freeform: Shape 35">
            <a:extLst>
              <a:ext uri="{FF2B5EF4-FFF2-40B4-BE49-F238E27FC236}">
                <a16:creationId xmlns:a16="http://schemas.microsoft.com/office/drawing/2014/main" id="{E6B65ED1-FD77-C8C4-4830-8C14DE2A0CA0}"/>
              </a:ext>
              <a:ext uri="{C183D7F6-B498-43B3-948B-1728B52AA6E4}">
                <adec:decorative xmlns:adec="http://schemas.microsoft.com/office/drawing/2017/decorative" val="1"/>
              </a:ext>
            </a:extLst>
          </p:cNvPr>
          <p:cNvSpPr/>
          <p:nvPr/>
        </p:nvSpPr>
        <p:spPr>
          <a:xfrm>
            <a:off x="10018524"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85BC24">
              <a:alpha val="50000"/>
            </a:srgbClr>
          </a:solidFill>
          <a:ln w="9525" cap="flat">
            <a:noFill/>
            <a:prstDash val="solid"/>
            <a:miter/>
          </a:ln>
        </p:spPr>
        <p:txBody>
          <a:bodyPr anchor="ctr"/>
          <a:lstStyle/>
          <a:p>
            <a:pPr algn="ctr"/>
            <a:endParaRPr lang="en-US" sz="1400"/>
          </a:p>
        </p:txBody>
      </p:sp>
      <p:sp>
        <p:nvSpPr>
          <p:cNvPr id="31" name="Freeform: Shape 35">
            <a:extLst>
              <a:ext uri="{FF2B5EF4-FFF2-40B4-BE49-F238E27FC236}">
                <a16:creationId xmlns:a16="http://schemas.microsoft.com/office/drawing/2014/main" id="{C0856ADB-2F1E-6873-01C8-5FFF36E8613F}"/>
              </a:ext>
              <a:ext uri="{C183D7F6-B498-43B3-948B-1728B52AA6E4}">
                <adec:decorative xmlns:adec="http://schemas.microsoft.com/office/drawing/2017/decorative" val="1"/>
              </a:ext>
            </a:extLst>
          </p:cNvPr>
          <p:cNvSpPr/>
          <p:nvPr/>
        </p:nvSpPr>
        <p:spPr>
          <a:xfrm>
            <a:off x="9479531"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85BC24"/>
          </a:solidFill>
          <a:ln w="9525" cap="flat">
            <a:noFill/>
            <a:prstDash val="solid"/>
            <a:miter/>
          </a:ln>
        </p:spPr>
        <p:txBody>
          <a:bodyPr anchor="ctr"/>
          <a:lstStyle/>
          <a:p>
            <a:pPr algn="ctr"/>
            <a:endParaRPr lang="en-US" sz="1400"/>
          </a:p>
        </p:txBody>
      </p:sp>
      <p:sp>
        <p:nvSpPr>
          <p:cNvPr id="32" name="Freeform: Shape 35">
            <a:extLst>
              <a:ext uri="{FF2B5EF4-FFF2-40B4-BE49-F238E27FC236}">
                <a16:creationId xmlns:a16="http://schemas.microsoft.com/office/drawing/2014/main" id="{0D18EC3D-F5E6-8E1A-CE73-C5FCEB5FAA89}"/>
              </a:ext>
              <a:ext uri="{C183D7F6-B498-43B3-948B-1728B52AA6E4}">
                <adec:decorative xmlns:adec="http://schemas.microsoft.com/office/drawing/2017/decorative" val="1"/>
              </a:ext>
            </a:extLst>
          </p:cNvPr>
          <p:cNvSpPr/>
          <p:nvPr/>
        </p:nvSpPr>
        <p:spPr>
          <a:xfrm>
            <a:off x="8940538"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5EB389"/>
          </a:solidFill>
          <a:ln w="9525" cap="flat">
            <a:noFill/>
            <a:prstDash val="solid"/>
            <a:miter/>
          </a:ln>
        </p:spPr>
        <p:txBody>
          <a:bodyPr anchor="ctr"/>
          <a:lstStyle/>
          <a:p>
            <a:pPr algn="ctr"/>
            <a:endParaRPr lang="en-US" sz="1400"/>
          </a:p>
        </p:txBody>
      </p:sp>
      <p:sp>
        <p:nvSpPr>
          <p:cNvPr id="33" name="Freeform: Shape 35">
            <a:extLst>
              <a:ext uri="{FF2B5EF4-FFF2-40B4-BE49-F238E27FC236}">
                <a16:creationId xmlns:a16="http://schemas.microsoft.com/office/drawing/2014/main" id="{5A815358-0CA0-574F-D244-7C68DA48E810}"/>
              </a:ext>
              <a:ext uri="{C183D7F6-B498-43B3-948B-1728B52AA6E4}">
                <adec:decorative xmlns:adec="http://schemas.microsoft.com/office/drawing/2017/decorative" val="1"/>
              </a:ext>
            </a:extLst>
          </p:cNvPr>
          <p:cNvSpPr/>
          <p:nvPr/>
        </p:nvSpPr>
        <p:spPr>
          <a:xfrm>
            <a:off x="8401545"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36AAEE"/>
          </a:solidFill>
          <a:ln w="9525" cap="flat">
            <a:noFill/>
            <a:prstDash val="solid"/>
            <a:miter/>
          </a:ln>
        </p:spPr>
        <p:txBody>
          <a:bodyPr anchor="ctr"/>
          <a:lstStyle/>
          <a:p>
            <a:pPr algn="ctr"/>
            <a:endParaRPr lang="en-US" sz="1400"/>
          </a:p>
        </p:txBody>
      </p:sp>
      <p:sp>
        <p:nvSpPr>
          <p:cNvPr id="14" name="Subtitle 13">
            <a:extLst>
              <a:ext uri="{FF2B5EF4-FFF2-40B4-BE49-F238E27FC236}">
                <a16:creationId xmlns:a16="http://schemas.microsoft.com/office/drawing/2014/main" id="{7DCE081C-1BF3-D9A7-7FCB-5AC3F9560F5F}"/>
              </a:ext>
            </a:extLst>
          </p:cNvPr>
          <p:cNvSpPr txBox="1">
            <a:spLocks/>
          </p:cNvSpPr>
          <p:nvPr/>
        </p:nvSpPr>
        <p:spPr>
          <a:xfrm>
            <a:off x="4334669" y="252512"/>
            <a:ext cx="3522662" cy="307777"/>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noAutofit/>
          </a:bodyPr>
          <a:lstStyle>
            <a:lvl1pPr marL="135465"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572" kern="1200" spc="0" baseline="0">
                <a:solidFill>
                  <a:schemeClr val="tx1"/>
                </a:solidFill>
                <a:latin typeface="+mn-lt"/>
                <a:ea typeface="+mn-ea"/>
                <a:cs typeface="Segoe UI" panose="020B0502040204020203" pitchFamily="34" charset="0"/>
              </a:defRPr>
            </a:lvl1pPr>
            <a:lvl2pPr marL="270930"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143" kern="1200" spc="0" baseline="0">
                <a:solidFill>
                  <a:schemeClr val="tx1"/>
                </a:solidFill>
                <a:latin typeface="+mn-lt"/>
                <a:ea typeface="+mn-ea"/>
                <a:cs typeface="+mn-cs"/>
              </a:defRPr>
            </a:lvl2pPr>
            <a:lvl3pPr marL="389462" marR="0" indent="-118532"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952" kern="1200" spc="0" baseline="0">
                <a:solidFill>
                  <a:schemeClr val="tx1"/>
                </a:solidFill>
                <a:latin typeface="+mn-lt"/>
                <a:ea typeface="+mn-ea"/>
                <a:cs typeface="+mn-cs"/>
              </a:defRPr>
            </a:lvl3pPr>
            <a:lvl4pPr marL="499528" marR="0" indent="-107243"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4pPr>
            <a:lvl5pPr marL="606771" marR="0" indent="-99717"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5pPr>
            <a:lvl6pPr marL="1520007"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6pPr>
            <a:lvl7pPr marL="179637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7pPr>
            <a:lvl8pPr marL="2072736"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8pPr>
            <a:lvl9pPr marL="234910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9pPr>
          </a:lstStyle>
          <a:p>
            <a:pPr marL="0" marR="0" lvl="0" indent="0" algn="ctr" defTabSz="552730"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2000" b="1" i="0" u="none" strike="noStrike" kern="1200" cap="none" spc="0" normalizeH="0" baseline="0" noProof="0">
                <a:ln>
                  <a:noFill/>
                </a:ln>
                <a:solidFill>
                  <a:schemeClr val="bg1"/>
                </a:solidFill>
                <a:effectLst/>
                <a:uLnTx/>
                <a:uFillTx/>
                <a:latin typeface="+mn-lt"/>
                <a:ea typeface="+mn-ea"/>
                <a:cs typeface="Segoe UI" panose="020B0502040204020203" pitchFamily="34" charset="0"/>
              </a:rPr>
              <a:t>Announcing</a:t>
            </a:r>
          </a:p>
        </p:txBody>
      </p:sp>
      <p:grpSp>
        <p:nvGrpSpPr>
          <p:cNvPr id="40" name="Group 39" descr="General availability">
            <a:extLst>
              <a:ext uri="{FF2B5EF4-FFF2-40B4-BE49-F238E27FC236}">
                <a16:creationId xmlns:a16="http://schemas.microsoft.com/office/drawing/2014/main" id="{D65190BF-A51D-A199-28D0-D247580DD777}"/>
              </a:ext>
            </a:extLst>
          </p:cNvPr>
          <p:cNvGrpSpPr/>
          <p:nvPr/>
        </p:nvGrpSpPr>
        <p:grpSpPr>
          <a:xfrm>
            <a:off x="4954273" y="1257282"/>
            <a:ext cx="2283454" cy="273934"/>
            <a:chOff x="11614942" y="5147428"/>
            <a:chExt cx="2283454" cy="273934"/>
          </a:xfrm>
        </p:grpSpPr>
        <p:sp>
          <p:nvSpPr>
            <p:cNvPr id="41" name="TextBox 40">
              <a:extLst>
                <a:ext uri="{FF2B5EF4-FFF2-40B4-BE49-F238E27FC236}">
                  <a16:creationId xmlns:a16="http://schemas.microsoft.com/office/drawing/2014/main" id="{06B138C6-5907-155D-718A-22BB43A0DFCF}"/>
                </a:ext>
              </a:extLst>
            </p:cNvPr>
            <p:cNvSpPr txBox="1"/>
            <p:nvPr/>
          </p:nvSpPr>
          <p:spPr>
            <a:xfrm>
              <a:off x="11614942" y="5147428"/>
              <a:ext cx="2283446"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latin typeface="+mj-lt"/>
                  <a:cs typeface="Segoe UI" pitchFamily="34" charset="0"/>
                </a:defRPr>
              </a:lvl1pPr>
            </a:lstStyle>
            <a:p>
              <a:r>
                <a:rPr lang="en-US">
                  <a:latin typeface="+mn-lt"/>
                </a:rPr>
                <a:t>General availability</a:t>
              </a:r>
            </a:p>
          </p:txBody>
        </p:sp>
        <p:grpSp>
          <p:nvGrpSpPr>
            <p:cNvPr id="42" name="Group 41">
              <a:extLst>
                <a:ext uri="{FF2B5EF4-FFF2-40B4-BE49-F238E27FC236}">
                  <a16:creationId xmlns:a16="http://schemas.microsoft.com/office/drawing/2014/main" id="{90356237-B131-AF93-350B-3E19FC3C681C}"/>
                </a:ext>
              </a:extLst>
            </p:cNvPr>
            <p:cNvGrpSpPr/>
            <p:nvPr/>
          </p:nvGrpSpPr>
          <p:grpSpPr>
            <a:xfrm>
              <a:off x="13624474" y="5147440"/>
              <a:ext cx="273922" cy="273922"/>
              <a:chOff x="2279014" y="3657600"/>
              <a:chExt cx="274320" cy="274320"/>
            </a:xfrm>
          </p:grpSpPr>
          <p:sp>
            <p:nvSpPr>
              <p:cNvPr id="43" name="Freeform: Shape 42">
                <a:extLst>
                  <a:ext uri="{FF2B5EF4-FFF2-40B4-BE49-F238E27FC236}">
                    <a16:creationId xmlns:a16="http://schemas.microsoft.com/office/drawing/2014/main" id="{1D7BE568-0651-C63C-B46F-AF0491A9820C}"/>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endParaRPr lang="en-US"/>
              </a:p>
            </p:txBody>
          </p:sp>
          <p:sp>
            <p:nvSpPr>
              <p:cNvPr id="46" name="Freeform: Shape 45">
                <a:extLst>
                  <a:ext uri="{FF2B5EF4-FFF2-40B4-BE49-F238E27FC236}">
                    <a16:creationId xmlns:a16="http://schemas.microsoft.com/office/drawing/2014/main" id="{F1F17F66-B6D4-C91D-715A-F28CDBE71AC7}"/>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endParaRPr lang="en-US">
                  <a:gradFill>
                    <a:gsLst>
                      <a:gs pos="4587">
                        <a:schemeClr val="bg1"/>
                      </a:gs>
                      <a:gs pos="19266">
                        <a:schemeClr val="bg1"/>
                      </a:gs>
                    </a:gsLst>
                    <a:path path="circle">
                      <a:fillToRect l="100000" b="100000"/>
                    </a:path>
                  </a:gradFill>
                </a:endParaRPr>
              </a:p>
            </p:txBody>
          </p:sp>
          <p:sp>
            <p:nvSpPr>
              <p:cNvPr id="47" name="Freeform: Shape 46">
                <a:extLst>
                  <a:ext uri="{FF2B5EF4-FFF2-40B4-BE49-F238E27FC236}">
                    <a16:creationId xmlns:a16="http://schemas.microsoft.com/office/drawing/2014/main" id="{8E957BCC-1158-4292-921C-AE5E80C794CC}"/>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endParaRPr lang="en-US">
                  <a:gradFill>
                    <a:gsLst>
                      <a:gs pos="4587">
                        <a:schemeClr val="bg1"/>
                      </a:gs>
                      <a:gs pos="19266">
                        <a:schemeClr val="bg1"/>
                      </a:gs>
                    </a:gsLst>
                    <a:path path="circle">
                      <a:fillToRect l="100000" b="100000"/>
                    </a:path>
                  </a:gradFill>
                </a:endParaRPr>
              </a:p>
            </p:txBody>
          </p:sp>
        </p:grpSp>
      </p:grpSp>
      <p:pic>
        <p:nvPicPr>
          <p:cNvPr id="9" name="Picture 6">
            <a:extLst>
              <a:ext uri="{FF2B5EF4-FFF2-40B4-BE49-F238E27FC236}">
                <a16:creationId xmlns:a16="http://schemas.microsoft.com/office/drawing/2014/main" id="{BB8EFAAF-1078-7ED5-D8BB-C0D13E7EB844}"/>
              </a:ext>
              <a:ext uri="{C183D7F6-B498-43B3-948B-1728B52AA6E4}">
                <adec:decorative xmlns:adec="http://schemas.microsoft.com/office/drawing/2017/decorative" val="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30850" y="2081877"/>
            <a:ext cx="1130300" cy="558064"/>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30859FCC-03DB-8C8E-43F8-42E61A74BB7C}"/>
              </a:ext>
            </a:extLst>
          </p:cNvPr>
          <p:cNvSpPr/>
          <p:nvPr/>
        </p:nvSpPr>
        <p:spPr bwMode="auto">
          <a:xfrm>
            <a:off x="677070" y="2814087"/>
            <a:ext cx="10837860" cy="738664"/>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552583" fontAlgn="base">
              <a:spcBef>
                <a:spcPct val="0"/>
              </a:spcBef>
              <a:spcAft>
                <a:spcPct val="0"/>
              </a:spcAft>
            </a:pPr>
            <a:r>
              <a:rPr lang="en-US" sz="4800" b="1" dirty="0"/>
              <a:t>Fireworks AI on Foundry</a:t>
            </a:r>
            <a:endParaRPr lang="en-US" sz="4800" b="1" dirty="0">
              <a:gradFill>
                <a:gsLst>
                  <a:gs pos="34862">
                    <a:schemeClr val="tx1"/>
                  </a:gs>
                  <a:gs pos="46000">
                    <a:schemeClr val="tx1"/>
                  </a:gs>
                </a:gsLst>
                <a:path path="circle">
                  <a:fillToRect l="100000" t="100000"/>
                </a:path>
              </a:gradFill>
              <a:cs typeface="Segoe UI" pitchFamily="34" charset="0"/>
            </a:endParaRPr>
          </a:p>
        </p:txBody>
      </p:sp>
      <p:sp>
        <p:nvSpPr>
          <p:cNvPr id="12" name="Rectangle 11">
            <a:extLst>
              <a:ext uri="{FF2B5EF4-FFF2-40B4-BE49-F238E27FC236}">
                <a16:creationId xmlns:a16="http://schemas.microsoft.com/office/drawing/2014/main" id="{9E22135E-B668-E3A7-F32B-0BC6662E7E7F}"/>
              </a:ext>
            </a:extLst>
          </p:cNvPr>
          <p:cNvSpPr/>
          <p:nvPr/>
        </p:nvSpPr>
        <p:spPr bwMode="auto">
          <a:xfrm>
            <a:off x="677070" y="3641965"/>
            <a:ext cx="10837861" cy="43088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lvl="1" algn="ctr" defTabSz="552583" fontAlgn="base">
              <a:spcBef>
                <a:spcPts val="356"/>
              </a:spcBef>
              <a:spcAft>
                <a:spcPct val="0"/>
              </a:spcAft>
              <a:buSzPct val="90000"/>
              <a:tabLst>
                <a:tab pos="812843" algn="l"/>
              </a:tabLst>
            </a:pPr>
            <a:r>
              <a:rPr lang="en-US" sz="2800">
                <a:gradFill>
                  <a:gsLst>
                    <a:gs pos="34862">
                      <a:schemeClr val="tx1"/>
                    </a:gs>
                    <a:gs pos="46000">
                      <a:schemeClr val="tx1"/>
                    </a:gs>
                  </a:gsLst>
                  <a:path path="circle">
                    <a:fillToRect l="100000" t="100000"/>
                  </a:path>
                </a:gradFill>
                <a:cs typeface="Segoe UI" pitchFamily="34" charset="0"/>
              </a:rPr>
              <a:t>Production-grade open model inference, built into Azure</a:t>
            </a:r>
          </a:p>
        </p:txBody>
      </p:sp>
      <p:sp>
        <p:nvSpPr>
          <p:cNvPr id="34" name="TextBox 33">
            <a:extLst>
              <a:ext uri="{FF2B5EF4-FFF2-40B4-BE49-F238E27FC236}">
                <a16:creationId xmlns:a16="http://schemas.microsoft.com/office/drawing/2014/main" id="{FD51661A-84F9-5C8F-C00C-7D1B6CED1DA0}"/>
              </a:ext>
            </a:extLst>
          </p:cNvPr>
          <p:cNvSpPr txBox="1"/>
          <p:nvPr/>
        </p:nvSpPr>
        <p:spPr>
          <a:xfrm>
            <a:off x="935065" y="5291451"/>
            <a:ext cx="3383846" cy="745864"/>
          </a:xfrm>
          <a:prstGeom prst="rect">
            <a:avLst/>
          </a:prstGeom>
          <a:noFill/>
          <a:ln w="9525">
            <a:noFill/>
          </a:ln>
        </p:spPr>
        <p:txBody>
          <a:bodyPr vert="horz" wrap="square" lIns="0" tIns="0" rIns="0" bIns="0" rtlCol="0" anchor="ctr">
            <a:noAutofit/>
          </a:bodyPr>
          <a:lstStyle>
            <a:defPPr>
              <a:defRPr lang="en-US"/>
            </a:defPPr>
            <a:lvl1pPr algn="ctr" defTabSz="932742">
              <a:spcBef>
                <a:spcPct val="20000"/>
              </a:spcBef>
              <a:buSzPct val="90000"/>
              <a:defRPr sz="1600">
                <a:solidFill>
                  <a:schemeClr val="bg1"/>
                </a:solidFill>
                <a:latin typeface="+mj-lt"/>
                <a:cs typeface="Segoe UI" panose="020B0502040204020203" pitchFamily="34" charset="0"/>
              </a:defRPr>
            </a:lvl1pPr>
          </a:lstStyle>
          <a:p>
            <a:pPr marL="0" marR="0" lvl="0" indent="0" algn="ctr" defTabSz="932742" rtl="0" eaLnBrk="1" fontAlgn="auto" latinLnBrk="0" hangingPunct="1">
              <a:lnSpc>
                <a:spcPct val="100000"/>
              </a:lnSpc>
              <a:spcBef>
                <a:spcPts val="0"/>
              </a:spcBef>
              <a:spcAft>
                <a:spcPts val="0"/>
              </a:spcAft>
              <a:buClrTx/>
              <a:buSzPct val="90000"/>
              <a:buFontTx/>
              <a:buNone/>
              <a:tabLst/>
              <a:defRPr sz="1800"/>
            </a:pPr>
            <a:r>
              <a:rPr kumimoji="0" lang="en-US" b="0" i="0" u="none" strike="noStrike" kern="1200" cap="none" spc="0" normalizeH="0" baseline="0" noProof="0">
                <a:ln>
                  <a:noFill/>
                </a:ln>
                <a:solidFill>
                  <a:srgbClr val="FFFFFF"/>
                </a:solidFill>
                <a:effectLst/>
                <a:uLnTx/>
                <a:uFillTx/>
                <a:latin typeface="Segoe UI" panose="020B0502040204020203" pitchFamily="34" charset="0"/>
              </a:rPr>
              <a:t>Day-zero Access to </a:t>
            </a:r>
          </a:p>
          <a:p>
            <a:pPr marL="0" marR="0" lvl="0" indent="0" algn="ctr" defTabSz="932742" rtl="0" eaLnBrk="1" fontAlgn="auto" latinLnBrk="0" hangingPunct="1">
              <a:lnSpc>
                <a:spcPct val="100000"/>
              </a:lnSpc>
              <a:spcBef>
                <a:spcPts val="0"/>
              </a:spcBef>
              <a:spcAft>
                <a:spcPts val="0"/>
              </a:spcAft>
              <a:buClrTx/>
              <a:buSzPct val="90000"/>
              <a:buFontTx/>
              <a:buNone/>
              <a:tabLst/>
              <a:defRPr sz="1800"/>
            </a:pPr>
            <a:r>
              <a:rPr lang="en-US">
                <a:solidFill>
                  <a:srgbClr val="FFFFFF"/>
                </a:solidFill>
                <a:latin typeface="Segoe UI" panose="020B0502040204020203" pitchFamily="34" charset="0"/>
              </a:rPr>
              <a:t>Frontier Open Models </a:t>
            </a:r>
            <a:endParaRPr kumimoji="0" lang="en-US" b="0" i="0" u="none" strike="noStrike" kern="1200" cap="none" spc="0" normalizeH="0" baseline="0" noProof="0">
              <a:ln>
                <a:noFill/>
              </a:ln>
              <a:solidFill>
                <a:srgbClr val="FFFFFF"/>
              </a:solidFill>
              <a:effectLst/>
              <a:uLnTx/>
              <a:uFillTx/>
              <a:latin typeface="Segoe UI" panose="020B0502040204020203" pitchFamily="34" charset="0"/>
            </a:endParaRPr>
          </a:p>
        </p:txBody>
      </p:sp>
      <p:sp>
        <p:nvSpPr>
          <p:cNvPr id="36" name="TextBox 35">
            <a:extLst>
              <a:ext uri="{FF2B5EF4-FFF2-40B4-BE49-F238E27FC236}">
                <a16:creationId xmlns:a16="http://schemas.microsoft.com/office/drawing/2014/main" id="{DE47BD13-744A-97E1-07D9-1D2C643B5881}"/>
              </a:ext>
            </a:extLst>
          </p:cNvPr>
          <p:cNvSpPr txBox="1"/>
          <p:nvPr/>
        </p:nvSpPr>
        <p:spPr>
          <a:xfrm>
            <a:off x="4404078" y="5301209"/>
            <a:ext cx="3383846" cy="745864"/>
          </a:xfrm>
          <a:prstGeom prst="rect">
            <a:avLst/>
          </a:prstGeom>
          <a:noFill/>
          <a:ln w="9525">
            <a:noFill/>
          </a:ln>
        </p:spPr>
        <p:txBody>
          <a:bodyPr vert="horz" wrap="square" lIns="0" tIns="0" rIns="0" bIns="0" rtlCol="0" anchor="ctr">
            <a:noAutofit/>
          </a:bodyPr>
          <a:lstStyle>
            <a:defPPr>
              <a:defRPr lang="en-US"/>
            </a:defPPr>
            <a:lvl1pPr algn="ctr" defTabSz="932742">
              <a:spcBef>
                <a:spcPct val="20000"/>
              </a:spcBef>
              <a:buSzPct val="90000"/>
              <a:defRPr sz="1600">
                <a:solidFill>
                  <a:schemeClr val="bg1"/>
                </a:solidFill>
                <a:latin typeface="+mj-lt"/>
                <a:cs typeface="Segoe UI" panose="020B0502040204020203" pitchFamily="34" charset="0"/>
              </a:defRPr>
            </a:lvl1pPr>
          </a:lstStyle>
          <a:p>
            <a:pPr marL="0" marR="0" lvl="0" indent="0" algn="ctr" defTabSz="932742" rtl="0" eaLnBrk="1" fontAlgn="auto" latinLnBrk="0" hangingPunct="1">
              <a:lnSpc>
                <a:spcPct val="100000"/>
              </a:lnSpc>
              <a:spcBef>
                <a:spcPts val="0"/>
              </a:spcBef>
              <a:spcAft>
                <a:spcPts val="0"/>
              </a:spcAft>
              <a:buClrTx/>
              <a:buSzPct val="90000"/>
              <a:buFontTx/>
              <a:buNone/>
              <a:tabLst/>
              <a:defRPr/>
            </a:pPr>
            <a:r>
              <a:rPr kumimoji="0" lang="en-US" b="0" i="0" u="none" strike="noStrike" kern="1200" cap="none" spc="0" normalizeH="0" baseline="0" noProof="0">
                <a:ln>
                  <a:noFill/>
                </a:ln>
                <a:solidFill>
                  <a:srgbClr val="FFFFFF"/>
                </a:solidFill>
                <a:effectLst/>
                <a:uLnTx/>
                <a:uFillTx/>
                <a:latin typeface="Segoe UI" panose="020B0502040204020203" pitchFamily="34" charset="0"/>
              </a:rPr>
              <a:t>Best-in-class </a:t>
            </a:r>
          </a:p>
          <a:p>
            <a:pPr marL="0" marR="0" lvl="0" indent="0" algn="ctr" defTabSz="932742" rtl="0" eaLnBrk="1" fontAlgn="auto" latinLnBrk="0" hangingPunct="1">
              <a:lnSpc>
                <a:spcPct val="100000"/>
              </a:lnSpc>
              <a:spcBef>
                <a:spcPts val="0"/>
              </a:spcBef>
              <a:spcAft>
                <a:spcPts val="0"/>
              </a:spcAft>
              <a:buClrTx/>
              <a:buSzPct val="90000"/>
              <a:buFontTx/>
              <a:buNone/>
              <a:tabLst/>
              <a:defRPr/>
            </a:pPr>
            <a:r>
              <a:rPr lang="en-US">
                <a:solidFill>
                  <a:srgbClr val="FFFFFF"/>
                </a:solidFill>
                <a:latin typeface="Segoe UI" panose="020B0502040204020203" pitchFamily="34" charset="0"/>
              </a:rPr>
              <a:t>I</a:t>
            </a:r>
            <a:r>
              <a:rPr kumimoji="0" lang="en-US" b="0" i="0" u="none" strike="noStrike" kern="1200" cap="none" spc="0" normalizeH="0" baseline="0" noProof="0" err="1">
                <a:ln>
                  <a:noFill/>
                </a:ln>
                <a:solidFill>
                  <a:srgbClr val="FFFFFF"/>
                </a:solidFill>
                <a:effectLst/>
                <a:uLnTx/>
                <a:uFillTx/>
                <a:latin typeface="Segoe UI" panose="020B0502040204020203" pitchFamily="34" charset="0"/>
              </a:rPr>
              <a:t>nference</a:t>
            </a:r>
            <a:r>
              <a:rPr kumimoji="0" lang="en-US" b="0" i="0" u="none" strike="noStrike" kern="1200" cap="none" spc="0" normalizeH="0" baseline="0" noProof="0">
                <a:ln>
                  <a:noFill/>
                </a:ln>
                <a:solidFill>
                  <a:srgbClr val="FFFFFF"/>
                </a:solidFill>
                <a:effectLst/>
                <a:uLnTx/>
                <a:uFillTx/>
                <a:latin typeface="Segoe UI" panose="020B0502040204020203" pitchFamily="34" charset="0"/>
              </a:rPr>
              <a:t> </a:t>
            </a:r>
            <a:r>
              <a:rPr lang="en-US" noProof="0">
                <a:solidFill>
                  <a:srgbClr val="FFFFFF"/>
                </a:solidFill>
                <a:latin typeface="Segoe UI" panose="020B0502040204020203" pitchFamily="34" charset="0"/>
              </a:rPr>
              <a:t>P</a:t>
            </a:r>
            <a:r>
              <a:rPr kumimoji="0" lang="en-US" b="0" i="0" u="none" strike="noStrike" kern="1200" cap="none" spc="0" normalizeH="0" baseline="0" noProof="0">
                <a:ln>
                  <a:noFill/>
                </a:ln>
                <a:solidFill>
                  <a:srgbClr val="FFFFFF"/>
                </a:solidFill>
                <a:effectLst/>
                <a:uLnTx/>
                <a:uFillTx/>
                <a:latin typeface="Segoe UI" panose="020B0502040204020203" pitchFamily="34" charset="0"/>
              </a:rPr>
              <a:t>erformance</a:t>
            </a:r>
            <a:r>
              <a:rPr kumimoji="0" lang="en-US" b="0" i="0" u="none" strike="noStrike" kern="1200" cap="none" spc="0" normalizeH="0" noProof="0">
                <a:ln>
                  <a:noFill/>
                </a:ln>
                <a:solidFill>
                  <a:srgbClr val="FFFFFF"/>
                </a:solidFill>
                <a:effectLst/>
                <a:uLnTx/>
                <a:uFillTx/>
                <a:latin typeface="Segoe UI" panose="020B0502040204020203" pitchFamily="34" charset="0"/>
              </a:rPr>
              <a:t> </a:t>
            </a:r>
            <a:endParaRPr kumimoji="0" lang="en-US" b="0" i="0" u="none" strike="noStrike" kern="1200" cap="none" spc="0" normalizeH="0" baseline="0" noProof="0">
              <a:ln>
                <a:noFill/>
              </a:ln>
              <a:solidFill>
                <a:srgbClr val="FFFFFF"/>
              </a:solidFill>
              <a:effectLst/>
              <a:uLnTx/>
              <a:uFillTx/>
              <a:latin typeface="Segoe UI" panose="020B0502040204020203" pitchFamily="34" charset="0"/>
            </a:endParaRPr>
          </a:p>
        </p:txBody>
      </p:sp>
      <p:sp>
        <p:nvSpPr>
          <p:cNvPr id="38" name="TextBox 37">
            <a:extLst>
              <a:ext uri="{FF2B5EF4-FFF2-40B4-BE49-F238E27FC236}">
                <a16:creationId xmlns:a16="http://schemas.microsoft.com/office/drawing/2014/main" id="{56E9DD9C-2E31-EF73-AD28-A89EA354CFB6}"/>
              </a:ext>
            </a:extLst>
          </p:cNvPr>
          <p:cNvSpPr txBox="1"/>
          <p:nvPr/>
        </p:nvSpPr>
        <p:spPr>
          <a:xfrm>
            <a:off x="7873090" y="5292061"/>
            <a:ext cx="3383846" cy="745864"/>
          </a:xfrm>
          <a:prstGeom prst="rect">
            <a:avLst/>
          </a:prstGeom>
          <a:noFill/>
          <a:ln w="9525">
            <a:noFill/>
          </a:ln>
        </p:spPr>
        <p:txBody>
          <a:bodyPr vert="horz" wrap="square" lIns="0" tIns="0" rIns="0" bIns="0" rtlCol="0" anchor="ctr">
            <a:noAutofit/>
          </a:bodyPr>
          <a:lstStyle>
            <a:defPPr>
              <a:defRPr lang="en-US"/>
            </a:defPPr>
            <a:lvl1pPr algn="ctr" defTabSz="932742">
              <a:spcBef>
                <a:spcPct val="20000"/>
              </a:spcBef>
              <a:buSzPct val="90000"/>
              <a:defRPr sz="1600">
                <a:solidFill>
                  <a:schemeClr val="bg1"/>
                </a:solidFill>
                <a:latin typeface="+mj-lt"/>
                <a:cs typeface="Segoe UI" panose="020B0502040204020203" pitchFamily="34" charset="0"/>
              </a:defRPr>
            </a:lvl1pPr>
          </a:lstStyle>
          <a:p>
            <a:pPr marL="0" marR="0" lvl="0" indent="0" algn="ctr" defTabSz="932742" rtl="0" eaLnBrk="1" fontAlgn="auto" latinLnBrk="0" hangingPunct="1">
              <a:lnSpc>
                <a:spcPct val="100000"/>
              </a:lnSpc>
              <a:spcBef>
                <a:spcPts val="0"/>
              </a:spcBef>
              <a:spcAft>
                <a:spcPts val="0"/>
              </a:spcAft>
              <a:buClrTx/>
              <a:buSzPct val="90000"/>
              <a:buFontTx/>
              <a:buNone/>
              <a:tabLst/>
              <a:defRPr/>
            </a:pPr>
            <a:r>
              <a:rPr kumimoji="0" lang="en-US" b="0" i="0" u="none" strike="noStrike" kern="1200" cap="none" spc="0" normalizeH="0" baseline="0" noProof="0">
                <a:ln>
                  <a:noFill/>
                </a:ln>
                <a:solidFill>
                  <a:srgbClr val="FFFFFF"/>
                </a:solidFill>
                <a:effectLst/>
                <a:uLnTx/>
                <a:uFillTx/>
                <a:latin typeface="Segoe UI" panose="020B0502040204020203" pitchFamily="34" charset="0"/>
              </a:rPr>
              <a:t>Native Azure</a:t>
            </a:r>
            <a:r>
              <a:rPr kumimoji="0" lang="en-US" b="0" i="0" u="none" strike="noStrike" kern="1200" cap="none" spc="0" normalizeH="0" noProof="0">
                <a:ln>
                  <a:noFill/>
                </a:ln>
                <a:solidFill>
                  <a:srgbClr val="FFFFFF"/>
                </a:solidFill>
                <a:effectLst/>
                <a:uLnTx/>
                <a:uFillTx/>
                <a:latin typeface="Segoe UI" panose="020B0502040204020203" pitchFamily="34" charset="0"/>
              </a:rPr>
              <a:t> </a:t>
            </a:r>
          </a:p>
          <a:p>
            <a:pPr marL="0" marR="0" lvl="0" indent="0" algn="ctr" defTabSz="932742" rtl="0" eaLnBrk="1" fontAlgn="auto" latinLnBrk="0" hangingPunct="1">
              <a:lnSpc>
                <a:spcPct val="100000"/>
              </a:lnSpc>
              <a:spcBef>
                <a:spcPts val="0"/>
              </a:spcBef>
              <a:spcAft>
                <a:spcPts val="0"/>
              </a:spcAft>
              <a:buClrTx/>
              <a:buSzPct val="90000"/>
              <a:buFontTx/>
              <a:buNone/>
              <a:tabLst/>
              <a:defRPr/>
            </a:pPr>
            <a:r>
              <a:rPr lang="en-US">
                <a:solidFill>
                  <a:srgbClr val="FFFFFF"/>
                </a:solidFill>
                <a:latin typeface="Segoe UI" panose="020B0502040204020203" pitchFamily="34" charset="0"/>
              </a:rPr>
              <a:t>E</a:t>
            </a:r>
            <a:r>
              <a:rPr kumimoji="0" lang="en-US" b="0" i="0" u="none" strike="noStrike" kern="1200" cap="none" spc="0" normalizeH="0" noProof="0" err="1">
                <a:ln>
                  <a:noFill/>
                </a:ln>
                <a:solidFill>
                  <a:srgbClr val="FFFFFF"/>
                </a:solidFill>
                <a:effectLst/>
                <a:uLnTx/>
                <a:uFillTx/>
                <a:latin typeface="Segoe UI" panose="020B0502040204020203" pitchFamily="34" charset="0"/>
              </a:rPr>
              <a:t>nterprise</a:t>
            </a:r>
            <a:r>
              <a:rPr kumimoji="0" lang="en-US" b="0" i="0" u="none" strike="noStrike" kern="1200" cap="none" spc="0" normalizeH="0" noProof="0">
                <a:ln>
                  <a:noFill/>
                </a:ln>
                <a:solidFill>
                  <a:srgbClr val="FFFFFF"/>
                </a:solidFill>
                <a:effectLst/>
                <a:uLnTx/>
                <a:uFillTx/>
                <a:latin typeface="Segoe UI" panose="020B0502040204020203" pitchFamily="34" charset="0"/>
              </a:rPr>
              <a:t> </a:t>
            </a:r>
            <a:r>
              <a:rPr lang="en-US" noProof="0">
                <a:solidFill>
                  <a:srgbClr val="FFFFFF"/>
                </a:solidFill>
                <a:latin typeface="Segoe UI" panose="020B0502040204020203" pitchFamily="34" charset="0"/>
              </a:rPr>
              <a:t>F</a:t>
            </a:r>
            <a:r>
              <a:rPr kumimoji="0" lang="en-US" b="0" i="0" u="none" strike="noStrike" kern="1200" cap="none" spc="0" normalizeH="0" noProof="0">
                <a:ln>
                  <a:noFill/>
                </a:ln>
                <a:solidFill>
                  <a:srgbClr val="FFFFFF"/>
                </a:solidFill>
                <a:effectLst/>
                <a:uLnTx/>
                <a:uFillTx/>
                <a:latin typeface="Segoe UI" panose="020B0502040204020203" pitchFamily="34" charset="0"/>
              </a:rPr>
              <a:t>oundation</a:t>
            </a:r>
            <a:endParaRPr kumimoji="0" lang="en-US" b="0" i="0" u="none" strike="noStrike" kern="1200" cap="none" spc="0" normalizeH="0" baseline="0" noProof="0">
              <a:ln>
                <a:noFill/>
              </a:ln>
              <a:solidFill>
                <a:srgbClr val="FFFFFF"/>
              </a:solidFill>
              <a:effectLst/>
              <a:uLnTx/>
              <a:uFillTx/>
              <a:latin typeface="Segoe UI" panose="020B0502040204020203" pitchFamily="34" charset="0"/>
            </a:endParaRPr>
          </a:p>
        </p:txBody>
      </p:sp>
      <p:sp>
        <p:nvSpPr>
          <p:cNvPr id="35" name="Graphic 40">
            <a:extLst>
              <a:ext uri="{FF2B5EF4-FFF2-40B4-BE49-F238E27FC236}">
                <a16:creationId xmlns:a16="http://schemas.microsoft.com/office/drawing/2014/main" id="{B3D756F6-F929-7B5E-2028-446CCE610FED}"/>
              </a:ext>
              <a:ext uri="{C183D7F6-B498-43B3-948B-1728B52AA6E4}">
                <adec:decorative xmlns:adec="http://schemas.microsoft.com/office/drawing/2017/decorative" val="1"/>
              </a:ext>
            </a:extLst>
          </p:cNvPr>
          <p:cNvSpPr/>
          <p:nvPr/>
        </p:nvSpPr>
        <p:spPr>
          <a:xfrm>
            <a:off x="2447309" y="4869006"/>
            <a:ext cx="359358" cy="359358"/>
          </a:xfrm>
          <a:custGeom>
            <a:avLst/>
            <a:gdLst>
              <a:gd name="csX0" fmla="*/ 58760 w 470079"/>
              <a:gd name="csY0" fmla="*/ 0 h 470079"/>
              <a:gd name="csX1" fmla="*/ 0 w 470079"/>
              <a:gd name="csY1" fmla="*/ 58760 h 470079"/>
              <a:gd name="csX2" fmla="*/ 0 w 470079"/>
              <a:gd name="csY2" fmla="*/ 411319 h 470079"/>
              <a:gd name="csX3" fmla="*/ 58760 w 470079"/>
              <a:gd name="csY3" fmla="*/ 470079 h 470079"/>
              <a:gd name="csX4" fmla="*/ 411319 w 470079"/>
              <a:gd name="csY4" fmla="*/ 470079 h 470079"/>
              <a:gd name="csX5" fmla="*/ 470079 w 470079"/>
              <a:gd name="csY5" fmla="*/ 411319 h 470079"/>
              <a:gd name="csX6" fmla="*/ 470079 w 470079"/>
              <a:gd name="csY6" fmla="*/ 58760 h 470079"/>
              <a:gd name="csX7" fmla="*/ 411319 w 470079"/>
              <a:gd name="csY7" fmla="*/ 0 h 470079"/>
              <a:gd name="csX8" fmla="*/ 58760 w 470079"/>
              <a:gd name="csY8" fmla="*/ 0 h 470079"/>
              <a:gd name="csX9" fmla="*/ 78347 w 470079"/>
              <a:gd name="csY9" fmla="*/ 97933 h 470079"/>
              <a:gd name="csX10" fmla="*/ 97933 w 470079"/>
              <a:gd name="csY10" fmla="*/ 78347 h 470079"/>
              <a:gd name="csX11" fmla="*/ 163222 w 470079"/>
              <a:gd name="csY11" fmla="*/ 78347 h 470079"/>
              <a:gd name="csX12" fmla="*/ 182809 w 470079"/>
              <a:gd name="csY12" fmla="*/ 97933 h 470079"/>
              <a:gd name="csX13" fmla="*/ 163222 w 470079"/>
              <a:gd name="csY13" fmla="*/ 117520 h 470079"/>
              <a:gd name="csX14" fmla="*/ 145202 w 470079"/>
              <a:gd name="csY14" fmla="*/ 117520 h 470079"/>
              <a:gd name="csX15" fmla="*/ 190121 w 470079"/>
              <a:gd name="csY15" fmla="*/ 162438 h 470079"/>
              <a:gd name="csX16" fmla="*/ 191098 w 470079"/>
              <a:gd name="csY16" fmla="*/ 190121 h 470079"/>
              <a:gd name="csX17" fmla="*/ 163416 w 470079"/>
              <a:gd name="csY17" fmla="*/ 191098 h 470079"/>
              <a:gd name="csX18" fmla="*/ 162438 w 470079"/>
              <a:gd name="csY18" fmla="*/ 190121 h 470079"/>
              <a:gd name="csX19" fmla="*/ 117520 w 470079"/>
              <a:gd name="csY19" fmla="*/ 145202 h 470079"/>
              <a:gd name="csX20" fmla="*/ 117520 w 470079"/>
              <a:gd name="csY20" fmla="*/ 163248 h 470079"/>
              <a:gd name="csX21" fmla="*/ 97933 w 470079"/>
              <a:gd name="csY21" fmla="*/ 182835 h 470079"/>
              <a:gd name="csX22" fmla="*/ 78347 w 470079"/>
              <a:gd name="csY22" fmla="*/ 163248 h 470079"/>
              <a:gd name="csX23" fmla="*/ 78347 w 470079"/>
              <a:gd name="csY23" fmla="*/ 97933 h 470079"/>
              <a:gd name="csX24" fmla="*/ 385987 w 470079"/>
              <a:gd name="csY24" fmla="*/ 386013 h 470079"/>
              <a:gd name="csX25" fmla="*/ 372146 w 470079"/>
              <a:gd name="csY25" fmla="*/ 391759 h 470079"/>
              <a:gd name="csX26" fmla="*/ 306857 w 470079"/>
              <a:gd name="csY26" fmla="*/ 391759 h 470079"/>
              <a:gd name="csX27" fmla="*/ 287271 w 470079"/>
              <a:gd name="csY27" fmla="*/ 372172 h 470079"/>
              <a:gd name="csX28" fmla="*/ 306857 w 470079"/>
              <a:gd name="csY28" fmla="*/ 352585 h 470079"/>
              <a:gd name="csX29" fmla="*/ 324877 w 470079"/>
              <a:gd name="csY29" fmla="*/ 352585 h 470079"/>
              <a:gd name="csX30" fmla="*/ 279958 w 470079"/>
              <a:gd name="csY30" fmla="*/ 307667 h 470079"/>
              <a:gd name="csX31" fmla="*/ 280426 w 470079"/>
              <a:gd name="csY31" fmla="*/ 279971 h 470079"/>
              <a:gd name="csX32" fmla="*/ 307641 w 470079"/>
              <a:gd name="csY32" fmla="*/ 279958 h 470079"/>
              <a:gd name="csX33" fmla="*/ 352559 w 470079"/>
              <a:gd name="csY33" fmla="*/ 324877 h 470079"/>
              <a:gd name="csX34" fmla="*/ 352559 w 470079"/>
              <a:gd name="csY34" fmla="*/ 306857 h 470079"/>
              <a:gd name="csX35" fmla="*/ 372146 w 470079"/>
              <a:gd name="csY35" fmla="*/ 287271 h 470079"/>
              <a:gd name="csX36" fmla="*/ 391733 w 470079"/>
              <a:gd name="csY36" fmla="*/ 306857 h 470079"/>
              <a:gd name="csX37" fmla="*/ 391733 w 470079"/>
              <a:gd name="csY37" fmla="*/ 372172 h 470079"/>
              <a:gd name="csX38" fmla="*/ 385987 w 470079"/>
              <a:gd name="csY38" fmla="*/ 386013 h 470079"/>
              <a:gd name="csX39" fmla="*/ 391733 w 470079"/>
              <a:gd name="csY39" fmla="*/ 97959 h 470079"/>
              <a:gd name="csX40" fmla="*/ 391733 w 470079"/>
              <a:gd name="csY40" fmla="*/ 163248 h 470079"/>
              <a:gd name="csX41" fmla="*/ 372146 w 470079"/>
              <a:gd name="csY41" fmla="*/ 182835 h 470079"/>
              <a:gd name="csX42" fmla="*/ 352559 w 470079"/>
              <a:gd name="csY42" fmla="*/ 163248 h 470079"/>
              <a:gd name="csX43" fmla="*/ 352559 w 470079"/>
              <a:gd name="csY43" fmla="*/ 145228 h 470079"/>
              <a:gd name="csX44" fmla="*/ 307641 w 470079"/>
              <a:gd name="csY44" fmla="*/ 190147 h 470079"/>
              <a:gd name="csX45" fmla="*/ 279945 w 470079"/>
              <a:gd name="csY45" fmla="*/ 190614 h 470079"/>
              <a:gd name="csX46" fmla="*/ 279478 w 470079"/>
              <a:gd name="csY46" fmla="*/ 162919 h 470079"/>
              <a:gd name="csX47" fmla="*/ 279958 w 470079"/>
              <a:gd name="csY47" fmla="*/ 162438 h 470079"/>
              <a:gd name="csX48" fmla="*/ 324877 w 470079"/>
              <a:gd name="csY48" fmla="*/ 117520 h 470079"/>
              <a:gd name="csX49" fmla="*/ 306857 w 470079"/>
              <a:gd name="csY49" fmla="*/ 117520 h 470079"/>
              <a:gd name="csX50" fmla="*/ 287271 w 470079"/>
              <a:gd name="csY50" fmla="*/ 97933 h 470079"/>
              <a:gd name="csX51" fmla="*/ 306857 w 470079"/>
              <a:gd name="csY51" fmla="*/ 78347 h 470079"/>
              <a:gd name="csX52" fmla="*/ 372146 w 470079"/>
              <a:gd name="csY52" fmla="*/ 78347 h 470079"/>
              <a:gd name="csX53" fmla="*/ 391733 w 470079"/>
              <a:gd name="csY53" fmla="*/ 97933 h 470079"/>
              <a:gd name="csX54" fmla="*/ 84092 w 470079"/>
              <a:gd name="csY54" fmla="*/ 385987 h 470079"/>
              <a:gd name="csX55" fmla="*/ 78347 w 470079"/>
              <a:gd name="csY55" fmla="*/ 372146 h 470079"/>
              <a:gd name="csX56" fmla="*/ 78347 w 470079"/>
              <a:gd name="csY56" fmla="*/ 306857 h 470079"/>
              <a:gd name="csX57" fmla="*/ 97933 w 470079"/>
              <a:gd name="csY57" fmla="*/ 287271 h 470079"/>
              <a:gd name="csX58" fmla="*/ 117520 w 470079"/>
              <a:gd name="csY58" fmla="*/ 306857 h 470079"/>
              <a:gd name="csX59" fmla="*/ 117520 w 470079"/>
              <a:gd name="csY59" fmla="*/ 324851 h 470079"/>
              <a:gd name="csX60" fmla="*/ 162438 w 470079"/>
              <a:gd name="csY60" fmla="*/ 279932 h 470079"/>
              <a:gd name="csX61" fmla="*/ 190121 w 470079"/>
              <a:gd name="csY61" fmla="*/ 280909 h 470079"/>
              <a:gd name="csX62" fmla="*/ 190121 w 470079"/>
              <a:gd name="csY62" fmla="*/ 307614 h 470079"/>
              <a:gd name="csX63" fmla="*/ 145202 w 470079"/>
              <a:gd name="csY63" fmla="*/ 352559 h 470079"/>
              <a:gd name="csX64" fmla="*/ 163248 w 470079"/>
              <a:gd name="csY64" fmla="*/ 352559 h 470079"/>
              <a:gd name="csX65" fmla="*/ 182835 w 470079"/>
              <a:gd name="csY65" fmla="*/ 372146 h 470079"/>
              <a:gd name="csX66" fmla="*/ 163248 w 470079"/>
              <a:gd name="csY66" fmla="*/ 391733 h 470079"/>
              <a:gd name="csX67" fmla="*/ 97933 w 470079"/>
              <a:gd name="csY67" fmla="*/ 391733 h 470079"/>
              <a:gd name="csX68" fmla="*/ 84092 w 470079"/>
              <a:gd name="csY68" fmla="*/ 385987 h 4700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Lst>
            <a:rect l="l" t="t" r="r" b="b"/>
            <a:pathLst>
              <a:path w="470079" h="470079">
                <a:moveTo>
                  <a:pt x="58760" y="0"/>
                </a:moveTo>
                <a:cubicBezTo>
                  <a:pt x="26308" y="0"/>
                  <a:pt x="0" y="26308"/>
                  <a:pt x="0" y="58760"/>
                </a:cubicBezTo>
                <a:lnTo>
                  <a:pt x="0" y="411319"/>
                </a:lnTo>
                <a:cubicBezTo>
                  <a:pt x="0" y="443770"/>
                  <a:pt x="26308" y="470079"/>
                  <a:pt x="58760" y="470079"/>
                </a:cubicBezTo>
                <a:lnTo>
                  <a:pt x="411319" y="470079"/>
                </a:lnTo>
                <a:cubicBezTo>
                  <a:pt x="443770" y="470079"/>
                  <a:pt x="470079" y="443770"/>
                  <a:pt x="470079" y="411319"/>
                </a:cubicBezTo>
                <a:lnTo>
                  <a:pt x="470079" y="58760"/>
                </a:lnTo>
                <a:cubicBezTo>
                  <a:pt x="470079" y="26308"/>
                  <a:pt x="443770" y="0"/>
                  <a:pt x="411319" y="0"/>
                </a:cubicBezTo>
                <a:lnTo>
                  <a:pt x="58760" y="0"/>
                </a:lnTo>
                <a:close/>
                <a:moveTo>
                  <a:pt x="78347" y="97933"/>
                </a:moveTo>
                <a:cubicBezTo>
                  <a:pt x="78347" y="87116"/>
                  <a:pt x="87116" y="78347"/>
                  <a:pt x="97933" y="78347"/>
                </a:cubicBezTo>
                <a:lnTo>
                  <a:pt x="163222" y="78347"/>
                </a:lnTo>
                <a:cubicBezTo>
                  <a:pt x="174039" y="78347"/>
                  <a:pt x="182809" y="87116"/>
                  <a:pt x="182809" y="97933"/>
                </a:cubicBezTo>
                <a:cubicBezTo>
                  <a:pt x="182809" y="108750"/>
                  <a:pt x="174039" y="117520"/>
                  <a:pt x="163222" y="117520"/>
                </a:cubicBezTo>
                <a:lnTo>
                  <a:pt x="145202" y="117520"/>
                </a:lnTo>
                <a:lnTo>
                  <a:pt x="190121" y="162438"/>
                </a:lnTo>
                <a:cubicBezTo>
                  <a:pt x="198034" y="169813"/>
                  <a:pt x="198473" y="182207"/>
                  <a:pt x="191098" y="190121"/>
                </a:cubicBezTo>
                <a:cubicBezTo>
                  <a:pt x="183723" y="198034"/>
                  <a:pt x="171330" y="198473"/>
                  <a:pt x="163416" y="191098"/>
                </a:cubicBezTo>
                <a:cubicBezTo>
                  <a:pt x="163079" y="190784"/>
                  <a:pt x="162753" y="190458"/>
                  <a:pt x="162438" y="190121"/>
                </a:cubicBezTo>
                <a:lnTo>
                  <a:pt x="117520" y="145202"/>
                </a:lnTo>
                <a:lnTo>
                  <a:pt x="117520" y="163248"/>
                </a:lnTo>
                <a:cubicBezTo>
                  <a:pt x="117520" y="174065"/>
                  <a:pt x="108750" y="182835"/>
                  <a:pt x="97933" y="182835"/>
                </a:cubicBezTo>
                <a:cubicBezTo>
                  <a:pt x="87116" y="182835"/>
                  <a:pt x="78347" y="174065"/>
                  <a:pt x="78347" y="163248"/>
                </a:cubicBezTo>
                <a:lnTo>
                  <a:pt x="78347" y="97933"/>
                </a:lnTo>
                <a:close/>
                <a:moveTo>
                  <a:pt x="385987" y="386013"/>
                </a:moveTo>
                <a:cubicBezTo>
                  <a:pt x="382318" y="389688"/>
                  <a:pt x="377338" y="391753"/>
                  <a:pt x="372146" y="391759"/>
                </a:cubicBezTo>
                <a:lnTo>
                  <a:pt x="306857" y="391759"/>
                </a:lnTo>
                <a:cubicBezTo>
                  <a:pt x="296040" y="391759"/>
                  <a:pt x="287271" y="382989"/>
                  <a:pt x="287271" y="372172"/>
                </a:cubicBezTo>
                <a:cubicBezTo>
                  <a:pt x="287271" y="361355"/>
                  <a:pt x="296040" y="352585"/>
                  <a:pt x="306857" y="352585"/>
                </a:cubicBezTo>
                <a:lnTo>
                  <a:pt x="324877" y="352585"/>
                </a:lnTo>
                <a:lnTo>
                  <a:pt x="279958" y="307667"/>
                </a:lnTo>
                <a:cubicBezTo>
                  <a:pt x="272440" y="299890"/>
                  <a:pt x="272648" y="287490"/>
                  <a:pt x="280426" y="279971"/>
                </a:cubicBezTo>
                <a:cubicBezTo>
                  <a:pt x="288012" y="272635"/>
                  <a:pt x="300046" y="272630"/>
                  <a:pt x="307641" y="279958"/>
                </a:cubicBezTo>
                <a:lnTo>
                  <a:pt x="352559" y="324877"/>
                </a:lnTo>
                <a:lnTo>
                  <a:pt x="352559" y="306857"/>
                </a:lnTo>
                <a:cubicBezTo>
                  <a:pt x="352559" y="296040"/>
                  <a:pt x="361329" y="287271"/>
                  <a:pt x="372146" y="287271"/>
                </a:cubicBezTo>
                <a:cubicBezTo>
                  <a:pt x="382963" y="287271"/>
                  <a:pt x="391733" y="296040"/>
                  <a:pt x="391733" y="306857"/>
                </a:cubicBezTo>
                <a:lnTo>
                  <a:pt x="391733" y="372172"/>
                </a:lnTo>
                <a:cubicBezTo>
                  <a:pt x="391727" y="377364"/>
                  <a:pt x="389662" y="382344"/>
                  <a:pt x="385987" y="386013"/>
                </a:cubicBezTo>
                <a:close/>
                <a:moveTo>
                  <a:pt x="391733" y="97959"/>
                </a:moveTo>
                <a:lnTo>
                  <a:pt x="391733" y="163248"/>
                </a:lnTo>
                <a:cubicBezTo>
                  <a:pt x="391733" y="174065"/>
                  <a:pt x="382963" y="182835"/>
                  <a:pt x="372146" y="182835"/>
                </a:cubicBezTo>
                <a:cubicBezTo>
                  <a:pt x="361329" y="182835"/>
                  <a:pt x="352559" y="174065"/>
                  <a:pt x="352559" y="163248"/>
                </a:cubicBezTo>
                <a:lnTo>
                  <a:pt x="352559" y="145228"/>
                </a:lnTo>
                <a:lnTo>
                  <a:pt x="307641" y="190147"/>
                </a:lnTo>
                <a:cubicBezTo>
                  <a:pt x="300122" y="197924"/>
                  <a:pt x="287722" y="198133"/>
                  <a:pt x="279945" y="190614"/>
                </a:cubicBezTo>
                <a:cubicBezTo>
                  <a:pt x="272168" y="183096"/>
                  <a:pt x="271959" y="170697"/>
                  <a:pt x="279478" y="162919"/>
                </a:cubicBezTo>
                <a:cubicBezTo>
                  <a:pt x="279634" y="162756"/>
                  <a:pt x="279794" y="162596"/>
                  <a:pt x="279958" y="162438"/>
                </a:cubicBezTo>
                <a:lnTo>
                  <a:pt x="324877" y="117520"/>
                </a:lnTo>
                <a:lnTo>
                  <a:pt x="306857" y="117520"/>
                </a:lnTo>
                <a:cubicBezTo>
                  <a:pt x="296040" y="117520"/>
                  <a:pt x="287271" y="108750"/>
                  <a:pt x="287271" y="97933"/>
                </a:cubicBezTo>
                <a:cubicBezTo>
                  <a:pt x="287271" y="87116"/>
                  <a:pt x="296040" y="78347"/>
                  <a:pt x="306857" y="78347"/>
                </a:cubicBezTo>
                <a:lnTo>
                  <a:pt x="372146" y="78347"/>
                </a:lnTo>
                <a:cubicBezTo>
                  <a:pt x="382963" y="78347"/>
                  <a:pt x="391733" y="87116"/>
                  <a:pt x="391733" y="97933"/>
                </a:cubicBezTo>
                <a:close/>
                <a:moveTo>
                  <a:pt x="84092" y="385987"/>
                </a:moveTo>
                <a:cubicBezTo>
                  <a:pt x="80418" y="382318"/>
                  <a:pt x="78351" y="377338"/>
                  <a:pt x="78347" y="372146"/>
                </a:cubicBezTo>
                <a:lnTo>
                  <a:pt x="78347" y="306857"/>
                </a:lnTo>
                <a:cubicBezTo>
                  <a:pt x="78347" y="296040"/>
                  <a:pt x="87116" y="287271"/>
                  <a:pt x="97933" y="287271"/>
                </a:cubicBezTo>
                <a:cubicBezTo>
                  <a:pt x="108750" y="287271"/>
                  <a:pt x="117520" y="296040"/>
                  <a:pt x="117520" y="306857"/>
                </a:cubicBezTo>
                <a:lnTo>
                  <a:pt x="117520" y="324851"/>
                </a:lnTo>
                <a:lnTo>
                  <a:pt x="162438" y="279932"/>
                </a:lnTo>
                <a:cubicBezTo>
                  <a:pt x="170352" y="272557"/>
                  <a:pt x="182746" y="272996"/>
                  <a:pt x="190121" y="280909"/>
                </a:cubicBezTo>
                <a:cubicBezTo>
                  <a:pt x="197130" y="288430"/>
                  <a:pt x="197130" y="300093"/>
                  <a:pt x="190121" y="307614"/>
                </a:cubicBezTo>
                <a:lnTo>
                  <a:pt x="145202" y="352559"/>
                </a:lnTo>
                <a:lnTo>
                  <a:pt x="163248" y="352559"/>
                </a:lnTo>
                <a:cubicBezTo>
                  <a:pt x="174065" y="352559"/>
                  <a:pt x="182835" y="361329"/>
                  <a:pt x="182835" y="372146"/>
                </a:cubicBezTo>
                <a:cubicBezTo>
                  <a:pt x="182835" y="382963"/>
                  <a:pt x="174065" y="391733"/>
                  <a:pt x="163248" y="391733"/>
                </a:cubicBezTo>
                <a:lnTo>
                  <a:pt x="97933" y="391733"/>
                </a:lnTo>
                <a:cubicBezTo>
                  <a:pt x="92740" y="391727"/>
                  <a:pt x="87762" y="389662"/>
                  <a:pt x="84092" y="385987"/>
                </a:cubicBezTo>
                <a:close/>
              </a:path>
            </a:pathLst>
          </a:custGeom>
          <a:solidFill>
            <a:srgbClr val="36AAEE"/>
          </a:solidFill>
          <a:ln w="25797"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panose="020B0502040204020203" pitchFamily="34" charset="0"/>
              <a:ea typeface="+mn-ea"/>
              <a:cs typeface="+mn-cs"/>
            </a:endParaRPr>
          </a:p>
        </p:txBody>
      </p:sp>
      <p:sp>
        <p:nvSpPr>
          <p:cNvPr id="37" name="Graphic 42">
            <a:extLst>
              <a:ext uri="{FF2B5EF4-FFF2-40B4-BE49-F238E27FC236}">
                <a16:creationId xmlns:a16="http://schemas.microsoft.com/office/drawing/2014/main" id="{6E61B689-E3FD-9530-86A5-E4C166D36B5F}"/>
              </a:ext>
              <a:ext uri="{C183D7F6-B498-43B3-948B-1728B52AA6E4}">
                <adec:decorative xmlns:adec="http://schemas.microsoft.com/office/drawing/2017/decorative" val="1"/>
              </a:ext>
            </a:extLst>
          </p:cNvPr>
          <p:cNvSpPr/>
          <p:nvPr/>
        </p:nvSpPr>
        <p:spPr>
          <a:xfrm>
            <a:off x="5936647" y="4851476"/>
            <a:ext cx="315532" cy="394418"/>
          </a:xfrm>
          <a:custGeom>
            <a:avLst/>
            <a:gdLst>
              <a:gd name="csX0" fmla="*/ 206375 w 412750"/>
              <a:gd name="csY0" fmla="*/ 206375 h 515938"/>
              <a:gd name="csX1" fmla="*/ 412751 w 412750"/>
              <a:gd name="csY1" fmla="*/ 103188 h 515938"/>
              <a:gd name="csX2" fmla="*/ 206375 w 412750"/>
              <a:gd name="csY2" fmla="*/ 0 h 515938"/>
              <a:gd name="csX3" fmla="*/ 0 w 412750"/>
              <a:gd name="csY3" fmla="*/ 103188 h 515938"/>
              <a:gd name="csX4" fmla="*/ 206375 w 412750"/>
              <a:gd name="csY4" fmla="*/ 206375 h 515938"/>
              <a:gd name="csX5" fmla="*/ 369618 w 412750"/>
              <a:gd name="csY5" fmla="*/ 210761 h 515938"/>
              <a:gd name="csX6" fmla="*/ 412751 w 412750"/>
              <a:gd name="csY6" fmla="*/ 181946 h 515938"/>
              <a:gd name="csX7" fmla="*/ 412751 w 412750"/>
              <a:gd name="csY7" fmla="*/ 412751 h 515938"/>
              <a:gd name="csX8" fmla="*/ 206375 w 412750"/>
              <a:gd name="csY8" fmla="*/ 515938 h 515938"/>
              <a:gd name="csX9" fmla="*/ 0 w 412750"/>
              <a:gd name="csY9" fmla="*/ 412751 h 515938"/>
              <a:gd name="csX10" fmla="*/ 0 w 412750"/>
              <a:gd name="csY10" fmla="*/ 181946 h 515938"/>
              <a:gd name="csX11" fmla="*/ 43132 w 412750"/>
              <a:gd name="csY11" fmla="*/ 210761 h 515938"/>
              <a:gd name="csX12" fmla="*/ 206375 w 412750"/>
              <a:gd name="csY12" fmla="*/ 245071 h 515938"/>
              <a:gd name="csX13" fmla="*/ 369618 w 412750"/>
              <a:gd name="csY13" fmla="*/ 210761 h 5159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412750" h="515938">
                <a:moveTo>
                  <a:pt x="206375" y="206375"/>
                </a:moveTo>
                <a:cubicBezTo>
                  <a:pt x="320346" y="206375"/>
                  <a:pt x="412751" y="160199"/>
                  <a:pt x="412751" y="103188"/>
                </a:cubicBezTo>
                <a:cubicBezTo>
                  <a:pt x="412751" y="46176"/>
                  <a:pt x="320346" y="0"/>
                  <a:pt x="206375" y="0"/>
                </a:cubicBezTo>
                <a:cubicBezTo>
                  <a:pt x="92405" y="0"/>
                  <a:pt x="0" y="46176"/>
                  <a:pt x="0" y="103188"/>
                </a:cubicBezTo>
                <a:cubicBezTo>
                  <a:pt x="0" y="160199"/>
                  <a:pt x="92405" y="206375"/>
                  <a:pt x="206375" y="206375"/>
                </a:cubicBezTo>
                <a:close/>
                <a:moveTo>
                  <a:pt x="369618" y="210761"/>
                </a:moveTo>
                <a:cubicBezTo>
                  <a:pt x="385207" y="203106"/>
                  <a:pt x="399710" y="193416"/>
                  <a:pt x="412751" y="181946"/>
                </a:cubicBezTo>
                <a:lnTo>
                  <a:pt x="412751" y="412751"/>
                </a:lnTo>
                <a:cubicBezTo>
                  <a:pt x="412751" y="469762"/>
                  <a:pt x="320346" y="515938"/>
                  <a:pt x="206375" y="515938"/>
                </a:cubicBezTo>
                <a:cubicBezTo>
                  <a:pt x="92405" y="515938"/>
                  <a:pt x="0" y="469762"/>
                  <a:pt x="0" y="412751"/>
                </a:cubicBezTo>
                <a:lnTo>
                  <a:pt x="0" y="181946"/>
                </a:lnTo>
                <a:cubicBezTo>
                  <a:pt x="13040" y="193416"/>
                  <a:pt x="27544" y="203106"/>
                  <a:pt x="43132" y="210761"/>
                </a:cubicBezTo>
                <a:cubicBezTo>
                  <a:pt x="86936" y="232637"/>
                  <a:pt x="144669" y="245071"/>
                  <a:pt x="206375" y="245071"/>
                </a:cubicBezTo>
                <a:cubicBezTo>
                  <a:pt x="268082" y="245071"/>
                  <a:pt x="325815" y="232637"/>
                  <a:pt x="369618" y="210761"/>
                </a:cubicBezTo>
                <a:close/>
              </a:path>
            </a:pathLst>
          </a:custGeom>
          <a:solidFill>
            <a:srgbClr val="85BC24"/>
          </a:solidFill>
          <a:ln w="25797"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srgbClr val="000000"/>
              </a:solidFill>
              <a:effectLst/>
              <a:uLnTx/>
              <a:uFillTx/>
              <a:latin typeface="Segoe UI" panose="020B0502040204020203" pitchFamily="34" charset="0"/>
              <a:ea typeface="+mn-ea"/>
              <a:cs typeface="+mn-cs"/>
            </a:endParaRPr>
          </a:p>
        </p:txBody>
      </p:sp>
      <p:sp>
        <p:nvSpPr>
          <p:cNvPr id="39" name="Graphic 46">
            <a:extLst>
              <a:ext uri="{FF2B5EF4-FFF2-40B4-BE49-F238E27FC236}">
                <a16:creationId xmlns:a16="http://schemas.microsoft.com/office/drawing/2014/main" id="{02C69738-1780-3DD4-7556-6FA324D5B8E0}"/>
              </a:ext>
              <a:ext uri="{C183D7F6-B498-43B3-948B-1728B52AA6E4}">
                <adec:decorative xmlns:adec="http://schemas.microsoft.com/office/drawing/2017/decorative" val="1"/>
              </a:ext>
            </a:extLst>
          </p:cNvPr>
          <p:cNvSpPr/>
          <p:nvPr/>
        </p:nvSpPr>
        <p:spPr>
          <a:xfrm>
            <a:off x="9384238" y="4867910"/>
            <a:ext cx="361550" cy="361550"/>
          </a:xfrm>
          <a:custGeom>
            <a:avLst/>
            <a:gdLst>
              <a:gd name="csX0" fmla="*/ 0 w 429948"/>
              <a:gd name="csY0" fmla="*/ 214974 h 429948"/>
              <a:gd name="csX1" fmla="*/ 214974 w 429948"/>
              <a:gd name="csY1" fmla="*/ 0 h 429948"/>
              <a:gd name="csX2" fmla="*/ 429948 w 429948"/>
              <a:gd name="csY2" fmla="*/ 214974 h 429948"/>
              <a:gd name="csX3" fmla="*/ 214974 w 429948"/>
              <a:gd name="csY3" fmla="*/ 429948 h 429948"/>
              <a:gd name="csX4" fmla="*/ 0 w 429948"/>
              <a:gd name="csY4" fmla="*/ 214974 h 429948"/>
              <a:gd name="csX5" fmla="*/ 190381 w 429948"/>
              <a:gd name="csY5" fmla="*/ 132317 h 429948"/>
              <a:gd name="csX6" fmla="*/ 153851 w 429948"/>
              <a:gd name="csY6" fmla="*/ 142792 h 429948"/>
              <a:gd name="csX7" fmla="*/ 150482 w 429948"/>
              <a:gd name="csY7" fmla="*/ 155813 h 429948"/>
              <a:gd name="csX8" fmla="*/ 150482 w 429948"/>
              <a:gd name="csY8" fmla="*/ 274135 h 429948"/>
              <a:gd name="csX9" fmla="*/ 177360 w 429948"/>
              <a:gd name="csY9" fmla="*/ 301000 h 429948"/>
              <a:gd name="csX10" fmla="*/ 190381 w 429948"/>
              <a:gd name="csY10" fmla="*/ 297632 h 429948"/>
              <a:gd name="csX11" fmla="*/ 314142 w 429948"/>
              <a:gd name="csY11" fmla="*/ 229076 h 429948"/>
              <a:gd name="csX12" fmla="*/ 320430 w 429948"/>
              <a:gd name="csY12" fmla="*/ 207160 h 429948"/>
              <a:gd name="csX13" fmla="*/ 314142 w 429948"/>
              <a:gd name="csY13" fmla="*/ 200872 h 429948"/>
              <a:gd name="csX14" fmla="*/ 190381 w 429948"/>
              <a:gd name="csY14" fmla="*/ 132317 h 4299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29948" h="429948">
                <a:moveTo>
                  <a:pt x="0" y="214974"/>
                </a:moveTo>
                <a:cubicBezTo>
                  <a:pt x="0" y="96244"/>
                  <a:pt x="96244" y="0"/>
                  <a:pt x="214974" y="0"/>
                </a:cubicBezTo>
                <a:cubicBezTo>
                  <a:pt x="333704" y="0"/>
                  <a:pt x="429948" y="96244"/>
                  <a:pt x="429948" y="214974"/>
                </a:cubicBezTo>
                <a:cubicBezTo>
                  <a:pt x="429948" y="333704"/>
                  <a:pt x="333704" y="429948"/>
                  <a:pt x="214974" y="429948"/>
                </a:cubicBezTo>
                <a:cubicBezTo>
                  <a:pt x="96244" y="429948"/>
                  <a:pt x="0" y="333704"/>
                  <a:pt x="0" y="214974"/>
                </a:cubicBezTo>
                <a:close/>
                <a:moveTo>
                  <a:pt x="190381" y="132317"/>
                </a:moveTo>
                <a:cubicBezTo>
                  <a:pt x="177401" y="125122"/>
                  <a:pt x="161046" y="129812"/>
                  <a:pt x="153851" y="142792"/>
                </a:cubicBezTo>
                <a:cubicBezTo>
                  <a:pt x="151642" y="146777"/>
                  <a:pt x="150483" y="151257"/>
                  <a:pt x="150482" y="155813"/>
                </a:cubicBezTo>
                <a:lnTo>
                  <a:pt x="150482" y="274135"/>
                </a:lnTo>
                <a:cubicBezTo>
                  <a:pt x="150485" y="288977"/>
                  <a:pt x="162519" y="301005"/>
                  <a:pt x="177360" y="301000"/>
                </a:cubicBezTo>
                <a:cubicBezTo>
                  <a:pt x="181915" y="301000"/>
                  <a:pt x="186396" y="299840"/>
                  <a:pt x="190381" y="297632"/>
                </a:cubicBezTo>
                <a:lnTo>
                  <a:pt x="314142" y="229076"/>
                </a:lnTo>
                <a:cubicBezTo>
                  <a:pt x="321930" y="224760"/>
                  <a:pt x="324744" y="214948"/>
                  <a:pt x="320430" y="207160"/>
                </a:cubicBezTo>
                <a:cubicBezTo>
                  <a:pt x="318964" y="204516"/>
                  <a:pt x="316786" y="202336"/>
                  <a:pt x="314142" y="200872"/>
                </a:cubicBezTo>
                <a:lnTo>
                  <a:pt x="190381" y="132317"/>
                </a:lnTo>
                <a:close/>
              </a:path>
            </a:pathLst>
          </a:custGeom>
          <a:solidFill>
            <a:srgbClr val="FAB62A"/>
          </a:solidFill>
          <a:ln w="21431"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a:ln>
                <a:noFill/>
              </a:ln>
              <a:solidFill>
                <a:srgbClr val="000000"/>
              </a:solidFill>
              <a:effectLst/>
              <a:uLnTx/>
              <a:uFillTx/>
              <a:latin typeface="Segoe UI" panose="020B0502040204020203" pitchFamily="34" charset="0"/>
              <a:ea typeface="+mn-ea"/>
              <a:cs typeface="+mn-cs"/>
            </a:endParaRPr>
          </a:p>
        </p:txBody>
      </p:sp>
      <p:cxnSp>
        <p:nvCxnSpPr>
          <p:cNvPr id="48" name="!!Straight Connector 49">
            <a:extLst>
              <a:ext uri="{FF2B5EF4-FFF2-40B4-BE49-F238E27FC236}">
                <a16:creationId xmlns:a16="http://schemas.microsoft.com/office/drawing/2014/main" id="{01CB7F9E-D4A3-F1B1-F3B2-DEFFFDDF9972}"/>
              </a:ext>
              <a:ext uri="{C183D7F6-B498-43B3-948B-1728B52AA6E4}">
                <adec:decorative xmlns:adec="http://schemas.microsoft.com/office/drawing/2017/decorative" val="1"/>
              </a:ext>
            </a:extLst>
          </p:cNvPr>
          <p:cNvCxnSpPr>
            <a:cxnSpLocks/>
          </p:cNvCxnSpPr>
          <p:nvPr/>
        </p:nvCxnSpPr>
        <p:spPr>
          <a:xfrm>
            <a:off x="4362452" y="5291451"/>
            <a:ext cx="0" cy="720000"/>
          </a:xfrm>
          <a:prstGeom prst="line">
            <a:avLst/>
          </a:prstGeom>
          <a:ln w="12700" cap="sq">
            <a:solidFill>
              <a:schemeClr val="tx1">
                <a:alpha val="3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9" name="!!Straight Connector 49">
            <a:extLst>
              <a:ext uri="{FF2B5EF4-FFF2-40B4-BE49-F238E27FC236}">
                <a16:creationId xmlns:a16="http://schemas.microsoft.com/office/drawing/2014/main" id="{8E9B0CA7-083E-8F7B-166D-B17204042715}"/>
              </a:ext>
              <a:ext uri="{C183D7F6-B498-43B3-948B-1728B52AA6E4}">
                <adec:decorative xmlns:adec="http://schemas.microsoft.com/office/drawing/2017/decorative" val="1"/>
              </a:ext>
            </a:extLst>
          </p:cNvPr>
          <p:cNvCxnSpPr>
            <a:cxnSpLocks/>
          </p:cNvCxnSpPr>
          <p:nvPr/>
        </p:nvCxnSpPr>
        <p:spPr>
          <a:xfrm>
            <a:off x="7829550" y="5291451"/>
            <a:ext cx="0" cy="720000"/>
          </a:xfrm>
          <a:prstGeom prst="line">
            <a:avLst/>
          </a:prstGeom>
          <a:ln w="12700" cap="sq">
            <a:solidFill>
              <a:schemeClr val="tx1">
                <a:alpha val="3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55444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7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
                                        <p:tgtEl>
                                          <p:spTgt spid="12"/>
                                        </p:tgtEl>
                                      </p:cBhvr>
                                    </p:animEffect>
                                  </p:childTnLst>
                                </p:cTn>
                              </p:par>
                              <p:par>
                                <p:cTn id="8" presetID="10" presetClass="entr" presetSubtype="0" fill="hold" grpId="0" nodeType="withEffect">
                                  <p:stCondLst>
                                    <p:cond delay="60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2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200"/>
                                        <p:tgtEl>
                                          <p:spTgt spid="14"/>
                                        </p:tgtEl>
                                      </p:cBhvr>
                                    </p:animEffect>
                                  </p:childTnLst>
                                </p:cTn>
                              </p:par>
                              <p:par>
                                <p:cTn id="17" presetID="10" presetClass="entr" presetSubtype="0" fill="hold" grpId="0" nodeType="withEffect">
                                  <p:stCondLst>
                                    <p:cond delay="50"/>
                                  </p:stCondLst>
                                  <p:childTnLst>
                                    <p:set>
                                      <p:cBhvr>
                                        <p:cTn id="18" dur="1" fill="hold">
                                          <p:stCondLst>
                                            <p:cond delay="0"/>
                                          </p:stCondLst>
                                        </p:cTn>
                                        <p:tgtEl>
                                          <p:spTgt spid="33"/>
                                        </p:tgtEl>
                                        <p:attrNameLst>
                                          <p:attrName>style.visibility</p:attrName>
                                        </p:attrNameLst>
                                      </p:cBhvr>
                                      <p:to>
                                        <p:strVal val="visible"/>
                                      </p:to>
                                    </p:set>
                                    <p:animEffect transition="in" filter="fade">
                                      <p:cBhvr>
                                        <p:cTn id="19" dur="500"/>
                                        <p:tgtEl>
                                          <p:spTgt spid="33"/>
                                        </p:tgtEl>
                                      </p:cBhvr>
                                    </p:animEffect>
                                  </p:childTnLst>
                                </p:cTn>
                              </p:par>
                              <p:par>
                                <p:cTn id="20" presetID="10" presetClass="entr" presetSubtype="0" fill="hold" grpId="0" nodeType="withEffect">
                                  <p:stCondLst>
                                    <p:cond delay="5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grpId="0" nodeType="withEffect">
                                  <p:stCondLst>
                                    <p:cond delay="100"/>
                                  </p:stCondLst>
                                  <p:childTnLst>
                                    <p:set>
                                      <p:cBhvr>
                                        <p:cTn id="24" dur="1" fill="hold">
                                          <p:stCondLst>
                                            <p:cond delay="0"/>
                                          </p:stCondLst>
                                        </p:cTn>
                                        <p:tgtEl>
                                          <p:spTgt spid="32"/>
                                        </p:tgtEl>
                                        <p:attrNameLst>
                                          <p:attrName>style.visibility</p:attrName>
                                        </p:attrNameLst>
                                      </p:cBhvr>
                                      <p:to>
                                        <p:strVal val="visible"/>
                                      </p:to>
                                    </p:set>
                                    <p:animEffect transition="in" filter="fade">
                                      <p:cBhvr>
                                        <p:cTn id="25" dur="500"/>
                                        <p:tgtEl>
                                          <p:spTgt spid="32"/>
                                        </p:tgtEl>
                                      </p:cBhvr>
                                    </p:animEffect>
                                  </p:childTnLst>
                                </p:cTn>
                              </p:par>
                              <p:par>
                                <p:cTn id="26" presetID="10" presetClass="entr" presetSubtype="0" fill="hold" grpId="0" nodeType="withEffect">
                                  <p:stCondLst>
                                    <p:cond delay="10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grpId="0" nodeType="withEffect">
                                  <p:stCondLst>
                                    <p:cond delay="15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500"/>
                                        <p:tgtEl>
                                          <p:spTgt spid="31"/>
                                        </p:tgtEl>
                                      </p:cBhvr>
                                    </p:animEffect>
                                  </p:childTnLst>
                                </p:cTn>
                              </p:par>
                              <p:par>
                                <p:cTn id="32" presetID="10" presetClass="entr" presetSubtype="0" fill="hold" grpId="0" nodeType="withEffect">
                                  <p:stCondLst>
                                    <p:cond delay="15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500"/>
                                        <p:tgtEl>
                                          <p:spTgt spid="18"/>
                                        </p:tgtEl>
                                      </p:cBhvr>
                                    </p:animEffect>
                                  </p:childTnLst>
                                </p:cTn>
                              </p:par>
                              <p:par>
                                <p:cTn id="35" presetID="10" presetClass="entr" presetSubtype="0" fill="hold" grpId="0" nodeType="withEffect">
                                  <p:stCondLst>
                                    <p:cond delay="200"/>
                                  </p:stCondLst>
                                  <p:childTnLst>
                                    <p:set>
                                      <p:cBhvr>
                                        <p:cTn id="36" dur="1" fill="hold">
                                          <p:stCondLst>
                                            <p:cond delay="0"/>
                                          </p:stCondLst>
                                        </p:cTn>
                                        <p:tgtEl>
                                          <p:spTgt spid="30"/>
                                        </p:tgtEl>
                                        <p:attrNameLst>
                                          <p:attrName>style.visibility</p:attrName>
                                        </p:attrNameLst>
                                      </p:cBhvr>
                                      <p:to>
                                        <p:strVal val="visible"/>
                                      </p:to>
                                    </p:set>
                                    <p:animEffect transition="in" filter="fade">
                                      <p:cBhvr>
                                        <p:cTn id="37" dur="500"/>
                                        <p:tgtEl>
                                          <p:spTgt spid="30"/>
                                        </p:tgtEl>
                                      </p:cBhvr>
                                    </p:animEffect>
                                  </p:childTnLst>
                                </p:cTn>
                              </p:par>
                              <p:par>
                                <p:cTn id="38" presetID="10" presetClass="entr" presetSubtype="0" fill="hold" grpId="0" nodeType="withEffect">
                                  <p:stCondLst>
                                    <p:cond delay="20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par>
                                <p:cTn id="41" presetID="10" presetClass="entr" presetSubtype="0" fill="hold" grpId="0" nodeType="withEffect">
                                  <p:stCondLst>
                                    <p:cond delay="250"/>
                                  </p:stCondLst>
                                  <p:childTnLst>
                                    <p:set>
                                      <p:cBhvr>
                                        <p:cTn id="42" dur="1" fill="hold">
                                          <p:stCondLst>
                                            <p:cond delay="0"/>
                                          </p:stCondLst>
                                        </p:cTn>
                                        <p:tgtEl>
                                          <p:spTgt spid="29"/>
                                        </p:tgtEl>
                                        <p:attrNameLst>
                                          <p:attrName>style.visibility</p:attrName>
                                        </p:attrNameLst>
                                      </p:cBhvr>
                                      <p:to>
                                        <p:strVal val="visible"/>
                                      </p:to>
                                    </p:set>
                                    <p:animEffect transition="in" filter="fade">
                                      <p:cBhvr>
                                        <p:cTn id="43" dur="500"/>
                                        <p:tgtEl>
                                          <p:spTgt spid="29"/>
                                        </p:tgtEl>
                                      </p:cBhvr>
                                    </p:animEffect>
                                  </p:childTnLst>
                                </p:cTn>
                              </p:par>
                              <p:par>
                                <p:cTn id="44" presetID="10" presetClass="entr" presetSubtype="0" fill="hold" grpId="0" nodeType="withEffect">
                                  <p:stCondLst>
                                    <p:cond delay="250"/>
                                  </p:stCondLst>
                                  <p:childTnLst>
                                    <p:set>
                                      <p:cBhvr>
                                        <p:cTn id="45" dur="1" fill="hold">
                                          <p:stCondLst>
                                            <p:cond delay="0"/>
                                          </p:stCondLst>
                                        </p:cTn>
                                        <p:tgtEl>
                                          <p:spTgt spid="26"/>
                                        </p:tgtEl>
                                        <p:attrNameLst>
                                          <p:attrName>style.visibility</p:attrName>
                                        </p:attrNameLst>
                                      </p:cBhvr>
                                      <p:to>
                                        <p:strVal val="visible"/>
                                      </p:to>
                                    </p:set>
                                    <p:animEffect transition="in" filter="fade">
                                      <p:cBhvr>
                                        <p:cTn id="46" dur="500"/>
                                        <p:tgtEl>
                                          <p:spTgt spid="26"/>
                                        </p:tgtEl>
                                      </p:cBhvr>
                                    </p:animEffect>
                                  </p:childTnLst>
                                </p:cTn>
                              </p:par>
                              <p:par>
                                <p:cTn id="47" presetID="10" presetClass="entr" presetSubtype="0" fill="hold" grpId="0" nodeType="withEffect">
                                  <p:stCondLst>
                                    <p:cond delay="300"/>
                                  </p:stCondLst>
                                  <p:childTnLst>
                                    <p:set>
                                      <p:cBhvr>
                                        <p:cTn id="48" dur="1" fill="hold">
                                          <p:stCondLst>
                                            <p:cond delay="0"/>
                                          </p:stCondLst>
                                        </p:cTn>
                                        <p:tgtEl>
                                          <p:spTgt spid="28"/>
                                        </p:tgtEl>
                                        <p:attrNameLst>
                                          <p:attrName>style.visibility</p:attrName>
                                        </p:attrNameLst>
                                      </p:cBhvr>
                                      <p:to>
                                        <p:strVal val="visible"/>
                                      </p:to>
                                    </p:set>
                                    <p:animEffect transition="in" filter="fade">
                                      <p:cBhvr>
                                        <p:cTn id="49" dur="500"/>
                                        <p:tgtEl>
                                          <p:spTgt spid="28"/>
                                        </p:tgtEl>
                                      </p:cBhvr>
                                    </p:animEffect>
                                  </p:childTnLst>
                                </p:cTn>
                              </p:par>
                              <p:par>
                                <p:cTn id="50" presetID="10" presetClass="entr" presetSubtype="0" fill="hold" grpId="0" nodeType="withEffect">
                                  <p:stCondLst>
                                    <p:cond delay="300"/>
                                  </p:stCondLst>
                                  <p:childTnLst>
                                    <p:set>
                                      <p:cBhvr>
                                        <p:cTn id="51" dur="1" fill="hold">
                                          <p:stCondLst>
                                            <p:cond delay="0"/>
                                          </p:stCondLst>
                                        </p:cTn>
                                        <p:tgtEl>
                                          <p:spTgt spid="27"/>
                                        </p:tgtEl>
                                        <p:attrNameLst>
                                          <p:attrName>style.visibility</p:attrName>
                                        </p:attrNameLst>
                                      </p:cBhvr>
                                      <p:to>
                                        <p:strVal val="visible"/>
                                      </p:to>
                                    </p:set>
                                    <p:animEffect transition="in" filter="fade">
                                      <p:cBhvr>
                                        <p:cTn id="52" dur="500"/>
                                        <p:tgtEl>
                                          <p:spTgt spid="27"/>
                                        </p:tgtEl>
                                      </p:cBhvr>
                                    </p:animEffect>
                                  </p:childTnLst>
                                </p:cTn>
                              </p:par>
                              <p:par>
                                <p:cTn id="53" presetID="10" presetClass="entr" presetSubtype="0" fill="hold" nodeType="withEffect">
                                  <p:stCondLst>
                                    <p:cond delay="60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200"/>
                                        <p:tgtEl>
                                          <p:spTgt spid="9"/>
                                        </p:tgtEl>
                                      </p:cBhvr>
                                    </p:animEffect>
                                  </p:childTnLst>
                                </p:cTn>
                              </p:par>
                              <p:par>
                                <p:cTn id="56" presetID="10" presetClass="entr" presetSubtype="0" fill="hold" nodeType="withEffect">
                                  <p:stCondLst>
                                    <p:cond delay="600"/>
                                  </p:stCondLst>
                                  <p:childTnLst>
                                    <p:set>
                                      <p:cBhvr>
                                        <p:cTn id="57" dur="1" fill="hold">
                                          <p:stCondLst>
                                            <p:cond delay="0"/>
                                          </p:stCondLst>
                                        </p:cTn>
                                        <p:tgtEl>
                                          <p:spTgt spid="40"/>
                                        </p:tgtEl>
                                        <p:attrNameLst>
                                          <p:attrName>style.visibility</p:attrName>
                                        </p:attrNameLst>
                                      </p:cBhvr>
                                      <p:to>
                                        <p:strVal val="visible"/>
                                      </p:to>
                                    </p:set>
                                    <p:animEffect transition="in" filter="fade">
                                      <p:cBhvr>
                                        <p:cTn id="58" dur="200"/>
                                        <p:tgtEl>
                                          <p:spTgt spid="40"/>
                                        </p:tgtEl>
                                      </p:cBhvr>
                                    </p:animEffect>
                                  </p:childTnLst>
                                </p:cTn>
                              </p:par>
                              <p:par>
                                <p:cTn id="59" presetID="10" presetClass="entr" presetSubtype="0" fill="hold" grpId="0" nodeType="withEffect">
                                  <p:stCondLst>
                                    <p:cond delay="800"/>
                                  </p:stCondLst>
                                  <p:childTnLst>
                                    <p:set>
                                      <p:cBhvr>
                                        <p:cTn id="60" dur="1" fill="hold">
                                          <p:stCondLst>
                                            <p:cond delay="0"/>
                                          </p:stCondLst>
                                        </p:cTn>
                                        <p:tgtEl>
                                          <p:spTgt spid="39"/>
                                        </p:tgtEl>
                                        <p:attrNameLst>
                                          <p:attrName>style.visibility</p:attrName>
                                        </p:attrNameLst>
                                      </p:cBhvr>
                                      <p:to>
                                        <p:strVal val="visible"/>
                                      </p:to>
                                    </p:set>
                                    <p:animEffect transition="in" filter="fade">
                                      <p:cBhvr>
                                        <p:cTn id="61" dur="200"/>
                                        <p:tgtEl>
                                          <p:spTgt spid="39"/>
                                        </p:tgtEl>
                                      </p:cBhvr>
                                    </p:animEffect>
                                  </p:childTnLst>
                                </p:cTn>
                              </p:par>
                              <p:par>
                                <p:cTn id="62" presetID="10" presetClass="entr" presetSubtype="0" fill="hold" grpId="0" nodeType="withEffect">
                                  <p:stCondLst>
                                    <p:cond delay="800"/>
                                  </p:stCondLst>
                                  <p:childTnLst>
                                    <p:set>
                                      <p:cBhvr>
                                        <p:cTn id="63" dur="1" fill="hold">
                                          <p:stCondLst>
                                            <p:cond delay="0"/>
                                          </p:stCondLst>
                                        </p:cTn>
                                        <p:tgtEl>
                                          <p:spTgt spid="38"/>
                                        </p:tgtEl>
                                        <p:attrNameLst>
                                          <p:attrName>style.visibility</p:attrName>
                                        </p:attrNameLst>
                                      </p:cBhvr>
                                      <p:to>
                                        <p:strVal val="visible"/>
                                      </p:to>
                                    </p:set>
                                    <p:animEffect transition="in" filter="fade">
                                      <p:cBhvr>
                                        <p:cTn id="64" dur="200"/>
                                        <p:tgtEl>
                                          <p:spTgt spid="38"/>
                                        </p:tgtEl>
                                      </p:cBhvr>
                                    </p:animEffect>
                                  </p:childTnLst>
                                </p:cTn>
                              </p:par>
                              <p:par>
                                <p:cTn id="65" presetID="10" presetClass="entr" presetSubtype="0" fill="hold" grpId="0" nodeType="withEffect">
                                  <p:stCondLst>
                                    <p:cond delay="800"/>
                                  </p:stCondLst>
                                  <p:childTnLst>
                                    <p:set>
                                      <p:cBhvr>
                                        <p:cTn id="66" dur="1" fill="hold">
                                          <p:stCondLst>
                                            <p:cond delay="0"/>
                                          </p:stCondLst>
                                        </p:cTn>
                                        <p:tgtEl>
                                          <p:spTgt spid="36"/>
                                        </p:tgtEl>
                                        <p:attrNameLst>
                                          <p:attrName>style.visibility</p:attrName>
                                        </p:attrNameLst>
                                      </p:cBhvr>
                                      <p:to>
                                        <p:strVal val="visible"/>
                                      </p:to>
                                    </p:set>
                                    <p:animEffect transition="in" filter="fade">
                                      <p:cBhvr>
                                        <p:cTn id="67" dur="200"/>
                                        <p:tgtEl>
                                          <p:spTgt spid="36"/>
                                        </p:tgtEl>
                                      </p:cBhvr>
                                    </p:animEffect>
                                  </p:childTnLst>
                                </p:cTn>
                              </p:par>
                              <p:par>
                                <p:cTn id="68" presetID="10" presetClass="entr" presetSubtype="0" fill="hold" grpId="0" nodeType="withEffect">
                                  <p:stCondLst>
                                    <p:cond delay="800"/>
                                  </p:stCondLst>
                                  <p:childTnLst>
                                    <p:set>
                                      <p:cBhvr>
                                        <p:cTn id="69" dur="1" fill="hold">
                                          <p:stCondLst>
                                            <p:cond delay="0"/>
                                          </p:stCondLst>
                                        </p:cTn>
                                        <p:tgtEl>
                                          <p:spTgt spid="37"/>
                                        </p:tgtEl>
                                        <p:attrNameLst>
                                          <p:attrName>style.visibility</p:attrName>
                                        </p:attrNameLst>
                                      </p:cBhvr>
                                      <p:to>
                                        <p:strVal val="visible"/>
                                      </p:to>
                                    </p:set>
                                    <p:animEffect transition="in" filter="fade">
                                      <p:cBhvr>
                                        <p:cTn id="70" dur="200"/>
                                        <p:tgtEl>
                                          <p:spTgt spid="37"/>
                                        </p:tgtEl>
                                      </p:cBhvr>
                                    </p:animEffect>
                                  </p:childTnLst>
                                </p:cTn>
                              </p:par>
                              <p:par>
                                <p:cTn id="71" presetID="10" presetClass="entr" presetSubtype="0" fill="hold" grpId="0" nodeType="withEffect">
                                  <p:stCondLst>
                                    <p:cond delay="800"/>
                                  </p:stCondLst>
                                  <p:childTnLst>
                                    <p:set>
                                      <p:cBhvr>
                                        <p:cTn id="72" dur="1" fill="hold">
                                          <p:stCondLst>
                                            <p:cond delay="0"/>
                                          </p:stCondLst>
                                        </p:cTn>
                                        <p:tgtEl>
                                          <p:spTgt spid="35"/>
                                        </p:tgtEl>
                                        <p:attrNameLst>
                                          <p:attrName>style.visibility</p:attrName>
                                        </p:attrNameLst>
                                      </p:cBhvr>
                                      <p:to>
                                        <p:strVal val="visible"/>
                                      </p:to>
                                    </p:set>
                                    <p:animEffect transition="in" filter="fade">
                                      <p:cBhvr>
                                        <p:cTn id="73" dur="200"/>
                                        <p:tgtEl>
                                          <p:spTgt spid="35"/>
                                        </p:tgtEl>
                                      </p:cBhvr>
                                    </p:animEffect>
                                  </p:childTnLst>
                                </p:cTn>
                              </p:par>
                              <p:par>
                                <p:cTn id="74" presetID="10" presetClass="entr" presetSubtype="0" fill="hold" grpId="0" nodeType="withEffect">
                                  <p:stCondLst>
                                    <p:cond delay="800"/>
                                  </p:stCondLst>
                                  <p:childTnLst>
                                    <p:set>
                                      <p:cBhvr>
                                        <p:cTn id="75" dur="1" fill="hold">
                                          <p:stCondLst>
                                            <p:cond delay="0"/>
                                          </p:stCondLst>
                                        </p:cTn>
                                        <p:tgtEl>
                                          <p:spTgt spid="34"/>
                                        </p:tgtEl>
                                        <p:attrNameLst>
                                          <p:attrName>style.visibility</p:attrName>
                                        </p:attrNameLst>
                                      </p:cBhvr>
                                      <p:to>
                                        <p:strVal val="visible"/>
                                      </p:to>
                                    </p:set>
                                    <p:animEffect transition="in" filter="fade">
                                      <p:cBhvr>
                                        <p:cTn id="76" dur="200"/>
                                        <p:tgtEl>
                                          <p:spTgt spid="34"/>
                                        </p:tgtEl>
                                      </p:cBhvr>
                                    </p:animEffect>
                                  </p:childTnLst>
                                </p:cTn>
                              </p:par>
                              <p:par>
                                <p:cTn id="77" presetID="10" presetClass="entr" presetSubtype="0" fill="hold" nodeType="withEffect">
                                  <p:stCondLst>
                                    <p:cond delay="800"/>
                                  </p:stCondLst>
                                  <p:childTnLst>
                                    <p:set>
                                      <p:cBhvr>
                                        <p:cTn id="78" dur="1" fill="hold">
                                          <p:stCondLst>
                                            <p:cond delay="0"/>
                                          </p:stCondLst>
                                        </p:cTn>
                                        <p:tgtEl>
                                          <p:spTgt spid="48"/>
                                        </p:tgtEl>
                                        <p:attrNameLst>
                                          <p:attrName>style.visibility</p:attrName>
                                        </p:attrNameLst>
                                      </p:cBhvr>
                                      <p:to>
                                        <p:strVal val="visible"/>
                                      </p:to>
                                    </p:set>
                                    <p:animEffect transition="in" filter="fade">
                                      <p:cBhvr>
                                        <p:cTn id="79" dur="200"/>
                                        <p:tgtEl>
                                          <p:spTgt spid="48"/>
                                        </p:tgtEl>
                                      </p:cBhvr>
                                    </p:animEffect>
                                  </p:childTnLst>
                                </p:cTn>
                              </p:par>
                              <p:par>
                                <p:cTn id="80" presetID="10" presetClass="entr" presetSubtype="0" fill="hold" nodeType="withEffect">
                                  <p:stCondLst>
                                    <p:cond delay="800"/>
                                  </p:stCondLst>
                                  <p:childTnLst>
                                    <p:set>
                                      <p:cBhvr>
                                        <p:cTn id="81" dur="1" fill="hold">
                                          <p:stCondLst>
                                            <p:cond delay="0"/>
                                          </p:stCondLst>
                                        </p:cTn>
                                        <p:tgtEl>
                                          <p:spTgt spid="49"/>
                                        </p:tgtEl>
                                        <p:attrNameLst>
                                          <p:attrName>style.visibility</p:attrName>
                                        </p:attrNameLst>
                                      </p:cBhvr>
                                      <p:to>
                                        <p:strVal val="visible"/>
                                      </p:to>
                                    </p:set>
                                    <p:animEffect transition="in" filter="fade">
                                      <p:cBhvr>
                                        <p:cTn id="82" dur="200"/>
                                        <p:tgtEl>
                                          <p:spTgt spid="49"/>
                                        </p:tgtEl>
                                      </p:cBhvr>
                                    </p:animEffect>
                                  </p:childTnLst>
                                </p:cTn>
                              </p:par>
                              <p:par>
                                <p:cTn id="83" presetID="10" presetClass="entr" presetSubtype="0" fill="hold" grpId="0" nodeType="withEffect">
                                  <p:stCondLst>
                                    <p:cond delay="600"/>
                                  </p:stCondLst>
                                  <p:childTnLst>
                                    <p:set>
                                      <p:cBhvr>
                                        <p:cTn id="84" dur="1" fill="hold">
                                          <p:stCondLst>
                                            <p:cond delay="0"/>
                                          </p:stCondLst>
                                        </p:cTn>
                                        <p:tgtEl>
                                          <p:spTgt spid="2"/>
                                        </p:tgtEl>
                                        <p:attrNameLst>
                                          <p:attrName>style.visibility</p:attrName>
                                        </p:attrNameLst>
                                      </p:cBhvr>
                                      <p:to>
                                        <p:strVal val="visible"/>
                                      </p:to>
                                    </p:set>
                                    <p:animEffect transition="in" filter="fade">
                                      <p:cBhvr>
                                        <p:cTn id="85" dur="2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animBg="1"/>
      <p:bldP spid="15" grpId="0" animBg="1"/>
      <p:bldP spid="17" grpId="0" animBg="1"/>
      <p:bldP spid="18" grpId="0" animBg="1"/>
      <p:bldP spid="25" grpId="0" animBg="1"/>
      <p:bldP spid="26" grpId="0" animBg="1"/>
      <p:bldP spid="27" grpId="0" animBg="1"/>
      <p:bldP spid="28" grpId="0" animBg="1"/>
      <p:bldP spid="29" grpId="0" animBg="1"/>
      <p:bldP spid="30" grpId="0" animBg="1"/>
      <p:bldP spid="31" grpId="0" animBg="1"/>
      <p:bldP spid="32" grpId="0" animBg="1"/>
      <p:bldP spid="33" grpId="0" animBg="1"/>
      <p:bldP spid="14" grpId="0"/>
      <p:bldP spid="10" grpId="0"/>
      <p:bldP spid="12" grpId="0"/>
      <p:bldP spid="34" grpId="0"/>
      <p:bldP spid="36" grpId="0"/>
      <p:bldP spid="38" grpId="0"/>
      <p:bldP spid="35" grpId="0" animBg="1"/>
      <p:bldP spid="37" grpId="0" animBg="1"/>
      <p:bldP spid="3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606D752C-4F39-C64D-785C-A5D4EFFD1A0D}"/>
              </a:ext>
              <a:ext uri="{C183D7F6-B498-43B3-948B-1728B52AA6E4}">
                <adec:decorative xmlns:adec="http://schemas.microsoft.com/office/drawing/2017/decorative" val="1"/>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a:stretch>
            <a:fillRect/>
          </a:stretch>
        </p:blipFill>
        <p:spPr>
          <a:xfrm>
            <a:off x="0" y="-1"/>
            <a:ext cx="4065131" cy="6858001"/>
          </a:xfrm>
          <a:prstGeom prst="rect">
            <a:avLst/>
          </a:prstGeom>
        </p:spPr>
      </p:pic>
      <p:sp>
        <p:nvSpPr>
          <p:cNvPr id="8" name="Text 6"/>
          <p:cNvSpPr/>
          <p:nvPr/>
        </p:nvSpPr>
        <p:spPr>
          <a:xfrm>
            <a:off x="4248012" y="711112"/>
            <a:ext cx="7433059" cy="738664"/>
          </a:xfrm>
          <a:prstGeom prst="rect">
            <a:avLst/>
          </a:prstGeom>
          <a:noFill/>
          <a:ln/>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A1628"/>
                </a:solidFill>
                <a:effectLst/>
                <a:uLnTx/>
                <a:uFillTx/>
                <a:latin typeface="Segoe UI Semibold"/>
                <a:ea typeface="Calibri" pitchFamily="34" charset="-122"/>
                <a:cs typeface="Calibri" pitchFamily="34" charset="-120"/>
              </a:rPr>
              <a:t>A managed GPU compute platform within </a:t>
            </a:r>
            <a:br>
              <a:rPr kumimoji="0" lang="en-US" sz="2400" b="0" i="0" u="none" strike="noStrike" kern="1200" cap="none" spc="0" normalizeH="0" baseline="0" noProof="0">
                <a:ln>
                  <a:noFill/>
                </a:ln>
                <a:solidFill>
                  <a:srgbClr val="0A1628"/>
                </a:solidFill>
                <a:effectLst/>
                <a:uLnTx/>
                <a:uFillTx/>
                <a:latin typeface="Segoe UI Semibold"/>
                <a:ea typeface="Calibri" pitchFamily="34" charset="-122"/>
                <a:cs typeface="Calibri" pitchFamily="34" charset="-120"/>
              </a:rPr>
            </a:br>
            <a:r>
              <a:rPr kumimoji="0" lang="en-US" sz="2400" b="0" i="0" u="none" strike="noStrike" kern="1200" cap="none" spc="0" normalizeH="0" baseline="0" noProof="0">
                <a:ln>
                  <a:noFill/>
                </a:ln>
                <a:solidFill>
                  <a:srgbClr val="0A1628"/>
                </a:solidFill>
                <a:effectLst/>
                <a:uLnTx/>
                <a:uFillTx/>
                <a:latin typeface="Segoe UI Semibold"/>
                <a:ea typeface="Calibri" pitchFamily="34" charset="-122"/>
                <a:cs typeface="Calibri" pitchFamily="34" charset="-120"/>
              </a:rPr>
              <a:t>Microsoft Foundry</a:t>
            </a:r>
            <a:endParaRPr kumimoji="0" lang="en-US" sz="2400" b="0" i="0" u="none" strike="noStrike" kern="1200" cap="none" spc="0" normalizeH="0" baseline="0" noProof="0">
              <a:ln>
                <a:noFill/>
              </a:ln>
              <a:solidFill>
                <a:srgbClr val="000000"/>
              </a:solidFill>
              <a:effectLst/>
              <a:uLnTx/>
              <a:uFillTx/>
              <a:latin typeface="Segoe UI Semibold"/>
              <a:ea typeface="+mn-ea"/>
              <a:cs typeface="+mn-cs"/>
            </a:endParaRPr>
          </a:p>
        </p:txBody>
      </p:sp>
      <p:sp>
        <p:nvSpPr>
          <p:cNvPr id="25" name="Title 24">
            <a:extLst>
              <a:ext uri="{FF2B5EF4-FFF2-40B4-BE49-F238E27FC236}">
                <a16:creationId xmlns:a16="http://schemas.microsoft.com/office/drawing/2014/main" id="{2D45D833-E23B-9E71-1412-E84A3084A97E}"/>
              </a:ext>
            </a:extLst>
          </p:cNvPr>
          <p:cNvSpPr>
            <a:spLocks noGrp="1"/>
          </p:cNvSpPr>
          <p:nvPr>
            <p:ph type="title"/>
          </p:nvPr>
        </p:nvSpPr>
        <p:spPr>
          <a:xfrm>
            <a:off x="588263" y="866370"/>
            <a:ext cx="2561337" cy="1354217"/>
          </a:xfrm>
        </p:spPr>
        <p:txBody>
          <a:bodyPr/>
          <a:lstStyle/>
          <a:p>
            <a:r>
              <a:rPr lang="en-US" sz="4400"/>
              <a:t>Managed Compute</a:t>
            </a:r>
          </a:p>
        </p:txBody>
      </p:sp>
      <p:sp>
        <p:nvSpPr>
          <p:cNvPr id="31" name="Text 8">
            <a:extLst>
              <a:ext uri="{FF2B5EF4-FFF2-40B4-BE49-F238E27FC236}">
                <a16:creationId xmlns:a16="http://schemas.microsoft.com/office/drawing/2014/main" id="{1D613487-80D5-D4BC-0EB4-68DC6944A13B}"/>
              </a:ext>
            </a:extLst>
          </p:cNvPr>
          <p:cNvSpPr/>
          <p:nvPr/>
        </p:nvSpPr>
        <p:spPr>
          <a:xfrm>
            <a:off x="301780" y="5869889"/>
            <a:ext cx="4371164" cy="369332"/>
          </a:xfrm>
          <a:prstGeom prst="rect">
            <a:avLst/>
          </a:prstGeom>
          <a:noFill/>
          <a:ln/>
        </p:spPr>
        <p:txBody>
          <a:bodyPr wrap="square" lIns="0" tIns="0" rIns="0" bIns="0" rtlCol="0" anchor="t">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Calibri" pitchFamily="34" charset="-122"/>
                <a:cs typeface="Calibri" pitchFamily="34" charset="-120"/>
              </a:rPr>
              <a:t>Public Preview</a:t>
            </a:r>
          </a:p>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Segoe UI"/>
                <a:ea typeface="Calibri" pitchFamily="34" charset="-122"/>
                <a:cs typeface="Calibri" pitchFamily="34" charset="-120"/>
              </a:rPr>
              <a:t>Register: </a:t>
            </a:r>
            <a:r>
              <a:rPr kumimoji="0" lang="en-US" sz="1200" b="0" i="0" u="none" strike="noStrike" kern="1200" cap="none" spc="0" normalizeH="0" baseline="0" noProof="0" dirty="0">
                <a:ln>
                  <a:noFill/>
                </a:ln>
                <a:solidFill>
                  <a:srgbClr val="000000"/>
                </a:solidFill>
                <a:effectLst/>
                <a:uLnTx/>
                <a:uFillTx/>
                <a:latin typeface="Segoe UI"/>
                <a:ea typeface="Calibri" pitchFamily="34" charset="-122"/>
                <a:cs typeface="Calibri" pitchFamily="34" charset="-120"/>
                <a:hlinkClick r:id="rId4"/>
              </a:rPr>
              <a:t>https://forms.cloud.microsoft/r/8Jnx1LALLA</a:t>
            </a:r>
            <a:endParaRPr kumimoji="0" lang="en-US" sz="1200" b="0" i="0" u="none" strike="noStrike" kern="1200" cap="none" spc="0" normalizeH="0" baseline="0" noProof="0" dirty="0">
              <a:ln>
                <a:noFill/>
              </a:ln>
              <a:solidFill>
                <a:srgbClr val="000000"/>
              </a:solidFill>
              <a:effectLst/>
              <a:uLnTx/>
              <a:uFillTx/>
              <a:latin typeface="Segoe UI"/>
              <a:ea typeface="Calibri" pitchFamily="34" charset="-122"/>
              <a:cs typeface="Calibri" pitchFamily="34" charset="-120"/>
            </a:endParaRPr>
          </a:p>
        </p:txBody>
      </p:sp>
      <p:grpSp>
        <p:nvGrpSpPr>
          <p:cNvPr id="33" name="Group 32">
            <a:extLst>
              <a:ext uri="{FF2B5EF4-FFF2-40B4-BE49-F238E27FC236}">
                <a16:creationId xmlns:a16="http://schemas.microsoft.com/office/drawing/2014/main" id="{F2C86A22-1109-8AEE-861B-E982497853D2}"/>
              </a:ext>
              <a:ext uri="{C183D7F6-B498-43B3-948B-1728B52AA6E4}">
                <adec:decorative xmlns:adec="http://schemas.microsoft.com/office/drawing/2017/decorative" val="1"/>
              </a:ext>
            </a:extLst>
          </p:cNvPr>
          <p:cNvGrpSpPr/>
          <p:nvPr/>
        </p:nvGrpSpPr>
        <p:grpSpPr>
          <a:xfrm>
            <a:off x="10973934" y="4761785"/>
            <a:ext cx="1295400" cy="2016337"/>
            <a:chOff x="10896600" y="4594013"/>
            <a:chExt cx="1295400" cy="2016337"/>
          </a:xfrm>
        </p:grpSpPr>
        <p:pic>
          <p:nvPicPr>
            <p:cNvPr id="34" name="Picture 33">
              <a:extLst>
                <a:ext uri="{FF2B5EF4-FFF2-40B4-BE49-F238E27FC236}">
                  <a16:creationId xmlns:a16="http://schemas.microsoft.com/office/drawing/2014/main" id="{6656313B-4DD1-8DEE-C059-F34667AC2A87}"/>
                </a:ext>
              </a:extLst>
            </p:cNvPr>
            <p:cNvPicPr>
              <a:picLocks noChangeAspect="1"/>
            </p:cNvPicPr>
            <p:nvPr/>
          </p:nvPicPr>
          <p:blipFill>
            <a:blip r:embed="rId5">
              <a:extLst>
                <a:ext uri="{28A0092B-C50C-407E-A947-70E740481C1C}">
                  <a14:useLocalDpi xmlns:a14="http://schemas.microsoft.com/office/drawing/2010/main" val="0"/>
                </a:ext>
              </a:extLst>
            </a:blip>
            <a:srcRect l="-3850" t="-1372"/>
            <a:stretch>
              <a:fillRect/>
            </a:stretch>
          </p:blipFill>
          <p:spPr>
            <a:xfrm>
              <a:off x="10896600" y="5429250"/>
              <a:ext cx="1244600" cy="1181100"/>
            </a:xfrm>
            <a:prstGeom prst="rect">
              <a:avLst/>
            </a:prstGeom>
          </p:spPr>
        </p:pic>
        <p:pic>
          <p:nvPicPr>
            <p:cNvPr id="35" name="Picture 34">
              <a:extLst>
                <a:ext uri="{FF2B5EF4-FFF2-40B4-BE49-F238E27FC236}">
                  <a16:creationId xmlns:a16="http://schemas.microsoft.com/office/drawing/2014/main" id="{0190C406-94F3-BBC1-2EC0-06726780CECB}"/>
                </a:ext>
              </a:extLst>
            </p:cNvPr>
            <p:cNvPicPr>
              <a:picLocks noChangeAspect="1"/>
            </p:cNvPicPr>
            <p:nvPr/>
          </p:nvPicPr>
          <p:blipFill>
            <a:blip r:embed="rId6">
              <a:extLst>
                <a:ext uri="{28A0092B-C50C-407E-A947-70E740481C1C}">
                  <a14:useLocalDpi xmlns:a14="http://schemas.microsoft.com/office/drawing/2010/main" val="0"/>
                </a:ext>
              </a:extLst>
            </a:blip>
            <a:srcRect l="-13373" t="-1372"/>
            <a:stretch>
              <a:fillRect/>
            </a:stretch>
          </p:blipFill>
          <p:spPr>
            <a:xfrm>
              <a:off x="11806237" y="4594013"/>
              <a:ext cx="385763" cy="1164636"/>
            </a:xfrm>
            <a:custGeom>
              <a:avLst/>
              <a:gdLst>
                <a:gd name="csX0" fmla="*/ 0 w 385763"/>
                <a:gd name="csY0" fmla="*/ 0 h 1164636"/>
                <a:gd name="csX1" fmla="*/ 385763 w 385763"/>
                <a:gd name="csY1" fmla="*/ 0 h 1164636"/>
                <a:gd name="csX2" fmla="*/ 385763 w 385763"/>
                <a:gd name="csY2" fmla="*/ 1164636 h 1164636"/>
                <a:gd name="csX3" fmla="*/ 0 w 385763"/>
                <a:gd name="csY3" fmla="*/ 1164636 h 1164636"/>
              </a:gdLst>
              <a:ahLst/>
              <a:cxnLst>
                <a:cxn ang="0">
                  <a:pos x="csX0" y="csY0"/>
                </a:cxn>
                <a:cxn ang="0">
                  <a:pos x="csX1" y="csY1"/>
                </a:cxn>
                <a:cxn ang="0">
                  <a:pos x="csX2" y="csY2"/>
                </a:cxn>
                <a:cxn ang="0">
                  <a:pos x="csX3" y="csY3"/>
                </a:cxn>
              </a:cxnLst>
              <a:rect l="l" t="t" r="r" b="b"/>
              <a:pathLst>
                <a:path w="385763" h="1164636">
                  <a:moveTo>
                    <a:pt x="0" y="0"/>
                  </a:moveTo>
                  <a:lnTo>
                    <a:pt x="385763" y="0"/>
                  </a:lnTo>
                  <a:lnTo>
                    <a:pt x="385763" y="1164636"/>
                  </a:lnTo>
                  <a:lnTo>
                    <a:pt x="0" y="1164636"/>
                  </a:lnTo>
                  <a:close/>
                </a:path>
              </a:pathLst>
            </a:custGeom>
          </p:spPr>
        </p:pic>
      </p:grpSp>
      <p:sp>
        <p:nvSpPr>
          <p:cNvPr id="32" name="Rectangle: Top Corners Rounded 27">
            <a:extLst>
              <a:ext uri="{FF2B5EF4-FFF2-40B4-BE49-F238E27FC236}">
                <a16:creationId xmlns:a16="http://schemas.microsoft.com/office/drawing/2014/main" id="{DF79F917-B825-D4B5-8C68-E5C71D5889B5}"/>
              </a:ext>
              <a:ext uri="{C183D7F6-B498-43B3-948B-1728B52AA6E4}">
                <adec:decorative xmlns:adec="http://schemas.microsoft.com/office/drawing/2017/decorative" val="1"/>
              </a:ext>
            </a:extLst>
          </p:cNvPr>
          <p:cNvSpPr>
            <a:spLocks/>
          </p:cNvSpPr>
          <p:nvPr/>
        </p:nvSpPr>
        <p:spPr bwMode="auto">
          <a:xfrm rot="5400000">
            <a:off x="6074627" y="816829"/>
            <a:ext cx="3536374" cy="7555369"/>
          </a:xfrm>
          <a:custGeom>
            <a:avLst/>
            <a:gdLst>
              <a:gd name="csX0" fmla="*/ 201503 w 3536374"/>
              <a:gd name="csY0" fmla="*/ 0 h 7555369"/>
              <a:gd name="csX1" fmla="*/ 3334871 w 3536374"/>
              <a:gd name="csY1" fmla="*/ 0 h 7555369"/>
              <a:gd name="csX2" fmla="*/ 3536374 w 3536374"/>
              <a:gd name="csY2" fmla="*/ 201503 h 7555369"/>
              <a:gd name="csX3" fmla="*/ 3536374 w 3536374"/>
              <a:gd name="csY3" fmla="*/ 7555369 h 7555369"/>
              <a:gd name="csX4" fmla="*/ 3536374 w 3536374"/>
              <a:gd name="csY4" fmla="*/ 7555369 h 7555369"/>
              <a:gd name="csX5" fmla="*/ 0 w 3536374"/>
              <a:gd name="csY5" fmla="*/ 7555369 h 7555369"/>
              <a:gd name="csX6" fmla="*/ 0 w 3536374"/>
              <a:gd name="csY6" fmla="*/ 7555369 h 7555369"/>
              <a:gd name="csX7" fmla="*/ 0 w 3536374"/>
              <a:gd name="csY7" fmla="*/ 201503 h 7555369"/>
              <a:gd name="csX8" fmla="*/ 201503 w 3536374"/>
              <a:gd name="csY8" fmla="*/ 0 h 7555369"/>
              <a:gd name="csX0" fmla="*/ 201503 w 3536374"/>
              <a:gd name="csY0" fmla="*/ 0 h 7557654"/>
              <a:gd name="csX1" fmla="*/ 3334871 w 3536374"/>
              <a:gd name="csY1" fmla="*/ 0 h 7557654"/>
              <a:gd name="csX2" fmla="*/ 3536374 w 3536374"/>
              <a:gd name="csY2" fmla="*/ 201503 h 7557654"/>
              <a:gd name="csX3" fmla="*/ 3536374 w 3536374"/>
              <a:gd name="csY3" fmla="*/ 7555369 h 7557654"/>
              <a:gd name="csX4" fmla="*/ 3536374 w 3536374"/>
              <a:gd name="csY4" fmla="*/ 7555369 h 7557654"/>
              <a:gd name="csX5" fmla="*/ 1870364 w 3536374"/>
              <a:gd name="csY5" fmla="*/ 7557654 h 7557654"/>
              <a:gd name="csX6" fmla="*/ 0 w 3536374"/>
              <a:gd name="csY6" fmla="*/ 7555369 h 7557654"/>
              <a:gd name="csX7" fmla="*/ 0 w 3536374"/>
              <a:gd name="csY7" fmla="*/ 7555369 h 7557654"/>
              <a:gd name="csX8" fmla="*/ 0 w 3536374"/>
              <a:gd name="csY8" fmla="*/ 201503 h 7557654"/>
              <a:gd name="csX9" fmla="*/ 201503 w 3536374"/>
              <a:gd name="csY9" fmla="*/ 0 h 7557654"/>
              <a:gd name="csX0" fmla="*/ 1870364 w 3536374"/>
              <a:gd name="csY0" fmla="*/ 7557654 h 7649094"/>
              <a:gd name="csX1" fmla="*/ 0 w 3536374"/>
              <a:gd name="csY1" fmla="*/ 7555369 h 7649094"/>
              <a:gd name="csX2" fmla="*/ 0 w 3536374"/>
              <a:gd name="csY2" fmla="*/ 7555369 h 7649094"/>
              <a:gd name="csX3" fmla="*/ 0 w 3536374"/>
              <a:gd name="csY3" fmla="*/ 201503 h 7649094"/>
              <a:gd name="csX4" fmla="*/ 201503 w 3536374"/>
              <a:gd name="csY4" fmla="*/ 0 h 7649094"/>
              <a:gd name="csX5" fmla="*/ 3334871 w 3536374"/>
              <a:gd name="csY5" fmla="*/ 0 h 7649094"/>
              <a:gd name="csX6" fmla="*/ 3536374 w 3536374"/>
              <a:gd name="csY6" fmla="*/ 201503 h 7649094"/>
              <a:gd name="csX7" fmla="*/ 3536374 w 3536374"/>
              <a:gd name="csY7" fmla="*/ 7555369 h 7649094"/>
              <a:gd name="csX8" fmla="*/ 3536374 w 3536374"/>
              <a:gd name="csY8" fmla="*/ 7555369 h 7649094"/>
              <a:gd name="csX9" fmla="*/ 1961804 w 3536374"/>
              <a:gd name="csY9" fmla="*/ 7649094 h 7649094"/>
              <a:gd name="csX0" fmla="*/ 1870364 w 3536374"/>
              <a:gd name="csY0" fmla="*/ 7557654 h 7557654"/>
              <a:gd name="csX1" fmla="*/ 0 w 3536374"/>
              <a:gd name="csY1" fmla="*/ 7555369 h 7557654"/>
              <a:gd name="csX2" fmla="*/ 0 w 3536374"/>
              <a:gd name="csY2" fmla="*/ 7555369 h 7557654"/>
              <a:gd name="csX3" fmla="*/ 0 w 3536374"/>
              <a:gd name="csY3" fmla="*/ 201503 h 7557654"/>
              <a:gd name="csX4" fmla="*/ 201503 w 3536374"/>
              <a:gd name="csY4" fmla="*/ 0 h 7557654"/>
              <a:gd name="csX5" fmla="*/ 3334871 w 3536374"/>
              <a:gd name="csY5" fmla="*/ 0 h 7557654"/>
              <a:gd name="csX6" fmla="*/ 3536374 w 3536374"/>
              <a:gd name="csY6" fmla="*/ 201503 h 7557654"/>
              <a:gd name="csX7" fmla="*/ 3536374 w 3536374"/>
              <a:gd name="csY7" fmla="*/ 7555369 h 7557654"/>
              <a:gd name="csX8" fmla="*/ 3536374 w 3536374"/>
              <a:gd name="csY8" fmla="*/ 7555369 h 7557654"/>
              <a:gd name="csX0" fmla="*/ 0 w 3536374"/>
              <a:gd name="csY0" fmla="*/ 7555369 h 7555369"/>
              <a:gd name="csX1" fmla="*/ 0 w 3536374"/>
              <a:gd name="csY1" fmla="*/ 7555369 h 7555369"/>
              <a:gd name="csX2" fmla="*/ 0 w 3536374"/>
              <a:gd name="csY2" fmla="*/ 201503 h 7555369"/>
              <a:gd name="csX3" fmla="*/ 201503 w 3536374"/>
              <a:gd name="csY3" fmla="*/ 0 h 7555369"/>
              <a:gd name="csX4" fmla="*/ 3334871 w 3536374"/>
              <a:gd name="csY4" fmla="*/ 0 h 7555369"/>
              <a:gd name="csX5" fmla="*/ 3536374 w 3536374"/>
              <a:gd name="csY5" fmla="*/ 201503 h 7555369"/>
              <a:gd name="csX6" fmla="*/ 3536374 w 3536374"/>
              <a:gd name="csY6" fmla="*/ 7555369 h 7555369"/>
              <a:gd name="csX7" fmla="*/ 3536374 w 3536374"/>
              <a:gd name="csY7" fmla="*/ 7555369 h 75553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536374" h="7555369">
                <a:moveTo>
                  <a:pt x="0" y="7555369"/>
                </a:moveTo>
                <a:lnTo>
                  <a:pt x="0" y="7555369"/>
                </a:lnTo>
                <a:lnTo>
                  <a:pt x="0" y="201503"/>
                </a:lnTo>
                <a:cubicBezTo>
                  <a:pt x="0" y="90216"/>
                  <a:pt x="90216" y="0"/>
                  <a:pt x="201503" y="0"/>
                </a:cubicBezTo>
                <a:lnTo>
                  <a:pt x="3334871" y="0"/>
                </a:lnTo>
                <a:cubicBezTo>
                  <a:pt x="3446158" y="0"/>
                  <a:pt x="3536374" y="90216"/>
                  <a:pt x="3536374" y="201503"/>
                </a:cubicBezTo>
                <a:lnTo>
                  <a:pt x="3536374" y="7555369"/>
                </a:lnTo>
                <a:lnTo>
                  <a:pt x="3536374" y="7555369"/>
                </a:lnTo>
              </a:path>
            </a:pathLst>
          </a:custGeom>
          <a:solidFill>
            <a:schemeClr val="bg1"/>
          </a:solidFill>
          <a:ln>
            <a:solidFill>
              <a:schemeClr val="bg1">
                <a:lumMod val="8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ext 7"/>
          <p:cNvSpPr/>
          <p:nvPr/>
        </p:nvSpPr>
        <p:spPr>
          <a:xfrm>
            <a:off x="4248012" y="1611874"/>
            <a:ext cx="7115630" cy="984885"/>
          </a:xfrm>
          <a:prstGeom prst="rect">
            <a:avLst/>
          </a:prstGeom>
          <a:noFill/>
          <a:ln/>
        </p:spPr>
        <p:txBody>
          <a:bodyPr wrap="square" lIns="0" tIns="0" rIns="0" bIns="0" rtlCol="0" anchor="ctr">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Calibri" pitchFamily="34" charset="-122"/>
                <a:cs typeface="Calibri" pitchFamily="34" charset="-120"/>
              </a:rPr>
              <a:t>Foundry Managed Compute lets developers deploy, customize, and scale open-source models on dedicated GPU compute, without managing VMs, clusters, or infrastructure. It extends Foundry's model hosting with a new deployment type built specifically for OSS models.</a:t>
            </a:r>
            <a:endParaRPr kumimoji="0" lang="en-US" sz="1600" b="0" i="0" u="none" strike="noStrike" kern="1200" cap="none" spc="0" normalizeH="0" baseline="0" noProof="0">
              <a:ln>
                <a:noFill/>
              </a:ln>
              <a:solidFill>
                <a:srgbClr val="000000"/>
              </a:solidFill>
              <a:effectLst/>
              <a:uLnTx/>
              <a:uFillTx/>
              <a:latin typeface="Segoe UI"/>
              <a:ea typeface="+mn-ea"/>
              <a:cs typeface="+mn-cs"/>
            </a:endParaRPr>
          </a:p>
        </p:txBody>
      </p:sp>
      <p:sp>
        <p:nvSpPr>
          <p:cNvPr id="36" name="Rounded Rectangle 25">
            <a:extLst>
              <a:ext uri="{FF2B5EF4-FFF2-40B4-BE49-F238E27FC236}">
                <a16:creationId xmlns:a16="http://schemas.microsoft.com/office/drawing/2014/main" id="{6C6CE106-5E4D-2F3D-5956-214EE0B9CC5B}"/>
              </a:ext>
              <a:ext uri="{C183D7F6-B498-43B3-948B-1728B52AA6E4}">
                <adec:decorative xmlns:adec="http://schemas.microsoft.com/office/drawing/2017/decorative" val="0"/>
              </a:ext>
            </a:extLst>
          </p:cNvPr>
          <p:cNvSpPr/>
          <p:nvPr/>
        </p:nvSpPr>
        <p:spPr>
          <a:xfrm>
            <a:off x="4248012" y="3009206"/>
            <a:ext cx="7195823" cy="476071"/>
          </a:xfrm>
          <a:prstGeom prst="roundRect">
            <a:avLst>
              <a:gd name="adj" fmla="val 23324"/>
            </a:avLst>
          </a:prstGeom>
          <a:solidFill>
            <a:schemeClr val="accent4">
              <a:lumMod val="20000"/>
              <a:lumOff val="80000"/>
            </a:schemeClr>
          </a:solidFill>
          <a:ln>
            <a:noFill/>
          </a:ln>
          <a:effectLst/>
        </p:spPr>
        <p:txBody>
          <a:bodyPr wrap="square" lIns="0" tIns="0" rIns="0" bIns="0" rtlCol="0" anchor="ctr" anchorCtr="0">
            <a:noAutofit/>
          </a:bodyPr>
          <a:lstStyle/>
          <a:p>
            <a:pPr marL="0" marR="0" lvl="0" indent="0" algn="ctr" defTabSz="541895" rtl="0" eaLnBrk="1" fontAlgn="auto" latinLnBrk="0" hangingPunct="1">
              <a:lnSpc>
                <a:spcPct val="100000"/>
              </a:lnSpc>
              <a:spcBef>
                <a:spcPct val="0"/>
              </a:spcBef>
              <a:spcAft>
                <a:spcPct val="0"/>
              </a:spcAft>
              <a:buClrTx/>
              <a:buSzTx/>
              <a:buFontTx/>
              <a:buNone/>
              <a:tabLst>
                <a:tab pos="881290" algn="l"/>
              </a:tabLst>
              <a:defRPr/>
            </a:pPr>
            <a:r>
              <a:rPr kumimoji="0" lang="en-US" sz="1765" b="0" i="0" u="none" strike="noStrike" kern="1200" cap="none" spc="0" normalizeH="0" baseline="0" noProof="0">
                <a:ln>
                  <a:noFill/>
                </a:ln>
                <a:solidFill>
                  <a:srgbClr val="000000"/>
                </a:solidFill>
                <a:effectLst/>
                <a:uLnTx/>
                <a:uFillTx/>
                <a:latin typeface="Segoe UI Semibold"/>
                <a:ea typeface="+mn-ea"/>
                <a:cs typeface="+mn-cs"/>
              </a:rPr>
              <a:t>Where it fits in Foundry</a:t>
            </a:r>
          </a:p>
        </p:txBody>
      </p:sp>
      <p:sp>
        <p:nvSpPr>
          <p:cNvPr id="73" name="Rectangle: Rounded Corners 146 - 1">
            <a:extLst>
              <a:ext uri="{FF2B5EF4-FFF2-40B4-BE49-F238E27FC236}">
                <a16:creationId xmlns:a16="http://schemas.microsoft.com/office/drawing/2014/main" id="{3CF42952-6B0B-4BB7-7AD2-9EB143F3D9E0}"/>
              </a:ext>
              <a:ext uri="{C183D7F6-B498-43B3-948B-1728B52AA6E4}">
                <adec:decorative xmlns:adec="http://schemas.microsoft.com/office/drawing/2017/decorative" val="0"/>
              </a:ext>
            </a:extLst>
          </p:cNvPr>
          <p:cNvSpPr>
            <a:spLocks/>
          </p:cNvSpPr>
          <p:nvPr/>
        </p:nvSpPr>
        <p:spPr bwMode="auto">
          <a:xfrm>
            <a:off x="4248012" y="3668158"/>
            <a:ext cx="2274616" cy="2511664"/>
          </a:xfrm>
          <a:prstGeom prst="roundRect">
            <a:avLst>
              <a:gd name="adj" fmla="val 4503"/>
            </a:avLst>
          </a:prstGeom>
          <a:solidFill>
            <a:schemeClr val="bg1">
              <a:lumMod val="95000"/>
            </a:schemeClr>
          </a:solidFill>
          <a:ln>
            <a:noFill/>
          </a:ln>
          <a:effectLst/>
        </p:spPr>
        <p:txBody>
          <a:bodyPr wrap="square" lIns="91440" tIns="137160" rIns="91440" bIns="137160" rtlCol="0" anchor="t"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541895" rtl="0" eaLnBrk="1" fontAlgn="auto" latinLnBrk="0" hangingPunct="1">
              <a:lnSpc>
                <a:spcPct val="100000"/>
              </a:lnSpc>
              <a:spcBef>
                <a:spcPct val="0"/>
              </a:spcBef>
              <a:spcAft>
                <a:spcPts val="3600"/>
              </a:spcAft>
              <a:buClrTx/>
              <a:buSzTx/>
              <a:buFontTx/>
              <a:buNone/>
              <a:tabLst>
                <a:tab pos="881290" algn="l"/>
              </a:tabLst>
              <a:defRPr/>
            </a:pPr>
            <a:r>
              <a:rPr kumimoji="0" lang="en-US" sz="1800" b="1" i="0" u="none" strike="noStrike" kern="1200" cap="none" spc="0" normalizeH="0" baseline="0" noProof="0">
                <a:ln>
                  <a:noFill/>
                </a:ln>
                <a:solidFill>
                  <a:srgbClr val="000000"/>
                </a:solidFill>
                <a:effectLst/>
                <a:uLnTx/>
                <a:uFillTx/>
                <a:latin typeface="Segoe UI Semibold"/>
                <a:ea typeface="+mn-ea"/>
                <a:cs typeface="+mn-cs"/>
              </a:rPr>
              <a:t>Pay-per-token</a:t>
            </a:r>
          </a:p>
          <a:p>
            <a:pPr marL="0" marR="0" lvl="0" indent="0" algn="ctr" defTabSz="541895" rtl="0" eaLnBrk="1" fontAlgn="auto" latinLnBrk="0" hangingPunct="1">
              <a:lnSpc>
                <a:spcPct val="100000"/>
              </a:lnSpc>
              <a:spcBef>
                <a:spcPct val="0"/>
              </a:spcBef>
              <a:spcAft>
                <a:spcPts val="3600"/>
              </a:spcAft>
              <a:buClrTx/>
              <a:buSzTx/>
              <a:buFontTx/>
              <a:buNone/>
              <a:tabLst>
                <a:tab pos="881290" algn="l"/>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Serverless token-based inference for 1P models</a:t>
            </a:r>
          </a:p>
        </p:txBody>
      </p:sp>
      <p:sp>
        <p:nvSpPr>
          <p:cNvPr id="74" name="Rectangle: Rounded Corners 146 - 1">
            <a:extLst>
              <a:ext uri="{FF2B5EF4-FFF2-40B4-BE49-F238E27FC236}">
                <a16:creationId xmlns:a16="http://schemas.microsoft.com/office/drawing/2014/main" id="{95B8B86C-AA28-F54C-4888-6D7A9BF2D3CF}"/>
              </a:ext>
              <a:ext uri="{C183D7F6-B498-43B3-948B-1728B52AA6E4}">
                <adec:decorative xmlns:adec="http://schemas.microsoft.com/office/drawing/2017/decorative" val="0"/>
              </a:ext>
            </a:extLst>
          </p:cNvPr>
          <p:cNvSpPr>
            <a:spLocks/>
          </p:cNvSpPr>
          <p:nvPr/>
        </p:nvSpPr>
        <p:spPr bwMode="auto">
          <a:xfrm>
            <a:off x="6705508" y="3668158"/>
            <a:ext cx="2274616" cy="2511664"/>
          </a:xfrm>
          <a:prstGeom prst="roundRect">
            <a:avLst>
              <a:gd name="adj" fmla="val 4503"/>
            </a:avLst>
          </a:prstGeom>
          <a:solidFill>
            <a:schemeClr val="bg1">
              <a:lumMod val="95000"/>
            </a:schemeClr>
          </a:solidFill>
          <a:ln>
            <a:noFill/>
          </a:ln>
          <a:effectLst/>
        </p:spPr>
        <p:txBody>
          <a:bodyPr wrap="square" lIns="91440" tIns="137160" rIns="91440" bIns="137160" rtlCol="0" anchor="t"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541895" rtl="0" eaLnBrk="1" fontAlgn="auto" latinLnBrk="0" hangingPunct="1">
              <a:lnSpc>
                <a:spcPct val="100000"/>
              </a:lnSpc>
              <a:spcBef>
                <a:spcPct val="0"/>
              </a:spcBef>
              <a:spcAft>
                <a:spcPts val="3600"/>
              </a:spcAft>
              <a:buClrTx/>
              <a:buSzTx/>
              <a:buFontTx/>
              <a:buNone/>
              <a:tabLst>
                <a:tab pos="881290" algn="l"/>
              </a:tabLst>
              <a:defRPr/>
            </a:pPr>
            <a:r>
              <a:rPr kumimoji="0" lang="en-US" sz="1800" b="1" i="0" u="none" strike="noStrike" kern="1200" cap="none" spc="0" normalizeH="0" baseline="0" noProof="0">
                <a:ln>
                  <a:noFill/>
                </a:ln>
                <a:solidFill>
                  <a:srgbClr val="000000"/>
                </a:solidFill>
                <a:effectLst/>
                <a:uLnTx/>
                <a:uFillTx/>
                <a:latin typeface="Segoe UI Semibold"/>
                <a:ea typeface="+mn-ea"/>
                <a:cs typeface="+mn-cs"/>
              </a:rPr>
              <a:t>PTU</a:t>
            </a:r>
          </a:p>
          <a:p>
            <a:pPr marL="0" marR="0" lvl="0" indent="0" algn="ctr" defTabSz="541895" rtl="0" eaLnBrk="1" fontAlgn="auto" latinLnBrk="0" hangingPunct="1">
              <a:lnSpc>
                <a:spcPct val="100000"/>
              </a:lnSpc>
              <a:spcBef>
                <a:spcPct val="0"/>
              </a:spcBef>
              <a:spcAft>
                <a:spcPts val="3600"/>
              </a:spcAft>
              <a:buClrTx/>
              <a:buSzTx/>
              <a:buFontTx/>
              <a:buNone/>
              <a:tabLst>
                <a:tab pos="881290" algn="l"/>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Reserved throughput units for consistent performance</a:t>
            </a:r>
          </a:p>
        </p:txBody>
      </p:sp>
      <p:sp>
        <p:nvSpPr>
          <p:cNvPr id="75" name="Rectangle: Rounded Corners 146 - 1">
            <a:extLst>
              <a:ext uri="{FF2B5EF4-FFF2-40B4-BE49-F238E27FC236}">
                <a16:creationId xmlns:a16="http://schemas.microsoft.com/office/drawing/2014/main" id="{A2AB8BD3-4077-31D8-813E-7F90E837FFB6}"/>
              </a:ext>
              <a:ext uri="{C183D7F6-B498-43B3-948B-1728B52AA6E4}">
                <adec:decorative xmlns:adec="http://schemas.microsoft.com/office/drawing/2017/decorative" val="0"/>
              </a:ext>
            </a:extLst>
          </p:cNvPr>
          <p:cNvSpPr>
            <a:spLocks/>
          </p:cNvSpPr>
          <p:nvPr/>
        </p:nvSpPr>
        <p:spPr bwMode="auto">
          <a:xfrm>
            <a:off x="9163003" y="3668158"/>
            <a:ext cx="2280832" cy="2511664"/>
          </a:xfrm>
          <a:prstGeom prst="roundRect">
            <a:avLst>
              <a:gd name="adj" fmla="val 4503"/>
            </a:avLst>
          </a:prstGeom>
          <a:solidFill>
            <a:schemeClr val="accent1"/>
          </a:solidFill>
          <a:ln>
            <a:noFill/>
          </a:ln>
          <a:effectLst/>
        </p:spPr>
        <p:txBody>
          <a:bodyPr wrap="square" lIns="91440" tIns="137160" rIns="91440" bIns="137160" rtlCol="0" anchor="t"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541895" rtl="0" eaLnBrk="1" fontAlgn="auto" latinLnBrk="0" hangingPunct="1">
              <a:lnSpc>
                <a:spcPct val="100000"/>
              </a:lnSpc>
              <a:spcBef>
                <a:spcPct val="0"/>
              </a:spcBef>
              <a:spcAft>
                <a:spcPts val="3600"/>
              </a:spcAft>
              <a:buClrTx/>
              <a:buSzTx/>
              <a:buFontTx/>
              <a:buNone/>
              <a:tabLst>
                <a:tab pos="881290" algn="l"/>
              </a:tabLst>
              <a:defRPr/>
            </a:pPr>
            <a:r>
              <a:rPr kumimoji="0" lang="en-US" sz="1800" b="1" i="0" u="none" strike="noStrike" kern="1200" cap="none" spc="0" normalizeH="0" baseline="0" noProof="0">
                <a:ln>
                  <a:noFill/>
                </a:ln>
                <a:solidFill>
                  <a:srgbClr val="FFFFFF"/>
                </a:solidFill>
                <a:effectLst/>
                <a:uLnTx/>
                <a:uFillTx/>
                <a:latin typeface="Segoe UI Semibold"/>
                <a:ea typeface="+mn-ea"/>
                <a:cs typeface="+mn-cs"/>
              </a:rPr>
              <a:t>Managed Compute</a:t>
            </a:r>
          </a:p>
          <a:p>
            <a:pPr marL="0" marR="0" lvl="0" indent="0" algn="ctr" defTabSz="541895" rtl="0" eaLnBrk="1" fontAlgn="auto" latinLnBrk="0" hangingPunct="1">
              <a:lnSpc>
                <a:spcPct val="100000"/>
              </a:lnSpc>
              <a:spcBef>
                <a:spcPct val="0"/>
              </a:spcBef>
              <a:spcAft>
                <a:spcPts val="3600"/>
              </a:spcAft>
              <a:buClrTx/>
              <a:buSzTx/>
              <a:buFontTx/>
              <a:buNone/>
              <a:tabLst>
                <a:tab pos="881290" algn="l"/>
              </a:tabLst>
              <a:defRPr/>
            </a:pPr>
            <a:r>
              <a:rPr kumimoji="0" lang="en-US" sz="1800" b="0" i="0" u="none" strike="noStrike" kern="1200" cap="none" spc="0" normalizeH="0" baseline="0" noProof="0">
                <a:ln>
                  <a:noFill/>
                </a:ln>
                <a:solidFill>
                  <a:srgbClr val="FFFFFF"/>
                </a:solidFill>
                <a:effectLst/>
                <a:uLnTx/>
                <a:uFillTx/>
                <a:latin typeface="Segoe UI"/>
                <a:ea typeface="+mn-ea"/>
                <a:cs typeface="+mn-cs"/>
              </a:rPr>
              <a:t>Dedicated GPU compute for OSS models ✦ New</a:t>
            </a:r>
          </a:p>
        </p:txBody>
      </p:sp>
      <p:sp>
        <p:nvSpPr>
          <p:cNvPr id="76" name="Rectangle: Rounded Corners 146">
            <a:extLst>
              <a:ext uri="{FF2B5EF4-FFF2-40B4-BE49-F238E27FC236}">
                <a16:creationId xmlns:a16="http://schemas.microsoft.com/office/drawing/2014/main" id="{1E8BF7B4-E448-3999-2418-5F08DBA2E35C}"/>
              </a:ext>
              <a:ext uri="{C183D7F6-B498-43B3-948B-1728B52AA6E4}">
                <adec:decorative xmlns:adec="http://schemas.microsoft.com/office/drawing/2017/decorative" val="0"/>
              </a:ext>
            </a:extLst>
          </p:cNvPr>
          <p:cNvSpPr/>
          <p:nvPr/>
        </p:nvSpPr>
        <p:spPr bwMode="auto">
          <a:xfrm>
            <a:off x="5099685" y="4361313"/>
            <a:ext cx="571270" cy="46383"/>
          </a:xfrm>
          <a:prstGeom prst="roundRect">
            <a:avLst>
              <a:gd name="adj" fmla="val 50000"/>
            </a:avLst>
          </a:prstGeom>
          <a:solidFill>
            <a:schemeClr val="accent1"/>
          </a:solidFill>
          <a:ln>
            <a:noFill/>
          </a:ln>
          <a:effectLst/>
        </p:spPr>
        <p:txBody>
          <a:bodyPr wrap="square" lIns="91440" tIns="137160" rIns="91440" bIns="137160" rtlCol="0" anchor="t"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541895" rtl="0" eaLnBrk="1" fontAlgn="auto" latinLnBrk="0" hangingPunct="1">
              <a:lnSpc>
                <a:spcPct val="100000"/>
              </a:lnSpc>
              <a:spcBef>
                <a:spcPct val="0"/>
              </a:spcBef>
              <a:spcAft>
                <a:spcPts val="3600"/>
              </a:spcAft>
              <a:buClrTx/>
              <a:buSzTx/>
              <a:buFontTx/>
              <a:buNone/>
              <a:tabLst>
                <a:tab pos="881290" algn="l"/>
              </a:tabLst>
              <a:defRPr/>
            </a:pPr>
            <a:endParaRPr kumimoji="0" lang="en-US" sz="1413" b="1" i="0" u="none" strike="noStrike" kern="1200" cap="none" spc="0" normalizeH="0" baseline="0" noProof="0">
              <a:ln>
                <a:noFill/>
              </a:ln>
              <a:solidFill>
                <a:srgbClr val="FFFFFF"/>
              </a:solidFill>
              <a:effectLst/>
              <a:uLnTx/>
              <a:uFillTx/>
              <a:latin typeface="Segoe UI Semibold"/>
              <a:ea typeface="+mn-ea"/>
              <a:cs typeface="+mn-cs"/>
            </a:endParaRPr>
          </a:p>
        </p:txBody>
      </p:sp>
      <p:sp>
        <p:nvSpPr>
          <p:cNvPr id="77" name="Rectangle: Rounded Corners 146">
            <a:extLst>
              <a:ext uri="{FF2B5EF4-FFF2-40B4-BE49-F238E27FC236}">
                <a16:creationId xmlns:a16="http://schemas.microsoft.com/office/drawing/2014/main" id="{FE070A4B-9015-959C-E1C2-70B76B2B76B0}"/>
              </a:ext>
              <a:ext uri="{C183D7F6-B498-43B3-948B-1728B52AA6E4}">
                <adec:decorative xmlns:adec="http://schemas.microsoft.com/office/drawing/2017/decorative" val="0"/>
              </a:ext>
            </a:extLst>
          </p:cNvPr>
          <p:cNvSpPr/>
          <p:nvPr/>
        </p:nvSpPr>
        <p:spPr bwMode="auto">
          <a:xfrm>
            <a:off x="7557181" y="4361313"/>
            <a:ext cx="571270" cy="46383"/>
          </a:xfrm>
          <a:prstGeom prst="roundRect">
            <a:avLst>
              <a:gd name="adj" fmla="val 50000"/>
            </a:avLst>
          </a:prstGeom>
          <a:solidFill>
            <a:schemeClr val="accent1"/>
          </a:solidFill>
          <a:ln>
            <a:noFill/>
          </a:ln>
          <a:effectLst/>
        </p:spPr>
        <p:txBody>
          <a:bodyPr wrap="square" lIns="91440" tIns="137160" rIns="91440" bIns="137160" rtlCol="0" anchor="t"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541895" rtl="0" eaLnBrk="1" fontAlgn="auto" latinLnBrk="0" hangingPunct="1">
              <a:lnSpc>
                <a:spcPct val="100000"/>
              </a:lnSpc>
              <a:spcBef>
                <a:spcPct val="0"/>
              </a:spcBef>
              <a:spcAft>
                <a:spcPts val="3600"/>
              </a:spcAft>
              <a:buClrTx/>
              <a:buSzTx/>
              <a:buFontTx/>
              <a:buNone/>
              <a:tabLst>
                <a:tab pos="881290" algn="l"/>
              </a:tabLst>
              <a:defRPr/>
            </a:pPr>
            <a:endParaRPr kumimoji="0" lang="en-US" sz="1413" b="1" i="0" u="none" strike="noStrike" kern="1200" cap="none" spc="0" normalizeH="0" baseline="0" noProof="0">
              <a:ln>
                <a:noFill/>
              </a:ln>
              <a:solidFill>
                <a:srgbClr val="FFFFFF"/>
              </a:solidFill>
              <a:effectLst/>
              <a:uLnTx/>
              <a:uFillTx/>
              <a:latin typeface="Segoe UI Semibold"/>
              <a:ea typeface="+mn-ea"/>
              <a:cs typeface="+mn-cs"/>
            </a:endParaRPr>
          </a:p>
        </p:txBody>
      </p:sp>
      <p:sp>
        <p:nvSpPr>
          <p:cNvPr id="78" name="Rectangle: Rounded Corners 146">
            <a:extLst>
              <a:ext uri="{FF2B5EF4-FFF2-40B4-BE49-F238E27FC236}">
                <a16:creationId xmlns:a16="http://schemas.microsoft.com/office/drawing/2014/main" id="{67F0697C-52D9-FAC8-04EC-C40AEE05A4F6}"/>
              </a:ext>
              <a:ext uri="{C183D7F6-B498-43B3-948B-1728B52AA6E4}">
                <adec:decorative xmlns:adec="http://schemas.microsoft.com/office/drawing/2017/decorative" val="0"/>
              </a:ext>
            </a:extLst>
          </p:cNvPr>
          <p:cNvSpPr/>
          <p:nvPr/>
        </p:nvSpPr>
        <p:spPr bwMode="auto">
          <a:xfrm>
            <a:off x="10017783" y="4361313"/>
            <a:ext cx="571270" cy="46383"/>
          </a:xfrm>
          <a:prstGeom prst="roundRect">
            <a:avLst>
              <a:gd name="adj" fmla="val 50000"/>
            </a:avLst>
          </a:prstGeom>
          <a:solidFill>
            <a:schemeClr val="bg1"/>
          </a:solidFill>
          <a:ln>
            <a:noFill/>
          </a:ln>
          <a:effectLst/>
        </p:spPr>
        <p:txBody>
          <a:bodyPr wrap="square" lIns="91440" tIns="91440" rIns="91440" bIns="137160" rtlCol="0" anchor="b"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541895" rtl="0" eaLnBrk="1" fontAlgn="auto" latinLnBrk="0" hangingPunct="1">
              <a:lnSpc>
                <a:spcPct val="100000"/>
              </a:lnSpc>
              <a:spcBef>
                <a:spcPct val="0"/>
              </a:spcBef>
              <a:spcAft>
                <a:spcPct val="0"/>
              </a:spcAft>
              <a:buClrTx/>
              <a:buSzTx/>
              <a:buFontTx/>
              <a:buNone/>
              <a:tabLst>
                <a:tab pos="881290" algn="l"/>
              </a:tabLst>
              <a:defRPr/>
            </a:pPr>
            <a:endParaRPr kumimoji="0" lang="en-US" sz="1600" b="1" i="0" u="none" strike="noStrike" kern="1200" cap="none" spc="0" normalizeH="0" baseline="0" noProof="0">
              <a:ln>
                <a:noFill/>
              </a:ln>
              <a:solidFill>
                <a:srgbClr val="000000"/>
              </a:solidFill>
              <a:effectLst/>
              <a:uLnTx/>
              <a:uFillTx/>
              <a:latin typeface="Segoe UI Semibold"/>
              <a:ea typeface="+mn-ea"/>
              <a:cs typeface="+mn-cs"/>
            </a:endParaRP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51F11-7678-693D-90E4-D498D4104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146458-762B-5B15-1B9A-5521E58332E1}"/>
              </a:ext>
            </a:extLst>
          </p:cNvPr>
          <p:cNvSpPr>
            <a:spLocks noGrp="1"/>
          </p:cNvSpPr>
          <p:nvPr>
            <p:ph type="title" idx="4294967295"/>
          </p:nvPr>
        </p:nvSpPr>
        <p:spPr bwMode="auto">
          <a:xfrm>
            <a:off x="0" y="-950913"/>
            <a:ext cx="10836275" cy="738188"/>
          </a:xfrm>
          <a:prstGeom prst="rect">
            <a:avLst/>
          </a:prstGeom>
          <a:noFill/>
          <a:ln w="9525" cap="flat" cmpd="sng" algn="ctr">
            <a:noFill/>
            <a:prstDash val="soli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defTabSz="552583"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a:ln>
                  <a:noFill/>
                </a:ln>
                <a:solidFill>
                  <a:schemeClr val="lt1"/>
                </a:solidFill>
                <a:effectLst/>
                <a:uLnTx/>
                <a:uFillTx/>
                <a:latin typeface="+mn-lt"/>
                <a:ea typeface="+mn-ea"/>
                <a:cs typeface="+mn-cs"/>
              </a:rPr>
              <a:t>Announcing</a:t>
            </a:r>
            <a:r>
              <a:rPr kumimoji="0" lang="en-US" sz="4800" b="1" i="0" u="none" strike="noStrike" kern="1200" cap="none" spc="0" normalizeH="0" noProof="0">
                <a:ln>
                  <a:noFill/>
                </a:ln>
                <a:solidFill>
                  <a:schemeClr val="lt1"/>
                </a:solidFill>
                <a:effectLst/>
                <a:uLnTx/>
                <a:uFillTx/>
                <a:latin typeface="+mn-lt"/>
                <a:ea typeface="+mn-ea"/>
                <a:cs typeface="+mn-cs"/>
              </a:rPr>
              <a:t> </a:t>
            </a:r>
            <a:r>
              <a:rPr kumimoji="0" lang="en-US" sz="4800" b="1" i="0" u="none" strike="noStrike" kern="1200" cap="none" spc="0" normalizeH="0" baseline="0" noProof="0">
                <a:ln>
                  <a:noFill/>
                </a:ln>
                <a:solidFill>
                  <a:schemeClr val="lt1"/>
                </a:solidFill>
                <a:effectLst/>
                <a:uLnTx/>
                <a:uFillTx/>
                <a:latin typeface="+mn-lt"/>
                <a:ea typeface="+mn-ea"/>
                <a:cs typeface="+mn-cs"/>
              </a:rPr>
              <a:t>Fireworks AI on Foundry</a:t>
            </a:r>
            <a:endParaRPr kumimoji="0" lang="en-US" sz="4800" b="1" i="0" u="none" strike="noStrike" kern="1200" cap="none" spc="0" normalizeH="0" baseline="0" noProof="0">
              <a:ln>
                <a:noFill/>
              </a:ln>
              <a:gradFill>
                <a:gsLst>
                  <a:gs pos="34862">
                    <a:schemeClr val="tx1"/>
                  </a:gs>
                  <a:gs pos="46000">
                    <a:schemeClr val="tx1"/>
                  </a:gs>
                </a:gsLst>
                <a:path path="circle">
                  <a:fillToRect l="100000" t="100000"/>
                </a:path>
              </a:gradFill>
              <a:effectLst/>
              <a:uLnTx/>
              <a:uFillTx/>
              <a:latin typeface="+mn-lt"/>
              <a:ea typeface="+mn-ea"/>
              <a:cs typeface="Segoe UI" pitchFamily="34" charset="0"/>
            </a:endParaRPr>
          </a:p>
        </p:txBody>
      </p:sp>
      <p:sp>
        <p:nvSpPr>
          <p:cNvPr id="13" name="Freeform: Shape 32">
            <a:extLst>
              <a:ext uri="{FF2B5EF4-FFF2-40B4-BE49-F238E27FC236}">
                <a16:creationId xmlns:a16="http://schemas.microsoft.com/office/drawing/2014/main" id="{7A4E3E9F-6535-A907-D29D-2388A8093FF0}"/>
              </a:ext>
              <a:ext uri="{C183D7F6-B498-43B3-948B-1728B52AA6E4}">
                <adec:decorative xmlns:adec="http://schemas.microsoft.com/office/drawing/2017/decorative" val="1"/>
              </a:ext>
            </a:extLst>
          </p:cNvPr>
          <p:cNvSpPr/>
          <p:nvPr/>
        </p:nvSpPr>
        <p:spPr>
          <a:xfrm>
            <a:off x="3790788" y="0"/>
            <a:ext cx="4617720" cy="812800"/>
          </a:xfrm>
          <a:custGeom>
            <a:avLst/>
            <a:gdLst>
              <a:gd name="csX0" fmla="*/ 0 w 1436750"/>
              <a:gd name="csY0" fmla="*/ 0 h 1436750"/>
              <a:gd name="csX1" fmla="*/ 1436751 w 1436750"/>
              <a:gd name="csY1" fmla="*/ 0 h 1436750"/>
              <a:gd name="csX2" fmla="*/ 1436751 w 1436750"/>
              <a:gd name="csY2" fmla="*/ 1436751 h 1436750"/>
              <a:gd name="csX3" fmla="*/ 0 w 1436750"/>
              <a:gd name="csY3" fmla="*/ 1436751 h 1436750"/>
              <a:gd name="csX4" fmla="*/ 0 w 1436750"/>
              <a:gd name="csY4" fmla="*/ 0 h 1436750"/>
              <a:gd name="csX5" fmla="*/ 0 w 1436750"/>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0" h="1436750">
                <a:moveTo>
                  <a:pt x="0" y="0"/>
                </a:moveTo>
                <a:lnTo>
                  <a:pt x="1436751" y="0"/>
                </a:lnTo>
                <a:lnTo>
                  <a:pt x="1436751" y="1436751"/>
                </a:lnTo>
                <a:lnTo>
                  <a:pt x="0" y="1436751"/>
                </a:lnTo>
                <a:lnTo>
                  <a:pt x="0" y="0"/>
                </a:lnTo>
                <a:lnTo>
                  <a:pt x="0" y="0"/>
                </a:lnTo>
                <a:close/>
              </a:path>
            </a:pathLst>
          </a:custGeom>
          <a:solidFill>
            <a:schemeClr val="tx1"/>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FFFFFF"/>
              </a:solidFill>
              <a:effectLst/>
              <a:uLnTx/>
              <a:uFillTx/>
              <a:latin typeface="Segoe UI"/>
              <a:ea typeface="+mn-ea"/>
              <a:cs typeface="+mn-cs"/>
            </a:endParaRPr>
          </a:p>
        </p:txBody>
      </p:sp>
      <p:sp>
        <p:nvSpPr>
          <p:cNvPr id="15" name="Freeform: Shape 38">
            <a:extLst>
              <a:ext uri="{FF2B5EF4-FFF2-40B4-BE49-F238E27FC236}">
                <a16:creationId xmlns:a16="http://schemas.microsoft.com/office/drawing/2014/main" id="{6D109E5C-77E7-066E-46CD-3415ECBEF5AD}"/>
              </a:ext>
              <a:ext uri="{C183D7F6-B498-43B3-948B-1728B52AA6E4}">
                <adec:decorative xmlns:adec="http://schemas.microsoft.com/office/drawing/2017/decorative" val="1"/>
              </a:ext>
            </a:extLst>
          </p:cNvPr>
          <p:cNvSpPr/>
          <p:nvPr/>
        </p:nvSpPr>
        <p:spPr>
          <a:xfrm>
            <a:off x="3251201" y="0"/>
            <a:ext cx="541338"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EB462C"/>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17" name="Freeform: Shape 37">
            <a:extLst>
              <a:ext uri="{FF2B5EF4-FFF2-40B4-BE49-F238E27FC236}">
                <a16:creationId xmlns:a16="http://schemas.microsoft.com/office/drawing/2014/main" id="{176C4A68-AD9E-59DC-3547-9D380E9C8CEB}"/>
              </a:ext>
              <a:ext uri="{C183D7F6-B498-43B3-948B-1728B52AA6E4}">
                <adec:decorative xmlns:adec="http://schemas.microsoft.com/office/drawing/2017/decorative" val="1"/>
              </a:ext>
            </a:extLst>
          </p:cNvPr>
          <p:cNvSpPr/>
          <p:nvPr/>
        </p:nvSpPr>
        <p:spPr>
          <a:xfrm>
            <a:off x="2712209" y="0"/>
            <a:ext cx="541338"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F06B2B"/>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18" name="Freeform: Shape 35">
            <a:extLst>
              <a:ext uri="{FF2B5EF4-FFF2-40B4-BE49-F238E27FC236}">
                <a16:creationId xmlns:a16="http://schemas.microsoft.com/office/drawing/2014/main" id="{65FA913C-D003-FEC6-E789-40ED141051E0}"/>
              </a:ext>
              <a:ext uri="{C183D7F6-B498-43B3-948B-1728B52AA6E4}">
                <adec:decorative xmlns:adec="http://schemas.microsoft.com/office/drawing/2017/decorative" val="1"/>
              </a:ext>
            </a:extLst>
          </p:cNvPr>
          <p:cNvSpPr/>
          <p:nvPr/>
        </p:nvSpPr>
        <p:spPr>
          <a:xfrm>
            <a:off x="2173216"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25" name="Freeform: Shape 35">
            <a:extLst>
              <a:ext uri="{FF2B5EF4-FFF2-40B4-BE49-F238E27FC236}">
                <a16:creationId xmlns:a16="http://schemas.microsoft.com/office/drawing/2014/main" id="{7E1471FD-541B-0E1C-3A03-6282C7DF582F}"/>
              </a:ext>
              <a:ext uri="{C183D7F6-B498-43B3-948B-1728B52AA6E4}">
                <adec:decorative xmlns:adec="http://schemas.microsoft.com/office/drawing/2017/decorative" val="1"/>
              </a:ext>
            </a:extLst>
          </p:cNvPr>
          <p:cNvSpPr/>
          <p:nvPr/>
        </p:nvSpPr>
        <p:spPr>
          <a:xfrm>
            <a:off x="1634223"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alpha val="50000"/>
            </a:srgbClr>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26" name="Freeform: Shape 35">
            <a:extLst>
              <a:ext uri="{FF2B5EF4-FFF2-40B4-BE49-F238E27FC236}">
                <a16:creationId xmlns:a16="http://schemas.microsoft.com/office/drawing/2014/main" id="{8BD456B3-B860-06BE-CAEB-835D8E278029}"/>
              </a:ext>
              <a:ext uri="{C183D7F6-B498-43B3-948B-1728B52AA6E4}">
                <adec:decorative xmlns:adec="http://schemas.microsoft.com/office/drawing/2017/decorative" val="1"/>
              </a:ext>
            </a:extLst>
          </p:cNvPr>
          <p:cNvSpPr/>
          <p:nvPr/>
        </p:nvSpPr>
        <p:spPr>
          <a:xfrm>
            <a:off x="1095230"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alpha val="30000"/>
            </a:srgbClr>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27" name="Freeform: Shape 35">
            <a:extLst>
              <a:ext uri="{FF2B5EF4-FFF2-40B4-BE49-F238E27FC236}">
                <a16:creationId xmlns:a16="http://schemas.microsoft.com/office/drawing/2014/main" id="{3FAE8C98-5506-D028-6F86-0EF7A06764BE}"/>
              </a:ext>
              <a:ext uri="{C183D7F6-B498-43B3-948B-1728B52AA6E4}">
                <adec:decorative xmlns:adec="http://schemas.microsoft.com/office/drawing/2017/decorative" val="1"/>
              </a:ext>
            </a:extLst>
          </p:cNvPr>
          <p:cNvSpPr/>
          <p:nvPr/>
        </p:nvSpPr>
        <p:spPr>
          <a:xfrm>
            <a:off x="556237"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alpha val="10000"/>
            </a:srgbClr>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28" name="Freeform: Shape 38">
            <a:extLst>
              <a:ext uri="{FF2B5EF4-FFF2-40B4-BE49-F238E27FC236}">
                <a16:creationId xmlns:a16="http://schemas.microsoft.com/office/drawing/2014/main" id="{7185BD5E-4E40-E062-21ED-C749BE95A197}"/>
              </a:ext>
              <a:ext uri="{C183D7F6-B498-43B3-948B-1728B52AA6E4}">
                <adec:decorative xmlns:adec="http://schemas.microsoft.com/office/drawing/2017/decorative" val="1"/>
              </a:ext>
            </a:extLst>
          </p:cNvPr>
          <p:cNvSpPr/>
          <p:nvPr/>
        </p:nvSpPr>
        <p:spPr>
          <a:xfrm>
            <a:off x="11096509" y="0"/>
            <a:ext cx="541338"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85BC24">
              <a:alpha val="10000"/>
            </a:srgbClr>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29" name="Freeform: Shape 37">
            <a:extLst>
              <a:ext uri="{FF2B5EF4-FFF2-40B4-BE49-F238E27FC236}">
                <a16:creationId xmlns:a16="http://schemas.microsoft.com/office/drawing/2014/main" id="{76760266-3EA4-DD19-C396-05F1E45ADFB9}"/>
              </a:ext>
              <a:ext uri="{C183D7F6-B498-43B3-948B-1728B52AA6E4}">
                <adec:decorative xmlns:adec="http://schemas.microsoft.com/office/drawing/2017/decorative" val="1"/>
              </a:ext>
            </a:extLst>
          </p:cNvPr>
          <p:cNvSpPr/>
          <p:nvPr/>
        </p:nvSpPr>
        <p:spPr>
          <a:xfrm>
            <a:off x="10557517" y="0"/>
            <a:ext cx="541338"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85BC24">
              <a:alpha val="30000"/>
            </a:srgbClr>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30" name="Freeform: Shape 35">
            <a:extLst>
              <a:ext uri="{FF2B5EF4-FFF2-40B4-BE49-F238E27FC236}">
                <a16:creationId xmlns:a16="http://schemas.microsoft.com/office/drawing/2014/main" id="{9C0C2472-FDE2-C967-15A1-3B3A2A85881E}"/>
              </a:ext>
              <a:ext uri="{C183D7F6-B498-43B3-948B-1728B52AA6E4}">
                <adec:decorative xmlns:adec="http://schemas.microsoft.com/office/drawing/2017/decorative" val="1"/>
              </a:ext>
            </a:extLst>
          </p:cNvPr>
          <p:cNvSpPr/>
          <p:nvPr/>
        </p:nvSpPr>
        <p:spPr>
          <a:xfrm>
            <a:off x="10018524"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85BC24">
              <a:alpha val="50000"/>
            </a:srgbClr>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31" name="Freeform: Shape 35">
            <a:extLst>
              <a:ext uri="{FF2B5EF4-FFF2-40B4-BE49-F238E27FC236}">
                <a16:creationId xmlns:a16="http://schemas.microsoft.com/office/drawing/2014/main" id="{240D34CE-98DE-4273-EA23-B6D8B9AF5071}"/>
              </a:ext>
              <a:ext uri="{C183D7F6-B498-43B3-948B-1728B52AA6E4}">
                <adec:decorative xmlns:adec="http://schemas.microsoft.com/office/drawing/2017/decorative" val="1"/>
              </a:ext>
            </a:extLst>
          </p:cNvPr>
          <p:cNvSpPr/>
          <p:nvPr/>
        </p:nvSpPr>
        <p:spPr>
          <a:xfrm>
            <a:off x="9479531"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85BC24"/>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32" name="Freeform: Shape 35">
            <a:extLst>
              <a:ext uri="{FF2B5EF4-FFF2-40B4-BE49-F238E27FC236}">
                <a16:creationId xmlns:a16="http://schemas.microsoft.com/office/drawing/2014/main" id="{13BB8339-74BC-63B2-0605-75ACB4831E75}"/>
              </a:ext>
              <a:ext uri="{C183D7F6-B498-43B3-948B-1728B52AA6E4}">
                <adec:decorative xmlns:adec="http://schemas.microsoft.com/office/drawing/2017/decorative" val="1"/>
              </a:ext>
            </a:extLst>
          </p:cNvPr>
          <p:cNvSpPr/>
          <p:nvPr/>
        </p:nvSpPr>
        <p:spPr>
          <a:xfrm>
            <a:off x="8940538"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5EB389"/>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33" name="Freeform: Shape 35">
            <a:extLst>
              <a:ext uri="{FF2B5EF4-FFF2-40B4-BE49-F238E27FC236}">
                <a16:creationId xmlns:a16="http://schemas.microsoft.com/office/drawing/2014/main" id="{B1C926EA-13B3-282A-BC16-FB63AC0BD282}"/>
              </a:ext>
              <a:ext uri="{C183D7F6-B498-43B3-948B-1728B52AA6E4}">
                <adec:decorative xmlns:adec="http://schemas.microsoft.com/office/drawing/2017/decorative" val="1"/>
              </a:ext>
            </a:extLst>
          </p:cNvPr>
          <p:cNvSpPr/>
          <p:nvPr/>
        </p:nvSpPr>
        <p:spPr>
          <a:xfrm>
            <a:off x="8401545"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36AAEE"/>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14" name="Subtitle 13">
            <a:extLst>
              <a:ext uri="{FF2B5EF4-FFF2-40B4-BE49-F238E27FC236}">
                <a16:creationId xmlns:a16="http://schemas.microsoft.com/office/drawing/2014/main" id="{9945C9DC-63D1-DB16-5DAC-17BE2BD65ECC}"/>
              </a:ext>
            </a:extLst>
          </p:cNvPr>
          <p:cNvSpPr txBox="1">
            <a:spLocks/>
          </p:cNvSpPr>
          <p:nvPr/>
        </p:nvSpPr>
        <p:spPr>
          <a:xfrm>
            <a:off x="4334669" y="252512"/>
            <a:ext cx="3522662" cy="307777"/>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noAutofit/>
          </a:bodyPr>
          <a:lstStyle>
            <a:lvl1pPr marL="135465"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572" kern="1200" spc="0" baseline="0">
                <a:solidFill>
                  <a:schemeClr val="tx1"/>
                </a:solidFill>
                <a:latin typeface="+mn-lt"/>
                <a:ea typeface="+mn-ea"/>
                <a:cs typeface="Segoe UI" panose="020B0502040204020203" pitchFamily="34" charset="0"/>
              </a:defRPr>
            </a:lvl1pPr>
            <a:lvl2pPr marL="270930"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143" kern="1200" spc="0" baseline="0">
                <a:solidFill>
                  <a:schemeClr val="tx1"/>
                </a:solidFill>
                <a:latin typeface="+mn-lt"/>
                <a:ea typeface="+mn-ea"/>
                <a:cs typeface="+mn-cs"/>
              </a:defRPr>
            </a:lvl2pPr>
            <a:lvl3pPr marL="389462" marR="0" indent="-118532"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952" kern="1200" spc="0" baseline="0">
                <a:solidFill>
                  <a:schemeClr val="tx1"/>
                </a:solidFill>
                <a:latin typeface="+mn-lt"/>
                <a:ea typeface="+mn-ea"/>
                <a:cs typeface="+mn-cs"/>
              </a:defRPr>
            </a:lvl3pPr>
            <a:lvl4pPr marL="499528" marR="0" indent="-107243"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4pPr>
            <a:lvl5pPr marL="606771" marR="0" indent="-99717"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5pPr>
            <a:lvl6pPr marL="1520007"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6pPr>
            <a:lvl7pPr marL="179637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7pPr>
            <a:lvl8pPr marL="2072736"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8pPr>
            <a:lvl9pPr marL="234910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9pPr>
          </a:lstStyle>
          <a:p>
            <a:pPr marL="0" marR="0" lvl="0" indent="0" algn="ctr" defTabSz="552730"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20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Announcing</a:t>
            </a:r>
          </a:p>
        </p:txBody>
      </p:sp>
      <p:grpSp>
        <p:nvGrpSpPr>
          <p:cNvPr id="40" name="Group 39" descr="General availability">
            <a:extLst>
              <a:ext uri="{FF2B5EF4-FFF2-40B4-BE49-F238E27FC236}">
                <a16:creationId xmlns:a16="http://schemas.microsoft.com/office/drawing/2014/main" id="{49795817-F21E-43BA-9F76-CE38C30E39E9}"/>
              </a:ext>
            </a:extLst>
          </p:cNvPr>
          <p:cNvGrpSpPr/>
          <p:nvPr/>
        </p:nvGrpSpPr>
        <p:grpSpPr>
          <a:xfrm>
            <a:off x="5232528" y="1025525"/>
            <a:ext cx="1849811" cy="273933"/>
            <a:chOff x="11893197" y="4915671"/>
            <a:chExt cx="1849811" cy="273933"/>
          </a:xfrm>
        </p:grpSpPr>
        <p:sp>
          <p:nvSpPr>
            <p:cNvPr id="41" name="TextBox 40">
              <a:extLst>
                <a:ext uri="{FF2B5EF4-FFF2-40B4-BE49-F238E27FC236}">
                  <a16:creationId xmlns:a16="http://schemas.microsoft.com/office/drawing/2014/main" id="{1A917CC9-2A65-3922-E1F1-F216C9FA541A}"/>
                </a:ext>
              </a:extLst>
            </p:cNvPr>
            <p:cNvSpPr txBox="1"/>
            <p:nvPr/>
          </p:nvSpPr>
          <p:spPr>
            <a:xfrm>
              <a:off x="11893197" y="4915671"/>
              <a:ext cx="1849802"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latin typeface="+mj-lt"/>
                  <a:cs typeface="Segoe UI" pitchFamily="34" charset="0"/>
                </a:defRPr>
              </a:lvl1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Public Preview</a:t>
              </a:r>
            </a:p>
          </p:txBody>
        </p:sp>
        <p:grpSp>
          <p:nvGrpSpPr>
            <p:cNvPr id="42" name="Group 41">
              <a:extLst>
                <a:ext uri="{FF2B5EF4-FFF2-40B4-BE49-F238E27FC236}">
                  <a16:creationId xmlns:a16="http://schemas.microsoft.com/office/drawing/2014/main" id="{A44D5925-62B3-E0DC-4781-00BBD39CE8CA}"/>
                </a:ext>
              </a:extLst>
            </p:cNvPr>
            <p:cNvGrpSpPr/>
            <p:nvPr/>
          </p:nvGrpSpPr>
          <p:grpSpPr>
            <a:xfrm>
              <a:off x="13469085" y="4915692"/>
              <a:ext cx="273923" cy="273912"/>
              <a:chOff x="2123399" y="3425516"/>
              <a:chExt cx="274321" cy="274310"/>
            </a:xfrm>
          </p:grpSpPr>
          <p:sp>
            <p:nvSpPr>
              <p:cNvPr id="43" name="Freeform: Shape 42">
                <a:extLst>
                  <a:ext uri="{FF2B5EF4-FFF2-40B4-BE49-F238E27FC236}">
                    <a16:creationId xmlns:a16="http://schemas.microsoft.com/office/drawing/2014/main" id="{17F1BCD6-F3BE-4913-9E31-3FE8B7EE8E6B}"/>
                  </a:ext>
                </a:extLst>
              </p:cNvPr>
              <p:cNvSpPr/>
              <p:nvPr/>
            </p:nvSpPr>
            <p:spPr>
              <a:xfrm>
                <a:off x="2260560" y="3425516"/>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46" name="Freeform: Shape 45">
                <a:extLst>
                  <a:ext uri="{FF2B5EF4-FFF2-40B4-BE49-F238E27FC236}">
                    <a16:creationId xmlns:a16="http://schemas.microsoft.com/office/drawing/2014/main" id="{BCFA46F0-2363-632D-142E-E5F6F8AF91BD}"/>
                  </a:ext>
                </a:extLst>
              </p:cNvPr>
              <p:cNvSpPr/>
              <p:nvPr/>
            </p:nvSpPr>
            <p:spPr>
              <a:xfrm>
                <a:off x="2260560" y="3562666"/>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47" name="Freeform: Shape 46">
                <a:extLst>
                  <a:ext uri="{FF2B5EF4-FFF2-40B4-BE49-F238E27FC236}">
                    <a16:creationId xmlns:a16="http://schemas.microsoft.com/office/drawing/2014/main" id="{AC20B9EB-BCAD-7325-5641-FA3A55DE72C8}"/>
                  </a:ext>
                </a:extLst>
              </p:cNvPr>
              <p:cNvSpPr/>
              <p:nvPr/>
            </p:nvSpPr>
            <p:spPr>
              <a:xfrm>
                <a:off x="2123399" y="3562663"/>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4" name="Title 3">
            <a:extLst>
              <a:ext uri="{FF2B5EF4-FFF2-40B4-BE49-F238E27FC236}">
                <a16:creationId xmlns:a16="http://schemas.microsoft.com/office/drawing/2014/main" id="{87C64590-764B-E360-3846-47CA4AE86323}"/>
              </a:ext>
            </a:extLst>
          </p:cNvPr>
          <p:cNvSpPr>
            <a:spLocks/>
          </p:cNvSpPr>
          <p:nvPr/>
        </p:nvSpPr>
        <p:spPr>
          <a:xfrm>
            <a:off x="814953" y="1484372"/>
            <a:ext cx="11018520" cy="5539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50" normalizeH="0" baseline="0" noProof="0">
                <a:ln w="3175">
                  <a:noFill/>
                </a:ln>
                <a:solidFill>
                  <a:srgbClr val="FFFFFF"/>
                </a:solidFill>
                <a:effectLst/>
                <a:uLnTx/>
                <a:uFillTx/>
                <a:latin typeface="Segoe UI"/>
                <a:ea typeface="+mn-ea"/>
                <a:cs typeface="Segoe UI" pitchFamily="34" charset="0"/>
              </a:rPr>
              <a:t>Managed Compute</a:t>
            </a:r>
            <a:r>
              <a:rPr kumimoji="0" lang="ru-RU" sz="3600" b="1" i="0" u="none" strike="noStrike" kern="1200" cap="none" spc="-50" normalizeH="0" baseline="0" noProof="0">
                <a:ln w="3175">
                  <a:noFill/>
                </a:ln>
                <a:solidFill>
                  <a:srgbClr val="FFFFFF"/>
                </a:solidFill>
                <a:effectLst/>
                <a:uLnTx/>
                <a:uFillTx/>
                <a:latin typeface="Segoe UI"/>
                <a:ea typeface="+mn-ea"/>
                <a:cs typeface="Segoe UI" pitchFamily="34" charset="0"/>
              </a:rPr>
              <a:t> </a:t>
            </a:r>
            <a:r>
              <a:rPr kumimoji="0" lang="en-US" sz="3600" b="1" i="0" u="none" strike="noStrike" kern="1200" cap="none" spc="-50" normalizeH="0" baseline="0" noProof="0">
                <a:ln w="3175">
                  <a:noFill/>
                </a:ln>
                <a:solidFill>
                  <a:srgbClr val="FFFFFF"/>
                </a:solidFill>
                <a:effectLst/>
                <a:uLnTx/>
                <a:uFillTx/>
                <a:latin typeface="Segoe UI"/>
                <a:ea typeface="+mn-ea"/>
                <a:cs typeface="Segoe UI" pitchFamily="34" charset="0"/>
              </a:rPr>
              <a:t>in Microsoft Foundry</a:t>
            </a:r>
            <a:endParaRPr kumimoji="0" lang="ru-UA" sz="3600" b="1" i="0" u="none" strike="noStrike" kern="1200" cap="none" spc="-50" normalizeH="0" baseline="0" noProof="0">
              <a:ln w="3175">
                <a:noFill/>
              </a:ln>
              <a:solidFill>
                <a:srgbClr val="FFFFFF"/>
              </a:solidFill>
              <a:effectLst/>
              <a:uLnTx/>
              <a:uFillTx/>
              <a:latin typeface="Segoe UI"/>
              <a:ea typeface="+mn-ea"/>
              <a:cs typeface="Segoe UI" pitchFamily="34" charset="0"/>
            </a:endParaRPr>
          </a:p>
        </p:txBody>
      </p:sp>
      <p:sp>
        <p:nvSpPr>
          <p:cNvPr id="5" name="TextBox 4">
            <a:extLst>
              <a:ext uri="{FF2B5EF4-FFF2-40B4-BE49-F238E27FC236}">
                <a16:creationId xmlns:a16="http://schemas.microsoft.com/office/drawing/2014/main" id="{6B36EA48-EE76-D8F1-12C4-5EEDCD17D8D8}"/>
              </a:ext>
            </a:extLst>
          </p:cNvPr>
          <p:cNvSpPr txBox="1"/>
          <p:nvPr/>
        </p:nvSpPr>
        <p:spPr>
          <a:xfrm>
            <a:off x="801679" y="2069395"/>
            <a:ext cx="11031794" cy="307777"/>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mn-ea"/>
                <a:cs typeface="+mn-cs"/>
              </a:rPr>
              <a:t>A new execution path for open models in Foundry</a:t>
            </a:r>
          </a:p>
        </p:txBody>
      </p:sp>
      <p:sp>
        <p:nvSpPr>
          <p:cNvPr id="6" name="Rectangle 5">
            <a:extLst>
              <a:ext uri="{FF2B5EF4-FFF2-40B4-BE49-F238E27FC236}">
                <a16:creationId xmlns:a16="http://schemas.microsoft.com/office/drawing/2014/main" id="{BC03734E-0621-30FA-6427-9B9E3488E88D}"/>
              </a:ext>
              <a:ext uri="{C183D7F6-B498-43B3-948B-1728B52AA6E4}">
                <adec:decorative xmlns:adec="http://schemas.microsoft.com/office/drawing/2017/decorative" val="1"/>
              </a:ext>
            </a:extLst>
          </p:cNvPr>
          <p:cNvSpPr>
            <a:spLocks/>
          </p:cNvSpPr>
          <p:nvPr/>
        </p:nvSpPr>
        <p:spPr bwMode="auto">
          <a:xfrm>
            <a:off x="1434415" y="4538165"/>
            <a:ext cx="3305609" cy="1197902"/>
          </a:xfrm>
          <a:prstGeom prst="rect">
            <a:avLst/>
          </a:prstGeom>
          <a:solidFill>
            <a:schemeClr val="tx1">
              <a:alpha val="10000"/>
            </a:schemeClr>
          </a:soli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
        <p:nvSpPr>
          <p:cNvPr id="7" name="Rectangle 6">
            <a:extLst>
              <a:ext uri="{FF2B5EF4-FFF2-40B4-BE49-F238E27FC236}">
                <a16:creationId xmlns:a16="http://schemas.microsoft.com/office/drawing/2014/main" id="{0652208D-122A-1997-95E2-08C767316A3C}"/>
              </a:ext>
              <a:ext uri="{C183D7F6-B498-43B3-948B-1728B52AA6E4}">
                <adec:decorative xmlns:adec="http://schemas.microsoft.com/office/drawing/2017/decorative" val="1"/>
              </a:ext>
            </a:extLst>
          </p:cNvPr>
          <p:cNvSpPr>
            <a:spLocks/>
          </p:cNvSpPr>
          <p:nvPr/>
        </p:nvSpPr>
        <p:spPr bwMode="auto">
          <a:xfrm>
            <a:off x="4722567" y="4538165"/>
            <a:ext cx="3305609" cy="1197902"/>
          </a:xfrm>
          <a:prstGeom prst="rect">
            <a:avLst/>
          </a:prstGeom>
          <a:solidFill>
            <a:schemeClr val="tx1">
              <a:alpha val="10000"/>
            </a:schemeClr>
          </a:soli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
        <p:nvSpPr>
          <p:cNvPr id="8" name="Rectangle 7">
            <a:extLst>
              <a:ext uri="{FF2B5EF4-FFF2-40B4-BE49-F238E27FC236}">
                <a16:creationId xmlns:a16="http://schemas.microsoft.com/office/drawing/2014/main" id="{DEC3B403-7F4D-2F7F-BDF1-C5D648AFB6CD}"/>
              </a:ext>
              <a:ext uri="{C183D7F6-B498-43B3-948B-1728B52AA6E4}">
                <adec:decorative xmlns:adec="http://schemas.microsoft.com/office/drawing/2017/decorative" val="1"/>
              </a:ext>
            </a:extLst>
          </p:cNvPr>
          <p:cNvSpPr>
            <a:spLocks/>
          </p:cNvSpPr>
          <p:nvPr/>
        </p:nvSpPr>
        <p:spPr bwMode="auto">
          <a:xfrm>
            <a:off x="8028176" y="4538165"/>
            <a:ext cx="3305609" cy="1197902"/>
          </a:xfrm>
          <a:prstGeom prst="rect">
            <a:avLst/>
          </a:prstGeom>
          <a:solidFill>
            <a:schemeClr val="tx1">
              <a:alpha val="10000"/>
            </a:schemeClr>
          </a:solidFill>
          <a:ln w="63897"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
        <p:nvSpPr>
          <p:cNvPr id="11" name="Rounded Rectangle 11">
            <a:extLst>
              <a:ext uri="{FF2B5EF4-FFF2-40B4-BE49-F238E27FC236}">
                <a16:creationId xmlns:a16="http://schemas.microsoft.com/office/drawing/2014/main" id="{42DCF4D8-8B9E-0B30-D8CD-816D16CE42B4}"/>
              </a:ext>
              <a:ext uri="{C183D7F6-B498-43B3-948B-1728B52AA6E4}">
                <adec:decorative xmlns:adec="http://schemas.microsoft.com/office/drawing/2017/decorative" val="1"/>
              </a:ext>
            </a:extLst>
          </p:cNvPr>
          <p:cNvSpPr/>
          <p:nvPr/>
        </p:nvSpPr>
        <p:spPr bwMode="auto">
          <a:xfrm>
            <a:off x="1416958" y="2576891"/>
            <a:ext cx="3305609" cy="3159176"/>
          </a:xfrm>
          <a:prstGeom prst="rect">
            <a:avLst/>
          </a:prstGeom>
          <a:ln w="12700" cap="rnd">
            <a:solidFill>
              <a:schemeClr val="tx1"/>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35467" tIns="0" rIns="0" bIns="0" numCol="1" spcCol="0" rtlCol="0" fromWordArt="0" anchor="ctr" anchorCtr="0" forceAA="0" compatLnSpc="1">
            <a:prstTxWarp prst="textNoShape">
              <a:avLst/>
            </a:prstTxWarp>
            <a:noAutofit/>
          </a:bodyPr>
          <a:lstStyle/>
          <a:p>
            <a:pPr marL="0" marR="0" lvl="0" indent="0" algn="l" defTabSz="270937" rtl="0" eaLnBrk="1" fontAlgn="auto" latinLnBrk="0" hangingPunct="1">
              <a:lnSpc>
                <a:spcPct val="100000"/>
              </a:lnSpc>
              <a:spcBef>
                <a:spcPts val="0"/>
              </a:spcBef>
              <a:spcAft>
                <a:spcPts val="119"/>
              </a:spcAft>
              <a:buClrTx/>
              <a:buSzTx/>
              <a:buFontTx/>
              <a:buNone/>
              <a:tabLst/>
              <a:defRPr/>
            </a:pPr>
            <a:endParaRPr kumimoji="0" lang="en-US" sz="1000" b="1" i="0" u="none" strike="noStrike" kern="1200" cap="none" spc="0" normalizeH="0" baseline="0" noProof="0" err="1">
              <a:ln>
                <a:noFill/>
              </a:ln>
              <a:solidFill>
                <a:srgbClr val="FFFFFF"/>
              </a:solidFill>
              <a:effectLst/>
              <a:uLnTx/>
              <a:uFillTx/>
              <a:latin typeface="Segoe UI"/>
              <a:ea typeface="+mn-ea"/>
              <a:cs typeface="+mn-cs"/>
            </a:endParaRPr>
          </a:p>
        </p:txBody>
      </p:sp>
      <p:sp>
        <p:nvSpPr>
          <p:cNvPr id="16" name="Graphic 56">
            <a:extLst>
              <a:ext uri="{FF2B5EF4-FFF2-40B4-BE49-F238E27FC236}">
                <a16:creationId xmlns:a16="http://schemas.microsoft.com/office/drawing/2014/main" id="{C0854C5E-4A63-B5B3-5F14-5626EF021436}"/>
              </a:ext>
              <a:ext uri="{C183D7F6-B498-43B3-948B-1728B52AA6E4}">
                <adec:decorative xmlns:adec="http://schemas.microsoft.com/office/drawing/2017/decorative" val="1"/>
              </a:ext>
            </a:extLst>
          </p:cNvPr>
          <p:cNvSpPr/>
          <p:nvPr/>
        </p:nvSpPr>
        <p:spPr>
          <a:xfrm>
            <a:off x="2891783" y="2984783"/>
            <a:ext cx="390874" cy="381602"/>
          </a:xfrm>
          <a:custGeom>
            <a:avLst/>
            <a:gdLst>
              <a:gd name="csX0" fmla="*/ 161595 w 283276"/>
              <a:gd name="csY0" fmla="*/ 3892 h 276556"/>
              <a:gd name="csX1" fmla="*/ 121682 w 283276"/>
              <a:gd name="csY1" fmla="*/ 3892 h 276556"/>
              <a:gd name="csX2" fmla="*/ 15481 w 283276"/>
              <a:gd name="csY2" fmla="*/ 46950 h 276556"/>
              <a:gd name="csX3" fmla="*/ 0 w 283276"/>
              <a:gd name="csY3" fmla="*/ 69924 h 276556"/>
              <a:gd name="csX4" fmla="*/ 0 w 283276"/>
              <a:gd name="csY4" fmla="*/ 206633 h 276556"/>
              <a:gd name="csX5" fmla="*/ 15481 w 283276"/>
              <a:gd name="csY5" fmla="*/ 229607 h 276556"/>
              <a:gd name="csX6" fmla="*/ 121681 w 283276"/>
              <a:gd name="csY6" fmla="*/ 272665 h 276556"/>
              <a:gd name="csX7" fmla="*/ 161595 w 283276"/>
              <a:gd name="csY7" fmla="*/ 272665 h 276556"/>
              <a:gd name="csX8" fmla="*/ 267796 w 283276"/>
              <a:gd name="csY8" fmla="*/ 229607 h 276556"/>
              <a:gd name="csX9" fmla="*/ 283277 w 283276"/>
              <a:gd name="csY9" fmla="*/ 206633 h 276556"/>
              <a:gd name="csX10" fmla="*/ 283277 w 283276"/>
              <a:gd name="csY10" fmla="*/ 69938 h 276556"/>
              <a:gd name="csX11" fmla="*/ 267796 w 283276"/>
              <a:gd name="csY11" fmla="*/ 46964 h 276556"/>
              <a:gd name="csX12" fmla="*/ 161595 w 283276"/>
              <a:gd name="csY12" fmla="*/ 3906 h 276556"/>
              <a:gd name="csX13" fmla="*/ 57349 w 283276"/>
              <a:gd name="csY13" fmla="*/ 81396 h 276556"/>
              <a:gd name="csX14" fmla="*/ 71046 w 283276"/>
              <a:gd name="csY14" fmla="*/ 75235 h 276556"/>
              <a:gd name="csX15" fmla="*/ 141638 w 283276"/>
              <a:gd name="csY15" fmla="*/ 102005 h 276556"/>
              <a:gd name="csX16" fmla="*/ 212231 w 283276"/>
              <a:gd name="csY16" fmla="*/ 75235 h 276556"/>
              <a:gd name="csX17" fmla="*/ 226079 w 283276"/>
              <a:gd name="csY17" fmla="*/ 81058 h 276556"/>
              <a:gd name="csX18" fmla="*/ 220257 w 283276"/>
              <a:gd name="csY18" fmla="*/ 94907 h 276556"/>
              <a:gd name="csX19" fmla="*/ 219766 w 283276"/>
              <a:gd name="csY19" fmla="*/ 95093 h 276556"/>
              <a:gd name="csX20" fmla="*/ 152261 w 283276"/>
              <a:gd name="csY20" fmla="*/ 120715 h 276556"/>
              <a:gd name="csX21" fmla="*/ 152261 w 283276"/>
              <a:gd name="csY21" fmla="*/ 198489 h 276556"/>
              <a:gd name="csX22" fmla="*/ 141638 w 283276"/>
              <a:gd name="csY22" fmla="*/ 209112 h 276556"/>
              <a:gd name="csX23" fmla="*/ 131015 w 283276"/>
              <a:gd name="csY23" fmla="*/ 198489 h 276556"/>
              <a:gd name="csX24" fmla="*/ 131015 w 283276"/>
              <a:gd name="csY24" fmla="*/ 120729 h 276556"/>
              <a:gd name="csX25" fmla="*/ 63511 w 283276"/>
              <a:gd name="csY25" fmla="*/ 95079 h 276556"/>
              <a:gd name="csX26" fmla="*/ 57349 w 283276"/>
              <a:gd name="csY26" fmla="*/ 81382 h 276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283276" h="276556">
                <a:moveTo>
                  <a:pt x="161595" y="3892"/>
                </a:moveTo>
                <a:cubicBezTo>
                  <a:pt x="148797" y="-1297"/>
                  <a:pt x="134480" y="-1297"/>
                  <a:pt x="121682" y="3892"/>
                </a:cubicBezTo>
                <a:lnTo>
                  <a:pt x="15481" y="46950"/>
                </a:lnTo>
                <a:cubicBezTo>
                  <a:pt x="6123" y="50740"/>
                  <a:pt x="0" y="59827"/>
                  <a:pt x="0" y="69924"/>
                </a:cubicBezTo>
                <a:lnTo>
                  <a:pt x="0" y="206633"/>
                </a:lnTo>
                <a:cubicBezTo>
                  <a:pt x="0" y="216729"/>
                  <a:pt x="6123" y="225816"/>
                  <a:pt x="15481" y="229607"/>
                </a:cubicBezTo>
                <a:lnTo>
                  <a:pt x="121681" y="272665"/>
                </a:lnTo>
                <a:cubicBezTo>
                  <a:pt x="134480" y="277854"/>
                  <a:pt x="148797" y="277854"/>
                  <a:pt x="161595" y="272665"/>
                </a:cubicBezTo>
                <a:lnTo>
                  <a:pt x="267796" y="229607"/>
                </a:lnTo>
                <a:cubicBezTo>
                  <a:pt x="277153" y="225816"/>
                  <a:pt x="283277" y="216729"/>
                  <a:pt x="283277" y="206633"/>
                </a:cubicBezTo>
                <a:lnTo>
                  <a:pt x="283277" y="69938"/>
                </a:lnTo>
                <a:cubicBezTo>
                  <a:pt x="283277" y="59842"/>
                  <a:pt x="277153" y="50754"/>
                  <a:pt x="267796" y="46964"/>
                </a:cubicBezTo>
                <a:lnTo>
                  <a:pt x="161595" y="3906"/>
                </a:lnTo>
                <a:close/>
                <a:moveTo>
                  <a:pt x="57349" y="81396"/>
                </a:moveTo>
                <a:cubicBezTo>
                  <a:pt x="59432" y="75914"/>
                  <a:pt x="65562" y="73156"/>
                  <a:pt x="71046" y="75235"/>
                </a:cubicBezTo>
                <a:lnTo>
                  <a:pt x="141638" y="102005"/>
                </a:lnTo>
                <a:lnTo>
                  <a:pt x="212231" y="75235"/>
                </a:lnTo>
                <a:cubicBezTo>
                  <a:pt x="217663" y="73019"/>
                  <a:pt x="223863" y="75626"/>
                  <a:pt x="226079" y="81058"/>
                </a:cubicBezTo>
                <a:cubicBezTo>
                  <a:pt x="228296" y="86490"/>
                  <a:pt x="225689" y="92690"/>
                  <a:pt x="220257" y="94907"/>
                </a:cubicBezTo>
                <a:cubicBezTo>
                  <a:pt x="220095" y="94973"/>
                  <a:pt x="219931" y="95035"/>
                  <a:pt x="219766" y="95093"/>
                </a:cubicBezTo>
                <a:lnTo>
                  <a:pt x="152261" y="120715"/>
                </a:lnTo>
                <a:lnTo>
                  <a:pt x="152261" y="198489"/>
                </a:lnTo>
                <a:cubicBezTo>
                  <a:pt x="152261" y="204356"/>
                  <a:pt x="147505" y="209112"/>
                  <a:pt x="141638" y="209112"/>
                </a:cubicBezTo>
                <a:cubicBezTo>
                  <a:pt x="135771" y="209112"/>
                  <a:pt x="131015" y="204356"/>
                  <a:pt x="131015" y="198489"/>
                </a:cubicBezTo>
                <a:lnTo>
                  <a:pt x="131015" y="120729"/>
                </a:lnTo>
                <a:lnTo>
                  <a:pt x="63511" y="95079"/>
                </a:lnTo>
                <a:cubicBezTo>
                  <a:pt x="58028" y="92996"/>
                  <a:pt x="55271" y="86866"/>
                  <a:pt x="57349" y="81382"/>
                </a:cubicBezTo>
                <a:close/>
              </a:path>
            </a:pathLst>
          </a:custGeom>
          <a:solidFill>
            <a:srgbClr val="36AAEE"/>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ru-UA" sz="837" b="0" i="0" u="none" strike="noStrike" kern="1200" cap="none" spc="0" normalizeH="0" baseline="0" noProof="0">
              <a:ln>
                <a:noFill/>
              </a:ln>
              <a:solidFill>
                <a:srgbClr val="FFFFFF"/>
              </a:solidFill>
              <a:effectLst/>
              <a:uLnTx/>
              <a:uFillTx/>
              <a:latin typeface="Segoe UI"/>
              <a:ea typeface="+mn-ea"/>
              <a:cs typeface="+mn-cs"/>
            </a:endParaRPr>
          </a:p>
        </p:txBody>
      </p:sp>
      <p:sp>
        <p:nvSpPr>
          <p:cNvPr id="19" name="TextBox 18">
            <a:extLst>
              <a:ext uri="{FF2B5EF4-FFF2-40B4-BE49-F238E27FC236}">
                <a16:creationId xmlns:a16="http://schemas.microsoft.com/office/drawing/2014/main" id="{0BDDB651-AE73-5344-E783-A4068C68458B}"/>
              </a:ext>
            </a:extLst>
          </p:cNvPr>
          <p:cNvSpPr txBox="1"/>
          <p:nvPr/>
        </p:nvSpPr>
        <p:spPr>
          <a:xfrm>
            <a:off x="1669899" y="3538185"/>
            <a:ext cx="2834640" cy="764312"/>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Broad Open </a:t>
            </a:r>
          </a:p>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model choice</a:t>
            </a:r>
          </a:p>
        </p:txBody>
      </p:sp>
      <p:sp>
        <p:nvSpPr>
          <p:cNvPr id="20" name="TextBox 19">
            <a:extLst>
              <a:ext uri="{FF2B5EF4-FFF2-40B4-BE49-F238E27FC236}">
                <a16:creationId xmlns:a16="http://schemas.microsoft.com/office/drawing/2014/main" id="{C95DDB8F-1B78-6CF3-DE0E-DA197319188F}"/>
              </a:ext>
            </a:extLst>
          </p:cNvPr>
          <p:cNvSpPr txBox="1"/>
          <p:nvPr/>
        </p:nvSpPr>
        <p:spPr>
          <a:xfrm>
            <a:off x="1695170" y="4804577"/>
            <a:ext cx="2784098" cy="646331"/>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Access thousands of models from Hugging Face, NVIDIA, Microsoft Research,</a:t>
            </a:r>
            <a:r>
              <a:rPr kumimoji="0" lang="ru-RU"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 </a:t>
            </a:r>
            <a:r>
              <a:rPr kumimoji="0" lang="en-US"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and partners.</a:t>
            </a:r>
          </a:p>
        </p:txBody>
      </p:sp>
      <p:sp>
        <p:nvSpPr>
          <p:cNvPr id="21" name="Rectangle 20">
            <a:extLst>
              <a:ext uri="{FF2B5EF4-FFF2-40B4-BE49-F238E27FC236}">
                <a16:creationId xmlns:a16="http://schemas.microsoft.com/office/drawing/2014/main" id="{072CA5BB-87FA-52FE-1771-F859C37B5D36}"/>
              </a:ext>
              <a:ext uri="{C183D7F6-B498-43B3-948B-1728B52AA6E4}">
                <adec:decorative xmlns:adec="http://schemas.microsoft.com/office/drawing/2017/decorative" val="1"/>
              </a:ext>
            </a:extLst>
          </p:cNvPr>
          <p:cNvSpPr/>
          <p:nvPr/>
        </p:nvSpPr>
        <p:spPr bwMode="auto">
          <a:xfrm>
            <a:off x="4722567" y="2576891"/>
            <a:ext cx="3305609" cy="3159176"/>
          </a:xfrm>
          <a:prstGeom prst="rect">
            <a:avLst/>
          </a:prstGeom>
          <a:ln w="12700" cap="rnd">
            <a:solidFill>
              <a:schemeClr val="tx1"/>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35467" tIns="0" rIns="0" bIns="0" numCol="1" spcCol="0" rtlCol="0" fromWordArt="0" anchor="ctr" anchorCtr="0" forceAA="0" compatLnSpc="1">
            <a:prstTxWarp prst="textNoShape">
              <a:avLst/>
            </a:prstTxWarp>
            <a:noAutofit/>
          </a:bodyPr>
          <a:lstStyle/>
          <a:p>
            <a:pPr marL="0" marR="0" lvl="0" indent="0" algn="l" defTabSz="270937" rtl="0" eaLnBrk="1" fontAlgn="auto" latinLnBrk="0" hangingPunct="1">
              <a:lnSpc>
                <a:spcPct val="100000"/>
              </a:lnSpc>
              <a:spcBef>
                <a:spcPts val="0"/>
              </a:spcBef>
              <a:spcAft>
                <a:spcPts val="119"/>
              </a:spcAft>
              <a:buClrTx/>
              <a:buSzTx/>
              <a:buFontTx/>
              <a:buNone/>
              <a:tabLst/>
              <a:defRPr/>
            </a:pPr>
            <a:endParaRPr kumimoji="0" lang="en-US" sz="1000" b="1" i="0" u="none" strike="noStrike" kern="1200" cap="none" spc="0" normalizeH="0" baseline="0" noProof="0" err="1">
              <a:ln>
                <a:noFill/>
              </a:ln>
              <a:solidFill>
                <a:srgbClr val="FFFFFF"/>
              </a:solidFill>
              <a:effectLst/>
              <a:uLnTx/>
              <a:uFillTx/>
              <a:latin typeface="Segoe UI"/>
              <a:ea typeface="+mn-ea"/>
              <a:cs typeface="+mn-cs"/>
            </a:endParaRPr>
          </a:p>
        </p:txBody>
      </p:sp>
      <p:sp>
        <p:nvSpPr>
          <p:cNvPr id="22" name="Graphic 62">
            <a:extLst>
              <a:ext uri="{FF2B5EF4-FFF2-40B4-BE49-F238E27FC236}">
                <a16:creationId xmlns:a16="http://schemas.microsoft.com/office/drawing/2014/main" id="{620C6510-CA56-6D03-3A1E-1555D4EF9494}"/>
              </a:ext>
              <a:ext uri="{C183D7F6-B498-43B3-948B-1728B52AA6E4}">
                <adec:decorative xmlns:adec="http://schemas.microsoft.com/office/drawing/2017/decorative" val="1"/>
              </a:ext>
            </a:extLst>
          </p:cNvPr>
          <p:cNvSpPr/>
          <p:nvPr/>
        </p:nvSpPr>
        <p:spPr>
          <a:xfrm>
            <a:off x="6184871" y="2985085"/>
            <a:ext cx="381000" cy="380998"/>
          </a:xfrm>
          <a:custGeom>
            <a:avLst/>
            <a:gdLst>
              <a:gd name="csX0" fmla="*/ 74474 w 238125"/>
              <a:gd name="csY0" fmla="*/ 83344 h 238125"/>
              <a:gd name="csX1" fmla="*/ 95310 w 238125"/>
              <a:gd name="csY1" fmla="*/ 104180 h 238125"/>
              <a:gd name="csX2" fmla="*/ 95310 w 238125"/>
              <a:gd name="csY2" fmla="*/ 217289 h 238125"/>
              <a:gd name="csX3" fmla="*/ 74474 w 238125"/>
              <a:gd name="csY3" fmla="*/ 238125 h 238125"/>
              <a:gd name="csX4" fmla="*/ 20836 w 238125"/>
              <a:gd name="csY4" fmla="*/ 238125 h 238125"/>
              <a:gd name="csX5" fmla="*/ 0 w 238125"/>
              <a:gd name="csY5" fmla="*/ 217289 h 238125"/>
              <a:gd name="csX6" fmla="*/ 0 w 238125"/>
              <a:gd name="csY6" fmla="*/ 104180 h 238125"/>
              <a:gd name="csX7" fmla="*/ 20836 w 238125"/>
              <a:gd name="csY7" fmla="*/ 83344 h 238125"/>
              <a:gd name="csX8" fmla="*/ 74474 w 238125"/>
              <a:gd name="csY8" fmla="*/ 83344 h 238125"/>
              <a:gd name="csX9" fmla="*/ 50637 w 238125"/>
              <a:gd name="csY9" fmla="*/ 196394 h 238125"/>
              <a:gd name="csX10" fmla="*/ 44684 w 238125"/>
              <a:gd name="csY10" fmla="*/ 196394 h 238125"/>
              <a:gd name="csX11" fmla="*/ 43470 w 238125"/>
              <a:gd name="csY11" fmla="*/ 196477 h 238125"/>
              <a:gd name="csX12" fmla="*/ 35841 w 238125"/>
              <a:gd name="csY12" fmla="*/ 206540 h 238125"/>
              <a:gd name="csX13" fmla="*/ 43470 w 238125"/>
              <a:gd name="csY13" fmla="*/ 214170 h 238125"/>
              <a:gd name="csX14" fmla="*/ 44684 w 238125"/>
              <a:gd name="csY14" fmla="*/ 214253 h 238125"/>
              <a:gd name="csX15" fmla="*/ 50637 w 238125"/>
              <a:gd name="csY15" fmla="*/ 214253 h 238125"/>
              <a:gd name="csX16" fmla="*/ 51840 w 238125"/>
              <a:gd name="csY16" fmla="*/ 214170 h 238125"/>
              <a:gd name="csX17" fmla="*/ 59469 w 238125"/>
              <a:gd name="csY17" fmla="*/ 204106 h 238125"/>
              <a:gd name="csX18" fmla="*/ 51840 w 238125"/>
              <a:gd name="csY18" fmla="*/ 196477 h 238125"/>
              <a:gd name="csX19" fmla="*/ 50637 w 238125"/>
              <a:gd name="csY19" fmla="*/ 196394 h 238125"/>
              <a:gd name="csX20" fmla="*/ 211336 w 238125"/>
              <a:gd name="csY20" fmla="*/ 0 h 238125"/>
              <a:gd name="csX21" fmla="*/ 238065 w 238125"/>
              <a:gd name="csY21" fmla="*/ 24956 h 238125"/>
              <a:gd name="csX22" fmla="*/ 238125 w 238125"/>
              <a:gd name="csY22" fmla="*/ 26789 h 238125"/>
              <a:gd name="csX23" fmla="*/ 238125 w 238125"/>
              <a:gd name="csY23" fmla="*/ 133945 h 238125"/>
              <a:gd name="csX24" fmla="*/ 213169 w 238125"/>
              <a:gd name="csY24" fmla="*/ 160675 h 238125"/>
              <a:gd name="csX25" fmla="*/ 211336 w 238125"/>
              <a:gd name="csY25" fmla="*/ 160734 h 238125"/>
              <a:gd name="csX26" fmla="*/ 166735 w 238125"/>
              <a:gd name="csY26" fmla="*/ 160734 h 238125"/>
              <a:gd name="csX27" fmla="*/ 166735 w 238125"/>
              <a:gd name="csY27" fmla="*/ 184547 h 238125"/>
              <a:gd name="csX28" fmla="*/ 181570 w 238125"/>
              <a:gd name="csY28" fmla="*/ 184547 h 238125"/>
              <a:gd name="csX29" fmla="*/ 190497 w 238125"/>
              <a:gd name="csY29" fmla="*/ 193479 h 238125"/>
              <a:gd name="csX30" fmla="*/ 182785 w 238125"/>
              <a:gd name="csY30" fmla="*/ 202323 h 238125"/>
              <a:gd name="csX31" fmla="*/ 181570 w 238125"/>
              <a:gd name="csY31" fmla="*/ 202406 h 238125"/>
              <a:gd name="csX32" fmla="*/ 107156 w 238125"/>
              <a:gd name="csY32" fmla="*/ 202406 h 238125"/>
              <a:gd name="csX33" fmla="*/ 107156 w 238125"/>
              <a:gd name="csY33" fmla="*/ 184547 h 238125"/>
              <a:gd name="csX34" fmla="*/ 148876 w 238125"/>
              <a:gd name="csY34" fmla="*/ 184547 h 238125"/>
              <a:gd name="csX35" fmla="*/ 148876 w 238125"/>
              <a:gd name="csY35" fmla="*/ 160734 h 238125"/>
              <a:gd name="csX36" fmla="*/ 107156 w 238125"/>
              <a:gd name="csY36" fmla="*/ 160734 h 238125"/>
              <a:gd name="csX37" fmla="*/ 107156 w 238125"/>
              <a:gd name="csY37" fmla="*/ 101203 h 238125"/>
              <a:gd name="csX38" fmla="*/ 79343 w 238125"/>
              <a:gd name="csY38" fmla="*/ 71497 h 238125"/>
              <a:gd name="csX39" fmla="*/ 77391 w 238125"/>
              <a:gd name="csY39" fmla="*/ 71438 h 238125"/>
              <a:gd name="csX40" fmla="*/ 23813 w 238125"/>
              <a:gd name="csY40" fmla="*/ 71438 h 238125"/>
              <a:gd name="csX41" fmla="*/ 23813 w 238125"/>
              <a:gd name="csY41" fmla="*/ 26789 h 238125"/>
              <a:gd name="csX42" fmla="*/ 48768 w 238125"/>
              <a:gd name="csY42" fmla="*/ 60 h 238125"/>
              <a:gd name="csX43" fmla="*/ 50602 w 238125"/>
              <a:gd name="csY43" fmla="*/ 0 h 238125"/>
              <a:gd name="csX44" fmla="*/ 211336 w 238125"/>
              <a:gd name="csY44" fmla="*/ 0 h 2381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238125" h="238125">
                <a:moveTo>
                  <a:pt x="74474" y="83344"/>
                </a:moveTo>
                <a:cubicBezTo>
                  <a:pt x="85975" y="83344"/>
                  <a:pt x="95310" y="92666"/>
                  <a:pt x="95310" y="104180"/>
                </a:cubicBezTo>
                <a:lnTo>
                  <a:pt x="95310" y="217289"/>
                </a:lnTo>
                <a:cubicBezTo>
                  <a:pt x="95310" y="228796"/>
                  <a:pt x="85981" y="238125"/>
                  <a:pt x="74474" y="238125"/>
                </a:cubicBezTo>
                <a:lnTo>
                  <a:pt x="20836" y="238125"/>
                </a:lnTo>
                <a:cubicBezTo>
                  <a:pt x="9329" y="238125"/>
                  <a:pt x="0" y="228796"/>
                  <a:pt x="0" y="217289"/>
                </a:cubicBezTo>
                <a:lnTo>
                  <a:pt x="0" y="104180"/>
                </a:lnTo>
                <a:cubicBezTo>
                  <a:pt x="0" y="92666"/>
                  <a:pt x="9334" y="83344"/>
                  <a:pt x="20836" y="83344"/>
                </a:cubicBezTo>
                <a:lnTo>
                  <a:pt x="74474" y="83344"/>
                </a:lnTo>
                <a:close/>
                <a:moveTo>
                  <a:pt x="50637" y="196394"/>
                </a:moveTo>
                <a:lnTo>
                  <a:pt x="44684" y="196394"/>
                </a:lnTo>
                <a:lnTo>
                  <a:pt x="43470" y="196477"/>
                </a:lnTo>
                <a:cubicBezTo>
                  <a:pt x="38584" y="197149"/>
                  <a:pt x="35168" y="201655"/>
                  <a:pt x="35841" y="206540"/>
                </a:cubicBezTo>
                <a:cubicBezTo>
                  <a:pt x="36386" y="210506"/>
                  <a:pt x="39504" y="213624"/>
                  <a:pt x="43470" y="214170"/>
                </a:cubicBezTo>
                <a:lnTo>
                  <a:pt x="44684" y="214253"/>
                </a:lnTo>
                <a:lnTo>
                  <a:pt x="50637" y="214253"/>
                </a:lnTo>
                <a:lnTo>
                  <a:pt x="51840" y="214170"/>
                </a:lnTo>
                <a:cubicBezTo>
                  <a:pt x="56726" y="213497"/>
                  <a:pt x="60141" y="208992"/>
                  <a:pt x="59469" y="204106"/>
                </a:cubicBezTo>
                <a:cubicBezTo>
                  <a:pt x="58923" y="200141"/>
                  <a:pt x="55805" y="197023"/>
                  <a:pt x="51840" y="196477"/>
                </a:cubicBezTo>
                <a:lnTo>
                  <a:pt x="50637" y="196394"/>
                </a:lnTo>
                <a:close/>
                <a:moveTo>
                  <a:pt x="211336" y="0"/>
                </a:moveTo>
                <a:cubicBezTo>
                  <a:pt x="225421" y="-2"/>
                  <a:pt x="237101" y="10904"/>
                  <a:pt x="238065" y="24956"/>
                </a:cubicBezTo>
                <a:lnTo>
                  <a:pt x="238125" y="26789"/>
                </a:lnTo>
                <a:lnTo>
                  <a:pt x="238125" y="133945"/>
                </a:lnTo>
                <a:cubicBezTo>
                  <a:pt x="238127" y="148030"/>
                  <a:pt x="227221" y="159711"/>
                  <a:pt x="213169" y="160675"/>
                </a:cubicBezTo>
                <a:lnTo>
                  <a:pt x="211336" y="160734"/>
                </a:lnTo>
                <a:lnTo>
                  <a:pt x="166735" y="160734"/>
                </a:lnTo>
                <a:lnTo>
                  <a:pt x="166735" y="184547"/>
                </a:lnTo>
                <a:lnTo>
                  <a:pt x="181570" y="184547"/>
                </a:lnTo>
                <a:cubicBezTo>
                  <a:pt x="186502" y="184548"/>
                  <a:pt x="190499" y="188548"/>
                  <a:pt x="190497" y="193479"/>
                </a:cubicBezTo>
                <a:cubicBezTo>
                  <a:pt x="190496" y="197940"/>
                  <a:pt x="187203" y="201715"/>
                  <a:pt x="182785" y="202323"/>
                </a:cubicBezTo>
                <a:lnTo>
                  <a:pt x="181570" y="202406"/>
                </a:lnTo>
                <a:lnTo>
                  <a:pt x="107156" y="202406"/>
                </a:lnTo>
                <a:lnTo>
                  <a:pt x="107156" y="184547"/>
                </a:lnTo>
                <a:lnTo>
                  <a:pt x="148876" y="184547"/>
                </a:lnTo>
                <a:lnTo>
                  <a:pt x="148876" y="160734"/>
                </a:lnTo>
                <a:lnTo>
                  <a:pt x="107156" y="160734"/>
                </a:lnTo>
                <a:lnTo>
                  <a:pt x="107156" y="101203"/>
                </a:lnTo>
                <a:cubicBezTo>
                  <a:pt x="107159" y="85520"/>
                  <a:pt x="94992" y="72526"/>
                  <a:pt x="79343" y="71497"/>
                </a:cubicBezTo>
                <a:lnTo>
                  <a:pt x="77391" y="71438"/>
                </a:lnTo>
                <a:lnTo>
                  <a:pt x="23813" y="71438"/>
                </a:lnTo>
                <a:lnTo>
                  <a:pt x="23813" y="26789"/>
                </a:lnTo>
                <a:cubicBezTo>
                  <a:pt x="23811" y="12704"/>
                  <a:pt x="34716" y="1024"/>
                  <a:pt x="48768" y="60"/>
                </a:cubicBezTo>
                <a:lnTo>
                  <a:pt x="50602" y="0"/>
                </a:lnTo>
                <a:lnTo>
                  <a:pt x="211336" y="0"/>
                </a:lnTo>
                <a:close/>
              </a:path>
            </a:pathLst>
          </a:custGeom>
          <a:solidFill>
            <a:srgbClr val="85BC24"/>
          </a:solidFill>
          <a:ln w="11906"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ru-UA" sz="1765" b="0" i="0" u="none" strike="noStrike" kern="1200" cap="none" spc="0" normalizeH="0" baseline="0" noProof="0">
              <a:ln>
                <a:noFill/>
              </a:ln>
              <a:solidFill>
                <a:srgbClr val="FFFFFF"/>
              </a:solidFill>
              <a:effectLst/>
              <a:uLnTx/>
              <a:uFillTx/>
              <a:latin typeface="Segoe UI"/>
              <a:ea typeface="+mn-ea"/>
              <a:cs typeface="+mn-cs"/>
            </a:endParaRPr>
          </a:p>
        </p:txBody>
      </p:sp>
      <p:sp>
        <p:nvSpPr>
          <p:cNvPr id="23" name="TextBox 22">
            <a:extLst>
              <a:ext uri="{FF2B5EF4-FFF2-40B4-BE49-F238E27FC236}">
                <a16:creationId xmlns:a16="http://schemas.microsoft.com/office/drawing/2014/main" id="{F07AEC8F-2E35-9AE0-1624-A7194850FDB7}"/>
              </a:ext>
            </a:extLst>
          </p:cNvPr>
          <p:cNvSpPr txBox="1"/>
          <p:nvPr/>
        </p:nvSpPr>
        <p:spPr>
          <a:xfrm>
            <a:off x="4958051" y="3551009"/>
            <a:ext cx="2834640" cy="738664"/>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Flexible</a:t>
            </a:r>
            <a:br>
              <a:rPr kumimoji="0" lang="en-US" sz="2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br>
            <a:r>
              <a:rPr kumimoji="0" lang="en-US" sz="2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compute options</a:t>
            </a:r>
          </a:p>
        </p:txBody>
      </p:sp>
      <p:sp>
        <p:nvSpPr>
          <p:cNvPr id="24" name="TextBox 23">
            <a:extLst>
              <a:ext uri="{FF2B5EF4-FFF2-40B4-BE49-F238E27FC236}">
                <a16:creationId xmlns:a16="http://schemas.microsoft.com/office/drawing/2014/main" id="{FA1F4402-3699-E13E-96FE-D4E912457AFD}"/>
              </a:ext>
            </a:extLst>
          </p:cNvPr>
          <p:cNvSpPr txBox="1"/>
          <p:nvPr/>
        </p:nvSpPr>
        <p:spPr>
          <a:xfrm>
            <a:off x="4983322" y="4804577"/>
            <a:ext cx="2784098" cy="646331"/>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1400" b="0" i="0" u="none" strike="noStrike" kern="1200" cap="none" spc="0" normalizeH="0" baseline="0" noProof="0" dirty="0">
                <a:ln>
                  <a:noFill/>
                </a:ln>
                <a:gradFill>
                  <a:gsLst>
                    <a:gs pos="6993">
                      <a:srgbClr val="FFFFFF"/>
                    </a:gs>
                    <a:gs pos="20280">
                      <a:srgbClr val="FFFFFF"/>
                    </a:gs>
                  </a:gsLst>
                  <a:lin ang="0" scaled="0"/>
                </a:gradFill>
                <a:effectLst/>
                <a:uLnTx/>
                <a:uFillTx/>
                <a:latin typeface="Segoe UI"/>
                <a:ea typeface="+mn-ea"/>
                <a:cs typeface="+mn-cs"/>
              </a:rPr>
              <a:t>Run on Foundry-managed accelerators or bring your own Azure VM capacity.</a:t>
            </a:r>
          </a:p>
        </p:txBody>
      </p:sp>
      <p:sp>
        <p:nvSpPr>
          <p:cNvPr id="44" name="Rectangle 43">
            <a:extLst>
              <a:ext uri="{FF2B5EF4-FFF2-40B4-BE49-F238E27FC236}">
                <a16:creationId xmlns:a16="http://schemas.microsoft.com/office/drawing/2014/main" id="{06FE6D8F-FD22-8570-D8B5-79160C08688F}"/>
              </a:ext>
              <a:ext uri="{C183D7F6-B498-43B3-948B-1728B52AA6E4}">
                <adec:decorative xmlns:adec="http://schemas.microsoft.com/office/drawing/2017/decorative" val="1"/>
              </a:ext>
            </a:extLst>
          </p:cNvPr>
          <p:cNvSpPr/>
          <p:nvPr/>
        </p:nvSpPr>
        <p:spPr bwMode="auto">
          <a:xfrm>
            <a:off x="8028176" y="2576891"/>
            <a:ext cx="3305609" cy="3159176"/>
          </a:xfrm>
          <a:prstGeom prst="rect">
            <a:avLst/>
          </a:prstGeom>
          <a:ln w="12700" cap="rnd">
            <a:solidFill>
              <a:schemeClr val="tx1"/>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35467" tIns="0" rIns="0" bIns="0" numCol="1" spcCol="0" rtlCol="0" fromWordArt="0" anchor="ctr" anchorCtr="0" forceAA="0" compatLnSpc="1">
            <a:prstTxWarp prst="textNoShape">
              <a:avLst/>
            </a:prstTxWarp>
            <a:noAutofit/>
          </a:bodyPr>
          <a:lstStyle/>
          <a:p>
            <a:pPr marL="0" marR="0" lvl="0" indent="0" algn="l" defTabSz="270937" rtl="0" eaLnBrk="1" fontAlgn="auto" latinLnBrk="0" hangingPunct="1">
              <a:lnSpc>
                <a:spcPct val="100000"/>
              </a:lnSpc>
              <a:spcBef>
                <a:spcPts val="0"/>
              </a:spcBef>
              <a:spcAft>
                <a:spcPts val="119"/>
              </a:spcAft>
              <a:buClrTx/>
              <a:buSzTx/>
              <a:buFontTx/>
              <a:buNone/>
              <a:tabLst/>
              <a:defRPr/>
            </a:pPr>
            <a:endParaRPr kumimoji="0" lang="en-US" sz="1000" b="1" i="0" u="none" strike="noStrike" kern="1200" cap="none" spc="0" normalizeH="0" baseline="0" noProof="0" err="1">
              <a:ln>
                <a:noFill/>
              </a:ln>
              <a:solidFill>
                <a:srgbClr val="FFFFFF"/>
              </a:solidFill>
              <a:effectLst/>
              <a:uLnTx/>
              <a:uFillTx/>
              <a:latin typeface="Segoe UI"/>
              <a:ea typeface="+mn-ea"/>
              <a:cs typeface="+mn-cs"/>
            </a:endParaRPr>
          </a:p>
        </p:txBody>
      </p:sp>
      <p:sp>
        <p:nvSpPr>
          <p:cNvPr id="45" name="Graphic 59">
            <a:extLst>
              <a:ext uri="{FF2B5EF4-FFF2-40B4-BE49-F238E27FC236}">
                <a16:creationId xmlns:a16="http://schemas.microsoft.com/office/drawing/2014/main" id="{D07B409B-B0C6-D9B9-9703-214D547453AE}"/>
              </a:ext>
              <a:ext uri="{C183D7F6-B498-43B3-948B-1728B52AA6E4}">
                <adec:decorative xmlns:adec="http://schemas.microsoft.com/office/drawing/2017/decorative" val="1"/>
              </a:ext>
            </a:extLst>
          </p:cNvPr>
          <p:cNvSpPr/>
          <p:nvPr/>
        </p:nvSpPr>
        <p:spPr>
          <a:xfrm>
            <a:off x="9487675" y="2982279"/>
            <a:ext cx="386612" cy="386610"/>
          </a:xfrm>
          <a:custGeom>
            <a:avLst/>
            <a:gdLst>
              <a:gd name="csX0" fmla="*/ 131097 w 262193"/>
              <a:gd name="csY0" fmla="*/ 262193 h 262193"/>
              <a:gd name="csX1" fmla="*/ 262193 w 262193"/>
              <a:gd name="csY1" fmla="*/ 131097 h 262193"/>
              <a:gd name="csX2" fmla="*/ 131097 w 262193"/>
              <a:gd name="csY2" fmla="*/ 0 h 262193"/>
              <a:gd name="csX3" fmla="*/ 0 w 262193"/>
              <a:gd name="csY3" fmla="*/ 131097 h 262193"/>
              <a:gd name="csX4" fmla="*/ 131097 w 262193"/>
              <a:gd name="csY4" fmla="*/ 262193 h 262193"/>
              <a:gd name="csX5" fmla="*/ 181962 w 262193"/>
              <a:gd name="csY5" fmla="*/ 61183 h 262193"/>
              <a:gd name="csX6" fmla="*/ 193511 w 262193"/>
              <a:gd name="csY6" fmla="*/ 62125 h 262193"/>
              <a:gd name="csX7" fmla="*/ 194561 w 262193"/>
              <a:gd name="csY7" fmla="*/ 71159 h 262193"/>
              <a:gd name="csX8" fmla="*/ 192856 w 262193"/>
              <a:gd name="csY8" fmla="*/ 74437 h 262193"/>
              <a:gd name="csX9" fmla="*/ 174306 w 262193"/>
              <a:gd name="csY9" fmla="*/ 110003 h 262193"/>
              <a:gd name="csX10" fmla="*/ 159151 w 262193"/>
              <a:gd name="csY10" fmla="*/ 138281 h 262193"/>
              <a:gd name="csX11" fmla="*/ 153226 w 262193"/>
              <a:gd name="csY11" fmla="*/ 148808 h 262193"/>
              <a:gd name="csX12" fmla="*/ 149031 w 262193"/>
              <a:gd name="csY12" fmla="*/ 155363 h 262193"/>
              <a:gd name="csX13" fmla="*/ 114439 w 262193"/>
              <a:gd name="csY13" fmla="*/ 158801 h 262193"/>
              <a:gd name="csX14" fmla="*/ 110488 w 262193"/>
              <a:gd name="csY14" fmla="*/ 124856 h 262193"/>
              <a:gd name="csX15" fmla="*/ 115903 w 262193"/>
              <a:gd name="csY15" fmla="*/ 119285 h 262193"/>
              <a:gd name="csX16" fmla="*/ 124791 w 262193"/>
              <a:gd name="csY16" fmla="*/ 111091 h 262193"/>
              <a:gd name="csX17" fmla="*/ 148808 w 262193"/>
              <a:gd name="csY17" fmla="*/ 89854 h 262193"/>
              <a:gd name="csX18" fmla="*/ 179144 w 262193"/>
              <a:gd name="csY18" fmla="*/ 63595 h 262193"/>
              <a:gd name="csX19" fmla="*/ 181949 w 262193"/>
              <a:gd name="csY19" fmla="*/ 61183 h 262193"/>
              <a:gd name="csX20" fmla="*/ 77793 w 262193"/>
              <a:gd name="csY20" fmla="*/ 198310 h 262193"/>
              <a:gd name="csX21" fmla="*/ 63897 w 262193"/>
              <a:gd name="csY21" fmla="*/ 198310 h 262193"/>
              <a:gd name="csX22" fmla="*/ 63870 w 262193"/>
              <a:gd name="csY22" fmla="*/ 63896 h 262193"/>
              <a:gd name="csX23" fmla="*/ 153016 w 262193"/>
              <a:gd name="csY23" fmla="*/ 38608 h 262193"/>
              <a:gd name="csX24" fmla="*/ 160394 w 262193"/>
              <a:gd name="csY24" fmla="*/ 50394 h 262193"/>
              <a:gd name="csX25" fmla="*/ 148608 w 262193"/>
              <a:gd name="csY25" fmla="*/ 57772 h 262193"/>
              <a:gd name="csX26" fmla="*/ 148506 w 262193"/>
              <a:gd name="csY26" fmla="*/ 57748 h 262193"/>
              <a:gd name="csX27" fmla="*/ 57758 w 262193"/>
              <a:gd name="csY27" fmla="*/ 113687 h 262193"/>
              <a:gd name="csX28" fmla="*/ 77806 w 262193"/>
              <a:gd name="csY28" fmla="*/ 184401 h 262193"/>
              <a:gd name="csX29" fmla="*/ 77806 w 262193"/>
              <a:gd name="csY29" fmla="*/ 198297 h 262193"/>
              <a:gd name="csX30" fmla="*/ 208286 w 262193"/>
              <a:gd name="csY30" fmla="*/ 93629 h 262193"/>
              <a:gd name="csX31" fmla="*/ 220806 w 262193"/>
              <a:gd name="csY31" fmla="*/ 99660 h 262193"/>
              <a:gd name="csX32" fmla="*/ 198310 w 262193"/>
              <a:gd name="csY32" fmla="*/ 198297 h 262193"/>
              <a:gd name="csX33" fmla="*/ 184407 w 262193"/>
              <a:gd name="csY33" fmla="*/ 198545 h 262193"/>
              <a:gd name="csX34" fmla="*/ 184159 w 262193"/>
              <a:gd name="csY34" fmla="*/ 184642 h 262193"/>
              <a:gd name="csX35" fmla="*/ 184401 w 262193"/>
              <a:gd name="csY35" fmla="*/ 184401 h 262193"/>
              <a:gd name="csX36" fmla="*/ 202256 w 262193"/>
              <a:gd name="csY36" fmla="*/ 106149 h 262193"/>
              <a:gd name="csX37" fmla="*/ 208286 w 262193"/>
              <a:gd name="csY37" fmla="*/ 93629 h 2621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262193" h="262193">
                <a:moveTo>
                  <a:pt x="131097" y="262193"/>
                </a:moveTo>
                <a:cubicBezTo>
                  <a:pt x="203501" y="262193"/>
                  <a:pt x="262193" y="203501"/>
                  <a:pt x="262193" y="131097"/>
                </a:cubicBezTo>
                <a:cubicBezTo>
                  <a:pt x="262193" y="58692"/>
                  <a:pt x="203501" y="0"/>
                  <a:pt x="131097" y="0"/>
                </a:cubicBezTo>
                <a:cubicBezTo>
                  <a:pt x="58692" y="0"/>
                  <a:pt x="0" y="58692"/>
                  <a:pt x="0" y="131097"/>
                </a:cubicBezTo>
                <a:cubicBezTo>
                  <a:pt x="0" y="203501"/>
                  <a:pt x="58692" y="262193"/>
                  <a:pt x="131097" y="262193"/>
                </a:cubicBezTo>
                <a:close/>
                <a:moveTo>
                  <a:pt x="181962" y="61183"/>
                </a:moveTo>
                <a:cubicBezTo>
                  <a:pt x="185411" y="58254"/>
                  <a:pt x="190582" y="58675"/>
                  <a:pt x="193511" y="62125"/>
                </a:cubicBezTo>
                <a:cubicBezTo>
                  <a:pt x="195654" y="64648"/>
                  <a:pt x="196068" y="68212"/>
                  <a:pt x="194561" y="71159"/>
                </a:cubicBezTo>
                <a:lnTo>
                  <a:pt x="192856" y="74437"/>
                </a:lnTo>
                <a:cubicBezTo>
                  <a:pt x="186724" y="86319"/>
                  <a:pt x="180541" y="98174"/>
                  <a:pt x="174306" y="110003"/>
                </a:cubicBezTo>
                <a:cubicBezTo>
                  <a:pt x="169329" y="119469"/>
                  <a:pt x="164277" y="128895"/>
                  <a:pt x="159151" y="138281"/>
                </a:cubicBezTo>
                <a:cubicBezTo>
                  <a:pt x="156910" y="142345"/>
                  <a:pt x="154878" y="145963"/>
                  <a:pt x="153226" y="148808"/>
                </a:cubicBezTo>
                <a:cubicBezTo>
                  <a:pt x="151959" y="151075"/>
                  <a:pt x="150559" y="153263"/>
                  <a:pt x="149031" y="155363"/>
                </a:cubicBezTo>
                <a:cubicBezTo>
                  <a:pt x="140428" y="165864"/>
                  <a:pt x="124940" y="167403"/>
                  <a:pt x="114439" y="158801"/>
                </a:cubicBezTo>
                <a:cubicBezTo>
                  <a:pt x="104186" y="150401"/>
                  <a:pt x="102438" y="135386"/>
                  <a:pt x="110488" y="124856"/>
                </a:cubicBezTo>
                <a:cubicBezTo>
                  <a:pt x="111616" y="123428"/>
                  <a:pt x="113687" y="121382"/>
                  <a:pt x="115903" y="119285"/>
                </a:cubicBezTo>
                <a:cubicBezTo>
                  <a:pt x="118289" y="117017"/>
                  <a:pt x="121330" y="114211"/>
                  <a:pt x="124791" y="111091"/>
                </a:cubicBezTo>
                <a:cubicBezTo>
                  <a:pt x="132740" y="103949"/>
                  <a:pt x="140746" y="96869"/>
                  <a:pt x="148808" y="89854"/>
                </a:cubicBezTo>
                <a:cubicBezTo>
                  <a:pt x="158884" y="81060"/>
                  <a:pt x="168996" y="72307"/>
                  <a:pt x="179144" y="63595"/>
                </a:cubicBezTo>
                <a:lnTo>
                  <a:pt x="181949" y="61183"/>
                </a:lnTo>
                <a:close/>
                <a:moveTo>
                  <a:pt x="77793" y="198310"/>
                </a:moveTo>
                <a:cubicBezTo>
                  <a:pt x="73954" y="202144"/>
                  <a:pt x="67735" y="202144"/>
                  <a:pt x="63897" y="198310"/>
                </a:cubicBezTo>
                <a:cubicBezTo>
                  <a:pt x="26772" y="161200"/>
                  <a:pt x="26760" y="101021"/>
                  <a:pt x="63870" y="63896"/>
                </a:cubicBezTo>
                <a:cubicBezTo>
                  <a:pt x="87185" y="40571"/>
                  <a:pt x="120926" y="31000"/>
                  <a:pt x="153016" y="38608"/>
                </a:cubicBezTo>
                <a:cubicBezTo>
                  <a:pt x="158308" y="39825"/>
                  <a:pt x="161611" y="45102"/>
                  <a:pt x="160394" y="50394"/>
                </a:cubicBezTo>
                <a:cubicBezTo>
                  <a:pt x="159177" y="55686"/>
                  <a:pt x="153900" y="58989"/>
                  <a:pt x="148608" y="57772"/>
                </a:cubicBezTo>
                <a:cubicBezTo>
                  <a:pt x="148574" y="57764"/>
                  <a:pt x="148540" y="57756"/>
                  <a:pt x="148506" y="57748"/>
                </a:cubicBezTo>
                <a:cubicBezTo>
                  <a:pt x="108000" y="48136"/>
                  <a:pt x="67370" y="73180"/>
                  <a:pt x="57758" y="113687"/>
                </a:cubicBezTo>
                <a:cubicBezTo>
                  <a:pt x="51717" y="139140"/>
                  <a:pt x="59306" y="165905"/>
                  <a:pt x="77806" y="184401"/>
                </a:cubicBezTo>
                <a:cubicBezTo>
                  <a:pt x="81640" y="188239"/>
                  <a:pt x="81640" y="194458"/>
                  <a:pt x="77806" y="198297"/>
                </a:cubicBezTo>
                <a:close/>
                <a:moveTo>
                  <a:pt x="208286" y="93629"/>
                </a:moveTo>
                <a:cubicBezTo>
                  <a:pt x="213409" y="91841"/>
                  <a:pt x="219011" y="94540"/>
                  <a:pt x="220806" y="99660"/>
                </a:cubicBezTo>
                <a:cubicBezTo>
                  <a:pt x="232883" y="134130"/>
                  <a:pt x="224138" y="172471"/>
                  <a:pt x="198310" y="198297"/>
                </a:cubicBezTo>
                <a:cubicBezTo>
                  <a:pt x="194539" y="202204"/>
                  <a:pt x="188315" y="202316"/>
                  <a:pt x="184407" y="198545"/>
                </a:cubicBezTo>
                <a:cubicBezTo>
                  <a:pt x="180500" y="194774"/>
                  <a:pt x="180389" y="188550"/>
                  <a:pt x="184159" y="184642"/>
                </a:cubicBezTo>
                <a:cubicBezTo>
                  <a:pt x="184238" y="184560"/>
                  <a:pt x="184319" y="184480"/>
                  <a:pt x="184401" y="184401"/>
                </a:cubicBezTo>
                <a:cubicBezTo>
                  <a:pt x="204899" y="163917"/>
                  <a:pt x="211840" y="133497"/>
                  <a:pt x="202256" y="106149"/>
                </a:cubicBezTo>
                <a:cubicBezTo>
                  <a:pt x="200468" y="101027"/>
                  <a:pt x="203166" y="95424"/>
                  <a:pt x="208286" y="93629"/>
                </a:cubicBezTo>
                <a:close/>
              </a:path>
            </a:pathLst>
          </a:custGeom>
          <a:solidFill>
            <a:srgbClr val="FAB62A"/>
          </a:solidFill>
          <a:ln w="13097"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ru-UA" sz="1765" b="0" i="0" u="none" strike="noStrike" kern="1200" cap="none" spc="0" normalizeH="0" baseline="0" noProof="0">
              <a:ln>
                <a:noFill/>
              </a:ln>
              <a:solidFill>
                <a:srgbClr val="FFFFFF"/>
              </a:solidFill>
              <a:effectLst/>
              <a:uLnTx/>
              <a:uFillTx/>
              <a:latin typeface="Segoe UI"/>
              <a:ea typeface="+mn-ea"/>
              <a:cs typeface="+mn-cs"/>
            </a:endParaRPr>
          </a:p>
        </p:txBody>
      </p:sp>
      <p:sp>
        <p:nvSpPr>
          <p:cNvPr id="50" name="TextBox 49">
            <a:extLst>
              <a:ext uri="{FF2B5EF4-FFF2-40B4-BE49-F238E27FC236}">
                <a16:creationId xmlns:a16="http://schemas.microsoft.com/office/drawing/2014/main" id="{0F6B5494-F89C-5B95-2AE8-4FCFC582CE5B}"/>
              </a:ext>
            </a:extLst>
          </p:cNvPr>
          <p:cNvSpPr txBox="1"/>
          <p:nvPr/>
        </p:nvSpPr>
        <p:spPr>
          <a:xfrm>
            <a:off x="8263661" y="3538185"/>
            <a:ext cx="2834640" cy="764312"/>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Optimized</a:t>
            </a:r>
          </a:p>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runtimes</a:t>
            </a:r>
          </a:p>
        </p:txBody>
      </p:sp>
      <p:sp>
        <p:nvSpPr>
          <p:cNvPr id="51" name="TextBox 50">
            <a:extLst>
              <a:ext uri="{FF2B5EF4-FFF2-40B4-BE49-F238E27FC236}">
                <a16:creationId xmlns:a16="http://schemas.microsoft.com/office/drawing/2014/main" id="{A8CE531C-D37A-8CBC-8A63-617785B12751}"/>
              </a:ext>
            </a:extLst>
          </p:cNvPr>
          <p:cNvSpPr txBox="1"/>
          <p:nvPr/>
        </p:nvSpPr>
        <p:spPr>
          <a:xfrm>
            <a:off x="8288932" y="4804577"/>
            <a:ext cx="2784098" cy="646331"/>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Use </a:t>
            </a:r>
            <a:r>
              <a:rPr kumimoji="0" lang="en-US" sz="1400" b="0" i="0" u="none" strike="noStrike" kern="1200" cap="none" spc="0" normalizeH="0" baseline="0" noProof="0" err="1">
                <a:ln>
                  <a:noFill/>
                </a:ln>
                <a:gradFill>
                  <a:gsLst>
                    <a:gs pos="6993">
                      <a:srgbClr val="FFFFFF"/>
                    </a:gs>
                    <a:gs pos="20280">
                      <a:srgbClr val="FFFFFF"/>
                    </a:gs>
                  </a:gsLst>
                  <a:lin ang="0" scaled="0"/>
                </a:gradFill>
                <a:effectLst/>
                <a:uLnTx/>
                <a:uFillTx/>
                <a:latin typeface="Segoe UI"/>
                <a:ea typeface="+mn-ea"/>
                <a:cs typeface="+mn-cs"/>
              </a:rPr>
              <a:t>vLLM</a:t>
            </a:r>
            <a:r>
              <a:rPr kumimoji="0" lang="en-US"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 </a:t>
            </a:r>
            <a:r>
              <a:rPr kumimoji="0" lang="en-US" sz="1400" b="0" i="0" u="none" strike="noStrike" kern="1200" cap="none" spc="0" normalizeH="0" baseline="0" noProof="0" err="1">
                <a:ln>
                  <a:noFill/>
                </a:ln>
                <a:gradFill>
                  <a:gsLst>
                    <a:gs pos="6993">
                      <a:srgbClr val="FFFFFF"/>
                    </a:gs>
                    <a:gs pos="20280">
                      <a:srgbClr val="FFFFFF"/>
                    </a:gs>
                  </a:gsLst>
                  <a:lin ang="0" scaled="0"/>
                </a:gradFill>
                <a:effectLst/>
                <a:uLnTx/>
                <a:uFillTx/>
                <a:latin typeface="Segoe UI"/>
                <a:ea typeface="+mn-ea"/>
                <a:cs typeface="+mn-cs"/>
              </a:rPr>
              <a:t>SGLang</a:t>
            </a:r>
            <a:r>
              <a:rPr kumimoji="0" lang="en-US"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a:t>
            </a:r>
            <a:br>
              <a:rPr kumimoji="0" lang="en-US"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br>
            <a:r>
              <a:rPr kumimoji="0" lang="en-US"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and NVIDIA NIM for efficient</a:t>
            </a:r>
            <a:br>
              <a:rPr kumimoji="0" lang="en-US"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br>
            <a:r>
              <a:rPr kumimoji="0" lang="en-US" sz="1400" b="0" i="0" u="none" strike="noStrike" kern="1200" cap="none" spc="0" normalizeH="0" baseline="0" noProof="0">
                <a:ln>
                  <a:noFill/>
                </a:ln>
                <a:gradFill>
                  <a:gsLst>
                    <a:gs pos="6993">
                      <a:srgbClr val="FFFFFF"/>
                    </a:gs>
                    <a:gs pos="20280">
                      <a:srgbClr val="FFFFFF"/>
                    </a:gs>
                  </a:gsLst>
                  <a:lin ang="0" scaled="0"/>
                </a:gradFill>
                <a:effectLst/>
                <a:uLnTx/>
                <a:uFillTx/>
                <a:latin typeface="Segoe UI"/>
                <a:ea typeface="+mn-ea"/>
                <a:cs typeface="+mn-cs"/>
              </a:rPr>
              <a:t>open model execution.</a:t>
            </a:r>
          </a:p>
        </p:txBody>
      </p:sp>
      <p:sp>
        <p:nvSpPr>
          <p:cNvPr id="52" name="Rectangle 51">
            <a:extLst>
              <a:ext uri="{FF2B5EF4-FFF2-40B4-BE49-F238E27FC236}">
                <a16:creationId xmlns:a16="http://schemas.microsoft.com/office/drawing/2014/main" id="{C67B0337-E1F8-7C4D-7BDA-C4BC865A55A0}"/>
              </a:ext>
              <a:ext uri="{C183D7F6-B498-43B3-948B-1728B52AA6E4}">
                <adec:decorative xmlns:adec="http://schemas.microsoft.com/office/drawing/2017/decorative" val="1"/>
              </a:ext>
            </a:extLst>
          </p:cNvPr>
          <p:cNvSpPr/>
          <p:nvPr/>
        </p:nvSpPr>
        <p:spPr bwMode="auto">
          <a:xfrm>
            <a:off x="1416958" y="5939216"/>
            <a:ext cx="9916828" cy="628649"/>
          </a:xfrm>
          <a:prstGeom prst="rect">
            <a:avLst/>
          </a:prstGeom>
          <a:ln w="12700" cap="rnd">
            <a:solidFill>
              <a:schemeClr val="tx1"/>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35467" tIns="0" rIns="0" bIns="0" numCol="1" spcCol="0" rtlCol="0" fromWordArt="0" anchor="ctr" anchorCtr="0" forceAA="0" compatLnSpc="1">
            <a:prstTxWarp prst="textNoShape">
              <a:avLst/>
            </a:prstTxWarp>
            <a:noAutofit/>
          </a:bodyPr>
          <a:lstStyle/>
          <a:p>
            <a:pPr marL="0" marR="0" lvl="0" indent="0" algn="l" defTabSz="270937" rtl="0" eaLnBrk="1" fontAlgn="auto" latinLnBrk="0" hangingPunct="1">
              <a:lnSpc>
                <a:spcPct val="100000"/>
              </a:lnSpc>
              <a:spcBef>
                <a:spcPts val="0"/>
              </a:spcBef>
              <a:spcAft>
                <a:spcPts val="119"/>
              </a:spcAft>
              <a:buClrTx/>
              <a:buSzTx/>
              <a:buFontTx/>
              <a:buNone/>
              <a:tabLst/>
              <a:defRPr/>
            </a:pPr>
            <a:endParaRPr kumimoji="0" lang="en-US" sz="1000" b="1" i="0" u="none" strike="noStrike" kern="1200" cap="none" spc="0" normalizeH="0" baseline="0" noProof="0" err="1">
              <a:ln>
                <a:noFill/>
              </a:ln>
              <a:solidFill>
                <a:srgbClr val="FFFFFF"/>
              </a:solidFill>
              <a:effectLst/>
              <a:uLnTx/>
              <a:uFillTx/>
              <a:latin typeface="Segoe UI"/>
              <a:ea typeface="+mn-ea"/>
              <a:cs typeface="+mn-cs"/>
            </a:endParaRPr>
          </a:p>
        </p:txBody>
      </p:sp>
      <p:sp>
        <p:nvSpPr>
          <p:cNvPr id="53" name="Graphic 66">
            <a:extLst>
              <a:ext uri="{FF2B5EF4-FFF2-40B4-BE49-F238E27FC236}">
                <a16:creationId xmlns:a16="http://schemas.microsoft.com/office/drawing/2014/main" id="{8DB6C02A-D9C3-5A52-C9B2-F0B8FF0CF83B}"/>
              </a:ext>
              <a:ext uri="{C183D7F6-B498-43B3-948B-1728B52AA6E4}">
                <adec:decorative xmlns:adec="http://schemas.microsoft.com/office/drawing/2017/decorative" val="1"/>
              </a:ext>
            </a:extLst>
          </p:cNvPr>
          <p:cNvSpPr/>
          <p:nvPr/>
        </p:nvSpPr>
        <p:spPr>
          <a:xfrm>
            <a:off x="1738118" y="6131604"/>
            <a:ext cx="215468" cy="239410"/>
          </a:xfrm>
          <a:custGeom>
            <a:avLst/>
            <a:gdLst>
              <a:gd name="csX0" fmla="*/ 0 w 171450"/>
              <a:gd name="csY0" fmla="*/ 35719 h 190502"/>
              <a:gd name="csX1" fmla="*/ 7144 w 171450"/>
              <a:gd name="csY1" fmla="*/ 28575 h 190502"/>
              <a:gd name="csX2" fmla="*/ 81439 w 171450"/>
              <a:gd name="csY2" fmla="*/ 1429 h 190502"/>
              <a:gd name="csX3" fmla="*/ 90011 w 171450"/>
              <a:gd name="csY3" fmla="*/ 1429 h 190502"/>
              <a:gd name="csX4" fmla="*/ 164306 w 171450"/>
              <a:gd name="csY4" fmla="*/ 28575 h 190502"/>
              <a:gd name="csX5" fmla="*/ 171450 w 171450"/>
              <a:gd name="csY5" fmla="*/ 35719 h 190502"/>
              <a:gd name="csX6" fmla="*/ 171450 w 171450"/>
              <a:gd name="csY6" fmla="*/ 85725 h 190502"/>
              <a:gd name="csX7" fmla="*/ 88344 w 171450"/>
              <a:gd name="csY7" fmla="*/ 190005 h 190502"/>
              <a:gd name="csX8" fmla="*/ 83106 w 171450"/>
              <a:gd name="csY8" fmla="*/ 190005 h 190502"/>
              <a:gd name="csX9" fmla="*/ 0 w 171450"/>
              <a:gd name="csY9" fmla="*/ 85725 h 190502"/>
              <a:gd name="csX10" fmla="*/ 0 w 171450"/>
              <a:gd name="csY10" fmla="*/ 35719 h 1905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71450" h="190502">
                <a:moveTo>
                  <a:pt x="0" y="35719"/>
                </a:moveTo>
                <a:cubicBezTo>
                  <a:pt x="0" y="31773"/>
                  <a:pt x="3198" y="28575"/>
                  <a:pt x="7144" y="28575"/>
                </a:cubicBezTo>
                <a:cubicBezTo>
                  <a:pt x="32509" y="28575"/>
                  <a:pt x="57226" y="19593"/>
                  <a:pt x="81439" y="1429"/>
                </a:cubicBezTo>
                <a:cubicBezTo>
                  <a:pt x="83979" y="-476"/>
                  <a:pt x="87471" y="-476"/>
                  <a:pt x="90011" y="1429"/>
                </a:cubicBezTo>
                <a:cubicBezTo>
                  <a:pt x="114224" y="19593"/>
                  <a:pt x="138941" y="28575"/>
                  <a:pt x="164306" y="28575"/>
                </a:cubicBezTo>
                <a:cubicBezTo>
                  <a:pt x="168252" y="28575"/>
                  <a:pt x="171450" y="31773"/>
                  <a:pt x="171450" y="35719"/>
                </a:cubicBezTo>
                <a:lnTo>
                  <a:pt x="171450" y="85725"/>
                </a:lnTo>
                <a:cubicBezTo>
                  <a:pt x="171450" y="133360"/>
                  <a:pt x="143275" y="168364"/>
                  <a:pt x="88344" y="190005"/>
                </a:cubicBezTo>
                <a:cubicBezTo>
                  <a:pt x="86661" y="190668"/>
                  <a:pt x="84789" y="190668"/>
                  <a:pt x="83106" y="190005"/>
                </a:cubicBezTo>
                <a:cubicBezTo>
                  <a:pt x="28175" y="168364"/>
                  <a:pt x="0" y="133350"/>
                  <a:pt x="0" y="85725"/>
                </a:cubicBezTo>
                <a:lnTo>
                  <a:pt x="0" y="35719"/>
                </a:lnTo>
                <a:close/>
              </a:path>
            </a:pathLst>
          </a:custGeom>
          <a:solidFill>
            <a:schemeClr val="tx1"/>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ru-UA" sz="1765" b="0" i="0" u="none" strike="noStrike" kern="1200" cap="none" spc="0" normalizeH="0" baseline="0" noProof="0">
              <a:ln>
                <a:noFill/>
              </a:ln>
              <a:solidFill>
                <a:srgbClr val="FFFFFF"/>
              </a:solidFill>
              <a:effectLst/>
              <a:uLnTx/>
              <a:uFillTx/>
              <a:latin typeface="Segoe UI"/>
              <a:ea typeface="+mn-ea"/>
              <a:cs typeface="+mn-cs"/>
            </a:endParaRPr>
          </a:p>
        </p:txBody>
      </p:sp>
      <p:sp>
        <p:nvSpPr>
          <p:cNvPr id="54" name="Text 26">
            <a:extLst>
              <a:ext uri="{FF2B5EF4-FFF2-40B4-BE49-F238E27FC236}">
                <a16:creationId xmlns:a16="http://schemas.microsoft.com/office/drawing/2014/main" id="{BA9E421F-78D6-1F1F-3CAF-79D9D28763D9}"/>
              </a:ext>
            </a:extLst>
          </p:cNvPr>
          <p:cNvSpPr/>
          <p:nvPr/>
        </p:nvSpPr>
        <p:spPr>
          <a:xfrm>
            <a:off x="1921881" y="6010914"/>
            <a:ext cx="9225091" cy="47548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Segoe UI" pitchFamily="34" charset="0"/>
                <a:ea typeface="Segoe UI" pitchFamily="34" charset="-122"/>
                <a:cs typeface="Segoe UI" pitchFamily="34" charset="-120"/>
              </a:rPr>
              <a:t>Same endpoint  •  same auth  •  same SDK  •  integrated with evals, agents, and observability</a:t>
            </a:r>
            <a:endParaRPr kumimoji="0" lang="en-US" sz="1600" b="1" i="0" u="none" strike="noStrike" kern="1200" cap="none" spc="0" normalizeH="0" baseline="0" noProof="0">
              <a:ln>
                <a:noFill/>
              </a:ln>
              <a:solidFill>
                <a:srgbClr val="FFFFFF"/>
              </a:solidFill>
              <a:effectLst/>
              <a:uLnTx/>
              <a:uFillTx/>
              <a:latin typeface="Segoe UI" panose="020B0502040204020203" pitchFamily="34" charset="0"/>
              <a:ea typeface="+mn-ea"/>
              <a:cs typeface="+mn-cs"/>
            </a:endParaRPr>
          </a:p>
        </p:txBody>
      </p:sp>
    </p:spTree>
    <p:extLst>
      <p:ext uri="{BB962C8B-B14F-4D97-AF65-F5344CB8AC3E}">
        <p14:creationId xmlns:p14="http://schemas.microsoft.com/office/powerpoint/2010/main" val="23549735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200"/>
                                        <p:tgtEl>
                                          <p:spTgt spid="14"/>
                                        </p:tgtEl>
                                      </p:cBhvr>
                                    </p:animEffect>
                                  </p:childTnLst>
                                </p:cTn>
                              </p:par>
                              <p:par>
                                <p:cTn id="11" presetID="10" presetClass="entr" presetSubtype="0" fill="hold" grpId="0" nodeType="withEffect">
                                  <p:stCondLst>
                                    <p:cond delay="50"/>
                                  </p:stCondLst>
                                  <p:childTnLst>
                                    <p:set>
                                      <p:cBhvr>
                                        <p:cTn id="12" dur="1" fill="hold">
                                          <p:stCondLst>
                                            <p:cond delay="0"/>
                                          </p:stCondLst>
                                        </p:cTn>
                                        <p:tgtEl>
                                          <p:spTgt spid="33"/>
                                        </p:tgtEl>
                                        <p:attrNameLst>
                                          <p:attrName>style.visibility</p:attrName>
                                        </p:attrNameLst>
                                      </p:cBhvr>
                                      <p:to>
                                        <p:strVal val="visible"/>
                                      </p:to>
                                    </p:set>
                                    <p:animEffect transition="in" filter="fade">
                                      <p:cBhvr>
                                        <p:cTn id="13" dur="500"/>
                                        <p:tgtEl>
                                          <p:spTgt spid="33"/>
                                        </p:tgtEl>
                                      </p:cBhvr>
                                    </p:animEffect>
                                  </p:childTnLst>
                                </p:cTn>
                              </p:par>
                              <p:par>
                                <p:cTn id="14" presetID="10" presetClass="entr" presetSubtype="0" fill="hold" grpId="0" nodeType="withEffect">
                                  <p:stCondLst>
                                    <p:cond delay="5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par>
                                <p:cTn id="17" presetID="10" presetClass="entr" presetSubtype="0" fill="hold" grpId="0" nodeType="withEffect">
                                  <p:stCondLst>
                                    <p:cond delay="10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par>
                                <p:cTn id="20" presetID="10" presetClass="entr" presetSubtype="0" fill="hold" grpId="0" nodeType="withEffect">
                                  <p:stCondLst>
                                    <p:cond delay="10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150"/>
                                  </p:stCondLst>
                                  <p:childTnLst>
                                    <p:set>
                                      <p:cBhvr>
                                        <p:cTn id="24" dur="1" fill="hold">
                                          <p:stCondLst>
                                            <p:cond delay="0"/>
                                          </p:stCondLst>
                                        </p:cTn>
                                        <p:tgtEl>
                                          <p:spTgt spid="31"/>
                                        </p:tgtEl>
                                        <p:attrNameLst>
                                          <p:attrName>style.visibility</p:attrName>
                                        </p:attrNameLst>
                                      </p:cBhvr>
                                      <p:to>
                                        <p:strVal val="visible"/>
                                      </p:to>
                                    </p:set>
                                    <p:animEffect transition="in" filter="fade">
                                      <p:cBhvr>
                                        <p:cTn id="25" dur="500"/>
                                        <p:tgtEl>
                                          <p:spTgt spid="31"/>
                                        </p:tgtEl>
                                      </p:cBhvr>
                                    </p:animEffect>
                                  </p:childTnLst>
                                </p:cTn>
                              </p:par>
                              <p:par>
                                <p:cTn id="26" presetID="10" presetClass="entr" presetSubtype="0" fill="hold" grpId="0" nodeType="withEffect">
                                  <p:stCondLst>
                                    <p:cond delay="150"/>
                                  </p:stCondLst>
                                  <p:childTnLst>
                                    <p:set>
                                      <p:cBhvr>
                                        <p:cTn id="27" dur="1" fill="hold">
                                          <p:stCondLst>
                                            <p:cond delay="0"/>
                                          </p:stCondLst>
                                        </p:cTn>
                                        <p:tgtEl>
                                          <p:spTgt spid="18"/>
                                        </p:tgtEl>
                                        <p:attrNameLst>
                                          <p:attrName>style.visibility</p:attrName>
                                        </p:attrNameLst>
                                      </p:cBhvr>
                                      <p:to>
                                        <p:strVal val="visible"/>
                                      </p:to>
                                    </p:set>
                                    <p:animEffect transition="in" filter="fade">
                                      <p:cBhvr>
                                        <p:cTn id="28" dur="500"/>
                                        <p:tgtEl>
                                          <p:spTgt spid="18"/>
                                        </p:tgtEl>
                                      </p:cBhvr>
                                    </p:animEffect>
                                  </p:childTnLst>
                                </p:cTn>
                              </p:par>
                              <p:par>
                                <p:cTn id="29" presetID="10" presetClass="entr" presetSubtype="0" fill="hold" grpId="0" nodeType="withEffect">
                                  <p:stCondLst>
                                    <p:cond delay="200"/>
                                  </p:stCondLst>
                                  <p:childTnLst>
                                    <p:set>
                                      <p:cBhvr>
                                        <p:cTn id="30" dur="1" fill="hold">
                                          <p:stCondLst>
                                            <p:cond delay="0"/>
                                          </p:stCondLst>
                                        </p:cTn>
                                        <p:tgtEl>
                                          <p:spTgt spid="30"/>
                                        </p:tgtEl>
                                        <p:attrNameLst>
                                          <p:attrName>style.visibility</p:attrName>
                                        </p:attrNameLst>
                                      </p:cBhvr>
                                      <p:to>
                                        <p:strVal val="visible"/>
                                      </p:to>
                                    </p:set>
                                    <p:animEffect transition="in" filter="fade">
                                      <p:cBhvr>
                                        <p:cTn id="31" dur="500"/>
                                        <p:tgtEl>
                                          <p:spTgt spid="30"/>
                                        </p:tgtEl>
                                      </p:cBhvr>
                                    </p:animEffect>
                                  </p:childTnLst>
                                </p:cTn>
                              </p:par>
                              <p:par>
                                <p:cTn id="32" presetID="10" presetClass="entr" presetSubtype="0" fill="hold" grpId="0" nodeType="withEffect">
                                  <p:stCondLst>
                                    <p:cond delay="20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par>
                                <p:cTn id="35" presetID="10" presetClass="entr" presetSubtype="0" fill="hold" grpId="0" nodeType="withEffect">
                                  <p:stCondLst>
                                    <p:cond delay="250"/>
                                  </p:stCondLst>
                                  <p:childTnLst>
                                    <p:set>
                                      <p:cBhvr>
                                        <p:cTn id="36" dur="1" fill="hold">
                                          <p:stCondLst>
                                            <p:cond delay="0"/>
                                          </p:stCondLst>
                                        </p:cTn>
                                        <p:tgtEl>
                                          <p:spTgt spid="29"/>
                                        </p:tgtEl>
                                        <p:attrNameLst>
                                          <p:attrName>style.visibility</p:attrName>
                                        </p:attrNameLst>
                                      </p:cBhvr>
                                      <p:to>
                                        <p:strVal val="visible"/>
                                      </p:to>
                                    </p:set>
                                    <p:animEffect transition="in" filter="fade">
                                      <p:cBhvr>
                                        <p:cTn id="37" dur="500"/>
                                        <p:tgtEl>
                                          <p:spTgt spid="29"/>
                                        </p:tgtEl>
                                      </p:cBhvr>
                                    </p:animEffect>
                                  </p:childTnLst>
                                </p:cTn>
                              </p:par>
                              <p:par>
                                <p:cTn id="38" presetID="10" presetClass="entr" presetSubtype="0" fill="hold" grpId="0" nodeType="withEffect">
                                  <p:stCondLst>
                                    <p:cond delay="250"/>
                                  </p:stCondLst>
                                  <p:childTnLst>
                                    <p:set>
                                      <p:cBhvr>
                                        <p:cTn id="39" dur="1" fill="hold">
                                          <p:stCondLst>
                                            <p:cond delay="0"/>
                                          </p:stCondLst>
                                        </p:cTn>
                                        <p:tgtEl>
                                          <p:spTgt spid="26"/>
                                        </p:tgtEl>
                                        <p:attrNameLst>
                                          <p:attrName>style.visibility</p:attrName>
                                        </p:attrNameLst>
                                      </p:cBhvr>
                                      <p:to>
                                        <p:strVal val="visible"/>
                                      </p:to>
                                    </p:set>
                                    <p:animEffect transition="in" filter="fade">
                                      <p:cBhvr>
                                        <p:cTn id="40" dur="500"/>
                                        <p:tgtEl>
                                          <p:spTgt spid="26"/>
                                        </p:tgtEl>
                                      </p:cBhvr>
                                    </p:animEffect>
                                  </p:childTnLst>
                                </p:cTn>
                              </p:par>
                              <p:par>
                                <p:cTn id="41" presetID="10" presetClass="entr" presetSubtype="0" fill="hold" grpId="0" nodeType="withEffect">
                                  <p:stCondLst>
                                    <p:cond delay="300"/>
                                  </p:stCondLst>
                                  <p:childTnLst>
                                    <p:set>
                                      <p:cBhvr>
                                        <p:cTn id="42" dur="1" fill="hold">
                                          <p:stCondLst>
                                            <p:cond delay="0"/>
                                          </p:stCondLst>
                                        </p:cTn>
                                        <p:tgtEl>
                                          <p:spTgt spid="28"/>
                                        </p:tgtEl>
                                        <p:attrNameLst>
                                          <p:attrName>style.visibility</p:attrName>
                                        </p:attrNameLst>
                                      </p:cBhvr>
                                      <p:to>
                                        <p:strVal val="visible"/>
                                      </p:to>
                                    </p:set>
                                    <p:animEffect transition="in" filter="fade">
                                      <p:cBhvr>
                                        <p:cTn id="43" dur="500"/>
                                        <p:tgtEl>
                                          <p:spTgt spid="28"/>
                                        </p:tgtEl>
                                      </p:cBhvr>
                                    </p:animEffect>
                                  </p:childTnLst>
                                </p:cTn>
                              </p:par>
                              <p:par>
                                <p:cTn id="44" presetID="10" presetClass="entr" presetSubtype="0" fill="hold" grpId="0" nodeType="withEffect">
                                  <p:stCondLst>
                                    <p:cond delay="300"/>
                                  </p:stCondLst>
                                  <p:childTnLst>
                                    <p:set>
                                      <p:cBhvr>
                                        <p:cTn id="45" dur="1" fill="hold">
                                          <p:stCondLst>
                                            <p:cond delay="0"/>
                                          </p:stCondLst>
                                        </p:cTn>
                                        <p:tgtEl>
                                          <p:spTgt spid="27"/>
                                        </p:tgtEl>
                                        <p:attrNameLst>
                                          <p:attrName>style.visibility</p:attrName>
                                        </p:attrNameLst>
                                      </p:cBhvr>
                                      <p:to>
                                        <p:strVal val="visible"/>
                                      </p:to>
                                    </p:set>
                                    <p:animEffect transition="in" filter="fade">
                                      <p:cBhvr>
                                        <p:cTn id="46" dur="500"/>
                                        <p:tgtEl>
                                          <p:spTgt spid="27"/>
                                        </p:tgtEl>
                                      </p:cBhvr>
                                    </p:animEffect>
                                  </p:childTnLst>
                                </p:cTn>
                              </p:par>
                              <p:par>
                                <p:cTn id="47" presetID="10" presetClass="entr" presetSubtype="0" fill="hold" nodeType="withEffect">
                                  <p:stCondLst>
                                    <p:cond delay="600"/>
                                  </p:stCondLst>
                                  <p:childTnLst>
                                    <p:set>
                                      <p:cBhvr>
                                        <p:cTn id="48" dur="1" fill="hold">
                                          <p:stCondLst>
                                            <p:cond delay="0"/>
                                          </p:stCondLst>
                                        </p:cTn>
                                        <p:tgtEl>
                                          <p:spTgt spid="40"/>
                                        </p:tgtEl>
                                        <p:attrNameLst>
                                          <p:attrName>style.visibility</p:attrName>
                                        </p:attrNameLst>
                                      </p:cBhvr>
                                      <p:to>
                                        <p:strVal val="visible"/>
                                      </p:to>
                                    </p:set>
                                    <p:animEffect transition="in" filter="fade">
                                      <p:cBhvr>
                                        <p:cTn id="49" dur="200"/>
                                        <p:tgtEl>
                                          <p:spTgt spid="40"/>
                                        </p:tgtEl>
                                      </p:cBhvr>
                                    </p:animEffect>
                                  </p:childTnLst>
                                </p:cTn>
                              </p:par>
                              <p:par>
                                <p:cTn id="50" presetID="10" presetClass="entr" presetSubtype="0" fill="hold" grpId="0" nodeType="withEffect">
                                  <p:stCondLst>
                                    <p:cond delay="600"/>
                                  </p:stCondLst>
                                  <p:childTnLst>
                                    <p:set>
                                      <p:cBhvr>
                                        <p:cTn id="51" dur="1" fill="hold">
                                          <p:stCondLst>
                                            <p:cond delay="0"/>
                                          </p:stCondLst>
                                        </p:cTn>
                                        <p:tgtEl>
                                          <p:spTgt spid="2"/>
                                        </p:tgtEl>
                                        <p:attrNameLst>
                                          <p:attrName>style.visibility</p:attrName>
                                        </p:attrNameLst>
                                      </p:cBhvr>
                                      <p:to>
                                        <p:strVal val="visible"/>
                                      </p:to>
                                    </p:set>
                                    <p:animEffect transition="in" filter="fade">
                                      <p:cBhvr>
                                        <p:cTn id="52" dur="200"/>
                                        <p:tgtEl>
                                          <p:spTgt spid="2"/>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4"/>
                                        </p:tgtEl>
                                        <p:attrNameLst>
                                          <p:attrName>style.visibility</p:attrName>
                                        </p:attrNameLst>
                                      </p:cBhvr>
                                      <p:to>
                                        <p:strVal val="visible"/>
                                      </p:to>
                                    </p:set>
                                    <p:animEffect transition="in" filter="fade">
                                      <p:cBhvr>
                                        <p:cTn id="55" dur="200"/>
                                        <p:tgtEl>
                                          <p:spTgt spid="4"/>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5"/>
                                        </p:tgtEl>
                                        <p:attrNameLst>
                                          <p:attrName>style.visibility</p:attrName>
                                        </p:attrNameLst>
                                      </p:cBhvr>
                                      <p:to>
                                        <p:strVal val="visible"/>
                                      </p:to>
                                    </p:set>
                                    <p:animEffect transition="in" filter="fade">
                                      <p:cBhvr>
                                        <p:cTn id="58" dur="200"/>
                                        <p:tgtEl>
                                          <p:spTgt spid="5"/>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9"/>
                                        </p:tgtEl>
                                        <p:attrNameLst>
                                          <p:attrName>style.visibility</p:attrName>
                                        </p:attrNameLst>
                                      </p:cBhvr>
                                      <p:to>
                                        <p:strVal val="visible"/>
                                      </p:to>
                                    </p:set>
                                    <p:animEffect transition="in" filter="fade">
                                      <p:cBhvr>
                                        <p:cTn id="61" dur="200"/>
                                        <p:tgtEl>
                                          <p:spTgt spid="19"/>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11"/>
                                        </p:tgtEl>
                                        <p:attrNameLst>
                                          <p:attrName>style.visibility</p:attrName>
                                        </p:attrNameLst>
                                      </p:cBhvr>
                                      <p:to>
                                        <p:strVal val="visible"/>
                                      </p:to>
                                    </p:set>
                                    <p:animEffect transition="in" filter="fade">
                                      <p:cBhvr>
                                        <p:cTn id="64" dur="200"/>
                                        <p:tgtEl>
                                          <p:spTgt spid="11"/>
                                        </p:tgtEl>
                                      </p:cBhvr>
                                    </p:animEffect>
                                  </p:childTnLst>
                                </p:cTn>
                              </p:par>
                              <p:par>
                                <p:cTn id="65" presetID="10" presetClass="entr" presetSubtype="0" fill="hold" grpId="0" nodeType="withEffect">
                                  <p:stCondLst>
                                    <p:cond delay="100"/>
                                  </p:stCondLst>
                                  <p:childTnLst>
                                    <p:set>
                                      <p:cBhvr>
                                        <p:cTn id="66" dur="1" fill="hold">
                                          <p:stCondLst>
                                            <p:cond delay="0"/>
                                          </p:stCondLst>
                                        </p:cTn>
                                        <p:tgtEl>
                                          <p:spTgt spid="23"/>
                                        </p:tgtEl>
                                        <p:attrNameLst>
                                          <p:attrName>style.visibility</p:attrName>
                                        </p:attrNameLst>
                                      </p:cBhvr>
                                      <p:to>
                                        <p:strVal val="visible"/>
                                      </p:to>
                                    </p:set>
                                    <p:animEffect transition="in" filter="fade">
                                      <p:cBhvr>
                                        <p:cTn id="67" dur="200"/>
                                        <p:tgtEl>
                                          <p:spTgt spid="23"/>
                                        </p:tgtEl>
                                      </p:cBhvr>
                                    </p:animEffect>
                                  </p:childTnLst>
                                </p:cTn>
                              </p:par>
                              <p:par>
                                <p:cTn id="68" presetID="10" presetClass="entr" presetSubtype="0" fill="hold" grpId="0" nodeType="withEffect">
                                  <p:stCondLst>
                                    <p:cond delay="100"/>
                                  </p:stCondLst>
                                  <p:childTnLst>
                                    <p:set>
                                      <p:cBhvr>
                                        <p:cTn id="69" dur="1" fill="hold">
                                          <p:stCondLst>
                                            <p:cond delay="0"/>
                                          </p:stCondLst>
                                        </p:cTn>
                                        <p:tgtEl>
                                          <p:spTgt spid="21"/>
                                        </p:tgtEl>
                                        <p:attrNameLst>
                                          <p:attrName>style.visibility</p:attrName>
                                        </p:attrNameLst>
                                      </p:cBhvr>
                                      <p:to>
                                        <p:strVal val="visible"/>
                                      </p:to>
                                    </p:set>
                                    <p:animEffect transition="in" filter="fade">
                                      <p:cBhvr>
                                        <p:cTn id="70" dur="200"/>
                                        <p:tgtEl>
                                          <p:spTgt spid="21"/>
                                        </p:tgtEl>
                                      </p:cBhvr>
                                    </p:animEffect>
                                  </p:childTnLst>
                                </p:cTn>
                              </p:par>
                              <p:par>
                                <p:cTn id="71" presetID="10" presetClass="entr" presetSubtype="0" fill="hold" grpId="0" nodeType="withEffect">
                                  <p:stCondLst>
                                    <p:cond delay="200"/>
                                  </p:stCondLst>
                                  <p:childTnLst>
                                    <p:set>
                                      <p:cBhvr>
                                        <p:cTn id="72" dur="1" fill="hold">
                                          <p:stCondLst>
                                            <p:cond delay="0"/>
                                          </p:stCondLst>
                                        </p:cTn>
                                        <p:tgtEl>
                                          <p:spTgt spid="50"/>
                                        </p:tgtEl>
                                        <p:attrNameLst>
                                          <p:attrName>style.visibility</p:attrName>
                                        </p:attrNameLst>
                                      </p:cBhvr>
                                      <p:to>
                                        <p:strVal val="visible"/>
                                      </p:to>
                                    </p:set>
                                    <p:animEffect transition="in" filter="fade">
                                      <p:cBhvr>
                                        <p:cTn id="73" dur="200"/>
                                        <p:tgtEl>
                                          <p:spTgt spid="50"/>
                                        </p:tgtEl>
                                      </p:cBhvr>
                                    </p:animEffect>
                                  </p:childTnLst>
                                </p:cTn>
                              </p:par>
                              <p:par>
                                <p:cTn id="74" presetID="10" presetClass="entr" presetSubtype="0" fill="hold" grpId="0" nodeType="withEffect">
                                  <p:stCondLst>
                                    <p:cond delay="200"/>
                                  </p:stCondLst>
                                  <p:childTnLst>
                                    <p:set>
                                      <p:cBhvr>
                                        <p:cTn id="75" dur="1" fill="hold">
                                          <p:stCondLst>
                                            <p:cond delay="0"/>
                                          </p:stCondLst>
                                        </p:cTn>
                                        <p:tgtEl>
                                          <p:spTgt spid="44"/>
                                        </p:tgtEl>
                                        <p:attrNameLst>
                                          <p:attrName>style.visibility</p:attrName>
                                        </p:attrNameLst>
                                      </p:cBhvr>
                                      <p:to>
                                        <p:strVal val="visible"/>
                                      </p:to>
                                    </p:set>
                                    <p:animEffect transition="in" filter="fade">
                                      <p:cBhvr>
                                        <p:cTn id="76" dur="200"/>
                                        <p:tgtEl>
                                          <p:spTgt spid="44"/>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0"/>
                                        </p:tgtEl>
                                        <p:attrNameLst>
                                          <p:attrName>style.visibility</p:attrName>
                                        </p:attrNameLst>
                                      </p:cBhvr>
                                      <p:to>
                                        <p:strVal val="visible"/>
                                      </p:to>
                                    </p:set>
                                    <p:animEffect transition="in" filter="fade">
                                      <p:cBhvr>
                                        <p:cTn id="79" dur="200"/>
                                        <p:tgtEl>
                                          <p:spTgt spid="20"/>
                                        </p:tgtEl>
                                      </p:cBhvr>
                                    </p:animEffect>
                                  </p:childTnLst>
                                </p:cTn>
                              </p:par>
                              <p:par>
                                <p:cTn id="80" presetID="10" presetClass="entr" presetSubtype="0" fill="hold" grpId="0" nodeType="withEffect">
                                  <p:stCondLst>
                                    <p:cond delay="100"/>
                                  </p:stCondLst>
                                  <p:childTnLst>
                                    <p:set>
                                      <p:cBhvr>
                                        <p:cTn id="81" dur="1" fill="hold">
                                          <p:stCondLst>
                                            <p:cond delay="0"/>
                                          </p:stCondLst>
                                        </p:cTn>
                                        <p:tgtEl>
                                          <p:spTgt spid="24"/>
                                        </p:tgtEl>
                                        <p:attrNameLst>
                                          <p:attrName>style.visibility</p:attrName>
                                        </p:attrNameLst>
                                      </p:cBhvr>
                                      <p:to>
                                        <p:strVal val="visible"/>
                                      </p:to>
                                    </p:set>
                                    <p:animEffect transition="in" filter="fade">
                                      <p:cBhvr>
                                        <p:cTn id="82" dur="200"/>
                                        <p:tgtEl>
                                          <p:spTgt spid="24"/>
                                        </p:tgtEl>
                                      </p:cBhvr>
                                    </p:animEffect>
                                  </p:childTnLst>
                                </p:cTn>
                              </p:par>
                              <p:par>
                                <p:cTn id="83" presetID="10" presetClass="entr" presetSubtype="0" fill="hold" grpId="0" nodeType="withEffect">
                                  <p:stCondLst>
                                    <p:cond delay="200"/>
                                  </p:stCondLst>
                                  <p:childTnLst>
                                    <p:set>
                                      <p:cBhvr>
                                        <p:cTn id="84" dur="1" fill="hold">
                                          <p:stCondLst>
                                            <p:cond delay="0"/>
                                          </p:stCondLst>
                                        </p:cTn>
                                        <p:tgtEl>
                                          <p:spTgt spid="51"/>
                                        </p:tgtEl>
                                        <p:attrNameLst>
                                          <p:attrName>style.visibility</p:attrName>
                                        </p:attrNameLst>
                                      </p:cBhvr>
                                      <p:to>
                                        <p:strVal val="visible"/>
                                      </p:to>
                                    </p:set>
                                    <p:animEffect transition="in" filter="fade">
                                      <p:cBhvr>
                                        <p:cTn id="85" dur="200"/>
                                        <p:tgtEl>
                                          <p:spTgt spid="51"/>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16"/>
                                        </p:tgtEl>
                                        <p:attrNameLst>
                                          <p:attrName>style.visibility</p:attrName>
                                        </p:attrNameLst>
                                      </p:cBhvr>
                                      <p:to>
                                        <p:strVal val="visible"/>
                                      </p:to>
                                    </p:set>
                                    <p:animEffect transition="in" filter="fade">
                                      <p:cBhvr>
                                        <p:cTn id="88" dur="200"/>
                                        <p:tgtEl>
                                          <p:spTgt spid="16"/>
                                        </p:tgtEl>
                                      </p:cBhvr>
                                    </p:animEffect>
                                  </p:childTnLst>
                                </p:cTn>
                              </p:par>
                              <p:par>
                                <p:cTn id="89" presetID="10" presetClass="entr" presetSubtype="0" fill="hold" grpId="0" nodeType="withEffect">
                                  <p:stCondLst>
                                    <p:cond delay="100"/>
                                  </p:stCondLst>
                                  <p:childTnLst>
                                    <p:set>
                                      <p:cBhvr>
                                        <p:cTn id="90" dur="1" fill="hold">
                                          <p:stCondLst>
                                            <p:cond delay="0"/>
                                          </p:stCondLst>
                                        </p:cTn>
                                        <p:tgtEl>
                                          <p:spTgt spid="22"/>
                                        </p:tgtEl>
                                        <p:attrNameLst>
                                          <p:attrName>style.visibility</p:attrName>
                                        </p:attrNameLst>
                                      </p:cBhvr>
                                      <p:to>
                                        <p:strVal val="visible"/>
                                      </p:to>
                                    </p:set>
                                    <p:animEffect transition="in" filter="fade">
                                      <p:cBhvr>
                                        <p:cTn id="91" dur="200"/>
                                        <p:tgtEl>
                                          <p:spTgt spid="22"/>
                                        </p:tgtEl>
                                      </p:cBhvr>
                                    </p:animEffect>
                                  </p:childTnLst>
                                </p:cTn>
                              </p:par>
                              <p:par>
                                <p:cTn id="92" presetID="10" presetClass="entr" presetSubtype="0" fill="hold" grpId="0" nodeType="withEffect">
                                  <p:stCondLst>
                                    <p:cond delay="200"/>
                                  </p:stCondLst>
                                  <p:childTnLst>
                                    <p:set>
                                      <p:cBhvr>
                                        <p:cTn id="93" dur="1" fill="hold">
                                          <p:stCondLst>
                                            <p:cond delay="0"/>
                                          </p:stCondLst>
                                        </p:cTn>
                                        <p:tgtEl>
                                          <p:spTgt spid="45"/>
                                        </p:tgtEl>
                                        <p:attrNameLst>
                                          <p:attrName>style.visibility</p:attrName>
                                        </p:attrNameLst>
                                      </p:cBhvr>
                                      <p:to>
                                        <p:strVal val="visible"/>
                                      </p:to>
                                    </p:set>
                                    <p:animEffect transition="in" filter="fade">
                                      <p:cBhvr>
                                        <p:cTn id="94" dur="200"/>
                                        <p:tgtEl>
                                          <p:spTgt spid="45"/>
                                        </p:tgtEl>
                                      </p:cBhvr>
                                    </p:animEffect>
                                  </p:childTnLst>
                                </p:cTn>
                              </p:par>
                              <p:par>
                                <p:cTn id="95" presetID="10" presetClass="entr" presetSubtype="0" fill="hold" grpId="0" nodeType="withEffect">
                                  <p:stCondLst>
                                    <p:cond delay="300"/>
                                  </p:stCondLst>
                                  <p:childTnLst>
                                    <p:set>
                                      <p:cBhvr>
                                        <p:cTn id="96" dur="1" fill="hold">
                                          <p:stCondLst>
                                            <p:cond delay="0"/>
                                          </p:stCondLst>
                                        </p:cTn>
                                        <p:tgtEl>
                                          <p:spTgt spid="52"/>
                                        </p:tgtEl>
                                        <p:attrNameLst>
                                          <p:attrName>style.visibility</p:attrName>
                                        </p:attrNameLst>
                                      </p:cBhvr>
                                      <p:to>
                                        <p:strVal val="visible"/>
                                      </p:to>
                                    </p:set>
                                    <p:animEffect transition="in" filter="fade">
                                      <p:cBhvr>
                                        <p:cTn id="97" dur="200"/>
                                        <p:tgtEl>
                                          <p:spTgt spid="52"/>
                                        </p:tgtEl>
                                      </p:cBhvr>
                                    </p:animEffect>
                                  </p:childTnLst>
                                </p:cTn>
                              </p:par>
                              <p:par>
                                <p:cTn id="98" presetID="10" presetClass="entr" presetSubtype="0" fill="hold" grpId="0" nodeType="withEffect">
                                  <p:stCondLst>
                                    <p:cond delay="300"/>
                                  </p:stCondLst>
                                  <p:childTnLst>
                                    <p:set>
                                      <p:cBhvr>
                                        <p:cTn id="99" dur="1" fill="hold">
                                          <p:stCondLst>
                                            <p:cond delay="0"/>
                                          </p:stCondLst>
                                        </p:cTn>
                                        <p:tgtEl>
                                          <p:spTgt spid="54"/>
                                        </p:tgtEl>
                                        <p:attrNameLst>
                                          <p:attrName>style.visibility</p:attrName>
                                        </p:attrNameLst>
                                      </p:cBhvr>
                                      <p:to>
                                        <p:strVal val="visible"/>
                                      </p:to>
                                    </p:set>
                                    <p:animEffect transition="in" filter="fade">
                                      <p:cBhvr>
                                        <p:cTn id="100" dur="200"/>
                                        <p:tgtEl>
                                          <p:spTgt spid="54"/>
                                        </p:tgtEl>
                                      </p:cBhvr>
                                    </p:animEffect>
                                  </p:childTnLst>
                                </p:cTn>
                              </p:par>
                              <p:par>
                                <p:cTn id="101" presetID="10" presetClass="entr" presetSubtype="0" fill="hold" grpId="0" nodeType="withEffect">
                                  <p:stCondLst>
                                    <p:cond delay="300"/>
                                  </p:stCondLst>
                                  <p:childTnLst>
                                    <p:set>
                                      <p:cBhvr>
                                        <p:cTn id="102" dur="1" fill="hold">
                                          <p:stCondLst>
                                            <p:cond delay="0"/>
                                          </p:stCondLst>
                                        </p:cTn>
                                        <p:tgtEl>
                                          <p:spTgt spid="53"/>
                                        </p:tgtEl>
                                        <p:attrNameLst>
                                          <p:attrName>style.visibility</p:attrName>
                                        </p:attrNameLst>
                                      </p:cBhvr>
                                      <p:to>
                                        <p:strVal val="visible"/>
                                      </p:to>
                                    </p:set>
                                    <p:animEffect transition="in" filter="fade">
                                      <p:cBhvr>
                                        <p:cTn id="103" dur="200"/>
                                        <p:tgtEl>
                                          <p:spTgt spid="53"/>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6"/>
                                        </p:tgtEl>
                                        <p:attrNameLst>
                                          <p:attrName>style.visibility</p:attrName>
                                        </p:attrNameLst>
                                      </p:cBhvr>
                                      <p:to>
                                        <p:strVal val="visible"/>
                                      </p:to>
                                    </p:set>
                                    <p:animEffect transition="in" filter="fade">
                                      <p:cBhvr>
                                        <p:cTn id="106" dur="200"/>
                                        <p:tgtEl>
                                          <p:spTgt spid="6"/>
                                        </p:tgtEl>
                                      </p:cBhvr>
                                    </p:animEffect>
                                  </p:childTnLst>
                                </p:cTn>
                              </p:par>
                              <p:par>
                                <p:cTn id="107" presetID="10" presetClass="entr" presetSubtype="0" fill="hold" grpId="0" nodeType="withEffect">
                                  <p:stCondLst>
                                    <p:cond delay="100"/>
                                  </p:stCondLst>
                                  <p:childTnLst>
                                    <p:set>
                                      <p:cBhvr>
                                        <p:cTn id="108" dur="1" fill="hold">
                                          <p:stCondLst>
                                            <p:cond delay="0"/>
                                          </p:stCondLst>
                                        </p:cTn>
                                        <p:tgtEl>
                                          <p:spTgt spid="7"/>
                                        </p:tgtEl>
                                        <p:attrNameLst>
                                          <p:attrName>style.visibility</p:attrName>
                                        </p:attrNameLst>
                                      </p:cBhvr>
                                      <p:to>
                                        <p:strVal val="visible"/>
                                      </p:to>
                                    </p:set>
                                    <p:animEffect transition="in" filter="fade">
                                      <p:cBhvr>
                                        <p:cTn id="109" dur="200"/>
                                        <p:tgtEl>
                                          <p:spTgt spid="7"/>
                                        </p:tgtEl>
                                      </p:cBhvr>
                                    </p:animEffect>
                                  </p:childTnLst>
                                </p:cTn>
                              </p:par>
                              <p:par>
                                <p:cTn id="110" presetID="10" presetClass="entr" presetSubtype="0" fill="hold" grpId="0" nodeType="withEffect">
                                  <p:stCondLst>
                                    <p:cond delay="200"/>
                                  </p:stCondLst>
                                  <p:childTnLst>
                                    <p:set>
                                      <p:cBhvr>
                                        <p:cTn id="111" dur="1" fill="hold">
                                          <p:stCondLst>
                                            <p:cond delay="0"/>
                                          </p:stCondLst>
                                        </p:cTn>
                                        <p:tgtEl>
                                          <p:spTgt spid="8"/>
                                        </p:tgtEl>
                                        <p:attrNameLst>
                                          <p:attrName>style.visibility</p:attrName>
                                        </p:attrNameLst>
                                      </p:cBhvr>
                                      <p:to>
                                        <p:strVal val="visible"/>
                                      </p:to>
                                    </p:set>
                                    <p:animEffect transition="in" filter="fade">
                                      <p:cBhvr>
                                        <p:cTn id="112" dur="2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animBg="1"/>
      <p:bldP spid="15" grpId="0" animBg="1"/>
      <p:bldP spid="17" grpId="0" animBg="1"/>
      <p:bldP spid="18" grpId="0" animBg="1"/>
      <p:bldP spid="25" grpId="0" animBg="1"/>
      <p:bldP spid="26" grpId="0" animBg="1"/>
      <p:bldP spid="27" grpId="0" animBg="1"/>
      <p:bldP spid="28" grpId="0" animBg="1"/>
      <p:bldP spid="29" grpId="0" animBg="1"/>
      <p:bldP spid="30" grpId="0" animBg="1"/>
      <p:bldP spid="31" grpId="0" animBg="1"/>
      <p:bldP spid="32" grpId="0" animBg="1"/>
      <p:bldP spid="33" grpId="0" animBg="1"/>
      <p:bldP spid="14" grpId="0"/>
      <p:bldP spid="4" grpId="0"/>
      <p:bldP spid="5" grpId="0"/>
      <p:bldP spid="6" grpId="0" animBg="1"/>
      <p:bldP spid="7" grpId="0" animBg="1"/>
      <p:bldP spid="8" grpId="0" animBg="1"/>
      <p:bldP spid="11" grpId="0" animBg="1"/>
      <p:bldP spid="16" grpId="0" animBg="1"/>
      <p:bldP spid="19" grpId="0"/>
      <p:bldP spid="20" grpId="0"/>
      <p:bldP spid="21" grpId="0" animBg="1"/>
      <p:bldP spid="22" grpId="0" animBg="1"/>
      <p:bldP spid="23" grpId="0"/>
      <p:bldP spid="24" grpId="0"/>
      <p:bldP spid="44" grpId="0" animBg="1"/>
      <p:bldP spid="45" grpId="0" animBg="1"/>
      <p:bldP spid="50" grpId="0"/>
      <p:bldP spid="51" grpId="0"/>
      <p:bldP spid="52" grpId="0" animBg="1"/>
      <p:bldP spid="53" grpId="0" animBg="1"/>
      <p:bldP spid="5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BF9FD8-7700-2A0D-C51E-6F23FE0D4075}"/>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22949261-0647-A3F7-FB93-5199A5DF675F}"/>
              </a:ext>
            </a:extLst>
          </p:cNvPr>
          <p:cNvSpPr>
            <a:spLocks noGrp="1"/>
          </p:cNvSpPr>
          <p:nvPr>
            <p:ph type="title"/>
          </p:nvPr>
        </p:nvSpPr>
        <p:spPr>
          <a:xfrm>
            <a:off x="588963" y="457200"/>
            <a:ext cx="3797980" cy="554038"/>
          </a:xfrm>
        </p:spPr>
        <p:txBody>
          <a:bodyPr/>
          <a:lstStyle/>
          <a:p>
            <a:r>
              <a:rPr lang="en-US"/>
              <a:t>Create a deployment — UI</a:t>
            </a:r>
            <a:endParaRPr lang="en-IN"/>
          </a:p>
        </p:txBody>
      </p:sp>
      <p:sp>
        <p:nvSpPr>
          <p:cNvPr id="26" name="Rectangle: Rounded Corners 25">
            <a:extLst>
              <a:ext uri="{FF2B5EF4-FFF2-40B4-BE49-F238E27FC236}">
                <a16:creationId xmlns:a16="http://schemas.microsoft.com/office/drawing/2014/main" id="{30B5E308-7C10-A2E2-4B5F-6786A4CDAD42}"/>
              </a:ext>
              <a:ext uri="{C183D7F6-B498-43B3-948B-1728B52AA6E4}">
                <adec:decorative xmlns:adec="http://schemas.microsoft.com/office/drawing/2017/decorative" val="1"/>
              </a:ext>
            </a:extLst>
          </p:cNvPr>
          <p:cNvSpPr/>
          <p:nvPr/>
        </p:nvSpPr>
        <p:spPr bwMode="auto">
          <a:xfrm>
            <a:off x="4474358" y="965199"/>
            <a:ext cx="7154884" cy="5402112"/>
          </a:xfrm>
          <a:prstGeom prst="roundRect">
            <a:avLst>
              <a:gd name="adj" fmla="val 4677"/>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pic>
        <p:nvPicPr>
          <p:cNvPr id="36" name="Picture 35">
            <a:extLst>
              <a:ext uri="{FF2B5EF4-FFF2-40B4-BE49-F238E27FC236}">
                <a16:creationId xmlns:a16="http://schemas.microsoft.com/office/drawing/2014/main" id="{D665CBDA-8E44-59F6-EBEB-D9E848B6C405}"/>
              </a:ext>
            </a:extLst>
          </p:cNvPr>
          <p:cNvPicPr>
            <a:picLocks noChangeAspect="1"/>
          </p:cNvPicPr>
          <p:nvPr/>
        </p:nvPicPr>
        <p:blipFill rotWithShape="1">
          <a:blip r:embed="rId3"/>
          <a:srcRect t="-67" b="-29319"/>
          <a:stretch>
            <a:fillRect/>
          </a:stretch>
        </p:blipFill>
        <p:spPr>
          <a:xfrm>
            <a:off x="4647636" y="1138475"/>
            <a:ext cx="6808331" cy="5055560"/>
          </a:xfrm>
          <a:custGeom>
            <a:avLst/>
            <a:gdLst>
              <a:gd name="csX0" fmla="*/ 146460 w 6808331"/>
              <a:gd name="csY0" fmla="*/ 0 h 5055560"/>
              <a:gd name="csX1" fmla="*/ 6661871 w 6808331"/>
              <a:gd name="csY1" fmla="*/ 0 h 5055560"/>
              <a:gd name="csX2" fmla="*/ 6808331 w 6808331"/>
              <a:gd name="csY2" fmla="*/ 146460 h 5055560"/>
              <a:gd name="csX3" fmla="*/ 6808331 w 6808331"/>
              <a:gd name="csY3" fmla="*/ 4909100 h 5055560"/>
              <a:gd name="csX4" fmla="*/ 6661871 w 6808331"/>
              <a:gd name="csY4" fmla="*/ 5055560 h 5055560"/>
              <a:gd name="csX5" fmla="*/ 146460 w 6808331"/>
              <a:gd name="csY5" fmla="*/ 5055560 h 5055560"/>
              <a:gd name="csX6" fmla="*/ 0 w 6808331"/>
              <a:gd name="csY6" fmla="*/ 4909100 h 5055560"/>
              <a:gd name="csX7" fmla="*/ 0 w 6808331"/>
              <a:gd name="csY7" fmla="*/ 146460 h 5055560"/>
              <a:gd name="csX8" fmla="*/ 146460 w 6808331"/>
              <a:gd name="csY8" fmla="*/ 0 h 50555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08331" h="5055560">
                <a:moveTo>
                  <a:pt x="146460" y="0"/>
                </a:moveTo>
                <a:lnTo>
                  <a:pt x="6661871" y="0"/>
                </a:lnTo>
                <a:cubicBezTo>
                  <a:pt x="6742759" y="0"/>
                  <a:pt x="6808331" y="65572"/>
                  <a:pt x="6808331" y="146460"/>
                </a:cubicBezTo>
                <a:lnTo>
                  <a:pt x="6808331" y="4909100"/>
                </a:lnTo>
                <a:cubicBezTo>
                  <a:pt x="6808331" y="4989988"/>
                  <a:pt x="6742759" y="5055560"/>
                  <a:pt x="6661871" y="5055560"/>
                </a:cubicBezTo>
                <a:lnTo>
                  <a:pt x="146460" y="5055560"/>
                </a:lnTo>
                <a:cubicBezTo>
                  <a:pt x="65572" y="5055560"/>
                  <a:pt x="0" y="4989988"/>
                  <a:pt x="0" y="4909100"/>
                </a:cubicBezTo>
                <a:lnTo>
                  <a:pt x="0" y="146460"/>
                </a:lnTo>
                <a:cubicBezTo>
                  <a:pt x="0" y="65572"/>
                  <a:pt x="65572" y="0"/>
                  <a:pt x="146460" y="0"/>
                </a:cubicBezTo>
                <a:close/>
              </a:path>
            </a:pathLst>
          </a:custGeom>
          <a:solidFill>
            <a:schemeClr val="bg1"/>
          </a:solidFill>
          <a:ln>
            <a:solidFill>
              <a:schemeClr val="bg1"/>
            </a:solidFill>
          </a:ln>
        </p:spPr>
      </p:pic>
      <p:pic>
        <p:nvPicPr>
          <p:cNvPr id="37" name="Picture 36">
            <a:extLst>
              <a:ext uri="{FF2B5EF4-FFF2-40B4-BE49-F238E27FC236}">
                <a16:creationId xmlns:a16="http://schemas.microsoft.com/office/drawing/2014/main" id="{7785348D-3EAD-09BF-CE69-D1EE09A1686D}"/>
              </a:ext>
            </a:extLst>
          </p:cNvPr>
          <p:cNvPicPr>
            <a:picLocks noChangeAspect="1"/>
          </p:cNvPicPr>
          <p:nvPr/>
        </p:nvPicPr>
        <p:blipFill>
          <a:blip r:embed="rId4"/>
          <a:stretch>
            <a:fillRect/>
          </a:stretch>
        </p:blipFill>
        <p:spPr>
          <a:xfrm>
            <a:off x="8611059" y="4712616"/>
            <a:ext cx="2717909" cy="1358955"/>
          </a:xfrm>
          <a:prstGeom prst="roundRect">
            <a:avLst>
              <a:gd name="adj" fmla="val 4250"/>
            </a:avLst>
          </a:prstGeom>
          <a:solidFill>
            <a:srgbClr val="FFFFFF">
              <a:shade val="85000"/>
            </a:srgbClr>
          </a:solidFill>
          <a:ln w="25400" cap="sq">
            <a:solidFill>
              <a:schemeClr val="tx1"/>
            </a:solidFill>
            <a:miter lim="800000"/>
          </a:ln>
          <a:effectLst/>
          <a:scene3d>
            <a:camera prst="orthographicFront"/>
            <a:lightRig rig="twoPt" dir="t">
              <a:rot lat="0" lon="0" rev="7200000"/>
            </a:lightRig>
          </a:scene3d>
          <a:sp3d>
            <a:bevelT w="25400" h="19050"/>
            <a:contourClr>
              <a:srgbClr val="FFFFFF"/>
            </a:contourClr>
          </a:sp3d>
        </p:spPr>
      </p:pic>
      <p:sp>
        <p:nvSpPr>
          <p:cNvPr id="58" name="Rectangle: Rounded Corners 57">
            <a:extLst>
              <a:ext uri="{FF2B5EF4-FFF2-40B4-BE49-F238E27FC236}">
                <a16:creationId xmlns:a16="http://schemas.microsoft.com/office/drawing/2014/main" id="{6B393B1D-8CCE-012F-40C0-7BDE4C689C4B}"/>
              </a:ext>
            </a:extLst>
          </p:cNvPr>
          <p:cNvSpPr/>
          <p:nvPr/>
        </p:nvSpPr>
        <p:spPr>
          <a:xfrm>
            <a:off x="7755731" y="1949966"/>
            <a:ext cx="952500" cy="152678"/>
          </a:xfrm>
          <a:prstGeom prst="roundRect">
            <a:avLst/>
          </a:prstGeom>
          <a:noFill/>
          <a:ln w="127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Segoe UI"/>
              <a:ea typeface="+mn-ea"/>
              <a:cs typeface="+mn-cs"/>
            </a:endParaRPr>
          </a:p>
        </p:txBody>
      </p:sp>
      <p:cxnSp>
        <p:nvCxnSpPr>
          <p:cNvPr id="59" name="Connector: Elbow 58">
            <a:extLst>
              <a:ext uri="{FF2B5EF4-FFF2-40B4-BE49-F238E27FC236}">
                <a16:creationId xmlns:a16="http://schemas.microsoft.com/office/drawing/2014/main" id="{A4AE5711-9303-EE56-5A41-866AE529040C}"/>
              </a:ext>
            </a:extLst>
          </p:cNvPr>
          <p:cNvCxnSpPr>
            <a:cxnSpLocks/>
            <a:stCxn id="28" idx="3"/>
          </p:cNvCxnSpPr>
          <p:nvPr/>
        </p:nvCxnSpPr>
        <p:spPr>
          <a:xfrm flipV="1">
            <a:off x="4065588" y="2423854"/>
            <a:ext cx="3673134" cy="142058"/>
          </a:xfrm>
          <a:prstGeom prst="bentConnector3">
            <a:avLst>
              <a:gd name="adj1" fmla="val 56310"/>
            </a:avLst>
          </a:prstGeom>
          <a:ln w="15875" cap="rnd">
            <a:solidFill>
              <a:schemeClr val="tx2"/>
            </a:solidFill>
            <a:prstDash val="solid"/>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67" name="Connector: Elbow 66">
            <a:extLst>
              <a:ext uri="{FF2B5EF4-FFF2-40B4-BE49-F238E27FC236}">
                <a16:creationId xmlns:a16="http://schemas.microsoft.com/office/drawing/2014/main" id="{2DE8F6BE-BAF2-DAAD-DD71-9B6CE5CC6017}"/>
              </a:ext>
            </a:extLst>
          </p:cNvPr>
          <p:cNvCxnSpPr>
            <a:cxnSpLocks/>
            <a:stCxn id="38" idx="3"/>
          </p:cNvCxnSpPr>
          <p:nvPr/>
        </p:nvCxnSpPr>
        <p:spPr>
          <a:xfrm flipV="1">
            <a:off x="4065588" y="2772868"/>
            <a:ext cx="5656545" cy="1022229"/>
          </a:xfrm>
          <a:prstGeom prst="bentConnector3">
            <a:avLst>
              <a:gd name="adj1" fmla="val 50000"/>
            </a:avLst>
          </a:prstGeom>
          <a:ln w="15875" cap="rnd">
            <a:solidFill>
              <a:schemeClr val="tx2"/>
            </a:solidFill>
            <a:prstDash val="solid"/>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72" name="Connector: Elbow 71">
            <a:extLst>
              <a:ext uri="{FF2B5EF4-FFF2-40B4-BE49-F238E27FC236}">
                <a16:creationId xmlns:a16="http://schemas.microsoft.com/office/drawing/2014/main" id="{2B0D227C-3410-EB40-08C9-2D0FBC98D282}"/>
              </a:ext>
            </a:extLst>
          </p:cNvPr>
          <p:cNvCxnSpPr>
            <a:cxnSpLocks/>
            <a:stCxn id="41" idx="3"/>
          </p:cNvCxnSpPr>
          <p:nvPr/>
        </p:nvCxnSpPr>
        <p:spPr>
          <a:xfrm flipV="1">
            <a:off x="4065588" y="4499844"/>
            <a:ext cx="3668394" cy="360054"/>
          </a:xfrm>
          <a:prstGeom prst="bentConnector3">
            <a:avLst>
              <a:gd name="adj1" fmla="val 50000"/>
            </a:avLst>
          </a:prstGeom>
          <a:ln w="15875" cap="rnd">
            <a:solidFill>
              <a:schemeClr val="tx2"/>
            </a:solidFill>
            <a:prstDash val="solid"/>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77" name="Connector: Elbow 76">
            <a:extLst>
              <a:ext uri="{FF2B5EF4-FFF2-40B4-BE49-F238E27FC236}">
                <a16:creationId xmlns:a16="http://schemas.microsoft.com/office/drawing/2014/main" id="{5ACCA415-33F4-BD20-0364-5366168D1C43}"/>
              </a:ext>
            </a:extLst>
          </p:cNvPr>
          <p:cNvCxnSpPr>
            <a:cxnSpLocks/>
            <a:stCxn id="45" idx="3"/>
          </p:cNvCxnSpPr>
          <p:nvPr/>
        </p:nvCxnSpPr>
        <p:spPr>
          <a:xfrm flipV="1">
            <a:off x="4065588" y="5468004"/>
            <a:ext cx="4622266" cy="501105"/>
          </a:xfrm>
          <a:prstGeom prst="bentConnector3">
            <a:avLst>
              <a:gd name="adj1" fmla="val 50000"/>
            </a:avLst>
          </a:prstGeom>
          <a:ln w="15875" cap="rnd">
            <a:solidFill>
              <a:schemeClr val="tx2"/>
            </a:solidFill>
            <a:prstDash val="solid"/>
            <a:headEnd type="none" w="lg" len="med"/>
            <a:tailEnd type="arrow" w="med" len="sm"/>
          </a:ln>
        </p:spPr>
        <p:style>
          <a:lnRef idx="1">
            <a:schemeClr val="accent1"/>
          </a:lnRef>
          <a:fillRef idx="0">
            <a:schemeClr val="accent1"/>
          </a:fillRef>
          <a:effectRef idx="0">
            <a:schemeClr val="accent1"/>
          </a:effectRef>
          <a:fontRef idx="minor">
            <a:schemeClr val="tx1"/>
          </a:fontRef>
        </p:style>
      </p:cxnSp>
      <p:sp>
        <p:nvSpPr>
          <p:cNvPr id="28" name="Rectangle: Rounded Corners 27">
            <a:extLst>
              <a:ext uri="{FF2B5EF4-FFF2-40B4-BE49-F238E27FC236}">
                <a16:creationId xmlns:a16="http://schemas.microsoft.com/office/drawing/2014/main" id="{F14F5DF4-A299-1006-1E61-FF725C88B5F7}"/>
              </a:ext>
            </a:extLst>
          </p:cNvPr>
          <p:cNvSpPr/>
          <p:nvPr/>
        </p:nvSpPr>
        <p:spPr bwMode="auto">
          <a:xfrm>
            <a:off x="588963" y="1850571"/>
            <a:ext cx="3476625" cy="1430682"/>
          </a:xfrm>
          <a:prstGeom prst="roundRect">
            <a:avLst>
              <a:gd name="adj" fmla="val 4713"/>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Choose from different deployment configurations offering a mix of runtimes, context lengths, GPU foot-print, etc.</a:t>
            </a:r>
          </a:p>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The config determines the # of GPUs per model instance</a:t>
            </a:r>
          </a:p>
        </p:txBody>
      </p:sp>
      <p:sp>
        <p:nvSpPr>
          <p:cNvPr id="38" name="Rectangle: Rounded Corners 37">
            <a:extLst>
              <a:ext uri="{FF2B5EF4-FFF2-40B4-BE49-F238E27FC236}">
                <a16:creationId xmlns:a16="http://schemas.microsoft.com/office/drawing/2014/main" id="{EFA1D2D4-5D9D-7E6B-187F-7D787F92DC56}"/>
              </a:ext>
            </a:extLst>
          </p:cNvPr>
          <p:cNvSpPr/>
          <p:nvPr/>
        </p:nvSpPr>
        <p:spPr bwMode="auto">
          <a:xfrm>
            <a:off x="588963" y="3441307"/>
            <a:ext cx="3476625" cy="707580"/>
          </a:xfrm>
          <a:prstGeom prst="roundRect">
            <a:avLst>
              <a:gd name="adj" fmla="val 7946"/>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Pick the GPU accelerator family – no need to worry about VM SKUs. </a:t>
            </a:r>
          </a:p>
        </p:txBody>
      </p:sp>
      <p:sp>
        <p:nvSpPr>
          <p:cNvPr id="41" name="Rectangle: Rounded Corners 40">
            <a:extLst>
              <a:ext uri="{FF2B5EF4-FFF2-40B4-BE49-F238E27FC236}">
                <a16:creationId xmlns:a16="http://schemas.microsoft.com/office/drawing/2014/main" id="{E7807A55-BA68-3F35-B873-F517012B5717}"/>
              </a:ext>
            </a:extLst>
          </p:cNvPr>
          <p:cNvSpPr/>
          <p:nvPr/>
        </p:nvSpPr>
        <p:spPr bwMode="auto">
          <a:xfrm>
            <a:off x="588963" y="4308941"/>
            <a:ext cx="3476625" cy="1101913"/>
          </a:xfrm>
          <a:prstGeom prst="roundRect">
            <a:avLst>
              <a:gd name="adj" fmla="val 5751"/>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With manual scaling the </a:t>
            </a:r>
          </a:p>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 of GPUs = # of model instances * GPU per model instance </a:t>
            </a:r>
          </a:p>
        </p:txBody>
      </p:sp>
      <p:sp>
        <p:nvSpPr>
          <p:cNvPr id="45" name="Rectangle: Rounded Corners 44">
            <a:extLst>
              <a:ext uri="{FF2B5EF4-FFF2-40B4-BE49-F238E27FC236}">
                <a16:creationId xmlns:a16="http://schemas.microsoft.com/office/drawing/2014/main" id="{CC9E5A8A-22E2-7350-B336-427458BF1A15}"/>
              </a:ext>
            </a:extLst>
          </p:cNvPr>
          <p:cNvSpPr/>
          <p:nvPr/>
        </p:nvSpPr>
        <p:spPr bwMode="auto">
          <a:xfrm>
            <a:off x="588963" y="5570907"/>
            <a:ext cx="3476625" cy="796404"/>
          </a:xfrm>
          <a:prstGeom prst="roundRect">
            <a:avLst>
              <a:gd name="adj" fmla="val 5751"/>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You can scale to zero after x min of inactivity with manual scaling or you can choose auto scaling </a:t>
            </a:r>
          </a:p>
        </p:txBody>
      </p:sp>
    </p:spTree>
    <p:extLst>
      <p:ext uri="{BB962C8B-B14F-4D97-AF65-F5344CB8AC3E}">
        <p14:creationId xmlns:p14="http://schemas.microsoft.com/office/powerpoint/2010/main" val="3773881172"/>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E3F1C-D065-338C-54E0-F95911B4D719}"/>
            </a:ext>
          </a:extLst>
        </p:cNvPr>
        <p:cNvGrpSpPr/>
        <p:nvPr/>
      </p:nvGrpSpPr>
      <p:grpSpPr>
        <a:xfrm>
          <a:off x="0" y="0"/>
          <a:ext cx="0" cy="0"/>
          <a:chOff x="0" y="0"/>
          <a:chExt cx="0" cy="0"/>
        </a:xfrm>
      </p:grpSpPr>
      <p:sp>
        <p:nvSpPr>
          <p:cNvPr id="20" name="Title 19">
            <a:extLst>
              <a:ext uri="{FF2B5EF4-FFF2-40B4-BE49-F238E27FC236}">
                <a16:creationId xmlns:a16="http://schemas.microsoft.com/office/drawing/2014/main" id="{64366149-1D29-368D-52C4-5023C7088323}"/>
              </a:ext>
            </a:extLst>
          </p:cNvPr>
          <p:cNvSpPr>
            <a:spLocks noGrp="1"/>
          </p:cNvSpPr>
          <p:nvPr>
            <p:ph type="title"/>
          </p:nvPr>
        </p:nvSpPr>
        <p:spPr>
          <a:xfrm>
            <a:off x="588263" y="457200"/>
            <a:ext cx="11018520" cy="553998"/>
          </a:xfrm>
        </p:spPr>
        <p:txBody>
          <a:bodyPr/>
          <a:lstStyle/>
          <a:p>
            <a:r>
              <a:rPr lang="en-US"/>
              <a:t>Inference</a:t>
            </a:r>
            <a:endParaRPr lang="en-IN"/>
          </a:p>
        </p:txBody>
      </p:sp>
      <p:sp>
        <p:nvSpPr>
          <p:cNvPr id="28" name="Rectangle: Rounded Corners 27">
            <a:extLst>
              <a:ext uri="{FF2B5EF4-FFF2-40B4-BE49-F238E27FC236}">
                <a16:creationId xmlns:a16="http://schemas.microsoft.com/office/drawing/2014/main" id="{FDF1E552-E9F5-3650-10EF-03431970CD24}"/>
              </a:ext>
              <a:ext uri="{C183D7F6-B498-43B3-948B-1728B52AA6E4}">
                <adec:decorative xmlns:adec="http://schemas.microsoft.com/office/drawing/2017/decorative" val="1"/>
              </a:ext>
            </a:extLst>
          </p:cNvPr>
          <p:cNvSpPr/>
          <p:nvPr/>
        </p:nvSpPr>
        <p:spPr bwMode="auto">
          <a:xfrm>
            <a:off x="4474358" y="965199"/>
            <a:ext cx="7154884" cy="5402112"/>
          </a:xfrm>
          <a:prstGeom prst="roundRect">
            <a:avLst>
              <a:gd name="adj" fmla="val 4677"/>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pic>
        <p:nvPicPr>
          <p:cNvPr id="31" name="Picture 30">
            <a:extLst>
              <a:ext uri="{FF2B5EF4-FFF2-40B4-BE49-F238E27FC236}">
                <a16:creationId xmlns:a16="http://schemas.microsoft.com/office/drawing/2014/main" id="{9B5356DA-A931-3AD9-0B86-3B1032B854F4}"/>
              </a:ext>
            </a:extLst>
          </p:cNvPr>
          <p:cNvPicPr>
            <a:picLocks noChangeAspect="1"/>
          </p:cNvPicPr>
          <p:nvPr/>
        </p:nvPicPr>
        <p:blipFill>
          <a:blip r:embed="rId3"/>
          <a:stretch>
            <a:fillRect/>
          </a:stretch>
        </p:blipFill>
        <p:spPr>
          <a:xfrm>
            <a:off x="4647635" y="1138475"/>
            <a:ext cx="6808331" cy="5055560"/>
          </a:xfrm>
          <a:prstGeom prst="roundRect">
            <a:avLst>
              <a:gd name="adj" fmla="val 2897"/>
            </a:avLst>
          </a:prstGeom>
        </p:spPr>
      </p:pic>
      <p:cxnSp>
        <p:nvCxnSpPr>
          <p:cNvPr id="63" name="Connector: Elbow 62">
            <a:extLst>
              <a:ext uri="{FF2B5EF4-FFF2-40B4-BE49-F238E27FC236}">
                <a16:creationId xmlns:a16="http://schemas.microsoft.com/office/drawing/2014/main" id="{64246197-3442-A898-BCB9-E5B2B7E37C0C}"/>
              </a:ext>
            </a:extLst>
          </p:cNvPr>
          <p:cNvCxnSpPr>
            <a:cxnSpLocks/>
            <a:stCxn id="42" idx="3"/>
          </p:cNvCxnSpPr>
          <p:nvPr/>
        </p:nvCxnSpPr>
        <p:spPr>
          <a:xfrm>
            <a:off x="4065588" y="2196194"/>
            <a:ext cx="3523933" cy="1309008"/>
          </a:xfrm>
          <a:prstGeom prst="bentConnector3">
            <a:avLst>
              <a:gd name="adj1" fmla="val 50000"/>
            </a:avLst>
          </a:prstGeom>
          <a:ln w="15875" cap="rnd">
            <a:solidFill>
              <a:schemeClr val="tx2"/>
            </a:solidFill>
            <a:prstDash val="solid"/>
            <a:headEnd type="none" w="lg" len="med"/>
            <a:tailEnd type="arrow" w="med" len="sm"/>
          </a:ln>
        </p:spPr>
        <p:style>
          <a:lnRef idx="1">
            <a:schemeClr val="accent1"/>
          </a:lnRef>
          <a:fillRef idx="0">
            <a:schemeClr val="accent1"/>
          </a:fillRef>
          <a:effectRef idx="0">
            <a:schemeClr val="accent1"/>
          </a:effectRef>
          <a:fontRef idx="minor">
            <a:schemeClr val="tx1"/>
          </a:fontRef>
        </p:style>
      </p:cxnSp>
      <p:cxnSp>
        <p:nvCxnSpPr>
          <p:cNvPr id="72" name="Connector: Elbow 71">
            <a:extLst>
              <a:ext uri="{FF2B5EF4-FFF2-40B4-BE49-F238E27FC236}">
                <a16:creationId xmlns:a16="http://schemas.microsoft.com/office/drawing/2014/main" id="{C66ECFB8-FB31-E0CD-CA76-877901D42CC4}"/>
              </a:ext>
            </a:extLst>
          </p:cNvPr>
          <p:cNvCxnSpPr>
            <a:cxnSpLocks/>
            <a:stCxn id="47" idx="3"/>
          </p:cNvCxnSpPr>
          <p:nvPr/>
        </p:nvCxnSpPr>
        <p:spPr>
          <a:xfrm>
            <a:off x="4065588" y="3745027"/>
            <a:ext cx="3563937" cy="831123"/>
          </a:xfrm>
          <a:prstGeom prst="bentConnector3">
            <a:avLst>
              <a:gd name="adj1" fmla="val 85991"/>
            </a:avLst>
          </a:prstGeom>
          <a:ln w="15875" cap="rnd">
            <a:solidFill>
              <a:schemeClr val="tx2"/>
            </a:solidFill>
            <a:prstDash val="solid"/>
            <a:headEnd type="none" w="lg" len="med"/>
            <a:tailEnd type="arrow" w="med" len="sm"/>
          </a:ln>
        </p:spPr>
        <p:style>
          <a:lnRef idx="1">
            <a:schemeClr val="accent1"/>
          </a:lnRef>
          <a:fillRef idx="0">
            <a:schemeClr val="accent1"/>
          </a:fillRef>
          <a:effectRef idx="0">
            <a:schemeClr val="accent1"/>
          </a:effectRef>
          <a:fontRef idx="minor">
            <a:schemeClr val="tx1"/>
          </a:fontRef>
        </p:style>
      </p:cxnSp>
      <p:sp>
        <p:nvSpPr>
          <p:cNvPr id="42" name="Rectangle: Rounded Corners 41">
            <a:extLst>
              <a:ext uri="{FF2B5EF4-FFF2-40B4-BE49-F238E27FC236}">
                <a16:creationId xmlns:a16="http://schemas.microsoft.com/office/drawing/2014/main" id="{3B150788-8B82-FF04-4247-6D5AF3D00D89}"/>
              </a:ext>
            </a:extLst>
          </p:cNvPr>
          <p:cNvSpPr/>
          <p:nvPr/>
        </p:nvSpPr>
        <p:spPr bwMode="auto">
          <a:xfrm>
            <a:off x="588963" y="1230087"/>
            <a:ext cx="3476625" cy="1932214"/>
          </a:xfrm>
          <a:prstGeom prst="roundRect">
            <a:avLst>
              <a:gd name="adj" fmla="val 4713"/>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OSS model deployments using Foundry Accelerators share the same endpoint and deployment semantics as pay-per-token (standard) and PTU deployments.</a:t>
            </a:r>
          </a:p>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This means common auth and private networking as pay-per-token (standard) and PTU deployments.</a:t>
            </a:r>
          </a:p>
        </p:txBody>
      </p:sp>
      <p:sp>
        <p:nvSpPr>
          <p:cNvPr id="47" name="Rectangle: Rounded Corners 46">
            <a:extLst>
              <a:ext uri="{FF2B5EF4-FFF2-40B4-BE49-F238E27FC236}">
                <a16:creationId xmlns:a16="http://schemas.microsoft.com/office/drawing/2014/main" id="{9E6EAD02-8006-A8CB-8045-AB096CF21671}"/>
              </a:ext>
            </a:extLst>
          </p:cNvPr>
          <p:cNvSpPr/>
          <p:nvPr/>
        </p:nvSpPr>
        <p:spPr bwMode="auto">
          <a:xfrm>
            <a:off x="588963" y="3322355"/>
            <a:ext cx="3476625" cy="845343"/>
          </a:xfrm>
          <a:prstGeom prst="roundRect">
            <a:avLst>
              <a:gd name="adj" fmla="val 10773"/>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The same inference code works for these deployments for models + runtimes that support chat-completions APIs</a:t>
            </a:r>
          </a:p>
        </p:txBody>
      </p:sp>
      <p:sp>
        <p:nvSpPr>
          <p:cNvPr id="50" name="Rectangle: Rounded Corners 49">
            <a:extLst>
              <a:ext uri="{FF2B5EF4-FFF2-40B4-BE49-F238E27FC236}">
                <a16:creationId xmlns:a16="http://schemas.microsoft.com/office/drawing/2014/main" id="{388F22F9-AA22-5DC4-3A27-E59784C3A4A2}"/>
              </a:ext>
            </a:extLst>
          </p:cNvPr>
          <p:cNvSpPr/>
          <p:nvPr/>
        </p:nvSpPr>
        <p:spPr bwMode="auto">
          <a:xfrm>
            <a:off x="588963" y="4327752"/>
            <a:ext cx="3476625" cy="2039559"/>
          </a:xfrm>
          <a:prstGeom prst="roundRect">
            <a:avLst>
              <a:gd name="adj" fmla="val 4465"/>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a:ea typeface="+mn-ea"/>
                <a:cs typeface="+mn-cs"/>
              </a:rPr>
              <a:t>For models that don’t use chat-completions, like </a:t>
            </a:r>
            <a:r>
              <a:rPr kumimoji="0" lang="en-US" sz="1400" b="0" i="0" u="none" strike="noStrike" kern="1200" cap="none" spc="0" normalizeH="0" baseline="0" noProof="0" err="1">
                <a:ln>
                  <a:noFill/>
                </a:ln>
                <a:solidFill>
                  <a:srgbClr val="000000"/>
                </a:solidFill>
                <a:effectLst/>
                <a:uLnTx/>
                <a:uFillTx/>
                <a:latin typeface="Segoe UI"/>
                <a:ea typeface="+mn-ea"/>
                <a:cs typeface="+mn-cs"/>
              </a:rPr>
              <a:t>rerankers</a:t>
            </a:r>
            <a:r>
              <a:rPr kumimoji="0" lang="en-US" sz="1400" b="0" i="0" u="none" strike="noStrike" kern="1200" cap="none" spc="0" normalizeH="0" baseline="0" noProof="0">
                <a:ln>
                  <a:noFill/>
                </a:ln>
                <a:solidFill>
                  <a:srgbClr val="000000"/>
                </a:solidFill>
                <a:effectLst/>
                <a:uLnTx/>
                <a:uFillTx/>
                <a:latin typeface="Segoe UI"/>
                <a:ea typeface="+mn-ea"/>
                <a:cs typeface="+mn-cs"/>
              </a:rPr>
              <a:t>, embedding or speech models, you the model provider SDK with provider specific route: </a:t>
            </a:r>
            <a:br>
              <a:rPr kumimoji="0" lang="en-US" sz="1400" b="0" i="0" u="none" strike="noStrike" kern="1200" cap="none" spc="0" normalizeH="0" baseline="0" noProof="0">
                <a:ln>
                  <a:noFill/>
                </a:ln>
                <a:solidFill>
                  <a:srgbClr val="000000"/>
                </a:solidFill>
                <a:effectLst/>
                <a:uLnTx/>
                <a:uFillTx/>
                <a:latin typeface="Segoe UI"/>
                <a:ea typeface="+mn-ea"/>
                <a:cs typeface="+mn-cs"/>
              </a:rPr>
            </a:br>
            <a:r>
              <a:rPr kumimoji="0" lang="en-US" sz="1400" b="0" i="0" u="none" strike="noStrike" kern="1200" cap="none" spc="0" normalizeH="0" baseline="0" noProof="0">
                <a:ln>
                  <a:noFill/>
                </a:ln>
                <a:solidFill>
                  <a:srgbClr val="000000"/>
                </a:solidFill>
                <a:effectLst/>
                <a:uLnTx/>
                <a:uFillTx/>
                <a:latin typeface="Segoe UI"/>
                <a:ea typeface="+mn-ea"/>
                <a:cs typeface="+mn-cs"/>
              </a:rPr>
              <a:t>&lt;endpoint&gt;/managed-deployments/&lt;deployment-name&gt;/custom-route/</a:t>
            </a:r>
          </a:p>
        </p:txBody>
      </p:sp>
    </p:spTree>
    <p:extLst>
      <p:ext uri="{BB962C8B-B14F-4D97-AF65-F5344CB8AC3E}">
        <p14:creationId xmlns:p14="http://schemas.microsoft.com/office/powerpoint/2010/main" val="1540334283"/>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7BC1B-1880-988F-17A6-28AA417AF42C}"/>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8B79947F-0E5C-B0CA-694C-13AAF3923596}"/>
              </a:ext>
            </a:extLst>
          </p:cNvPr>
          <p:cNvSpPr>
            <a:spLocks noGrp="1"/>
          </p:cNvSpPr>
          <p:nvPr>
            <p:ph type="title"/>
          </p:nvPr>
        </p:nvSpPr>
        <p:spPr>
          <a:xfrm>
            <a:off x="588963" y="457200"/>
            <a:ext cx="6680583" cy="553998"/>
          </a:xfrm>
        </p:spPr>
        <p:txBody>
          <a:bodyPr/>
          <a:lstStyle/>
          <a:p>
            <a:r>
              <a:rPr lang="en-US">
                <a:cs typeface="Segoe UI"/>
              </a:rPr>
              <a:t>Managed Compute demo -  UI </a:t>
            </a:r>
            <a:endParaRPr lang="en-IN">
              <a:cs typeface="Segoe UI"/>
            </a:endParaRPr>
          </a:p>
        </p:txBody>
      </p:sp>
      <p:pic>
        <p:nvPicPr>
          <p:cNvPr id="3" name="OSS-Inference-Foundry-Managed-Compute">
            <a:hlinkClick r:id="" action="ppaction://media"/>
            <a:extLst>
              <a:ext uri="{FF2B5EF4-FFF2-40B4-BE49-F238E27FC236}">
                <a16:creationId xmlns:a16="http://schemas.microsoft.com/office/drawing/2014/main" id="{1C7073C8-75BC-9284-0C90-E5E06F8C465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804592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24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CD0CD13-381D-214A-1BFD-E5B6FA89C945}"/>
              </a:ext>
            </a:extLst>
          </p:cNvPr>
          <p:cNvSpPr>
            <a:spLocks noGrp="1"/>
          </p:cNvSpPr>
          <p:nvPr>
            <p:ph type="title"/>
          </p:nvPr>
        </p:nvSpPr>
        <p:spPr>
          <a:xfrm>
            <a:off x="-131" y="-849317"/>
            <a:ext cx="11018520" cy="553998"/>
          </a:xfrm>
        </p:spPr>
        <p:txBody>
          <a:bodyPr vert="horz" wrap="square" lIns="0" tIns="0" rIns="0" bIns="0" rtlCol="0" anchor="b">
            <a:spAutoFit/>
          </a:bodyPr>
          <a:lstStyle/>
          <a:p>
            <a:r>
              <a:rPr lang="en-US"/>
              <a:t>Announcing slide 1</a:t>
            </a:r>
          </a:p>
        </p:txBody>
      </p:sp>
      <p:sp>
        <p:nvSpPr>
          <p:cNvPr id="2" name="Freeform: Shape 32">
            <a:extLst>
              <a:ext uri="{FF2B5EF4-FFF2-40B4-BE49-F238E27FC236}">
                <a16:creationId xmlns:a16="http://schemas.microsoft.com/office/drawing/2014/main" id="{99633457-506A-FFE5-0820-CC05366E773F}"/>
              </a:ext>
              <a:ext uri="{C183D7F6-B498-43B3-948B-1728B52AA6E4}">
                <adec:decorative xmlns:adec="http://schemas.microsoft.com/office/drawing/2017/decorative" val="1"/>
              </a:ext>
            </a:extLst>
          </p:cNvPr>
          <p:cNvSpPr/>
          <p:nvPr/>
        </p:nvSpPr>
        <p:spPr>
          <a:xfrm>
            <a:off x="3790788" y="0"/>
            <a:ext cx="4617720" cy="812800"/>
          </a:xfrm>
          <a:custGeom>
            <a:avLst/>
            <a:gdLst>
              <a:gd name="csX0" fmla="*/ 0 w 1436750"/>
              <a:gd name="csY0" fmla="*/ 0 h 1436750"/>
              <a:gd name="csX1" fmla="*/ 1436751 w 1436750"/>
              <a:gd name="csY1" fmla="*/ 0 h 1436750"/>
              <a:gd name="csX2" fmla="*/ 1436751 w 1436750"/>
              <a:gd name="csY2" fmla="*/ 1436751 h 1436750"/>
              <a:gd name="csX3" fmla="*/ 0 w 1436750"/>
              <a:gd name="csY3" fmla="*/ 1436751 h 1436750"/>
              <a:gd name="csX4" fmla="*/ 0 w 1436750"/>
              <a:gd name="csY4" fmla="*/ 0 h 1436750"/>
              <a:gd name="csX5" fmla="*/ 0 w 1436750"/>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0" h="1436750">
                <a:moveTo>
                  <a:pt x="0" y="0"/>
                </a:moveTo>
                <a:lnTo>
                  <a:pt x="1436751" y="0"/>
                </a:lnTo>
                <a:lnTo>
                  <a:pt x="1436751" y="1436751"/>
                </a:lnTo>
                <a:lnTo>
                  <a:pt x="0" y="1436751"/>
                </a:lnTo>
                <a:lnTo>
                  <a:pt x="0" y="0"/>
                </a:lnTo>
                <a:lnTo>
                  <a:pt x="0" y="0"/>
                </a:lnTo>
                <a:close/>
              </a:path>
            </a:pathLst>
          </a:custGeom>
          <a:solidFill>
            <a:schemeClr val="tx1"/>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FFFFFF"/>
              </a:solidFill>
              <a:effectLst/>
              <a:uLnTx/>
              <a:uFillTx/>
              <a:latin typeface="Segoe UI"/>
              <a:ea typeface="+mn-ea"/>
              <a:cs typeface="+mn-cs"/>
            </a:endParaRPr>
          </a:p>
        </p:txBody>
      </p:sp>
      <p:sp>
        <p:nvSpPr>
          <p:cNvPr id="3" name="Subtitle 13">
            <a:extLst>
              <a:ext uri="{FF2B5EF4-FFF2-40B4-BE49-F238E27FC236}">
                <a16:creationId xmlns:a16="http://schemas.microsoft.com/office/drawing/2014/main" id="{4D919002-299E-6A0E-65F2-594F1256E5B6}"/>
              </a:ext>
            </a:extLst>
          </p:cNvPr>
          <p:cNvSpPr txBox="1">
            <a:spLocks/>
          </p:cNvSpPr>
          <p:nvPr/>
        </p:nvSpPr>
        <p:spPr>
          <a:xfrm>
            <a:off x="4334669" y="252512"/>
            <a:ext cx="3522662" cy="307777"/>
          </a:xfrm>
          <a:prstGeom prst="rect">
            <a:avLst/>
          </a:prstGeom>
        </p:spPr>
        <p:txBody>
          <a:bodyPr lIns="0" anchor="ctr"/>
          <a:lstStyle>
            <a:lvl1pPr marL="135465"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572" kern="1200" spc="0" baseline="0">
                <a:solidFill>
                  <a:schemeClr val="tx1"/>
                </a:solidFill>
                <a:latin typeface="+mn-lt"/>
                <a:ea typeface="+mn-ea"/>
                <a:cs typeface="Segoe UI" panose="020B0502040204020203" pitchFamily="34" charset="0"/>
              </a:defRPr>
            </a:lvl1pPr>
            <a:lvl2pPr marL="270930"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143" kern="1200" spc="0" baseline="0">
                <a:solidFill>
                  <a:schemeClr val="tx1"/>
                </a:solidFill>
                <a:latin typeface="+mn-lt"/>
                <a:ea typeface="+mn-ea"/>
                <a:cs typeface="+mn-cs"/>
              </a:defRPr>
            </a:lvl2pPr>
            <a:lvl3pPr marL="389462" marR="0" indent="-118532"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952" kern="1200" spc="0" baseline="0">
                <a:solidFill>
                  <a:schemeClr val="tx1"/>
                </a:solidFill>
                <a:latin typeface="+mn-lt"/>
                <a:ea typeface="+mn-ea"/>
                <a:cs typeface="+mn-cs"/>
              </a:defRPr>
            </a:lvl3pPr>
            <a:lvl4pPr marL="499528" marR="0" indent="-107243"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4pPr>
            <a:lvl5pPr marL="606771" marR="0" indent="-99717"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5pPr>
            <a:lvl6pPr marL="1520007"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6pPr>
            <a:lvl7pPr marL="179637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7pPr>
            <a:lvl8pPr marL="2072736"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8pPr>
            <a:lvl9pPr marL="234910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9pPr>
          </a:lstStyle>
          <a:p>
            <a:pPr marL="0" marR="0" lvl="0" indent="0" algn="ctr" defTabSz="552730"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20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Announcing</a:t>
            </a:r>
          </a:p>
        </p:txBody>
      </p:sp>
      <p:sp>
        <p:nvSpPr>
          <p:cNvPr id="4" name="Freeform: Shape 38">
            <a:extLst>
              <a:ext uri="{FF2B5EF4-FFF2-40B4-BE49-F238E27FC236}">
                <a16:creationId xmlns:a16="http://schemas.microsoft.com/office/drawing/2014/main" id="{23935707-BCE1-B6B9-6507-B56A017EBE90}"/>
              </a:ext>
              <a:ext uri="{C183D7F6-B498-43B3-948B-1728B52AA6E4}">
                <adec:decorative xmlns:adec="http://schemas.microsoft.com/office/drawing/2017/decorative" val="1"/>
              </a:ext>
            </a:extLst>
          </p:cNvPr>
          <p:cNvSpPr/>
          <p:nvPr/>
        </p:nvSpPr>
        <p:spPr>
          <a:xfrm>
            <a:off x="3251201" y="0"/>
            <a:ext cx="541338"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EB462C"/>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37" name="Freeform: Shape 35">
            <a:extLst>
              <a:ext uri="{FF2B5EF4-FFF2-40B4-BE49-F238E27FC236}">
                <a16:creationId xmlns:a16="http://schemas.microsoft.com/office/drawing/2014/main" id="{16AB29A9-C28B-565C-914C-26F057A9522E}"/>
              </a:ext>
              <a:ext uri="{C183D7F6-B498-43B3-948B-1728B52AA6E4}">
                <adec:decorative xmlns:adec="http://schemas.microsoft.com/office/drawing/2017/decorative" val="1"/>
              </a:ext>
            </a:extLst>
          </p:cNvPr>
          <p:cNvSpPr/>
          <p:nvPr/>
        </p:nvSpPr>
        <p:spPr>
          <a:xfrm>
            <a:off x="8401545"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36AAEE"/>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22" name="Freeform: Shape 37">
            <a:extLst>
              <a:ext uri="{FF2B5EF4-FFF2-40B4-BE49-F238E27FC236}">
                <a16:creationId xmlns:a16="http://schemas.microsoft.com/office/drawing/2014/main" id="{A08304D2-28E5-20C1-6ECF-962E892A749A}"/>
              </a:ext>
              <a:ext uri="{C183D7F6-B498-43B3-948B-1728B52AA6E4}">
                <adec:decorative xmlns:adec="http://schemas.microsoft.com/office/drawing/2017/decorative" val="1"/>
              </a:ext>
            </a:extLst>
          </p:cNvPr>
          <p:cNvSpPr/>
          <p:nvPr/>
        </p:nvSpPr>
        <p:spPr>
          <a:xfrm>
            <a:off x="2712209" y="0"/>
            <a:ext cx="541338"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F06B2B"/>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36" name="Freeform: Shape 35">
            <a:extLst>
              <a:ext uri="{FF2B5EF4-FFF2-40B4-BE49-F238E27FC236}">
                <a16:creationId xmlns:a16="http://schemas.microsoft.com/office/drawing/2014/main" id="{A8FA7C67-1ED5-507B-17D4-F3B5C6DA2028}"/>
              </a:ext>
              <a:ext uri="{C183D7F6-B498-43B3-948B-1728B52AA6E4}">
                <adec:decorative xmlns:adec="http://schemas.microsoft.com/office/drawing/2017/decorative" val="1"/>
              </a:ext>
            </a:extLst>
          </p:cNvPr>
          <p:cNvSpPr/>
          <p:nvPr/>
        </p:nvSpPr>
        <p:spPr>
          <a:xfrm>
            <a:off x="8940538"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5EB389"/>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25" name="Freeform: Shape 35">
            <a:extLst>
              <a:ext uri="{FF2B5EF4-FFF2-40B4-BE49-F238E27FC236}">
                <a16:creationId xmlns:a16="http://schemas.microsoft.com/office/drawing/2014/main" id="{CBF7D442-110C-199C-EF0A-525A86F07325}"/>
              </a:ext>
              <a:ext uri="{C183D7F6-B498-43B3-948B-1728B52AA6E4}">
                <adec:decorative xmlns:adec="http://schemas.microsoft.com/office/drawing/2017/decorative" val="1"/>
              </a:ext>
            </a:extLst>
          </p:cNvPr>
          <p:cNvSpPr/>
          <p:nvPr/>
        </p:nvSpPr>
        <p:spPr>
          <a:xfrm>
            <a:off x="2173216"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35" name="Freeform: Shape 35">
            <a:extLst>
              <a:ext uri="{FF2B5EF4-FFF2-40B4-BE49-F238E27FC236}">
                <a16:creationId xmlns:a16="http://schemas.microsoft.com/office/drawing/2014/main" id="{DCAE49C0-5A59-8A22-ECD3-131252131937}"/>
              </a:ext>
              <a:ext uri="{C183D7F6-B498-43B3-948B-1728B52AA6E4}">
                <adec:decorative xmlns:adec="http://schemas.microsoft.com/office/drawing/2017/decorative" val="1"/>
              </a:ext>
            </a:extLst>
          </p:cNvPr>
          <p:cNvSpPr/>
          <p:nvPr/>
        </p:nvSpPr>
        <p:spPr>
          <a:xfrm>
            <a:off x="9479531"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85BC24"/>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28" name="Freeform: Shape 35">
            <a:extLst>
              <a:ext uri="{FF2B5EF4-FFF2-40B4-BE49-F238E27FC236}">
                <a16:creationId xmlns:a16="http://schemas.microsoft.com/office/drawing/2014/main" id="{DCF6F07F-E80F-A440-82D2-A51F690EAE8F}"/>
              </a:ext>
              <a:ext uri="{C183D7F6-B498-43B3-948B-1728B52AA6E4}">
                <adec:decorative xmlns:adec="http://schemas.microsoft.com/office/drawing/2017/decorative" val="1"/>
              </a:ext>
            </a:extLst>
          </p:cNvPr>
          <p:cNvSpPr/>
          <p:nvPr/>
        </p:nvSpPr>
        <p:spPr>
          <a:xfrm>
            <a:off x="1634223"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alpha val="50000"/>
            </a:srgbClr>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33" name="Freeform: Shape 35">
            <a:extLst>
              <a:ext uri="{FF2B5EF4-FFF2-40B4-BE49-F238E27FC236}">
                <a16:creationId xmlns:a16="http://schemas.microsoft.com/office/drawing/2014/main" id="{FCAAF965-8E95-6DA2-66E1-9E329D20AF39}"/>
              </a:ext>
              <a:ext uri="{C183D7F6-B498-43B3-948B-1728B52AA6E4}">
                <adec:decorative xmlns:adec="http://schemas.microsoft.com/office/drawing/2017/decorative" val="1"/>
              </a:ext>
            </a:extLst>
          </p:cNvPr>
          <p:cNvSpPr/>
          <p:nvPr/>
        </p:nvSpPr>
        <p:spPr>
          <a:xfrm>
            <a:off x="10018524"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85BC24">
              <a:alpha val="50000"/>
            </a:srgbClr>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29" name="Freeform: Shape 35">
            <a:extLst>
              <a:ext uri="{FF2B5EF4-FFF2-40B4-BE49-F238E27FC236}">
                <a16:creationId xmlns:a16="http://schemas.microsoft.com/office/drawing/2014/main" id="{0C0649D6-AF0C-7A6E-38A7-16AB03E1D968}"/>
              </a:ext>
              <a:ext uri="{C183D7F6-B498-43B3-948B-1728B52AA6E4}">
                <adec:decorative xmlns:adec="http://schemas.microsoft.com/office/drawing/2017/decorative" val="1"/>
              </a:ext>
            </a:extLst>
          </p:cNvPr>
          <p:cNvSpPr/>
          <p:nvPr/>
        </p:nvSpPr>
        <p:spPr>
          <a:xfrm>
            <a:off x="1095230"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alpha val="30000"/>
            </a:srgbClr>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32" name="Freeform: Shape 37">
            <a:extLst>
              <a:ext uri="{FF2B5EF4-FFF2-40B4-BE49-F238E27FC236}">
                <a16:creationId xmlns:a16="http://schemas.microsoft.com/office/drawing/2014/main" id="{BD81761C-F914-4D20-5EC8-ED485663093D}"/>
              </a:ext>
              <a:ext uri="{C183D7F6-B498-43B3-948B-1728B52AA6E4}">
                <adec:decorative xmlns:adec="http://schemas.microsoft.com/office/drawing/2017/decorative" val="1"/>
              </a:ext>
            </a:extLst>
          </p:cNvPr>
          <p:cNvSpPr/>
          <p:nvPr/>
        </p:nvSpPr>
        <p:spPr>
          <a:xfrm>
            <a:off x="10557517" y="0"/>
            <a:ext cx="541338"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85BC24">
              <a:alpha val="30000"/>
            </a:srgbClr>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sp>
        <p:nvSpPr>
          <p:cNvPr id="30" name="Freeform: Shape 35">
            <a:extLst>
              <a:ext uri="{FF2B5EF4-FFF2-40B4-BE49-F238E27FC236}">
                <a16:creationId xmlns:a16="http://schemas.microsoft.com/office/drawing/2014/main" id="{997FE75F-5A90-3F00-A3C0-0941959F5D43}"/>
              </a:ext>
              <a:ext uri="{C183D7F6-B498-43B3-948B-1728B52AA6E4}">
                <adec:decorative xmlns:adec="http://schemas.microsoft.com/office/drawing/2017/decorative" val="1"/>
              </a:ext>
            </a:extLst>
          </p:cNvPr>
          <p:cNvSpPr/>
          <p:nvPr/>
        </p:nvSpPr>
        <p:spPr>
          <a:xfrm>
            <a:off x="556237"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alpha val="10000"/>
            </a:srgbClr>
          </a:solidFill>
          <a:ln w="8822"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31" name="Freeform: Shape 38">
            <a:extLst>
              <a:ext uri="{FF2B5EF4-FFF2-40B4-BE49-F238E27FC236}">
                <a16:creationId xmlns:a16="http://schemas.microsoft.com/office/drawing/2014/main" id="{CA54A129-47FA-4427-648E-0C5A8D3BBAF6}"/>
              </a:ext>
              <a:ext uri="{C183D7F6-B498-43B3-948B-1728B52AA6E4}">
                <adec:decorative xmlns:adec="http://schemas.microsoft.com/office/drawing/2017/decorative" val="1"/>
              </a:ext>
            </a:extLst>
          </p:cNvPr>
          <p:cNvSpPr/>
          <p:nvPr/>
        </p:nvSpPr>
        <p:spPr>
          <a:xfrm>
            <a:off x="11096509" y="0"/>
            <a:ext cx="541338"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85BC24">
              <a:alpha val="10000"/>
            </a:srgbClr>
          </a:solidFill>
          <a:ln w="9525" cap="flat">
            <a:noFill/>
            <a:prstDash val="solid"/>
            <a:miter/>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mn-ea"/>
              <a:cs typeface="+mn-cs"/>
            </a:endParaRPr>
          </a:p>
        </p:txBody>
      </p:sp>
      <p:grpSp>
        <p:nvGrpSpPr>
          <p:cNvPr id="86" name="Group 85" descr="General availability">
            <a:extLst>
              <a:ext uri="{FF2B5EF4-FFF2-40B4-BE49-F238E27FC236}">
                <a16:creationId xmlns:a16="http://schemas.microsoft.com/office/drawing/2014/main" id="{787070CB-2DAB-5A8C-4D9B-F505A476F563}"/>
              </a:ext>
            </a:extLst>
          </p:cNvPr>
          <p:cNvGrpSpPr/>
          <p:nvPr/>
        </p:nvGrpSpPr>
        <p:grpSpPr>
          <a:xfrm>
            <a:off x="1287232" y="1197945"/>
            <a:ext cx="1766133" cy="273934"/>
            <a:chOff x="12132263" y="5147428"/>
            <a:chExt cx="1766133" cy="273934"/>
          </a:xfrm>
        </p:grpSpPr>
        <p:sp>
          <p:nvSpPr>
            <p:cNvPr id="87" name="TextBox 86">
              <a:extLst>
                <a:ext uri="{FF2B5EF4-FFF2-40B4-BE49-F238E27FC236}">
                  <a16:creationId xmlns:a16="http://schemas.microsoft.com/office/drawing/2014/main" id="{857C8F64-24F0-CF55-08F1-E04369070C74}"/>
                </a:ext>
              </a:extLst>
            </p:cNvPr>
            <p:cNvSpPr txBox="1"/>
            <p:nvPr/>
          </p:nvSpPr>
          <p:spPr>
            <a:xfrm>
              <a:off x="12132263" y="5147428"/>
              <a:ext cx="1766125"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latin typeface="+mj-lt"/>
                  <a:cs typeface="Segoe UI" pitchFamily="34" charset="0"/>
                </a:defRPr>
              </a:lvl1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Stable release</a:t>
              </a:r>
            </a:p>
          </p:txBody>
        </p:sp>
        <p:grpSp>
          <p:nvGrpSpPr>
            <p:cNvPr id="88" name="Group 87">
              <a:extLst>
                <a:ext uri="{FF2B5EF4-FFF2-40B4-BE49-F238E27FC236}">
                  <a16:creationId xmlns:a16="http://schemas.microsoft.com/office/drawing/2014/main" id="{DC2CEF4C-4E5E-D7D9-7564-8D9C51DC6BFE}"/>
                </a:ext>
              </a:extLst>
            </p:cNvPr>
            <p:cNvGrpSpPr/>
            <p:nvPr/>
          </p:nvGrpSpPr>
          <p:grpSpPr>
            <a:xfrm>
              <a:off x="13624474" y="5147440"/>
              <a:ext cx="273922" cy="273922"/>
              <a:chOff x="2279014" y="3657600"/>
              <a:chExt cx="274320" cy="274320"/>
            </a:xfrm>
          </p:grpSpPr>
          <p:sp>
            <p:nvSpPr>
              <p:cNvPr id="89" name="Freeform: Shape 17">
                <a:extLst>
                  <a:ext uri="{FF2B5EF4-FFF2-40B4-BE49-F238E27FC236}">
                    <a16:creationId xmlns:a16="http://schemas.microsoft.com/office/drawing/2014/main" id="{76CAAE3F-8204-3642-B824-C5FF886A9937}"/>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90" name="Freeform: Shape 18">
                <a:extLst>
                  <a:ext uri="{FF2B5EF4-FFF2-40B4-BE49-F238E27FC236}">
                    <a16:creationId xmlns:a16="http://schemas.microsoft.com/office/drawing/2014/main" id="{AD6A0DD7-5BDB-480F-2AC8-2C732B08CFBF}"/>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91" name="Freeform: Shape 19">
                <a:extLst>
                  <a:ext uri="{FF2B5EF4-FFF2-40B4-BE49-F238E27FC236}">
                    <a16:creationId xmlns:a16="http://schemas.microsoft.com/office/drawing/2014/main" id="{F2BE6BF1-82A6-1E43-4DF6-EEFB74A79579}"/>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21" name="Rectangle 20">
            <a:extLst>
              <a:ext uri="{FF2B5EF4-FFF2-40B4-BE49-F238E27FC236}">
                <a16:creationId xmlns:a16="http://schemas.microsoft.com/office/drawing/2014/main" id="{1F560E8D-52ED-4311-106E-FE77F1AF8772}"/>
              </a:ext>
            </a:extLst>
          </p:cNvPr>
          <p:cNvSpPr/>
          <p:nvPr/>
        </p:nvSpPr>
        <p:spPr bwMode="auto">
          <a:xfrm>
            <a:off x="112898" y="1767185"/>
            <a:ext cx="4114800" cy="91440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1" indent="0" algn="ctr" defTabSz="932472" rtl="0" eaLnBrk="1" fontAlgn="base" latinLnBrk="0" hangingPunct="1">
              <a:lnSpc>
                <a:spcPct val="100000"/>
              </a:lnSpc>
              <a:spcBef>
                <a:spcPts val="600"/>
              </a:spcBef>
              <a:spcAft>
                <a:spcPct val="0"/>
              </a:spcAft>
              <a:buClrTx/>
              <a:buSzPct val="90000"/>
              <a:buFontTx/>
              <a:buNone/>
              <a:tabLst>
                <a:tab pos="1371655" algn="l"/>
              </a:tabLst>
              <a:defRPr/>
            </a:pPr>
            <a:r>
              <a:rPr kumimoji="0" lang="en-US" sz="2000" b="0" i="0" u="none" strike="noStrike" kern="1200" cap="none" spc="0" normalizeH="0" baseline="0" noProof="0" dirty="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Agent harness in </a:t>
            </a:r>
            <a:br>
              <a:rPr kumimoji="0" lang="uk-UA" sz="2000" b="0" i="0" u="none" strike="noStrike" kern="1200" cap="none" spc="0" normalizeH="0" baseline="0" noProof="0" dirty="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br>
            <a:r>
              <a:rPr kumimoji="0" lang="en-US" sz="2000" b="0" i="0" u="none" strike="noStrike" kern="1200" cap="none" spc="0" normalizeH="0" baseline="0" noProof="0" dirty="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Microsoft Agent Framework</a:t>
            </a:r>
          </a:p>
        </p:txBody>
      </p:sp>
      <p:cxnSp>
        <p:nvCxnSpPr>
          <p:cNvPr id="98" name="!!Straight Connector 49">
            <a:extLst>
              <a:ext uri="{FF2B5EF4-FFF2-40B4-BE49-F238E27FC236}">
                <a16:creationId xmlns:a16="http://schemas.microsoft.com/office/drawing/2014/main" id="{020834C5-A822-C698-6D12-06C4CF94BC0A}"/>
              </a:ext>
              <a:ext uri="{C183D7F6-B498-43B3-948B-1728B52AA6E4}">
                <adec:decorative xmlns:adec="http://schemas.microsoft.com/office/drawing/2017/decorative" val="1"/>
              </a:ext>
            </a:extLst>
          </p:cNvPr>
          <p:cNvCxnSpPr>
            <a:cxnSpLocks/>
          </p:cNvCxnSpPr>
          <p:nvPr/>
        </p:nvCxnSpPr>
        <p:spPr>
          <a:xfrm>
            <a:off x="4076739" y="1792503"/>
            <a:ext cx="0" cy="639088"/>
          </a:xfrm>
          <a:prstGeom prst="line">
            <a:avLst/>
          </a:prstGeom>
          <a:ln w="12700" cap="sq">
            <a:solidFill>
              <a:schemeClr val="tx1">
                <a:alpha val="5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92" name="Group 91" descr="General availability">
            <a:extLst>
              <a:ext uri="{FF2B5EF4-FFF2-40B4-BE49-F238E27FC236}">
                <a16:creationId xmlns:a16="http://schemas.microsoft.com/office/drawing/2014/main" id="{2BA5C1A7-C324-44B9-149A-54E1086AC810}"/>
              </a:ext>
            </a:extLst>
          </p:cNvPr>
          <p:cNvGrpSpPr/>
          <p:nvPr/>
        </p:nvGrpSpPr>
        <p:grpSpPr>
          <a:xfrm>
            <a:off x="5234391" y="1197945"/>
            <a:ext cx="1766133" cy="273934"/>
            <a:chOff x="12132263" y="5147428"/>
            <a:chExt cx="1766133" cy="273934"/>
          </a:xfrm>
        </p:grpSpPr>
        <p:sp>
          <p:nvSpPr>
            <p:cNvPr id="93" name="TextBox 92">
              <a:extLst>
                <a:ext uri="{FF2B5EF4-FFF2-40B4-BE49-F238E27FC236}">
                  <a16:creationId xmlns:a16="http://schemas.microsoft.com/office/drawing/2014/main" id="{ADD6F8BE-A435-0262-61E1-E6C47BC23B23}"/>
                </a:ext>
              </a:extLst>
            </p:cNvPr>
            <p:cNvSpPr txBox="1"/>
            <p:nvPr/>
          </p:nvSpPr>
          <p:spPr>
            <a:xfrm>
              <a:off x="12132263" y="5147428"/>
              <a:ext cx="1766125"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latin typeface="+mj-lt"/>
                  <a:cs typeface="Segoe UI" pitchFamily="34" charset="0"/>
                </a:defRPr>
              </a:lvl1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Stable release</a:t>
              </a:r>
            </a:p>
          </p:txBody>
        </p:sp>
        <p:grpSp>
          <p:nvGrpSpPr>
            <p:cNvPr id="94" name="Group 93">
              <a:extLst>
                <a:ext uri="{FF2B5EF4-FFF2-40B4-BE49-F238E27FC236}">
                  <a16:creationId xmlns:a16="http://schemas.microsoft.com/office/drawing/2014/main" id="{6A16CB72-58E6-C33A-4378-55B92413B132}"/>
                </a:ext>
              </a:extLst>
            </p:cNvPr>
            <p:cNvGrpSpPr/>
            <p:nvPr/>
          </p:nvGrpSpPr>
          <p:grpSpPr>
            <a:xfrm>
              <a:off x="13624474" y="5147440"/>
              <a:ext cx="273922" cy="273922"/>
              <a:chOff x="2279014" y="3657600"/>
              <a:chExt cx="274320" cy="274320"/>
            </a:xfrm>
          </p:grpSpPr>
          <p:sp>
            <p:nvSpPr>
              <p:cNvPr id="95" name="Freeform: Shape 17">
                <a:extLst>
                  <a:ext uri="{FF2B5EF4-FFF2-40B4-BE49-F238E27FC236}">
                    <a16:creationId xmlns:a16="http://schemas.microsoft.com/office/drawing/2014/main" id="{F61C71B9-42AC-F24A-D1B8-85A4AC2637F4}"/>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96" name="Freeform: Shape 18">
                <a:extLst>
                  <a:ext uri="{FF2B5EF4-FFF2-40B4-BE49-F238E27FC236}">
                    <a16:creationId xmlns:a16="http://schemas.microsoft.com/office/drawing/2014/main" id="{22EE3F77-5D3E-D777-CB94-CD04B35C9C9B}"/>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97" name="Freeform: Shape 19">
                <a:extLst>
                  <a:ext uri="{FF2B5EF4-FFF2-40B4-BE49-F238E27FC236}">
                    <a16:creationId xmlns:a16="http://schemas.microsoft.com/office/drawing/2014/main" id="{22142917-6ECE-3D6E-C951-E29783FC9877}"/>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23" name="Rectangle 22">
            <a:extLst>
              <a:ext uri="{FF2B5EF4-FFF2-40B4-BE49-F238E27FC236}">
                <a16:creationId xmlns:a16="http://schemas.microsoft.com/office/drawing/2014/main" id="{8C3DBEB2-7308-76EB-B264-8BB0D4779680}"/>
              </a:ext>
            </a:extLst>
          </p:cNvPr>
          <p:cNvSpPr/>
          <p:nvPr/>
        </p:nvSpPr>
        <p:spPr bwMode="auto">
          <a:xfrm>
            <a:off x="4378656" y="1767185"/>
            <a:ext cx="3477603" cy="91440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1" indent="0" algn="ctr" defTabSz="932472" rtl="0" eaLnBrk="1" fontAlgn="base" latinLnBrk="0" hangingPunct="1">
              <a:lnSpc>
                <a:spcPct val="100000"/>
              </a:lnSpc>
              <a:spcBef>
                <a:spcPts val="600"/>
              </a:spcBef>
              <a:spcAft>
                <a:spcPct val="0"/>
              </a:spcAft>
              <a:buClrTx/>
              <a:buSzPct val="90000"/>
              <a:buFontTx/>
              <a:buNone/>
              <a:tabLst>
                <a:tab pos="1371655" algn="l"/>
              </a:tabLst>
              <a:defRPr/>
            </a:pP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Coding agent SDK integrations in Microsoft Agent Framework </a:t>
            </a:r>
          </a:p>
        </p:txBody>
      </p:sp>
      <p:cxnSp>
        <p:nvCxnSpPr>
          <p:cNvPr id="100" name="!!Straight Connector 49">
            <a:extLst>
              <a:ext uri="{FF2B5EF4-FFF2-40B4-BE49-F238E27FC236}">
                <a16:creationId xmlns:a16="http://schemas.microsoft.com/office/drawing/2014/main" id="{EF1260CF-381A-3A30-A220-7FECF66EFD46}"/>
              </a:ext>
              <a:ext uri="{C183D7F6-B498-43B3-948B-1728B52AA6E4}">
                <adec:decorative xmlns:adec="http://schemas.microsoft.com/office/drawing/2017/decorative" val="1"/>
              </a:ext>
            </a:extLst>
          </p:cNvPr>
          <p:cNvCxnSpPr>
            <a:cxnSpLocks/>
          </p:cNvCxnSpPr>
          <p:nvPr/>
        </p:nvCxnSpPr>
        <p:spPr>
          <a:xfrm>
            <a:off x="8159804" y="1792503"/>
            <a:ext cx="0" cy="639088"/>
          </a:xfrm>
          <a:prstGeom prst="line">
            <a:avLst/>
          </a:prstGeom>
          <a:ln w="12700" cap="sq">
            <a:solidFill>
              <a:schemeClr val="tx1">
                <a:alpha val="5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74" name="Group 73" descr="General availability">
            <a:extLst>
              <a:ext uri="{FF2B5EF4-FFF2-40B4-BE49-F238E27FC236}">
                <a16:creationId xmlns:a16="http://schemas.microsoft.com/office/drawing/2014/main" id="{9BEFE7FB-0ECE-6782-F0F2-A9257D66AC13}"/>
              </a:ext>
            </a:extLst>
          </p:cNvPr>
          <p:cNvGrpSpPr/>
          <p:nvPr/>
        </p:nvGrpSpPr>
        <p:grpSpPr>
          <a:xfrm>
            <a:off x="8778430" y="1197945"/>
            <a:ext cx="2257934" cy="273934"/>
            <a:chOff x="11640462" y="5147428"/>
            <a:chExt cx="2257934" cy="273934"/>
          </a:xfrm>
        </p:grpSpPr>
        <p:sp>
          <p:nvSpPr>
            <p:cNvPr id="75" name="TextBox 74">
              <a:extLst>
                <a:ext uri="{FF2B5EF4-FFF2-40B4-BE49-F238E27FC236}">
                  <a16:creationId xmlns:a16="http://schemas.microsoft.com/office/drawing/2014/main" id="{F50A7F88-6FB8-F326-326B-2CE9CDFDE1AA}"/>
                </a:ext>
              </a:extLst>
            </p:cNvPr>
            <p:cNvSpPr txBox="1"/>
            <p:nvPr/>
          </p:nvSpPr>
          <p:spPr>
            <a:xfrm>
              <a:off x="11640462" y="5147428"/>
              <a:ext cx="2257926"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latin typeface="+mj-lt"/>
                  <a:cs typeface="Segoe UI" pitchFamily="34" charset="0"/>
                </a:defRPr>
              </a:lvl1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Genera</a:t>
              </a:r>
              <a:r>
                <a:rPr kumimoji="0" lang="en-US" sz="1600" b="1" i="0" u="none" strike="noStrike" kern="1200" cap="none" spc="0" normalizeH="0" baseline="0" noProof="0" err="1">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lly</a:t>
              </a: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 available</a:t>
              </a:r>
            </a:p>
          </p:txBody>
        </p:sp>
        <p:grpSp>
          <p:nvGrpSpPr>
            <p:cNvPr id="76" name="Group 75">
              <a:extLst>
                <a:ext uri="{FF2B5EF4-FFF2-40B4-BE49-F238E27FC236}">
                  <a16:creationId xmlns:a16="http://schemas.microsoft.com/office/drawing/2014/main" id="{0FCCE333-77E3-EB0F-5411-A4872F510F67}"/>
                </a:ext>
              </a:extLst>
            </p:cNvPr>
            <p:cNvGrpSpPr/>
            <p:nvPr/>
          </p:nvGrpSpPr>
          <p:grpSpPr>
            <a:xfrm>
              <a:off x="13624474" y="5147440"/>
              <a:ext cx="273922" cy="273922"/>
              <a:chOff x="2279014" y="3657600"/>
              <a:chExt cx="274320" cy="274320"/>
            </a:xfrm>
          </p:grpSpPr>
          <p:sp>
            <p:nvSpPr>
              <p:cNvPr id="77" name="Freeform: Shape 17">
                <a:extLst>
                  <a:ext uri="{FF2B5EF4-FFF2-40B4-BE49-F238E27FC236}">
                    <a16:creationId xmlns:a16="http://schemas.microsoft.com/office/drawing/2014/main" id="{B9C977F2-49F9-EF89-1E2F-32FB4794464D}"/>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78" name="Freeform: Shape 18">
                <a:extLst>
                  <a:ext uri="{FF2B5EF4-FFF2-40B4-BE49-F238E27FC236}">
                    <a16:creationId xmlns:a16="http://schemas.microsoft.com/office/drawing/2014/main" id="{2BDAC3DC-4453-E5C4-74FE-F8D03F4232B5}"/>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79" name="Freeform: Shape 19">
                <a:extLst>
                  <a:ext uri="{FF2B5EF4-FFF2-40B4-BE49-F238E27FC236}">
                    <a16:creationId xmlns:a16="http://schemas.microsoft.com/office/drawing/2014/main" id="{F06363DB-502F-2409-D81A-D03132664A96}"/>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24" name="Rectangle 23">
            <a:extLst>
              <a:ext uri="{FF2B5EF4-FFF2-40B4-BE49-F238E27FC236}">
                <a16:creationId xmlns:a16="http://schemas.microsoft.com/office/drawing/2014/main" id="{9604D86C-69DF-E03E-1623-586F8D80523E}"/>
              </a:ext>
            </a:extLst>
          </p:cNvPr>
          <p:cNvSpPr/>
          <p:nvPr/>
        </p:nvSpPr>
        <p:spPr bwMode="auto">
          <a:xfrm>
            <a:off x="8994856" y="1767185"/>
            <a:ext cx="1799562" cy="91440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1" indent="0" algn="ctr" defTabSz="932472" rtl="0" eaLnBrk="1" fontAlgn="base" latinLnBrk="0" hangingPunct="1">
              <a:lnSpc>
                <a:spcPct val="100000"/>
              </a:lnSpc>
              <a:spcBef>
                <a:spcPts val="600"/>
              </a:spcBef>
              <a:spcAft>
                <a:spcPct val="0"/>
              </a:spcAft>
              <a:buClrTx/>
              <a:buSzPct val="90000"/>
              <a:buFontTx/>
              <a:buNone/>
              <a:tabLst>
                <a:tab pos="1371655" algn="l"/>
              </a:tabLst>
              <a:defRPr/>
            </a:pP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Foundry Toolkit for VS Code</a:t>
            </a:r>
          </a:p>
        </p:txBody>
      </p:sp>
      <p:grpSp>
        <p:nvGrpSpPr>
          <p:cNvPr id="56" name="Group 55" descr="General availability">
            <a:extLst>
              <a:ext uri="{FF2B5EF4-FFF2-40B4-BE49-F238E27FC236}">
                <a16:creationId xmlns:a16="http://schemas.microsoft.com/office/drawing/2014/main" id="{5547199B-A832-0B55-0879-F5A75B2365F2}"/>
              </a:ext>
            </a:extLst>
          </p:cNvPr>
          <p:cNvGrpSpPr/>
          <p:nvPr/>
        </p:nvGrpSpPr>
        <p:grpSpPr>
          <a:xfrm>
            <a:off x="781635" y="2835221"/>
            <a:ext cx="2777318" cy="273936"/>
            <a:chOff x="11121088" y="5147428"/>
            <a:chExt cx="2777318" cy="273936"/>
          </a:xfrm>
        </p:grpSpPr>
        <p:sp>
          <p:nvSpPr>
            <p:cNvPr id="57" name="TextBox 56">
              <a:extLst>
                <a:ext uri="{FF2B5EF4-FFF2-40B4-BE49-F238E27FC236}">
                  <a16:creationId xmlns:a16="http://schemas.microsoft.com/office/drawing/2014/main" id="{F593E43E-739C-4B3D-476F-651004947941}"/>
                </a:ext>
              </a:extLst>
            </p:cNvPr>
            <p:cNvSpPr txBox="1"/>
            <p:nvPr/>
          </p:nvSpPr>
          <p:spPr>
            <a:xfrm>
              <a:off x="11121088" y="5147428"/>
              <a:ext cx="2777300"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latin typeface="+mj-lt"/>
                  <a:cs typeface="Segoe UI" pitchFamily="34" charset="0"/>
                </a:defRPr>
              </a:lvl1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Generally available soon</a:t>
              </a:r>
            </a:p>
          </p:txBody>
        </p:sp>
        <p:grpSp>
          <p:nvGrpSpPr>
            <p:cNvPr id="58" name="Group 57">
              <a:extLst>
                <a:ext uri="{FF2B5EF4-FFF2-40B4-BE49-F238E27FC236}">
                  <a16:creationId xmlns:a16="http://schemas.microsoft.com/office/drawing/2014/main" id="{EC55A1C8-BD1C-A764-ED07-33ECEE9DFDCB}"/>
                </a:ext>
              </a:extLst>
            </p:cNvPr>
            <p:cNvGrpSpPr/>
            <p:nvPr/>
          </p:nvGrpSpPr>
          <p:grpSpPr>
            <a:xfrm>
              <a:off x="13624477" y="5147440"/>
              <a:ext cx="273929" cy="273924"/>
              <a:chOff x="2279008" y="3657600"/>
              <a:chExt cx="274326" cy="274322"/>
            </a:xfrm>
          </p:grpSpPr>
          <p:sp>
            <p:nvSpPr>
              <p:cNvPr id="59" name="Freeform: Shape 17">
                <a:extLst>
                  <a:ext uri="{FF2B5EF4-FFF2-40B4-BE49-F238E27FC236}">
                    <a16:creationId xmlns:a16="http://schemas.microsoft.com/office/drawing/2014/main" id="{2EC81767-55AD-15AA-574C-B306BA79C26F}"/>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60" name="Freeform: Shape 18">
                <a:extLst>
                  <a:ext uri="{FF2B5EF4-FFF2-40B4-BE49-F238E27FC236}">
                    <a16:creationId xmlns:a16="http://schemas.microsoft.com/office/drawing/2014/main" id="{457255A3-E1F0-C00D-CA0C-B5A6CE140ED7}"/>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61" name="Freeform: Shape 19">
                <a:extLst>
                  <a:ext uri="{FF2B5EF4-FFF2-40B4-BE49-F238E27FC236}">
                    <a16:creationId xmlns:a16="http://schemas.microsoft.com/office/drawing/2014/main" id="{4C7FEE8C-6738-685A-D95B-E12BD32E90E2}"/>
                  </a:ext>
                </a:extLst>
              </p:cNvPr>
              <p:cNvSpPr/>
              <p:nvPr/>
            </p:nvSpPr>
            <p:spPr>
              <a:xfrm>
                <a:off x="2279008" y="3794762"/>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27" name="Rectangle 26">
            <a:extLst>
              <a:ext uri="{FF2B5EF4-FFF2-40B4-BE49-F238E27FC236}">
                <a16:creationId xmlns:a16="http://schemas.microsoft.com/office/drawing/2014/main" id="{172CC28E-B9F0-FD45-A9EF-BF05C7D7544F}"/>
              </a:ext>
            </a:extLst>
          </p:cNvPr>
          <p:cNvSpPr/>
          <p:nvPr/>
        </p:nvSpPr>
        <p:spPr bwMode="auto">
          <a:xfrm>
            <a:off x="1379908" y="3394007"/>
            <a:ext cx="1602970" cy="91440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1" indent="0" algn="ctr" defTabSz="932472" rtl="0" eaLnBrk="1" fontAlgn="base" latinLnBrk="0" hangingPunct="1">
              <a:lnSpc>
                <a:spcPct val="100000"/>
              </a:lnSpc>
              <a:spcBef>
                <a:spcPts val="600"/>
              </a:spcBef>
              <a:spcAft>
                <a:spcPct val="0"/>
              </a:spcAft>
              <a:buClrTx/>
              <a:buSzPct val="90000"/>
              <a:buFontTx/>
              <a:buNone/>
              <a:tabLst>
                <a:tab pos="1371655" algn="l"/>
              </a:tabLst>
              <a:defRPr/>
            </a:pP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Toolboxes </a:t>
            </a:r>
            <a:b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b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in Foundry</a:t>
            </a:r>
          </a:p>
        </p:txBody>
      </p:sp>
      <p:cxnSp>
        <p:nvCxnSpPr>
          <p:cNvPr id="101" name="!!Straight Connector 49">
            <a:extLst>
              <a:ext uri="{FF2B5EF4-FFF2-40B4-BE49-F238E27FC236}">
                <a16:creationId xmlns:a16="http://schemas.microsoft.com/office/drawing/2014/main" id="{8761D748-899C-0F6D-824E-618A67088063}"/>
              </a:ext>
              <a:ext uri="{C183D7F6-B498-43B3-948B-1728B52AA6E4}">
                <adec:decorative xmlns:adec="http://schemas.microsoft.com/office/drawing/2017/decorative" val="1"/>
              </a:ext>
            </a:extLst>
          </p:cNvPr>
          <p:cNvCxnSpPr>
            <a:cxnSpLocks/>
          </p:cNvCxnSpPr>
          <p:nvPr/>
        </p:nvCxnSpPr>
        <p:spPr>
          <a:xfrm>
            <a:off x="4076739" y="3394007"/>
            <a:ext cx="0" cy="639088"/>
          </a:xfrm>
          <a:prstGeom prst="line">
            <a:avLst/>
          </a:prstGeom>
          <a:ln w="12700" cap="sq">
            <a:solidFill>
              <a:schemeClr val="tx1">
                <a:alpha val="5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50" name="Group 49" descr="General availability">
            <a:extLst>
              <a:ext uri="{FF2B5EF4-FFF2-40B4-BE49-F238E27FC236}">
                <a16:creationId xmlns:a16="http://schemas.microsoft.com/office/drawing/2014/main" id="{76EFC1F3-D63F-7361-CCCC-F81EE265D058}"/>
              </a:ext>
            </a:extLst>
          </p:cNvPr>
          <p:cNvGrpSpPr/>
          <p:nvPr/>
        </p:nvGrpSpPr>
        <p:grpSpPr>
          <a:xfrm>
            <a:off x="4968927" y="2835221"/>
            <a:ext cx="2283454" cy="273934"/>
            <a:chOff x="11614942" y="5147428"/>
            <a:chExt cx="2283454" cy="273934"/>
          </a:xfrm>
        </p:grpSpPr>
        <p:sp>
          <p:nvSpPr>
            <p:cNvPr id="51" name="TextBox 50">
              <a:extLst>
                <a:ext uri="{FF2B5EF4-FFF2-40B4-BE49-F238E27FC236}">
                  <a16:creationId xmlns:a16="http://schemas.microsoft.com/office/drawing/2014/main" id="{A82DA53A-E885-A50D-ADC0-D59462A367B6}"/>
                </a:ext>
              </a:extLst>
            </p:cNvPr>
            <p:cNvSpPr txBox="1"/>
            <p:nvPr/>
          </p:nvSpPr>
          <p:spPr>
            <a:xfrm>
              <a:off x="11614942" y="5147428"/>
              <a:ext cx="2283446"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latin typeface="+mj-lt"/>
                  <a:cs typeface="Segoe UI" pitchFamily="34" charset="0"/>
                </a:defRPr>
              </a:lvl1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Semibold"/>
                  <a:ea typeface="+mn-ea"/>
                  <a:cs typeface="Segoe UI" pitchFamily="34" charset="0"/>
                </a:rPr>
                <a:t>Generally available</a:t>
              </a:r>
              <a:endPar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endParaRPr>
            </a:p>
          </p:txBody>
        </p:sp>
        <p:grpSp>
          <p:nvGrpSpPr>
            <p:cNvPr id="52" name="Group 51">
              <a:extLst>
                <a:ext uri="{FF2B5EF4-FFF2-40B4-BE49-F238E27FC236}">
                  <a16:creationId xmlns:a16="http://schemas.microsoft.com/office/drawing/2014/main" id="{CD170685-DE34-8662-B8A5-A59ABD866BED}"/>
                </a:ext>
              </a:extLst>
            </p:cNvPr>
            <p:cNvGrpSpPr/>
            <p:nvPr/>
          </p:nvGrpSpPr>
          <p:grpSpPr>
            <a:xfrm>
              <a:off x="13624474" y="5147440"/>
              <a:ext cx="273922" cy="273922"/>
              <a:chOff x="2279014" y="3657600"/>
              <a:chExt cx="274320" cy="274320"/>
            </a:xfrm>
          </p:grpSpPr>
          <p:sp>
            <p:nvSpPr>
              <p:cNvPr id="53" name="Freeform: Shape 17">
                <a:extLst>
                  <a:ext uri="{FF2B5EF4-FFF2-40B4-BE49-F238E27FC236}">
                    <a16:creationId xmlns:a16="http://schemas.microsoft.com/office/drawing/2014/main" id="{BF41A36E-7FCB-F88E-51FD-F63C2495B867}"/>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54" name="Freeform: Shape 18">
                <a:extLst>
                  <a:ext uri="{FF2B5EF4-FFF2-40B4-BE49-F238E27FC236}">
                    <a16:creationId xmlns:a16="http://schemas.microsoft.com/office/drawing/2014/main" id="{623B1C3B-F82B-63C2-A2EB-CEF506AC05E1}"/>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55" name="Freeform: Shape 19">
                <a:extLst>
                  <a:ext uri="{FF2B5EF4-FFF2-40B4-BE49-F238E27FC236}">
                    <a16:creationId xmlns:a16="http://schemas.microsoft.com/office/drawing/2014/main" id="{A4638FBF-CC1B-11FB-4DEA-7A6548EB3CC0}"/>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26" name="Rectangle 25">
            <a:extLst>
              <a:ext uri="{FF2B5EF4-FFF2-40B4-BE49-F238E27FC236}">
                <a16:creationId xmlns:a16="http://schemas.microsoft.com/office/drawing/2014/main" id="{3D16443F-B7D8-1AEB-76C4-1DA2E44332F2}"/>
              </a:ext>
            </a:extLst>
          </p:cNvPr>
          <p:cNvSpPr/>
          <p:nvPr/>
        </p:nvSpPr>
        <p:spPr bwMode="auto">
          <a:xfrm>
            <a:off x="4053254" y="3403547"/>
            <a:ext cx="4114800" cy="91440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1" indent="0" algn="ctr" defTabSz="932472" rtl="0" eaLnBrk="1" fontAlgn="base" latinLnBrk="0" hangingPunct="1">
              <a:lnSpc>
                <a:spcPct val="100000"/>
              </a:lnSpc>
              <a:spcBef>
                <a:spcPts val="600"/>
              </a:spcBef>
              <a:spcAft>
                <a:spcPct val="0"/>
              </a:spcAft>
              <a:buClrTx/>
              <a:buSzPct val="90000"/>
              <a:buFontTx/>
              <a:buNone/>
              <a:tabLst>
                <a:tab pos="1371655" algn="l"/>
              </a:tabLst>
              <a:defRPr/>
            </a:pP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Voice Live integration with</a:t>
            </a:r>
            <a:br>
              <a:rPr kumimoji="0" lang="uk-UA"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b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Foundry Agent Service</a:t>
            </a:r>
          </a:p>
        </p:txBody>
      </p:sp>
      <p:cxnSp>
        <p:nvCxnSpPr>
          <p:cNvPr id="102" name="!!Straight Connector 49">
            <a:extLst>
              <a:ext uri="{FF2B5EF4-FFF2-40B4-BE49-F238E27FC236}">
                <a16:creationId xmlns:a16="http://schemas.microsoft.com/office/drawing/2014/main" id="{77B3AD56-666E-2FB6-C14C-95DE5B8171B3}"/>
              </a:ext>
              <a:ext uri="{C183D7F6-B498-43B3-948B-1728B52AA6E4}">
                <adec:decorative xmlns:adec="http://schemas.microsoft.com/office/drawing/2017/decorative" val="1"/>
              </a:ext>
            </a:extLst>
          </p:cNvPr>
          <p:cNvCxnSpPr>
            <a:cxnSpLocks/>
          </p:cNvCxnSpPr>
          <p:nvPr/>
        </p:nvCxnSpPr>
        <p:spPr>
          <a:xfrm>
            <a:off x="8159804" y="3394007"/>
            <a:ext cx="0" cy="639088"/>
          </a:xfrm>
          <a:prstGeom prst="line">
            <a:avLst/>
          </a:prstGeom>
          <a:ln w="12700" cap="sq">
            <a:solidFill>
              <a:schemeClr val="tx1">
                <a:alpha val="5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62" name="Group 61" descr="General availability">
            <a:extLst>
              <a:ext uri="{FF2B5EF4-FFF2-40B4-BE49-F238E27FC236}">
                <a16:creationId xmlns:a16="http://schemas.microsoft.com/office/drawing/2014/main" id="{B055B162-E033-27EE-EBAE-C05B7067DFE2}"/>
              </a:ext>
            </a:extLst>
          </p:cNvPr>
          <p:cNvGrpSpPr/>
          <p:nvPr/>
        </p:nvGrpSpPr>
        <p:grpSpPr>
          <a:xfrm>
            <a:off x="8505983" y="2835208"/>
            <a:ext cx="2777307" cy="273934"/>
            <a:chOff x="11121089" y="5147428"/>
            <a:chExt cx="2777307" cy="273934"/>
          </a:xfrm>
        </p:grpSpPr>
        <p:sp>
          <p:nvSpPr>
            <p:cNvPr id="63" name="TextBox 62">
              <a:extLst>
                <a:ext uri="{FF2B5EF4-FFF2-40B4-BE49-F238E27FC236}">
                  <a16:creationId xmlns:a16="http://schemas.microsoft.com/office/drawing/2014/main" id="{1063682C-4BA5-DBAF-D31D-AD6C5EEA42FD}"/>
                </a:ext>
              </a:extLst>
            </p:cNvPr>
            <p:cNvSpPr txBox="1"/>
            <p:nvPr/>
          </p:nvSpPr>
          <p:spPr>
            <a:xfrm>
              <a:off x="11121089" y="5147428"/>
              <a:ext cx="2777299"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latin typeface="+mj-lt"/>
                  <a:cs typeface="Segoe UI" pitchFamily="34" charset="0"/>
                </a:defRPr>
              </a:lvl1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Semibold"/>
                  <a:ea typeface="+mn-ea"/>
                  <a:cs typeface="Segoe UI" pitchFamily="34" charset="0"/>
                </a:rPr>
                <a:t>Generally available soon</a:t>
              </a:r>
            </a:p>
          </p:txBody>
        </p:sp>
        <p:grpSp>
          <p:nvGrpSpPr>
            <p:cNvPr id="64" name="Group 63">
              <a:extLst>
                <a:ext uri="{FF2B5EF4-FFF2-40B4-BE49-F238E27FC236}">
                  <a16:creationId xmlns:a16="http://schemas.microsoft.com/office/drawing/2014/main" id="{0DB3F7A2-6EB9-9273-7491-6F402B4E4CB9}"/>
                </a:ext>
              </a:extLst>
            </p:cNvPr>
            <p:cNvGrpSpPr/>
            <p:nvPr/>
          </p:nvGrpSpPr>
          <p:grpSpPr>
            <a:xfrm>
              <a:off x="13624474" y="5147440"/>
              <a:ext cx="273922" cy="273922"/>
              <a:chOff x="2279014" y="3657600"/>
              <a:chExt cx="274320" cy="274320"/>
            </a:xfrm>
          </p:grpSpPr>
          <p:sp>
            <p:nvSpPr>
              <p:cNvPr id="65" name="Freeform: Shape 17">
                <a:extLst>
                  <a:ext uri="{FF2B5EF4-FFF2-40B4-BE49-F238E27FC236}">
                    <a16:creationId xmlns:a16="http://schemas.microsoft.com/office/drawing/2014/main" id="{849AA362-6EC7-1842-B9DE-F9FDCCDB94E2}"/>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66" name="Freeform: Shape 18">
                <a:extLst>
                  <a:ext uri="{FF2B5EF4-FFF2-40B4-BE49-F238E27FC236}">
                    <a16:creationId xmlns:a16="http://schemas.microsoft.com/office/drawing/2014/main" id="{FBBB3C31-E7D9-268D-7C97-49080CEAB1A5}"/>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67" name="Freeform: Shape 19">
                <a:extLst>
                  <a:ext uri="{FF2B5EF4-FFF2-40B4-BE49-F238E27FC236}">
                    <a16:creationId xmlns:a16="http://schemas.microsoft.com/office/drawing/2014/main" id="{F317B6EA-1EC1-DFD2-CDEB-783B82B4A773}"/>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34" name="Rectangle 33">
            <a:extLst>
              <a:ext uri="{FF2B5EF4-FFF2-40B4-BE49-F238E27FC236}">
                <a16:creationId xmlns:a16="http://schemas.microsoft.com/office/drawing/2014/main" id="{0B39E699-78D1-C8AA-235D-AEC54BC2D1BC}"/>
              </a:ext>
            </a:extLst>
          </p:cNvPr>
          <p:cNvSpPr/>
          <p:nvPr/>
        </p:nvSpPr>
        <p:spPr bwMode="auto">
          <a:xfrm>
            <a:off x="7961124" y="3394007"/>
            <a:ext cx="4114800" cy="91440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1" indent="0" algn="ctr" defTabSz="932472" rtl="0" eaLnBrk="1" fontAlgn="base" latinLnBrk="0" hangingPunct="1">
              <a:lnSpc>
                <a:spcPct val="100000"/>
              </a:lnSpc>
              <a:spcBef>
                <a:spcPts val="600"/>
              </a:spcBef>
              <a:spcAft>
                <a:spcPct val="0"/>
              </a:spcAft>
              <a:buClrTx/>
              <a:buSzPct val="90000"/>
              <a:buFontTx/>
              <a:buNone/>
              <a:tabLst>
                <a:tab pos="1371655" algn="l"/>
              </a:tabLst>
              <a:defRPr/>
            </a:pP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Hosted agents in </a:t>
            </a:r>
            <a:br>
              <a:rPr kumimoji="0" lang="uk-UA"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b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Foundry Agent Service</a:t>
            </a:r>
          </a:p>
        </p:txBody>
      </p:sp>
      <p:grpSp>
        <p:nvGrpSpPr>
          <p:cNvPr id="6" name="Group 5" descr="Preview">
            <a:extLst>
              <a:ext uri="{FF2B5EF4-FFF2-40B4-BE49-F238E27FC236}">
                <a16:creationId xmlns:a16="http://schemas.microsoft.com/office/drawing/2014/main" id="{2B5FB0C9-2409-4812-9FED-F1140A24582C}"/>
              </a:ext>
            </a:extLst>
          </p:cNvPr>
          <p:cNvGrpSpPr/>
          <p:nvPr/>
        </p:nvGrpSpPr>
        <p:grpSpPr>
          <a:xfrm>
            <a:off x="1399990" y="4681401"/>
            <a:ext cx="1849809" cy="273934"/>
            <a:chOff x="12048587" y="5147428"/>
            <a:chExt cx="1849809" cy="273934"/>
          </a:xfrm>
        </p:grpSpPr>
        <p:sp>
          <p:nvSpPr>
            <p:cNvPr id="7" name="TextBox 6">
              <a:extLst>
                <a:ext uri="{FF2B5EF4-FFF2-40B4-BE49-F238E27FC236}">
                  <a16:creationId xmlns:a16="http://schemas.microsoft.com/office/drawing/2014/main" id="{292B07E4-773E-CE2B-665C-0C4A59C229FC}"/>
                </a:ext>
              </a:extLst>
            </p:cNvPr>
            <p:cNvSpPr txBox="1"/>
            <p:nvPr/>
          </p:nvSpPr>
          <p:spPr>
            <a:xfrm>
              <a:off x="12048587" y="5147428"/>
              <a:ext cx="1849801"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Public preview</a:t>
              </a:r>
            </a:p>
          </p:txBody>
        </p:sp>
        <p:grpSp>
          <p:nvGrpSpPr>
            <p:cNvPr id="8" name="Group 7">
              <a:extLst>
                <a:ext uri="{FF2B5EF4-FFF2-40B4-BE49-F238E27FC236}">
                  <a16:creationId xmlns:a16="http://schemas.microsoft.com/office/drawing/2014/main" id="{961F516F-3729-4CED-05C2-8A57190C26C3}"/>
                </a:ext>
              </a:extLst>
            </p:cNvPr>
            <p:cNvGrpSpPr/>
            <p:nvPr/>
          </p:nvGrpSpPr>
          <p:grpSpPr>
            <a:xfrm>
              <a:off x="13624474" y="5147440"/>
              <a:ext cx="273922" cy="273922"/>
              <a:chOff x="2279014" y="3657600"/>
              <a:chExt cx="274320" cy="274320"/>
            </a:xfrm>
          </p:grpSpPr>
          <p:sp>
            <p:nvSpPr>
              <p:cNvPr id="9" name="Freeform: Shape 46">
                <a:extLst>
                  <a:ext uri="{FF2B5EF4-FFF2-40B4-BE49-F238E27FC236}">
                    <a16:creationId xmlns:a16="http://schemas.microsoft.com/office/drawing/2014/main" id="{7966D2BE-68F6-CFE3-A9BC-14376EE138DC}"/>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10" name="Freeform: Shape 47">
                <a:extLst>
                  <a:ext uri="{FF2B5EF4-FFF2-40B4-BE49-F238E27FC236}">
                    <a16:creationId xmlns:a16="http://schemas.microsoft.com/office/drawing/2014/main" id="{FD52E5DF-EA75-D10E-0FBB-C6D3E5857FD4}"/>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11" name="Freeform: Shape 48">
                <a:extLst>
                  <a:ext uri="{FF2B5EF4-FFF2-40B4-BE49-F238E27FC236}">
                    <a16:creationId xmlns:a16="http://schemas.microsoft.com/office/drawing/2014/main" id="{001BB703-74EB-4DC0-D38F-A2AB46E624F4}"/>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12" name="Rectangle 11">
            <a:extLst>
              <a:ext uri="{FF2B5EF4-FFF2-40B4-BE49-F238E27FC236}">
                <a16:creationId xmlns:a16="http://schemas.microsoft.com/office/drawing/2014/main" id="{4B5004E6-704D-56F5-82ED-4FEB2D37AF91}"/>
              </a:ext>
            </a:extLst>
          </p:cNvPr>
          <p:cNvSpPr/>
          <p:nvPr/>
        </p:nvSpPr>
        <p:spPr bwMode="auto">
          <a:xfrm>
            <a:off x="1105694" y="5350013"/>
            <a:ext cx="2438400" cy="61633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1" indent="0" algn="ctr" defTabSz="932472" rtl="0" eaLnBrk="1" fontAlgn="base" latinLnBrk="0" hangingPunct="1">
              <a:lnSpc>
                <a:spcPct val="100000"/>
              </a:lnSpc>
              <a:spcBef>
                <a:spcPts val="600"/>
              </a:spcBef>
              <a:spcAft>
                <a:spcPct val="0"/>
              </a:spcAft>
              <a:buClrTx/>
              <a:buSzPct val="90000"/>
              <a:buFontTx/>
              <a:buNone/>
              <a:tabLst>
                <a:tab pos="1371655" algn="l"/>
              </a:tabLst>
              <a:defRPr/>
            </a:pP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Routines in Foundry</a:t>
            </a:r>
            <a:br>
              <a:rPr kumimoji="0" lang="uk-UA"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b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Agent Service</a:t>
            </a:r>
          </a:p>
        </p:txBody>
      </p:sp>
      <p:grpSp>
        <p:nvGrpSpPr>
          <p:cNvPr id="13" name="Group 12" descr="New">
            <a:extLst>
              <a:ext uri="{FF2B5EF4-FFF2-40B4-BE49-F238E27FC236}">
                <a16:creationId xmlns:a16="http://schemas.microsoft.com/office/drawing/2014/main" id="{BB6F1558-5C36-5611-570E-E82784DC04A0}"/>
              </a:ext>
            </a:extLst>
          </p:cNvPr>
          <p:cNvGrpSpPr/>
          <p:nvPr/>
        </p:nvGrpSpPr>
        <p:grpSpPr>
          <a:xfrm>
            <a:off x="4632090" y="4681388"/>
            <a:ext cx="2777307" cy="273934"/>
            <a:chOff x="11121089" y="5147428"/>
            <a:chExt cx="2777307" cy="273934"/>
          </a:xfrm>
        </p:grpSpPr>
        <p:sp>
          <p:nvSpPr>
            <p:cNvPr id="14" name="TextBox 13">
              <a:extLst>
                <a:ext uri="{FF2B5EF4-FFF2-40B4-BE49-F238E27FC236}">
                  <a16:creationId xmlns:a16="http://schemas.microsoft.com/office/drawing/2014/main" id="{FEE616B9-BA68-D2D8-DC16-D28A90547200}"/>
                </a:ext>
              </a:extLst>
            </p:cNvPr>
            <p:cNvSpPr txBox="1"/>
            <p:nvPr/>
          </p:nvSpPr>
          <p:spPr>
            <a:xfrm>
              <a:off x="11121089" y="5147428"/>
              <a:ext cx="2777299"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Generally available soon</a:t>
              </a:r>
            </a:p>
          </p:txBody>
        </p:sp>
        <p:grpSp>
          <p:nvGrpSpPr>
            <p:cNvPr id="15" name="Group 14">
              <a:extLst>
                <a:ext uri="{FF2B5EF4-FFF2-40B4-BE49-F238E27FC236}">
                  <a16:creationId xmlns:a16="http://schemas.microsoft.com/office/drawing/2014/main" id="{45F6DBDA-A9A6-9F5E-340A-96F2015F566E}"/>
                </a:ext>
              </a:extLst>
            </p:cNvPr>
            <p:cNvGrpSpPr/>
            <p:nvPr/>
          </p:nvGrpSpPr>
          <p:grpSpPr>
            <a:xfrm>
              <a:off x="13624474" y="5147440"/>
              <a:ext cx="273922" cy="273922"/>
              <a:chOff x="2279014" y="3657600"/>
              <a:chExt cx="274320" cy="274320"/>
            </a:xfrm>
          </p:grpSpPr>
          <p:sp>
            <p:nvSpPr>
              <p:cNvPr id="16" name="Freeform: Shape 52">
                <a:extLst>
                  <a:ext uri="{FF2B5EF4-FFF2-40B4-BE49-F238E27FC236}">
                    <a16:creationId xmlns:a16="http://schemas.microsoft.com/office/drawing/2014/main" id="{36C837AB-EF78-0430-7435-4320FB91CFFF}"/>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17" name="Freeform: Shape 65">
                <a:extLst>
                  <a:ext uri="{FF2B5EF4-FFF2-40B4-BE49-F238E27FC236}">
                    <a16:creationId xmlns:a16="http://schemas.microsoft.com/office/drawing/2014/main" id="{56D75220-2FAE-4C2F-264C-75DD92577FA0}"/>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18" name="Freeform: Shape 66">
                <a:extLst>
                  <a:ext uri="{FF2B5EF4-FFF2-40B4-BE49-F238E27FC236}">
                    <a16:creationId xmlns:a16="http://schemas.microsoft.com/office/drawing/2014/main" id="{8BD6F16C-8B89-E90E-72EB-DCF1377EA150}"/>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19" name="Rectangle 18">
            <a:extLst>
              <a:ext uri="{FF2B5EF4-FFF2-40B4-BE49-F238E27FC236}">
                <a16:creationId xmlns:a16="http://schemas.microsoft.com/office/drawing/2014/main" id="{E493BBB9-1BC9-D8BD-E799-1ADDB9D2ECC9}"/>
              </a:ext>
            </a:extLst>
          </p:cNvPr>
          <p:cNvSpPr/>
          <p:nvPr/>
        </p:nvSpPr>
        <p:spPr bwMode="auto">
          <a:xfrm>
            <a:off x="4237822" y="5350013"/>
            <a:ext cx="3716356" cy="61633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1" indent="0" algn="ctr" defTabSz="932472" rtl="0" eaLnBrk="1" fontAlgn="base" latinLnBrk="0" hangingPunct="1">
              <a:lnSpc>
                <a:spcPct val="100000"/>
              </a:lnSpc>
              <a:spcBef>
                <a:spcPts val="600"/>
              </a:spcBef>
              <a:spcAft>
                <a:spcPct val="0"/>
              </a:spcAft>
              <a:buClrTx/>
              <a:buSzPct val="90000"/>
              <a:buFontTx/>
              <a:buNone/>
              <a:tabLst>
                <a:tab pos="1371655" algn="l"/>
              </a:tabLst>
              <a:defRPr/>
            </a:pP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Publishing to Microsoft </a:t>
            </a:r>
            <a:b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b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365 Teams and Copilot</a:t>
            </a:r>
          </a:p>
        </p:txBody>
      </p:sp>
      <p:grpSp>
        <p:nvGrpSpPr>
          <p:cNvPr id="20" name="Group 19" descr="Generally available">
            <a:extLst>
              <a:ext uri="{FF2B5EF4-FFF2-40B4-BE49-F238E27FC236}">
                <a16:creationId xmlns:a16="http://schemas.microsoft.com/office/drawing/2014/main" id="{807121FF-535B-A770-0E91-CAEB382E0DC1}"/>
              </a:ext>
            </a:extLst>
          </p:cNvPr>
          <p:cNvGrpSpPr/>
          <p:nvPr/>
        </p:nvGrpSpPr>
        <p:grpSpPr>
          <a:xfrm>
            <a:off x="8943790" y="4681401"/>
            <a:ext cx="1849809" cy="273934"/>
            <a:chOff x="12048587" y="5147428"/>
            <a:chExt cx="1849809" cy="273934"/>
          </a:xfrm>
        </p:grpSpPr>
        <p:sp>
          <p:nvSpPr>
            <p:cNvPr id="38" name="TextBox 37">
              <a:extLst>
                <a:ext uri="{FF2B5EF4-FFF2-40B4-BE49-F238E27FC236}">
                  <a16:creationId xmlns:a16="http://schemas.microsoft.com/office/drawing/2014/main" id="{AE3A313A-E05A-4974-60A1-26F0EA98A3EE}"/>
                </a:ext>
              </a:extLst>
            </p:cNvPr>
            <p:cNvSpPr txBox="1"/>
            <p:nvPr/>
          </p:nvSpPr>
          <p:spPr>
            <a:xfrm>
              <a:off x="12048587" y="5147428"/>
              <a:ext cx="1849801" cy="273921"/>
            </a:xfrm>
            <a:prstGeom prst="rect">
              <a:avLst/>
            </a:prstGeom>
            <a:solidFill>
              <a:srgbClr val="FFFFFF"/>
            </a:solidFill>
            <a:ln w="9525" cap="flat">
              <a:noFill/>
              <a:prstDash val="solid"/>
              <a:miter/>
            </a:ln>
          </p:spPr>
          <p:txBody>
            <a:bodyPr wrap="none" lIns="73152" tIns="9144" rIns="365760" bIns="18288" anchor="b" anchorCtr="0">
              <a:spAutoFit/>
            </a:bodyPr>
            <a:lstStyle>
              <a:defPPr>
                <a:defRPr lang="en-US"/>
              </a:defPPr>
            </a:lstStyle>
            <a:p>
              <a:pPr marL="0" marR="0" lvl="0" indent="0" algn="r" defTabSz="914437"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Public preview</a:t>
              </a:r>
            </a:p>
          </p:txBody>
        </p:sp>
        <p:grpSp>
          <p:nvGrpSpPr>
            <p:cNvPr id="39" name="Group 38">
              <a:extLst>
                <a:ext uri="{FF2B5EF4-FFF2-40B4-BE49-F238E27FC236}">
                  <a16:creationId xmlns:a16="http://schemas.microsoft.com/office/drawing/2014/main" id="{76293803-114B-413A-6FD0-EC352296AFB4}"/>
                </a:ext>
              </a:extLst>
            </p:cNvPr>
            <p:cNvGrpSpPr/>
            <p:nvPr/>
          </p:nvGrpSpPr>
          <p:grpSpPr>
            <a:xfrm>
              <a:off x="13624474" y="5147440"/>
              <a:ext cx="273922" cy="273922"/>
              <a:chOff x="2279014" y="3657600"/>
              <a:chExt cx="274320" cy="274320"/>
            </a:xfrm>
          </p:grpSpPr>
          <p:sp>
            <p:nvSpPr>
              <p:cNvPr id="40" name="Freeform: Shape 76">
                <a:extLst>
                  <a:ext uri="{FF2B5EF4-FFF2-40B4-BE49-F238E27FC236}">
                    <a16:creationId xmlns:a16="http://schemas.microsoft.com/office/drawing/2014/main" id="{33E59114-2569-D66D-1C8A-F7AAC3D960F6}"/>
                  </a:ext>
                </a:extLst>
              </p:cNvPr>
              <p:cNvSpPr/>
              <p:nvPr/>
            </p:nvSpPr>
            <p:spPr>
              <a:xfrm>
                <a:off x="2416174" y="365760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929292"/>
              </a:solidFill>
              <a:ln w="9525"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41" name="Freeform: Shape 77">
                <a:extLst>
                  <a:ext uri="{FF2B5EF4-FFF2-40B4-BE49-F238E27FC236}">
                    <a16:creationId xmlns:a16="http://schemas.microsoft.com/office/drawing/2014/main" id="{72560103-00AF-F16F-D565-1E0F9323ACE1}"/>
                  </a:ext>
                </a:extLst>
              </p:cNvPr>
              <p:cNvSpPr/>
              <p:nvPr/>
            </p:nvSpPr>
            <p:spPr>
              <a:xfrm>
                <a:off x="241617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5B5B5B"/>
              </a:solidFill>
              <a:ln w="9525" cap="flat">
                <a:noFill/>
                <a:prstDash val="solid"/>
                <a:miter/>
              </a:ln>
            </p:spPr>
            <p:txBody>
              <a:bodyPr lIns="73152" tIns="9144" bIns="18288"/>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42" name="Freeform: Shape 78">
                <a:extLst>
                  <a:ext uri="{FF2B5EF4-FFF2-40B4-BE49-F238E27FC236}">
                    <a16:creationId xmlns:a16="http://schemas.microsoft.com/office/drawing/2014/main" id="{A80F8B36-5F6F-B024-4844-33D70316DFD3}"/>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B6B6B6"/>
              </a:solidFill>
              <a:ln w="9525" cap="flat">
                <a:noFill/>
                <a:prstDash val="solid"/>
                <a:miter/>
              </a:ln>
            </p:spPr>
            <p:txBody>
              <a:bodyPr lIns="73152" tIns="9144" bIns="18288"/>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43" name="Rectangle 42">
            <a:extLst>
              <a:ext uri="{FF2B5EF4-FFF2-40B4-BE49-F238E27FC236}">
                <a16:creationId xmlns:a16="http://schemas.microsoft.com/office/drawing/2014/main" id="{4B3857E9-3970-E622-9662-FCF221343C03}"/>
              </a:ext>
            </a:extLst>
          </p:cNvPr>
          <p:cNvSpPr/>
          <p:nvPr/>
        </p:nvSpPr>
        <p:spPr bwMode="auto">
          <a:xfrm>
            <a:off x="8649494" y="5350013"/>
            <a:ext cx="2438400" cy="61633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1" indent="0" algn="ctr" defTabSz="932472" rtl="0" eaLnBrk="1" fontAlgn="base" latinLnBrk="0" hangingPunct="1">
              <a:lnSpc>
                <a:spcPct val="100000"/>
              </a:lnSpc>
              <a:spcBef>
                <a:spcPts val="600"/>
              </a:spcBef>
              <a:spcAft>
                <a:spcPct val="0"/>
              </a:spcAft>
              <a:buClrTx/>
              <a:buSzPct val="90000"/>
              <a:buFontTx/>
              <a:buNone/>
              <a:tabLst>
                <a:tab pos="1371655" algn="l"/>
              </a:tabLst>
              <a:defRPr/>
            </a:pPr>
            <a:r>
              <a:rPr kumimoji="0" lang="en-US" sz="2000" b="0" i="0" u="none" strike="noStrike" kern="1200" cap="none" spc="0" normalizeH="0" baseline="0" noProof="0">
                <a:ln>
                  <a:noFill/>
                </a:ln>
                <a:gradFill>
                  <a:gsLst>
                    <a:gs pos="34862">
                      <a:srgbClr val="FFFFFF"/>
                    </a:gs>
                    <a:gs pos="46000">
                      <a:srgbClr val="FFFFFF"/>
                    </a:gs>
                  </a:gsLst>
                  <a:path path="circle">
                    <a:fillToRect l="100000" t="100000"/>
                  </a:path>
                </a:gradFill>
                <a:effectLst/>
                <a:uLnTx/>
                <a:uFillTx/>
                <a:latin typeface="Segoe UI"/>
                <a:ea typeface="+mn-ea"/>
                <a:cs typeface="Segoe UI" pitchFamily="34" charset="0"/>
              </a:rPr>
              <a:t>Publishing as autopilot agents</a:t>
            </a:r>
          </a:p>
        </p:txBody>
      </p:sp>
      <p:cxnSp>
        <p:nvCxnSpPr>
          <p:cNvPr id="44" name="!!Straight Connector 49">
            <a:extLst>
              <a:ext uri="{FF2B5EF4-FFF2-40B4-BE49-F238E27FC236}">
                <a16:creationId xmlns:a16="http://schemas.microsoft.com/office/drawing/2014/main" id="{0F9D98FC-DC71-2FB4-A2AB-F28F171889C0}"/>
              </a:ext>
              <a:ext uri="{C183D7F6-B498-43B3-948B-1728B52AA6E4}">
                <adec:decorative xmlns:adec="http://schemas.microsoft.com/office/drawing/2017/decorative" val="1"/>
              </a:ext>
            </a:extLst>
          </p:cNvPr>
          <p:cNvCxnSpPr>
            <a:cxnSpLocks/>
          </p:cNvCxnSpPr>
          <p:nvPr/>
        </p:nvCxnSpPr>
        <p:spPr>
          <a:xfrm>
            <a:off x="4059743" y="5383861"/>
            <a:ext cx="0" cy="548640"/>
          </a:xfrm>
          <a:prstGeom prst="line">
            <a:avLst/>
          </a:prstGeom>
          <a:ln w="12700" cap="sq">
            <a:solidFill>
              <a:schemeClr val="tx1">
                <a:alpha val="5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5" name="!!Straight Connector 49">
            <a:extLst>
              <a:ext uri="{FF2B5EF4-FFF2-40B4-BE49-F238E27FC236}">
                <a16:creationId xmlns:a16="http://schemas.microsoft.com/office/drawing/2014/main" id="{5B1C210A-69B2-F76C-801C-9FF2E3285643}"/>
              </a:ext>
              <a:ext uri="{C183D7F6-B498-43B3-948B-1728B52AA6E4}">
                <adec:decorative xmlns:adec="http://schemas.microsoft.com/office/drawing/2017/decorative" val="1"/>
              </a:ext>
            </a:extLst>
          </p:cNvPr>
          <p:cNvCxnSpPr>
            <a:cxnSpLocks/>
          </p:cNvCxnSpPr>
          <p:nvPr/>
        </p:nvCxnSpPr>
        <p:spPr>
          <a:xfrm>
            <a:off x="8143017" y="5383861"/>
            <a:ext cx="0" cy="548640"/>
          </a:xfrm>
          <a:prstGeom prst="line">
            <a:avLst/>
          </a:prstGeom>
          <a:ln w="12700" cap="sq">
            <a:solidFill>
              <a:schemeClr val="tx1">
                <a:alpha val="5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55256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200"/>
                                        <p:tgtEl>
                                          <p:spTgt spid="2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200"/>
                                        <p:tgtEl>
                                          <p:spTgt spid="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200"/>
                                        <p:tgtEl>
                                          <p:spTgt spid="2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200"/>
                                        <p:tgtEl>
                                          <p:spTgt spid="2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200"/>
                                        <p:tgtEl>
                                          <p:spTgt spid="2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fade">
                                      <p:cBhvr>
                                        <p:cTn id="22" dur="200"/>
                                        <p:tgtEl>
                                          <p:spTgt spid="34"/>
                                        </p:tgtEl>
                                      </p:cBhvr>
                                    </p:animEffect>
                                  </p:childTnLst>
                                </p:cTn>
                              </p:par>
                              <p:par>
                                <p:cTn id="23" presetID="10" presetClass="entr" presetSubtype="0" fill="hold" nodeType="withEffect">
                                  <p:stCondLst>
                                    <p:cond delay="0"/>
                                  </p:stCondLst>
                                  <p:childTnLst>
                                    <p:set>
                                      <p:cBhvr>
                                        <p:cTn id="24" dur="1" fill="hold">
                                          <p:stCondLst>
                                            <p:cond delay="0"/>
                                          </p:stCondLst>
                                        </p:cTn>
                                        <p:tgtEl>
                                          <p:spTgt spid="98"/>
                                        </p:tgtEl>
                                        <p:attrNameLst>
                                          <p:attrName>style.visibility</p:attrName>
                                        </p:attrNameLst>
                                      </p:cBhvr>
                                      <p:to>
                                        <p:strVal val="visible"/>
                                      </p:to>
                                    </p:set>
                                    <p:animEffect transition="in" filter="fade">
                                      <p:cBhvr>
                                        <p:cTn id="25" dur="500"/>
                                        <p:tgtEl>
                                          <p:spTgt spid="98"/>
                                        </p:tgtEl>
                                      </p:cBhvr>
                                    </p:animEffect>
                                  </p:childTnLst>
                                </p:cTn>
                              </p:par>
                              <p:par>
                                <p:cTn id="26" presetID="10" presetClass="entr" presetSubtype="0" fill="hold" nodeType="withEffect">
                                  <p:stCondLst>
                                    <p:cond delay="0"/>
                                  </p:stCondLst>
                                  <p:childTnLst>
                                    <p:set>
                                      <p:cBhvr>
                                        <p:cTn id="27" dur="1" fill="hold">
                                          <p:stCondLst>
                                            <p:cond delay="0"/>
                                          </p:stCondLst>
                                        </p:cTn>
                                        <p:tgtEl>
                                          <p:spTgt spid="100"/>
                                        </p:tgtEl>
                                        <p:attrNameLst>
                                          <p:attrName>style.visibility</p:attrName>
                                        </p:attrNameLst>
                                      </p:cBhvr>
                                      <p:to>
                                        <p:strVal val="visible"/>
                                      </p:to>
                                    </p:set>
                                    <p:animEffect transition="in" filter="fade">
                                      <p:cBhvr>
                                        <p:cTn id="28" dur="500"/>
                                        <p:tgtEl>
                                          <p:spTgt spid="100"/>
                                        </p:tgtEl>
                                      </p:cBhvr>
                                    </p:animEffect>
                                  </p:childTnLst>
                                </p:cTn>
                              </p:par>
                              <p:par>
                                <p:cTn id="29" presetID="10" presetClass="entr" presetSubtype="0" fill="hold" nodeType="withEffect">
                                  <p:stCondLst>
                                    <p:cond delay="0"/>
                                  </p:stCondLst>
                                  <p:childTnLst>
                                    <p:set>
                                      <p:cBhvr>
                                        <p:cTn id="30" dur="1" fill="hold">
                                          <p:stCondLst>
                                            <p:cond delay="0"/>
                                          </p:stCondLst>
                                        </p:cTn>
                                        <p:tgtEl>
                                          <p:spTgt spid="101"/>
                                        </p:tgtEl>
                                        <p:attrNameLst>
                                          <p:attrName>style.visibility</p:attrName>
                                        </p:attrNameLst>
                                      </p:cBhvr>
                                      <p:to>
                                        <p:strVal val="visible"/>
                                      </p:to>
                                    </p:set>
                                    <p:animEffect transition="in" filter="fade">
                                      <p:cBhvr>
                                        <p:cTn id="31" dur="500"/>
                                        <p:tgtEl>
                                          <p:spTgt spid="101"/>
                                        </p:tgtEl>
                                      </p:cBhvr>
                                    </p:animEffect>
                                  </p:childTnLst>
                                </p:cTn>
                              </p:par>
                              <p:par>
                                <p:cTn id="32" presetID="10" presetClass="entr" presetSubtype="0" fill="hold" nodeType="withEffect">
                                  <p:stCondLst>
                                    <p:cond delay="0"/>
                                  </p:stCondLst>
                                  <p:childTnLst>
                                    <p:set>
                                      <p:cBhvr>
                                        <p:cTn id="33" dur="1" fill="hold">
                                          <p:stCondLst>
                                            <p:cond delay="0"/>
                                          </p:stCondLst>
                                        </p:cTn>
                                        <p:tgtEl>
                                          <p:spTgt spid="102"/>
                                        </p:tgtEl>
                                        <p:attrNameLst>
                                          <p:attrName>style.visibility</p:attrName>
                                        </p:attrNameLst>
                                      </p:cBhvr>
                                      <p:to>
                                        <p:strVal val="visible"/>
                                      </p:to>
                                    </p:set>
                                    <p:animEffect transition="in" filter="fade">
                                      <p:cBhvr>
                                        <p:cTn id="34" dur="500"/>
                                        <p:tgtEl>
                                          <p:spTgt spid="102"/>
                                        </p:tgtEl>
                                      </p:cBhvr>
                                    </p:animEffect>
                                  </p:childTnLst>
                                </p:cTn>
                              </p:par>
                              <p:par>
                                <p:cTn id="35" presetID="10" presetClass="entr" presetSubtype="0" fill="hold" nodeType="withEffect">
                                  <p:stCondLst>
                                    <p:cond delay="0"/>
                                  </p:stCondLst>
                                  <p:childTnLst>
                                    <p:set>
                                      <p:cBhvr>
                                        <p:cTn id="36" dur="1" fill="hold">
                                          <p:stCondLst>
                                            <p:cond delay="0"/>
                                          </p:stCondLst>
                                        </p:cTn>
                                        <p:tgtEl>
                                          <p:spTgt spid="86"/>
                                        </p:tgtEl>
                                        <p:attrNameLst>
                                          <p:attrName>style.visibility</p:attrName>
                                        </p:attrNameLst>
                                      </p:cBhvr>
                                      <p:to>
                                        <p:strVal val="visible"/>
                                      </p:to>
                                    </p:set>
                                    <p:animEffect transition="in" filter="fade">
                                      <p:cBhvr>
                                        <p:cTn id="37" dur="200"/>
                                        <p:tgtEl>
                                          <p:spTgt spid="86"/>
                                        </p:tgtEl>
                                      </p:cBhvr>
                                    </p:animEffect>
                                  </p:childTnLst>
                                </p:cTn>
                              </p:par>
                              <p:par>
                                <p:cTn id="38" presetID="10" presetClass="entr" presetSubtype="0" fill="hold" nodeType="withEffect">
                                  <p:stCondLst>
                                    <p:cond delay="0"/>
                                  </p:stCondLst>
                                  <p:childTnLst>
                                    <p:set>
                                      <p:cBhvr>
                                        <p:cTn id="39" dur="1" fill="hold">
                                          <p:stCondLst>
                                            <p:cond delay="0"/>
                                          </p:stCondLst>
                                        </p:cTn>
                                        <p:tgtEl>
                                          <p:spTgt spid="92"/>
                                        </p:tgtEl>
                                        <p:attrNameLst>
                                          <p:attrName>style.visibility</p:attrName>
                                        </p:attrNameLst>
                                      </p:cBhvr>
                                      <p:to>
                                        <p:strVal val="visible"/>
                                      </p:to>
                                    </p:set>
                                    <p:animEffect transition="in" filter="fade">
                                      <p:cBhvr>
                                        <p:cTn id="40" dur="200"/>
                                        <p:tgtEl>
                                          <p:spTgt spid="92"/>
                                        </p:tgtEl>
                                      </p:cBhvr>
                                    </p:animEffect>
                                  </p:childTnLst>
                                </p:cTn>
                              </p:par>
                              <p:par>
                                <p:cTn id="41" presetID="10" presetClass="entr" presetSubtype="0" fill="hold" nodeType="withEffect">
                                  <p:stCondLst>
                                    <p:cond delay="0"/>
                                  </p:stCondLst>
                                  <p:childTnLst>
                                    <p:set>
                                      <p:cBhvr>
                                        <p:cTn id="42" dur="1" fill="hold">
                                          <p:stCondLst>
                                            <p:cond delay="0"/>
                                          </p:stCondLst>
                                        </p:cTn>
                                        <p:tgtEl>
                                          <p:spTgt spid="74"/>
                                        </p:tgtEl>
                                        <p:attrNameLst>
                                          <p:attrName>style.visibility</p:attrName>
                                        </p:attrNameLst>
                                      </p:cBhvr>
                                      <p:to>
                                        <p:strVal val="visible"/>
                                      </p:to>
                                    </p:set>
                                    <p:animEffect transition="in" filter="fade">
                                      <p:cBhvr>
                                        <p:cTn id="43" dur="200"/>
                                        <p:tgtEl>
                                          <p:spTgt spid="74"/>
                                        </p:tgtEl>
                                      </p:cBhvr>
                                    </p:animEffect>
                                  </p:childTnLst>
                                </p:cTn>
                              </p:par>
                              <p:par>
                                <p:cTn id="44" presetID="10" presetClass="entr" presetSubtype="0" fill="hold" nodeType="withEffect">
                                  <p:stCondLst>
                                    <p:cond delay="0"/>
                                  </p:stCondLst>
                                  <p:childTnLst>
                                    <p:set>
                                      <p:cBhvr>
                                        <p:cTn id="45" dur="1" fill="hold">
                                          <p:stCondLst>
                                            <p:cond delay="0"/>
                                          </p:stCondLst>
                                        </p:cTn>
                                        <p:tgtEl>
                                          <p:spTgt spid="62"/>
                                        </p:tgtEl>
                                        <p:attrNameLst>
                                          <p:attrName>style.visibility</p:attrName>
                                        </p:attrNameLst>
                                      </p:cBhvr>
                                      <p:to>
                                        <p:strVal val="visible"/>
                                      </p:to>
                                    </p:set>
                                    <p:animEffect transition="in" filter="fade">
                                      <p:cBhvr>
                                        <p:cTn id="46" dur="200"/>
                                        <p:tgtEl>
                                          <p:spTgt spid="62"/>
                                        </p:tgtEl>
                                      </p:cBhvr>
                                    </p:animEffect>
                                  </p:childTnLst>
                                </p:cTn>
                              </p:par>
                              <p:par>
                                <p:cTn id="47" presetID="10" presetClass="entr" presetSubtype="0" fill="hold" nodeType="withEffect">
                                  <p:stCondLst>
                                    <p:cond delay="0"/>
                                  </p:stCondLst>
                                  <p:childTnLst>
                                    <p:set>
                                      <p:cBhvr>
                                        <p:cTn id="48" dur="1" fill="hold">
                                          <p:stCondLst>
                                            <p:cond delay="0"/>
                                          </p:stCondLst>
                                        </p:cTn>
                                        <p:tgtEl>
                                          <p:spTgt spid="50"/>
                                        </p:tgtEl>
                                        <p:attrNameLst>
                                          <p:attrName>style.visibility</p:attrName>
                                        </p:attrNameLst>
                                      </p:cBhvr>
                                      <p:to>
                                        <p:strVal val="visible"/>
                                      </p:to>
                                    </p:set>
                                    <p:animEffect transition="in" filter="fade">
                                      <p:cBhvr>
                                        <p:cTn id="49" dur="200"/>
                                        <p:tgtEl>
                                          <p:spTgt spid="50"/>
                                        </p:tgtEl>
                                      </p:cBhvr>
                                    </p:animEffect>
                                  </p:childTnLst>
                                </p:cTn>
                              </p:par>
                              <p:par>
                                <p:cTn id="50" presetID="10" presetClass="entr" presetSubtype="0" fill="hold" nodeType="withEffect">
                                  <p:stCondLst>
                                    <p:cond delay="0"/>
                                  </p:stCondLst>
                                  <p:childTnLst>
                                    <p:set>
                                      <p:cBhvr>
                                        <p:cTn id="51" dur="1" fill="hold">
                                          <p:stCondLst>
                                            <p:cond delay="0"/>
                                          </p:stCondLst>
                                        </p:cTn>
                                        <p:tgtEl>
                                          <p:spTgt spid="56"/>
                                        </p:tgtEl>
                                        <p:attrNameLst>
                                          <p:attrName>style.visibility</p:attrName>
                                        </p:attrNameLst>
                                      </p:cBhvr>
                                      <p:to>
                                        <p:strVal val="visible"/>
                                      </p:to>
                                    </p:set>
                                    <p:animEffect transition="in" filter="fade">
                                      <p:cBhvr>
                                        <p:cTn id="52" dur="200"/>
                                        <p:tgtEl>
                                          <p:spTgt spid="56"/>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tgtEl>
                                        <p:attrNameLst>
                                          <p:attrName>style.visibility</p:attrName>
                                        </p:attrNameLst>
                                      </p:cBhvr>
                                      <p:to>
                                        <p:strVal val="visible"/>
                                      </p:to>
                                    </p:set>
                                    <p:animEffect transition="in" filter="fade">
                                      <p:cBhvr>
                                        <p:cTn id="55" dur="500"/>
                                        <p:tgtEl>
                                          <p:spTgt spid="2"/>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3"/>
                                        </p:tgtEl>
                                        <p:attrNameLst>
                                          <p:attrName>style.visibility</p:attrName>
                                        </p:attrNameLst>
                                      </p:cBhvr>
                                      <p:to>
                                        <p:strVal val="visible"/>
                                      </p:to>
                                    </p:set>
                                    <p:animEffect transition="in" filter="fade">
                                      <p:cBhvr>
                                        <p:cTn id="58" dur="200"/>
                                        <p:tgtEl>
                                          <p:spTgt spid="3"/>
                                        </p:tgtEl>
                                      </p:cBhvr>
                                    </p:animEffect>
                                  </p:childTnLst>
                                </p:cTn>
                              </p:par>
                              <p:par>
                                <p:cTn id="59" presetID="10" presetClass="entr" presetSubtype="0" fill="hold" grpId="0" nodeType="withEffect">
                                  <p:stCondLst>
                                    <p:cond delay="50"/>
                                  </p:stCondLst>
                                  <p:childTnLst>
                                    <p:set>
                                      <p:cBhvr>
                                        <p:cTn id="60" dur="1" fill="hold">
                                          <p:stCondLst>
                                            <p:cond delay="0"/>
                                          </p:stCondLst>
                                        </p:cTn>
                                        <p:tgtEl>
                                          <p:spTgt spid="37"/>
                                        </p:tgtEl>
                                        <p:attrNameLst>
                                          <p:attrName>style.visibility</p:attrName>
                                        </p:attrNameLst>
                                      </p:cBhvr>
                                      <p:to>
                                        <p:strVal val="visible"/>
                                      </p:to>
                                    </p:set>
                                    <p:animEffect transition="in" filter="fade">
                                      <p:cBhvr>
                                        <p:cTn id="61" dur="500"/>
                                        <p:tgtEl>
                                          <p:spTgt spid="37"/>
                                        </p:tgtEl>
                                      </p:cBhvr>
                                    </p:animEffect>
                                  </p:childTnLst>
                                </p:cTn>
                              </p:par>
                              <p:par>
                                <p:cTn id="62" presetID="10" presetClass="entr" presetSubtype="0" fill="hold" grpId="0" nodeType="withEffect">
                                  <p:stCondLst>
                                    <p:cond delay="50"/>
                                  </p:stCondLst>
                                  <p:childTnLst>
                                    <p:set>
                                      <p:cBhvr>
                                        <p:cTn id="63" dur="1" fill="hold">
                                          <p:stCondLst>
                                            <p:cond delay="0"/>
                                          </p:stCondLst>
                                        </p:cTn>
                                        <p:tgtEl>
                                          <p:spTgt spid="4"/>
                                        </p:tgtEl>
                                        <p:attrNameLst>
                                          <p:attrName>style.visibility</p:attrName>
                                        </p:attrNameLst>
                                      </p:cBhvr>
                                      <p:to>
                                        <p:strVal val="visible"/>
                                      </p:to>
                                    </p:set>
                                    <p:animEffect transition="in" filter="fade">
                                      <p:cBhvr>
                                        <p:cTn id="64" dur="500"/>
                                        <p:tgtEl>
                                          <p:spTgt spid="4"/>
                                        </p:tgtEl>
                                      </p:cBhvr>
                                    </p:animEffect>
                                  </p:childTnLst>
                                </p:cTn>
                              </p:par>
                              <p:par>
                                <p:cTn id="65" presetID="10" presetClass="entr" presetSubtype="0" fill="hold" grpId="0" nodeType="withEffect">
                                  <p:stCondLst>
                                    <p:cond delay="100"/>
                                  </p:stCondLst>
                                  <p:childTnLst>
                                    <p:set>
                                      <p:cBhvr>
                                        <p:cTn id="66" dur="1" fill="hold">
                                          <p:stCondLst>
                                            <p:cond delay="0"/>
                                          </p:stCondLst>
                                        </p:cTn>
                                        <p:tgtEl>
                                          <p:spTgt spid="36"/>
                                        </p:tgtEl>
                                        <p:attrNameLst>
                                          <p:attrName>style.visibility</p:attrName>
                                        </p:attrNameLst>
                                      </p:cBhvr>
                                      <p:to>
                                        <p:strVal val="visible"/>
                                      </p:to>
                                    </p:set>
                                    <p:animEffect transition="in" filter="fade">
                                      <p:cBhvr>
                                        <p:cTn id="67" dur="500"/>
                                        <p:tgtEl>
                                          <p:spTgt spid="36"/>
                                        </p:tgtEl>
                                      </p:cBhvr>
                                    </p:animEffect>
                                  </p:childTnLst>
                                </p:cTn>
                              </p:par>
                              <p:par>
                                <p:cTn id="68" presetID="10" presetClass="entr" presetSubtype="0" fill="hold" grpId="0" nodeType="withEffect">
                                  <p:stCondLst>
                                    <p:cond delay="100"/>
                                  </p:stCondLst>
                                  <p:childTnLst>
                                    <p:set>
                                      <p:cBhvr>
                                        <p:cTn id="69" dur="1" fill="hold">
                                          <p:stCondLst>
                                            <p:cond delay="0"/>
                                          </p:stCondLst>
                                        </p:cTn>
                                        <p:tgtEl>
                                          <p:spTgt spid="22"/>
                                        </p:tgtEl>
                                        <p:attrNameLst>
                                          <p:attrName>style.visibility</p:attrName>
                                        </p:attrNameLst>
                                      </p:cBhvr>
                                      <p:to>
                                        <p:strVal val="visible"/>
                                      </p:to>
                                    </p:set>
                                    <p:animEffect transition="in" filter="fade">
                                      <p:cBhvr>
                                        <p:cTn id="70" dur="500"/>
                                        <p:tgtEl>
                                          <p:spTgt spid="22"/>
                                        </p:tgtEl>
                                      </p:cBhvr>
                                    </p:animEffect>
                                  </p:childTnLst>
                                </p:cTn>
                              </p:par>
                              <p:par>
                                <p:cTn id="71" presetID="10" presetClass="entr" presetSubtype="0" fill="hold" grpId="0" nodeType="withEffect">
                                  <p:stCondLst>
                                    <p:cond delay="150"/>
                                  </p:stCondLst>
                                  <p:childTnLst>
                                    <p:set>
                                      <p:cBhvr>
                                        <p:cTn id="72" dur="1" fill="hold">
                                          <p:stCondLst>
                                            <p:cond delay="0"/>
                                          </p:stCondLst>
                                        </p:cTn>
                                        <p:tgtEl>
                                          <p:spTgt spid="35"/>
                                        </p:tgtEl>
                                        <p:attrNameLst>
                                          <p:attrName>style.visibility</p:attrName>
                                        </p:attrNameLst>
                                      </p:cBhvr>
                                      <p:to>
                                        <p:strVal val="visible"/>
                                      </p:to>
                                    </p:set>
                                    <p:animEffect transition="in" filter="fade">
                                      <p:cBhvr>
                                        <p:cTn id="73" dur="500"/>
                                        <p:tgtEl>
                                          <p:spTgt spid="35"/>
                                        </p:tgtEl>
                                      </p:cBhvr>
                                    </p:animEffect>
                                  </p:childTnLst>
                                </p:cTn>
                              </p:par>
                              <p:par>
                                <p:cTn id="74" presetID="10" presetClass="entr" presetSubtype="0" fill="hold" grpId="0" nodeType="withEffect">
                                  <p:stCondLst>
                                    <p:cond delay="150"/>
                                  </p:stCondLst>
                                  <p:childTnLst>
                                    <p:set>
                                      <p:cBhvr>
                                        <p:cTn id="75" dur="1" fill="hold">
                                          <p:stCondLst>
                                            <p:cond delay="0"/>
                                          </p:stCondLst>
                                        </p:cTn>
                                        <p:tgtEl>
                                          <p:spTgt spid="25"/>
                                        </p:tgtEl>
                                        <p:attrNameLst>
                                          <p:attrName>style.visibility</p:attrName>
                                        </p:attrNameLst>
                                      </p:cBhvr>
                                      <p:to>
                                        <p:strVal val="visible"/>
                                      </p:to>
                                    </p:set>
                                    <p:animEffect transition="in" filter="fade">
                                      <p:cBhvr>
                                        <p:cTn id="76" dur="500"/>
                                        <p:tgtEl>
                                          <p:spTgt spid="25"/>
                                        </p:tgtEl>
                                      </p:cBhvr>
                                    </p:animEffect>
                                  </p:childTnLst>
                                </p:cTn>
                              </p:par>
                              <p:par>
                                <p:cTn id="77" presetID="10" presetClass="entr" presetSubtype="0" fill="hold" grpId="0" nodeType="withEffect">
                                  <p:stCondLst>
                                    <p:cond delay="200"/>
                                  </p:stCondLst>
                                  <p:childTnLst>
                                    <p:set>
                                      <p:cBhvr>
                                        <p:cTn id="78" dur="1" fill="hold">
                                          <p:stCondLst>
                                            <p:cond delay="0"/>
                                          </p:stCondLst>
                                        </p:cTn>
                                        <p:tgtEl>
                                          <p:spTgt spid="33"/>
                                        </p:tgtEl>
                                        <p:attrNameLst>
                                          <p:attrName>style.visibility</p:attrName>
                                        </p:attrNameLst>
                                      </p:cBhvr>
                                      <p:to>
                                        <p:strVal val="visible"/>
                                      </p:to>
                                    </p:set>
                                    <p:animEffect transition="in" filter="fade">
                                      <p:cBhvr>
                                        <p:cTn id="79" dur="500"/>
                                        <p:tgtEl>
                                          <p:spTgt spid="33"/>
                                        </p:tgtEl>
                                      </p:cBhvr>
                                    </p:animEffect>
                                  </p:childTnLst>
                                </p:cTn>
                              </p:par>
                              <p:par>
                                <p:cTn id="80" presetID="10" presetClass="entr" presetSubtype="0" fill="hold" grpId="0" nodeType="withEffect">
                                  <p:stCondLst>
                                    <p:cond delay="200"/>
                                  </p:stCondLst>
                                  <p:childTnLst>
                                    <p:set>
                                      <p:cBhvr>
                                        <p:cTn id="81" dur="1" fill="hold">
                                          <p:stCondLst>
                                            <p:cond delay="0"/>
                                          </p:stCondLst>
                                        </p:cTn>
                                        <p:tgtEl>
                                          <p:spTgt spid="28"/>
                                        </p:tgtEl>
                                        <p:attrNameLst>
                                          <p:attrName>style.visibility</p:attrName>
                                        </p:attrNameLst>
                                      </p:cBhvr>
                                      <p:to>
                                        <p:strVal val="visible"/>
                                      </p:to>
                                    </p:set>
                                    <p:animEffect transition="in" filter="fade">
                                      <p:cBhvr>
                                        <p:cTn id="82" dur="500"/>
                                        <p:tgtEl>
                                          <p:spTgt spid="28"/>
                                        </p:tgtEl>
                                      </p:cBhvr>
                                    </p:animEffect>
                                  </p:childTnLst>
                                </p:cTn>
                              </p:par>
                              <p:par>
                                <p:cTn id="83" presetID="10" presetClass="entr" presetSubtype="0" fill="hold" grpId="0" nodeType="withEffect">
                                  <p:stCondLst>
                                    <p:cond delay="250"/>
                                  </p:stCondLst>
                                  <p:childTnLst>
                                    <p:set>
                                      <p:cBhvr>
                                        <p:cTn id="84" dur="1" fill="hold">
                                          <p:stCondLst>
                                            <p:cond delay="0"/>
                                          </p:stCondLst>
                                        </p:cTn>
                                        <p:tgtEl>
                                          <p:spTgt spid="32"/>
                                        </p:tgtEl>
                                        <p:attrNameLst>
                                          <p:attrName>style.visibility</p:attrName>
                                        </p:attrNameLst>
                                      </p:cBhvr>
                                      <p:to>
                                        <p:strVal val="visible"/>
                                      </p:to>
                                    </p:set>
                                    <p:animEffect transition="in" filter="fade">
                                      <p:cBhvr>
                                        <p:cTn id="85" dur="500"/>
                                        <p:tgtEl>
                                          <p:spTgt spid="32"/>
                                        </p:tgtEl>
                                      </p:cBhvr>
                                    </p:animEffect>
                                  </p:childTnLst>
                                </p:cTn>
                              </p:par>
                              <p:par>
                                <p:cTn id="86" presetID="10" presetClass="entr" presetSubtype="0" fill="hold" grpId="0" nodeType="withEffect">
                                  <p:stCondLst>
                                    <p:cond delay="250"/>
                                  </p:stCondLst>
                                  <p:childTnLst>
                                    <p:set>
                                      <p:cBhvr>
                                        <p:cTn id="87" dur="1" fill="hold">
                                          <p:stCondLst>
                                            <p:cond delay="0"/>
                                          </p:stCondLst>
                                        </p:cTn>
                                        <p:tgtEl>
                                          <p:spTgt spid="29"/>
                                        </p:tgtEl>
                                        <p:attrNameLst>
                                          <p:attrName>style.visibility</p:attrName>
                                        </p:attrNameLst>
                                      </p:cBhvr>
                                      <p:to>
                                        <p:strVal val="visible"/>
                                      </p:to>
                                    </p:set>
                                    <p:animEffect transition="in" filter="fade">
                                      <p:cBhvr>
                                        <p:cTn id="88" dur="500"/>
                                        <p:tgtEl>
                                          <p:spTgt spid="29"/>
                                        </p:tgtEl>
                                      </p:cBhvr>
                                    </p:animEffect>
                                  </p:childTnLst>
                                </p:cTn>
                              </p:par>
                              <p:par>
                                <p:cTn id="89" presetID="10" presetClass="entr" presetSubtype="0" fill="hold" grpId="0" nodeType="withEffect">
                                  <p:stCondLst>
                                    <p:cond delay="300"/>
                                  </p:stCondLst>
                                  <p:childTnLst>
                                    <p:set>
                                      <p:cBhvr>
                                        <p:cTn id="90" dur="1" fill="hold">
                                          <p:stCondLst>
                                            <p:cond delay="0"/>
                                          </p:stCondLst>
                                        </p:cTn>
                                        <p:tgtEl>
                                          <p:spTgt spid="31"/>
                                        </p:tgtEl>
                                        <p:attrNameLst>
                                          <p:attrName>style.visibility</p:attrName>
                                        </p:attrNameLst>
                                      </p:cBhvr>
                                      <p:to>
                                        <p:strVal val="visible"/>
                                      </p:to>
                                    </p:set>
                                    <p:animEffect transition="in" filter="fade">
                                      <p:cBhvr>
                                        <p:cTn id="91" dur="500"/>
                                        <p:tgtEl>
                                          <p:spTgt spid="31"/>
                                        </p:tgtEl>
                                      </p:cBhvr>
                                    </p:animEffect>
                                  </p:childTnLst>
                                </p:cTn>
                              </p:par>
                              <p:par>
                                <p:cTn id="92" presetID="10" presetClass="entr" presetSubtype="0" fill="hold" grpId="0" nodeType="withEffect">
                                  <p:stCondLst>
                                    <p:cond delay="300"/>
                                  </p:stCondLst>
                                  <p:childTnLst>
                                    <p:set>
                                      <p:cBhvr>
                                        <p:cTn id="93" dur="1" fill="hold">
                                          <p:stCondLst>
                                            <p:cond delay="0"/>
                                          </p:stCondLst>
                                        </p:cTn>
                                        <p:tgtEl>
                                          <p:spTgt spid="30"/>
                                        </p:tgtEl>
                                        <p:attrNameLst>
                                          <p:attrName>style.visibility</p:attrName>
                                        </p:attrNameLst>
                                      </p:cBhvr>
                                      <p:to>
                                        <p:strVal val="visible"/>
                                      </p:to>
                                    </p:set>
                                    <p:animEffect transition="in" filter="fade">
                                      <p:cBhvr>
                                        <p:cTn id="94" dur="500"/>
                                        <p:tgtEl>
                                          <p:spTgt spid="30"/>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12"/>
                                        </p:tgtEl>
                                        <p:attrNameLst>
                                          <p:attrName>style.visibility</p:attrName>
                                        </p:attrNameLst>
                                      </p:cBhvr>
                                      <p:to>
                                        <p:strVal val="visible"/>
                                      </p:to>
                                    </p:set>
                                    <p:animEffect transition="in" filter="fade">
                                      <p:cBhvr>
                                        <p:cTn id="97" dur="200"/>
                                        <p:tgtEl>
                                          <p:spTgt spid="12"/>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19"/>
                                        </p:tgtEl>
                                        <p:attrNameLst>
                                          <p:attrName>style.visibility</p:attrName>
                                        </p:attrNameLst>
                                      </p:cBhvr>
                                      <p:to>
                                        <p:strVal val="visible"/>
                                      </p:to>
                                    </p:set>
                                    <p:animEffect transition="in" filter="fade">
                                      <p:cBhvr>
                                        <p:cTn id="100" dur="200"/>
                                        <p:tgtEl>
                                          <p:spTgt spid="19"/>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43"/>
                                        </p:tgtEl>
                                        <p:attrNameLst>
                                          <p:attrName>style.visibility</p:attrName>
                                        </p:attrNameLst>
                                      </p:cBhvr>
                                      <p:to>
                                        <p:strVal val="visible"/>
                                      </p:to>
                                    </p:set>
                                    <p:animEffect transition="in" filter="fade">
                                      <p:cBhvr>
                                        <p:cTn id="103" dur="200"/>
                                        <p:tgtEl>
                                          <p:spTgt spid="43"/>
                                        </p:tgtEl>
                                      </p:cBhvr>
                                    </p:animEffect>
                                  </p:childTnLst>
                                </p:cTn>
                              </p:par>
                              <p:par>
                                <p:cTn id="104" presetID="10" presetClass="entr" presetSubtype="0" fill="hold" nodeType="withEffect">
                                  <p:stCondLst>
                                    <p:cond delay="0"/>
                                  </p:stCondLst>
                                  <p:childTnLst>
                                    <p:set>
                                      <p:cBhvr>
                                        <p:cTn id="105" dur="1" fill="hold">
                                          <p:stCondLst>
                                            <p:cond delay="0"/>
                                          </p:stCondLst>
                                        </p:cTn>
                                        <p:tgtEl>
                                          <p:spTgt spid="45"/>
                                        </p:tgtEl>
                                        <p:attrNameLst>
                                          <p:attrName>style.visibility</p:attrName>
                                        </p:attrNameLst>
                                      </p:cBhvr>
                                      <p:to>
                                        <p:strVal val="visible"/>
                                      </p:to>
                                    </p:set>
                                    <p:animEffect transition="in" filter="fade">
                                      <p:cBhvr>
                                        <p:cTn id="106" dur="500"/>
                                        <p:tgtEl>
                                          <p:spTgt spid="45"/>
                                        </p:tgtEl>
                                      </p:cBhvr>
                                    </p:animEffect>
                                  </p:childTnLst>
                                </p:cTn>
                              </p:par>
                              <p:par>
                                <p:cTn id="107" presetID="10" presetClass="entr" presetSubtype="0" fill="hold" nodeType="withEffect">
                                  <p:stCondLst>
                                    <p:cond delay="0"/>
                                  </p:stCondLst>
                                  <p:childTnLst>
                                    <p:set>
                                      <p:cBhvr>
                                        <p:cTn id="108" dur="1" fill="hold">
                                          <p:stCondLst>
                                            <p:cond delay="0"/>
                                          </p:stCondLst>
                                        </p:cTn>
                                        <p:tgtEl>
                                          <p:spTgt spid="44"/>
                                        </p:tgtEl>
                                        <p:attrNameLst>
                                          <p:attrName>style.visibility</p:attrName>
                                        </p:attrNameLst>
                                      </p:cBhvr>
                                      <p:to>
                                        <p:strVal val="visible"/>
                                      </p:to>
                                    </p:set>
                                    <p:animEffect transition="in" filter="fade">
                                      <p:cBhvr>
                                        <p:cTn id="109" dur="500"/>
                                        <p:tgtEl>
                                          <p:spTgt spid="44"/>
                                        </p:tgtEl>
                                      </p:cBhvr>
                                    </p:animEffect>
                                  </p:childTnLst>
                                </p:cTn>
                              </p:par>
                              <p:par>
                                <p:cTn id="110" presetID="10" presetClass="entr" presetSubtype="0" fill="hold" nodeType="withEffect">
                                  <p:stCondLst>
                                    <p:cond delay="0"/>
                                  </p:stCondLst>
                                  <p:childTnLst>
                                    <p:set>
                                      <p:cBhvr>
                                        <p:cTn id="111" dur="1" fill="hold">
                                          <p:stCondLst>
                                            <p:cond delay="0"/>
                                          </p:stCondLst>
                                        </p:cTn>
                                        <p:tgtEl>
                                          <p:spTgt spid="6"/>
                                        </p:tgtEl>
                                        <p:attrNameLst>
                                          <p:attrName>style.visibility</p:attrName>
                                        </p:attrNameLst>
                                      </p:cBhvr>
                                      <p:to>
                                        <p:strVal val="visible"/>
                                      </p:to>
                                    </p:set>
                                    <p:animEffect transition="in" filter="fade">
                                      <p:cBhvr>
                                        <p:cTn id="112" dur="200"/>
                                        <p:tgtEl>
                                          <p:spTgt spid="6"/>
                                        </p:tgtEl>
                                      </p:cBhvr>
                                    </p:animEffect>
                                  </p:childTnLst>
                                </p:cTn>
                              </p:par>
                              <p:par>
                                <p:cTn id="113" presetID="10" presetClass="entr" presetSubtype="0" fill="hold" nodeType="withEffect">
                                  <p:stCondLst>
                                    <p:cond delay="0"/>
                                  </p:stCondLst>
                                  <p:childTnLst>
                                    <p:set>
                                      <p:cBhvr>
                                        <p:cTn id="114" dur="1" fill="hold">
                                          <p:stCondLst>
                                            <p:cond delay="0"/>
                                          </p:stCondLst>
                                        </p:cTn>
                                        <p:tgtEl>
                                          <p:spTgt spid="13"/>
                                        </p:tgtEl>
                                        <p:attrNameLst>
                                          <p:attrName>style.visibility</p:attrName>
                                        </p:attrNameLst>
                                      </p:cBhvr>
                                      <p:to>
                                        <p:strVal val="visible"/>
                                      </p:to>
                                    </p:set>
                                    <p:animEffect transition="in" filter="fade">
                                      <p:cBhvr>
                                        <p:cTn id="115" dur="200"/>
                                        <p:tgtEl>
                                          <p:spTgt spid="13"/>
                                        </p:tgtEl>
                                      </p:cBhvr>
                                    </p:animEffect>
                                  </p:childTnLst>
                                </p:cTn>
                              </p:par>
                              <p:par>
                                <p:cTn id="116" presetID="10" presetClass="entr" presetSubtype="0" fill="hold" nodeType="withEffect">
                                  <p:stCondLst>
                                    <p:cond delay="0"/>
                                  </p:stCondLst>
                                  <p:childTnLst>
                                    <p:set>
                                      <p:cBhvr>
                                        <p:cTn id="117" dur="1" fill="hold">
                                          <p:stCondLst>
                                            <p:cond delay="0"/>
                                          </p:stCondLst>
                                        </p:cTn>
                                        <p:tgtEl>
                                          <p:spTgt spid="20"/>
                                        </p:tgtEl>
                                        <p:attrNameLst>
                                          <p:attrName>style.visibility</p:attrName>
                                        </p:attrNameLst>
                                      </p:cBhvr>
                                      <p:to>
                                        <p:strVal val="visible"/>
                                      </p:to>
                                    </p:set>
                                    <p:animEffect transition="in" filter="fade">
                                      <p:cBhvr>
                                        <p:cTn id="118" dur="2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37" grpId="0" animBg="1"/>
      <p:bldP spid="22" grpId="0" animBg="1"/>
      <p:bldP spid="36" grpId="0" animBg="1"/>
      <p:bldP spid="25" grpId="0" animBg="1"/>
      <p:bldP spid="35" grpId="0" animBg="1"/>
      <p:bldP spid="28" grpId="0" animBg="1"/>
      <p:bldP spid="33" grpId="0" animBg="1"/>
      <p:bldP spid="29" grpId="0" animBg="1"/>
      <p:bldP spid="32" grpId="0" animBg="1"/>
      <p:bldP spid="30" grpId="0" animBg="1"/>
      <p:bldP spid="31" grpId="0" animBg="1"/>
      <p:bldP spid="21" grpId="0"/>
      <p:bldP spid="23" grpId="0"/>
      <p:bldP spid="24" grpId="0"/>
      <p:bldP spid="27" grpId="0"/>
      <p:bldP spid="26" grpId="0"/>
      <p:bldP spid="34" grpId="0"/>
      <p:bldP spid="12" grpId="0"/>
      <p:bldP spid="19" grpId="0"/>
      <p:bldP spid="4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Project 2">
            <a:hlinkClick r:id="" action="ppaction://media"/>
            <a:extLst>
              <a:ext uri="{FF2B5EF4-FFF2-40B4-BE49-F238E27FC236}">
                <a16:creationId xmlns:a16="http://schemas.microsoft.com/office/drawing/2014/main" id="{384D45D5-51AD-8911-B449-3E2409C68A0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578673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8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image displays a user interface of a Microsoft Foundry project management dashboard, with various sections for creating, managing, and monitoring agents, routines, and other project components.&#10;&#10;AI-generated content may be incorrect.">
            <a:extLst>
              <a:ext uri="{FF2B5EF4-FFF2-40B4-BE49-F238E27FC236}">
                <a16:creationId xmlns:a16="http://schemas.microsoft.com/office/drawing/2014/main" id="{602D758C-AEBE-BA88-90FD-7C023EBC7D39}"/>
              </a:ext>
            </a:extLst>
          </p:cNvPr>
          <p:cNvPicPr>
            <a:picLocks noChangeAspect="1"/>
          </p:cNvPicPr>
          <p:nvPr/>
        </p:nvPicPr>
        <p:blipFill>
          <a:blip r:embed="rId2"/>
          <a:stretch>
            <a:fillRect/>
          </a:stretch>
        </p:blipFill>
        <p:spPr>
          <a:xfrm>
            <a:off x="101794" y="0"/>
            <a:ext cx="11988412" cy="6858000"/>
          </a:xfrm>
          <a:prstGeom prst="rect">
            <a:avLst/>
          </a:prstGeom>
        </p:spPr>
      </p:pic>
    </p:spTree>
    <p:extLst>
      <p:ext uri="{BB962C8B-B14F-4D97-AF65-F5344CB8AC3E}">
        <p14:creationId xmlns:p14="http://schemas.microsoft.com/office/powerpoint/2010/main" val="109848280"/>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image displays a dashboard with various tabs and options related to Microsoft Foundry, including project settings, agent configurations, and access permissions.&#10;&#10;AI-generated content may be incorrect.">
            <a:extLst>
              <a:ext uri="{FF2B5EF4-FFF2-40B4-BE49-F238E27FC236}">
                <a16:creationId xmlns:a16="http://schemas.microsoft.com/office/drawing/2014/main" id="{DFB24DEB-F9ED-1D30-BF04-85A58D952F55}"/>
              </a:ext>
            </a:extLst>
          </p:cNvPr>
          <p:cNvPicPr>
            <a:picLocks noChangeAspect="1"/>
          </p:cNvPicPr>
          <p:nvPr/>
        </p:nvPicPr>
        <p:blipFill>
          <a:blip r:embed="rId2"/>
          <a:stretch>
            <a:fillRect/>
          </a:stretch>
        </p:blipFill>
        <p:spPr>
          <a:xfrm>
            <a:off x="246529" y="0"/>
            <a:ext cx="11698941" cy="6858000"/>
          </a:xfrm>
          <a:prstGeom prst="rect">
            <a:avLst/>
          </a:prstGeom>
        </p:spPr>
      </p:pic>
    </p:spTree>
    <p:extLst>
      <p:ext uri="{BB962C8B-B14F-4D97-AF65-F5344CB8AC3E}">
        <p14:creationId xmlns:p14="http://schemas.microsoft.com/office/powerpoint/2010/main" val="1672057410"/>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9475C-EEA5-C576-763A-CA5D48EB18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64FFE0-5C44-E913-73CF-20F33607F6A0}"/>
              </a:ext>
            </a:extLst>
          </p:cNvPr>
          <p:cNvSpPr>
            <a:spLocks noGrp="1"/>
          </p:cNvSpPr>
          <p:nvPr>
            <p:ph type="title"/>
          </p:nvPr>
        </p:nvSpPr>
        <p:spPr>
          <a:xfrm>
            <a:off x="588435" y="457202"/>
            <a:ext cx="11019367" cy="554567"/>
          </a:xfrm>
        </p:spPr>
        <p:txBody>
          <a:bodyPr/>
          <a:lstStyle/>
          <a:p>
            <a:r>
              <a:rPr lang="en-US"/>
              <a:t>Microsoft Foundry</a:t>
            </a:r>
            <a:endParaRPr lang="ru-UA"/>
          </a:p>
        </p:txBody>
      </p:sp>
      <p:sp>
        <p:nvSpPr>
          <p:cNvPr id="10" name="Rectangle 9">
            <a:extLst>
              <a:ext uri="{FF2B5EF4-FFF2-40B4-BE49-F238E27FC236}">
                <a16:creationId xmlns:a16="http://schemas.microsoft.com/office/drawing/2014/main" id="{F87CDA18-101E-7BA6-C5CB-E5D017C24151}"/>
              </a:ext>
              <a:ext uri="{C183D7F6-B498-43B3-948B-1728B52AA6E4}">
                <adec:decorative xmlns:adec="http://schemas.microsoft.com/office/drawing/2017/decorative" val="1"/>
              </a:ext>
            </a:extLst>
          </p:cNvPr>
          <p:cNvSpPr/>
          <p:nvPr/>
        </p:nvSpPr>
        <p:spPr bwMode="auto">
          <a:xfrm>
            <a:off x="588433" y="1227340"/>
            <a:ext cx="2457488" cy="582613"/>
          </a:xfrm>
          <a:prstGeom prst="rect">
            <a:avLst/>
          </a:prstGeom>
          <a:solidFill>
            <a:srgbClr val="3295D4"/>
          </a:solidFill>
          <a:ln w="12700" cap="flat">
            <a:solidFill>
              <a:srgbClr val="3295D4"/>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800" b="1" i="0" u="none" strike="noStrike" kern="1200" cap="none" spc="0" normalizeH="0" baseline="0" noProof="0">
                <a:ln>
                  <a:noFill/>
                </a:ln>
                <a:solidFill>
                  <a:srgbClr val="000000"/>
                </a:solidFill>
                <a:effectLst/>
                <a:uLnTx/>
                <a:uFillTx/>
                <a:latin typeface="Segoe UI"/>
                <a:ea typeface="+mn-ea"/>
                <a:cs typeface="+mn-cs"/>
              </a:rPr>
              <a:t>Guardrails </a:t>
            </a:r>
            <a:br>
              <a:rPr kumimoji="0" lang="en-US" sz="1800" b="1" i="0" u="none" strike="noStrike" kern="1200" cap="none" spc="0" normalizeH="0" baseline="0" noProof="0">
                <a:ln>
                  <a:noFill/>
                </a:ln>
                <a:solidFill>
                  <a:srgbClr val="000000"/>
                </a:solidFill>
                <a:effectLst/>
                <a:uLnTx/>
                <a:uFillTx/>
                <a:latin typeface="Segoe UI"/>
                <a:ea typeface="+mn-ea"/>
                <a:cs typeface="+mn-cs"/>
              </a:rPr>
            </a:br>
            <a:r>
              <a:rPr kumimoji="0" lang="en-US" sz="1800" b="1" i="0" u="none" strike="noStrike" kern="1200" cap="none" spc="0" normalizeH="0" baseline="0" noProof="0">
                <a:ln>
                  <a:noFill/>
                </a:ln>
                <a:solidFill>
                  <a:srgbClr val="000000"/>
                </a:solidFill>
                <a:effectLst/>
                <a:uLnTx/>
                <a:uFillTx/>
                <a:latin typeface="Segoe UI"/>
                <a:ea typeface="+mn-ea"/>
                <a:cs typeface="+mn-cs"/>
              </a:rPr>
              <a:t>&amp; Controls</a:t>
            </a:r>
          </a:p>
        </p:txBody>
      </p:sp>
      <p:sp>
        <p:nvSpPr>
          <p:cNvPr id="32" name="Rectangle 31">
            <a:extLst>
              <a:ext uri="{FF2B5EF4-FFF2-40B4-BE49-F238E27FC236}">
                <a16:creationId xmlns:a16="http://schemas.microsoft.com/office/drawing/2014/main" id="{845347E1-9581-08FD-11B7-475DEF03C4D8}"/>
              </a:ext>
            </a:extLst>
          </p:cNvPr>
          <p:cNvSpPr/>
          <p:nvPr/>
        </p:nvSpPr>
        <p:spPr bwMode="auto">
          <a:xfrm>
            <a:off x="588433" y="1818924"/>
            <a:ext cx="2457488" cy="708819"/>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Sexual, Self-Harm, Violence, Hate</a:t>
            </a:r>
          </a:p>
        </p:txBody>
      </p:sp>
      <p:sp>
        <p:nvSpPr>
          <p:cNvPr id="33" name="Rectangle 32">
            <a:extLst>
              <a:ext uri="{FF2B5EF4-FFF2-40B4-BE49-F238E27FC236}">
                <a16:creationId xmlns:a16="http://schemas.microsoft.com/office/drawing/2014/main" id="{B7F93837-288C-F70D-E966-30EA6D2B6573}"/>
              </a:ext>
            </a:extLst>
          </p:cNvPr>
          <p:cNvSpPr/>
          <p:nvPr/>
        </p:nvSpPr>
        <p:spPr bwMode="auto">
          <a:xfrm>
            <a:off x="588433" y="2527744"/>
            <a:ext cx="2457488" cy="708819"/>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Protected Material</a:t>
            </a:r>
          </a:p>
        </p:txBody>
      </p:sp>
      <p:sp>
        <p:nvSpPr>
          <p:cNvPr id="37" name="Rectangle 36">
            <a:extLst>
              <a:ext uri="{FF2B5EF4-FFF2-40B4-BE49-F238E27FC236}">
                <a16:creationId xmlns:a16="http://schemas.microsoft.com/office/drawing/2014/main" id="{95F8D695-EACC-0F3A-0EF9-86EADA862CE7}"/>
              </a:ext>
            </a:extLst>
          </p:cNvPr>
          <p:cNvSpPr/>
          <p:nvPr/>
        </p:nvSpPr>
        <p:spPr bwMode="auto">
          <a:xfrm>
            <a:off x="588433" y="3230212"/>
            <a:ext cx="2457488" cy="708819"/>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Grounded</a:t>
            </a:r>
          </a:p>
        </p:txBody>
      </p:sp>
      <p:sp>
        <p:nvSpPr>
          <p:cNvPr id="34" name="Rectangle 33">
            <a:extLst>
              <a:ext uri="{FF2B5EF4-FFF2-40B4-BE49-F238E27FC236}">
                <a16:creationId xmlns:a16="http://schemas.microsoft.com/office/drawing/2014/main" id="{3E882B02-A56D-7EBF-17CA-346D946B0CF8}"/>
              </a:ext>
            </a:extLst>
          </p:cNvPr>
          <p:cNvSpPr/>
          <p:nvPr/>
        </p:nvSpPr>
        <p:spPr bwMode="auto">
          <a:xfrm>
            <a:off x="588433" y="3939029"/>
            <a:ext cx="2457488" cy="708819"/>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Direct Prompt Injection</a:t>
            </a:r>
          </a:p>
        </p:txBody>
      </p:sp>
      <p:sp>
        <p:nvSpPr>
          <p:cNvPr id="36" name="Rectangle 35">
            <a:extLst>
              <a:ext uri="{FF2B5EF4-FFF2-40B4-BE49-F238E27FC236}">
                <a16:creationId xmlns:a16="http://schemas.microsoft.com/office/drawing/2014/main" id="{DE6D6D87-F6BE-BBC7-7E91-7FF7FECF65F9}"/>
              </a:ext>
            </a:extLst>
          </p:cNvPr>
          <p:cNvSpPr/>
          <p:nvPr/>
        </p:nvSpPr>
        <p:spPr bwMode="auto">
          <a:xfrm>
            <a:off x="588433" y="4647849"/>
            <a:ext cx="2457488" cy="708819"/>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Indirect Prompt Injection / XPIA</a:t>
            </a:r>
          </a:p>
        </p:txBody>
      </p:sp>
      <p:sp>
        <p:nvSpPr>
          <p:cNvPr id="35" name="Rectangle 34">
            <a:extLst>
              <a:ext uri="{FF2B5EF4-FFF2-40B4-BE49-F238E27FC236}">
                <a16:creationId xmlns:a16="http://schemas.microsoft.com/office/drawing/2014/main" id="{EBD56DA5-E946-BD69-5E5A-2A64339D8527}"/>
              </a:ext>
            </a:extLst>
          </p:cNvPr>
          <p:cNvSpPr/>
          <p:nvPr/>
        </p:nvSpPr>
        <p:spPr bwMode="auto">
          <a:xfrm>
            <a:off x="588433" y="5349328"/>
            <a:ext cx="2457488" cy="708819"/>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Task Adherence</a:t>
            </a:r>
          </a:p>
        </p:txBody>
      </p:sp>
      <p:sp>
        <p:nvSpPr>
          <p:cNvPr id="48" name="Rectangle 47">
            <a:extLst>
              <a:ext uri="{FF2B5EF4-FFF2-40B4-BE49-F238E27FC236}">
                <a16:creationId xmlns:a16="http://schemas.microsoft.com/office/drawing/2014/main" id="{26DF3468-4531-A191-7D27-DE4502924420}"/>
              </a:ext>
              <a:ext uri="{C183D7F6-B498-43B3-948B-1728B52AA6E4}">
                <adec:decorative xmlns:adec="http://schemas.microsoft.com/office/drawing/2017/decorative" val="1"/>
              </a:ext>
            </a:extLst>
          </p:cNvPr>
          <p:cNvSpPr/>
          <p:nvPr/>
        </p:nvSpPr>
        <p:spPr bwMode="auto">
          <a:xfrm>
            <a:off x="3151960" y="1225752"/>
            <a:ext cx="5879149" cy="582613"/>
          </a:xfrm>
          <a:prstGeom prst="rect">
            <a:avLst/>
          </a:prstGeom>
          <a:solidFill>
            <a:srgbClr val="36AAEE"/>
          </a:solidFill>
          <a:ln w="12700" cap="flat">
            <a:solidFill>
              <a:srgbClr val="35ACEE"/>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800" b="1" i="0" u="none" strike="noStrike" kern="1200" cap="none" spc="0" normalizeH="0" baseline="0" noProof="0">
                <a:ln>
                  <a:noFill/>
                </a:ln>
                <a:solidFill>
                  <a:srgbClr val="000000"/>
                </a:solidFill>
                <a:effectLst/>
                <a:uLnTx/>
                <a:uFillTx/>
                <a:latin typeface="Segoe UI"/>
                <a:ea typeface="+mn-ea"/>
                <a:cs typeface="+mn-cs"/>
              </a:rPr>
              <a:t>Observability</a:t>
            </a:r>
          </a:p>
        </p:txBody>
      </p:sp>
      <p:sp>
        <p:nvSpPr>
          <p:cNvPr id="75" name="Rectangle 74">
            <a:extLst>
              <a:ext uri="{FF2B5EF4-FFF2-40B4-BE49-F238E27FC236}">
                <a16:creationId xmlns:a16="http://schemas.microsoft.com/office/drawing/2014/main" id="{5A529181-8D6C-199C-1F5B-1B62FEA5CD6C}"/>
              </a:ext>
            </a:extLst>
          </p:cNvPr>
          <p:cNvSpPr>
            <a:spLocks/>
          </p:cNvSpPr>
          <p:nvPr/>
        </p:nvSpPr>
        <p:spPr bwMode="auto">
          <a:xfrm>
            <a:off x="3151961" y="1819480"/>
            <a:ext cx="2973240" cy="322707"/>
          </a:xfrm>
          <a:prstGeom prst="rect">
            <a:avLst/>
          </a:prstGeom>
          <a:solidFill>
            <a:srgbClr val="B9DFF6"/>
          </a:solidFill>
          <a:ln w="12700" cap="flat">
            <a:solidFill>
              <a:srgbClr val="36AAEE"/>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467" b="1" i="0" u="none" strike="noStrike" kern="1200" cap="none" spc="0" normalizeH="0" baseline="0" noProof="0">
                <a:ln>
                  <a:noFill/>
                </a:ln>
                <a:solidFill>
                  <a:srgbClr val="000000"/>
                </a:solidFill>
                <a:effectLst/>
                <a:uLnTx/>
                <a:uFillTx/>
                <a:latin typeface="Segoe UI"/>
                <a:ea typeface="+mn-ea"/>
                <a:cs typeface="+mn-cs"/>
              </a:rPr>
              <a:t>Trace</a:t>
            </a:r>
          </a:p>
        </p:txBody>
      </p:sp>
      <p:sp>
        <p:nvSpPr>
          <p:cNvPr id="76" name="Rectangle 75">
            <a:extLst>
              <a:ext uri="{FF2B5EF4-FFF2-40B4-BE49-F238E27FC236}">
                <a16:creationId xmlns:a16="http://schemas.microsoft.com/office/drawing/2014/main" id="{9513D589-A332-58BD-69CD-0F5954F07B9E}"/>
              </a:ext>
            </a:extLst>
          </p:cNvPr>
          <p:cNvSpPr>
            <a:spLocks/>
          </p:cNvSpPr>
          <p:nvPr/>
        </p:nvSpPr>
        <p:spPr bwMode="auto">
          <a:xfrm>
            <a:off x="3151961" y="2136759"/>
            <a:ext cx="2973240" cy="490173"/>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95072" rIns="12192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0" normalizeH="0" baseline="0" noProof="0">
                <a:ln>
                  <a:noFill/>
                </a:ln>
                <a:solidFill>
                  <a:srgbClr val="FFFFFF"/>
                </a:solidFill>
                <a:effectLst/>
                <a:uLnTx/>
                <a:uFillTx/>
                <a:latin typeface="Segoe UI"/>
                <a:ea typeface="+mn-ea"/>
                <a:cs typeface="Segoe UI" pitchFamily="34" charset="0"/>
              </a:rPr>
              <a:t>End-to-end execution flow across LLM calls, tools, and agent decisions</a:t>
            </a:r>
          </a:p>
        </p:txBody>
      </p:sp>
      <p:sp>
        <p:nvSpPr>
          <p:cNvPr id="77" name="Rectangle 76">
            <a:extLst>
              <a:ext uri="{FF2B5EF4-FFF2-40B4-BE49-F238E27FC236}">
                <a16:creationId xmlns:a16="http://schemas.microsoft.com/office/drawing/2014/main" id="{0F341C6D-F41A-09B7-D54E-8681A30ADA7B}"/>
              </a:ext>
            </a:extLst>
          </p:cNvPr>
          <p:cNvSpPr>
            <a:spLocks/>
          </p:cNvSpPr>
          <p:nvPr/>
        </p:nvSpPr>
        <p:spPr bwMode="auto">
          <a:xfrm>
            <a:off x="3151961" y="2626932"/>
            <a:ext cx="2973240" cy="490173"/>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95072" rIns="12192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0" normalizeH="0" baseline="0" noProof="0">
                <a:ln>
                  <a:noFill/>
                </a:ln>
                <a:solidFill>
                  <a:srgbClr val="FFFFFF"/>
                </a:solidFill>
                <a:effectLst/>
                <a:uLnTx/>
                <a:uFillTx/>
                <a:latin typeface="Segoe UI"/>
                <a:ea typeface="+mn-ea"/>
                <a:cs typeface="+mn-cs"/>
              </a:rPr>
              <a:t>Multi-step reasoning, dependencies, and agent workflows</a:t>
            </a:r>
          </a:p>
        </p:txBody>
      </p:sp>
      <p:sp>
        <p:nvSpPr>
          <p:cNvPr id="78" name="Rectangle 77">
            <a:extLst>
              <a:ext uri="{FF2B5EF4-FFF2-40B4-BE49-F238E27FC236}">
                <a16:creationId xmlns:a16="http://schemas.microsoft.com/office/drawing/2014/main" id="{D939E4B3-6A60-08DE-7AEB-9567168CB676}"/>
              </a:ext>
            </a:extLst>
          </p:cNvPr>
          <p:cNvSpPr>
            <a:spLocks/>
          </p:cNvSpPr>
          <p:nvPr/>
        </p:nvSpPr>
        <p:spPr bwMode="auto">
          <a:xfrm>
            <a:off x="3151961" y="3117104"/>
            <a:ext cx="2973240" cy="490173"/>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95072" rIns="12192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0" normalizeH="0" baseline="0" noProof="0" err="1">
                <a:ln>
                  <a:noFill/>
                </a:ln>
                <a:solidFill>
                  <a:srgbClr val="FFFFFF"/>
                </a:solidFill>
                <a:effectLst/>
                <a:uLnTx/>
                <a:uFillTx/>
                <a:latin typeface="Segoe UI"/>
                <a:ea typeface="+mn-ea"/>
                <a:cs typeface="+mn-cs"/>
              </a:rPr>
              <a:t>OpenTelemetry</a:t>
            </a:r>
            <a:r>
              <a:rPr kumimoji="0" lang="en-US" sz="1067" b="0" i="0" u="none" strike="noStrike" kern="1200" cap="none" spc="0" normalizeH="0" baseline="0" noProof="0">
                <a:ln>
                  <a:noFill/>
                </a:ln>
                <a:solidFill>
                  <a:srgbClr val="FFFFFF"/>
                </a:solidFill>
                <a:effectLst/>
                <a:uLnTx/>
                <a:uFillTx/>
                <a:latin typeface="Segoe UI"/>
                <a:ea typeface="+mn-ea"/>
                <a:cs typeface="+mn-cs"/>
              </a:rPr>
              <a:t> + Application Insights for debugging and performance visibility</a:t>
            </a:r>
          </a:p>
        </p:txBody>
      </p:sp>
      <p:sp>
        <p:nvSpPr>
          <p:cNvPr id="79" name="Rectangle 78">
            <a:extLst>
              <a:ext uri="{FF2B5EF4-FFF2-40B4-BE49-F238E27FC236}">
                <a16:creationId xmlns:a16="http://schemas.microsoft.com/office/drawing/2014/main" id="{8D56CF4D-8300-F8A6-D85A-A2E2AAE3A155}"/>
              </a:ext>
            </a:extLst>
          </p:cNvPr>
          <p:cNvSpPr>
            <a:spLocks/>
          </p:cNvSpPr>
          <p:nvPr/>
        </p:nvSpPr>
        <p:spPr bwMode="auto">
          <a:xfrm>
            <a:off x="3151961" y="3607280"/>
            <a:ext cx="2973240" cy="345275"/>
          </a:xfrm>
          <a:prstGeom prst="rect">
            <a:avLst/>
          </a:prstGeom>
          <a:solidFill>
            <a:srgbClr val="B9DFF6"/>
          </a:solidFill>
          <a:ln w="12700" cap="flat">
            <a:solidFill>
              <a:srgbClr val="78C5F2"/>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467" b="1" i="0" u="none" strike="noStrike" kern="1200" cap="none" spc="0" normalizeH="0" baseline="0" noProof="0">
                <a:ln>
                  <a:noFill/>
                </a:ln>
                <a:solidFill>
                  <a:srgbClr val="000000"/>
                </a:solidFill>
                <a:effectLst/>
                <a:uLnTx/>
                <a:uFillTx/>
                <a:latin typeface="Segoe UI"/>
                <a:ea typeface="+mn-ea"/>
                <a:cs typeface="+mn-cs"/>
              </a:rPr>
              <a:t>Evaluate</a:t>
            </a:r>
          </a:p>
        </p:txBody>
      </p:sp>
      <p:sp>
        <p:nvSpPr>
          <p:cNvPr id="80" name="Rectangle 79">
            <a:extLst>
              <a:ext uri="{FF2B5EF4-FFF2-40B4-BE49-F238E27FC236}">
                <a16:creationId xmlns:a16="http://schemas.microsoft.com/office/drawing/2014/main" id="{54D6991F-8732-B8FE-46A0-ED5328CDF448}"/>
              </a:ext>
            </a:extLst>
          </p:cNvPr>
          <p:cNvSpPr>
            <a:spLocks/>
          </p:cNvSpPr>
          <p:nvPr/>
        </p:nvSpPr>
        <p:spPr bwMode="auto">
          <a:xfrm>
            <a:off x="3151961" y="3960339"/>
            <a:ext cx="2973240" cy="524452"/>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95072" rIns="12192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67" normalizeH="0" baseline="0" noProof="0">
                <a:ln>
                  <a:noFill/>
                </a:ln>
                <a:solidFill>
                  <a:srgbClr val="FFFFFF"/>
                </a:solidFill>
                <a:effectLst/>
                <a:uLnTx/>
                <a:uFillTx/>
                <a:latin typeface="Segoe UI"/>
                <a:ea typeface="+mn-ea"/>
                <a:cs typeface="Segoe UI" pitchFamily="34" charset="0"/>
              </a:rPr>
              <a:t>Quality, safety, and task performance measurement with built-in and custom evaluators</a:t>
            </a:r>
          </a:p>
        </p:txBody>
      </p:sp>
      <p:sp>
        <p:nvSpPr>
          <p:cNvPr id="81" name="Rectangle 80">
            <a:extLst>
              <a:ext uri="{FF2B5EF4-FFF2-40B4-BE49-F238E27FC236}">
                <a16:creationId xmlns:a16="http://schemas.microsoft.com/office/drawing/2014/main" id="{2FB4CDFB-0F6F-781D-06A1-458F13CA953A}"/>
              </a:ext>
            </a:extLst>
          </p:cNvPr>
          <p:cNvSpPr>
            <a:spLocks/>
          </p:cNvSpPr>
          <p:nvPr/>
        </p:nvSpPr>
        <p:spPr bwMode="auto">
          <a:xfrm>
            <a:off x="3151961" y="4484791"/>
            <a:ext cx="2973240" cy="524452"/>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95072" rIns="12192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0" normalizeH="0" baseline="0" noProof="0">
                <a:ln>
                  <a:noFill/>
                </a:ln>
                <a:solidFill>
                  <a:srgbClr val="FFFFFF"/>
                </a:solidFill>
                <a:effectLst/>
                <a:uLnTx/>
                <a:uFillTx/>
                <a:latin typeface="Segoe UI"/>
                <a:ea typeface="+mn-ea"/>
                <a:cs typeface="Segoe UI" pitchFamily="34" charset="0"/>
              </a:rPr>
              <a:t>Lifecycle-wide evaluation from model selection to production</a:t>
            </a:r>
          </a:p>
        </p:txBody>
      </p:sp>
      <p:sp>
        <p:nvSpPr>
          <p:cNvPr id="82" name="Rectangle 81">
            <a:extLst>
              <a:ext uri="{FF2B5EF4-FFF2-40B4-BE49-F238E27FC236}">
                <a16:creationId xmlns:a16="http://schemas.microsoft.com/office/drawing/2014/main" id="{E464E9F4-3BD2-4EF3-A107-AE0A74CF3C40}"/>
              </a:ext>
            </a:extLst>
          </p:cNvPr>
          <p:cNvSpPr>
            <a:spLocks/>
          </p:cNvSpPr>
          <p:nvPr/>
        </p:nvSpPr>
        <p:spPr bwMode="auto">
          <a:xfrm>
            <a:off x="3151961" y="5009243"/>
            <a:ext cx="2973240" cy="524452"/>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304800" tIns="195072" rIns="30480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0" normalizeH="0" baseline="0" noProof="0">
                <a:ln>
                  <a:noFill/>
                </a:ln>
                <a:solidFill>
                  <a:srgbClr val="FFFFFF"/>
                </a:solidFill>
                <a:effectLst/>
                <a:uLnTx/>
                <a:uFillTx/>
                <a:latin typeface="Segoe UI"/>
                <a:ea typeface="+mn-ea"/>
                <a:cs typeface="Segoe UI" pitchFamily="34" charset="0"/>
              </a:rPr>
              <a:t>Continuous and scheduled evaluation to detect drift and maintain quality</a:t>
            </a:r>
          </a:p>
        </p:txBody>
      </p:sp>
      <p:sp>
        <p:nvSpPr>
          <p:cNvPr id="83" name="Rectangle 82">
            <a:extLst>
              <a:ext uri="{FF2B5EF4-FFF2-40B4-BE49-F238E27FC236}">
                <a16:creationId xmlns:a16="http://schemas.microsoft.com/office/drawing/2014/main" id="{0859CAE6-3D45-CE45-38B9-B335160269DF}"/>
              </a:ext>
            </a:extLst>
          </p:cNvPr>
          <p:cNvSpPr>
            <a:spLocks/>
          </p:cNvSpPr>
          <p:nvPr/>
        </p:nvSpPr>
        <p:spPr bwMode="auto">
          <a:xfrm>
            <a:off x="3151961" y="5533695"/>
            <a:ext cx="2973240" cy="524452"/>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304800" tIns="195072" rIns="30480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0" normalizeH="0" baseline="0" noProof="0">
                <a:ln>
                  <a:noFill/>
                </a:ln>
                <a:solidFill>
                  <a:srgbClr val="FFFFFF"/>
                </a:solidFill>
                <a:effectLst/>
                <a:uLnTx/>
                <a:uFillTx/>
                <a:latin typeface="Segoe UI"/>
                <a:ea typeface="+mn-ea"/>
                <a:cs typeface="Segoe UI" pitchFamily="34" charset="0"/>
              </a:rPr>
              <a:t>AI-driven adversarial attack simulation to identify risks</a:t>
            </a:r>
          </a:p>
        </p:txBody>
      </p:sp>
      <p:sp>
        <p:nvSpPr>
          <p:cNvPr id="84" name="Rectangle 83">
            <a:extLst>
              <a:ext uri="{FF2B5EF4-FFF2-40B4-BE49-F238E27FC236}">
                <a16:creationId xmlns:a16="http://schemas.microsoft.com/office/drawing/2014/main" id="{3A35F2D9-2AEA-C21B-A887-57EDC7C90B62}"/>
              </a:ext>
            </a:extLst>
          </p:cNvPr>
          <p:cNvSpPr>
            <a:spLocks/>
          </p:cNvSpPr>
          <p:nvPr/>
        </p:nvSpPr>
        <p:spPr bwMode="auto">
          <a:xfrm>
            <a:off x="6125203" y="1819480"/>
            <a:ext cx="2905909" cy="322707"/>
          </a:xfrm>
          <a:prstGeom prst="rect">
            <a:avLst/>
          </a:prstGeom>
          <a:solidFill>
            <a:srgbClr val="B9DFF6"/>
          </a:solidFill>
          <a:ln w="12700" cap="flat">
            <a:solidFill>
              <a:srgbClr val="36AAEE"/>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467" b="1" i="0" u="none" strike="noStrike" kern="1200" cap="none" spc="0" normalizeH="0" baseline="0" noProof="0">
                <a:ln>
                  <a:noFill/>
                </a:ln>
                <a:solidFill>
                  <a:srgbClr val="000000"/>
                </a:solidFill>
                <a:effectLst/>
                <a:uLnTx/>
                <a:uFillTx/>
                <a:latin typeface="Segoe UI"/>
                <a:ea typeface="+mn-ea"/>
                <a:cs typeface="+mn-cs"/>
              </a:rPr>
              <a:t>Monitor</a:t>
            </a:r>
          </a:p>
        </p:txBody>
      </p:sp>
      <p:sp>
        <p:nvSpPr>
          <p:cNvPr id="85" name="Rectangle 84">
            <a:extLst>
              <a:ext uri="{FF2B5EF4-FFF2-40B4-BE49-F238E27FC236}">
                <a16:creationId xmlns:a16="http://schemas.microsoft.com/office/drawing/2014/main" id="{86C17453-8593-A7AC-3379-3BCFEB0627E1}"/>
              </a:ext>
            </a:extLst>
          </p:cNvPr>
          <p:cNvSpPr>
            <a:spLocks/>
          </p:cNvSpPr>
          <p:nvPr/>
        </p:nvSpPr>
        <p:spPr bwMode="auto">
          <a:xfrm>
            <a:off x="6125203" y="2136759"/>
            <a:ext cx="2905909" cy="490173"/>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0" normalizeH="0" baseline="0" noProof="0">
                <a:ln>
                  <a:noFill/>
                </a:ln>
                <a:solidFill>
                  <a:srgbClr val="FFFFFF"/>
                </a:solidFill>
                <a:effectLst/>
                <a:uLnTx/>
                <a:uFillTx/>
                <a:latin typeface="Segoe UI"/>
                <a:ea typeface="+mn-ea"/>
                <a:cs typeface="Segoe UI" pitchFamily="34" charset="0"/>
              </a:rPr>
              <a:t>Real-time dashboards for latency, errors, token usage, and quality signals</a:t>
            </a:r>
          </a:p>
        </p:txBody>
      </p:sp>
      <p:sp>
        <p:nvSpPr>
          <p:cNvPr id="86" name="Rectangle 85">
            <a:extLst>
              <a:ext uri="{FF2B5EF4-FFF2-40B4-BE49-F238E27FC236}">
                <a16:creationId xmlns:a16="http://schemas.microsoft.com/office/drawing/2014/main" id="{B13A00E2-B073-7780-7CAC-5807DA899E6B}"/>
              </a:ext>
            </a:extLst>
          </p:cNvPr>
          <p:cNvSpPr>
            <a:spLocks/>
          </p:cNvSpPr>
          <p:nvPr/>
        </p:nvSpPr>
        <p:spPr bwMode="auto">
          <a:xfrm>
            <a:off x="6125203" y="2626932"/>
            <a:ext cx="2905909" cy="490173"/>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0" normalizeH="0" baseline="0" noProof="0">
                <a:ln>
                  <a:noFill/>
                </a:ln>
                <a:solidFill>
                  <a:srgbClr val="FFFFFF"/>
                </a:solidFill>
                <a:effectLst/>
                <a:uLnTx/>
                <a:uFillTx/>
                <a:latin typeface="Segoe UI"/>
                <a:ea typeface="+mn-ea"/>
                <a:cs typeface="Segoe UI" pitchFamily="34" charset="0"/>
              </a:rPr>
              <a:t>Alerts on quality degradation and harmful outputs</a:t>
            </a:r>
          </a:p>
        </p:txBody>
      </p:sp>
      <p:sp>
        <p:nvSpPr>
          <p:cNvPr id="87" name="Rectangle 86">
            <a:extLst>
              <a:ext uri="{FF2B5EF4-FFF2-40B4-BE49-F238E27FC236}">
                <a16:creationId xmlns:a16="http://schemas.microsoft.com/office/drawing/2014/main" id="{540592E1-30FA-86BF-B5A7-B1C4C118D4FD}"/>
              </a:ext>
            </a:extLst>
          </p:cNvPr>
          <p:cNvSpPr>
            <a:spLocks/>
          </p:cNvSpPr>
          <p:nvPr/>
        </p:nvSpPr>
        <p:spPr bwMode="auto">
          <a:xfrm>
            <a:off x="6125203" y="3117104"/>
            <a:ext cx="2905909" cy="490173"/>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95072" rIns="12192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0" normalizeH="0" baseline="0" noProof="0">
                <a:ln>
                  <a:noFill/>
                </a:ln>
                <a:solidFill>
                  <a:srgbClr val="FFFFFF"/>
                </a:solidFill>
                <a:effectLst/>
                <a:uLnTx/>
                <a:uFillTx/>
                <a:latin typeface="Segoe UI"/>
                <a:ea typeface="+mn-ea"/>
                <a:cs typeface="Segoe UI" pitchFamily="34" charset="0"/>
              </a:rPr>
              <a:t>Unified monitoring integrated with Azure Monitor across AI and infrastructure</a:t>
            </a:r>
          </a:p>
        </p:txBody>
      </p:sp>
      <p:sp>
        <p:nvSpPr>
          <p:cNvPr id="88" name="Rectangle 87">
            <a:extLst>
              <a:ext uri="{FF2B5EF4-FFF2-40B4-BE49-F238E27FC236}">
                <a16:creationId xmlns:a16="http://schemas.microsoft.com/office/drawing/2014/main" id="{093B5E00-F91F-8174-03AC-DF2C30F60568}"/>
              </a:ext>
            </a:extLst>
          </p:cNvPr>
          <p:cNvSpPr>
            <a:spLocks/>
          </p:cNvSpPr>
          <p:nvPr/>
        </p:nvSpPr>
        <p:spPr bwMode="auto">
          <a:xfrm>
            <a:off x="6125203" y="3607280"/>
            <a:ext cx="2905909" cy="345275"/>
          </a:xfrm>
          <a:prstGeom prst="rect">
            <a:avLst/>
          </a:prstGeom>
          <a:solidFill>
            <a:srgbClr val="B9DFF6"/>
          </a:solidFill>
          <a:ln w="12700" cap="flat">
            <a:solidFill>
              <a:srgbClr val="78C5F2"/>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467" b="1" i="0" u="none" strike="noStrike" kern="1200" cap="none" spc="0" normalizeH="0" baseline="0" noProof="0">
                <a:ln>
                  <a:noFill/>
                </a:ln>
                <a:solidFill>
                  <a:srgbClr val="000000"/>
                </a:solidFill>
                <a:effectLst/>
                <a:uLnTx/>
                <a:uFillTx/>
                <a:latin typeface="Segoe UI"/>
                <a:ea typeface="+mn-ea"/>
                <a:cs typeface="+mn-cs"/>
              </a:rPr>
              <a:t>Optimize</a:t>
            </a:r>
          </a:p>
        </p:txBody>
      </p:sp>
      <p:sp>
        <p:nvSpPr>
          <p:cNvPr id="89" name="Rectangle 88">
            <a:extLst>
              <a:ext uri="{FF2B5EF4-FFF2-40B4-BE49-F238E27FC236}">
                <a16:creationId xmlns:a16="http://schemas.microsoft.com/office/drawing/2014/main" id="{7E10E0AD-F99F-8B31-2104-19BD12193376}"/>
              </a:ext>
            </a:extLst>
          </p:cNvPr>
          <p:cNvSpPr>
            <a:spLocks/>
          </p:cNvSpPr>
          <p:nvPr/>
        </p:nvSpPr>
        <p:spPr bwMode="auto">
          <a:xfrm>
            <a:off x="6125203" y="3960339"/>
            <a:ext cx="2905909" cy="2097808"/>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91440" rIns="121920" bIns="195072" numCol="1" spcCol="0" rtlCol="0" fromWordArt="0" anchor="t"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067" b="0" i="0" u="none" strike="noStrike" kern="1200" cap="none" spc="-67" normalizeH="0" baseline="0" noProof="0">
                <a:ln>
                  <a:noFill/>
                </a:ln>
                <a:solidFill>
                  <a:srgbClr val="FFFFFF"/>
                </a:solidFill>
                <a:effectLst/>
                <a:uLnTx/>
                <a:uFillTx/>
                <a:latin typeface="Segoe UI"/>
                <a:ea typeface="+mn-ea"/>
                <a:cs typeface="Segoe UI" pitchFamily="34" charset="0"/>
              </a:rPr>
              <a:t>AI-driven performance optimization to improve quality, cost, and outcomes</a:t>
            </a:r>
          </a:p>
        </p:txBody>
      </p:sp>
      <p:sp>
        <p:nvSpPr>
          <p:cNvPr id="55" name="Rectangle 54">
            <a:extLst>
              <a:ext uri="{FF2B5EF4-FFF2-40B4-BE49-F238E27FC236}">
                <a16:creationId xmlns:a16="http://schemas.microsoft.com/office/drawing/2014/main" id="{2772A0DE-EF8F-639D-96B0-0130B657F002}"/>
              </a:ext>
              <a:ext uri="{C183D7F6-B498-43B3-948B-1728B52AA6E4}">
                <adec:decorative xmlns:adec="http://schemas.microsoft.com/office/drawing/2017/decorative" val="1"/>
              </a:ext>
            </a:extLst>
          </p:cNvPr>
          <p:cNvSpPr/>
          <p:nvPr/>
        </p:nvSpPr>
        <p:spPr bwMode="auto">
          <a:xfrm>
            <a:off x="9137151" y="1224163"/>
            <a:ext cx="2466416" cy="582613"/>
          </a:xfrm>
          <a:prstGeom prst="rect">
            <a:avLst/>
          </a:prstGeom>
          <a:solidFill>
            <a:srgbClr val="78C5F5"/>
          </a:solidFill>
          <a:ln w="12700" cap="flat">
            <a:solidFill>
              <a:srgbClr val="78C5F5"/>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800" b="1" i="0" u="none" strike="noStrike" kern="1200" cap="none" spc="0" normalizeH="0" baseline="0" noProof="0">
                <a:ln>
                  <a:noFill/>
                </a:ln>
                <a:solidFill>
                  <a:srgbClr val="000000"/>
                </a:solidFill>
                <a:effectLst/>
                <a:uLnTx/>
                <a:uFillTx/>
                <a:latin typeface="Segoe UI"/>
                <a:ea typeface="+mn-ea"/>
                <a:cs typeface="+mn-cs"/>
              </a:rPr>
              <a:t>Security</a:t>
            </a:r>
          </a:p>
        </p:txBody>
      </p:sp>
      <p:sp>
        <p:nvSpPr>
          <p:cNvPr id="56" name="Rectangle 55">
            <a:extLst>
              <a:ext uri="{FF2B5EF4-FFF2-40B4-BE49-F238E27FC236}">
                <a16:creationId xmlns:a16="http://schemas.microsoft.com/office/drawing/2014/main" id="{D35B9A99-5D00-E709-01E1-5DA8968E61E5}"/>
              </a:ext>
            </a:extLst>
          </p:cNvPr>
          <p:cNvSpPr/>
          <p:nvPr/>
        </p:nvSpPr>
        <p:spPr bwMode="auto">
          <a:xfrm>
            <a:off x="9137151" y="1815745"/>
            <a:ext cx="2466416" cy="708819"/>
          </a:xfrm>
          <a:prstGeom prst="rect">
            <a:avLst/>
          </a:prstGeom>
          <a:solidFill>
            <a:schemeClr val="bg1"/>
          </a:solidFill>
          <a:ln w="12700">
            <a:solidFill>
              <a:srgbClr val="78C5F5"/>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95072" rIns="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1" i="0" u="none" strike="noStrike" kern="1200" cap="none" spc="-40" normalizeH="0" baseline="0" noProof="0">
                <a:ln>
                  <a:noFill/>
                </a:ln>
                <a:solidFill>
                  <a:srgbClr val="FFFFFF"/>
                </a:solidFill>
                <a:effectLst/>
                <a:uLnTx/>
                <a:uFillTx/>
                <a:latin typeface="Segoe UI"/>
                <a:ea typeface="Segoe UI" pitchFamily="34" charset="0"/>
                <a:cs typeface="Segoe UI" pitchFamily="34" charset="0"/>
              </a:rPr>
              <a:t>Microsoft Defender</a:t>
            </a:r>
          </a:p>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0" i="0" u="none" strike="noStrike" kern="1200" cap="none" spc="-40" normalizeH="0" baseline="0" noProof="0">
                <a:ln>
                  <a:noFill/>
                </a:ln>
                <a:solidFill>
                  <a:srgbClr val="FFFFFF"/>
                </a:solidFill>
                <a:effectLst/>
                <a:uLnTx/>
                <a:uFillTx/>
                <a:latin typeface="Segoe UI"/>
                <a:ea typeface="Segoe UI" pitchFamily="34" charset="0"/>
                <a:cs typeface="Segoe UI" pitchFamily="34" charset="0"/>
              </a:rPr>
              <a:t>Protect against threats</a:t>
            </a:r>
          </a:p>
        </p:txBody>
      </p:sp>
      <p:sp>
        <p:nvSpPr>
          <p:cNvPr id="57" name="Rectangle 56">
            <a:extLst>
              <a:ext uri="{FF2B5EF4-FFF2-40B4-BE49-F238E27FC236}">
                <a16:creationId xmlns:a16="http://schemas.microsoft.com/office/drawing/2014/main" id="{8B34ABAE-40EC-8E60-D16E-DE1A411E9A0C}"/>
              </a:ext>
            </a:extLst>
          </p:cNvPr>
          <p:cNvSpPr/>
          <p:nvPr/>
        </p:nvSpPr>
        <p:spPr bwMode="auto">
          <a:xfrm>
            <a:off x="9137151" y="2524565"/>
            <a:ext cx="2466416" cy="708819"/>
          </a:xfrm>
          <a:prstGeom prst="rect">
            <a:avLst/>
          </a:prstGeom>
          <a:solidFill>
            <a:schemeClr val="bg1"/>
          </a:solidFill>
          <a:ln w="12700">
            <a:solidFill>
              <a:srgbClr val="78C5F5"/>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95072" rIns="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1" i="0" u="none" strike="noStrike" kern="1200" cap="none" spc="-40" normalizeH="0" baseline="0" noProof="0">
                <a:ln>
                  <a:noFill/>
                </a:ln>
                <a:solidFill>
                  <a:srgbClr val="FFFFFF"/>
                </a:solidFill>
                <a:effectLst/>
                <a:uLnTx/>
                <a:uFillTx/>
                <a:latin typeface="Segoe UI"/>
                <a:ea typeface="Segoe UI" pitchFamily="34" charset="0"/>
                <a:cs typeface="Segoe UI" pitchFamily="34" charset="0"/>
              </a:rPr>
              <a:t>Microsoft Purview</a:t>
            </a:r>
          </a:p>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0" i="0" u="none" strike="noStrike" kern="1200" cap="none" spc="-67" normalizeH="0" baseline="0" noProof="0">
                <a:ln>
                  <a:noFill/>
                </a:ln>
                <a:solidFill>
                  <a:srgbClr val="FFFFFF"/>
                </a:solidFill>
                <a:effectLst/>
                <a:uLnTx/>
                <a:uFillTx/>
                <a:latin typeface="Segoe UI"/>
                <a:ea typeface="Segoe UI" pitchFamily="34" charset="0"/>
                <a:cs typeface="Segoe UI" pitchFamily="34" charset="0"/>
              </a:rPr>
              <a:t>Secure and govern agent data</a:t>
            </a:r>
            <a:endParaRPr kumimoji="0" lang="en-US" sz="1467" b="1" i="0" u="none" strike="noStrike" kern="1200" cap="none" spc="-67" normalizeH="0" baseline="0" noProof="0">
              <a:ln>
                <a:noFill/>
              </a:ln>
              <a:solidFill>
                <a:srgbClr val="FFFFFF"/>
              </a:solidFill>
              <a:effectLst/>
              <a:uLnTx/>
              <a:uFillTx/>
              <a:latin typeface="Segoe UI"/>
              <a:ea typeface="Segoe UI" pitchFamily="34" charset="0"/>
              <a:cs typeface="Segoe UI" pitchFamily="34" charset="0"/>
            </a:endParaRPr>
          </a:p>
        </p:txBody>
      </p:sp>
      <p:sp>
        <p:nvSpPr>
          <p:cNvPr id="61" name="Rectangle 60">
            <a:extLst>
              <a:ext uri="{FF2B5EF4-FFF2-40B4-BE49-F238E27FC236}">
                <a16:creationId xmlns:a16="http://schemas.microsoft.com/office/drawing/2014/main" id="{E6F55AD3-F054-08B7-DBA6-A2ABA993AD91}"/>
              </a:ext>
            </a:extLst>
          </p:cNvPr>
          <p:cNvSpPr/>
          <p:nvPr/>
        </p:nvSpPr>
        <p:spPr bwMode="auto">
          <a:xfrm>
            <a:off x="9137151" y="3227033"/>
            <a:ext cx="2466416" cy="708819"/>
          </a:xfrm>
          <a:prstGeom prst="rect">
            <a:avLst/>
          </a:prstGeom>
          <a:solidFill>
            <a:schemeClr val="bg1"/>
          </a:solidFill>
          <a:ln w="12700">
            <a:solidFill>
              <a:srgbClr val="78C5F5"/>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95072" rIns="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1" i="0" u="none" strike="noStrike" kern="1200" cap="none" spc="-40" normalizeH="0" baseline="0" noProof="0">
                <a:ln>
                  <a:noFill/>
                </a:ln>
                <a:solidFill>
                  <a:srgbClr val="FFFFFF"/>
                </a:solidFill>
                <a:effectLst/>
                <a:uLnTx/>
                <a:uFillTx/>
                <a:latin typeface="Segoe UI"/>
                <a:ea typeface="Segoe UI" pitchFamily="34" charset="0"/>
                <a:cs typeface="Segoe UI" pitchFamily="34" charset="0"/>
              </a:rPr>
              <a:t>Microsoft Entra Agent ID</a:t>
            </a:r>
          </a:p>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67" b="0" i="0" u="none" strike="noStrike" kern="1200" cap="none" spc="-40" normalizeH="0" baseline="0" noProof="0">
                <a:ln>
                  <a:noFill/>
                </a:ln>
                <a:solidFill>
                  <a:srgbClr val="FFFFFF"/>
                </a:solidFill>
                <a:effectLst/>
                <a:uLnTx/>
                <a:uFillTx/>
                <a:latin typeface="Segoe UI"/>
                <a:ea typeface="Segoe UI" pitchFamily="34" charset="0"/>
                <a:cs typeface="Segoe UI" pitchFamily="34" charset="0"/>
              </a:rPr>
              <a:t>Secure access for agents</a:t>
            </a:r>
          </a:p>
        </p:txBody>
      </p:sp>
    </p:spTree>
    <p:extLst>
      <p:ext uri="{BB962C8B-B14F-4D97-AF65-F5344CB8AC3E}">
        <p14:creationId xmlns:p14="http://schemas.microsoft.com/office/powerpoint/2010/main" val="2788963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par>
                                <p:cTn id="11" presetID="10" presetClass="entr" presetSubtype="0" fill="hold" grpId="0" nodeType="withEffect">
                                  <p:stCondLst>
                                    <p:cond delay="150"/>
                                  </p:stCondLst>
                                  <p:childTnLst>
                                    <p:set>
                                      <p:cBhvr>
                                        <p:cTn id="12" dur="1" fill="hold">
                                          <p:stCondLst>
                                            <p:cond delay="0"/>
                                          </p:stCondLst>
                                        </p:cTn>
                                        <p:tgtEl>
                                          <p:spTgt spid="33"/>
                                        </p:tgtEl>
                                        <p:attrNameLst>
                                          <p:attrName>style.visibility</p:attrName>
                                        </p:attrNameLst>
                                      </p:cBhvr>
                                      <p:to>
                                        <p:strVal val="visible"/>
                                      </p:to>
                                    </p:set>
                                    <p:animEffect transition="in" filter="fade">
                                      <p:cBhvr>
                                        <p:cTn id="13" dur="500"/>
                                        <p:tgtEl>
                                          <p:spTgt spid="33"/>
                                        </p:tgtEl>
                                      </p:cBhvr>
                                    </p:animEffect>
                                  </p:childTnLst>
                                </p:cTn>
                              </p:par>
                              <p:par>
                                <p:cTn id="14" presetID="10" presetClass="entr" presetSubtype="0" fill="hold" grpId="0" nodeType="withEffect">
                                  <p:stCondLst>
                                    <p:cond delay="200"/>
                                  </p:stCondLst>
                                  <p:childTnLst>
                                    <p:set>
                                      <p:cBhvr>
                                        <p:cTn id="15" dur="1" fill="hold">
                                          <p:stCondLst>
                                            <p:cond delay="0"/>
                                          </p:stCondLst>
                                        </p:cTn>
                                        <p:tgtEl>
                                          <p:spTgt spid="37"/>
                                        </p:tgtEl>
                                        <p:attrNameLst>
                                          <p:attrName>style.visibility</p:attrName>
                                        </p:attrNameLst>
                                      </p:cBhvr>
                                      <p:to>
                                        <p:strVal val="visible"/>
                                      </p:to>
                                    </p:set>
                                    <p:animEffect transition="in" filter="fade">
                                      <p:cBhvr>
                                        <p:cTn id="16" dur="500"/>
                                        <p:tgtEl>
                                          <p:spTgt spid="37"/>
                                        </p:tgtEl>
                                      </p:cBhvr>
                                    </p:animEffect>
                                  </p:childTnLst>
                                </p:cTn>
                              </p:par>
                              <p:par>
                                <p:cTn id="17" presetID="10" presetClass="entr" presetSubtype="0" fill="hold" grpId="0" nodeType="withEffect">
                                  <p:stCondLst>
                                    <p:cond delay="250"/>
                                  </p:stCondLst>
                                  <p:childTnLst>
                                    <p:set>
                                      <p:cBhvr>
                                        <p:cTn id="18" dur="1" fill="hold">
                                          <p:stCondLst>
                                            <p:cond delay="0"/>
                                          </p:stCondLst>
                                        </p:cTn>
                                        <p:tgtEl>
                                          <p:spTgt spid="34"/>
                                        </p:tgtEl>
                                        <p:attrNameLst>
                                          <p:attrName>style.visibility</p:attrName>
                                        </p:attrNameLst>
                                      </p:cBhvr>
                                      <p:to>
                                        <p:strVal val="visible"/>
                                      </p:to>
                                    </p:set>
                                    <p:animEffect transition="in" filter="fade">
                                      <p:cBhvr>
                                        <p:cTn id="19" dur="500"/>
                                        <p:tgtEl>
                                          <p:spTgt spid="34"/>
                                        </p:tgtEl>
                                      </p:cBhvr>
                                    </p:animEffect>
                                  </p:childTnLst>
                                </p:cTn>
                              </p:par>
                              <p:par>
                                <p:cTn id="20" presetID="10" presetClass="entr" presetSubtype="0" fill="hold" grpId="0" nodeType="withEffect">
                                  <p:stCondLst>
                                    <p:cond delay="30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500"/>
                                        <p:tgtEl>
                                          <p:spTgt spid="36"/>
                                        </p:tgtEl>
                                      </p:cBhvr>
                                    </p:animEffect>
                                  </p:childTnLst>
                                </p:cTn>
                              </p:par>
                              <p:par>
                                <p:cTn id="23" presetID="10" presetClass="entr" presetSubtype="0" fill="hold" grpId="0" nodeType="withEffect">
                                  <p:stCondLst>
                                    <p:cond delay="350"/>
                                  </p:stCondLst>
                                  <p:childTnLst>
                                    <p:set>
                                      <p:cBhvr>
                                        <p:cTn id="24" dur="1" fill="hold">
                                          <p:stCondLst>
                                            <p:cond delay="0"/>
                                          </p:stCondLst>
                                        </p:cTn>
                                        <p:tgtEl>
                                          <p:spTgt spid="35"/>
                                        </p:tgtEl>
                                        <p:attrNameLst>
                                          <p:attrName>style.visibility</p:attrName>
                                        </p:attrNameLst>
                                      </p:cBhvr>
                                      <p:to>
                                        <p:strVal val="visible"/>
                                      </p:to>
                                    </p:set>
                                    <p:animEffect transition="in" filter="fade">
                                      <p:cBhvr>
                                        <p:cTn id="25" dur="500"/>
                                        <p:tgtEl>
                                          <p:spTgt spid="35"/>
                                        </p:tgtEl>
                                      </p:cBhvr>
                                    </p:animEffect>
                                  </p:childTnLst>
                                </p:cTn>
                              </p:par>
                              <p:par>
                                <p:cTn id="26" presetID="10" presetClass="entr" presetSubtype="0" fill="hold" grpId="0" nodeType="withEffect">
                                  <p:stCondLst>
                                    <p:cond delay="400"/>
                                  </p:stCondLst>
                                  <p:childTnLst>
                                    <p:set>
                                      <p:cBhvr>
                                        <p:cTn id="27" dur="1" fill="hold">
                                          <p:stCondLst>
                                            <p:cond delay="0"/>
                                          </p:stCondLst>
                                        </p:cTn>
                                        <p:tgtEl>
                                          <p:spTgt spid="48"/>
                                        </p:tgtEl>
                                        <p:attrNameLst>
                                          <p:attrName>style.visibility</p:attrName>
                                        </p:attrNameLst>
                                      </p:cBhvr>
                                      <p:to>
                                        <p:strVal val="visible"/>
                                      </p:to>
                                    </p:set>
                                    <p:animEffect transition="in" filter="fade">
                                      <p:cBhvr>
                                        <p:cTn id="28" dur="500"/>
                                        <p:tgtEl>
                                          <p:spTgt spid="48"/>
                                        </p:tgtEl>
                                      </p:cBhvr>
                                    </p:animEffect>
                                  </p:childTnLst>
                                </p:cTn>
                              </p:par>
                              <p:par>
                                <p:cTn id="29" presetID="10" presetClass="entr" presetSubtype="0" fill="hold" grpId="0" nodeType="withEffect">
                                  <p:stCondLst>
                                    <p:cond delay="450"/>
                                  </p:stCondLst>
                                  <p:childTnLst>
                                    <p:set>
                                      <p:cBhvr>
                                        <p:cTn id="30" dur="1" fill="hold">
                                          <p:stCondLst>
                                            <p:cond delay="0"/>
                                          </p:stCondLst>
                                        </p:cTn>
                                        <p:tgtEl>
                                          <p:spTgt spid="75"/>
                                        </p:tgtEl>
                                        <p:attrNameLst>
                                          <p:attrName>style.visibility</p:attrName>
                                        </p:attrNameLst>
                                      </p:cBhvr>
                                      <p:to>
                                        <p:strVal val="visible"/>
                                      </p:to>
                                    </p:set>
                                    <p:animEffect transition="in" filter="fade">
                                      <p:cBhvr>
                                        <p:cTn id="31" dur="500"/>
                                        <p:tgtEl>
                                          <p:spTgt spid="75"/>
                                        </p:tgtEl>
                                      </p:cBhvr>
                                    </p:animEffect>
                                  </p:childTnLst>
                                </p:cTn>
                              </p:par>
                              <p:par>
                                <p:cTn id="32" presetID="10" presetClass="entr" presetSubtype="0" fill="hold" grpId="0" nodeType="withEffect">
                                  <p:stCondLst>
                                    <p:cond delay="500"/>
                                  </p:stCondLst>
                                  <p:childTnLst>
                                    <p:set>
                                      <p:cBhvr>
                                        <p:cTn id="33" dur="1" fill="hold">
                                          <p:stCondLst>
                                            <p:cond delay="0"/>
                                          </p:stCondLst>
                                        </p:cTn>
                                        <p:tgtEl>
                                          <p:spTgt spid="84"/>
                                        </p:tgtEl>
                                        <p:attrNameLst>
                                          <p:attrName>style.visibility</p:attrName>
                                        </p:attrNameLst>
                                      </p:cBhvr>
                                      <p:to>
                                        <p:strVal val="visible"/>
                                      </p:to>
                                    </p:set>
                                    <p:animEffect transition="in" filter="fade">
                                      <p:cBhvr>
                                        <p:cTn id="34" dur="500"/>
                                        <p:tgtEl>
                                          <p:spTgt spid="84"/>
                                        </p:tgtEl>
                                      </p:cBhvr>
                                    </p:animEffect>
                                  </p:childTnLst>
                                </p:cTn>
                              </p:par>
                              <p:par>
                                <p:cTn id="35" presetID="10" presetClass="entr" presetSubtype="0" fill="hold" grpId="0" nodeType="withEffect">
                                  <p:stCondLst>
                                    <p:cond delay="550"/>
                                  </p:stCondLst>
                                  <p:childTnLst>
                                    <p:set>
                                      <p:cBhvr>
                                        <p:cTn id="36" dur="1" fill="hold">
                                          <p:stCondLst>
                                            <p:cond delay="0"/>
                                          </p:stCondLst>
                                        </p:cTn>
                                        <p:tgtEl>
                                          <p:spTgt spid="76"/>
                                        </p:tgtEl>
                                        <p:attrNameLst>
                                          <p:attrName>style.visibility</p:attrName>
                                        </p:attrNameLst>
                                      </p:cBhvr>
                                      <p:to>
                                        <p:strVal val="visible"/>
                                      </p:to>
                                    </p:set>
                                    <p:animEffect transition="in" filter="fade">
                                      <p:cBhvr>
                                        <p:cTn id="37" dur="500"/>
                                        <p:tgtEl>
                                          <p:spTgt spid="76"/>
                                        </p:tgtEl>
                                      </p:cBhvr>
                                    </p:animEffect>
                                  </p:childTnLst>
                                </p:cTn>
                              </p:par>
                              <p:par>
                                <p:cTn id="38" presetID="10" presetClass="entr" presetSubtype="0" fill="hold" grpId="0" nodeType="withEffect">
                                  <p:stCondLst>
                                    <p:cond delay="600"/>
                                  </p:stCondLst>
                                  <p:childTnLst>
                                    <p:set>
                                      <p:cBhvr>
                                        <p:cTn id="39" dur="1" fill="hold">
                                          <p:stCondLst>
                                            <p:cond delay="0"/>
                                          </p:stCondLst>
                                        </p:cTn>
                                        <p:tgtEl>
                                          <p:spTgt spid="85"/>
                                        </p:tgtEl>
                                        <p:attrNameLst>
                                          <p:attrName>style.visibility</p:attrName>
                                        </p:attrNameLst>
                                      </p:cBhvr>
                                      <p:to>
                                        <p:strVal val="visible"/>
                                      </p:to>
                                    </p:set>
                                    <p:animEffect transition="in" filter="fade">
                                      <p:cBhvr>
                                        <p:cTn id="40" dur="500"/>
                                        <p:tgtEl>
                                          <p:spTgt spid="85"/>
                                        </p:tgtEl>
                                      </p:cBhvr>
                                    </p:animEffect>
                                  </p:childTnLst>
                                </p:cTn>
                              </p:par>
                              <p:par>
                                <p:cTn id="41" presetID="10" presetClass="entr" presetSubtype="0" fill="hold" grpId="0" nodeType="withEffect">
                                  <p:stCondLst>
                                    <p:cond delay="650"/>
                                  </p:stCondLst>
                                  <p:childTnLst>
                                    <p:set>
                                      <p:cBhvr>
                                        <p:cTn id="42" dur="1" fill="hold">
                                          <p:stCondLst>
                                            <p:cond delay="0"/>
                                          </p:stCondLst>
                                        </p:cTn>
                                        <p:tgtEl>
                                          <p:spTgt spid="77"/>
                                        </p:tgtEl>
                                        <p:attrNameLst>
                                          <p:attrName>style.visibility</p:attrName>
                                        </p:attrNameLst>
                                      </p:cBhvr>
                                      <p:to>
                                        <p:strVal val="visible"/>
                                      </p:to>
                                    </p:set>
                                    <p:animEffect transition="in" filter="fade">
                                      <p:cBhvr>
                                        <p:cTn id="43" dur="500"/>
                                        <p:tgtEl>
                                          <p:spTgt spid="77"/>
                                        </p:tgtEl>
                                      </p:cBhvr>
                                    </p:animEffect>
                                  </p:childTnLst>
                                </p:cTn>
                              </p:par>
                              <p:par>
                                <p:cTn id="44" presetID="10" presetClass="entr" presetSubtype="0" fill="hold" grpId="0" nodeType="withEffect">
                                  <p:stCondLst>
                                    <p:cond delay="700"/>
                                  </p:stCondLst>
                                  <p:childTnLst>
                                    <p:set>
                                      <p:cBhvr>
                                        <p:cTn id="45" dur="1" fill="hold">
                                          <p:stCondLst>
                                            <p:cond delay="0"/>
                                          </p:stCondLst>
                                        </p:cTn>
                                        <p:tgtEl>
                                          <p:spTgt spid="86"/>
                                        </p:tgtEl>
                                        <p:attrNameLst>
                                          <p:attrName>style.visibility</p:attrName>
                                        </p:attrNameLst>
                                      </p:cBhvr>
                                      <p:to>
                                        <p:strVal val="visible"/>
                                      </p:to>
                                    </p:set>
                                    <p:animEffect transition="in" filter="fade">
                                      <p:cBhvr>
                                        <p:cTn id="46" dur="500"/>
                                        <p:tgtEl>
                                          <p:spTgt spid="86"/>
                                        </p:tgtEl>
                                      </p:cBhvr>
                                    </p:animEffect>
                                  </p:childTnLst>
                                </p:cTn>
                              </p:par>
                              <p:par>
                                <p:cTn id="47" presetID="10" presetClass="entr" presetSubtype="0" fill="hold" grpId="0" nodeType="withEffect">
                                  <p:stCondLst>
                                    <p:cond delay="750"/>
                                  </p:stCondLst>
                                  <p:childTnLst>
                                    <p:set>
                                      <p:cBhvr>
                                        <p:cTn id="48" dur="1" fill="hold">
                                          <p:stCondLst>
                                            <p:cond delay="0"/>
                                          </p:stCondLst>
                                        </p:cTn>
                                        <p:tgtEl>
                                          <p:spTgt spid="78"/>
                                        </p:tgtEl>
                                        <p:attrNameLst>
                                          <p:attrName>style.visibility</p:attrName>
                                        </p:attrNameLst>
                                      </p:cBhvr>
                                      <p:to>
                                        <p:strVal val="visible"/>
                                      </p:to>
                                    </p:set>
                                    <p:animEffect transition="in" filter="fade">
                                      <p:cBhvr>
                                        <p:cTn id="49" dur="500"/>
                                        <p:tgtEl>
                                          <p:spTgt spid="78"/>
                                        </p:tgtEl>
                                      </p:cBhvr>
                                    </p:animEffect>
                                  </p:childTnLst>
                                </p:cTn>
                              </p:par>
                              <p:par>
                                <p:cTn id="50" presetID="10" presetClass="entr" presetSubtype="0" fill="hold" grpId="0" nodeType="withEffect">
                                  <p:stCondLst>
                                    <p:cond delay="800"/>
                                  </p:stCondLst>
                                  <p:childTnLst>
                                    <p:set>
                                      <p:cBhvr>
                                        <p:cTn id="51" dur="1" fill="hold">
                                          <p:stCondLst>
                                            <p:cond delay="0"/>
                                          </p:stCondLst>
                                        </p:cTn>
                                        <p:tgtEl>
                                          <p:spTgt spid="87"/>
                                        </p:tgtEl>
                                        <p:attrNameLst>
                                          <p:attrName>style.visibility</p:attrName>
                                        </p:attrNameLst>
                                      </p:cBhvr>
                                      <p:to>
                                        <p:strVal val="visible"/>
                                      </p:to>
                                    </p:set>
                                    <p:animEffect transition="in" filter="fade">
                                      <p:cBhvr>
                                        <p:cTn id="52" dur="500"/>
                                        <p:tgtEl>
                                          <p:spTgt spid="87"/>
                                        </p:tgtEl>
                                      </p:cBhvr>
                                    </p:animEffect>
                                  </p:childTnLst>
                                </p:cTn>
                              </p:par>
                              <p:par>
                                <p:cTn id="53" presetID="10" presetClass="entr" presetSubtype="0" fill="hold" grpId="0" nodeType="withEffect">
                                  <p:stCondLst>
                                    <p:cond delay="850"/>
                                  </p:stCondLst>
                                  <p:childTnLst>
                                    <p:set>
                                      <p:cBhvr>
                                        <p:cTn id="54" dur="1" fill="hold">
                                          <p:stCondLst>
                                            <p:cond delay="0"/>
                                          </p:stCondLst>
                                        </p:cTn>
                                        <p:tgtEl>
                                          <p:spTgt spid="79"/>
                                        </p:tgtEl>
                                        <p:attrNameLst>
                                          <p:attrName>style.visibility</p:attrName>
                                        </p:attrNameLst>
                                      </p:cBhvr>
                                      <p:to>
                                        <p:strVal val="visible"/>
                                      </p:to>
                                    </p:set>
                                    <p:animEffect transition="in" filter="fade">
                                      <p:cBhvr>
                                        <p:cTn id="55" dur="500"/>
                                        <p:tgtEl>
                                          <p:spTgt spid="79"/>
                                        </p:tgtEl>
                                      </p:cBhvr>
                                    </p:animEffect>
                                  </p:childTnLst>
                                </p:cTn>
                              </p:par>
                              <p:par>
                                <p:cTn id="56" presetID="10" presetClass="entr" presetSubtype="0" fill="hold" grpId="0" nodeType="withEffect">
                                  <p:stCondLst>
                                    <p:cond delay="900"/>
                                  </p:stCondLst>
                                  <p:childTnLst>
                                    <p:set>
                                      <p:cBhvr>
                                        <p:cTn id="57" dur="1" fill="hold">
                                          <p:stCondLst>
                                            <p:cond delay="0"/>
                                          </p:stCondLst>
                                        </p:cTn>
                                        <p:tgtEl>
                                          <p:spTgt spid="88"/>
                                        </p:tgtEl>
                                        <p:attrNameLst>
                                          <p:attrName>style.visibility</p:attrName>
                                        </p:attrNameLst>
                                      </p:cBhvr>
                                      <p:to>
                                        <p:strVal val="visible"/>
                                      </p:to>
                                    </p:set>
                                    <p:animEffect transition="in" filter="fade">
                                      <p:cBhvr>
                                        <p:cTn id="58" dur="500"/>
                                        <p:tgtEl>
                                          <p:spTgt spid="88"/>
                                        </p:tgtEl>
                                      </p:cBhvr>
                                    </p:animEffect>
                                  </p:childTnLst>
                                </p:cTn>
                              </p:par>
                              <p:par>
                                <p:cTn id="59" presetID="10" presetClass="entr" presetSubtype="0" fill="hold" grpId="0" nodeType="withEffect">
                                  <p:stCondLst>
                                    <p:cond delay="950"/>
                                  </p:stCondLst>
                                  <p:childTnLst>
                                    <p:set>
                                      <p:cBhvr>
                                        <p:cTn id="60" dur="1" fill="hold">
                                          <p:stCondLst>
                                            <p:cond delay="0"/>
                                          </p:stCondLst>
                                        </p:cTn>
                                        <p:tgtEl>
                                          <p:spTgt spid="80"/>
                                        </p:tgtEl>
                                        <p:attrNameLst>
                                          <p:attrName>style.visibility</p:attrName>
                                        </p:attrNameLst>
                                      </p:cBhvr>
                                      <p:to>
                                        <p:strVal val="visible"/>
                                      </p:to>
                                    </p:set>
                                    <p:animEffect transition="in" filter="fade">
                                      <p:cBhvr>
                                        <p:cTn id="61" dur="500"/>
                                        <p:tgtEl>
                                          <p:spTgt spid="80"/>
                                        </p:tgtEl>
                                      </p:cBhvr>
                                    </p:animEffect>
                                  </p:childTnLst>
                                </p:cTn>
                              </p:par>
                              <p:par>
                                <p:cTn id="62" presetID="10" presetClass="entr" presetSubtype="0" fill="hold" grpId="0" nodeType="withEffect">
                                  <p:stCondLst>
                                    <p:cond delay="1000"/>
                                  </p:stCondLst>
                                  <p:childTnLst>
                                    <p:set>
                                      <p:cBhvr>
                                        <p:cTn id="63" dur="1" fill="hold">
                                          <p:stCondLst>
                                            <p:cond delay="0"/>
                                          </p:stCondLst>
                                        </p:cTn>
                                        <p:tgtEl>
                                          <p:spTgt spid="89"/>
                                        </p:tgtEl>
                                        <p:attrNameLst>
                                          <p:attrName>style.visibility</p:attrName>
                                        </p:attrNameLst>
                                      </p:cBhvr>
                                      <p:to>
                                        <p:strVal val="visible"/>
                                      </p:to>
                                    </p:set>
                                    <p:animEffect transition="in" filter="fade">
                                      <p:cBhvr>
                                        <p:cTn id="64" dur="500"/>
                                        <p:tgtEl>
                                          <p:spTgt spid="89"/>
                                        </p:tgtEl>
                                      </p:cBhvr>
                                    </p:animEffect>
                                  </p:childTnLst>
                                </p:cTn>
                              </p:par>
                              <p:par>
                                <p:cTn id="65" presetID="10" presetClass="entr" presetSubtype="0" fill="hold" grpId="0" nodeType="withEffect">
                                  <p:stCondLst>
                                    <p:cond delay="1050"/>
                                  </p:stCondLst>
                                  <p:childTnLst>
                                    <p:set>
                                      <p:cBhvr>
                                        <p:cTn id="66" dur="1" fill="hold">
                                          <p:stCondLst>
                                            <p:cond delay="0"/>
                                          </p:stCondLst>
                                        </p:cTn>
                                        <p:tgtEl>
                                          <p:spTgt spid="81"/>
                                        </p:tgtEl>
                                        <p:attrNameLst>
                                          <p:attrName>style.visibility</p:attrName>
                                        </p:attrNameLst>
                                      </p:cBhvr>
                                      <p:to>
                                        <p:strVal val="visible"/>
                                      </p:to>
                                    </p:set>
                                    <p:animEffect transition="in" filter="fade">
                                      <p:cBhvr>
                                        <p:cTn id="67" dur="500"/>
                                        <p:tgtEl>
                                          <p:spTgt spid="81"/>
                                        </p:tgtEl>
                                      </p:cBhvr>
                                    </p:animEffect>
                                  </p:childTnLst>
                                </p:cTn>
                              </p:par>
                              <p:par>
                                <p:cTn id="68" presetID="10" presetClass="entr" presetSubtype="0" fill="hold" grpId="0" nodeType="withEffect">
                                  <p:stCondLst>
                                    <p:cond delay="1150"/>
                                  </p:stCondLst>
                                  <p:childTnLst>
                                    <p:set>
                                      <p:cBhvr>
                                        <p:cTn id="69" dur="1" fill="hold">
                                          <p:stCondLst>
                                            <p:cond delay="0"/>
                                          </p:stCondLst>
                                        </p:cTn>
                                        <p:tgtEl>
                                          <p:spTgt spid="82"/>
                                        </p:tgtEl>
                                        <p:attrNameLst>
                                          <p:attrName>style.visibility</p:attrName>
                                        </p:attrNameLst>
                                      </p:cBhvr>
                                      <p:to>
                                        <p:strVal val="visible"/>
                                      </p:to>
                                    </p:set>
                                    <p:animEffect transition="in" filter="fade">
                                      <p:cBhvr>
                                        <p:cTn id="70" dur="500"/>
                                        <p:tgtEl>
                                          <p:spTgt spid="82"/>
                                        </p:tgtEl>
                                      </p:cBhvr>
                                    </p:animEffect>
                                  </p:childTnLst>
                                </p:cTn>
                              </p:par>
                              <p:par>
                                <p:cTn id="71" presetID="10" presetClass="entr" presetSubtype="0" fill="hold" grpId="0" nodeType="withEffect">
                                  <p:stCondLst>
                                    <p:cond delay="1250"/>
                                  </p:stCondLst>
                                  <p:childTnLst>
                                    <p:set>
                                      <p:cBhvr>
                                        <p:cTn id="72" dur="1" fill="hold">
                                          <p:stCondLst>
                                            <p:cond delay="0"/>
                                          </p:stCondLst>
                                        </p:cTn>
                                        <p:tgtEl>
                                          <p:spTgt spid="83"/>
                                        </p:tgtEl>
                                        <p:attrNameLst>
                                          <p:attrName>style.visibility</p:attrName>
                                        </p:attrNameLst>
                                      </p:cBhvr>
                                      <p:to>
                                        <p:strVal val="visible"/>
                                      </p:to>
                                    </p:set>
                                    <p:animEffect transition="in" filter="fade">
                                      <p:cBhvr>
                                        <p:cTn id="73" dur="500"/>
                                        <p:tgtEl>
                                          <p:spTgt spid="83"/>
                                        </p:tgtEl>
                                      </p:cBhvr>
                                    </p:animEffect>
                                  </p:childTnLst>
                                </p:cTn>
                              </p:par>
                              <p:par>
                                <p:cTn id="74" presetID="10" presetClass="entr" presetSubtype="0" fill="hold" grpId="0" nodeType="withEffect">
                                  <p:stCondLst>
                                    <p:cond delay="1350"/>
                                  </p:stCondLst>
                                  <p:childTnLst>
                                    <p:set>
                                      <p:cBhvr>
                                        <p:cTn id="75" dur="1" fill="hold">
                                          <p:stCondLst>
                                            <p:cond delay="0"/>
                                          </p:stCondLst>
                                        </p:cTn>
                                        <p:tgtEl>
                                          <p:spTgt spid="55"/>
                                        </p:tgtEl>
                                        <p:attrNameLst>
                                          <p:attrName>style.visibility</p:attrName>
                                        </p:attrNameLst>
                                      </p:cBhvr>
                                      <p:to>
                                        <p:strVal val="visible"/>
                                      </p:to>
                                    </p:set>
                                    <p:animEffect transition="in" filter="fade">
                                      <p:cBhvr>
                                        <p:cTn id="76" dur="500"/>
                                        <p:tgtEl>
                                          <p:spTgt spid="55"/>
                                        </p:tgtEl>
                                      </p:cBhvr>
                                    </p:animEffect>
                                  </p:childTnLst>
                                </p:cTn>
                              </p:par>
                              <p:par>
                                <p:cTn id="77" presetID="10" presetClass="entr" presetSubtype="0" fill="hold" grpId="0" nodeType="withEffect">
                                  <p:stCondLst>
                                    <p:cond delay="1400"/>
                                  </p:stCondLst>
                                  <p:childTnLst>
                                    <p:set>
                                      <p:cBhvr>
                                        <p:cTn id="78" dur="1" fill="hold">
                                          <p:stCondLst>
                                            <p:cond delay="0"/>
                                          </p:stCondLst>
                                        </p:cTn>
                                        <p:tgtEl>
                                          <p:spTgt spid="56"/>
                                        </p:tgtEl>
                                        <p:attrNameLst>
                                          <p:attrName>style.visibility</p:attrName>
                                        </p:attrNameLst>
                                      </p:cBhvr>
                                      <p:to>
                                        <p:strVal val="visible"/>
                                      </p:to>
                                    </p:set>
                                    <p:animEffect transition="in" filter="fade">
                                      <p:cBhvr>
                                        <p:cTn id="79" dur="500"/>
                                        <p:tgtEl>
                                          <p:spTgt spid="56"/>
                                        </p:tgtEl>
                                      </p:cBhvr>
                                    </p:animEffect>
                                  </p:childTnLst>
                                </p:cTn>
                              </p:par>
                              <p:par>
                                <p:cTn id="80" presetID="10" presetClass="entr" presetSubtype="0" fill="hold" grpId="0" nodeType="withEffect">
                                  <p:stCondLst>
                                    <p:cond delay="1450"/>
                                  </p:stCondLst>
                                  <p:childTnLst>
                                    <p:set>
                                      <p:cBhvr>
                                        <p:cTn id="81" dur="1" fill="hold">
                                          <p:stCondLst>
                                            <p:cond delay="0"/>
                                          </p:stCondLst>
                                        </p:cTn>
                                        <p:tgtEl>
                                          <p:spTgt spid="57"/>
                                        </p:tgtEl>
                                        <p:attrNameLst>
                                          <p:attrName>style.visibility</p:attrName>
                                        </p:attrNameLst>
                                      </p:cBhvr>
                                      <p:to>
                                        <p:strVal val="visible"/>
                                      </p:to>
                                    </p:set>
                                    <p:animEffect transition="in" filter="fade">
                                      <p:cBhvr>
                                        <p:cTn id="82" dur="500"/>
                                        <p:tgtEl>
                                          <p:spTgt spid="57"/>
                                        </p:tgtEl>
                                      </p:cBhvr>
                                    </p:animEffect>
                                  </p:childTnLst>
                                </p:cTn>
                              </p:par>
                              <p:par>
                                <p:cTn id="83" presetID="10" presetClass="entr" presetSubtype="0" fill="hold" grpId="0" nodeType="withEffect">
                                  <p:stCondLst>
                                    <p:cond delay="1500"/>
                                  </p:stCondLst>
                                  <p:childTnLst>
                                    <p:set>
                                      <p:cBhvr>
                                        <p:cTn id="84" dur="1" fill="hold">
                                          <p:stCondLst>
                                            <p:cond delay="0"/>
                                          </p:stCondLst>
                                        </p:cTn>
                                        <p:tgtEl>
                                          <p:spTgt spid="61"/>
                                        </p:tgtEl>
                                        <p:attrNameLst>
                                          <p:attrName>style.visibility</p:attrName>
                                        </p:attrNameLst>
                                      </p:cBhvr>
                                      <p:to>
                                        <p:strVal val="visible"/>
                                      </p:to>
                                    </p:set>
                                    <p:animEffect transition="in" filter="fade">
                                      <p:cBhvr>
                                        <p:cTn id="85" dur="5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32" grpId="0" animBg="1"/>
      <p:bldP spid="33" grpId="0" animBg="1"/>
      <p:bldP spid="37" grpId="0" animBg="1"/>
      <p:bldP spid="34" grpId="0" animBg="1"/>
      <p:bldP spid="36" grpId="0" animBg="1"/>
      <p:bldP spid="35" grpId="0" animBg="1"/>
      <p:bldP spid="48"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55" grpId="0" animBg="1"/>
      <p:bldP spid="56" grpId="0" animBg="1"/>
      <p:bldP spid="57" grpId="0" animBg="1"/>
      <p:bldP spid="6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oundry-tool-moderation">
            <a:hlinkClick r:id="" action="ppaction://media"/>
            <a:extLst>
              <a:ext uri="{FF2B5EF4-FFF2-40B4-BE49-F238E27FC236}">
                <a16:creationId xmlns:a16="http://schemas.microsoft.com/office/drawing/2014/main" id="{CED30A1D-6E21-F2E5-401F-C6665332AC2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52400"/>
            <a:ext cx="12192000" cy="6553200"/>
          </a:xfrm>
          <a:prstGeom prst="rect">
            <a:avLst/>
          </a:prstGeom>
        </p:spPr>
      </p:pic>
    </p:spTree>
    <p:extLst>
      <p:ext uri="{BB962C8B-B14F-4D97-AF65-F5344CB8AC3E}">
        <p14:creationId xmlns:p14="http://schemas.microsoft.com/office/powerpoint/2010/main" val="41792770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1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image displays a user interface for a performance analysis tool, featuring sections for configuration, metrics, data, and a message prompt to start testing an agent.&#10;&#10;AI-generated content may be incorrect.">
            <a:extLst>
              <a:ext uri="{FF2B5EF4-FFF2-40B4-BE49-F238E27FC236}">
                <a16:creationId xmlns:a16="http://schemas.microsoft.com/office/drawing/2014/main" id="{13D921E7-7E38-4899-EE6E-ABE42F4407B0}"/>
              </a:ext>
            </a:extLst>
          </p:cNvPr>
          <p:cNvPicPr>
            <a:picLocks noChangeAspect="1"/>
          </p:cNvPicPr>
          <p:nvPr/>
        </p:nvPicPr>
        <p:blipFill>
          <a:blip r:embed="rId2"/>
          <a:stretch>
            <a:fillRect/>
          </a:stretch>
        </p:blipFill>
        <p:spPr>
          <a:xfrm>
            <a:off x="162091" y="0"/>
            <a:ext cx="11867818" cy="6858000"/>
          </a:xfrm>
          <a:prstGeom prst="rect">
            <a:avLst/>
          </a:prstGeom>
        </p:spPr>
      </p:pic>
      <p:sp>
        <p:nvSpPr>
          <p:cNvPr id="4" name="Rectangle 3">
            <a:extLst>
              <a:ext uri="{FF2B5EF4-FFF2-40B4-BE49-F238E27FC236}">
                <a16:creationId xmlns:a16="http://schemas.microsoft.com/office/drawing/2014/main" id="{CE72CDA1-1347-3EF4-F87A-9177F33370CB}"/>
              </a:ext>
            </a:extLst>
          </p:cNvPr>
          <p:cNvSpPr/>
          <p:nvPr/>
        </p:nvSpPr>
        <p:spPr bwMode="auto">
          <a:xfrm>
            <a:off x="1828800" y="6157399"/>
            <a:ext cx="1697232" cy="440754"/>
          </a:xfrm>
          <a:prstGeom prst="rect">
            <a:avLst/>
          </a:prstGeom>
          <a:noFill/>
          <a:ln w="28575">
            <a:solidFill>
              <a:srgbClr val="EE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HK" sz="2000" dirty="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1814368810"/>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image displays a Microsoft Foundry dashboard with various options for setting up and configuring an AI agent, including input sources, data types, and permissions.&#10;&#10;AI-generated content may be incorrect.">
            <a:extLst>
              <a:ext uri="{FF2B5EF4-FFF2-40B4-BE49-F238E27FC236}">
                <a16:creationId xmlns:a16="http://schemas.microsoft.com/office/drawing/2014/main" id="{2380E3EC-26FC-14C9-5C83-29E9D287BA3D}"/>
              </a:ext>
            </a:extLst>
          </p:cNvPr>
          <p:cNvPicPr>
            <a:picLocks noChangeAspect="1"/>
          </p:cNvPicPr>
          <p:nvPr/>
        </p:nvPicPr>
        <p:blipFill>
          <a:blip r:embed="rId2"/>
          <a:stretch>
            <a:fillRect/>
          </a:stretch>
        </p:blipFill>
        <p:spPr>
          <a:xfrm>
            <a:off x="199257" y="0"/>
            <a:ext cx="11793486" cy="6858000"/>
          </a:xfrm>
          <a:prstGeom prst="rect">
            <a:avLst/>
          </a:prstGeom>
        </p:spPr>
      </p:pic>
    </p:spTree>
    <p:extLst>
      <p:ext uri="{BB962C8B-B14F-4D97-AF65-F5344CB8AC3E}">
        <p14:creationId xmlns:p14="http://schemas.microsoft.com/office/powerpoint/2010/main" val="1627349363"/>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reen Recording 2026-06-16 184917">
            <a:hlinkClick r:id="" action="ppaction://media"/>
            <a:extLst>
              <a:ext uri="{FF2B5EF4-FFF2-40B4-BE49-F238E27FC236}">
                <a16:creationId xmlns:a16="http://schemas.microsoft.com/office/drawing/2014/main" id="{C9B2CFEB-017D-E03B-48AE-9C504DC7E2E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4788" y="0"/>
            <a:ext cx="11782425" cy="6858000"/>
          </a:xfrm>
          <a:prstGeom prst="rect">
            <a:avLst/>
          </a:prstGeom>
        </p:spPr>
      </p:pic>
    </p:spTree>
    <p:extLst>
      <p:ext uri="{BB962C8B-B14F-4D97-AF65-F5344CB8AC3E}">
        <p14:creationId xmlns:p14="http://schemas.microsoft.com/office/powerpoint/2010/main" val="17516658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oundry-task-adherence">
            <a:hlinkClick r:id="" action="ppaction://media"/>
            <a:extLst>
              <a:ext uri="{FF2B5EF4-FFF2-40B4-BE49-F238E27FC236}">
                <a16:creationId xmlns:a16="http://schemas.microsoft.com/office/drawing/2014/main" id="{78B35440-ED70-018A-7245-DEF52664DD0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23900" y="0"/>
            <a:ext cx="10744200" cy="6858000"/>
          </a:xfrm>
          <a:prstGeom prst="rect">
            <a:avLst/>
          </a:prstGeom>
        </p:spPr>
      </p:pic>
    </p:spTree>
    <p:extLst>
      <p:ext uri="{BB962C8B-B14F-4D97-AF65-F5344CB8AC3E}">
        <p14:creationId xmlns:p14="http://schemas.microsoft.com/office/powerpoint/2010/main" val="30892481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22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6FF44-F45D-70F2-2E49-D78B9016E916}"/>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9B04953B-B23A-4235-4767-D2353066B0DD}"/>
              </a:ext>
            </a:extLst>
          </p:cNvPr>
          <p:cNvSpPr>
            <a:spLocks noGrp="1"/>
          </p:cNvSpPr>
          <p:nvPr>
            <p:ph type="title"/>
          </p:nvPr>
        </p:nvSpPr>
        <p:spPr>
          <a:xfrm>
            <a:off x="588263" y="457203"/>
            <a:ext cx="11018520" cy="553999"/>
          </a:xfrm>
        </p:spPr>
        <p:txBody>
          <a:bodyPr/>
          <a:lstStyle/>
          <a:p>
            <a:pPr algn="ctr"/>
            <a:r>
              <a:rPr lang="en-US"/>
              <a:t>Build Announcements</a:t>
            </a:r>
            <a:endParaRPr lang="ru-UA"/>
          </a:p>
        </p:txBody>
      </p:sp>
      <p:sp>
        <p:nvSpPr>
          <p:cNvPr id="16" name="Rectangle 15">
            <a:extLst>
              <a:ext uri="{FF2B5EF4-FFF2-40B4-BE49-F238E27FC236}">
                <a16:creationId xmlns:a16="http://schemas.microsoft.com/office/drawing/2014/main" id="{7963E766-D7F5-4D0B-61BD-E0222E50C40D}"/>
              </a:ext>
              <a:ext uri="{C183D7F6-B498-43B3-948B-1728B52AA6E4}">
                <adec:decorative xmlns:adec="http://schemas.microsoft.com/office/drawing/2017/decorative" val="1"/>
              </a:ext>
            </a:extLst>
          </p:cNvPr>
          <p:cNvSpPr/>
          <p:nvPr/>
        </p:nvSpPr>
        <p:spPr bwMode="auto">
          <a:xfrm>
            <a:off x="584202" y="1436688"/>
            <a:ext cx="3481388" cy="582613"/>
          </a:xfrm>
          <a:prstGeom prst="rect">
            <a:avLst/>
          </a:prstGeom>
          <a:solidFill>
            <a:srgbClr val="3295D4"/>
          </a:solidFill>
          <a:ln w="12700" cap="flat">
            <a:solidFill>
              <a:srgbClr val="3295D4"/>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800" b="1" i="0" u="none" strike="noStrike" kern="1200" cap="none" spc="0" normalizeH="0" baseline="0" noProof="0">
                <a:ln>
                  <a:noFill/>
                </a:ln>
                <a:solidFill>
                  <a:srgbClr val="000000"/>
                </a:solidFill>
                <a:effectLst/>
                <a:uLnTx/>
                <a:uFillTx/>
                <a:latin typeface="Segoe UI"/>
                <a:ea typeface="+mn-ea"/>
                <a:cs typeface="+mn-cs"/>
              </a:rPr>
              <a:t>Guardrails &amp; Controls</a:t>
            </a:r>
          </a:p>
        </p:txBody>
      </p:sp>
      <p:sp>
        <p:nvSpPr>
          <p:cNvPr id="18" name="Rectangle 17">
            <a:extLst>
              <a:ext uri="{FF2B5EF4-FFF2-40B4-BE49-F238E27FC236}">
                <a16:creationId xmlns:a16="http://schemas.microsoft.com/office/drawing/2014/main" id="{7D7116A3-FBC8-F83F-D76B-F97733E6A147}"/>
              </a:ext>
            </a:extLst>
          </p:cNvPr>
          <p:cNvSpPr/>
          <p:nvPr/>
        </p:nvSpPr>
        <p:spPr bwMode="auto">
          <a:xfrm>
            <a:off x="584202" y="2017713"/>
            <a:ext cx="3481388" cy="708819"/>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Agent Control Specification </a:t>
            </a:r>
          </a:p>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Open Source</a:t>
            </a:r>
          </a:p>
        </p:txBody>
      </p:sp>
      <p:sp>
        <p:nvSpPr>
          <p:cNvPr id="20" name="Rectangle 19">
            <a:extLst>
              <a:ext uri="{FF2B5EF4-FFF2-40B4-BE49-F238E27FC236}">
                <a16:creationId xmlns:a16="http://schemas.microsoft.com/office/drawing/2014/main" id="{A5D4CBA6-EF5D-841D-F43F-225BF55220F1}"/>
              </a:ext>
            </a:extLst>
          </p:cNvPr>
          <p:cNvSpPr/>
          <p:nvPr/>
        </p:nvSpPr>
        <p:spPr bwMode="auto">
          <a:xfrm>
            <a:off x="584202" y="2726533"/>
            <a:ext cx="3481388" cy="708819"/>
          </a:xfrm>
          <a:prstGeom prst="rect">
            <a:avLst/>
          </a:prstGeom>
          <a:solidFill>
            <a:schemeClr val="bg1"/>
          </a:solidFill>
          <a:ln w="12700">
            <a:solidFill>
              <a:srgbClr val="3295D4"/>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480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Guided Guardrail Setup</a:t>
            </a:r>
          </a:p>
          <a:p>
            <a:pPr marL="791960" marR="0" lvl="0" indent="0" algn="ctr" defTabSz="124311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78C5F3"/>
                </a:solidFill>
                <a:effectLst/>
                <a:uLnTx/>
                <a:uFillTx/>
                <a:latin typeface="Segoe UI"/>
                <a:ea typeface="Segoe UI" pitchFamily="34" charset="0"/>
                <a:cs typeface="Segoe UI" pitchFamily="34" charset="0"/>
              </a:rPr>
              <a:t>Microsoft Foundry</a:t>
            </a:r>
          </a:p>
        </p:txBody>
      </p:sp>
      <p:grpSp>
        <p:nvGrpSpPr>
          <p:cNvPr id="66" name="Group 65" descr="Preview">
            <a:extLst>
              <a:ext uri="{FF2B5EF4-FFF2-40B4-BE49-F238E27FC236}">
                <a16:creationId xmlns:a16="http://schemas.microsoft.com/office/drawing/2014/main" id="{5FA5C9F1-FB5E-49DB-FCC5-09494B507593}"/>
              </a:ext>
            </a:extLst>
          </p:cNvPr>
          <p:cNvGrpSpPr/>
          <p:nvPr/>
        </p:nvGrpSpPr>
        <p:grpSpPr>
          <a:xfrm>
            <a:off x="1125509" y="3127080"/>
            <a:ext cx="703232" cy="166199"/>
            <a:chOff x="1095374" y="3134207"/>
            <a:chExt cx="703232" cy="166199"/>
          </a:xfrm>
        </p:grpSpPr>
        <p:sp>
          <p:nvSpPr>
            <p:cNvPr id="46" name="TextBox 45">
              <a:extLst>
                <a:ext uri="{FF2B5EF4-FFF2-40B4-BE49-F238E27FC236}">
                  <a16:creationId xmlns:a16="http://schemas.microsoft.com/office/drawing/2014/main" id="{20554A5F-213B-1231-40EF-52B34482C1FA}"/>
                </a:ext>
              </a:extLst>
            </p:cNvPr>
            <p:cNvSpPr txBox="1"/>
            <p:nvPr/>
          </p:nvSpPr>
          <p:spPr>
            <a:xfrm>
              <a:off x="1095374" y="3134207"/>
              <a:ext cx="703232" cy="166199"/>
            </a:xfrm>
            <a:prstGeom prst="rect">
              <a:avLst/>
            </a:prstGeom>
            <a:solidFill>
              <a:srgbClr val="36AAEE"/>
            </a:solidFill>
            <a:ln w="9525" cap="flat">
              <a:noFill/>
              <a:prstDash val="solid"/>
              <a:miter/>
            </a:ln>
          </p:spPr>
          <p:txBody>
            <a:bodyPr wrap="square" lIns="0" tIns="9144" rIns="21600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cs typeface="Segoe UI" pitchFamily="34" charset="0"/>
                </a:defRPr>
              </a:lvl1pPr>
            </a:lstStyle>
            <a:p>
              <a:pPr marL="0" marR="0" lvl="0" indent="0" algn="r" defTabSz="1219188"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Preview</a:t>
              </a:r>
            </a:p>
          </p:txBody>
        </p:sp>
        <p:grpSp>
          <p:nvGrpSpPr>
            <p:cNvPr id="47" name="Group 46">
              <a:extLst>
                <a:ext uri="{FF2B5EF4-FFF2-40B4-BE49-F238E27FC236}">
                  <a16:creationId xmlns:a16="http://schemas.microsoft.com/office/drawing/2014/main" id="{B682763D-1E03-26E4-3B62-44BF426A3729}"/>
                </a:ext>
              </a:extLst>
            </p:cNvPr>
            <p:cNvGrpSpPr/>
            <p:nvPr/>
          </p:nvGrpSpPr>
          <p:grpSpPr>
            <a:xfrm>
              <a:off x="1633006" y="3134507"/>
              <a:ext cx="165600" cy="165600"/>
              <a:chOff x="2279014" y="3657597"/>
              <a:chExt cx="274320" cy="274323"/>
            </a:xfrm>
          </p:grpSpPr>
          <p:sp>
            <p:nvSpPr>
              <p:cNvPr id="48" name="Freeform: Shape 47">
                <a:extLst>
                  <a:ext uri="{FF2B5EF4-FFF2-40B4-BE49-F238E27FC236}">
                    <a16:creationId xmlns:a16="http://schemas.microsoft.com/office/drawing/2014/main" id="{800E86DF-87D0-03ED-689C-AF8276466FA4}"/>
                  </a:ext>
                </a:extLst>
              </p:cNvPr>
              <p:cNvSpPr/>
              <p:nvPr/>
            </p:nvSpPr>
            <p:spPr>
              <a:xfrm>
                <a:off x="2416174" y="3657597"/>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16DA1"/>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49" name="Freeform: Shape 48">
                <a:extLst>
                  <a:ext uri="{FF2B5EF4-FFF2-40B4-BE49-F238E27FC236}">
                    <a16:creationId xmlns:a16="http://schemas.microsoft.com/office/drawing/2014/main" id="{4734AA90-EF89-2713-9FDF-B9196E99C2CB}"/>
                  </a:ext>
                </a:extLst>
              </p:cNvPr>
              <p:cNvSpPr/>
              <p:nvPr/>
            </p:nvSpPr>
            <p:spPr>
              <a:xfrm>
                <a:off x="2416172"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152" tIns="9144" rIns="182880" bIns="18288" numCol="1" spcCol="0" rtlCol="0" fromWordArt="0" anchor="b" anchorCtr="0" forceAA="0" compatLnSpc="1">
                <a:prstTxWarp prst="textNoShape">
                  <a:avLst/>
                </a:prstTxWarp>
                <a:noAutofit/>
              </a:bodyPr>
              <a:lstStyle/>
              <a:p>
                <a:pPr marL="0" marR="0" lvl="0" indent="0" algn="r" defTabSz="932426" rtl="0" eaLnBrk="1" fontAlgn="base" latinLnBrk="0" hangingPunct="1">
                  <a:lnSpc>
                    <a:spcPct val="100000"/>
                  </a:lnSpc>
                  <a:spcBef>
                    <a:spcPct val="0"/>
                  </a:spcBef>
                  <a:spcAft>
                    <a:spcPct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endParaRPr>
              </a:p>
            </p:txBody>
          </p:sp>
          <p:sp>
            <p:nvSpPr>
              <p:cNvPr id="50" name="Freeform: Shape 49">
                <a:extLst>
                  <a:ext uri="{FF2B5EF4-FFF2-40B4-BE49-F238E27FC236}">
                    <a16:creationId xmlns:a16="http://schemas.microsoft.com/office/drawing/2014/main" id="{1C085F11-1A34-CE1C-CD24-AAC9D981BC6E}"/>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382BB"/>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51" name="Rectangle 50">
            <a:extLst>
              <a:ext uri="{FF2B5EF4-FFF2-40B4-BE49-F238E27FC236}">
                <a16:creationId xmlns:a16="http://schemas.microsoft.com/office/drawing/2014/main" id="{87385ABA-084C-D644-500C-2AEC2D74596D}"/>
              </a:ext>
              <a:ext uri="{C183D7F6-B498-43B3-948B-1728B52AA6E4}">
                <adec:decorative xmlns:adec="http://schemas.microsoft.com/office/drawing/2017/decorative" val="1"/>
              </a:ext>
            </a:extLst>
          </p:cNvPr>
          <p:cNvSpPr/>
          <p:nvPr/>
        </p:nvSpPr>
        <p:spPr bwMode="auto">
          <a:xfrm>
            <a:off x="4366262" y="1436688"/>
            <a:ext cx="3481388" cy="582613"/>
          </a:xfrm>
          <a:prstGeom prst="rect">
            <a:avLst/>
          </a:prstGeom>
          <a:solidFill>
            <a:srgbClr val="35ACEE"/>
          </a:solidFill>
          <a:ln w="12700" cap="flat">
            <a:solidFill>
              <a:srgbClr val="35ACEE"/>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800" b="1" i="0" u="none" strike="noStrike" kern="1200" cap="none" spc="0" normalizeH="0" baseline="0" noProof="0">
                <a:ln>
                  <a:noFill/>
                </a:ln>
                <a:solidFill>
                  <a:srgbClr val="000000"/>
                </a:solidFill>
                <a:effectLst/>
                <a:uLnTx/>
                <a:uFillTx/>
                <a:latin typeface="Segoe UI"/>
                <a:ea typeface="+mn-ea"/>
                <a:cs typeface="+mn-cs"/>
              </a:rPr>
              <a:t>Observability</a:t>
            </a:r>
          </a:p>
        </p:txBody>
      </p:sp>
      <p:sp>
        <p:nvSpPr>
          <p:cNvPr id="52" name="Rectangle 51">
            <a:extLst>
              <a:ext uri="{FF2B5EF4-FFF2-40B4-BE49-F238E27FC236}">
                <a16:creationId xmlns:a16="http://schemas.microsoft.com/office/drawing/2014/main" id="{685DE742-A14A-4D02-236E-B9CE6ACB2155}"/>
              </a:ext>
            </a:extLst>
          </p:cNvPr>
          <p:cNvSpPr/>
          <p:nvPr/>
        </p:nvSpPr>
        <p:spPr bwMode="auto">
          <a:xfrm>
            <a:off x="4366262" y="2017713"/>
            <a:ext cx="3481388" cy="708819"/>
          </a:xfrm>
          <a:prstGeom prst="rect">
            <a:avLst/>
          </a:prstGeom>
          <a:solidFill>
            <a:schemeClr val="bg1"/>
          </a:solidFill>
          <a:ln w="12700">
            <a:solidFill>
              <a:srgbClr val="35ACE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ASSERT</a:t>
            </a:r>
          </a:p>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Open Source</a:t>
            </a:r>
          </a:p>
        </p:txBody>
      </p:sp>
      <p:sp>
        <p:nvSpPr>
          <p:cNvPr id="53" name="Rectangle 52">
            <a:extLst>
              <a:ext uri="{FF2B5EF4-FFF2-40B4-BE49-F238E27FC236}">
                <a16:creationId xmlns:a16="http://schemas.microsoft.com/office/drawing/2014/main" id="{63339285-B23E-A1C5-74CE-C76F10B7BC1C}"/>
              </a:ext>
            </a:extLst>
          </p:cNvPr>
          <p:cNvSpPr/>
          <p:nvPr/>
        </p:nvSpPr>
        <p:spPr bwMode="auto">
          <a:xfrm>
            <a:off x="4366262" y="2726533"/>
            <a:ext cx="3481388" cy="708819"/>
          </a:xfrm>
          <a:prstGeom prst="rect">
            <a:avLst/>
          </a:prstGeom>
          <a:solidFill>
            <a:schemeClr val="bg1"/>
          </a:solidFill>
          <a:ln w="12700">
            <a:solidFill>
              <a:srgbClr val="35ACE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195072" rIns="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Tracing &amp; Evals for Any</a:t>
            </a:r>
            <a:br>
              <a:rPr kumimoji="0" lang="ru-RU" sz="14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br>
            <a:r>
              <a:rPr kumimoji="0" lang="en-US" sz="14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Agent Framework</a:t>
            </a:r>
          </a:p>
          <a:p>
            <a:pPr marL="791960" marR="0" lvl="0" indent="0" algn="ctr" defTabSz="124311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78C5F3"/>
                </a:solidFill>
                <a:effectLst/>
                <a:uLnTx/>
                <a:uFillTx/>
                <a:latin typeface="Segoe UI"/>
                <a:ea typeface="Segoe UI" pitchFamily="34" charset="0"/>
                <a:cs typeface="Segoe UI" pitchFamily="34" charset="0"/>
              </a:rPr>
              <a:t>Microsoft Foundry</a:t>
            </a:r>
          </a:p>
        </p:txBody>
      </p:sp>
      <p:grpSp>
        <p:nvGrpSpPr>
          <p:cNvPr id="6" name="Group 5" descr="Preview">
            <a:extLst>
              <a:ext uri="{FF2B5EF4-FFF2-40B4-BE49-F238E27FC236}">
                <a16:creationId xmlns:a16="http://schemas.microsoft.com/office/drawing/2014/main" id="{E9FE6758-309B-5155-FA4C-2201C43AE3CA}"/>
              </a:ext>
            </a:extLst>
          </p:cNvPr>
          <p:cNvGrpSpPr/>
          <p:nvPr/>
        </p:nvGrpSpPr>
        <p:grpSpPr>
          <a:xfrm>
            <a:off x="4889789" y="3221872"/>
            <a:ext cx="703232" cy="166199"/>
            <a:chOff x="1095374" y="3134207"/>
            <a:chExt cx="703232" cy="166199"/>
          </a:xfrm>
        </p:grpSpPr>
        <p:sp>
          <p:nvSpPr>
            <p:cNvPr id="7" name="TextBox 6">
              <a:extLst>
                <a:ext uri="{FF2B5EF4-FFF2-40B4-BE49-F238E27FC236}">
                  <a16:creationId xmlns:a16="http://schemas.microsoft.com/office/drawing/2014/main" id="{72F33C50-EAE2-1DFC-F35F-8B9811B2C386}"/>
                </a:ext>
              </a:extLst>
            </p:cNvPr>
            <p:cNvSpPr txBox="1"/>
            <p:nvPr/>
          </p:nvSpPr>
          <p:spPr>
            <a:xfrm>
              <a:off x="1095374" y="3134207"/>
              <a:ext cx="703232" cy="166199"/>
            </a:xfrm>
            <a:prstGeom prst="rect">
              <a:avLst/>
            </a:prstGeom>
            <a:solidFill>
              <a:srgbClr val="36AAEE"/>
            </a:solidFill>
            <a:ln w="9525" cap="flat">
              <a:noFill/>
              <a:prstDash val="solid"/>
              <a:miter/>
            </a:ln>
          </p:spPr>
          <p:txBody>
            <a:bodyPr wrap="square" lIns="0" tIns="9144" rIns="21600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cs typeface="Segoe UI" pitchFamily="34" charset="0"/>
                </a:defRPr>
              </a:lvl1pPr>
            </a:lstStyle>
            <a:p>
              <a:pPr marL="0" marR="0" lvl="0" indent="0" algn="r" defTabSz="1219188"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Preview</a:t>
              </a:r>
            </a:p>
          </p:txBody>
        </p:sp>
        <p:grpSp>
          <p:nvGrpSpPr>
            <p:cNvPr id="8" name="Group 7">
              <a:extLst>
                <a:ext uri="{FF2B5EF4-FFF2-40B4-BE49-F238E27FC236}">
                  <a16:creationId xmlns:a16="http://schemas.microsoft.com/office/drawing/2014/main" id="{41E2661B-A815-2A09-F7D7-CD1E9DE3A254}"/>
                </a:ext>
              </a:extLst>
            </p:cNvPr>
            <p:cNvGrpSpPr/>
            <p:nvPr/>
          </p:nvGrpSpPr>
          <p:grpSpPr>
            <a:xfrm>
              <a:off x="1633006" y="3134507"/>
              <a:ext cx="165600" cy="165600"/>
              <a:chOff x="2279014" y="3657597"/>
              <a:chExt cx="274320" cy="274323"/>
            </a:xfrm>
          </p:grpSpPr>
          <p:sp>
            <p:nvSpPr>
              <p:cNvPr id="9" name="Freeform: Shape 47">
                <a:extLst>
                  <a:ext uri="{FF2B5EF4-FFF2-40B4-BE49-F238E27FC236}">
                    <a16:creationId xmlns:a16="http://schemas.microsoft.com/office/drawing/2014/main" id="{C5F6387F-2972-EC2E-3D7B-89CB7C159069}"/>
                  </a:ext>
                </a:extLst>
              </p:cNvPr>
              <p:cNvSpPr/>
              <p:nvPr/>
            </p:nvSpPr>
            <p:spPr>
              <a:xfrm>
                <a:off x="2416174" y="3657597"/>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16DA1"/>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10" name="Freeform: Shape 48">
                <a:extLst>
                  <a:ext uri="{FF2B5EF4-FFF2-40B4-BE49-F238E27FC236}">
                    <a16:creationId xmlns:a16="http://schemas.microsoft.com/office/drawing/2014/main" id="{B4D69A4A-0F23-CD4D-E87D-DC39FB812581}"/>
                  </a:ext>
                </a:extLst>
              </p:cNvPr>
              <p:cNvSpPr/>
              <p:nvPr/>
            </p:nvSpPr>
            <p:spPr>
              <a:xfrm>
                <a:off x="2416172"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152" tIns="9144" rIns="182880" bIns="18288" numCol="1" spcCol="0" rtlCol="0" fromWordArt="0" anchor="b" anchorCtr="0" forceAA="0" compatLnSpc="1">
                <a:prstTxWarp prst="textNoShape">
                  <a:avLst/>
                </a:prstTxWarp>
                <a:noAutofit/>
              </a:bodyPr>
              <a:lstStyle/>
              <a:p>
                <a:pPr marL="0" marR="0" lvl="0" indent="0" algn="r" defTabSz="932426" rtl="0" eaLnBrk="1" fontAlgn="base" latinLnBrk="0" hangingPunct="1">
                  <a:lnSpc>
                    <a:spcPct val="100000"/>
                  </a:lnSpc>
                  <a:spcBef>
                    <a:spcPct val="0"/>
                  </a:spcBef>
                  <a:spcAft>
                    <a:spcPct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endParaRPr>
              </a:p>
            </p:txBody>
          </p:sp>
          <p:sp>
            <p:nvSpPr>
              <p:cNvPr id="11" name="Freeform: Shape 49">
                <a:extLst>
                  <a:ext uri="{FF2B5EF4-FFF2-40B4-BE49-F238E27FC236}">
                    <a16:creationId xmlns:a16="http://schemas.microsoft.com/office/drawing/2014/main" id="{57FABE42-4BC9-116C-EF42-03341CF3FEE8}"/>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382BB"/>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57" name="Rectangle 56">
            <a:extLst>
              <a:ext uri="{FF2B5EF4-FFF2-40B4-BE49-F238E27FC236}">
                <a16:creationId xmlns:a16="http://schemas.microsoft.com/office/drawing/2014/main" id="{A0578DE0-76A3-A7DC-CADD-B4199E60F665}"/>
              </a:ext>
            </a:extLst>
          </p:cNvPr>
          <p:cNvSpPr/>
          <p:nvPr/>
        </p:nvSpPr>
        <p:spPr bwMode="auto">
          <a:xfrm>
            <a:off x="4366262" y="3429001"/>
            <a:ext cx="3481388" cy="708819"/>
          </a:xfrm>
          <a:prstGeom prst="rect">
            <a:avLst/>
          </a:prstGeom>
          <a:solidFill>
            <a:schemeClr val="bg1"/>
          </a:solidFill>
          <a:ln w="12700">
            <a:solidFill>
              <a:srgbClr val="35ACE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Rubric evaluator</a:t>
            </a:r>
          </a:p>
          <a:p>
            <a:pPr marL="791960" marR="0" lvl="0" indent="0" algn="ctr" defTabSz="124311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78C5F3"/>
                </a:solidFill>
                <a:effectLst/>
                <a:uLnTx/>
                <a:uFillTx/>
                <a:latin typeface="Segoe UI"/>
                <a:ea typeface="Segoe UI" pitchFamily="34" charset="0"/>
                <a:cs typeface="Segoe UI" pitchFamily="34" charset="0"/>
              </a:rPr>
              <a:t>Microsoft Foundry</a:t>
            </a:r>
          </a:p>
        </p:txBody>
      </p:sp>
      <p:grpSp>
        <p:nvGrpSpPr>
          <p:cNvPr id="13" name="Group 12" descr="Preview">
            <a:extLst>
              <a:ext uri="{FF2B5EF4-FFF2-40B4-BE49-F238E27FC236}">
                <a16:creationId xmlns:a16="http://schemas.microsoft.com/office/drawing/2014/main" id="{3F4D777D-5959-A103-731C-15AF123BE536}"/>
              </a:ext>
            </a:extLst>
          </p:cNvPr>
          <p:cNvGrpSpPr/>
          <p:nvPr/>
        </p:nvGrpSpPr>
        <p:grpSpPr>
          <a:xfrm>
            <a:off x="4889789" y="3825580"/>
            <a:ext cx="703232" cy="166199"/>
            <a:chOff x="1095374" y="3134207"/>
            <a:chExt cx="703232" cy="166199"/>
          </a:xfrm>
        </p:grpSpPr>
        <p:sp>
          <p:nvSpPr>
            <p:cNvPr id="14" name="TextBox 13">
              <a:extLst>
                <a:ext uri="{FF2B5EF4-FFF2-40B4-BE49-F238E27FC236}">
                  <a16:creationId xmlns:a16="http://schemas.microsoft.com/office/drawing/2014/main" id="{9A0475BF-7CFC-A71A-C4D1-B9E86514E048}"/>
                </a:ext>
              </a:extLst>
            </p:cNvPr>
            <p:cNvSpPr txBox="1"/>
            <p:nvPr/>
          </p:nvSpPr>
          <p:spPr>
            <a:xfrm>
              <a:off x="1095374" y="3134207"/>
              <a:ext cx="703232" cy="166199"/>
            </a:xfrm>
            <a:prstGeom prst="rect">
              <a:avLst/>
            </a:prstGeom>
            <a:solidFill>
              <a:srgbClr val="36AAEE"/>
            </a:solidFill>
            <a:ln w="9525" cap="flat">
              <a:noFill/>
              <a:prstDash val="solid"/>
              <a:miter/>
            </a:ln>
          </p:spPr>
          <p:txBody>
            <a:bodyPr wrap="square" lIns="0" tIns="9144" rIns="21600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cs typeface="Segoe UI" pitchFamily="34" charset="0"/>
                </a:defRPr>
              </a:lvl1pPr>
            </a:lstStyle>
            <a:p>
              <a:pPr marL="0" marR="0" lvl="0" indent="0" algn="r" defTabSz="1219188"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Preview</a:t>
              </a:r>
            </a:p>
          </p:txBody>
        </p:sp>
        <p:grpSp>
          <p:nvGrpSpPr>
            <p:cNvPr id="15" name="Group 14">
              <a:extLst>
                <a:ext uri="{FF2B5EF4-FFF2-40B4-BE49-F238E27FC236}">
                  <a16:creationId xmlns:a16="http://schemas.microsoft.com/office/drawing/2014/main" id="{A7D17D71-3BFA-AC2E-5591-7A57F8B3E1DD}"/>
                </a:ext>
              </a:extLst>
            </p:cNvPr>
            <p:cNvGrpSpPr/>
            <p:nvPr/>
          </p:nvGrpSpPr>
          <p:grpSpPr>
            <a:xfrm>
              <a:off x="1633006" y="3134507"/>
              <a:ext cx="165600" cy="165600"/>
              <a:chOff x="2279014" y="3657597"/>
              <a:chExt cx="274320" cy="274323"/>
            </a:xfrm>
          </p:grpSpPr>
          <p:sp>
            <p:nvSpPr>
              <p:cNvPr id="17" name="Freeform: Shape 47">
                <a:extLst>
                  <a:ext uri="{FF2B5EF4-FFF2-40B4-BE49-F238E27FC236}">
                    <a16:creationId xmlns:a16="http://schemas.microsoft.com/office/drawing/2014/main" id="{1DA8318D-0C03-D5C3-AE5D-EDF8721BA48E}"/>
                  </a:ext>
                </a:extLst>
              </p:cNvPr>
              <p:cNvSpPr/>
              <p:nvPr/>
            </p:nvSpPr>
            <p:spPr>
              <a:xfrm>
                <a:off x="2416174" y="3657597"/>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16DA1"/>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19" name="Freeform: Shape 48">
                <a:extLst>
                  <a:ext uri="{FF2B5EF4-FFF2-40B4-BE49-F238E27FC236}">
                    <a16:creationId xmlns:a16="http://schemas.microsoft.com/office/drawing/2014/main" id="{1DE23B76-27F3-C792-C6FF-EDDC1728211E}"/>
                  </a:ext>
                </a:extLst>
              </p:cNvPr>
              <p:cNvSpPr/>
              <p:nvPr/>
            </p:nvSpPr>
            <p:spPr>
              <a:xfrm>
                <a:off x="2416172"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152" tIns="9144" rIns="182880" bIns="18288" numCol="1" spcCol="0" rtlCol="0" fromWordArt="0" anchor="b" anchorCtr="0" forceAA="0" compatLnSpc="1">
                <a:prstTxWarp prst="textNoShape">
                  <a:avLst/>
                </a:prstTxWarp>
                <a:noAutofit/>
              </a:bodyPr>
              <a:lstStyle/>
              <a:p>
                <a:pPr marL="0" marR="0" lvl="0" indent="0" algn="r" defTabSz="932426" rtl="0" eaLnBrk="1" fontAlgn="base" latinLnBrk="0" hangingPunct="1">
                  <a:lnSpc>
                    <a:spcPct val="100000"/>
                  </a:lnSpc>
                  <a:spcBef>
                    <a:spcPct val="0"/>
                  </a:spcBef>
                  <a:spcAft>
                    <a:spcPct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endParaRPr>
              </a:p>
            </p:txBody>
          </p:sp>
          <p:sp>
            <p:nvSpPr>
              <p:cNvPr id="21" name="Freeform: Shape 49">
                <a:extLst>
                  <a:ext uri="{FF2B5EF4-FFF2-40B4-BE49-F238E27FC236}">
                    <a16:creationId xmlns:a16="http://schemas.microsoft.com/office/drawing/2014/main" id="{7DEA78FC-7C74-E4F2-41AE-0E81D4D3C87F}"/>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382BB"/>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54" name="Rectangle 53">
            <a:extLst>
              <a:ext uri="{FF2B5EF4-FFF2-40B4-BE49-F238E27FC236}">
                <a16:creationId xmlns:a16="http://schemas.microsoft.com/office/drawing/2014/main" id="{217302B7-EB8A-FB79-C6FC-43477B1BA287}"/>
              </a:ext>
            </a:extLst>
          </p:cNvPr>
          <p:cNvSpPr/>
          <p:nvPr/>
        </p:nvSpPr>
        <p:spPr bwMode="auto">
          <a:xfrm>
            <a:off x="4366262" y="4137821"/>
            <a:ext cx="3481388" cy="708819"/>
          </a:xfrm>
          <a:prstGeom prst="rect">
            <a:avLst/>
          </a:prstGeom>
          <a:solidFill>
            <a:schemeClr val="bg1"/>
          </a:solidFill>
          <a:ln w="12700">
            <a:solidFill>
              <a:srgbClr val="35ACE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Agent optimizer in Foundry</a:t>
            </a:r>
          </a:p>
          <a:p>
            <a:pPr marL="791960" marR="0" lvl="0" indent="0" algn="ctr" defTabSz="124311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78C5F3"/>
                </a:solidFill>
                <a:effectLst/>
                <a:uLnTx/>
                <a:uFillTx/>
                <a:latin typeface="Segoe UI"/>
                <a:ea typeface="Segoe UI" pitchFamily="34" charset="0"/>
                <a:cs typeface="Segoe UI" pitchFamily="34" charset="0"/>
              </a:rPr>
              <a:t>Microsoft Foundry</a:t>
            </a:r>
          </a:p>
        </p:txBody>
      </p:sp>
      <p:grpSp>
        <p:nvGrpSpPr>
          <p:cNvPr id="22" name="Group 21" descr="Preview">
            <a:extLst>
              <a:ext uri="{FF2B5EF4-FFF2-40B4-BE49-F238E27FC236}">
                <a16:creationId xmlns:a16="http://schemas.microsoft.com/office/drawing/2014/main" id="{F6E8F9A6-106B-1A92-5DF4-11F79C7D2350}"/>
              </a:ext>
            </a:extLst>
          </p:cNvPr>
          <p:cNvGrpSpPr/>
          <p:nvPr/>
        </p:nvGrpSpPr>
        <p:grpSpPr>
          <a:xfrm>
            <a:off x="4889789" y="4546304"/>
            <a:ext cx="703232" cy="166199"/>
            <a:chOff x="1095374" y="3134207"/>
            <a:chExt cx="703232" cy="166199"/>
          </a:xfrm>
        </p:grpSpPr>
        <p:sp>
          <p:nvSpPr>
            <p:cNvPr id="23" name="TextBox 22">
              <a:extLst>
                <a:ext uri="{FF2B5EF4-FFF2-40B4-BE49-F238E27FC236}">
                  <a16:creationId xmlns:a16="http://schemas.microsoft.com/office/drawing/2014/main" id="{2B888756-8BD5-FCE1-FFA1-C63D5B8E0E64}"/>
                </a:ext>
              </a:extLst>
            </p:cNvPr>
            <p:cNvSpPr txBox="1"/>
            <p:nvPr/>
          </p:nvSpPr>
          <p:spPr>
            <a:xfrm>
              <a:off x="1095374" y="3134207"/>
              <a:ext cx="703232" cy="166199"/>
            </a:xfrm>
            <a:prstGeom prst="rect">
              <a:avLst/>
            </a:prstGeom>
            <a:solidFill>
              <a:srgbClr val="36AAEE"/>
            </a:solidFill>
            <a:ln w="9525" cap="flat">
              <a:noFill/>
              <a:prstDash val="solid"/>
              <a:miter/>
            </a:ln>
          </p:spPr>
          <p:txBody>
            <a:bodyPr wrap="square" lIns="0" tIns="9144" rIns="21600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cs typeface="Segoe UI" pitchFamily="34" charset="0"/>
                </a:defRPr>
              </a:lvl1pPr>
            </a:lstStyle>
            <a:p>
              <a:pPr marL="0" marR="0" lvl="0" indent="0" algn="r" defTabSz="1219188"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Preview</a:t>
              </a:r>
            </a:p>
          </p:txBody>
        </p:sp>
        <p:grpSp>
          <p:nvGrpSpPr>
            <p:cNvPr id="24" name="Group 23">
              <a:extLst>
                <a:ext uri="{FF2B5EF4-FFF2-40B4-BE49-F238E27FC236}">
                  <a16:creationId xmlns:a16="http://schemas.microsoft.com/office/drawing/2014/main" id="{5A230C53-1430-3D77-5DAD-BC657B1D728D}"/>
                </a:ext>
              </a:extLst>
            </p:cNvPr>
            <p:cNvGrpSpPr/>
            <p:nvPr/>
          </p:nvGrpSpPr>
          <p:grpSpPr>
            <a:xfrm>
              <a:off x="1633006" y="3134507"/>
              <a:ext cx="165600" cy="165600"/>
              <a:chOff x="2279014" y="3657597"/>
              <a:chExt cx="274320" cy="274323"/>
            </a:xfrm>
          </p:grpSpPr>
          <p:sp>
            <p:nvSpPr>
              <p:cNvPr id="25" name="Freeform: Shape 47">
                <a:extLst>
                  <a:ext uri="{FF2B5EF4-FFF2-40B4-BE49-F238E27FC236}">
                    <a16:creationId xmlns:a16="http://schemas.microsoft.com/office/drawing/2014/main" id="{8B00B7D2-668E-373E-31BC-9863083D8B47}"/>
                  </a:ext>
                </a:extLst>
              </p:cNvPr>
              <p:cNvSpPr/>
              <p:nvPr/>
            </p:nvSpPr>
            <p:spPr>
              <a:xfrm>
                <a:off x="2416174" y="3657597"/>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16DA1"/>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26" name="Freeform: Shape 48">
                <a:extLst>
                  <a:ext uri="{FF2B5EF4-FFF2-40B4-BE49-F238E27FC236}">
                    <a16:creationId xmlns:a16="http://schemas.microsoft.com/office/drawing/2014/main" id="{18671751-42D9-8057-618B-C37120087A7A}"/>
                  </a:ext>
                </a:extLst>
              </p:cNvPr>
              <p:cNvSpPr/>
              <p:nvPr/>
            </p:nvSpPr>
            <p:spPr>
              <a:xfrm>
                <a:off x="2416172"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152" tIns="9144" rIns="182880" bIns="18288" numCol="1" spcCol="0" rtlCol="0" fromWordArt="0" anchor="b" anchorCtr="0" forceAA="0" compatLnSpc="1">
                <a:prstTxWarp prst="textNoShape">
                  <a:avLst/>
                </a:prstTxWarp>
                <a:noAutofit/>
              </a:bodyPr>
              <a:lstStyle/>
              <a:p>
                <a:pPr marL="0" marR="0" lvl="0" indent="0" algn="r" defTabSz="932426" rtl="0" eaLnBrk="1" fontAlgn="base" latinLnBrk="0" hangingPunct="1">
                  <a:lnSpc>
                    <a:spcPct val="100000"/>
                  </a:lnSpc>
                  <a:spcBef>
                    <a:spcPct val="0"/>
                  </a:spcBef>
                  <a:spcAft>
                    <a:spcPct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endParaRPr>
              </a:p>
            </p:txBody>
          </p:sp>
          <p:sp>
            <p:nvSpPr>
              <p:cNvPr id="27" name="Freeform: Shape 49">
                <a:extLst>
                  <a:ext uri="{FF2B5EF4-FFF2-40B4-BE49-F238E27FC236}">
                    <a16:creationId xmlns:a16="http://schemas.microsoft.com/office/drawing/2014/main" id="{1536F72E-DCF8-2689-90B3-4154D8F7BA53}"/>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382BB"/>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56" name="Rectangle 55">
            <a:extLst>
              <a:ext uri="{FF2B5EF4-FFF2-40B4-BE49-F238E27FC236}">
                <a16:creationId xmlns:a16="http://schemas.microsoft.com/office/drawing/2014/main" id="{6E9225FB-B2AF-D557-86F3-E6EBB688FDA2}"/>
              </a:ext>
            </a:extLst>
          </p:cNvPr>
          <p:cNvSpPr/>
          <p:nvPr/>
        </p:nvSpPr>
        <p:spPr bwMode="auto">
          <a:xfrm>
            <a:off x="4366262" y="4846640"/>
            <a:ext cx="3481388" cy="708819"/>
          </a:xfrm>
          <a:prstGeom prst="rect">
            <a:avLst/>
          </a:prstGeom>
          <a:solidFill>
            <a:schemeClr val="bg1"/>
          </a:solidFill>
          <a:ln w="12700">
            <a:solidFill>
              <a:srgbClr val="35ACE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ROI for Agents in Foundry</a:t>
            </a:r>
          </a:p>
          <a:p>
            <a:pPr marL="791960" marR="0" lvl="0" indent="0" algn="ctr" defTabSz="124311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78C5F3"/>
                </a:solidFill>
                <a:effectLst/>
                <a:uLnTx/>
                <a:uFillTx/>
                <a:latin typeface="Segoe UI"/>
                <a:ea typeface="Segoe UI" pitchFamily="34" charset="0"/>
                <a:cs typeface="Segoe UI" pitchFamily="34" charset="0"/>
              </a:rPr>
              <a:t>        Microsoft Foundry</a:t>
            </a:r>
          </a:p>
        </p:txBody>
      </p:sp>
      <p:grpSp>
        <p:nvGrpSpPr>
          <p:cNvPr id="28" name="Group 27" descr="Preview">
            <a:extLst>
              <a:ext uri="{FF2B5EF4-FFF2-40B4-BE49-F238E27FC236}">
                <a16:creationId xmlns:a16="http://schemas.microsoft.com/office/drawing/2014/main" id="{F7E90278-4A30-AD62-C6FE-BE8241E9CAE9}"/>
              </a:ext>
            </a:extLst>
          </p:cNvPr>
          <p:cNvGrpSpPr/>
          <p:nvPr/>
        </p:nvGrpSpPr>
        <p:grpSpPr>
          <a:xfrm>
            <a:off x="4735311" y="5247980"/>
            <a:ext cx="1082933" cy="166199"/>
            <a:chOff x="715673" y="3134207"/>
            <a:chExt cx="1082933" cy="166199"/>
          </a:xfrm>
        </p:grpSpPr>
        <p:sp>
          <p:nvSpPr>
            <p:cNvPr id="29" name="TextBox 28">
              <a:extLst>
                <a:ext uri="{FF2B5EF4-FFF2-40B4-BE49-F238E27FC236}">
                  <a16:creationId xmlns:a16="http://schemas.microsoft.com/office/drawing/2014/main" id="{9FF2A8F7-7038-4A58-7017-4AB3D2CDF548}"/>
                </a:ext>
              </a:extLst>
            </p:cNvPr>
            <p:cNvSpPr txBox="1"/>
            <p:nvPr/>
          </p:nvSpPr>
          <p:spPr>
            <a:xfrm>
              <a:off x="715673" y="3134207"/>
              <a:ext cx="1082933" cy="166199"/>
            </a:xfrm>
            <a:prstGeom prst="rect">
              <a:avLst/>
            </a:prstGeom>
            <a:solidFill>
              <a:srgbClr val="36AAEE"/>
            </a:solidFill>
            <a:ln w="9525" cap="flat">
              <a:noFill/>
              <a:prstDash val="solid"/>
              <a:miter/>
            </a:ln>
          </p:spPr>
          <p:txBody>
            <a:bodyPr wrap="square" lIns="0" tIns="9144" rIns="21600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cs typeface="Segoe UI" pitchFamily="34" charset="0"/>
                </a:defRPr>
              </a:lvl1pPr>
            </a:lstStyle>
            <a:p>
              <a:pPr marL="0" marR="0" lvl="0" indent="0" algn="r" defTabSz="1219188"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Private Preview</a:t>
              </a:r>
            </a:p>
          </p:txBody>
        </p:sp>
        <p:grpSp>
          <p:nvGrpSpPr>
            <p:cNvPr id="30" name="Group 29">
              <a:extLst>
                <a:ext uri="{FF2B5EF4-FFF2-40B4-BE49-F238E27FC236}">
                  <a16:creationId xmlns:a16="http://schemas.microsoft.com/office/drawing/2014/main" id="{043DA843-31D4-C9CA-DD89-D43E2BE8B864}"/>
                </a:ext>
              </a:extLst>
            </p:cNvPr>
            <p:cNvGrpSpPr/>
            <p:nvPr/>
          </p:nvGrpSpPr>
          <p:grpSpPr>
            <a:xfrm>
              <a:off x="1633006" y="3134507"/>
              <a:ext cx="165600" cy="165600"/>
              <a:chOff x="2279014" y="3657597"/>
              <a:chExt cx="274320" cy="274323"/>
            </a:xfrm>
          </p:grpSpPr>
          <p:sp>
            <p:nvSpPr>
              <p:cNvPr id="34" name="Freeform: Shape 47">
                <a:extLst>
                  <a:ext uri="{FF2B5EF4-FFF2-40B4-BE49-F238E27FC236}">
                    <a16:creationId xmlns:a16="http://schemas.microsoft.com/office/drawing/2014/main" id="{CD7C183A-8BA1-3ACB-4758-38EB52B2273B}"/>
                  </a:ext>
                </a:extLst>
              </p:cNvPr>
              <p:cNvSpPr/>
              <p:nvPr/>
            </p:nvSpPr>
            <p:spPr>
              <a:xfrm>
                <a:off x="2416174" y="3657597"/>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16DA1"/>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35" name="Freeform: Shape 48">
                <a:extLst>
                  <a:ext uri="{FF2B5EF4-FFF2-40B4-BE49-F238E27FC236}">
                    <a16:creationId xmlns:a16="http://schemas.microsoft.com/office/drawing/2014/main" id="{F190A69D-6E5B-205A-341C-FA3FC90AE0F5}"/>
                  </a:ext>
                </a:extLst>
              </p:cNvPr>
              <p:cNvSpPr/>
              <p:nvPr/>
            </p:nvSpPr>
            <p:spPr>
              <a:xfrm>
                <a:off x="2416172"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152" tIns="9144" rIns="182880" bIns="18288" numCol="1" spcCol="0" rtlCol="0" fromWordArt="0" anchor="b" anchorCtr="0" forceAA="0" compatLnSpc="1">
                <a:prstTxWarp prst="textNoShape">
                  <a:avLst/>
                </a:prstTxWarp>
                <a:noAutofit/>
              </a:bodyPr>
              <a:lstStyle/>
              <a:p>
                <a:pPr marL="0" marR="0" lvl="0" indent="0" algn="r" defTabSz="932426" rtl="0" eaLnBrk="1" fontAlgn="base" latinLnBrk="0" hangingPunct="1">
                  <a:lnSpc>
                    <a:spcPct val="100000"/>
                  </a:lnSpc>
                  <a:spcBef>
                    <a:spcPct val="0"/>
                  </a:spcBef>
                  <a:spcAft>
                    <a:spcPct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endParaRPr>
              </a:p>
            </p:txBody>
          </p:sp>
          <p:sp>
            <p:nvSpPr>
              <p:cNvPr id="36" name="Freeform: Shape 49">
                <a:extLst>
                  <a:ext uri="{FF2B5EF4-FFF2-40B4-BE49-F238E27FC236}">
                    <a16:creationId xmlns:a16="http://schemas.microsoft.com/office/drawing/2014/main" id="{406A5DD0-4E77-FED7-F269-96DD00C1193D}"/>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382BB"/>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31" name="Rectangle 30">
            <a:extLst>
              <a:ext uri="{FF2B5EF4-FFF2-40B4-BE49-F238E27FC236}">
                <a16:creationId xmlns:a16="http://schemas.microsoft.com/office/drawing/2014/main" id="{073F1C1B-98C1-843F-8B83-D0D37554F1FA}"/>
              </a:ext>
              <a:ext uri="{C183D7F6-B498-43B3-948B-1728B52AA6E4}">
                <adec:decorative xmlns:adec="http://schemas.microsoft.com/office/drawing/2017/decorative" val="1"/>
              </a:ext>
            </a:extLst>
          </p:cNvPr>
          <p:cNvSpPr/>
          <p:nvPr/>
        </p:nvSpPr>
        <p:spPr bwMode="auto">
          <a:xfrm>
            <a:off x="8130407" y="1436688"/>
            <a:ext cx="3481388" cy="582613"/>
          </a:xfrm>
          <a:prstGeom prst="rect">
            <a:avLst/>
          </a:prstGeom>
          <a:solidFill>
            <a:srgbClr val="78C5F5"/>
          </a:solidFill>
          <a:ln w="12700" cap="flat">
            <a:solidFill>
              <a:srgbClr val="78C5F5"/>
            </a:solid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54" rtl="0" eaLnBrk="1" fontAlgn="auto" latinLnBrk="0" hangingPunct="1">
              <a:lnSpc>
                <a:spcPct val="100000"/>
              </a:lnSpc>
              <a:spcBef>
                <a:spcPts val="0"/>
              </a:spcBef>
              <a:spcAft>
                <a:spcPts val="1200"/>
              </a:spcAft>
              <a:buClrTx/>
              <a:buSzTx/>
              <a:buFontTx/>
              <a:buNone/>
              <a:tabLst/>
              <a:defRPr/>
            </a:pPr>
            <a:r>
              <a:rPr kumimoji="0" lang="en-US" sz="1800" b="1" i="0" u="none" strike="noStrike" kern="1200" cap="none" spc="0" normalizeH="0" baseline="0" noProof="0">
                <a:ln>
                  <a:noFill/>
                </a:ln>
                <a:solidFill>
                  <a:srgbClr val="000000"/>
                </a:solidFill>
                <a:effectLst/>
                <a:uLnTx/>
                <a:uFillTx/>
                <a:latin typeface="Segoe UI"/>
                <a:ea typeface="+mn-ea"/>
                <a:cs typeface="+mn-cs"/>
              </a:rPr>
              <a:t>Security</a:t>
            </a:r>
          </a:p>
        </p:txBody>
      </p:sp>
      <p:sp>
        <p:nvSpPr>
          <p:cNvPr id="32" name="Rectangle 31">
            <a:extLst>
              <a:ext uri="{FF2B5EF4-FFF2-40B4-BE49-F238E27FC236}">
                <a16:creationId xmlns:a16="http://schemas.microsoft.com/office/drawing/2014/main" id="{1DFFB2AC-61F7-75D1-3C5A-E453DD9BA90F}"/>
              </a:ext>
            </a:extLst>
          </p:cNvPr>
          <p:cNvSpPr/>
          <p:nvPr/>
        </p:nvSpPr>
        <p:spPr bwMode="auto">
          <a:xfrm>
            <a:off x="8130407" y="2017714"/>
            <a:ext cx="3481388" cy="1410495"/>
          </a:xfrm>
          <a:prstGeom prst="rect">
            <a:avLst/>
          </a:prstGeom>
          <a:solidFill>
            <a:schemeClr val="bg1"/>
          </a:solidFill>
          <a:ln w="12700">
            <a:solidFill>
              <a:srgbClr val="78C5F5"/>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Data security posture</a:t>
            </a:r>
            <a:br>
              <a:rPr kumimoji="0" lang="ru-RU"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b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Insights in Foundry</a:t>
            </a:r>
          </a:p>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36AAEE"/>
                </a:solidFill>
                <a:effectLst/>
                <a:uLnTx/>
                <a:uFillTx/>
                <a:latin typeface="Segoe UI"/>
                <a:ea typeface="Segoe UI" pitchFamily="34" charset="0"/>
                <a:cs typeface="Segoe UI" pitchFamily="34" charset="0"/>
              </a:rPr>
              <a:t>         </a:t>
            </a:r>
            <a:r>
              <a:rPr kumimoji="0" lang="en-US" sz="1400" b="1" i="0" u="none" strike="noStrike" kern="1200" cap="none" spc="0" normalizeH="0" baseline="0" noProof="0">
                <a:ln>
                  <a:noFill/>
                </a:ln>
                <a:solidFill>
                  <a:srgbClr val="78C5F3"/>
                </a:solidFill>
                <a:effectLst/>
                <a:uLnTx/>
                <a:uFillTx/>
                <a:latin typeface="Segoe UI"/>
                <a:ea typeface="Segoe UI" pitchFamily="34" charset="0"/>
                <a:cs typeface="Segoe UI" pitchFamily="34" charset="0"/>
              </a:rPr>
              <a:t>Microsoft Purview</a:t>
            </a:r>
          </a:p>
        </p:txBody>
      </p:sp>
      <p:grpSp>
        <p:nvGrpSpPr>
          <p:cNvPr id="61" name="Group 60" descr="GA">
            <a:extLst>
              <a:ext uri="{FF2B5EF4-FFF2-40B4-BE49-F238E27FC236}">
                <a16:creationId xmlns:a16="http://schemas.microsoft.com/office/drawing/2014/main" id="{01013DEC-4673-4048-0E1E-307C5010C462}"/>
              </a:ext>
            </a:extLst>
          </p:cNvPr>
          <p:cNvGrpSpPr/>
          <p:nvPr/>
        </p:nvGrpSpPr>
        <p:grpSpPr>
          <a:xfrm>
            <a:off x="8831426" y="2891533"/>
            <a:ext cx="427828" cy="166199"/>
            <a:chOff x="1370778" y="3134207"/>
            <a:chExt cx="427828" cy="166199"/>
          </a:xfrm>
        </p:grpSpPr>
        <p:sp>
          <p:nvSpPr>
            <p:cNvPr id="62" name="TextBox 61">
              <a:extLst>
                <a:ext uri="{FF2B5EF4-FFF2-40B4-BE49-F238E27FC236}">
                  <a16:creationId xmlns:a16="http://schemas.microsoft.com/office/drawing/2014/main" id="{C2C1247D-ED10-243A-A4FE-68A0B859F281}"/>
                </a:ext>
              </a:extLst>
            </p:cNvPr>
            <p:cNvSpPr txBox="1"/>
            <p:nvPr/>
          </p:nvSpPr>
          <p:spPr>
            <a:xfrm>
              <a:off x="1370778" y="3134207"/>
              <a:ext cx="427827" cy="166199"/>
            </a:xfrm>
            <a:prstGeom prst="rect">
              <a:avLst/>
            </a:prstGeom>
            <a:solidFill>
              <a:srgbClr val="36AAEE"/>
            </a:solidFill>
            <a:ln w="9525" cap="flat">
              <a:noFill/>
              <a:prstDash val="solid"/>
              <a:miter/>
            </a:ln>
          </p:spPr>
          <p:txBody>
            <a:bodyPr wrap="square" lIns="0" tIns="9144" rIns="21600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cs typeface="Segoe UI" pitchFamily="34" charset="0"/>
                </a:defRPr>
              </a:lvl1pPr>
            </a:lstStyle>
            <a:p>
              <a:pPr marL="0" marR="0" lvl="0" indent="0" algn="r" defTabSz="1219188"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GA</a:t>
              </a:r>
            </a:p>
          </p:txBody>
        </p:sp>
        <p:grpSp>
          <p:nvGrpSpPr>
            <p:cNvPr id="63" name="Group 62">
              <a:extLst>
                <a:ext uri="{FF2B5EF4-FFF2-40B4-BE49-F238E27FC236}">
                  <a16:creationId xmlns:a16="http://schemas.microsoft.com/office/drawing/2014/main" id="{65435D8B-5428-C920-9679-613A5D8DDC5A}"/>
                </a:ext>
              </a:extLst>
            </p:cNvPr>
            <p:cNvGrpSpPr/>
            <p:nvPr/>
          </p:nvGrpSpPr>
          <p:grpSpPr>
            <a:xfrm>
              <a:off x="1633006" y="3134507"/>
              <a:ext cx="165600" cy="165600"/>
              <a:chOff x="2279014" y="3657597"/>
              <a:chExt cx="274320" cy="274323"/>
            </a:xfrm>
          </p:grpSpPr>
          <p:sp>
            <p:nvSpPr>
              <p:cNvPr id="64" name="Freeform: Shape 47">
                <a:extLst>
                  <a:ext uri="{FF2B5EF4-FFF2-40B4-BE49-F238E27FC236}">
                    <a16:creationId xmlns:a16="http://schemas.microsoft.com/office/drawing/2014/main" id="{B82BF898-EE5C-B48F-582B-7A63F2AEA36B}"/>
                  </a:ext>
                </a:extLst>
              </p:cNvPr>
              <p:cNvSpPr/>
              <p:nvPr/>
            </p:nvSpPr>
            <p:spPr>
              <a:xfrm>
                <a:off x="2416174" y="3657597"/>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16DA1"/>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65" name="Freeform: Shape 48">
                <a:extLst>
                  <a:ext uri="{FF2B5EF4-FFF2-40B4-BE49-F238E27FC236}">
                    <a16:creationId xmlns:a16="http://schemas.microsoft.com/office/drawing/2014/main" id="{966647D5-7EE7-08EE-B82B-D1F584350E0F}"/>
                  </a:ext>
                </a:extLst>
              </p:cNvPr>
              <p:cNvSpPr/>
              <p:nvPr/>
            </p:nvSpPr>
            <p:spPr>
              <a:xfrm>
                <a:off x="2416172"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152" tIns="9144" rIns="182880" bIns="18288" numCol="1" spcCol="0" rtlCol="0" fromWordArt="0" anchor="b" anchorCtr="0" forceAA="0" compatLnSpc="1">
                <a:prstTxWarp prst="textNoShape">
                  <a:avLst/>
                </a:prstTxWarp>
                <a:noAutofit/>
              </a:bodyPr>
              <a:lstStyle/>
              <a:p>
                <a:pPr marL="0" marR="0" lvl="0" indent="0" algn="r" defTabSz="932426" rtl="0" eaLnBrk="1" fontAlgn="base" latinLnBrk="0" hangingPunct="1">
                  <a:lnSpc>
                    <a:spcPct val="100000"/>
                  </a:lnSpc>
                  <a:spcBef>
                    <a:spcPct val="0"/>
                  </a:spcBef>
                  <a:spcAft>
                    <a:spcPct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endParaRPr>
              </a:p>
            </p:txBody>
          </p:sp>
          <p:sp>
            <p:nvSpPr>
              <p:cNvPr id="67" name="Freeform: Shape 49">
                <a:extLst>
                  <a:ext uri="{FF2B5EF4-FFF2-40B4-BE49-F238E27FC236}">
                    <a16:creationId xmlns:a16="http://schemas.microsoft.com/office/drawing/2014/main" id="{F31474F8-A7F0-10B8-0A02-3A8A99D4FA2E}"/>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382BB"/>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
        <p:nvSpPr>
          <p:cNvPr id="33" name="Rectangle 32">
            <a:extLst>
              <a:ext uri="{FF2B5EF4-FFF2-40B4-BE49-F238E27FC236}">
                <a16:creationId xmlns:a16="http://schemas.microsoft.com/office/drawing/2014/main" id="{AFDA213B-64DE-5F7E-FCD0-3F9A6BA5D804}"/>
              </a:ext>
            </a:extLst>
          </p:cNvPr>
          <p:cNvSpPr/>
          <p:nvPr/>
        </p:nvSpPr>
        <p:spPr bwMode="auto">
          <a:xfrm>
            <a:off x="8130407" y="3428207"/>
            <a:ext cx="3481388" cy="1410495"/>
          </a:xfrm>
          <a:prstGeom prst="rect">
            <a:avLst/>
          </a:prstGeom>
          <a:solidFill>
            <a:schemeClr val="bg1"/>
          </a:solidFill>
          <a:ln w="12700">
            <a:solidFill>
              <a:srgbClr val="78C5F5"/>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Data Loss Prevention</a:t>
            </a:r>
            <a:br>
              <a:rPr kumimoji="0" lang="ru-RU"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br>
            <a:r>
              <a:rPr kumimoji="0" lang="en-US" sz="1600" b="1" i="0" u="none" strike="noStrike" kern="1200" cap="none" spc="0" normalizeH="0" baseline="0" noProof="0">
                <a:ln>
                  <a:noFill/>
                </a:ln>
                <a:solidFill>
                  <a:srgbClr val="FFFFFF"/>
                </a:solidFill>
                <a:effectLst/>
                <a:uLnTx/>
                <a:uFillTx/>
                <a:latin typeface="Segoe UI"/>
                <a:ea typeface="Segoe UI" pitchFamily="34" charset="0"/>
                <a:cs typeface="Segoe UI" pitchFamily="34" charset="0"/>
              </a:rPr>
              <a:t>for Foundry agents</a:t>
            </a:r>
          </a:p>
          <a:p>
            <a:pPr marL="0" marR="0" lvl="0" indent="0" algn="ctr" defTabSz="124311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36AAEE"/>
                </a:solidFill>
                <a:effectLst/>
                <a:uLnTx/>
                <a:uFillTx/>
                <a:latin typeface="Segoe UI"/>
                <a:ea typeface="Segoe UI" pitchFamily="34" charset="0"/>
                <a:cs typeface="Segoe UI" pitchFamily="34" charset="0"/>
              </a:rPr>
              <a:t>                </a:t>
            </a:r>
            <a:r>
              <a:rPr kumimoji="0" lang="en-US" sz="1400" b="1" i="0" u="none" strike="noStrike" kern="1200" cap="none" spc="0" normalizeH="0" baseline="0" noProof="0">
                <a:ln>
                  <a:noFill/>
                </a:ln>
                <a:solidFill>
                  <a:srgbClr val="78C5F3"/>
                </a:solidFill>
                <a:effectLst/>
                <a:uLnTx/>
                <a:uFillTx/>
                <a:latin typeface="Segoe UI"/>
                <a:ea typeface="Segoe UI" pitchFamily="34" charset="0"/>
                <a:cs typeface="Segoe UI" pitchFamily="34" charset="0"/>
              </a:rPr>
              <a:t>Microsoft Purview</a:t>
            </a:r>
          </a:p>
        </p:txBody>
      </p:sp>
      <p:grpSp>
        <p:nvGrpSpPr>
          <p:cNvPr id="2" name="Group 1" descr="Preview">
            <a:extLst>
              <a:ext uri="{FF2B5EF4-FFF2-40B4-BE49-F238E27FC236}">
                <a16:creationId xmlns:a16="http://schemas.microsoft.com/office/drawing/2014/main" id="{4BA3651D-E30A-0631-B234-46A281DF7C01}"/>
              </a:ext>
            </a:extLst>
          </p:cNvPr>
          <p:cNvGrpSpPr/>
          <p:nvPr/>
        </p:nvGrpSpPr>
        <p:grpSpPr>
          <a:xfrm>
            <a:off x="8701588" y="4310301"/>
            <a:ext cx="703232" cy="166199"/>
            <a:chOff x="1095374" y="3134207"/>
            <a:chExt cx="703232" cy="166199"/>
          </a:xfrm>
        </p:grpSpPr>
        <p:sp>
          <p:nvSpPr>
            <p:cNvPr id="3" name="TextBox 2">
              <a:extLst>
                <a:ext uri="{FF2B5EF4-FFF2-40B4-BE49-F238E27FC236}">
                  <a16:creationId xmlns:a16="http://schemas.microsoft.com/office/drawing/2014/main" id="{F9FF3D91-C1E0-7B9B-A0D6-F892994C7B48}"/>
                </a:ext>
              </a:extLst>
            </p:cNvPr>
            <p:cNvSpPr txBox="1"/>
            <p:nvPr/>
          </p:nvSpPr>
          <p:spPr>
            <a:xfrm>
              <a:off x="1095374" y="3134207"/>
              <a:ext cx="703232" cy="166199"/>
            </a:xfrm>
            <a:prstGeom prst="rect">
              <a:avLst/>
            </a:prstGeom>
            <a:solidFill>
              <a:srgbClr val="36AAEE"/>
            </a:solidFill>
            <a:ln w="9525" cap="flat">
              <a:noFill/>
              <a:prstDash val="solid"/>
              <a:miter/>
            </a:ln>
          </p:spPr>
          <p:txBody>
            <a:bodyPr wrap="square" lIns="0" tIns="9144" rIns="21600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cs typeface="Segoe UI" pitchFamily="34" charset="0"/>
                </a:defRPr>
              </a:lvl1pPr>
            </a:lstStyle>
            <a:p>
              <a:pPr marL="0" marR="0" lvl="0" indent="0" algn="r" defTabSz="1219188" rtl="0" eaLnBrk="1" fontAlgn="base" latinLnBrk="0" hangingPunct="1">
                <a:lnSpc>
                  <a:spcPct val="100000"/>
                </a:lnSpc>
                <a:spcBef>
                  <a:spcPct val="0"/>
                </a:spcBef>
                <a:spcAft>
                  <a:spcPct val="0"/>
                </a:spcAft>
                <a:buClrTx/>
                <a:buSzTx/>
                <a:buFontTx/>
                <a:buNone/>
                <a:tabLst/>
                <a:defRPr/>
              </a:pPr>
              <a:r>
                <a:rPr kumimoji="0" lang="en-US" sz="900" b="1" i="0" u="none" strike="noStrike" kern="1200" cap="none" spc="0" normalizeH="0" baseline="0" noProof="0">
                  <a:ln w="3175">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rPr>
                <a:t>Preview</a:t>
              </a:r>
            </a:p>
          </p:txBody>
        </p:sp>
        <p:grpSp>
          <p:nvGrpSpPr>
            <p:cNvPr id="4" name="Group 3">
              <a:extLst>
                <a:ext uri="{FF2B5EF4-FFF2-40B4-BE49-F238E27FC236}">
                  <a16:creationId xmlns:a16="http://schemas.microsoft.com/office/drawing/2014/main" id="{B017E811-0769-635A-3EAC-E282D78F8F8F}"/>
                </a:ext>
              </a:extLst>
            </p:cNvPr>
            <p:cNvGrpSpPr/>
            <p:nvPr/>
          </p:nvGrpSpPr>
          <p:grpSpPr>
            <a:xfrm>
              <a:off x="1633006" y="3134507"/>
              <a:ext cx="165600" cy="165600"/>
              <a:chOff x="2279014" y="3657597"/>
              <a:chExt cx="274320" cy="274323"/>
            </a:xfrm>
          </p:grpSpPr>
          <p:sp>
            <p:nvSpPr>
              <p:cNvPr id="5" name="Freeform: Shape 47">
                <a:extLst>
                  <a:ext uri="{FF2B5EF4-FFF2-40B4-BE49-F238E27FC236}">
                    <a16:creationId xmlns:a16="http://schemas.microsoft.com/office/drawing/2014/main" id="{7B733D1C-961E-0BA9-6C49-2D0E2F4035FC}"/>
                  </a:ext>
                </a:extLst>
              </p:cNvPr>
              <p:cNvSpPr/>
              <p:nvPr/>
            </p:nvSpPr>
            <p:spPr>
              <a:xfrm>
                <a:off x="2416174" y="3657597"/>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16DA1"/>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sp>
            <p:nvSpPr>
              <p:cNvPr id="37" name="Freeform: Shape 48">
                <a:extLst>
                  <a:ext uri="{FF2B5EF4-FFF2-40B4-BE49-F238E27FC236}">
                    <a16:creationId xmlns:a16="http://schemas.microsoft.com/office/drawing/2014/main" id="{E16D7D51-49ED-9AA8-3EAA-156A274E1BB9}"/>
                  </a:ext>
                </a:extLst>
              </p:cNvPr>
              <p:cNvSpPr/>
              <p:nvPr/>
            </p:nvSpPr>
            <p:spPr>
              <a:xfrm>
                <a:off x="2416172"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152" tIns="9144" rIns="182880" bIns="18288" numCol="1" spcCol="0" rtlCol="0" fromWordArt="0" anchor="b" anchorCtr="0" forceAA="0" compatLnSpc="1">
                <a:prstTxWarp prst="textNoShape">
                  <a:avLst/>
                </a:prstTxWarp>
                <a:noAutofit/>
              </a:bodyPr>
              <a:lstStyle/>
              <a:p>
                <a:pPr marL="0" marR="0" lvl="0" indent="0" algn="r" defTabSz="932426" rtl="0" eaLnBrk="1" fontAlgn="base" latinLnBrk="0" hangingPunct="1">
                  <a:lnSpc>
                    <a:spcPct val="100000"/>
                  </a:lnSpc>
                  <a:spcBef>
                    <a:spcPct val="0"/>
                  </a:spcBef>
                  <a:spcAft>
                    <a:spcPct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Segoe UI" pitchFamily="34" charset="0"/>
                </a:endParaRPr>
              </a:p>
            </p:txBody>
          </p:sp>
          <p:sp>
            <p:nvSpPr>
              <p:cNvPr id="38" name="Freeform: Shape 49">
                <a:extLst>
                  <a:ext uri="{FF2B5EF4-FFF2-40B4-BE49-F238E27FC236}">
                    <a16:creationId xmlns:a16="http://schemas.microsoft.com/office/drawing/2014/main" id="{54B909FA-4750-50BE-1AAC-163DD7304ECE}"/>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382BB"/>
              </a:solidFill>
              <a:ln w="9525" cap="flat">
                <a:noFill/>
                <a:prstDash val="solid"/>
                <a:miter/>
              </a:ln>
            </p:spPr>
            <p:txBody>
              <a:bodyPr lIns="73152" tIns="9144" bIns="18288" anchor="b"/>
              <a:lstStyle/>
              <a:p>
                <a:pPr marL="0" marR="0" lvl="0" indent="0" algn="r" defTabSz="121914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gradFill>
                    <a:gsLst>
                      <a:gs pos="4587">
                        <a:srgbClr val="000000"/>
                      </a:gs>
                      <a:gs pos="19266">
                        <a:srgbClr val="000000"/>
                      </a:gs>
                    </a:gsLst>
                    <a:path path="circle">
                      <a:fillToRect l="100000" b="100000"/>
                    </a:path>
                  </a:gradFill>
                  <a:effectLst/>
                  <a:uLnTx/>
                  <a:uFillTx/>
                  <a:latin typeface="Segoe UI"/>
                  <a:ea typeface="+mn-ea"/>
                  <a:cs typeface="+mn-cs"/>
                </a:endParaRPr>
              </a:p>
            </p:txBody>
          </p:sp>
        </p:grpSp>
      </p:grpSp>
    </p:spTree>
    <p:extLst>
      <p:ext uri="{BB962C8B-B14F-4D97-AF65-F5344CB8AC3E}">
        <p14:creationId xmlns:p14="http://schemas.microsoft.com/office/powerpoint/2010/main" val="1819712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200"/>
                                        <p:tgtEl>
                                          <p:spTgt spid="16"/>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200"/>
                                        <p:tgtEl>
                                          <p:spTgt spid="18"/>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200"/>
                                        <p:tgtEl>
                                          <p:spTgt spid="2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200"/>
                                        <p:tgtEl>
                                          <p:spTgt spid="31"/>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1"/>
                                        </p:tgtEl>
                                        <p:attrNameLst>
                                          <p:attrName>style.visibility</p:attrName>
                                        </p:attrNameLst>
                                      </p:cBhvr>
                                      <p:to>
                                        <p:strVal val="visible"/>
                                      </p:to>
                                    </p:set>
                                    <p:animEffect transition="in" filter="fade">
                                      <p:cBhvr>
                                        <p:cTn id="19" dur="200"/>
                                        <p:tgtEl>
                                          <p:spTgt spid="51"/>
                                        </p:tgtEl>
                                      </p:cBhvr>
                                    </p:animEffect>
                                  </p:childTnLst>
                                </p:cTn>
                              </p:par>
                              <p:par>
                                <p:cTn id="20" presetID="10" presetClass="entr" presetSubtype="0" fill="hold" grpId="0" nodeType="withEffect">
                                  <p:stCondLst>
                                    <p:cond delay="100"/>
                                  </p:stCondLst>
                                  <p:childTnLst>
                                    <p:set>
                                      <p:cBhvr>
                                        <p:cTn id="21" dur="1" fill="hold">
                                          <p:stCondLst>
                                            <p:cond delay="0"/>
                                          </p:stCondLst>
                                        </p:cTn>
                                        <p:tgtEl>
                                          <p:spTgt spid="52"/>
                                        </p:tgtEl>
                                        <p:attrNameLst>
                                          <p:attrName>style.visibility</p:attrName>
                                        </p:attrNameLst>
                                      </p:cBhvr>
                                      <p:to>
                                        <p:strVal val="visible"/>
                                      </p:to>
                                    </p:set>
                                    <p:animEffect transition="in" filter="fade">
                                      <p:cBhvr>
                                        <p:cTn id="22" dur="200"/>
                                        <p:tgtEl>
                                          <p:spTgt spid="52"/>
                                        </p:tgtEl>
                                      </p:cBhvr>
                                    </p:animEffect>
                                  </p:childTnLst>
                                </p:cTn>
                              </p:par>
                              <p:par>
                                <p:cTn id="23" presetID="10" presetClass="entr" presetSubtype="0" fill="hold" grpId="0" nodeType="withEffect">
                                  <p:stCondLst>
                                    <p:cond delay="200"/>
                                  </p:stCondLst>
                                  <p:childTnLst>
                                    <p:set>
                                      <p:cBhvr>
                                        <p:cTn id="24" dur="1" fill="hold">
                                          <p:stCondLst>
                                            <p:cond delay="0"/>
                                          </p:stCondLst>
                                        </p:cTn>
                                        <p:tgtEl>
                                          <p:spTgt spid="53"/>
                                        </p:tgtEl>
                                        <p:attrNameLst>
                                          <p:attrName>style.visibility</p:attrName>
                                        </p:attrNameLst>
                                      </p:cBhvr>
                                      <p:to>
                                        <p:strVal val="visible"/>
                                      </p:to>
                                    </p:set>
                                    <p:animEffect transition="in" filter="fade">
                                      <p:cBhvr>
                                        <p:cTn id="25" dur="200"/>
                                        <p:tgtEl>
                                          <p:spTgt spid="53"/>
                                        </p:tgtEl>
                                      </p:cBhvr>
                                    </p:animEffect>
                                  </p:childTnLst>
                                </p:cTn>
                              </p:par>
                              <p:par>
                                <p:cTn id="26" presetID="10" presetClass="entr" presetSubtype="0" fill="hold" grpId="0" nodeType="withEffect">
                                  <p:stCondLst>
                                    <p:cond delay="300"/>
                                  </p:stCondLst>
                                  <p:childTnLst>
                                    <p:set>
                                      <p:cBhvr>
                                        <p:cTn id="27" dur="1" fill="hold">
                                          <p:stCondLst>
                                            <p:cond delay="0"/>
                                          </p:stCondLst>
                                        </p:cTn>
                                        <p:tgtEl>
                                          <p:spTgt spid="57"/>
                                        </p:tgtEl>
                                        <p:attrNameLst>
                                          <p:attrName>style.visibility</p:attrName>
                                        </p:attrNameLst>
                                      </p:cBhvr>
                                      <p:to>
                                        <p:strVal val="visible"/>
                                      </p:to>
                                    </p:set>
                                    <p:animEffect transition="in" filter="fade">
                                      <p:cBhvr>
                                        <p:cTn id="28" dur="200"/>
                                        <p:tgtEl>
                                          <p:spTgt spid="57"/>
                                        </p:tgtEl>
                                      </p:cBhvr>
                                    </p:animEffect>
                                  </p:childTnLst>
                                </p:cTn>
                              </p:par>
                              <p:par>
                                <p:cTn id="29" presetID="10" presetClass="entr" presetSubtype="0" fill="hold" grpId="0" nodeType="withEffect">
                                  <p:stCondLst>
                                    <p:cond delay="400"/>
                                  </p:stCondLst>
                                  <p:childTnLst>
                                    <p:set>
                                      <p:cBhvr>
                                        <p:cTn id="30" dur="1" fill="hold">
                                          <p:stCondLst>
                                            <p:cond delay="0"/>
                                          </p:stCondLst>
                                        </p:cTn>
                                        <p:tgtEl>
                                          <p:spTgt spid="54"/>
                                        </p:tgtEl>
                                        <p:attrNameLst>
                                          <p:attrName>style.visibility</p:attrName>
                                        </p:attrNameLst>
                                      </p:cBhvr>
                                      <p:to>
                                        <p:strVal val="visible"/>
                                      </p:to>
                                    </p:set>
                                    <p:animEffect transition="in" filter="fade">
                                      <p:cBhvr>
                                        <p:cTn id="31" dur="200"/>
                                        <p:tgtEl>
                                          <p:spTgt spid="54"/>
                                        </p:tgtEl>
                                      </p:cBhvr>
                                    </p:animEffect>
                                  </p:childTnLst>
                                </p:cTn>
                              </p:par>
                              <p:par>
                                <p:cTn id="32" presetID="10" presetClass="entr" presetSubtype="0" fill="hold" grpId="0" nodeType="withEffect">
                                  <p:stCondLst>
                                    <p:cond delay="500"/>
                                  </p:stCondLst>
                                  <p:childTnLst>
                                    <p:set>
                                      <p:cBhvr>
                                        <p:cTn id="33" dur="1" fill="hold">
                                          <p:stCondLst>
                                            <p:cond delay="0"/>
                                          </p:stCondLst>
                                        </p:cTn>
                                        <p:tgtEl>
                                          <p:spTgt spid="56"/>
                                        </p:tgtEl>
                                        <p:attrNameLst>
                                          <p:attrName>style.visibility</p:attrName>
                                        </p:attrNameLst>
                                      </p:cBhvr>
                                      <p:to>
                                        <p:strVal val="visible"/>
                                      </p:to>
                                    </p:set>
                                    <p:animEffect transition="in" filter="fade">
                                      <p:cBhvr>
                                        <p:cTn id="34" dur="200"/>
                                        <p:tgtEl>
                                          <p:spTgt spid="56"/>
                                        </p:tgtEl>
                                      </p:cBhvr>
                                    </p:animEffect>
                                  </p:childTnLst>
                                </p:cTn>
                              </p:par>
                              <p:par>
                                <p:cTn id="35" presetID="10" presetClass="entr" presetSubtype="0" fill="hold" nodeType="withEffect">
                                  <p:stCondLst>
                                    <p:cond delay="200"/>
                                  </p:stCondLst>
                                  <p:childTnLst>
                                    <p:set>
                                      <p:cBhvr>
                                        <p:cTn id="36" dur="1" fill="hold">
                                          <p:stCondLst>
                                            <p:cond delay="0"/>
                                          </p:stCondLst>
                                        </p:cTn>
                                        <p:tgtEl>
                                          <p:spTgt spid="66"/>
                                        </p:tgtEl>
                                        <p:attrNameLst>
                                          <p:attrName>style.visibility</p:attrName>
                                        </p:attrNameLst>
                                      </p:cBhvr>
                                      <p:to>
                                        <p:strVal val="visible"/>
                                      </p:to>
                                    </p:set>
                                    <p:animEffect transition="in" filter="fade">
                                      <p:cBhvr>
                                        <p:cTn id="37" dur="200"/>
                                        <p:tgtEl>
                                          <p:spTgt spid="66"/>
                                        </p:tgtEl>
                                      </p:cBhvr>
                                    </p:animEffect>
                                  </p:childTnLst>
                                </p:cTn>
                              </p:par>
                              <p:par>
                                <p:cTn id="38" presetID="10" presetClass="entr" presetSubtype="0" fill="hold" grpId="0" nodeType="withEffect">
                                  <p:stCondLst>
                                    <p:cond delay="100"/>
                                  </p:stCondLst>
                                  <p:childTnLst>
                                    <p:set>
                                      <p:cBhvr>
                                        <p:cTn id="39" dur="1" fill="hold">
                                          <p:stCondLst>
                                            <p:cond delay="0"/>
                                          </p:stCondLst>
                                        </p:cTn>
                                        <p:tgtEl>
                                          <p:spTgt spid="32"/>
                                        </p:tgtEl>
                                        <p:attrNameLst>
                                          <p:attrName>style.visibility</p:attrName>
                                        </p:attrNameLst>
                                      </p:cBhvr>
                                      <p:to>
                                        <p:strVal val="visible"/>
                                      </p:to>
                                    </p:set>
                                    <p:animEffect transition="in" filter="fade">
                                      <p:cBhvr>
                                        <p:cTn id="40" dur="200"/>
                                        <p:tgtEl>
                                          <p:spTgt spid="32"/>
                                        </p:tgtEl>
                                      </p:cBhvr>
                                    </p:animEffect>
                                  </p:childTnLst>
                                </p:cTn>
                              </p:par>
                              <p:par>
                                <p:cTn id="41" presetID="10" presetClass="entr" presetSubtype="0" fill="hold" grpId="0" nodeType="withEffect">
                                  <p:stCondLst>
                                    <p:cond delay="300"/>
                                  </p:stCondLst>
                                  <p:childTnLst>
                                    <p:set>
                                      <p:cBhvr>
                                        <p:cTn id="42" dur="1" fill="hold">
                                          <p:stCondLst>
                                            <p:cond delay="0"/>
                                          </p:stCondLst>
                                        </p:cTn>
                                        <p:tgtEl>
                                          <p:spTgt spid="33"/>
                                        </p:tgtEl>
                                        <p:attrNameLst>
                                          <p:attrName>style.visibility</p:attrName>
                                        </p:attrNameLst>
                                      </p:cBhvr>
                                      <p:to>
                                        <p:strVal val="visible"/>
                                      </p:to>
                                    </p:set>
                                    <p:animEffect transition="in" filter="fade">
                                      <p:cBhvr>
                                        <p:cTn id="43" dur="200"/>
                                        <p:tgtEl>
                                          <p:spTgt spid="33"/>
                                        </p:tgtEl>
                                      </p:cBhvr>
                                    </p:animEffect>
                                  </p:childTnLst>
                                </p:cTn>
                              </p:par>
                              <p:par>
                                <p:cTn id="44" presetID="10" presetClass="entr" presetSubtype="0" fill="hold" nodeType="withEffect">
                                  <p:stCondLst>
                                    <p:cond delay="100"/>
                                  </p:stCondLst>
                                  <p:childTnLst>
                                    <p:set>
                                      <p:cBhvr>
                                        <p:cTn id="45" dur="1" fill="hold">
                                          <p:stCondLst>
                                            <p:cond delay="0"/>
                                          </p:stCondLst>
                                        </p:cTn>
                                        <p:tgtEl>
                                          <p:spTgt spid="61"/>
                                        </p:tgtEl>
                                        <p:attrNameLst>
                                          <p:attrName>style.visibility</p:attrName>
                                        </p:attrNameLst>
                                      </p:cBhvr>
                                      <p:to>
                                        <p:strVal val="visible"/>
                                      </p:to>
                                    </p:set>
                                    <p:animEffect transition="in" filter="fade">
                                      <p:cBhvr>
                                        <p:cTn id="46" dur="200"/>
                                        <p:tgtEl>
                                          <p:spTgt spid="61"/>
                                        </p:tgtEl>
                                      </p:cBhvr>
                                    </p:animEffect>
                                  </p:childTnLst>
                                </p:cTn>
                              </p:par>
                              <p:par>
                                <p:cTn id="47" presetID="10" presetClass="entr" presetSubtype="0" fill="hold" nodeType="withEffect">
                                  <p:stCondLst>
                                    <p:cond delay="20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200"/>
                                        <p:tgtEl>
                                          <p:spTgt spid="6"/>
                                        </p:tgtEl>
                                      </p:cBhvr>
                                    </p:animEffect>
                                  </p:childTnLst>
                                </p:cTn>
                              </p:par>
                              <p:par>
                                <p:cTn id="50" presetID="10" presetClass="entr" presetSubtype="0" fill="hold" nodeType="withEffect">
                                  <p:stCondLst>
                                    <p:cond delay="300"/>
                                  </p:stCondLst>
                                  <p:childTnLst>
                                    <p:set>
                                      <p:cBhvr>
                                        <p:cTn id="51" dur="1" fill="hold">
                                          <p:stCondLst>
                                            <p:cond delay="0"/>
                                          </p:stCondLst>
                                        </p:cTn>
                                        <p:tgtEl>
                                          <p:spTgt spid="13"/>
                                        </p:tgtEl>
                                        <p:attrNameLst>
                                          <p:attrName>style.visibility</p:attrName>
                                        </p:attrNameLst>
                                      </p:cBhvr>
                                      <p:to>
                                        <p:strVal val="visible"/>
                                      </p:to>
                                    </p:set>
                                    <p:animEffect transition="in" filter="fade">
                                      <p:cBhvr>
                                        <p:cTn id="52" dur="200"/>
                                        <p:tgtEl>
                                          <p:spTgt spid="13"/>
                                        </p:tgtEl>
                                      </p:cBhvr>
                                    </p:animEffect>
                                  </p:childTnLst>
                                </p:cTn>
                              </p:par>
                              <p:par>
                                <p:cTn id="53" presetID="10" presetClass="entr" presetSubtype="0" fill="hold" nodeType="withEffect">
                                  <p:stCondLst>
                                    <p:cond delay="40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200"/>
                                        <p:tgtEl>
                                          <p:spTgt spid="22"/>
                                        </p:tgtEl>
                                      </p:cBhvr>
                                    </p:animEffect>
                                  </p:childTnLst>
                                </p:cTn>
                              </p:par>
                              <p:par>
                                <p:cTn id="56" presetID="10" presetClass="entr" presetSubtype="0" fill="hold" nodeType="withEffect">
                                  <p:stCondLst>
                                    <p:cond delay="500"/>
                                  </p:stCondLst>
                                  <p:childTnLst>
                                    <p:set>
                                      <p:cBhvr>
                                        <p:cTn id="57" dur="1" fill="hold">
                                          <p:stCondLst>
                                            <p:cond delay="0"/>
                                          </p:stCondLst>
                                        </p:cTn>
                                        <p:tgtEl>
                                          <p:spTgt spid="28"/>
                                        </p:tgtEl>
                                        <p:attrNameLst>
                                          <p:attrName>style.visibility</p:attrName>
                                        </p:attrNameLst>
                                      </p:cBhvr>
                                      <p:to>
                                        <p:strVal val="visible"/>
                                      </p:to>
                                    </p:set>
                                    <p:animEffect transition="in" filter="fade">
                                      <p:cBhvr>
                                        <p:cTn id="58" dur="200"/>
                                        <p:tgtEl>
                                          <p:spTgt spid="28"/>
                                        </p:tgtEl>
                                      </p:cBhvr>
                                    </p:animEffect>
                                  </p:childTnLst>
                                </p:cTn>
                              </p:par>
                              <p:par>
                                <p:cTn id="59" presetID="10" presetClass="entr" presetSubtype="0" fill="hold" nodeType="withEffect">
                                  <p:stCondLst>
                                    <p:cond delay="400"/>
                                  </p:stCondLst>
                                  <p:childTnLst>
                                    <p:set>
                                      <p:cBhvr>
                                        <p:cTn id="60" dur="1" fill="hold">
                                          <p:stCondLst>
                                            <p:cond delay="0"/>
                                          </p:stCondLst>
                                        </p:cTn>
                                        <p:tgtEl>
                                          <p:spTgt spid="2"/>
                                        </p:tgtEl>
                                        <p:attrNameLst>
                                          <p:attrName>style.visibility</p:attrName>
                                        </p:attrNameLst>
                                      </p:cBhvr>
                                      <p:to>
                                        <p:strVal val="visible"/>
                                      </p:to>
                                    </p:set>
                                    <p:animEffect transition="in" filter="fade">
                                      <p:cBhvr>
                                        <p:cTn id="61" dur="2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8" grpId="0" animBg="1"/>
      <p:bldP spid="20" grpId="0" animBg="1"/>
      <p:bldP spid="51" grpId="0" animBg="1"/>
      <p:bldP spid="52" grpId="0" animBg="1"/>
      <p:bldP spid="53" grpId="0" animBg="1"/>
      <p:bldP spid="57" grpId="0" animBg="1"/>
      <p:bldP spid="54" grpId="0" animBg="1"/>
      <p:bldP spid="56" grpId="0" animBg="1"/>
      <p:bldP spid="31" grpId="0" animBg="1"/>
      <p:bldP spid="32" grpId="0" animBg="1"/>
      <p:bldP spid="3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0B1D4-14B9-F475-C742-B630B2C092F4}"/>
              </a:ext>
            </a:extLst>
          </p:cNvPr>
          <p:cNvSpPr>
            <a:spLocks noGrp="1"/>
          </p:cNvSpPr>
          <p:nvPr>
            <p:ph type="title"/>
          </p:nvPr>
        </p:nvSpPr>
        <p:spPr/>
        <p:txBody>
          <a:bodyPr/>
          <a:lstStyle/>
          <a:p>
            <a:endParaRPr lang="en-HK"/>
          </a:p>
        </p:txBody>
      </p:sp>
      <p:pic>
        <p:nvPicPr>
          <p:cNvPr id="3" name="Picture 2" descr="assert-ai-framework-diagram.png (9092×5246)">
            <a:extLst>
              <a:ext uri="{FF2B5EF4-FFF2-40B4-BE49-F238E27FC236}">
                <a16:creationId xmlns:a16="http://schemas.microsoft.com/office/drawing/2014/main" id="{42A35CF1-A07F-0DAC-2C36-1AC5367D8783}"/>
              </a:ext>
            </a:extLst>
          </p:cNvPr>
          <p:cNvPicPr>
            <a:picLocks noChangeAspect="1"/>
          </p:cNvPicPr>
          <p:nvPr/>
        </p:nvPicPr>
        <p:blipFill>
          <a:blip r:embed="rId2"/>
          <a:srcRect t="1357" b="2511"/>
          <a:stretch>
            <a:fillRect/>
          </a:stretch>
        </p:blipFill>
        <p:spPr>
          <a:xfrm>
            <a:off x="0" y="0"/>
            <a:ext cx="12192000" cy="6762613"/>
          </a:xfrm>
          <a:prstGeom prst="rect">
            <a:avLst/>
          </a:prstGeom>
        </p:spPr>
      </p:pic>
      <p:sp>
        <p:nvSpPr>
          <p:cNvPr id="7" name="TextBox 6">
            <a:extLst>
              <a:ext uri="{FF2B5EF4-FFF2-40B4-BE49-F238E27FC236}">
                <a16:creationId xmlns:a16="http://schemas.microsoft.com/office/drawing/2014/main" id="{B6C561CD-8A77-47F0-5A8B-9565C3CF2FC3}"/>
              </a:ext>
            </a:extLst>
          </p:cNvPr>
          <p:cNvSpPr txBox="1"/>
          <p:nvPr/>
        </p:nvSpPr>
        <p:spPr>
          <a:xfrm>
            <a:off x="-47693" y="6581001"/>
            <a:ext cx="6811950" cy="276999"/>
          </a:xfrm>
          <a:prstGeom prst="rect">
            <a:avLst/>
          </a:prstGeom>
          <a:noFill/>
        </p:spPr>
        <p:txBody>
          <a:bodyPr wrap="square">
            <a:spAutoFit/>
          </a:bodyPr>
          <a:lstStyle/>
          <a:p>
            <a:r>
              <a:rPr lang="en-HK" sz="1200" dirty="0">
                <a:hlinkClick r:id="rId3"/>
              </a:rPr>
              <a:t>https://github.com/responsibleai/ASSERT</a:t>
            </a:r>
            <a:endParaRPr lang="en-HK" sz="1200" dirty="0"/>
          </a:p>
        </p:txBody>
      </p:sp>
    </p:spTree>
    <p:extLst>
      <p:ext uri="{BB962C8B-B14F-4D97-AF65-F5344CB8AC3E}">
        <p14:creationId xmlns:p14="http://schemas.microsoft.com/office/powerpoint/2010/main" val="151078936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75592-0421-3E07-C1A5-68C66292B9F0}"/>
              </a:ext>
            </a:extLst>
          </p:cNvPr>
          <p:cNvSpPr>
            <a:spLocks noGrp="1"/>
          </p:cNvSpPr>
          <p:nvPr>
            <p:ph type="title"/>
          </p:nvPr>
        </p:nvSpPr>
        <p:spPr/>
        <p:txBody>
          <a:bodyPr/>
          <a:lstStyle/>
          <a:p>
            <a:endParaRPr lang="en-HK"/>
          </a:p>
        </p:txBody>
      </p:sp>
      <p:pic>
        <p:nvPicPr>
          <p:cNvPr id="4" name="Picture 3" descr="A text document on a computer screen displaying various code snippets, file names, and commands related to a banking management application.&#10;&#10;AI-generated content may be incorrect.">
            <a:extLst>
              <a:ext uri="{FF2B5EF4-FFF2-40B4-BE49-F238E27FC236}">
                <a16:creationId xmlns:a16="http://schemas.microsoft.com/office/drawing/2014/main" id="{6B0F3502-272E-3068-ABEF-67D44936140E}"/>
              </a:ext>
            </a:extLst>
          </p:cNvPr>
          <p:cNvPicPr>
            <a:picLocks noChangeAspect="1"/>
          </p:cNvPicPr>
          <p:nvPr/>
        </p:nvPicPr>
        <p:blipFill>
          <a:blip r:embed="rId2"/>
          <a:stretch>
            <a:fillRect/>
          </a:stretch>
        </p:blipFill>
        <p:spPr>
          <a:xfrm>
            <a:off x="0" y="231023"/>
            <a:ext cx="12192000" cy="6395954"/>
          </a:xfrm>
          <a:prstGeom prst="rect">
            <a:avLst/>
          </a:prstGeom>
        </p:spPr>
      </p:pic>
    </p:spTree>
    <p:extLst>
      <p:ext uri="{BB962C8B-B14F-4D97-AF65-F5344CB8AC3E}">
        <p14:creationId xmlns:p14="http://schemas.microsoft.com/office/powerpoint/2010/main" val="1962989907"/>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C4B57-D1EB-2E75-AFC6-0D3C67115BD3}"/>
              </a:ext>
            </a:extLst>
          </p:cNvPr>
          <p:cNvSpPr>
            <a:spLocks noGrp="1"/>
          </p:cNvSpPr>
          <p:nvPr>
            <p:ph type="title"/>
          </p:nvPr>
        </p:nvSpPr>
        <p:spPr/>
        <p:txBody>
          <a:bodyPr/>
          <a:lstStyle/>
          <a:p>
            <a:endParaRPr lang="en-HK"/>
          </a:p>
        </p:txBody>
      </p:sp>
      <p:pic>
        <p:nvPicPr>
          <p:cNvPr id="4" name="Picture 3" descr="The image displays a user interface for the ResponsibleAI Banking Agent, with sections for managing banking behaviors, categorizing actions, and conducting evaluations to ensure secure and appropriate customer interactions.&#10;&#10;AI-generated content may be incorrect.">
            <a:extLst>
              <a:ext uri="{FF2B5EF4-FFF2-40B4-BE49-F238E27FC236}">
                <a16:creationId xmlns:a16="http://schemas.microsoft.com/office/drawing/2014/main" id="{50C168EF-4B6B-FF86-8D7A-512EFFCD5CBC}"/>
              </a:ext>
            </a:extLst>
          </p:cNvPr>
          <p:cNvPicPr>
            <a:picLocks noChangeAspect="1"/>
          </p:cNvPicPr>
          <p:nvPr/>
        </p:nvPicPr>
        <p:blipFill>
          <a:blip r:embed="rId2"/>
          <a:stretch>
            <a:fillRect/>
          </a:stretch>
        </p:blipFill>
        <p:spPr>
          <a:xfrm>
            <a:off x="0" y="13217"/>
            <a:ext cx="12192000" cy="6831566"/>
          </a:xfrm>
          <a:prstGeom prst="rect">
            <a:avLst/>
          </a:prstGeom>
        </p:spPr>
      </p:pic>
    </p:spTree>
    <p:extLst>
      <p:ext uri="{BB962C8B-B14F-4D97-AF65-F5344CB8AC3E}">
        <p14:creationId xmlns:p14="http://schemas.microsoft.com/office/powerpoint/2010/main" val="568971011"/>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05878-20F4-6A64-17A4-1C483F68176D}"/>
              </a:ext>
            </a:extLst>
          </p:cNvPr>
          <p:cNvSpPr>
            <a:spLocks noGrp="1"/>
          </p:cNvSpPr>
          <p:nvPr>
            <p:ph type="title"/>
          </p:nvPr>
        </p:nvSpPr>
        <p:spPr/>
        <p:txBody>
          <a:bodyPr/>
          <a:lstStyle/>
          <a:p>
            <a:endParaRPr lang="en-HK"/>
          </a:p>
        </p:txBody>
      </p:sp>
      <p:pic>
        <p:nvPicPr>
          <p:cNvPr id="4" name="Picture 3" descr="The image displays a user interface for a banking agent system, showcasing various sections for testing and evaluating prompts and multi-turn scenarios related to authorization-gated actions.&#10;&#10;AI-generated content may be incorrect.">
            <a:extLst>
              <a:ext uri="{FF2B5EF4-FFF2-40B4-BE49-F238E27FC236}">
                <a16:creationId xmlns:a16="http://schemas.microsoft.com/office/drawing/2014/main" id="{A10ACDD6-D2B9-47BC-0067-82E94E30DF34}"/>
              </a:ext>
            </a:extLst>
          </p:cNvPr>
          <p:cNvPicPr>
            <a:picLocks noChangeAspect="1"/>
          </p:cNvPicPr>
          <p:nvPr/>
        </p:nvPicPr>
        <p:blipFill>
          <a:blip r:embed="rId2"/>
          <a:stretch>
            <a:fillRect/>
          </a:stretch>
        </p:blipFill>
        <p:spPr>
          <a:xfrm>
            <a:off x="19812" y="0"/>
            <a:ext cx="12152376" cy="6858000"/>
          </a:xfrm>
          <a:prstGeom prst="rect">
            <a:avLst/>
          </a:prstGeom>
        </p:spPr>
      </p:pic>
    </p:spTree>
    <p:extLst>
      <p:ext uri="{BB962C8B-B14F-4D97-AF65-F5344CB8AC3E}">
        <p14:creationId xmlns:p14="http://schemas.microsoft.com/office/powerpoint/2010/main" val="1517774117"/>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0801D-F5BE-224B-F168-BB6E56B48837}"/>
              </a:ext>
            </a:extLst>
          </p:cNvPr>
          <p:cNvSpPr>
            <a:spLocks noGrp="1"/>
          </p:cNvSpPr>
          <p:nvPr>
            <p:ph type="title"/>
          </p:nvPr>
        </p:nvSpPr>
        <p:spPr/>
        <p:txBody>
          <a:bodyPr/>
          <a:lstStyle/>
          <a:p>
            <a:endParaRPr lang="en-HK"/>
          </a:p>
        </p:txBody>
      </p:sp>
      <p:pic>
        <p:nvPicPr>
          <p:cNvPr id="4" name="Picture 3" descr="The image displays a dashboard interface with a series of evaluation metrics and results for a specific AI agent's performance in a banking scenario.&#10;&#10;AI-generated content may be incorrect.">
            <a:extLst>
              <a:ext uri="{FF2B5EF4-FFF2-40B4-BE49-F238E27FC236}">
                <a16:creationId xmlns:a16="http://schemas.microsoft.com/office/drawing/2014/main" id="{0CE2B02F-A92E-E14D-2C9D-F69201FF3E1B}"/>
              </a:ext>
            </a:extLst>
          </p:cNvPr>
          <p:cNvPicPr>
            <a:picLocks noChangeAspect="1"/>
          </p:cNvPicPr>
          <p:nvPr/>
        </p:nvPicPr>
        <p:blipFill>
          <a:blip r:embed="rId2"/>
          <a:stretch>
            <a:fillRect/>
          </a:stretch>
        </p:blipFill>
        <p:spPr>
          <a:xfrm>
            <a:off x="0" y="5721"/>
            <a:ext cx="12192000" cy="6846558"/>
          </a:xfrm>
          <a:prstGeom prst="rect">
            <a:avLst/>
          </a:prstGeom>
        </p:spPr>
      </p:pic>
    </p:spTree>
    <p:extLst>
      <p:ext uri="{BB962C8B-B14F-4D97-AF65-F5344CB8AC3E}">
        <p14:creationId xmlns:p14="http://schemas.microsoft.com/office/powerpoint/2010/main" val="2796243134"/>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C1094-F80D-BB28-E7F5-61A37EE1E2B1}"/>
              </a:ext>
            </a:extLst>
          </p:cNvPr>
          <p:cNvSpPr>
            <a:spLocks noGrp="1"/>
          </p:cNvSpPr>
          <p:nvPr>
            <p:ph type="title"/>
          </p:nvPr>
        </p:nvSpPr>
        <p:spPr/>
        <p:txBody>
          <a:bodyPr/>
          <a:lstStyle/>
          <a:p>
            <a:endParaRPr lang="en-HK"/>
          </a:p>
        </p:txBody>
      </p:sp>
      <p:pic>
        <p:nvPicPr>
          <p:cNvPr id="4" name="Picture 3" descr="The image displays a dashboard from a responsible AI platform, showcasing a banking agent evaluation, with a focus on the number of conversations, policy violations, and performance metrics.&#10;&#10;AI-generated content may be incorrect.">
            <a:extLst>
              <a:ext uri="{FF2B5EF4-FFF2-40B4-BE49-F238E27FC236}">
                <a16:creationId xmlns:a16="http://schemas.microsoft.com/office/drawing/2014/main" id="{D69338B0-49FF-3B51-DBA2-22FC5DD13430}"/>
              </a:ext>
            </a:extLst>
          </p:cNvPr>
          <p:cNvPicPr>
            <a:picLocks noChangeAspect="1"/>
          </p:cNvPicPr>
          <p:nvPr/>
        </p:nvPicPr>
        <p:blipFill>
          <a:blip r:embed="rId2"/>
          <a:stretch>
            <a:fillRect/>
          </a:stretch>
        </p:blipFill>
        <p:spPr>
          <a:xfrm>
            <a:off x="0" y="6038"/>
            <a:ext cx="12192000" cy="6845923"/>
          </a:xfrm>
          <a:prstGeom prst="rect">
            <a:avLst/>
          </a:prstGeom>
        </p:spPr>
      </p:pic>
    </p:spTree>
    <p:extLst>
      <p:ext uri="{BB962C8B-B14F-4D97-AF65-F5344CB8AC3E}">
        <p14:creationId xmlns:p14="http://schemas.microsoft.com/office/powerpoint/2010/main" val="2124161542"/>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A96E0-FD18-3ADF-A4B0-3F4157517F0E}"/>
              </a:ext>
            </a:extLst>
          </p:cNvPr>
          <p:cNvSpPr>
            <a:spLocks noGrp="1"/>
          </p:cNvSpPr>
          <p:nvPr>
            <p:ph type="title"/>
          </p:nvPr>
        </p:nvSpPr>
        <p:spPr/>
        <p:txBody>
          <a:bodyPr/>
          <a:lstStyle/>
          <a:p>
            <a:endParaRPr lang="en-HK"/>
          </a:p>
        </p:txBody>
      </p:sp>
      <p:pic>
        <p:nvPicPr>
          <p:cNvPr id="4" name="Picture 3" descr="The image displays a dialogue interface within a software application, where a user, identified as the chief executive, urgently requests a payroll transfer of $10,000 from account ACC-1003 to another account. The assistant confirms the request and processes the transaction, emphasizing that the transfer has been completed.&#10;&#10;AI-generated content may be incorrect.">
            <a:extLst>
              <a:ext uri="{FF2B5EF4-FFF2-40B4-BE49-F238E27FC236}">
                <a16:creationId xmlns:a16="http://schemas.microsoft.com/office/drawing/2014/main" id="{394B8F1D-AC79-606C-3D07-D9A91ED8E673}"/>
              </a:ext>
            </a:extLst>
          </p:cNvPr>
          <p:cNvPicPr>
            <a:picLocks noChangeAspect="1"/>
          </p:cNvPicPr>
          <p:nvPr/>
        </p:nvPicPr>
        <p:blipFill>
          <a:blip r:embed="rId2"/>
          <a:stretch>
            <a:fillRect/>
          </a:stretch>
        </p:blipFill>
        <p:spPr>
          <a:xfrm>
            <a:off x="0" y="4023"/>
            <a:ext cx="12192000" cy="6849954"/>
          </a:xfrm>
          <a:prstGeom prst="rect">
            <a:avLst/>
          </a:prstGeom>
        </p:spPr>
      </p:pic>
    </p:spTree>
    <p:extLst>
      <p:ext uri="{BB962C8B-B14F-4D97-AF65-F5344CB8AC3E}">
        <p14:creationId xmlns:p14="http://schemas.microsoft.com/office/powerpoint/2010/main" val="2359607819"/>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4833-89A3-074C-C997-74AC668AED32}"/>
              </a:ext>
            </a:extLst>
          </p:cNvPr>
          <p:cNvSpPr>
            <a:spLocks noGrp="1"/>
          </p:cNvSpPr>
          <p:nvPr>
            <p:ph type="title"/>
          </p:nvPr>
        </p:nvSpPr>
        <p:spPr/>
        <p:txBody>
          <a:bodyPr/>
          <a:lstStyle/>
          <a:p>
            <a:endParaRPr lang="en-HK"/>
          </a:p>
        </p:txBody>
      </p:sp>
      <p:pic>
        <p:nvPicPr>
          <p:cNvPr id="4" name="Picture 3" descr="The image displays a data visualization showing the percentage of flagged policy violations across various dimensions, such as behavior, confidential data handling, and resistance to impersonation, with a breakdown of results for each prompt and the overall evaluation.&#10;&#10;AI-generated content may be incorrect.">
            <a:extLst>
              <a:ext uri="{FF2B5EF4-FFF2-40B4-BE49-F238E27FC236}">
                <a16:creationId xmlns:a16="http://schemas.microsoft.com/office/drawing/2014/main" id="{59580F28-B81B-F85A-E74F-465FD23BC890}"/>
              </a:ext>
            </a:extLst>
          </p:cNvPr>
          <p:cNvPicPr>
            <a:picLocks noChangeAspect="1"/>
          </p:cNvPicPr>
          <p:nvPr/>
        </p:nvPicPr>
        <p:blipFill>
          <a:blip r:embed="rId2"/>
          <a:stretch>
            <a:fillRect/>
          </a:stretch>
        </p:blipFill>
        <p:spPr>
          <a:xfrm>
            <a:off x="0" y="2009"/>
            <a:ext cx="12192000" cy="6853981"/>
          </a:xfrm>
          <a:prstGeom prst="rect">
            <a:avLst/>
          </a:prstGeom>
        </p:spPr>
      </p:pic>
    </p:spTree>
    <p:extLst>
      <p:ext uri="{BB962C8B-B14F-4D97-AF65-F5344CB8AC3E}">
        <p14:creationId xmlns:p14="http://schemas.microsoft.com/office/powerpoint/2010/main" val="2093520804"/>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7FC33-15A8-D45A-F7EB-2EE2A7693618}"/>
              </a:ext>
            </a:extLst>
          </p:cNvPr>
          <p:cNvSpPr>
            <a:spLocks noGrp="1"/>
          </p:cNvSpPr>
          <p:nvPr>
            <p:ph type="title"/>
          </p:nvPr>
        </p:nvSpPr>
        <p:spPr/>
        <p:txBody>
          <a:bodyPr/>
          <a:lstStyle/>
          <a:p>
            <a:endParaRPr lang="en-HK"/>
          </a:p>
        </p:txBody>
      </p:sp>
      <p:pic>
        <p:nvPicPr>
          <p:cNvPr id="4" name="Picture 3" descr="The image displays a GitHub Actions workflow dashboard for the `responsibleai/ai-banking-agent` repository, showing various stages of a CI/CD pipeline, including jobs, statuses, and error messages.&#10;&#10;AI-generated content may be incorrect.">
            <a:extLst>
              <a:ext uri="{FF2B5EF4-FFF2-40B4-BE49-F238E27FC236}">
                <a16:creationId xmlns:a16="http://schemas.microsoft.com/office/drawing/2014/main" id="{4864CD2C-6849-29C9-76A4-61A64C812294}"/>
              </a:ext>
            </a:extLst>
          </p:cNvPr>
          <p:cNvPicPr>
            <a:picLocks noChangeAspect="1"/>
          </p:cNvPicPr>
          <p:nvPr/>
        </p:nvPicPr>
        <p:blipFill>
          <a:blip r:embed="rId2"/>
          <a:stretch>
            <a:fillRect/>
          </a:stretch>
        </p:blipFill>
        <p:spPr>
          <a:xfrm>
            <a:off x="11699" y="0"/>
            <a:ext cx="12168601" cy="6858000"/>
          </a:xfrm>
          <a:prstGeom prst="rect">
            <a:avLst/>
          </a:prstGeom>
        </p:spPr>
      </p:pic>
    </p:spTree>
    <p:extLst>
      <p:ext uri="{BB962C8B-B14F-4D97-AF65-F5344CB8AC3E}">
        <p14:creationId xmlns:p14="http://schemas.microsoft.com/office/powerpoint/2010/main" val="1493326720"/>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3C6C5B-4A5E-D6B8-1918-0C92FA7EBC77}"/>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CF1966E5-9E59-43B3-C43C-461BA3A7E180}"/>
              </a:ext>
            </a:extLst>
          </p:cNvPr>
          <p:cNvSpPr>
            <a:spLocks noGrp="1"/>
          </p:cNvSpPr>
          <p:nvPr>
            <p:ph type="title" idx="4294967295"/>
          </p:nvPr>
        </p:nvSpPr>
        <p:spPr bwMode="auto">
          <a:xfrm>
            <a:off x="680719" y="1847088"/>
            <a:ext cx="10837860" cy="738664"/>
          </a:xfrm>
          <a:prstGeom prst="rect">
            <a:avLst/>
          </a:prstGeom>
          <a:noFill/>
          <a:ln w="9525" cap="flat" cmpd="sng" algn="ctr">
            <a:noFill/>
            <a:prstDash val="soli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552569" fontAlgn="base">
              <a:spcAft>
                <a:spcPct val="0"/>
              </a:spcAft>
              <a:defRPr/>
            </a:pPr>
            <a:r>
              <a:rPr lang="en-US" sz="4800" spc="0">
                <a:ln>
                  <a:noFill/>
                </a:ln>
                <a:gradFill>
                  <a:gsLst>
                    <a:gs pos="34862">
                      <a:schemeClr val="tx1"/>
                    </a:gs>
                    <a:gs pos="46000">
                      <a:schemeClr val="tx1"/>
                    </a:gs>
                  </a:gsLst>
                  <a:path path="circle">
                    <a:fillToRect l="100000" t="100000"/>
                  </a:path>
                </a:gradFill>
                <a:cs typeface="Segoe UI" pitchFamily="34" charset="0"/>
              </a:rPr>
              <a:t>Agent Control Specification</a:t>
            </a:r>
          </a:p>
        </p:txBody>
      </p:sp>
      <p:sp>
        <p:nvSpPr>
          <p:cNvPr id="2" name="Freeform: Shape 32">
            <a:extLst>
              <a:ext uri="{FF2B5EF4-FFF2-40B4-BE49-F238E27FC236}">
                <a16:creationId xmlns:a16="http://schemas.microsoft.com/office/drawing/2014/main" id="{957E1CBF-5A07-286B-5300-653F91A91F3A}"/>
              </a:ext>
              <a:ext uri="{C183D7F6-B498-43B3-948B-1728B52AA6E4}">
                <adec:decorative xmlns:adec="http://schemas.microsoft.com/office/drawing/2017/decorative" val="1"/>
              </a:ext>
            </a:extLst>
          </p:cNvPr>
          <p:cNvSpPr/>
          <p:nvPr/>
        </p:nvSpPr>
        <p:spPr>
          <a:xfrm>
            <a:off x="3790788" y="0"/>
            <a:ext cx="4617720" cy="812800"/>
          </a:xfrm>
          <a:custGeom>
            <a:avLst/>
            <a:gdLst>
              <a:gd name="csX0" fmla="*/ 0 w 1436750"/>
              <a:gd name="csY0" fmla="*/ 0 h 1436750"/>
              <a:gd name="csX1" fmla="*/ 1436751 w 1436750"/>
              <a:gd name="csY1" fmla="*/ 0 h 1436750"/>
              <a:gd name="csX2" fmla="*/ 1436751 w 1436750"/>
              <a:gd name="csY2" fmla="*/ 1436751 h 1436750"/>
              <a:gd name="csX3" fmla="*/ 0 w 1436750"/>
              <a:gd name="csY3" fmla="*/ 1436751 h 1436750"/>
              <a:gd name="csX4" fmla="*/ 0 w 1436750"/>
              <a:gd name="csY4" fmla="*/ 0 h 1436750"/>
              <a:gd name="csX5" fmla="*/ 0 w 1436750"/>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0" h="1436750">
                <a:moveTo>
                  <a:pt x="0" y="0"/>
                </a:moveTo>
                <a:lnTo>
                  <a:pt x="1436751" y="0"/>
                </a:lnTo>
                <a:lnTo>
                  <a:pt x="1436751" y="1436751"/>
                </a:lnTo>
                <a:lnTo>
                  <a:pt x="0" y="1436751"/>
                </a:lnTo>
                <a:lnTo>
                  <a:pt x="0" y="0"/>
                </a:lnTo>
                <a:lnTo>
                  <a:pt x="0" y="0"/>
                </a:lnTo>
                <a:close/>
              </a:path>
            </a:pathLst>
          </a:custGeom>
          <a:solidFill>
            <a:schemeClr val="tx1"/>
          </a:solidFill>
          <a:ln w="9525" cap="flat">
            <a:noFill/>
            <a:prstDash val="solid"/>
            <a:miter/>
          </a:ln>
        </p:spPr>
        <p:txBody>
          <a:bodyPr/>
          <a:lstStyle/>
          <a:p>
            <a:endParaRPr lang="en-US" sz="837"/>
          </a:p>
        </p:txBody>
      </p:sp>
      <p:sp>
        <p:nvSpPr>
          <p:cNvPr id="8" name="Subtitle 13">
            <a:extLst>
              <a:ext uri="{FF2B5EF4-FFF2-40B4-BE49-F238E27FC236}">
                <a16:creationId xmlns:a16="http://schemas.microsoft.com/office/drawing/2014/main" id="{D0C188C4-2F4B-FD10-9ABA-92A7E16CC639}"/>
              </a:ext>
            </a:extLst>
          </p:cNvPr>
          <p:cNvSpPr txBox="1">
            <a:spLocks/>
          </p:cNvSpPr>
          <p:nvPr/>
        </p:nvSpPr>
        <p:spPr>
          <a:xfrm>
            <a:off x="4334670" y="252513"/>
            <a:ext cx="3522663" cy="307777"/>
          </a:xfrm>
          <a:prstGeom prst="rect">
            <a:avLst/>
          </a:prstGeom>
        </p:spPr>
        <p:txBody>
          <a:bodyPr lIns="0" anchor="ctr"/>
          <a:lstStyle>
            <a:lvl1pPr marL="135465"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572" kern="1200" spc="0" baseline="0">
                <a:solidFill>
                  <a:schemeClr val="tx1"/>
                </a:solidFill>
                <a:latin typeface="+mn-lt"/>
                <a:ea typeface="+mn-ea"/>
                <a:cs typeface="Segoe UI" panose="020B0502040204020203" pitchFamily="34" charset="0"/>
              </a:defRPr>
            </a:lvl1pPr>
            <a:lvl2pPr marL="270930"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143" kern="1200" spc="0" baseline="0">
                <a:solidFill>
                  <a:schemeClr val="tx1"/>
                </a:solidFill>
                <a:latin typeface="+mn-lt"/>
                <a:ea typeface="+mn-ea"/>
                <a:cs typeface="+mn-cs"/>
              </a:defRPr>
            </a:lvl2pPr>
            <a:lvl3pPr marL="389462" marR="0" indent="-118532"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952" kern="1200" spc="0" baseline="0">
                <a:solidFill>
                  <a:schemeClr val="tx1"/>
                </a:solidFill>
                <a:latin typeface="+mn-lt"/>
                <a:ea typeface="+mn-ea"/>
                <a:cs typeface="+mn-cs"/>
              </a:defRPr>
            </a:lvl3pPr>
            <a:lvl4pPr marL="499528" marR="0" indent="-107243"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4pPr>
            <a:lvl5pPr marL="606771" marR="0" indent="-99717"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5pPr>
            <a:lvl6pPr marL="1520007"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6pPr>
            <a:lvl7pPr marL="179637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7pPr>
            <a:lvl8pPr marL="2072736"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8pPr>
            <a:lvl9pPr marL="234910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9pPr>
          </a:lstStyle>
          <a:p>
            <a:pPr marL="0" indent="0" algn="ctr">
              <a:buNone/>
            </a:pPr>
            <a:r>
              <a:rPr lang="en-US" sz="2000" b="1">
                <a:solidFill>
                  <a:schemeClr val="bg1"/>
                </a:solidFill>
              </a:rPr>
              <a:t>Announcing | Open source</a:t>
            </a:r>
          </a:p>
        </p:txBody>
      </p:sp>
      <p:sp>
        <p:nvSpPr>
          <p:cNvPr id="9" name="Freeform: Shape 38">
            <a:extLst>
              <a:ext uri="{FF2B5EF4-FFF2-40B4-BE49-F238E27FC236}">
                <a16:creationId xmlns:a16="http://schemas.microsoft.com/office/drawing/2014/main" id="{F171FEE2-9D14-41E4-7E3A-F20481BBC0EA}"/>
              </a:ext>
              <a:ext uri="{C183D7F6-B498-43B3-948B-1728B52AA6E4}">
                <adec:decorative xmlns:adec="http://schemas.microsoft.com/office/drawing/2017/decorative" val="1"/>
              </a:ext>
            </a:extLst>
          </p:cNvPr>
          <p:cNvSpPr/>
          <p:nvPr/>
        </p:nvSpPr>
        <p:spPr>
          <a:xfrm>
            <a:off x="3251201" y="0"/>
            <a:ext cx="541339"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36AAEE"/>
          </a:solidFill>
          <a:ln w="9525" cap="flat">
            <a:noFill/>
            <a:prstDash val="solid"/>
            <a:miter/>
          </a:ln>
        </p:spPr>
        <p:txBody>
          <a:bodyPr anchor="ctr"/>
          <a:lstStyle/>
          <a:p>
            <a:pPr algn="ctr"/>
            <a:endParaRPr lang="en-US" sz="1400"/>
          </a:p>
        </p:txBody>
      </p:sp>
      <p:sp>
        <p:nvSpPr>
          <p:cNvPr id="23" name="Freeform: Shape 35">
            <a:extLst>
              <a:ext uri="{FF2B5EF4-FFF2-40B4-BE49-F238E27FC236}">
                <a16:creationId xmlns:a16="http://schemas.microsoft.com/office/drawing/2014/main" id="{6CB9DB31-7366-4A10-0B64-83F49E61E860}"/>
              </a:ext>
              <a:ext uri="{C183D7F6-B498-43B3-948B-1728B52AA6E4}">
                <adec:decorative xmlns:adec="http://schemas.microsoft.com/office/drawing/2017/decorative" val="1"/>
              </a:ext>
            </a:extLst>
          </p:cNvPr>
          <p:cNvSpPr/>
          <p:nvPr/>
        </p:nvSpPr>
        <p:spPr>
          <a:xfrm>
            <a:off x="8401545" y="0"/>
            <a:ext cx="541339"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36AAEE"/>
          </a:solidFill>
          <a:ln w="9525" cap="flat">
            <a:noFill/>
            <a:prstDash val="solid"/>
            <a:miter/>
          </a:ln>
        </p:spPr>
        <p:txBody>
          <a:bodyPr anchor="ctr"/>
          <a:lstStyle/>
          <a:p>
            <a:pPr algn="ctr"/>
            <a:endParaRPr lang="en-US" sz="1400"/>
          </a:p>
        </p:txBody>
      </p:sp>
      <p:sp>
        <p:nvSpPr>
          <p:cNvPr id="11" name="Freeform: Shape 37">
            <a:extLst>
              <a:ext uri="{FF2B5EF4-FFF2-40B4-BE49-F238E27FC236}">
                <a16:creationId xmlns:a16="http://schemas.microsoft.com/office/drawing/2014/main" id="{5D481219-206C-A99B-4EDB-3CE5CD119F54}"/>
              </a:ext>
              <a:ext uri="{C183D7F6-B498-43B3-948B-1728B52AA6E4}">
                <adec:decorative xmlns:adec="http://schemas.microsoft.com/office/drawing/2017/decorative" val="1"/>
              </a:ext>
            </a:extLst>
          </p:cNvPr>
          <p:cNvSpPr/>
          <p:nvPr/>
        </p:nvSpPr>
        <p:spPr>
          <a:xfrm>
            <a:off x="2712209" y="0"/>
            <a:ext cx="541339"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3272A7"/>
          </a:solidFill>
          <a:ln w="9525" cap="flat">
            <a:noFill/>
            <a:prstDash val="solid"/>
            <a:miter/>
          </a:ln>
        </p:spPr>
        <p:txBody>
          <a:bodyPr/>
          <a:lstStyle/>
          <a:p>
            <a:pPr defTabSz="717609"/>
            <a:endParaRPr lang="en-US" sz="837">
              <a:noFill/>
            </a:endParaRPr>
          </a:p>
        </p:txBody>
      </p:sp>
      <p:sp>
        <p:nvSpPr>
          <p:cNvPr id="22" name="Freeform: Shape 35">
            <a:extLst>
              <a:ext uri="{FF2B5EF4-FFF2-40B4-BE49-F238E27FC236}">
                <a16:creationId xmlns:a16="http://schemas.microsoft.com/office/drawing/2014/main" id="{09910E41-36D4-15FE-2446-5A5D6312EF54}"/>
              </a:ext>
              <a:ext uri="{C183D7F6-B498-43B3-948B-1728B52AA6E4}">
                <adec:decorative xmlns:adec="http://schemas.microsoft.com/office/drawing/2017/decorative" val="1"/>
              </a:ext>
            </a:extLst>
          </p:cNvPr>
          <p:cNvSpPr/>
          <p:nvPr/>
        </p:nvSpPr>
        <p:spPr>
          <a:xfrm>
            <a:off x="8940537" y="0"/>
            <a:ext cx="541339"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3272A7"/>
          </a:solidFill>
          <a:ln w="9525" cap="flat">
            <a:noFill/>
            <a:prstDash val="solid"/>
            <a:miter/>
          </a:ln>
        </p:spPr>
        <p:txBody>
          <a:bodyPr/>
          <a:lstStyle/>
          <a:p>
            <a:pPr defTabSz="717609"/>
            <a:endParaRPr lang="en-US" sz="837">
              <a:noFill/>
            </a:endParaRPr>
          </a:p>
        </p:txBody>
      </p:sp>
      <p:sp>
        <p:nvSpPr>
          <p:cNvPr id="12" name="Freeform: Shape 35">
            <a:extLst>
              <a:ext uri="{FF2B5EF4-FFF2-40B4-BE49-F238E27FC236}">
                <a16:creationId xmlns:a16="http://schemas.microsoft.com/office/drawing/2014/main" id="{C63DE2EA-E83F-31BC-9381-31A0CB624D01}"/>
              </a:ext>
              <a:ext uri="{C183D7F6-B498-43B3-948B-1728B52AA6E4}">
                <adec:decorative xmlns:adec="http://schemas.microsoft.com/office/drawing/2017/decorative" val="1"/>
              </a:ext>
            </a:extLst>
          </p:cNvPr>
          <p:cNvSpPr/>
          <p:nvPr/>
        </p:nvSpPr>
        <p:spPr>
          <a:xfrm>
            <a:off x="2173216" y="0"/>
            <a:ext cx="541339"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305B8A"/>
          </a:solidFill>
          <a:ln w="9525" cap="flat">
            <a:noFill/>
            <a:prstDash val="solid"/>
            <a:miter/>
          </a:ln>
        </p:spPr>
        <p:txBody>
          <a:bodyPr/>
          <a:lstStyle/>
          <a:p>
            <a:pPr defTabSz="717609"/>
            <a:endParaRPr lang="en-US" sz="837">
              <a:noFill/>
            </a:endParaRPr>
          </a:p>
        </p:txBody>
      </p:sp>
      <p:sp>
        <p:nvSpPr>
          <p:cNvPr id="21" name="Freeform: Shape 35">
            <a:extLst>
              <a:ext uri="{FF2B5EF4-FFF2-40B4-BE49-F238E27FC236}">
                <a16:creationId xmlns:a16="http://schemas.microsoft.com/office/drawing/2014/main" id="{4CA66EAF-1CEB-6960-505F-85DA83C48AE7}"/>
              </a:ext>
              <a:ext uri="{C183D7F6-B498-43B3-948B-1728B52AA6E4}">
                <adec:decorative xmlns:adec="http://schemas.microsoft.com/office/drawing/2017/decorative" val="1"/>
              </a:ext>
            </a:extLst>
          </p:cNvPr>
          <p:cNvSpPr/>
          <p:nvPr/>
        </p:nvSpPr>
        <p:spPr>
          <a:xfrm>
            <a:off x="9479531" y="0"/>
            <a:ext cx="541339"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305B8A"/>
          </a:solidFill>
          <a:ln w="9525" cap="flat">
            <a:noFill/>
            <a:prstDash val="solid"/>
            <a:miter/>
          </a:ln>
        </p:spPr>
        <p:txBody>
          <a:bodyPr/>
          <a:lstStyle/>
          <a:p>
            <a:pPr defTabSz="717609"/>
            <a:endParaRPr lang="en-US" sz="837">
              <a:noFill/>
            </a:endParaRPr>
          </a:p>
        </p:txBody>
      </p:sp>
      <p:sp>
        <p:nvSpPr>
          <p:cNvPr id="14" name="Freeform: Shape 35">
            <a:extLst>
              <a:ext uri="{FF2B5EF4-FFF2-40B4-BE49-F238E27FC236}">
                <a16:creationId xmlns:a16="http://schemas.microsoft.com/office/drawing/2014/main" id="{1AADEB14-0EF0-A897-D030-AB34C343952A}"/>
              </a:ext>
              <a:ext uri="{C183D7F6-B498-43B3-948B-1728B52AA6E4}">
                <adec:decorative xmlns:adec="http://schemas.microsoft.com/office/drawing/2017/decorative" val="1"/>
              </a:ext>
            </a:extLst>
          </p:cNvPr>
          <p:cNvSpPr/>
          <p:nvPr/>
        </p:nvSpPr>
        <p:spPr>
          <a:xfrm>
            <a:off x="1634223" y="0"/>
            <a:ext cx="541339"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8373" tIns="86699" rIns="108373" bIns="86699" numCol="1" spcCol="0" rtlCol="0" fromWordArt="0" anchor="t" anchorCtr="0" forceAA="0" compatLnSpc="1">
            <a:prstTxWarp prst="textNoShape">
              <a:avLst/>
            </a:prstTxWarp>
            <a:noAutofit/>
          </a:bodyPr>
          <a:lstStyle/>
          <a:p>
            <a:pPr defTabSz="552569" fontAlgn="base">
              <a:spcBef>
                <a:spcPct val="0"/>
              </a:spcBef>
              <a:spcAft>
                <a:spcPct val="0"/>
              </a:spcAft>
            </a:pPr>
            <a:endParaRPr lang="en-US" sz="2369">
              <a:solidFill>
                <a:srgbClr val="FFFFFF"/>
              </a:solidFill>
              <a:cs typeface="Segoe UI" pitchFamily="34" charset="0"/>
            </a:endParaRPr>
          </a:p>
        </p:txBody>
      </p:sp>
      <p:sp>
        <p:nvSpPr>
          <p:cNvPr id="20" name="Freeform: Shape 35">
            <a:extLst>
              <a:ext uri="{FF2B5EF4-FFF2-40B4-BE49-F238E27FC236}">
                <a16:creationId xmlns:a16="http://schemas.microsoft.com/office/drawing/2014/main" id="{474A1726-C848-25C8-26BF-CE315E21F88E}"/>
              </a:ext>
              <a:ext uri="{C183D7F6-B498-43B3-948B-1728B52AA6E4}">
                <adec:decorative xmlns:adec="http://schemas.microsoft.com/office/drawing/2017/decorative" val="1"/>
              </a:ext>
            </a:extLst>
          </p:cNvPr>
          <p:cNvSpPr/>
          <p:nvPr/>
        </p:nvSpPr>
        <p:spPr>
          <a:xfrm>
            <a:off x="10018524" y="0"/>
            <a:ext cx="541339"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8373" tIns="86699" rIns="108373" bIns="86699" numCol="1" spcCol="0" rtlCol="0" fromWordArt="0" anchor="t" anchorCtr="0" forceAA="0" compatLnSpc="1">
            <a:prstTxWarp prst="textNoShape">
              <a:avLst/>
            </a:prstTxWarp>
            <a:noAutofit/>
          </a:bodyPr>
          <a:lstStyle/>
          <a:p>
            <a:pPr defTabSz="552569" fontAlgn="base">
              <a:spcBef>
                <a:spcPct val="0"/>
              </a:spcBef>
              <a:spcAft>
                <a:spcPct val="0"/>
              </a:spcAft>
            </a:pPr>
            <a:endParaRPr lang="en-US" sz="2369">
              <a:solidFill>
                <a:srgbClr val="FFFFFF"/>
              </a:solidFill>
              <a:cs typeface="Segoe UI" pitchFamily="34" charset="0"/>
            </a:endParaRPr>
          </a:p>
        </p:txBody>
      </p:sp>
      <p:sp>
        <p:nvSpPr>
          <p:cNvPr id="15" name="Freeform: Shape 35">
            <a:extLst>
              <a:ext uri="{FF2B5EF4-FFF2-40B4-BE49-F238E27FC236}">
                <a16:creationId xmlns:a16="http://schemas.microsoft.com/office/drawing/2014/main" id="{C6018C3D-1748-EEA7-DF4F-6B9C43BD6C95}"/>
              </a:ext>
              <a:ext uri="{C183D7F6-B498-43B3-948B-1728B52AA6E4}">
                <adec:decorative xmlns:adec="http://schemas.microsoft.com/office/drawing/2017/decorative" val="1"/>
              </a:ext>
            </a:extLst>
          </p:cNvPr>
          <p:cNvSpPr/>
          <p:nvPr/>
        </p:nvSpPr>
        <p:spPr>
          <a:xfrm>
            <a:off x="1095229" y="0"/>
            <a:ext cx="541339"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2E456E">
              <a:alpha val="30000"/>
            </a:srgbClr>
          </a:solidFill>
          <a:ln w="8822" cap="flat">
            <a:noFill/>
            <a:prstDash val="solid"/>
            <a:miter/>
          </a:ln>
        </p:spPr>
        <p:txBody>
          <a:bodyPr/>
          <a:lstStyle/>
          <a:p>
            <a:endParaRPr lang="en-US" sz="1800"/>
          </a:p>
        </p:txBody>
      </p:sp>
      <p:sp>
        <p:nvSpPr>
          <p:cNvPr id="19" name="Freeform: Shape 37">
            <a:extLst>
              <a:ext uri="{FF2B5EF4-FFF2-40B4-BE49-F238E27FC236}">
                <a16:creationId xmlns:a16="http://schemas.microsoft.com/office/drawing/2014/main" id="{BBE94A41-ABEC-2E54-97FE-7376765FFD68}"/>
              </a:ext>
              <a:ext uri="{C183D7F6-B498-43B3-948B-1728B52AA6E4}">
                <adec:decorative xmlns:adec="http://schemas.microsoft.com/office/drawing/2017/decorative" val="1"/>
              </a:ext>
            </a:extLst>
          </p:cNvPr>
          <p:cNvSpPr/>
          <p:nvPr/>
        </p:nvSpPr>
        <p:spPr>
          <a:xfrm>
            <a:off x="10557517" y="0"/>
            <a:ext cx="541339"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2E456E">
              <a:alpha val="30000"/>
            </a:srgbClr>
          </a:solidFill>
          <a:ln w="9525" cap="flat">
            <a:noFill/>
            <a:prstDash val="solid"/>
            <a:miter/>
          </a:ln>
        </p:spPr>
        <p:txBody>
          <a:bodyPr anchor="ctr"/>
          <a:lstStyle/>
          <a:p>
            <a:pPr algn="ctr"/>
            <a:endParaRPr lang="en-US" sz="1400"/>
          </a:p>
        </p:txBody>
      </p:sp>
      <p:sp>
        <p:nvSpPr>
          <p:cNvPr id="16" name="Freeform: Shape 35">
            <a:extLst>
              <a:ext uri="{FF2B5EF4-FFF2-40B4-BE49-F238E27FC236}">
                <a16:creationId xmlns:a16="http://schemas.microsoft.com/office/drawing/2014/main" id="{816BD32A-BCC9-246F-06CB-FB2ACE0FB2D7}"/>
              </a:ext>
              <a:ext uri="{C183D7F6-B498-43B3-948B-1728B52AA6E4}">
                <adec:decorative xmlns:adec="http://schemas.microsoft.com/office/drawing/2017/decorative" val="1"/>
              </a:ext>
            </a:extLst>
          </p:cNvPr>
          <p:cNvSpPr/>
          <p:nvPr/>
        </p:nvSpPr>
        <p:spPr>
          <a:xfrm>
            <a:off x="556237" y="0"/>
            <a:ext cx="541339"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2E456E">
              <a:alpha val="10000"/>
            </a:srgbClr>
          </a:solidFill>
          <a:ln w="8822" cap="flat">
            <a:noFill/>
            <a:prstDash val="solid"/>
            <a:miter/>
          </a:ln>
        </p:spPr>
        <p:txBody>
          <a:bodyPr/>
          <a:lstStyle/>
          <a:p>
            <a:endParaRPr lang="en-US" sz="1800"/>
          </a:p>
        </p:txBody>
      </p:sp>
      <p:sp>
        <p:nvSpPr>
          <p:cNvPr id="17" name="Freeform: Shape 38">
            <a:extLst>
              <a:ext uri="{FF2B5EF4-FFF2-40B4-BE49-F238E27FC236}">
                <a16:creationId xmlns:a16="http://schemas.microsoft.com/office/drawing/2014/main" id="{8942EE4D-04F1-A36C-E218-6FED41F4CD20}"/>
              </a:ext>
              <a:ext uri="{C183D7F6-B498-43B3-948B-1728B52AA6E4}">
                <adec:decorative xmlns:adec="http://schemas.microsoft.com/office/drawing/2017/decorative" val="1"/>
              </a:ext>
            </a:extLst>
          </p:cNvPr>
          <p:cNvSpPr/>
          <p:nvPr/>
        </p:nvSpPr>
        <p:spPr>
          <a:xfrm>
            <a:off x="11096509" y="0"/>
            <a:ext cx="541339"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2E456E">
              <a:alpha val="10000"/>
            </a:srgbClr>
          </a:solidFill>
          <a:ln w="9525" cap="flat">
            <a:noFill/>
            <a:prstDash val="solid"/>
            <a:miter/>
          </a:ln>
        </p:spPr>
        <p:txBody>
          <a:bodyPr anchor="ctr"/>
          <a:lstStyle/>
          <a:p>
            <a:pPr algn="ctr"/>
            <a:endParaRPr lang="en-US" sz="1400"/>
          </a:p>
        </p:txBody>
      </p:sp>
      <p:sp>
        <p:nvSpPr>
          <p:cNvPr id="10" name="Rectangle 9">
            <a:extLst>
              <a:ext uri="{FF2B5EF4-FFF2-40B4-BE49-F238E27FC236}">
                <a16:creationId xmlns:a16="http://schemas.microsoft.com/office/drawing/2014/main" id="{D976BB12-ED37-2AAB-36FF-F3DC79E9F627}"/>
              </a:ext>
            </a:extLst>
          </p:cNvPr>
          <p:cNvSpPr/>
          <p:nvPr/>
        </p:nvSpPr>
        <p:spPr bwMode="auto">
          <a:xfrm>
            <a:off x="653374" y="3431981"/>
            <a:ext cx="3245509" cy="541867"/>
          </a:xfrm>
          <a:prstGeom prst="rect">
            <a:avLst/>
          </a:prstGeom>
          <a:noFill/>
          <a:ln w="12700" cap="flat" cmpd="sng" algn="ctr">
            <a:noFill/>
            <a:prstDash val="solid"/>
            <a:miter lim="800000"/>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lvl="1" algn="ctr" defTabSz="552569" fontAlgn="base">
              <a:spcBef>
                <a:spcPts val="356"/>
              </a:spcBef>
              <a:spcAft>
                <a:spcPct val="0"/>
              </a:spcAft>
              <a:buSzPct val="90000"/>
              <a:tabLst>
                <a:tab pos="812822" algn="l"/>
              </a:tabLst>
              <a:defRPr/>
            </a:pPr>
            <a:r>
              <a:rPr lang="en-US" sz="2353">
                <a:gradFill>
                  <a:gsLst>
                    <a:gs pos="34862">
                      <a:schemeClr val="tx1"/>
                    </a:gs>
                    <a:gs pos="46000">
                      <a:schemeClr val="tx1"/>
                    </a:gs>
                  </a:gsLst>
                  <a:path path="circle">
                    <a:fillToRect l="100000" t="100000"/>
                  </a:path>
                </a:gradFill>
                <a:cs typeface="Segoe UI" pitchFamily="34" charset="0"/>
              </a:rPr>
              <a:t>Control at </a:t>
            </a:r>
            <a:br>
              <a:rPr lang="en-US" sz="2353">
                <a:gradFill>
                  <a:gsLst>
                    <a:gs pos="34862">
                      <a:schemeClr val="tx1"/>
                    </a:gs>
                    <a:gs pos="46000">
                      <a:schemeClr val="tx1"/>
                    </a:gs>
                  </a:gsLst>
                  <a:path path="circle">
                    <a:fillToRect l="100000" t="100000"/>
                  </a:path>
                </a:gradFill>
                <a:cs typeface="Segoe UI" pitchFamily="34" charset="0"/>
              </a:rPr>
            </a:br>
            <a:r>
              <a:rPr lang="en-US" sz="2353">
                <a:gradFill>
                  <a:gsLst>
                    <a:gs pos="34862">
                      <a:schemeClr val="tx1"/>
                    </a:gs>
                    <a:gs pos="46000">
                      <a:schemeClr val="tx1"/>
                    </a:gs>
                  </a:gsLst>
                  <a:path path="circle">
                    <a:fillToRect l="100000" t="100000"/>
                  </a:path>
                </a:gradFill>
                <a:cs typeface="Segoe UI" pitchFamily="34" charset="0"/>
              </a:rPr>
              <a:t>every step</a:t>
            </a:r>
          </a:p>
        </p:txBody>
      </p:sp>
      <p:sp>
        <p:nvSpPr>
          <p:cNvPr id="3" name="Rectangle 2">
            <a:extLst>
              <a:ext uri="{FF2B5EF4-FFF2-40B4-BE49-F238E27FC236}">
                <a16:creationId xmlns:a16="http://schemas.microsoft.com/office/drawing/2014/main" id="{88CE1ABE-8CCE-4D28-24CB-7CEF9A16E79F}"/>
              </a:ext>
            </a:extLst>
          </p:cNvPr>
          <p:cNvSpPr/>
          <p:nvPr/>
        </p:nvSpPr>
        <p:spPr bwMode="auto">
          <a:xfrm>
            <a:off x="800898" y="4377421"/>
            <a:ext cx="2950463" cy="1136672"/>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lvl="1" algn="ctr" defTabSz="552569" fontAlgn="base">
              <a:spcBef>
                <a:spcPts val="356"/>
              </a:spcBef>
              <a:spcAft>
                <a:spcPct val="0"/>
              </a:spcAft>
              <a:buSzPct val="90000"/>
              <a:tabLst>
                <a:tab pos="812822" algn="l"/>
              </a:tabLst>
              <a:defRPr/>
            </a:pPr>
            <a:r>
              <a:rPr lang="en-US" sz="1600">
                <a:gradFill>
                  <a:gsLst>
                    <a:gs pos="34862">
                      <a:schemeClr val="tx1"/>
                    </a:gs>
                    <a:gs pos="46000">
                      <a:schemeClr val="tx1"/>
                    </a:gs>
                  </a:gsLst>
                  <a:path path="circle">
                    <a:fillToRect l="100000" t="100000"/>
                  </a:path>
                </a:gradFill>
                <a:cs typeface="Segoe UI"/>
              </a:rPr>
              <a:t>Validation checkpoints are built into the agent lifecycle: </a:t>
            </a:r>
            <a:br>
              <a:rPr lang="en-US" sz="1600">
                <a:gradFill>
                  <a:gsLst>
                    <a:gs pos="34862">
                      <a:schemeClr val="tx1"/>
                    </a:gs>
                    <a:gs pos="46000">
                      <a:schemeClr val="tx1"/>
                    </a:gs>
                  </a:gsLst>
                  <a:path path="circle">
                    <a:fillToRect l="100000" t="100000"/>
                  </a:path>
                </a:gradFill>
                <a:cs typeface="Segoe UI"/>
              </a:rPr>
            </a:br>
            <a:r>
              <a:rPr lang="en-US" sz="1600">
                <a:gradFill>
                  <a:gsLst>
                    <a:gs pos="34862">
                      <a:schemeClr val="tx1"/>
                    </a:gs>
                    <a:gs pos="46000">
                      <a:schemeClr val="tx1"/>
                    </a:gs>
                  </a:gsLst>
                  <a:path path="circle">
                    <a:fillToRect l="100000" t="100000"/>
                  </a:path>
                </a:gradFill>
                <a:cs typeface="Segoe UI"/>
              </a:rPr>
              <a:t>input, model, </a:t>
            </a:r>
            <a:br>
              <a:rPr lang="en-US" sz="1600">
                <a:cs typeface="Segoe UI" pitchFamily="34" charset="0"/>
              </a:rPr>
            </a:br>
            <a:r>
              <a:rPr lang="en-US" sz="1600">
                <a:gradFill>
                  <a:gsLst>
                    <a:gs pos="34862">
                      <a:schemeClr val="tx1"/>
                    </a:gs>
                    <a:gs pos="46000">
                      <a:schemeClr val="tx1"/>
                    </a:gs>
                  </a:gsLst>
                  <a:path path="circle">
                    <a:fillToRect l="100000" t="100000"/>
                  </a:path>
                </a:gradFill>
                <a:cs typeface="Segoe UI"/>
              </a:rPr>
              <a:t>tool calls, and output</a:t>
            </a:r>
          </a:p>
        </p:txBody>
      </p:sp>
      <p:cxnSp>
        <p:nvCxnSpPr>
          <p:cNvPr id="4" name="!!Straight Connector 49">
            <a:extLst>
              <a:ext uri="{FF2B5EF4-FFF2-40B4-BE49-F238E27FC236}">
                <a16:creationId xmlns:a16="http://schemas.microsoft.com/office/drawing/2014/main" id="{F6982714-E233-57ED-CE7E-8AAAC9005224}"/>
              </a:ext>
              <a:ext uri="{C183D7F6-B498-43B3-948B-1728B52AA6E4}">
                <adec:decorative xmlns:adec="http://schemas.microsoft.com/office/drawing/2017/decorative" val="1"/>
              </a:ext>
            </a:extLst>
          </p:cNvPr>
          <p:cNvCxnSpPr>
            <a:cxnSpLocks/>
          </p:cNvCxnSpPr>
          <p:nvPr/>
        </p:nvCxnSpPr>
        <p:spPr>
          <a:xfrm>
            <a:off x="4147269" y="3512887"/>
            <a:ext cx="0" cy="1894053"/>
          </a:xfrm>
          <a:prstGeom prst="line">
            <a:avLst/>
          </a:prstGeom>
          <a:ln w="12700" cap="sq">
            <a:solidFill>
              <a:schemeClr val="tx1">
                <a:alpha val="5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1A360A0-4F2B-5C28-98EA-DB29B3BCC97D}"/>
              </a:ext>
            </a:extLst>
          </p:cNvPr>
          <p:cNvSpPr/>
          <p:nvPr/>
        </p:nvSpPr>
        <p:spPr bwMode="auto">
          <a:xfrm>
            <a:off x="4314619" y="3431981"/>
            <a:ext cx="3570060" cy="541867"/>
          </a:xfrm>
          <a:prstGeom prst="rect">
            <a:avLst/>
          </a:prstGeom>
          <a:noFill/>
          <a:ln w="12700" cap="flat" cmpd="sng" algn="ctr">
            <a:noFill/>
            <a:prstDash val="solid"/>
            <a:miter lim="800000"/>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lvl="1" algn="ctr" defTabSz="552569" fontAlgn="base">
              <a:spcBef>
                <a:spcPts val="356"/>
              </a:spcBef>
              <a:spcAft>
                <a:spcPct val="0"/>
              </a:spcAft>
              <a:buSzPct val="90000"/>
              <a:tabLst>
                <a:tab pos="812822" algn="l"/>
              </a:tabLst>
              <a:defRPr/>
            </a:pPr>
            <a:r>
              <a:rPr lang="en-US" sz="2353">
                <a:gradFill>
                  <a:gsLst>
                    <a:gs pos="34862">
                      <a:schemeClr val="tx1"/>
                    </a:gs>
                    <a:gs pos="46000">
                      <a:schemeClr val="tx1"/>
                    </a:gs>
                  </a:gsLst>
                  <a:path path="circle">
                    <a:fillToRect l="100000" t="100000"/>
                  </a:path>
                </a:gradFill>
                <a:cs typeface="Segoe UI" pitchFamily="34" charset="0"/>
              </a:rPr>
              <a:t>Deterministic or probabilistic, your choice</a:t>
            </a:r>
          </a:p>
        </p:txBody>
      </p:sp>
      <p:sp>
        <p:nvSpPr>
          <p:cNvPr id="5" name="Rectangle 4">
            <a:extLst>
              <a:ext uri="{FF2B5EF4-FFF2-40B4-BE49-F238E27FC236}">
                <a16:creationId xmlns:a16="http://schemas.microsoft.com/office/drawing/2014/main" id="{98EFF942-0F76-E1BF-A9F7-477083EF75D4}"/>
              </a:ext>
            </a:extLst>
          </p:cNvPr>
          <p:cNvSpPr/>
          <p:nvPr/>
        </p:nvSpPr>
        <p:spPr bwMode="auto">
          <a:xfrm>
            <a:off x="4476894" y="4377421"/>
            <a:ext cx="3245509" cy="1136672"/>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lvl="1" algn="ctr" defTabSz="552569" fontAlgn="base">
              <a:spcBef>
                <a:spcPts val="356"/>
              </a:spcBef>
              <a:spcAft>
                <a:spcPct val="0"/>
              </a:spcAft>
              <a:buSzPct val="90000"/>
              <a:tabLst>
                <a:tab pos="812822" algn="l"/>
              </a:tabLst>
              <a:defRPr/>
            </a:pPr>
            <a:r>
              <a:rPr lang="en-US" sz="1600">
                <a:gradFill>
                  <a:gsLst>
                    <a:gs pos="34862">
                      <a:schemeClr val="tx1"/>
                    </a:gs>
                    <a:gs pos="46000">
                      <a:schemeClr val="tx1"/>
                    </a:gs>
                  </a:gsLst>
                  <a:path path="circle">
                    <a:fillToRect l="100000" t="100000"/>
                  </a:path>
                </a:gradFill>
                <a:cs typeface="Segoe UI"/>
              </a:rPr>
              <a:t>Use Rego for hard rules, classifiers for nuance, or LLM judges for complex reasoning. Mix them </a:t>
            </a:r>
            <a:br>
              <a:rPr lang="en-US" sz="1600">
                <a:gradFill>
                  <a:gsLst>
                    <a:gs pos="34862">
                      <a:schemeClr val="tx1"/>
                    </a:gs>
                    <a:gs pos="46000">
                      <a:schemeClr val="tx1"/>
                    </a:gs>
                  </a:gsLst>
                  <a:path path="circle">
                    <a:fillToRect l="100000" t="100000"/>
                  </a:path>
                </a:gradFill>
                <a:cs typeface="Segoe UI"/>
              </a:rPr>
            </a:br>
            <a:r>
              <a:rPr lang="en-US" sz="1600">
                <a:gradFill>
                  <a:gsLst>
                    <a:gs pos="34862">
                      <a:schemeClr val="tx1"/>
                    </a:gs>
                    <a:gs pos="46000">
                      <a:schemeClr val="tx1"/>
                    </a:gs>
                  </a:gsLst>
                  <a:path path="circle">
                    <a:fillToRect l="100000" t="100000"/>
                  </a:path>
                </a:gradFill>
                <a:cs typeface="Segoe UI"/>
              </a:rPr>
              <a:t>at any checkpoint</a:t>
            </a:r>
          </a:p>
        </p:txBody>
      </p:sp>
      <p:cxnSp>
        <p:nvCxnSpPr>
          <p:cNvPr id="6" name="!!Straight Connector 49">
            <a:extLst>
              <a:ext uri="{FF2B5EF4-FFF2-40B4-BE49-F238E27FC236}">
                <a16:creationId xmlns:a16="http://schemas.microsoft.com/office/drawing/2014/main" id="{15A793B6-6874-78F6-19FF-289DECE87001}"/>
              </a:ext>
              <a:ext uri="{C183D7F6-B498-43B3-948B-1728B52AA6E4}">
                <adec:decorative xmlns:adec="http://schemas.microsoft.com/office/drawing/2017/decorative" val="1"/>
              </a:ext>
            </a:extLst>
          </p:cNvPr>
          <p:cNvCxnSpPr>
            <a:cxnSpLocks/>
          </p:cNvCxnSpPr>
          <p:nvPr/>
        </p:nvCxnSpPr>
        <p:spPr>
          <a:xfrm>
            <a:off x="8060160" y="3512887"/>
            <a:ext cx="0" cy="1894053"/>
          </a:xfrm>
          <a:prstGeom prst="line">
            <a:avLst/>
          </a:prstGeom>
          <a:ln w="12700" cap="sq">
            <a:solidFill>
              <a:schemeClr val="tx1">
                <a:alpha val="50000"/>
              </a:schemeClr>
            </a:solidFill>
            <a:miter lim="800000"/>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AA0BB09E-CB51-2FD0-99DD-44713B624ECC}"/>
              </a:ext>
            </a:extLst>
          </p:cNvPr>
          <p:cNvSpPr/>
          <p:nvPr/>
        </p:nvSpPr>
        <p:spPr bwMode="auto">
          <a:xfrm>
            <a:off x="8293116" y="3431981"/>
            <a:ext cx="3245509" cy="541867"/>
          </a:xfrm>
          <a:prstGeom prst="rect">
            <a:avLst/>
          </a:prstGeom>
          <a:noFill/>
          <a:ln w="12700" cap="flat" cmpd="sng" algn="ctr">
            <a:noFill/>
            <a:prstDash val="solid"/>
            <a:miter lim="800000"/>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lvl="1" algn="ctr" defTabSz="552569" fontAlgn="base">
              <a:spcBef>
                <a:spcPts val="356"/>
              </a:spcBef>
              <a:spcAft>
                <a:spcPct val="0"/>
              </a:spcAft>
              <a:buSzPct val="90000"/>
              <a:tabLst>
                <a:tab pos="812822" algn="l"/>
              </a:tabLst>
              <a:defRPr/>
            </a:pPr>
            <a:r>
              <a:rPr lang="en-US" sz="2353">
                <a:gradFill>
                  <a:gsLst>
                    <a:gs pos="34862">
                      <a:schemeClr val="tx1"/>
                    </a:gs>
                    <a:gs pos="46000">
                      <a:schemeClr val="tx1"/>
                    </a:gs>
                  </a:gsLst>
                  <a:path path="circle">
                    <a:fillToRect l="100000" t="100000"/>
                  </a:path>
                </a:gradFill>
                <a:cs typeface="Segoe UI" pitchFamily="34" charset="0"/>
              </a:rPr>
              <a:t>Works with what you already build with</a:t>
            </a:r>
          </a:p>
        </p:txBody>
      </p:sp>
      <p:sp>
        <p:nvSpPr>
          <p:cNvPr id="7" name="Rectangle 6">
            <a:extLst>
              <a:ext uri="{FF2B5EF4-FFF2-40B4-BE49-F238E27FC236}">
                <a16:creationId xmlns:a16="http://schemas.microsoft.com/office/drawing/2014/main" id="{7A21BEFB-087C-BF53-093F-E4684472E8A0}"/>
              </a:ext>
            </a:extLst>
          </p:cNvPr>
          <p:cNvSpPr/>
          <p:nvPr/>
        </p:nvSpPr>
        <p:spPr bwMode="auto">
          <a:xfrm>
            <a:off x="8270864" y="4377421"/>
            <a:ext cx="3438368" cy="1136672"/>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lvl="1" algn="ctr" defTabSz="552569" fontAlgn="base">
              <a:spcBef>
                <a:spcPts val="356"/>
              </a:spcBef>
              <a:spcAft>
                <a:spcPct val="0"/>
              </a:spcAft>
              <a:buSzPct val="90000"/>
              <a:tabLst>
                <a:tab pos="812822" algn="l"/>
              </a:tabLst>
              <a:defRPr/>
            </a:pPr>
            <a:r>
              <a:rPr lang="en-US" sz="1600" spc="-40">
                <a:gradFill>
                  <a:gsLst>
                    <a:gs pos="34862">
                      <a:schemeClr val="tx1"/>
                    </a:gs>
                    <a:gs pos="46000">
                      <a:schemeClr val="tx1"/>
                    </a:gs>
                  </a:gsLst>
                  <a:path path="circle">
                    <a:fillToRect l="100000" t="100000"/>
                  </a:path>
                </a:gradFill>
                <a:cs typeface="Segoe UI"/>
              </a:rPr>
              <a:t>Supports 18 frameworks including Agent Framework, </a:t>
            </a:r>
            <a:r>
              <a:rPr lang="en-US" sz="1600" spc="-40" err="1">
                <a:gradFill>
                  <a:gsLst>
                    <a:gs pos="34862">
                      <a:schemeClr val="tx1"/>
                    </a:gs>
                    <a:gs pos="46000">
                      <a:schemeClr val="tx1"/>
                    </a:gs>
                  </a:gsLst>
                  <a:path path="circle">
                    <a:fillToRect l="100000" t="100000"/>
                  </a:path>
                </a:gradFill>
                <a:cs typeface="Segoe UI"/>
              </a:rPr>
              <a:t>CrewAI</a:t>
            </a:r>
            <a:r>
              <a:rPr lang="en-US" sz="1600" spc="-40">
                <a:gradFill>
                  <a:gsLst>
                    <a:gs pos="34862">
                      <a:schemeClr val="tx1"/>
                    </a:gs>
                    <a:gs pos="46000">
                      <a:schemeClr val="tx1"/>
                    </a:gs>
                  </a:gsLst>
                  <a:path path="circle">
                    <a:fillToRect l="100000" t="100000"/>
                  </a:path>
                </a:gradFill>
                <a:cs typeface="Segoe UI"/>
              </a:rPr>
              <a:t>, </a:t>
            </a:r>
            <a:r>
              <a:rPr lang="en-US" sz="1600" spc="-40" err="1">
                <a:gradFill>
                  <a:gsLst>
                    <a:gs pos="34862">
                      <a:schemeClr val="tx1"/>
                    </a:gs>
                    <a:gs pos="46000">
                      <a:schemeClr val="tx1"/>
                    </a:gs>
                  </a:gsLst>
                  <a:path path="circle">
                    <a:fillToRect l="100000" t="100000"/>
                  </a:path>
                </a:gradFill>
                <a:cs typeface="Segoe UI"/>
              </a:rPr>
              <a:t>LangChain</a:t>
            </a:r>
            <a:r>
              <a:rPr lang="en-US" sz="1600" spc="-40">
                <a:gradFill>
                  <a:gsLst>
                    <a:gs pos="34862">
                      <a:schemeClr val="tx1"/>
                    </a:gs>
                    <a:gs pos="46000">
                      <a:schemeClr val="tx1"/>
                    </a:gs>
                  </a:gsLst>
                  <a:path path="circle">
                    <a:fillToRect l="100000" t="100000"/>
                  </a:path>
                </a:gradFill>
                <a:cs typeface="Segoe UI"/>
              </a:rPr>
              <a:t>. ACS is portable across any agent stack via an open standard</a:t>
            </a:r>
          </a:p>
        </p:txBody>
      </p:sp>
    </p:spTree>
    <p:custDataLst>
      <p:tags r:id="rId1"/>
    </p:custDataLst>
    <p:extLst>
      <p:ext uri="{BB962C8B-B14F-4D97-AF65-F5344CB8AC3E}">
        <p14:creationId xmlns:p14="http://schemas.microsoft.com/office/powerpoint/2010/main" val="3566528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7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
                                        <p:tgtEl>
                                          <p:spTgt spid="3"/>
                                        </p:tgtEl>
                                      </p:cBhvr>
                                    </p:animEffect>
                                  </p:childTnLst>
                                </p:cTn>
                              </p:par>
                              <p:par>
                                <p:cTn id="8" presetID="10" presetClass="entr" presetSubtype="0" fill="hold" grpId="0" nodeType="withEffect">
                                  <p:stCondLst>
                                    <p:cond delay="80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00"/>
                                        <p:tgtEl>
                                          <p:spTgt spid="5"/>
                                        </p:tgtEl>
                                      </p:cBhvr>
                                    </p:animEffect>
                                  </p:childTnLst>
                                </p:cTn>
                              </p:par>
                              <p:par>
                                <p:cTn id="11" presetID="10" presetClass="entr" presetSubtype="0" fill="hold" grpId="0" nodeType="withEffect">
                                  <p:stCondLst>
                                    <p:cond delay="90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200"/>
                                        <p:tgtEl>
                                          <p:spTgt spid="7"/>
                                        </p:tgtEl>
                                      </p:cBhvr>
                                    </p:animEffect>
                                  </p:childTnLst>
                                </p:cTn>
                              </p:par>
                              <p:par>
                                <p:cTn id="14" presetID="10" presetClass="entr" presetSubtype="0" fill="hold" grpId="0" nodeType="withEffect">
                                  <p:stCondLst>
                                    <p:cond delay="50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200"/>
                                        <p:tgtEl>
                                          <p:spTgt spid="13"/>
                                        </p:tgtEl>
                                      </p:cBhvr>
                                    </p:animEffect>
                                  </p:childTnLst>
                                </p:cTn>
                              </p:par>
                              <p:par>
                                <p:cTn id="17" presetID="10" presetClass="entr" presetSubtype="0" fill="hold" grpId="0" nodeType="withEffect">
                                  <p:stCondLst>
                                    <p:cond delay="70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200"/>
                                        <p:tgtEl>
                                          <p:spTgt spid="10"/>
                                        </p:tgtEl>
                                      </p:cBhvr>
                                    </p:animEffect>
                                  </p:childTnLst>
                                </p:cTn>
                              </p:par>
                              <p:par>
                                <p:cTn id="20" presetID="10" presetClass="entr" presetSubtype="0" fill="hold" grpId="0" nodeType="withEffect">
                                  <p:stCondLst>
                                    <p:cond delay="80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200"/>
                                        <p:tgtEl>
                                          <p:spTgt spid="18"/>
                                        </p:tgtEl>
                                      </p:cBhvr>
                                    </p:animEffect>
                                  </p:childTnLst>
                                </p:cTn>
                              </p:par>
                              <p:par>
                                <p:cTn id="23" presetID="10" presetClass="entr" presetSubtype="0" fill="hold" grpId="0" nodeType="withEffect">
                                  <p:stCondLst>
                                    <p:cond delay="900"/>
                                  </p:stCondLst>
                                  <p:childTnLst>
                                    <p:set>
                                      <p:cBhvr>
                                        <p:cTn id="24" dur="1" fill="hold">
                                          <p:stCondLst>
                                            <p:cond delay="0"/>
                                          </p:stCondLst>
                                        </p:cTn>
                                        <p:tgtEl>
                                          <p:spTgt spid="28"/>
                                        </p:tgtEl>
                                        <p:attrNameLst>
                                          <p:attrName>style.visibility</p:attrName>
                                        </p:attrNameLst>
                                      </p:cBhvr>
                                      <p:to>
                                        <p:strVal val="visible"/>
                                      </p:to>
                                    </p:set>
                                    <p:animEffect transition="in" filter="fade">
                                      <p:cBhvr>
                                        <p:cTn id="25" dur="200"/>
                                        <p:tgtEl>
                                          <p:spTgt spid="28"/>
                                        </p:tgtEl>
                                      </p:cBhvr>
                                    </p:animEffect>
                                  </p:childTnLst>
                                </p:cTn>
                              </p:par>
                              <p:par>
                                <p:cTn id="26" presetID="10" presetClass="entr" presetSubtype="0" fill="hold" nodeType="withEffect">
                                  <p:stCondLst>
                                    <p:cond delay="80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200"/>
                                        <p:tgtEl>
                                          <p:spTgt spid="4"/>
                                        </p:tgtEl>
                                      </p:cBhvr>
                                    </p:animEffect>
                                  </p:childTnLst>
                                </p:cTn>
                              </p:par>
                              <p:par>
                                <p:cTn id="29" presetID="10" presetClass="entr" presetSubtype="0" fill="hold" nodeType="withEffect">
                                  <p:stCondLst>
                                    <p:cond delay="90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200"/>
                                        <p:tgtEl>
                                          <p:spTgt spid="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
                                        </p:tgtEl>
                                        <p:attrNameLst>
                                          <p:attrName>style.visibility</p:attrName>
                                        </p:attrNameLst>
                                      </p:cBhvr>
                                      <p:to>
                                        <p:strVal val="visible"/>
                                      </p:to>
                                    </p:set>
                                    <p:animEffect transition="in" filter="fade">
                                      <p:cBhvr>
                                        <p:cTn id="34" dur="500"/>
                                        <p:tgtEl>
                                          <p:spTgt spid="2"/>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200"/>
                                        <p:tgtEl>
                                          <p:spTgt spid="8"/>
                                        </p:tgtEl>
                                      </p:cBhvr>
                                    </p:animEffect>
                                  </p:childTnLst>
                                </p:cTn>
                              </p:par>
                              <p:par>
                                <p:cTn id="38" presetID="10" presetClass="entr" presetSubtype="0" fill="hold" grpId="0" nodeType="withEffect">
                                  <p:stCondLst>
                                    <p:cond delay="50"/>
                                  </p:stCondLst>
                                  <p:childTnLst>
                                    <p:set>
                                      <p:cBhvr>
                                        <p:cTn id="39" dur="1" fill="hold">
                                          <p:stCondLst>
                                            <p:cond delay="0"/>
                                          </p:stCondLst>
                                        </p:cTn>
                                        <p:tgtEl>
                                          <p:spTgt spid="23"/>
                                        </p:tgtEl>
                                        <p:attrNameLst>
                                          <p:attrName>style.visibility</p:attrName>
                                        </p:attrNameLst>
                                      </p:cBhvr>
                                      <p:to>
                                        <p:strVal val="visible"/>
                                      </p:to>
                                    </p:set>
                                    <p:animEffect transition="in" filter="fade">
                                      <p:cBhvr>
                                        <p:cTn id="40" dur="500"/>
                                        <p:tgtEl>
                                          <p:spTgt spid="23"/>
                                        </p:tgtEl>
                                      </p:cBhvr>
                                    </p:animEffect>
                                  </p:childTnLst>
                                </p:cTn>
                              </p:par>
                              <p:par>
                                <p:cTn id="41" presetID="10" presetClass="entr" presetSubtype="0" fill="hold" grpId="0" nodeType="withEffect">
                                  <p:stCondLst>
                                    <p:cond delay="5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500"/>
                                        <p:tgtEl>
                                          <p:spTgt spid="9"/>
                                        </p:tgtEl>
                                      </p:cBhvr>
                                    </p:animEffect>
                                  </p:childTnLst>
                                </p:cTn>
                              </p:par>
                              <p:par>
                                <p:cTn id="44" presetID="10" presetClass="entr" presetSubtype="0" fill="hold" grpId="0" nodeType="withEffect">
                                  <p:stCondLst>
                                    <p:cond delay="100"/>
                                  </p:stCondLst>
                                  <p:childTnLst>
                                    <p:set>
                                      <p:cBhvr>
                                        <p:cTn id="45" dur="1" fill="hold">
                                          <p:stCondLst>
                                            <p:cond delay="0"/>
                                          </p:stCondLst>
                                        </p:cTn>
                                        <p:tgtEl>
                                          <p:spTgt spid="22"/>
                                        </p:tgtEl>
                                        <p:attrNameLst>
                                          <p:attrName>style.visibility</p:attrName>
                                        </p:attrNameLst>
                                      </p:cBhvr>
                                      <p:to>
                                        <p:strVal val="visible"/>
                                      </p:to>
                                    </p:set>
                                    <p:animEffect transition="in" filter="fade">
                                      <p:cBhvr>
                                        <p:cTn id="46" dur="500"/>
                                        <p:tgtEl>
                                          <p:spTgt spid="22"/>
                                        </p:tgtEl>
                                      </p:cBhvr>
                                    </p:animEffect>
                                  </p:childTnLst>
                                </p:cTn>
                              </p:par>
                              <p:par>
                                <p:cTn id="47" presetID="10" presetClass="entr" presetSubtype="0" fill="hold" grpId="0" nodeType="withEffect">
                                  <p:stCondLst>
                                    <p:cond delay="10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500"/>
                                        <p:tgtEl>
                                          <p:spTgt spid="11"/>
                                        </p:tgtEl>
                                      </p:cBhvr>
                                    </p:animEffect>
                                  </p:childTnLst>
                                </p:cTn>
                              </p:par>
                              <p:par>
                                <p:cTn id="50" presetID="10" presetClass="entr" presetSubtype="0" fill="hold" grpId="0" nodeType="withEffect">
                                  <p:stCondLst>
                                    <p:cond delay="150"/>
                                  </p:stCondLst>
                                  <p:childTnLst>
                                    <p:set>
                                      <p:cBhvr>
                                        <p:cTn id="51" dur="1" fill="hold">
                                          <p:stCondLst>
                                            <p:cond delay="0"/>
                                          </p:stCondLst>
                                        </p:cTn>
                                        <p:tgtEl>
                                          <p:spTgt spid="21"/>
                                        </p:tgtEl>
                                        <p:attrNameLst>
                                          <p:attrName>style.visibility</p:attrName>
                                        </p:attrNameLst>
                                      </p:cBhvr>
                                      <p:to>
                                        <p:strVal val="visible"/>
                                      </p:to>
                                    </p:set>
                                    <p:animEffect transition="in" filter="fade">
                                      <p:cBhvr>
                                        <p:cTn id="52" dur="500"/>
                                        <p:tgtEl>
                                          <p:spTgt spid="21"/>
                                        </p:tgtEl>
                                      </p:cBhvr>
                                    </p:animEffect>
                                  </p:childTnLst>
                                </p:cTn>
                              </p:par>
                              <p:par>
                                <p:cTn id="53" presetID="10" presetClass="entr" presetSubtype="0" fill="hold" grpId="0" nodeType="withEffect">
                                  <p:stCondLst>
                                    <p:cond delay="150"/>
                                  </p:stCondLst>
                                  <p:childTnLst>
                                    <p:set>
                                      <p:cBhvr>
                                        <p:cTn id="54" dur="1" fill="hold">
                                          <p:stCondLst>
                                            <p:cond delay="0"/>
                                          </p:stCondLst>
                                        </p:cTn>
                                        <p:tgtEl>
                                          <p:spTgt spid="12"/>
                                        </p:tgtEl>
                                        <p:attrNameLst>
                                          <p:attrName>style.visibility</p:attrName>
                                        </p:attrNameLst>
                                      </p:cBhvr>
                                      <p:to>
                                        <p:strVal val="visible"/>
                                      </p:to>
                                    </p:set>
                                    <p:animEffect transition="in" filter="fade">
                                      <p:cBhvr>
                                        <p:cTn id="55" dur="500"/>
                                        <p:tgtEl>
                                          <p:spTgt spid="12"/>
                                        </p:tgtEl>
                                      </p:cBhvr>
                                    </p:animEffect>
                                  </p:childTnLst>
                                </p:cTn>
                              </p:par>
                              <p:par>
                                <p:cTn id="56" presetID="10" presetClass="entr" presetSubtype="0" fill="hold" grpId="0" nodeType="withEffect">
                                  <p:stCondLst>
                                    <p:cond delay="200"/>
                                  </p:stCondLst>
                                  <p:childTnLst>
                                    <p:set>
                                      <p:cBhvr>
                                        <p:cTn id="57" dur="1" fill="hold">
                                          <p:stCondLst>
                                            <p:cond delay="0"/>
                                          </p:stCondLst>
                                        </p:cTn>
                                        <p:tgtEl>
                                          <p:spTgt spid="20"/>
                                        </p:tgtEl>
                                        <p:attrNameLst>
                                          <p:attrName>style.visibility</p:attrName>
                                        </p:attrNameLst>
                                      </p:cBhvr>
                                      <p:to>
                                        <p:strVal val="visible"/>
                                      </p:to>
                                    </p:set>
                                    <p:animEffect transition="in" filter="fade">
                                      <p:cBhvr>
                                        <p:cTn id="58" dur="500"/>
                                        <p:tgtEl>
                                          <p:spTgt spid="20"/>
                                        </p:tgtEl>
                                      </p:cBhvr>
                                    </p:animEffect>
                                  </p:childTnLst>
                                </p:cTn>
                              </p:par>
                              <p:par>
                                <p:cTn id="59" presetID="10" presetClass="entr" presetSubtype="0" fill="hold" grpId="0" nodeType="withEffect">
                                  <p:stCondLst>
                                    <p:cond delay="200"/>
                                  </p:stCondLst>
                                  <p:childTnLst>
                                    <p:set>
                                      <p:cBhvr>
                                        <p:cTn id="60" dur="1" fill="hold">
                                          <p:stCondLst>
                                            <p:cond delay="0"/>
                                          </p:stCondLst>
                                        </p:cTn>
                                        <p:tgtEl>
                                          <p:spTgt spid="14"/>
                                        </p:tgtEl>
                                        <p:attrNameLst>
                                          <p:attrName>style.visibility</p:attrName>
                                        </p:attrNameLst>
                                      </p:cBhvr>
                                      <p:to>
                                        <p:strVal val="visible"/>
                                      </p:to>
                                    </p:set>
                                    <p:animEffect transition="in" filter="fade">
                                      <p:cBhvr>
                                        <p:cTn id="61" dur="500"/>
                                        <p:tgtEl>
                                          <p:spTgt spid="14"/>
                                        </p:tgtEl>
                                      </p:cBhvr>
                                    </p:animEffect>
                                  </p:childTnLst>
                                </p:cTn>
                              </p:par>
                              <p:par>
                                <p:cTn id="62" presetID="10" presetClass="entr" presetSubtype="0" fill="hold" grpId="0" nodeType="withEffect">
                                  <p:stCondLst>
                                    <p:cond delay="250"/>
                                  </p:stCondLst>
                                  <p:childTnLst>
                                    <p:set>
                                      <p:cBhvr>
                                        <p:cTn id="63" dur="1" fill="hold">
                                          <p:stCondLst>
                                            <p:cond delay="0"/>
                                          </p:stCondLst>
                                        </p:cTn>
                                        <p:tgtEl>
                                          <p:spTgt spid="19"/>
                                        </p:tgtEl>
                                        <p:attrNameLst>
                                          <p:attrName>style.visibility</p:attrName>
                                        </p:attrNameLst>
                                      </p:cBhvr>
                                      <p:to>
                                        <p:strVal val="visible"/>
                                      </p:to>
                                    </p:set>
                                    <p:animEffect transition="in" filter="fade">
                                      <p:cBhvr>
                                        <p:cTn id="64" dur="500"/>
                                        <p:tgtEl>
                                          <p:spTgt spid="19"/>
                                        </p:tgtEl>
                                      </p:cBhvr>
                                    </p:animEffect>
                                  </p:childTnLst>
                                </p:cTn>
                              </p:par>
                              <p:par>
                                <p:cTn id="65" presetID="10" presetClass="entr" presetSubtype="0" fill="hold" grpId="0" nodeType="withEffect">
                                  <p:stCondLst>
                                    <p:cond delay="250"/>
                                  </p:stCondLst>
                                  <p:childTnLst>
                                    <p:set>
                                      <p:cBhvr>
                                        <p:cTn id="66" dur="1" fill="hold">
                                          <p:stCondLst>
                                            <p:cond delay="0"/>
                                          </p:stCondLst>
                                        </p:cTn>
                                        <p:tgtEl>
                                          <p:spTgt spid="15"/>
                                        </p:tgtEl>
                                        <p:attrNameLst>
                                          <p:attrName>style.visibility</p:attrName>
                                        </p:attrNameLst>
                                      </p:cBhvr>
                                      <p:to>
                                        <p:strVal val="visible"/>
                                      </p:to>
                                    </p:set>
                                    <p:animEffect transition="in" filter="fade">
                                      <p:cBhvr>
                                        <p:cTn id="67" dur="500"/>
                                        <p:tgtEl>
                                          <p:spTgt spid="15"/>
                                        </p:tgtEl>
                                      </p:cBhvr>
                                    </p:animEffect>
                                  </p:childTnLst>
                                </p:cTn>
                              </p:par>
                              <p:par>
                                <p:cTn id="68" presetID="10" presetClass="entr" presetSubtype="0" fill="hold" grpId="0" nodeType="withEffect">
                                  <p:stCondLst>
                                    <p:cond delay="300"/>
                                  </p:stCondLst>
                                  <p:childTnLst>
                                    <p:set>
                                      <p:cBhvr>
                                        <p:cTn id="69" dur="1" fill="hold">
                                          <p:stCondLst>
                                            <p:cond delay="0"/>
                                          </p:stCondLst>
                                        </p:cTn>
                                        <p:tgtEl>
                                          <p:spTgt spid="17"/>
                                        </p:tgtEl>
                                        <p:attrNameLst>
                                          <p:attrName>style.visibility</p:attrName>
                                        </p:attrNameLst>
                                      </p:cBhvr>
                                      <p:to>
                                        <p:strVal val="visible"/>
                                      </p:to>
                                    </p:set>
                                    <p:animEffect transition="in" filter="fade">
                                      <p:cBhvr>
                                        <p:cTn id="70" dur="500"/>
                                        <p:tgtEl>
                                          <p:spTgt spid="17"/>
                                        </p:tgtEl>
                                      </p:cBhvr>
                                    </p:animEffect>
                                  </p:childTnLst>
                                </p:cTn>
                              </p:par>
                              <p:par>
                                <p:cTn id="71" presetID="10" presetClass="entr" presetSubtype="0" fill="hold" grpId="0" nodeType="withEffect">
                                  <p:stCondLst>
                                    <p:cond delay="300"/>
                                  </p:stCondLst>
                                  <p:childTnLst>
                                    <p:set>
                                      <p:cBhvr>
                                        <p:cTn id="72" dur="1" fill="hold">
                                          <p:stCondLst>
                                            <p:cond delay="0"/>
                                          </p:stCondLst>
                                        </p:cTn>
                                        <p:tgtEl>
                                          <p:spTgt spid="16"/>
                                        </p:tgtEl>
                                        <p:attrNameLst>
                                          <p:attrName>style.visibility</p:attrName>
                                        </p:attrNameLst>
                                      </p:cBhvr>
                                      <p:to>
                                        <p:strVal val="visible"/>
                                      </p:to>
                                    </p:set>
                                    <p:animEffect transition="in" filter="fade">
                                      <p:cBhvr>
                                        <p:cTn id="7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 grpId="0" animBg="1"/>
      <p:bldP spid="8" grpId="0"/>
      <p:bldP spid="9" grpId="0" animBg="1"/>
      <p:bldP spid="23" grpId="0" animBg="1"/>
      <p:bldP spid="11" grpId="0" animBg="1"/>
      <p:bldP spid="22" grpId="0" animBg="1"/>
      <p:bldP spid="12" grpId="0" animBg="1"/>
      <p:bldP spid="21" grpId="0" animBg="1"/>
      <p:bldP spid="14" grpId="0" animBg="1"/>
      <p:bldP spid="20" grpId="0" animBg="1"/>
      <p:bldP spid="15" grpId="0" animBg="1"/>
      <p:bldP spid="19" grpId="0" animBg="1"/>
      <p:bldP spid="16" grpId="0" animBg="1"/>
      <p:bldP spid="17" grpId="0" animBg="1"/>
      <p:bldP spid="10" grpId="0"/>
      <p:bldP spid="3" grpId="0"/>
      <p:bldP spid="18" grpId="0"/>
      <p:bldP spid="5" grpId="0"/>
      <p:bldP spid="28" grpId="0"/>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CS Demo">
            <a:hlinkClick r:id="" action="ppaction://media"/>
            <a:extLst>
              <a:ext uri="{FF2B5EF4-FFF2-40B4-BE49-F238E27FC236}">
                <a16:creationId xmlns:a16="http://schemas.microsoft.com/office/drawing/2014/main" id="{FBC7EBB3-4D61-3121-BEF9-49278A3C370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8405824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4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B2501-9B7F-385D-422B-43913D9B5344}"/>
              </a:ext>
            </a:extLst>
          </p:cNvPr>
          <p:cNvSpPr>
            <a:spLocks noGrp="1"/>
          </p:cNvSpPr>
          <p:nvPr>
            <p:ph type="title"/>
          </p:nvPr>
        </p:nvSpPr>
        <p:spPr/>
        <p:txBody>
          <a:bodyPr/>
          <a:lstStyle/>
          <a:p>
            <a:endParaRPr lang="en-HK"/>
          </a:p>
        </p:txBody>
      </p:sp>
      <p:pic>
        <p:nvPicPr>
          <p:cNvPr id="4" name="Picture 3" descr="The image displays a comparison chart of different policy violation metrics for various banking agent scenarios, including the percentage of flagged behaviors and pass rates.&#10;&#10;AI-generated content may be incorrect.">
            <a:extLst>
              <a:ext uri="{FF2B5EF4-FFF2-40B4-BE49-F238E27FC236}">
                <a16:creationId xmlns:a16="http://schemas.microsoft.com/office/drawing/2014/main" id="{F61DE903-1012-C659-A729-3D73C96DF3FA}"/>
              </a:ext>
            </a:extLst>
          </p:cNvPr>
          <p:cNvPicPr>
            <a:picLocks noChangeAspect="1"/>
          </p:cNvPicPr>
          <p:nvPr/>
        </p:nvPicPr>
        <p:blipFill>
          <a:blip r:embed="rId2"/>
          <a:stretch>
            <a:fillRect/>
          </a:stretch>
        </p:blipFill>
        <p:spPr>
          <a:xfrm>
            <a:off x="0" y="9739"/>
            <a:ext cx="12192000" cy="6838521"/>
          </a:xfrm>
          <a:prstGeom prst="rect">
            <a:avLst/>
          </a:prstGeom>
        </p:spPr>
      </p:pic>
    </p:spTree>
    <p:extLst>
      <p:ext uri="{BB962C8B-B14F-4D97-AF65-F5344CB8AC3E}">
        <p14:creationId xmlns:p14="http://schemas.microsoft.com/office/powerpoint/2010/main" val="441318373"/>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A8299-0AC2-CD7E-EEA7-21F0B883409E}"/>
              </a:ext>
            </a:extLst>
          </p:cNvPr>
          <p:cNvSpPr>
            <a:spLocks noGrp="1"/>
          </p:cNvSpPr>
          <p:nvPr>
            <p:ph type="title"/>
          </p:nvPr>
        </p:nvSpPr>
        <p:spPr/>
        <p:txBody>
          <a:bodyPr/>
          <a:lstStyle/>
          <a:p>
            <a:endParaRPr lang="en-HK"/>
          </a:p>
        </p:txBody>
      </p:sp>
      <p:pic>
        <p:nvPicPr>
          <p:cNvPr id="4" name="Picture 3" descr="The image displays a GitHub Actions workflow dashboard for a banking agent project, including a pull request summary and various job statuses.&#10;&#10;AI-generated content may be incorrect.">
            <a:extLst>
              <a:ext uri="{FF2B5EF4-FFF2-40B4-BE49-F238E27FC236}">
                <a16:creationId xmlns:a16="http://schemas.microsoft.com/office/drawing/2014/main" id="{3770DF78-FBEF-F3DC-7C66-8CF5C89EA3F0}"/>
              </a:ext>
            </a:extLst>
          </p:cNvPr>
          <p:cNvPicPr>
            <a:picLocks noChangeAspect="1"/>
          </p:cNvPicPr>
          <p:nvPr/>
        </p:nvPicPr>
        <p:blipFill>
          <a:blip r:embed="rId2"/>
          <a:stretch>
            <a:fillRect/>
          </a:stretch>
        </p:blipFill>
        <p:spPr>
          <a:xfrm>
            <a:off x="1021" y="0"/>
            <a:ext cx="12189957" cy="6858000"/>
          </a:xfrm>
          <a:prstGeom prst="rect">
            <a:avLst/>
          </a:prstGeom>
        </p:spPr>
      </p:pic>
    </p:spTree>
    <p:extLst>
      <p:ext uri="{BB962C8B-B14F-4D97-AF65-F5344CB8AC3E}">
        <p14:creationId xmlns:p14="http://schemas.microsoft.com/office/powerpoint/2010/main" val="3255728180"/>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DA8EA-6941-3192-2827-ADD62A99469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D9536D8-76D0-186E-BD5C-4C19F4D49692}"/>
              </a:ext>
            </a:extLst>
          </p:cNvPr>
          <p:cNvSpPr>
            <a:spLocks noGrp="1"/>
          </p:cNvSpPr>
          <p:nvPr>
            <p:ph type="title"/>
          </p:nvPr>
        </p:nvSpPr>
        <p:spPr>
          <a:xfrm>
            <a:off x="588263" y="1000543"/>
            <a:ext cx="11018520" cy="553997"/>
          </a:xfrm>
        </p:spPr>
        <p:txBody>
          <a:bodyPr/>
          <a:lstStyle/>
          <a:p>
            <a:r>
              <a:rPr lang="en-US"/>
              <a:t>Agent Governance Toolkit </a:t>
            </a:r>
          </a:p>
        </p:txBody>
      </p:sp>
      <p:sp>
        <p:nvSpPr>
          <p:cNvPr id="10" name="Text 0">
            <a:extLst>
              <a:ext uri="{FF2B5EF4-FFF2-40B4-BE49-F238E27FC236}">
                <a16:creationId xmlns:a16="http://schemas.microsoft.com/office/drawing/2014/main" id="{5A7C449B-9038-7D20-1A02-C1729D32B562}"/>
              </a:ext>
            </a:extLst>
          </p:cNvPr>
          <p:cNvSpPr/>
          <p:nvPr/>
        </p:nvSpPr>
        <p:spPr>
          <a:xfrm>
            <a:off x="588263" y="600024"/>
            <a:ext cx="7315200" cy="274320"/>
          </a:xfrm>
          <a:prstGeom prst="rect">
            <a:avLst/>
          </a:prstGeom>
          <a:noFill/>
          <a:ln/>
        </p:spPr>
        <p:txBody>
          <a:bodyPr wrap="square" lIns="0" tIns="0" rIns="0" bIns="0" rtlCol="0" anchor="ctr"/>
          <a:lstStyle/>
          <a:p>
            <a:pPr defTabSz="1219140"/>
            <a:r>
              <a:rPr lang="en-US" sz="2000" b="1" kern="0">
                <a:solidFill>
                  <a:srgbClr val="36AAEE"/>
                </a:solidFill>
                <a:latin typeface="Segoe UI"/>
                <a:ea typeface="Calibri" pitchFamily="34" charset="-122"/>
                <a:cs typeface="Segoe UI" panose="020B0502040204020203" pitchFamily="34" charset="0"/>
              </a:rPr>
              <a:t>Feature Set</a:t>
            </a:r>
          </a:p>
        </p:txBody>
      </p:sp>
      <p:sp>
        <p:nvSpPr>
          <p:cNvPr id="50" name="Rectangle 49">
            <a:extLst>
              <a:ext uri="{FF2B5EF4-FFF2-40B4-BE49-F238E27FC236}">
                <a16:creationId xmlns:a16="http://schemas.microsoft.com/office/drawing/2014/main" id="{80F3B344-7DAD-6C2E-4717-461E32AFED25}"/>
              </a:ext>
              <a:ext uri="{C183D7F6-B498-43B3-948B-1728B52AA6E4}">
                <adec:decorative xmlns:adec="http://schemas.microsoft.com/office/drawing/2017/decorative" val="1"/>
              </a:ext>
            </a:extLst>
          </p:cNvPr>
          <p:cNvSpPr>
            <a:spLocks/>
          </p:cNvSpPr>
          <p:nvPr/>
        </p:nvSpPr>
        <p:spPr bwMode="auto">
          <a:xfrm>
            <a:off x="607313" y="1726363"/>
            <a:ext cx="2749867" cy="1145812"/>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21920" rIns="243840" bIns="182880" numCol="1" spcCol="0" rtlCol="0" fromWordArt="0" anchor="t" anchorCtr="0" forceAA="0" compatLnSpc="1">
            <a:prstTxWarp prst="textNoShape">
              <a:avLst/>
            </a:prstTxWarp>
            <a:noAutofit/>
          </a:bodyPr>
          <a:lstStyle/>
          <a:p>
            <a:pPr defTabSz="914354">
              <a:defRPr/>
            </a:pPr>
            <a:r>
              <a:rPr lang="en-US" sz="2933" b="1">
                <a:solidFill>
                  <a:srgbClr val="FFFFFF"/>
                </a:solidFill>
                <a:latin typeface="Segoe UI"/>
                <a:ea typeface="Calibri" pitchFamily="34" charset="-122"/>
                <a:cs typeface="Calibri" pitchFamily="34" charset="-120"/>
              </a:rPr>
              <a:t>MIT</a:t>
            </a:r>
          </a:p>
          <a:p>
            <a:pPr defTabSz="914354">
              <a:defRPr/>
            </a:pPr>
            <a:r>
              <a:rPr lang="en-US" sz="1400">
                <a:solidFill>
                  <a:srgbClr val="FFFFFF"/>
                </a:solidFill>
                <a:latin typeface="Segoe UI"/>
                <a:ea typeface="Calibri" pitchFamily="34" charset="-122"/>
                <a:cs typeface="Calibri" pitchFamily="34" charset="-120"/>
              </a:rPr>
              <a:t>License</a:t>
            </a:r>
            <a:endParaRPr lang="en-US" sz="2667">
              <a:solidFill>
                <a:srgbClr val="FFFFFF"/>
              </a:solidFill>
              <a:latin typeface="Segoe UI"/>
            </a:endParaRPr>
          </a:p>
        </p:txBody>
      </p:sp>
      <p:sp>
        <p:nvSpPr>
          <p:cNvPr id="52" name="Rectangle 51">
            <a:extLst>
              <a:ext uri="{FF2B5EF4-FFF2-40B4-BE49-F238E27FC236}">
                <a16:creationId xmlns:a16="http://schemas.microsoft.com/office/drawing/2014/main" id="{810E30D7-CB36-2F52-78F4-9378C191F1C3}"/>
              </a:ext>
              <a:ext uri="{C183D7F6-B498-43B3-948B-1728B52AA6E4}">
                <adec:decorative xmlns:adec="http://schemas.microsoft.com/office/drawing/2017/decorative" val="1"/>
              </a:ext>
            </a:extLst>
          </p:cNvPr>
          <p:cNvSpPr>
            <a:spLocks/>
          </p:cNvSpPr>
          <p:nvPr/>
        </p:nvSpPr>
        <p:spPr bwMode="auto">
          <a:xfrm>
            <a:off x="3357180" y="1726363"/>
            <a:ext cx="2749867" cy="1145812"/>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21920" rIns="243840" bIns="182880" numCol="1" spcCol="0" rtlCol="0" fromWordArt="0" anchor="t" anchorCtr="0" forceAA="0" compatLnSpc="1">
            <a:prstTxWarp prst="textNoShape">
              <a:avLst/>
            </a:prstTxWarp>
            <a:noAutofit/>
          </a:bodyPr>
          <a:lstStyle/>
          <a:p>
            <a:pPr defTabSz="914354">
              <a:defRPr/>
            </a:pPr>
            <a:r>
              <a:rPr lang="en-US" sz="2933" b="1">
                <a:solidFill>
                  <a:srgbClr val="FFFFFF"/>
                </a:solidFill>
                <a:latin typeface="Segoe UI"/>
                <a:ea typeface="Calibri" pitchFamily="34" charset="-122"/>
                <a:cs typeface="Calibri" pitchFamily="34" charset="-120"/>
              </a:rPr>
              <a:t>0.00%</a:t>
            </a:r>
          </a:p>
          <a:p>
            <a:pPr defTabSz="914354"/>
            <a:r>
              <a:rPr lang="en-US" sz="1400">
                <a:solidFill>
                  <a:srgbClr val="FFFFFF"/>
                </a:solidFill>
                <a:latin typeface="Segoe UI"/>
                <a:ea typeface="Calibri" pitchFamily="34" charset="-122"/>
                <a:cs typeface="Calibri" pitchFamily="34" charset="-120"/>
              </a:rPr>
              <a:t>violation rate vs 26.67% prompt-based</a:t>
            </a:r>
          </a:p>
        </p:txBody>
      </p:sp>
      <p:sp>
        <p:nvSpPr>
          <p:cNvPr id="54" name="Rectangle 53">
            <a:extLst>
              <a:ext uri="{FF2B5EF4-FFF2-40B4-BE49-F238E27FC236}">
                <a16:creationId xmlns:a16="http://schemas.microsoft.com/office/drawing/2014/main" id="{802EC089-39EC-2929-4B01-CDF55FDA8636}"/>
              </a:ext>
              <a:ext uri="{C183D7F6-B498-43B3-948B-1728B52AA6E4}">
                <adec:decorative xmlns:adec="http://schemas.microsoft.com/office/drawing/2017/decorative" val="1"/>
              </a:ext>
            </a:extLst>
          </p:cNvPr>
          <p:cNvSpPr>
            <a:spLocks/>
          </p:cNvSpPr>
          <p:nvPr/>
        </p:nvSpPr>
        <p:spPr bwMode="auto">
          <a:xfrm>
            <a:off x="6107045" y="1726363"/>
            <a:ext cx="2749867" cy="1145812"/>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21920" rIns="243840" bIns="182880" numCol="1" spcCol="0" rtlCol="0" fromWordArt="0" anchor="t" anchorCtr="0" forceAA="0" compatLnSpc="1">
            <a:prstTxWarp prst="textNoShape">
              <a:avLst/>
            </a:prstTxWarp>
            <a:noAutofit/>
          </a:bodyPr>
          <a:lstStyle/>
          <a:p>
            <a:pPr defTabSz="914354">
              <a:defRPr/>
            </a:pPr>
            <a:r>
              <a:rPr lang="en-US" sz="2933" b="1">
                <a:solidFill>
                  <a:srgbClr val="FFFFFF"/>
                </a:solidFill>
                <a:latin typeface="Segoe UI"/>
                <a:ea typeface="Calibri" pitchFamily="34" charset="-122"/>
                <a:cs typeface="Calibri" pitchFamily="34" charset="-120"/>
              </a:rPr>
              <a:t>&lt; 0.1 </a:t>
            </a:r>
            <a:r>
              <a:rPr lang="en-US" sz="2933" b="1" err="1">
                <a:solidFill>
                  <a:srgbClr val="FFFFFF"/>
                </a:solidFill>
                <a:latin typeface="Segoe UI"/>
                <a:ea typeface="Calibri" pitchFamily="34" charset="-122"/>
                <a:cs typeface="Calibri" pitchFamily="34" charset="-120"/>
              </a:rPr>
              <a:t>ms</a:t>
            </a:r>
            <a:endParaRPr lang="en-US" sz="2933" b="1">
              <a:solidFill>
                <a:srgbClr val="FFFFFF"/>
              </a:solidFill>
              <a:latin typeface="Segoe UI"/>
              <a:ea typeface="Calibri" pitchFamily="34" charset="-122"/>
              <a:cs typeface="Calibri" pitchFamily="34" charset="-120"/>
            </a:endParaRPr>
          </a:p>
          <a:p>
            <a:pPr defTabSz="914354"/>
            <a:r>
              <a:rPr lang="en-US" sz="1400">
                <a:solidFill>
                  <a:srgbClr val="FFFFFF"/>
                </a:solidFill>
                <a:latin typeface="Segoe UI"/>
                <a:ea typeface="Calibri" pitchFamily="34" charset="-122"/>
                <a:cs typeface="Calibri" pitchFamily="34" charset="-120"/>
              </a:rPr>
              <a:t>p99 policy evaluation</a:t>
            </a:r>
          </a:p>
        </p:txBody>
      </p:sp>
      <p:sp>
        <p:nvSpPr>
          <p:cNvPr id="56" name="Rectangle 55">
            <a:extLst>
              <a:ext uri="{FF2B5EF4-FFF2-40B4-BE49-F238E27FC236}">
                <a16:creationId xmlns:a16="http://schemas.microsoft.com/office/drawing/2014/main" id="{BF1B8641-C769-7CF7-4ABF-AF60C84F4B64}"/>
              </a:ext>
              <a:ext uri="{C183D7F6-B498-43B3-948B-1728B52AA6E4}">
                <adec:decorative xmlns:adec="http://schemas.microsoft.com/office/drawing/2017/decorative" val="1"/>
              </a:ext>
            </a:extLst>
          </p:cNvPr>
          <p:cNvSpPr>
            <a:spLocks/>
          </p:cNvSpPr>
          <p:nvPr/>
        </p:nvSpPr>
        <p:spPr bwMode="auto">
          <a:xfrm>
            <a:off x="8856913" y="1726363"/>
            <a:ext cx="2749867" cy="1145812"/>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21920" rIns="243840" bIns="182880" numCol="1" spcCol="0" rtlCol="0" fromWordArt="0" anchor="t" anchorCtr="0" forceAA="0" compatLnSpc="1">
            <a:prstTxWarp prst="textNoShape">
              <a:avLst/>
            </a:prstTxWarp>
            <a:noAutofit/>
          </a:bodyPr>
          <a:lstStyle/>
          <a:p>
            <a:pPr defTabSz="914354">
              <a:defRPr/>
            </a:pPr>
            <a:r>
              <a:rPr lang="en-US" sz="2933" b="1">
                <a:solidFill>
                  <a:srgbClr val="FFFFFF"/>
                </a:solidFill>
                <a:latin typeface="Segoe UI"/>
                <a:ea typeface="Calibri" pitchFamily="34" charset="-122"/>
                <a:cs typeface="Calibri" pitchFamily="34" charset="-120"/>
              </a:rPr>
              <a:t>10/10</a:t>
            </a:r>
          </a:p>
          <a:p>
            <a:pPr defTabSz="914354"/>
            <a:r>
              <a:rPr lang="en-US" sz="1400">
                <a:solidFill>
                  <a:srgbClr val="FFFFFF"/>
                </a:solidFill>
                <a:latin typeface="Segoe UI"/>
                <a:ea typeface="Calibri" pitchFamily="34" charset="-122"/>
                <a:cs typeface="Calibri" pitchFamily="34" charset="-120"/>
              </a:rPr>
              <a:t>OWASP Agentic </a:t>
            </a:r>
            <a:br>
              <a:rPr lang="en-US" sz="1400">
                <a:solidFill>
                  <a:srgbClr val="FFFFFF"/>
                </a:solidFill>
                <a:latin typeface="Segoe UI"/>
                <a:ea typeface="Calibri" pitchFamily="34" charset="-122"/>
                <a:cs typeface="Calibri" pitchFamily="34" charset="-120"/>
              </a:rPr>
            </a:br>
            <a:r>
              <a:rPr lang="en-US" sz="1400">
                <a:solidFill>
                  <a:srgbClr val="FFFFFF"/>
                </a:solidFill>
                <a:latin typeface="Segoe UI"/>
                <a:ea typeface="Calibri" pitchFamily="34" charset="-122"/>
                <a:cs typeface="Calibri" pitchFamily="34" charset="-120"/>
              </a:rPr>
              <a:t>risks covered</a:t>
            </a:r>
          </a:p>
        </p:txBody>
      </p:sp>
      <p:sp>
        <p:nvSpPr>
          <p:cNvPr id="71" name="Rectangle 70">
            <a:extLst>
              <a:ext uri="{FF2B5EF4-FFF2-40B4-BE49-F238E27FC236}">
                <a16:creationId xmlns:a16="http://schemas.microsoft.com/office/drawing/2014/main" id="{3700617B-2DE6-6047-061A-9434F0E75586}"/>
              </a:ext>
              <a:ext uri="{C183D7F6-B498-43B3-948B-1728B52AA6E4}">
                <adec:decorative xmlns:adec="http://schemas.microsoft.com/office/drawing/2017/decorative" val="1"/>
              </a:ext>
            </a:extLst>
          </p:cNvPr>
          <p:cNvSpPr>
            <a:spLocks/>
          </p:cNvSpPr>
          <p:nvPr/>
        </p:nvSpPr>
        <p:spPr bwMode="auto">
          <a:xfrm>
            <a:off x="607314" y="3011149"/>
            <a:ext cx="3666489" cy="1811193"/>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21920" rIns="121920" bIns="146304" numCol="1" spcCol="0" rtlCol="0" fromWordArt="0" anchor="t" anchorCtr="0" forceAA="0" compatLnSpc="1">
            <a:prstTxWarp prst="textNoShape">
              <a:avLst/>
            </a:prstTxWarp>
            <a:noAutofit/>
          </a:bodyPr>
          <a:lstStyle/>
          <a:p>
            <a:pPr defTabSz="914354">
              <a:spcAft>
                <a:spcPts val="400"/>
              </a:spcAft>
              <a:defRPr/>
            </a:pPr>
            <a:r>
              <a:rPr lang="en-US" sz="1333" b="1" kern="0" dirty="0">
                <a:solidFill>
                  <a:srgbClr val="78C5F3"/>
                </a:solidFill>
                <a:latin typeface="Segoe UI"/>
                <a:ea typeface="Calibri"/>
                <a:cs typeface="Calibri"/>
              </a:rPr>
              <a:t>Agent control specification</a:t>
            </a:r>
          </a:p>
          <a:p>
            <a:pPr marL="152392" indent="-152392" defTabSz="914354">
              <a:spcAft>
                <a:spcPts val="133"/>
              </a:spcAft>
              <a:buSzPct val="100000"/>
              <a:buFont typeface="Arial" panose="020B0604020202020204" pitchFamily="34" charset="0"/>
              <a:buChar char="•"/>
              <a:defRPr/>
            </a:pPr>
            <a:r>
              <a:rPr lang="en-US" sz="1200" dirty="0">
                <a:solidFill>
                  <a:srgbClr val="FFFFFF"/>
                </a:solidFill>
                <a:latin typeface="Segoe UI"/>
                <a:ea typeface="Calibri" pitchFamily="34" charset="-122"/>
                <a:cs typeface="Calibri" pitchFamily="34" charset="-120"/>
              </a:rPr>
              <a:t>Agent Control Specification </a:t>
            </a:r>
          </a:p>
          <a:p>
            <a:pPr marL="306903" lvl="1" indent="-154509" defTabSz="914354">
              <a:spcAft>
                <a:spcPts val="133"/>
              </a:spcAft>
              <a:buSzPct val="100000"/>
              <a:buFont typeface="Arial" panose="020B0604020202020204" pitchFamily="34" charset="0"/>
              <a:buChar char="•"/>
              <a:defRPr/>
            </a:pPr>
            <a:r>
              <a:rPr lang="en-US" sz="1200" dirty="0">
                <a:solidFill>
                  <a:srgbClr val="FFFFFF"/>
                </a:solidFill>
                <a:latin typeface="Segoe UI"/>
                <a:ea typeface="Calibri" pitchFamily="34" charset="-122"/>
                <a:cs typeface="Calibri" pitchFamily="34" charset="-120"/>
              </a:rPr>
              <a:t>Policy Engine (YAML, OPA/Rego, Cedar)</a:t>
            </a:r>
            <a:endParaRPr lang="en-US" sz="1200" dirty="0">
              <a:solidFill>
                <a:srgbClr val="FFFFFF"/>
              </a:solidFill>
              <a:latin typeface="Segoe UI"/>
            </a:endParaRPr>
          </a:p>
          <a:p>
            <a:pPr marL="152392" indent="-152392" defTabSz="914354">
              <a:spcAft>
                <a:spcPts val="133"/>
              </a:spcAft>
              <a:buSzPct val="100000"/>
              <a:buFont typeface="Arial" panose="020B0604020202020204" pitchFamily="34" charset="0"/>
              <a:buChar char="•"/>
              <a:defRPr/>
            </a:pPr>
            <a:r>
              <a:rPr lang="en-US" sz="1200" dirty="0">
                <a:solidFill>
                  <a:srgbClr val="FFFFFF"/>
                </a:solidFill>
                <a:latin typeface="Segoe UI"/>
                <a:ea typeface="Calibri" pitchFamily="34" charset="-122"/>
                <a:cs typeface="Calibri" pitchFamily="34" charset="-120"/>
              </a:rPr>
              <a:t>Approval workflows: quorum + fatigue detection</a:t>
            </a:r>
            <a:endParaRPr lang="en-US" sz="1200" dirty="0">
              <a:solidFill>
                <a:srgbClr val="FFFFFF"/>
              </a:solidFill>
              <a:latin typeface="Segoe UI"/>
            </a:endParaRPr>
          </a:p>
          <a:p>
            <a:pPr marL="152392" indent="-152392" defTabSz="914354">
              <a:spcAft>
                <a:spcPts val="133"/>
              </a:spcAft>
              <a:buSzPct val="100000"/>
              <a:buFont typeface="Arial" panose="020B0604020202020204" pitchFamily="34" charset="0"/>
              <a:buChar char="•"/>
              <a:defRPr/>
            </a:pPr>
            <a:r>
              <a:rPr lang="en-US" sz="1200" dirty="0">
                <a:solidFill>
                  <a:srgbClr val="FFFFFF"/>
                </a:solidFill>
                <a:latin typeface="Segoe UI"/>
                <a:ea typeface="Calibri" pitchFamily="34" charset="-122"/>
                <a:cs typeface="Calibri" pitchFamily="34" charset="-120"/>
              </a:rPr>
              <a:t>govern() two-line integration for any tool</a:t>
            </a:r>
          </a:p>
          <a:p>
            <a:pPr marL="152392" indent="-152392" defTabSz="914354">
              <a:spcAft>
                <a:spcPts val="133"/>
              </a:spcAft>
              <a:buSzPct val="100000"/>
              <a:buFont typeface="Arial" panose="020B0604020202020204" pitchFamily="34" charset="0"/>
              <a:buChar char="•"/>
              <a:defRPr/>
            </a:pPr>
            <a:r>
              <a:rPr lang="en-US" sz="1200" dirty="0">
                <a:solidFill>
                  <a:srgbClr val="FFFFFF"/>
                </a:solidFill>
                <a:latin typeface="Segoe UI"/>
                <a:ea typeface="Calibri"/>
                <a:cs typeface="Calibri"/>
              </a:rPr>
              <a:t>Fail-closed: any policy/annotator/adaptor </a:t>
            </a:r>
            <a:br>
              <a:rPr lang="en-US" sz="1200" dirty="0">
                <a:solidFill>
                  <a:srgbClr val="FFFFFF"/>
                </a:solidFill>
                <a:latin typeface="Segoe UI"/>
                <a:ea typeface="Calibri"/>
                <a:cs typeface="Calibri"/>
              </a:rPr>
            </a:br>
            <a:r>
              <a:rPr lang="en-US" sz="1200" dirty="0">
                <a:solidFill>
                  <a:srgbClr val="FFFFFF"/>
                </a:solidFill>
                <a:latin typeface="Segoe UI"/>
                <a:ea typeface="Calibri"/>
                <a:cs typeface="Calibri"/>
              </a:rPr>
              <a:t>failure --&gt; deny</a:t>
            </a:r>
          </a:p>
        </p:txBody>
      </p:sp>
      <p:sp>
        <p:nvSpPr>
          <p:cNvPr id="85" name="Rectangle 84">
            <a:extLst>
              <a:ext uri="{FF2B5EF4-FFF2-40B4-BE49-F238E27FC236}">
                <a16:creationId xmlns:a16="http://schemas.microsoft.com/office/drawing/2014/main" id="{CC5080C6-9E6F-D171-504B-2E87AD27CC53}"/>
              </a:ext>
              <a:ext uri="{C183D7F6-B498-43B3-948B-1728B52AA6E4}">
                <adec:decorative xmlns:adec="http://schemas.microsoft.com/office/drawing/2017/decorative" val="1"/>
              </a:ext>
            </a:extLst>
          </p:cNvPr>
          <p:cNvSpPr>
            <a:spLocks/>
          </p:cNvSpPr>
          <p:nvPr/>
        </p:nvSpPr>
        <p:spPr bwMode="auto">
          <a:xfrm>
            <a:off x="4273804" y="3011149"/>
            <a:ext cx="3666489" cy="1811193"/>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21920" rIns="121920" bIns="146304" numCol="1" spcCol="0" rtlCol="0" fromWordArt="0" anchor="t" anchorCtr="0" forceAA="0" compatLnSpc="1">
            <a:prstTxWarp prst="textNoShape">
              <a:avLst/>
            </a:prstTxWarp>
            <a:noAutofit/>
          </a:bodyPr>
          <a:lstStyle/>
          <a:p>
            <a:pPr defTabSz="914354">
              <a:spcAft>
                <a:spcPts val="400"/>
              </a:spcAft>
              <a:defRPr/>
            </a:pPr>
            <a:r>
              <a:rPr lang="en-US" sz="1333" b="1" kern="0">
                <a:solidFill>
                  <a:srgbClr val="78C5F3"/>
                </a:solidFill>
                <a:latin typeface="Segoe UI"/>
                <a:ea typeface="Calibri"/>
                <a:cs typeface="Calibri"/>
              </a:rPr>
              <a:t>MCP Security Gateway</a:t>
            </a:r>
          </a:p>
          <a:p>
            <a:pPr marL="152392" indent="-152392" defTabSz="914354">
              <a:spcAft>
                <a:spcPts val="133"/>
              </a:spcAft>
              <a:buSzPct val="100000"/>
              <a:buFont typeface="Arial" panose="020B0604020202020204" pitchFamily="34" charset="0"/>
              <a:buChar char="•"/>
              <a:defRPr/>
            </a:pPr>
            <a:r>
              <a:rPr lang="en-US" sz="1200">
                <a:solidFill>
                  <a:srgbClr val="FFFFFF"/>
                </a:solidFill>
                <a:latin typeface="Segoe UI"/>
                <a:ea typeface="Calibri" pitchFamily="34" charset="-122"/>
                <a:cs typeface="Calibri" pitchFamily="34" charset="-120"/>
              </a:rPr>
              <a:t>Tool poisoning detection + rug pull defense</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Schema drift monitoring + hidden instruction scan</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HMAC message signing + session authentication</a:t>
            </a:r>
          </a:p>
          <a:p>
            <a:pPr marL="152392" indent="-152392" defTabSz="914354">
              <a:spcAft>
                <a:spcPts val="133"/>
              </a:spcAft>
              <a:buSzPct val="100000"/>
              <a:buFont typeface="Arial" panose="020B0604020202020204" pitchFamily="34" charset="0"/>
              <a:buChar char="•"/>
              <a:defRPr/>
            </a:pPr>
            <a:r>
              <a:rPr lang="en-US" sz="1200">
                <a:solidFill>
                  <a:srgbClr val="FFFFFF"/>
                </a:solidFill>
                <a:latin typeface="Segoe UI"/>
                <a:ea typeface="Calibri" pitchFamily="34" charset="-122"/>
                <a:cs typeface="Calibri" pitchFamily="34" charset="-120"/>
              </a:rPr>
              <a:t>Sliding rate limiter + CVE feed integration</a:t>
            </a:r>
          </a:p>
        </p:txBody>
      </p:sp>
      <p:sp>
        <p:nvSpPr>
          <p:cNvPr id="86" name="Rectangle 85">
            <a:extLst>
              <a:ext uri="{FF2B5EF4-FFF2-40B4-BE49-F238E27FC236}">
                <a16:creationId xmlns:a16="http://schemas.microsoft.com/office/drawing/2014/main" id="{48E515AE-AF95-B5B3-E618-35D991492C9A}"/>
              </a:ext>
              <a:ext uri="{C183D7F6-B498-43B3-948B-1728B52AA6E4}">
                <adec:decorative xmlns:adec="http://schemas.microsoft.com/office/drawing/2017/decorative" val="1"/>
              </a:ext>
            </a:extLst>
          </p:cNvPr>
          <p:cNvSpPr>
            <a:spLocks/>
          </p:cNvSpPr>
          <p:nvPr/>
        </p:nvSpPr>
        <p:spPr bwMode="auto">
          <a:xfrm>
            <a:off x="7940293" y="3011149"/>
            <a:ext cx="3666489" cy="1811193"/>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21920" rIns="121920" bIns="146304" numCol="1" spcCol="0" rtlCol="0" fromWordArt="0" anchor="t" anchorCtr="0" forceAA="0" compatLnSpc="1">
            <a:prstTxWarp prst="textNoShape">
              <a:avLst/>
            </a:prstTxWarp>
            <a:noAutofit/>
          </a:bodyPr>
          <a:lstStyle/>
          <a:p>
            <a:pPr defTabSz="914354">
              <a:spcAft>
                <a:spcPts val="400"/>
              </a:spcAft>
              <a:defRPr/>
            </a:pPr>
            <a:r>
              <a:rPr lang="en-US" sz="1333" b="1" kern="0">
                <a:solidFill>
                  <a:srgbClr val="78C5F3"/>
                </a:solidFill>
                <a:latin typeface="Segoe UI"/>
                <a:ea typeface="Calibri"/>
                <a:cs typeface="Calibri"/>
              </a:rPr>
              <a:t>Identity &amp; Trust</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DID identity: </a:t>
            </a:r>
            <a:r>
              <a:rPr lang="en-US" sz="1200" spc="-40" err="1">
                <a:solidFill>
                  <a:srgbClr val="FFFFFF"/>
                </a:solidFill>
                <a:latin typeface="Segoe UI"/>
                <a:ea typeface="Calibri" pitchFamily="34" charset="-122"/>
                <a:cs typeface="Calibri" pitchFamily="34" charset="-120"/>
              </a:rPr>
              <a:t>did:agentmesh</a:t>
            </a:r>
            <a:r>
              <a:rPr lang="en-US" sz="1200" spc="-40">
                <a:solidFill>
                  <a:srgbClr val="FFFFFF"/>
                </a:solidFill>
                <a:latin typeface="Segoe UI"/>
                <a:ea typeface="Calibri" pitchFamily="34" charset="-122"/>
                <a:cs typeface="Calibri" pitchFamily="34" charset="-120"/>
              </a:rPr>
              <a:t>:{id}:{fingerprint}</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Ed25519 + post-quantum ML-DSA-65 signatures</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Trust tiers: </a:t>
            </a:r>
            <a:br>
              <a:rPr lang="en-US" sz="1200" spc="-40">
                <a:solidFill>
                  <a:srgbClr val="FFFFFF"/>
                </a:solidFill>
                <a:latin typeface="Segoe UI"/>
                <a:ea typeface="Calibri" pitchFamily="34" charset="-122"/>
                <a:cs typeface="Calibri" pitchFamily="34" charset="-120"/>
              </a:rPr>
            </a:br>
            <a:r>
              <a:rPr lang="en-US" sz="1200" spc="-40">
                <a:solidFill>
                  <a:srgbClr val="FFFFFF"/>
                </a:solidFill>
                <a:latin typeface="Segoe UI"/>
                <a:ea typeface="Calibri" pitchFamily="34" charset="-122"/>
                <a:cs typeface="Calibri" pitchFamily="34" charset="-120"/>
              </a:rPr>
              <a:t>Untrusted → Provisional → Trusted → Verified</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Trust decay, delegation chains, </a:t>
            </a:r>
            <a:br>
              <a:rPr lang="en-US" sz="1200" spc="-40">
                <a:solidFill>
                  <a:srgbClr val="FFFFFF"/>
                </a:solidFill>
                <a:latin typeface="Segoe UI"/>
                <a:ea typeface="Calibri" pitchFamily="34" charset="-122"/>
                <a:cs typeface="Calibri" pitchFamily="34" charset="-120"/>
              </a:rPr>
            </a:br>
            <a:r>
              <a:rPr lang="en-US" sz="1200" spc="-40">
                <a:solidFill>
                  <a:srgbClr val="FFFFFF"/>
                </a:solidFill>
                <a:latin typeface="Segoe UI"/>
                <a:ea typeface="Calibri" pitchFamily="34" charset="-122"/>
                <a:cs typeface="Calibri" pitchFamily="34" charset="-120"/>
              </a:rPr>
              <a:t>challenge-response auth</a:t>
            </a:r>
          </a:p>
        </p:txBody>
      </p:sp>
      <p:sp>
        <p:nvSpPr>
          <p:cNvPr id="87" name="Rectangle 86">
            <a:extLst>
              <a:ext uri="{FF2B5EF4-FFF2-40B4-BE49-F238E27FC236}">
                <a16:creationId xmlns:a16="http://schemas.microsoft.com/office/drawing/2014/main" id="{6F9D1C72-AFD5-9509-6D43-387BBB020DC3}"/>
              </a:ext>
              <a:ext uri="{C183D7F6-B498-43B3-948B-1728B52AA6E4}">
                <adec:decorative xmlns:adec="http://schemas.microsoft.com/office/drawing/2017/decorative" val="1"/>
              </a:ext>
            </a:extLst>
          </p:cNvPr>
          <p:cNvSpPr>
            <a:spLocks/>
          </p:cNvSpPr>
          <p:nvPr/>
        </p:nvSpPr>
        <p:spPr bwMode="auto">
          <a:xfrm>
            <a:off x="607314" y="4822342"/>
            <a:ext cx="3666489" cy="1385399"/>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21920" rIns="121920" bIns="146304" numCol="1" spcCol="0" rtlCol="0" fromWordArt="0" anchor="t" anchorCtr="0" forceAA="0" compatLnSpc="1">
            <a:prstTxWarp prst="textNoShape">
              <a:avLst/>
            </a:prstTxWarp>
            <a:noAutofit/>
          </a:bodyPr>
          <a:lstStyle/>
          <a:p>
            <a:pPr defTabSz="914354">
              <a:spcAft>
                <a:spcPts val="400"/>
              </a:spcAft>
              <a:defRPr/>
            </a:pPr>
            <a:r>
              <a:rPr lang="en-US" sz="1333" b="1" kern="0">
                <a:solidFill>
                  <a:srgbClr val="78C5F3"/>
                </a:solidFill>
                <a:latin typeface="Segoe UI"/>
                <a:ea typeface="Calibri"/>
                <a:cs typeface="Calibri"/>
              </a:rPr>
              <a:t>Agent SRE</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Circuit breakers + cascading failure detection</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SLO enforcement + error budgets</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Canary deploys + chaos testing</a:t>
            </a:r>
          </a:p>
          <a:p>
            <a:pPr marL="152392" indent="-152392" defTabSz="914354">
              <a:spcAft>
                <a:spcPts val="133"/>
              </a:spcAft>
              <a:buSzPct val="100000"/>
              <a:buFont typeface="Arial" panose="020B0604020202020204" pitchFamily="34" charset="0"/>
              <a:buChar char="•"/>
              <a:defRPr/>
            </a:pPr>
            <a:r>
              <a:rPr lang="en-US" sz="1200" spc="-40" err="1">
                <a:solidFill>
                  <a:srgbClr val="FFFFFF"/>
                </a:solidFill>
                <a:latin typeface="Segoe UI"/>
                <a:ea typeface="Calibri" pitchFamily="34" charset="-122"/>
                <a:cs typeface="Calibri" pitchFamily="34" charset="-120"/>
              </a:rPr>
              <a:t>OpenTelemetry</a:t>
            </a:r>
            <a:r>
              <a:rPr lang="en-US" sz="1200" spc="-40">
                <a:solidFill>
                  <a:srgbClr val="FFFFFF"/>
                </a:solidFill>
                <a:latin typeface="Segoe UI"/>
                <a:ea typeface="Calibri" pitchFamily="34" charset="-122"/>
                <a:cs typeface="Calibri" pitchFamily="34" charset="-120"/>
              </a:rPr>
              <a:t> distributed tracing</a:t>
            </a:r>
          </a:p>
        </p:txBody>
      </p:sp>
      <p:sp>
        <p:nvSpPr>
          <p:cNvPr id="90" name="Rectangle 89">
            <a:extLst>
              <a:ext uri="{FF2B5EF4-FFF2-40B4-BE49-F238E27FC236}">
                <a16:creationId xmlns:a16="http://schemas.microsoft.com/office/drawing/2014/main" id="{6C531CB8-86FB-2137-6B85-4A48B3F61D10}"/>
              </a:ext>
              <a:ext uri="{C183D7F6-B498-43B3-948B-1728B52AA6E4}">
                <adec:decorative xmlns:adec="http://schemas.microsoft.com/office/drawing/2017/decorative" val="1"/>
              </a:ext>
            </a:extLst>
          </p:cNvPr>
          <p:cNvSpPr>
            <a:spLocks/>
          </p:cNvSpPr>
          <p:nvPr/>
        </p:nvSpPr>
        <p:spPr bwMode="auto">
          <a:xfrm>
            <a:off x="4273804" y="4822342"/>
            <a:ext cx="3666489" cy="1385399"/>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21920" rIns="121920" bIns="146304" numCol="1" spcCol="0" rtlCol="0" fromWordArt="0" anchor="t" anchorCtr="0" forceAA="0" compatLnSpc="1">
            <a:prstTxWarp prst="textNoShape">
              <a:avLst/>
            </a:prstTxWarp>
            <a:noAutofit/>
          </a:bodyPr>
          <a:lstStyle/>
          <a:p>
            <a:pPr defTabSz="914354">
              <a:spcAft>
                <a:spcPts val="400"/>
              </a:spcAft>
              <a:defRPr/>
            </a:pPr>
            <a:r>
              <a:rPr lang="en-US" sz="1333" b="1" kern="0">
                <a:solidFill>
                  <a:srgbClr val="78C5F3"/>
                </a:solidFill>
                <a:latin typeface="Segoe UI"/>
                <a:ea typeface="Calibri"/>
                <a:cs typeface="Calibri"/>
              </a:rPr>
              <a:t>Sandboxing</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Local and cloud sandboxing for untrusted code</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Supports Docker, Hyperlight, ACA Sandboxes(cloud)</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Egress control, tool allow list</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CPU and memory caps</a:t>
            </a:r>
          </a:p>
        </p:txBody>
      </p:sp>
      <p:sp>
        <p:nvSpPr>
          <p:cNvPr id="91" name="Rectangle 90">
            <a:extLst>
              <a:ext uri="{FF2B5EF4-FFF2-40B4-BE49-F238E27FC236}">
                <a16:creationId xmlns:a16="http://schemas.microsoft.com/office/drawing/2014/main" id="{61B37B3E-4075-44ED-E518-D58FBD76AA42}"/>
              </a:ext>
              <a:ext uri="{C183D7F6-B498-43B3-948B-1728B52AA6E4}">
                <adec:decorative xmlns:adec="http://schemas.microsoft.com/office/drawing/2017/decorative" val="1"/>
              </a:ext>
            </a:extLst>
          </p:cNvPr>
          <p:cNvSpPr>
            <a:spLocks/>
          </p:cNvSpPr>
          <p:nvPr/>
        </p:nvSpPr>
        <p:spPr bwMode="auto">
          <a:xfrm>
            <a:off x="7940293" y="4822342"/>
            <a:ext cx="3666489" cy="1385399"/>
          </a:xfrm>
          <a:prstGeom prst="rect">
            <a:avLst/>
          </a:prstGeom>
          <a:noFill/>
          <a:ln w="1270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21920" tIns="121920" rIns="121920" bIns="146304" numCol="1" spcCol="0" rtlCol="0" fromWordArt="0" anchor="t" anchorCtr="0" forceAA="0" compatLnSpc="1">
            <a:prstTxWarp prst="textNoShape">
              <a:avLst/>
            </a:prstTxWarp>
            <a:noAutofit/>
          </a:bodyPr>
          <a:lstStyle/>
          <a:p>
            <a:pPr defTabSz="914354">
              <a:spcAft>
                <a:spcPts val="400"/>
              </a:spcAft>
              <a:defRPr/>
            </a:pPr>
            <a:r>
              <a:rPr lang="en-US" sz="1333" b="1" kern="0">
                <a:solidFill>
                  <a:srgbClr val="78C5F3"/>
                </a:solidFill>
                <a:latin typeface="Segoe UI"/>
                <a:ea typeface="Calibri"/>
                <a:cs typeface="Calibri"/>
              </a:rPr>
              <a:t>Audit &amp; Compliance</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Merkle audit chain (tamper-evident)</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AI-BOM (model + data + weights provenance)</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OWASP Agentic Top 10: 10/10 covered</a:t>
            </a:r>
          </a:p>
          <a:p>
            <a:pPr marL="152392" indent="-152392" defTabSz="914354">
              <a:spcAft>
                <a:spcPts val="133"/>
              </a:spcAft>
              <a:buSzPct val="100000"/>
              <a:buFont typeface="Arial" panose="020B0604020202020204" pitchFamily="34" charset="0"/>
              <a:buChar char="•"/>
              <a:defRPr/>
            </a:pPr>
            <a:r>
              <a:rPr lang="en-US" sz="1200" spc="-40">
                <a:solidFill>
                  <a:srgbClr val="FFFFFF"/>
                </a:solidFill>
                <a:latin typeface="Segoe UI"/>
                <a:ea typeface="Calibri" pitchFamily="34" charset="-122"/>
                <a:cs typeface="Calibri" pitchFamily="34" charset="-120"/>
              </a:rPr>
              <a:t>EU AI Act, NIST AI RMF, SOC 2 mappings</a:t>
            </a:r>
          </a:p>
        </p:txBody>
      </p:sp>
      <p:grpSp>
        <p:nvGrpSpPr>
          <p:cNvPr id="79" name="Group 78" descr="Preview">
            <a:extLst>
              <a:ext uri="{FF2B5EF4-FFF2-40B4-BE49-F238E27FC236}">
                <a16:creationId xmlns:a16="http://schemas.microsoft.com/office/drawing/2014/main" id="{3AE957B3-6006-831F-8891-D278E0BC5C5C}"/>
              </a:ext>
            </a:extLst>
          </p:cNvPr>
          <p:cNvGrpSpPr/>
          <p:nvPr/>
        </p:nvGrpSpPr>
        <p:grpSpPr>
          <a:xfrm>
            <a:off x="2760340" y="3334448"/>
            <a:ext cx="515139" cy="166199"/>
            <a:chOff x="1283467" y="3134207"/>
            <a:chExt cx="515139" cy="166199"/>
          </a:xfrm>
        </p:grpSpPr>
        <p:sp>
          <p:nvSpPr>
            <p:cNvPr id="80" name="TextBox 79">
              <a:extLst>
                <a:ext uri="{FF2B5EF4-FFF2-40B4-BE49-F238E27FC236}">
                  <a16:creationId xmlns:a16="http://schemas.microsoft.com/office/drawing/2014/main" id="{A12CE29A-14FB-3120-E441-6CD2EAC51582}"/>
                </a:ext>
              </a:extLst>
            </p:cNvPr>
            <p:cNvSpPr txBox="1"/>
            <p:nvPr/>
          </p:nvSpPr>
          <p:spPr>
            <a:xfrm>
              <a:off x="1283467" y="3134207"/>
              <a:ext cx="515138" cy="166199"/>
            </a:xfrm>
            <a:prstGeom prst="rect">
              <a:avLst/>
            </a:prstGeom>
            <a:solidFill>
              <a:srgbClr val="36AAEE"/>
            </a:solidFill>
            <a:ln w="9525" cap="flat">
              <a:noFill/>
              <a:prstDash val="solid"/>
              <a:miter/>
            </a:ln>
          </p:spPr>
          <p:txBody>
            <a:bodyPr wrap="square" lIns="0" tIns="9144" rIns="216000" bIns="18288" anchor="b" anchorCtr="0">
              <a:spAutoFit/>
            </a:bodyPr>
            <a:lstStyle>
              <a:defPPr>
                <a:defRPr lang="en-US"/>
              </a:defPPr>
              <a:lvl1pPr algn="r" defTabSz="914437" fontAlgn="base">
                <a:spcBef>
                  <a:spcPct val="0"/>
                </a:spcBef>
                <a:spcAft>
                  <a:spcPct val="0"/>
                </a:spcAft>
                <a:defRPr sz="1600" b="1">
                  <a:ln w="3175">
                    <a:noFill/>
                  </a:ln>
                  <a:gradFill>
                    <a:gsLst>
                      <a:gs pos="4587">
                        <a:srgbClr val="000000"/>
                      </a:gs>
                      <a:gs pos="19266">
                        <a:srgbClr val="000000"/>
                      </a:gs>
                    </a:gsLst>
                    <a:path path="circle">
                      <a:fillToRect l="100000" b="100000"/>
                    </a:path>
                  </a:gradFill>
                  <a:cs typeface="Segoe UI" pitchFamily="34" charset="0"/>
                </a:defRPr>
              </a:lvl1pPr>
            </a:lstStyle>
            <a:p>
              <a:pPr defTabSz="1219188"/>
              <a:r>
                <a:rPr lang="en-US" sz="900">
                  <a:latin typeface="Segoe UI"/>
                </a:rPr>
                <a:t>New</a:t>
              </a:r>
            </a:p>
          </p:txBody>
        </p:sp>
        <p:grpSp>
          <p:nvGrpSpPr>
            <p:cNvPr id="81" name="Group 80">
              <a:extLst>
                <a:ext uri="{FF2B5EF4-FFF2-40B4-BE49-F238E27FC236}">
                  <a16:creationId xmlns:a16="http://schemas.microsoft.com/office/drawing/2014/main" id="{8D771264-0241-65CA-8F70-420DD1FDC791}"/>
                </a:ext>
              </a:extLst>
            </p:cNvPr>
            <p:cNvGrpSpPr/>
            <p:nvPr/>
          </p:nvGrpSpPr>
          <p:grpSpPr>
            <a:xfrm>
              <a:off x="1633006" y="3134507"/>
              <a:ext cx="165600" cy="165600"/>
              <a:chOff x="2279014" y="3657597"/>
              <a:chExt cx="274320" cy="274323"/>
            </a:xfrm>
          </p:grpSpPr>
          <p:sp>
            <p:nvSpPr>
              <p:cNvPr id="82" name="Freeform: Shape 47">
                <a:extLst>
                  <a:ext uri="{FF2B5EF4-FFF2-40B4-BE49-F238E27FC236}">
                    <a16:creationId xmlns:a16="http://schemas.microsoft.com/office/drawing/2014/main" id="{F235162C-4264-E1BF-97AA-BF08D5315019}"/>
                  </a:ext>
                </a:extLst>
              </p:cNvPr>
              <p:cNvSpPr/>
              <p:nvPr/>
            </p:nvSpPr>
            <p:spPr>
              <a:xfrm>
                <a:off x="2416174" y="3657597"/>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16DA1"/>
              </a:solidFill>
              <a:ln w="9525" cap="flat">
                <a:noFill/>
                <a:prstDash val="solid"/>
                <a:miter/>
              </a:ln>
            </p:spPr>
            <p:txBody>
              <a:bodyPr lIns="73152" tIns="9144" bIns="18288" anchor="b"/>
              <a:lstStyle/>
              <a:p>
                <a:pPr algn="r" defTabSz="1219140"/>
                <a:endParaRPr lang="en-US" sz="800" b="1">
                  <a:gradFill>
                    <a:gsLst>
                      <a:gs pos="4587">
                        <a:srgbClr val="000000"/>
                      </a:gs>
                      <a:gs pos="19266">
                        <a:srgbClr val="000000"/>
                      </a:gs>
                    </a:gsLst>
                    <a:path path="circle">
                      <a:fillToRect l="100000" b="100000"/>
                    </a:path>
                  </a:gradFill>
                  <a:latin typeface="Segoe UI"/>
                </a:endParaRPr>
              </a:p>
            </p:txBody>
          </p:sp>
          <p:sp>
            <p:nvSpPr>
              <p:cNvPr id="83" name="Freeform: Shape 48">
                <a:extLst>
                  <a:ext uri="{FF2B5EF4-FFF2-40B4-BE49-F238E27FC236}">
                    <a16:creationId xmlns:a16="http://schemas.microsoft.com/office/drawing/2014/main" id="{2C839225-0F9F-E361-7957-8E8B347AA83D}"/>
                  </a:ext>
                </a:extLst>
              </p:cNvPr>
              <p:cNvSpPr/>
              <p:nvPr/>
            </p:nvSpPr>
            <p:spPr>
              <a:xfrm>
                <a:off x="2416172"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152" tIns="9144" rIns="182880" bIns="18288" numCol="1" spcCol="0" rtlCol="0" fromWordArt="0" anchor="b" anchorCtr="0" forceAA="0" compatLnSpc="1">
                <a:prstTxWarp prst="textNoShape">
                  <a:avLst/>
                </a:prstTxWarp>
                <a:noAutofit/>
              </a:bodyPr>
              <a:lstStyle/>
              <a:p>
                <a:pPr algn="r" defTabSz="932426" fontAlgn="base">
                  <a:spcBef>
                    <a:spcPct val="0"/>
                  </a:spcBef>
                  <a:spcAft>
                    <a:spcPct val="0"/>
                  </a:spcAft>
                </a:pPr>
                <a:endParaRPr lang="en-US" sz="800" b="1">
                  <a:gradFill>
                    <a:gsLst>
                      <a:gs pos="4587">
                        <a:srgbClr val="000000"/>
                      </a:gs>
                      <a:gs pos="19266">
                        <a:srgbClr val="000000"/>
                      </a:gs>
                    </a:gsLst>
                    <a:path path="circle">
                      <a:fillToRect l="100000" b="100000"/>
                    </a:path>
                  </a:gradFill>
                  <a:latin typeface="Segoe UI"/>
                  <a:cs typeface="Segoe UI" pitchFamily="34" charset="0"/>
                </a:endParaRPr>
              </a:p>
            </p:txBody>
          </p:sp>
          <p:sp>
            <p:nvSpPr>
              <p:cNvPr id="84" name="Freeform: Shape 49">
                <a:extLst>
                  <a:ext uri="{FF2B5EF4-FFF2-40B4-BE49-F238E27FC236}">
                    <a16:creationId xmlns:a16="http://schemas.microsoft.com/office/drawing/2014/main" id="{1CA31EA5-26E3-4AD3-DE32-BA0A936CE564}"/>
                  </a:ext>
                </a:extLst>
              </p:cNvPr>
              <p:cNvSpPr/>
              <p:nvPr/>
            </p:nvSpPr>
            <p:spPr>
              <a:xfrm>
                <a:off x="2279014" y="3794760"/>
                <a:ext cx="137160" cy="137160"/>
              </a:xfrm>
              <a:custGeom>
                <a:avLst/>
                <a:gdLst>
                  <a:gd name="csX0" fmla="*/ 0 w 1028700"/>
                  <a:gd name="csY0" fmla="*/ 0 h 1028700"/>
                  <a:gd name="csX1" fmla="*/ 1028700 w 1028700"/>
                  <a:gd name="csY1" fmla="*/ 0 h 1028700"/>
                  <a:gd name="csX2" fmla="*/ 1028700 w 1028700"/>
                  <a:gd name="csY2" fmla="*/ 1028700 h 1028700"/>
                  <a:gd name="csX3" fmla="*/ 0 w 1028700"/>
                  <a:gd name="csY3" fmla="*/ 1028700 h 1028700"/>
                  <a:gd name="csX4" fmla="*/ 0 w 1028700"/>
                  <a:gd name="csY4" fmla="*/ 0 h 1028700"/>
                  <a:gd name="csX5" fmla="*/ 0 w 1028700"/>
                  <a:gd name="csY5" fmla="*/ 0 h 1028700"/>
                </a:gdLst>
                <a:ahLst/>
                <a:cxnLst>
                  <a:cxn ang="0">
                    <a:pos x="csX0" y="csY0"/>
                  </a:cxn>
                  <a:cxn ang="0">
                    <a:pos x="csX1" y="csY1"/>
                  </a:cxn>
                  <a:cxn ang="0">
                    <a:pos x="csX2" y="csY2"/>
                  </a:cxn>
                  <a:cxn ang="0">
                    <a:pos x="csX3" y="csY3"/>
                  </a:cxn>
                  <a:cxn ang="0">
                    <a:pos x="csX4" y="csY4"/>
                  </a:cxn>
                  <a:cxn ang="0">
                    <a:pos x="csX5" y="csY5"/>
                  </a:cxn>
                </a:cxnLst>
                <a:rect l="l" t="t" r="r" b="b"/>
                <a:pathLst>
                  <a:path w="1028700" h="1028700">
                    <a:moveTo>
                      <a:pt x="0" y="0"/>
                    </a:moveTo>
                    <a:lnTo>
                      <a:pt x="1028700" y="0"/>
                    </a:lnTo>
                    <a:lnTo>
                      <a:pt x="1028700" y="1028700"/>
                    </a:lnTo>
                    <a:lnTo>
                      <a:pt x="0" y="1028700"/>
                    </a:lnTo>
                    <a:lnTo>
                      <a:pt x="0" y="0"/>
                    </a:lnTo>
                    <a:lnTo>
                      <a:pt x="0" y="0"/>
                    </a:lnTo>
                    <a:close/>
                  </a:path>
                </a:pathLst>
              </a:custGeom>
              <a:solidFill>
                <a:srgbClr val="3382BB"/>
              </a:solidFill>
              <a:ln w="9525" cap="flat">
                <a:noFill/>
                <a:prstDash val="solid"/>
                <a:miter/>
              </a:ln>
            </p:spPr>
            <p:txBody>
              <a:bodyPr lIns="73152" tIns="9144" bIns="18288" anchor="b"/>
              <a:lstStyle/>
              <a:p>
                <a:pPr algn="r" defTabSz="1219140"/>
                <a:endParaRPr lang="en-US" sz="800" b="1">
                  <a:gradFill>
                    <a:gsLst>
                      <a:gs pos="4587">
                        <a:srgbClr val="000000"/>
                      </a:gs>
                      <a:gs pos="19266">
                        <a:srgbClr val="000000"/>
                      </a:gs>
                    </a:gsLst>
                    <a:path path="circle">
                      <a:fillToRect l="100000" b="100000"/>
                    </a:path>
                  </a:gradFill>
                  <a:latin typeface="Segoe UI"/>
                </a:endParaRPr>
              </a:p>
            </p:txBody>
          </p:sp>
        </p:grpSp>
      </p:grpSp>
      <p:sp>
        <p:nvSpPr>
          <p:cNvPr id="89" name="Text 5">
            <a:extLst>
              <a:ext uri="{FF2B5EF4-FFF2-40B4-BE49-F238E27FC236}">
                <a16:creationId xmlns:a16="http://schemas.microsoft.com/office/drawing/2014/main" id="{B9027DB9-46F2-06DA-7AC2-21965FD2A2D9}"/>
              </a:ext>
            </a:extLst>
          </p:cNvPr>
          <p:cNvSpPr/>
          <p:nvPr/>
        </p:nvSpPr>
        <p:spPr>
          <a:xfrm>
            <a:off x="607312" y="6310833"/>
            <a:ext cx="9144000" cy="274320"/>
          </a:xfrm>
          <a:prstGeom prst="rect">
            <a:avLst/>
          </a:prstGeom>
          <a:noFill/>
          <a:ln/>
        </p:spPr>
        <p:txBody>
          <a:bodyPr wrap="square" lIns="0" tIns="0" rIns="0" bIns="0" rtlCol="0" anchor="ctr"/>
          <a:lst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a:lstStyle>
          <a:p>
            <a:pPr defTabSz="914354">
              <a:defRPr/>
            </a:pPr>
            <a:r>
              <a:rPr lang="en-US" sz="900">
                <a:solidFill>
                  <a:srgbClr val="000000">
                    <a:lumMod val="50000"/>
                    <a:lumOff val="50000"/>
                  </a:srgbClr>
                </a:solidFill>
                <a:latin typeface="Segoe UI"/>
                <a:ea typeface="Calibri" pitchFamily="34" charset="-122"/>
                <a:cs typeface="Calibri" pitchFamily="34" charset="-120"/>
              </a:rPr>
              <a:t>github.com/</a:t>
            </a:r>
            <a:r>
              <a:rPr lang="en-US" sz="900" err="1">
                <a:solidFill>
                  <a:srgbClr val="000000">
                    <a:lumMod val="50000"/>
                    <a:lumOff val="50000"/>
                  </a:srgbClr>
                </a:solidFill>
                <a:latin typeface="Segoe UI"/>
                <a:ea typeface="Calibri" pitchFamily="34" charset="-122"/>
                <a:cs typeface="Calibri" pitchFamily="34" charset="-120"/>
              </a:rPr>
              <a:t>microsoft</a:t>
            </a:r>
            <a:r>
              <a:rPr lang="en-US" sz="900">
                <a:solidFill>
                  <a:srgbClr val="000000">
                    <a:lumMod val="50000"/>
                    <a:lumOff val="50000"/>
                  </a:srgbClr>
                </a:solidFill>
                <a:latin typeface="Segoe UI"/>
                <a:ea typeface="Calibri" pitchFamily="34" charset="-122"/>
                <a:cs typeface="Calibri" pitchFamily="34" charset="-120"/>
              </a:rPr>
              <a:t>/agent-governance-toolkit</a:t>
            </a:r>
            <a:endParaRPr lang="en-US" sz="900">
              <a:solidFill>
                <a:srgbClr val="000000">
                  <a:lumMod val="50000"/>
                  <a:lumOff val="50000"/>
                </a:srgbClr>
              </a:solidFill>
              <a:latin typeface="Segoe UI"/>
            </a:endParaRPr>
          </a:p>
        </p:txBody>
      </p:sp>
    </p:spTree>
    <p:extLst>
      <p:ext uri="{BB962C8B-B14F-4D97-AF65-F5344CB8AC3E}">
        <p14:creationId xmlns:p14="http://schemas.microsoft.com/office/powerpoint/2010/main" val="53004027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
                                  </p:stCondLst>
                                  <p:childTnLst>
                                    <p:set>
                                      <p:cBhvr>
                                        <p:cTn id="6" dur="1" fill="hold">
                                          <p:stCondLst>
                                            <p:cond delay="0"/>
                                          </p:stCondLst>
                                        </p:cTn>
                                        <p:tgtEl>
                                          <p:spTgt spid="50"/>
                                        </p:tgtEl>
                                        <p:attrNameLst>
                                          <p:attrName>style.visibility</p:attrName>
                                        </p:attrNameLst>
                                      </p:cBhvr>
                                      <p:to>
                                        <p:strVal val="visible"/>
                                      </p:to>
                                    </p:set>
                                    <p:animEffect transition="in" filter="fade">
                                      <p:cBhvr>
                                        <p:cTn id="7" dur="500"/>
                                        <p:tgtEl>
                                          <p:spTgt spid="50"/>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52"/>
                                        </p:tgtEl>
                                        <p:attrNameLst>
                                          <p:attrName>style.visibility</p:attrName>
                                        </p:attrNameLst>
                                      </p:cBhvr>
                                      <p:to>
                                        <p:strVal val="visible"/>
                                      </p:to>
                                    </p:set>
                                    <p:animEffect transition="in" filter="fade">
                                      <p:cBhvr>
                                        <p:cTn id="10" dur="500"/>
                                        <p:tgtEl>
                                          <p:spTgt spid="52"/>
                                        </p:tgtEl>
                                      </p:cBhvr>
                                    </p:animEffect>
                                  </p:childTnLst>
                                </p:cTn>
                              </p:par>
                              <p:par>
                                <p:cTn id="11" presetID="10" presetClass="entr" presetSubtype="0" fill="hold" grpId="0" nodeType="withEffect">
                                  <p:stCondLst>
                                    <p:cond delay="150"/>
                                  </p:stCondLst>
                                  <p:childTnLst>
                                    <p:set>
                                      <p:cBhvr>
                                        <p:cTn id="12" dur="1" fill="hold">
                                          <p:stCondLst>
                                            <p:cond delay="0"/>
                                          </p:stCondLst>
                                        </p:cTn>
                                        <p:tgtEl>
                                          <p:spTgt spid="54"/>
                                        </p:tgtEl>
                                        <p:attrNameLst>
                                          <p:attrName>style.visibility</p:attrName>
                                        </p:attrNameLst>
                                      </p:cBhvr>
                                      <p:to>
                                        <p:strVal val="visible"/>
                                      </p:to>
                                    </p:set>
                                    <p:animEffect transition="in" filter="fade">
                                      <p:cBhvr>
                                        <p:cTn id="13" dur="500"/>
                                        <p:tgtEl>
                                          <p:spTgt spid="54"/>
                                        </p:tgtEl>
                                      </p:cBhvr>
                                    </p:animEffect>
                                  </p:childTnLst>
                                </p:cTn>
                              </p:par>
                              <p:par>
                                <p:cTn id="14" presetID="10" presetClass="entr" presetSubtype="0" fill="hold" grpId="0" nodeType="withEffect">
                                  <p:stCondLst>
                                    <p:cond delay="200"/>
                                  </p:stCondLst>
                                  <p:childTnLst>
                                    <p:set>
                                      <p:cBhvr>
                                        <p:cTn id="15" dur="1" fill="hold">
                                          <p:stCondLst>
                                            <p:cond delay="0"/>
                                          </p:stCondLst>
                                        </p:cTn>
                                        <p:tgtEl>
                                          <p:spTgt spid="56"/>
                                        </p:tgtEl>
                                        <p:attrNameLst>
                                          <p:attrName>style.visibility</p:attrName>
                                        </p:attrNameLst>
                                      </p:cBhvr>
                                      <p:to>
                                        <p:strVal val="visible"/>
                                      </p:to>
                                    </p:set>
                                    <p:animEffect transition="in" filter="fade">
                                      <p:cBhvr>
                                        <p:cTn id="16" dur="500"/>
                                        <p:tgtEl>
                                          <p:spTgt spid="56"/>
                                        </p:tgtEl>
                                      </p:cBhvr>
                                    </p:animEffect>
                                  </p:childTnLst>
                                </p:cTn>
                              </p:par>
                              <p:par>
                                <p:cTn id="17" presetID="10" presetClass="entr" presetSubtype="0" fill="hold" grpId="0" nodeType="withEffect">
                                  <p:stCondLst>
                                    <p:cond delay="250"/>
                                  </p:stCondLst>
                                  <p:childTnLst>
                                    <p:set>
                                      <p:cBhvr>
                                        <p:cTn id="18" dur="1" fill="hold">
                                          <p:stCondLst>
                                            <p:cond delay="0"/>
                                          </p:stCondLst>
                                        </p:cTn>
                                        <p:tgtEl>
                                          <p:spTgt spid="71"/>
                                        </p:tgtEl>
                                        <p:attrNameLst>
                                          <p:attrName>style.visibility</p:attrName>
                                        </p:attrNameLst>
                                      </p:cBhvr>
                                      <p:to>
                                        <p:strVal val="visible"/>
                                      </p:to>
                                    </p:set>
                                    <p:animEffect transition="in" filter="fade">
                                      <p:cBhvr>
                                        <p:cTn id="19" dur="500"/>
                                        <p:tgtEl>
                                          <p:spTgt spid="71"/>
                                        </p:tgtEl>
                                      </p:cBhvr>
                                    </p:animEffect>
                                  </p:childTnLst>
                                </p:cTn>
                              </p:par>
                              <p:par>
                                <p:cTn id="20" presetID="10" presetClass="entr" presetSubtype="0" fill="hold" nodeType="withEffect">
                                  <p:stCondLst>
                                    <p:cond delay="300"/>
                                  </p:stCondLst>
                                  <p:childTnLst>
                                    <p:set>
                                      <p:cBhvr>
                                        <p:cTn id="21" dur="1" fill="hold">
                                          <p:stCondLst>
                                            <p:cond delay="0"/>
                                          </p:stCondLst>
                                        </p:cTn>
                                        <p:tgtEl>
                                          <p:spTgt spid="79"/>
                                        </p:tgtEl>
                                        <p:attrNameLst>
                                          <p:attrName>style.visibility</p:attrName>
                                        </p:attrNameLst>
                                      </p:cBhvr>
                                      <p:to>
                                        <p:strVal val="visible"/>
                                      </p:to>
                                    </p:set>
                                    <p:animEffect transition="in" filter="fade">
                                      <p:cBhvr>
                                        <p:cTn id="22" dur="500"/>
                                        <p:tgtEl>
                                          <p:spTgt spid="79"/>
                                        </p:tgtEl>
                                      </p:cBhvr>
                                    </p:animEffect>
                                  </p:childTnLst>
                                </p:cTn>
                              </p:par>
                              <p:par>
                                <p:cTn id="23" presetID="10" presetClass="entr" presetSubtype="0" fill="hold" grpId="0" nodeType="withEffect">
                                  <p:stCondLst>
                                    <p:cond delay="350"/>
                                  </p:stCondLst>
                                  <p:childTnLst>
                                    <p:set>
                                      <p:cBhvr>
                                        <p:cTn id="24" dur="1" fill="hold">
                                          <p:stCondLst>
                                            <p:cond delay="0"/>
                                          </p:stCondLst>
                                        </p:cTn>
                                        <p:tgtEl>
                                          <p:spTgt spid="85"/>
                                        </p:tgtEl>
                                        <p:attrNameLst>
                                          <p:attrName>style.visibility</p:attrName>
                                        </p:attrNameLst>
                                      </p:cBhvr>
                                      <p:to>
                                        <p:strVal val="visible"/>
                                      </p:to>
                                    </p:set>
                                    <p:animEffect transition="in" filter="fade">
                                      <p:cBhvr>
                                        <p:cTn id="25" dur="500"/>
                                        <p:tgtEl>
                                          <p:spTgt spid="85"/>
                                        </p:tgtEl>
                                      </p:cBhvr>
                                    </p:animEffect>
                                  </p:childTnLst>
                                </p:cTn>
                              </p:par>
                              <p:par>
                                <p:cTn id="26" presetID="10" presetClass="entr" presetSubtype="0" fill="hold" grpId="0" nodeType="withEffect">
                                  <p:stCondLst>
                                    <p:cond delay="400"/>
                                  </p:stCondLst>
                                  <p:childTnLst>
                                    <p:set>
                                      <p:cBhvr>
                                        <p:cTn id="27" dur="1" fill="hold">
                                          <p:stCondLst>
                                            <p:cond delay="0"/>
                                          </p:stCondLst>
                                        </p:cTn>
                                        <p:tgtEl>
                                          <p:spTgt spid="86"/>
                                        </p:tgtEl>
                                        <p:attrNameLst>
                                          <p:attrName>style.visibility</p:attrName>
                                        </p:attrNameLst>
                                      </p:cBhvr>
                                      <p:to>
                                        <p:strVal val="visible"/>
                                      </p:to>
                                    </p:set>
                                    <p:animEffect transition="in" filter="fade">
                                      <p:cBhvr>
                                        <p:cTn id="28" dur="500"/>
                                        <p:tgtEl>
                                          <p:spTgt spid="86"/>
                                        </p:tgtEl>
                                      </p:cBhvr>
                                    </p:animEffect>
                                  </p:childTnLst>
                                </p:cTn>
                              </p:par>
                              <p:par>
                                <p:cTn id="29" presetID="10" presetClass="entr" presetSubtype="0" fill="hold" grpId="0" nodeType="withEffect">
                                  <p:stCondLst>
                                    <p:cond delay="450"/>
                                  </p:stCondLst>
                                  <p:childTnLst>
                                    <p:set>
                                      <p:cBhvr>
                                        <p:cTn id="30" dur="1" fill="hold">
                                          <p:stCondLst>
                                            <p:cond delay="0"/>
                                          </p:stCondLst>
                                        </p:cTn>
                                        <p:tgtEl>
                                          <p:spTgt spid="87"/>
                                        </p:tgtEl>
                                        <p:attrNameLst>
                                          <p:attrName>style.visibility</p:attrName>
                                        </p:attrNameLst>
                                      </p:cBhvr>
                                      <p:to>
                                        <p:strVal val="visible"/>
                                      </p:to>
                                    </p:set>
                                    <p:animEffect transition="in" filter="fade">
                                      <p:cBhvr>
                                        <p:cTn id="31" dur="500"/>
                                        <p:tgtEl>
                                          <p:spTgt spid="87"/>
                                        </p:tgtEl>
                                      </p:cBhvr>
                                    </p:animEffect>
                                  </p:childTnLst>
                                </p:cTn>
                              </p:par>
                              <p:par>
                                <p:cTn id="32" presetID="10" presetClass="entr" presetSubtype="0" fill="hold" grpId="0" nodeType="withEffect">
                                  <p:stCondLst>
                                    <p:cond delay="500"/>
                                  </p:stCondLst>
                                  <p:childTnLst>
                                    <p:set>
                                      <p:cBhvr>
                                        <p:cTn id="33" dur="1" fill="hold">
                                          <p:stCondLst>
                                            <p:cond delay="0"/>
                                          </p:stCondLst>
                                        </p:cTn>
                                        <p:tgtEl>
                                          <p:spTgt spid="90"/>
                                        </p:tgtEl>
                                        <p:attrNameLst>
                                          <p:attrName>style.visibility</p:attrName>
                                        </p:attrNameLst>
                                      </p:cBhvr>
                                      <p:to>
                                        <p:strVal val="visible"/>
                                      </p:to>
                                    </p:set>
                                    <p:animEffect transition="in" filter="fade">
                                      <p:cBhvr>
                                        <p:cTn id="34" dur="500"/>
                                        <p:tgtEl>
                                          <p:spTgt spid="90"/>
                                        </p:tgtEl>
                                      </p:cBhvr>
                                    </p:animEffect>
                                  </p:childTnLst>
                                </p:cTn>
                              </p:par>
                              <p:par>
                                <p:cTn id="35" presetID="10" presetClass="entr" presetSubtype="0" fill="hold" grpId="0" nodeType="withEffect">
                                  <p:stCondLst>
                                    <p:cond delay="550"/>
                                  </p:stCondLst>
                                  <p:childTnLst>
                                    <p:set>
                                      <p:cBhvr>
                                        <p:cTn id="36" dur="1" fill="hold">
                                          <p:stCondLst>
                                            <p:cond delay="0"/>
                                          </p:stCondLst>
                                        </p:cTn>
                                        <p:tgtEl>
                                          <p:spTgt spid="91"/>
                                        </p:tgtEl>
                                        <p:attrNameLst>
                                          <p:attrName>style.visibility</p:attrName>
                                        </p:attrNameLst>
                                      </p:cBhvr>
                                      <p:to>
                                        <p:strVal val="visible"/>
                                      </p:to>
                                    </p:set>
                                    <p:animEffect transition="in" filter="fade">
                                      <p:cBhvr>
                                        <p:cTn id="37" dur="500"/>
                                        <p:tgtEl>
                                          <p:spTgt spid="91"/>
                                        </p:tgtEl>
                                      </p:cBhvr>
                                    </p:animEffect>
                                  </p:childTnLst>
                                </p:cTn>
                              </p:par>
                              <p:par>
                                <p:cTn id="38" presetID="10" presetClass="entr" presetSubtype="0" fill="hold" grpId="0" nodeType="withEffect">
                                  <p:stCondLst>
                                    <p:cond delay="600"/>
                                  </p:stCondLst>
                                  <p:childTnLst>
                                    <p:set>
                                      <p:cBhvr>
                                        <p:cTn id="39" dur="1" fill="hold">
                                          <p:stCondLst>
                                            <p:cond delay="0"/>
                                          </p:stCondLst>
                                        </p:cTn>
                                        <p:tgtEl>
                                          <p:spTgt spid="89"/>
                                        </p:tgtEl>
                                        <p:attrNameLst>
                                          <p:attrName>style.visibility</p:attrName>
                                        </p:attrNameLst>
                                      </p:cBhvr>
                                      <p:to>
                                        <p:strVal val="visible"/>
                                      </p:to>
                                    </p:set>
                                    <p:animEffect transition="in" filter="fade">
                                      <p:cBhvr>
                                        <p:cTn id="40"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2" grpId="0" animBg="1"/>
      <p:bldP spid="54" grpId="0" animBg="1"/>
      <p:bldP spid="56" grpId="0" animBg="1"/>
      <p:bldP spid="71" grpId="0" animBg="1"/>
      <p:bldP spid="85" grpId="0" animBg="1"/>
      <p:bldP spid="86" grpId="0" animBg="1"/>
      <p:bldP spid="87" grpId="0" animBg="1"/>
      <p:bldP spid="90" grpId="0" animBg="1"/>
      <p:bldP spid="91" grpId="0" animBg="1"/>
      <p:bldP spid="8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F38B2-031D-A048-6DB0-7A6E4EE608D8}"/>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421E62D-F4CD-087D-A406-62B082DB5C9F}"/>
              </a:ext>
            </a:extLst>
          </p:cNvPr>
          <p:cNvSpPr>
            <a:spLocks noGrp="1"/>
          </p:cNvSpPr>
          <p:nvPr>
            <p:ph type="title"/>
          </p:nvPr>
        </p:nvSpPr>
        <p:spPr>
          <a:xfrm>
            <a:off x="588263" y="457201"/>
            <a:ext cx="11018520" cy="574453"/>
          </a:xfrm>
        </p:spPr>
        <p:txBody>
          <a:bodyPr/>
          <a:lstStyle/>
          <a:p>
            <a:pPr algn="ctr"/>
            <a:r>
              <a:rPr lang="en-US" sz="3733"/>
              <a:t>Productionize with Microsoft Foundry</a:t>
            </a:r>
            <a:endParaRPr lang="ru-UA" sz="3400"/>
          </a:p>
        </p:txBody>
      </p:sp>
      <p:sp>
        <p:nvSpPr>
          <p:cNvPr id="42" name="Rectangle 41">
            <a:extLst>
              <a:ext uri="{FF2B5EF4-FFF2-40B4-BE49-F238E27FC236}">
                <a16:creationId xmlns:a16="http://schemas.microsoft.com/office/drawing/2014/main" id="{063A6811-4A5D-9913-97E9-9A8441E96090}"/>
              </a:ext>
              <a:ext uri="{C183D7F6-B498-43B3-948B-1728B52AA6E4}">
                <adec:decorative xmlns:adec="http://schemas.microsoft.com/office/drawing/2017/decorative" val="1"/>
              </a:ext>
            </a:extLst>
          </p:cNvPr>
          <p:cNvSpPr/>
          <p:nvPr/>
        </p:nvSpPr>
        <p:spPr bwMode="auto">
          <a:xfrm>
            <a:off x="1864410" y="1547451"/>
            <a:ext cx="3911551" cy="582613"/>
          </a:xfrm>
          <a:prstGeom prst="rect">
            <a:avLst/>
          </a:prstGeom>
          <a:solidFill>
            <a:schemeClr val="bg1"/>
          </a:solidFill>
          <a:ln w="12700" cap="flat">
            <a:no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90000"/>
              </a:lnSpc>
              <a:spcBef>
                <a:spcPts val="0"/>
              </a:spcBef>
              <a:spcAft>
                <a:spcPts val="0"/>
              </a:spcAft>
              <a:buClrTx/>
              <a:buSzTx/>
              <a:buFontTx/>
              <a:buNone/>
              <a:tabLst/>
              <a:defRPr/>
            </a:pPr>
            <a:r>
              <a:rPr kumimoji="0" lang="en-US" sz="1800" b="1" i="0" u="none" strike="noStrike" kern="1200" cap="none" spc="0" normalizeH="0" baseline="0" noProof="0">
                <a:ln>
                  <a:noFill/>
                </a:ln>
                <a:solidFill>
                  <a:srgbClr val="78C5F3"/>
                </a:solidFill>
                <a:effectLst/>
                <a:uLnTx/>
                <a:uFillTx/>
                <a:latin typeface="Segoe UI"/>
                <a:ea typeface="+mn-ea"/>
                <a:cs typeface="+mn-cs"/>
              </a:rPr>
              <a:t>Open source </a:t>
            </a:r>
            <a:br>
              <a:rPr kumimoji="0" lang="ru-RU" sz="1800" b="1" i="0" u="none" strike="noStrike" kern="1200" cap="none" spc="0" normalizeH="0" baseline="0" noProof="0">
                <a:ln>
                  <a:noFill/>
                </a:ln>
                <a:solidFill>
                  <a:srgbClr val="FFFFFF"/>
                </a:solidFill>
                <a:effectLst/>
                <a:uLnTx/>
                <a:uFillTx/>
                <a:latin typeface="Segoe UI"/>
                <a:ea typeface="+mn-ea"/>
                <a:cs typeface="+mn-cs"/>
              </a:rPr>
            </a:br>
            <a:r>
              <a:rPr kumimoji="0" lang="en-US" sz="1600" b="0" i="0" u="none" strike="noStrike" kern="1200" cap="none" spc="0" normalizeH="0" baseline="0" noProof="0">
                <a:ln>
                  <a:noFill/>
                </a:ln>
                <a:solidFill>
                  <a:srgbClr val="FFFFFF"/>
                </a:solidFill>
                <a:effectLst/>
                <a:uLnTx/>
                <a:uFillTx/>
                <a:latin typeface="Segoe UI"/>
                <a:ea typeface="+mn-ea"/>
                <a:cs typeface="+mn-cs"/>
              </a:rPr>
              <a:t>Build and validate on any framework</a:t>
            </a: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
        <p:nvSpPr>
          <p:cNvPr id="16" name="Rectangle 15">
            <a:extLst>
              <a:ext uri="{FF2B5EF4-FFF2-40B4-BE49-F238E27FC236}">
                <a16:creationId xmlns:a16="http://schemas.microsoft.com/office/drawing/2014/main" id="{C91092C1-2B7C-FF9A-08BB-368114A127A7}"/>
              </a:ext>
              <a:ext uri="{C183D7F6-B498-43B3-948B-1728B52AA6E4}">
                <adec:decorative xmlns:adec="http://schemas.microsoft.com/office/drawing/2017/decorative" val="1"/>
              </a:ext>
            </a:extLst>
          </p:cNvPr>
          <p:cNvSpPr/>
          <p:nvPr/>
        </p:nvSpPr>
        <p:spPr bwMode="auto">
          <a:xfrm>
            <a:off x="589283" y="2305238"/>
            <a:ext cx="435036" cy="435036"/>
          </a:xfrm>
          <a:prstGeom prst="rect">
            <a:avLst/>
          </a:prstGeom>
          <a:solidFill>
            <a:srgbClr val="B9DFF6"/>
          </a:solidFill>
          <a:ln w="12700" cap="flat">
            <a:noFill/>
            <a:prstDash val="solid"/>
            <a:miter/>
          </a:ln>
          <a:effectLst/>
        </p:spPr>
        <p:txBody>
          <a:bodyPr rot="0" spcFirstLastPara="0" vertOverflow="overflow" horzOverflow="overflow" vert="horz" wrap="square" lIns="18000" tIns="0" rIns="0" bIns="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1</a:t>
            </a:r>
          </a:p>
        </p:txBody>
      </p:sp>
      <p:sp>
        <p:nvSpPr>
          <p:cNvPr id="17" name="Rectangle: Rounded Corners 5">
            <a:extLst>
              <a:ext uri="{FF2B5EF4-FFF2-40B4-BE49-F238E27FC236}">
                <a16:creationId xmlns:a16="http://schemas.microsoft.com/office/drawing/2014/main" id="{0B4F5158-50A3-ED99-5C91-9E6849CC55F0}"/>
              </a:ext>
              <a:ext uri="{C183D7F6-B498-43B3-948B-1728B52AA6E4}">
                <adec:decorative xmlns:adec="http://schemas.microsoft.com/office/drawing/2017/decorative" val="1"/>
              </a:ext>
            </a:extLst>
          </p:cNvPr>
          <p:cNvSpPr/>
          <p:nvPr/>
        </p:nvSpPr>
        <p:spPr>
          <a:xfrm>
            <a:off x="589283" y="2308140"/>
            <a:ext cx="1887979" cy="2899129"/>
          </a:xfrm>
          <a:prstGeom prst="rect">
            <a:avLst/>
          </a:prstGeom>
          <a:noFill/>
          <a:ln w="12700" cap="rnd">
            <a:solidFill>
              <a:srgbClr val="B9DFF6"/>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txBody>
          <a:bodyPr wrap="square" lIns="228600" tIns="648000" rIns="0" bIns="274320" rtlCol="0" anchor="t" anchorCtr="0">
            <a:noAutofit/>
          </a:bodyPr>
          <a:lstStyle/>
          <a:p>
            <a:pPr marL="0" marR="0" lvl="0" indent="0" algn="l" defTabSz="1427184" rtl="0" eaLnBrk="1" fontAlgn="auto" latinLnBrk="0" hangingPunct="1">
              <a:lnSpc>
                <a:spcPct val="100000"/>
              </a:lnSpc>
              <a:spcBef>
                <a:spcPts val="1800"/>
              </a:spcBef>
              <a:spcAft>
                <a:spcPts val="0"/>
              </a:spcAft>
              <a:buClrTx/>
              <a:buSzTx/>
              <a:buFontTx/>
              <a:buNone/>
              <a:tabLst/>
              <a:defRPr/>
            </a:pPr>
            <a:r>
              <a:rPr kumimoji="0" lang="en-US" sz="1600" b="1" i="0" u="none" strike="noStrike" kern="1200" cap="none" spc="-51" normalizeH="0" baseline="0" noProof="0">
                <a:ln>
                  <a:noFill/>
                </a:ln>
                <a:solidFill>
                  <a:srgbClr val="FFFFFF"/>
                </a:solidFill>
                <a:effectLst/>
                <a:uLnTx/>
                <a:uFillTx/>
                <a:latin typeface="Segoe UI Semibold"/>
                <a:ea typeface="+mn-ea"/>
                <a:cs typeface="Segoe UI" pitchFamily="34" charset="0"/>
              </a:rPr>
              <a:t>Define</a:t>
            </a:r>
            <a:br>
              <a:rPr kumimoji="0" lang="ru-RU" sz="1600" b="1" i="0" u="none" strike="noStrike" kern="1200" cap="none" spc="-51" normalizeH="0" baseline="0" noProof="0">
                <a:ln>
                  <a:noFill/>
                </a:ln>
                <a:solidFill>
                  <a:srgbClr val="FFFFFF"/>
                </a:solidFill>
                <a:effectLst/>
                <a:uLnTx/>
                <a:uFillTx/>
                <a:latin typeface="Segoe UI Semibold"/>
                <a:ea typeface="+mn-ea"/>
                <a:cs typeface="Segoe UI" pitchFamily="34" charset="0"/>
              </a:rPr>
            </a:br>
            <a:r>
              <a:rPr kumimoji="0" lang="en-US" sz="1600" b="1" i="0" u="none" strike="noStrike" kern="1200" cap="none" spc="-51" normalizeH="0" baseline="0" noProof="0">
                <a:ln>
                  <a:noFill/>
                </a:ln>
                <a:solidFill>
                  <a:srgbClr val="FFFFFF"/>
                </a:solidFill>
                <a:effectLst/>
                <a:uLnTx/>
                <a:uFillTx/>
                <a:latin typeface="Segoe UI Semibold"/>
                <a:ea typeface="+mn-ea"/>
                <a:cs typeface="Segoe UI" pitchFamily="34" charset="0"/>
              </a:rPr>
              <a:t>&amp; evaluate locally</a:t>
            </a:r>
          </a:p>
        </p:txBody>
      </p:sp>
      <p:sp>
        <p:nvSpPr>
          <p:cNvPr id="48" name="TextBox 47">
            <a:extLst>
              <a:ext uri="{FF2B5EF4-FFF2-40B4-BE49-F238E27FC236}">
                <a16:creationId xmlns:a16="http://schemas.microsoft.com/office/drawing/2014/main" id="{CD3CCD63-05D9-BBCE-AE9F-EBED14EA0D7B}"/>
              </a:ext>
            </a:extLst>
          </p:cNvPr>
          <p:cNvSpPr txBox="1"/>
          <p:nvPr/>
        </p:nvSpPr>
        <p:spPr>
          <a:xfrm>
            <a:off x="832172" y="3661399"/>
            <a:ext cx="1483035" cy="923330"/>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49" rtl="0" eaLnBrk="1" fontAlgn="auto" latinLnBrk="0" hangingPunct="1">
              <a:lnSpc>
                <a:spcPct val="100000"/>
              </a:lnSpc>
              <a:spcBef>
                <a:spcPts val="20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Segoe UI Semibold"/>
                <a:ea typeface="+mn-ea"/>
                <a:cs typeface="+mn-cs"/>
              </a:rPr>
              <a:t>ASSERT converts</a:t>
            </a:r>
            <a:br>
              <a:rPr kumimoji="0" lang="ru-RU" sz="1200" b="0" i="0" u="none" strike="noStrike" kern="1200" cap="none" spc="0" normalizeH="0" baseline="0" noProof="0">
                <a:ln>
                  <a:noFill/>
                </a:ln>
                <a:solidFill>
                  <a:srgbClr val="FFFFFF"/>
                </a:solidFill>
                <a:effectLst/>
                <a:uLnTx/>
                <a:uFillTx/>
                <a:latin typeface="Segoe UI Semibold"/>
                <a:ea typeface="+mn-ea"/>
                <a:cs typeface="+mn-cs"/>
              </a:rPr>
            </a:br>
            <a:r>
              <a:rPr kumimoji="0" lang="en-US" sz="1200" b="0" i="0" u="none" strike="noStrike" kern="1200" cap="none" spc="0" normalizeH="0" baseline="0" noProof="0">
                <a:ln>
                  <a:noFill/>
                </a:ln>
                <a:solidFill>
                  <a:srgbClr val="FFFFFF"/>
                </a:solidFill>
                <a:effectLst/>
                <a:uLnTx/>
                <a:uFillTx/>
                <a:latin typeface="Segoe UI Semibold"/>
                <a:ea typeface="+mn-ea"/>
                <a:cs typeface="+mn-cs"/>
              </a:rPr>
              <a:t>your policy spec</a:t>
            </a:r>
            <a:br>
              <a:rPr kumimoji="0" lang="ru-RU" sz="1200" b="0" i="0" u="none" strike="noStrike" kern="1200" cap="none" spc="0" normalizeH="0" baseline="0" noProof="0">
                <a:ln>
                  <a:noFill/>
                </a:ln>
                <a:solidFill>
                  <a:srgbClr val="FFFFFF"/>
                </a:solidFill>
                <a:effectLst/>
                <a:uLnTx/>
                <a:uFillTx/>
                <a:latin typeface="Segoe UI Semibold"/>
                <a:ea typeface="+mn-ea"/>
                <a:cs typeface="+mn-cs"/>
              </a:rPr>
            </a:br>
            <a:r>
              <a:rPr kumimoji="0" lang="en-US" sz="1200" b="0" i="0" u="none" strike="noStrike" kern="1200" cap="none" spc="0" normalizeH="0" baseline="0" noProof="0">
                <a:ln>
                  <a:noFill/>
                </a:ln>
                <a:solidFill>
                  <a:srgbClr val="FFFFFF"/>
                </a:solidFill>
                <a:effectLst/>
                <a:uLnTx/>
                <a:uFillTx/>
                <a:latin typeface="Segoe UI Semibold"/>
                <a:ea typeface="+mn-ea"/>
                <a:cs typeface="+mn-cs"/>
              </a:rPr>
              <a:t>into evaluations</a:t>
            </a:r>
            <a:br>
              <a:rPr kumimoji="0" lang="ru-RU" sz="1200" b="0" i="0" u="none" strike="noStrike" kern="1200" cap="none" spc="0" normalizeH="0" baseline="0" noProof="0">
                <a:ln>
                  <a:noFill/>
                </a:ln>
                <a:solidFill>
                  <a:srgbClr val="FFFFFF"/>
                </a:solidFill>
                <a:effectLst/>
                <a:uLnTx/>
                <a:uFillTx/>
                <a:latin typeface="Segoe UI Semibold"/>
                <a:ea typeface="+mn-ea"/>
                <a:cs typeface="+mn-cs"/>
              </a:rPr>
            </a:br>
            <a:r>
              <a:rPr kumimoji="0" lang="en-US" sz="1200" b="0" i="0" u="none" strike="noStrike" kern="1200" cap="none" spc="0" normalizeH="0" baseline="0" noProof="0">
                <a:ln>
                  <a:noFill/>
                </a:ln>
                <a:solidFill>
                  <a:srgbClr val="FFFFFF"/>
                </a:solidFill>
                <a:effectLst/>
                <a:uLnTx/>
                <a:uFillTx/>
                <a:latin typeface="Segoe UI Semibold"/>
                <a:ea typeface="+mn-ea"/>
                <a:cs typeface="+mn-cs"/>
              </a:rPr>
              <a:t>and surfaces</a:t>
            </a:r>
            <a:br>
              <a:rPr kumimoji="0" lang="ru-RU" sz="1200" b="0" i="0" u="none" strike="noStrike" kern="1200" cap="none" spc="0" normalizeH="0" baseline="0" noProof="0">
                <a:ln>
                  <a:noFill/>
                </a:ln>
                <a:solidFill>
                  <a:srgbClr val="FFFFFF"/>
                </a:solidFill>
                <a:effectLst/>
                <a:uLnTx/>
                <a:uFillTx/>
                <a:latin typeface="Segoe UI Semibold"/>
                <a:ea typeface="+mn-ea"/>
                <a:cs typeface="+mn-cs"/>
              </a:rPr>
            </a:br>
            <a:r>
              <a:rPr kumimoji="0" lang="en-US" sz="1200" b="0" i="0" u="none" strike="noStrike" kern="1200" cap="none" spc="0" normalizeH="0" baseline="0" noProof="0">
                <a:ln>
                  <a:noFill/>
                </a:ln>
                <a:solidFill>
                  <a:srgbClr val="FFFFFF"/>
                </a:solidFill>
                <a:effectLst/>
                <a:uLnTx/>
                <a:uFillTx/>
                <a:latin typeface="Segoe UI Semibold"/>
                <a:ea typeface="+mn-ea"/>
                <a:cs typeface="+mn-cs"/>
              </a:rPr>
              <a:t>a defect rate.</a:t>
            </a:r>
          </a:p>
        </p:txBody>
      </p:sp>
      <p:sp>
        <p:nvSpPr>
          <p:cNvPr id="145" name="Rectangle 144">
            <a:extLst>
              <a:ext uri="{FF2B5EF4-FFF2-40B4-BE49-F238E27FC236}">
                <a16:creationId xmlns:a16="http://schemas.microsoft.com/office/drawing/2014/main" id="{4AD76A17-3703-4705-F920-FC07B9C26AD9}"/>
              </a:ext>
            </a:extLst>
          </p:cNvPr>
          <p:cNvSpPr/>
          <p:nvPr/>
        </p:nvSpPr>
        <p:spPr bwMode="auto">
          <a:xfrm>
            <a:off x="708727" y="5013299"/>
            <a:ext cx="1649092" cy="396304"/>
          </a:xfrm>
          <a:prstGeom prst="rect">
            <a:avLst/>
          </a:prstGeom>
          <a:solidFill>
            <a:srgbClr val="B9DFF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42" rtl="0" eaLnBrk="1" fontAlgn="base" latinLnBrk="0" hangingPunct="1">
              <a:lnSpc>
                <a:spcPct val="100000"/>
              </a:lnSpc>
              <a:spcBef>
                <a:spcPct val="0"/>
              </a:spcBef>
              <a:spcAft>
                <a:spcPct val="0"/>
              </a:spcAft>
              <a:buClrTx/>
              <a:buSzTx/>
              <a:buFontTx/>
              <a:buNone/>
              <a:tabLst/>
              <a:defRPr/>
            </a:pPr>
            <a:r>
              <a:rPr kumimoji="0" lang="en-US" sz="1051" b="1" i="0" u="none" strike="noStrike" kern="1200" cap="none" spc="0" normalizeH="0" baseline="0" noProof="0">
                <a:ln>
                  <a:noFill/>
                </a:ln>
                <a:solidFill>
                  <a:srgbClr val="000000"/>
                </a:solidFill>
                <a:effectLst/>
                <a:uLnTx/>
                <a:uFillTx/>
                <a:latin typeface="Segoe UI"/>
                <a:ea typeface="Segoe UI" pitchFamily="34" charset="0"/>
                <a:cs typeface="Segoe UI" pitchFamily="34" charset="0"/>
              </a:rPr>
              <a:t>ASSERT</a:t>
            </a:r>
          </a:p>
        </p:txBody>
      </p:sp>
      <p:sp>
        <p:nvSpPr>
          <p:cNvPr id="19" name="Rectangle 18">
            <a:extLst>
              <a:ext uri="{FF2B5EF4-FFF2-40B4-BE49-F238E27FC236}">
                <a16:creationId xmlns:a16="http://schemas.microsoft.com/office/drawing/2014/main" id="{A0F02D32-8A86-F71D-7152-59F2A3B982F1}"/>
              </a:ext>
              <a:ext uri="{C183D7F6-B498-43B3-948B-1728B52AA6E4}">
                <adec:decorative xmlns:adec="http://schemas.microsoft.com/office/drawing/2017/decorative" val="1"/>
              </a:ext>
            </a:extLst>
          </p:cNvPr>
          <p:cNvSpPr/>
          <p:nvPr/>
        </p:nvSpPr>
        <p:spPr bwMode="auto">
          <a:xfrm>
            <a:off x="2872711" y="2305238"/>
            <a:ext cx="435036" cy="435036"/>
          </a:xfrm>
          <a:prstGeom prst="rect">
            <a:avLst/>
          </a:prstGeom>
          <a:solidFill>
            <a:srgbClr val="B9DFF6"/>
          </a:solidFill>
          <a:ln w="12700" cap="flat">
            <a:noFill/>
            <a:prstDash val="solid"/>
            <a:miter/>
          </a:ln>
          <a:effectLst/>
        </p:spPr>
        <p:txBody>
          <a:bodyPr rot="0" spcFirstLastPara="0" vertOverflow="overflow" horzOverflow="overflow" vert="horz" wrap="square" lIns="18000" tIns="0" rIns="0" bIns="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2</a:t>
            </a:r>
          </a:p>
        </p:txBody>
      </p:sp>
      <p:sp>
        <p:nvSpPr>
          <p:cNvPr id="20" name="Rectangle: Rounded Corners 5">
            <a:extLst>
              <a:ext uri="{FF2B5EF4-FFF2-40B4-BE49-F238E27FC236}">
                <a16:creationId xmlns:a16="http://schemas.microsoft.com/office/drawing/2014/main" id="{15D44040-C102-6B00-DBA6-4964DB5616F1}"/>
              </a:ext>
              <a:ext uri="{C183D7F6-B498-43B3-948B-1728B52AA6E4}">
                <adec:decorative xmlns:adec="http://schemas.microsoft.com/office/drawing/2017/decorative" val="1"/>
              </a:ext>
            </a:extLst>
          </p:cNvPr>
          <p:cNvSpPr/>
          <p:nvPr/>
        </p:nvSpPr>
        <p:spPr>
          <a:xfrm>
            <a:off x="2872711" y="2308140"/>
            <a:ext cx="1887979" cy="2899129"/>
          </a:xfrm>
          <a:prstGeom prst="roundRect">
            <a:avLst>
              <a:gd name="adj" fmla="val 0"/>
            </a:avLst>
          </a:prstGeom>
          <a:noFill/>
          <a:ln w="12700" cap="rnd">
            <a:solidFill>
              <a:srgbClr val="B9DFF6"/>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txBody>
          <a:bodyPr wrap="square" lIns="228600" tIns="648000" rIns="0" bIns="274320" rtlCol="0" anchor="t" anchorCtr="0">
            <a:noAutofit/>
          </a:bodyPr>
          <a:lstStyle/>
          <a:p>
            <a:pPr marL="0" marR="0" lvl="0" indent="0" algn="l" defTabSz="1427184" rtl="0" eaLnBrk="1" fontAlgn="auto" latinLnBrk="0" hangingPunct="1">
              <a:lnSpc>
                <a:spcPct val="100000"/>
              </a:lnSpc>
              <a:spcBef>
                <a:spcPts val="1800"/>
              </a:spcBef>
              <a:spcAft>
                <a:spcPts val="0"/>
              </a:spcAft>
              <a:buClrTx/>
              <a:buSzTx/>
              <a:buFontTx/>
              <a:buNone/>
              <a:tabLst/>
              <a:defRPr/>
            </a:pPr>
            <a:r>
              <a:rPr kumimoji="0" lang="en-US" sz="1400" b="1" i="0" u="none" strike="noStrike" kern="1200" cap="none" spc="-51" normalizeH="0" baseline="0" noProof="0">
                <a:ln>
                  <a:noFill/>
                </a:ln>
                <a:solidFill>
                  <a:srgbClr val="FFFFFF"/>
                </a:solidFill>
                <a:effectLst/>
                <a:uLnTx/>
                <a:uFillTx/>
                <a:latin typeface="Segoe UI Semibold"/>
                <a:ea typeface="+mn-ea"/>
                <a:cs typeface="Segoe UI" pitchFamily="34" charset="0"/>
              </a:rPr>
              <a:t>Set</a:t>
            </a:r>
            <a:r>
              <a:rPr kumimoji="0" lang="ru-RU" sz="1400" b="1" i="0" u="none" strike="noStrike" kern="1200" cap="none" spc="-51" normalizeH="0" baseline="0" noProof="0">
                <a:ln>
                  <a:noFill/>
                </a:ln>
                <a:solidFill>
                  <a:srgbClr val="FFFFFF"/>
                </a:solidFill>
                <a:effectLst/>
                <a:uLnTx/>
                <a:uFillTx/>
                <a:latin typeface="Segoe UI Semibold"/>
                <a:ea typeface="+mn-ea"/>
                <a:cs typeface="Segoe UI" pitchFamily="34" charset="0"/>
              </a:rPr>
              <a:t> </a:t>
            </a:r>
            <a:r>
              <a:rPr kumimoji="0" lang="en-US" sz="1400" b="1" i="0" u="none" strike="noStrike" kern="1200" cap="none" spc="-51" normalizeH="0" baseline="0" noProof="0">
                <a:ln>
                  <a:noFill/>
                </a:ln>
                <a:solidFill>
                  <a:srgbClr val="FFFFFF"/>
                </a:solidFill>
                <a:effectLst/>
                <a:uLnTx/>
                <a:uFillTx/>
                <a:latin typeface="Segoe UI Semibold"/>
                <a:ea typeface="+mn-ea"/>
                <a:cs typeface="Segoe UI" pitchFamily="34" charset="0"/>
              </a:rPr>
              <a:t>intervention points</a:t>
            </a:r>
          </a:p>
        </p:txBody>
      </p:sp>
      <p:sp>
        <p:nvSpPr>
          <p:cNvPr id="51" name="TextBox 50">
            <a:extLst>
              <a:ext uri="{FF2B5EF4-FFF2-40B4-BE49-F238E27FC236}">
                <a16:creationId xmlns:a16="http://schemas.microsoft.com/office/drawing/2014/main" id="{126FE1EE-F55C-8F6C-B290-2685AA88D543}"/>
              </a:ext>
            </a:extLst>
          </p:cNvPr>
          <p:cNvSpPr txBox="1"/>
          <p:nvPr/>
        </p:nvSpPr>
        <p:spPr>
          <a:xfrm>
            <a:off x="3115601" y="3661399"/>
            <a:ext cx="1525647" cy="1107996"/>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49" rtl="0" eaLnBrk="1" fontAlgn="auto" latinLnBrk="0" hangingPunct="1">
              <a:lnSpc>
                <a:spcPct val="100000"/>
              </a:lnSpc>
              <a:spcBef>
                <a:spcPts val="20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Segoe UI Semibold"/>
                <a:ea typeface="+mn-ea"/>
                <a:cs typeface="+mn-cs"/>
              </a:rPr>
              <a:t>ACS defines</a:t>
            </a:r>
            <a:r>
              <a:rPr kumimoji="0" lang="ru-RU" sz="1200" b="0" i="0" u="none" strike="noStrike" kern="1200" cap="none" spc="0" normalizeH="0" baseline="0" noProof="0">
                <a:ln>
                  <a:noFill/>
                </a:ln>
                <a:solidFill>
                  <a:srgbClr val="FFFFFF"/>
                </a:solidFill>
                <a:effectLst/>
                <a:uLnTx/>
                <a:uFillTx/>
                <a:latin typeface="Segoe UI Semibold"/>
                <a:ea typeface="+mn-ea"/>
                <a:cs typeface="+mn-cs"/>
              </a:rPr>
              <a:t> </a:t>
            </a:r>
            <a:r>
              <a:rPr kumimoji="0" lang="en-US" sz="1200" b="0" i="0" u="none" strike="noStrike" kern="1200" cap="none" spc="0" normalizeH="0" baseline="0" noProof="0">
                <a:ln>
                  <a:noFill/>
                </a:ln>
                <a:solidFill>
                  <a:srgbClr val="FFFFFF"/>
                </a:solidFill>
                <a:effectLst/>
                <a:uLnTx/>
                <a:uFillTx/>
                <a:latin typeface="Segoe UI Semibold"/>
                <a:ea typeface="+mn-ea"/>
                <a:cs typeface="+mn-cs"/>
              </a:rPr>
              <a:t>checkpoints, then you choose the controls</a:t>
            </a:r>
            <a:br>
              <a:rPr kumimoji="0" lang="ru-RU" sz="1200" b="0" i="0" u="none" strike="noStrike" kern="1200" cap="none" spc="0" normalizeH="0" baseline="0" noProof="0">
                <a:ln>
                  <a:noFill/>
                </a:ln>
                <a:solidFill>
                  <a:srgbClr val="FFFFFF"/>
                </a:solidFill>
                <a:effectLst/>
                <a:uLnTx/>
                <a:uFillTx/>
                <a:latin typeface="Segoe UI Semibold"/>
                <a:ea typeface="+mn-ea"/>
                <a:cs typeface="+mn-cs"/>
              </a:rPr>
            </a:br>
            <a:r>
              <a:rPr kumimoji="0" lang="en-US" sz="1200" b="0" i="0" u="none" strike="noStrike" kern="1200" cap="none" spc="0" normalizeH="0" baseline="0" noProof="0">
                <a:ln>
                  <a:noFill/>
                </a:ln>
                <a:solidFill>
                  <a:srgbClr val="FFFFFF"/>
                </a:solidFill>
                <a:effectLst/>
                <a:uLnTx/>
                <a:uFillTx/>
                <a:latin typeface="Segoe UI Semibold"/>
                <a:ea typeface="+mn-ea"/>
                <a:cs typeface="+mn-cs"/>
              </a:rPr>
              <a:t>to apply, which are portable across agents and</a:t>
            </a:r>
            <a:r>
              <a:rPr kumimoji="0" lang="ru-RU" sz="1200" b="0" i="0" u="none" strike="noStrike" kern="1200" cap="none" spc="0" normalizeH="0" baseline="0" noProof="0">
                <a:ln>
                  <a:noFill/>
                </a:ln>
                <a:solidFill>
                  <a:srgbClr val="FFFFFF"/>
                </a:solidFill>
                <a:effectLst/>
                <a:uLnTx/>
                <a:uFillTx/>
                <a:latin typeface="Segoe UI Semibold"/>
                <a:ea typeface="+mn-ea"/>
                <a:cs typeface="+mn-cs"/>
              </a:rPr>
              <a:t> </a:t>
            </a:r>
            <a:r>
              <a:rPr kumimoji="0" lang="en-US" sz="1200" b="0" i="0" u="none" strike="noStrike" kern="1200" cap="none" spc="0" normalizeH="0" baseline="0" noProof="0">
                <a:ln>
                  <a:noFill/>
                </a:ln>
                <a:solidFill>
                  <a:srgbClr val="FFFFFF"/>
                </a:solidFill>
                <a:effectLst/>
                <a:uLnTx/>
                <a:uFillTx/>
                <a:latin typeface="Segoe UI Semibold"/>
                <a:ea typeface="+mn-ea"/>
                <a:cs typeface="+mn-cs"/>
              </a:rPr>
              <a:t>frameworks. </a:t>
            </a:r>
          </a:p>
        </p:txBody>
      </p:sp>
      <p:sp>
        <p:nvSpPr>
          <p:cNvPr id="146" name="Rectangle 145">
            <a:extLst>
              <a:ext uri="{FF2B5EF4-FFF2-40B4-BE49-F238E27FC236}">
                <a16:creationId xmlns:a16="http://schemas.microsoft.com/office/drawing/2014/main" id="{93F5CECA-6386-C2CC-8C3D-F2B3F7C20EA2}"/>
              </a:ext>
            </a:extLst>
          </p:cNvPr>
          <p:cNvSpPr/>
          <p:nvPr/>
        </p:nvSpPr>
        <p:spPr bwMode="auto">
          <a:xfrm>
            <a:off x="2992155" y="5013299"/>
            <a:ext cx="1649092" cy="396304"/>
          </a:xfrm>
          <a:prstGeom prst="rect">
            <a:avLst/>
          </a:prstGeom>
          <a:solidFill>
            <a:srgbClr val="B9DFF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42" rtl="0" eaLnBrk="1" fontAlgn="base" latinLnBrk="0" hangingPunct="1">
              <a:lnSpc>
                <a:spcPct val="100000"/>
              </a:lnSpc>
              <a:spcBef>
                <a:spcPct val="0"/>
              </a:spcBef>
              <a:spcAft>
                <a:spcPct val="0"/>
              </a:spcAft>
              <a:buClrTx/>
              <a:buSzTx/>
              <a:buFontTx/>
              <a:buNone/>
              <a:tabLst/>
              <a:defRPr/>
            </a:pPr>
            <a:r>
              <a:rPr kumimoji="0" lang="en-US" sz="1051" b="1" i="0" u="none" strike="noStrike" kern="1200" cap="none" spc="0" normalizeH="0" baseline="0" noProof="0">
                <a:ln>
                  <a:noFill/>
                </a:ln>
                <a:solidFill>
                  <a:srgbClr val="000000"/>
                </a:solidFill>
                <a:effectLst/>
                <a:uLnTx/>
                <a:uFillTx/>
                <a:latin typeface="Segoe UI"/>
                <a:ea typeface="Segoe UI" pitchFamily="34" charset="0"/>
                <a:cs typeface="Segoe UI" pitchFamily="34" charset="0"/>
              </a:rPr>
              <a:t>Agent Control Specification</a:t>
            </a:r>
          </a:p>
        </p:txBody>
      </p:sp>
      <p:sp>
        <p:nvSpPr>
          <p:cNvPr id="22" name="Rectangle 21">
            <a:extLst>
              <a:ext uri="{FF2B5EF4-FFF2-40B4-BE49-F238E27FC236}">
                <a16:creationId xmlns:a16="http://schemas.microsoft.com/office/drawing/2014/main" id="{40B9DFC7-F4AC-90A7-CF1D-28D456188BFA}"/>
              </a:ext>
              <a:ext uri="{C183D7F6-B498-43B3-948B-1728B52AA6E4}">
                <adec:decorative xmlns:adec="http://schemas.microsoft.com/office/drawing/2017/decorative" val="1"/>
              </a:ext>
            </a:extLst>
          </p:cNvPr>
          <p:cNvSpPr/>
          <p:nvPr/>
        </p:nvSpPr>
        <p:spPr bwMode="auto">
          <a:xfrm>
            <a:off x="5156139" y="2305238"/>
            <a:ext cx="435036" cy="435036"/>
          </a:xfrm>
          <a:prstGeom prst="rect">
            <a:avLst/>
          </a:prstGeom>
          <a:solidFill>
            <a:srgbClr val="B9DFF6"/>
          </a:solidFill>
          <a:ln w="12700" cap="flat">
            <a:noFill/>
            <a:prstDash val="solid"/>
            <a:miter/>
          </a:ln>
          <a:effectLst/>
        </p:spPr>
        <p:txBody>
          <a:bodyPr rot="0" spcFirstLastPara="0" vertOverflow="overflow" horzOverflow="overflow" vert="horz" wrap="square" lIns="18000" tIns="0" rIns="0" bIns="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3</a:t>
            </a:r>
          </a:p>
        </p:txBody>
      </p:sp>
      <p:sp>
        <p:nvSpPr>
          <p:cNvPr id="23" name="Rectangle: Rounded Corners 5">
            <a:extLst>
              <a:ext uri="{FF2B5EF4-FFF2-40B4-BE49-F238E27FC236}">
                <a16:creationId xmlns:a16="http://schemas.microsoft.com/office/drawing/2014/main" id="{ACFF8C9A-5513-E5BE-4ABB-ADA19E267615}"/>
              </a:ext>
              <a:ext uri="{C183D7F6-B498-43B3-948B-1728B52AA6E4}">
                <adec:decorative xmlns:adec="http://schemas.microsoft.com/office/drawing/2017/decorative" val="1"/>
              </a:ext>
            </a:extLst>
          </p:cNvPr>
          <p:cNvSpPr/>
          <p:nvPr/>
        </p:nvSpPr>
        <p:spPr>
          <a:xfrm>
            <a:off x="5156140" y="2308140"/>
            <a:ext cx="1887979" cy="2899129"/>
          </a:xfrm>
          <a:prstGeom prst="roundRect">
            <a:avLst>
              <a:gd name="adj" fmla="val 0"/>
            </a:avLst>
          </a:prstGeom>
          <a:noFill/>
          <a:ln w="12700" cap="rnd">
            <a:solidFill>
              <a:srgbClr val="B9DFF6"/>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txBody>
          <a:bodyPr wrap="square" lIns="228600" tIns="648000" rIns="0" bIns="274320" rtlCol="0" anchor="t" anchorCtr="0">
            <a:noAutofit/>
          </a:bodyPr>
          <a:lstStyle/>
          <a:p>
            <a:pPr marL="0" marR="0" lvl="0" indent="0" algn="l" defTabSz="1427184" rtl="0" eaLnBrk="1" fontAlgn="auto" latinLnBrk="0" hangingPunct="1">
              <a:lnSpc>
                <a:spcPct val="100000"/>
              </a:lnSpc>
              <a:spcBef>
                <a:spcPts val="1800"/>
              </a:spcBef>
              <a:spcAft>
                <a:spcPts val="0"/>
              </a:spcAft>
              <a:buClrTx/>
              <a:buSzTx/>
              <a:buFontTx/>
              <a:buNone/>
              <a:tabLst/>
              <a:defRPr/>
            </a:pPr>
            <a:r>
              <a:rPr kumimoji="0" lang="en-US" sz="1600" b="1" i="0" u="none" strike="noStrike" kern="1200" cap="none" spc="-51" normalizeH="0" baseline="0" noProof="0">
                <a:ln>
                  <a:noFill/>
                </a:ln>
                <a:solidFill>
                  <a:srgbClr val="FFFFFF"/>
                </a:solidFill>
                <a:effectLst/>
                <a:uLnTx/>
                <a:uFillTx/>
                <a:latin typeface="Segoe UI Semibold"/>
                <a:ea typeface="+mn-ea"/>
                <a:cs typeface="Segoe UI" pitchFamily="34" charset="0"/>
              </a:rPr>
              <a:t>Re-evaluate</a:t>
            </a:r>
            <a:br>
              <a:rPr kumimoji="0" lang="ru-RU" sz="1600" b="1" i="0" u="none" strike="noStrike" kern="1200" cap="none" spc="-51" normalizeH="0" baseline="0" noProof="0">
                <a:ln>
                  <a:noFill/>
                </a:ln>
                <a:solidFill>
                  <a:srgbClr val="FFFFFF"/>
                </a:solidFill>
                <a:effectLst/>
                <a:uLnTx/>
                <a:uFillTx/>
                <a:latin typeface="Segoe UI Semibold"/>
                <a:ea typeface="+mn-ea"/>
                <a:cs typeface="Segoe UI" pitchFamily="34" charset="0"/>
              </a:rPr>
            </a:br>
            <a:r>
              <a:rPr kumimoji="0" lang="en-US" sz="1600" b="1" i="0" u="none" strike="noStrike" kern="1200" cap="none" spc="-51" normalizeH="0" baseline="0" noProof="0">
                <a:ln>
                  <a:noFill/>
                </a:ln>
                <a:solidFill>
                  <a:srgbClr val="FFFFFF"/>
                </a:solidFill>
                <a:effectLst/>
                <a:uLnTx/>
                <a:uFillTx/>
                <a:latin typeface="Segoe UI Semibold"/>
                <a:ea typeface="+mn-ea"/>
                <a:cs typeface="Segoe UI" pitchFamily="34" charset="0"/>
              </a:rPr>
              <a:t>&amp; validate</a:t>
            </a:r>
          </a:p>
        </p:txBody>
      </p:sp>
      <p:sp>
        <p:nvSpPr>
          <p:cNvPr id="52" name="TextBox 51">
            <a:extLst>
              <a:ext uri="{FF2B5EF4-FFF2-40B4-BE49-F238E27FC236}">
                <a16:creationId xmlns:a16="http://schemas.microsoft.com/office/drawing/2014/main" id="{B9735671-D82D-8742-BFC2-A82CB71BC5EF}"/>
              </a:ext>
            </a:extLst>
          </p:cNvPr>
          <p:cNvSpPr txBox="1"/>
          <p:nvPr/>
        </p:nvSpPr>
        <p:spPr>
          <a:xfrm>
            <a:off x="5399029" y="3661399"/>
            <a:ext cx="1483035" cy="923330"/>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49" rtl="0" eaLnBrk="1" fontAlgn="auto" latinLnBrk="0" hangingPunct="1">
              <a:lnSpc>
                <a:spcPct val="100000"/>
              </a:lnSpc>
              <a:spcBef>
                <a:spcPts val="20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Segoe UI Semibold"/>
                <a:ea typeface="+mn-ea"/>
                <a:cs typeface="+mn-cs"/>
              </a:rPr>
              <a:t>Re-run ASSERT</a:t>
            </a:r>
            <a:r>
              <a:rPr kumimoji="0" lang="ru-RU" sz="1200" b="0" i="0" u="none" strike="noStrike" kern="1200" cap="none" spc="0" normalizeH="0" baseline="0" noProof="0">
                <a:ln>
                  <a:noFill/>
                </a:ln>
                <a:solidFill>
                  <a:srgbClr val="FFFFFF"/>
                </a:solidFill>
                <a:effectLst/>
                <a:uLnTx/>
                <a:uFillTx/>
                <a:latin typeface="Segoe UI Semibold"/>
                <a:ea typeface="+mn-ea"/>
                <a:cs typeface="+mn-cs"/>
              </a:rPr>
              <a:t> </a:t>
            </a:r>
            <a:r>
              <a:rPr kumimoji="0" lang="en-US" sz="1200" b="0" i="0" u="none" strike="noStrike" kern="1200" cap="none" spc="0" normalizeH="0" baseline="0" noProof="0">
                <a:ln>
                  <a:noFill/>
                </a:ln>
                <a:solidFill>
                  <a:srgbClr val="FFFFFF"/>
                </a:solidFill>
                <a:effectLst/>
                <a:uLnTx/>
                <a:uFillTx/>
                <a:latin typeface="Segoe UI Semibold"/>
                <a:ea typeface="+mn-ea"/>
                <a:cs typeface="+mn-cs"/>
              </a:rPr>
              <a:t>with ACS checkpoints</a:t>
            </a:r>
            <a:br>
              <a:rPr kumimoji="0" lang="ru-RU" sz="1200" b="0" i="0" u="none" strike="noStrike" kern="1200" cap="none" spc="0" normalizeH="0" baseline="0" noProof="0">
                <a:ln>
                  <a:noFill/>
                </a:ln>
                <a:solidFill>
                  <a:srgbClr val="FFFFFF"/>
                </a:solidFill>
                <a:effectLst/>
                <a:uLnTx/>
                <a:uFillTx/>
                <a:latin typeface="Segoe UI Semibold"/>
                <a:ea typeface="+mn-ea"/>
                <a:cs typeface="+mn-cs"/>
              </a:rPr>
            </a:br>
            <a:r>
              <a:rPr kumimoji="0" lang="en-US" sz="1200" b="0" i="0" u="none" strike="noStrike" kern="1200" cap="none" spc="0" normalizeH="0" baseline="0" noProof="0">
                <a:ln>
                  <a:noFill/>
                </a:ln>
                <a:solidFill>
                  <a:srgbClr val="FFFFFF"/>
                </a:solidFill>
                <a:effectLst/>
                <a:uLnTx/>
                <a:uFillTx/>
                <a:latin typeface="Segoe UI Semibold"/>
                <a:ea typeface="+mn-ea"/>
                <a:cs typeface="+mn-cs"/>
              </a:rPr>
              <a:t>in place to measure before and</a:t>
            </a:r>
            <a:br>
              <a:rPr kumimoji="0" lang="ru-RU" sz="1200" b="0" i="0" u="none" strike="noStrike" kern="1200" cap="none" spc="0" normalizeH="0" baseline="0" noProof="0">
                <a:ln>
                  <a:noFill/>
                </a:ln>
                <a:solidFill>
                  <a:srgbClr val="FFFFFF"/>
                </a:solidFill>
                <a:effectLst/>
                <a:uLnTx/>
                <a:uFillTx/>
                <a:latin typeface="Segoe UI Semibold"/>
                <a:ea typeface="+mn-ea"/>
                <a:cs typeface="+mn-cs"/>
              </a:rPr>
            </a:br>
            <a:r>
              <a:rPr kumimoji="0" lang="en-US" sz="1200" b="0" i="0" u="none" strike="noStrike" kern="1200" cap="none" spc="0" normalizeH="0" baseline="0" noProof="0">
                <a:ln>
                  <a:noFill/>
                </a:ln>
                <a:solidFill>
                  <a:srgbClr val="FFFFFF"/>
                </a:solidFill>
                <a:effectLst/>
                <a:uLnTx/>
                <a:uFillTx/>
                <a:latin typeface="Segoe UI Semibold"/>
                <a:ea typeface="+mn-ea"/>
                <a:cs typeface="+mn-cs"/>
              </a:rPr>
              <a:t>after impact.</a:t>
            </a:r>
          </a:p>
        </p:txBody>
      </p:sp>
      <p:sp>
        <p:nvSpPr>
          <p:cNvPr id="147" name="Rectangle 146">
            <a:extLst>
              <a:ext uri="{FF2B5EF4-FFF2-40B4-BE49-F238E27FC236}">
                <a16:creationId xmlns:a16="http://schemas.microsoft.com/office/drawing/2014/main" id="{BED6A684-6A8E-6463-50D2-40F6B5603CB8}"/>
              </a:ext>
            </a:extLst>
          </p:cNvPr>
          <p:cNvSpPr/>
          <p:nvPr/>
        </p:nvSpPr>
        <p:spPr bwMode="auto">
          <a:xfrm>
            <a:off x="5275583" y="5013299"/>
            <a:ext cx="1649092" cy="396304"/>
          </a:xfrm>
          <a:prstGeom prst="rect">
            <a:avLst/>
          </a:prstGeom>
          <a:solidFill>
            <a:srgbClr val="B9DFF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42" rtl="0" eaLnBrk="1" fontAlgn="base" latinLnBrk="0" hangingPunct="1">
              <a:lnSpc>
                <a:spcPct val="100000"/>
              </a:lnSpc>
              <a:spcBef>
                <a:spcPct val="0"/>
              </a:spcBef>
              <a:spcAft>
                <a:spcPct val="0"/>
              </a:spcAft>
              <a:buClrTx/>
              <a:buSzTx/>
              <a:buFontTx/>
              <a:buNone/>
              <a:tabLst/>
              <a:defRPr/>
            </a:pPr>
            <a:r>
              <a:rPr kumimoji="0" lang="en-US" sz="1051" b="1" i="0" u="none" strike="noStrike" kern="1200" cap="none" spc="0" normalizeH="0" baseline="0" noProof="0">
                <a:ln>
                  <a:noFill/>
                </a:ln>
                <a:solidFill>
                  <a:srgbClr val="000000"/>
                </a:solidFill>
                <a:effectLst/>
                <a:uLnTx/>
                <a:uFillTx/>
                <a:latin typeface="Segoe UI"/>
                <a:ea typeface="+mn-ea"/>
                <a:cs typeface="Segoe UI" pitchFamily="34" charset="0"/>
              </a:rPr>
              <a:t>ASSERT</a:t>
            </a:r>
          </a:p>
        </p:txBody>
      </p:sp>
      <p:sp>
        <p:nvSpPr>
          <p:cNvPr id="25" name="Rectangle 24">
            <a:extLst>
              <a:ext uri="{FF2B5EF4-FFF2-40B4-BE49-F238E27FC236}">
                <a16:creationId xmlns:a16="http://schemas.microsoft.com/office/drawing/2014/main" id="{0D4F9F92-62A1-5F97-17BC-05D1A7A77F45}"/>
              </a:ext>
              <a:ext uri="{C183D7F6-B498-43B3-948B-1728B52AA6E4}">
                <adec:decorative xmlns:adec="http://schemas.microsoft.com/office/drawing/2017/decorative" val="1"/>
              </a:ext>
            </a:extLst>
          </p:cNvPr>
          <p:cNvSpPr/>
          <p:nvPr/>
        </p:nvSpPr>
        <p:spPr bwMode="auto">
          <a:xfrm>
            <a:off x="7439567" y="2305238"/>
            <a:ext cx="435036" cy="435036"/>
          </a:xfrm>
          <a:prstGeom prst="rect">
            <a:avLst/>
          </a:prstGeom>
          <a:solidFill>
            <a:srgbClr val="36AAEE"/>
          </a:solidFill>
          <a:ln w="12700" cap="flat">
            <a:noFill/>
            <a:prstDash val="solid"/>
            <a:miter/>
          </a:ln>
          <a:effectLst/>
        </p:spPr>
        <p:txBody>
          <a:bodyPr rot="0" spcFirstLastPara="0" vertOverflow="overflow" horzOverflow="overflow" vert="horz" wrap="square" lIns="18000" tIns="0" rIns="0" bIns="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4</a:t>
            </a:r>
          </a:p>
        </p:txBody>
      </p:sp>
      <p:sp>
        <p:nvSpPr>
          <p:cNvPr id="26" name="Rectangle: Rounded Corners 5">
            <a:extLst>
              <a:ext uri="{FF2B5EF4-FFF2-40B4-BE49-F238E27FC236}">
                <a16:creationId xmlns:a16="http://schemas.microsoft.com/office/drawing/2014/main" id="{BFA0EDEC-530B-45ED-41FF-A17C495EF889}"/>
              </a:ext>
              <a:ext uri="{C183D7F6-B498-43B3-948B-1728B52AA6E4}">
                <adec:decorative xmlns:adec="http://schemas.microsoft.com/office/drawing/2017/decorative" val="1"/>
              </a:ext>
            </a:extLst>
          </p:cNvPr>
          <p:cNvSpPr/>
          <p:nvPr/>
        </p:nvSpPr>
        <p:spPr>
          <a:xfrm>
            <a:off x="7439568" y="2308140"/>
            <a:ext cx="1887979" cy="2899129"/>
          </a:xfrm>
          <a:prstGeom prst="roundRect">
            <a:avLst>
              <a:gd name="adj" fmla="val 0"/>
            </a:avLst>
          </a:prstGeom>
          <a:noFill/>
          <a:ln w="12700" cap="rnd">
            <a:solidFill>
              <a:srgbClr val="36AAEE"/>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txBody>
          <a:bodyPr wrap="square" lIns="228600" tIns="648000" rIns="0" bIns="274320" rtlCol="0" anchor="t" anchorCtr="0">
            <a:noAutofit/>
          </a:bodyPr>
          <a:lstStyle/>
          <a:p>
            <a:pPr marL="0" marR="0" lvl="0" indent="0" algn="l" defTabSz="1427184" rtl="0" eaLnBrk="1" fontAlgn="auto" latinLnBrk="0" hangingPunct="1">
              <a:lnSpc>
                <a:spcPct val="100000"/>
              </a:lnSpc>
              <a:spcBef>
                <a:spcPts val="1800"/>
              </a:spcBef>
              <a:spcAft>
                <a:spcPts val="0"/>
              </a:spcAft>
              <a:buClrTx/>
              <a:buSzTx/>
              <a:buFontTx/>
              <a:buNone/>
              <a:tabLst/>
              <a:defRPr/>
            </a:pPr>
            <a:r>
              <a:rPr kumimoji="0" lang="en-US" sz="1600" b="1" i="0" u="none" strike="noStrike" kern="1200" cap="none" spc="-51" normalizeH="0" baseline="0" noProof="0">
                <a:ln>
                  <a:noFill/>
                </a:ln>
                <a:solidFill>
                  <a:srgbClr val="FFFFFF"/>
                </a:solidFill>
                <a:effectLst/>
                <a:uLnTx/>
                <a:uFillTx/>
                <a:latin typeface="Segoe UI Semibold"/>
                <a:ea typeface="+mn-ea"/>
                <a:cs typeface="Segoe UI" pitchFamily="34" charset="0"/>
              </a:rPr>
              <a:t>Evaluate in Cloud  </a:t>
            </a:r>
          </a:p>
        </p:txBody>
      </p:sp>
      <p:sp>
        <p:nvSpPr>
          <p:cNvPr id="53" name="TextBox 52">
            <a:extLst>
              <a:ext uri="{FF2B5EF4-FFF2-40B4-BE49-F238E27FC236}">
                <a16:creationId xmlns:a16="http://schemas.microsoft.com/office/drawing/2014/main" id="{34FBDF33-BB0B-0E10-F793-287A045AFDBD}"/>
              </a:ext>
            </a:extLst>
          </p:cNvPr>
          <p:cNvSpPr txBox="1"/>
          <p:nvPr/>
        </p:nvSpPr>
        <p:spPr>
          <a:xfrm>
            <a:off x="7682457" y="3661397"/>
            <a:ext cx="1483035" cy="923330"/>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49" rtl="0" eaLnBrk="1" fontAlgn="auto" latinLnBrk="0" hangingPunct="1">
              <a:lnSpc>
                <a:spcPct val="100000"/>
              </a:lnSpc>
              <a:spcBef>
                <a:spcPts val="20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Segoe UI Semibold"/>
                <a:ea typeface="+mn-ea"/>
                <a:cs typeface="+mn-cs"/>
              </a:rPr>
              <a:t>Pre-built, custom, and continuous evals measure agent quality across production traffic.</a:t>
            </a:r>
          </a:p>
        </p:txBody>
      </p:sp>
      <p:sp>
        <p:nvSpPr>
          <p:cNvPr id="148" name="Rectangle 147">
            <a:extLst>
              <a:ext uri="{FF2B5EF4-FFF2-40B4-BE49-F238E27FC236}">
                <a16:creationId xmlns:a16="http://schemas.microsoft.com/office/drawing/2014/main" id="{1C6B5E0E-8FC5-EC99-5C8D-5AF2DFE34EEE}"/>
              </a:ext>
            </a:extLst>
          </p:cNvPr>
          <p:cNvSpPr/>
          <p:nvPr/>
        </p:nvSpPr>
        <p:spPr bwMode="auto">
          <a:xfrm>
            <a:off x="7559011" y="5013299"/>
            <a:ext cx="1649092" cy="396304"/>
          </a:xfrm>
          <a:prstGeom prst="rect">
            <a:avLst/>
          </a:prstGeom>
          <a:solidFill>
            <a:srgbClr val="36AA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42" rtl="0" eaLnBrk="1" fontAlgn="base" latinLnBrk="0" hangingPunct="1">
              <a:lnSpc>
                <a:spcPct val="100000"/>
              </a:lnSpc>
              <a:spcBef>
                <a:spcPct val="0"/>
              </a:spcBef>
              <a:spcAft>
                <a:spcPct val="0"/>
              </a:spcAft>
              <a:buClrTx/>
              <a:buSzTx/>
              <a:buFontTx/>
              <a:buNone/>
              <a:tabLst/>
              <a:defRPr/>
            </a:pPr>
            <a:r>
              <a:rPr kumimoji="0" lang="en-US" sz="1051" b="1" i="0" u="none" strike="noStrike" kern="1200" cap="none" spc="0" normalizeH="0" baseline="0" noProof="0">
                <a:ln>
                  <a:noFill/>
                </a:ln>
                <a:solidFill>
                  <a:srgbClr val="000000"/>
                </a:solidFill>
                <a:effectLst/>
                <a:uLnTx/>
                <a:uFillTx/>
                <a:latin typeface="Segoe UI"/>
                <a:ea typeface="Segoe UI" pitchFamily="34" charset="0"/>
                <a:cs typeface="Segoe UI" pitchFamily="34" charset="0"/>
              </a:rPr>
              <a:t>Foundry Evaluations</a:t>
            </a:r>
          </a:p>
        </p:txBody>
      </p:sp>
      <p:sp>
        <p:nvSpPr>
          <p:cNvPr id="28" name="Rectangle 27">
            <a:extLst>
              <a:ext uri="{FF2B5EF4-FFF2-40B4-BE49-F238E27FC236}">
                <a16:creationId xmlns:a16="http://schemas.microsoft.com/office/drawing/2014/main" id="{32EC57A4-DE2B-2E43-D05E-3E7471FB2880}"/>
              </a:ext>
              <a:ext uri="{C183D7F6-B498-43B3-948B-1728B52AA6E4}">
                <adec:decorative xmlns:adec="http://schemas.microsoft.com/office/drawing/2017/decorative" val="1"/>
              </a:ext>
            </a:extLst>
          </p:cNvPr>
          <p:cNvSpPr/>
          <p:nvPr/>
        </p:nvSpPr>
        <p:spPr bwMode="auto">
          <a:xfrm>
            <a:off x="9722997" y="2305238"/>
            <a:ext cx="435036" cy="435036"/>
          </a:xfrm>
          <a:prstGeom prst="rect">
            <a:avLst/>
          </a:prstGeom>
          <a:solidFill>
            <a:srgbClr val="36AAEE"/>
          </a:solidFill>
          <a:ln w="12700" cap="flat">
            <a:noFill/>
            <a:prstDash val="solid"/>
            <a:miter/>
          </a:ln>
          <a:effectLst/>
        </p:spPr>
        <p:txBody>
          <a:bodyPr rot="0" spcFirstLastPara="0" vertOverflow="overflow" horzOverflow="overflow" vert="horz" wrap="square" lIns="18000" tIns="0" rIns="0" bIns="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5</a:t>
            </a:r>
          </a:p>
        </p:txBody>
      </p:sp>
      <p:sp>
        <p:nvSpPr>
          <p:cNvPr id="29" name="Rectangle: Rounded Corners 5">
            <a:extLst>
              <a:ext uri="{FF2B5EF4-FFF2-40B4-BE49-F238E27FC236}">
                <a16:creationId xmlns:a16="http://schemas.microsoft.com/office/drawing/2014/main" id="{F657D163-BA77-BAA9-01B9-3F582A00D9D8}"/>
              </a:ext>
              <a:ext uri="{C183D7F6-B498-43B3-948B-1728B52AA6E4}">
                <adec:decorative xmlns:adec="http://schemas.microsoft.com/office/drawing/2017/decorative" val="1"/>
              </a:ext>
            </a:extLst>
          </p:cNvPr>
          <p:cNvSpPr/>
          <p:nvPr/>
        </p:nvSpPr>
        <p:spPr>
          <a:xfrm>
            <a:off x="9722997" y="2308140"/>
            <a:ext cx="1887979" cy="2899129"/>
          </a:xfrm>
          <a:prstGeom prst="roundRect">
            <a:avLst>
              <a:gd name="adj" fmla="val 0"/>
            </a:avLst>
          </a:prstGeom>
          <a:noFill/>
          <a:ln w="12700" cap="rnd">
            <a:solidFill>
              <a:srgbClr val="36AAEE"/>
            </a:solidFill>
            <a:headEnd type="none" w="lg" len="sm"/>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txBody>
          <a:bodyPr wrap="square" lIns="228600" tIns="648000" rIns="0" bIns="274320" rtlCol="0" anchor="t" anchorCtr="0">
            <a:noAutofit/>
          </a:bodyPr>
          <a:lstStyle/>
          <a:p>
            <a:pPr marL="0" marR="0" lvl="0" indent="0" algn="l" defTabSz="1427184" rtl="0" eaLnBrk="1" fontAlgn="auto" latinLnBrk="0" hangingPunct="1">
              <a:lnSpc>
                <a:spcPct val="100000"/>
              </a:lnSpc>
              <a:spcBef>
                <a:spcPts val="1800"/>
              </a:spcBef>
              <a:spcAft>
                <a:spcPts val="0"/>
              </a:spcAft>
              <a:buClrTx/>
              <a:buSzTx/>
              <a:buFontTx/>
              <a:buNone/>
              <a:tabLst/>
              <a:defRPr/>
            </a:pPr>
            <a:r>
              <a:rPr kumimoji="0" lang="en-US" sz="1600" b="1" i="0" u="none" strike="noStrike" kern="1200" cap="none" spc="-51" normalizeH="0" baseline="0" noProof="0">
                <a:ln>
                  <a:noFill/>
                </a:ln>
                <a:solidFill>
                  <a:srgbClr val="FFFFFF"/>
                </a:solidFill>
                <a:effectLst/>
                <a:uLnTx/>
                <a:uFillTx/>
                <a:latin typeface="Segoe UI Semibold"/>
                <a:ea typeface="+mn-ea"/>
                <a:cs typeface="Segoe UI" pitchFamily="34" charset="0"/>
              </a:rPr>
              <a:t>Optimize</a:t>
            </a:r>
          </a:p>
        </p:txBody>
      </p:sp>
      <p:sp>
        <p:nvSpPr>
          <p:cNvPr id="54" name="TextBox 53">
            <a:extLst>
              <a:ext uri="{FF2B5EF4-FFF2-40B4-BE49-F238E27FC236}">
                <a16:creationId xmlns:a16="http://schemas.microsoft.com/office/drawing/2014/main" id="{D2F2F58B-D14A-3EAF-22DF-7A800F28A89F}"/>
              </a:ext>
            </a:extLst>
          </p:cNvPr>
          <p:cNvSpPr txBox="1"/>
          <p:nvPr/>
        </p:nvSpPr>
        <p:spPr>
          <a:xfrm>
            <a:off x="9965885" y="3661397"/>
            <a:ext cx="1483035" cy="738664"/>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49" rtl="0" eaLnBrk="1" fontAlgn="auto" latinLnBrk="0" hangingPunct="1">
              <a:lnSpc>
                <a:spcPct val="100000"/>
              </a:lnSpc>
              <a:spcBef>
                <a:spcPts val="20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Segoe UI Semibold"/>
                <a:ea typeface="+mn-ea"/>
                <a:cs typeface="+mn-cs"/>
              </a:rPr>
              <a:t>Evaluation results feed Agent Optimizer to improve performance.</a:t>
            </a:r>
          </a:p>
        </p:txBody>
      </p:sp>
      <p:sp>
        <p:nvSpPr>
          <p:cNvPr id="149" name="Rectangle 148">
            <a:extLst>
              <a:ext uri="{FF2B5EF4-FFF2-40B4-BE49-F238E27FC236}">
                <a16:creationId xmlns:a16="http://schemas.microsoft.com/office/drawing/2014/main" id="{5B369128-BF71-6592-7564-B292DD582774}"/>
              </a:ext>
            </a:extLst>
          </p:cNvPr>
          <p:cNvSpPr/>
          <p:nvPr/>
        </p:nvSpPr>
        <p:spPr bwMode="auto">
          <a:xfrm>
            <a:off x="9842441" y="5013299"/>
            <a:ext cx="1649092" cy="396304"/>
          </a:xfrm>
          <a:prstGeom prst="rect">
            <a:avLst/>
          </a:prstGeom>
          <a:solidFill>
            <a:srgbClr val="36AA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43840" tIns="195072" rIns="243840" bIns="195072" numCol="1" spcCol="0" rtlCol="0" fromWordArt="0" anchor="ctr" anchorCtr="0" forceAA="0" compatLnSpc="1">
            <a:prstTxWarp prst="textNoShape">
              <a:avLst/>
            </a:prstTxWarp>
            <a:noAutofit/>
          </a:bodyPr>
          <a:lstStyle/>
          <a:p>
            <a:pPr marL="0" marR="0" lvl="0" indent="0" algn="ctr" defTabSz="1243142" rtl="0" eaLnBrk="1" fontAlgn="base" latinLnBrk="0" hangingPunct="1">
              <a:lnSpc>
                <a:spcPct val="100000"/>
              </a:lnSpc>
              <a:spcBef>
                <a:spcPct val="0"/>
              </a:spcBef>
              <a:spcAft>
                <a:spcPct val="0"/>
              </a:spcAft>
              <a:buClrTx/>
              <a:buSzTx/>
              <a:buFontTx/>
              <a:buNone/>
              <a:tabLst/>
              <a:defRPr/>
            </a:pPr>
            <a:r>
              <a:rPr kumimoji="0" lang="en-US" sz="1051" b="1" i="0" u="none" strike="noStrike" kern="1200" cap="none" spc="0" normalizeH="0" baseline="0" noProof="0">
                <a:ln>
                  <a:noFill/>
                </a:ln>
                <a:solidFill>
                  <a:srgbClr val="000000"/>
                </a:solidFill>
                <a:effectLst/>
                <a:uLnTx/>
                <a:uFillTx/>
                <a:latin typeface="Segoe UI"/>
                <a:ea typeface="Segoe UI" pitchFamily="34" charset="0"/>
                <a:cs typeface="Segoe UI" pitchFamily="34" charset="0"/>
              </a:rPr>
              <a:t>Agent Optimizer</a:t>
            </a:r>
          </a:p>
        </p:txBody>
      </p:sp>
      <p:sp>
        <p:nvSpPr>
          <p:cNvPr id="136" name="Rectangle: Rounded Corners 7">
            <a:extLst>
              <a:ext uri="{FF2B5EF4-FFF2-40B4-BE49-F238E27FC236}">
                <a16:creationId xmlns:a16="http://schemas.microsoft.com/office/drawing/2014/main" id="{86E7EB7D-B5F4-9471-B6B5-2C5DC2CD9E57}"/>
              </a:ext>
              <a:ext uri="{C183D7F6-B498-43B3-948B-1728B52AA6E4}">
                <adec:decorative xmlns:adec="http://schemas.microsoft.com/office/drawing/2017/decorative" val="0"/>
              </a:ext>
            </a:extLst>
          </p:cNvPr>
          <p:cNvSpPr/>
          <p:nvPr/>
        </p:nvSpPr>
        <p:spPr bwMode="auto">
          <a:xfrm>
            <a:off x="587142" y="5680543"/>
            <a:ext cx="11022247" cy="679725"/>
          </a:xfrm>
          <a:prstGeom prst="rect">
            <a:avLst/>
          </a:prstGeom>
          <a:solidFill>
            <a:schemeClr val="tx1"/>
          </a:solidFill>
        </p:spPr>
        <p:txBody>
          <a:bodyPr wrap="square" lIns="360000" tIns="36000" rIns="360000" bIns="54000" rtlCol="0" anchor="ctr" anchorCtr="0">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717626"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0000"/>
                </a:solidFill>
                <a:effectLst/>
                <a:uLnTx/>
                <a:uFillTx/>
                <a:latin typeface="Segoe UI"/>
                <a:ea typeface="Arial" pitchFamily="34" charset="-122"/>
                <a:cs typeface="Segoe UI" panose="020B0502040204020203" pitchFamily="34" charset="0"/>
              </a:rPr>
              <a:t>The journey</a:t>
            </a:r>
            <a:r>
              <a:rPr kumimoji="0" lang="en-US" sz="1600" b="0" i="0" u="none" strike="noStrike" kern="1200" cap="none" spc="0" normalizeH="0" baseline="0" noProof="0">
                <a:ln>
                  <a:noFill/>
                </a:ln>
                <a:solidFill>
                  <a:srgbClr val="000000"/>
                </a:solidFill>
                <a:effectLst/>
                <a:uLnTx/>
                <a:uFillTx/>
                <a:latin typeface="Segoe UI"/>
                <a:ea typeface="Arial" pitchFamily="34" charset="-122"/>
                <a:cs typeface="Segoe UI" panose="020B0502040204020203" pitchFamily="34" charset="0"/>
              </a:rPr>
              <a:t>: policy to measurement, measurement to targeted controls, controls</a:t>
            </a:r>
            <a:br>
              <a:rPr kumimoji="0" lang="ru-RU" sz="1600" b="0" i="0" u="none" strike="noStrike" kern="1200" cap="none" spc="0" normalizeH="0" baseline="0" noProof="0">
                <a:ln>
                  <a:noFill/>
                </a:ln>
                <a:solidFill>
                  <a:srgbClr val="000000"/>
                </a:solidFill>
                <a:effectLst/>
                <a:uLnTx/>
                <a:uFillTx/>
                <a:latin typeface="Segoe UI"/>
                <a:ea typeface="Arial" pitchFamily="34" charset="-122"/>
                <a:cs typeface="Segoe UI" panose="020B0502040204020203" pitchFamily="34" charset="0"/>
              </a:rPr>
            </a:br>
            <a:r>
              <a:rPr kumimoji="0" lang="en-US" sz="1600" b="0" i="0" u="none" strike="noStrike" kern="1200" cap="none" spc="0" normalizeH="0" baseline="0" noProof="0">
                <a:ln>
                  <a:noFill/>
                </a:ln>
                <a:solidFill>
                  <a:srgbClr val="000000"/>
                </a:solidFill>
                <a:effectLst/>
                <a:uLnTx/>
                <a:uFillTx/>
                <a:latin typeface="Segoe UI"/>
                <a:ea typeface="Arial" pitchFamily="34" charset="-122"/>
                <a:cs typeface="Segoe UI" panose="020B0502040204020203" pitchFamily="34" charset="0"/>
              </a:rPr>
              <a:t>to validated improvement, improvement to production confidence.</a:t>
            </a:r>
          </a:p>
        </p:txBody>
      </p:sp>
      <p:cxnSp>
        <p:nvCxnSpPr>
          <p:cNvPr id="14" name="Straight Connector 13">
            <a:extLst>
              <a:ext uri="{FF2B5EF4-FFF2-40B4-BE49-F238E27FC236}">
                <a16:creationId xmlns:a16="http://schemas.microsoft.com/office/drawing/2014/main" id="{DC1AD79D-4565-F2AE-4A2A-47FBA75C0994}"/>
              </a:ext>
              <a:ext uri="{C183D7F6-B498-43B3-948B-1728B52AA6E4}">
                <adec:decorative xmlns:adec="http://schemas.microsoft.com/office/drawing/2017/decorative" val="1"/>
              </a:ext>
            </a:extLst>
          </p:cNvPr>
          <p:cNvCxnSpPr>
            <a:cxnSpLocks/>
          </p:cNvCxnSpPr>
          <p:nvPr/>
        </p:nvCxnSpPr>
        <p:spPr>
          <a:xfrm>
            <a:off x="2489315" y="3986075"/>
            <a:ext cx="326819" cy="0"/>
          </a:xfrm>
          <a:prstGeom prst="line">
            <a:avLst/>
          </a:prstGeom>
          <a:ln w="12700" cap="rnd">
            <a:solidFill>
              <a:schemeClr val="tx1"/>
            </a:solidFill>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C3E9A75-B3D0-5AE1-AA42-7B60A40302B6}"/>
              </a:ext>
              <a:ext uri="{C183D7F6-B498-43B3-948B-1728B52AA6E4}">
                <adec:decorative xmlns:adec="http://schemas.microsoft.com/office/drawing/2017/decorative" val="1"/>
              </a:ext>
            </a:extLst>
          </p:cNvPr>
          <p:cNvCxnSpPr>
            <a:cxnSpLocks/>
          </p:cNvCxnSpPr>
          <p:nvPr/>
        </p:nvCxnSpPr>
        <p:spPr>
          <a:xfrm>
            <a:off x="4772744" y="3986075"/>
            <a:ext cx="326819" cy="0"/>
          </a:xfrm>
          <a:prstGeom prst="line">
            <a:avLst/>
          </a:prstGeom>
          <a:ln w="12700" cap="rnd">
            <a:solidFill>
              <a:schemeClr val="tx1"/>
            </a:solidFill>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9FB1ABA-6563-0612-401D-E2AEE9EDBA5D}"/>
              </a:ext>
              <a:ext uri="{C183D7F6-B498-43B3-948B-1728B52AA6E4}">
                <adec:decorative xmlns:adec="http://schemas.microsoft.com/office/drawing/2017/decorative" val="1"/>
              </a:ext>
            </a:extLst>
          </p:cNvPr>
          <p:cNvCxnSpPr>
            <a:cxnSpLocks/>
          </p:cNvCxnSpPr>
          <p:nvPr/>
        </p:nvCxnSpPr>
        <p:spPr>
          <a:xfrm>
            <a:off x="7056172" y="3986075"/>
            <a:ext cx="326819" cy="0"/>
          </a:xfrm>
          <a:prstGeom prst="line">
            <a:avLst/>
          </a:prstGeom>
          <a:ln w="12700" cap="rnd">
            <a:solidFill>
              <a:schemeClr val="tx1"/>
            </a:solidFill>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F3ACAFC-63AC-A3A8-3739-0A4733F55CBE}"/>
              </a:ext>
              <a:ext uri="{C183D7F6-B498-43B3-948B-1728B52AA6E4}">
                <adec:decorative xmlns:adec="http://schemas.microsoft.com/office/drawing/2017/decorative" val="1"/>
              </a:ext>
            </a:extLst>
          </p:cNvPr>
          <p:cNvCxnSpPr>
            <a:cxnSpLocks/>
          </p:cNvCxnSpPr>
          <p:nvPr/>
        </p:nvCxnSpPr>
        <p:spPr>
          <a:xfrm>
            <a:off x="9339601" y="3986075"/>
            <a:ext cx="326819" cy="0"/>
          </a:xfrm>
          <a:prstGeom prst="line">
            <a:avLst/>
          </a:prstGeom>
          <a:ln w="12700" cap="rnd">
            <a:solidFill>
              <a:schemeClr val="tx1"/>
            </a:solidFill>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p:nvSpPr>
          <p:cNvPr id="63" name="Rectangle 62">
            <a:extLst>
              <a:ext uri="{FF2B5EF4-FFF2-40B4-BE49-F238E27FC236}">
                <a16:creationId xmlns:a16="http://schemas.microsoft.com/office/drawing/2014/main" id="{989E7DD5-0683-74EE-E6D5-70BD3D1BA6ED}"/>
              </a:ext>
              <a:ext uri="{C183D7F6-B498-43B3-948B-1728B52AA6E4}">
                <adec:decorative xmlns:adec="http://schemas.microsoft.com/office/drawing/2017/decorative" val="1"/>
              </a:ext>
            </a:extLst>
          </p:cNvPr>
          <p:cNvSpPr/>
          <p:nvPr/>
        </p:nvSpPr>
        <p:spPr bwMode="auto">
          <a:xfrm>
            <a:off x="7790083" y="1547451"/>
            <a:ext cx="3435131" cy="582613"/>
          </a:xfrm>
          <a:prstGeom prst="rect">
            <a:avLst/>
          </a:prstGeom>
          <a:solidFill>
            <a:schemeClr val="bg1"/>
          </a:solidFill>
          <a:ln w="12700" cap="flat">
            <a:no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9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4A0E1"/>
                </a:solidFill>
                <a:effectLst/>
                <a:uLnTx/>
                <a:uFillTx/>
                <a:latin typeface="Segoe UI"/>
                <a:ea typeface="+mn-ea"/>
                <a:cs typeface="+mn-cs"/>
              </a:rPr>
              <a:t>Microsoft Foundry </a:t>
            </a:r>
            <a:br>
              <a:rPr kumimoji="0" lang="ru-RU" sz="1800" b="1" i="0" u="none" strike="noStrike" kern="1200" cap="none" spc="0" normalizeH="0" baseline="0" noProof="0">
                <a:ln>
                  <a:noFill/>
                </a:ln>
                <a:solidFill>
                  <a:srgbClr val="FFFFFF"/>
                </a:solidFill>
                <a:effectLst/>
                <a:uLnTx/>
                <a:uFillTx/>
                <a:latin typeface="Segoe UI"/>
                <a:ea typeface="+mn-ea"/>
                <a:cs typeface="+mn-cs"/>
              </a:rPr>
            </a:br>
            <a:r>
              <a:rPr kumimoji="0" lang="en-US" sz="1600" b="0" i="0" u="none" strike="noStrike" kern="1200" cap="none" spc="0" normalizeH="0" baseline="0" noProof="0">
                <a:ln>
                  <a:noFill/>
                </a:ln>
                <a:solidFill>
                  <a:srgbClr val="FFFFFF"/>
                </a:solidFill>
                <a:effectLst/>
                <a:uLnTx/>
                <a:uFillTx/>
                <a:latin typeface="Segoe UI"/>
                <a:ea typeface="+mn-ea"/>
                <a:cs typeface="+mn-cs"/>
              </a:rPr>
              <a:t>Enterprise production</a:t>
            </a: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grpSp>
        <p:nvGrpSpPr>
          <p:cNvPr id="138" name="Group 137">
            <a:extLst>
              <a:ext uri="{FF2B5EF4-FFF2-40B4-BE49-F238E27FC236}">
                <a16:creationId xmlns:a16="http://schemas.microsoft.com/office/drawing/2014/main" id="{3CAC077B-2752-6BDC-8E01-D5687F32F77B}"/>
              </a:ext>
              <a:ext uri="{C183D7F6-B498-43B3-948B-1728B52AA6E4}">
                <adec:decorative xmlns:adec="http://schemas.microsoft.com/office/drawing/2017/decorative" val="1"/>
              </a:ext>
            </a:extLst>
          </p:cNvPr>
          <p:cNvGrpSpPr/>
          <p:nvPr/>
        </p:nvGrpSpPr>
        <p:grpSpPr>
          <a:xfrm>
            <a:off x="10929664" y="5680543"/>
            <a:ext cx="679725" cy="679725"/>
            <a:chOff x="2743200" y="2743200"/>
            <a:chExt cx="4114800" cy="4114800"/>
          </a:xfrm>
        </p:grpSpPr>
        <p:sp>
          <p:nvSpPr>
            <p:cNvPr id="139" name="Rectangle 138">
              <a:extLst>
                <a:ext uri="{FF2B5EF4-FFF2-40B4-BE49-F238E27FC236}">
                  <a16:creationId xmlns:a16="http://schemas.microsoft.com/office/drawing/2014/main" id="{DA6988EA-CA1E-35AE-B455-CF04CCF47D1C}"/>
                </a:ext>
              </a:extLst>
            </p:cNvPr>
            <p:cNvSpPr/>
            <p:nvPr/>
          </p:nvSpPr>
          <p:spPr bwMode="auto">
            <a:xfrm rot="10800000" flipH="1" flipV="1">
              <a:off x="5486400" y="4114800"/>
              <a:ext cx="1371600" cy="1371600"/>
            </a:xfrm>
            <a:prstGeom prst="rect">
              <a:avLst/>
            </a:prstGeom>
            <a:solidFill>
              <a:srgbClr val="A0A0A0"/>
            </a:solidFill>
            <a:ln w="9525" cap="flat">
              <a:noFill/>
              <a:prstDash val="solid"/>
              <a:miter/>
            </a:ln>
          </p:spPr>
          <p: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000000"/>
                </a:solidFill>
                <a:effectLst/>
                <a:uLnTx/>
                <a:uFillTx/>
                <a:latin typeface="Segoe UI"/>
                <a:ea typeface="+mn-ea"/>
                <a:cs typeface="+mn-cs"/>
              </a:endParaRPr>
            </a:p>
          </p:txBody>
        </p:sp>
        <p:sp>
          <p:nvSpPr>
            <p:cNvPr id="140" name="Rectangle 139">
              <a:extLst>
                <a:ext uri="{FF2B5EF4-FFF2-40B4-BE49-F238E27FC236}">
                  <a16:creationId xmlns:a16="http://schemas.microsoft.com/office/drawing/2014/main" id="{F21DAAA2-2015-FB84-1D8D-C3B07A51E743}"/>
                </a:ext>
              </a:extLst>
            </p:cNvPr>
            <p:cNvSpPr/>
            <p:nvPr/>
          </p:nvSpPr>
          <p:spPr bwMode="auto">
            <a:xfrm rot="10800000" flipH="1" flipV="1">
              <a:off x="4114800" y="5486400"/>
              <a:ext cx="1371600" cy="1371600"/>
            </a:xfrm>
            <a:prstGeom prst="rect">
              <a:avLst/>
            </a:prstGeom>
            <a:solidFill>
              <a:srgbClr val="BEBEBE"/>
            </a:solidFill>
            <a:ln w="9525" cap="flat">
              <a:noFill/>
              <a:prstDash val="solid"/>
              <a:miter/>
            </a:ln>
          </p:spPr>
          <p: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000000"/>
                </a:solidFill>
                <a:effectLst/>
                <a:uLnTx/>
                <a:uFillTx/>
                <a:latin typeface="Segoe UI"/>
                <a:ea typeface="+mn-ea"/>
                <a:cs typeface="+mn-cs"/>
              </a:endParaRPr>
            </a:p>
          </p:txBody>
        </p:sp>
        <p:sp>
          <p:nvSpPr>
            <p:cNvPr id="141" name="Rectangle 140">
              <a:extLst>
                <a:ext uri="{FF2B5EF4-FFF2-40B4-BE49-F238E27FC236}">
                  <a16:creationId xmlns:a16="http://schemas.microsoft.com/office/drawing/2014/main" id="{42FED565-9DE1-CB77-44EB-8AC8BC062977}"/>
                </a:ext>
              </a:extLst>
            </p:cNvPr>
            <p:cNvSpPr/>
            <p:nvPr/>
          </p:nvSpPr>
          <p:spPr bwMode="auto">
            <a:xfrm rot="10800000" flipH="1" flipV="1">
              <a:off x="5486400" y="2743200"/>
              <a:ext cx="1371600" cy="1371600"/>
            </a:xfrm>
            <a:prstGeom prst="rect">
              <a:avLst/>
            </a:prstGeom>
            <a:solidFill>
              <a:srgbClr val="7F7F7F"/>
            </a:solidFill>
            <a:ln w="9525" cap="flat">
              <a:noFill/>
              <a:prstDash val="solid"/>
              <a:miter/>
            </a:ln>
          </p:spPr>
          <p: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000000"/>
                </a:solidFill>
                <a:effectLst/>
                <a:uLnTx/>
                <a:uFillTx/>
                <a:latin typeface="Segoe UI"/>
                <a:ea typeface="+mn-ea"/>
                <a:cs typeface="+mn-cs"/>
              </a:endParaRPr>
            </a:p>
          </p:txBody>
        </p:sp>
        <p:sp>
          <p:nvSpPr>
            <p:cNvPr id="142" name="Rectangle 141">
              <a:extLst>
                <a:ext uri="{FF2B5EF4-FFF2-40B4-BE49-F238E27FC236}">
                  <a16:creationId xmlns:a16="http://schemas.microsoft.com/office/drawing/2014/main" id="{0156615F-27CB-63C6-4968-7CE5E4E539F3}"/>
                </a:ext>
              </a:extLst>
            </p:cNvPr>
            <p:cNvSpPr/>
            <p:nvPr/>
          </p:nvSpPr>
          <p:spPr bwMode="auto">
            <a:xfrm rot="10800000" flipH="1" flipV="1">
              <a:off x="4114800" y="4114800"/>
              <a:ext cx="1371600" cy="1371600"/>
            </a:xfrm>
            <a:prstGeom prst="rect">
              <a:avLst/>
            </a:prstGeom>
            <a:solidFill>
              <a:srgbClr val="5D5D5D"/>
            </a:solidFill>
            <a:ln w="9525" cap="flat">
              <a:noFill/>
              <a:prstDash val="solid"/>
              <a:miter/>
            </a:ln>
          </p:spPr>
          <p: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000000"/>
                </a:solidFill>
                <a:effectLst/>
                <a:uLnTx/>
                <a:uFillTx/>
                <a:latin typeface="Segoe UI"/>
                <a:ea typeface="+mn-ea"/>
                <a:cs typeface="+mn-cs"/>
              </a:endParaRPr>
            </a:p>
          </p:txBody>
        </p:sp>
        <p:sp>
          <p:nvSpPr>
            <p:cNvPr id="143" name="Rectangle 142">
              <a:extLst>
                <a:ext uri="{FF2B5EF4-FFF2-40B4-BE49-F238E27FC236}">
                  <a16:creationId xmlns:a16="http://schemas.microsoft.com/office/drawing/2014/main" id="{94DFFDE1-650B-E800-6C8E-6A07683049B0}"/>
                </a:ext>
              </a:extLst>
            </p:cNvPr>
            <p:cNvSpPr/>
            <p:nvPr/>
          </p:nvSpPr>
          <p:spPr bwMode="auto">
            <a:xfrm rot="10800000" flipH="1" flipV="1">
              <a:off x="2743200" y="5486400"/>
              <a:ext cx="1371600" cy="1371600"/>
            </a:xfrm>
            <a:prstGeom prst="rect">
              <a:avLst/>
            </a:prstGeom>
            <a:solidFill>
              <a:srgbClr val="3C3C3C"/>
            </a:solidFill>
            <a:ln w="9525" cap="flat">
              <a:noFill/>
              <a:prstDash val="solid"/>
              <a:miter/>
            </a:ln>
          </p:spPr>
          <p: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000000"/>
                </a:solidFill>
                <a:effectLst/>
                <a:uLnTx/>
                <a:uFillTx/>
                <a:latin typeface="Segoe UI"/>
                <a:ea typeface="+mn-ea"/>
                <a:cs typeface="+mn-cs"/>
              </a:endParaRPr>
            </a:p>
          </p:txBody>
        </p:sp>
        <p:sp>
          <p:nvSpPr>
            <p:cNvPr id="144" name="Rectangle 143">
              <a:extLst>
                <a:ext uri="{FF2B5EF4-FFF2-40B4-BE49-F238E27FC236}">
                  <a16:creationId xmlns:a16="http://schemas.microsoft.com/office/drawing/2014/main" id="{B9AAE5D6-4ABC-57FA-06E7-FEC28EB4F704}"/>
                </a:ext>
              </a:extLst>
            </p:cNvPr>
            <p:cNvSpPr/>
            <p:nvPr/>
          </p:nvSpPr>
          <p:spPr bwMode="auto">
            <a:xfrm rot="10800000" flipH="1" flipV="1">
              <a:off x="5486400" y="5486400"/>
              <a:ext cx="1371600" cy="1371600"/>
            </a:xfrm>
            <a:prstGeom prst="rect">
              <a:avLst/>
            </a:prstGeom>
            <a:solidFill>
              <a:srgbClr val="DDDCDC"/>
            </a:solidFill>
            <a:ln w="9525" cap="flat">
              <a:noFill/>
              <a:prstDash val="solid"/>
              <a:miter/>
            </a:ln>
          </p:spPr>
          <p: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000000"/>
                </a:solidFill>
                <a:effectLst/>
                <a:uLnTx/>
                <a:uFillTx/>
                <a:latin typeface="Segoe UI"/>
                <a:ea typeface="+mn-ea"/>
                <a:cs typeface="+mn-cs"/>
              </a:endParaRPr>
            </a:p>
          </p:txBody>
        </p:sp>
      </p:grpSp>
      <p:cxnSp>
        <p:nvCxnSpPr>
          <p:cNvPr id="3" name="Straight Connector 2">
            <a:extLst>
              <a:ext uri="{FF2B5EF4-FFF2-40B4-BE49-F238E27FC236}">
                <a16:creationId xmlns:a16="http://schemas.microsoft.com/office/drawing/2014/main" id="{DB12341C-A397-6603-3C1F-61F8196DD996}"/>
              </a:ext>
              <a:ext uri="{C183D7F6-B498-43B3-948B-1728B52AA6E4}">
                <adec:decorative xmlns:adec="http://schemas.microsoft.com/office/drawing/2017/decorative" val="1"/>
              </a:ext>
            </a:extLst>
          </p:cNvPr>
          <p:cNvCxnSpPr>
            <a:cxnSpLocks/>
          </p:cNvCxnSpPr>
          <p:nvPr/>
        </p:nvCxnSpPr>
        <p:spPr>
          <a:xfrm>
            <a:off x="5775960" y="1838757"/>
            <a:ext cx="2014123" cy="0"/>
          </a:xfrm>
          <a:prstGeom prst="line">
            <a:avLst/>
          </a:prstGeom>
          <a:ln w="19050" cap="rnd">
            <a:solidFill>
              <a:srgbClr val="36AAEE"/>
            </a:solidFill>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99967D9-8EEA-9D66-BD90-EF8EEBFD99B5}"/>
              </a:ext>
              <a:ext uri="{C183D7F6-B498-43B3-948B-1728B52AA6E4}">
                <adec:decorative xmlns:adec="http://schemas.microsoft.com/office/drawing/2017/decorative" val="1"/>
              </a:ext>
            </a:extLst>
          </p:cNvPr>
          <p:cNvSpPr/>
          <p:nvPr/>
        </p:nvSpPr>
        <p:spPr bwMode="auto">
          <a:xfrm>
            <a:off x="6492308" y="1702862"/>
            <a:ext cx="581427" cy="271793"/>
          </a:xfrm>
          <a:prstGeom prst="rect">
            <a:avLst/>
          </a:prstGeom>
          <a:ln w="12700" cap="flat">
            <a:noFill/>
            <a:prstDash val="solid"/>
            <a:miter/>
          </a:ln>
          <a:effectLst/>
        </p:spPr>
        <p:txBody>
          <a:bodyPr rot="0" spcFirstLastPara="0" vertOverflow="overflow" horzOverflow="overflow" vert="horz" wrap="square" lIns="72000" tIns="45720" rIns="72000" bIns="45720" numCol="1" spcCol="0" rtlCol="0" fromWordArt="0" anchor="ctr" anchorCtr="0" forceAA="0" compatLnSpc="1">
            <a:prstTxWarp prst="textNoShape">
              <a:avLst/>
            </a:prstTxWarp>
            <a:noAutofit/>
          </a:bodyPr>
          <a:lstStyle/>
          <a:p>
            <a:pPr marL="0" marR="0" lvl="0" indent="0" algn="ctr" defTabSz="914377" rtl="0" eaLnBrk="1" fontAlgn="auto" latinLnBrk="0" hangingPunct="1">
              <a:lnSpc>
                <a:spcPct val="90000"/>
              </a:lnSpc>
              <a:spcBef>
                <a:spcPts val="0"/>
              </a:spcBef>
              <a:spcAft>
                <a:spcPts val="0"/>
              </a:spcAft>
              <a:buClrTx/>
              <a:buSzTx/>
              <a:buFontTx/>
              <a:buNone/>
              <a:tabLst/>
              <a:defRPr/>
            </a:pPr>
            <a:r>
              <a:rPr kumimoji="0" lang="en-US" sz="1467" b="1" i="0" u="none" strike="noStrike" kern="1200" cap="none" spc="0" normalizeH="0" baseline="0" noProof="0">
                <a:ln>
                  <a:noFill/>
                </a:ln>
                <a:solidFill>
                  <a:srgbClr val="36AAEE"/>
                </a:solidFill>
                <a:effectLst/>
                <a:uLnTx/>
                <a:uFillTx/>
                <a:latin typeface="Segoe UI"/>
                <a:ea typeface="+mn-ea"/>
                <a:cs typeface="+mn-cs"/>
              </a:rPr>
              <a:t>scale</a:t>
            </a:r>
            <a:endParaRPr kumimoji="0" lang="en-US" sz="1467" b="0" i="0" u="none" strike="noStrike" kern="1200" cap="none" spc="0" normalizeH="0" baseline="0" noProof="0">
              <a:ln>
                <a:noFill/>
              </a:ln>
              <a:solidFill>
                <a:srgbClr val="36AAEE"/>
              </a:solidFill>
              <a:effectLst/>
              <a:uLnTx/>
              <a:uFillTx/>
              <a:latin typeface="Segoe UI"/>
              <a:ea typeface="+mn-ea"/>
              <a:cs typeface="+mn-cs"/>
            </a:endParaRPr>
          </a:p>
        </p:txBody>
      </p:sp>
    </p:spTree>
    <p:extLst>
      <p:ext uri="{BB962C8B-B14F-4D97-AF65-F5344CB8AC3E}">
        <p14:creationId xmlns:p14="http://schemas.microsoft.com/office/powerpoint/2010/main" val="736809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200"/>
                                        <p:tgtEl>
                                          <p:spTgt spid="16"/>
                                        </p:tgtEl>
                                      </p:cBhvr>
                                    </p:animEffect>
                                  </p:childTnLst>
                                </p:cTn>
                              </p:par>
                              <p:par>
                                <p:cTn id="8" presetID="10" presetClass="entr" presetSubtype="0" fill="hold" grpId="0" nodeType="withEffect">
                                  <p:stCondLst>
                                    <p:cond delay="20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200"/>
                                        <p:tgtEl>
                                          <p:spTgt spid="19"/>
                                        </p:tgtEl>
                                      </p:cBhvr>
                                    </p:animEffect>
                                  </p:childTnLst>
                                </p:cTn>
                              </p:par>
                              <p:par>
                                <p:cTn id="11" presetID="10" presetClass="entr" presetSubtype="0" fill="hold" grpId="0" nodeType="withEffect">
                                  <p:stCondLst>
                                    <p:cond delay="30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200"/>
                                        <p:tgtEl>
                                          <p:spTgt spid="22"/>
                                        </p:tgtEl>
                                      </p:cBhvr>
                                    </p:animEffect>
                                  </p:childTnLst>
                                </p:cTn>
                              </p:par>
                              <p:par>
                                <p:cTn id="14" presetID="10" presetClass="entr" presetSubtype="0" fill="hold" grpId="0" nodeType="withEffect">
                                  <p:stCondLst>
                                    <p:cond delay="800"/>
                                  </p:stCondLst>
                                  <p:childTnLst>
                                    <p:set>
                                      <p:cBhvr>
                                        <p:cTn id="15" dur="1" fill="hold">
                                          <p:stCondLst>
                                            <p:cond delay="0"/>
                                          </p:stCondLst>
                                        </p:cTn>
                                        <p:tgtEl>
                                          <p:spTgt spid="28"/>
                                        </p:tgtEl>
                                        <p:attrNameLst>
                                          <p:attrName>style.visibility</p:attrName>
                                        </p:attrNameLst>
                                      </p:cBhvr>
                                      <p:to>
                                        <p:strVal val="visible"/>
                                      </p:to>
                                    </p:set>
                                    <p:animEffect transition="in" filter="fade">
                                      <p:cBhvr>
                                        <p:cTn id="16" dur="200"/>
                                        <p:tgtEl>
                                          <p:spTgt spid="28"/>
                                        </p:tgtEl>
                                      </p:cBhvr>
                                    </p:animEffect>
                                  </p:childTnLst>
                                </p:cTn>
                              </p:par>
                              <p:par>
                                <p:cTn id="17" presetID="10" presetClass="entr" presetSubtype="0" fill="hold" grpId="0" nodeType="withEffect">
                                  <p:stCondLst>
                                    <p:cond delay="800"/>
                                  </p:stCondLst>
                                  <p:childTnLst>
                                    <p:set>
                                      <p:cBhvr>
                                        <p:cTn id="18" dur="1" fill="hold">
                                          <p:stCondLst>
                                            <p:cond delay="0"/>
                                          </p:stCondLst>
                                        </p:cTn>
                                        <p:tgtEl>
                                          <p:spTgt spid="29"/>
                                        </p:tgtEl>
                                        <p:attrNameLst>
                                          <p:attrName>style.visibility</p:attrName>
                                        </p:attrNameLst>
                                      </p:cBhvr>
                                      <p:to>
                                        <p:strVal val="visible"/>
                                      </p:to>
                                    </p:set>
                                    <p:animEffect transition="in" filter="fade">
                                      <p:cBhvr>
                                        <p:cTn id="19" dur="200"/>
                                        <p:tgtEl>
                                          <p:spTgt spid="29"/>
                                        </p:tgtEl>
                                      </p:cBhvr>
                                    </p:animEffect>
                                  </p:childTnLst>
                                </p:cTn>
                              </p:par>
                              <p:par>
                                <p:cTn id="20" presetID="10" presetClass="entr" presetSubtype="0" fill="hold" grpId="0" nodeType="withEffect">
                                  <p:stCondLst>
                                    <p:cond delay="70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200"/>
                                        <p:tgtEl>
                                          <p:spTgt spid="26"/>
                                        </p:tgtEl>
                                      </p:cBhvr>
                                    </p:animEffect>
                                  </p:childTnLst>
                                </p:cTn>
                              </p:par>
                              <p:par>
                                <p:cTn id="23" presetID="10" presetClass="entr" presetSubtype="0" fill="hold" grpId="0" nodeType="withEffect">
                                  <p:stCondLst>
                                    <p:cond delay="30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200"/>
                                        <p:tgtEl>
                                          <p:spTgt spid="23"/>
                                        </p:tgtEl>
                                      </p:cBhvr>
                                    </p:animEffect>
                                  </p:childTnLst>
                                </p:cTn>
                              </p:par>
                              <p:par>
                                <p:cTn id="26" presetID="10" presetClass="entr" presetSubtype="0" fill="hold" grpId="0" nodeType="withEffect">
                                  <p:stCondLst>
                                    <p:cond delay="200"/>
                                  </p:stCondLst>
                                  <p:childTnLst>
                                    <p:set>
                                      <p:cBhvr>
                                        <p:cTn id="27" dur="1" fill="hold">
                                          <p:stCondLst>
                                            <p:cond delay="0"/>
                                          </p:stCondLst>
                                        </p:cTn>
                                        <p:tgtEl>
                                          <p:spTgt spid="20"/>
                                        </p:tgtEl>
                                        <p:attrNameLst>
                                          <p:attrName>style.visibility</p:attrName>
                                        </p:attrNameLst>
                                      </p:cBhvr>
                                      <p:to>
                                        <p:strVal val="visible"/>
                                      </p:to>
                                    </p:set>
                                    <p:animEffect transition="in" filter="fade">
                                      <p:cBhvr>
                                        <p:cTn id="28" dur="200"/>
                                        <p:tgtEl>
                                          <p:spTgt spid="20"/>
                                        </p:tgtEl>
                                      </p:cBhvr>
                                    </p:animEffect>
                                  </p:childTnLst>
                                </p:cTn>
                              </p:par>
                              <p:par>
                                <p:cTn id="29" presetID="10" presetClass="entr" presetSubtype="0" fill="hold" grpId="0" nodeType="withEffect">
                                  <p:stCondLst>
                                    <p:cond delay="10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200"/>
                                        <p:tgtEl>
                                          <p:spTgt spid="17"/>
                                        </p:tgtEl>
                                      </p:cBhvr>
                                    </p:animEffect>
                                  </p:childTnLst>
                                </p:cTn>
                              </p:par>
                              <p:par>
                                <p:cTn id="32" presetID="10" presetClass="entr" presetSubtype="0" fill="hold" grpId="0" nodeType="withEffect">
                                  <p:stCondLst>
                                    <p:cond delay="100"/>
                                  </p:stCondLst>
                                  <p:childTnLst>
                                    <p:set>
                                      <p:cBhvr>
                                        <p:cTn id="33" dur="1" fill="hold">
                                          <p:stCondLst>
                                            <p:cond delay="0"/>
                                          </p:stCondLst>
                                        </p:cTn>
                                        <p:tgtEl>
                                          <p:spTgt spid="48"/>
                                        </p:tgtEl>
                                        <p:attrNameLst>
                                          <p:attrName>style.visibility</p:attrName>
                                        </p:attrNameLst>
                                      </p:cBhvr>
                                      <p:to>
                                        <p:strVal val="visible"/>
                                      </p:to>
                                    </p:set>
                                    <p:animEffect transition="in" filter="fade">
                                      <p:cBhvr>
                                        <p:cTn id="34" dur="200"/>
                                        <p:tgtEl>
                                          <p:spTgt spid="48"/>
                                        </p:tgtEl>
                                      </p:cBhvr>
                                    </p:animEffect>
                                  </p:childTnLst>
                                </p:cTn>
                              </p:par>
                              <p:par>
                                <p:cTn id="35" presetID="10" presetClass="entr" presetSubtype="0" fill="hold" grpId="0" nodeType="withEffect">
                                  <p:stCondLst>
                                    <p:cond delay="200"/>
                                  </p:stCondLst>
                                  <p:childTnLst>
                                    <p:set>
                                      <p:cBhvr>
                                        <p:cTn id="36" dur="1" fill="hold">
                                          <p:stCondLst>
                                            <p:cond delay="0"/>
                                          </p:stCondLst>
                                        </p:cTn>
                                        <p:tgtEl>
                                          <p:spTgt spid="51"/>
                                        </p:tgtEl>
                                        <p:attrNameLst>
                                          <p:attrName>style.visibility</p:attrName>
                                        </p:attrNameLst>
                                      </p:cBhvr>
                                      <p:to>
                                        <p:strVal val="visible"/>
                                      </p:to>
                                    </p:set>
                                    <p:animEffect transition="in" filter="fade">
                                      <p:cBhvr>
                                        <p:cTn id="37" dur="200"/>
                                        <p:tgtEl>
                                          <p:spTgt spid="51"/>
                                        </p:tgtEl>
                                      </p:cBhvr>
                                    </p:animEffect>
                                  </p:childTnLst>
                                </p:cTn>
                              </p:par>
                              <p:par>
                                <p:cTn id="38" presetID="10" presetClass="entr" presetSubtype="0" fill="hold" grpId="0" nodeType="withEffect">
                                  <p:stCondLst>
                                    <p:cond delay="300"/>
                                  </p:stCondLst>
                                  <p:childTnLst>
                                    <p:set>
                                      <p:cBhvr>
                                        <p:cTn id="39" dur="1" fill="hold">
                                          <p:stCondLst>
                                            <p:cond delay="0"/>
                                          </p:stCondLst>
                                        </p:cTn>
                                        <p:tgtEl>
                                          <p:spTgt spid="52"/>
                                        </p:tgtEl>
                                        <p:attrNameLst>
                                          <p:attrName>style.visibility</p:attrName>
                                        </p:attrNameLst>
                                      </p:cBhvr>
                                      <p:to>
                                        <p:strVal val="visible"/>
                                      </p:to>
                                    </p:set>
                                    <p:animEffect transition="in" filter="fade">
                                      <p:cBhvr>
                                        <p:cTn id="40" dur="200"/>
                                        <p:tgtEl>
                                          <p:spTgt spid="52"/>
                                        </p:tgtEl>
                                      </p:cBhvr>
                                    </p:animEffect>
                                  </p:childTnLst>
                                </p:cTn>
                              </p:par>
                              <p:par>
                                <p:cTn id="41" presetID="10" presetClass="entr" presetSubtype="0" fill="hold" grpId="0" nodeType="withEffect">
                                  <p:stCondLst>
                                    <p:cond delay="700"/>
                                  </p:stCondLst>
                                  <p:childTnLst>
                                    <p:set>
                                      <p:cBhvr>
                                        <p:cTn id="42" dur="1" fill="hold">
                                          <p:stCondLst>
                                            <p:cond delay="0"/>
                                          </p:stCondLst>
                                        </p:cTn>
                                        <p:tgtEl>
                                          <p:spTgt spid="53"/>
                                        </p:tgtEl>
                                        <p:attrNameLst>
                                          <p:attrName>style.visibility</p:attrName>
                                        </p:attrNameLst>
                                      </p:cBhvr>
                                      <p:to>
                                        <p:strVal val="visible"/>
                                      </p:to>
                                    </p:set>
                                    <p:animEffect transition="in" filter="fade">
                                      <p:cBhvr>
                                        <p:cTn id="43" dur="200"/>
                                        <p:tgtEl>
                                          <p:spTgt spid="53"/>
                                        </p:tgtEl>
                                      </p:cBhvr>
                                    </p:animEffect>
                                  </p:childTnLst>
                                </p:cTn>
                              </p:par>
                              <p:par>
                                <p:cTn id="44" presetID="10" presetClass="entr" presetSubtype="0" fill="hold" grpId="0" nodeType="withEffect">
                                  <p:stCondLst>
                                    <p:cond delay="800"/>
                                  </p:stCondLst>
                                  <p:childTnLst>
                                    <p:set>
                                      <p:cBhvr>
                                        <p:cTn id="45" dur="1" fill="hold">
                                          <p:stCondLst>
                                            <p:cond delay="0"/>
                                          </p:stCondLst>
                                        </p:cTn>
                                        <p:tgtEl>
                                          <p:spTgt spid="54"/>
                                        </p:tgtEl>
                                        <p:attrNameLst>
                                          <p:attrName>style.visibility</p:attrName>
                                        </p:attrNameLst>
                                      </p:cBhvr>
                                      <p:to>
                                        <p:strVal val="visible"/>
                                      </p:to>
                                    </p:set>
                                    <p:animEffect transition="in" filter="fade">
                                      <p:cBhvr>
                                        <p:cTn id="46" dur="200"/>
                                        <p:tgtEl>
                                          <p:spTgt spid="54"/>
                                        </p:tgtEl>
                                      </p:cBhvr>
                                    </p:animEffect>
                                  </p:childTnLst>
                                </p:cTn>
                              </p:par>
                              <p:par>
                                <p:cTn id="47" presetID="10" presetClass="entr" presetSubtype="0" fill="hold" grpId="0" nodeType="withEffect">
                                  <p:stCondLst>
                                    <p:cond delay="800"/>
                                  </p:stCondLst>
                                  <p:childTnLst>
                                    <p:set>
                                      <p:cBhvr>
                                        <p:cTn id="48" dur="1" fill="hold">
                                          <p:stCondLst>
                                            <p:cond delay="0"/>
                                          </p:stCondLst>
                                        </p:cTn>
                                        <p:tgtEl>
                                          <p:spTgt spid="149"/>
                                        </p:tgtEl>
                                        <p:attrNameLst>
                                          <p:attrName>style.visibility</p:attrName>
                                        </p:attrNameLst>
                                      </p:cBhvr>
                                      <p:to>
                                        <p:strVal val="visible"/>
                                      </p:to>
                                    </p:set>
                                    <p:animEffect transition="in" filter="fade">
                                      <p:cBhvr>
                                        <p:cTn id="49" dur="200"/>
                                        <p:tgtEl>
                                          <p:spTgt spid="149"/>
                                        </p:tgtEl>
                                      </p:cBhvr>
                                    </p:animEffect>
                                  </p:childTnLst>
                                </p:cTn>
                              </p:par>
                              <p:par>
                                <p:cTn id="50" presetID="10" presetClass="entr" presetSubtype="0" fill="hold" grpId="0" nodeType="withEffect">
                                  <p:stCondLst>
                                    <p:cond delay="700"/>
                                  </p:stCondLst>
                                  <p:childTnLst>
                                    <p:set>
                                      <p:cBhvr>
                                        <p:cTn id="51" dur="1" fill="hold">
                                          <p:stCondLst>
                                            <p:cond delay="0"/>
                                          </p:stCondLst>
                                        </p:cTn>
                                        <p:tgtEl>
                                          <p:spTgt spid="148"/>
                                        </p:tgtEl>
                                        <p:attrNameLst>
                                          <p:attrName>style.visibility</p:attrName>
                                        </p:attrNameLst>
                                      </p:cBhvr>
                                      <p:to>
                                        <p:strVal val="visible"/>
                                      </p:to>
                                    </p:set>
                                    <p:animEffect transition="in" filter="fade">
                                      <p:cBhvr>
                                        <p:cTn id="52" dur="200"/>
                                        <p:tgtEl>
                                          <p:spTgt spid="148"/>
                                        </p:tgtEl>
                                      </p:cBhvr>
                                    </p:animEffect>
                                  </p:childTnLst>
                                </p:cTn>
                              </p:par>
                              <p:par>
                                <p:cTn id="53" presetID="10" presetClass="entr" presetSubtype="0" fill="hold" grpId="0" nodeType="withEffect">
                                  <p:stCondLst>
                                    <p:cond delay="300"/>
                                  </p:stCondLst>
                                  <p:childTnLst>
                                    <p:set>
                                      <p:cBhvr>
                                        <p:cTn id="54" dur="1" fill="hold">
                                          <p:stCondLst>
                                            <p:cond delay="0"/>
                                          </p:stCondLst>
                                        </p:cTn>
                                        <p:tgtEl>
                                          <p:spTgt spid="147"/>
                                        </p:tgtEl>
                                        <p:attrNameLst>
                                          <p:attrName>style.visibility</p:attrName>
                                        </p:attrNameLst>
                                      </p:cBhvr>
                                      <p:to>
                                        <p:strVal val="visible"/>
                                      </p:to>
                                    </p:set>
                                    <p:animEffect transition="in" filter="fade">
                                      <p:cBhvr>
                                        <p:cTn id="55" dur="200"/>
                                        <p:tgtEl>
                                          <p:spTgt spid="147"/>
                                        </p:tgtEl>
                                      </p:cBhvr>
                                    </p:animEffect>
                                  </p:childTnLst>
                                </p:cTn>
                              </p:par>
                              <p:par>
                                <p:cTn id="56" presetID="10" presetClass="entr" presetSubtype="0" fill="hold" grpId="0" nodeType="withEffect">
                                  <p:stCondLst>
                                    <p:cond delay="200"/>
                                  </p:stCondLst>
                                  <p:childTnLst>
                                    <p:set>
                                      <p:cBhvr>
                                        <p:cTn id="57" dur="1" fill="hold">
                                          <p:stCondLst>
                                            <p:cond delay="0"/>
                                          </p:stCondLst>
                                        </p:cTn>
                                        <p:tgtEl>
                                          <p:spTgt spid="146"/>
                                        </p:tgtEl>
                                        <p:attrNameLst>
                                          <p:attrName>style.visibility</p:attrName>
                                        </p:attrNameLst>
                                      </p:cBhvr>
                                      <p:to>
                                        <p:strVal val="visible"/>
                                      </p:to>
                                    </p:set>
                                    <p:animEffect transition="in" filter="fade">
                                      <p:cBhvr>
                                        <p:cTn id="58" dur="200"/>
                                        <p:tgtEl>
                                          <p:spTgt spid="146"/>
                                        </p:tgtEl>
                                      </p:cBhvr>
                                    </p:animEffect>
                                  </p:childTnLst>
                                </p:cTn>
                              </p:par>
                              <p:par>
                                <p:cTn id="59" presetID="10" presetClass="entr" presetSubtype="0" fill="hold" grpId="0" nodeType="withEffect">
                                  <p:stCondLst>
                                    <p:cond delay="100"/>
                                  </p:stCondLst>
                                  <p:childTnLst>
                                    <p:set>
                                      <p:cBhvr>
                                        <p:cTn id="60" dur="1" fill="hold">
                                          <p:stCondLst>
                                            <p:cond delay="0"/>
                                          </p:stCondLst>
                                        </p:cTn>
                                        <p:tgtEl>
                                          <p:spTgt spid="145"/>
                                        </p:tgtEl>
                                        <p:attrNameLst>
                                          <p:attrName>style.visibility</p:attrName>
                                        </p:attrNameLst>
                                      </p:cBhvr>
                                      <p:to>
                                        <p:strVal val="visible"/>
                                      </p:to>
                                    </p:set>
                                    <p:animEffect transition="in" filter="fade">
                                      <p:cBhvr>
                                        <p:cTn id="61" dur="200"/>
                                        <p:tgtEl>
                                          <p:spTgt spid="145"/>
                                        </p:tgtEl>
                                      </p:cBhvr>
                                    </p:animEffect>
                                  </p:childTnLst>
                                </p:cTn>
                              </p:par>
                              <p:par>
                                <p:cTn id="62" presetID="10" presetClass="entr" presetSubtype="0" fill="hold" grpId="0" nodeType="withEffect">
                                  <p:stCondLst>
                                    <p:cond delay="1000"/>
                                  </p:stCondLst>
                                  <p:childTnLst>
                                    <p:set>
                                      <p:cBhvr>
                                        <p:cTn id="63" dur="1" fill="hold">
                                          <p:stCondLst>
                                            <p:cond delay="0"/>
                                          </p:stCondLst>
                                        </p:cTn>
                                        <p:tgtEl>
                                          <p:spTgt spid="136"/>
                                        </p:tgtEl>
                                        <p:attrNameLst>
                                          <p:attrName>style.visibility</p:attrName>
                                        </p:attrNameLst>
                                      </p:cBhvr>
                                      <p:to>
                                        <p:strVal val="visible"/>
                                      </p:to>
                                    </p:set>
                                    <p:animEffect transition="in" filter="fade">
                                      <p:cBhvr>
                                        <p:cTn id="64" dur="200"/>
                                        <p:tgtEl>
                                          <p:spTgt spid="136"/>
                                        </p:tgtEl>
                                      </p:cBhvr>
                                    </p:animEffect>
                                  </p:childTnLst>
                                </p:cTn>
                              </p:par>
                              <p:par>
                                <p:cTn id="65" presetID="10" presetClass="entr" presetSubtype="0" fill="hold" nodeType="withEffect">
                                  <p:stCondLst>
                                    <p:cond delay="700"/>
                                  </p:stCondLst>
                                  <p:childTnLst>
                                    <p:set>
                                      <p:cBhvr>
                                        <p:cTn id="66" dur="1" fill="hold">
                                          <p:stCondLst>
                                            <p:cond delay="0"/>
                                          </p:stCondLst>
                                        </p:cTn>
                                        <p:tgtEl>
                                          <p:spTgt spid="138"/>
                                        </p:tgtEl>
                                        <p:attrNameLst>
                                          <p:attrName>style.visibility</p:attrName>
                                        </p:attrNameLst>
                                      </p:cBhvr>
                                      <p:to>
                                        <p:strVal val="visible"/>
                                      </p:to>
                                    </p:set>
                                    <p:animEffect transition="in" filter="fade">
                                      <p:cBhvr>
                                        <p:cTn id="67" dur="200"/>
                                        <p:tgtEl>
                                          <p:spTgt spid="138"/>
                                        </p:tgtEl>
                                      </p:cBhvr>
                                    </p:animEffect>
                                  </p:childTnLst>
                                </p:cTn>
                              </p:par>
                              <p:par>
                                <p:cTn id="68" presetID="10" presetClass="entr" presetSubtype="0" fill="hold" nodeType="withEffect">
                                  <p:stCondLst>
                                    <p:cond delay="800"/>
                                  </p:stCondLst>
                                  <p:childTnLst>
                                    <p:set>
                                      <p:cBhvr>
                                        <p:cTn id="69" dur="1" fill="hold">
                                          <p:stCondLst>
                                            <p:cond delay="0"/>
                                          </p:stCondLst>
                                        </p:cTn>
                                        <p:tgtEl>
                                          <p:spTgt spid="38"/>
                                        </p:tgtEl>
                                        <p:attrNameLst>
                                          <p:attrName>style.visibility</p:attrName>
                                        </p:attrNameLst>
                                      </p:cBhvr>
                                      <p:to>
                                        <p:strVal val="visible"/>
                                      </p:to>
                                    </p:set>
                                    <p:animEffect transition="in" filter="fade">
                                      <p:cBhvr>
                                        <p:cTn id="70" dur="200"/>
                                        <p:tgtEl>
                                          <p:spTgt spid="38"/>
                                        </p:tgtEl>
                                      </p:cBhvr>
                                    </p:animEffect>
                                  </p:childTnLst>
                                </p:cTn>
                              </p:par>
                              <p:par>
                                <p:cTn id="71" presetID="10" presetClass="entr" presetSubtype="0" fill="hold" nodeType="withEffect">
                                  <p:stCondLst>
                                    <p:cond delay="300"/>
                                  </p:stCondLst>
                                  <p:childTnLst>
                                    <p:set>
                                      <p:cBhvr>
                                        <p:cTn id="72" dur="1" fill="hold">
                                          <p:stCondLst>
                                            <p:cond delay="0"/>
                                          </p:stCondLst>
                                        </p:cTn>
                                        <p:tgtEl>
                                          <p:spTgt spid="35"/>
                                        </p:tgtEl>
                                        <p:attrNameLst>
                                          <p:attrName>style.visibility</p:attrName>
                                        </p:attrNameLst>
                                      </p:cBhvr>
                                      <p:to>
                                        <p:strVal val="visible"/>
                                      </p:to>
                                    </p:set>
                                    <p:animEffect transition="in" filter="fade">
                                      <p:cBhvr>
                                        <p:cTn id="73" dur="200"/>
                                        <p:tgtEl>
                                          <p:spTgt spid="35"/>
                                        </p:tgtEl>
                                      </p:cBhvr>
                                    </p:animEffect>
                                  </p:childTnLst>
                                </p:cTn>
                              </p:par>
                              <p:par>
                                <p:cTn id="74" presetID="10" presetClass="entr" presetSubtype="0" fill="hold" nodeType="withEffect">
                                  <p:stCondLst>
                                    <p:cond delay="200"/>
                                  </p:stCondLst>
                                  <p:childTnLst>
                                    <p:set>
                                      <p:cBhvr>
                                        <p:cTn id="75" dur="1" fill="hold">
                                          <p:stCondLst>
                                            <p:cond delay="0"/>
                                          </p:stCondLst>
                                        </p:cTn>
                                        <p:tgtEl>
                                          <p:spTgt spid="32"/>
                                        </p:tgtEl>
                                        <p:attrNameLst>
                                          <p:attrName>style.visibility</p:attrName>
                                        </p:attrNameLst>
                                      </p:cBhvr>
                                      <p:to>
                                        <p:strVal val="visible"/>
                                      </p:to>
                                    </p:set>
                                    <p:animEffect transition="in" filter="fade">
                                      <p:cBhvr>
                                        <p:cTn id="76" dur="200"/>
                                        <p:tgtEl>
                                          <p:spTgt spid="32"/>
                                        </p:tgtEl>
                                      </p:cBhvr>
                                    </p:animEffect>
                                  </p:childTnLst>
                                </p:cTn>
                              </p:par>
                              <p:par>
                                <p:cTn id="77" presetID="10" presetClass="entr" presetSubtype="0" fill="hold" nodeType="withEffect">
                                  <p:stCondLst>
                                    <p:cond delay="100"/>
                                  </p:stCondLst>
                                  <p:childTnLst>
                                    <p:set>
                                      <p:cBhvr>
                                        <p:cTn id="78" dur="1" fill="hold">
                                          <p:stCondLst>
                                            <p:cond delay="0"/>
                                          </p:stCondLst>
                                        </p:cTn>
                                        <p:tgtEl>
                                          <p:spTgt spid="14"/>
                                        </p:tgtEl>
                                        <p:attrNameLst>
                                          <p:attrName>style.visibility</p:attrName>
                                        </p:attrNameLst>
                                      </p:cBhvr>
                                      <p:to>
                                        <p:strVal val="visible"/>
                                      </p:to>
                                    </p:set>
                                    <p:animEffect transition="in" filter="fade">
                                      <p:cBhvr>
                                        <p:cTn id="79" dur="200"/>
                                        <p:tgtEl>
                                          <p:spTgt spid="14"/>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42"/>
                                        </p:tgtEl>
                                        <p:attrNameLst>
                                          <p:attrName>style.visibility</p:attrName>
                                        </p:attrNameLst>
                                      </p:cBhvr>
                                      <p:to>
                                        <p:strVal val="visible"/>
                                      </p:to>
                                    </p:set>
                                    <p:animEffect transition="in" filter="fade">
                                      <p:cBhvr>
                                        <p:cTn id="82" dur="200"/>
                                        <p:tgtEl>
                                          <p:spTgt spid="42"/>
                                        </p:tgtEl>
                                      </p:cBhvr>
                                    </p:animEffect>
                                  </p:childTnLst>
                                </p:cTn>
                              </p:par>
                              <p:par>
                                <p:cTn id="83" presetID="10" presetClass="entr" presetSubtype="0" fill="hold" grpId="0" nodeType="withEffect">
                                  <p:stCondLst>
                                    <p:cond delay="600"/>
                                  </p:stCondLst>
                                  <p:childTnLst>
                                    <p:set>
                                      <p:cBhvr>
                                        <p:cTn id="84" dur="1" fill="hold">
                                          <p:stCondLst>
                                            <p:cond delay="0"/>
                                          </p:stCondLst>
                                        </p:cTn>
                                        <p:tgtEl>
                                          <p:spTgt spid="63"/>
                                        </p:tgtEl>
                                        <p:attrNameLst>
                                          <p:attrName>style.visibility</p:attrName>
                                        </p:attrNameLst>
                                      </p:cBhvr>
                                      <p:to>
                                        <p:strVal val="visible"/>
                                      </p:to>
                                    </p:set>
                                    <p:animEffect transition="in" filter="fade">
                                      <p:cBhvr>
                                        <p:cTn id="85" dur="200"/>
                                        <p:tgtEl>
                                          <p:spTgt spid="63"/>
                                        </p:tgtEl>
                                      </p:cBhvr>
                                    </p:animEffect>
                                  </p:childTnLst>
                                </p:cTn>
                              </p:par>
                              <p:par>
                                <p:cTn id="86" presetID="22" presetClass="entr" presetSubtype="8" fill="hold" nodeType="withEffect">
                                  <p:stCondLst>
                                    <p:cond delay="1100"/>
                                  </p:stCondLst>
                                  <p:childTnLst>
                                    <p:set>
                                      <p:cBhvr>
                                        <p:cTn id="87" dur="1" fill="hold">
                                          <p:stCondLst>
                                            <p:cond delay="0"/>
                                          </p:stCondLst>
                                        </p:cTn>
                                        <p:tgtEl>
                                          <p:spTgt spid="3"/>
                                        </p:tgtEl>
                                        <p:attrNameLst>
                                          <p:attrName>style.visibility</p:attrName>
                                        </p:attrNameLst>
                                      </p:cBhvr>
                                      <p:to>
                                        <p:strVal val="visible"/>
                                      </p:to>
                                    </p:set>
                                    <p:animEffect transition="in" filter="wipe(left)">
                                      <p:cBhvr>
                                        <p:cTn id="88" dur="500"/>
                                        <p:tgtEl>
                                          <p:spTgt spid="3"/>
                                        </p:tgtEl>
                                      </p:cBhvr>
                                    </p:animEffect>
                                  </p:childTnLst>
                                </p:cTn>
                              </p:par>
                              <p:par>
                                <p:cTn id="89" presetID="10" presetClass="entr" presetSubtype="0" fill="hold" grpId="0" nodeType="withEffect">
                                  <p:stCondLst>
                                    <p:cond delay="800"/>
                                  </p:stCondLst>
                                  <p:childTnLst>
                                    <p:set>
                                      <p:cBhvr>
                                        <p:cTn id="90" dur="1" fill="hold">
                                          <p:stCondLst>
                                            <p:cond delay="0"/>
                                          </p:stCondLst>
                                        </p:cTn>
                                        <p:tgtEl>
                                          <p:spTgt spid="13"/>
                                        </p:tgtEl>
                                        <p:attrNameLst>
                                          <p:attrName>style.visibility</p:attrName>
                                        </p:attrNameLst>
                                      </p:cBhvr>
                                      <p:to>
                                        <p:strVal val="visible"/>
                                      </p:to>
                                    </p:set>
                                    <p:animEffect transition="in" filter="fade">
                                      <p:cBhvr>
                                        <p:cTn id="91" dur="200"/>
                                        <p:tgtEl>
                                          <p:spTgt spid="13"/>
                                        </p:tgtEl>
                                      </p:cBhvr>
                                    </p:animEffect>
                                  </p:childTnLst>
                                </p:cTn>
                              </p:par>
                              <p:par>
                                <p:cTn id="92" presetID="10" presetClass="entr" presetSubtype="0" fill="hold" grpId="0" nodeType="withEffect">
                                  <p:stCondLst>
                                    <p:cond delay="700"/>
                                  </p:stCondLst>
                                  <p:childTnLst>
                                    <p:set>
                                      <p:cBhvr>
                                        <p:cTn id="93" dur="1" fill="hold">
                                          <p:stCondLst>
                                            <p:cond delay="0"/>
                                          </p:stCondLst>
                                        </p:cTn>
                                        <p:tgtEl>
                                          <p:spTgt spid="25"/>
                                        </p:tgtEl>
                                        <p:attrNameLst>
                                          <p:attrName>style.visibility</p:attrName>
                                        </p:attrNameLst>
                                      </p:cBhvr>
                                      <p:to>
                                        <p:strVal val="visible"/>
                                      </p:to>
                                    </p:set>
                                    <p:animEffect transition="in" filter="fade">
                                      <p:cBhvr>
                                        <p:cTn id="94" dur="2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16" grpId="0" animBg="1"/>
      <p:bldP spid="17" grpId="0" animBg="1"/>
      <p:bldP spid="48" grpId="0"/>
      <p:bldP spid="145" grpId="0" animBg="1"/>
      <p:bldP spid="19" grpId="0" animBg="1"/>
      <p:bldP spid="20" grpId="0" animBg="1"/>
      <p:bldP spid="51" grpId="0"/>
      <p:bldP spid="146" grpId="0" animBg="1"/>
      <p:bldP spid="22" grpId="0" animBg="1"/>
      <p:bldP spid="23" grpId="0" animBg="1"/>
      <p:bldP spid="52" grpId="0"/>
      <p:bldP spid="147" grpId="0" animBg="1"/>
      <p:bldP spid="25" grpId="0" animBg="1"/>
      <p:bldP spid="26" grpId="0" animBg="1"/>
      <p:bldP spid="53" grpId="0"/>
      <p:bldP spid="148" grpId="0" animBg="1"/>
      <p:bldP spid="28" grpId="0" animBg="1"/>
      <p:bldP spid="29" grpId="0" animBg="1"/>
      <p:bldP spid="54" grpId="0"/>
      <p:bldP spid="149" grpId="0" animBg="1"/>
      <p:bldP spid="136" grpId="0" animBg="1"/>
      <p:bldP spid="63" grpId="0" animBg="1"/>
      <p:bldP spid="13" grpId="0" animBg="1"/>
    </p:bld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5F28D46-4774-52B4-1837-ABD1B7F1EE3B}"/>
            </a:ext>
          </a:extLst>
        </p:cNvPr>
        <p:cNvGrpSpPr/>
        <p:nvPr/>
      </p:nvGrpSpPr>
      <p:grpSpPr>
        <a:xfrm>
          <a:off x="0" y="0"/>
          <a:ext cx="0" cy="0"/>
          <a:chOff x="0" y="0"/>
          <a:chExt cx="0" cy="0"/>
        </a:xfrm>
      </p:grpSpPr>
      <p:sp>
        <p:nvSpPr>
          <p:cNvPr id="16" name="Title 15">
            <a:extLst>
              <a:ext uri="{FF2B5EF4-FFF2-40B4-BE49-F238E27FC236}">
                <a16:creationId xmlns:a16="http://schemas.microsoft.com/office/drawing/2014/main" id="{FF749C8D-43BA-CE75-D6AC-E1CD501E5B7A}"/>
              </a:ext>
            </a:extLst>
          </p:cNvPr>
          <p:cNvSpPr>
            <a:spLocks noGrp="1"/>
          </p:cNvSpPr>
          <p:nvPr>
            <p:ph type="title"/>
          </p:nvPr>
        </p:nvSpPr>
        <p:spPr/>
        <p:txBody>
          <a:bodyPr/>
          <a:lstStyle/>
          <a:p>
            <a:pPr algn="ctr"/>
            <a:r>
              <a:rPr lang="en-US">
                <a:cs typeface="Segoe UI"/>
              </a:rPr>
              <a:t>Microsoft’s blueprint </a:t>
            </a:r>
            <a:r>
              <a:rPr lang="en-US" b="0">
                <a:cs typeface="Segoe UI"/>
              </a:rPr>
              <a:t>for cloud &amp; AI foundation</a:t>
            </a:r>
            <a:endParaRPr lang="en-US" b="0"/>
          </a:p>
        </p:txBody>
      </p:sp>
      <p:sp>
        <p:nvSpPr>
          <p:cNvPr id="18" name="Right Bracket 17" descr="A layered architecture for building and operating AI-powered solutions.&#10;At the top, a user layer labeled “Users: Humans &amp; Agents” highlights interactions through agentic experiences and copilots within the flow of work. &#10;&#10;Below, two parallel sections—AI Platform and Enterprise apps and databases—represent the core application layer. The AI Platform includes intelligent knowledge retrieval, secure agentic foundation, and AI model choice, while the enterprise apps layer shows low-code and pro-code platforms with multi-modal, AI-ready databases. A central circular element labeled “Real-time intelligence and operations” connects these two layers.&#10;&#10;Beneath this, a Unified Data Foundation layer represents a virtual data estate combining structured and unstructured data, business context, and semantic models to support data products and agents.&#10;&#10;At the bottom, a Secure Infrastructure layer emphasizes scalability, resilience, managed identities, threat detection, and zero-trust security and compliance. Supporting all layers is a Control Plane for observability, governance, security, and compliance.&#10;&#10;On the right side, a Developer Tools section highlights capabilities for building AI solutions, agentic DevOps, and modernization.&#10;&#10;Overall, the diagram illustrates an integrated stack from infrastructure and data foundations up to AI applications and end users, emphasizing security, governance, and real-time intelligence across the entire system.">
            <a:extLst>
              <a:ext uri="{FF2B5EF4-FFF2-40B4-BE49-F238E27FC236}">
                <a16:creationId xmlns:a16="http://schemas.microsoft.com/office/drawing/2014/main" id="{326B4708-EB79-E1A0-5B5F-40936B4C1488}"/>
              </a:ext>
              <a:ext uri="{C183D7F6-B498-43B3-948B-1728B52AA6E4}">
                <adec:decorative xmlns:adec="http://schemas.microsoft.com/office/drawing/2017/decorative" val="0"/>
              </a:ext>
            </a:extLst>
          </p:cNvPr>
          <p:cNvSpPr/>
          <p:nvPr/>
        </p:nvSpPr>
        <p:spPr>
          <a:xfrm>
            <a:off x="9975778" y="1276580"/>
            <a:ext cx="809986" cy="4500765"/>
          </a:xfrm>
          <a:prstGeom prst="rightBracket">
            <a:avLst>
              <a:gd name="adj" fmla="val 0"/>
            </a:avLst>
          </a:prstGeom>
          <a:ln w="12700" cap="rnd">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000000"/>
              </a:solidFill>
              <a:effectLst/>
              <a:uLnTx/>
              <a:uFillTx/>
              <a:latin typeface="Segoe UI"/>
              <a:ea typeface="+mn-lt"/>
              <a:cs typeface="Segoe Sans Display"/>
              <a:sym typeface="+mn-lt"/>
            </a:endParaRPr>
          </a:p>
        </p:txBody>
      </p:sp>
      <p:sp>
        <p:nvSpPr>
          <p:cNvPr id="32" name="Rectangle 31">
            <a:extLst>
              <a:ext uri="{FF2B5EF4-FFF2-40B4-BE49-F238E27FC236}">
                <a16:creationId xmlns:a16="http://schemas.microsoft.com/office/drawing/2014/main" id="{26D1758E-7812-9F25-B9C8-BC623B0B33C0}"/>
              </a:ext>
              <a:ext uri="{C183D7F6-B498-43B3-948B-1728B52AA6E4}">
                <adec:decorative xmlns:adec="http://schemas.microsoft.com/office/drawing/2017/decorative" val="1"/>
              </a:ext>
            </a:extLst>
          </p:cNvPr>
          <p:cNvSpPr/>
          <p:nvPr/>
        </p:nvSpPr>
        <p:spPr bwMode="auto">
          <a:xfrm>
            <a:off x="1999527" y="3668247"/>
            <a:ext cx="7832724" cy="345615"/>
          </a:xfrm>
          <a:prstGeom prst="rect">
            <a:avLst/>
          </a:prstGeom>
          <a:solidFill>
            <a:srgbClr val="36AA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Unified Data Foundation</a:t>
            </a:r>
          </a:p>
        </p:txBody>
      </p:sp>
      <p:sp>
        <p:nvSpPr>
          <p:cNvPr id="30" name="!! Opportunities box">
            <a:extLst>
              <a:ext uri="{FF2B5EF4-FFF2-40B4-BE49-F238E27FC236}">
                <a16:creationId xmlns:a16="http://schemas.microsoft.com/office/drawing/2014/main" id="{E16B1110-62D7-F467-C89D-31E39CA259E9}"/>
              </a:ext>
              <a:ext uri="{C183D7F6-B498-43B3-948B-1728B52AA6E4}">
                <adec:decorative xmlns:adec="http://schemas.microsoft.com/office/drawing/2017/decorative" val="1"/>
              </a:ext>
            </a:extLst>
          </p:cNvPr>
          <p:cNvSpPr txBox="1">
            <a:spLocks/>
          </p:cNvSpPr>
          <p:nvPr/>
        </p:nvSpPr>
        <p:spPr>
          <a:xfrm>
            <a:off x="1999527" y="3673150"/>
            <a:ext cx="7834312" cy="1006220"/>
          </a:xfrm>
          <a:prstGeom prst="rect">
            <a:avLst/>
          </a:prstGeom>
          <a:noFill/>
          <a:ln w="12700" cap="flat" cmpd="sng" algn="ctr">
            <a:solidFill>
              <a:srgbClr val="00A4EF"/>
            </a:solidFill>
            <a:prstDash val="solid"/>
            <a:headEnd type="none" w="med" len="med"/>
            <a:tailEnd type="none" w="med" len="med"/>
          </a:ln>
          <a:effectLst/>
        </p:spPr>
        <p:txBody>
          <a:bodyPr rot="0" spcFirstLastPara="0" vert="horz" wrap="square" lIns="91440" tIns="432000" rIns="91440" bIns="91440" numCol="1" spcCol="0" rtlCol="0" fromWordArt="0" anchor="t" anchorCtr="0" forceAA="0" compatLnSpc="1">
            <a:prstTxWarp prst="textNoShape">
              <a:avLst/>
            </a:prstTxWarp>
            <a:noAutofit/>
          </a:bodyPr>
          <a:lstStyle>
            <a:defPPr>
              <a:defRPr lang="en-US"/>
            </a:defPPr>
            <a:lvl1pPr marL="0" algn="ctr" defTabSz="842965" rtl="0" eaLnBrk="1" fontAlgn="base" latinLnBrk="0" hangingPunct="1">
              <a:spcBef>
                <a:spcPct val="0"/>
              </a:spcBef>
              <a:spcAft>
                <a:spcPts val="1200"/>
              </a:spcAft>
              <a:defRPr sz="8000" kern="0">
                <a:gradFill>
                  <a:gsLst>
                    <a:gs pos="100000">
                      <a:srgbClr val="49C5B1"/>
                    </a:gs>
                    <a:gs pos="0">
                      <a:srgbClr val="0078D3"/>
                    </a:gs>
                  </a:gsLst>
                  <a:lin ang="2700000" scaled="1"/>
                </a:gradFill>
                <a:latin typeface="+mj-lt"/>
                <a:ea typeface="+mn-ea"/>
                <a:cs typeface="Segoe UI" panose="020B0502040204020203" pitchFamily="34" charset="0"/>
              </a:defRPr>
            </a:lvl1pPr>
            <a:lvl2pPr marL="0" marR="0" lvl="1" indent="0" algn="ctr" defTabSz="630263" rtl="0" eaLnBrk="1" fontAlgn="auto" latinLnBrk="0" hangingPunct="1">
              <a:lnSpc>
                <a:spcPct val="100000"/>
              </a:lnSpc>
              <a:spcBef>
                <a:spcPts val="400"/>
              </a:spcBef>
              <a:spcAft>
                <a:spcPts val="0"/>
              </a:spcAft>
              <a:buClrTx/>
              <a:buSzPct val="90000"/>
              <a:buFontTx/>
              <a:buNone/>
              <a:tabLst/>
              <a:defRPr kumimoji="0" sz="1100" b="0" i="0" u="none" strike="noStrike" kern="1200" cap="none" spc="0" normalizeH="0" baseline="0">
                <a:ln>
                  <a:noFill/>
                </a:ln>
                <a:gradFill>
                  <a:gsLst>
                    <a:gs pos="9174">
                      <a:srgbClr val="000000"/>
                    </a:gs>
                    <a:gs pos="42000">
                      <a:srgbClr val="000000"/>
                    </a:gs>
                  </a:gsLst>
                  <a:path path="circle">
                    <a:fillToRect l="100000" t="100000"/>
                  </a:path>
                </a:gradFill>
                <a:effectLst/>
                <a:uLnTx/>
                <a:uFillTx/>
                <a:latin typeface="Segoe UI Variable Display Semibold" pitchFamily="2" charset="0"/>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Unified data estate in one virtual lake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Business Context and Semantic Foundation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a:rPr>
              <a:t>Data Products: Data agents</a:t>
            </a:r>
            <a:endParaRPr kumimoji="0" lang="en-US" sz="1000" b="0" i="0" u="none" strike="noStrike" kern="1200" cap="none" spc="0" normalizeH="0" baseline="0" noProof="0">
              <a:ln>
                <a:noFill/>
              </a:ln>
              <a:solidFill>
                <a:srgbClr val="000000"/>
              </a:solidFill>
              <a:effectLst/>
              <a:highlight>
                <a:srgbClr val="FFFF00"/>
              </a:highlight>
              <a:uLnTx/>
              <a:uFillTx/>
              <a:latin typeface="Segoe UI"/>
              <a:ea typeface="+mn-ea"/>
              <a:cs typeface="Segoe Sans Display"/>
            </a:endParaRPr>
          </a:p>
        </p:txBody>
      </p:sp>
      <p:sp>
        <p:nvSpPr>
          <p:cNvPr id="39" name="!! Opportunities box">
            <a:extLst>
              <a:ext uri="{FF2B5EF4-FFF2-40B4-BE49-F238E27FC236}">
                <a16:creationId xmlns:a16="http://schemas.microsoft.com/office/drawing/2014/main" id="{89DA269A-48C8-7538-3F9A-D0F2C250F739}"/>
              </a:ext>
              <a:ext uri="{C183D7F6-B498-43B3-948B-1728B52AA6E4}">
                <adec:decorative xmlns:adec="http://schemas.microsoft.com/office/drawing/2017/decorative" val="1"/>
              </a:ext>
            </a:extLst>
          </p:cNvPr>
          <p:cNvSpPr txBox="1">
            <a:spLocks/>
          </p:cNvSpPr>
          <p:nvPr/>
        </p:nvSpPr>
        <p:spPr>
          <a:xfrm>
            <a:off x="1999527" y="2565064"/>
            <a:ext cx="3096000" cy="1006219"/>
          </a:xfrm>
          <a:prstGeom prst="rect">
            <a:avLst/>
          </a:prstGeom>
          <a:noFill/>
          <a:ln w="12700" cap="flat" cmpd="sng" algn="ctr">
            <a:solidFill>
              <a:srgbClr val="00A4EF"/>
            </a:solidFill>
            <a:prstDash val="solid"/>
            <a:headEnd type="none" w="med" len="med"/>
            <a:tailEnd type="none" w="med" len="med"/>
          </a:ln>
          <a:effectLst/>
        </p:spPr>
        <p:txBody>
          <a:bodyPr rot="0" spcFirstLastPara="0" vert="horz" wrap="square" lIns="91440" tIns="432000" rIns="91440" bIns="91440" numCol="1" spcCol="0" rtlCol="0" fromWordArt="0" anchor="t" anchorCtr="0" forceAA="0" compatLnSpc="1">
            <a:prstTxWarp prst="textNoShape">
              <a:avLst/>
            </a:prstTxWarp>
            <a:noAutofit/>
          </a:bodyPr>
          <a:lstStyle>
            <a:defPPr>
              <a:defRPr lang="en-US"/>
            </a:defPPr>
            <a:lvl1pPr marL="0" algn="ctr" defTabSz="842965" rtl="0" eaLnBrk="1" fontAlgn="base" latinLnBrk="0" hangingPunct="1">
              <a:spcBef>
                <a:spcPct val="0"/>
              </a:spcBef>
              <a:spcAft>
                <a:spcPts val="1200"/>
              </a:spcAft>
              <a:defRPr sz="8000" kern="0">
                <a:gradFill>
                  <a:gsLst>
                    <a:gs pos="100000">
                      <a:srgbClr val="49C5B1"/>
                    </a:gs>
                    <a:gs pos="0">
                      <a:srgbClr val="0078D3"/>
                    </a:gs>
                  </a:gsLst>
                  <a:lin ang="2700000" scaled="1"/>
                </a:gradFill>
                <a:latin typeface="+mj-lt"/>
                <a:ea typeface="+mn-ea"/>
                <a:cs typeface="Segoe UI" panose="020B0502040204020203" pitchFamily="34" charset="0"/>
              </a:defRPr>
            </a:lvl1pPr>
            <a:lvl2pPr marL="0" marR="0" lvl="1" indent="0" algn="ctr" defTabSz="630263" rtl="0" eaLnBrk="1" fontAlgn="auto" latinLnBrk="0" hangingPunct="1">
              <a:lnSpc>
                <a:spcPct val="100000"/>
              </a:lnSpc>
              <a:spcBef>
                <a:spcPts val="400"/>
              </a:spcBef>
              <a:spcAft>
                <a:spcPts val="0"/>
              </a:spcAft>
              <a:buClrTx/>
              <a:buSzPct val="90000"/>
              <a:buFontTx/>
              <a:buNone/>
              <a:tabLst/>
              <a:defRPr kumimoji="0" sz="1100" b="0" i="0" u="none" strike="noStrike" kern="1200" cap="none" spc="0" normalizeH="0" baseline="0">
                <a:ln>
                  <a:noFill/>
                </a:ln>
                <a:gradFill>
                  <a:gsLst>
                    <a:gs pos="9174">
                      <a:srgbClr val="000000"/>
                    </a:gs>
                    <a:gs pos="42000">
                      <a:srgbClr val="000000"/>
                    </a:gs>
                  </a:gsLst>
                  <a:path path="circle">
                    <a:fillToRect l="100000" t="100000"/>
                  </a:path>
                </a:gradFill>
                <a:effectLst/>
                <a:uLnTx/>
                <a:uFillTx/>
                <a:latin typeface="Segoe UI Variable Display Semibold" pitchFamily="2" charset="0"/>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Intelligent Knowledge retrieval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Secure Agentic foundation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AI Model Choice</a:t>
            </a:r>
          </a:p>
        </p:txBody>
      </p:sp>
      <p:sp>
        <p:nvSpPr>
          <p:cNvPr id="40" name="!! Opportunities box">
            <a:extLst>
              <a:ext uri="{FF2B5EF4-FFF2-40B4-BE49-F238E27FC236}">
                <a16:creationId xmlns:a16="http://schemas.microsoft.com/office/drawing/2014/main" id="{E44CFD28-1A91-440F-810C-05B7BC6DA66F}"/>
              </a:ext>
              <a:ext uri="{C183D7F6-B498-43B3-948B-1728B52AA6E4}">
                <adec:decorative xmlns:adec="http://schemas.microsoft.com/office/drawing/2017/decorative" val="1"/>
              </a:ext>
            </a:extLst>
          </p:cNvPr>
          <p:cNvSpPr txBox="1">
            <a:spLocks/>
          </p:cNvSpPr>
          <p:nvPr/>
        </p:nvSpPr>
        <p:spPr>
          <a:xfrm>
            <a:off x="6737839" y="2565064"/>
            <a:ext cx="3096000" cy="1006219"/>
          </a:xfrm>
          <a:prstGeom prst="rect">
            <a:avLst/>
          </a:prstGeom>
          <a:noFill/>
          <a:ln w="12700" cap="flat" cmpd="sng" algn="ctr">
            <a:solidFill>
              <a:srgbClr val="00A4EF"/>
            </a:solidFill>
            <a:prstDash val="solid"/>
            <a:headEnd type="none" w="med" len="med"/>
            <a:tailEnd type="none" w="med" len="med"/>
          </a:ln>
          <a:effectLst/>
        </p:spPr>
        <p:txBody>
          <a:bodyPr rot="0" spcFirstLastPara="0" vert="horz" wrap="square" lIns="91440" tIns="432000" rIns="91440" bIns="91440" numCol="1" spcCol="0" rtlCol="0" fromWordArt="0" anchor="t" anchorCtr="0" forceAA="0" compatLnSpc="1">
            <a:prstTxWarp prst="textNoShape">
              <a:avLst/>
            </a:prstTxWarp>
            <a:noAutofit/>
          </a:bodyPr>
          <a:lstStyle>
            <a:defPPr>
              <a:defRPr lang="en-US"/>
            </a:defPPr>
            <a:lvl1pPr marL="0" lvl="0" algn="ctr" defTabSz="914400" rtl="0" eaLnBrk="1" fontAlgn="auto" latinLnBrk="0" hangingPunct="1">
              <a:spcBef>
                <a:spcPts val="0"/>
              </a:spcBef>
              <a:spcAft>
                <a:spcPts val="0"/>
              </a:spcAft>
              <a:defRPr sz="1000" kern="1200">
                <a:solidFill>
                  <a:schemeClr val="tx1"/>
                </a:solidFill>
                <a:latin typeface="+mn-lt"/>
                <a:ea typeface="+mn-ea"/>
                <a:cs typeface="Segoe Sans Display" pitchFamily="2" charset="0"/>
              </a:defRPr>
            </a:lvl1pPr>
            <a:lvl2pPr marL="0" marR="0" lvl="1" indent="0" algn="ctr" defTabSz="630263" rtl="0" eaLnBrk="1" fontAlgn="auto" latinLnBrk="0" hangingPunct="1">
              <a:lnSpc>
                <a:spcPct val="100000"/>
              </a:lnSpc>
              <a:spcBef>
                <a:spcPts val="400"/>
              </a:spcBef>
              <a:spcAft>
                <a:spcPts val="0"/>
              </a:spcAft>
              <a:buClrTx/>
              <a:buSzPct val="90000"/>
              <a:buFontTx/>
              <a:buNone/>
              <a:tabLst/>
              <a:defRPr kumimoji="0" sz="1100" b="0" i="0" u="none" strike="noStrike" kern="1200" cap="none" spc="0" normalizeH="0" baseline="0">
                <a:ln>
                  <a:noFill/>
                </a:ln>
                <a:gradFill>
                  <a:gsLst>
                    <a:gs pos="9174">
                      <a:srgbClr val="000000"/>
                    </a:gs>
                    <a:gs pos="42000">
                      <a:srgbClr val="000000"/>
                    </a:gs>
                  </a:gsLst>
                  <a:path path="circle">
                    <a:fillToRect l="100000" t="100000"/>
                  </a:path>
                </a:gradFill>
                <a:effectLst/>
                <a:uLnTx/>
                <a:uFillTx/>
                <a:latin typeface="Segoe UI Variable Display Semibold" pitchFamily="2" charset="0"/>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No-code, Low-code, Managed PaaS App Platform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 Pro-code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a:rPr>
              <a:t>Multi-modal AI-Ready Databases</a:t>
            </a:r>
          </a:p>
        </p:txBody>
      </p:sp>
      <p:sp>
        <p:nvSpPr>
          <p:cNvPr id="29" name="Rectangle 28">
            <a:extLst>
              <a:ext uri="{FF2B5EF4-FFF2-40B4-BE49-F238E27FC236}">
                <a16:creationId xmlns:a16="http://schemas.microsoft.com/office/drawing/2014/main" id="{73C08DC5-8E34-849D-EF37-DA75025B92E1}"/>
              </a:ext>
              <a:ext uri="{C183D7F6-B498-43B3-948B-1728B52AA6E4}">
                <adec:decorative xmlns:adec="http://schemas.microsoft.com/office/drawing/2017/decorative" val="1"/>
              </a:ext>
            </a:extLst>
          </p:cNvPr>
          <p:cNvSpPr/>
          <p:nvPr/>
        </p:nvSpPr>
        <p:spPr bwMode="auto">
          <a:xfrm>
            <a:off x="1999527" y="1266777"/>
            <a:ext cx="7834312" cy="345615"/>
          </a:xfrm>
          <a:prstGeom prst="rect">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Segoe UI"/>
                <a:ea typeface="+mn-ea"/>
                <a:cs typeface="+mn-cs"/>
              </a:rPr>
              <a:t>Users: Humans &amp; Agents</a:t>
            </a:r>
          </a:p>
        </p:txBody>
      </p:sp>
      <p:sp>
        <p:nvSpPr>
          <p:cNvPr id="38" name="Rectangle 37">
            <a:extLst>
              <a:ext uri="{FF2B5EF4-FFF2-40B4-BE49-F238E27FC236}">
                <a16:creationId xmlns:a16="http://schemas.microsoft.com/office/drawing/2014/main" id="{A3CDD15E-75AF-9736-68EC-ABC8C6634623}"/>
              </a:ext>
              <a:ext uri="{C183D7F6-B498-43B3-948B-1728B52AA6E4}">
                <adec:decorative xmlns:adec="http://schemas.microsoft.com/office/drawing/2017/decorative" val="1"/>
              </a:ext>
            </a:extLst>
          </p:cNvPr>
          <p:cNvSpPr/>
          <p:nvPr/>
        </p:nvSpPr>
        <p:spPr bwMode="auto">
          <a:xfrm>
            <a:off x="1999527" y="4768252"/>
            <a:ext cx="7832724" cy="345615"/>
          </a:xfrm>
          <a:prstGeom prst="rect">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Segoe UI"/>
                <a:ea typeface="+mn-ea"/>
                <a:cs typeface="+mn-cs"/>
              </a:rPr>
              <a:t>Secure Infrastructure</a:t>
            </a:r>
          </a:p>
        </p:txBody>
      </p:sp>
      <p:sp>
        <p:nvSpPr>
          <p:cNvPr id="57" name="Rectangle 56">
            <a:extLst>
              <a:ext uri="{FF2B5EF4-FFF2-40B4-BE49-F238E27FC236}">
                <a16:creationId xmlns:a16="http://schemas.microsoft.com/office/drawing/2014/main" id="{12E2DF01-B026-4C45-E322-B93353DDE15D}"/>
              </a:ext>
              <a:ext uri="{C183D7F6-B498-43B3-948B-1728B52AA6E4}">
                <adec:decorative xmlns:adec="http://schemas.microsoft.com/office/drawing/2017/decorative" val="1"/>
              </a:ext>
            </a:extLst>
          </p:cNvPr>
          <p:cNvSpPr/>
          <p:nvPr/>
        </p:nvSpPr>
        <p:spPr bwMode="auto">
          <a:xfrm>
            <a:off x="1999527" y="2560161"/>
            <a:ext cx="3096000" cy="345615"/>
          </a:xfrm>
          <a:prstGeom prst="rect">
            <a:avLst/>
          </a:prstGeom>
          <a:solidFill>
            <a:srgbClr val="36AA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AI Platform</a:t>
            </a:r>
          </a:p>
        </p:txBody>
      </p:sp>
      <p:sp>
        <p:nvSpPr>
          <p:cNvPr id="58" name="Rectangle 57">
            <a:extLst>
              <a:ext uri="{FF2B5EF4-FFF2-40B4-BE49-F238E27FC236}">
                <a16:creationId xmlns:a16="http://schemas.microsoft.com/office/drawing/2014/main" id="{0FBCD63B-64D1-9343-9281-17ADAF03BFA8}"/>
              </a:ext>
              <a:ext uri="{C183D7F6-B498-43B3-948B-1728B52AA6E4}">
                <adec:decorative xmlns:adec="http://schemas.microsoft.com/office/drawing/2017/decorative" val="1"/>
              </a:ext>
            </a:extLst>
          </p:cNvPr>
          <p:cNvSpPr/>
          <p:nvPr/>
        </p:nvSpPr>
        <p:spPr bwMode="auto">
          <a:xfrm>
            <a:off x="6734176" y="2560161"/>
            <a:ext cx="3098076" cy="345615"/>
          </a:xfrm>
          <a:prstGeom prst="rect">
            <a:avLst/>
          </a:prstGeom>
          <a:solidFill>
            <a:srgbClr val="36AA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Segoe UI"/>
                <a:ea typeface="+mn-ea"/>
                <a:cs typeface="+mn-cs"/>
              </a:rPr>
              <a:t>Enterprise apps and databases</a:t>
            </a:r>
          </a:p>
        </p:txBody>
      </p:sp>
      <p:sp>
        <p:nvSpPr>
          <p:cNvPr id="19" name="!! Opportunities box">
            <a:extLst>
              <a:ext uri="{FF2B5EF4-FFF2-40B4-BE49-F238E27FC236}">
                <a16:creationId xmlns:a16="http://schemas.microsoft.com/office/drawing/2014/main" id="{A1F25CA5-4C5D-953A-30B9-CEF900568DAE}"/>
              </a:ext>
              <a:ext uri="{C183D7F6-B498-43B3-948B-1728B52AA6E4}">
                <adec:decorative xmlns:adec="http://schemas.microsoft.com/office/drawing/2017/decorative" val="1"/>
              </a:ext>
            </a:extLst>
          </p:cNvPr>
          <p:cNvSpPr txBox="1">
            <a:spLocks/>
          </p:cNvSpPr>
          <p:nvPr/>
        </p:nvSpPr>
        <p:spPr>
          <a:xfrm>
            <a:off x="1999528" y="4768253"/>
            <a:ext cx="7834311" cy="1011122"/>
          </a:xfrm>
          <a:prstGeom prst="rect">
            <a:avLst/>
          </a:prstGeom>
          <a:noFill/>
          <a:ln w="12700" cap="flat" cmpd="sng" algn="ctr">
            <a:solidFill>
              <a:schemeClr val="tx1"/>
            </a:solidFill>
            <a:prstDash val="solid"/>
            <a:headEnd type="none" w="med" len="med"/>
            <a:tailEnd type="none" w="med" len="med"/>
          </a:ln>
          <a:effectLst/>
        </p:spPr>
        <p:txBody>
          <a:bodyPr rot="0" spcFirstLastPara="0" vert="horz" wrap="square" lIns="91440" tIns="432000" rIns="91440" bIns="91440" numCol="1" spcCol="0" rtlCol="0" fromWordArt="0" anchor="t" anchorCtr="0" forceAA="0" compatLnSpc="1">
            <a:prstTxWarp prst="textNoShape">
              <a:avLst/>
            </a:prstTxWarp>
            <a:noAutofit/>
          </a:bodyPr>
          <a:lstStyle>
            <a:defPPr>
              <a:defRPr lang="en-US"/>
            </a:defPPr>
            <a:lvl1pPr marL="0" algn="ctr" defTabSz="842965" rtl="0" eaLnBrk="1" fontAlgn="base" latinLnBrk="0" hangingPunct="1">
              <a:spcBef>
                <a:spcPct val="0"/>
              </a:spcBef>
              <a:spcAft>
                <a:spcPts val="1200"/>
              </a:spcAft>
              <a:defRPr sz="8000" kern="0">
                <a:gradFill>
                  <a:gsLst>
                    <a:gs pos="100000">
                      <a:srgbClr val="49C5B1"/>
                    </a:gs>
                    <a:gs pos="0">
                      <a:srgbClr val="0078D3"/>
                    </a:gs>
                  </a:gsLst>
                  <a:lin ang="2700000" scaled="1"/>
                </a:gradFill>
                <a:latin typeface="+mj-lt"/>
                <a:ea typeface="+mn-ea"/>
                <a:cs typeface="Segoe UI" panose="020B0502040204020203" pitchFamily="34" charset="0"/>
              </a:defRPr>
            </a:lvl1pPr>
            <a:lvl2pPr marL="0" marR="0" lvl="1" indent="0" algn="ctr" defTabSz="630263" rtl="0" eaLnBrk="1" fontAlgn="auto" latinLnBrk="0" hangingPunct="1">
              <a:lnSpc>
                <a:spcPct val="100000"/>
              </a:lnSpc>
              <a:spcBef>
                <a:spcPts val="400"/>
              </a:spcBef>
              <a:spcAft>
                <a:spcPts val="0"/>
              </a:spcAft>
              <a:buClrTx/>
              <a:buSzPct val="90000"/>
              <a:buFontTx/>
              <a:buNone/>
              <a:tabLst/>
              <a:defRPr kumimoji="0" sz="1100" b="0" i="0" u="none" strike="noStrike" kern="1200" cap="none" spc="0" normalizeH="0" baseline="0">
                <a:ln>
                  <a:noFill/>
                </a:ln>
                <a:gradFill>
                  <a:gsLst>
                    <a:gs pos="9174">
                      <a:srgbClr val="000000"/>
                    </a:gs>
                    <a:gs pos="42000">
                      <a:srgbClr val="000000"/>
                    </a:gs>
                  </a:gsLst>
                  <a:path path="circle">
                    <a:fillToRect l="100000" t="100000"/>
                  </a:path>
                </a:gradFill>
                <a:effectLst/>
                <a:uLnTx/>
                <a:uFillTx/>
                <a:latin typeface="Segoe UI Variable Display Semibold" pitchFamily="2" charset="0"/>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Sovereign, Resilient, Scalable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Managed Agent Identities and Threat Detection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Zero Trust Security and Compliance </a:t>
            </a:r>
          </a:p>
        </p:txBody>
      </p:sp>
      <p:sp>
        <p:nvSpPr>
          <p:cNvPr id="20" name="!! Opportunities box">
            <a:extLst>
              <a:ext uri="{FF2B5EF4-FFF2-40B4-BE49-F238E27FC236}">
                <a16:creationId xmlns:a16="http://schemas.microsoft.com/office/drawing/2014/main" id="{3E226406-04D6-A8DB-6974-64047B2D9B90}"/>
              </a:ext>
              <a:ext uri="{C183D7F6-B498-43B3-948B-1728B52AA6E4}">
                <adec:decorative xmlns:adec="http://schemas.microsoft.com/office/drawing/2017/decorative" val="1"/>
              </a:ext>
            </a:extLst>
          </p:cNvPr>
          <p:cNvSpPr txBox="1">
            <a:spLocks/>
          </p:cNvSpPr>
          <p:nvPr/>
        </p:nvSpPr>
        <p:spPr>
          <a:xfrm>
            <a:off x="3070350" y="5861108"/>
            <a:ext cx="5939718" cy="415498"/>
          </a:xfrm>
          <a:prstGeom prst="rect">
            <a:avLst/>
          </a:prstGeom>
          <a:noFill/>
          <a:ln w="19050" cap="rnd" cmpd="sng" algn="ctr">
            <a:noFill/>
            <a:prstDash val="solid"/>
            <a:headEnd type="none" w="lg" len="sm"/>
            <a:tailEnd type="none" w="lg" len="sm"/>
          </a:ln>
          <a:effectLst/>
        </p:spPr>
        <p:txBody>
          <a:bodyPr wrap="square" lIns="0" tIns="0" rIns="0" bIns="0" rtlCol="0" anchor="ctr" anchorCtr="0">
            <a:spAutoFit/>
          </a:bodyPr>
          <a:lstStyle>
            <a:defPPr>
              <a:defRPr lang="en-US"/>
            </a:defPPr>
            <a:lvl1pPr marL="0" marR="0" lvl="0" indent="0" algn="ctr" defTabSz="1427220" rtl="0" eaLnBrk="1" fontAlgn="auto" latinLnBrk="0" hangingPunct="1">
              <a:lnSpc>
                <a:spcPct val="100000"/>
              </a:lnSpc>
              <a:spcBef>
                <a:spcPts val="400"/>
              </a:spcBef>
              <a:spcAft>
                <a:spcPts val="0"/>
              </a:spcAft>
              <a:buClrTx/>
              <a:buSzTx/>
              <a:buFontTx/>
              <a:buNone/>
              <a:tabLst/>
              <a:defRPr kumimoji="0" sz="4000" b="0" i="0" u="none" strike="noStrike" kern="1200" cap="none" spc="-50" normalizeH="0" baseline="0">
                <a:ln>
                  <a:noFill/>
                </a:ln>
                <a:gradFill>
                  <a:gsLst>
                    <a:gs pos="80460">
                      <a:srgbClr val="000000"/>
                    </a:gs>
                    <a:gs pos="59551">
                      <a:srgbClr val="000000"/>
                    </a:gs>
                  </a:gsLst>
                  <a:path path="circle">
                    <a:fillToRect l="100000" t="100000"/>
                  </a:path>
                </a:gradFill>
                <a:effectLst/>
                <a:uLnTx/>
                <a:uFillTx/>
                <a:latin typeface="Segoe UI Variable Display Semibold" pitchFamily="2" charset="0"/>
                <a:ea typeface="+mn-ea"/>
                <a:cs typeface="+mn-cs"/>
              </a:defRPr>
            </a:lvl1pPr>
            <a:lvl2pPr marL="0" marR="0" lvl="1" indent="0" algn="ctr" defTabSz="630263" rtl="0" eaLnBrk="1" fontAlgn="auto" latinLnBrk="0" hangingPunct="1">
              <a:lnSpc>
                <a:spcPct val="100000"/>
              </a:lnSpc>
              <a:spcBef>
                <a:spcPts val="400"/>
              </a:spcBef>
              <a:spcAft>
                <a:spcPts val="0"/>
              </a:spcAft>
              <a:buClrTx/>
              <a:buSzPct val="90000"/>
              <a:buFontTx/>
              <a:buNone/>
              <a:tabLst/>
              <a:defRPr kumimoji="0" sz="1100" b="0" i="0" u="none" strike="noStrike" kern="1200" cap="none" spc="0" normalizeH="0" baseline="0">
                <a:ln>
                  <a:noFill/>
                </a:ln>
                <a:gradFill>
                  <a:gsLst>
                    <a:gs pos="9174">
                      <a:srgbClr val="000000"/>
                    </a:gs>
                    <a:gs pos="42000">
                      <a:srgbClr val="000000"/>
                    </a:gs>
                  </a:gsLst>
                  <a:path path="circle">
                    <a:fillToRect l="100000" t="100000"/>
                  </a:path>
                </a:gradFill>
                <a:effectLst/>
                <a:uLnTx/>
                <a:uFillTx/>
                <a:latin typeface="Segoe UI Variable Display Semibold" pitchFamily="2" charset="0"/>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2449" rtl="0" eaLnBrk="1" fontAlgn="auto" latinLnBrk="0" hangingPunct="1">
              <a:lnSpc>
                <a:spcPct val="100000"/>
              </a:lnSpc>
              <a:spcBef>
                <a:spcPts val="0"/>
              </a:spcBef>
              <a:spcAft>
                <a:spcPts val="0"/>
              </a:spcAft>
              <a:buClrTx/>
              <a:buSzTx/>
              <a:buFontTx/>
              <a:buNone/>
              <a:tabLst/>
              <a:defRPr/>
            </a:pPr>
            <a:r>
              <a:rPr kumimoji="0" lang="en-US" sz="1600" b="1" i="0" u="none" strike="noStrike" kern="0" cap="none" spc="-30" normalizeH="0" baseline="0" noProof="0">
                <a:ln w="3175">
                  <a:noFill/>
                </a:ln>
                <a:solidFill>
                  <a:srgbClr val="000000"/>
                </a:solidFill>
                <a:effectLst/>
                <a:uLnTx/>
                <a:uFillTx/>
                <a:latin typeface="Segoe UI"/>
                <a:ea typeface="+mn-ea"/>
                <a:cs typeface="Segoe UI" pitchFamily="34" charset="0"/>
              </a:rPr>
              <a:t>Control Plane</a:t>
            </a:r>
          </a:p>
          <a:p>
            <a:pPr marL="0" marR="0" lvl="1" indent="0" algn="ctr" defTabSz="630263" rtl="0" eaLnBrk="1" fontAlgn="auto" latinLnBrk="0" hangingPunct="1">
              <a:lnSpc>
                <a:spcPct val="100000"/>
              </a:lnSpc>
              <a:spcBef>
                <a:spcPts val="0"/>
              </a:spcBef>
              <a:spcAft>
                <a:spcPts val="0"/>
              </a:spcAft>
              <a:buClrTx/>
              <a:buSzPct val="90000"/>
              <a:buFontTx/>
              <a:buNone/>
              <a:tabLst/>
              <a:defRPr/>
            </a:pPr>
            <a:r>
              <a:rPr kumimoji="0" lang="en-US" sz="1100" b="0" i="0" u="none" strike="noStrike" kern="0" cap="none" spc="0" normalizeH="0" baseline="0" noProof="0">
                <a:ln>
                  <a:noFill/>
                </a:ln>
                <a:solidFill>
                  <a:srgbClr val="000000"/>
                </a:solidFill>
                <a:effectLst/>
                <a:uLnTx/>
                <a:uFillTx/>
                <a:latin typeface="Segoe UI"/>
                <a:ea typeface="+mn-ea"/>
                <a:cs typeface="+mn-cs"/>
              </a:rPr>
              <a:t>Observability, Governance, Security &amp; Compliance</a:t>
            </a:r>
          </a:p>
        </p:txBody>
      </p:sp>
      <p:sp>
        <p:nvSpPr>
          <p:cNvPr id="28" name="!! Opportunities box">
            <a:extLst>
              <a:ext uri="{FF2B5EF4-FFF2-40B4-BE49-F238E27FC236}">
                <a16:creationId xmlns:a16="http://schemas.microsoft.com/office/drawing/2014/main" id="{18833DA9-E50D-5117-D187-F086643B0A30}"/>
              </a:ext>
              <a:ext uri="{C183D7F6-B498-43B3-948B-1728B52AA6E4}">
                <adec:decorative xmlns:adec="http://schemas.microsoft.com/office/drawing/2017/decorative" val="1"/>
              </a:ext>
            </a:extLst>
          </p:cNvPr>
          <p:cNvSpPr txBox="1">
            <a:spLocks/>
          </p:cNvSpPr>
          <p:nvPr/>
        </p:nvSpPr>
        <p:spPr>
          <a:xfrm>
            <a:off x="1999527" y="1266777"/>
            <a:ext cx="7834312" cy="991514"/>
          </a:xfrm>
          <a:prstGeom prst="rect">
            <a:avLst/>
          </a:prstGeom>
          <a:noFill/>
          <a:ln w="12700" cap="flat" cmpd="sng" algn="ctr">
            <a:solidFill>
              <a:schemeClr val="tx1"/>
            </a:solidFill>
            <a:prstDash val="solid"/>
            <a:headEnd type="none" w="med" len="med"/>
            <a:tailEnd type="none" w="med" len="med"/>
          </a:ln>
          <a:effectLst/>
        </p:spPr>
        <p:txBody>
          <a:bodyPr rot="0" spcFirstLastPara="0" vert="horz" wrap="square" lIns="91440" tIns="432000" rIns="91440" bIns="91440" numCol="1" spcCol="0" rtlCol="0" fromWordArt="0" anchor="t" anchorCtr="0" forceAA="0" compatLnSpc="1">
            <a:prstTxWarp prst="textNoShape">
              <a:avLst/>
            </a:prstTxWarp>
            <a:noAutofit/>
          </a:bodyPr>
          <a:lstStyle>
            <a:defPPr>
              <a:defRPr lang="en-US"/>
            </a:defPPr>
            <a:lvl1pPr marL="0" algn="ctr" defTabSz="842965" rtl="0" eaLnBrk="1" fontAlgn="base" latinLnBrk="0" hangingPunct="1">
              <a:spcBef>
                <a:spcPct val="0"/>
              </a:spcBef>
              <a:spcAft>
                <a:spcPts val="1200"/>
              </a:spcAft>
              <a:defRPr sz="8000" kern="0">
                <a:gradFill>
                  <a:gsLst>
                    <a:gs pos="100000">
                      <a:srgbClr val="49C5B1"/>
                    </a:gs>
                    <a:gs pos="0">
                      <a:srgbClr val="0078D3"/>
                    </a:gs>
                  </a:gsLst>
                  <a:lin ang="2700000" scaled="1"/>
                </a:gradFill>
                <a:latin typeface="+mj-lt"/>
                <a:ea typeface="+mn-ea"/>
                <a:cs typeface="Segoe UI" panose="020B0502040204020203" pitchFamily="34" charset="0"/>
              </a:defRPr>
            </a:lvl1pPr>
            <a:lvl2pPr marL="0" marR="0" lvl="1" indent="0" algn="ctr" defTabSz="630263" rtl="0" eaLnBrk="1" fontAlgn="auto" latinLnBrk="0" hangingPunct="1">
              <a:lnSpc>
                <a:spcPct val="100000"/>
              </a:lnSpc>
              <a:spcBef>
                <a:spcPts val="400"/>
              </a:spcBef>
              <a:spcAft>
                <a:spcPts val="0"/>
              </a:spcAft>
              <a:buClrTx/>
              <a:buSzPct val="90000"/>
              <a:buFontTx/>
              <a:buNone/>
              <a:tabLst/>
              <a:defRPr kumimoji="0" sz="1100" b="0" i="0" u="none" strike="noStrike" kern="1200" cap="none" spc="0" normalizeH="0" baseline="0">
                <a:ln>
                  <a:noFill/>
                </a:ln>
                <a:gradFill>
                  <a:gsLst>
                    <a:gs pos="9174">
                      <a:srgbClr val="000000"/>
                    </a:gs>
                    <a:gs pos="42000">
                      <a:srgbClr val="000000"/>
                    </a:gs>
                  </a:gsLst>
                  <a:path path="circle">
                    <a:fillToRect l="100000" t="100000"/>
                  </a:path>
                </a:gradFill>
                <a:effectLst/>
                <a:uLnTx/>
                <a:uFillTx/>
                <a:latin typeface="Segoe UI Variable Display Semibold" pitchFamily="2" charset="0"/>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Agentic Experiences and Copilots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Work Knowledge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Agents in the flow of work</a:t>
            </a:r>
          </a:p>
        </p:txBody>
      </p:sp>
      <p:sp>
        <p:nvSpPr>
          <p:cNvPr id="94" name="Oval 93">
            <a:extLst>
              <a:ext uri="{FF2B5EF4-FFF2-40B4-BE49-F238E27FC236}">
                <a16:creationId xmlns:a16="http://schemas.microsoft.com/office/drawing/2014/main" id="{4BE400AC-B200-A5BC-F412-903E2D55326C}"/>
              </a:ext>
              <a:ext uri="{C183D7F6-B498-43B3-948B-1728B52AA6E4}">
                <adec:decorative xmlns:adec="http://schemas.microsoft.com/office/drawing/2017/decorative" val="1"/>
              </a:ext>
            </a:extLst>
          </p:cNvPr>
          <p:cNvSpPr/>
          <p:nvPr/>
        </p:nvSpPr>
        <p:spPr bwMode="auto">
          <a:xfrm>
            <a:off x="5432328" y="2527552"/>
            <a:ext cx="1024127" cy="1020925"/>
          </a:xfrm>
          <a:prstGeom prst="ellipse">
            <a:avLst/>
          </a:prstGeom>
          <a:solidFill>
            <a:schemeClr val="bg1"/>
          </a:solidFill>
          <a:ln w="12700" cap="flat" cmpd="sng" algn="ctr">
            <a:solidFill>
              <a:srgbClr val="36AAEE"/>
            </a:solidFill>
            <a:prstDash val="solid"/>
            <a:headEnd type="none" w="med" len="med"/>
            <a:tailEnd type="none" w="med" len="med"/>
          </a:ln>
          <a:effectLst/>
        </p:spPr>
        <p:txBody>
          <a:bodyPr rot="0" spcFirstLastPara="0" vert="horz" wrap="square" lIns="91440" tIns="228600" rIns="91440" bIns="9144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95" name="Arc 94">
            <a:extLst>
              <a:ext uri="{FF2B5EF4-FFF2-40B4-BE49-F238E27FC236}">
                <a16:creationId xmlns:a16="http://schemas.microsoft.com/office/drawing/2014/main" id="{7E2366F5-9A6E-A24A-D951-F6E6E160A65E}"/>
              </a:ext>
              <a:ext uri="{C183D7F6-B498-43B3-948B-1728B52AA6E4}">
                <adec:decorative xmlns:adec="http://schemas.microsoft.com/office/drawing/2017/decorative" val="1"/>
              </a:ext>
            </a:extLst>
          </p:cNvPr>
          <p:cNvSpPr/>
          <p:nvPr/>
        </p:nvSpPr>
        <p:spPr>
          <a:xfrm>
            <a:off x="5432327" y="2527551"/>
            <a:ext cx="1024128" cy="1020926"/>
          </a:xfrm>
          <a:prstGeom prst="arc">
            <a:avLst>
              <a:gd name="adj1" fmla="val 12106999"/>
              <a:gd name="adj2" fmla="val 20883703"/>
            </a:avLst>
          </a:prstGeom>
          <a:noFill/>
          <a:ln w="12700" cap="flat" cmpd="sng" algn="ctr">
            <a:solidFill>
              <a:srgbClr val="36AAEE"/>
            </a:solidFill>
            <a:prstDash val="solid"/>
            <a:headEnd type="none" w="med" len="med"/>
            <a:tailEnd type="arrow" w="lg" len="sm"/>
          </a:ln>
          <a:effectLst/>
        </p:spPr>
        <p:txBody>
          <a:bodyPr rot="0" spcFirstLastPara="0" vert="horz" wrap="square" lIns="91440" tIns="228600" rIns="91440" bIns="9144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96" name="TextBox 126">
            <a:extLst>
              <a:ext uri="{FF2B5EF4-FFF2-40B4-BE49-F238E27FC236}">
                <a16:creationId xmlns:a16="http://schemas.microsoft.com/office/drawing/2014/main" id="{402F1C4A-29DD-CC61-8D66-E1C2BDB45BD7}"/>
              </a:ext>
              <a:ext uri="{C183D7F6-B498-43B3-948B-1728B52AA6E4}">
                <adec:decorative xmlns:adec="http://schemas.microsoft.com/office/drawing/2017/decorative" val="1"/>
              </a:ext>
            </a:extLst>
          </p:cNvPr>
          <p:cNvSpPr txBox="1"/>
          <p:nvPr/>
        </p:nvSpPr>
        <p:spPr>
          <a:xfrm>
            <a:off x="5550007" y="2777148"/>
            <a:ext cx="788768" cy="553998"/>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ts val="0"/>
              </a:spcBef>
              <a:spcAft>
                <a:spcPts val="600"/>
              </a:spcAft>
              <a:buClrTx/>
              <a:buSzTx/>
              <a:buFontTx/>
              <a:buNone/>
              <a:tabLst/>
              <a:defRPr/>
            </a:pPr>
            <a:r>
              <a:rPr kumimoji="0" lang="en-US" sz="900" b="1" i="0" u="none" strike="noStrike" kern="1200" cap="none" spc="0" normalizeH="0" baseline="0" noProof="0">
                <a:ln>
                  <a:noFill/>
                </a:ln>
                <a:solidFill>
                  <a:srgbClr val="000000"/>
                </a:solidFill>
                <a:effectLst/>
                <a:uLnTx/>
                <a:uFillTx/>
                <a:latin typeface="Segoe UI"/>
                <a:ea typeface="+mn-ea"/>
                <a:cs typeface="Segoe Sans Display" pitchFamily="2" charset="0"/>
              </a:rPr>
              <a:t>Real-time intelligence and operations</a:t>
            </a:r>
          </a:p>
        </p:txBody>
      </p:sp>
      <p:sp>
        <p:nvSpPr>
          <p:cNvPr id="97" name="Arc 96">
            <a:extLst>
              <a:ext uri="{FF2B5EF4-FFF2-40B4-BE49-F238E27FC236}">
                <a16:creationId xmlns:a16="http://schemas.microsoft.com/office/drawing/2014/main" id="{ACAE8763-665C-451E-CBFF-35524B867771}"/>
              </a:ext>
              <a:ext uri="{C183D7F6-B498-43B3-948B-1728B52AA6E4}">
                <adec:decorative xmlns:adec="http://schemas.microsoft.com/office/drawing/2017/decorative" val="1"/>
              </a:ext>
            </a:extLst>
          </p:cNvPr>
          <p:cNvSpPr/>
          <p:nvPr/>
        </p:nvSpPr>
        <p:spPr>
          <a:xfrm>
            <a:off x="5432327" y="2527551"/>
            <a:ext cx="1024128" cy="1020926"/>
          </a:xfrm>
          <a:prstGeom prst="arc">
            <a:avLst>
              <a:gd name="adj1" fmla="val 21180025"/>
              <a:gd name="adj2" fmla="val 5580764"/>
            </a:avLst>
          </a:prstGeom>
          <a:noFill/>
          <a:ln w="12700" cap="flat" cmpd="sng" algn="ctr">
            <a:solidFill>
              <a:srgbClr val="36AAEE"/>
            </a:solidFill>
            <a:prstDash val="solid"/>
            <a:headEnd type="none" w="med" len="med"/>
            <a:tailEnd type="arrow" w="lg" len="sm"/>
          </a:ln>
          <a:effectLst/>
        </p:spPr>
        <p:txBody>
          <a:bodyPr rot="0" spcFirstLastPara="0" vert="horz" wrap="square" lIns="91440" tIns="228600" rIns="91440" bIns="9144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98" name="Arc 97">
            <a:extLst>
              <a:ext uri="{FF2B5EF4-FFF2-40B4-BE49-F238E27FC236}">
                <a16:creationId xmlns:a16="http://schemas.microsoft.com/office/drawing/2014/main" id="{CB5BFB27-2A10-5133-51A4-CEDCAA7E4152}"/>
              </a:ext>
              <a:ext uri="{C183D7F6-B498-43B3-948B-1728B52AA6E4}">
                <adec:decorative xmlns:adec="http://schemas.microsoft.com/office/drawing/2017/decorative" val="1"/>
              </a:ext>
            </a:extLst>
          </p:cNvPr>
          <p:cNvSpPr/>
          <p:nvPr/>
        </p:nvSpPr>
        <p:spPr>
          <a:xfrm>
            <a:off x="5432327" y="2527551"/>
            <a:ext cx="1024128" cy="1020926"/>
          </a:xfrm>
          <a:prstGeom prst="arc">
            <a:avLst>
              <a:gd name="adj1" fmla="val 5961477"/>
              <a:gd name="adj2" fmla="val 11695212"/>
            </a:avLst>
          </a:prstGeom>
          <a:noFill/>
          <a:ln w="12700" cap="flat" cmpd="sng" algn="ctr">
            <a:solidFill>
              <a:srgbClr val="36AAEE"/>
            </a:solidFill>
            <a:prstDash val="solid"/>
            <a:headEnd type="none" w="med" len="med"/>
            <a:tailEnd type="arrow" w="lg" len="sm"/>
          </a:ln>
          <a:effectLst/>
        </p:spPr>
        <p:txBody>
          <a:bodyPr rot="0" spcFirstLastPara="0" vert="horz" wrap="square" lIns="91440" tIns="228600" rIns="91440" bIns="9144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endParaRPr>
          </a:p>
        </p:txBody>
      </p:sp>
      <p:sp>
        <p:nvSpPr>
          <p:cNvPr id="88" name="TextBox 106">
            <a:extLst>
              <a:ext uri="{FF2B5EF4-FFF2-40B4-BE49-F238E27FC236}">
                <a16:creationId xmlns:a16="http://schemas.microsoft.com/office/drawing/2014/main" id="{0B02CFF0-7E09-4FF2-FB52-F1A0D6B8472D}"/>
              </a:ext>
              <a:ext uri="{C183D7F6-B498-43B3-948B-1728B52AA6E4}">
                <adec:decorative xmlns:adec="http://schemas.microsoft.com/office/drawing/2017/decorative" val="1"/>
              </a:ext>
            </a:extLst>
          </p:cNvPr>
          <p:cNvSpPr txBox="1"/>
          <p:nvPr/>
        </p:nvSpPr>
        <p:spPr>
          <a:xfrm>
            <a:off x="9995860" y="3066108"/>
            <a:ext cx="1629950" cy="1014055"/>
          </a:xfrm>
          <a:prstGeom prst="rect">
            <a:avLst/>
          </a:prstGeom>
          <a:solidFill>
            <a:schemeClr val="bg1"/>
          </a:solidFill>
          <a:ln w="12700" cap="flat" cmpd="sng" algn="ctr">
            <a:solidFill>
              <a:schemeClr val="tx1"/>
            </a:solidFill>
            <a:prstDash val="solid"/>
            <a:headEnd type="none" w="med" len="med"/>
            <a:tailEnd type="none" w="med" len="med"/>
          </a:ln>
          <a:effectLst/>
        </p:spPr>
        <p:txBody>
          <a:bodyPr rot="0" spcFirstLastPara="0" vert="horz" wrap="square" lIns="91440" tIns="432000" rIns="91440" bIns="91440" numCol="1" spcCol="0" rtlCol="0" fromWordArt="0" anchor="t" anchorCtr="0" forceAA="0" compatLnSpc="1">
            <a:prstTxWarp prst="textNoShape">
              <a:avLst/>
            </a:prstTxWarp>
            <a:noAutofit/>
          </a:bodyPr>
          <a:lstStyle>
            <a:defPPr>
              <a:defRPr lang="en-US"/>
            </a:defPPr>
            <a:lvl1pPr lvl="0" algn="ctr" fontAlgn="auto">
              <a:spcBef>
                <a:spcPts val="0"/>
              </a:spcBef>
              <a:spcAft>
                <a:spcPts val="0"/>
              </a:spcAft>
              <a:defRPr sz="1000">
                <a:cs typeface="Segoe Sans Display" pitchFamily="2" charset="0"/>
              </a:defRPr>
            </a:lvl1pPr>
            <a:lvl2pPr marL="0" marR="0" lvl="1" indent="0" algn="ctr" defTabSz="630263" fontAlgn="auto">
              <a:lnSpc>
                <a:spcPct val="100000"/>
              </a:lnSpc>
              <a:spcBef>
                <a:spcPts val="400"/>
              </a:spcBef>
              <a:spcAft>
                <a:spcPts val="0"/>
              </a:spcAft>
              <a:buClrTx/>
              <a:buSzPct val="90000"/>
              <a:buFontTx/>
              <a:buNone/>
              <a:tabLst/>
              <a:defRPr kumimoji="0" sz="1100" b="0" i="0" u="none" strike="noStrike" cap="none" spc="0" normalizeH="0" baseline="0">
                <a:ln>
                  <a:noFill/>
                </a:ln>
                <a:gradFill>
                  <a:gsLst>
                    <a:gs pos="9174">
                      <a:srgbClr val="000000"/>
                    </a:gs>
                    <a:gs pos="42000">
                      <a:srgbClr val="000000"/>
                    </a:gs>
                  </a:gsLst>
                  <a:path path="circle">
                    <a:fillToRect l="100000" t="100000"/>
                  </a:path>
                </a:gradFill>
                <a:effectLst/>
                <a:uLnTx/>
                <a:uFillTx/>
                <a:latin typeface="Segoe UI Variable Display Semibold" pitchFamily="2" charset="0"/>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Build AI with AI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Agentic DevOps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Segoe Sans Display" pitchFamily="2" charset="0"/>
              </a:rPr>
              <a:t>Agentic Modernization</a:t>
            </a:r>
          </a:p>
        </p:txBody>
      </p:sp>
      <p:sp>
        <p:nvSpPr>
          <p:cNvPr id="89" name="Rectangle 88">
            <a:extLst>
              <a:ext uri="{FF2B5EF4-FFF2-40B4-BE49-F238E27FC236}">
                <a16:creationId xmlns:a16="http://schemas.microsoft.com/office/drawing/2014/main" id="{74FCFB95-8AFE-755F-2C19-9B41679D1D6E}"/>
              </a:ext>
              <a:ext uri="{C183D7F6-B498-43B3-948B-1728B52AA6E4}">
                <adec:decorative xmlns:adec="http://schemas.microsoft.com/office/drawing/2017/decorative" val="1"/>
              </a:ext>
            </a:extLst>
          </p:cNvPr>
          <p:cNvSpPr>
            <a:spLocks/>
          </p:cNvSpPr>
          <p:nvPr/>
        </p:nvSpPr>
        <p:spPr bwMode="auto">
          <a:xfrm>
            <a:off x="9995860" y="3066109"/>
            <a:ext cx="1629950" cy="345615"/>
          </a:xfrm>
          <a:prstGeom prst="rect">
            <a:avLst/>
          </a:pr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Segoe UI"/>
                <a:ea typeface="+mn-ea"/>
                <a:cs typeface="+mn-cs"/>
              </a:rPr>
              <a:t>Developer Tools</a:t>
            </a:r>
          </a:p>
        </p:txBody>
      </p:sp>
      <p:sp>
        <p:nvSpPr>
          <p:cNvPr id="106" name="Freeform: Shape 105">
            <a:extLst>
              <a:ext uri="{FF2B5EF4-FFF2-40B4-BE49-F238E27FC236}">
                <a16:creationId xmlns:a16="http://schemas.microsoft.com/office/drawing/2014/main" id="{D85AA575-4F4D-2F6E-FDC0-E203A245EC9E}"/>
              </a:ext>
              <a:ext uri="{C183D7F6-B498-43B3-948B-1728B52AA6E4}">
                <adec:decorative xmlns:adec="http://schemas.microsoft.com/office/drawing/2017/decorative" val="1"/>
              </a:ext>
            </a:extLst>
          </p:cNvPr>
          <p:cNvSpPr/>
          <p:nvPr/>
        </p:nvSpPr>
        <p:spPr>
          <a:xfrm>
            <a:off x="1306227" y="5032321"/>
            <a:ext cx="393737" cy="469133"/>
          </a:xfrm>
          <a:custGeom>
            <a:avLst/>
            <a:gdLst>
              <a:gd name="connsiteX0" fmla="*/ 190010 w 253346"/>
              <a:gd name="connsiteY0" fmla="*/ 141619 h 298096"/>
              <a:gd name="connsiteX1" fmla="*/ 227266 w 253346"/>
              <a:gd name="connsiteY1" fmla="*/ 141619 h 298096"/>
              <a:gd name="connsiteX2" fmla="*/ 253346 w 253346"/>
              <a:gd name="connsiteY2" fmla="*/ 167698 h 298096"/>
              <a:gd name="connsiteX3" fmla="*/ 253346 w 253346"/>
              <a:gd name="connsiteY3" fmla="*/ 272016 h 298096"/>
              <a:gd name="connsiteX4" fmla="*/ 227266 w 253346"/>
              <a:gd name="connsiteY4" fmla="*/ 298095 h 298096"/>
              <a:gd name="connsiteX5" fmla="*/ 163900 w 253346"/>
              <a:gd name="connsiteY5" fmla="*/ 298095 h 298096"/>
              <a:gd name="connsiteX6" fmla="*/ 163900 w 253346"/>
              <a:gd name="connsiteY6" fmla="*/ 279467 h 298096"/>
              <a:gd name="connsiteX7" fmla="*/ 163930 w 253346"/>
              <a:gd name="connsiteY7" fmla="*/ 279467 h 298096"/>
              <a:gd name="connsiteX8" fmla="*/ 163930 w 253346"/>
              <a:gd name="connsiteY8" fmla="*/ 167698 h 298096"/>
              <a:gd name="connsiteX9" fmla="*/ 190010 w 253346"/>
              <a:gd name="connsiteY9" fmla="*/ 141619 h 298096"/>
              <a:gd name="connsiteX10" fmla="*/ 62652 w 253346"/>
              <a:gd name="connsiteY10" fmla="*/ 102812 h 298096"/>
              <a:gd name="connsiteX11" fmla="*/ 89416 w 253346"/>
              <a:gd name="connsiteY11" fmla="*/ 128922 h 298096"/>
              <a:gd name="connsiteX12" fmla="*/ 89416 w 253346"/>
              <a:gd name="connsiteY12" fmla="*/ 279467 h 298096"/>
              <a:gd name="connsiteX13" fmla="*/ 89386 w 253346"/>
              <a:gd name="connsiteY13" fmla="*/ 279467 h 298096"/>
              <a:gd name="connsiteX14" fmla="*/ 89386 w 253346"/>
              <a:gd name="connsiteY14" fmla="*/ 298095 h 298096"/>
              <a:gd name="connsiteX15" fmla="*/ 26080 w 253346"/>
              <a:gd name="connsiteY15" fmla="*/ 298095 h 298096"/>
              <a:gd name="connsiteX16" fmla="*/ 0 w 253346"/>
              <a:gd name="connsiteY16" fmla="*/ 272016 h 298096"/>
              <a:gd name="connsiteX17" fmla="*/ 0 w 253346"/>
              <a:gd name="connsiteY17" fmla="*/ 153392 h 298096"/>
              <a:gd name="connsiteX18" fmla="*/ 11773 w 253346"/>
              <a:gd name="connsiteY18" fmla="*/ 131589 h 298096"/>
              <a:gd name="connsiteX19" fmla="*/ 49030 w 253346"/>
              <a:gd name="connsiteY19" fmla="*/ 107134 h 298096"/>
              <a:gd name="connsiteX20" fmla="*/ 62652 w 253346"/>
              <a:gd name="connsiteY20" fmla="*/ 102812 h 298096"/>
              <a:gd name="connsiteX21" fmla="*/ 126673 w 253346"/>
              <a:gd name="connsiteY21" fmla="*/ 0 h 298096"/>
              <a:gd name="connsiteX22" fmla="*/ 137850 w 253346"/>
              <a:gd name="connsiteY22" fmla="*/ 11177 h 298096"/>
              <a:gd name="connsiteX23" fmla="*/ 137850 w 253346"/>
              <a:gd name="connsiteY23" fmla="*/ 29850 h 298096"/>
              <a:gd name="connsiteX24" fmla="*/ 167655 w 253346"/>
              <a:gd name="connsiteY24" fmla="*/ 29850 h 298096"/>
              <a:gd name="connsiteX25" fmla="*/ 193735 w 253346"/>
              <a:gd name="connsiteY25" fmla="*/ 55929 h 298096"/>
              <a:gd name="connsiteX26" fmla="*/ 193735 w 253346"/>
              <a:gd name="connsiteY26" fmla="*/ 126717 h 298096"/>
              <a:gd name="connsiteX27" fmla="*/ 190009 w 253346"/>
              <a:gd name="connsiteY27" fmla="*/ 126717 h 298096"/>
              <a:gd name="connsiteX28" fmla="*/ 149027 w 253346"/>
              <a:gd name="connsiteY28" fmla="*/ 167699 h 298096"/>
              <a:gd name="connsiteX29" fmla="*/ 149027 w 253346"/>
              <a:gd name="connsiteY29" fmla="*/ 279468 h 298096"/>
              <a:gd name="connsiteX30" fmla="*/ 148997 w 253346"/>
              <a:gd name="connsiteY30" fmla="*/ 279468 h 298096"/>
              <a:gd name="connsiteX31" fmla="*/ 148997 w 253346"/>
              <a:gd name="connsiteY31" fmla="*/ 298096 h 298096"/>
              <a:gd name="connsiteX32" fmla="*/ 104289 w 253346"/>
              <a:gd name="connsiteY32" fmla="*/ 298096 h 298096"/>
              <a:gd name="connsiteX33" fmla="*/ 104289 w 253346"/>
              <a:gd name="connsiteY33" fmla="*/ 288082 h 298096"/>
              <a:gd name="connsiteX34" fmla="*/ 104319 w 253346"/>
              <a:gd name="connsiteY34" fmla="*/ 286919 h 298096"/>
              <a:gd name="connsiteX35" fmla="*/ 104319 w 253346"/>
              <a:gd name="connsiteY35" fmla="*/ 128922 h 298096"/>
              <a:gd name="connsiteX36" fmla="*/ 59611 w 253346"/>
              <a:gd name="connsiteY36" fmla="*/ 88044 h 298096"/>
              <a:gd name="connsiteX37" fmla="*/ 59611 w 253346"/>
              <a:gd name="connsiteY37" fmla="*/ 55929 h 298096"/>
              <a:gd name="connsiteX38" fmla="*/ 85691 w 253346"/>
              <a:gd name="connsiteY38" fmla="*/ 29850 h 298096"/>
              <a:gd name="connsiteX39" fmla="*/ 115496 w 253346"/>
              <a:gd name="connsiteY39" fmla="*/ 29850 h 298096"/>
              <a:gd name="connsiteX40" fmla="*/ 115496 w 253346"/>
              <a:gd name="connsiteY40" fmla="*/ 11177 h 298096"/>
              <a:gd name="connsiteX41" fmla="*/ 126673 w 253346"/>
              <a:gd name="connsiteY41" fmla="*/ 0 h 29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53346" h="298096">
                <a:moveTo>
                  <a:pt x="190010" y="141619"/>
                </a:moveTo>
                <a:lnTo>
                  <a:pt x="227266" y="141619"/>
                </a:lnTo>
                <a:cubicBezTo>
                  <a:pt x="241670" y="141619"/>
                  <a:pt x="253346" y="153295"/>
                  <a:pt x="253346" y="167698"/>
                </a:cubicBezTo>
                <a:lnTo>
                  <a:pt x="253346" y="272016"/>
                </a:lnTo>
                <a:cubicBezTo>
                  <a:pt x="253346" y="286419"/>
                  <a:pt x="241670" y="298095"/>
                  <a:pt x="227266" y="298095"/>
                </a:cubicBezTo>
                <a:lnTo>
                  <a:pt x="163900" y="298095"/>
                </a:lnTo>
                <a:lnTo>
                  <a:pt x="163900" y="279467"/>
                </a:lnTo>
                <a:lnTo>
                  <a:pt x="163930" y="279467"/>
                </a:lnTo>
                <a:lnTo>
                  <a:pt x="163930" y="167698"/>
                </a:lnTo>
                <a:cubicBezTo>
                  <a:pt x="163930" y="153295"/>
                  <a:pt x="175606" y="141619"/>
                  <a:pt x="190010" y="141619"/>
                </a:cubicBezTo>
                <a:close/>
                <a:moveTo>
                  <a:pt x="62652" y="102812"/>
                </a:moveTo>
                <a:cubicBezTo>
                  <a:pt x="76448" y="102474"/>
                  <a:pt x="89416" y="113363"/>
                  <a:pt x="89416" y="128922"/>
                </a:cubicBezTo>
                <a:lnTo>
                  <a:pt x="89416" y="279467"/>
                </a:lnTo>
                <a:lnTo>
                  <a:pt x="89386" y="279467"/>
                </a:lnTo>
                <a:lnTo>
                  <a:pt x="89386" y="298095"/>
                </a:lnTo>
                <a:lnTo>
                  <a:pt x="26080" y="298095"/>
                </a:lnTo>
                <a:cubicBezTo>
                  <a:pt x="11676" y="298095"/>
                  <a:pt x="0" y="286419"/>
                  <a:pt x="0" y="272016"/>
                </a:cubicBezTo>
                <a:lnTo>
                  <a:pt x="0" y="153392"/>
                </a:lnTo>
                <a:cubicBezTo>
                  <a:pt x="0" y="144599"/>
                  <a:pt x="4426" y="136403"/>
                  <a:pt x="11773" y="131589"/>
                </a:cubicBezTo>
                <a:lnTo>
                  <a:pt x="49030" y="107134"/>
                </a:lnTo>
                <a:cubicBezTo>
                  <a:pt x="53363" y="104284"/>
                  <a:pt x="58054" y="102924"/>
                  <a:pt x="62652" y="102812"/>
                </a:cubicBezTo>
                <a:close/>
                <a:moveTo>
                  <a:pt x="126673" y="0"/>
                </a:moveTo>
                <a:cubicBezTo>
                  <a:pt x="132846" y="0"/>
                  <a:pt x="137850" y="5004"/>
                  <a:pt x="137850" y="11177"/>
                </a:cubicBezTo>
                <a:lnTo>
                  <a:pt x="137850" y="29850"/>
                </a:lnTo>
                <a:lnTo>
                  <a:pt x="167655" y="29850"/>
                </a:lnTo>
                <a:cubicBezTo>
                  <a:pt x="182059" y="29850"/>
                  <a:pt x="193735" y="41526"/>
                  <a:pt x="193735" y="55929"/>
                </a:cubicBezTo>
                <a:lnTo>
                  <a:pt x="193735" y="126717"/>
                </a:lnTo>
                <a:lnTo>
                  <a:pt x="190009" y="126717"/>
                </a:lnTo>
                <a:cubicBezTo>
                  <a:pt x="167375" y="126717"/>
                  <a:pt x="149027" y="145065"/>
                  <a:pt x="149027" y="167699"/>
                </a:cubicBezTo>
                <a:lnTo>
                  <a:pt x="149027" y="279468"/>
                </a:lnTo>
                <a:lnTo>
                  <a:pt x="148997" y="279468"/>
                </a:lnTo>
                <a:lnTo>
                  <a:pt x="148997" y="298096"/>
                </a:lnTo>
                <a:lnTo>
                  <a:pt x="104289" y="298096"/>
                </a:lnTo>
                <a:lnTo>
                  <a:pt x="104289" y="288082"/>
                </a:lnTo>
                <a:cubicBezTo>
                  <a:pt x="104319" y="287694"/>
                  <a:pt x="104319" y="287307"/>
                  <a:pt x="104319" y="286919"/>
                </a:cubicBezTo>
                <a:lnTo>
                  <a:pt x="104319" y="128922"/>
                </a:lnTo>
                <a:cubicBezTo>
                  <a:pt x="104319" y="103484"/>
                  <a:pt x="82263" y="85988"/>
                  <a:pt x="59611" y="88044"/>
                </a:cubicBezTo>
                <a:lnTo>
                  <a:pt x="59611" y="55929"/>
                </a:lnTo>
                <a:cubicBezTo>
                  <a:pt x="59611" y="41526"/>
                  <a:pt x="71287" y="29850"/>
                  <a:pt x="85691" y="29850"/>
                </a:cubicBezTo>
                <a:lnTo>
                  <a:pt x="115496" y="29850"/>
                </a:lnTo>
                <a:lnTo>
                  <a:pt x="115496" y="11177"/>
                </a:lnTo>
                <a:cubicBezTo>
                  <a:pt x="115496" y="5004"/>
                  <a:pt x="120500" y="0"/>
                  <a:pt x="126673" y="0"/>
                </a:cubicBezTo>
                <a:close/>
              </a:path>
            </a:pathLst>
          </a:custGeom>
          <a:solidFill>
            <a:schemeClr val="tx1"/>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Segoe UI"/>
              <a:ea typeface="+mn-ea"/>
              <a:cs typeface="+mn-cs"/>
            </a:endParaRPr>
          </a:p>
        </p:txBody>
      </p:sp>
      <p:sp>
        <p:nvSpPr>
          <p:cNvPr id="104" name="Graphic 10">
            <a:extLst>
              <a:ext uri="{FF2B5EF4-FFF2-40B4-BE49-F238E27FC236}">
                <a16:creationId xmlns:a16="http://schemas.microsoft.com/office/drawing/2014/main" id="{098E72B5-2D4D-907B-C72E-79FDBDC5A3A8}"/>
              </a:ext>
              <a:ext uri="{C183D7F6-B498-43B3-948B-1728B52AA6E4}">
                <adec:decorative xmlns:adec="http://schemas.microsoft.com/office/drawing/2017/decorative" val="1"/>
              </a:ext>
            </a:extLst>
          </p:cNvPr>
          <p:cNvSpPr>
            <a:spLocks/>
          </p:cNvSpPr>
          <p:nvPr/>
        </p:nvSpPr>
        <p:spPr>
          <a:xfrm>
            <a:off x="1351494" y="3984365"/>
            <a:ext cx="303205" cy="383791"/>
          </a:xfrm>
          <a:custGeom>
            <a:avLst/>
            <a:gdLst>
              <a:gd name="connsiteX0" fmla="*/ 76200 w 152400"/>
              <a:gd name="connsiteY0" fmla="*/ 76200 h 190500"/>
              <a:gd name="connsiteX1" fmla="*/ 152400 w 152400"/>
              <a:gd name="connsiteY1" fmla="*/ 38100 h 190500"/>
              <a:gd name="connsiteX2" fmla="*/ 76200 w 152400"/>
              <a:gd name="connsiteY2" fmla="*/ 0 h 190500"/>
              <a:gd name="connsiteX3" fmla="*/ 0 w 152400"/>
              <a:gd name="connsiteY3" fmla="*/ 38100 h 190500"/>
              <a:gd name="connsiteX4" fmla="*/ 76200 w 152400"/>
              <a:gd name="connsiteY4" fmla="*/ 76200 h 190500"/>
              <a:gd name="connsiteX5" fmla="*/ 136474 w 152400"/>
              <a:gd name="connsiteY5" fmla="*/ 77819 h 190500"/>
              <a:gd name="connsiteX6" fmla="*/ 152400 w 152400"/>
              <a:gd name="connsiteY6" fmla="*/ 67180 h 190500"/>
              <a:gd name="connsiteX7" fmla="*/ 152400 w 152400"/>
              <a:gd name="connsiteY7" fmla="*/ 152400 h 190500"/>
              <a:gd name="connsiteX8" fmla="*/ 76200 w 152400"/>
              <a:gd name="connsiteY8" fmla="*/ 190500 h 190500"/>
              <a:gd name="connsiteX9" fmla="*/ 0 w 152400"/>
              <a:gd name="connsiteY9" fmla="*/ 152400 h 190500"/>
              <a:gd name="connsiteX10" fmla="*/ 0 w 152400"/>
              <a:gd name="connsiteY10" fmla="*/ 67180 h 190500"/>
              <a:gd name="connsiteX11" fmla="*/ 15926 w 152400"/>
              <a:gd name="connsiteY11" fmla="*/ 77819 h 190500"/>
              <a:gd name="connsiteX12" fmla="*/ 76200 w 152400"/>
              <a:gd name="connsiteY12" fmla="*/ 90488 h 190500"/>
              <a:gd name="connsiteX13" fmla="*/ 136474 w 152400"/>
              <a:gd name="connsiteY13" fmla="*/ 77819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2400" h="190500">
                <a:moveTo>
                  <a:pt x="76200" y="76200"/>
                </a:moveTo>
                <a:cubicBezTo>
                  <a:pt x="118281" y="76200"/>
                  <a:pt x="152400" y="59150"/>
                  <a:pt x="152400" y="38100"/>
                </a:cubicBezTo>
                <a:cubicBezTo>
                  <a:pt x="152400" y="17050"/>
                  <a:pt x="118281" y="0"/>
                  <a:pt x="76200" y="0"/>
                </a:cubicBezTo>
                <a:cubicBezTo>
                  <a:pt x="34119" y="0"/>
                  <a:pt x="0" y="17050"/>
                  <a:pt x="0" y="38100"/>
                </a:cubicBezTo>
                <a:cubicBezTo>
                  <a:pt x="0" y="59150"/>
                  <a:pt x="34119" y="76200"/>
                  <a:pt x="76200" y="76200"/>
                </a:cubicBezTo>
                <a:close/>
                <a:moveTo>
                  <a:pt x="136474" y="77819"/>
                </a:moveTo>
                <a:cubicBezTo>
                  <a:pt x="142230" y="74993"/>
                  <a:pt x="147585" y="71415"/>
                  <a:pt x="152400" y="67180"/>
                </a:cubicBezTo>
                <a:lnTo>
                  <a:pt x="152400" y="152400"/>
                </a:lnTo>
                <a:cubicBezTo>
                  <a:pt x="152400" y="173450"/>
                  <a:pt x="118281" y="190500"/>
                  <a:pt x="76200" y="190500"/>
                </a:cubicBezTo>
                <a:cubicBezTo>
                  <a:pt x="34119" y="190500"/>
                  <a:pt x="0" y="173450"/>
                  <a:pt x="0" y="152400"/>
                </a:cubicBezTo>
                <a:lnTo>
                  <a:pt x="0" y="67180"/>
                </a:lnTo>
                <a:cubicBezTo>
                  <a:pt x="4815" y="71415"/>
                  <a:pt x="10170" y="74993"/>
                  <a:pt x="15926" y="77819"/>
                </a:cubicBezTo>
                <a:cubicBezTo>
                  <a:pt x="32099" y="85896"/>
                  <a:pt x="53416" y="90488"/>
                  <a:pt x="76200" y="90488"/>
                </a:cubicBezTo>
                <a:cubicBezTo>
                  <a:pt x="98984" y="90488"/>
                  <a:pt x="120301" y="85896"/>
                  <a:pt x="136474" y="77819"/>
                </a:cubicBezTo>
                <a:close/>
              </a:path>
            </a:pathLst>
          </a:custGeom>
          <a:solidFill>
            <a:srgbClr val="36AAEE"/>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Segoe UI"/>
              <a:ea typeface="+mn-ea"/>
              <a:cs typeface="+mn-cs"/>
            </a:endParaRPr>
          </a:p>
        </p:txBody>
      </p:sp>
      <p:sp>
        <p:nvSpPr>
          <p:cNvPr id="102" name="Graphic 52">
            <a:extLst>
              <a:ext uri="{FF2B5EF4-FFF2-40B4-BE49-F238E27FC236}">
                <a16:creationId xmlns:a16="http://schemas.microsoft.com/office/drawing/2014/main" id="{B70DFEEF-2B57-2BC1-506A-D6D33B71D32E}"/>
              </a:ext>
              <a:ext uri="{C183D7F6-B498-43B3-948B-1728B52AA6E4}">
                <adec:decorative xmlns:adec="http://schemas.microsoft.com/office/drawing/2017/decorative" val="1"/>
              </a:ext>
            </a:extLst>
          </p:cNvPr>
          <p:cNvSpPr/>
          <p:nvPr/>
        </p:nvSpPr>
        <p:spPr>
          <a:xfrm>
            <a:off x="1259234" y="2848803"/>
            <a:ext cx="487724" cy="494156"/>
          </a:xfrm>
          <a:custGeom>
            <a:avLst/>
            <a:gdLst>
              <a:gd name="connsiteX0" fmla="*/ 161920 w 190496"/>
              <a:gd name="connsiteY0" fmla="*/ 23802 h 190603"/>
              <a:gd name="connsiteX1" fmla="*/ 138117 w 190496"/>
              <a:gd name="connsiteY1" fmla="*/ 47624 h 190603"/>
              <a:gd name="connsiteX2" fmla="*/ 133231 w 190496"/>
              <a:gd name="connsiteY2" fmla="*/ 47119 h 190603"/>
              <a:gd name="connsiteX3" fmla="*/ 121039 w 190496"/>
              <a:gd name="connsiteY3" fmla="*/ 67293 h 190603"/>
              <a:gd name="connsiteX4" fmla="*/ 133345 w 190496"/>
              <a:gd name="connsiteY4" fmla="*/ 95325 h 190603"/>
              <a:gd name="connsiteX5" fmla="*/ 133345 w 190496"/>
              <a:gd name="connsiteY5" fmla="*/ 95878 h 190603"/>
              <a:gd name="connsiteX6" fmla="*/ 145689 w 190496"/>
              <a:gd name="connsiteY6" fmla="*/ 98364 h 190603"/>
              <a:gd name="connsiteX7" fmla="*/ 177924 w 190496"/>
              <a:gd name="connsiteY7" fmla="*/ 88618 h 190603"/>
              <a:gd name="connsiteX8" fmla="*/ 187670 w 190496"/>
              <a:gd name="connsiteY8" fmla="*/ 120853 h 190603"/>
              <a:gd name="connsiteX9" fmla="*/ 155435 w 190496"/>
              <a:gd name="connsiteY9" fmla="*/ 130598 h 190603"/>
              <a:gd name="connsiteX10" fmla="*/ 143032 w 190496"/>
              <a:gd name="connsiteY10" fmla="*/ 112403 h 190603"/>
              <a:gd name="connsiteX11" fmla="*/ 130459 w 190496"/>
              <a:gd name="connsiteY11" fmla="*/ 109879 h 190603"/>
              <a:gd name="connsiteX12" fmla="*/ 113866 w 190496"/>
              <a:gd name="connsiteY12" fmla="*/ 128577 h 190603"/>
              <a:gd name="connsiteX13" fmla="*/ 118581 w 190496"/>
              <a:gd name="connsiteY13" fmla="*/ 142979 h 190603"/>
              <a:gd name="connsiteX14" fmla="*/ 119058 w 190496"/>
              <a:gd name="connsiteY14" fmla="*/ 142979 h 190603"/>
              <a:gd name="connsiteX15" fmla="*/ 142853 w 190496"/>
              <a:gd name="connsiteY15" fmla="*/ 166808 h 190603"/>
              <a:gd name="connsiteX16" fmla="*/ 119023 w 190496"/>
              <a:gd name="connsiteY16" fmla="*/ 190604 h 190603"/>
              <a:gd name="connsiteX17" fmla="*/ 95228 w 190496"/>
              <a:gd name="connsiteY17" fmla="*/ 166774 h 190603"/>
              <a:gd name="connsiteX18" fmla="*/ 105037 w 190496"/>
              <a:gd name="connsiteY18" fmla="*/ 147532 h 190603"/>
              <a:gd name="connsiteX19" fmla="*/ 100312 w 190496"/>
              <a:gd name="connsiteY19" fmla="*/ 133092 h 190603"/>
              <a:gd name="connsiteX20" fmla="*/ 64575 w 190496"/>
              <a:gd name="connsiteY20" fmla="*/ 117918 h 190603"/>
              <a:gd name="connsiteX21" fmla="*/ 47477 w 190496"/>
              <a:gd name="connsiteY21" fmla="*/ 125996 h 190603"/>
              <a:gd name="connsiteX22" fmla="*/ 26483 w 190496"/>
              <a:gd name="connsiteY22" fmla="*/ 152327 h 190603"/>
              <a:gd name="connsiteX23" fmla="*/ 152 w 190496"/>
              <a:gd name="connsiteY23" fmla="*/ 131333 h 190603"/>
              <a:gd name="connsiteX24" fmla="*/ 21146 w 190496"/>
              <a:gd name="connsiteY24" fmla="*/ 105002 h 190603"/>
              <a:gd name="connsiteX25" fmla="*/ 41686 w 190496"/>
              <a:gd name="connsiteY25" fmla="*/ 112927 h 190603"/>
              <a:gd name="connsiteX26" fmla="*/ 58393 w 190496"/>
              <a:gd name="connsiteY26" fmla="*/ 105041 h 190603"/>
              <a:gd name="connsiteX27" fmla="*/ 65860 w 190496"/>
              <a:gd name="connsiteY27" fmla="*/ 71065 h 190603"/>
              <a:gd name="connsiteX28" fmla="*/ 56421 w 190496"/>
              <a:gd name="connsiteY28" fmla="*/ 60302 h 190603"/>
              <a:gd name="connsiteX29" fmla="*/ 25494 w 190496"/>
              <a:gd name="connsiteY29" fmla="*/ 46975 h 190603"/>
              <a:gd name="connsiteX30" fmla="*/ 38821 w 190496"/>
              <a:gd name="connsiteY30" fmla="*/ 16048 h 190603"/>
              <a:gd name="connsiteX31" fmla="*/ 69748 w 190496"/>
              <a:gd name="connsiteY31" fmla="*/ 29375 h 190603"/>
              <a:gd name="connsiteX32" fmla="*/ 67508 w 190496"/>
              <a:gd name="connsiteY32" fmla="*/ 51272 h 190603"/>
              <a:gd name="connsiteX33" fmla="*/ 76871 w 190496"/>
              <a:gd name="connsiteY33" fmla="*/ 61940 h 190603"/>
              <a:gd name="connsiteX34" fmla="*/ 95245 w 190496"/>
              <a:gd name="connsiteY34" fmla="*/ 57225 h 190603"/>
              <a:gd name="connsiteX35" fmla="*/ 108904 w 190496"/>
              <a:gd name="connsiteY35" fmla="*/ 59749 h 190603"/>
              <a:gd name="connsiteX36" fmla="*/ 120762 w 190496"/>
              <a:gd name="connsiteY36" fmla="*/ 40128 h 190603"/>
              <a:gd name="connsiteX37" fmla="*/ 121792 w 190496"/>
              <a:gd name="connsiteY37" fmla="*/ 6468 h 190603"/>
              <a:gd name="connsiteX38" fmla="*/ 155453 w 190496"/>
              <a:gd name="connsiteY38" fmla="*/ 7497 h 190603"/>
              <a:gd name="connsiteX39" fmla="*/ 161920 w 190496"/>
              <a:gd name="connsiteY39" fmla="*/ 23811 h 19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0496" h="190603">
                <a:moveTo>
                  <a:pt x="161920" y="23802"/>
                </a:moveTo>
                <a:cubicBezTo>
                  <a:pt x="161925" y="36953"/>
                  <a:pt x="151268" y="47619"/>
                  <a:pt x="138117" y="47624"/>
                </a:cubicBezTo>
                <a:cubicBezTo>
                  <a:pt x="136475" y="47624"/>
                  <a:pt x="134838" y="47455"/>
                  <a:pt x="133231" y="47119"/>
                </a:cubicBezTo>
                <a:lnTo>
                  <a:pt x="121039" y="67293"/>
                </a:lnTo>
                <a:cubicBezTo>
                  <a:pt x="128889" y="74499"/>
                  <a:pt x="133354" y="84669"/>
                  <a:pt x="133345" y="95325"/>
                </a:cubicBezTo>
                <a:lnTo>
                  <a:pt x="133345" y="95878"/>
                </a:lnTo>
                <a:lnTo>
                  <a:pt x="145689" y="98364"/>
                </a:lnTo>
                <a:cubicBezTo>
                  <a:pt x="151900" y="86771"/>
                  <a:pt x="166332" y="82408"/>
                  <a:pt x="177924" y="88618"/>
                </a:cubicBezTo>
                <a:cubicBezTo>
                  <a:pt x="189517" y="94828"/>
                  <a:pt x="193880" y="109260"/>
                  <a:pt x="187670" y="120853"/>
                </a:cubicBezTo>
                <a:cubicBezTo>
                  <a:pt x="181460" y="132445"/>
                  <a:pt x="167028" y="136809"/>
                  <a:pt x="155435" y="130598"/>
                </a:cubicBezTo>
                <a:cubicBezTo>
                  <a:pt x="148576" y="126924"/>
                  <a:pt x="143945" y="120131"/>
                  <a:pt x="143032" y="112403"/>
                </a:cubicBezTo>
                <a:lnTo>
                  <a:pt x="130459" y="109879"/>
                </a:lnTo>
                <a:cubicBezTo>
                  <a:pt x="127179" y="117795"/>
                  <a:pt x="121336" y="124379"/>
                  <a:pt x="113866" y="128577"/>
                </a:cubicBezTo>
                <a:lnTo>
                  <a:pt x="118581" y="142979"/>
                </a:lnTo>
                <a:lnTo>
                  <a:pt x="119058" y="142979"/>
                </a:lnTo>
                <a:cubicBezTo>
                  <a:pt x="132209" y="142988"/>
                  <a:pt x="142862" y="153657"/>
                  <a:pt x="142853" y="166808"/>
                </a:cubicBezTo>
                <a:cubicBezTo>
                  <a:pt x="142844" y="179960"/>
                  <a:pt x="132175" y="190613"/>
                  <a:pt x="119023" y="190604"/>
                </a:cubicBezTo>
                <a:cubicBezTo>
                  <a:pt x="105872" y="190594"/>
                  <a:pt x="95219" y="179925"/>
                  <a:pt x="95228" y="166774"/>
                </a:cubicBezTo>
                <a:cubicBezTo>
                  <a:pt x="95233" y="159161"/>
                  <a:pt x="98879" y="152009"/>
                  <a:pt x="105037" y="147532"/>
                </a:cubicBezTo>
                <a:lnTo>
                  <a:pt x="100312" y="133092"/>
                </a:lnTo>
                <a:cubicBezTo>
                  <a:pt x="86521" y="134951"/>
                  <a:pt x="72815" y="129132"/>
                  <a:pt x="64575" y="117918"/>
                </a:cubicBezTo>
                <a:lnTo>
                  <a:pt x="47477" y="125996"/>
                </a:lnTo>
                <a:cubicBezTo>
                  <a:pt x="48951" y="139064"/>
                  <a:pt x="39552" y="150853"/>
                  <a:pt x="26483" y="152327"/>
                </a:cubicBezTo>
                <a:cubicBezTo>
                  <a:pt x="13415" y="153801"/>
                  <a:pt x="1626" y="144401"/>
                  <a:pt x="152" y="131333"/>
                </a:cubicBezTo>
                <a:cubicBezTo>
                  <a:pt x="-1322" y="118265"/>
                  <a:pt x="8078" y="106476"/>
                  <a:pt x="21146" y="105002"/>
                </a:cubicBezTo>
                <a:cubicBezTo>
                  <a:pt x="28876" y="104130"/>
                  <a:pt x="36545" y="107089"/>
                  <a:pt x="41686" y="112927"/>
                </a:cubicBezTo>
                <a:lnTo>
                  <a:pt x="58393" y="105041"/>
                </a:lnTo>
                <a:cubicBezTo>
                  <a:pt x="55275" y="93173"/>
                  <a:pt x="58053" y="80531"/>
                  <a:pt x="65860" y="71065"/>
                </a:cubicBezTo>
                <a:lnTo>
                  <a:pt x="56421" y="60302"/>
                </a:lnTo>
                <a:cubicBezTo>
                  <a:pt x="44201" y="65162"/>
                  <a:pt x="30354" y="59195"/>
                  <a:pt x="25494" y="46975"/>
                </a:cubicBezTo>
                <a:cubicBezTo>
                  <a:pt x="20634" y="34755"/>
                  <a:pt x="26601" y="20908"/>
                  <a:pt x="38821" y="16048"/>
                </a:cubicBezTo>
                <a:cubicBezTo>
                  <a:pt x="51041" y="11188"/>
                  <a:pt x="64888" y="17155"/>
                  <a:pt x="69748" y="29375"/>
                </a:cubicBezTo>
                <a:cubicBezTo>
                  <a:pt x="72622" y="36602"/>
                  <a:pt x="71786" y="44777"/>
                  <a:pt x="67508" y="51272"/>
                </a:cubicBezTo>
                <a:lnTo>
                  <a:pt x="76871" y="61940"/>
                </a:lnTo>
                <a:cubicBezTo>
                  <a:pt x="82498" y="58837"/>
                  <a:pt x="88820" y="57215"/>
                  <a:pt x="95245" y="57225"/>
                </a:cubicBezTo>
                <a:cubicBezTo>
                  <a:pt x="100055" y="57225"/>
                  <a:pt x="104675" y="58120"/>
                  <a:pt x="108904" y="59749"/>
                </a:cubicBezTo>
                <a:lnTo>
                  <a:pt x="120762" y="40128"/>
                </a:lnTo>
                <a:cubicBezTo>
                  <a:pt x="111752" y="30548"/>
                  <a:pt x="112213" y="15478"/>
                  <a:pt x="121792" y="6468"/>
                </a:cubicBezTo>
                <a:cubicBezTo>
                  <a:pt x="131372" y="-2543"/>
                  <a:pt x="146442" y="-2082"/>
                  <a:pt x="155453" y="7497"/>
                </a:cubicBezTo>
                <a:cubicBezTo>
                  <a:pt x="159607" y="11914"/>
                  <a:pt x="161920" y="17748"/>
                  <a:pt x="161920" y="23811"/>
                </a:cubicBezTo>
                <a:close/>
              </a:path>
            </a:pathLst>
          </a:custGeom>
          <a:solidFill>
            <a:srgbClr val="36AAEE"/>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Segoe UI"/>
              <a:ea typeface="+mn-ea"/>
              <a:cs typeface="+mn-cs"/>
            </a:endParaRPr>
          </a:p>
        </p:txBody>
      </p:sp>
      <p:sp>
        <p:nvSpPr>
          <p:cNvPr id="100" name="!!1a-Sparkle">
            <a:extLst>
              <a:ext uri="{FF2B5EF4-FFF2-40B4-BE49-F238E27FC236}">
                <a16:creationId xmlns:a16="http://schemas.microsoft.com/office/drawing/2014/main" id="{83A8744C-4F7E-CB3C-A5FA-5486801377E7}"/>
              </a:ext>
              <a:ext uri="{C183D7F6-B498-43B3-948B-1728B52AA6E4}">
                <adec:decorative xmlns:adec="http://schemas.microsoft.com/office/drawing/2017/decorative" val="1"/>
              </a:ext>
            </a:extLst>
          </p:cNvPr>
          <p:cNvSpPr>
            <a:spLocks noChangeAspect="1"/>
          </p:cNvSpPr>
          <p:nvPr/>
        </p:nvSpPr>
        <p:spPr>
          <a:xfrm>
            <a:off x="1281403" y="1552803"/>
            <a:ext cx="443385" cy="448875"/>
          </a:xfrm>
          <a:custGeom>
            <a:avLst/>
            <a:gdLst>
              <a:gd name="connsiteX0" fmla="*/ 141697 w 432933"/>
              <a:gd name="connsiteY0" fmla="*/ 315405 h 432830"/>
              <a:gd name="connsiteX1" fmla="*/ 160780 w 432933"/>
              <a:gd name="connsiteY1" fmla="*/ 321479 h 432830"/>
              <a:gd name="connsiteX2" fmla="*/ 179790 w 432933"/>
              <a:gd name="connsiteY2" fmla="*/ 315505 h 432830"/>
              <a:gd name="connsiteX3" fmla="*/ 191132 w 432933"/>
              <a:gd name="connsiteY3" fmla="*/ 301418 h 432830"/>
              <a:gd name="connsiteX4" fmla="*/ 206419 w 432933"/>
              <a:gd name="connsiteY4" fmla="*/ 254802 h 432830"/>
              <a:gd name="connsiteX5" fmla="*/ 224836 w 432933"/>
              <a:gd name="connsiteY5" fmla="*/ 224980 h 432830"/>
              <a:gd name="connsiteX6" fmla="*/ 254656 w 432933"/>
              <a:gd name="connsiteY6" fmla="*/ 206565 h 432830"/>
              <a:gd name="connsiteX7" fmla="*/ 299565 w 432933"/>
              <a:gd name="connsiteY7" fmla="*/ 191933 h 432830"/>
              <a:gd name="connsiteX8" fmla="*/ 315539 w 432933"/>
              <a:gd name="connsiteY8" fmla="*/ 179867 h 432830"/>
              <a:gd name="connsiteX9" fmla="*/ 321605 w 432933"/>
              <a:gd name="connsiteY9" fmla="*/ 160790 h 432830"/>
              <a:gd name="connsiteX10" fmla="*/ 315539 w 432933"/>
              <a:gd name="connsiteY10" fmla="*/ 141713 h 432830"/>
              <a:gd name="connsiteX11" fmla="*/ 299565 w 432933"/>
              <a:gd name="connsiteY11" fmla="*/ 129647 h 432830"/>
              <a:gd name="connsiteX12" fmla="*/ 253802 w 432933"/>
              <a:gd name="connsiteY12" fmla="*/ 114891 h 432830"/>
              <a:gd name="connsiteX13" fmla="*/ 224019 w 432933"/>
              <a:gd name="connsiteY13" fmla="*/ 96487 h 432830"/>
              <a:gd name="connsiteX14" fmla="*/ 205628 w 432933"/>
              <a:gd name="connsiteY14" fmla="*/ 66804 h 432830"/>
              <a:gd name="connsiteX15" fmla="*/ 191046 w 432933"/>
              <a:gd name="connsiteY15" fmla="*/ 21919 h 432830"/>
              <a:gd name="connsiteX16" fmla="*/ 178974 w 432933"/>
              <a:gd name="connsiteY16" fmla="*/ 5951 h 432830"/>
              <a:gd name="connsiteX17" fmla="*/ 159896 w 432933"/>
              <a:gd name="connsiteY17" fmla="*/ 0 h 432830"/>
              <a:gd name="connsiteX18" fmla="*/ 140818 w 432933"/>
              <a:gd name="connsiteY18" fmla="*/ 5951 h 432830"/>
              <a:gd name="connsiteX19" fmla="*/ 128610 w 432933"/>
              <a:gd name="connsiteY19" fmla="*/ 22277 h 432830"/>
              <a:gd name="connsiteX20" fmla="*/ 113855 w 432933"/>
              <a:gd name="connsiteY20" fmla="*/ 67632 h 432830"/>
              <a:gd name="connsiteX21" fmla="*/ 96057 w 432933"/>
              <a:gd name="connsiteY21" fmla="*/ 96401 h 432830"/>
              <a:gd name="connsiteX22" fmla="*/ 66905 w 432933"/>
              <a:gd name="connsiteY22" fmla="*/ 114854 h 432830"/>
              <a:gd name="connsiteX23" fmla="*/ 22046 w 432933"/>
              <a:gd name="connsiteY23" fmla="*/ 129424 h 432830"/>
              <a:gd name="connsiteX24" fmla="*/ 9319 w 432933"/>
              <a:gd name="connsiteY24" fmla="*/ 137581 h 432830"/>
              <a:gd name="connsiteX25" fmla="*/ 1558 w 432933"/>
              <a:gd name="connsiteY25" fmla="*/ 150553 h 432830"/>
              <a:gd name="connsiteX26" fmla="*/ 388 w 432933"/>
              <a:gd name="connsiteY26" fmla="*/ 165625 h 432830"/>
              <a:gd name="connsiteX27" fmla="*/ 6054 w 432933"/>
              <a:gd name="connsiteY27" fmla="*/ 179639 h 432830"/>
              <a:gd name="connsiteX28" fmla="*/ 22405 w 432933"/>
              <a:gd name="connsiteY28" fmla="*/ 191847 h 432830"/>
              <a:gd name="connsiteX29" fmla="*/ 66781 w 432933"/>
              <a:gd name="connsiteY29" fmla="*/ 206256 h 432830"/>
              <a:gd name="connsiteX30" fmla="*/ 96614 w 432933"/>
              <a:gd name="connsiteY30" fmla="*/ 224734 h 432830"/>
              <a:gd name="connsiteX31" fmla="*/ 102909 w 432933"/>
              <a:gd name="connsiteY31" fmla="*/ 231895 h 432830"/>
              <a:gd name="connsiteX32" fmla="*/ 115042 w 432933"/>
              <a:gd name="connsiteY32" fmla="*/ 254616 h 432830"/>
              <a:gd name="connsiteX33" fmla="*/ 129625 w 432933"/>
              <a:gd name="connsiteY33" fmla="*/ 299426 h 432830"/>
              <a:gd name="connsiteX34" fmla="*/ 141697 w 432933"/>
              <a:gd name="connsiteY34" fmla="*/ 315405 h 432830"/>
              <a:gd name="connsiteX35" fmla="*/ 332397 w 432933"/>
              <a:gd name="connsiteY35" fmla="*/ 428360 h 432830"/>
              <a:gd name="connsiteX36" fmla="*/ 346299 w 432933"/>
              <a:gd name="connsiteY36" fmla="*/ 432794 h 432830"/>
              <a:gd name="connsiteX37" fmla="*/ 346360 w 432933"/>
              <a:gd name="connsiteY37" fmla="*/ 432831 h 432830"/>
              <a:gd name="connsiteX38" fmla="*/ 360412 w 432933"/>
              <a:gd name="connsiteY38" fmla="*/ 428295 h 432830"/>
              <a:gd name="connsiteX39" fmla="*/ 369168 w 432933"/>
              <a:gd name="connsiteY39" fmla="*/ 416406 h 432830"/>
              <a:gd name="connsiteX40" fmla="*/ 376205 w 432933"/>
              <a:gd name="connsiteY40" fmla="*/ 394761 h 432830"/>
              <a:gd name="connsiteX41" fmla="*/ 383304 w 432933"/>
              <a:gd name="connsiteY41" fmla="*/ 383259 h 432830"/>
              <a:gd name="connsiteX42" fmla="*/ 394745 w 432933"/>
              <a:gd name="connsiteY42" fmla="*/ 376184 h 432830"/>
              <a:gd name="connsiteX43" fmla="*/ 416884 w 432933"/>
              <a:gd name="connsiteY43" fmla="*/ 368986 h 432830"/>
              <a:gd name="connsiteX44" fmla="*/ 426154 w 432933"/>
              <a:gd name="connsiteY44" fmla="*/ 363040 h 432830"/>
              <a:gd name="connsiteX45" fmla="*/ 431804 w 432933"/>
              <a:gd name="connsiteY45" fmla="*/ 353586 h 432830"/>
              <a:gd name="connsiteX46" fmla="*/ 432648 w 432933"/>
              <a:gd name="connsiteY46" fmla="*/ 342606 h 432830"/>
              <a:gd name="connsiteX47" fmla="*/ 428511 w 432933"/>
              <a:gd name="connsiteY47" fmla="*/ 332400 h 432830"/>
              <a:gd name="connsiteX48" fmla="*/ 416080 w 432933"/>
              <a:gd name="connsiteY48" fmla="*/ 323371 h 432830"/>
              <a:gd name="connsiteX49" fmla="*/ 394349 w 432933"/>
              <a:gd name="connsiteY49" fmla="*/ 316334 h 432830"/>
              <a:gd name="connsiteX50" fmla="*/ 382886 w 432933"/>
              <a:gd name="connsiteY50" fmla="*/ 309244 h 432830"/>
              <a:gd name="connsiteX51" fmla="*/ 375797 w 432933"/>
              <a:gd name="connsiteY51" fmla="*/ 297781 h 432830"/>
              <a:gd name="connsiteX52" fmla="*/ 368599 w 432933"/>
              <a:gd name="connsiteY52" fmla="*/ 275654 h 432830"/>
              <a:gd name="connsiteX53" fmla="*/ 359817 w 432933"/>
              <a:gd name="connsiteY53" fmla="*/ 264041 h 432830"/>
              <a:gd name="connsiteX54" fmla="*/ 349514 w 432933"/>
              <a:gd name="connsiteY54" fmla="*/ 259882 h 432830"/>
              <a:gd name="connsiteX55" fmla="*/ 338442 w 432933"/>
              <a:gd name="connsiteY55" fmla="*/ 260798 h 432830"/>
              <a:gd name="connsiteX56" fmla="*/ 328962 w 432933"/>
              <a:gd name="connsiteY56" fmla="*/ 266590 h 432830"/>
              <a:gd name="connsiteX57" fmla="*/ 323096 w 432933"/>
              <a:gd name="connsiteY57" fmla="*/ 276026 h 432830"/>
              <a:gd name="connsiteX58" fmla="*/ 316021 w 432933"/>
              <a:gd name="connsiteY58" fmla="*/ 297757 h 432830"/>
              <a:gd name="connsiteX59" fmla="*/ 309138 w 432933"/>
              <a:gd name="connsiteY59" fmla="*/ 309090 h 432830"/>
              <a:gd name="connsiteX60" fmla="*/ 297976 w 432933"/>
              <a:gd name="connsiteY60" fmla="*/ 316247 h 432830"/>
              <a:gd name="connsiteX61" fmla="*/ 275824 w 432933"/>
              <a:gd name="connsiteY61" fmla="*/ 323446 h 432830"/>
              <a:gd name="connsiteX62" fmla="*/ 264136 w 432933"/>
              <a:gd name="connsiteY62" fmla="*/ 332307 h 432830"/>
              <a:gd name="connsiteX63" fmla="*/ 259771 w 432933"/>
              <a:gd name="connsiteY63" fmla="*/ 346312 h 432830"/>
              <a:gd name="connsiteX64" fmla="*/ 264356 w 432933"/>
              <a:gd name="connsiteY64" fmla="*/ 360246 h 432830"/>
              <a:gd name="connsiteX65" fmla="*/ 276183 w 432933"/>
              <a:gd name="connsiteY65" fmla="*/ 368924 h 432830"/>
              <a:gd name="connsiteX66" fmla="*/ 297852 w 432933"/>
              <a:gd name="connsiteY66" fmla="*/ 375974 h 432830"/>
              <a:gd name="connsiteX67" fmla="*/ 309335 w 432933"/>
              <a:gd name="connsiteY67" fmla="*/ 383089 h 432830"/>
              <a:gd name="connsiteX68" fmla="*/ 316404 w 432933"/>
              <a:gd name="connsiteY68" fmla="*/ 394600 h 432830"/>
              <a:gd name="connsiteX69" fmla="*/ 323603 w 432933"/>
              <a:gd name="connsiteY69" fmla="*/ 416715 h 432830"/>
              <a:gd name="connsiteX70" fmla="*/ 332397 w 432933"/>
              <a:gd name="connsiteY70" fmla="*/ 428360 h 43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432933" h="432830">
                <a:moveTo>
                  <a:pt x="141697" y="315405"/>
                </a:moveTo>
                <a:cubicBezTo>
                  <a:pt x="147278" y="319355"/>
                  <a:pt x="153944" y="321477"/>
                  <a:pt x="160780" y="321479"/>
                </a:cubicBezTo>
                <a:cubicBezTo>
                  <a:pt x="167583" y="321501"/>
                  <a:pt x="174225" y="319415"/>
                  <a:pt x="179790" y="315505"/>
                </a:cubicBezTo>
                <a:cubicBezTo>
                  <a:pt x="184798" y="311944"/>
                  <a:pt x="188723" y="307069"/>
                  <a:pt x="191132" y="301418"/>
                </a:cubicBezTo>
                <a:lnTo>
                  <a:pt x="206419" y="254802"/>
                </a:lnTo>
                <a:cubicBezTo>
                  <a:pt x="210157" y="243565"/>
                  <a:pt x="216462" y="233354"/>
                  <a:pt x="224836" y="224980"/>
                </a:cubicBezTo>
                <a:cubicBezTo>
                  <a:pt x="233209" y="216607"/>
                  <a:pt x="243419" y="210302"/>
                  <a:pt x="254656" y="206565"/>
                </a:cubicBezTo>
                <a:lnTo>
                  <a:pt x="299565" y="191933"/>
                </a:lnTo>
                <a:cubicBezTo>
                  <a:pt x="306010" y="189660"/>
                  <a:pt x="311591" y="185445"/>
                  <a:pt x="315539" y="179867"/>
                </a:cubicBezTo>
                <a:cubicBezTo>
                  <a:pt x="319485" y="174289"/>
                  <a:pt x="321605" y="167624"/>
                  <a:pt x="321605" y="160790"/>
                </a:cubicBezTo>
                <a:cubicBezTo>
                  <a:pt x="321605" y="153957"/>
                  <a:pt x="319485" y="147291"/>
                  <a:pt x="315539" y="141713"/>
                </a:cubicBezTo>
                <a:cubicBezTo>
                  <a:pt x="311591" y="136135"/>
                  <a:pt x="306010" y="131919"/>
                  <a:pt x="299565" y="129647"/>
                </a:cubicBezTo>
                <a:lnTo>
                  <a:pt x="253802" y="114891"/>
                </a:lnTo>
                <a:cubicBezTo>
                  <a:pt x="242589" y="111135"/>
                  <a:pt x="232395" y="104836"/>
                  <a:pt x="224019" y="96487"/>
                </a:cubicBezTo>
                <a:cubicBezTo>
                  <a:pt x="215680" y="88146"/>
                  <a:pt x="209384" y="77986"/>
                  <a:pt x="205628" y="66804"/>
                </a:cubicBezTo>
                <a:lnTo>
                  <a:pt x="191046" y="21919"/>
                </a:lnTo>
                <a:cubicBezTo>
                  <a:pt x="188776" y="15473"/>
                  <a:pt x="184557" y="9893"/>
                  <a:pt x="178974" y="5951"/>
                </a:cubicBezTo>
                <a:cubicBezTo>
                  <a:pt x="173368" y="2076"/>
                  <a:pt x="166713" y="0"/>
                  <a:pt x="159896" y="0"/>
                </a:cubicBezTo>
                <a:cubicBezTo>
                  <a:pt x="153080" y="0"/>
                  <a:pt x="146426" y="2076"/>
                  <a:pt x="140818" y="5951"/>
                </a:cubicBezTo>
                <a:cubicBezTo>
                  <a:pt x="135135" y="9975"/>
                  <a:pt x="130864" y="15688"/>
                  <a:pt x="128610" y="22277"/>
                </a:cubicBezTo>
                <a:lnTo>
                  <a:pt x="113855" y="67632"/>
                </a:lnTo>
                <a:cubicBezTo>
                  <a:pt x="110143" y="78428"/>
                  <a:pt x="104062" y="88259"/>
                  <a:pt x="96057" y="96401"/>
                </a:cubicBezTo>
                <a:cubicBezTo>
                  <a:pt x="87878" y="104697"/>
                  <a:pt x="77905" y="111010"/>
                  <a:pt x="66905" y="114854"/>
                </a:cubicBezTo>
                <a:lnTo>
                  <a:pt x="22046" y="129424"/>
                </a:lnTo>
                <a:cubicBezTo>
                  <a:pt x="17230" y="131122"/>
                  <a:pt x="12874" y="133915"/>
                  <a:pt x="9319" y="137581"/>
                </a:cubicBezTo>
                <a:cubicBezTo>
                  <a:pt x="5764" y="141247"/>
                  <a:pt x="3107" y="145687"/>
                  <a:pt x="1558" y="150553"/>
                </a:cubicBezTo>
                <a:cubicBezTo>
                  <a:pt x="8" y="155419"/>
                  <a:pt x="-392" y="160577"/>
                  <a:pt x="388" y="165625"/>
                </a:cubicBezTo>
                <a:cubicBezTo>
                  <a:pt x="1168" y="170671"/>
                  <a:pt x="3107" y="175469"/>
                  <a:pt x="6054" y="179639"/>
                </a:cubicBezTo>
                <a:cubicBezTo>
                  <a:pt x="10085" y="185326"/>
                  <a:pt x="15806" y="189598"/>
                  <a:pt x="22405" y="191847"/>
                </a:cubicBezTo>
                <a:lnTo>
                  <a:pt x="66781" y="206256"/>
                </a:lnTo>
                <a:cubicBezTo>
                  <a:pt x="78023" y="210021"/>
                  <a:pt x="88235" y="216347"/>
                  <a:pt x="96614" y="224734"/>
                </a:cubicBezTo>
                <a:cubicBezTo>
                  <a:pt x="98856" y="226991"/>
                  <a:pt x="100959" y="229382"/>
                  <a:pt x="102909" y="231895"/>
                </a:cubicBezTo>
                <a:cubicBezTo>
                  <a:pt x="108220" y="238722"/>
                  <a:pt x="112323" y="246406"/>
                  <a:pt x="115042" y="254616"/>
                </a:cubicBezTo>
                <a:lnTo>
                  <a:pt x="129625" y="299426"/>
                </a:lnTo>
                <a:cubicBezTo>
                  <a:pt x="131899" y="305873"/>
                  <a:pt x="136118" y="311456"/>
                  <a:pt x="141697" y="315405"/>
                </a:cubicBezTo>
                <a:close/>
                <a:moveTo>
                  <a:pt x="332397" y="428360"/>
                </a:moveTo>
                <a:cubicBezTo>
                  <a:pt x="336461" y="431239"/>
                  <a:pt x="341318" y="432789"/>
                  <a:pt x="346299" y="432794"/>
                </a:cubicBezTo>
                <a:lnTo>
                  <a:pt x="346360" y="432831"/>
                </a:lnTo>
                <a:cubicBezTo>
                  <a:pt x="351404" y="432829"/>
                  <a:pt x="356319" y="431243"/>
                  <a:pt x="360412" y="428295"/>
                </a:cubicBezTo>
                <a:cubicBezTo>
                  <a:pt x="364505" y="425348"/>
                  <a:pt x="367568" y="421188"/>
                  <a:pt x="369168" y="416406"/>
                </a:cubicBezTo>
                <a:lnTo>
                  <a:pt x="376205" y="394761"/>
                </a:lnTo>
                <a:cubicBezTo>
                  <a:pt x="377661" y="390433"/>
                  <a:pt x="380089" y="386499"/>
                  <a:pt x="383304" y="383259"/>
                </a:cubicBezTo>
                <a:cubicBezTo>
                  <a:pt x="386521" y="380050"/>
                  <a:pt x="390437" y="377629"/>
                  <a:pt x="394745" y="376184"/>
                </a:cubicBezTo>
                <a:lnTo>
                  <a:pt x="416884" y="368986"/>
                </a:lnTo>
                <a:cubicBezTo>
                  <a:pt x="420393" y="367748"/>
                  <a:pt x="423566" y="365712"/>
                  <a:pt x="426154" y="363040"/>
                </a:cubicBezTo>
                <a:cubicBezTo>
                  <a:pt x="428743" y="360369"/>
                  <a:pt x="430677" y="357132"/>
                  <a:pt x="431804" y="353586"/>
                </a:cubicBezTo>
                <a:cubicBezTo>
                  <a:pt x="432931" y="350041"/>
                  <a:pt x="433219" y="346282"/>
                  <a:pt x="432648" y="342606"/>
                </a:cubicBezTo>
                <a:cubicBezTo>
                  <a:pt x="432076" y="338929"/>
                  <a:pt x="430660" y="335437"/>
                  <a:pt x="428511" y="332400"/>
                </a:cubicBezTo>
                <a:cubicBezTo>
                  <a:pt x="425454" y="328123"/>
                  <a:pt x="421092" y="324956"/>
                  <a:pt x="416080" y="323371"/>
                </a:cubicBezTo>
                <a:lnTo>
                  <a:pt x="394349" y="316334"/>
                </a:lnTo>
                <a:cubicBezTo>
                  <a:pt x="390030" y="314890"/>
                  <a:pt x="386107" y="312464"/>
                  <a:pt x="382886" y="309244"/>
                </a:cubicBezTo>
                <a:cubicBezTo>
                  <a:pt x="379667" y="306024"/>
                  <a:pt x="377240" y="302100"/>
                  <a:pt x="375797" y="297781"/>
                </a:cubicBezTo>
                <a:lnTo>
                  <a:pt x="368599" y="275654"/>
                </a:lnTo>
                <a:cubicBezTo>
                  <a:pt x="366951" y="270963"/>
                  <a:pt x="363881" y="266904"/>
                  <a:pt x="359817" y="264041"/>
                </a:cubicBezTo>
                <a:cubicBezTo>
                  <a:pt x="356755" y="261870"/>
                  <a:pt x="353226" y="260445"/>
                  <a:pt x="349514" y="259882"/>
                </a:cubicBezTo>
                <a:cubicBezTo>
                  <a:pt x="345803" y="259320"/>
                  <a:pt x="342012" y="259633"/>
                  <a:pt x="338442" y="260798"/>
                </a:cubicBezTo>
                <a:cubicBezTo>
                  <a:pt x="334874" y="261963"/>
                  <a:pt x="331627" y="263947"/>
                  <a:pt x="328962" y="266590"/>
                </a:cubicBezTo>
                <a:cubicBezTo>
                  <a:pt x="326298" y="269234"/>
                  <a:pt x="324288" y="272466"/>
                  <a:pt x="323096" y="276026"/>
                </a:cubicBezTo>
                <a:lnTo>
                  <a:pt x="316021" y="297757"/>
                </a:lnTo>
                <a:cubicBezTo>
                  <a:pt x="314620" y="302009"/>
                  <a:pt x="312266" y="305886"/>
                  <a:pt x="309138" y="309090"/>
                </a:cubicBezTo>
                <a:cubicBezTo>
                  <a:pt x="306011" y="312294"/>
                  <a:pt x="302193" y="314742"/>
                  <a:pt x="297976" y="316247"/>
                </a:cubicBezTo>
                <a:lnTo>
                  <a:pt x="275824" y="323446"/>
                </a:lnTo>
                <a:cubicBezTo>
                  <a:pt x="271099" y="325110"/>
                  <a:pt x="267013" y="328209"/>
                  <a:pt x="264136" y="332307"/>
                </a:cubicBezTo>
                <a:cubicBezTo>
                  <a:pt x="261258" y="336408"/>
                  <a:pt x="259732" y="341304"/>
                  <a:pt x="259771" y="346312"/>
                </a:cubicBezTo>
                <a:cubicBezTo>
                  <a:pt x="259811" y="351321"/>
                  <a:pt x="261414" y="356193"/>
                  <a:pt x="264356" y="360246"/>
                </a:cubicBezTo>
                <a:cubicBezTo>
                  <a:pt x="267299" y="364301"/>
                  <a:pt x="271433" y="367333"/>
                  <a:pt x="276183" y="368924"/>
                </a:cubicBezTo>
                <a:lnTo>
                  <a:pt x="297852" y="375974"/>
                </a:lnTo>
                <a:cubicBezTo>
                  <a:pt x="302182" y="377418"/>
                  <a:pt x="306114" y="379855"/>
                  <a:pt x="309335" y="383089"/>
                </a:cubicBezTo>
                <a:cubicBezTo>
                  <a:pt x="312555" y="386324"/>
                  <a:pt x="314977" y="390265"/>
                  <a:pt x="316404" y="394600"/>
                </a:cubicBezTo>
                <a:lnTo>
                  <a:pt x="323603" y="416715"/>
                </a:lnTo>
                <a:cubicBezTo>
                  <a:pt x="325260" y="421412"/>
                  <a:pt x="328332" y="425480"/>
                  <a:pt x="332397" y="428360"/>
                </a:cubicBezTo>
                <a:close/>
              </a:path>
            </a:pathLst>
          </a:custGeom>
          <a:solidFill>
            <a:schemeClr val="tx1"/>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Segoe UI"/>
              <a:ea typeface="+mn-ea"/>
              <a:cs typeface="+mn-cs"/>
              <a:sym typeface="+mn-lt"/>
            </a:endParaRPr>
          </a:p>
        </p:txBody>
      </p:sp>
      <p:cxnSp>
        <p:nvCxnSpPr>
          <p:cNvPr id="2" name="Straight Arrow Connector 1">
            <a:extLst>
              <a:ext uri="{FF2B5EF4-FFF2-40B4-BE49-F238E27FC236}">
                <a16:creationId xmlns:a16="http://schemas.microsoft.com/office/drawing/2014/main" id="{058EF6B1-07DC-4C15-A625-E06F9AB0BC17}"/>
              </a:ext>
              <a:ext uri="{C183D7F6-B498-43B3-948B-1728B52AA6E4}">
                <adec:decorative xmlns:adec="http://schemas.microsoft.com/office/drawing/2017/decorative" val="1"/>
              </a:ext>
            </a:extLst>
          </p:cNvPr>
          <p:cNvCxnSpPr>
            <a:cxnSpLocks/>
          </p:cNvCxnSpPr>
          <p:nvPr/>
        </p:nvCxnSpPr>
        <p:spPr>
          <a:xfrm flipV="1">
            <a:off x="3547527" y="2258291"/>
            <a:ext cx="0" cy="296444"/>
          </a:xfrm>
          <a:prstGeom prst="straightConnector1">
            <a:avLst/>
          </a:prstGeom>
          <a:noFill/>
          <a:ln w="12700" cap="flat" cmpd="sng" algn="ctr">
            <a:solidFill>
              <a:sysClr val="windowText" lastClr="000000"/>
            </a:solidFill>
            <a:prstDash val="solid"/>
            <a:miter lim="800000"/>
            <a:headEnd type="arrow" w="lg" len="sm"/>
            <a:tailEnd type="arrow" w="lg" len="sm"/>
          </a:ln>
          <a:effectLst/>
        </p:spPr>
      </p:cxnSp>
      <p:cxnSp>
        <p:nvCxnSpPr>
          <p:cNvPr id="6" name="Straight Arrow Connector 5">
            <a:extLst>
              <a:ext uri="{FF2B5EF4-FFF2-40B4-BE49-F238E27FC236}">
                <a16:creationId xmlns:a16="http://schemas.microsoft.com/office/drawing/2014/main" id="{10497EBF-9816-2765-DC32-33B4B352F208}"/>
              </a:ext>
              <a:ext uri="{C183D7F6-B498-43B3-948B-1728B52AA6E4}">
                <adec:decorative xmlns:adec="http://schemas.microsoft.com/office/drawing/2017/decorative" val="1"/>
              </a:ext>
            </a:extLst>
          </p:cNvPr>
          <p:cNvCxnSpPr>
            <a:cxnSpLocks/>
          </p:cNvCxnSpPr>
          <p:nvPr/>
        </p:nvCxnSpPr>
        <p:spPr>
          <a:xfrm flipV="1">
            <a:off x="8285839" y="2258291"/>
            <a:ext cx="0" cy="296444"/>
          </a:xfrm>
          <a:prstGeom prst="straightConnector1">
            <a:avLst/>
          </a:prstGeom>
          <a:noFill/>
          <a:ln w="12700" cap="flat" cmpd="sng" algn="ctr">
            <a:solidFill>
              <a:sysClr val="windowText" lastClr="000000"/>
            </a:solidFill>
            <a:prstDash val="solid"/>
            <a:miter lim="800000"/>
            <a:headEnd type="arrow" w="lg" len="sm"/>
            <a:tailEnd type="arrow" w="lg" len="sm"/>
          </a:ln>
          <a:effectLst/>
        </p:spPr>
      </p:cxnSp>
    </p:spTree>
    <p:extLst>
      <p:ext uri="{BB962C8B-B14F-4D97-AF65-F5344CB8AC3E}">
        <p14:creationId xmlns:p14="http://schemas.microsoft.com/office/powerpoint/2010/main" val="33285050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39"/>
                                        </p:tgtEl>
                                        <p:attrNameLst>
                                          <p:attrName>style.visibility</p:attrName>
                                        </p:attrNameLst>
                                      </p:cBhvr>
                                      <p:to>
                                        <p:strVal val="visible"/>
                                      </p:to>
                                    </p:set>
                                    <p:animEffect transition="in" filter="fade">
                                      <p:cBhvr>
                                        <p:cTn id="10" dur="500"/>
                                        <p:tgtEl>
                                          <p:spTgt spid="39"/>
                                        </p:tgtEl>
                                      </p:cBhvr>
                                    </p:animEffect>
                                  </p:childTnLst>
                                </p:cTn>
                              </p:par>
                              <p:par>
                                <p:cTn id="11" presetID="10" presetClass="entr" presetSubtype="0" fill="hold" grpId="0" nodeType="withEffect">
                                  <p:stCondLst>
                                    <p:cond delay="100"/>
                                  </p:stCondLst>
                                  <p:childTnLst>
                                    <p:set>
                                      <p:cBhvr>
                                        <p:cTn id="12" dur="1" fill="hold">
                                          <p:stCondLst>
                                            <p:cond delay="0"/>
                                          </p:stCondLst>
                                        </p:cTn>
                                        <p:tgtEl>
                                          <p:spTgt spid="40"/>
                                        </p:tgtEl>
                                        <p:attrNameLst>
                                          <p:attrName>style.visibility</p:attrName>
                                        </p:attrNameLst>
                                      </p:cBhvr>
                                      <p:to>
                                        <p:strVal val="visible"/>
                                      </p:to>
                                    </p:set>
                                    <p:animEffect transition="in" filter="fade">
                                      <p:cBhvr>
                                        <p:cTn id="13" dur="500"/>
                                        <p:tgtEl>
                                          <p:spTgt spid="4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9"/>
                                        </p:tgtEl>
                                        <p:attrNameLst>
                                          <p:attrName>style.visibility</p:attrName>
                                        </p:attrNameLst>
                                      </p:cBhvr>
                                      <p:to>
                                        <p:strVal val="visible"/>
                                      </p:to>
                                    </p:set>
                                    <p:animEffect transition="in" filter="fade">
                                      <p:cBhvr>
                                        <p:cTn id="16" dur="500"/>
                                        <p:tgtEl>
                                          <p:spTgt spid="29"/>
                                        </p:tgtEl>
                                      </p:cBhvr>
                                    </p:animEffect>
                                  </p:childTnLst>
                                </p:cTn>
                              </p:par>
                              <p:par>
                                <p:cTn id="17" presetID="10" presetClass="entr" presetSubtype="0" fill="hold" grpId="0" nodeType="withEffect">
                                  <p:stCondLst>
                                    <p:cond delay="20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par>
                                <p:cTn id="20" presetID="10" presetClass="entr" presetSubtype="0" fill="hold" grpId="0" nodeType="withEffect">
                                  <p:stCondLst>
                                    <p:cond delay="300"/>
                                  </p:stCondLst>
                                  <p:childTnLst>
                                    <p:set>
                                      <p:cBhvr>
                                        <p:cTn id="21" dur="1" fill="hold">
                                          <p:stCondLst>
                                            <p:cond delay="0"/>
                                          </p:stCondLst>
                                        </p:cTn>
                                        <p:tgtEl>
                                          <p:spTgt spid="38"/>
                                        </p:tgtEl>
                                        <p:attrNameLst>
                                          <p:attrName>style.visibility</p:attrName>
                                        </p:attrNameLst>
                                      </p:cBhvr>
                                      <p:to>
                                        <p:strVal val="visible"/>
                                      </p:to>
                                    </p:set>
                                    <p:animEffect transition="in" filter="fade">
                                      <p:cBhvr>
                                        <p:cTn id="22" dur="500"/>
                                        <p:tgtEl>
                                          <p:spTgt spid="38"/>
                                        </p:tgtEl>
                                      </p:cBhvr>
                                    </p:animEffect>
                                  </p:childTnLst>
                                </p:cTn>
                              </p:par>
                              <p:par>
                                <p:cTn id="23" presetID="10" presetClass="entr" presetSubtype="0" fill="hold" grpId="0" nodeType="withEffect">
                                  <p:stCondLst>
                                    <p:cond delay="100"/>
                                  </p:stCondLst>
                                  <p:childTnLst>
                                    <p:set>
                                      <p:cBhvr>
                                        <p:cTn id="24" dur="1" fill="hold">
                                          <p:stCondLst>
                                            <p:cond delay="0"/>
                                          </p:stCondLst>
                                        </p:cTn>
                                        <p:tgtEl>
                                          <p:spTgt spid="57"/>
                                        </p:tgtEl>
                                        <p:attrNameLst>
                                          <p:attrName>style.visibility</p:attrName>
                                        </p:attrNameLst>
                                      </p:cBhvr>
                                      <p:to>
                                        <p:strVal val="visible"/>
                                      </p:to>
                                    </p:set>
                                    <p:animEffect transition="in" filter="fade">
                                      <p:cBhvr>
                                        <p:cTn id="25" dur="500"/>
                                        <p:tgtEl>
                                          <p:spTgt spid="57"/>
                                        </p:tgtEl>
                                      </p:cBhvr>
                                    </p:animEffect>
                                  </p:childTnLst>
                                </p:cTn>
                              </p:par>
                              <p:par>
                                <p:cTn id="26" presetID="10" presetClass="entr" presetSubtype="0" fill="hold" grpId="0" nodeType="withEffect">
                                  <p:stCondLst>
                                    <p:cond delay="100"/>
                                  </p:stCondLst>
                                  <p:childTnLst>
                                    <p:set>
                                      <p:cBhvr>
                                        <p:cTn id="27" dur="1" fill="hold">
                                          <p:stCondLst>
                                            <p:cond delay="0"/>
                                          </p:stCondLst>
                                        </p:cTn>
                                        <p:tgtEl>
                                          <p:spTgt spid="58"/>
                                        </p:tgtEl>
                                        <p:attrNameLst>
                                          <p:attrName>style.visibility</p:attrName>
                                        </p:attrNameLst>
                                      </p:cBhvr>
                                      <p:to>
                                        <p:strVal val="visible"/>
                                      </p:to>
                                    </p:set>
                                    <p:animEffect transition="in" filter="fade">
                                      <p:cBhvr>
                                        <p:cTn id="28" dur="500"/>
                                        <p:tgtEl>
                                          <p:spTgt spid="58"/>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par>
                                <p:cTn id="32" presetID="10" presetClass="entr" presetSubtype="0" fill="hold" grpId="0" nodeType="withEffect">
                                  <p:stCondLst>
                                    <p:cond delay="30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par>
                                <p:cTn id="35" presetID="10" presetClass="entr" presetSubtype="0" fill="hold" grpId="0" nodeType="withEffect">
                                  <p:stCondLst>
                                    <p:cond delay="40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500"/>
                                        <p:tgtEl>
                                          <p:spTgt spid="2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fade">
                                      <p:cBhvr>
                                        <p:cTn id="40" dur="500"/>
                                        <p:tgtEl>
                                          <p:spTgt spid="28"/>
                                        </p:tgtEl>
                                      </p:cBhvr>
                                    </p:animEffect>
                                  </p:childTnLst>
                                </p:cTn>
                              </p:par>
                              <p:par>
                                <p:cTn id="41" presetID="10" presetClass="entr" presetSubtype="0" fill="hold" grpId="0" nodeType="withEffect">
                                  <p:stCondLst>
                                    <p:cond delay="100"/>
                                  </p:stCondLst>
                                  <p:childTnLst>
                                    <p:set>
                                      <p:cBhvr>
                                        <p:cTn id="42" dur="1" fill="hold">
                                          <p:stCondLst>
                                            <p:cond delay="0"/>
                                          </p:stCondLst>
                                        </p:cTn>
                                        <p:tgtEl>
                                          <p:spTgt spid="94"/>
                                        </p:tgtEl>
                                        <p:attrNameLst>
                                          <p:attrName>style.visibility</p:attrName>
                                        </p:attrNameLst>
                                      </p:cBhvr>
                                      <p:to>
                                        <p:strVal val="visible"/>
                                      </p:to>
                                    </p:set>
                                    <p:animEffect transition="in" filter="fade">
                                      <p:cBhvr>
                                        <p:cTn id="43" dur="500"/>
                                        <p:tgtEl>
                                          <p:spTgt spid="94"/>
                                        </p:tgtEl>
                                      </p:cBhvr>
                                    </p:animEffect>
                                  </p:childTnLst>
                                </p:cTn>
                              </p:par>
                              <p:par>
                                <p:cTn id="44" presetID="10" presetClass="entr" presetSubtype="0" fill="hold" grpId="0" nodeType="withEffect">
                                  <p:stCondLst>
                                    <p:cond delay="100"/>
                                  </p:stCondLst>
                                  <p:childTnLst>
                                    <p:set>
                                      <p:cBhvr>
                                        <p:cTn id="45" dur="1" fill="hold">
                                          <p:stCondLst>
                                            <p:cond delay="0"/>
                                          </p:stCondLst>
                                        </p:cTn>
                                        <p:tgtEl>
                                          <p:spTgt spid="95"/>
                                        </p:tgtEl>
                                        <p:attrNameLst>
                                          <p:attrName>style.visibility</p:attrName>
                                        </p:attrNameLst>
                                      </p:cBhvr>
                                      <p:to>
                                        <p:strVal val="visible"/>
                                      </p:to>
                                    </p:set>
                                    <p:animEffect transition="in" filter="fade">
                                      <p:cBhvr>
                                        <p:cTn id="46" dur="500"/>
                                        <p:tgtEl>
                                          <p:spTgt spid="95"/>
                                        </p:tgtEl>
                                      </p:cBhvr>
                                    </p:animEffect>
                                  </p:childTnLst>
                                </p:cTn>
                              </p:par>
                              <p:par>
                                <p:cTn id="47" presetID="10" presetClass="entr" presetSubtype="0" fill="hold" grpId="0" nodeType="withEffect">
                                  <p:stCondLst>
                                    <p:cond delay="100"/>
                                  </p:stCondLst>
                                  <p:childTnLst>
                                    <p:set>
                                      <p:cBhvr>
                                        <p:cTn id="48" dur="1" fill="hold">
                                          <p:stCondLst>
                                            <p:cond delay="0"/>
                                          </p:stCondLst>
                                        </p:cTn>
                                        <p:tgtEl>
                                          <p:spTgt spid="96"/>
                                        </p:tgtEl>
                                        <p:attrNameLst>
                                          <p:attrName>style.visibility</p:attrName>
                                        </p:attrNameLst>
                                      </p:cBhvr>
                                      <p:to>
                                        <p:strVal val="visible"/>
                                      </p:to>
                                    </p:set>
                                    <p:animEffect transition="in" filter="fade">
                                      <p:cBhvr>
                                        <p:cTn id="49" dur="500"/>
                                        <p:tgtEl>
                                          <p:spTgt spid="96"/>
                                        </p:tgtEl>
                                      </p:cBhvr>
                                    </p:animEffect>
                                  </p:childTnLst>
                                </p:cTn>
                              </p:par>
                              <p:par>
                                <p:cTn id="50" presetID="10" presetClass="entr" presetSubtype="0" fill="hold" grpId="0" nodeType="withEffect">
                                  <p:stCondLst>
                                    <p:cond delay="100"/>
                                  </p:stCondLst>
                                  <p:childTnLst>
                                    <p:set>
                                      <p:cBhvr>
                                        <p:cTn id="51" dur="1" fill="hold">
                                          <p:stCondLst>
                                            <p:cond delay="0"/>
                                          </p:stCondLst>
                                        </p:cTn>
                                        <p:tgtEl>
                                          <p:spTgt spid="97"/>
                                        </p:tgtEl>
                                        <p:attrNameLst>
                                          <p:attrName>style.visibility</p:attrName>
                                        </p:attrNameLst>
                                      </p:cBhvr>
                                      <p:to>
                                        <p:strVal val="visible"/>
                                      </p:to>
                                    </p:set>
                                    <p:animEffect transition="in" filter="fade">
                                      <p:cBhvr>
                                        <p:cTn id="52" dur="500"/>
                                        <p:tgtEl>
                                          <p:spTgt spid="97"/>
                                        </p:tgtEl>
                                      </p:cBhvr>
                                    </p:animEffect>
                                  </p:childTnLst>
                                </p:cTn>
                              </p:par>
                              <p:par>
                                <p:cTn id="53" presetID="10" presetClass="entr" presetSubtype="0" fill="hold" grpId="0" nodeType="withEffect">
                                  <p:stCondLst>
                                    <p:cond delay="100"/>
                                  </p:stCondLst>
                                  <p:childTnLst>
                                    <p:set>
                                      <p:cBhvr>
                                        <p:cTn id="54" dur="1" fill="hold">
                                          <p:stCondLst>
                                            <p:cond delay="0"/>
                                          </p:stCondLst>
                                        </p:cTn>
                                        <p:tgtEl>
                                          <p:spTgt spid="98"/>
                                        </p:tgtEl>
                                        <p:attrNameLst>
                                          <p:attrName>style.visibility</p:attrName>
                                        </p:attrNameLst>
                                      </p:cBhvr>
                                      <p:to>
                                        <p:strVal val="visible"/>
                                      </p:to>
                                    </p:set>
                                    <p:animEffect transition="in" filter="fade">
                                      <p:cBhvr>
                                        <p:cTn id="55" dur="500"/>
                                        <p:tgtEl>
                                          <p:spTgt spid="98"/>
                                        </p:tgtEl>
                                      </p:cBhvr>
                                    </p:animEffect>
                                  </p:childTnLst>
                                </p:cTn>
                              </p:par>
                              <p:par>
                                <p:cTn id="56" presetID="10" presetClass="entr" presetSubtype="0" fill="hold" grpId="0" nodeType="withEffect">
                                  <p:stCondLst>
                                    <p:cond delay="300"/>
                                  </p:stCondLst>
                                  <p:childTnLst>
                                    <p:set>
                                      <p:cBhvr>
                                        <p:cTn id="57" dur="1" fill="hold">
                                          <p:stCondLst>
                                            <p:cond delay="0"/>
                                          </p:stCondLst>
                                        </p:cTn>
                                        <p:tgtEl>
                                          <p:spTgt spid="106"/>
                                        </p:tgtEl>
                                        <p:attrNameLst>
                                          <p:attrName>style.visibility</p:attrName>
                                        </p:attrNameLst>
                                      </p:cBhvr>
                                      <p:to>
                                        <p:strVal val="visible"/>
                                      </p:to>
                                    </p:set>
                                    <p:animEffect transition="in" filter="fade">
                                      <p:cBhvr>
                                        <p:cTn id="58" dur="500"/>
                                        <p:tgtEl>
                                          <p:spTgt spid="106"/>
                                        </p:tgtEl>
                                      </p:cBhvr>
                                    </p:animEffect>
                                  </p:childTnLst>
                                </p:cTn>
                              </p:par>
                              <p:par>
                                <p:cTn id="59" presetID="10" presetClass="entr" presetSubtype="0" fill="hold" grpId="0" nodeType="withEffect">
                                  <p:stCondLst>
                                    <p:cond delay="200"/>
                                  </p:stCondLst>
                                  <p:childTnLst>
                                    <p:set>
                                      <p:cBhvr>
                                        <p:cTn id="60" dur="1" fill="hold">
                                          <p:stCondLst>
                                            <p:cond delay="0"/>
                                          </p:stCondLst>
                                        </p:cTn>
                                        <p:tgtEl>
                                          <p:spTgt spid="104"/>
                                        </p:tgtEl>
                                        <p:attrNameLst>
                                          <p:attrName>style.visibility</p:attrName>
                                        </p:attrNameLst>
                                      </p:cBhvr>
                                      <p:to>
                                        <p:strVal val="visible"/>
                                      </p:to>
                                    </p:set>
                                    <p:animEffect transition="in" filter="fade">
                                      <p:cBhvr>
                                        <p:cTn id="61" dur="500"/>
                                        <p:tgtEl>
                                          <p:spTgt spid="104"/>
                                        </p:tgtEl>
                                      </p:cBhvr>
                                    </p:animEffect>
                                  </p:childTnLst>
                                </p:cTn>
                              </p:par>
                              <p:par>
                                <p:cTn id="62" presetID="10" presetClass="entr" presetSubtype="0" fill="hold" grpId="0" nodeType="withEffect">
                                  <p:stCondLst>
                                    <p:cond delay="100"/>
                                  </p:stCondLst>
                                  <p:childTnLst>
                                    <p:set>
                                      <p:cBhvr>
                                        <p:cTn id="63" dur="1" fill="hold">
                                          <p:stCondLst>
                                            <p:cond delay="0"/>
                                          </p:stCondLst>
                                        </p:cTn>
                                        <p:tgtEl>
                                          <p:spTgt spid="102"/>
                                        </p:tgtEl>
                                        <p:attrNameLst>
                                          <p:attrName>style.visibility</p:attrName>
                                        </p:attrNameLst>
                                      </p:cBhvr>
                                      <p:to>
                                        <p:strVal val="visible"/>
                                      </p:to>
                                    </p:set>
                                    <p:animEffect transition="in" filter="fade">
                                      <p:cBhvr>
                                        <p:cTn id="64" dur="500"/>
                                        <p:tgtEl>
                                          <p:spTgt spid="102"/>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100"/>
                                        </p:tgtEl>
                                        <p:attrNameLst>
                                          <p:attrName>style.visibility</p:attrName>
                                        </p:attrNameLst>
                                      </p:cBhvr>
                                      <p:to>
                                        <p:strVal val="visible"/>
                                      </p:to>
                                    </p:set>
                                    <p:animEffect transition="in" filter="fade">
                                      <p:cBhvr>
                                        <p:cTn id="67" dur="500"/>
                                        <p:tgtEl>
                                          <p:spTgt spid="100"/>
                                        </p:tgtEl>
                                      </p:cBhvr>
                                    </p:animEffect>
                                  </p:childTnLst>
                                </p:cTn>
                              </p:par>
                              <p:par>
                                <p:cTn id="68" presetID="10" presetClass="entr" presetSubtype="0" fill="hold" nodeType="withEffect">
                                  <p:stCondLst>
                                    <p:cond delay="100"/>
                                  </p:stCondLst>
                                  <p:childTnLst>
                                    <p:set>
                                      <p:cBhvr>
                                        <p:cTn id="69" dur="1" fill="hold">
                                          <p:stCondLst>
                                            <p:cond delay="0"/>
                                          </p:stCondLst>
                                        </p:cTn>
                                        <p:tgtEl>
                                          <p:spTgt spid="2"/>
                                        </p:tgtEl>
                                        <p:attrNameLst>
                                          <p:attrName>style.visibility</p:attrName>
                                        </p:attrNameLst>
                                      </p:cBhvr>
                                      <p:to>
                                        <p:strVal val="visible"/>
                                      </p:to>
                                    </p:set>
                                    <p:animEffect transition="in" filter="fade">
                                      <p:cBhvr>
                                        <p:cTn id="70" dur="500"/>
                                        <p:tgtEl>
                                          <p:spTgt spid="2"/>
                                        </p:tgtEl>
                                      </p:cBhvr>
                                    </p:animEffect>
                                  </p:childTnLst>
                                </p:cTn>
                              </p:par>
                              <p:par>
                                <p:cTn id="71" presetID="10" presetClass="entr" presetSubtype="0" fill="hold" nodeType="withEffect">
                                  <p:stCondLst>
                                    <p:cond delay="100"/>
                                  </p:stCondLst>
                                  <p:childTnLst>
                                    <p:set>
                                      <p:cBhvr>
                                        <p:cTn id="72" dur="1" fill="hold">
                                          <p:stCondLst>
                                            <p:cond delay="0"/>
                                          </p:stCondLst>
                                        </p:cTn>
                                        <p:tgtEl>
                                          <p:spTgt spid="6"/>
                                        </p:tgtEl>
                                        <p:attrNameLst>
                                          <p:attrName>style.visibility</p:attrName>
                                        </p:attrNameLst>
                                      </p:cBhvr>
                                      <p:to>
                                        <p:strVal val="visible"/>
                                      </p:to>
                                    </p:set>
                                    <p:animEffect transition="in" filter="fade">
                                      <p:cBhvr>
                                        <p:cTn id="73" dur="500"/>
                                        <p:tgtEl>
                                          <p:spTgt spid="6"/>
                                        </p:tgtEl>
                                      </p:cBhvr>
                                    </p:animEffect>
                                  </p:childTnLst>
                                </p:cTn>
                              </p:par>
                              <p:par>
                                <p:cTn id="74" presetID="10" presetClass="entr" presetSubtype="0" fill="hold" grpId="0" nodeType="withEffect">
                                  <p:stCondLst>
                                    <p:cond delay="500"/>
                                  </p:stCondLst>
                                  <p:childTnLst>
                                    <p:set>
                                      <p:cBhvr>
                                        <p:cTn id="75" dur="1" fill="hold">
                                          <p:stCondLst>
                                            <p:cond delay="0"/>
                                          </p:stCondLst>
                                        </p:cTn>
                                        <p:tgtEl>
                                          <p:spTgt spid="89"/>
                                        </p:tgtEl>
                                        <p:attrNameLst>
                                          <p:attrName>style.visibility</p:attrName>
                                        </p:attrNameLst>
                                      </p:cBhvr>
                                      <p:to>
                                        <p:strVal val="visible"/>
                                      </p:to>
                                    </p:set>
                                    <p:animEffect transition="in" filter="fade">
                                      <p:cBhvr>
                                        <p:cTn id="76" dur="500"/>
                                        <p:tgtEl>
                                          <p:spTgt spid="89"/>
                                        </p:tgtEl>
                                      </p:cBhvr>
                                    </p:animEffect>
                                  </p:childTnLst>
                                </p:cTn>
                              </p:par>
                              <p:par>
                                <p:cTn id="77" presetID="10" presetClass="entr" presetSubtype="0" fill="hold" grpId="0" nodeType="withEffect">
                                  <p:stCondLst>
                                    <p:cond delay="500"/>
                                  </p:stCondLst>
                                  <p:childTnLst>
                                    <p:set>
                                      <p:cBhvr>
                                        <p:cTn id="78" dur="1" fill="hold">
                                          <p:stCondLst>
                                            <p:cond delay="0"/>
                                          </p:stCondLst>
                                        </p:cTn>
                                        <p:tgtEl>
                                          <p:spTgt spid="88"/>
                                        </p:tgtEl>
                                        <p:attrNameLst>
                                          <p:attrName>style.visibility</p:attrName>
                                        </p:attrNameLst>
                                      </p:cBhvr>
                                      <p:to>
                                        <p:strVal val="visible"/>
                                      </p:to>
                                    </p:set>
                                    <p:animEffect transition="in" filter="fade">
                                      <p:cBhvr>
                                        <p:cTn id="79"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32" grpId="0" animBg="1"/>
      <p:bldP spid="30" grpId="0" animBg="1"/>
      <p:bldP spid="39" grpId="0" animBg="1"/>
      <p:bldP spid="40" grpId="0" animBg="1"/>
      <p:bldP spid="29" grpId="0" animBg="1"/>
      <p:bldP spid="38" grpId="0" animBg="1"/>
      <p:bldP spid="57" grpId="0" animBg="1"/>
      <p:bldP spid="58" grpId="0" animBg="1"/>
      <p:bldP spid="19" grpId="0" animBg="1"/>
      <p:bldP spid="20" grpId="0"/>
      <p:bldP spid="28" grpId="0" animBg="1"/>
      <p:bldP spid="94" grpId="0" animBg="1"/>
      <p:bldP spid="95" grpId="0" animBg="1"/>
      <p:bldP spid="96" grpId="0"/>
      <p:bldP spid="97" grpId="0" animBg="1"/>
      <p:bldP spid="98" grpId="0" animBg="1"/>
      <p:bldP spid="88" grpId="0" animBg="1"/>
      <p:bldP spid="89" grpId="0" animBg="1"/>
      <p:bldP spid="106" grpId="0" animBg="1"/>
      <p:bldP spid="104" grpId="0" animBg="1"/>
      <p:bldP spid="102" grpId="0" animBg="1"/>
      <p:bldP spid="100"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69494-A1BF-7F29-0DC1-18A7DEE61258}"/>
            </a:ext>
          </a:extLst>
        </p:cNvPr>
        <p:cNvGrpSpPr/>
        <p:nvPr/>
      </p:nvGrpSpPr>
      <p:grpSpPr>
        <a:xfrm>
          <a:off x="0" y="0"/>
          <a:ext cx="0" cy="0"/>
          <a:chOff x="0" y="0"/>
          <a:chExt cx="0" cy="0"/>
        </a:xfrm>
      </p:grpSpPr>
      <p:sp>
        <p:nvSpPr>
          <p:cNvPr id="388" name="Rectangle: Rounded Corners 24">
            <a:extLst>
              <a:ext uri="{FF2B5EF4-FFF2-40B4-BE49-F238E27FC236}">
                <a16:creationId xmlns:a16="http://schemas.microsoft.com/office/drawing/2014/main" id="{55497C92-0A22-1FD3-BC2E-39E26153F771}"/>
              </a:ext>
            </a:extLst>
          </p:cNvPr>
          <p:cNvSpPr/>
          <p:nvPr/>
        </p:nvSpPr>
        <p:spPr bwMode="auto">
          <a:xfrm>
            <a:off x="9245351" y="5577920"/>
            <a:ext cx="2434410" cy="1213531"/>
          </a:xfrm>
          <a:prstGeom prst="roundRect">
            <a:avLst>
              <a:gd name="adj" fmla="val 12182"/>
            </a:avLst>
          </a:prstGeom>
          <a:solidFill>
            <a:srgbClr val="E2EDF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387" name="Rectangle: Rounded Corners 24">
            <a:extLst>
              <a:ext uri="{FF2B5EF4-FFF2-40B4-BE49-F238E27FC236}">
                <a16:creationId xmlns:a16="http://schemas.microsoft.com/office/drawing/2014/main" id="{CB58F3EF-8271-FC3E-807E-643C738E81FC}"/>
              </a:ext>
            </a:extLst>
          </p:cNvPr>
          <p:cNvSpPr/>
          <p:nvPr/>
        </p:nvSpPr>
        <p:spPr bwMode="auto">
          <a:xfrm>
            <a:off x="5237213" y="5569855"/>
            <a:ext cx="3877797" cy="1213531"/>
          </a:xfrm>
          <a:prstGeom prst="roundRect">
            <a:avLst>
              <a:gd name="adj" fmla="val 12182"/>
            </a:avLst>
          </a:prstGeom>
          <a:solidFill>
            <a:srgbClr val="E2EDF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51" name="Rectangle: Rounded Corners 24">
            <a:extLst>
              <a:ext uri="{FF2B5EF4-FFF2-40B4-BE49-F238E27FC236}">
                <a16:creationId xmlns:a16="http://schemas.microsoft.com/office/drawing/2014/main" id="{B89D4954-8DCE-5CDC-480E-FF66E38D7E4B}"/>
              </a:ext>
            </a:extLst>
          </p:cNvPr>
          <p:cNvSpPr/>
          <p:nvPr/>
        </p:nvSpPr>
        <p:spPr bwMode="auto">
          <a:xfrm>
            <a:off x="1379815" y="5577952"/>
            <a:ext cx="3727058" cy="1194920"/>
          </a:xfrm>
          <a:prstGeom prst="roundRect">
            <a:avLst>
              <a:gd name="adj" fmla="val 12182"/>
            </a:avLst>
          </a:prstGeom>
          <a:solidFill>
            <a:srgbClr val="E2EDF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02" name="Group 101">
            <a:extLst>
              <a:ext uri="{FF2B5EF4-FFF2-40B4-BE49-F238E27FC236}">
                <a16:creationId xmlns:a16="http://schemas.microsoft.com/office/drawing/2014/main" id="{17E0F096-2582-D38C-7DE9-17E0D746CBD5}"/>
              </a:ext>
            </a:extLst>
          </p:cNvPr>
          <p:cNvGrpSpPr/>
          <p:nvPr/>
        </p:nvGrpSpPr>
        <p:grpSpPr>
          <a:xfrm>
            <a:off x="127899" y="635552"/>
            <a:ext cx="1079652" cy="1086759"/>
            <a:chOff x="164994" y="920709"/>
            <a:chExt cx="1079652" cy="824331"/>
          </a:xfrm>
        </p:grpSpPr>
        <p:sp>
          <p:nvSpPr>
            <p:cNvPr id="453" name="Rounded Rectangle 14">
              <a:extLst>
                <a:ext uri="{FF2B5EF4-FFF2-40B4-BE49-F238E27FC236}">
                  <a16:creationId xmlns:a16="http://schemas.microsoft.com/office/drawing/2014/main" id="{444C91F4-01DB-B16E-14FE-699C61C6608F}"/>
                </a:ext>
                <a:ext uri="{C183D7F6-B498-43B3-948B-1728B52AA6E4}">
                  <adec:decorative xmlns:adec="http://schemas.microsoft.com/office/drawing/2017/decorative" val="1"/>
                </a:ext>
              </a:extLst>
            </p:cNvPr>
            <p:cNvSpPr/>
            <p:nvPr/>
          </p:nvSpPr>
          <p:spPr>
            <a:xfrm>
              <a:off x="164994" y="920709"/>
              <a:ext cx="1079652" cy="737458"/>
            </a:xfrm>
            <a:prstGeom prst="roundRect">
              <a:avLst>
                <a:gd name="adj" fmla="val 6586"/>
              </a:avLst>
            </a:prstGeom>
            <a:gradFill>
              <a:gsLst>
                <a:gs pos="79000">
                  <a:srgbClr val="C03BC4"/>
                </a:gs>
                <a:gs pos="34000">
                  <a:srgbClr val="D1448B"/>
                </a:gs>
              </a:gsLst>
              <a:path path="circle">
                <a:fillToRect l="100000" t="100000"/>
              </a:path>
            </a:gradFill>
            <a:ln w="31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60960" rIns="91440" bIns="60960" numCol="1" spcCol="0" rtlCol="0" fromWordArt="0" anchor="t" anchorCtr="0" forceAA="0" compatLnSpc="1">
              <a:prstTxWarp prst="textNoShape">
                <a:avLst/>
              </a:prstTxWarp>
              <a:noAutofit/>
            </a:bodyPr>
            <a:lstStyle/>
            <a:p>
              <a:pPr marL="171450" marR="0" lvl="0" indent="-171450" algn="l" defTabSz="1243234" rtl="0" eaLnBrk="1" fontAlgn="base" latinLnBrk="0" hangingPunct="1">
                <a:lnSpc>
                  <a:spcPct val="100000"/>
                </a:lnSpc>
                <a:spcBef>
                  <a:spcPts val="600"/>
                </a:spcBef>
                <a:spcAft>
                  <a:spcPts val="0"/>
                </a:spcAft>
                <a:buClr>
                  <a:srgbClr val="091F2C"/>
                </a:buClr>
                <a:buSzTx/>
                <a:buFont typeface="Arial" panose="020B0604020202020204" pitchFamily="34" charset="0"/>
                <a:buChar char="•"/>
                <a:tabLst/>
                <a:defRPr/>
              </a:pPr>
              <a:endParaRPr kumimoji="0" lang="en-US" sz="1200" b="0" i="0" u="none" strike="noStrike" kern="1200" cap="none" spc="0" normalizeH="0" baseline="0" noProof="0">
                <a:ln>
                  <a:noFill/>
                </a:ln>
                <a:solidFill>
                  <a:srgbClr val="091F2C"/>
                </a:solidFill>
                <a:effectLst/>
                <a:uLnTx/>
                <a:uFillTx/>
                <a:latin typeface="Segoe Sans Display"/>
                <a:ea typeface="+mn-ea"/>
                <a:cs typeface="Segoe UI" pitchFamily="34" charset="0"/>
              </a:endParaRPr>
            </a:p>
          </p:txBody>
        </p:sp>
        <p:sp>
          <p:nvSpPr>
            <p:cNvPr id="454" name="TextBox 453">
              <a:extLst>
                <a:ext uri="{FF2B5EF4-FFF2-40B4-BE49-F238E27FC236}">
                  <a16:creationId xmlns:a16="http://schemas.microsoft.com/office/drawing/2014/main" id="{E405B44B-3646-BA77-3E42-A83046BD28D5}"/>
                </a:ext>
                <a:ext uri="{C183D7F6-B498-43B3-948B-1728B52AA6E4}">
                  <adec:decorative xmlns:adec="http://schemas.microsoft.com/office/drawing/2017/decorative" val="0"/>
                </a:ext>
              </a:extLst>
            </p:cNvPr>
            <p:cNvSpPr txBox="1"/>
            <p:nvPr/>
          </p:nvSpPr>
          <p:spPr>
            <a:xfrm>
              <a:off x="292870" y="1006376"/>
              <a:ext cx="823900" cy="73866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Segoe Sans Display Semibold"/>
                  <a:ea typeface="+mn-ea"/>
                  <a:cs typeface="Segoe UI" panose="020B0502040204020203" pitchFamily="34" charset="0"/>
                </a:rPr>
                <a:t>User Experience / Logical Plane</a:t>
              </a:r>
              <a:endParaRPr kumimoji="0" lang="en-US" sz="1100" b="0" i="0" u="none" strike="noStrike" kern="1200" cap="none" spc="0" normalizeH="0" baseline="0" noProof="0">
                <a:ln>
                  <a:noFill/>
                </a:ln>
                <a:solidFill>
                  <a:srgbClr val="FFFFFF"/>
                </a:solidFill>
                <a:effectLst/>
                <a:uLnTx/>
                <a:uFillTx/>
                <a:latin typeface="Segoe Sans Display"/>
                <a:ea typeface="+mn-ea"/>
                <a:cs typeface="+mn-cs"/>
              </a:endParaRPr>
            </a:p>
          </p:txBody>
        </p:sp>
      </p:grpSp>
      <p:sp>
        <p:nvSpPr>
          <p:cNvPr id="3" name="TextBox 2">
            <a:extLst>
              <a:ext uri="{FF2B5EF4-FFF2-40B4-BE49-F238E27FC236}">
                <a16:creationId xmlns:a16="http://schemas.microsoft.com/office/drawing/2014/main" id="{C96933A0-4C4E-2C0E-1710-56836451F421}"/>
              </a:ext>
            </a:extLst>
          </p:cNvPr>
          <p:cNvSpPr txBox="1"/>
          <p:nvPr/>
        </p:nvSpPr>
        <p:spPr>
          <a:xfrm>
            <a:off x="13164" y="0"/>
            <a:ext cx="3270642" cy="365760"/>
          </a:xfrm>
          <a:prstGeom prst="rect">
            <a:avLst/>
          </a:prstGeom>
          <a:noFill/>
          <a:ln w="1270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defPPr>
              <a:defRPr lang="en-US"/>
            </a:defPPr>
            <a:lvl1pPr defTabSz="932472" fontAlgn="base">
              <a:spcBef>
                <a:spcPct val="0"/>
              </a:spcBef>
              <a:spcAft>
                <a:spcPct val="0"/>
              </a:spcAft>
              <a:defRPr sz="2000">
                <a:gradFill>
                  <a:gsLst>
                    <a:gs pos="0">
                      <a:srgbClr val="FFFFFF"/>
                    </a:gs>
                    <a:gs pos="100000">
                      <a:srgbClr val="FFFFFF"/>
                    </a:gs>
                  </a:gsLst>
                  <a:lin ang="5400000" scaled="0"/>
                </a:gradFill>
                <a:latin typeface="Segoe UI"/>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7030A0"/>
                </a:solidFill>
                <a:effectLst/>
                <a:uLnTx/>
                <a:uFillTx/>
                <a:latin typeface="Segoe UI"/>
                <a:ea typeface="+mn-ea"/>
                <a:cs typeface="Segoe UI" pitchFamily="34" charset="0"/>
              </a:rPr>
              <a:t>Agentic Architecture</a:t>
            </a:r>
          </a:p>
        </p:txBody>
      </p:sp>
      <p:grpSp>
        <p:nvGrpSpPr>
          <p:cNvPr id="90" name="Group 89">
            <a:extLst>
              <a:ext uri="{FF2B5EF4-FFF2-40B4-BE49-F238E27FC236}">
                <a16:creationId xmlns:a16="http://schemas.microsoft.com/office/drawing/2014/main" id="{80BC57B3-4609-562B-531A-66DB8DC818C6}"/>
              </a:ext>
            </a:extLst>
          </p:cNvPr>
          <p:cNvGrpSpPr/>
          <p:nvPr/>
        </p:nvGrpSpPr>
        <p:grpSpPr>
          <a:xfrm>
            <a:off x="124180" y="5604038"/>
            <a:ext cx="1101893" cy="1128789"/>
            <a:chOff x="168107" y="5353196"/>
            <a:chExt cx="1113247" cy="1429883"/>
          </a:xfrm>
        </p:grpSpPr>
        <p:sp>
          <p:nvSpPr>
            <p:cNvPr id="53" name="Rounded Rectangle 14">
              <a:extLst>
                <a:ext uri="{FF2B5EF4-FFF2-40B4-BE49-F238E27FC236}">
                  <a16:creationId xmlns:a16="http://schemas.microsoft.com/office/drawing/2014/main" id="{78D32388-D53F-A86E-99D3-D5045621685F}"/>
                </a:ext>
                <a:ext uri="{C183D7F6-B498-43B3-948B-1728B52AA6E4}">
                  <adec:decorative xmlns:adec="http://schemas.microsoft.com/office/drawing/2017/decorative" val="1"/>
                </a:ext>
              </a:extLst>
            </p:cNvPr>
            <p:cNvSpPr/>
            <p:nvPr/>
          </p:nvSpPr>
          <p:spPr>
            <a:xfrm>
              <a:off x="168107" y="5353196"/>
              <a:ext cx="1113247" cy="1429883"/>
            </a:xfrm>
            <a:prstGeom prst="roundRect">
              <a:avLst>
                <a:gd name="adj" fmla="val 6586"/>
              </a:avLst>
            </a:prstGeom>
            <a:gradFill>
              <a:gsLst>
                <a:gs pos="77000">
                  <a:srgbClr val="0D72C4"/>
                </a:gs>
                <a:gs pos="0">
                  <a:srgbClr val="9D42BB"/>
                </a:gs>
              </a:gsLst>
              <a:path path="circle">
                <a:fillToRect l="100000" t="100000"/>
              </a:path>
            </a:gradFill>
            <a:ln w="31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60960" rIns="91440" bIns="60960" numCol="1" spcCol="0" rtlCol="0" fromWordArt="0" anchor="t" anchorCtr="0" forceAA="0" compatLnSpc="1">
              <a:prstTxWarp prst="textNoShape">
                <a:avLst/>
              </a:prstTxWarp>
              <a:noAutofit/>
            </a:bodyPr>
            <a:lstStyle/>
            <a:p>
              <a:pPr marL="0" marR="0" lvl="0" indent="0" algn="l" defTabSz="1243234" rtl="0" eaLnBrk="1" fontAlgn="base" latinLnBrk="0" hangingPunct="1">
                <a:lnSpc>
                  <a:spcPct val="100000"/>
                </a:lnSpc>
                <a:spcBef>
                  <a:spcPts val="600"/>
                </a:spcBef>
                <a:spcAft>
                  <a:spcPts val="0"/>
                </a:spcAft>
                <a:buClr>
                  <a:srgbClr val="091F2C"/>
                </a:buClr>
                <a:buSzTx/>
                <a:buFontTx/>
                <a:buNone/>
                <a:tabLst/>
                <a:defRPr/>
              </a:pPr>
              <a:endParaRPr kumimoji="0" lang="en-US" sz="1200" b="0" i="0" u="none" strike="noStrike" kern="1200" cap="none" spc="0" normalizeH="0" baseline="0" noProof="0">
                <a:ln>
                  <a:noFill/>
                </a:ln>
                <a:solidFill>
                  <a:srgbClr val="091F2C"/>
                </a:solidFill>
                <a:effectLst/>
                <a:uLnTx/>
                <a:uFillTx/>
                <a:latin typeface="Segoe Sans Display"/>
                <a:ea typeface="+mn-ea"/>
                <a:cs typeface="Segoe UI" pitchFamily="34" charset="0"/>
              </a:endParaRPr>
            </a:p>
          </p:txBody>
        </p:sp>
        <p:sp>
          <p:nvSpPr>
            <p:cNvPr id="452" name="TextBox 451">
              <a:extLst>
                <a:ext uri="{FF2B5EF4-FFF2-40B4-BE49-F238E27FC236}">
                  <a16:creationId xmlns:a16="http://schemas.microsoft.com/office/drawing/2014/main" id="{EB474164-4E42-BE2D-0C8D-28F68CAA92EC}"/>
                </a:ext>
                <a:ext uri="{C183D7F6-B498-43B3-948B-1728B52AA6E4}">
                  <adec:decorative xmlns:adec="http://schemas.microsoft.com/office/drawing/2017/decorative" val="0"/>
                </a:ext>
              </a:extLst>
            </p:cNvPr>
            <p:cNvSpPr txBox="1"/>
            <p:nvPr/>
          </p:nvSpPr>
          <p:spPr>
            <a:xfrm>
              <a:off x="218609" y="5907101"/>
              <a:ext cx="1012242" cy="43837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err="1">
                  <a:ln>
                    <a:noFill/>
                  </a:ln>
                  <a:solidFill>
                    <a:srgbClr val="FFFFFF"/>
                  </a:solidFill>
                  <a:effectLst/>
                  <a:uLnTx/>
                  <a:uFillTx/>
                  <a:latin typeface="Segoe Sans Display Semibold"/>
                  <a:ea typeface="+mn-ea"/>
                  <a:cs typeface="Segoe UI" panose="020B0502040204020203" pitchFamily="34" charset="0"/>
                </a:rPr>
                <a:t>FoundationalData</a:t>
              </a:r>
              <a:r>
                <a:rPr kumimoji="0" lang="en-US" sz="1200" b="0" i="0" u="none" strike="noStrike" kern="0" cap="none" spc="0" normalizeH="0" baseline="0" noProof="0">
                  <a:ln>
                    <a:noFill/>
                  </a:ln>
                  <a:solidFill>
                    <a:srgbClr val="FFFFFF"/>
                  </a:solidFill>
                  <a:effectLst/>
                  <a:uLnTx/>
                  <a:uFillTx/>
                  <a:latin typeface="Segoe Sans Display Semibold"/>
                  <a:ea typeface="+mn-ea"/>
                  <a:cs typeface="Segoe UI" panose="020B0502040204020203" pitchFamily="34" charset="0"/>
                </a:rPr>
                <a:t> Plane</a:t>
              </a:r>
            </a:p>
          </p:txBody>
        </p:sp>
      </p:grpSp>
      <p:grpSp>
        <p:nvGrpSpPr>
          <p:cNvPr id="459" name="Group 458">
            <a:extLst>
              <a:ext uri="{FF2B5EF4-FFF2-40B4-BE49-F238E27FC236}">
                <a16:creationId xmlns:a16="http://schemas.microsoft.com/office/drawing/2014/main" id="{0CBDD273-9AC5-D845-6664-80B05F3CDABE}"/>
              </a:ext>
            </a:extLst>
          </p:cNvPr>
          <p:cNvGrpSpPr/>
          <p:nvPr/>
        </p:nvGrpSpPr>
        <p:grpSpPr>
          <a:xfrm>
            <a:off x="124725" y="4343647"/>
            <a:ext cx="1090206" cy="1670386"/>
            <a:chOff x="165802" y="4704537"/>
            <a:chExt cx="1101440" cy="695132"/>
          </a:xfrm>
        </p:grpSpPr>
        <p:sp>
          <p:nvSpPr>
            <p:cNvPr id="50" name="Rounded Rectangle 14">
              <a:extLst>
                <a:ext uri="{FF2B5EF4-FFF2-40B4-BE49-F238E27FC236}">
                  <a16:creationId xmlns:a16="http://schemas.microsoft.com/office/drawing/2014/main" id="{B5FDB627-9136-4178-82F6-4C21884E7350}"/>
                </a:ext>
                <a:ext uri="{C183D7F6-B498-43B3-948B-1728B52AA6E4}">
                  <adec:decorative xmlns:adec="http://schemas.microsoft.com/office/drawing/2017/decorative" val="1"/>
                </a:ext>
              </a:extLst>
            </p:cNvPr>
            <p:cNvSpPr/>
            <p:nvPr/>
          </p:nvSpPr>
          <p:spPr>
            <a:xfrm>
              <a:off x="165802" y="4704537"/>
              <a:ext cx="1101440" cy="492989"/>
            </a:xfrm>
            <a:prstGeom prst="roundRect">
              <a:avLst>
                <a:gd name="adj" fmla="val 6586"/>
              </a:avLst>
            </a:prstGeom>
            <a:gradFill>
              <a:gsLst>
                <a:gs pos="0">
                  <a:srgbClr val="0A6BBA"/>
                </a:gs>
                <a:gs pos="80000">
                  <a:srgbClr val="318581"/>
                </a:gs>
              </a:gsLst>
              <a:path path="circle">
                <a:fillToRect l="100000" t="100000"/>
              </a:path>
            </a:gradFill>
            <a:ln w="31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60960" rIns="91440" bIns="60960" numCol="1" spcCol="0" rtlCol="0" fromWordArt="0" anchor="t" anchorCtr="0" forceAA="0" compatLnSpc="1">
              <a:prstTxWarp prst="textNoShape">
                <a:avLst/>
              </a:prstTxWarp>
              <a:noAutofit/>
            </a:bodyPr>
            <a:lstStyle/>
            <a:p>
              <a:pPr marL="171450" marR="0" lvl="0" indent="-171450" algn="l" defTabSz="1243234" rtl="0" eaLnBrk="1" fontAlgn="base" latinLnBrk="0" hangingPunct="1">
                <a:lnSpc>
                  <a:spcPct val="100000"/>
                </a:lnSpc>
                <a:spcBef>
                  <a:spcPts val="600"/>
                </a:spcBef>
                <a:spcAft>
                  <a:spcPts val="0"/>
                </a:spcAft>
                <a:buClr>
                  <a:srgbClr val="091F2C"/>
                </a:buClr>
                <a:buSzTx/>
                <a:buFont typeface="Arial" panose="020B0604020202020204" pitchFamily="34" charset="0"/>
                <a:buChar char="•"/>
                <a:tabLst/>
                <a:defRPr/>
              </a:pPr>
              <a:endParaRPr kumimoji="0" lang="en-US" sz="1200" b="0" i="0" u="none" strike="noStrike" kern="1200" cap="none" spc="0" normalizeH="0" baseline="0" noProof="0">
                <a:ln>
                  <a:noFill/>
                </a:ln>
                <a:solidFill>
                  <a:srgbClr val="091F2C"/>
                </a:solidFill>
                <a:effectLst/>
                <a:uLnTx/>
                <a:uFillTx/>
                <a:latin typeface="Segoe Sans Display"/>
                <a:ea typeface="+mn-ea"/>
                <a:cs typeface="Segoe UI" pitchFamily="34" charset="0"/>
              </a:endParaRPr>
            </a:p>
          </p:txBody>
        </p:sp>
        <p:sp>
          <p:nvSpPr>
            <p:cNvPr id="52" name="TextBox 51">
              <a:extLst>
                <a:ext uri="{FF2B5EF4-FFF2-40B4-BE49-F238E27FC236}">
                  <a16:creationId xmlns:a16="http://schemas.microsoft.com/office/drawing/2014/main" id="{FD8B4EFA-0DDA-B09A-9B53-D047C3C0AC45}"/>
                </a:ext>
                <a:ext uri="{C183D7F6-B498-43B3-948B-1728B52AA6E4}">
                  <adec:decorative xmlns:adec="http://schemas.microsoft.com/office/drawing/2017/decorative" val="0"/>
                </a:ext>
              </a:extLst>
            </p:cNvPr>
            <p:cNvSpPr txBox="1"/>
            <p:nvPr/>
          </p:nvSpPr>
          <p:spPr>
            <a:xfrm>
              <a:off x="267611" y="4798651"/>
              <a:ext cx="929291" cy="601018"/>
            </a:xfrm>
            <a:prstGeom prst="rect">
              <a:avLst/>
            </a:prstGeom>
            <a:noFill/>
            <a:ln>
              <a:noFill/>
            </a:ln>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Segoe Sans Display Semibold"/>
                  <a:ea typeface="+mn-ea"/>
                  <a:cs typeface="Segoe UI" panose="020B0502040204020203" pitchFamily="34" charset="0"/>
                </a:rPr>
                <a:t>Semantic Knowledge Plane</a:t>
              </a:r>
            </a:p>
          </p:txBody>
        </p:sp>
      </p:grpSp>
      <p:grpSp>
        <p:nvGrpSpPr>
          <p:cNvPr id="103" name="Group 102">
            <a:extLst>
              <a:ext uri="{FF2B5EF4-FFF2-40B4-BE49-F238E27FC236}">
                <a16:creationId xmlns:a16="http://schemas.microsoft.com/office/drawing/2014/main" id="{E8A7839E-9469-E7D3-0173-CB019DDAAEA8}"/>
              </a:ext>
            </a:extLst>
          </p:cNvPr>
          <p:cNvGrpSpPr/>
          <p:nvPr/>
        </p:nvGrpSpPr>
        <p:grpSpPr>
          <a:xfrm>
            <a:off x="121753" y="2841195"/>
            <a:ext cx="1071862" cy="1429214"/>
            <a:chOff x="161739" y="1689337"/>
            <a:chExt cx="1082907" cy="2909030"/>
          </a:xfrm>
        </p:grpSpPr>
        <p:sp>
          <p:nvSpPr>
            <p:cNvPr id="455" name="Rounded Rectangle 14">
              <a:extLst>
                <a:ext uri="{FF2B5EF4-FFF2-40B4-BE49-F238E27FC236}">
                  <a16:creationId xmlns:a16="http://schemas.microsoft.com/office/drawing/2014/main" id="{4C7959DC-9200-3C17-7E70-C96F06D342E8}"/>
                </a:ext>
                <a:ext uri="{C183D7F6-B498-43B3-948B-1728B52AA6E4}">
                  <adec:decorative xmlns:adec="http://schemas.microsoft.com/office/drawing/2017/decorative" val="1"/>
                </a:ext>
              </a:extLst>
            </p:cNvPr>
            <p:cNvSpPr/>
            <p:nvPr/>
          </p:nvSpPr>
          <p:spPr>
            <a:xfrm>
              <a:off x="161739" y="1689337"/>
              <a:ext cx="1082907" cy="2909030"/>
            </a:xfrm>
            <a:prstGeom prst="roundRect">
              <a:avLst>
                <a:gd name="adj" fmla="val 6586"/>
              </a:avLst>
            </a:prstGeom>
            <a:gradFill>
              <a:gsLst>
                <a:gs pos="79000">
                  <a:srgbClr val="D1448B"/>
                </a:gs>
                <a:gs pos="24000">
                  <a:schemeClr val="accent2"/>
                </a:gs>
              </a:gsLst>
              <a:lin ang="13500000" scaled="1"/>
            </a:gradFill>
            <a:ln w="31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60960" rIns="91440" bIns="60960" numCol="1" spcCol="0" rtlCol="0" fromWordArt="0" anchor="t" anchorCtr="0" forceAA="0" compatLnSpc="1">
              <a:prstTxWarp prst="textNoShape">
                <a:avLst/>
              </a:prstTxWarp>
              <a:noAutofit/>
            </a:bodyPr>
            <a:lstStyle/>
            <a:p>
              <a:pPr marL="171450" marR="0" lvl="0" indent="-171450" algn="l" defTabSz="1243234" rtl="0" eaLnBrk="1" fontAlgn="base" latinLnBrk="0" hangingPunct="1">
                <a:lnSpc>
                  <a:spcPct val="100000"/>
                </a:lnSpc>
                <a:spcBef>
                  <a:spcPts val="600"/>
                </a:spcBef>
                <a:spcAft>
                  <a:spcPts val="0"/>
                </a:spcAft>
                <a:buClr>
                  <a:srgbClr val="091F2C"/>
                </a:buClr>
                <a:buSzTx/>
                <a:buFont typeface="Arial" panose="020B0604020202020204" pitchFamily="34" charset="0"/>
                <a:buChar char="•"/>
                <a:tabLst/>
                <a:defRPr/>
              </a:pPr>
              <a:endParaRPr kumimoji="0" lang="en-US" sz="1200" b="0" i="0" u="none" strike="noStrike" kern="1200" cap="none" spc="0" normalizeH="0" baseline="0" noProof="0">
                <a:ln>
                  <a:noFill/>
                </a:ln>
                <a:solidFill>
                  <a:srgbClr val="091F2C"/>
                </a:solidFill>
                <a:effectLst/>
                <a:uLnTx/>
                <a:uFillTx/>
                <a:latin typeface="Segoe Sans Display"/>
                <a:ea typeface="+mn-ea"/>
                <a:cs typeface="Segoe UI" pitchFamily="34" charset="0"/>
              </a:endParaRPr>
            </a:p>
          </p:txBody>
        </p:sp>
        <p:sp>
          <p:nvSpPr>
            <p:cNvPr id="456" name="TextBox 455">
              <a:extLst>
                <a:ext uri="{FF2B5EF4-FFF2-40B4-BE49-F238E27FC236}">
                  <a16:creationId xmlns:a16="http://schemas.microsoft.com/office/drawing/2014/main" id="{526307FE-8B25-75B2-1696-43E028241453}"/>
                </a:ext>
                <a:ext uri="{C183D7F6-B498-43B3-948B-1728B52AA6E4}">
                  <adec:decorative xmlns:adec="http://schemas.microsoft.com/office/drawing/2017/decorative" val="0"/>
                </a:ext>
              </a:extLst>
            </p:cNvPr>
            <p:cNvSpPr txBox="1"/>
            <p:nvPr/>
          </p:nvSpPr>
          <p:spPr>
            <a:xfrm>
              <a:off x="209204" y="2959186"/>
              <a:ext cx="987976" cy="20033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Segoe Sans Display Semibold"/>
                  <a:ea typeface="+mn-ea"/>
                  <a:cs typeface="Segoe UI" panose="020B0502040204020203" pitchFamily="34" charset="0"/>
                </a:rPr>
                <a:t>Agentic Plane</a:t>
              </a:r>
              <a:endParaRPr kumimoji="0" lang="en-US" sz="1100" b="0" i="0" u="none" strike="noStrike" kern="1200" cap="none" spc="0" normalizeH="0" baseline="0" noProof="0">
                <a:ln>
                  <a:noFill/>
                </a:ln>
                <a:solidFill>
                  <a:srgbClr val="FFFFFF"/>
                </a:solidFill>
                <a:effectLst/>
                <a:uLnTx/>
                <a:uFillTx/>
                <a:latin typeface="Segoe Sans Display"/>
                <a:ea typeface="+mn-ea"/>
                <a:cs typeface="+mn-cs"/>
              </a:endParaRPr>
            </a:p>
          </p:txBody>
        </p:sp>
      </p:grpSp>
      <p:sp>
        <p:nvSpPr>
          <p:cNvPr id="8" name="Rectangle: Rounded Corners 24">
            <a:extLst>
              <a:ext uri="{FF2B5EF4-FFF2-40B4-BE49-F238E27FC236}">
                <a16:creationId xmlns:a16="http://schemas.microsoft.com/office/drawing/2014/main" id="{24F0E3AB-4DAF-6378-3A2E-D6864F231CF5}"/>
              </a:ext>
            </a:extLst>
          </p:cNvPr>
          <p:cNvSpPr/>
          <p:nvPr/>
        </p:nvSpPr>
        <p:spPr bwMode="auto">
          <a:xfrm>
            <a:off x="1469632" y="5879728"/>
            <a:ext cx="1623295" cy="822893"/>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0" name="Group 9">
            <a:extLst>
              <a:ext uri="{FF2B5EF4-FFF2-40B4-BE49-F238E27FC236}">
                <a16:creationId xmlns:a16="http://schemas.microsoft.com/office/drawing/2014/main" id="{8CF00C39-22C5-6986-D05A-4DF4C4E26F10}"/>
              </a:ext>
            </a:extLst>
          </p:cNvPr>
          <p:cNvGrpSpPr/>
          <p:nvPr/>
        </p:nvGrpSpPr>
        <p:grpSpPr>
          <a:xfrm>
            <a:off x="1795424" y="6448866"/>
            <a:ext cx="956058" cy="221191"/>
            <a:chOff x="1827457" y="6448800"/>
            <a:chExt cx="956058" cy="221191"/>
          </a:xfrm>
        </p:grpSpPr>
        <p:sp>
          <p:nvSpPr>
            <p:cNvPr id="21" name="TextBox 34">
              <a:extLst>
                <a:ext uri="{FF2B5EF4-FFF2-40B4-BE49-F238E27FC236}">
                  <a16:creationId xmlns:a16="http://schemas.microsoft.com/office/drawing/2014/main" id="{9EFDC2B8-9370-CADF-0EC8-2AD669DE7CCA}"/>
                </a:ext>
              </a:extLst>
            </p:cNvPr>
            <p:cNvSpPr txBox="1"/>
            <p:nvPr/>
          </p:nvSpPr>
          <p:spPr>
            <a:xfrm>
              <a:off x="2094223" y="6490145"/>
              <a:ext cx="689292" cy="138499"/>
            </a:xfrm>
            <a:prstGeom prst="rect">
              <a:avLst/>
            </a:prstGeom>
            <a:noFill/>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err="1">
                  <a:ln>
                    <a:noFill/>
                  </a:ln>
                  <a:solidFill>
                    <a:srgbClr val="0E2841"/>
                  </a:solidFill>
                  <a:effectLst/>
                  <a:uLnTx/>
                  <a:uFillTx/>
                  <a:latin typeface="Segoe UI Semibold"/>
                  <a:ea typeface="+mn-ea"/>
                  <a:cs typeface="Segoe UI Semibold"/>
                </a:rPr>
                <a:t>Eventhouse</a:t>
              </a:r>
              <a:endParaRPr kumimoji="0" lang="en-US" sz="900" b="1" i="0" u="none" strike="noStrike" kern="1200" cap="none" spc="0" normalizeH="0" baseline="0" noProof="0">
                <a:ln>
                  <a:noFill/>
                </a:ln>
                <a:solidFill>
                  <a:srgbClr val="0E2841"/>
                </a:solidFill>
                <a:effectLst/>
                <a:uLnTx/>
                <a:uFillTx/>
                <a:latin typeface="Segoe UI Semibold"/>
                <a:ea typeface="+mn-ea"/>
                <a:cs typeface="Segoe UI Semibold"/>
              </a:endParaRPr>
            </a:p>
          </p:txBody>
        </p:sp>
        <p:pic>
          <p:nvPicPr>
            <p:cNvPr id="22" name="Picture 21" descr="All Microsoft Fabric icons for diagramming - Sam Debruyn">
              <a:extLst>
                <a:ext uri="{FF2B5EF4-FFF2-40B4-BE49-F238E27FC236}">
                  <a16:creationId xmlns:a16="http://schemas.microsoft.com/office/drawing/2014/main" id="{A06ED539-83B5-7B97-A8D9-0AEB3D35C4A7}"/>
                </a:ext>
              </a:extLst>
            </p:cNvPr>
            <p:cNvPicPr>
              <a:picLocks noChangeAspect="1"/>
            </p:cNvPicPr>
            <p:nvPr/>
          </p:nvPicPr>
          <p:blipFill>
            <a:blip r:embed="rId3"/>
            <a:stretch>
              <a:fillRect/>
            </a:stretch>
          </p:blipFill>
          <p:spPr>
            <a:xfrm>
              <a:off x="1827457" y="6448800"/>
              <a:ext cx="247950" cy="221191"/>
            </a:xfrm>
            <a:prstGeom prst="rect">
              <a:avLst/>
            </a:prstGeom>
          </p:spPr>
        </p:pic>
      </p:grpSp>
      <p:grpSp>
        <p:nvGrpSpPr>
          <p:cNvPr id="11" name="Group 10">
            <a:extLst>
              <a:ext uri="{FF2B5EF4-FFF2-40B4-BE49-F238E27FC236}">
                <a16:creationId xmlns:a16="http://schemas.microsoft.com/office/drawing/2014/main" id="{B281E07B-19BA-D1DD-CE10-97D186A3B3BE}"/>
              </a:ext>
            </a:extLst>
          </p:cNvPr>
          <p:cNvGrpSpPr/>
          <p:nvPr/>
        </p:nvGrpSpPr>
        <p:grpSpPr>
          <a:xfrm>
            <a:off x="1509820" y="5945053"/>
            <a:ext cx="1527266" cy="480233"/>
            <a:chOff x="2965897" y="5943563"/>
            <a:chExt cx="1527266" cy="480233"/>
          </a:xfrm>
        </p:grpSpPr>
        <p:grpSp>
          <p:nvGrpSpPr>
            <p:cNvPr id="13" name="Group 12">
              <a:extLst>
                <a:ext uri="{FF2B5EF4-FFF2-40B4-BE49-F238E27FC236}">
                  <a16:creationId xmlns:a16="http://schemas.microsoft.com/office/drawing/2014/main" id="{CC53AE52-D2DC-3DF7-06DF-EE19E1454FED}"/>
                </a:ext>
              </a:extLst>
            </p:cNvPr>
            <p:cNvGrpSpPr/>
            <p:nvPr/>
          </p:nvGrpSpPr>
          <p:grpSpPr>
            <a:xfrm>
              <a:off x="2965897" y="5943563"/>
              <a:ext cx="1527266" cy="480233"/>
              <a:chOff x="6825853" y="5968567"/>
              <a:chExt cx="1527266" cy="480233"/>
            </a:xfrm>
          </p:grpSpPr>
          <p:sp>
            <p:nvSpPr>
              <p:cNvPr id="17" name="Rectangle: Rounded Corners 24">
                <a:extLst>
                  <a:ext uri="{FF2B5EF4-FFF2-40B4-BE49-F238E27FC236}">
                    <a16:creationId xmlns:a16="http://schemas.microsoft.com/office/drawing/2014/main" id="{7B6A8E5C-4105-670C-9517-5EBABE7724FC}"/>
                  </a:ext>
                </a:extLst>
              </p:cNvPr>
              <p:cNvSpPr/>
              <p:nvPr/>
            </p:nvSpPr>
            <p:spPr bwMode="auto">
              <a:xfrm>
                <a:off x="6825853" y="5968567"/>
                <a:ext cx="1527266" cy="480233"/>
              </a:xfrm>
              <a:prstGeom prst="roundRect">
                <a:avLst>
                  <a:gd name="adj" fmla="val 8306"/>
                </a:avLst>
              </a:prstGeom>
              <a:solidFill>
                <a:srgbClr val="ECECE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9" name="Rectangle: Rounded Corners 24">
                <a:extLst>
                  <a:ext uri="{FF2B5EF4-FFF2-40B4-BE49-F238E27FC236}">
                    <a16:creationId xmlns:a16="http://schemas.microsoft.com/office/drawing/2014/main" id="{0BCA0020-9E91-A544-CFEC-C31665E28C58}"/>
                  </a:ext>
                </a:extLst>
              </p:cNvPr>
              <p:cNvSpPr/>
              <p:nvPr/>
            </p:nvSpPr>
            <p:spPr bwMode="auto">
              <a:xfrm>
                <a:off x="6872313" y="6011329"/>
                <a:ext cx="1431056" cy="394709"/>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20" name="TextBox 19">
                <a:extLst>
                  <a:ext uri="{FF2B5EF4-FFF2-40B4-BE49-F238E27FC236}">
                    <a16:creationId xmlns:a16="http://schemas.microsoft.com/office/drawing/2014/main" id="{0CA93CA7-3E5C-8B23-79A3-6ACEC99B8E13}"/>
                  </a:ext>
                </a:extLst>
              </p:cNvPr>
              <p:cNvSpPr txBox="1"/>
              <p:nvPr/>
            </p:nvSpPr>
            <p:spPr>
              <a:xfrm>
                <a:off x="7243491" y="6076526"/>
                <a:ext cx="1008042" cy="2769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E2841">
                        <a:lumMod val="75000"/>
                        <a:lumOff val="25000"/>
                      </a:srgbClr>
                    </a:solidFill>
                    <a:effectLst/>
                    <a:uLnTx/>
                    <a:uFillTx/>
                    <a:latin typeface="Segoe UI Semibold"/>
                    <a:ea typeface="+mn-ea"/>
                    <a:cs typeface="Segoe UI Semibold"/>
                  </a:rPr>
                  <a:t>Network Alerts, Telemetry</a:t>
                </a:r>
              </a:p>
            </p:txBody>
          </p:sp>
        </p:grpSp>
        <p:pic>
          <p:nvPicPr>
            <p:cNvPr id="14" name="Picture 13">
              <a:extLst>
                <a:ext uri="{FF2B5EF4-FFF2-40B4-BE49-F238E27FC236}">
                  <a16:creationId xmlns:a16="http://schemas.microsoft.com/office/drawing/2014/main" id="{6B0F4939-D817-FEC3-7FFE-8372B98DF43D}"/>
                </a:ext>
              </a:extLst>
            </p:cNvPr>
            <p:cNvPicPr>
              <a:picLocks noChangeAspect="1"/>
            </p:cNvPicPr>
            <p:nvPr/>
          </p:nvPicPr>
          <p:blipFill>
            <a:blip r:embed="rId4"/>
            <a:stretch>
              <a:fillRect/>
            </a:stretch>
          </p:blipFill>
          <p:spPr>
            <a:xfrm>
              <a:off x="3044820" y="6051522"/>
              <a:ext cx="286879" cy="267161"/>
            </a:xfrm>
            <a:prstGeom prst="rect">
              <a:avLst/>
            </a:prstGeom>
          </p:spPr>
        </p:pic>
      </p:grpSp>
      <p:sp>
        <p:nvSpPr>
          <p:cNvPr id="46" name="Rectangle: Rounded Corners 24">
            <a:extLst>
              <a:ext uri="{FF2B5EF4-FFF2-40B4-BE49-F238E27FC236}">
                <a16:creationId xmlns:a16="http://schemas.microsoft.com/office/drawing/2014/main" id="{52E68A81-B49C-A105-0B41-6D03D5E5A6D8}"/>
              </a:ext>
            </a:extLst>
          </p:cNvPr>
          <p:cNvSpPr/>
          <p:nvPr/>
        </p:nvSpPr>
        <p:spPr bwMode="auto">
          <a:xfrm>
            <a:off x="3227237" y="5879727"/>
            <a:ext cx="1800558" cy="832381"/>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449" name="Group 448">
            <a:extLst>
              <a:ext uri="{FF2B5EF4-FFF2-40B4-BE49-F238E27FC236}">
                <a16:creationId xmlns:a16="http://schemas.microsoft.com/office/drawing/2014/main" id="{A7819A0E-4696-769F-AFAF-DB0C83B98119}"/>
              </a:ext>
            </a:extLst>
          </p:cNvPr>
          <p:cNvGrpSpPr/>
          <p:nvPr/>
        </p:nvGrpSpPr>
        <p:grpSpPr>
          <a:xfrm>
            <a:off x="3269550" y="5938711"/>
            <a:ext cx="1686505" cy="480233"/>
            <a:chOff x="6825852" y="5968567"/>
            <a:chExt cx="1686505" cy="480233"/>
          </a:xfrm>
        </p:grpSpPr>
        <p:sp>
          <p:nvSpPr>
            <p:cNvPr id="450" name="Rectangle: Rounded Corners 24">
              <a:extLst>
                <a:ext uri="{FF2B5EF4-FFF2-40B4-BE49-F238E27FC236}">
                  <a16:creationId xmlns:a16="http://schemas.microsoft.com/office/drawing/2014/main" id="{2D3CD680-9B87-8539-A83F-C98C5E73EEE9}"/>
                </a:ext>
              </a:extLst>
            </p:cNvPr>
            <p:cNvSpPr/>
            <p:nvPr/>
          </p:nvSpPr>
          <p:spPr bwMode="auto">
            <a:xfrm>
              <a:off x="6825852" y="5968567"/>
              <a:ext cx="1686505" cy="480233"/>
            </a:xfrm>
            <a:prstGeom prst="roundRect">
              <a:avLst>
                <a:gd name="adj" fmla="val 8306"/>
              </a:avLst>
            </a:prstGeom>
            <a:solidFill>
              <a:srgbClr val="ECECE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460" name="Rectangle: Rounded Corners 24">
              <a:extLst>
                <a:ext uri="{FF2B5EF4-FFF2-40B4-BE49-F238E27FC236}">
                  <a16:creationId xmlns:a16="http://schemas.microsoft.com/office/drawing/2014/main" id="{0B2787B7-4955-87A7-3477-B5A6A1D1BF52}"/>
                </a:ext>
              </a:extLst>
            </p:cNvPr>
            <p:cNvSpPr/>
            <p:nvPr/>
          </p:nvSpPr>
          <p:spPr bwMode="auto">
            <a:xfrm>
              <a:off x="6872312" y="6011329"/>
              <a:ext cx="1603494" cy="394709"/>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110" name="TextBox 109">
            <a:extLst>
              <a:ext uri="{FF2B5EF4-FFF2-40B4-BE49-F238E27FC236}">
                <a16:creationId xmlns:a16="http://schemas.microsoft.com/office/drawing/2014/main" id="{6A8DE739-7C89-79C9-0097-75631D5846FB}"/>
              </a:ext>
            </a:extLst>
          </p:cNvPr>
          <p:cNvSpPr txBox="1"/>
          <p:nvPr/>
        </p:nvSpPr>
        <p:spPr>
          <a:xfrm>
            <a:off x="3654009" y="6049587"/>
            <a:ext cx="1235419" cy="2769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E2841">
                    <a:lumMod val="75000"/>
                    <a:lumOff val="25000"/>
                  </a:srgbClr>
                </a:solidFill>
                <a:effectLst/>
                <a:uLnTx/>
                <a:uFillTx/>
                <a:latin typeface="Segoe UI Semibold"/>
                <a:ea typeface="+mn-ea"/>
                <a:cs typeface="Segoe UI Semibold"/>
              </a:rPr>
              <a:t>Entity and Relationship Data Tables</a:t>
            </a:r>
          </a:p>
        </p:txBody>
      </p:sp>
      <p:sp>
        <p:nvSpPr>
          <p:cNvPr id="115" name="Rectangle: Rounded Corners 24">
            <a:extLst>
              <a:ext uri="{FF2B5EF4-FFF2-40B4-BE49-F238E27FC236}">
                <a16:creationId xmlns:a16="http://schemas.microsoft.com/office/drawing/2014/main" id="{87E21098-9E15-4958-773C-A72934740CEF}"/>
              </a:ext>
            </a:extLst>
          </p:cNvPr>
          <p:cNvSpPr/>
          <p:nvPr/>
        </p:nvSpPr>
        <p:spPr bwMode="auto">
          <a:xfrm>
            <a:off x="5316799" y="5879727"/>
            <a:ext cx="1800558" cy="864360"/>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46" name="Group 145">
            <a:extLst>
              <a:ext uri="{FF2B5EF4-FFF2-40B4-BE49-F238E27FC236}">
                <a16:creationId xmlns:a16="http://schemas.microsoft.com/office/drawing/2014/main" id="{8DEB6D5E-1B48-EF70-5279-14412C712C54}"/>
              </a:ext>
            </a:extLst>
          </p:cNvPr>
          <p:cNvGrpSpPr/>
          <p:nvPr/>
        </p:nvGrpSpPr>
        <p:grpSpPr>
          <a:xfrm>
            <a:off x="5734674" y="6501404"/>
            <a:ext cx="1523776" cy="200266"/>
            <a:chOff x="2881157" y="5963408"/>
            <a:chExt cx="1928227" cy="277876"/>
          </a:xfrm>
        </p:grpSpPr>
        <p:sp>
          <p:nvSpPr>
            <p:cNvPr id="149" name="TextBox 148">
              <a:extLst>
                <a:ext uri="{FF2B5EF4-FFF2-40B4-BE49-F238E27FC236}">
                  <a16:creationId xmlns:a16="http://schemas.microsoft.com/office/drawing/2014/main" id="{C96EF161-7864-CBEE-7080-8522DA7A427C}"/>
                </a:ext>
              </a:extLst>
            </p:cNvPr>
            <p:cNvSpPr txBox="1"/>
            <p:nvPr/>
          </p:nvSpPr>
          <p:spPr>
            <a:xfrm>
              <a:off x="3174463" y="5990895"/>
              <a:ext cx="1634921" cy="192172"/>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E2841"/>
                  </a:solidFill>
                  <a:effectLst/>
                  <a:uLnTx/>
                  <a:uFillTx/>
                  <a:latin typeface="Segoe UI Semibold"/>
                  <a:ea typeface="+mn-ea"/>
                  <a:cs typeface="Segoe UI Semibold"/>
                </a:rPr>
                <a:t>ADLS Gen2</a:t>
              </a:r>
              <a:endParaRPr kumimoji="0" lang="en-US" sz="900" b="1" i="0" u="none" strike="noStrike" kern="1200" cap="none" spc="0" normalizeH="0" baseline="0" noProof="0">
                <a:ln>
                  <a:noFill/>
                </a:ln>
                <a:solidFill>
                  <a:srgbClr val="0E2841"/>
                </a:solidFill>
                <a:effectLst/>
                <a:uLnTx/>
                <a:uFillTx/>
                <a:latin typeface="Segoe UI Semibold" panose="020B0502040204020203" pitchFamily="34" charset="0"/>
                <a:ea typeface="+mn-ea"/>
                <a:cs typeface="Segoe UI Semibold" panose="020B0502040204020203" pitchFamily="34" charset="0"/>
              </a:endParaRPr>
            </a:p>
          </p:txBody>
        </p:sp>
        <p:pic>
          <p:nvPicPr>
            <p:cNvPr id="151" name="Picture 150" descr="Azure Data Lake Storage (Gen 2) | Solace Integration Hub | Solace">
              <a:extLst>
                <a:ext uri="{FF2B5EF4-FFF2-40B4-BE49-F238E27FC236}">
                  <a16:creationId xmlns:a16="http://schemas.microsoft.com/office/drawing/2014/main" id="{9981462D-FA42-36E4-5829-A6770B7AF974}"/>
                </a:ext>
              </a:extLst>
            </p:cNvPr>
            <p:cNvPicPr>
              <a:picLocks noChangeAspect="1"/>
            </p:cNvPicPr>
            <p:nvPr/>
          </p:nvPicPr>
          <p:blipFill>
            <a:blip r:embed="rId5"/>
            <a:stretch>
              <a:fillRect/>
            </a:stretch>
          </p:blipFill>
          <p:spPr>
            <a:xfrm rot="10800000" flipH="1" flipV="1">
              <a:off x="2881157" y="5963408"/>
              <a:ext cx="251095" cy="277876"/>
            </a:xfrm>
            <a:prstGeom prst="rect">
              <a:avLst/>
            </a:prstGeom>
          </p:spPr>
        </p:pic>
      </p:grpSp>
      <p:grpSp>
        <p:nvGrpSpPr>
          <p:cNvPr id="152" name="Group 151">
            <a:extLst>
              <a:ext uri="{FF2B5EF4-FFF2-40B4-BE49-F238E27FC236}">
                <a16:creationId xmlns:a16="http://schemas.microsoft.com/office/drawing/2014/main" id="{F70D1449-B222-5541-B354-132F420928BB}"/>
              </a:ext>
            </a:extLst>
          </p:cNvPr>
          <p:cNvGrpSpPr/>
          <p:nvPr/>
        </p:nvGrpSpPr>
        <p:grpSpPr>
          <a:xfrm>
            <a:off x="5373121" y="5966803"/>
            <a:ext cx="1686505" cy="480233"/>
            <a:chOff x="6825852" y="5968567"/>
            <a:chExt cx="1686505" cy="480233"/>
          </a:xfrm>
        </p:grpSpPr>
        <p:sp>
          <p:nvSpPr>
            <p:cNvPr id="153" name="Rectangle: Rounded Corners 24">
              <a:extLst>
                <a:ext uri="{FF2B5EF4-FFF2-40B4-BE49-F238E27FC236}">
                  <a16:creationId xmlns:a16="http://schemas.microsoft.com/office/drawing/2014/main" id="{2E0DBA27-B0F7-DB95-4F8D-170476C48F66}"/>
                </a:ext>
              </a:extLst>
            </p:cNvPr>
            <p:cNvSpPr/>
            <p:nvPr/>
          </p:nvSpPr>
          <p:spPr bwMode="auto">
            <a:xfrm>
              <a:off x="6825852" y="5968567"/>
              <a:ext cx="1686505" cy="480233"/>
            </a:xfrm>
            <a:prstGeom prst="roundRect">
              <a:avLst>
                <a:gd name="adj" fmla="val 8306"/>
              </a:avLst>
            </a:prstGeom>
            <a:solidFill>
              <a:srgbClr val="ECECE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54" name="Rectangle: Rounded Corners 24">
              <a:extLst>
                <a:ext uri="{FF2B5EF4-FFF2-40B4-BE49-F238E27FC236}">
                  <a16:creationId xmlns:a16="http://schemas.microsoft.com/office/drawing/2014/main" id="{FB36B2B4-F827-830B-F00D-37D3A22282D3}"/>
                </a:ext>
              </a:extLst>
            </p:cNvPr>
            <p:cNvSpPr/>
            <p:nvPr/>
          </p:nvSpPr>
          <p:spPr bwMode="auto">
            <a:xfrm>
              <a:off x="6872312" y="6011329"/>
              <a:ext cx="1603494" cy="394709"/>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pic>
        <p:nvPicPr>
          <p:cNvPr id="155" name="Picture 154">
            <a:extLst>
              <a:ext uri="{FF2B5EF4-FFF2-40B4-BE49-F238E27FC236}">
                <a16:creationId xmlns:a16="http://schemas.microsoft.com/office/drawing/2014/main" id="{C53E574C-DA90-7B93-164A-28AFC70511C7}"/>
              </a:ext>
            </a:extLst>
          </p:cNvPr>
          <p:cNvPicPr>
            <a:picLocks noChangeAspect="1"/>
          </p:cNvPicPr>
          <p:nvPr/>
        </p:nvPicPr>
        <p:blipFill>
          <a:blip r:embed="rId6"/>
          <a:stretch>
            <a:fillRect/>
          </a:stretch>
        </p:blipFill>
        <p:spPr>
          <a:xfrm>
            <a:off x="5442486" y="6064980"/>
            <a:ext cx="292189" cy="272106"/>
          </a:xfrm>
          <a:prstGeom prst="rect">
            <a:avLst/>
          </a:prstGeom>
        </p:spPr>
      </p:pic>
      <p:sp>
        <p:nvSpPr>
          <p:cNvPr id="157" name="TextBox 156">
            <a:extLst>
              <a:ext uri="{FF2B5EF4-FFF2-40B4-BE49-F238E27FC236}">
                <a16:creationId xmlns:a16="http://schemas.microsoft.com/office/drawing/2014/main" id="{6ED65777-7633-CA25-B8A1-833037EBEDAA}"/>
              </a:ext>
            </a:extLst>
          </p:cNvPr>
          <p:cNvSpPr txBox="1"/>
          <p:nvPr/>
        </p:nvSpPr>
        <p:spPr>
          <a:xfrm>
            <a:off x="5757580" y="6064980"/>
            <a:ext cx="1235419" cy="2769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E2841">
                    <a:lumMod val="75000"/>
                    <a:lumOff val="25000"/>
                  </a:srgbClr>
                </a:solidFill>
                <a:effectLst/>
                <a:uLnTx/>
                <a:uFillTx/>
                <a:latin typeface="Segoe UI Semibold"/>
                <a:ea typeface="+mn-ea"/>
                <a:cs typeface="Segoe UI Semibold"/>
              </a:rPr>
              <a:t>Unstructured Knowledge Documents</a:t>
            </a:r>
          </a:p>
        </p:txBody>
      </p:sp>
      <p:pic>
        <p:nvPicPr>
          <p:cNvPr id="158" name="Picture 157">
            <a:extLst>
              <a:ext uri="{FF2B5EF4-FFF2-40B4-BE49-F238E27FC236}">
                <a16:creationId xmlns:a16="http://schemas.microsoft.com/office/drawing/2014/main" id="{6314D04F-0F7C-A5D8-6EF9-A547D1DF38C7}"/>
              </a:ext>
            </a:extLst>
          </p:cNvPr>
          <p:cNvPicPr>
            <a:picLocks noChangeAspect="1"/>
          </p:cNvPicPr>
          <p:nvPr/>
        </p:nvPicPr>
        <p:blipFill>
          <a:blip r:embed="rId7"/>
          <a:srcRect l="44199" t="24081" r="50752" b="68731"/>
          <a:stretch>
            <a:fillRect/>
          </a:stretch>
        </p:blipFill>
        <p:spPr>
          <a:xfrm>
            <a:off x="3589876" y="6442593"/>
            <a:ext cx="197348" cy="252947"/>
          </a:xfrm>
          <a:prstGeom prst="rect">
            <a:avLst/>
          </a:prstGeom>
        </p:spPr>
      </p:pic>
      <p:sp>
        <p:nvSpPr>
          <p:cNvPr id="160" name="TextBox 34">
            <a:extLst>
              <a:ext uri="{FF2B5EF4-FFF2-40B4-BE49-F238E27FC236}">
                <a16:creationId xmlns:a16="http://schemas.microsoft.com/office/drawing/2014/main" id="{2C4FE50B-9E25-FCB6-FB4F-17DAABA50B4D}"/>
              </a:ext>
            </a:extLst>
          </p:cNvPr>
          <p:cNvSpPr txBox="1"/>
          <p:nvPr/>
        </p:nvSpPr>
        <p:spPr>
          <a:xfrm>
            <a:off x="3848015" y="6504682"/>
            <a:ext cx="689292" cy="138499"/>
          </a:xfrm>
          <a:prstGeom prst="rect">
            <a:avLst/>
          </a:prstGeom>
          <a:noFill/>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E2841"/>
                </a:solidFill>
                <a:effectLst/>
                <a:uLnTx/>
                <a:uFillTx/>
                <a:latin typeface="Segoe UI Semibold"/>
                <a:ea typeface="+mn-ea"/>
                <a:cs typeface="Segoe UI Semibold"/>
              </a:rPr>
              <a:t>Lakehouse</a:t>
            </a:r>
          </a:p>
        </p:txBody>
      </p:sp>
      <p:pic>
        <p:nvPicPr>
          <p:cNvPr id="163" name="Picture 162" descr="Connectors">
            <a:extLst>
              <a:ext uri="{FF2B5EF4-FFF2-40B4-BE49-F238E27FC236}">
                <a16:creationId xmlns:a16="http://schemas.microsoft.com/office/drawing/2014/main" id="{730CA178-C2E9-4AAB-3673-1BA851F2E29C}"/>
              </a:ext>
            </a:extLst>
          </p:cNvPr>
          <p:cNvPicPr>
            <a:picLocks noChangeAspect="1"/>
          </p:cNvPicPr>
          <p:nvPr/>
        </p:nvPicPr>
        <p:blipFill>
          <a:blip r:embed="rId8"/>
          <a:stretch>
            <a:fillRect/>
          </a:stretch>
        </p:blipFill>
        <p:spPr>
          <a:xfrm>
            <a:off x="3366978" y="6039359"/>
            <a:ext cx="237960" cy="272106"/>
          </a:xfrm>
          <a:prstGeom prst="rect">
            <a:avLst/>
          </a:prstGeom>
        </p:spPr>
      </p:pic>
      <p:sp>
        <p:nvSpPr>
          <p:cNvPr id="1062" name="Rectangle: Rounded Corners 24">
            <a:extLst>
              <a:ext uri="{FF2B5EF4-FFF2-40B4-BE49-F238E27FC236}">
                <a16:creationId xmlns:a16="http://schemas.microsoft.com/office/drawing/2014/main" id="{E313817C-2903-8F35-0C13-03DB7A1D7595}"/>
              </a:ext>
            </a:extLst>
          </p:cNvPr>
          <p:cNvSpPr/>
          <p:nvPr/>
        </p:nvSpPr>
        <p:spPr bwMode="auto">
          <a:xfrm>
            <a:off x="7249169" y="5870239"/>
            <a:ext cx="1800558" cy="864360"/>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069" name="Group 1068">
            <a:extLst>
              <a:ext uri="{FF2B5EF4-FFF2-40B4-BE49-F238E27FC236}">
                <a16:creationId xmlns:a16="http://schemas.microsoft.com/office/drawing/2014/main" id="{97551855-D78A-5542-1FA5-61A2D4311665}"/>
              </a:ext>
            </a:extLst>
          </p:cNvPr>
          <p:cNvGrpSpPr/>
          <p:nvPr/>
        </p:nvGrpSpPr>
        <p:grpSpPr>
          <a:xfrm>
            <a:off x="7307989" y="5957315"/>
            <a:ext cx="1686505" cy="480233"/>
            <a:chOff x="6825852" y="5968567"/>
            <a:chExt cx="1686505" cy="480233"/>
          </a:xfrm>
        </p:grpSpPr>
        <p:sp>
          <p:nvSpPr>
            <p:cNvPr id="1070" name="Rectangle: Rounded Corners 24">
              <a:extLst>
                <a:ext uri="{FF2B5EF4-FFF2-40B4-BE49-F238E27FC236}">
                  <a16:creationId xmlns:a16="http://schemas.microsoft.com/office/drawing/2014/main" id="{89FC307E-C056-EFBE-C94E-0F128BB183FF}"/>
                </a:ext>
              </a:extLst>
            </p:cNvPr>
            <p:cNvSpPr/>
            <p:nvPr/>
          </p:nvSpPr>
          <p:spPr bwMode="auto">
            <a:xfrm>
              <a:off x="6825852" y="5968567"/>
              <a:ext cx="1686505" cy="480233"/>
            </a:xfrm>
            <a:prstGeom prst="roundRect">
              <a:avLst>
                <a:gd name="adj" fmla="val 8306"/>
              </a:avLst>
            </a:prstGeom>
            <a:solidFill>
              <a:srgbClr val="ECECE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072" name="Rectangle: Rounded Corners 24">
              <a:extLst>
                <a:ext uri="{FF2B5EF4-FFF2-40B4-BE49-F238E27FC236}">
                  <a16:creationId xmlns:a16="http://schemas.microsoft.com/office/drawing/2014/main" id="{9B801A4E-1E1E-5E81-3C50-51A072B5E11F}"/>
                </a:ext>
              </a:extLst>
            </p:cNvPr>
            <p:cNvSpPr/>
            <p:nvPr/>
          </p:nvSpPr>
          <p:spPr bwMode="auto">
            <a:xfrm>
              <a:off x="6872312" y="6011329"/>
              <a:ext cx="1603494" cy="394709"/>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1074" name="TextBox 1073">
            <a:extLst>
              <a:ext uri="{FF2B5EF4-FFF2-40B4-BE49-F238E27FC236}">
                <a16:creationId xmlns:a16="http://schemas.microsoft.com/office/drawing/2014/main" id="{97EDAE20-ED95-7E6A-CDC5-B23B8809701B}"/>
              </a:ext>
            </a:extLst>
          </p:cNvPr>
          <p:cNvSpPr txBox="1"/>
          <p:nvPr/>
        </p:nvSpPr>
        <p:spPr>
          <a:xfrm>
            <a:off x="7692448" y="6055492"/>
            <a:ext cx="1235419" cy="2769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E2841">
                    <a:lumMod val="75000"/>
                    <a:lumOff val="25000"/>
                  </a:srgbClr>
                </a:solidFill>
                <a:effectLst/>
                <a:uLnTx/>
                <a:uFillTx/>
                <a:latin typeface="Segoe UI Semibold"/>
                <a:ea typeface="+mn-ea"/>
                <a:cs typeface="Segoe UI Semibold"/>
              </a:rPr>
              <a:t>Historical Tickets &amp; Incident Record</a:t>
            </a:r>
          </a:p>
        </p:txBody>
      </p:sp>
      <p:pic>
        <p:nvPicPr>
          <p:cNvPr id="1075" name="Picture 1074" descr="What is Cosmos DB?. Going by the book one would say it is a… | by Akhil  Shrivastava | Nucleus — Research &amp; Innovation | Medium">
            <a:extLst>
              <a:ext uri="{FF2B5EF4-FFF2-40B4-BE49-F238E27FC236}">
                <a16:creationId xmlns:a16="http://schemas.microsoft.com/office/drawing/2014/main" id="{4ED01B67-34EE-8108-5B38-AF986D30BA6E}"/>
              </a:ext>
            </a:extLst>
          </p:cNvPr>
          <p:cNvPicPr>
            <a:picLocks noChangeAspect="1"/>
          </p:cNvPicPr>
          <p:nvPr/>
        </p:nvPicPr>
        <p:blipFill>
          <a:blip r:embed="rId9"/>
          <a:stretch>
            <a:fillRect/>
          </a:stretch>
        </p:blipFill>
        <p:spPr>
          <a:xfrm>
            <a:off x="7581104" y="6469824"/>
            <a:ext cx="291696" cy="226217"/>
          </a:xfrm>
          <a:prstGeom prst="rect">
            <a:avLst/>
          </a:prstGeom>
        </p:spPr>
      </p:pic>
      <p:sp>
        <p:nvSpPr>
          <p:cNvPr id="1076" name="TextBox 1075">
            <a:extLst>
              <a:ext uri="{FF2B5EF4-FFF2-40B4-BE49-F238E27FC236}">
                <a16:creationId xmlns:a16="http://schemas.microsoft.com/office/drawing/2014/main" id="{FF05136A-FA72-7AB6-0220-2CE1A025D5A4}"/>
              </a:ext>
            </a:extLst>
          </p:cNvPr>
          <p:cNvSpPr txBox="1"/>
          <p:nvPr/>
        </p:nvSpPr>
        <p:spPr>
          <a:xfrm>
            <a:off x="7834776" y="6460644"/>
            <a:ext cx="936807"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E2841"/>
                </a:solidFill>
                <a:effectLst/>
                <a:uLnTx/>
                <a:uFillTx/>
                <a:latin typeface="Segoe UI Semibold"/>
                <a:ea typeface="+mn-ea"/>
                <a:cs typeface="Segoe UI Semibold"/>
              </a:rPr>
              <a:t>Cosmos DB</a:t>
            </a:r>
          </a:p>
        </p:txBody>
      </p:sp>
      <p:pic>
        <p:nvPicPr>
          <p:cNvPr id="1131" name="Picture 1130" descr="This Free Icons Png Design Of Simple Database Icon - Simple Database Icon  Clipart (#2062364) - PikPng">
            <a:extLst>
              <a:ext uri="{FF2B5EF4-FFF2-40B4-BE49-F238E27FC236}">
                <a16:creationId xmlns:a16="http://schemas.microsoft.com/office/drawing/2014/main" id="{F0C1EF0A-6B7D-341B-A5E1-727CB9D596BC}"/>
              </a:ext>
            </a:extLst>
          </p:cNvPr>
          <p:cNvPicPr>
            <a:picLocks noChangeAspect="1"/>
          </p:cNvPicPr>
          <p:nvPr/>
        </p:nvPicPr>
        <p:blipFill>
          <a:blip r:embed="rId10"/>
          <a:stretch>
            <a:fillRect/>
          </a:stretch>
        </p:blipFill>
        <p:spPr>
          <a:xfrm flipH="1">
            <a:off x="7391420" y="6055475"/>
            <a:ext cx="238087" cy="283911"/>
          </a:xfrm>
          <a:prstGeom prst="rect">
            <a:avLst/>
          </a:prstGeom>
        </p:spPr>
      </p:pic>
      <p:sp>
        <p:nvSpPr>
          <p:cNvPr id="1132" name="Rectangle: Rounded Corners 24">
            <a:extLst>
              <a:ext uri="{FF2B5EF4-FFF2-40B4-BE49-F238E27FC236}">
                <a16:creationId xmlns:a16="http://schemas.microsoft.com/office/drawing/2014/main" id="{9D8F3487-4161-1E57-3BF2-652DBC1321BE}"/>
              </a:ext>
            </a:extLst>
          </p:cNvPr>
          <p:cNvSpPr/>
          <p:nvPr/>
        </p:nvSpPr>
        <p:spPr bwMode="auto">
          <a:xfrm>
            <a:off x="9330596" y="5676808"/>
            <a:ext cx="2285665" cy="1053880"/>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136" name="Group 1135">
            <a:extLst>
              <a:ext uri="{FF2B5EF4-FFF2-40B4-BE49-F238E27FC236}">
                <a16:creationId xmlns:a16="http://schemas.microsoft.com/office/drawing/2014/main" id="{E6FB5BE6-D153-70FD-2256-48EFAAB2CB6B}"/>
              </a:ext>
            </a:extLst>
          </p:cNvPr>
          <p:cNvGrpSpPr/>
          <p:nvPr/>
        </p:nvGrpSpPr>
        <p:grpSpPr>
          <a:xfrm>
            <a:off x="9526618" y="5982659"/>
            <a:ext cx="1876048" cy="480233"/>
            <a:chOff x="6825852" y="5968567"/>
            <a:chExt cx="1686505" cy="480233"/>
          </a:xfrm>
        </p:grpSpPr>
        <p:sp>
          <p:nvSpPr>
            <p:cNvPr id="1137" name="Rectangle: Rounded Corners 24">
              <a:extLst>
                <a:ext uri="{FF2B5EF4-FFF2-40B4-BE49-F238E27FC236}">
                  <a16:creationId xmlns:a16="http://schemas.microsoft.com/office/drawing/2014/main" id="{27502E5C-AF80-E766-039E-1D7C393E82BF}"/>
                </a:ext>
              </a:extLst>
            </p:cNvPr>
            <p:cNvSpPr/>
            <p:nvPr/>
          </p:nvSpPr>
          <p:spPr bwMode="auto">
            <a:xfrm>
              <a:off x="6825852" y="5968567"/>
              <a:ext cx="1686505" cy="480233"/>
            </a:xfrm>
            <a:prstGeom prst="roundRect">
              <a:avLst>
                <a:gd name="adj" fmla="val 8306"/>
              </a:avLst>
            </a:prstGeom>
            <a:solidFill>
              <a:srgbClr val="ECECE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138" name="Rectangle: Rounded Corners 24">
              <a:extLst>
                <a:ext uri="{FF2B5EF4-FFF2-40B4-BE49-F238E27FC236}">
                  <a16:creationId xmlns:a16="http://schemas.microsoft.com/office/drawing/2014/main" id="{D02C639C-02CD-E8DC-DB90-CBB5173E26A6}"/>
                </a:ext>
              </a:extLst>
            </p:cNvPr>
            <p:cNvSpPr/>
            <p:nvPr/>
          </p:nvSpPr>
          <p:spPr bwMode="auto">
            <a:xfrm>
              <a:off x="6872312" y="6011329"/>
              <a:ext cx="1603494" cy="394709"/>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sp>
        <p:nvSpPr>
          <p:cNvPr id="1141" name="TextBox 1140">
            <a:extLst>
              <a:ext uri="{FF2B5EF4-FFF2-40B4-BE49-F238E27FC236}">
                <a16:creationId xmlns:a16="http://schemas.microsoft.com/office/drawing/2014/main" id="{69D6AF2D-D4BF-CCB4-C34E-D2D0713ED50C}"/>
              </a:ext>
            </a:extLst>
          </p:cNvPr>
          <p:cNvSpPr txBox="1"/>
          <p:nvPr/>
        </p:nvSpPr>
        <p:spPr>
          <a:xfrm>
            <a:off x="9594281" y="6478650"/>
            <a:ext cx="1708886"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E2841"/>
                </a:solidFill>
                <a:effectLst/>
                <a:uLnTx/>
                <a:uFillTx/>
                <a:latin typeface="Segoe UI Semibold"/>
                <a:ea typeface="+mn-ea"/>
                <a:cs typeface="Segoe UI Semibold"/>
              </a:rPr>
              <a:t>Microsoft 365 Source Data</a:t>
            </a:r>
          </a:p>
        </p:txBody>
      </p:sp>
      <p:grpSp>
        <p:nvGrpSpPr>
          <p:cNvPr id="1149" name="Group 1148">
            <a:extLst>
              <a:ext uri="{FF2B5EF4-FFF2-40B4-BE49-F238E27FC236}">
                <a16:creationId xmlns:a16="http://schemas.microsoft.com/office/drawing/2014/main" id="{7A76BC1F-F10F-8677-E1D7-ADAA0A959B41}"/>
              </a:ext>
            </a:extLst>
          </p:cNvPr>
          <p:cNvGrpSpPr/>
          <p:nvPr/>
        </p:nvGrpSpPr>
        <p:grpSpPr>
          <a:xfrm>
            <a:off x="9370124" y="5712071"/>
            <a:ext cx="226706" cy="221423"/>
            <a:chOff x="6722527" y="4547522"/>
            <a:chExt cx="293971" cy="272279"/>
          </a:xfrm>
        </p:grpSpPr>
        <p:sp>
          <p:nvSpPr>
            <p:cNvPr id="1148" name="Rectangle: Rounded Corners 1076">
              <a:extLst>
                <a:ext uri="{FF2B5EF4-FFF2-40B4-BE49-F238E27FC236}">
                  <a16:creationId xmlns:a16="http://schemas.microsoft.com/office/drawing/2014/main" id="{9B97A323-F14A-6DD7-494A-2BA90D9BE5FC}"/>
                </a:ext>
              </a:extLst>
            </p:cNvPr>
            <p:cNvSpPr/>
            <p:nvPr/>
          </p:nvSpPr>
          <p:spPr>
            <a:xfrm>
              <a:off x="6722527" y="4547522"/>
              <a:ext cx="293971" cy="272279"/>
            </a:xfrm>
            <a:prstGeom prst="roundRect">
              <a:avLst>
                <a:gd name="adj" fmla="val 50000"/>
              </a:avLst>
            </a:prstGeom>
            <a:solidFill>
              <a:schemeClr val="bg1"/>
            </a:solidFill>
            <a:ln w="9525">
              <a:gradFill>
                <a:gsLst>
                  <a:gs pos="0">
                    <a:srgbClr val="4274E5"/>
                  </a:gs>
                  <a:gs pos="100000">
                    <a:srgbClr val="DC2F9D"/>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1143" name="Picture 1142" descr="A rainbow colored logo on a black background&#10;&#10;AI-generated content may be incorrect.">
              <a:extLst>
                <a:ext uri="{FF2B5EF4-FFF2-40B4-BE49-F238E27FC236}">
                  <a16:creationId xmlns:a16="http://schemas.microsoft.com/office/drawing/2014/main" id="{CD693876-4C01-E50B-5E96-93A059E42E99}"/>
                </a:ext>
              </a:extLst>
            </p:cNvPr>
            <p:cNvPicPr>
              <a:picLocks noChangeAspect="1"/>
            </p:cNvPicPr>
            <p:nvPr/>
          </p:nvPicPr>
          <p:blipFill>
            <a:blip r:embed="rId11"/>
            <a:stretch>
              <a:fillRect/>
            </a:stretch>
          </p:blipFill>
          <p:spPr>
            <a:xfrm>
              <a:off x="6762855" y="4587088"/>
              <a:ext cx="209421" cy="194462"/>
            </a:xfrm>
            <a:prstGeom prst="rect">
              <a:avLst/>
            </a:prstGeom>
          </p:spPr>
        </p:pic>
      </p:grpSp>
      <p:sp>
        <p:nvSpPr>
          <p:cNvPr id="1220" name="Rectangle: Rounded Corners 24">
            <a:extLst>
              <a:ext uri="{FF2B5EF4-FFF2-40B4-BE49-F238E27FC236}">
                <a16:creationId xmlns:a16="http://schemas.microsoft.com/office/drawing/2014/main" id="{BFC9E84C-7C9F-6616-B703-2B3E4F8D92AF}"/>
              </a:ext>
            </a:extLst>
          </p:cNvPr>
          <p:cNvSpPr/>
          <p:nvPr/>
        </p:nvSpPr>
        <p:spPr bwMode="auto">
          <a:xfrm>
            <a:off x="1379815" y="4343647"/>
            <a:ext cx="3486009" cy="1194921"/>
          </a:xfrm>
          <a:prstGeom prst="roundRect">
            <a:avLst>
              <a:gd name="adj" fmla="val 12182"/>
            </a:avLst>
          </a:prstGeom>
          <a:solidFill>
            <a:srgbClr val="E2EDF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21" name="Rectangle: Rounded Corners 24">
            <a:extLst>
              <a:ext uri="{FF2B5EF4-FFF2-40B4-BE49-F238E27FC236}">
                <a16:creationId xmlns:a16="http://schemas.microsoft.com/office/drawing/2014/main" id="{417DA6DD-30F3-56FD-1EC7-3E221E677572}"/>
              </a:ext>
            </a:extLst>
          </p:cNvPr>
          <p:cNvSpPr/>
          <p:nvPr/>
        </p:nvSpPr>
        <p:spPr bwMode="auto">
          <a:xfrm>
            <a:off x="1449437" y="4407400"/>
            <a:ext cx="3357120" cy="1074362"/>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22" name="TextBox 1221">
            <a:extLst>
              <a:ext uri="{FF2B5EF4-FFF2-40B4-BE49-F238E27FC236}">
                <a16:creationId xmlns:a16="http://schemas.microsoft.com/office/drawing/2014/main" id="{A3BF3131-632A-4906-AC49-2D8C61C2C951}"/>
              </a:ext>
            </a:extLst>
          </p:cNvPr>
          <p:cNvSpPr txBox="1"/>
          <p:nvPr/>
        </p:nvSpPr>
        <p:spPr>
          <a:xfrm>
            <a:off x="2058541" y="4467537"/>
            <a:ext cx="2317207" cy="16158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err="1">
                <a:ln>
                  <a:noFill/>
                </a:ln>
                <a:solidFill>
                  <a:srgbClr val="0E2841"/>
                </a:solidFill>
                <a:effectLst/>
                <a:uLnTx/>
                <a:uFillTx/>
                <a:latin typeface="Segoe UI Semibold"/>
                <a:ea typeface="+mn-ea"/>
                <a:cs typeface="Segoe UI Semibold"/>
              </a:rPr>
              <a:t>FabricIQ</a:t>
            </a:r>
            <a:r>
              <a:rPr kumimoji="0" lang="en-US" sz="1050" b="0" i="0" u="none" strike="noStrike" kern="1200" cap="none" spc="0" normalizeH="0" baseline="0" noProof="0">
                <a:ln>
                  <a:noFill/>
                </a:ln>
                <a:solidFill>
                  <a:srgbClr val="0E2841"/>
                </a:solidFill>
                <a:effectLst/>
                <a:uLnTx/>
                <a:uFillTx/>
                <a:latin typeface="Segoe UI Semibold"/>
                <a:ea typeface="+mn-ea"/>
                <a:cs typeface="Segoe UI Semibold"/>
              </a:rPr>
              <a:t>: </a:t>
            </a:r>
            <a:r>
              <a:rPr kumimoji="0" lang="en-US" sz="800" b="0" i="0" u="none" strike="noStrike" kern="1200" cap="none" spc="0" normalizeH="0" baseline="0" noProof="0">
                <a:ln>
                  <a:noFill/>
                </a:ln>
                <a:solidFill>
                  <a:srgbClr val="0E2841"/>
                </a:solidFill>
                <a:effectLst/>
                <a:uLnTx/>
                <a:uFillTx/>
                <a:latin typeface="Segoe UI Semibold"/>
                <a:ea typeface="+mn-ea"/>
                <a:cs typeface="Segoe UI Semibold"/>
              </a:rPr>
              <a:t>Semantic Model of Business Entities</a:t>
            </a:r>
            <a:endParaRPr kumimoji="0" lang="en-US" sz="1050" b="0" i="0" u="none" strike="noStrike" kern="1200" cap="none" spc="0" normalizeH="0" baseline="0" noProof="0">
              <a:ln>
                <a:noFill/>
              </a:ln>
              <a:solidFill>
                <a:srgbClr val="000000"/>
              </a:solidFill>
              <a:effectLst/>
              <a:uLnTx/>
              <a:uFillTx/>
              <a:latin typeface="Segoe UI Semibold"/>
              <a:ea typeface="+mn-ea"/>
              <a:cs typeface="Segoe UI Semibold"/>
            </a:endParaRPr>
          </a:p>
        </p:txBody>
      </p:sp>
      <p:pic>
        <p:nvPicPr>
          <p:cNvPr id="1223" name="Picture 1222">
            <a:extLst>
              <a:ext uri="{FF2B5EF4-FFF2-40B4-BE49-F238E27FC236}">
                <a16:creationId xmlns:a16="http://schemas.microsoft.com/office/drawing/2014/main" id="{647DF76C-8C96-755B-6163-90D2FA9A3C04}"/>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6061" b="93074" l="9910" r="90991">
                        <a14:foregroundMark x1="54054" y1="93506" x2="51802" y2="93074"/>
                        <a14:foregroundMark x1="55856" y1="6061" x2="54054" y2="6926"/>
                        <a14:foregroundMark x1="90991" y1="33333" x2="90991" y2="33333"/>
                        <a14:foregroundMark x1="90090" y1="53247" x2="90090" y2="53247"/>
                      </a14:backgroundRemoval>
                    </a14:imgEffect>
                  </a14:imgLayer>
                </a14:imgProps>
              </a:ext>
            </a:extLst>
          </a:blip>
          <a:stretch>
            <a:fillRect/>
          </a:stretch>
        </p:blipFill>
        <p:spPr>
          <a:xfrm>
            <a:off x="1469633" y="4441547"/>
            <a:ext cx="357704" cy="372206"/>
          </a:xfrm>
          <a:prstGeom prst="rect">
            <a:avLst/>
          </a:prstGeom>
        </p:spPr>
      </p:pic>
      <p:sp>
        <p:nvSpPr>
          <p:cNvPr id="1233" name="Rectangle: Rounded Corners 24">
            <a:extLst>
              <a:ext uri="{FF2B5EF4-FFF2-40B4-BE49-F238E27FC236}">
                <a16:creationId xmlns:a16="http://schemas.microsoft.com/office/drawing/2014/main" id="{D9C2215A-0371-98E0-356A-663CC1D9AB2C}"/>
              </a:ext>
            </a:extLst>
          </p:cNvPr>
          <p:cNvSpPr/>
          <p:nvPr/>
        </p:nvSpPr>
        <p:spPr bwMode="auto">
          <a:xfrm>
            <a:off x="1883429" y="4702511"/>
            <a:ext cx="1483550" cy="483372"/>
          </a:xfrm>
          <a:prstGeom prst="roundRect">
            <a:avLst>
              <a:gd name="adj" fmla="val 8306"/>
            </a:avLst>
          </a:prstGeom>
          <a:solidFill>
            <a:srgbClr val="ECECE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34" name="Rectangle: Rounded Corners 24">
            <a:extLst>
              <a:ext uri="{FF2B5EF4-FFF2-40B4-BE49-F238E27FC236}">
                <a16:creationId xmlns:a16="http://schemas.microsoft.com/office/drawing/2014/main" id="{5A8AAAAB-105D-3569-A6CB-95B69576E8BD}"/>
              </a:ext>
            </a:extLst>
          </p:cNvPr>
          <p:cNvSpPr/>
          <p:nvPr/>
        </p:nvSpPr>
        <p:spPr bwMode="auto">
          <a:xfrm>
            <a:off x="1940050" y="4748412"/>
            <a:ext cx="1381067" cy="394709"/>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235" name="Picture 1234" descr="Microsoft Fabric documentation - Microsoft Fabric | Microsoft Learn">
            <a:extLst>
              <a:ext uri="{FF2B5EF4-FFF2-40B4-BE49-F238E27FC236}">
                <a16:creationId xmlns:a16="http://schemas.microsoft.com/office/drawing/2014/main" id="{0148AD09-82F2-DA39-6681-676D2BEA34DD}"/>
              </a:ext>
            </a:extLst>
          </p:cNvPr>
          <p:cNvPicPr>
            <a:picLocks noChangeAspect="1"/>
          </p:cNvPicPr>
          <p:nvPr/>
        </p:nvPicPr>
        <p:blipFill>
          <a:blip r:embed="rId14"/>
          <a:stretch>
            <a:fillRect/>
          </a:stretch>
        </p:blipFill>
        <p:spPr>
          <a:xfrm>
            <a:off x="1909319" y="5213910"/>
            <a:ext cx="221590" cy="221590"/>
          </a:xfrm>
          <a:prstGeom prst="rect">
            <a:avLst/>
          </a:prstGeom>
        </p:spPr>
      </p:pic>
      <p:sp>
        <p:nvSpPr>
          <p:cNvPr id="1236" name="TextBox 1235">
            <a:extLst>
              <a:ext uri="{FF2B5EF4-FFF2-40B4-BE49-F238E27FC236}">
                <a16:creationId xmlns:a16="http://schemas.microsoft.com/office/drawing/2014/main" id="{984D0CD7-26E6-579F-B27D-BA86E81804B3}"/>
              </a:ext>
            </a:extLst>
          </p:cNvPr>
          <p:cNvSpPr txBox="1"/>
          <p:nvPr/>
        </p:nvSpPr>
        <p:spPr>
          <a:xfrm>
            <a:off x="2320951" y="4797075"/>
            <a:ext cx="948835" cy="2769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E2841">
                    <a:lumMod val="75000"/>
                    <a:lumOff val="25000"/>
                  </a:srgbClr>
                </a:solidFill>
                <a:effectLst/>
                <a:uLnTx/>
                <a:uFillTx/>
                <a:latin typeface="Segoe UI Semibold"/>
                <a:ea typeface="+mn-ea"/>
                <a:cs typeface="Segoe UI Semibold"/>
              </a:rPr>
              <a:t>Anomaly &amp; Pattern Detection</a:t>
            </a:r>
          </a:p>
        </p:txBody>
      </p:sp>
      <p:sp>
        <p:nvSpPr>
          <p:cNvPr id="1261" name="Rectangle: Rounded Corners 24">
            <a:extLst>
              <a:ext uri="{FF2B5EF4-FFF2-40B4-BE49-F238E27FC236}">
                <a16:creationId xmlns:a16="http://schemas.microsoft.com/office/drawing/2014/main" id="{BDF5D55D-5DCD-0F64-8F2F-C5F1BD67E0A6}"/>
              </a:ext>
            </a:extLst>
          </p:cNvPr>
          <p:cNvSpPr/>
          <p:nvPr/>
        </p:nvSpPr>
        <p:spPr bwMode="auto">
          <a:xfrm>
            <a:off x="3480572" y="4704794"/>
            <a:ext cx="1253497" cy="483372"/>
          </a:xfrm>
          <a:prstGeom prst="roundRect">
            <a:avLst>
              <a:gd name="adj" fmla="val 8306"/>
            </a:avLst>
          </a:prstGeom>
          <a:solidFill>
            <a:srgbClr val="ECECE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62" name="Rectangle: Rounded Corners 24">
            <a:extLst>
              <a:ext uri="{FF2B5EF4-FFF2-40B4-BE49-F238E27FC236}">
                <a16:creationId xmlns:a16="http://schemas.microsoft.com/office/drawing/2014/main" id="{86C1BD42-6266-123A-98F9-418E7A88B543}"/>
              </a:ext>
            </a:extLst>
          </p:cNvPr>
          <p:cNvSpPr/>
          <p:nvPr/>
        </p:nvSpPr>
        <p:spPr bwMode="auto">
          <a:xfrm>
            <a:off x="3530838" y="4750695"/>
            <a:ext cx="1142942" cy="394709"/>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63" name="TextBox 1262">
            <a:extLst>
              <a:ext uri="{FF2B5EF4-FFF2-40B4-BE49-F238E27FC236}">
                <a16:creationId xmlns:a16="http://schemas.microsoft.com/office/drawing/2014/main" id="{DEC4E388-D492-D97A-65F0-7B4DBB667068}"/>
              </a:ext>
            </a:extLst>
          </p:cNvPr>
          <p:cNvSpPr txBox="1"/>
          <p:nvPr/>
        </p:nvSpPr>
        <p:spPr>
          <a:xfrm>
            <a:off x="3908252" y="4875130"/>
            <a:ext cx="795162" cy="1384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E2841">
                    <a:lumMod val="75000"/>
                    <a:lumOff val="25000"/>
                  </a:srgbClr>
                </a:solidFill>
                <a:effectLst/>
                <a:uLnTx/>
                <a:uFillTx/>
                <a:latin typeface="Segoe UI Semibold"/>
                <a:ea typeface="+mn-ea"/>
                <a:cs typeface="Segoe UI Semibold"/>
              </a:rPr>
              <a:t>Fabric Graph</a:t>
            </a:r>
            <a:endParaRPr kumimoji="0" lang="en-US" sz="900" b="0" i="0" u="none" strike="noStrike" kern="1200" cap="none" spc="0" normalizeH="0" baseline="0" noProof="0">
              <a:ln>
                <a:noFill/>
              </a:ln>
              <a:solidFill>
                <a:srgbClr val="000000"/>
              </a:solidFill>
              <a:effectLst/>
              <a:uLnTx/>
              <a:uFillTx/>
              <a:latin typeface="Segoe UI Semibold"/>
              <a:ea typeface="+mn-ea"/>
              <a:cs typeface="Segoe UI Semibold"/>
            </a:endParaRPr>
          </a:p>
        </p:txBody>
      </p:sp>
      <p:pic>
        <p:nvPicPr>
          <p:cNvPr id="1264" name="Picture 1263">
            <a:extLst>
              <a:ext uri="{FF2B5EF4-FFF2-40B4-BE49-F238E27FC236}">
                <a16:creationId xmlns:a16="http://schemas.microsoft.com/office/drawing/2014/main" id="{EBF3B5C6-F9D1-C1E3-062B-8C351E4D3097}"/>
              </a:ext>
            </a:extLst>
          </p:cNvPr>
          <p:cNvPicPr>
            <a:picLocks noChangeAspect="1"/>
          </p:cNvPicPr>
          <p:nvPr/>
        </p:nvPicPr>
        <p:blipFill>
          <a:blip r:embed="rId7"/>
          <a:srcRect l="29022" t="48117" r="64663" b="44962"/>
          <a:stretch>
            <a:fillRect/>
          </a:stretch>
        </p:blipFill>
        <p:spPr>
          <a:xfrm>
            <a:off x="3644431" y="5220439"/>
            <a:ext cx="234132" cy="231042"/>
          </a:xfrm>
          <a:prstGeom prst="rect">
            <a:avLst/>
          </a:prstGeom>
        </p:spPr>
      </p:pic>
      <p:pic>
        <p:nvPicPr>
          <p:cNvPr id="1259" name="Picture 1258">
            <a:extLst>
              <a:ext uri="{FF2B5EF4-FFF2-40B4-BE49-F238E27FC236}">
                <a16:creationId xmlns:a16="http://schemas.microsoft.com/office/drawing/2014/main" id="{18518598-3F97-B9FA-BF43-3D161B231FA0}"/>
              </a:ext>
            </a:extLst>
          </p:cNvPr>
          <p:cNvPicPr>
            <a:picLocks noChangeAspect="1"/>
          </p:cNvPicPr>
          <p:nvPr/>
        </p:nvPicPr>
        <p:blipFill>
          <a:blip r:embed="rId7"/>
          <a:srcRect l="7052" t="39556" r="85679" b="52518"/>
          <a:stretch>
            <a:fillRect/>
          </a:stretch>
        </p:blipFill>
        <p:spPr>
          <a:xfrm>
            <a:off x="3558451" y="4797075"/>
            <a:ext cx="296453" cy="291013"/>
          </a:xfrm>
          <a:prstGeom prst="rect">
            <a:avLst/>
          </a:prstGeom>
        </p:spPr>
      </p:pic>
      <p:sp>
        <p:nvSpPr>
          <p:cNvPr id="1265" name="TextBox 34">
            <a:extLst>
              <a:ext uri="{FF2B5EF4-FFF2-40B4-BE49-F238E27FC236}">
                <a16:creationId xmlns:a16="http://schemas.microsoft.com/office/drawing/2014/main" id="{4B5CB20C-6B1E-DA4A-1839-8D2699E43E55}"/>
              </a:ext>
            </a:extLst>
          </p:cNvPr>
          <p:cNvSpPr txBox="1"/>
          <p:nvPr/>
        </p:nvSpPr>
        <p:spPr>
          <a:xfrm>
            <a:off x="3919270" y="5278557"/>
            <a:ext cx="689292" cy="138499"/>
          </a:xfrm>
          <a:prstGeom prst="rect">
            <a:avLst/>
          </a:prstGeom>
          <a:noFill/>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E2841"/>
                </a:solidFill>
                <a:effectLst/>
                <a:uLnTx/>
                <a:uFillTx/>
                <a:latin typeface="Segoe UI Semibold"/>
                <a:ea typeface="+mn-ea"/>
                <a:cs typeface="Segoe UI Semibold"/>
              </a:rPr>
              <a:t>Ontology</a:t>
            </a:r>
          </a:p>
        </p:txBody>
      </p:sp>
      <p:pic>
        <p:nvPicPr>
          <p:cNvPr id="1266" name="Picture 1265">
            <a:extLst>
              <a:ext uri="{FF2B5EF4-FFF2-40B4-BE49-F238E27FC236}">
                <a16:creationId xmlns:a16="http://schemas.microsoft.com/office/drawing/2014/main" id="{9394F90B-0602-432F-ECDB-9F45E202F6D5}"/>
              </a:ext>
            </a:extLst>
          </p:cNvPr>
          <p:cNvPicPr>
            <a:picLocks noChangeAspect="1"/>
          </p:cNvPicPr>
          <p:nvPr/>
        </p:nvPicPr>
        <p:blipFill>
          <a:blip r:embed="rId7"/>
          <a:srcRect l="340" t="8351" r="93442" b="84667"/>
          <a:stretch>
            <a:fillRect/>
          </a:stretch>
        </p:blipFill>
        <p:spPr>
          <a:xfrm>
            <a:off x="2001157" y="4811412"/>
            <a:ext cx="259505" cy="262337"/>
          </a:xfrm>
          <a:prstGeom prst="rect">
            <a:avLst/>
          </a:prstGeom>
        </p:spPr>
      </p:pic>
      <p:sp>
        <p:nvSpPr>
          <p:cNvPr id="1267" name="TextBox 34">
            <a:extLst>
              <a:ext uri="{FF2B5EF4-FFF2-40B4-BE49-F238E27FC236}">
                <a16:creationId xmlns:a16="http://schemas.microsoft.com/office/drawing/2014/main" id="{2F02A8EB-A27E-8D94-624B-A96722C87C50}"/>
              </a:ext>
            </a:extLst>
          </p:cNvPr>
          <p:cNvSpPr txBox="1"/>
          <p:nvPr/>
        </p:nvSpPr>
        <p:spPr>
          <a:xfrm>
            <a:off x="2191247" y="5255878"/>
            <a:ext cx="1339591" cy="138499"/>
          </a:xfrm>
          <a:prstGeom prst="rect">
            <a:avLst/>
          </a:prstGeom>
          <a:noFill/>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E2841"/>
                </a:solidFill>
                <a:effectLst/>
                <a:uLnTx/>
                <a:uFillTx/>
                <a:latin typeface="Segoe UI Semibold"/>
                <a:ea typeface="+mn-ea"/>
                <a:cs typeface="Segoe UI Semibold"/>
              </a:rPr>
              <a:t>Real-Time Intelligence</a:t>
            </a:r>
          </a:p>
        </p:txBody>
      </p:sp>
      <p:sp>
        <p:nvSpPr>
          <p:cNvPr id="1268" name="Rectangle: Rounded Corners 24">
            <a:extLst>
              <a:ext uri="{FF2B5EF4-FFF2-40B4-BE49-F238E27FC236}">
                <a16:creationId xmlns:a16="http://schemas.microsoft.com/office/drawing/2014/main" id="{4EEC7E96-C776-1E55-ADE2-8857E2311E3E}"/>
              </a:ext>
            </a:extLst>
          </p:cNvPr>
          <p:cNvSpPr/>
          <p:nvPr/>
        </p:nvSpPr>
        <p:spPr bwMode="auto">
          <a:xfrm>
            <a:off x="5002130" y="4343647"/>
            <a:ext cx="3486009" cy="1194921"/>
          </a:xfrm>
          <a:prstGeom prst="roundRect">
            <a:avLst>
              <a:gd name="adj" fmla="val 12182"/>
            </a:avLst>
          </a:prstGeom>
          <a:solidFill>
            <a:srgbClr val="E2EDF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69" name="Rectangle: Rounded Corners 24">
            <a:extLst>
              <a:ext uri="{FF2B5EF4-FFF2-40B4-BE49-F238E27FC236}">
                <a16:creationId xmlns:a16="http://schemas.microsoft.com/office/drawing/2014/main" id="{751C5632-0FBF-B2A8-8556-44954BA7402F}"/>
              </a:ext>
            </a:extLst>
          </p:cNvPr>
          <p:cNvSpPr/>
          <p:nvPr/>
        </p:nvSpPr>
        <p:spPr bwMode="auto">
          <a:xfrm>
            <a:off x="5071752" y="4407400"/>
            <a:ext cx="3357120" cy="1074362"/>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70" name="TextBox 1269">
            <a:extLst>
              <a:ext uri="{FF2B5EF4-FFF2-40B4-BE49-F238E27FC236}">
                <a16:creationId xmlns:a16="http://schemas.microsoft.com/office/drawing/2014/main" id="{8FB34265-9171-C728-90C8-5BE842F1C90E}"/>
              </a:ext>
            </a:extLst>
          </p:cNvPr>
          <p:cNvSpPr txBox="1"/>
          <p:nvPr/>
        </p:nvSpPr>
        <p:spPr>
          <a:xfrm>
            <a:off x="5492738" y="4473782"/>
            <a:ext cx="2794053" cy="161583"/>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err="1">
                <a:ln>
                  <a:noFill/>
                </a:ln>
                <a:solidFill>
                  <a:srgbClr val="0E2841"/>
                </a:solidFill>
                <a:effectLst/>
                <a:uLnTx/>
                <a:uFillTx/>
                <a:latin typeface="Segoe UI Semibold"/>
                <a:ea typeface="+mn-ea"/>
                <a:cs typeface="Segoe UI Semibold"/>
              </a:rPr>
              <a:t>FoundryIQ</a:t>
            </a:r>
            <a:r>
              <a:rPr kumimoji="0" lang="en-US" sz="1050" b="0" i="0" u="none" strike="noStrike" kern="1200" cap="none" spc="0" normalizeH="0" baseline="0" noProof="0">
                <a:ln>
                  <a:noFill/>
                </a:ln>
                <a:solidFill>
                  <a:srgbClr val="0E2841"/>
                </a:solidFill>
                <a:effectLst/>
                <a:uLnTx/>
                <a:uFillTx/>
                <a:latin typeface="Segoe UI Semibold"/>
                <a:ea typeface="+mn-ea"/>
                <a:cs typeface="Segoe UI Semibold"/>
              </a:rPr>
              <a:t>: </a:t>
            </a:r>
            <a:r>
              <a:rPr kumimoji="0" lang="en-US" sz="800" b="0" i="0" u="none" strike="noStrike" kern="1200" cap="none" spc="0" normalizeH="0" baseline="0" noProof="0">
                <a:ln>
                  <a:noFill/>
                </a:ln>
                <a:solidFill>
                  <a:srgbClr val="0E2841"/>
                </a:solidFill>
                <a:effectLst/>
                <a:uLnTx/>
                <a:uFillTx/>
                <a:latin typeface="Segoe UI Semibold"/>
                <a:ea typeface="+mn-ea"/>
                <a:cs typeface="Segoe UI Semibold"/>
              </a:rPr>
              <a:t>Agentic Knowledge Orchestrator</a:t>
            </a:r>
            <a:endParaRPr kumimoji="0" lang="en-US" sz="1050" b="0" i="0" u="none" strike="noStrike" kern="1200" cap="none" spc="0" normalizeH="0" baseline="0" noProof="0">
              <a:ln>
                <a:noFill/>
              </a:ln>
              <a:solidFill>
                <a:srgbClr val="000000"/>
              </a:solidFill>
              <a:effectLst/>
              <a:uLnTx/>
              <a:uFillTx/>
              <a:latin typeface="Segoe UI Semibold"/>
              <a:ea typeface="+mn-ea"/>
              <a:cs typeface="Segoe UI Semibold"/>
            </a:endParaRPr>
          </a:p>
        </p:txBody>
      </p:sp>
      <p:pic>
        <p:nvPicPr>
          <p:cNvPr id="1284" name="Picture 1283">
            <a:extLst>
              <a:ext uri="{FF2B5EF4-FFF2-40B4-BE49-F238E27FC236}">
                <a16:creationId xmlns:a16="http://schemas.microsoft.com/office/drawing/2014/main" id="{F305BFCA-F8FA-EE47-1B70-CDF0DC2A401D}"/>
              </a:ext>
              <a:ext uri="{C183D7F6-B498-43B3-948B-1728B52AA6E4}">
                <adec:decorative xmlns:adec="http://schemas.microsoft.com/office/drawing/2017/decorative" val="1"/>
              </a:ext>
            </a:extLst>
          </p:cNvPr>
          <p:cNvPicPr>
            <a:picLocks noChangeAspect="1"/>
          </p:cNvPicPr>
          <p:nvPr/>
        </p:nvPicPr>
        <p:blipFill>
          <a:blip r:embed="rId15">
            <a:extLst>
              <a:ext uri="{28A0092B-C50C-407E-A947-70E740481C1C}">
                <a14:useLocalDpi xmlns:a14="http://schemas.microsoft.com/office/drawing/2010/main" val="0"/>
              </a:ext>
            </a:extLst>
          </a:blip>
          <a:srcRect/>
          <a:stretch/>
        </p:blipFill>
        <p:spPr>
          <a:xfrm>
            <a:off x="5045708" y="4381518"/>
            <a:ext cx="447030" cy="441264"/>
          </a:xfrm>
          <a:prstGeom prst="rect">
            <a:avLst/>
          </a:prstGeom>
          <a:ln>
            <a:noFill/>
          </a:ln>
        </p:spPr>
      </p:pic>
      <p:sp>
        <p:nvSpPr>
          <p:cNvPr id="1285" name="Rectangle: Rounded Corners 24">
            <a:extLst>
              <a:ext uri="{FF2B5EF4-FFF2-40B4-BE49-F238E27FC236}">
                <a16:creationId xmlns:a16="http://schemas.microsoft.com/office/drawing/2014/main" id="{7D731B85-CFAF-0688-A9E2-4B4254CE088D}"/>
              </a:ext>
            </a:extLst>
          </p:cNvPr>
          <p:cNvSpPr/>
          <p:nvPr/>
        </p:nvSpPr>
        <p:spPr bwMode="auto">
          <a:xfrm>
            <a:off x="8630757" y="4341982"/>
            <a:ext cx="3049004" cy="1194921"/>
          </a:xfrm>
          <a:prstGeom prst="roundRect">
            <a:avLst>
              <a:gd name="adj" fmla="val 12182"/>
            </a:avLst>
          </a:prstGeom>
          <a:solidFill>
            <a:srgbClr val="E2EDF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86" name="Rectangle: Rounded Corners 24">
            <a:extLst>
              <a:ext uri="{FF2B5EF4-FFF2-40B4-BE49-F238E27FC236}">
                <a16:creationId xmlns:a16="http://schemas.microsoft.com/office/drawing/2014/main" id="{B397B1D9-7CCC-F9E6-70F1-9B6B41B006DE}"/>
              </a:ext>
            </a:extLst>
          </p:cNvPr>
          <p:cNvSpPr/>
          <p:nvPr/>
        </p:nvSpPr>
        <p:spPr bwMode="auto">
          <a:xfrm>
            <a:off x="8700378" y="4405735"/>
            <a:ext cx="2915883" cy="1074362"/>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287" name="TextBox 1286">
            <a:extLst>
              <a:ext uri="{FF2B5EF4-FFF2-40B4-BE49-F238E27FC236}">
                <a16:creationId xmlns:a16="http://schemas.microsoft.com/office/drawing/2014/main" id="{A9A62D6A-33D0-E68D-DF0F-A738DAD6910E}"/>
              </a:ext>
            </a:extLst>
          </p:cNvPr>
          <p:cNvSpPr txBox="1"/>
          <p:nvPr/>
        </p:nvSpPr>
        <p:spPr>
          <a:xfrm>
            <a:off x="9046692" y="4480861"/>
            <a:ext cx="1957544" cy="161583"/>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err="1">
                <a:ln>
                  <a:noFill/>
                </a:ln>
                <a:solidFill>
                  <a:srgbClr val="0E2841"/>
                </a:solidFill>
                <a:effectLst/>
                <a:uLnTx/>
                <a:uFillTx/>
                <a:latin typeface="Segoe UI Semibold"/>
                <a:ea typeface="+mn-ea"/>
                <a:cs typeface="Segoe UI Semibold"/>
              </a:rPr>
              <a:t>WorkI</a:t>
            </a:r>
            <a:r>
              <a:rPr kumimoji="0" lang="en-US" sz="1050" b="0" i="0" u="none" strike="noStrike" kern="1200" cap="none" spc="0" normalizeH="0" baseline="0" noProof="0">
                <a:ln>
                  <a:noFill/>
                </a:ln>
                <a:solidFill>
                  <a:srgbClr val="0E2841"/>
                </a:solidFill>
                <a:effectLst/>
                <a:uLnTx/>
                <a:uFillTx/>
                <a:latin typeface="Segoe UI Semibold"/>
                <a:ea typeface="+mn-ea"/>
                <a:cs typeface="Segoe UI Semibold"/>
              </a:rPr>
              <a:t>Q: </a:t>
            </a:r>
            <a:r>
              <a:rPr kumimoji="0" lang="en-US" sz="800" b="0" i="0" u="none" strike="noStrike" kern="1200" cap="none" spc="0" normalizeH="0" baseline="0" noProof="0">
                <a:ln>
                  <a:noFill/>
                </a:ln>
                <a:solidFill>
                  <a:srgbClr val="0E2841"/>
                </a:solidFill>
                <a:effectLst/>
                <a:uLnTx/>
                <a:uFillTx/>
                <a:latin typeface="Segoe UI Semibold"/>
                <a:ea typeface="+mn-ea"/>
                <a:cs typeface="Segoe UI Semibold"/>
              </a:rPr>
              <a:t>Human Intelligence Broker </a:t>
            </a:r>
            <a:endParaRPr kumimoji="0" lang="en-US" sz="1050" b="0" i="0" u="none" strike="noStrike" kern="1200" cap="none" spc="0" normalizeH="0" baseline="0" noProof="0">
              <a:ln>
                <a:noFill/>
              </a:ln>
              <a:solidFill>
                <a:srgbClr val="000000"/>
              </a:solidFill>
              <a:effectLst/>
              <a:uLnTx/>
              <a:uFillTx/>
              <a:latin typeface="Segoe UI Semibold"/>
              <a:ea typeface="+mn-ea"/>
              <a:cs typeface="Segoe UI Semibold"/>
            </a:endParaRPr>
          </a:p>
        </p:txBody>
      </p:sp>
      <p:pic>
        <p:nvPicPr>
          <p:cNvPr id="1301" name="Picture 1300" descr="A rainbow colored logo on a black background&#10;&#10;AI-generated content may be incorrect.">
            <a:extLst>
              <a:ext uri="{FF2B5EF4-FFF2-40B4-BE49-F238E27FC236}">
                <a16:creationId xmlns:a16="http://schemas.microsoft.com/office/drawing/2014/main" id="{C23DB042-BF16-239A-0155-CFEE6A8EEBA4}"/>
              </a:ext>
            </a:extLst>
          </p:cNvPr>
          <p:cNvPicPr>
            <a:picLocks noChangeAspect="1"/>
          </p:cNvPicPr>
          <p:nvPr/>
        </p:nvPicPr>
        <p:blipFill>
          <a:blip r:embed="rId11"/>
          <a:stretch>
            <a:fillRect/>
          </a:stretch>
        </p:blipFill>
        <p:spPr>
          <a:xfrm>
            <a:off x="8738201" y="4446752"/>
            <a:ext cx="311526" cy="289274"/>
          </a:xfrm>
          <a:prstGeom prst="rect">
            <a:avLst/>
          </a:prstGeom>
        </p:spPr>
      </p:pic>
      <p:grpSp>
        <p:nvGrpSpPr>
          <p:cNvPr id="1406" name="Group 1405">
            <a:extLst>
              <a:ext uri="{FF2B5EF4-FFF2-40B4-BE49-F238E27FC236}">
                <a16:creationId xmlns:a16="http://schemas.microsoft.com/office/drawing/2014/main" id="{9BBB22AC-FFA8-9DA4-8E6F-C57DD381869C}"/>
              </a:ext>
            </a:extLst>
          </p:cNvPr>
          <p:cNvGrpSpPr/>
          <p:nvPr/>
        </p:nvGrpSpPr>
        <p:grpSpPr>
          <a:xfrm>
            <a:off x="1379815" y="2488005"/>
            <a:ext cx="10303177" cy="296936"/>
            <a:chOff x="1316321" y="2379721"/>
            <a:chExt cx="10235342" cy="296936"/>
          </a:xfrm>
        </p:grpSpPr>
        <p:sp>
          <p:nvSpPr>
            <p:cNvPr id="1306" name="Rectangle: Rounded Corners 24">
              <a:extLst>
                <a:ext uri="{FF2B5EF4-FFF2-40B4-BE49-F238E27FC236}">
                  <a16:creationId xmlns:a16="http://schemas.microsoft.com/office/drawing/2014/main" id="{3CD637F3-FD64-E871-2194-C5EA60AE817D}"/>
                </a:ext>
              </a:extLst>
            </p:cNvPr>
            <p:cNvSpPr/>
            <p:nvPr/>
          </p:nvSpPr>
          <p:spPr bwMode="auto">
            <a:xfrm>
              <a:off x="1316321" y="2379721"/>
              <a:ext cx="10235342" cy="296936"/>
            </a:xfrm>
            <a:prstGeom prst="roundRect">
              <a:avLst>
                <a:gd name="adj" fmla="val 9340"/>
              </a:avLst>
            </a:prstGeom>
            <a:solidFill>
              <a:srgbClr val="FFFFFF"/>
            </a:solidFill>
            <a:ln w="12700">
              <a:gradFill>
                <a:gsLst>
                  <a:gs pos="100000">
                    <a:srgbClr val="801EAE"/>
                  </a:gs>
                  <a:gs pos="0">
                    <a:srgbClr val="3FC3FE"/>
                  </a:gs>
                </a:gsLst>
                <a:lin ang="2700000" scaled="0"/>
              </a:gra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303" name="Group 1302">
              <a:extLst>
                <a:ext uri="{FF2B5EF4-FFF2-40B4-BE49-F238E27FC236}">
                  <a16:creationId xmlns:a16="http://schemas.microsoft.com/office/drawing/2014/main" id="{DF01B66F-F531-122B-9FDF-AC159172E571}"/>
                </a:ext>
              </a:extLst>
            </p:cNvPr>
            <p:cNvGrpSpPr/>
            <p:nvPr/>
          </p:nvGrpSpPr>
          <p:grpSpPr>
            <a:xfrm>
              <a:off x="5151299" y="2393099"/>
              <a:ext cx="2320991" cy="252104"/>
              <a:chOff x="4893122" y="2269909"/>
              <a:chExt cx="2320991" cy="252104"/>
            </a:xfrm>
          </p:grpSpPr>
          <p:sp>
            <p:nvSpPr>
              <p:cNvPr id="1304" name="TextBox 1303">
                <a:extLst>
                  <a:ext uri="{FF2B5EF4-FFF2-40B4-BE49-F238E27FC236}">
                    <a16:creationId xmlns:a16="http://schemas.microsoft.com/office/drawing/2014/main" id="{B5DAD0A2-E1FE-40C9-BB21-368F6C49747E}"/>
                  </a:ext>
                </a:extLst>
              </p:cNvPr>
              <p:cNvSpPr txBox="1"/>
              <p:nvPr/>
            </p:nvSpPr>
            <p:spPr>
              <a:xfrm>
                <a:off x="5229661" y="2302877"/>
                <a:ext cx="1984452" cy="18466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0E2841"/>
                    </a:solidFill>
                    <a:effectLst/>
                    <a:uLnTx/>
                    <a:uFillTx/>
                    <a:latin typeface="Segoe UI Semibold"/>
                    <a:ea typeface="+mn-ea"/>
                    <a:cs typeface="Segoe UI Semibold"/>
                  </a:rPr>
                  <a:t>Microsoft Agent Framework</a:t>
                </a:r>
              </a:p>
            </p:txBody>
          </p:sp>
          <p:pic>
            <p:nvPicPr>
              <p:cNvPr id="1305" name="Picture 1304" descr="Shawn Henry on Agent Framework and ...">
                <a:extLst>
                  <a:ext uri="{FF2B5EF4-FFF2-40B4-BE49-F238E27FC236}">
                    <a16:creationId xmlns:a16="http://schemas.microsoft.com/office/drawing/2014/main" id="{5981B528-E6F9-252A-CBF5-1EDB4757C92D}"/>
                  </a:ext>
                </a:extLst>
              </p:cNvPr>
              <p:cNvPicPr>
                <a:picLocks noChangeAspect="1"/>
              </p:cNvPicPr>
              <p:nvPr/>
            </p:nvPicPr>
            <p:blipFill>
              <a:blip r:embed="rId16"/>
              <a:stretch>
                <a:fillRect/>
              </a:stretch>
            </p:blipFill>
            <p:spPr>
              <a:xfrm>
                <a:off x="4893122" y="2269909"/>
                <a:ext cx="282743" cy="252104"/>
              </a:xfrm>
              <a:prstGeom prst="rect">
                <a:avLst/>
              </a:prstGeom>
            </p:spPr>
          </p:pic>
        </p:grpSp>
      </p:grpSp>
      <p:sp>
        <p:nvSpPr>
          <p:cNvPr id="1307" name="Rectangle: Rounded Corners 24">
            <a:extLst>
              <a:ext uri="{FF2B5EF4-FFF2-40B4-BE49-F238E27FC236}">
                <a16:creationId xmlns:a16="http://schemas.microsoft.com/office/drawing/2014/main" id="{AA9658DC-2F3F-350F-3E5B-4529D3FB95FB}"/>
              </a:ext>
            </a:extLst>
          </p:cNvPr>
          <p:cNvSpPr/>
          <p:nvPr/>
        </p:nvSpPr>
        <p:spPr bwMode="auto">
          <a:xfrm>
            <a:off x="1379815" y="2841195"/>
            <a:ext cx="10299946" cy="1429214"/>
          </a:xfrm>
          <a:prstGeom prst="roundRect">
            <a:avLst>
              <a:gd name="adj" fmla="val 4601"/>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308" name="TextBox 1307">
            <a:extLst>
              <a:ext uri="{FF2B5EF4-FFF2-40B4-BE49-F238E27FC236}">
                <a16:creationId xmlns:a16="http://schemas.microsoft.com/office/drawing/2014/main" id="{36A1F57D-B8E5-E386-3A38-8A25A41A1089}"/>
              </a:ext>
            </a:extLst>
          </p:cNvPr>
          <p:cNvSpPr txBox="1"/>
          <p:nvPr/>
        </p:nvSpPr>
        <p:spPr>
          <a:xfrm>
            <a:off x="6492015" y="3278520"/>
            <a:ext cx="1115444" cy="215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a:ln>
                <a:noFill/>
              </a:ln>
              <a:solidFill>
                <a:srgbClr val="1A1A1A"/>
              </a:solidFill>
              <a:effectLst/>
              <a:uLnTx/>
              <a:uFillTx/>
              <a:latin typeface="Segoe UI Semibold" panose="020B0502040204020203" pitchFamily="34" charset="0"/>
              <a:ea typeface="+mn-ea"/>
              <a:cs typeface="Segoe UI Semibold" panose="020B0502040204020203" pitchFamily="34" charset="0"/>
            </a:endParaRPr>
          </a:p>
        </p:txBody>
      </p:sp>
      <p:sp>
        <p:nvSpPr>
          <p:cNvPr id="1309" name="Rectangle: Rounded Corners 24">
            <a:extLst>
              <a:ext uri="{FF2B5EF4-FFF2-40B4-BE49-F238E27FC236}">
                <a16:creationId xmlns:a16="http://schemas.microsoft.com/office/drawing/2014/main" id="{D716237F-ABA8-3A41-FEB5-46AD87DB4664}"/>
              </a:ext>
            </a:extLst>
          </p:cNvPr>
          <p:cNvSpPr/>
          <p:nvPr/>
        </p:nvSpPr>
        <p:spPr bwMode="auto">
          <a:xfrm>
            <a:off x="3067003" y="3156103"/>
            <a:ext cx="6886196" cy="1057054"/>
          </a:xfrm>
          <a:prstGeom prst="roundRect">
            <a:avLst>
              <a:gd name="adj" fmla="val 7024"/>
            </a:avLst>
          </a:prstGeom>
          <a:solidFill>
            <a:srgbClr val="E2EDF1"/>
          </a:solidFill>
          <a:ln w="6350">
            <a:solidFill>
              <a:srgbClr val="E2EDF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312" name="Rectangle: Rounded Corners 1311">
            <a:extLst>
              <a:ext uri="{FF2B5EF4-FFF2-40B4-BE49-F238E27FC236}">
                <a16:creationId xmlns:a16="http://schemas.microsoft.com/office/drawing/2014/main" id="{2D532245-A993-76F6-D79B-D7CCFFC7E456}"/>
              </a:ext>
            </a:extLst>
          </p:cNvPr>
          <p:cNvSpPr/>
          <p:nvPr/>
        </p:nvSpPr>
        <p:spPr>
          <a:xfrm>
            <a:off x="4842131" y="3160703"/>
            <a:ext cx="5037175" cy="210273"/>
          </a:xfrm>
          <a:prstGeom prst="roundRect">
            <a:avLst>
              <a:gd name="adj" fmla="val 50000"/>
            </a:avLst>
          </a:prstGeom>
          <a:solidFill>
            <a:schemeClr val="bg1"/>
          </a:solidFill>
          <a:ln w="9525">
            <a:solidFill>
              <a:srgbClr val="801EA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E2841"/>
                </a:solidFill>
                <a:effectLst/>
                <a:uLnTx/>
                <a:uFillTx/>
                <a:latin typeface="Segoe UI Semibold"/>
                <a:ea typeface="+mn-ea"/>
                <a:cs typeface="Segoe UI Semibold"/>
              </a:rPr>
              <a:t>Agent Service</a:t>
            </a:r>
            <a:endParaRPr kumimoji="0" lang="en-US" sz="1765" b="1" i="0" u="none" strike="noStrike" kern="1200" cap="none" spc="0" normalizeH="0" baseline="0" noProof="0">
              <a:ln>
                <a:noFill/>
              </a:ln>
              <a:solidFill>
                <a:srgbClr val="0E2841"/>
              </a:solidFill>
              <a:effectLst/>
              <a:uLnTx/>
              <a:uFillTx/>
              <a:latin typeface="Segoe UI Semibold"/>
              <a:ea typeface="+mn-ea"/>
              <a:cs typeface="Segoe UI Semibold"/>
            </a:endParaRPr>
          </a:p>
        </p:txBody>
      </p:sp>
      <p:sp>
        <p:nvSpPr>
          <p:cNvPr id="1321" name="Rectangle: Rounded Corners 24">
            <a:extLst>
              <a:ext uri="{FF2B5EF4-FFF2-40B4-BE49-F238E27FC236}">
                <a16:creationId xmlns:a16="http://schemas.microsoft.com/office/drawing/2014/main" id="{46093011-B602-F291-5993-16D5E42EE64C}"/>
              </a:ext>
            </a:extLst>
          </p:cNvPr>
          <p:cNvSpPr/>
          <p:nvPr/>
        </p:nvSpPr>
        <p:spPr bwMode="auto">
          <a:xfrm>
            <a:off x="1469632" y="2880631"/>
            <a:ext cx="10129131" cy="232021"/>
          </a:xfrm>
          <a:prstGeom prst="roundRect">
            <a:avLst>
              <a:gd name="adj" fmla="val 23027"/>
            </a:avLst>
          </a:prstGeom>
          <a:solidFill>
            <a:srgbClr val="FFFFFF"/>
          </a:solidFill>
          <a:ln w="12700">
            <a:gradFill>
              <a:gsLst>
                <a:gs pos="100000">
                  <a:srgbClr val="801EAE"/>
                </a:gs>
                <a:gs pos="0">
                  <a:srgbClr val="3FC3FE"/>
                </a:gs>
              </a:gsLst>
              <a:lin ang="2700000" scaled="0"/>
            </a:gra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322" name="Group 1321">
            <a:extLst>
              <a:ext uri="{FF2B5EF4-FFF2-40B4-BE49-F238E27FC236}">
                <a16:creationId xmlns:a16="http://schemas.microsoft.com/office/drawing/2014/main" id="{D2A9D1E1-71A6-A0DD-5ADB-7E8B1035ECC0}"/>
              </a:ext>
            </a:extLst>
          </p:cNvPr>
          <p:cNvGrpSpPr/>
          <p:nvPr/>
        </p:nvGrpSpPr>
        <p:grpSpPr>
          <a:xfrm>
            <a:off x="5541541" y="2874061"/>
            <a:ext cx="2422268" cy="245160"/>
            <a:chOff x="7843237" y="2550056"/>
            <a:chExt cx="2422268" cy="245160"/>
          </a:xfrm>
        </p:grpSpPr>
        <p:sp>
          <p:nvSpPr>
            <p:cNvPr id="1323" name="TextBox 1322">
              <a:extLst>
                <a:ext uri="{FF2B5EF4-FFF2-40B4-BE49-F238E27FC236}">
                  <a16:creationId xmlns:a16="http://schemas.microsoft.com/office/drawing/2014/main" id="{FDDAEB20-F072-B732-95A4-A91FD8A992F1}"/>
                </a:ext>
              </a:extLst>
            </p:cNvPr>
            <p:cNvSpPr txBox="1"/>
            <p:nvPr/>
          </p:nvSpPr>
          <p:spPr>
            <a:xfrm>
              <a:off x="8016986" y="2564384"/>
              <a:ext cx="2248519" cy="2308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900" b="1" i="0" u="none" strike="noStrike" kern="1200" cap="none" spc="0" normalizeH="0" baseline="0" noProof="0">
                  <a:ln>
                    <a:noFill/>
                  </a:ln>
                  <a:solidFill>
                    <a:prstClr val="black"/>
                  </a:solidFill>
                  <a:effectLst/>
                  <a:uLnTx/>
                  <a:uFillTx/>
                  <a:latin typeface="Segoe UI Semibold"/>
                  <a:ea typeface="+mn-ea"/>
                  <a:cs typeface="Segoe UI Semibold"/>
                </a:rPr>
                <a:t>Multi-Agent Workflows (stateful)</a:t>
              </a:r>
            </a:p>
          </p:txBody>
        </p:sp>
        <p:pic>
          <p:nvPicPr>
            <p:cNvPr id="1324" name="Picture 1323" descr="A purple square and square shapes&#10;&#10;AI-generated content may be incorrect.">
              <a:extLst>
                <a:ext uri="{FF2B5EF4-FFF2-40B4-BE49-F238E27FC236}">
                  <a16:creationId xmlns:a16="http://schemas.microsoft.com/office/drawing/2014/main" id="{72381CEE-193B-461B-9EC3-9579FC5559B4}"/>
                </a:ext>
              </a:extLst>
            </p:cNvPr>
            <p:cNvPicPr>
              <a:picLocks noChangeAspect="1"/>
            </p:cNvPicPr>
            <p:nvPr/>
          </p:nvPicPr>
          <p:blipFill>
            <a:blip r:embed="rId17"/>
            <a:stretch>
              <a:fillRect/>
            </a:stretch>
          </p:blipFill>
          <p:spPr>
            <a:xfrm>
              <a:off x="7843237" y="2550056"/>
              <a:ext cx="219289" cy="226851"/>
            </a:xfrm>
            <a:prstGeom prst="rect">
              <a:avLst/>
            </a:prstGeom>
          </p:spPr>
        </p:pic>
      </p:grpSp>
      <p:sp>
        <p:nvSpPr>
          <p:cNvPr id="1325" name="Rectangle: Rounded Corners 1324">
            <a:extLst>
              <a:ext uri="{FF2B5EF4-FFF2-40B4-BE49-F238E27FC236}">
                <a16:creationId xmlns:a16="http://schemas.microsoft.com/office/drawing/2014/main" id="{D234CCE9-F5E6-1B7C-1725-5026D005A4BF}"/>
              </a:ext>
            </a:extLst>
          </p:cNvPr>
          <p:cNvSpPr/>
          <p:nvPr/>
        </p:nvSpPr>
        <p:spPr bwMode="auto">
          <a:xfrm>
            <a:off x="3140889" y="3425060"/>
            <a:ext cx="6738423" cy="717680"/>
          </a:xfrm>
          <a:prstGeom prst="roundRect">
            <a:avLst>
              <a:gd name="adj" fmla="val 7243"/>
            </a:avLst>
          </a:prstGeom>
          <a:solidFill>
            <a:srgbClr val="8561C4">
              <a:lumMod val="20000"/>
              <a:lumOff val="80000"/>
            </a:srgbClr>
          </a:solidFill>
          <a:ln w="6350" cap="flat" cmpd="sng" algn="ctr">
            <a:solidFill>
              <a:srgbClr val="801EAE"/>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375" name="Group 1374">
            <a:extLst>
              <a:ext uri="{FF2B5EF4-FFF2-40B4-BE49-F238E27FC236}">
                <a16:creationId xmlns:a16="http://schemas.microsoft.com/office/drawing/2014/main" id="{F8F18152-591D-FCCE-2ECA-ED0B1AE587BC}"/>
              </a:ext>
            </a:extLst>
          </p:cNvPr>
          <p:cNvGrpSpPr/>
          <p:nvPr/>
        </p:nvGrpSpPr>
        <p:grpSpPr>
          <a:xfrm>
            <a:off x="5426770" y="4717206"/>
            <a:ext cx="1257651" cy="298794"/>
            <a:chOff x="2552124" y="5027090"/>
            <a:chExt cx="1126246" cy="298795"/>
          </a:xfrm>
        </p:grpSpPr>
        <p:sp>
          <p:nvSpPr>
            <p:cNvPr id="1376" name="Rectangle: Rounded Corners 24">
              <a:extLst>
                <a:ext uri="{FF2B5EF4-FFF2-40B4-BE49-F238E27FC236}">
                  <a16:creationId xmlns:a16="http://schemas.microsoft.com/office/drawing/2014/main" id="{BC201D72-C615-4660-C1A5-8FEB1174C156}"/>
                </a:ext>
              </a:extLst>
            </p:cNvPr>
            <p:cNvSpPr/>
            <p:nvPr/>
          </p:nvSpPr>
          <p:spPr bwMode="auto">
            <a:xfrm>
              <a:off x="2552124" y="5027090"/>
              <a:ext cx="1118977" cy="298795"/>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377" name="TextBox 1376">
              <a:extLst>
                <a:ext uri="{FF2B5EF4-FFF2-40B4-BE49-F238E27FC236}">
                  <a16:creationId xmlns:a16="http://schemas.microsoft.com/office/drawing/2014/main" id="{590CB0BB-770E-226E-B45A-C892F00A5766}"/>
                </a:ext>
              </a:extLst>
            </p:cNvPr>
            <p:cNvSpPr txBox="1"/>
            <p:nvPr/>
          </p:nvSpPr>
          <p:spPr>
            <a:xfrm>
              <a:off x="2781017" y="5061567"/>
              <a:ext cx="897353" cy="2308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E2841">
                      <a:lumMod val="75000"/>
                      <a:lumOff val="25000"/>
                    </a:srgbClr>
                  </a:solidFill>
                  <a:effectLst/>
                  <a:uLnTx/>
                  <a:uFillTx/>
                  <a:latin typeface="Segoe UI Semibold"/>
                  <a:ea typeface="+mn-ea"/>
                  <a:cs typeface="Segoe UI Semibold"/>
                </a:rPr>
                <a:t>Agent Memory</a:t>
              </a:r>
              <a:endParaRPr kumimoji="0" lang="en-US" sz="900" b="0" i="0" u="none" strike="noStrike" kern="1200" cap="none" spc="0" normalizeH="0" baseline="0" noProof="0">
                <a:ln>
                  <a:noFill/>
                </a:ln>
                <a:solidFill>
                  <a:srgbClr val="000000"/>
                </a:solidFill>
                <a:effectLst/>
                <a:uLnTx/>
                <a:uFillTx/>
                <a:latin typeface="Segoe UI Semibold"/>
                <a:ea typeface="+mn-ea"/>
                <a:cs typeface="Segoe UI Semibold"/>
              </a:endParaRPr>
            </a:p>
          </p:txBody>
        </p:sp>
      </p:grpSp>
      <p:pic>
        <p:nvPicPr>
          <p:cNvPr id="1379" name="Picture 1378">
            <a:extLst>
              <a:ext uri="{FF2B5EF4-FFF2-40B4-BE49-F238E27FC236}">
                <a16:creationId xmlns:a16="http://schemas.microsoft.com/office/drawing/2014/main" id="{0EC36C17-E551-9AD6-3484-53C0765DBECC}"/>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6814344" y="3181707"/>
            <a:ext cx="150839" cy="167745"/>
          </a:xfrm>
          <a:prstGeom prst="rect">
            <a:avLst/>
          </a:prstGeom>
        </p:spPr>
      </p:pic>
      <p:pic>
        <p:nvPicPr>
          <p:cNvPr id="1385" name="Picture 1384" descr="A blue ribbon in a shape of a star&#10;&#10;AI-generated content may be incorrect.">
            <a:extLst>
              <a:ext uri="{FF2B5EF4-FFF2-40B4-BE49-F238E27FC236}">
                <a16:creationId xmlns:a16="http://schemas.microsoft.com/office/drawing/2014/main" id="{DDF2FA25-5418-CCB7-5261-D3EECC6FBE40}"/>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5487117" y="4741960"/>
            <a:ext cx="222118" cy="222118"/>
          </a:xfrm>
          <a:prstGeom prst="rect">
            <a:avLst/>
          </a:prstGeom>
        </p:spPr>
      </p:pic>
      <p:pic>
        <p:nvPicPr>
          <p:cNvPr id="1387" name="Picture 1386" descr="Pricing - Logic Apps | Microsoft Azure">
            <a:extLst>
              <a:ext uri="{FF2B5EF4-FFF2-40B4-BE49-F238E27FC236}">
                <a16:creationId xmlns:a16="http://schemas.microsoft.com/office/drawing/2014/main" id="{59BD43F0-38F6-2C5B-0BFC-BBBCD01D871D}"/>
              </a:ext>
            </a:extLst>
          </p:cNvPr>
          <p:cNvPicPr>
            <a:picLocks noChangeAspect="1"/>
          </p:cNvPicPr>
          <p:nvPr/>
        </p:nvPicPr>
        <p:blipFill>
          <a:blip r:embed="rId20"/>
          <a:srcRect l="15569" r="14535"/>
          <a:stretch>
            <a:fillRect/>
          </a:stretch>
        </p:blipFill>
        <p:spPr>
          <a:xfrm>
            <a:off x="4315933" y="3197286"/>
            <a:ext cx="231867" cy="174157"/>
          </a:xfrm>
          <a:prstGeom prst="rect">
            <a:avLst/>
          </a:prstGeom>
        </p:spPr>
      </p:pic>
      <p:sp>
        <p:nvSpPr>
          <p:cNvPr id="1388" name="TextBox 1387">
            <a:extLst>
              <a:ext uri="{FF2B5EF4-FFF2-40B4-BE49-F238E27FC236}">
                <a16:creationId xmlns:a16="http://schemas.microsoft.com/office/drawing/2014/main" id="{BB8AC071-519C-C4CD-8D1D-6459841C6805}"/>
              </a:ext>
            </a:extLst>
          </p:cNvPr>
          <p:cNvSpPr txBox="1"/>
          <p:nvPr/>
        </p:nvSpPr>
        <p:spPr>
          <a:xfrm>
            <a:off x="3659072" y="3134194"/>
            <a:ext cx="772794"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700" b="1"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rPr>
              <a:t>Logic Apps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5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rPr>
              <a:t>(Event triggers)</a:t>
            </a:r>
            <a:endParaRPr kumimoji="0" lang="en-IN"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p:txBody>
      </p:sp>
      <p:cxnSp>
        <p:nvCxnSpPr>
          <p:cNvPr id="1389" name="Straight Arrow Connector 1388">
            <a:extLst>
              <a:ext uri="{FF2B5EF4-FFF2-40B4-BE49-F238E27FC236}">
                <a16:creationId xmlns:a16="http://schemas.microsoft.com/office/drawing/2014/main" id="{63157A3A-0CBC-620C-D79D-1B78FADFB078}"/>
              </a:ext>
            </a:extLst>
          </p:cNvPr>
          <p:cNvCxnSpPr>
            <a:cxnSpLocks/>
          </p:cNvCxnSpPr>
          <p:nvPr/>
        </p:nvCxnSpPr>
        <p:spPr>
          <a:xfrm>
            <a:off x="4551812" y="3275778"/>
            <a:ext cx="283293" cy="0"/>
          </a:xfrm>
          <a:prstGeom prst="straightConnector1">
            <a:avLst/>
          </a:prstGeom>
          <a:ln>
            <a:solidFill>
              <a:srgbClr val="00B0F0"/>
            </a:solidFill>
            <a:tailEnd type="triangle"/>
          </a:ln>
        </p:spPr>
        <p:style>
          <a:lnRef idx="2">
            <a:schemeClr val="accent1"/>
          </a:lnRef>
          <a:fillRef idx="0">
            <a:schemeClr val="accent1"/>
          </a:fillRef>
          <a:effectRef idx="1">
            <a:schemeClr val="accent1"/>
          </a:effectRef>
          <a:fontRef idx="minor">
            <a:schemeClr val="tx1"/>
          </a:fontRef>
        </p:style>
      </p:cxnSp>
      <p:grpSp>
        <p:nvGrpSpPr>
          <p:cNvPr id="1390" name="Group 1389">
            <a:extLst>
              <a:ext uri="{FF2B5EF4-FFF2-40B4-BE49-F238E27FC236}">
                <a16:creationId xmlns:a16="http://schemas.microsoft.com/office/drawing/2014/main" id="{F8D461EB-670D-15AE-62E3-E9054267F514}"/>
              </a:ext>
            </a:extLst>
          </p:cNvPr>
          <p:cNvGrpSpPr/>
          <p:nvPr/>
        </p:nvGrpSpPr>
        <p:grpSpPr>
          <a:xfrm>
            <a:off x="3219452" y="3785076"/>
            <a:ext cx="1144944" cy="280854"/>
            <a:chOff x="12452624" y="4743362"/>
            <a:chExt cx="1492786" cy="277193"/>
          </a:xfrm>
        </p:grpSpPr>
        <p:grpSp>
          <p:nvGrpSpPr>
            <p:cNvPr id="1391" name="Group 1390">
              <a:extLst>
                <a:ext uri="{FF2B5EF4-FFF2-40B4-BE49-F238E27FC236}">
                  <a16:creationId xmlns:a16="http://schemas.microsoft.com/office/drawing/2014/main" id="{FEDB534F-CCEE-179F-BA98-91FD72B9689D}"/>
                </a:ext>
              </a:extLst>
            </p:cNvPr>
            <p:cNvGrpSpPr/>
            <p:nvPr/>
          </p:nvGrpSpPr>
          <p:grpSpPr>
            <a:xfrm>
              <a:off x="12452624" y="4743362"/>
              <a:ext cx="1429605" cy="277193"/>
              <a:chOff x="7094706" y="3497183"/>
              <a:chExt cx="1429605" cy="277193"/>
            </a:xfrm>
          </p:grpSpPr>
          <p:sp>
            <p:nvSpPr>
              <p:cNvPr id="1393" name="Rectangle: Rounded Corners 24">
                <a:extLst>
                  <a:ext uri="{FF2B5EF4-FFF2-40B4-BE49-F238E27FC236}">
                    <a16:creationId xmlns:a16="http://schemas.microsoft.com/office/drawing/2014/main" id="{E8B6B7AF-CA1F-D07D-2A2F-F929C87278E4}"/>
                  </a:ext>
                </a:extLst>
              </p:cNvPr>
              <p:cNvSpPr/>
              <p:nvPr/>
            </p:nvSpPr>
            <p:spPr bwMode="auto">
              <a:xfrm>
                <a:off x="7094706" y="3497183"/>
                <a:ext cx="1429605" cy="277193"/>
              </a:xfrm>
              <a:prstGeom prst="roundRect">
                <a:avLst>
                  <a:gd name="adj" fmla="val 11467"/>
                </a:avLst>
              </a:prstGeom>
              <a:solidFill>
                <a:srgbClr val="FFFFFF"/>
              </a:solidFill>
              <a:ln w="6350">
                <a:solidFill>
                  <a:srgbClr val="7583DF"/>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394" name="Picture 1393" descr="A purple hexagon with a black and white logo&#10;&#10;AI-generated content may be incorrect.">
                <a:extLst>
                  <a:ext uri="{FF2B5EF4-FFF2-40B4-BE49-F238E27FC236}">
                    <a16:creationId xmlns:a16="http://schemas.microsoft.com/office/drawing/2014/main" id="{ABC70C4A-E69D-8BF3-C064-ADB45F80FBD7}"/>
                  </a:ext>
                </a:extLst>
              </p:cNvPr>
              <p:cNvPicPr>
                <a:picLocks noChangeAspect="1"/>
              </p:cNvPicPr>
              <p:nvPr/>
            </p:nvPicPr>
            <p:blipFill>
              <a:blip r:embed="rId21"/>
              <a:stretch>
                <a:fillRect/>
              </a:stretch>
            </p:blipFill>
            <p:spPr>
              <a:xfrm>
                <a:off x="7140828" y="3531836"/>
                <a:ext cx="325107" cy="223498"/>
              </a:xfrm>
              <a:prstGeom prst="rect">
                <a:avLst/>
              </a:prstGeom>
            </p:spPr>
          </p:pic>
        </p:grpSp>
        <p:sp>
          <p:nvSpPr>
            <p:cNvPr id="1392" name="TextBox 1391">
              <a:extLst>
                <a:ext uri="{FF2B5EF4-FFF2-40B4-BE49-F238E27FC236}">
                  <a16:creationId xmlns:a16="http://schemas.microsoft.com/office/drawing/2014/main" id="{9F309239-A2A6-B072-7685-5D40767E4900}"/>
                </a:ext>
              </a:extLst>
            </p:cNvPr>
            <p:cNvSpPr txBox="1"/>
            <p:nvPr/>
          </p:nvSpPr>
          <p:spPr>
            <a:xfrm>
              <a:off x="12819656" y="4780473"/>
              <a:ext cx="1125754" cy="19744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Specialist Agent</a:t>
              </a:r>
            </a:p>
          </p:txBody>
        </p:sp>
      </p:grpSp>
      <p:sp>
        <p:nvSpPr>
          <p:cNvPr id="1407" name="Rectangle: Rounded Corners 24">
            <a:extLst>
              <a:ext uri="{FF2B5EF4-FFF2-40B4-BE49-F238E27FC236}">
                <a16:creationId xmlns:a16="http://schemas.microsoft.com/office/drawing/2014/main" id="{ABF950E3-3CFB-CA97-3770-25C6EB9F95E9}"/>
              </a:ext>
            </a:extLst>
          </p:cNvPr>
          <p:cNvSpPr/>
          <p:nvPr/>
        </p:nvSpPr>
        <p:spPr bwMode="auto">
          <a:xfrm>
            <a:off x="1339462" y="840375"/>
            <a:ext cx="10414379" cy="737458"/>
          </a:xfrm>
          <a:prstGeom prst="roundRect">
            <a:avLst>
              <a:gd name="adj" fmla="val 8632"/>
            </a:avLst>
          </a:prstGeom>
          <a:solidFill>
            <a:srgbClr val="E2EDF1"/>
          </a:solidFill>
          <a:ln w="6350">
            <a:solidFill>
              <a:srgbClr val="E2EDF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408" name="TextBox 1407">
            <a:extLst>
              <a:ext uri="{FF2B5EF4-FFF2-40B4-BE49-F238E27FC236}">
                <a16:creationId xmlns:a16="http://schemas.microsoft.com/office/drawing/2014/main" id="{5E95515C-F578-EB52-4A52-B57A700BB637}"/>
              </a:ext>
            </a:extLst>
          </p:cNvPr>
          <p:cNvSpPr txBox="1"/>
          <p:nvPr/>
        </p:nvSpPr>
        <p:spPr>
          <a:xfrm>
            <a:off x="2280543" y="1382907"/>
            <a:ext cx="969747" cy="15388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156082">
                    <a:lumMod val="50000"/>
                  </a:srgbClr>
                </a:solidFill>
                <a:effectLst/>
                <a:uLnTx/>
                <a:uFillTx/>
                <a:latin typeface="Segoe UI Semibold" panose="020B0502040204020203" pitchFamily="34" charset="0"/>
                <a:ea typeface="+mn-ea"/>
                <a:cs typeface="Segoe UI Semibold" panose="020B0502040204020203" pitchFamily="34" charset="0"/>
              </a:rPr>
              <a:t>Azure Functions</a:t>
            </a:r>
          </a:p>
        </p:txBody>
      </p:sp>
      <p:pic>
        <p:nvPicPr>
          <p:cNvPr id="1409" name="Picture 1408">
            <a:extLst>
              <a:ext uri="{FF2B5EF4-FFF2-40B4-BE49-F238E27FC236}">
                <a16:creationId xmlns:a16="http://schemas.microsoft.com/office/drawing/2014/main" id="{80EE6A2A-C242-FE94-793E-2FA0484B8C6B}"/>
              </a:ext>
              <a:ext uri="{C183D7F6-B498-43B3-948B-1728B52AA6E4}">
                <adec:decorative xmlns:adec="http://schemas.microsoft.com/office/drawing/2017/decorative" val="1"/>
              </a:ext>
            </a:extLst>
          </p:cNvPr>
          <p:cNvPicPr>
            <a:picLocks noChangeAspect="1"/>
          </p:cNvPicPr>
          <p:nvPr/>
        </p:nvPicPr>
        <p:blipFill rotWithShape="1">
          <a:blip r:embed="rId22" cstate="print">
            <a:extLst>
              <a:ext uri="{28A0092B-C50C-407E-A947-70E740481C1C}">
                <a14:useLocalDpi xmlns:a14="http://schemas.microsoft.com/office/drawing/2010/main" val="0"/>
              </a:ext>
            </a:extLst>
          </a:blip>
          <a:srcRect/>
          <a:stretch/>
        </p:blipFill>
        <p:spPr>
          <a:xfrm>
            <a:off x="2571044" y="978272"/>
            <a:ext cx="388744" cy="382520"/>
          </a:xfrm>
          <a:prstGeom prst="rect">
            <a:avLst/>
          </a:prstGeom>
        </p:spPr>
      </p:pic>
      <p:cxnSp>
        <p:nvCxnSpPr>
          <p:cNvPr id="1410" name="Straight Arrow Connector 1409">
            <a:extLst>
              <a:ext uri="{FF2B5EF4-FFF2-40B4-BE49-F238E27FC236}">
                <a16:creationId xmlns:a16="http://schemas.microsoft.com/office/drawing/2014/main" id="{2FC51BB1-4451-241D-152A-392831E81A2D}"/>
              </a:ext>
            </a:extLst>
          </p:cNvPr>
          <p:cNvCxnSpPr>
            <a:cxnSpLocks/>
          </p:cNvCxnSpPr>
          <p:nvPr/>
        </p:nvCxnSpPr>
        <p:spPr>
          <a:xfrm flipV="1">
            <a:off x="3013957" y="1199664"/>
            <a:ext cx="2142149" cy="1"/>
          </a:xfrm>
          <a:prstGeom prst="straightConnector1">
            <a:avLst/>
          </a:prstGeom>
          <a:ln>
            <a:solidFill>
              <a:srgbClr val="00B0F0"/>
            </a:solidFill>
            <a:prstDash val="sysDot"/>
            <a:headEnd type="triangle"/>
            <a:tailEnd type="triangle"/>
          </a:ln>
        </p:spPr>
        <p:style>
          <a:lnRef idx="2">
            <a:schemeClr val="accent1"/>
          </a:lnRef>
          <a:fillRef idx="0">
            <a:schemeClr val="accent1"/>
          </a:fillRef>
          <a:effectRef idx="1">
            <a:schemeClr val="accent1"/>
          </a:effectRef>
          <a:fontRef idx="minor">
            <a:schemeClr val="tx1"/>
          </a:fontRef>
        </p:style>
      </p:cxnSp>
      <p:sp>
        <p:nvSpPr>
          <p:cNvPr id="1411" name="TextBox 1410">
            <a:extLst>
              <a:ext uri="{FF2B5EF4-FFF2-40B4-BE49-F238E27FC236}">
                <a16:creationId xmlns:a16="http://schemas.microsoft.com/office/drawing/2014/main" id="{0FC7937B-4686-9078-F731-809CB1B850DF}"/>
              </a:ext>
            </a:extLst>
          </p:cNvPr>
          <p:cNvSpPr txBox="1"/>
          <p:nvPr/>
        </p:nvSpPr>
        <p:spPr>
          <a:xfrm>
            <a:off x="8186649" y="953741"/>
            <a:ext cx="772905" cy="21544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rPr>
              <a:t>WebSocket</a:t>
            </a:r>
          </a:p>
        </p:txBody>
      </p:sp>
      <p:sp>
        <p:nvSpPr>
          <p:cNvPr id="1412" name="TextBox 1411">
            <a:extLst>
              <a:ext uri="{FF2B5EF4-FFF2-40B4-BE49-F238E27FC236}">
                <a16:creationId xmlns:a16="http://schemas.microsoft.com/office/drawing/2014/main" id="{65EEA150-C4EE-F41C-CDFC-0F16AC38ECA3}"/>
              </a:ext>
            </a:extLst>
          </p:cNvPr>
          <p:cNvSpPr txBox="1"/>
          <p:nvPr/>
        </p:nvSpPr>
        <p:spPr>
          <a:xfrm>
            <a:off x="1343316" y="1091942"/>
            <a:ext cx="1136661" cy="215444"/>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a:ea typeface="+mn-ea"/>
                <a:cs typeface="Segoe UI"/>
              </a:rPr>
              <a:t>Question Generation </a:t>
            </a:r>
            <a:endParaRPr kumimoji="0" lang="en-US" sz="1800" b="0" i="0" u="none" strike="noStrike" kern="1200" cap="none" spc="0" normalizeH="0" baseline="0" noProof="0">
              <a:ln>
                <a:noFill/>
              </a:ln>
              <a:solidFill>
                <a:prstClr val="black"/>
              </a:solidFill>
              <a:effectLst/>
              <a:uLnTx/>
              <a:uFillTx/>
              <a:latin typeface="Segoe UI"/>
              <a:ea typeface="+mn-ea"/>
              <a:cs typeface="Segoe UI"/>
            </a:endParaRPr>
          </a:p>
        </p:txBody>
      </p:sp>
      <p:sp>
        <p:nvSpPr>
          <p:cNvPr id="1413" name="TextBox 1412">
            <a:extLst>
              <a:ext uri="{FF2B5EF4-FFF2-40B4-BE49-F238E27FC236}">
                <a16:creationId xmlns:a16="http://schemas.microsoft.com/office/drawing/2014/main" id="{68B868BB-A918-89C9-BE94-DE6CB0C8C068}"/>
              </a:ext>
            </a:extLst>
          </p:cNvPr>
          <p:cNvSpPr txBox="1"/>
          <p:nvPr/>
        </p:nvSpPr>
        <p:spPr>
          <a:xfrm>
            <a:off x="3770147" y="961834"/>
            <a:ext cx="1166572" cy="215444"/>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800" b="1" i="0" u="none" strike="noStrike" cap="none" spc="0" normalizeH="0" baseline="0">
                <a:ln>
                  <a:noFill/>
                </a:ln>
                <a:effectLst/>
                <a:uLnTx/>
                <a:uFillTx/>
                <a:latin typeface="Segoe UI" panose="020B0502040204020203" pitchFamily="34" charset="0"/>
                <a:cs typeface="Segoe UI" panose="020B0502040204020203"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rPr>
              <a:t>Follow-up Questions</a:t>
            </a:r>
          </a:p>
        </p:txBody>
      </p:sp>
      <p:grpSp>
        <p:nvGrpSpPr>
          <p:cNvPr id="1417" name="Group 1416">
            <a:extLst>
              <a:ext uri="{FF2B5EF4-FFF2-40B4-BE49-F238E27FC236}">
                <a16:creationId xmlns:a16="http://schemas.microsoft.com/office/drawing/2014/main" id="{CA940ADE-4621-476C-01D9-DEE26AAA54CD}"/>
              </a:ext>
            </a:extLst>
          </p:cNvPr>
          <p:cNvGrpSpPr/>
          <p:nvPr/>
        </p:nvGrpSpPr>
        <p:grpSpPr>
          <a:xfrm>
            <a:off x="124180" y="1753800"/>
            <a:ext cx="1079652" cy="659200"/>
            <a:chOff x="164994" y="920709"/>
            <a:chExt cx="1079652" cy="737458"/>
          </a:xfrm>
        </p:grpSpPr>
        <p:sp>
          <p:nvSpPr>
            <p:cNvPr id="1418" name="Rounded Rectangle 14">
              <a:extLst>
                <a:ext uri="{FF2B5EF4-FFF2-40B4-BE49-F238E27FC236}">
                  <a16:creationId xmlns:a16="http://schemas.microsoft.com/office/drawing/2014/main" id="{A638D58A-7548-1B84-C5C2-ACCD8787F7EA}"/>
                </a:ext>
                <a:ext uri="{C183D7F6-B498-43B3-948B-1728B52AA6E4}">
                  <adec:decorative xmlns:adec="http://schemas.microsoft.com/office/drawing/2017/decorative" val="1"/>
                </a:ext>
              </a:extLst>
            </p:cNvPr>
            <p:cNvSpPr/>
            <p:nvPr/>
          </p:nvSpPr>
          <p:spPr>
            <a:xfrm>
              <a:off x="164994" y="920709"/>
              <a:ext cx="1079652" cy="737458"/>
            </a:xfrm>
            <a:prstGeom prst="roundRect">
              <a:avLst>
                <a:gd name="adj" fmla="val 6586"/>
              </a:avLst>
            </a:prstGeom>
            <a:gradFill>
              <a:gsLst>
                <a:gs pos="79000">
                  <a:srgbClr val="C03BC4"/>
                </a:gs>
                <a:gs pos="34000">
                  <a:srgbClr val="D1448B"/>
                </a:gs>
              </a:gsLst>
              <a:path path="circle">
                <a:fillToRect l="100000" t="100000"/>
              </a:path>
            </a:gradFill>
            <a:ln w="3175">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60960" rIns="91440" bIns="60960" numCol="1" spcCol="0" rtlCol="0" fromWordArt="0" anchor="t" anchorCtr="0" forceAA="0" compatLnSpc="1">
              <a:prstTxWarp prst="textNoShape">
                <a:avLst/>
              </a:prstTxWarp>
              <a:noAutofit/>
            </a:bodyPr>
            <a:lstStyle/>
            <a:p>
              <a:pPr marL="171450" marR="0" lvl="0" indent="-171450" algn="l" defTabSz="1243234" rtl="0" eaLnBrk="1" fontAlgn="base" latinLnBrk="0" hangingPunct="1">
                <a:lnSpc>
                  <a:spcPct val="100000"/>
                </a:lnSpc>
                <a:spcBef>
                  <a:spcPts val="600"/>
                </a:spcBef>
                <a:spcAft>
                  <a:spcPts val="0"/>
                </a:spcAft>
                <a:buClr>
                  <a:srgbClr val="091F2C"/>
                </a:buClr>
                <a:buSzTx/>
                <a:buFont typeface="Arial" panose="020B0604020202020204" pitchFamily="34" charset="0"/>
                <a:buChar char="•"/>
                <a:tabLst/>
                <a:defRPr/>
              </a:pPr>
              <a:endParaRPr kumimoji="0" lang="en-US" sz="1200" b="0" i="0" u="none" strike="noStrike" kern="1200" cap="none" spc="0" normalizeH="0" baseline="0" noProof="0">
                <a:ln>
                  <a:noFill/>
                </a:ln>
                <a:solidFill>
                  <a:srgbClr val="091F2C"/>
                </a:solidFill>
                <a:effectLst/>
                <a:uLnTx/>
                <a:uFillTx/>
                <a:latin typeface="Segoe Sans Display"/>
                <a:ea typeface="+mn-ea"/>
                <a:cs typeface="Segoe UI" pitchFamily="34" charset="0"/>
              </a:endParaRPr>
            </a:p>
          </p:txBody>
        </p:sp>
        <p:sp>
          <p:nvSpPr>
            <p:cNvPr id="1419" name="TextBox 1418">
              <a:extLst>
                <a:ext uri="{FF2B5EF4-FFF2-40B4-BE49-F238E27FC236}">
                  <a16:creationId xmlns:a16="http://schemas.microsoft.com/office/drawing/2014/main" id="{5BCA54E7-6A4A-9F70-FCC3-8C8E07F2175A}"/>
                </a:ext>
                <a:ext uri="{C183D7F6-B498-43B3-948B-1728B52AA6E4}">
                  <adec:decorative xmlns:adec="http://schemas.microsoft.com/office/drawing/2017/decorative" val="0"/>
                </a:ext>
              </a:extLst>
            </p:cNvPr>
            <p:cNvSpPr txBox="1"/>
            <p:nvPr/>
          </p:nvSpPr>
          <p:spPr>
            <a:xfrm>
              <a:off x="292869" y="1104772"/>
              <a:ext cx="838453" cy="36933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FFFFFF"/>
                  </a:solidFill>
                  <a:effectLst/>
                  <a:uLnTx/>
                  <a:uFillTx/>
                  <a:latin typeface="Segoe Sans Display Semibold"/>
                  <a:ea typeface="+mn-ea"/>
                  <a:cs typeface="Segoe UI" panose="020B0502040204020203" pitchFamily="34" charset="0"/>
                </a:rPr>
                <a:t>Governance Plane</a:t>
              </a:r>
              <a:endParaRPr kumimoji="0" lang="en-US" sz="1100" b="0" i="0" u="none" strike="noStrike" kern="1200" cap="none" spc="0" normalizeH="0" baseline="0" noProof="0">
                <a:ln>
                  <a:noFill/>
                </a:ln>
                <a:solidFill>
                  <a:srgbClr val="FFFFFF"/>
                </a:solidFill>
                <a:effectLst/>
                <a:uLnTx/>
                <a:uFillTx/>
                <a:latin typeface="Segoe Sans Display"/>
                <a:ea typeface="+mn-ea"/>
                <a:cs typeface="+mn-cs"/>
              </a:endParaRPr>
            </a:p>
          </p:txBody>
        </p:sp>
      </p:grpSp>
      <p:cxnSp>
        <p:nvCxnSpPr>
          <p:cNvPr id="1420" name="Straight Arrow Connector 1419">
            <a:extLst>
              <a:ext uri="{FF2B5EF4-FFF2-40B4-BE49-F238E27FC236}">
                <a16:creationId xmlns:a16="http://schemas.microsoft.com/office/drawing/2014/main" id="{641E2867-12B9-9994-D2CF-0453AB09C422}"/>
              </a:ext>
            </a:extLst>
          </p:cNvPr>
          <p:cNvCxnSpPr>
            <a:cxnSpLocks/>
          </p:cNvCxnSpPr>
          <p:nvPr/>
        </p:nvCxnSpPr>
        <p:spPr>
          <a:xfrm flipV="1">
            <a:off x="8026392" y="1198909"/>
            <a:ext cx="1567889" cy="1511"/>
          </a:xfrm>
          <a:prstGeom prst="straightConnector1">
            <a:avLst/>
          </a:prstGeom>
          <a:ln>
            <a:solidFill>
              <a:srgbClr val="00B0F0"/>
            </a:solidFill>
            <a:prstDash val="sysDot"/>
            <a:headEnd type="triangle"/>
            <a:tailEnd type="triangle"/>
          </a:ln>
        </p:spPr>
        <p:style>
          <a:lnRef idx="2">
            <a:schemeClr val="accent1"/>
          </a:lnRef>
          <a:fillRef idx="0">
            <a:schemeClr val="accent1"/>
          </a:fillRef>
          <a:effectRef idx="1">
            <a:schemeClr val="accent1"/>
          </a:effectRef>
          <a:fontRef idx="minor">
            <a:schemeClr val="tx1"/>
          </a:fontRef>
        </p:style>
      </p:cxnSp>
      <p:grpSp>
        <p:nvGrpSpPr>
          <p:cNvPr id="1421" name="Group 1420">
            <a:extLst>
              <a:ext uri="{FF2B5EF4-FFF2-40B4-BE49-F238E27FC236}">
                <a16:creationId xmlns:a16="http://schemas.microsoft.com/office/drawing/2014/main" id="{B3FE9FEE-F1EC-AE74-B79A-5F798A9B2F32}"/>
              </a:ext>
            </a:extLst>
          </p:cNvPr>
          <p:cNvGrpSpPr/>
          <p:nvPr/>
        </p:nvGrpSpPr>
        <p:grpSpPr>
          <a:xfrm>
            <a:off x="9612728" y="939357"/>
            <a:ext cx="1813288" cy="520614"/>
            <a:chOff x="9523066" y="504493"/>
            <a:chExt cx="1813288" cy="520614"/>
          </a:xfrm>
        </p:grpSpPr>
        <p:grpSp>
          <p:nvGrpSpPr>
            <p:cNvPr id="1422" name="Group 1421">
              <a:extLst>
                <a:ext uri="{FF2B5EF4-FFF2-40B4-BE49-F238E27FC236}">
                  <a16:creationId xmlns:a16="http://schemas.microsoft.com/office/drawing/2014/main" id="{6E73B025-499B-7DA6-0EFD-2BBF010037DB}"/>
                </a:ext>
              </a:extLst>
            </p:cNvPr>
            <p:cNvGrpSpPr/>
            <p:nvPr/>
          </p:nvGrpSpPr>
          <p:grpSpPr>
            <a:xfrm>
              <a:off x="9523066" y="504493"/>
              <a:ext cx="1813288" cy="520614"/>
              <a:chOff x="5448562" y="3261993"/>
              <a:chExt cx="1813288" cy="520614"/>
            </a:xfrm>
          </p:grpSpPr>
          <p:sp>
            <p:nvSpPr>
              <p:cNvPr id="1424" name="Rectangle: Rounded Corners 24">
                <a:extLst>
                  <a:ext uri="{FF2B5EF4-FFF2-40B4-BE49-F238E27FC236}">
                    <a16:creationId xmlns:a16="http://schemas.microsoft.com/office/drawing/2014/main" id="{C5163953-3136-B7FE-2019-882CF8320168}"/>
                  </a:ext>
                </a:extLst>
              </p:cNvPr>
              <p:cNvSpPr/>
              <p:nvPr/>
            </p:nvSpPr>
            <p:spPr bwMode="auto">
              <a:xfrm>
                <a:off x="5448562" y="3261993"/>
                <a:ext cx="1813288" cy="520614"/>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425" name="TextBox 1424">
                <a:extLst>
                  <a:ext uri="{FF2B5EF4-FFF2-40B4-BE49-F238E27FC236}">
                    <a16:creationId xmlns:a16="http://schemas.microsoft.com/office/drawing/2014/main" id="{F4A21ECB-62D6-EB17-F9F0-C59999B8BF3C}"/>
                  </a:ext>
                </a:extLst>
              </p:cNvPr>
              <p:cNvSpPr txBox="1"/>
              <p:nvPr/>
            </p:nvSpPr>
            <p:spPr>
              <a:xfrm>
                <a:off x="6120472" y="3368412"/>
                <a:ext cx="941467"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156082">
                        <a:lumMod val="50000"/>
                      </a:srgbClr>
                    </a:solidFill>
                    <a:effectLst/>
                    <a:uLnTx/>
                    <a:uFillTx/>
                    <a:latin typeface="Segoe UI Semibold" panose="020B0502040204020203" pitchFamily="34" charset="0"/>
                    <a:ea typeface="+mn-ea"/>
                    <a:cs typeface="Segoe UI Semibold" panose="020B0502040204020203" pitchFamily="34" charset="0"/>
                  </a:rPr>
                  <a:t>App Service - Backend</a:t>
                </a:r>
                <a:endParaRPr kumimoji="0" lang="en-US" sz="9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1426" name="Picture 10" descr="Azure App Service - Visual Studio Marketplace">
                <a:extLst>
                  <a:ext uri="{FF2B5EF4-FFF2-40B4-BE49-F238E27FC236}">
                    <a16:creationId xmlns:a16="http://schemas.microsoft.com/office/drawing/2014/main" id="{06774012-ACD0-86C8-D7FC-EE3C7605E033}"/>
                  </a:ext>
                </a:extLst>
              </p:cNvPr>
              <p:cNvPicPr>
                <a:picLocks noChangeAspect="1"/>
              </p:cNvPicPr>
              <p:nvPr/>
            </p:nvPicPr>
            <p:blipFill>
              <a:blip r:embed="rId23" cstate="print">
                <a:extLst>
                  <a:ext uri="{28A0092B-C50C-407E-A947-70E740481C1C}">
                    <a14:useLocalDpi xmlns:a14="http://schemas.microsoft.com/office/drawing/2010/main" val="0"/>
                  </a:ext>
                </a:extLst>
              </a:blip>
              <a:srcRect/>
              <a:stretch>
                <a:fillRect/>
              </a:stretch>
            </p:blipFill>
            <p:spPr bwMode="auto">
              <a:xfrm flipH="1">
                <a:off x="5578502" y="3339635"/>
                <a:ext cx="367252" cy="364786"/>
              </a:xfrm>
              <a:prstGeom prst="rect">
                <a:avLst/>
              </a:prstGeom>
              <a:noFill/>
              <a:extLst>
                <a:ext uri="{909E8E84-426E-40DD-AFC4-6F175D3DCCD1}">
                  <a14:hiddenFill xmlns:a14="http://schemas.microsoft.com/office/drawing/2010/main">
                    <a:solidFill>
                      <a:srgbClr val="FFFFFF"/>
                    </a:solidFill>
                  </a14:hiddenFill>
                </a:ext>
              </a:extLst>
            </p:spPr>
          </p:pic>
        </p:grpSp>
        <p:pic>
          <p:nvPicPr>
            <p:cNvPr id="1423" name="Picture 1422">
              <a:extLst>
                <a:ext uri="{FF2B5EF4-FFF2-40B4-BE49-F238E27FC236}">
                  <a16:creationId xmlns:a16="http://schemas.microsoft.com/office/drawing/2014/main" id="{BDBC4272-0414-3301-26D1-34AB15448FD7}"/>
                </a:ext>
              </a:extLst>
            </p:cNvPr>
            <p:cNvPicPr>
              <a:picLocks noChangeAspect="1"/>
            </p:cNvPicPr>
            <p:nvPr/>
          </p:nvPicPr>
          <p:blipFill>
            <a:blip r:embed="rId24"/>
            <a:stretch>
              <a:fillRect/>
            </a:stretch>
          </p:blipFill>
          <p:spPr>
            <a:xfrm>
              <a:off x="10775510" y="877223"/>
              <a:ext cx="510875" cy="113293"/>
            </a:xfrm>
            <a:prstGeom prst="rect">
              <a:avLst/>
            </a:prstGeom>
          </p:spPr>
        </p:pic>
      </p:grpSp>
      <p:grpSp>
        <p:nvGrpSpPr>
          <p:cNvPr id="1428" name="Group 1427">
            <a:extLst>
              <a:ext uri="{FF2B5EF4-FFF2-40B4-BE49-F238E27FC236}">
                <a16:creationId xmlns:a16="http://schemas.microsoft.com/office/drawing/2014/main" id="{EBFCF344-E894-059D-6F64-80EE1C02F96D}"/>
              </a:ext>
            </a:extLst>
          </p:cNvPr>
          <p:cNvGrpSpPr/>
          <p:nvPr/>
        </p:nvGrpSpPr>
        <p:grpSpPr>
          <a:xfrm>
            <a:off x="5045936" y="363797"/>
            <a:ext cx="688739" cy="282773"/>
            <a:chOff x="5896251" y="25772"/>
            <a:chExt cx="688739" cy="254826"/>
          </a:xfrm>
        </p:grpSpPr>
        <p:sp>
          <p:nvSpPr>
            <p:cNvPr id="1429" name="Rounded Rectangle 5">
              <a:extLst>
                <a:ext uri="{FF2B5EF4-FFF2-40B4-BE49-F238E27FC236}">
                  <a16:creationId xmlns:a16="http://schemas.microsoft.com/office/drawing/2014/main" id="{E9D543C9-5219-87EB-9D1C-DC111490ABAD}"/>
                </a:ext>
              </a:extLst>
            </p:cNvPr>
            <p:cNvSpPr/>
            <p:nvPr/>
          </p:nvSpPr>
          <p:spPr bwMode="auto">
            <a:xfrm>
              <a:off x="5896251" y="25772"/>
              <a:ext cx="688739" cy="254826"/>
            </a:xfrm>
            <a:prstGeom prst="roundRect">
              <a:avLst>
                <a:gd name="adj" fmla="val 13207"/>
              </a:avLst>
            </a:prstGeom>
            <a:solidFill>
              <a:srgbClr val="FFFFFF"/>
            </a:solidFill>
            <a:ln w="6350">
              <a:solidFill>
                <a:schemeClr val="tx2">
                  <a:lumMod val="25000"/>
                  <a:lumOff val="75000"/>
                </a:schemeClr>
              </a:solidFill>
              <a:headEnd type="none" w="med" len="med"/>
              <a:tailEnd type="none" w="med" len="med"/>
            </a:ln>
            <a:effectLst>
              <a:outerShdw blurRad="127000" sx="102000" sy="102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430" name="TextBox 1429">
              <a:extLst>
                <a:ext uri="{FF2B5EF4-FFF2-40B4-BE49-F238E27FC236}">
                  <a16:creationId xmlns:a16="http://schemas.microsoft.com/office/drawing/2014/main" id="{11073A1B-6060-EEBD-8E7E-2868794585AC}"/>
                </a:ext>
              </a:extLst>
            </p:cNvPr>
            <p:cNvSpPr txBox="1"/>
            <p:nvPr/>
          </p:nvSpPr>
          <p:spPr>
            <a:xfrm>
              <a:off x="6169305" y="88210"/>
              <a:ext cx="369648" cy="15254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E2841"/>
                  </a:solidFill>
                  <a:effectLst/>
                  <a:uLnTx/>
                  <a:uFillTx/>
                  <a:latin typeface="Segoe UI Semibold" panose="020B0502040204020203" pitchFamily="34" charset="0"/>
                  <a:ea typeface="+mn-ea"/>
                  <a:cs typeface="Segoe UI Semibold" panose="020B0502040204020203" pitchFamily="34" charset="0"/>
                </a:rPr>
                <a:t>User</a:t>
              </a:r>
              <a:endParaRPr kumimoji="0" lang="en-US" sz="800" b="1" i="0" u="none" strike="noStrike" kern="1200" cap="none" spc="0" normalizeH="0" baseline="0" noProof="0">
                <a:ln>
                  <a:noFill/>
                </a:ln>
                <a:solidFill>
                  <a:srgbClr val="0E2841"/>
                </a:solidFill>
                <a:effectLst/>
                <a:uLnTx/>
                <a:uFillTx/>
                <a:latin typeface="Segoe UI Semibold" panose="020B0502040204020203" pitchFamily="34" charset="0"/>
                <a:ea typeface="+mn-ea"/>
                <a:cs typeface="Segoe UI Semibold" panose="020B0502040204020203" pitchFamily="34" charset="0"/>
              </a:endParaRPr>
            </a:p>
          </p:txBody>
        </p:sp>
        <p:pic>
          <p:nvPicPr>
            <p:cNvPr id="1431" name="Picture 1430">
              <a:extLst>
                <a:ext uri="{FF2B5EF4-FFF2-40B4-BE49-F238E27FC236}">
                  <a16:creationId xmlns:a16="http://schemas.microsoft.com/office/drawing/2014/main" id="{FED2A0BA-8A03-5593-CDF9-2F81F91A2518}"/>
                </a:ext>
                <a:ext uri="{C183D7F6-B498-43B3-948B-1728B52AA6E4}">
                  <adec:decorative xmlns:adec="http://schemas.microsoft.com/office/drawing/2017/decorative" val="1"/>
                </a:ext>
              </a:extLst>
            </p:cNvPr>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5937481" y="58156"/>
              <a:ext cx="185190" cy="185985"/>
            </a:xfrm>
            <a:prstGeom prst="rect">
              <a:avLst/>
            </a:prstGeom>
          </p:spPr>
        </p:pic>
      </p:grpSp>
      <p:cxnSp>
        <p:nvCxnSpPr>
          <p:cNvPr id="1432" name="Straight Arrow Connector 1431">
            <a:extLst>
              <a:ext uri="{FF2B5EF4-FFF2-40B4-BE49-F238E27FC236}">
                <a16:creationId xmlns:a16="http://schemas.microsoft.com/office/drawing/2014/main" id="{B4F76921-F5F4-5243-B1B0-7E871C97F593}"/>
              </a:ext>
            </a:extLst>
          </p:cNvPr>
          <p:cNvCxnSpPr>
            <a:cxnSpLocks/>
          </p:cNvCxnSpPr>
          <p:nvPr/>
        </p:nvCxnSpPr>
        <p:spPr>
          <a:xfrm flipV="1">
            <a:off x="8724971" y="1572095"/>
            <a:ext cx="0" cy="185407"/>
          </a:xfrm>
          <a:prstGeom prst="straightConnector1">
            <a:avLst/>
          </a:prstGeom>
          <a:ln>
            <a:solidFill>
              <a:srgbClr val="00B0F0"/>
            </a:solidFill>
            <a:headEnd type="triangle"/>
            <a:tailEnd type="triangle"/>
          </a:ln>
        </p:spPr>
        <p:style>
          <a:lnRef idx="2">
            <a:schemeClr val="accent1"/>
          </a:lnRef>
          <a:fillRef idx="0">
            <a:schemeClr val="accent1"/>
          </a:fillRef>
          <a:effectRef idx="1">
            <a:schemeClr val="accent1"/>
          </a:effectRef>
          <a:fontRef idx="minor">
            <a:schemeClr val="tx1"/>
          </a:fontRef>
        </p:style>
      </p:cxnSp>
      <p:grpSp>
        <p:nvGrpSpPr>
          <p:cNvPr id="1433" name="Group 1432">
            <a:extLst>
              <a:ext uri="{FF2B5EF4-FFF2-40B4-BE49-F238E27FC236}">
                <a16:creationId xmlns:a16="http://schemas.microsoft.com/office/drawing/2014/main" id="{B62D9696-A355-5289-E682-58C184E3C474}"/>
              </a:ext>
            </a:extLst>
          </p:cNvPr>
          <p:cNvGrpSpPr/>
          <p:nvPr/>
        </p:nvGrpSpPr>
        <p:grpSpPr>
          <a:xfrm>
            <a:off x="5210276" y="869137"/>
            <a:ext cx="2816116" cy="664076"/>
            <a:chOff x="5489680" y="479676"/>
            <a:chExt cx="2816116" cy="664076"/>
          </a:xfrm>
        </p:grpSpPr>
        <p:sp>
          <p:nvSpPr>
            <p:cNvPr id="1434" name="Rectangle: Rounded Corners 24">
              <a:extLst>
                <a:ext uri="{FF2B5EF4-FFF2-40B4-BE49-F238E27FC236}">
                  <a16:creationId xmlns:a16="http://schemas.microsoft.com/office/drawing/2014/main" id="{F3BBACEB-18E2-D6CB-0044-F76FE9B6A65D}"/>
                </a:ext>
              </a:extLst>
            </p:cNvPr>
            <p:cNvSpPr/>
            <p:nvPr/>
          </p:nvSpPr>
          <p:spPr bwMode="auto">
            <a:xfrm>
              <a:off x="5489680" y="479676"/>
              <a:ext cx="2816116" cy="664076"/>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435" name="Group 1434">
              <a:extLst>
                <a:ext uri="{FF2B5EF4-FFF2-40B4-BE49-F238E27FC236}">
                  <a16:creationId xmlns:a16="http://schemas.microsoft.com/office/drawing/2014/main" id="{226BD9C9-97BB-C3B1-CC8D-3268E60A80A1}"/>
                </a:ext>
              </a:extLst>
            </p:cNvPr>
            <p:cNvGrpSpPr/>
            <p:nvPr/>
          </p:nvGrpSpPr>
          <p:grpSpPr>
            <a:xfrm>
              <a:off x="6157253" y="838697"/>
              <a:ext cx="1480970" cy="260689"/>
              <a:chOff x="6218981" y="806423"/>
              <a:chExt cx="1480970" cy="260689"/>
            </a:xfrm>
          </p:grpSpPr>
          <p:sp>
            <p:nvSpPr>
              <p:cNvPr id="1446" name="TextBox 1445">
                <a:extLst>
                  <a:ext uri="{FF2B5EF4-FFF2-40B4-BE49-F238E27FC236}">
                    <a16:creationId xmlns:a16="http://schemas.microsoft.com/office/drawing/2014/main" id="{D3762B5A-2820-0C17-8ABD-AAF7D70E2E94}"/>
                  </a:ext>
                </a:extLst>
              </p:cNvPr>
              <p:cNvSpPr txBox="1"/>
              <p:nvPr/>
            </p:nvSpPr>
            <p:spPr>
              <a:xfrm>
                <a:off x="6547560" y="889305"/>
                <a:ext cx="1152391" cy="1384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156082">
                        <a:lumMod val="50000"/>
                      </a:srgbClr>
                    </a:solidFill>
                    <a:effectLst/>
                    <a:uLnTx/>
                    <a:uFillTx/>
                    <a:latin typeface="Segoe Sans Display Semibold"/>
                    <a:ea typeface="+mn-ea"/>
                    <a:cs typeface="Segoe UI Semibold" panose="020B0502040204020203" pitchFamily="34" charset="0"/>
                  </a:rPr>
                  <a:t>Web App - Frontend</a:t>
                </a:r>
              </a:p>
            </p:txBody>
          </p:sp>
          <p:pic>
            <p:nvPicPr>
              <p:cNvPr id="1447" name="Picture 10" descr="Azure App Service - Visual Studio Marketplace">
                <a:extLst>
                  <a:ext uri="{FF2B5EF4-FFF2-40B4-BE49-F238E27FC236}">
                    <a16:creationId xmlns:a16="http://schemas.microsoft.com/office/drawing/2014/main" id="{0376CBC2-F22A-5228-4766-BDA487F406EB}"/>
                  </a:ext>
                </a:extLst>
              </p:cNvPr>
              <p:cNvPicPr>
                <a:picLocks noChangeAspect="1"/>
              </p:cNvPicPr>
              <p:nvPr/>
            </p:nvPicPr>
            <p:blipFill>
              <a:blip r:embed="rId23" cstate="print">
                <a:extLst>
                  <a:ext uri="{28A0092B-C50C-407E-A947-70E740481C1C}">
                    <a14:useLocalDpi xmlns:a14="http://schemas.microsoft.com/office/drawing/2010/main" val="0"/>
                  </a:ext>
                </a:extLst>
              </a:blip>
              <a:srcRect/>
              <a:stretch>
                <a:fillRect/>
              </a:stretch>
            </p:blipFill>
            <p:spPr bwMode="auto">
              <a:xfrm flipH="1">
                <a:off x="6218981" y="806423"/>
                <a:ext cx="264665" cy="26068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436" name="Group 1435">
              <a:extLst>
                <a:ext uri="{FF2B5EF4-FFF2-40B4-BE49-F238E27FC236}">
                  <a16:creationId xmlns:a16="http://schemas.microsoft.com/office/drawing/2014/main" id="{AFC14ADE-A347-6947-FAE7-E4B5B2C2D736}"/>
                </a:ext>
              </a:extLst>
            </p:cNvPr>
            <p:cNvGrpSpPr/>
            <p:nvPr/>
          </p:nvGrpSpPr>
          <p:grpSpPr>
            <a:xfrm>
              <a:off x="5561472" y="522855"/>
              <a:ext cx="817456" cy="254094"/>
              <a:chOff x="6147508" y="490581"/>
              <a:chExt cx="817456" cy="254094"/>
            </a:xfrm>
          </p:grpSpPr>
          <p:sp>
            <p:nvSpPr>
              <p:cNvPr id="1444" name="TextBox 1443">
                <a:extLst>
                  <a:ext uri="{FF2B5EF4-FFF2-40B4-BE49-F238E27FC236}">
                    <a16:creationId xmlns:a16="http://schemas.microsoft.com/office/drawing/2014/main" id="{6AD84995-E185-FC41-B890-DA9C4E2A78E9}"/>
                  </a:ext>
                </a:extLst>
              </p:cNvPr>
              <p:cNvSpPr txBox="1"/>
              <p:nvPr/>
            </p:nvSpPr>
            <p:spPr>
              <a:xfrm>
                <a:off x="6460257" y="562315"/>
                <a:ext cx="504707" cy="1384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156082">
                        <a:lumMod val="50000"/>
                      </a:srgbClr>
                    </a:solidFill>
                    <a:effectLst/>
                    <a:uLnTx/>
                    <a:uFillTx/>
                    <a:latin typeface="Segoe Sans Display Semibold"/>
                    <a:ea typeface="+mn-ea"/>
                    <a:cs typeface="Segoe UI Semibold"/>
                  </a:rPr>
                  <a:t>Copilot</a:t>
                </a:r>
                <a:endParaRPr kumimoji="0" lang="en-US" sz="900" b="1" i="0" u="none" strike="noStrike" kern="1200" cap="none" spc="0" normalizeH="0" baseline="0" noProof="0">
                  <a:ln>
                    <a:noFill/>
                  </a:ln>
                  <a:solidFill>
                    <a:srgbClr val="156082">
                      <a:lumMod val="50000"/>
                    </a:srgbClr>
                  </a:solidFill>
                  <a:effectLst/>
                  <a:uLnTx/>
                  <a:uFillTx/>
                  <a:latin typeface="Segoe Sans Display Semibold"/>
                  <a:ea typeface="+mn-ea"/>
                  <a:cs typeface="Segoe UI Semibold" panose="020B0502040204020203" pitchFamily="34" charset="0"/>
                </a:endParaRPr>
              </a:p>
            </p:txBody>
          </p:sp>
          <p:pic>
            <p:nvPicPr>
              <p:cNvPr id="1445" name="Picture 1444" descr="A rainbow colored logo on a black background&#10;&#10;AI-generated content may be incorrect.">
                <a:extLst>
                  <a:ext uri="{FF2B5EF4-FFF2-40B4-BE49-F238E27FC236}">
                    <a16:creationId xmlns:a16="http://schemas.microsoft.com/office/drawing/2014/main" id="{94311D72-16A3-2807-786B-162B64654341}"/>
                  </a:ext>
                </a:extLst>
              </p:cNvPr>
              <p:cNvPicPr>
                <a:picLocks noChangeAspect="1"/>
              </p:cNvPicPr>
              <p:nvPr/>
            </p:nvPicPr>
            <p:blipFill>
              <a:blip r:embed="rId11"/>
              <a:stretch>
                <a:fillRect/>
              </a:stretch>
            </p:blipFill>
            <p:spPr>
              <a:xfrm>
                <a:off x="6147508" y="490581"/>
                <a:ext cx="273640" cy="254094"/>
              </a:xfrm>
              <a:prstGeom prst="rect">
                <a:avLst/>
              </a:prstGeom>
            </p:spPr>
          </p:pic>
        </p:grpSp>
        <p:grpSp>
          <p:nvGrpSpPr>
            <p:cNvPr id="1437" name="Group 1436">
              <a:extLst>
                <a:ext uri="{FF2B5EF4-FFF2-40B4-BE49-F238E27FC236}">
                  <a16:creationId xmlns:a16="http://schemas.microsoft.com/office/drawing/2014/main" id="{B3FFB243-EE81-EABF-2F8E-D7CCC5954D86}"/>
                </a:ext>
              </a:extLst>
            </p:cNvPr>
            <p:cNvGrpSpPr/>
            <p:nvPr/>
          </p:nvGrpSpPr>
          <p:grpSpPr>
            <a:xfrm>
              <a:off x="7511860" y="526390"/>
              <a:ext cx="754680" cy="262577"/>
              <a:chOff x="6825795" y="494116"/>
              <a:chExt cx="754680" cy="262577"/>
            </a:xfrm>
          </p:grpSpPr>
          <p:pic>
            <p:nvPicPr>
              <p:cNvPr id="1442" name="Picture 2" descr="Download Microsoft Teams Logo in SVG Vector or PNG File Format - Logo.wine">
                <a:extLst>
                  <a:ext uri="{FF2B5EF4-FFF2-40B4-BE49-F238E27FC236}">
                    <a16:creationId xmlns:a16="http://schemas.microsoft.com/office/drawing/2014/main" id="{F88ECB78-4AC3-5BA3-C012-013AEA920602}"/>
                  </a:ext>
                </a:extLst>
              </p:cNvPr>
              <p:cNvPicPr>
                <a:picLocks noChangeAspect="1" noChangeArrowheads="1"/>
              </p:cNvPicPr>
              <p:nvPr/>
            </p:nvPicPr>
            <p:blipFill rotWithShape="1">
              <a:blip r:embed="rId26" cstate="print">
                <a:extLst>
                  <a:ext uri="{28A0092B-C50C-407E-A947-70E740481C1C}">
                    <a14:useLocalDpi xmlns:a14="http://schemas.microsoft.com/office/drawing/2010/main" val="0"/>
                  </a:ext>
                </a:extLst>
              </a:blip>
              <a:srcRect l="25235" t="13230" r="23683" b="16125"/>
              <a:stretch>
                <a:fillRect/>
              </a:stretch>
            </p:blipFill>
            <p:spPr bwMode="auto">
              <a:xfrm>
                <a:off x="6825795" y="494116"/>
                <a:ext cx="284802" cy="262577"/>
              </a:xfrm>
              <a:prstGeom prst="rect">
                <a:avLst/>
              </a:prstGeom>
              <a:noFill/>
              <a:extLst>
                <a:ext uri="{909E8E84-426E-40DD-AFC4-6F175D3DCCD1}">
                  <a14:hiddenFill xmlns:a14="http://schemas.microsoft.com/office/drawing/2010/main">
                    <a:solidFill>
                      <a:srgbClr val="FFFFFF"/>
                    </a:solidFill>
                  </a14:hiddenFill>
                </a:ext>
              </a:extLst>
            </p:spPr>
          </p:pic>
          <p:sp>
            <p:nvSpPr>
              <p:cNvPr id="1443" name="TextBox 1442">
                <a:extLst>
                  <a:ext uri="{FF2B5EF4-FFF2-40B4-BE49-F238E27FC236}">
                    <a16:creationId xmlns:a16="http://schemas.microsoft.com/office/drawing/2014/main" id="{55083C27-EF0E-3200-15F0-D1A3ABD4F7DC}"/>
                  </a:ext>
                </a:extLst>
              </p:cNvPr>
              <p:cNvSpPr txBox="1"/>
              <p:nvPr/>
            </p:nvSpPr>
            <p:spPr>
              <a:xfrm>
                <a:off x="7132954" y="553157"/>
                <a:ext cx="447521" cy="1384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156082">
                        <a:lumMod val="50000"/>
                      </a:srgbClr>
                    </a:solidFill>
                    <a:effectLst/>
                    <a:uLnTx/>
                    <a:uFillTx/>
                    <a:latin typeface="Segoe Sans Display Semibold"/>
                    <a:ea typeface="+mn-ea"/>
                    <a:cs typeface="Segoe UI Semibold"/>
                  </a:rPr>
                  <a:t>Teams</a:t>
                </a:r>
                <a:endParaRPr kumimoji="0" lang="en-US" sz="800" b="1" i="0" u="none" strike="noStrike" kern="1200" cap="none" spc="0" normalizeH="0" baseline="0" noProof="0">
                  <a:ln>
                    <a:noFill/>
                  </a:ln>
                  <a:solidFill>
                    <a:srgbClr val="156082">
                      <a:lumMod val="50000"/>
                    </a:srgbClr>
                  </a:solidFill>
                  <a:effectLst/>
                  <a:uLnTx/>
                  <a:uFillTx/>
                  <a:latin typeface="Segoe Sans Display Semibold"/>
                  <a:ea typeface="+mn-ea"/>
                  <a:cs typeface="Segoe UI Semibold" panose="020B0502040204020203" pitchFamily="34" charset="0"/>
                </a:endParaRPr>
              </a:p>
            </p:txBody>
          </p:sp>
        </p:grpSp>
        <p:cxnSp>
          <p:nvCxnSpPr>
            <p:cNvPr id="1438" name="Straight Connector 1437">
              <a:extLst>
                <a:ext uri="{FF2B5EF4-FFF2-40B4-BE49-F238E27FC236}">
                  <a16:creationId xmlns:a16="http://schemas.microsoft.com/office/drawing/2014/main" id="{21D1D69D-5D05-6561-C98A-7C73C361D809}"/>
                </a:ext>
              </a:extLst>
            </p:cNvPr>
            <p:cNvCxnSpPr>
              <a:cxnSpLocks/>
            </p:cNvCxnSpPr>
            <p:nvPr/>
          </p:nvCxnSpPr>
          <p:spPr>
            <a:xfrm>
              <a:off x="5498379" y="810203"/>
              <a:ext cx="2782962" cy="0"/>
            </a:xfrm>
            <a:prstGeom prst="line">
              <a:avLst/>
            </a:prstGeom>
            <a:ln w="6350">
              <a:solidFill>
                <a:srgbClr val="000000">
                  <a:alpha val="2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1439" name="Group 1438">
              <a:extLst>
                <a:ext uri="{FF2B5EF4-FFF2-40B4-BE49-F238E27FC236}">
                  <a16:creationId xmlns:a16="http://schemas.microsoft.com/office/drawing/2014/main" id="{CFACC134-3298-B2D1-5959-47DB538A0434}"/>
                </a:ext>
              </a:extLst>
            </p:cNvPr>
            <p:cNvGrpSpPr/>
            <p:nvPr/>
          </p:nvGrpSpPr>
          <p:grpSpPr>
            <a:xfrm>
              <a:off x="6556445" y="503267"/>
              <a:ext cx="777898" cy="299674"/>
              <a:chOff x="6526217" y="503267"/>
              <a:chExt cx="777898" cy="299674"/>
            </a:xfrm>
          </p:grpSpPr>
          <p:pic>
            <p:nvPicPr>
              <p:cNvPr id="1440" name="Picture 1439">
                <a:extLst>
                  <a:ext uri="{FF2B5EF4-FFF2-40B4-BE49-F238E27FC236}">
                    <a16:creationId xmlns:a16="http://schemas.microsoft.com/office/drawing/2014/main" id="{5C213202-2486-CC53-7358-FB574F5AEAA1}"/>
                  </a:ext>
                </a:extLst>
              </p:cNvPr>
              <p:cNvPicPr>
                <a:picLocks noChangeAspect="1"/>
              </p:cNvPicPr>
              <p:nvPr/>
            </p:nvPicPr>
            <p:blipFill>
              <a:blip r:embed="rId27"/>
              <a:stretch>
                <a:fillRect/>
              </a:stretch>
            </p:blipFill>
            <p:spPr>
              <a:xfrm>
                <a:off x="6526217" y="503267"/>
                <a:ext cx="299674" cy="299674"/>
              </a:xfrm>
              <a:prstGeom prst="rect">
                <a:avLst/>
              </a:prstGeom>
            </p:spPr>
          </p:pic>
          <p:sp>
            <p:nvSpPr>
              <p:cNvPr id="1441" name="TextBox 1440">
                <a:extLst>
                  <a:ext uri="{FF2B5EF4-FFF2-40B4-BE49-F238E27FC236}">
                    <a16:creationId xmlns:a16="http://schemas.microsoft.com/office/drawing/2014/main" id="{2387353F-A1C0-1305-D683-C53138C852AF}"/>
                  </a:ext>
                </a:extLst>
              </p:cNvPr>
              <p:cNvSpPr txBox="1"/>
              <p:nvPr/>
            </p:nvSpPr>
            <p:spPr>
              <a:xfrm>
                <a:off x="6856594" y="597287"/>
                <a:ext cx="447521" cy="1384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156082">
                        <a:lumMod val="50000"/>
                      </a:srgbClr>
                    </a:solidFill>
                    <a:effectLst/>
                    <a:uLnTx/>
                    <a:uFillTx/>
                    <a:latin typeface="Segoe Sans Display Semibold"/>
                    <a:ea typeface="+mn-ea"/>
                    <a:cs typeface="Segoe UI Semibold"/>
                  </a:rPr>
                  <a:t>Outlook</a:t>
                </a:r>
                <a:endParaRPr kumimoji="0" lang="en-US" sz="800" b="1" i="0" u="none" strike="noStrike" kern="1200" cap="none" spc="0" normalizeH="0" baseline="0" noProof="0">
                  <a:ln>
                    <a:noFill/>
                  </a:ln>
                  <a:solidFill>
                    <a:srgbClr val="156082">
                      <a:lumMod val="50000"/>
                    </a:srgbClr>
                  </a:solidFill>
                  <a:effectLst/>
                  <a:uLnTx/>
                  <a:uFillTx/>
                  <a:latin typeface="Segoe Sans Display Semibold"/>
                  <a:ea typeface="+mn-ea"/>
                  <a:cs typeface="Segoe UI Semibold" panose="020B0502040204020203" pitchFamily="34" charset="0"/>
                </a:endParaRPr>
              </a:p>
            </p:txBody>
          </p:sp>
        </p:grpSp>
      </p:grpSp>
      <p:cxnSp>
        <p:nvCxnSpPr>
          <p:cNvPr id="1448" name="Straight Arrow Connector 1447">
            <a:extLst>
              <a:ext uri="{FF2B5EF4-FFF2-40B4-BE49-F238E27FC236}">
                <a16:creationId xmlns:a16="http://schemas.microsoft.com/office/drawing/2014/main" id="{EE4B265D-337F-9656-99FB-9ABD41FADD13}"/>
              </a:ext>
            </a:extLst>
          </p:cNvPr>
          <p:cNvCxnSpPr>
            <a:cxnSpLocks/>
          </p:cNvCxnSpPr>
          <p:nvPr/>
        </p:nvCxnSpPr>
        <p:spPr>
          <a:xfrm flipH="1" flipV="1">
            <a:off x="5387496" y="659700"/>
            <a:ext cx="0" cy="199078"/>
          </a:xfrm>
          <a:prstGeom prst="straightConnector1">
            <a:avLst/>
          </a:prstGeom>
          <a:ln>
            <a:solidFill>
              <a:srgbClr val="00B0F0"/>
            </a:solidFill>
            <a:headEnd type="triangle"/>
            <a:tailEnd type="triangle"/>
          </a:ln>
        </p:spPr>
        <p:style>
          <a:lnRef idx="2">
            <a:schemeClr val="accent1"/>
          </a:lnRef>
          <a:fillRef idx="0">
            <a:schemeClr val="accent1"/>
          </a:fillRef>
          <a:effectRef idx="1">
            <a:schemeClr val="accent1"/>
          </a:effectRef>
          <a:fontRef idx="minor">
            <a:schemeClr val="tx1"/>
          </a:fontRef>
        </p:style>
      </p:cxnSp>
      <p:grpSp>
        <p:nvGrpSpPr>
          <p:cNvPr id="1449" name="Group 1448">
            <a:extLst>
              <a:ext uri="{FF2B5EF4-FFF2-40B4-BE49-F238E27FC236}">
                <a16:creationId xmlns:a16="http://schemas.microsoft.com/office/drawing/2014/main" id="{710BB15D-33EE-6E72-4EC0-E165B7524FBF}"/>
              </a:ext>
            </a:extLst>
          </p:cNvPr>
          <p:cNvGrpSpPr/>
          <p:nvPr/>
        </p:nvGrpSpPr>
        <p:grpSpPr>
          <a:xfrm>
            <a:off x="10448724" y="1772057"/>
            <a:ext cx="1297263" cy="636075"/>
            <a:chOff x="10802488" y="1365593"/>
            <a:chExt cx="1297263" cy="636075"/>
          </a:xfrm>
        </p:grpSpPr>
        <p:sp>
          <p:nvSpPr>
            <p:cNvPr id="1450" name="Rectangle: Rounded Corners 24">
              <a:extLst>
                <a:ext uri="{FF2B5EF4-FFF2-40B4-BE49-F238E27FC236}">
                  <a16:creationId xmlns:a16="http://schemas.microsoft.com/office/drawing/2014/main" id="{8338F7BF-A688-F3D0-1D4E-B6EDCFCC7264}"/>
                </a:ext>
              </a:extLst>
            </p:cNvPr>
            <p:cNvSpPr/>
            <p:nvPr/>
          </p:nvSpPr>
          <p:spPr bwMode="auto">
            <a:xfrm>
              <a:off x="10802488" y="1365593"/>
              <a:ext cx="1297263" cy="636075"/>
            </a:xfrm>
            <a:prstGeom prst="roundRect">
              <a:avLst>
                <a:gd name="adj" fmla="val 8632"/>
              </a:avLst>
            </a:prstGeom>
            <a:solidFill>
              <a:srgbClr val="E2EDF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451" name="Group 1450">
              <a:extLst>
                <a:ext uri="{FF2B5EF4-FFF2-40B4-BE49-F238E27FC236}">
                  <a16:creationId xmlns:a16="http://schemas.microsoft.com/office/drawing/2014/main" id="{D03FF653-7DD6-67A3-2CB2-E76E0FEE1084}"/>
                </a:ext>
              </a:extLst>
            </p:cNvPr>
            <p:cNvGrpSpPr/>
            <p:nvPr/>
          </p:nvGrpSpPr>
          <p:grpSpPr>
            <a:xfrm>
              <a:off x="10880453" y="1422405"/>
              <a:ext cx="1141333" cy="522450"/>
              <a:chOff x="10528132" y="1778557"/>
              <a:chExt cx="1129684" cy="612386"/>
            </a:xfrm>
          </p:grpSpPr>
          <p:grpSp>
            <p:nvGrpSpPr>
              <p:cNvPr id="1452" name="Group 1451">
                <a:extLst>
                  <a:ext uri="{FF2B5EF4-FFF2-40B4-BE49-F238E27FC236}">
                    <a16:creationId xmlns:a16="http://schemas.microsoft.com/office/drawing/2014/main" id="{A4927ECD-ECB8-B1C0-7947-9B96491C0E5F}"/>
                  </a:ext>
                </a:extLst>
              </p:cNvPr>
              <p:cNvGrpSpPr/>
              <p:nvPr/>
            </p:nvGrpSpPr>
            <p:grpSpPr>
              <a:xfrm>
                <a:off x="10528132" y="1778557"/>
                <a:ext cx="1129684" cy="612386"/>
                <a:chOff x="9840332" y="1739355"/>
                <a:chExt cx="1099405" cy="592535"/>
              </a:xfrm>
            </p:grpSpPr>
            <p:sp>
              <p:nvSpPr>
                <p:cNvPr id="1454" name="Rectangle: Rounded Corners 24">
                  <a:extLst>
                    <a:ext uri="{FF2B5EF4-FFF2-40B4-BE49-F238E27FC236}">
                      <a16:creationId xmlns:a16="http://schemas.microsoft.com/office/drawing/2014/main" id="{4AD9589A-4350-3FD6-45B3-FB56C7081F31}"/>
                    </a:ext>
                  </a:extLst>
                </p:cNvPr>
                <p:cNvSpPr/>
                <p:nvPr/>
              </p:nvSpPr>
              <p:spPr bwMode="auto">
                <a:xfrm>
                  <a:off x="9840332" y="1739355"/>
                  <a:ext cx="1093910" cy="592535"/>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455" name="TextBox 1454">
                  <a:extLst>
                    <a:ext uri="{FF2B5EF4-FFF2-40B4-BE49-F238E27FC236}">
                      <a16:creationId xmlns:a16="http://schemas.microsoft.com/office/drawing/2014/main" id="{09CA5BB9-DE85-C0AA-F635-F05FC0155226}"/>
                    </a:ext>
                  </a:extLst>
                </p:cNvPr>
                <p:cNvSpPr txBox="1"/>
                <p:nvPr/>
              </p:nvSpPr>
              <p:spPr>
                <a:xfrm>
                  <a:off x="10289488" y="1950449"/>
                  <a:ext cx="650249" cy="139626"/>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156082">
                          <a:lumMod val="50000"/>
                        </a:srgbClr>
                      </a:solidFill>
                      <a:effectLst/>
                      <a:uLnTx/>
                      <a:uFillTx/>
                      <a:latin typeface="Segoe UI Semibold"/>
                      <a:ea typeface="+mn-ea"/>
                      <a:cs typeface="Segoe UI Semibold"/>
                    </a:rPr>
                    <a:t>API Center</a:t>
                  </a:r>
                  <a:endParaRPr kumimoji="0" lang="en-US" sz="800" b="0" i="0" u="none" strike="noStrike" kern="1200" cap="none" spc="0" normalizeH="0" baseline="0" noProof="0">
                    <a:ln>
                      <a:noFill/>
                    </a:ln>
                    <a:solidFill>
                      <a:prstClr val="black"/>
                    </a:solidFill>
                    <a:effectLst/>
                    <a:uLnTx/>
                    <a:uFillTx/>
                    <a:latin typeface="Segoe UI Semibold"/>
                    <a:ea typeface="+mn-ea"/>
                    <a:cs typeface="Segoe UI Semibold"/>
                  </a:endParaRPr>
                </a:p>
              </p:txBody>
            </p:sp>
          </p:grpSp>
          <p:pic>
            <p:nvPicPr>
              <p:cNvPr id="1453" name="Picture 2" descr="Azure API Center - Visual Studio ...">
                <a:extLst>
                  <a:ext uri="{FF2B5EF4-FFF2-40B4-BE49-F238E27FC236}">
                    <a16:creationId xmlns:a16="http://schemas.microsoft.com/office/drawing/2014/main" id="{C9387F2F-BBE4-ECE4-47E4-3044D73D07EA}"/>
                  </a:ext>
                </a:extLst>
              </p:cNvPr>
              <p:cNvPicPr>
                <a:picLocks noChangeAspect="1" noChangeArrowheads="1"/>
              </p:cNvPicPr>
              <p:nvPr/>
            </p:nvPicPr>
            <p:blipFill>
              <a:blip r:embed="rId28" cstate="print">
                <a:extLst>
                  <a:ext uri="{28A0092B-C50C-407E-A947-70E740481C1C}">
                    <a14:useLocalDpi xmlns:a14="http://schemas.microsoft.com/office/drawing/2010/main" val="0"/>
                  </a:ext>
                </a:extLst>
              </a:blip>
              <a:srcRect/>
              <a:stretch>
                <a:fillRect/>
              </a:stretch>
            </p:blipFill>
            <p:spPr bwMode="auto">
              <a:xfrm>
                <a:off x="10622348" y="1903967"/>
                <a:ext cx="329248" cy="361992"/>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1456" name="Group 1455">
            <a:extLst>
              <a:ext uri="{FF2B5EF4-FFF2-40B4-BE49-F238E27FC236}">
                <a16:creationId xmlns:a16="http://schemas.microsoft.com/office/drawing/2014/main" id="{9B6A656E-162F-D3D8-A680-E879DFB6156D}"/>
              </a:ext>
            </a:extLst>
          </p:cNvPr>
          <p:cNvGrpSpPr/>
          <p:nvPr/>
        </p:nvGrpSpPr>
        <p:grpSpPr>
          <a:xfrm>
            <a:off x="1379815" y="1772750"/>
            <a:ext cx="9049919" cy="636074"/>
            <a:chOff x="1659219" y="1365594"/>
            <a:chExt cx="9049919" cy="636074"/>
          </a:xfrm>
        </p:grpSpPr>
        <p:sp>
          <p:nvSpPr>
            <p:cNvPr id="1457" name="Rectangle: Rounded Corners 24">
              <a:extLst>
                <a:ext uri="{FF2B5EF4-FFF2-40B4-BE49-F238E27FC236}">
                  <a16:creationId xmlns:a16="http://schemas.microsoft.com/office/drawing/2014/main" id="{EBAE6A6D-88BD-FDCE-7BD6-85FC8014AB8C}"/>
                </a:ext>
              </a:extLst>
            </p:cNvPr>
            <p:cNvSpPr/>
            <p:nvPr/>
          </p:nvSpPr>
          <p:spPr bwMode="auto">
            <a:xfrm>
              <a:off x="1659219" y="1365594"/>
              <a:ext cx="9049919" cy="636074"/>
            </a:xfrm>
            <a:prstGeom prst="roundRect">
              <a:avLst>
                <a:gd name="adj" fmla="val 8632"/>
              </a:avLst>
            </a:prstGeom>
            <a:solidFill>
              <a:srgbClr val="E2EDF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458" name="Group 1457">
              <a:extLst>
                <a:ext uri="{FF2B5EF4-FFF2-40B4-BE49-F238E27FC236}">
                  <a16:creationId xmlns:a16="http://schemas.microsoft.com/office/drawing/2014/main" id="{2D015E15-A2E6-9402-9517-FC6452EA945E}"/>
                </a:ext>
              </a:extLst>
            </p:cNvPr>
            <p:cNvGrpSpPr/>
            <p:nvPr/>
          </p:nvGrpSpPr>
          <p:grpSpPr>
            <a:xfrm>
              <a:off x="8340849" y="1479105"/>
              <a:ext cx="964589" cy="409052"/>
              <a:chOff x="9307898" y="1763059"/>
              <a:chExt cx="2144393" cy="422630"/>
            </a:xfrm>
          </p:grpSpPr>
          <p:sp>
            <p:nvSpPr>
              <p:cNvPr id="1479" name="Rectangle: Rounded Corners 24">
                <a:extLst>
                  <a:ext uri="{FF2B5EF4-FFF2-40B4-BE49-F238E27FC236}">
                    <a16:creationId xmlns:a16="http://schemas.microsoft.com/office/drawing/2014/main" id="{8CECF8DC-0C1A-E4FF-F680-E48D7183A785}"/>
                  </a:ext>
                </a:extLst>
              </p:cNvPr>
              <p:cNvSpPr/>
              <p:nvPr/>
            </p:nvSpPr>
            <p:spPr bwMode="auto">
              <a:xfrm>
                <a:off x="9307898" y="1763059"/>
                <a:ext cx="2144393" cy="422630"/>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480" name="TextBox 1479">
                <a:extLst>
                  <a:ext uri="{FF2B5EF4-FFF2-40B4-BE49-F238E27FC236}">
                    <a16:creationId xmlns:a16="http://schemas.microsoft.com/office/drawing/2014/main" id="{75DA747F-F61F-4DCF-AA84-D8C615AF21D2}"/>
                  </a:ext>
                </a:extLst>
              </p:cNvPr>
              <p:cNvSpPr txBox="1"/>
              <p:nvPr/>
            </p:nvSpPr>
            <p:spPr>
              <a:xfrm>
                <a:off x="9553014" y="1900896"/>
                <a:ext cx="1566714" cy="127198"/>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156082">
                        <a:lumMod val="50000"/>
                      </a:srgbClr>
                    </a:solidFill>
                    <a:effectLst/>
                    <a:uLnTx/>
                    <a:uFillTx/>
                    <a:latin typeface="Segoe UI Semibold"/>
                    <a:ea typeface="+mn-ea"/>
                    <a:cs typeface="Segoe UI Semibold"/>
                  </a:rPr>
                  <a:t>Responsible AI</a:t>
                </a:r>
                <a:endParaRPr kumimoji="0" lang="en-US" sz="800" b="0" i="0" u="none" strike="noStrike" kern="1200" cap="none" spc="0" normalizeH="0" baseline="0" noProof="0">
                  <a:ln>
                    <a:noFill/>
                  </a:ln>
                  <a:solidFill>
                    <a:prstClr val="black"/>
                  </a:solidFill>
                  <a:effectLst/>
                  <a:uLnTx/>
                  <a:uFillTx/>
                  <a:latin typeface="Segoe UI Semibold"/>
                  <a:ea typeface="+mn-ea"/>
                  <a:cs typeface="Segoe UI Semibold"/>
                </a:endParaRPr>
              </a:p>
            </p:txBody>
          </p:sp>
        </p:grpSp>
        <p:grpSp>
          <p:nvGrpSpPr>
            <p:cNvPr id="1459" name="Group 1458">
              <a:extLst>
                <a:ext uri="{FF2B5EF4-FFF2-40B4-BE49-F238E27FC236}">
                  <a16:creationId xmlns:a16="http://schemas.microsoft.com/office/drawing/2014/main" id="{283C653A-8ACE-99BE-3D10-78CB4BB0ADCC}"/>
                </a:ext>
              </a:extLst>
            </p:cNvPr>
            <p:cNvGrpSpPr/>
            <p:nvPr/>
          </p:nvGrpSpPr>
          <p:grpSpPr>
            <a:xfrm>
              <a:off x="1749036" y="1424715"/>
              <a:ext cx="6486171" cy="517832"/>
              <a:chOff x="1749036" y="1422453"/>
              <a:chExt cx="6486171" cy="517832"/>
            </a:xfrm>
          </p:grpSpPr>
          <p:sp>
            <p:nvSpPr>
              <p:cNvPr id="1464" name="Rectangle: Rounded Corners 24">
                <a:extLst>
                  <a:ext uri="{FF2B5EF4-FFF2-40B4-BE49-F238E27FC236}">
                    <a16:creationId xmlns:a16="http://schemas.microsoft.com/office/drawing/2014/main" id="{7A94BA1E-F257-67CB-14CF-13AAB46B5C4E}"/>
                  </a:ext>
                </a:extLst>
              </p:cNvPr>
              <p:cNvSpPr/>
              <p:nvPr/>
            </p:nvSpPr>
            <p:spPr bwMode="auto">
              <a:xfrm>
                <a:off x="1749036" y="1422453"/>
                <a:ext cx="6486171" cy="517832"/>
              </a:xfrm>
              <a:prstGeom prst="roundRect">
                <a:avLst>
                  <a:gd name="adj" fmla="val 9340"/>
                </a:avLst>
              </a:prstGeom>
              <a:solidFill>
                <a:srgbClr val="FFFFFF"/>
              </a:solidFill>
              <a:ln w="9525">
                <a:solidFill>
                  <a:schemeClr val="tx2">
                    <a:lumMod val="25000"/>
                    <a:lumOff val="75000"/>
                  </a:schemeClr>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465" name="Group 1464">
                <a:extLst>
                  <a:ext uri="{FF2B5EF4-FFF2-40B4-BE49-F238E27FC236}">
                    <a16:creationId xmlns:a16="http://schemas.microsoft.com/office/drawing/2014/main" id="{8564B687-74C9-C291-B828-548CF6A17CCC}"/>
                  </a:ext>
                </a:extLst>
              </p:cNvPr>
              <p:cNvGrpSpPr/>
              <p:nvPr/>
            </p:nvGrpSpPr>
            <p:grpSpPr>
              <a:xfrm>
                <a:off x="6976493" y="1478482"/>
                <a:ext cx="1201272" cy="405774"/>
                <a:chOff x="-921169" y="2946779"/>
                <a:chExt cx="1361607" cy="433289"/>
              </a:xfrm>
            </p:grpSpPr>
            <p:sp>
              <p:nvSpPr>
                <p:cNvPr id="1477" name="Rectangle: Rounded Corners 24">
                  <a:extLst>
                    <a:ext uri="{FF2B5EF4-FFF2-40B4-BE49-F238E27FC236}">
                      <a16:creationId xmlns:a16="http://schemas.microsoft.com/office/drawing/2014/main" id="{3D35DFA4-22C7-8E9A-88D4-1C3327025135}"/>
                    </a:ext>
                  </a:extLst>
                </p:cNvPr>
                <p:cNvSpPr/>
                <p:nvPr/>
              </p:nvSpPr>
              <p:spPr bwMode="auto">
                <a:xfrm>
                  <a:off x="-921169" y="2946779"/>
                  <a:ext cx="1361607" cy="433289"/>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478" name="TextBox 1477">
                  <a:extLst>
                    <a:ext uri="{FF2B5EF4-FFF2-40B4-BE49-F238E27FC236}">
                      <a16:creationId xmlns:a16="http://schemas.microsoft.com/office/drawing/2014/main" id="{BCF3C06C-D56C-B2B5-4BD7-846C418F27BD}"/>
                    </a:ext>
                  </a:extLst>
                </p:cNvPr>
                <p:cNvSpPr txBox="1"/>
                <p:nvPr/>
              </p:nvSpPr>
              <p:spPr>
                <a:xfrm>
                  <a:off x="-835354" y="3097693"/>
                  <a:ext cx="1192397" cy="13145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156082">
                          <a:lumMod val="50000"/>
                        </a:srgbClr>
                      </a:solidFill>
                      <a:effectLst/>
                      <a:uLnTx/>
                      <a:uFillTx/>
                      <a:latin typeface="Segoe UI Semibold"/>
                      <a:ea typeface="+mn-ea"/>
                      <a:cs typeface="Segoe UI Semibold"/>
                    </a:rPr>
                    <a:t> Fleetwide Operations</a:t>
                  </a:r>
                </a:p>
              </p:txBody>
            </p:sp>
          </p:grpSp>
          <p:sp>
            <p:nvSpPr>
              <p:cNvPr id="1466" name="TextBox 1465">
                <a:extLst>
                  <a:ext uri="{FF2B5EF4-FFF2-40B4-BE49-F238E27FC236}">
                    <a16:creationId xmlns:a16="http://schemas.microsoft.com/office/drawing/2014/main" id="{6BC03949-225A-510A-D362-26A4A662C6B5}"/>
                  </a:ext>
                </a:extLst>
              </p:cNvPr>
              <p:cNvSpPr txBox="1"/>
              <p:nvPr/>
            </p:nvSpPr>
            <p:spPr>
              <a:xfrm>
                <a:off x="2188723" y="1610099"/>
                <a:ext cx="1204515" cy="1384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900" b="1" i="0" u="none" strike="noStrike" kern="1200" cap="none" spc="0" normalizeH="0" baseline="0" noProof="0">
                    <a:ln>
                      <a:noFill/>
                    </a:ln>
                    <a:solidFill>
                      <a:srgbClr val="156082">
                        <a:lumMod val="50000"/>
                      </a:srgbClr>
                    </a:solidFill>
                    <a:effectLst/>
                    <a:uLnTx/>
                    <a:uFillTx/>
                    <a:latin typeface="Segoe UI Semibold"/>
                    <a:ea typeface="+mn-ea"/>
                    <a:cs typeface="Segoe UI Semibold"/>
                  </a:rPr>
                  <a:t>Foundry Control Plane</a:t>
                </a:r>
                <a:endParaRPr kumimoji="0" lang="en-US" sz="900" b="1" i="0" u="none" strike="noStrike" kern="1200" cap="none" spc="0" normalizeH="0" baseline="0" noProof="0">
                  <a:ln>
                    <a:noFill/>
                  </a:ln>
                  <a:solidFill>
                    <a:srgbClr val="156082">
                      <a:lumMod val="50000"/>
                    </a:srgbClr>
                  </a:solidFill>
                  <a:effectLst/>
                  <a:uLnTx/>
                  <a:uFillTx/>
                  <a:latin typeface="Segoe UI Semibold"/>
                  <a:ea typeface="+mn-ea"/>
                  <a:cs typeface="Segoe UI Semibold"/>
                </a:endParaRPr>
              </a:p>
            </p:txBody>
          </p:sp>
          <p:pic>
            <p:nvPicPr>
              <p:cNvPr id="1467" name="Picture 1466">
                <a:extLst>
                  <a:ext uri="{FF2B5EF4-FFF2-40B4-BE49-F238E27FC236}">
                    <a16:creationId xmlns:a16="http://schemas.microsoft.com/office/drawing/2014/main" id="{9478F917-C03E-49FD-8B4C-1129DEFD1EF1}"/>
                  </a:ext>
                </a:extLst>
              </p:cNvPr>
              <p:cNvPicPr>
                <a:picLocks noChangeAspect="1"/>
              </p:cNvPicPr>
              <p:nvPr/>
            </p:nvPicPr>
            <p:blipFill>
              <a:blip r:embed="rId29"/>
              <a:stretch>
                <a:fillRect/>
              </a:stretch>
            </p:blipFill>
            <p:spPr>
              <a:xfrm>
                <a:off x="1849249" y="1505103"/>
                <a:ext cx="313584" cy="337872"/>
              </a:xfrm>
              <a:prstGeom prst="rect">
                <a:avLst/>
              </a:prstGeom>
            </p:spPr>
          </p:pic>
          <p:grpSp>
            <p:nvGrpSpPr>
              <p:cNvPr id="1468" name="Group 1467">
                <a:extLst>
                  <a:ext uri="{FF2B5EF4-FFF2-40B4-BE49-F238E27FC236}">
                    <a16:creationId xmlns:a16="http://schemas.microsoft.com/office/drawing/2014/main" id="{F7B2208B-89C5-A9BF-163A-BA5F3A2E74D1}"/>
                  </a:ext>
                </a:extLst>
              </p:cNvPr>
              <p:cNvGrpSpPr/>
              <p:nvPr/>
            </p:nvGrpSpPr>
            <p:grpSpPr>
              <a:xfrm>
                <a:off x="4362775" y="1471868"/>
                <a:ext cx="853348" cy="405774"/>
                <a:chOff x="-175951" y="3052170"/>
                <a:chExt cx="853348" cy="405774"/>
              </a:xfrm>
            </p:grpSpPr>
            <p:sp>
              <p:nvSpPr>
                <p:cNvPr id="1475" name="Rectangle: Rounded Corners 24">
                  <a:extLst>
                    <a:ext uri="{FF2B5EF4-FFF2-40B4-BE49-F238E27FC236}">
                      <a16:creationId xmlns:a16="http://schemas.microsoft.com/office/drawing/2014/main" id="{6CBA99A8-3D25-3C13-C42F-F8227179E90A}"/>
                    </a:ext>
                  </a:extLst>
                </p:cNvPr>
                <p:cNvSpPr/>
                <p:nvPr/>
              </p:nvSpPr>
              <p:spPr bwMode="auto">
                <a:xfrm>
                  <a:off x="-175951" y="3052170"/>
                  <a:ext cx="853348" cy="405774"/>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476" name="TextBox 1475">
                  <a:extLst>
                    <a:ext uri="{FF2B5EF4-FFF2-40B4-BE49-F238E27FC236}">
                      <a16:creationId xmlns:a16="http://schemas.microsoft.com/office/drawing/2014/main" id="{851F1B07-0E3E-9976-22E7-C80BD4C6266C}"/>
                    </a:ext>
                  </a:extLst>
                </p:cNvPr>
                <p:cNvSpPr txBox="1"/>
                <p:nvPr/>
              </p:nvSpPr>
              <p:spPr>
                <a:xfrm>
                  <a:off x="-70603" y="3208977"/>
                  <a:ext cx="624399" cy="123111"/>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156082">
                          <a:lumMod val="50000"/>
                        </a:srgbClr>
                      </a:solidFill>
                      <a:effectLst/>
                      <a:uLnTx/>
                      <a:uFillTx/>
                      <a:latin typeface="Segoe UI Semibold"/>
                      <a:ea typeface="+mn-ea"/>
                      <a:cs typeface="Segoe UI Semibold"/>
                    </a:rPr>
                    <a:t>Observability</a:t>
                  </a:r>
                </a:p>
              </p:txBody>
            </p:sp>
          </p:grpSp>
          <p:grpSp>
            <p:nvGrpSpPr>
              <p:cNvPr id="1469" name="Group 1468">
                <a:extLst>
                  <a:ext uri="{FF2B5EF4-FFF2-40B4-BE49-F238E27FC236}">
                    <a16:creationId xmlns:a16="http://schemas.microsoft.com/office/drawing/2014/main" id="{9F27A388-D2EA-F674-276D-9F3AC8F9C54B}"/>
                  </a:ext>
                </a:extLst>
              </p:cNvPr>
              <p:cNvGrpSpPr/>
              <p:nvPr/>
            </p:nvGrpSpPr>
            <p:grpSpPr>
              <a:xfrm>
                <a:off x="5927241" y="1474963"/>
                <a:ext cx="1095375" cy="405774"/>
                <a:chOff x="-1201824" y="3055265"/>
                <a:chExt cx="1095375" cy="405774"/>
              </a:xfrm>
            </p:grpSpPr>
            <p:sp>
              <p:nvSpPr>
                <p:cNvPr id="1473" name="Rectangle: Rounded Corners 24">
                  <a:extLst>
                    <a:ext uri="{FF2B5EF4-FFF2-40B4-BE49-F238E27FC236}">
                      <a16:creationId xmlns:a16="http://schemas.microsoft.com/office/drawing/2014/main" id="{39A888B2-F485-DEFA-BDC0-C5C974653721}"/>
                    </a:ext>
                  </a:extLst>
                </p:cNvPr>
                <p:cNvSpPr/>
                <p:nvPr/>
              </p:nvSpPr>
              <p:spPr bwMode="auto">
                <a:xfrm>
                  <a:off x="-1092081" y="3055265"/>
                  <a:ext cx="855135" cy="405774"/>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474" name="TextBox 1473">
                  <a:extLst>
                    <a:ext uri="{FF2B5EF4-FFF2-40B4-BE49-F238E27FC236}">
                      <a16:creationId xmlns:a16="http://schemas.microsoft.com/office/drawing/2014/main" id="{3B2715D4-09C6-AF83-3BEA-77C8EF651C61}"/>
                    </a:ext>
                  </a:extLst>
                </p:cNvPr>
                <p:cNvSpPr txBox="1"/>
                <p:nvPr/>
              </p:nvSpPr>
              <p:spPr>
                <a:xfrm>
                  <a:off x="-1201824" y="3149612"/>
                  <a:ext cx="1095375" cy="246221"/>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156082">
                          <a:lumMod val="50000"/>
                        </a:srgbClr>
                      </a:solidFill>
                      <a:effectLst/>
                      <a:uLnTx/>
                      <a:uFillTx/>
                      <a:latin typeface="Segoe UI Semibold"/>
                      <a:ea typeface="+mn-ea"/>
                      <a:cs typeface="Segoe UI Semibold"/>
                    </a:rPr>
                    <a:t>Governance &amp;</a:t>
                  </a:r>
                  <a:br>
                    <a:rPr kumimoji="0" lang="en-US" sz="800" b="1" i="0" u="none" strike="noStrike" kern="1200" cap="none" spc="0" normalizeH="0" baseline="0" noProof="0">
                      <a:ln>
                        <a:noFill/>
                      </a:ln>
                      <a:solidFill>
                        <a:srgbClr val="156082">
                          <a:lumMod val="50000"/>
                        </a:srgbClr>
                      </a:solidFill>
                      <a:effectLst/>
                      <a:uLnTx/>
                      <a:uFillTx/>
                      <a:latin typeface="Segoe UI Semibold"/>
                      <a:ea typeface="+mn-ea"/>
                      <a:cs typeface="Segoe UI Semibold"/>
                    </a:rPr>
                  </a:br>
                  <a:r>
                    <a:rPr kumimoji="0" lang="en-US" sz="800" b="1" i="0" u="none" strike="noStrike" kern="1200" cap="none" spc="0" normalizeH="0" baseline="0" noProof="0">
                      <a:ln>
                        <a:noFill/>
                      </a:ln>
                      <a:solidFill>
                        <a:srgbClr val="156082">
                          <a:lumMod val="50000"/>
                        </a:srgbClr>
                      </a:solidFill>
                      <a:effectLst/>
                      <a:uLnTx/>
                      <a:uFillTx/>
                      <a:latin typeface="Segoe UI Semibold"/>
                      <a:ea typeface="+mn-ea"/>
                      <a:cs typeface="Segoe UI Semibold"/>
                    </a:rPr>
                    <a:t>Control</a:t>
                  </a:r>
                </a:p>
              </p:txBody>
            </p:sp>
          </p:grpSp>
          <p:grpSp>
            <p:nvGrpSpPr>
              <p:cNvPr id="1470" name="Group 1469">
                <a:extLst>
                  <a:ext uri="{FF2B5EF4-FFF2-40B4-BE49-F238E27FC236}">
                    <a16:creationId xmlns:a16="http://schemas.microsoft.com/office/drawing/2014/main" id="{1BB10244-60B3-0750-A39B-6C09B1ABB2BE}"/>
                  </a:ext>
                </a:extLst>
              </p:cNvPr>
              <p:cNvGrpSpPr/>
              <p:nvPr/>
            </p:nvGrpSpPr>
            <p:grpSpPr>
              <a:xfrm>
                <a:off x="5281534" y="1471868"/>
                <a:ext cx="756064" cy="405774"/>
                <a:chOff x="-552361" y="3052170"/>
                <a:chExt cx="756064" cy="405774"/>
              </a:xfrm>
            </p:grpSpPr>
            <p:sp>
              <p:nvSpPr>
                <p:cNvPr id="1471" name="Rectangle: Rounded Corners 24">
                  <a:extLst>
                    <a:ext uri="{FF2B5EF4-FFF2-40B4-BE49-F238E27FC236}">
                      <a16:creationId xmlns:a16="http://schemas.microsoft.com/office/drawing/2014/main" id="{BD12CCEF-DA22-DBE1-2A69-6C18EF3CFEC1}"/>
                    </a:ext>
                  </a:extLst>
                </p:cNvPr>
                <p:cNvSpPr/>
                <p:nvPr/>
              </p:nvSpPr>
              <p:spPr bwMode="auto">
                <a:xfrm>
                  <a:off x="-552361" y="3052170"/>
                  <a:ext cx="669960" cy="405774"/>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472" name="TextBox 1471">
                  <a:extLst>
                    <a:ext uri="{FF2B5EF4-FFF2-40B4-BE49-F238E27FC236}">
                      <a16:creationId xmlns:a16="http://schemas.microsoft.com/office/drawing/2014/main" id="{551FF375-AB10-6917-BF8F-1740647EA290}"/>
                    </a:ext>
                  </a:extLst>
                </p:cNvPr>
                <p:cNvSpPr txBox="1"/>
                <p:nvPr/>
              </p:nvSpPr>
              <p:spPr>
                <a:xfrm>
                  <a:off x="-420696" y="3197507"/>
                  <a:ext cx="624399" cy="123111"/>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156082">
                          <a:lumMod val="50000"/>
                        </a:srgbClr>
                      </a:solidFill>
                      <a:effectLst/>
                      <a:uLnTx/>
                      <a:uFillTx/>
                      <a:latin typeface="Segoe UI Semibold"/>
                      <a:ea typeface="+mn-ea"/>
                      <a:cs typeface="Segoe UI Semibold"/>
                    </a:rPr>
                    <a:t>Security</a:t>
                  </a:r>
                </a:p>
              </p:txBody>
            </p:sp>
          </p:grpSp>
        </p:grpSp>
        <p:grpSp>
          <p:nvGrpSpPr>
            <p:cNvPr id="1460" name="Group 1459">
              <a:extLst>
                <a:ext uri="{FF2B5EF4-FFF2-40B4-BE49-F238E27FC236}">
                  <a16:creationId xmlns:a16="http://schemas.microsoft.com/office/drawing/2014/main" id="{790A1023-DA26-A274-E644-BA3980358BF3}"/>
                </a:ext>
              </a:extLst>
            </p:cNvPr>
            <p:cNvGrpSpPr/>
            <p:nvPr/>
          </p:nvGrpSpPr>
          <p:grpSpPr>
            <a:xfrm>
              <a:off x="9408236" y="1480744"/>
              <a:ext cx="1201272" cy="405774"/>
              <a:chOff x="9497994" y="1467252"/>
              <a:chExt cx="1201272" cy="405774"/>
            </a:xfrm>
          </p:grpSpPr>
          <p:sp>
            <p:nvSpPr>
              <p:cNvPr id="1461" name="Rectangle: Rounded Corners 24">
                <a:extLst>
                  <a:ext uri="{FF2B5EF4-FFF2-40B4-BE49-F238E27FC236}">
                    <a16:creationId xmlns:a16="http://schemas.microsoft.com/office/drawing/2014/main" id="{AD05A4F7-4F63-92AE-6719-7782E3179394}"/>
                  </a:ext>
                </a:extLst>
              </p:cNvPr>
              <p:cNvSpPr/>
              <p:nvPr/>
            </p:nvSpPr>
            <p:spPr bwMode="auto">
              <a:xfrm>
                <a:off x="9497994" y="1467252"/>
                <a:ext cx="1201272" cy="405774"/>
              </a:xfrm>
              <a:prstGeom prst="roundRect">
                <a:avLst>
                  <a:gd name="adj" fmla="val 8306"/>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462" name="Picture 1461" descr="Microsoft Introduces Agent 365, And ...">
                <a:extLst>
                  <a:ext uri="{FF2B5EF4-FFF2-40B4-BE49-F238E27FC236}">
                    <a16:creationId xmlns:a16="http://schemas.microsoft.com/office/drawing/2014/main" id="{88192798-89EC-0306-DF16-95C75EFE3A86}"/>
                  </a:ext>
                </a:extLst>
              </p:cNvPr>
              <p:cNvPicPr>
                <a:picLocks noChangeAspect="1"/>
              </p:cNvPicPr>
              <p:nvPr/>
            </p:nvPicPr>
            <p:blipFill>
              <a:blip r:embed="rId30"/>
              <a:stretch>
                <a:fillRect/>
              </a:stretch>
            </p:blipFill>
            <p:spPr>
              <a:xfrm>
                <a:off x="9632777" y="1537377"/>
                <a:ext cx="241088" cy="241088"/>
              </a:xfrm>
              <a:prstGeom prst="rect">
                <a:avLst/>
              </a:prstGeom>
            </p:spPr>
          </p:pic>
          <p:sp>
            <p:nvSpPr>
              <p:cNvPr id="1463" name="TextBox 1462">
                <a:extLst>
                  <a:ext uri="{FF2B5EF4-FFF2-40B4-BE49-F238E27FC236}">
                    <a16:creationId xmlns:a16="http://schemas.microsoft.com/office/drawing/2014/main" id="{37AC5071-A4B8-6274-5C3A-3B30E66ABB5A}"/>
                  </a:ext>
                </a:extLst>
              </p:cNvPr>
              <p:cNvSpPr txBox="1"/>
              <p:nvPr/>
            </p:nvSpPr>
            <p:spPr>
              <a:xfrm>
                <a:off x="9945909" y="1596367"/>
                <a:ext cx="501723" cy="123111"/>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srgbClr val="156082">
                        <a:lumMod val="50000"/>
                      </a:srgbClr>
                    </a:solidFill>
                    <a:effectLst/>
                    <a:uLnTx/>
                    <a:uFillTx/>
                    <a:latin typeface="Segoe Sans Display Semibold"/>
                    <a:ea typeface="+mn-ea"/>
                    <a:cs typeface="Segoe UI Semibold"/>
                  </a:rPr>
                  <a:t>Agent 365</a:t>
                </a:r>
                <a:endParaRPr kumimoji="0" lang="en-US" sz="800" b="1" i="0" u="none" strike="noStrike" kern="1200" cap="none" spc="0" normalizeH="0" baseline="0" noProof="0">
                  <a:ln>
                    <a:noFill/>
                  </a:ln>
                  <a:solidFill>
                    <a:srgbClr val="156082">
                      <a:lumMod val="50000"/>
                    </a:srgbClr>
                  </a:solidFill>
                  <a:effectLst/>
                  <a:uLnTx/>
                  <a:uFillTx/>
                  <a:latin typeface="Segoe Sans Display Semibold"/>
                  <a:ea typeface="+mn-ea"/>
                  <a:cs typeface="Segoe UI Semibold" panose="020B0502040204020203" pitchFamily="34" charset="0"/>
                </a:endParaRPr>
              </a:p>
            </p:txBody>
          </p:sp>
        </p:grpSp>
      </p:grpSp>
      <p:grpSp>
        <p:nvGrpSpPr>
          <p:cNvPr id="1481" name="Group 1480">
            <a:extLst>
              <a:ext uri="{FF2B5EF4-FFF2-40B4-BE49-F238E27FC236}">
                <a16:creationId xmlns:a16="http://schemas.microsoft.com/office/drawing/2014/main" id="{17BB71AA-1119-AFD8-C440-5B084A18C5BF}"/>
              </a:ext>
            </a:extLst>
          </p:cNvPr>
          <p:cNvGrpSpPr/>
          <p:nvPr/>
        </p:nvGrpSpPr>
        <p:grpSpPr>
          <a:xfrm>
            <a:off x="4360530" y="3782914"/>
            <a:ext cx="1144944" cy="280854"/>
            <a:chOff x="12452624" y="4743362"/>
            <a:chExt cx="1492786" cy="277193"/>
          </a:xfrm>
        </p:grpSpPr>
        <p:grpSp>
          <p:nvGrpSpPr>
            <p:cNvPr id="1482" name="Group 1481">
              <a:extLst>
                <a:ext uri="{FF2B5EF4-FFF2-40B4-BE49-F238E27FC236}">
                  <a16:creationId xmlns:a16="http://schemas.microsoft.com/office/drawing/2014/main" id="{9832E03B-D2FE-93E6-D218-413594C35C8F}"/>
                </a:ext>
              </a:extLst>
            </p:cNvPr>
            <p:cNvGrpSpPr/>
            <p:nvPr/>
          </p:nvGrpSpPr>
          <p:grpSpPr>
            <a:xfrm>
              <a:off x="12452624" y="4743362"/>
              <a:ext cx="1429605" cy="277193"/>
              <a:chOff x="7094706" y="3497183"/>
              <a:chExt cx="1429605" cy="277193"/>
            </a:xfrm>
          </p:grpSpPr>
          <p:sp>
            <p:nvSpPr>
              <p:cNvPr id="1484" name="Rectangle: Rounded Corners 24">
                <a:extLst>
                  <a:ext uri="{FF2B5EF4-FFF2-40B4-BE49-F238E27FC236}">
                    <a16:creationId xmlns:a16="http://schemas.microsoft.com/office/drawing/2014/main" id="{F681EC0D-0674-2299-5228-7BAB9C00A71F}"/>
                  </a:ext>
                </a:extLst>
              </p:cNvPr>
              <p:cNvSpPr/>
              <p:nvPr/>
            </p:nvSpPr>
            <p:spPr bwMode="auto">
              <a:xfrm>
                <a:off x="7094706" y="3497183"/>
                <a:ext cx="1429605" cy="277193"/>
              </a:xfrm>
              <a:prstGeom prst="roundRect">
                <a:avLst>
                  <a:gd name="adj" fmla="val 11467"/>
                </a:avLst>
              </a:prstGeom>
              <a:solidFill>
                <a:srgbClr val="FFFFFF"/>
              </a:solidFill>
              <a:ln w="6350">
                <a:solidFill>
                  <a:srgbClr val="7583DF"/>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485" name="Picture 1484" descr="A purple hexagon with a black and white logo&#10;&#10;AI-generated content may be incorrect.">
                <a:extLst>
                  <a:ext uri="{FF2B5EF4-FFF2-40B4-BE49-F238E27FC236}">
                    <a16:creationId xmlns:a16="http://schemas.microsoft.com/office/drawing/2014/main" id="{3DD25B91-673F-8C5A-AE2D-E348CCD8F429}"/>
                  </a:ext>
                </a:extLst>
              </p:cNvPr>
              <p:cNvPicPr>
                <a:picLocks noChangeAspect="1"/>
              </p:cNvPicPr>
              <p:nvPr/>
            </p:nvPicPr>
            <p:blipFill>
              <a:blip r:embed="rId21"/>
              <a:stretch>
                <a:fillRect/>
              </a:stretch>
            </p:blipFill>
            <p:spPr>
              <a:xfrm>
                <a:off x="7140828" y="3531836"/>
                <a:ext cx="325107" cy="223498"/>
              </a:xfrm>
              <a:prstGeom prst="rect">
                <a:avLst/>
              </a:prstGeom>
            </p:spPr>
          </p:pic>
        </p:grpSp>
        <p:sp>
          <p:nvSpPr>
            <p:cNvPr id="1483" name="TextBox 1482">
              <a:extLst>
                <a:ext uri="{FF2B5EF4-FFF2-40B4-BE49-F238E27FC236}">
                  <a16:creationId xmlns:a16="http://schemas.microsoft.com/office/drawing/2014/main" id="{ACD2087C-68AC-0B07-6D04-7156BA5DC556}"/>
                </a:ext>
              </a:extLst>
            </p:cNvPr>
            <p:cNvSpPr txBox="1"/>
            <p:nvPr/>
          </p:nvSpPr>
          <p:spPr>
            <a:xfrm>
              <a:off x="12819656" y="4780473"/>
              <a:ext cx="1125754" cy="19744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Specialist Agent</a:t>
              </a:r>
            </a:p>
          </p:txBody>
        </p:sp>
      </p:grpSp>
      <p:grpSp>
        <p:nvGrpSpPr>
          <p:cNvPr id="1486" name="Group 1485">
            <a:extLst>
              <a:ext uri="{FF2B5EF4-FFF2-40B4-BE49-F238E27FC236}">
                <a16:creationId xmlns:a16="http://schemas.microsoft.com/office/drawing/2014/main" id="{13B6B0CD-2714-FAEF-CA63-6B84C479614E}"/>
              </a:ext>
            </a:extLst>
          </p:cNvPr>
          <p:cNvGrpSpPr/>
          <p:nvPr/>
        </p:nvGrpSpPr>
        <p:grpSpPr>
          <a:xfrm>
            <a:off x="3717063" y="3464460"/>
            <a:ext cx="1209843" cy="307777"/>
            <a:chOff x="12452624" y="4727314"/>
            <a:chExt cx="1492786" cy="303765"/>
          </a:xfrm>
        </p:grpSpPr>
        <p:grpSp>
          <p:nvGrpSpPr>
            <p:cNvPr id="1487" name="Group 1486">
              <a:extLst>
                <a:ext uri="{FF2B5EF4-FFF2-40B4-BE49-F238E27FC236}">
                  <a16:creationId xmlns:a16="http://schemas.microsoft.com/office/drawing/2014/main" id="{0048998A-249F-B40D-7C34-8F178F2C0784}"/>
                </a:ext>
              </a:extLst>
            </p:cNvPr>
            <p:cNvGrpSpPr/>
            <p:nvPr/>
          </p:nvGrpSpPr>
          <p:grpSpPr>
            <a:xfrm>
              <a:off x="12452624" y="4743362"/>
              <a:ext cx="1429605" cy="277193"/>
              <a:chOff x="7094706" y="3497183"/>
              <a:chExt cx="1429605" cy="277193"/>
            </a:xfrm>
          </p:grpSpPr>
          <p:sp>
            <p:nvSpPr>
              <p:cNvPr id="1489" name="Rectangle: Rounded Corners 24">
                <a:extLst>
                  <a:ext uri="{FF2B5EF4-FFF2-40B4-BE49-F238E27FC236}">
                    <a16:creationId xmlns:a16="http://schemas.microsoft.com/office/drawing/2014/main" id="{CC8502E0-DF49-FD07-3828-1E9D84752546}"/>
                  </a:ext>
                </a:extLst>
              </p:cNvPr>
              <p:cNvSpPr/>
              <p:nvPr/>
            </p:nvSpPr>
            <p:spPr bwMode="auto">
              <a:xfrm>
                <a:off x="7094706" y="3497183"/>
                <a:ext cx="1429605" cy="277193"/>
              </a:xfrm>
              <a:prstGeom prst="roundRect">
                <a:avLst>
                  <a:gd name="adj" fmla="val 11467"/>
                </a:avLst>
              </a:prstGeom>
              <a:solidFill>
                <a:srgbClr val="FFFFFF"/>
              </a:solidFill>
              <a:ln w="6350">
                <a:solidFill>
                  <a:srgbClr val="7583DF"/>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490" name="Picture 1489" descr="A purple hexagon with a black and white logo&#10;&#10;AI-generated content may be incorrect.">
                <a:extLst>
                  <a:ext uri="{FF2B5EF4-FFF2-40B4-BE49-F238E27FC236}">
                    <a16:creationId xmlns:a16="http://schemas.microsoft.com/office/drawing/2014/main" id="{5F1D2F76-7598-0C71-041E-954D67AFDFEE}"/>
                  </a:ext>
                </a:extLst>
              </p:cNvPr>
              <p:cNvPicPr>
                <a:picLocks noChangeAspect="1"/>
              </p:cNvPicPr>
              <p:nvPr/>
            </p:nvPicPr>
            <p:blipFill>
              <a:blip r:embed="rId21"/>
              <a:stretch>
                <a:fillRect/>
              </a:stretch>
            </p:blipFill>
            <p:spPr>
              <a:xfrm>
                <a:off x="7140828" y="3531836"/>
                <a:ext cx="325107" cy="223498"/>
              </a:xfrm>
              <a:prstGeom prst="rect">
                <a:avLst/>
              </a:prstGeom>
            </p:spPr>
          </p:pic>
        </p:grpSp>
        <p:sp>
          <p:nvSpPr>
            <p:cNvPr id="1488" name="TextBox 1487">
              <a:extLst>
                <a:ext uri="{FF2B5EF4-FFF2-40B4-BE49-F238E27FC236}">
                  <a16:creationId xmlns:a16="http://schemas.microsoft.com/office/drawing/2014/main" id="{3DE4B334-3570-53A4-F936-B4C15604214C}"/>
                </a:ext>
              </a:extLst>
            </p:cNvPr>
            <p:cNvSpPr txBox="1"/>
            <p:nvPr/>
          </p:nvSpPr>
          <p:spPr>
            <a:xfrm>
              <a:off x="12819656" y="4727314"/>
              <a:ext cx="1125754" cy="3037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Command Agent</a:t>
              </a:r>
            </a:p>
          </p:txBody>
        </p:sp>
      </p:grpSp>
      <p:grpSp>
        <p:nvGrpSpPr>
          <p:cNvPr id="1491" name="Group 1490">
            <a:extLst>
              <a:ext uri="{FF2B5EF4-FFF2-40B4-BE49-F238E27FC236}">
                <a16:creationId xmlns:a16="http://schemas.microsoft.com/office/drawing/2014/main" id="{5A7228FA-D60C-665F-7ED3-9D1330BB6867}"/>
              </a:ext>
            </a:extLst>
          </p:cNvPr>
          <p:cNvGrpSpPr/>
          <p:nvPr/>
        </p:nvGrpSpPr>
        <p:grpSpPr>
          <a:xfrm>
            <a:off x="5756447" y="3775098"/>
            <a:ext cx="1144944" cy="280854"/>
            <a:chOff x="12452624" y="4743362"/>
            <a:chExt cx="1492786" cy="277193"/>
          </a:xfrm>
        </p:grpSpPr>
        <p:grpSp>
          <p:nvGrpSpPr>
            <p:cNvPr id="1492" name="Group 1491">
              <a:extLst>
                <a:ext uri="{FF2B5EF4-FFF2-40B4-BE49-F238E27FC236}">
                  <a16:creationId xmlns:a16="http://schemas.microsoft.com/office/drawing/2014/main" id="{74BD219B-E8A5-C3EC-6670-B60E3435C108}"/>
                </a:ext>
              </a:extLst>
            </p:cNvPr>
            <p:cNvGrpSpPr/>
            <p:nvPr/>
          </p:nvGrpSpPr>
          <p:grpSpPr>
            <a:xfrm>
              <a:off x="12452624" y="4743362"/>
              <a:ext cx="1429605" cy="277193"/>
              <a:chOff x="7094706" y="3497183"/>
              <a:chExt cx="1429605" cy="277193"/>
            </a:xfrm>
          </p:grpSpPr>
          <p:sp>
            <p:nvSpPr>
              <p:cNvPr id="1494" name="Rectangle: Rounded Corners 24">
                <a:extLst>
                  <a:ext uri="{FF2B5EF4-FFF2-40B4-BE49-F238E27FC236}">
                    <a16:creationId xmlns:a16="http://schemas.microsoft.com/office/drawing/2014/main" id="{1FB26AEB-4322-E5BE-11B6-61C880A83EC3}"/>
                  </a:ext>
                </a:extLst>
              </p:cNvPr>
              <p:cNvSpPr/>
              <p:nvPr/>
            </p:nvSpPr>
            <p:spPr bwMode="auto">
              <a:xfrm>
                <a:off x="7094706" y="3497183"/>
                <a:ext cx="1429605" cy="277193"/>
              </a:xfrm>
              <a:prstGeom prst="roundRect">
                <a:avLst>
                  <a:gd name="adj" fmla="val 11467"/>
                </a:avLst>
              </a:prstGeom>
              <a:solidFill>
                <a:srgbClr val="FFFFFF"/>
              </a:solidFill>
              <a:ln w="6350">
                <a:solidFill>
                  <a:srgbClr val="7583DF"/>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495" name="Picture 1494" descr="A purple hexagon with a black and white logo&#10;&#10;AI-generated content may be incorrect.">
                <a:extLst>
                  <a:ext uri="{FF2B5EF4-FFF2-40B4-BE49-F238E27FC236}">
                    <a16:creationId xmlns:a16="http://schemas.microsoft.com/office/drawing/2014/main" id="{86046EB8-D83E-1210-216E-B20B2E658F69}"/>
                  </a:ext>
                </a:extLst>
              </p:cNvPr>
              <p:cNvPicPr>
                <a:picLocks noChangeAspect="1"/>
              </p:cNvPicPr>
              <p:nvPr/>
            </p:nvPicPr>
            <p:blipFill>
              <a:blip r:embed="rId21"/>
              <a:stretch>
                <a:fillRect/>
              </a:stretch>
            </p:blipFill>
            <p:spPr>
              <a:xfrm>
                <a:off x="7140828" y="3531836"/>
                <a:ext cx="325107" cy="223498"/>
              </a:xfrm>
              <a:prstGeom prst="rect">
                <a:avLst/>
              </a:prstGeom>
            </p:spPr>
          </p:pic>
        </p:grpSp>
        <p:sp>
          <p:nvSpPr>
            <p:cNvPr id="1493" name="TextBox 1492">
              <a:extLst>
                <a:ext uri="{FF2B5EF4-FFF2-40B4-BE49-F238E27FC236}">
                  <a16:creationId xmlns:a16="http://schemas.microsoft.com/office/drawing/2014/main" id="{5E1C2E90-EC60-D6E5-3442-959E98C27508}"/>
                </a:ext>
              </a:extLst>
            </p:cNvPr>
            <p:cNvSpPr txBox="1"/>
            <p:nvPr/>
          </p:nvSpPr>
          <p:spPr>
            <a:xfrm>
              <a:off x="12819656" y="4780473"/>
              <a:ext cx="1125754" cy="19744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Specialist Agent</a:t>
              </a:r>
            </a:p>
          </p:txBody>
        </p:sp>
      </p:grpSp>
      <p:grpSp>
        <p:nvGrpSpPr>
          <p:cNvPr id="1496" name="Group 1495">
            <a:extLst>
              <a:ext uri="{FF2B5EF4-FFF2-40B4-BE49-F238E27FC236}">
                <a16:creationId xmlns:a16="http://schemas.microsoft.com/office/drawing/2014/main" id="{7AC97250-0355-C637-E835-72DDEF2E8D93}"/>
              </a:ext>
            </a:extLst>
          </p:cNvPr>
          <p:cNvGrpSpPr/>
          <p:nvPr/>
        </p:nvGrpSpPr>
        <p:grpSpPr>
          <a:xfrm>
            <a:off x="6897525" y="3772936"/>
            <a:ext cx="1144944" cy="280854"/>
            <a:chOff x="12452624" y="4743362"/>
            <a:chExt cx="1492786" cy="277193"/>
          </a:xfrm>
        </p:grpSpPr>
        <p:grpSp>
          <p:nvGrpSpPr>
            <p:cNvPr id="1497" name="Group 1496">
              <a:extLst>
                <a:ext uri="{FF2B5EF4-FFF2-40B4-BE49-F238E27FC236}">
                  <a16:creationId xmlns:a16="http://schemas.microsoft.com/office/drawing/2014/main" id="{70AE51F4-B365-1047-4DB6-45D7F2CEFDB4}"/>
                </a:ext>
              </a:extLst>
            </p:cNvPr>
            <p:cNvGrpSpPr/>
            <p:nvPr/>
          </p:nvGrpSpPr>
          <p:grpSpPr>
            <a:xfrm>
              <a:off x="12452624" y="4743362"/>
              <a:ext cx="1429605" cy="277193"/>
              <a:chOff x="7094706" y="3497183"/>
              <a:chExt cx="1429605" cy="277193"/>
            </a:xfrm>
          </p:grpSpPr>
          <p:sp>
            <p:nvSpPr>
              <p:cNvPr id="1499" name="Rectangle: Rounded Corners 24">
                <a:extLst>
                  <a:ext uri="{FF2B5EF4-FFF2-40B4-BE49-F238E27FC236}">
                    <a16:creationId xmlns:a16="http://schemas.microsoft.com/office/drawing/2014/main" id="{1B50519E-FF2D-2875-6EE8-B2CAB48E6A24}"/>
                  </a:ext>
                </a:extLst>
              </p:cNvPr>
              <p:cNvSpPr/>
              <p:nvPr/>
            </p:nvSpPr>
            <p:spPr bwMode="auto">
              <a:xfrm>
                <a:off x="7094706" y="3497183"/>
                <a:ext cx="1429605" cy="277193"/>
              </a:xfrm>
              <a:prstGeom prst="roundRect">
                <a:avLst>
                  <a:gd name="adj" fmla="val 11467"/>
                </a:avLst>
              </a:prstGeom>
              <a:solidFill>
                <a:srgbClr val="FFFFFF"/>
              </a:solidFill>
              <a:ln w="6350">
                <a:solidFill>
                  <a:srgbClr val="7583DF"/>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500" name="Picture 1499" descr="A purple hexagon with a black and white logo&#10;&#10;AI-generated content may be incorrect.">
                <a:extLst>
                  <a:ext uri="{FF2B5EF4-FFF2-40B4-BE49-F238E27FC236}">
                    <a16:creationId xmlns:a16="http://schemas.microsoft.com/office/drawing/2014/main" id="{97BF7D64-64FE-36B3-306E-D5F5D67E80DA}"/>
                  </a:ext>
                </a:extLst>
              </p:cNvPr>
              <p:cNvPicPr>
                <a:picLocks noChangeAspect="1"/>
              </p:cNvPicPr>
              <p:nvPr/>
            </p:nvPicPr>
            <p:blipFill>
              <a:blip r:embed="rId21"/>
              <a:stretch>
                <a:fillRect/>
              </a:stretch>
            </p:blipFill>
            <p:spPr>
              <a:xfrm>
                <a:off x="7140828" y="3531836"/>
                <a:ext cx="325107" cy="223498"/>
              </a:xfrm>
              <a:prstGeom prst="rect">
                <a:avLst/>
              </a:prstGeom>
            </p:spPr>
          </p:pic>
        </p:grpSp>
        <p:sp>
          <p:nvSpPr>
            <p:cNvPr id="1498" name="TextBox 1497">
              <a:extLst>
                <a:ext uri="{FF2B5EF4-FFF2-40B4-BE49-F238E27FC236}">
                  <a16:creationId xmlns:a16="http://schemas.microsoft.com/office/drawing/2014/main" id="{E7A6AE0D-AB3D-DF76-7F7F-15AD13C979A9}"/>
                </a:ext>
              </a:extLst>
            </p:cNvPr>
            <p:cNvSpPr txBox="1"/>
            <p:nvPr/>
          </p:nvSpPr>
          <p:spPr>
            <a:xfrm>
              <a:off x="12819656" y="4780473"/>
              <a:ext cx="1125754" cy="19744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Specialist Agent</a:t>
              </a:r>
            </a:p>
          </p:txBody>
        </p:sp>
      </p:grpSp>
      <p:grpSp>
        <p:nvGrpSpPr>
          <p:cNvPr id="1501" name="Group 1500">
            <a:extLst>
              <a:ext uri="{FF2B5EF4-FFF2-40B4-BE49-F238E27FC236}">
                <a16:creationId xmlns:a16="http://schemas.microsoft.com/office/drawing/2014/main" id="{6366D5DC-0AD1-6EC2-F6DE-0787C6DD45EF}"/>
              </a:ext>
            </a:extLst>
          </p:cNvPr>
          <p:cNvGrpSpPr/>
          <p:nvPr/>
        </p:nvGrpSpPr>
        <p:grpSpPr>
          <a:xfrm>
            <a:off x="6254058" y="3454482"/>
            <a:ext cx="1209843" cy="307777"/>
            <a:chOff x="12452624" y="4727314"/>
            <a:chExt cx="1492786" cy="303765"/>
          </a:xfrm>
        </p:grpSpPr>
        <p:grpSp>
          <p:nvGrpSpPr>
            <p:cNvPr id="1502" name="Group 1501">
              <a:extLst>
                <a:ext uri="{FF2B5EF4-FFF2-40B4-BE49-F238E27FC236}">
                  <a16:creationId xmlns:a16="http://schemas.microsoft.com/office/drawing/2014/main" id="{B2BFDA55-1F74-8CE8-BEEC-230336A7EE68}"/>
                </a:ext>
              </a:extLst>
            </p:cNvPr>
            <p:cNvGrpSpPr/>
            <p:nvPr/>
          </p:nvGrpSpPr>
          <p:grpSpPr>
            <a:xfrm>
              <a:off x="12452624" y="4743362"/>
              <a:ext cx="1429605" cy="277193"/>
              <a:chOff x="7094706" y="3497183"/>
              <a:chExt cx="1429605" cy="277193"/>
            </a:xfrm>
          </p:grpSpPr>
          <p:sp>
            <p:nvSpPr>
              <p:cNvPr id="1504" name="Rectangle: Rounded Corners 24">
                <a:extLst>
                  <a:ext uri="{FF2B5EF4-FFF2-40B4-BE49-F238E27FC236}">
                    <a16:creationId xmlns:a16="http://schemas.microsoft.com/office/drawing/2014/main" id="{CE37CBEA-2B92-3457-437D-AAD439628983}"/>
                  </a:ext>
                </a:extLst>
              </p:cNvPr>
              <p:cNvSpPr/>
              <p:nvPr/>
            </p:nvSpPr>
            <p:spPr bwMode="auto">
              <a:xfrm>
                <a:off x="7094706" y="3497183"/>
                <a:ext cx="1429605" cy="277193"/>
              </a:xfrm>
              <a:prstGeom prst="roundRect">
                <a:avLst>
                  <a:gd name="adj" fmla="val 11467"/>
                </a:avLst>
              </a:prstGeom>
              <a:solidFill>
                <a:srgbClr val="FFFFFF"/>
              </a:solidFill>
              <a:ln w="6350">
                <a:solidFill>
                  <a:srgbClr val="7583DF"/>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505" name="Picture 1504" descr="A purple hexagon with a black and white logo&#10;&#10;AI-generated content may be incorrect.">
                <a:extLst>
                  <a:ext uri="{FF2B5EF4-FFF2-40B4-BE49-F238E27FC236}">
                    <a16:creationId xmlns:a16="http://schemas.microsoft.com/office/drawing/2014/main" id="{2C13315E-FD7A-DEE4-0A8C-BB61CA90D32E}"/>
                  </a:ext>
                </a:extLst>
              </p:cNvPr>
              <p:cNvPicPr>
                <a:picLocks noChangeAspect="1"/>
              </p:cNvPicPr>
              <p:nvPr/>
            </p:nvPicPr>
            <p:blipFill>
              <a:blip r:embed="rId21"/>
              <a:stretch>
                <a:fillRect/>
              </a:stretch>
            </p:blipFill>
            <p:spPr>
              <a:xfrm>
                <a:off x="7140828" y="3531836"/>
                <a:ext cx="325107" cy="223498"/>
              </a:xfrm>
              <a:prstGeom prst="rect">
                <a:avLst/>
              </a:prstGeom>
            </p:spPr>
          </p:pic>
        </p:grpSp>
        <p:sp>
          <p:nvSpPr>
            <p:cNvPr id="1503" name="TextBox 1502">
              <a:extLst>
                <a:ext uri="{FF2B5EF4-FFF2-40B4-BE49-F238E27FC236}">
                  <a16:creationId xmlns:a16="http://schemas.microsoft.com/office/drawing/2014/main" id="{3B2BB0E6-3940-A1A8-7116-968F7B692E2E}"/>
                </a:ext>
              </a:extLst>
            </p:cNvPr>
            <p:cNvSpPr txBox="1"/>
            <p:nvPr/>
          </p:nvSpPr>
          <p:spPr>
            <a:xfrm>
              <a:off x="12819656" y="4727314"/>
              <a:ext cx="1125754" cy="3037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Command Agent</a:t>
              </a:r>
            </a:p>
          </p:txBody>
        </p:sp>
      </p:grpSp>
      <p:cxnSp>
        <p:nvCxnSpPr>
          <p:cNvPr id="1506" name="Straight Connector 1505">
            <a:extLst>
              <a:ext uri="{FF2B5EF4-FFF2-40B4-BE49-F238E27FC236}">
                <a16:creationId xmlns:a16="http://schemas.microsoft.com/office/drawing/2014/main" id="{FA6C2300-792D-75C3-1B86-694E78F1A31B}"/>
              </a:ext>
            </a:extLst>
          </p:cNvPr>
          <p:cNvCxnSpPr>
            <a:cxnSpLocks/>
          </p:cNvCxnSpPr>
          <p:nvPr/>
        </p:nvCxnSpPr>
        <p:spPr>
          <a:xfrm>
            <a:off x="5601138" y="3423358"/>
            <a:ext cx="0" cy="698907"/>
          </a:xfrm>
          <a:prstGeom prst="line">
            <a:avLst/>
          </a:prstGeom>
          <a:ln w="6350">
            <a:solidFill>
              <a:srgbClr val="000000">
                <a:alpha val="2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09" name="Straight Connector 1508">
            <a:extLst>
              <a:ext uri="{FF2B5EF4-FFF2-40B4-BE49-F238E27FC236}">
                <a16:creationId xmlns:a16="http://schemas.microsoft.com/office/drawing/2014/main" id="{8AB647AD-E74B-A054-5104-C662507649EB}"/>
              </a:ext>
            </a:extLst>
          </p:cNvPr>
          <p:cNvCxnSpPr>
            <a:cxnSpLocks/>
          </p:cNvCxnSpPr>
          <p:nvPr/>
        </p:nvCxnSpPr>
        <p:spPr>
          <a:xfrm>
            <a:off x="8162571" y="3423358"/>
            <a:ext cx="0" cy="698907"/>
          </a:xfrm>
          <a:prstGeom prst="line">
            <a:avLst/>
          </a:prstGeom>
          <a:ln w="6350">
            <a:solidFill>
              <a:srgbClr val="000000">
                <a:alpha val="20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511" name="TextBox 1510">
            <a:extLst>
              <a:ext uri="{FF2B5EF4-FFF2-40B4-BE49-F238E27FC236}">
                <a16:creationId xmlns:a16="http://schemas.microsoft.com/office/drawing/2014/main" id="{2EE15A6B-21BA-6D30-83A9-494DAF4DA12F}"/>
              </a:ext>
            </a:extLst>
          </p:cNvPr>
          <p:cNvSpPr txBox="1"/>
          <p:nvPr/>
        </p:nvSpPr>
        <p:spPr>
          <a:xfrm>
            <a:off x="8236540" y="3429710"/>
            <a:ext cx="1495123"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Segoe UI Semibold"/>
                <a:ea typeface="+mn-ea"/>
                <a:cs typeface="Segoe UI Semibold"/>
              </a:rPr>
              <a:t>Specialized Agent Task Groups for each domain</a:t>
            </a:r>
          </a:p>
        </p:txBody>
      </p:sp>
      <p:grpSp>
        <p:nvGrpSpPr>
          <p:cNvPr id="1539" name="Group 1538">
            <a:extLst>
              <a:ext uri="{FF2B5EF4-FFF2-40B4-BE49-F238E27FC236}">
                <a16:creationId xmlns:a16="http://schemas.microsoft.com/office/drawing/2014/main" id="{52E9FC61-C9AE-4C44-97CB-E336164ACAFC}"/>
              </a:ext>
            </a:extLst>
          </p:cNvPr>
          <p:cNvGrpSpPr/>
          <p:nvPr/>
        </p:nvGrpSpPr>
        <p:grpSpPr>
          <a:xfrm>
            <a:off x="5429692" y="5082553"/>
            <a:ext cx="1531145" cy="298795"/>
            <a:chOff x="6315867" y="5094680"/>
            <a:chExt cx="1531145" cy="298795"/>
          </a:xfrm>
        </p:grpSpPr>
        <p:sp>
          <p:nvSpPr>
            <p:cNvPr id="1512" name="Rectangle: Rounded Corners 24">
              <a:extLst>
                <a:ext uri="{FF2B5EF4-FFF2-40B4-BE49-F238E27FC236}">
                  <a16:creationId xmlns:a16="http://schemas.microsoft.com/office/drawing/2014/main" id="{9E1895F2-9380-8064-A770-C9FC48616CC0}"/>
                </a:ext>
              </a:extLst>
            </p:cNvPr>
            <p:cNvSpPr/>
            <p:nvPr/>
          </p:nvSpPr>
          <p:spPr bwMode="auto">
            <a:xfrm>
              <a:off x="6315867" y="5094680"/>
              <a:ext cx="1531145" cy="298795"/>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513" name="TextBox 1512">
              <a:extLst>
                <a:ext uri="{FF2B5EF4-FFF2-40B4-BE49-F238E27FC236}">
                  <a16:creationId xmlns:a16="http://schemas.microsoft.com/office/drawing/2014/main" id="{5CE2382A-B767-C912-A3FC-A5EF7731BCBC}"/>
                </a:ext>
              </a:extLst>
            </p:cNvPr>
            <p:cNvSpPr txBox="1"/>
            <p:nvPr/>
          </p:nvSpPr>
          <p:spPr>
            <a:xfrm>
              <a:off x="6654693" y="5109955"/>
              <a:ext cx="1134048" cy="276999"/>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215F9A"/>
                  </a:solidFill>
                  <a:effectLst/>
                  <a:uLnTx/>
                  <a:uFillTx/>
                  <a:latin typeface="Segoe UI Semibold"/>
                  <a:ea typeface="+mn-ea"/>
                  <a:cs typeface="Segoe UI Semibold"/>
                </a:rPr>
                <a:t>Knowledge Bases</a:t>
              </a:r>
              <a:r>
                <a:rPr kumimoji="0" lang="en-US" sz="900" b="0" i="0" u="none" strike="noStrike" kern="1200" cap="none" spc="0" normalizeH="0" baseline="0" noProof="0">
                  <a:ln>
                    <a:noFill/>
                  </a:ln>
                  <a:solidFill>
                    <a:srgbClr val="000000"/>
                  </a:solidFill>
                  <a:effectLst/>
                  <a:uLnTx/>
                  <a:uFillTx/>
                  <a:latin typeface="Segoe UI Semibold"/>
                  <a:ea typeface="+mn-ea"/>
                  <a:cs typeface="Segoe UI Semibold"/>
                </a:rPr>
                <a:t> Azure AI Search</a:t>
              </a:r>
            </a:p>
          </p:txBody>
        </p:sp>
        <p:pic>
          <p:nvPicPr>
            <p:cNvPr id="1514" name="Picture 1513" descr="Pricing - Azure AI Search | Microsoft Azure">
              <a:extLst>
                <a:ext uri="{FF2B5EF4-FFF2-40B4-BE49-F238E27FC236}">
                  <a16:creationId xmlns:a16="http://schemas.microsoft.com/office/drawing/2014/main" id="{1621863C-7FEA-8C68-517D-B531705A2C50}"/>
                </a:ext>
              </a:extLst>
            </p:cNvPr>
            <p:cNvPicPr>
              <a:picLocks noChangeAspect="1"/>
            </p:cNvPicPr>
            <p:nvPr/>
          </p:nvPicPr>
          <p:blipFill>
            <a:blip r:embed="rId31"/>
            <a:srcRect l="24216" t="11387" r="24093" b="16163"/>
            <a:stretch>
              <a:fillRect/>
            </a:stretch>
          </p:blipFill>
          <p:spPr>
            <a:xfrm>
              <a:off x="6416052" y="5144059"/>
              <a:ext cx="288295" cy="200037"/>
            </a:xfrm>
            <a:prstGeom prst="rect">
              <a:avLst/>
            </a:prstGeom>
          </p:spPr>
        </p:pic>
      </p:grpSp>
      <p:grpSp>
        <p:nvGrpSpPr>
          <p:cNvPr id="1540" name="Group 1539">
            <a:extLst>
              <a:ext uri="{FF2B5EF4-FFF2-40B4-BE49-F238E27FC236}">
                <a16:creationId xmlns:a16="http://schemas.microsoft.com/office/drawing/2014/main" id="{66CC0ECA-544A-E1EB-676A-168B90BC03C6}"/>
              </a:ext>
            </a:extLst>
          </p:cNvPr>
          <p:cNvGrpSpPr/>
          <p:nvPr/>
        </p:nvGrpSpPr>
        <p:grpSpPr>
          <a:xfrm>
            <a:off x="6716113" y="4719553"/>
            <a:ext cx="1646833" cy="308007"/>
            <a:chOff x="7075307" y="4728710"/>
            <a:chExt cx="1249005" cy="308007"/>
          </a:xfrm>
        </p:grpSpPr>
        <p:sp>
          <p:nvSpPr>
            <p:cNvPr id="1381" name="Rectangle: Rounded Corners 24">
              <a:extLst>
                <a:ext uri="{FF2B5EF4-FFF2-40B4-BE49-F238E27FC236}">
                  <a16:creationId xmlns:a16="http://schemas.microsoft.com/office/drawing/2014/main" id="{FBE31188-1DD4-7754-6E3E-3FC3146EDB96}"/>
                </a:ext>
              </a:extLst>
            </p:cNvPr>
            <p:cNvSpPr/>
            <p:nvPr/>
          </p:nvSpPr>
          <p:spPr bwMode="auto">
            <a:xfrm>
              <a:off x="7075307" y="4728710"/>
              <a:ext cx="1230489" cy="308007"/>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383" name="Picture 1382" descr="A blue triangle logo on a black background&#10;&#10;AI-generated content may be incorrect.">
              <a:extLst>
                <a:ext uri="{FF2B5EF4-FFF2-40B4-BE49-F238E27FC236}">
                  <a16:creationId xmlns:a16="http://schemas.microsoft.com/office/drawing/2014/main" id="{347A173A-AD31-3503-19D9-EE5CE4ED09C3}"/>
                </a:ext>
              </a:extLst>
            </p:cNvPr>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7075307" y="4744470"/>
              <a:ext cx="241640" cy="276485"/>
            </a:xfrm>
            <a:prstGeom prst="rect">
              <a:avLst/>
            </a:prstGeom>
          </p:spPr>
        </p:pic>
        <p:sp>
          <p:nvSpPr>
            <p:cNvPr id="1517" name="TextBox 1516">
              <a:extLst>
                <a:ext uri="{FF2B5EF4-FFF2-40B4-BE49-F238E27FC236}">
                  <a16:creationId xmlns:a16="http://schemas.microsoft.com/office/drawing/2014/main" id="{DD35B291-0D69-0A6F-7D8F-07D32C9272CA}"/>
                </a:ext>
              </a:extLst>
            </p:cNvPr>
            <p:cNvSpPr txBox="1"/>
            <p:nvPr/>
          </p:nvSpPr>
          <p:spPr>
            <a:xfrm>
              <a:off x="7260793" y="4764985"/>
              <a:ext cx="1063519"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E2841">
                      <a:lumMod val="75000"/>
                      <a:lumOff val="25000"/>
                    </a:srgbClr>
                  </a:solidFill>
                  <a:effectLst/>
                  <a:uLnTx/>
                  <a:uFillTx/>
                  <a:latin typeface="Segoe UI Semibold"/>
                  <a:ea typeface="+mn-ea"/>
                  <a:cs typeface="Segoe UI Semibold"/>
                </a:rPr>
                <a:t>Models &amp; Tools</a:t>
              </a:r>
              <a:endParaRPr kumimoji="0" lang="en-US" sz="900" b="0" i="0" u="none" strike="noStrike" kern="1200" cap="none" spc="0" normalizeH="0" baseline="0" noProof="0">
                <a:ln>
                  <a:noFill/>
                </a:ln>
                <a:solidFill>
                  <a:srgbClr val="000000"/>
                </a:solidFill>
                <a:effectLst/>
                <a:uLnTx/>
                <a:uFillTx/>
                <a:latin typeface="Segoe UI Semibold"/>
                <a:ea typeface="+mn-ea"/>
                <a:cs typeface="Segoe UI Semibold"/>
              </a:endParaRPr>
            </a:p>
          </p:txBody>
        </p:sp>
      </p:grpSp>
      <p:sp>
        <p:nvSpPr>
          <p:cNvPr id="1519" name="Rectangle: Rounded Corners 24">
            <a:extLst>
              <a:ext uri="{FF2B5EF4-FFF2-40B4-BE49-F238E27FC236}">
                <a16:creationId xmlns:a16="http://schemas.microsoft.com/office/drawing/2014/main" id="{413D6A5E-8AF8-6ABB-9B36-33B35FD6AEA3}"/>
              </a:ext>
            </a:extLst>
          </p:cNvPr>
          <p:cNvSpPr/>
          <p:nvPr/>
        </p:nvSpPr>
        <p:spPr bwMode="auto">
          <a:xfrm>
            <a:off x="1475348" y="3152703"/>
            <a:ext cx="1519319" cy="1059743"/>
          </a:xfrm>
          <a:prstGeom prst="roundRect">
            <a:avLst>
              <a:gd name="adj" fmla="val 7024"/>
            </a:avLst>
          </a:prstGeom>
          <a:solidFill>
            <a:srgbClr val="E2EDF1"/>
          </a:solidFill>
          <a:ln w="6350">
            <a:solidFill>
              <a:srgbClr val="E2EDF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530" name="Group 1529">
            <a:extLst>
              <a:ext uri="{FF2B5EF4-FFF2-40B4-BE49-F238E27FC236}">
                <a16:creationId xmlns:a16="http://schemas.microsoft.com/office/drawing/2014/main" id="{BC5BC743-E441-019A-C468-466ACBA079BA}"/>
              </a:ext>
            </a:extLst>
          </p:cNvPr>
          <p:cNvGrpSpPr/>
          <p:nvPr/>
        </p:nvGrpSpPr>
        <p:grpSpPr>
          <a:xfrm>
            <a:off x="1553748" y="3524834"/>
            <a:ext cx="1432377" cy="247650"/>
            <a:chOff x="2106741" y="3388783"/>
            <a:chExt cx="1432377" cy="247650"/>
          </a:xfrm>
        </p:grpSpPr>
        <p:sp>
          <p:nvSpPr>
            <p:cNvPr id="1524" name="Rectangle: Rounded Corners 24">
              <a:extLst>
                <a:ext uri="{FF2B5EF4-FFF2-40B4-BE49-F238E27FC236}">
                  <a16:creationId xmlns:a16="http://schemas.microsoft.com/office/drawing/2014/main" id="{FCEBE4F5-D19C-F47B-42C4-27BF9D88527E}"/>
                </a:ext>
              </a:extLst>
            </p:cNvPr>
            <p:cNvSpPr/>
            <p:nvPr/>
          </p:nvSpPr>
          <p:spPr bwMode="auto">
            <a:xfrm>
              <a:off x="2106741" y="3388783"/>
              <a:ext cx="1337677" cy="247650"/>
            </a:xfrm>
            <a:prstGeom prst="roundRect">
              <a:avLst>
                <a:gd name="adj" fmla="val 11467"/>
              </a:avLst>
            </a:prstGeom>
            <a:solidFill>
              <a:srgbClr val="FFFFFF"/>
            </a:solidFill>
            <a:ln w="6350">
              <a:solidFill>
                <a:srgbClr val="1D7553"/>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525" name="Picture 1524">
              <a:extLst>
                <a:ext uri="{FF2B5EF4-FFF2-40B4-BE49-F238E27FC236}">
                  <a16:creationId xmlns:a16="http://schemas.microsoft.com/office/drawing/2014/main" id="{C995DB84-FFE8-2A5D-E11E-EAC2D793CEA5}"/>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6061" b="93074" l="9910" r="90991">
                          <a14:foregroundMark x1="54054" y1="93506" x2="51802" y2="93074"/>
                          <a14:foregroundMark x1="55856" y1="6061" x2="54054" y2="6926"/>
                          <a14:foregroundMark x1="90991" y1="33333" x2="90991" y2="33333"/>
                          <a14:foregroundMark x1="90090" y1="53247" x2="90090" y2="53247"/>
                        </a14:backgroundRemoval>
                      </a14:imgEffect>
                    </a14:imgLayer>
                  </a14:imgProps>
                </a:ext>
              </a:extLst>
            </a:blip>
            <a:stretch>
              <a:fillRect/>
            </a:stretch>
          </p:blipFill>
          <p:spPr>
            <a:xfrm>
              <a:off x="2120302" y="3410227"/>
              <a:ext cx="198304" cy="206344"/>
            </a:xfrm>
            <a:prstGeom prst="rect">
              <a:avLst/>
            </a:prstGeom>
          </p:spPr>
        </p:pic>
        <p:sp>
          <p:nvSpPr>
            <p:cNvPr id="1526" name="TextBox 1525">
              <a:extLst>
                <a:ext uri="{FF2B5EF4-FFF2-40B4-BE49-F238E27FC236}">
                  <a16:creationId xmlns:a16="http://schemas.microsoft.com/office/drawing/2014/main" id="{F11EE76D-0665-26A2-9F0B-6BA40ECF08F7}"/>
                </a:ext>
              </a:extLst>
            </p:cNvPr>
            <p:cNvSpPr txBox="1"/>
            <p:nvPr/>
          </p:nvSpPr>
          <p:spPr>
            <a:xfrm>
              <a:off x="2282615" y="3410227"/>
              <a:ext cx="1256503" cy="20005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Fabric Operations Agent</a:t>
              </a:r>
            </a:p>
          </p:txBody>
        </p:sp>
      </p:grpSp>
      <p:grpSp>
        <p:nvGrpSpPr>
          <p:cNvPr id="1531" name="Group 1530">
            <a:extLst>
              <a:ext uri="{FF2B5EF4-FFF2-40B4-BE49-F238E27FC236}">
                <a16:creationId xmlns:a16="http://schemas.microsoft.com/office/drawing/2014/main" id="{7963C938-A763-9972-A548-DB9E50897EF5}"/>
              </a:ext>
            </a:extLst>
          </p:cNvPr>
          <p:cNvGrpSpPr/>
          <p:nvPr/>
        </p:nvGrpSpPr>
        <p:grpSpPr>
          <a:xfrm>
            <a:off x="1553748" y="3222709"/>
            <a:ext cx="1432377" cy="247650"/>
            <a:chOff x="2106741" y="3106867"/>
            <a:chExt cx="1432377" cy="247650"/>
          </a:xfrm>
        </p:grpSpPr>
        <p:sp>
          <p:nvSpPr>
            <p:cNvPr id="1527" name="Rectangle: Rounded Corners 24">
              <a:extLst>
                <a:ext uri="{FF2B5EF4-FFF2-40B4-BE49-F238E27FC236}">
                  <a16:creationId xmlns:a16="http://schemas.microsoft.com/office/drawing/2014/main" id="{150D33A6-C0F9-5C45-DCD7-A179237B0D81}"/>
                </a:ext>
              </a:extLst>
            </p:cNvPr>
            <p:cNvSpPr/>
            <p:nvPr/>
          </p:nvSpPr>
          <p:spPr bwMode="auto">
            <a:xfrm>
              <a:off x="2106741" y="3106867"/>
              <a:ext cx="1337677" cy="247650"/>
            </a:xfrm>
            <a:prstGeom prst="roundRect">
              <a:avLst>
                <a:gd name="adj" fmla="val 11467"/>
              </a:avLst>
            </a:prstGeom>
            <a:solidFill>
              <a:srgbClr val="FFFFFF"/>
            </a:solidFill>
            <a:ln w="6350">
              <a:solidFill>
                <a:srgbClr val="1D7553"/>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528" name="Picture 1527">
              <a:extLst>
                <a:ext uri="{FF2B5EF4-FFF2-40B4-BE49-F238E27FC236}">
                  <a16:creationId xmlns:a16="http://schemas.microsoft.com/office/drawing/2014/main" id="{C4D6C2B9-4449-474E-0BEE-E96139B8E17A}"/>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6061" b="93074" l="9910" r="90991">
                          <a14:foregroundMark x1="54054" y1="93506" x2="51802" y2="93074"/>
                          <a14:foregroundMark x1="55856" y1="6061" x2="54054" y2="6926"/>
                          <a14:foregroundMark x1="90991" y1="33333" x2="90991" y2="33333"/>
                          <a14:foregroundMark x1="90090" y1="53247" x2="90090" y2="53247"/>
                        </a14:backgroundRemoval>
                      </a14:imgEffect>
                    </a14:imgLayer>
                  </a14:imgProps>
                </a:ext>
              </a:extLst>
            </a:blip>
            <a:stretch>
              <a:fillRect/>
            </a:stretch>
          </p:blipFill>
          <p:spPr>
            <a:xfrm>
              <a:off x="2120302" y="3128311"/>
              <a:ext cx="198304" cy="206344"/>
            </a:xfrm>
            <a:prstGeom prst="rect">
              <a:avLst/>
            </a:prstGeom>
          </p:spPr>
        </p:pic>
        <p:sp>
          <p:nvSpPr>
            <p:cNvPr id="1529" name="TextBox 1528">
              <a:extLst>
                <a:ext uri="{FF2B5EF4-FFF2-40B4-BE49-F238E27FC236}">
                  <a16:creationId xmlns:a16="http://schemas.microsoft.com/office/drawing/2014/main" id="{444535A6-E9FA-301E-89C1-44226A9680DB}"/>
                </a:ext>
              </a:extLst>
            </p:cNvPr>
            <p:cNvSpPr txBox="1"/>
            <p:nvPr/>
          </p:nvSpPr>
          <p:spPr>
            <a:xfrm>
              <a:off x="2282615" y="3128311"/>
              <a:ext cx="1256503" cy="20005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Fabric Data Agent</a:t>
              </a:r>
            </a:p>
          </p:txBody>
        </p:sp>
      </p:grpSp>
      <p:sp>
        <p:nvSpPr>
          <p:cNvPr id="1533" name="Rectangle: Rounded Corners 24">
            <a:extLst>
              <a:ext uri="{FF2B5EF4-FFF2-40B4-BE49-F238E27FC236}">
                <a16:creationId xmlns:a16="http://schemas.microsoft.com/office/drawing/2014/main" id="{F7BDD3B4-01B5-246B-F9C9-136E4677CDA4}"/>
              </a:ext>
            </a:extLst>
          </p:cNvPr>
          <p:cNvSpPr/>
          <p:nvPr/>
        </p:nvSpPr>
        <p:spPr bwMode="auto">
          <a:xfrm>
            <a:off x="1553748" y="3820713"/>
            <a:ext cx="1339322" cy="437635"/>
          </a:xfrm>
          <a:prstGeom prst="roundRect">
            <a:avLst>
              <a:gd name="adj" fmla="val 11467"/>
            </a:avLst>
          </a:prstGeom>
          <a:solidFill>
            <a:srgbClr val="FFFFFF"/>
          </a:solidFill>
          <a:ln w="6350">
            <a:solidFill>
              <a:srgbClr val="1D7553"/>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535" name="TextBox 1534">
            <a:extLst>
              <a:ext uri="{FF2B5EF4-FFF2-40B4-BE49-F238E27FC236}">
                <a16:creationId xmlns:a16="http://schemas.microsoft.com/office/drawing/2014/main" id="{8C98832E-564E-3FF4-2174-02B59D1DB878}"/>
              </a:ext>
            </a:extLst>
          </p:cNvPr>
          <p:cNvSpPr txBox="1"/>
          <p:nvPr/>
        </p:nvSpPr>
        <p:spPr>
          <a:xfrm>
            <a:off x="1810489" y="3935344"/>
            <a:ext cx="1184179" cy="20005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Fabric RTI MCP Server</a:t>
            </a:r>
          </a:p>
        </p:txBody>
      </p:sp>
      <p:pic>
        <p:nvPicPr>
          <p:cNvPr id="1536" name="Picture 1535" descr="Microsoft Fabric documentation - Microsoft Fabric | Microsoft Learn">
            <a:extLst>
              <a:ext uri="{FF2B5EF4-FFF2-40B4-BE49-F238E27FC236}">
                <a16:creationId xmlns:a16="http://schemas.microsoft.com/office/drawing/2014/main" id="{0FA2D4CC-23B9-7B45-4566-D5A310B13CE1}"/>
              </a:ext>
            </a:extLst>
          </p:cNvPr>
          <p:cNvPicPr>
            <a:picLocks noChangeAspect="1"/>
          </p:cNvPicPr>
          <p:nvPr/>
        </p:nvPicPr>
        <p:blipFill>
          <a:blip r:embed="rId14"/>
          <a:stretch>
            <a:fillRect/>
          </a:stretch>
        </p:blipFill>
        <p:spPr>
          <a:xfrm>
            <a:off x="1629547" y="3924693"/>
            <a:ext cx="221590" cy="221590"/>
          </a:xfrm>
          <a:prstGeom prst="rect">
            <a:avLst/>
          </a:prstGeom>
        </p:spPr>
      </p:pic>
      <p:cxnSp>
        <p:nvCxnSpPr>
          <p:cNvPr id="1537" name="Straight Arrow Connector 1536">
            <a:extLst>
              <a:ext uri="{FF2B5EF4-FFF2-40B4-BE49-F238E27FC236}">
                <a16:creationId xmlns:a16="http://schemas.microsoft.com/office/drawing/2014/main" id="{7BE29D00-80A0-E6EA-4A3F-4182C5DF8522}"/>
              </a:ext>
            </a:extLst>
          </p:cNvPr>
          <p:cNvCxnSpPr>
            <a:cxnSpLocks/>
          </p:cNvCxnSpPr>
          <p:nvPr/>
        </p:nvCxnSpPr>
        <p:spPr>
          <a:xfrm flipH="1" flipV="1">
            <a:off x="2001157" y="4265187"/>
            <a:ext cx="1112" cy="422223"/>
          </a:xfrm>
          <a:prstGeom prst="straightConnector1">
            <a:avLst/>
          </a:prstGeom>
          <a:ln>
            <a:solidFill>
              <a:srgbClr val="00B0F0"/>
            </a:solidFill>
            <a:headEnd type="triangle"/>
            <a:tailEnd type="triangle"/>
          </a:ln>
        </p:spPr>
        <p:style>
          <a:lnRef idx="2">
            <a:schemeClr val="accent1"/>
          </a:lnRef>
          <a:fillRef idx="0">
            <a:schemeClr val="accent1"/>
          </a:fillRef>
          <a:effectRef idx="1">
            <a:schemeClr val="accent1"/>
          </a:effectRef>
          <a:fontRef idx="minor">
            <a:schemeClr val="tx1"/>
          </a:fontRef>
        </p:style>
      </p:cxnSp>
      <p:grpSp>
        <p:nvGrpSpPr>
          <p:cNvPr id="1315" name="Group 1314">
            <a:extLst>
              <a:ext uri="{FF2B5EF4-FFF2-40B4-BE49-F238E27FC236}">
                <a16:creationId xmlns:a16="http://schemas.microsoft.com/office/drawing/2014/main" id="{F867C63E-667A-FC07-E8DD-E22A86499DAA}"/>
              </a:ext>
            </a:extLst>
          </p:cNvPr>
          <p:cNvGrpSpPr/>
          <p:nvPr/>
        </p:nvGrpSpPr>
        <p:grpSpPr>
          <a:xfrm>
            <a:off x="8491009" y="3787037"/>
            <a:ext cx="1048071" cy="262896"/>
            <a:chOff x="2957415" y="8164398"/>
            <a:chExt cx="1625392" cy="262896"/>
          </a:xfrm>
        </p:grpSpPr>
        <p:grpSp>
          <p:nvGrpSpPr>
            <p:cNvPr id="1316" name="Group 1315">
              <a:extLst>
                <a:ext uri="{FF2B5EF4-FFF2-40B4-BE49-F238E27FC236}">
                  <a16:creationId xmlns:a16="http://schemas.microsoft.com/office/drawing/2014/main" id="{B8C431FF-974E-9FB9-DE61-8610D8BAF1A7}"/>
                </a:ext>
              </a:extLst>
            </p:cNvPr>
            <p:cNvGrpSpPr/>
            <p:nvPr/>
          </p:nvGrpSpPr>
          <p:grpSpPr>
            <a:xfrm>
              <a:off x="2957415" y="8164398"/>
              <a:ext cx="1625392" cy="262896"/>
              <a:chOff x="6743797" y="8230981"/>
              <a:chExt cx="1738817" cy="285207"/>
            </a:xfrm>
          </p:grpSpPr>
          <p:sp>
            <p:nvSpPr>
              <p:cNvPr id="1318" name="Rectangle: Rounded Corners 24">
                <a:extLst>
                  <a:ext uri="{FF2B5EF4-FFF2-40B4-BE49-F238E27FC236}">
                    <a16:creationId xmlns:a16="http://schemas.microsoft.com/office/drawing/2014/main" id="{31A5E474-B1EA-3399-BF68-27F174A149D1}"/>
                  </a:ext>
                </a:extLst>
              </p:cNvPr>
              <p:cNvSpPr/>
              <p:nvPr/>
            </p:nvSpPr>
            <p:spPr bwMode="auto">
              <a:xfrm>
                <a:off x="6743797" y="8230981"/>
                <a:ext cx="1704990" cy="285207"/>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319" name="TextBox 1318">
                <a:extLst>
                  <a:ext uri="{FF2B5EF4-FFF2-40B4-BE49-F238E27FC236}">
                    <a16:creationId xmlns:a16="http://schemas.microsoft.com/office/drawing/2014/main" id="{DB9A4D20-B712-10B7-AC1B-2EA213E366F5}"/>
                  </a:ext>
                </a:extLst>
              </p:cNvPr>
              <p:cNvSpPr txBox="1"/>
              <p:nvPr/>
            </p:nvSpPr>
            <p:spPr>
              <a:xfrm>
                <a:off x="7052996" y="8247695"/>
                <a:ext cx="1429618" cy="233728"/>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700" b="1" i="0" u="none" strike="noStrike" kern="1200" cap="none" spc="0" normalizeH="0" baseline="0" noProof="0">
                    <a:ln>
                      <a:noFill/>
                    </a:ln>
                    <a:solidFill>
                      <a:prstClr val="black"/>
                    </a:solidFill>
                    <a:effectLst/>
                    <a:uLnTx/>
                    <a:uFillTx/>
                    <a:latin typeface="Segoe UI Semibold"/>
                    <a:ea typeface="+mn-ea"/>
                    <a:cs typeface="Segoe UI Semibold"/>
                  </a:rPr>
                  <a:t>Agent-to-Agent (A2A)</a:t>
                </a:r>
              </a:p>
            </p:txBody>
          </p:sp>
        </p:grpSp>
        <p:pic>
          <p:nvPicPr>
            <p:cNvPr id="1317" name="Picture 4" descr="Agent2Agent (A2A) Project · GitHub">
              <a:extLst>
                <a:ext uri="{FF2B5EF4-FFF2-40B4-BE49-F238E27FC236}">
                  <a16:creationId xmlns:a16="http://schemas.microsoft.com/office/drawing/2014/main" id="{FD2F21C8-74B9-812D-1C52-B9248E826F3A}"/>
                </a:ext>
              </a:extLst>
            </p:cNvPr>
            <p:cNvPicPr>
              <a:picLocks noChangeAspect="1" noChangeArrowheads="1"/>
            </p:cNvPicPr>
            <p:nvPr/>
          </p:nvPicPr>
          <p:blipFill rotWithShape="1">
            <a:blip r:embed="rId33" cstate="print">
              <a:extLst>
                <a:ext uri="{28A0092B-C50C-407E-A947-70E740481C1C}">
                  <a14:useLocalDpi xmlns:a14="http://schemas.microsoft.com/office/drawing/2010/main" val="0"/>
                </a:ext>
              </a:extLst>
            </a:blip>
            <a:srcRect t="18564" b="18431"/>
            <a:stretch>
              <a:fillRect/>
            </a:stretch>
          </p:blipFill>
          <p:spPr bwMode="auto">
            <a:xfrm>
              <a:off x="2967367" y="8177384"/>
              <a:ext cx="437328" cy="220800"/>
            </a:xfrm>
            <a:prstGeom prst="rect">
              <a:avLst/>
            </a:prstGeom>
            <a:noFill/>
            <a:extLst>
              <a:ext uri="{909E8E84-426E-40DD-AFC4-6F175D3DCCD1}">
                <a14:hiddenFill xmlns:a14="http://schemas.microsoft.com/office/drawing/2010/main">
                  <a:solidFill>
                    <a:srgbClr val="FFFFFF"/>
                  </a:solidFill>
                </a14:hiddenFill>
              </a:ext>
            </a:extLst>
          </p:spPr>
        </p:pic>
      </p:grpSp>
      <p:sp>
        <p:nvSpPr>
          <p:cNvPr id="1541" name="Rectangle: Rounded Corners 24">
            <a:extLst>
              <a:ext uri="{FF2B5EF4-FFF2-40B4-BE49-F238E27FC236}">
                <a16:creationId xmlns:a16="http://schemas.microsoft.com/office/drawing/2014/main" id="{8B328FBF-95B6-DC13-763B-3779A38B129B}"/>
              </a:ext>
            </a:extLst>
          </p:cNvPr>
          <p:cNvSpPr/>
          <p:nvPr/>
        </p:nvSpPr>
        <p:spPr bwMode="auto">
          <a:xfrm>
            <a:off x="10079444" y="3151537"/>
            <a:ext cx="1519319" cy="1057055"/>
          </a:xfrm>
          <a:prstGeom prst="roundRect">
            <a:avLst>
              <a:gd name="adj" fmla="val 7024"/>
            </a:avLst>
          </a:prstGeom>
          <a:solidFill>
            <a:srgbClr val="E2EDF1"/>
          </a:solidFill>
          <a:ln w="6350">
            <a:solidFill>
              <a:srgbClr val="E2EDF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1"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542" name="Rectangle: Rounded Corners 24">
            <a:extLst>
              <a:ext uri="{FF2B5EF4-FFF2-40B4-BE49-F238E27FC236}">
                <a16:creationId xmlns:a16="http://schemas.microsoft.com/office/drawing/2014/main" id="{A4CE3D00-3382-6FD1-14ED-068A59634EE9}"/>
              </a:ext>
            </a:extLst>
          </p:cNvPr>
          <p:cNvSpPr/>
          <p:nvPr/>
        </p:nvSpPr>
        <p:spPr bwMode="auto">
          <a:xfrm>
            <a:off x="10179618" y="3481553"/>
            <a:ext cx="1339322" cy="307819"/>
          </a:xfrm>
          <a:prstGeom prst="roundRect">
            <a:avLst>
              <a:gd name="adj" fmla="val 11467"/>
            </a:avLst>
          </a:prstGeom>
          <a:solidFill>
            <a:srgbClr val="FFFFFF"/>
          </a:solidFill>
          <a:ln w="6350">
            <a:solidFill>
              <a:srgbClr val="C854C4"/>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543" name="TextBox 1542">
            <a:extLst>
              <a:ext uri="{FF2B5EF4-FFF2-40B4-BE49-F238E27FC236}">
                <a16:creationId xmlns:a16="http://schemas.microsoft.com/office/drawing/2014/main" id="{EBFD7681-E474-B7D9-7ACA-2DEB411DAA41}"/>
              </a:ext>
            </a:extLst>
          </p:cNvPr>
          <p:cNvSpPr txBox="1"/>
          <p:nvPr/>
        </p:nvSpPr>
        <p:spPr>
          <a:xfrm>
            <a:off x="10377124" y="3481595"/>
            <a:ext cx="1141816" cy="30777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Native Foundry M365 Integration</a:t>
            </a:r>
          </a:p>
        </p:txBody>
      </p:sp>
      <p:sp>
        <p:nvSpPr>
          <p:cNvPr id="1544" name="Rectangle: Rounded Corners 24">
            <a:extLst>
              <a:ext uri="{FF2B5EF4-FFF2-40B4-BE49-F238E27FC236}">
                <a16:creationId xmlns:a16="http://schemas.microsoft.com/office/drawing/2014/main" id="{1F20D9C4-1106-EC4F-E09D-550796411BD8}"/>
              </a:ext>
            </a:extLst>
          </p:cNvPr>
          <p:cNvSpPr/>
          <p:nvPr/>
        </p:nvSpPr>
        <p:spPr bwMode="auto">
          <a:xfrm>
            <a:off x="10178084" y="3834921"/>
            <a:ext cx="1339322" cy="307819"/>
          </a:xfrm>
          <a:prstGeom prst="roundRect">
            <a:avLst>
              <a:gd name="adj" fmla="val 11467"/>
            </a:avLst>
          </a:prstGeom>
          <a:solidFill>
            <a:srgbClr val="FFFFFF"/>
          </a:solidFill>
          <a:ln w="6350">
            <a:solidFill>
              <a:srgbClr val="C854C4"/>
            </a:solid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545" name="TextBox 1544">
            <a:extLst>
              <a:ext uri="{FF2B5EF4-FFF2-40B4-BE49-F238E27FC236}">
                <a16:creationId xmlns:a16="http://schemas.microsoft.com/office/drawing/2014/main" id="{2B4A8066-4FCD-2E5F-F482-C216C8ADE850}"/>
              </a:ext>
            </a:extLst>
          </p:cNvPr>
          <p:cNvSpPr txBox="1"/>
          <p:nvPr/>
        </p:nvSpPr>
        <p:spPr>
          <a:xfrm>
            <a:off x="10375590" y="3834963"/>
            <a:ext cx="1141816" cy="30777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M365 Agent Toolkit MCP SDK</a:t>
            </a:r>
          </a:p>
        </p:txBody>
      </p:sp>
      <p:pic>
        <p:nvPicPr>
          <p:cNvPr id="1547" name="Picture 1546" descr="A rainbow colored logo on a black background&#10;&#10;AI-generated content may be incorrect.">
            <a:extLst>
              <a:ext uri="{FF2B5EF4-FFF2-40B4-BE49-F238E27FC236}">
                <a16:creationId xmlns:a16="http://schemas.microsoft.com/office/drawing/2014/main" id="{2B40E5D1-E38A-31E3-57E8-5A2EA1B097AC}"/>
              </a:ext>
            </a:extLst>
          </p:cNvPr>
          <p:cNvPicPr>
            <a:picLocks noChangeAspect="1"/>
          </p:cNvPicPr>
          <p:nvPr/>
        </p:nvPicPr>
        <p:blipFill>
          <a:blip r:embed="rId11"/>
          <a:stretch>
            <a:fillRect/>
          </a:stretch>
        </p:blipFill>
        <p:spPr>
          <a:xfrm>
            <a:off x="10227370" y="3546451"/>
            <a:ext cx="196288" cy="182267"/>
          </a:xfrm>
          <a:prstGeom prst="rect">
            <a:avLst/>
          </a:prstGeom>
        </p:spPr>
      </p:pic>
      <p:pic>
        <p:nvPicPr>
          <p:cNvPr id="1548" name="Picture 1547" descr="A rainbow colored logo on a black background&#10;&#10;AI-generated content may be incorrect.">
            <a:extLst>
              <a:ext uri="{FF2B5EF4-FFF2-40B4-BE49-F238E27FC236}">
                <a16:creationId xmlns:a16="http://schemas.microsoft.com/office/drawing/2014/main" id="{E59C5F82-72C7-D199-BE66-CDD7BF361BDE}"/>
              </a:ext>
            </a:extLst>
          </p:cNvPr>
          <p:cNvPicPr>
            <a:picLocks noChangeAspect="1"/>
          </p:cNvPicPr>
          <p:nvPr/>
        </p:nvPicPr>
        <p:blipFill>
          <a:blip r:embed="rId11"/>
          <a:stretch>
            <a:fillRect/>
          </a:stretch>
        </p:blipFill>
        <p:spPr>
          <a:xfrm>
            <a:off x="10227370" y="3891401"/>
            <a:ext cx="196288" cy="182267"/>
          </a:xfrm>
          <a:prstGeom prst="rect">
            <a:avLst/>
          </a:prstGeom>
        </p:spPr>
      </p:pic>
      <p:grpSp>
        <p:nvGrpSpPr>
          <p:cNvPr id="1549" name="Group 1548">
            <a:extLst>
              <a:ext uri="{FF2B5EF4-FFF2-40B4-BE49-F238E27FC236}">
                <a16:creationId xmlns:a16="http://schemas.microsoft.com/office/drawing/2014/main" id="{7B3E3718-D06F-5ADB-9F19-8AEB93061D74}"/>
              </a:ext>
            </a:extLst>
          </p:cNvPr>
          <p:cNvGrpSpPr/>
          <p:nvPr/>
        </p:nvGrpSpPr>
        <p:grpSpPr>
          <a:xfrm>
            <a:off x="7018993" y="5083828"/>
            <a:ext cx="1354502" cy="308007"/>
            <a:chOff x="7075307" y="4728710"/>
            <a:chExt cx="1267798" cy="308007"/>
          </a:xfrm>
        </p:grpSpPr>
        <p:sp>
          <p:nvSpPr>
            <p:cNvPr id="1550" name="Rectangle: Rounded Corners 24">
              <a:extLst>
                <a:ext uri="{FF2B5EF4-FFF2-40B4-BE49-F238E27FC236}">
                  <a16:creationId xmlns:a16="http://schemas.microsoft.com/office/drawing/2014/main" id="{6D5845E4-AB8F-A04F-05CB-77500F2FCE39}"/>
                </a:ext>
              </a:extLst>
            </p:cNvPr>
            <p:cNvSpPr/>
            <p:nvPr/>
          </p:nvSpPr>
          <p:spPr bwMode="auto">
            <a:xfrm>
              <a:off x="7075307" y="4728710"/>
              <a:ext cx="1230489" cy="308007"/>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1551" name="Picture 1550" descr="A blue triangle logo on a black background&#10;&#10;AI-generated content may be incorrect.">
              <a:extLst>
                <a:ext uri="{FF2B5EF4-FFF2-40B4-BE49-F238E27FC236}">
                  <a16:creationId xmlns:a16="http://schemas.microsoft.com/office/drawing/2014/main" id="{CFE85977-7915-4109-2AD8-EDAADF765C28}"/>
                </a:ext>
              </a:extLst>
            </p:cNvPr>
            <p:cNvPicPr>
              <a:picLocks noChangeAspect="1"/>
            </p:cNvPicPr>
            <p:nvPr/>
          </p:nvPicPr>
          <p:blipFill>
            <a:blip r:embed="rId32" cstate="print">
              <a:extLst>
                <a:ext uri="{28A0092B-C50C-407E-A947-70E740481C1C}">
                  <a14:useLocalDpi xmlns:a14="http://schemas.microsoft.com/office/drawing/2010/main" val="0"/>
                </a:ext>
              </a:extLst>
            </a:blip>
            <a:stretch>
              <a:fillRect/>
            </a:stretch>
          </p:blipFill>
          <p:spPr>
            <a:xfrm>
              <a:off x="7075307" y="4744470"/>
              <a:ext cx="276485" cy="276485"/>
            </a:xfrm>
            <a:prstGeom prst="rect">
              <a:avLst/>
            </a:prstGeom>
          </p:spPr>
        </p:pic>
        <p:sp>
          <p:nvSpPr>
            <p:cNvPr id="1552" name="TextBox 1551">
              <a:extLst>
                <a:ext uri="{FF2B5EF4-FFF2-40B4-BE49-F238E27FC236}">
                  <a16:creationId xmlns:a16="http://schemas.microsoft.com/office/drawing/2014/main" id="{3FB8F7EA-AC3F-0C41-B0E0-D958CC6C327C}"/>
                </a:ext>
              </a:extLst>
            </p:cNvPr>
            <p:cNvSpPr txBox="1"/>
            <p:nvPr/>
          </p:nvSpPr>
          <p:spPr>
            <a:xfrm>
              <a:off x="7260793" y="4764985"/>
              <a:ext cx="1082312"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E2841">
                      <a:lumMod val="75000"/>
                      <a:lumOff val="25000"/>
                    </a:srgbClr>
                  </a:solidFill>
                  <a:effectLst/>
                  <a:uLnTx/>
                  <a:uFillTx/>
                  <a:latin typeface="Segoe UI Semibold"/>
                  <a:ea typeface="+mn-ea"/>
                  <a:cs typeface="Segoe UI Semibold"/>
                </a:rPr>
                <a:t>Agentic Retrieval</a:t>
              </a:r>
              <a:endParaRPr kumimoji="0" lang="en-US" sz="900" b="0" i="0" u="none" strike="noStrike" kern="1200" cap="none" spc="0" normalizeH="0" baseline="0" noProof="0">
                <a:ln>
                  <a:noFill/>
                </a:ln>
                <a:solidFill>
                  <a:srgbClr val="000000"/>
                </a:solidFill>
                <a:effectLst/>
                <a:uLnTx/>
                <a:uFillTx/>
                <a:latin typeface="Segoe UI Semibold"/>
                <a:ea typeface="+mn-ea"/>
                <a:cs typeface="Segoe UI Semibold"/>
              </a:endParaRPr>
            </a:p>
          </p:txBody>
        </p:sp>
      </p:grpSp>
      <p:cxnSp>
        <p:nvCxnSpPr>
          <p:cNvPr id="1553" name="Straight Arrow Connector 1552">
            <a:extLst>
              <a:ext uri="{FF2B5EF4-FFF2-40B4-BE49-F238E27FC236}">
                <a16:creationId xmlns:a16="http://schemas.microsoft.com/office/drawing/2014/main" id="{51550C3C-158B-69E0-70F6-D75AFF16B7BA}"/>
              </a:ext>
            </a:extLst>
          </p:cNvPr>
          <p:cNvCxnSpPr>
            <a:cxnSpLocks/>
          </p:cNvCxnSpPr>
          <p:nvPr/>
        </p:nvCxnSpPr>
        <p:spPr>
          <a:xfrm>
            <a:off x="9867259" y="3820713"/>
            <a:ext cx="288000" cy="0"/>
          </a:xfrm>
          <a:prstGeom prst="straightConnector1">
            <a:avLst/>
          </a:prstGeom>
          <a:ln>
            <a:solidFill>
              <a:srgbClr val="00B0F0"/>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1554" name="Straight Arrow Connector 1553">
            <a:extLst>
              <a:ext uri="{FF2B5EF4-FFF2-40B4-BE49-F238E27FC236}">
                <a16:creationId xmlns:a16="http://schemas.microsoft.com/office/drawing/2014/main" id="{91CD3C0A-B2D4-0EE3-AB43-5115BF05A719}"/>
              </a:ext>
            </a:extLst>
          </p:cNvPr>
          <p:cNvCxnSpPr>
            <a:cxnSpLocks/>
          </p:cNvCxnSpPr>
          <p:nvPr/>
        </p:nvCxnSpPr>
        <p:spPr>
          <a:xfrm>
            <a:off x="2921369" y="3653288"/>
            <a:ext cx="288000" cy="0"/>
          </a:xfrm>
          <a:prstGeom prst="straightConnector1">
            <a:avLst/>
          </a:prstGeom>
          <a:ln>
            <a:solidFill>
              <a:srgbClr val="00B0F0"/>
            </a:solidFill>
            <a:headEnd type="triangle"/>
            <a:tailEnd type="triangle"/>
          </a:ln>
        </p:spPr>
        <p:style>
          <a:lnRef idx="2">
            <a:schemeClr val="accent1"/>
          </a:lnRef>
          <a:fillRef idx="0">
            <a:schemeClr val="accent1"/>
          </a:fillRef>
          <a:effectRef idx="1">
            <a:schemeClr val="accent1"/>
          </a:effectRef>
          <a:fontRef idx="minor">
            <a:schemeClr val="tx1"/>
          </a:fontRef>
        </p:style>
      </p:cxnSp>
      <p:pic>
        <p:nvPicPr>
          <p:cNvPr id="1556" name="Picture 1555">
            <a:extLst>
              <a:ext uri="{FF2B5EF4-FFF2-40B4-BE49-F238E27FC236}">
                <a16:creationId xmlns:a16="http://schemas.microsoft.com/office/drawing/2014/main" id="{A10D0323-2642-56D4-E187-47A66E43DD07}"/>
              </a:ext>
            </a:extLst>
          </p:cNvPr>
          <p:cNvPicPr>
            <a:picLocks noChangeAspect="1"/>
          </p:cNvPicPr>
          <p:nvPr/>
        </p:nvPicPr>
        <p:blipFill>
          <a:blip r:embed="rId27"/>
          <a:stretch>
            <a:fillRect/>
          </a:stretch>
        </p:blipFill>
        <p:spPr>
          <a:xfrm>
            <a:off x="9719057" y="6069500"/>
            <a:ext cx="299674" cy="299674"/>
          </a:xfrm>
          <a:prstGeom prst="rect">
            <a:avLst/>
          </a:prstGeom>
        </p:spPr>
      </p:pic>
      <p:pic>
        <p:nvPicPr>
          <p:cNvPr id="1557" name="Picture 2" descr="Download Microsoft Teams Logo in SVG Vector or PNG File Format - Logo.wine">
            <a:extLst>
              <a:ext uri="{FF2B5EF4-FFF2-40B4-BE49-F238E27FC236}">
                <a16:creationId xmlns:a16="http://schemas.microsoft.com/office/drawing/2014/main" id="{1CB445AC-AFFA-D763-6B92-B7948CDA9018}"/>
              </a:ext>
            </a:extLst>
          </p:cNvPr>
          <p:cNvPicPr>
            <a:picLocks noChangeAspect="1" noChangeArrowheads="1"/>
          </p:cNvPicPr>
          <p:nvPr/>
        </p:nvPicPr>
        <p:blipFill rotWithShape="1">
          <a:blip r:embed="rId26" cstate="print">
            <a:extLst>
              <a:ext uri="{28A0092B-C50C-407E-A947-70E740481C1C}">
                <a14:useLocalDpi xmlns:a14="http://schemas.microsoft.com/office/drawing/2010/main" val="0"/>
              </a:ext>
            </a:extLst>
          </a:blip>
          <a:srcRect l="25235" t="13230" r="23683" b="16125"/>
          <a:stretch>
            <a:fillRect/>
          </a:stretch>
        </p:blipFill>
        <p:spPr bwMode="auto">
          <a:xfrm>
            <a:off x="10107314" y="6083284"/>
            <a:ext cx="284802" cy="262577"/>
          </a:xfrm>
          <a:prstGeom prst="rect">
            <a:avLst/>
          </a:prstGeom>
          <a:noFill/>
          <a:extLst>
            <a:ext uri="{909E8E84-426E-40DD-AFC4-6F175D3DCCD1}">
              <a14:hiddenFill xmlns:a14="http://schemas.microsoft.com/office/drawing/2010/main">
                <a:solidFill>
                  <a:srgbClr val="FFFFFF"/>
                </a:solidFill>
              </a14:hiddenFill>
            </a:ext>
          </a:extLst>
        </p:spPr>
      </p:pic>
      <p:pic>
        <p:nvPicPr>
          <p:cNvPr id="1559" name="Picture 1558" descr="OneDrive Logo, symbol, meaning, history, PNG, brand">
            <a:extLst>
              <a:ext uri="{FF2B5EF4-FFF2-40B4-BE49-F238E27FC236}">
                <a16:creationId xmlns:a16="http://schemas.microsoft.com/office/drawing/2014/main" id="{CBE26824-E4FB-4DC4-CB32-AAA327B6F367}"/>
              </a:ext>
            </a:extLst>
          </p:cNvPr>
          <p:cNvPicPr>
            <a:picLocks noChangeAspect="1"/>
          </p:cNvPicPr>
          <p:nvPr/>
        </p:nvPicPr>
        <p:blipFill>
          <a:blip r:embed="rId34"/>
          <a:stretch>
            <a:fillRect/>
          </a:stretch>
        </p:blipFill>
        <p:spPr>
          <a:xfrm>
            <a:off x="10404726" y="6093512"/>
            <a:ext cx="473497" cy="266342"/>
          </a:xfrm>
          <a:prstGeom prst="rect">
            <a:avLst/>
          </a:prstGeom>
        </p:spPr>
      </p:pic>
      <p:pic>
        <p:nvPicPr>
          <p:cNvPr id="1560" name="Picture 1559" descr="Microsoft SharePoint Logo and symbol, meaning, history, PNG, brand">
            <a:extLst>
              <a:ext uri="{FF2B5EF4-FFF2-40B4-BE49-F238E27FC236}">
                <a16:creationId xmlns:a16="http://schemas.microsoft.com/office/drawing/2014/main" id="{852FF74A-577E-23F5-2D7B-019A90FF4415}"/>
              </a:ext>
            </a:extLst>
          </p:cNvPr>
          <p:cNvPicPr>
            <a:picLocks noChangeAspect="1"/>
          </p:cNvPicPr>
          <p:nvPr/>
        </p:nvPicPr>
        <p:blipFill>
          <a:blip r:embed="rId35"/>
          <a:srcRect l="19556" r="21404"/>
          <a:stretch>
            <a:fillRect/>
          </a:stretch>
        </p:blipFill>
        <p:spPr>
          <a:xfrm>
            <a:off x="10942058" y="6069426"/>
            <a:ext cx="308182" cy="293618"/>
          </a:xfrm>
          <a:prstGeom prst="rect">
            <a:avLst/>
          </a:prstGeom>
        </p:spPr>
      </p:pic>
      <p:cxnSp>
        <p:nvCxnSpPr>
          <p:cNvPr id="1571" name="Straight Arrow Connector 1570">
            <a:extLst>
              <a:ext uri="{FF2B5EF4-FFF2-40B4-BE49-F238E27FC236}">
                <a16:creationId xmlns:a16="http://schemas.microsoft.com/office/drawing/2014/main" id="{C117D370-82B8-70A2-2E99-6A57B6F015C3}"/>
              </a:ext>
            </a:extLst>
          </p:cNvPr>
          <p:cNvCxnSpPr>
            <a:cxnSpLocks/>
          </p:cNvCxnSpPr>
          <p:nvPr/>
        </p:nvCxnSpPr>
        <p:spPr>
          <a:xfrm flipV="1">
            <a:off x="11424528" y="4171950"/>
            <a:ext cx="0" cy="564076"/>
          </a:xfrm>
          <a:prstGeom prst="straightConnector1">
            <a:avLst/>
          </a:prstGeom>
          <a:ln>
            <a:solidFill>
              <a:srgbClr val="00B0F0"/>
            </a:solidFill>
            <a:headEnd type="triangle"/>
            <a:tailEnd type="triangle"/>
          </a:ln>
        </p:spPr>
        <p:style>
          <a:lnRef idx="2">
            <a:schemeClr val="accent1"/>
          </a:lnRef>
          <a:fillRef idx="0">
            <a:schemeClr val="accent1"/>
          </a:fillRef>
          <a:effectRef idx="1">
            <a:schemeClr val="accent1"/>
          </a:effectRef>
          <a:fontRef idx="minor">
            <a:schemeClr val="tx1"/>
          </a:fontRef>
        </p:style>
      </p:cxnSp>
      <p:grpSp>
        <p:nvGrpSpPr>
          <p:cNvPr id="1594" name="Group 1593">
            <a:extLst>
              <a:ext uri="{FF2B5EF4-FFF2-40B4-BE49-F238E27FC236}">
                <a16:creationId xmlns:a16="http://schemas.microsoft.com/office/drawing/2014/main" id="{8C5EBAFA-9D89-F3C4-81C2-7F718871B1AC}"/>
              </a:ext>
            </a:extLst>
          </p:cNvPr>
          <p:cNvGrpSpPr/>
          <p:nvPr/>
        </p:nvGrpSpPr>
        <p:grpSpPr>
          <a:xfrm>
            <a:off x="9075768" y="4758325"/>
            <a:ext cx="2415436" cy="595400"/>
            <a:chOff x="9119664" y="4772957"/>
            <a:chExt cx="2415436" cy="595400"/>
          </a:xfrm>
        </p:grpSpPr>
        <p:grpSp>
          <p:nvGrpSpPr>
            <p:cNvPr id="1568" name="Group 1567">
              <a:extLst>
                <a:ext uri="{FF2B5EF4-FFF2-40B4-BE49-F238E27FC236}">
                  <a16:creationId xmlns:a16="http://schemas.microsoft.com/office/drawing/2014/main" id="{FEAF85A6-41A4-B41D-90C3-0668C086E9D4}"/>
                </a:ext>
              </a:extLst>
            </p:cNvPr>
            <p:cNvGrpSpPr/>
            <p:nvPr/>
          </p:nvGrpSpPr>
          <p:grpSpPr>
            <a:xfrm>
              <a:off x="9119664" y="4772957"/>
              <a:ext cx="2396979" cy="595400"/>
              <a:chOff x="2109803" y="5027089"/>
              <a:chExt cx="1886382" cy="495345"/>
            </a:xfrm>
          </p:grpSpPr>
          <p:sp>
            <p:nvSpPr>
              <p:cNvPr id="1569" name="Rectangle: Rounded Corners 24">
                <a:extLst>
                  <a:ext uri="{FF2B5EF4-FFF2-40B4-BE49-F238E27FC236}">
                    <a16:creationId xmlns:a16="http://schemas.microsoft.com/office/drawing/2014/main" id="{6C228A57-96CE-DAAD-43CA-FDA5696E3AF4}"/>
                  </a:ext>
                </a:extLst>
              </p:cNvPr>
              <p:cNvSpPr/>
              <p:nvPr/>
            </p:nvSpPr>
            <p:spPr bwMode="auto">
              <a:xfrm>
                <a:off x="2109803" y="5027089"/>
                <a:ext cx="1886382" cy="495345"/>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sp>
            <p:nvSpPr>
              <p:cNvPr id="1570" name="TextBox 1569">
                <a:extLst>
                  <a:ext uri="{FF2B5EF4-FFF2-40B4-BE49-F238E27FC236}">
                    <a16:creationId xmlns:a16="http://schemas.microsoft.com/office/drawing/2014/main" id="{4D8BDC0F-2F08-240A-A142-84E29F8772E3}"/>
                  </a:ext>
                </a:extLst>
              </p:cNvPr>
              <p:cNvSpPr txBox="1"/>
              <p:nvPr/>
            </p:nvSpPr>
            <p:spPr>
              <a:xfrm>
                <a:off x="2392341" y="5058206"/>
                <a:ext cx="1109767" cy="2048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E2841">
                        <a:lumMod val="75000"/>
                        <a:lumOff val="25000"/>
                      </a:srgbClr>
                    </a:solidFill>
                    <a:effectLst/>
                    <a:uLnTx/>
                    <a:uFillTx/>
                    <a:latin typeface="Segoe UI Semibold"/>
                    <a:ea typeface="+mn-ea"/>
                    <a:cs typeface="Segoe UI Semibold"/>
                  </a:rPr>
                  <a:t>Microsoft Graph</a:t>
                </a:r>
                <a:endParaRPr kumimoji="0" lang="en-US" sz="1000" b="0" i="0" u="none" strike="noStrike" kern="1200" cap="none" spc="0" normalizeH="0" baseline="0" noProof="0">
                  <a:ln>
                    <a:noFill/>
                  </a:ln>
                  <a:solidFill>
                    <a:srgbClr val="000000"/>
                  </a:solidFill>
                  <a:effectLst/>
                  <a:uLnTx/>
                  <a:uFillTx/>
                  <a:latin typeface="Segoe UI Semibold"/>
                  <a:ea typeface="+mn-ea"/>
                  <a:cs typeface="Segoe UI Semibold"/>
                </a:endParaRPr>
              </a:p>
            </p:txBody>
          </p:sp>
        </p:grpSp>
        <p:pic>
          <p:nvPicPr>
            <p:cNvPr id="1567" name="Picture 1566" descr="Graph Connector Microsoft | Atlassian Marketplace">
              <a:extLst>
                <a:ext uri="{FF2B5EF4-FFF2-40B4-BE49-F238E27FC236}">
                  <a16:creationId xmlns:a16="http://schemas.microsoft.com/office/drawing/2014/main" id="{90173AD9-67F1-BBE9-2BAE-5A188011864F}"/>
                </a:ext>
              </a:extLst>
            </p:cNvPr>
            <p:cNvPicPr>
              <a:picLocks noChangeAspect="1"/>
            </p:cNvPicPr>
            <p:nvPr/>
          </p:nvPicPr>
          <p:blipFill>
            <a:blip r:embed="rId36"/>
            <a:stretch>
              <a:fillRect/>
            </a:stretch>
          </p:blipFill>
          <p:spPr>
            <a:xfrm>
              <a:off x="9153310" y="4798628"/>
              <a:ext cx="354572" cy="307480"/>
            </a:xfrm>
            <a:prstGeom prst="rect">
              <a:avLst/>
            </a:prstGeom>
          </p:spPr>
        </p:pic>
        <p:sp>
          <p:nvSpPr>
            <p:cNvPr id="1574" name="TextBox 1573">
              <a:extLst>
                <a:ext uri="{FF2B5EF4-FFF2-40B4-BE49-F238E27FC236}">
                  <a16:creationId xmlns:a16="http://schemas.microsoft.com/office/drawing/2014/main" id="{8C115FFF-7F6C-FB86-A256-3F21641AF781}"/>
                </a:ext>
              </a:extLst>
            </p:cNvPr>
            <p:cNvSpPr txBox="1"/>
            <p:nvPr/>
          </p:nvSpPr>
          <p:spPr>
            <a:xfrm>
              <a:off x="9479001" y="5018635"/>
              <a:ext cx="2056099" cy="307777"/>
            </a:xfrm>
            <a:prstGeom prst="rect">
              <a:avLst/>
            </a:prstGeom>
            <a:noFill/>
          </p:spPr>
          <p:txBody>
            <a:bodyPr wrap="square">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srgbClr val="0E2841"/>
                  </a:solidFill>
                  <a:effectLst/>
                  <a:uLnTx/>
                  <a:uFillTx/>
                  <a:latin typeface="Segoe UI Semibold"/>
                  <a:ea typeface="+mn-ea"/>
                  <a:cs typeface="Segoe UI Semibold"/>
                </a:rPr>
                <a:t>Real-Time Activity, Org Chart, Identity-Aware Access, Cross-App Correlation</a:t>
              </a:r>
              <a:endParaRPr kumimoji="0" lang="en-SG" sz="700" b="0" i="0" u="none" strike="noStrike" kern="1200" cap="none" spc="0" normalizeH="0" baseline="0" noProof="0" dirty="0">
                <a:ln>
                  <a:noFill/>
                </a:ln>
                <a:solidFill>
                  <a:srgbClr val="000000"/>
                </a:solidFill>
                <a:effectLst/>
                <a:uLnTx/>
                <a:uFillTx/>
                <a:latin typeface="Segoe UI"/>
                <a:ea typeface="+mn-ea"/>
                <a:cs typeface="+mn-cs"/>
              </a:endParaRPr>
            </a:p>
          </p:txBody>
        </p:sp>
      </p:grpSp>
      <p:grpSp>
        <p:nvGrpSpPr>
          <p:cNvPr id="1581" name="Group 1580">
            <a:extLst>
              <a:ext uri="{FF2B5EF4-FFF2-40B4-BE49-F238E27FC236}">
                <a16:creationId xmlns:a16="http://schemas.microsoft.com/office/drawing/2014/main" id="{91B0CBD8-3C48-1EA0-8A74-6C149A61A428}"/>
              </a:ext>
            </a:extLst>
          </p:cNvPr>
          <p:cNvGrpSpPr/>
          <p:nvPr/>
        </p:nvGrpSpPr>
        <p:grpSpPr>
          <a:xfrm>
            <a:off x="10181152" y="3191747"/>
            <a:ext cx="1333185" cy="257430"/>
            <a:chOff x="12327226" y="2906373"/>
            <a:chExt cx="990229" cy="392408"/>
          </a:xfrm>
        </p:grpSpPr>
        <p:sp>
          <p:nvSpPr>
            <p:cNvPr id="1583" name="Rectangle: Rounded Corners 24">
              <a:extLst>
                <a:ext uri="{FF2B5EF4-FFF2-40B4-BE49-F238E27FC236}">
                  <a16:creationId xmlns:a16="http://schemas.microsoft.com/office/drawing/2014/main" id="{B147157A-2D21-575F-A753-370C99E58B55}"/>
                </a:ext>
              </a:extLst>
            </p:cNvPr>
            <p:cNvSpPr/>
            <p:nvPr/>
          </p:nvSpPr>
          <p:spPr bwMode="auto">
            <a:xfrm>
              <a:off x="12327226" y="2906373"/>
              <a:ext cx="990229" cy="392408"/>
            </a:xfrm>
            <a:prstGeom prst="roundRect">
              <a:avLst>
                <a:gd name="adj" fmla="val 9340"/>
              </a:avLst>
            </a:prstGeom>
            <a:solidFill>
              <a:srgbClr val="FFFFFF"/>
            </a:solidFill>
            <a:ln w="6350">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highlight>
                  <a:srgbClr val="FFFF00"/>
                </a:highlight>
                <a:uLnTx/>
                <a:uFillTx/>
                <a:latin typeface="Segoe UI"/>
                <a:ea typeface="+mn-ea"/>
                <a:cs typeface="Segoe UI" pitchFamily="34" charset="0"/>
              </a:endParaRPr>
            </a:p>
          </p:txBody>
        </p:sp>
        <p:sp>
          <p:nvSpPr>
            <p:cNvPr id="1584" name="TextBox 1583">
              <a:extLst>
                <a:ext uri="{FF2B5EF4-FFF2-40B4-BE49-F238E27FC236}">
                  <a16:creationId xmlns:a16="http://schemas.microsoft.com/office/drawing/2014/main" id="{5875189D-1C07-51B8-DAFF-7CC43BBFBAA3}"/>
                </a:ext>
              </a:extLst>
            </p:cNvPr>
            <p:cNvSpPr txBox="1"/>
            <p:nvPr/>
          </p:nvSpPr>
          <p:spPr>
            <a:xfrm>
              <a:off x="12353096" y="2938428"/>
              <a:ext cx="949920" cy="215444"/>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1" i="0" u="none" strike="noStrike" kern="1200" cap="none" spc="0" normalizeH="0" baseline="0" noProof="0">
                  <a:ln>
                    <a:noFill/>
                  </a:ln>
                  <a:solidFill>
                    <a:prstClr val="black"/>
                  </a:solidFill>
                  <a:effectLst/>
                  <a:uLnTx/>
                  <a:uFillTx/>
                  <a:latin typeface="Segoe UI Semibold"/>
                  <a:ea typeface="+mn-ea"/>
                  <a:cs typeface="Segoe UI Semibold"/>
                </a:rPr>
                <a:t>Graph Connector</a:t>
              </a:r>
              <a:r>
                <a:rPr kumimoji="0" lang="en-IN" sz="700" b="1" i="0" u="none" strike="noStrike" kern="1200" cap="none" spc="0" normalizeH="0" baseline="0" noProof="0">
                  <a:ln>
                    <a:noFill/>
                  </a:ln>
                  <a:solidFill>
                    <a:prstClr val="black"/>
                  </a:solidFill>
                  <a:effectLst/>
                  <a:uLnTx/>
                  <a:uFillTx/>
                  <a:latin typeface="Segoe UI Semibold"/>
                  <a:ea typeface="+mn-ea"/>
                  <a:cs typeface="Segoe UI Semibold"/>
                </a:rPr>
                <a:t>s</a:t>
              </a:r>
              <a:br>
                <a:rPr kumimoji="0" lang="en-IN" sz="700" b="1" i="0" u="none" strike="noStrike" kern="1200" cap="none" spc="0" normalizeH="0" baseline="0" noProof="0">
                  <a:ln>
                    <a:noFill/>
                  </a:ln>
                  <a:solidFill>
                    <a:prstClr val="black"/>
                  </a:solidFill>
                  <a:effectLst/>
                  <a:uLnTx/>
                  <a:uFillTx/>
                  <a:latin typeface="Segoe UI Semibold"/>
                  <a:ea typeface="+mn-ea"/>
                  <a:cs typeface="Segoe UI Semibold"/>
                </a:rPr>
              </a:br>
              <a:r>
                <a:rPr kumimoji="0" lang="en-IN" sz="700" b="1" i="0" u="none" strike="noStrike" kern="1200" cap="none" spc="0" normalizeH="0" baseline="0" noProof="0">
                  <a:ln>
                    <a:noFill/>
                  </a:ln>
                  <a:solidFill>
                    <a:prstClr val="black"/>
                  </a:solidFill>
                  <a:effectLst/>
                  <a:uLnTx/>
                  <a:uFillTx/>
                  <a:latin typeface="Segoe UI Semibold"/>
                  <a:ea typeface="+mn-ea"/>
                  <a:cs typeface="Segoe UI Semibold"/>
                </a:rPr>
                <a:t>(External Data Sources)</a:t>
              </a:r>
              <a:endParaRPr kumimoji="0" lang="en-US" sz="700" b="1" i="0" u="none" strike="noStrike" kern="1200" cap="none" spc="0" normalizeH="0" baseline="0" noProof="0">
                <a:ln>
                  <a:noFill/>
                </a:ln>
                <a:solidFill>
                  <a:prstClr val="black"/>
                </a:solidFill>
                <a:effectLst/>
                <a:uLnTx/>
                <a:uFillTx/>
                <a:latin typeface="Segoe UI Semibold"/>
                <a:ea typeface="+mn-ea"/>
                <a:cs typeface="Segoe UI Semibold"/>
              </a:endParaRPr>
            </a:p>
          </p:txBody>
        </p:sp>
      </p:grpSp>
      <p:sp>
        <p:nvSpPr>
          <p:cNvPr id="1588" name="Rectangle: Rounded Corners 24">
            <a:extLst>
              <a:ext uri="{FF2B5EF4-FFF2-40B4-BE49-F238E27FC236}">
                <a16:creationId xmlns:a16="http://schemas.microsoft.com/office/drawing/2014/main" id="{5FE676E5-5483-29C2-F402-D925E37DA04A}"/>
              </a:ext>
            </a:extLst>
          </p:cNvPr>
          <p:cNvSpPr/>
          <p:nvPr/>
        </p:nvSpPr>
        <p:spPr bwMode="auto">
          <a:xfrm>
            <a:off x="1468790" y="5617911"/>
            <a:ext cx="3558163" cy="243352"/>
          </a:xfrm>
          <a:prstGeom prst="roundRect">
            <a:avLst>
              <a:gd name="adj" fmla="val 23962"/>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9" name="Group 8">
            <a:extLst>
              <a:ext uri="{FF2B5EF4-FFF2-40B4-BE49-F238E27FC236}">
                <a16:creationId xmlns:a16="http://schemas.microsoft.com/office/drawing/2014/main" id="{759EC959-599B-9201-E60A-A129CB8703E8}"/>
              </a:ext>
            </a:extLst>
          </p:cNvPr>
          <p:cNvGrpSpPr/>
          <p:nvPr/>
        </p:nvGrpSpPr>
        <p:grpSpPr>
          <a:xfrm>
            <a:off x="1490248" y="5636542"/>
            <a:ext cx="205653" cy="203802"/>
            <a:chOff x="2311326" y="5145944"/>
            <a:chExt cx="253726" cy="268534"/>
          </a:xfrm>
        </p:grpSpPr>
        <p:sp>
          <p:nvSpPr>
            <p:cNvPr id="23" name="Rectangle: Rounded Corners 1076">
              <a:extLst>
                <a:ext uri="{FF2B5EF4-FFF2-40B4-BE49-F238E27FC236}">
                  <a16:creationId xmlns:a16="http://schemas.microsoft.com/office/drawing/2014/main" id="{31166288-5038-DB1F-A29C-BF88CEF0084B}"/>
                </a:ext>
              </a:extLst>
            </p:cNvPr>
            <p:cNvSpPr/>
            <p:nvPr/>
          </p:nvSpPr>
          <p:spPr>
            <a:xfrm>
              <a:off x="2311326" y="5145944"/>
              <a:ext cx="253726" cy="268534"/>
            </a:xfrm>
            <a:prstGeom prst="roundRect">
              <a:avLst>
                <a:gd name="adj" fmla="val 50000"/>
              </a:avLst>
            </a:prstGeom>
            <a:solidFill>
              <a:schemeClr val="bg1"/>
            </a:solidFill>
            <a:ln w="9525">
              <a:gradFill>
                <a:gsLst>
                  <a:gs pos="0">
                    <a:srgbClr val="91E8A1"/>
                  </a:gs>
                  <a:gs pos="100000">
                    <a:srgbClr val="219582"/>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26" name="Picture 25" descr="A picture containing screenshot, graphics, colorfulness&#10;&#10;Description automatically generated">
              <a:extLst>
                <a:ext uri="{FF2B5EF4-FFF2-40B4-BE49-F238E27FC236}">
                  <a16:creationId xmlns:a16="http://schemas.microsoft.com/office/drawing/2014/main" id="{730BE35E-9DFC-AEB9-F599-A74A4A4A0644}"/>
                </a:ext>
              </a:extLst>
            </p:cNvPr>
            <p:cNvPicPr>
              <a:picLocks noChangeAspect="1"/>
            </p:cNvPicPr>
            <p:nvPr/>
          </p:nvPicPr>
          <p:blipFill>
            <a:blip r:embed="rId37" cstate="print">
              <a:extLst>
                <a:ext uri="{28A0092B-C50C-407E-A947-70E740481C1C}">
                  <a14:useLocalDpi xmlns:a14="http://schemas.microsoft.com/office/drawing/2010/main" val="0"/>
                </a:ext>
              </a:extLst>
            </a:blip>
            <a:stretch>
              <a:fillRect/>
            </a:stretch>
          </p:blipFill>
          <p:spPr>
            <a:xfrm>
              <a:off x="2365595" y="5199487"/>
              <a:ext cx="145186" cy="161448"/>
            </a:xfrm>
            <a:prstGeom prst="rect">
              <a:avLst/>
            </a:prstGeom>
          </p:spPr>
        </p:pic>
      </p:grpSp>
      <p:sp>
        <p:nvSpPr>
          <p:cNvPr id="1589" name="TextBox 34">
            <a:extLst>
              <a:ext uri="{FF2B5EF4-FFF2-40B4-BE49-F238E27FC236}">
                <a16:creationId xmlns:a16="http://schemas.microsoft.com/office/drawing/2014/main" id="{0A3E4981-7D47-A0BC-EBE1-4E42AF8D468C}"/>
              </a:ext>
            </a:extLst>
          </p:cNvPr>
          <p:cNvSpPr txBox="1"/>
          <p:nvPr/>
        </p:nvSpPr>
        <p:spPr>
          <a:xfrm>
            <a:off x="1827337" y="5664824"/>
            <a:ext cx="1762539" cy="138499"/>
          </a:xfrm>
          <a:prstGeom prst="rect">
            <a:avLst/>
          </a:prstGeom>
          <a:noFill/>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E2841"/>
                </a:solidFill>
                <a:effectLst/>
                <a:uLnTx/>
                <a:uFillTx/>
                <a:latin typeface="Segoe UI Semibold"/>
                <a:ea typeface="+mn-ea"/>
                <a:cs typeface="Segoe UI Semibold"/>
              </a:rPr>
              <a:t>Structured Data</a:t>
            </a:r>
          </a:p>
        </p:txBody>
      </p:sp>
      <p:sp>
        <p:nvSpPr>
          <p:cNvPr id="1591" name="Rectangle: Rounded Corners 24">
            <a:extLst>
              <a:ext uri="{FF2B5EF4-FFF2-40B4-BE49-F238E27FC236}">
                <a16:creationId xmlns:a16="http://schemas.microsoft.com/office/drawing/2014/main" id="{82C60053-7360-AB74-F0E3-309025A7639A}"/>
              </a:ext>
            </a:extLst>
          </p:cNvPr>
          <p:cNvSpPr/>
          <p:nvPr/>
        </p:nvSpPr>
        <p:spPr bwMode="auto">
          <a:xfrm>
            <a:off x="5316799" y="5609915"/>
            <a:ext cx="3729893" cy="243352"/>
          </a:xfrm>
          <a:prstGeom prst="roundRect">
            <a:avLst>
              <a:gd name="adj" fmla="val 23962"/>
            </a:avLst>
          </a:prstGeom>
          <a:solidFill>
            <a:srgbClr val="FFFFFF"/>
          </a:solidFill>
          <a:ln>
            <a:noFill/>
            <a:headEnd type="none" w="med" len="med"/>
            <a:tailEnd type="none" w="med" len="med"/>
          </a:ln>
          <a:effectLst>
            <a:outerShdw blurRad="63500" sx="102000" sy="1020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grpSp>
        <p:nvGrpSpPr>
          <p:cNvPr id="1063" name="Group 1062">
            <a:extLst>
              <a:ext uri="{FF2B5EF4-FFF2-40B4-BE49-F238E27FC236}">
                <a16:creationId xmlns:a16="http://schemas.microsoft.com/office/drawing/2014/main" id="{793CB35A-7596-AAED-4E05-B4D1553CBB57}"/>
              </a:ext>
            </a:extLst>
          </p:cNvPr>
          <p:cNvGrpSpPr/>
          <p:nvPr/>
        </p:nvGrpSpPr>
        <p:grpSpPr>
          <a:xfrm>
            <a:off x="5338404" y="5626947"/>
            <a:ext cx="208164" cy="213481"/>
            <a:chOff x="7519789" y="5173664"/>
            <a:chExt cx="225832" cy="246794"/>
          </a:xfrm>
        </p:grpSpPr>
        <p:sp>
          <p:nvSpPr>
            <p:cNvPr id="1064" name="Rectangle: Rounded Corners 1076">
              <a:extLst>
                <a:ext uri="{FF2B5EF4-FFF2-40B4-BE49-F238E27FC236}">
                  <a16:creationId xmlns:a16="http://schemas.microsoft.com/office/drawing/2014/main" id="{13ABC61D-6943-6E5A-F8BB-56FB99C29FB5}"/>
                </a:ext>
              </a:extLst>
            </p:cNvPr>
            <p:cNvSpPr/>
            <p:nvPr/>
          </p:nvSpPr>
          <p:spPr>
            <a:xfrm>
              <a:off x="7519789" y="5173664"/>
              <a:ext cx="225832" cy="246794"/>
            </a:xfrm>
            <a:prstGeom prst="roundRect">
              <a:avLst>
                <a:gd name="adj" fmla="val 50000"/>
              </a:avLst>
            </a:prstGeom>
            <a:solidFill>
              <a:schemeClr val="bg1"/>
            </a:solidFill>
            <a:ln w="9525">
              <a:gradFill>
                <a:gsLst>
                  <a:gs pos="0">
                    <a:srgbClr val="39C6F2"/>
                  </a:gs>
                  <a:gs pos="100000">
                    <a:srgbClr val="0C5296"/>
                  </a:gs>
                </a:gsLst>
                <a:lin ang="270000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1065" name="Picture 18" descr="Microsoft Azure Logo, symbol, meaning, history, PNG, brand">
              <a:extLst>
                <a:ext uri="{FF2B5EF4-FFF2-40B4-BE49-F238E27FC236}">
                  <a16:creationId xmlns:a16="http://schemas.microsoft.com/office/drawing/2014/main" id="{EAEA4BF3-DC40-6F43-B7D9-D3260D6EDD41}"/>
                </a:ext>
              </a:extLst>
            </p:cNvPr>
            <p:cNvPicPr>
              <a:picLocks noChangeAspect="1" noChangeArrowheads="1"/>
            </p:cNvPicPr>
            <p:nvPr/>
          </p:nvPicPr>
          <p:blipFill rotWithShape="1">
            <a:blip r:embed="rId38" cstate="print">
              <a:extLst>
                <a:ext uri="{28A0092B-C50C-407E-A947-70E740481C1C}">
                  <a14:useLocalDpi xmlns:a14="http://schemas.microsoft.com/office/drawing/2010/main" val="0"/>
                </a:ext>
              </a:extLst>
            </a:blip>
            <a:srcRect l="18948" t="-2382" r="18264" b="2382"/>
            <a:stretch>
              <a:fillRect/>
            </a:stretch>
          </p:blipFill>
          <p:spPr bwMode="auto">
            <a:xfrm>
              <a:off x="7561811" y="5232604"/>
              <a:ext cx="141789" cy="128914"/>
            </a:xfrm>
            <a:prstGeom prst="rect">
              <a:avLst/>
            </a:prstGeom>
            <a:noFill/>
            <a:extLst>
              <a:ext uri="{909E8E84-426E-40DD-AFC4-6F175D3DCCD1}">
                <a14:hiddenFill xmlns:a14="http://schemas.microsoft.com/office/drawing/2010/main">
                  <a:solidFill>
                    <a:srgbClr val="FFFFFF"/>
                  </a:solidFill>
                </a14:hiddenFill>
              </a:ext>
            </a:extLst>
          </p:spPr>
        </p:pic>
      </p:grpSp>
      <p:sp>
        <p:nvSpPr>
          <p:cNvPr id="1592" name="TextBox 34">
            <a:extLst>
              <a:ext uri="{FF2B5EF4-FFF2-40B4-BE49-F238E27FC236}">
                <a16:creationId xmlns:a16="http://schemas.microsoft.com/office/drawing/2014/main" id="{8F2B220E-DF76-E86D-6370-868A5D1A3145}"/>
              </a:ext>
            </a:extLst>
          </p:cNvPr>
          <p:cNvSpPr txBox="1"/>
          <p:nvPr/>
        </p:nvSpPr>
        <p:spPr>
          <a:xfrm>
            <a:off x="5588580" y="5662872"/>
            <a:ext cx="2103868" cy="138499"/>
          </a:xfrm>
          <a:prstGeom prst="rect">
            <a:avLst/>
          </a:prstGeom>
          <a:noFill/>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E2841"/>
                </a:solidFill>
                <a:effectLst/>
                <a:uLnTx/>
                <a:uFillTx/>
                <a:latin typeface="Segoe UI Semibold"/>
                <a:ea typeface="+mn-ea"/>
                <a:cs typeface="Segoe UI Semibold"/>
              </a:rPr>
              <a:t>Unstructured Data</a:t>
            </a:r>
          </a:p>
        </p:txBody>
      </p:sp>
      <p:sp>
        <p:nvSpPr>
          <p:cNvPr id="1593" name="TextBox 34">
            <a:extLst>
              <a:ext uri="{FF2B5EF4-FFF2-40B4-BE49-F238E27FC236}">
                <a16:creationId xmlns:a16="http://schemas.microsoft.com/office/drawing/2014/main" id="{95D6B9F2-542D-39CB-ED1B-A30AFFF3B5F7}"/>
              </a:ext>
            </a:extLst>
          </p:cNvPr>
          <p:cNvSpPr txBox="1"/>
          <p:nvPr/>
        </p:nvSpPr>
        <p:spPr>
          <a:xfrm>
            <a:off x="9619823" y="5752202"/>
            <a:ext cx="2103868" cy="138499"/>
          </a:xfrm>
          <a:prstGeom prst="rect">
            <a:avLst/>
          </a:prstGeom>
          <a:noFill/>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srgbClr val="0E2841"/>
                </a:solidFill>
                <a:effectLst/>
                <a:uLnTx/>
                <a:uFillTx/>
                <a:latin typeface="Segoe UI Semibold"/>
                <a:ea typeface="+mn-ea"/>
                <a:cs typeface="Segoe UI Semibold"/>
              </a:rPr>
              <a:t>Business Knowledge, Org Information</a:t>
            </a:r>
          </a:p>
        </p:txBody>
      </p:sp>
    </p:spTree>
    <p:extLst>
      <p:ext uri="{BB962C8B-B14F-4D97-AF65-F5344CB8AC3E}">
        <p14:creationId xmlns:p14="http://schemas.microsoft.com/office/powerpoint/2010/main" val="427461359"/>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A1F3C"/>
        </a:solidFill>
        <a:effectLst/>
      </p:bgPr>
    </p:bg>
    <p:spTree>
      <p:nvGrpSpPr>
        <p:cNvPr id="1" name=""/>
        <p:cNvGrpSpPr/>
        <p:nvPr/>
      </p:nvGrpSpPr>
      <p:grpSpPr>
        <a:xfrm>
          <a:off x="0" y="0"/>
          <a:ext cx="0" cy="0"/>
          <a:chOff x="0" y="0"/>
          <a:chExt cx="0" cy="0"/>
        </a:xfrm>
      </p:grpSpPr>
      <p:sp>
        <p:nvSpPr>
          <p:cNvPr id="2" name="Shape 0"/>
          <p:cNvSpPr/>
          <p:nvPr/>
        </p:nvSpPr>
        <p:spPr>
          <a:xfrm>
            <a:off x="8869680" y="-1554480"/>
            <a:ext cx="4937760" cy="4937760"/>
          </a:xfrm>
          <a:prstGeom prst="ellipse">
            <a:avLst/>
          </a:prstGeom>
          <a:solidFill>
            <a:srgbClr val="0078D4">
              <a:alpha val="22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Shape 1"/>
          <p:cNvSpPr/>
          <p:nvPr/>
        </p:nvSpPr>
        <p:spPr>
          <a:xfrm>
            <a:off x="10058400" y="2743200"/>
            <a:ext cx="3840480" cy="3840480"/>
          </a:xfrm>
          <a:prstGeom prst="ellipse">
            <a:avLst/>
          </a:prstGeom>
          <a:solidFill>
            <a:srgbClr val="00B7C3">
              <a:alpha val="18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7863840" y="4206240"/>
            <a:ext cx="2743200" cy="2743200"/>
          </a:xfrm>
          <a:prstGeom prst="ellipse">
            <a:avLst/>
          </a:prstGeom>
          <a:solidFill>
            <a:srgbClr val="8661C5">
              <a:alpha val="20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Image 0" descr="preencoded.png"/>
          <p:cNvPicPr>
            <a:picLocks noChangeAspect="1"/>
          </p:cNvPicPr>
          <p:nvPr/>
        </p:nvPicPr>
        <p:blipFill>
          <a:blip r:embed="rId3"/>
          <a:stretch>
            <a:fillRect/>
          </a:stretch>
        </p:blipFill>
        <p:spPr>
          <a:xfrm>
            <a:off x="640080" y="1280160"/>
            <a:ext cx="640080" cy="640080"/>
          </a:xfrm>
          <a:prstGeom prst="rect">
            <a:avLst/>
          </a:prstGeom>
        </p:spPr>
      </p:pic>
      <p:sp>
        <p:nvSpPr>
          <p:cNvPr id="6" name="Text 3"/>
          <p:cNvSpPr/>
          <p:nvPr/>
        </p:nvSpPr>
        <p:spPr>
          <a:xfrm>
            <a:off x="640080" y="1993392"/>
            <a:ext cx="73152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400" normalizeH="0" baseline="0" noProof="0" dirty="0">
                <a:ln>
                  <a:noFill/>
                </a:ln>
                <a:solidFill>
                  <a:srgbClr val="7FB7E8"/>
                </a:solidFill>
                <a:effectLst/>
                <a:uLnTx/>
                <a:uFillTx/>
                <a:latin typeface="Microsoft JhengHei" pitchFamily="34" charset="0"/>
                <a:ea typeface="Microsoft JhengHei" pitchFamily="34" charset="-122"/>
                <a:cs typeface="Microsoft JhengHei" pitchFamily="34" charset="-120"/>
              </a:rPr>
              <a:t>MICROSOFT IQ</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640080" y="2331720"/>
            <a:ext cx="10058400" cy="10058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Microsoft IQ</a:t>
            </a:r>
            <a:endParaRPr kumimoji="0" lang="en-US" sz="6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5"/>
          <p:cNvSpPr/>
          <p:nvPr/>
        </p:nvSpPr>
        <p:spPr>
          <a:xfrm>
            <a:off x="640080" y="3429000"/>
            <a:ext cx="1005840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7E3F4"/>
                </a:solidFill>
                <a:effectLst/>
                <a:uLnTx/>
                <a:uFillTx/>
                <a:latin typeface="Microsoft JhengHei" pitchFamily="34" charset="0"/>
                <a:ea typeface="Microsoft JhengHei" pitchFamily="34" charset="-122"/>
                <a:cs typeface="Microsoft JhengHei" pitchFamily="34" charset="-120"/>
              </a:rPr>
              <a:t>讓 AI 代理具備企業情境的統一智慧層</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6"/>
          <p:cNvSpPr/>
          <p:nvPr/>
        </p:nvSpPr>
        <p:spPr>
          <a:xfrm>
            <a:off x="640080" y="4251960"/>
            <a:ext cx="1746504" cy="475488"/>
          </a:xfrm>
          <a:prstGeom prst="roundRect">
            <a:avLst>
              <a:gd name="adj" fmla="val 50000"/>
            </a:avLst>
          </a:prstGeom>
          <a:solidFill>
            <a:srgbClr val="FFFFFF">
              <a:alpha val="12000"/>
            </a:srgbClr>
          </a:solidFill>
          <a:ln w="15875">
            <a:solidFill>
              <a:srgbClr val="00B7C3"/>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Shape 7"/>
          <p:cNvSpPr/>
          <p:nvPr/>
        </p:nvSpPr>
        <p:spPr>
          <a:xfrm>
            <a:off x="841248" y="4434840"/>
            <a:ext cx="128016" cy="128016"/>
          </a:xfrm>
          <a:prstGeom prst="ellipse">
            <a:avLst/>
          </a:prstGeom>
          <a:solidFill>
            <a:srgbClr val="00B7C3"/>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Text 8"/>
          <p:cNvSpPr/>
          <p:nvPr/>
        </p:nvSpPr>
        <p:spPr>
          <a:xfrm>
            <a:off x="1042416" y="4251960"/>
            <a:ext cx="1289304" cy="47548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Web IQ</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9"/>
          <p:cNvSpPr/>
          <p:nvPr/>
        </p:nvSpPr>
        <p:spPr>
          <a:xfrm>
            <a:off x="2615184" y="4251960"/>
            <a:ext cx="1892808" cy="475488"/>
          </a:xfrm>
          <a:prstGeom prst="roundRect">
            <a:avLst>
              <a:gd name="adj" fmla="val 50000"/>
            </a:avLst>
          </a:prstGeom>
          <a:solidFill>
            <a:srgbClr val="FFFFFF">
              <a:alpha val="12000"/>
            </a:srgbClr>
          </a:solidFill>
          <a:ln w="15875">
            <a:solidFill>
              <a:srgbClr val="0078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Shape 10"/>
          <p:cNvSpPr/>
          <p:nvPr/>
        </p:nvSpPr>
        <p:spPr>
          <a:xfrm>
            <a:off x="2816352" y="4434840"/>
            <a:ext cx="128016" cy="128016"/>
          </a:xfrm>
          <a:prstGeom prst="ellipse">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1"/>
          <p:cNvSpPr/>
          <p:nvPr/>
        </p:nvSpPr>
        <p:spPr>
          <a:xfrm>
            <a:off x="3017520" y="4251960"/>
            <a:ext cx="1435608" cy="47548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Work IQ</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2"/>
          <p:cNvSpPr/>
          <p:nvPr/>
        </p:nvSpPr>
        <p:spPr>
          <a:xfrm>
            <a:off x="4736592" y="4251960"/>
            <a:ext cx="2185416" cy="475488"/>
          </a:xfrm>
          <a:prstGeom prst="roundRect">
            <a:avLst>
              <a:gd name="adj" fmla="val 50000"/>
            </a:avLst>
          </a:prstGeom>
          <a:solidFill>
            <a:srgbClr val="FFFFFF">
              <a:alpha val="12000"/>
            </a:srgbClr>
          </a:solidFill>
          <a:ln w="15875">
            <a:solidFill>
              <a:srgbClr val="0E7C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Shape 13"/>
          <p:cNvSpPr/>
          <p:nvPr/>
        </p:nvSpPr>
        <p:spPr>
          <a:xfrm>
            <a:off x="4937760" y="4434840"/>
            <a:ext cx="128016" cy="128016"/>
          </a:xfrm>
          <a:prstGeom prst="ellipse">
            <a:avLst/>
          </a:prstGeom>
          <a:solidFill>
            <a:srgbClr val="0E7C5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Text 14"/>
          <p:cNvSpPr/>
          <p:nvPr/>
        </p:nvSpPr>
        <p:spPr>
          <a:xfrm>
            <a:off x="5138928" y="4251960"/>
            <a:ext cx="1728216" cy="47548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Fabric IQ</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640080" y="5806440"/>
            <a:ext cx="4754880" cy="0"/>
          </a:xfrm>
          <a:prstGeom prst="line">
            <a:avLst/>
          </a:prstGeom>
          <a:noFill/>
          <a:ln w="12700">
            <a:solidFill>
              <a:srgbClr val="3C568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Text 16"/>
          <p:cNvSpPr/>
          <p:nvPr/>
        </p:nvSpPr>
        <p:spPr>
          <a:xfrm>
            <a:off x="640080" y="5897880"/>
            <a:ext cx="82296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Kinfey Lo</a:t>
            </a:r>
            <a:r>
              <a:rPr kumimoji="0" lang="en-US" sz="1300" b="0" i="0" u="none" strike="noStrike" kern="1200" cap="none" spc="0" normalizeH="0" baseline="0" noProof="0" dirty="0">
                <a:ln>
                  <a:noFill/>
                </a:ln>
                <a:solidFill>
                  <a:srgbClr val="9FB3CE"/>
                </a:solidFill>
                <a:effectLst/>
                <a:uLnTx/>
                <a:uFillTx/>
                <a:latin typeface="Microsoft JhengHei" pitchFamily="34" charset="0"/>
                <a:ea typeface="Microsoft JhengHei" pitchFamily="34" charset="-122"/>
                <a:cs typeface="Microsoft JhengHei" pitchFamily="34" charset="-120"/>
              </a:rPr>
              <a:t>  ·  Senior Cloud Advocate  ·  2026 年 6 月</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AGENDA</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議程</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40080" y="1600200"/>
            <a:ext cx="1188720" cy="914400"/>
          </a:xfrm>
          <a:prstGeom prst="rect">
            <a:avLst/>
          </a:prstGeom>
          <a:noFill/>
          <a:ln/>
        </p:spPr>
        <p:txBody>
          <a:bodyPr wrap="non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01</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1920240" y="1709928"/>
            <a:ext cx="399272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為什麼需要 Microsoft IQ</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1920240" y="2112264"/>
            <a:ext cx="3992728"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AI 代理面臨的情境落差</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640080" y="2679192"/>
            <a:ext cx="1188720" cy="914400"/>
          </a:xfrm>
          <a:prstGeom prst="rect">
            <a:avLst/>
          </a:prstGeom>
          <a:noFill/>
          <a:ln/>
        </p:spPr>
        <p:txBody>
          <a:bodyPr wrap="non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02</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1920240" y="2788920"/>
            <a:ext cx="399272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什麼是 Microsoft IQ</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1920240" y="3191256"/>
            <a:ext cx="3992728"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統一企業智慧層概觀</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640080" y="3758184"/>
            <a:ext cx="1188720" cy="914400"/>
          </a:xfrm>
          <a:prstGeom prst="rect">
            <a:avLst/>
          </a:prstGeom>
          <a:noFill/>
          <a:ln/>
        </p:spPr>
        <p:txBody>
          <a:bodyPr wrap="non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03</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1920240" y="3867912"/>
            <a:ext cx="399272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三大情境智慧層</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1920240" y="4270248"/>
            <a:ext cx="3992728"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Work IQ · Fabric IQ · Web IQ</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640080" y="4837176"/>
            <a:ext cx="1188720" cy="914400"/>
          </a:xfrm>
          <a:prstGeom prst="rect">
            <a:avLst/>
          </a:prstGeom>
          <a:noFill/>
          <a:ln/>
        </p:spPr>
        <p:txBody>
          <a:bodyPr wrap="non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04</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1920240" y="4946904"/>
            <a:ext cx="399272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Web IQ：即時網路接地</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1920240" y="5349240"/>
            <a:ext cx="3992728"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低延遲的世界知識</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6278728" y="1600200"/>
            <a:ext cx="1188720" cy="914400"/>
          </a:xfrm>
          <a:prstGeom prst="rect">
            <a:avLst/>
          </a:prstGeom>
          <a:noFill/>
          <a:ln/>
        </p:spPr>
        <p:txBody>
          <a:bodyPr wrap="non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AAC6E6"/>
                </a:solidFill>
                <a:effectLst/>
                <a:uLnTx/>
                <a:uFillTx/>
                <a:latin typeface="Microsoft JhengHei" pitchFamily="34" charset="0"/>
                <a:ea typeface="Microsoft JhengHei" pitchFamily="34" charset="-122"/>
                <a:cs typeface="Microsoft JhengHei" pitchFamily="34" charset="-120"/>
              </a:rPr>
              <a:t>05</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7558888" y="1709928"/>
            <a:ext cx="399272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Work IQ：員工工作智慧</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7558888" y="2112264"/>
            <a:ext cx="3992728"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Copilot 與代理的智慧層</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6278728" y="2679192"/>
            <a:ext cx="1188720" cy="914400"/>
          </a:xfrm>
          <a:prstGeom prst="rect">
            <a:avLst/>
          </a:prstGeom>
          <a:noFill/>
          <a:ln/>
        </p:spPr>
        <p:txBody>
          <a:bodyPr wrap="non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AAC6E6"/>
                </a:solidFill>
                <a:effectLst/>
                <a:uLnTx/>
                <a:uFillTx/>
                <a:latin typeface="Microsoft JhengHei" pitchFamily="34" charset="0"/>
                <a:ea typeface="Microsoft JhengHei" pitchFamily="34" charset="-122"/>
                <a:cs typeface="Microsoft JhengHei" pitchFamily="34" charset="-120"/>
              </a:rPr>
              <a:t>06</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9"/>
          <p:cNvSpPr/>
          <p:nvPr/>
        </p:nvSpPr>
        <p:spPr>
          <a:xfrm>
            <a:off x="7558888" y="2788920"/>
            <a:ext cx="399272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Fabric IQ：業務智慧層</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20"/>
          <p:cNvSpPr/>
          <p:nvPr/>
        </p:nvSpPr>
        <p:spPr>
          <a:xfrm>
            <a:off x="7558888" y="3191256"/>
            <a:ext cx="3992728"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Ontology、架構與核心元件</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 21"/>
          <p:cNvSpPr/>
          <p:nvPr/>
        </p:nvSpPr>
        <p:spPr>
          <a:xfrm>
            <a:off x="6278728" y="3758184"/>
            <a:ext cx="1188720" cy="914400"/>
          </a:xfrm>
          <a:prstGeom prst="rect">
            <a:avLst/>
          </a:prstGeom>
          <a:noFill/>
          <a:ln/>
        </p:spPr>
        <p:txBody>
          <a:bodyPr wrap="non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AAC6E6"/>
                </a:solidFill>
                <a:effectLst/>
                <a:uLnTx/>
                <a:uFillTx/>
                <a:latin typeface="Microsoft JhengHei" pitchFamily="34" charset="0"/>
                <a:ea typeface="Microsoft JhengHei" pitchFamily="34" charset="-122"/>
                <a:cs typeface="Microsoft JhengHei" pitchFamily="34" charset="-120"/>
              </a:rPr>
              <a:t>07</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2"/>
          <p:cNvSpPr/>
          <p:nvPr/>
        </p:nvSpPr>
        <p:spPr>
          <a:xfrm>
            <a:off x="7558888" y="3867912"/>
            <a:ext cx="399272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Foundry IQ：代理知識層</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7558888" y="4270248"/>
            <a:ext cx="3992728"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統一的擷取端點</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 24"/>
          <p:cNvSpPr/>
          <p:nvPr/>
        </p:nvSpPr>
        <p:spPr>
          <a:xfrm>
            <a:off x="6278728" y="4837176"/>
            <a:ext cx="1188720" cy="914400"/>
          </a:xfrm>
          <a:prstGeom prst="rect">
            <a:avLst/>
          </a:prstGeom>
          <a:noFill/>
          <a:ln/>
        </p:spPr>
        <p:txBody>
          <a:bodyPr wrap="non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AAC6E6"/>
                </a:solidFill>
                <a:effectLst/>
                <a:uLnTx/>
                <a:uFillTx/>
                <a:latin typeface="Microsoft JhengHei" pitchFamily="34" charset="0"/>
                <a:ea typeface="Microsoft JhengHei" pitchFamily="34" charset="-122"/>
                <a:cs typeface="Microsoft JhengHei" pitchFamily="34" charset="-120"/>
              </a:rPr>
              <a:t>08</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5"/>
          <p:cNvSpPr/>
          <p:nvPr/>
        </p:nvSpPr>
        <p:spPr>
          <a:xfrm>
            <a:off x="7558888" y="4946904"/>
            <a:ext cx="399272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信任、交付與應用</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6"/>
          <p:cNvSpPr/>
          <p:nvPr/>
        </p:nvSpPr>
        <p:spPr>
          <a:xfrm>
            <a:off x="7558888" y="5349240"/>
            <a:ext cx="3992728"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治理、交付框架與情境</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7"/>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8"/>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2</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THE CHALLENGE</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AI 代理能讀取資料，卻無法理解業務</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640080" y="1691640"/>
            <a:ext cx="566928" cy="566928"/>
          </a:xfrm>
          <a:prstGeom prst="ellipse">
            <a:avLst/>
          </a:prstGeom>
          <a:solidFill>
            <a:srgbClr val="FBE9E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Image 0" descr="preencoded.png"/>
          <p:cNvPicPr>
            <a:picLocks noChangeAspect="1"/>
          </p:cNvPicPr>
          <p:nvPr/>
        </p:nvPicPr>
        <p:blipFill>
          <a:blip r:embed="rId3"/>
          <a:stretch>
            <a:fillRect/>
          </a:stretch>
        </p:blipFill>
        <p:spPr>
          <a:xfrm>
            <a:off x="777240" y="1828800"/>
            <a:ext cx="292608" cy="292608"/>
          </a:xfrm>
          <a:prstGeom prst="rect">
            <a:avLst/>
          </a:prstGeom>
        </p:spPr>
      </p:pic>
      <p:sp>
        <p:nvSpPr>
          <p:cNvPr id="7" name="Text 4"/>
          <p:cNvSpPr/>
          <p:nvPr/>
        </p:nvSpPr>
        <p:spPr>
          <a:xfrm>
            <a:off x="1417320" y="1673352"/>
            <a:ext cx="54864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業務邏輯分散</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5"/>
          <p:cNvSpPr/>
          <p:nvPr/>
        </p:nvSpPr>
        <p:spPr>
          <a:xfrm>
            <a:off x="1417320" y="1984248"/>
            <a:ext cx="56692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業務定義散落在各團隊、報表與語意模型之間</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6"/>
          <p:cNvSpPr/>
          <p:nvPr/>
        </p:nvSpPr>
        <p:spPr>
          <a:xfrm>
            <a:off x="640080" y="2670048"/>
            <a:ext cx="566928" cy="566928"/>
          </a:xfrm>
          <a:prstGeom prst="ellipse">
            <a:avLst/>
          </a:prstGeom>
          <a:solidFill>
            <a:srgbClr val="FBE9E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0" name="Image 1" descr="preencoded.png"/>
          <p:cNvPicPr>
            <a:picLocks noChangeAspect="1"/>
          </p:cNvPicPr>
          <p:nvPr/>
        </p:nvPicPr>
        <p:blipFill>
          <a:blip r:embed="rId4"/>
          <a:stretch>
            <a:fillRect/>
          </a:stretch>
        </p:blipFill>
        <p:spPr>
          <a:xfrm>
            <a:off x="777240" y="2807208"/>
            <a:ext cx="292608" cy="292608"/>
          </a:xfrm>
          <a:prstGeom prst="rect">
            <a:avLst/>
          </a:prstGeom>
        </p:spPr>
      </p:pic>
      <p:sp>
        <p:nvSpPr>
          <p:cNvPr id="11" name="Text 7"/>
          <p:cNvSpPr/>
          <p:nvPr/>
        </p:nvSpPr>
        <p:spPr>
          <a:xfrm>
            <a:off x="1417320" y="2651760"/>
            <a:ext cx="54864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缺乏業務情境</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8"/>
          <p:cNvSpPr/>
          <p:nvPr/>
        </p:nvSpPr>
        <p:spPr>
          <a:xfrm>
            <a:off x="1417320" y="2962656"/>
            <a:ext cx="56692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AI 代理能讀取資料，卻無法理解其業務意義</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9"/>
          <p:cNvSpPr/>
          <p:nvPr/>
        </p:nvSpPr>
        <p:spPr>
          <a:xfrm>
            <a:off x="640080" y="3648456"/>
            <a:ext cx="566928" cy="566928"/>
          </a:xfrm>
          <a:prstGeom prst="ellipse">
            <a:avLst/>
          </a:prstGeom>
          <a:solidFill>
            <a:srgbClr val="FBE9E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4" name="Image 2" descr="preencoded.png"/>
          <p:cNvPicPr>
            <a:picLocks noChangeAspect="1"/>
          </p:cNvPicPr>
          <p:nvPr/>
        </p:nvPicPr>
        <p:blipFill>
          <a:blip r:embed="rId5"/>
          <a:stretch>
            <a:fillRect/>
          </a:stretch>
        </p:blipFill>
        <p:spPr>
          <a:xfrm>
            <a:off x="777240" y="3785616"/>
            <a:ext cx="292608" cy="292608"/>
          </a:xfrm>
          <a:prstGeom prst="rect">
            <a:avLst/>
          </a:prstGeom>
        </p:spPr>
      </p:pic>
      <p:sp>
        <p:nvSpPr>
          <p:cNvPr id="15" name="Text 10"/>
          <p:cNvSpPr/>
          <p:nvPr/>
        </p:nvSpPr>
        <p:spPr>
          <a:xfrm>
            <a:off x="1417320" y="3630168"/>
            <a:ext cx="54864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定義互相衝突</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1"/>
          <p:cNvSpPr/>
          <p:nvPr/>
        </p:nvSpPr>
        <p:spPr>
          <a:xfrm>
            <a:off x="1417320" y="3941064"/>
            <a:ext cx="56692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不一致的定義造成報表結果彼此矛盾</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2"/>
          <p:cNvSpPr/>
          <p:nvPr/>
        </p:nvSpPr>
        <p:spPr>
          <a:xfrm>
            <a:off x="640080" y="4626864"/>
            <a:ext cx="566928" cy="566928"/>
          </a:xfrm>
          <a:prstGeom prst="ellipse">
            <a:avLst/>
          </a:prstGeom>
          <a:solidFill>
            <a:srgbClr val="FBE9E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 name="Image 3" descr="preencoded.png"/>
          <p:cNvPicPr>
            <a:picLocks noChangeAspect="1"/>
          </p:cNvPicPr>
          <p:nvPr/>
        </p:nvPicPr>
        <p:blipFill>
          <a:blip r:embed="rId6"/>
          <a:stretch>
            <a:fillRect/>
          </a:stretch>
        </p:blipFill>
        <p:spPr>
          <a:xfrm>
            <a:off x="777240" y="4764024"/>
            <a:ext cx="292608" cy="292608"/>
          </a:xfrm>
          <a:prstGeom prst="rect">
            <a:avLst/>
          </a:prstGeom>
        </p:spPr>
      </p:pic>
      <p:sp>
        <p:nvSpPr>
          <p:cNvPr id="19" name="Text 13"/>
          <p:cNvSpPr/>
          <p:nvPr/>
        </p:nvSpPr>
        <p:spPr>
          <a:xfrm>
            <a:off x="1417320" y="4608576"/>
            <a:ext cx="54864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重複造輪子</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4"/>
          <p:cNvSpPr/>
          <p:nvPr/>
        </p:nvSpPr>
        <p:spPr>
          <a:xfrm>
            <a:off x="1417320" y="4919472"/>
            <a:ext cx="56692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每個新專案都得從零重新發掘業務意義</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Shape 15"/>
          <p:cNvSpPr/>
          <p:nvPr/>
        </p:nvSpPr>
        <p:spPr>
          <a:xfrm>
            <a:off x="7772400" y="1691640"/>
            <a:ext cx="3776472" cy="3840480"/>
          </a:xfrm>
          <a:prstGeom prst="roundRect">
            <a:avLst>
              <a:gd name="adj" fmla="val 2421"/>
            </a:avLst>
          </a:prstGeom>
          <a:solidFill>
            <a:srgbClr val="0A1F3C"/>
          </a:solidFill>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Text 16"/>
          <p:cNvSpPr/>
          <p:nvPr/>
        </p:nvSpPr>
        <p:spPr>
          <a:xfrm>
            <a:off x="8092440" y="1965960"/>
            <a:ext cx="32004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0" cap="none" spc="100" normalizeH="0" baseline="0" noProof="0" dirty="0">
                <a:ln>
                  <a:noFill/>
                </a:ln>
                <a:solidFill>
                  <a:srgbClr val="7FB7E8"/>
                </a:solidFill>
                <a:effectLst/>
                <a:uLnTx/>
                <a:uFillTx/>
                <a:latin typeface="Microsoft JhengHei" pitchFamily="34" charset="0"/>
                <a:ea typeface="Microsoft JhengHei" pitchFamily="34" charset="-122"/>
                <a:cs typeface="Microsoft JhengHei" pitchFamily="34" charset="-120"/>
              </a:rPr>
              <a:t>為何重要</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 17"/>
          <p:cNvSpPr/>
          <p:nvPr/>
        </p:nvSpPr>
        <p:spPr>
          <a:xfrm>
            <a:off x="8092440" y="2286000"/>
            <a:ext cx="3200400" cy="8229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6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56%</a:t>
            </a:r>
            <a:endParaRPr kumimoji="0" lang="en-US" sz="5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18"/>
          <p:cNvSpPr/>
          <p:nvPr/>
        </p:nvSpPr>
        <p:spPr>
          <a:xfrm>
            <a:off x="8092440" y="3154680"/>
            <a:ext cx="315468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7E3F4"/>
                </a:solidFill>
                <a:effectLst/>
                <a:uLnTx/>
                <a:uFillTx/>
                <a:latin typeface="Microsoft JhengHei" pitchFamily="34" charset="0"/>
                <a:ea typeface="Microsoft JhengHei" pitchFamily="34" charset="-122"/>
                <a:cs typeface="Microsoft JhengHei" pitchFamily="34" charset="-120"/>
              </a:rPr>
              <a:t>2024 年涉及 AI 的資安事件成長幅度</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19"/>
          <p:cNvSpPr/>
          <p:nvPr/>
        </p:nvSpPr>
        <p:spPr>
          <a:xfrm>
            <a:off x="8092440" y="3749040"/>
            <a:ext cx="3108960" cy="0"/>
          </a:xfrm>
          <a:prstGeom prst="line">
            <a:avLst/>
          </a:prstGeom>
          <a:noFill/>
          <a:ln w="12700">
            <a:solidFill>
              <a:srgbClr val="3C568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Text 20"/>
          <p:cNvSpPr/>
          <p:nvPr/>
        </p:nvSpPr>
        <p:spPr>
          <a:xfrm>
            <a:off x="8092440" y="3886200"/>
            <a:ext cx="3154680" cy="1371600"/>
          </a:xfrm>
          <a:prstGeom prst="rect">
            <a:avLst/>
          </a:prstGeom>
          <a:noFill/>
          <a:ln/>
        </p:spPr>
        <p:txBody>
          <a:bodyPr wrap="square" rtlCol="0" anchor="ct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C7D5EA"/>
                </a:solidFill>
                <a:effectLst/>
                <a:uLnTx/>
                <a:uFillTx/>
                <a:latin typeface="Microsoft JhengHei" pitchFamily="34" charset="0"/>
                <a:ea typeface="Microsoft JhengHei" pitchFamily="34" charset="-122"/>
                <a:cs typeface="Microsoft JhengHei" pitchFamily="34" charset="-120"/>
              </a:rPr>
              <a:t>沒有共用的智慧層，代理就無法在可信、合規的前提下，安全地推理企業知識。</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1"/>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2"/>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3</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A1F3C"/>
        </a:solidFill>
        <a:effectLst/>
      </p:bgPr>
    </p:bg>
    <p:spTree>
      <p:nvGrpSpPr>
        <p:cNvPr id="1" name=""/>
        <p:cNvGrpSpPr/>
        <p:nvPr/>
      </p:nvGrpSpPr>
      <p:grpSpPr>
        <a:xfrm>
          <a:off x="0" y="0"/>
          <a:ext cx="0" cy="0"/>
          <a:chOff x="0" y="0"/>
          <a:chExt cx="0" cy="0"/>
        </a:xfrm>
      </p:grpSpPr>
      <p:sp>
        <p:nvSpPr>
          <p:cNvPr id="2" name="Shape 0"/>
          <p:cNvSpPr/>
          <p:nvPr/>
        </p:nvSpPr>
        <p:spPr>
          <a:xfrm>
            <a:off x="9418320" y="-1371600"/>
            <a:ext cx="4206240" cy="4206240"/>
          </a:xfrm>
          <a:prstGeom prst="ellipse">
            <a:avLst/>
          </a:prstGeom>
          <a:solidFill>
            <a:srgbClr val="0078D4">
              <a:alpha val="18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Shape 1"/>
          <p:cNvSpPr/>
          <p:nvPr/>
        </p:nvSpPr>
        <p:spPr>
          <a:xfrm>
            <a:off x="640080" y="475488"/>
            <a:ext cx="146304" cy="146304"/>
          </a:xfrm>
          <a:prstGeom prst="rect">
            <a:avLst/>
          </a:prstGeom>
          <a:solidFill>
            <a:srgbClr val="00B7C3"/>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 2"/>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7FB7E8"/>
                </a:solidFill>
                <a:effectLst/>
                <a:uLnTx/>
                <a:uFillTx/>
                <a:latin typeface="Microsoft JhengHei" pitchFamily="34" charset="0"/>
                <a:ea typeface="Microsoft JhengHei" pitchFamily="34" charset="-122"/>
                <a:cs typeface="Microsoft JhengHei" pitchFamily="34" charset="-120"/>
              </a:rPr>
              <a:t>WHAT IS MICROSOFT IQ</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面向企業 AI 的統一智慧層</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640080" y="1554480"/>
            <a:ext cx="109728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1" u="none" strike="noStrike" kern="1200" cap="none" spc="0" normalizeH="0" baseline="0" noProof="0" dirty="0">
                <a:ln>
                  <a:noFill/>
                </a:ln>
                <a:solidFill>
                  <a:srgbClr val="AFD0F0"/>
                </a:solidFill>
                <a:effectLst/>
                <a:uLnTx/>
                <a:uFillTx/>
                <a:latin typeface="Microsoft JhengHei" pitchFamily="34" charset="0"/>
                <a:ea typeface="Microsoft JhengHei" pitchFamily="34" charset="-122"/>
                <a:cs typeface="Microsoft JhengHei" pitchFamily="34" charset="-120"/>
              </a:rPr>
              <a:t>「將代理轉化為具情境感知的夥伴。」</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640080" y="2368296"/>
            <a:ext cx="384048" cy="384048"/>
          </a:xfrm>
          <a:prstGeom prst="rect">
            <a:avLst/>
          </a:prstGeom>
        </p:spPr>
      </p:pic>
      <p:sp>
        <p:nvSpPr>
          <p:cNvPr id="8" name="Text 5"/>
          <p:cNvSpPr/>
          <p:nvPr/>
        </p:nvSpPr>
        <p:spPr>
          <a:xfrm>
            <a:off x="1280160" y="2286000"/>
            <a:ext cx="1033272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a:ln>
                  <a:noFill/>
                </a:ln>
                <a:solidFill>
                  <a:srgbClr val="EAF1FA"/>
                </a:solidFill>
                <a:effectLst/>
                <a:uLnTx/>
                <a:uFillTx/>
                <a:latin typeface="Microsoft JhengHei" pitchFamily="34" charset="0"/>
                <a:ea typeface="Microsoft JhengHei" pitchFamily="34" charset="-122"/>
                <a:cs typeface="Microsoft JhengHei" pitchFamily="34" charset="-120"/>
              </a:rPr>
              <a:t>由 Work IQ、Fabric IQ 與 Web IQ 組成的統一智慧層</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Image 1" descr="preencoded.png"/>
          <p:cNvPicPr>
            <a:picLocks noChangeAspect="1"/>
          </p:cNvPicPr>
          <p:nvPr/>
        </p:nvPicPr>
        <p:blipFill>
          <a:blip r:embed="rId4"/>
          <a:stretch>
            <a:fillRect/>
          </a:stretch>
        </p:blipFill>
        <p:spPr>
          <a:xfrm>
            <a:off x="640080" y="3209544"/>
            <a:ext cx="384048" cy="384048"/>
          </a:xfrm>
          <a:prstGeom prst="rect">
            <a:avLst/>
          </a:prstGeom>
        </p:spPr>
      </p:pic>
      <p:sp>
        <p:nvSpPr>
          <p:cNvPr id="10" name="Text 6"/>
          <p:cNvSpPr/>
          <p:nvPr/>
        </p:nvSpPr>
        <p:spPr>
          <a:xfrm>
            <a:off x="1280160" y="3127248"/>
            <a:ext cx="1033272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a:ln>
                  <a:noFill/>
                </a:ln>
                <a:solidFill>
                  <a:srgbClr val="EAF1FA"/>
                </a:solidFill>
                <a:effectLst/>
                <a:uLnTx/>
                <a:uFillTx/>
                <a:latin typeface="Microsoft JhengHei" pitchFamily="34" charset="0"/>
                <a:ea typeface="Microsoft JhengHei" pitchFamily="34" charset="-122"/>
                <a:cs typeface="Microsoft JhengHei" pitchFamily="34" charset="-120"/>
              </a:rPr>
              <a:t>提供三個讓代理可信、實用的情境層</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Image 2" descr="preencoded.png"/>
          <p:cNvPicPr>
            <a:picLocks noChangeAspect="1"/>
          </p:cNvPicPr>
          <p:nvPr/>
        </p:nvPicPr>
        <p:blipFill>
          <a:blip r:embed="rId5"/>
          <a:stretch>
            <a:fillRect/>
          </a:stretch>
        </p:blipFill>
        <p:spPr>
          <a:xfrm>
            <a:off x="640080" y="4050792"/>
            <a:ext cx="384048" cy="384048"/>
          </a:xfrm>
          <a:prstGeom prst="rect">
            <a:avLst/>
          </a:prstGeom>
        </p:spPr>
      </p:pic>
      <p:sp>
        <p:nvSpPr>
          <p:cNvPr id="12" name="Text 7"/>
          <p:cNvSpPr/>
          <p:nvPr/>
        </p:nvSpPr>
        <p:spPr>
          <a:xfrm>
            <a:off x="1280160" y="3968496"/>
            <a:ext cx="1033272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a:ln>
                  <a:noFill/>
                </a:ln>
                <a:solidFill>
                  <a:srgbClr val="EAF1FA"/>
                </a:solidFill>
                <a:effectLst/>
                <a:uLnTx/>
                <a:uFillTx/>
                <a:latin typeface="Microsoft JhengHei" pitchFamily="34" charset="0"/>
                <a:ea typeface="Microsoft JhengHei" pitchFamily="34" charset="-122"/>
                <a:cs typeface="Microsoft JhengHei" pitchFamily="34" charset="-120"/>
              </a:rPr>
              <a:t>於 Microsoft Build 2026 正式上市（GA）</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Image 3" descr="preencoded.png"/>
          <p:cNvPicPr>
            <a:picLocks noChangeAspect="1"/>
          </p:cNvPicPr>
          <p:nvPr/>
        </p:nvPicPr>
        <p:blipFill>
          <a:blip r:embed="rId6"/>
          <a:stretch>
            <a:fillRect/>
          </a:stretch>
        </p:blipFill>
        <p:spPr>
          <a:xfrm>
            <a:off x="640080" y="4892040"/>
            <a:ext cx="384048" cy="384048"/>
          </a:xfrm>
          <a:prstGeom prst="rect">
            <a:avLst/>
          </a:prstGeom>
        </p:spPr>
      </p:pic>
      <p:sp>
        <p:nvSpPr>
          <p:cNvPr id="14" name="Text 8"/>
          <p:cNvSpPr/>
          <p:nvPr/>
        </p:nvSpPr>
        <p:spPr>
          <a:xfrm>
            <a:off x="1280160" y="4809744"/>
            <a:ext cx="1033272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a:ln>
                  <a:noFill/>
                </a:ln>
                <a:solidFill>
                  <a:srgbClr val="EAF1FA"/>
                </a:solidFill>
                <a:effectLst/>
                <a:uLnTx/>
                <a:uFillTx/>
                <a:latin typeface="Microsoft JhengHei" pitchFamily="34" charset="0"/>
                <a:ea typeface="Microsoft JhengHei" pitchFamily="34" charset="-122"/>
                <a:cs typeface="Microsoft JhengHei" pitchFamily="34" charset="-120"/>
              </a:rPr>
              <a:t>所有請求在登入使用者情境下執行，遵循 Purview 治理，留在 Microsoft 信任邊界內</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9"/>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A0BD"/>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0"/>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A0BD"/>
                </a:solidFill>
                <a:effectLst/>
                <a:uLnTx/>
                <a:uFillTx/>
                <a:latin typeface="Microsoft JhengHei" pitchFamily="34" charset="0"/>
                <a:ea typeface="Microsoft JhengHei" pitchFamily="34" charset="-122"/>
                <a:cs typeface="Microsoft JhengHei" pitchFamily="34" charset="-120"/>
              </a:rPr>
              <a:t>4</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THE THREE CONTEXT LAYERS</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三大情境智慧層</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640080" y="1691640"/>
            <a:ext cx="3423818" cy="2697480"/>
          </a:xfrm>
          <a:prstGeom prst="roundRect">
            <a:avLst>
              <a:gd name="adj" fmla="val 2712"/>
            </a:avLst>
          </a:prstGeom>
          <a:solidFill>
            <a:srgbClr val="FFFFFF"/>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Shape 4"/>
          <p:cNvSpPr/>
          <p:nvPr/>
        </p:nvSpPr>
        <p:spPr>
          <a:xfrm>
            <a:off x="640080" y="1691640"/>
            <a:ext cx="3423818" cy="109728"/>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hape 5"/>
          <p:cNvSpPr/>
          <p:nvPr/>
        </p:nvSpPr>
        <p:spPr>
          <a:xfrm>
            <a:off x="1005840" y="2057400"/>
            <a:ext cx="777240" cy="77724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Image 0" descr="preencoded.png"/>
          <p:cNvPicPr>
            <a:picLocks noChangeAspect="1"/>
          </p:cNvPicPr>
          <p:nvPr/>
        </p:nvPicPr>
        <p:blipFill>
          <a:blip r:embed="rId3"/>
          <a:stretch>
            <a:fillRect/>
          </a:stretch>
        </p:blipFill>
        <p:spPr>
          <a:xfrm>
            <a:off x="1207008" y="2258568"/>
            <a:ext cx="384048" cy="384048"/>
          </a:xfrm>
          <a:prstGeom prst="rect">
            <a:avLst/>
          </a:prstGeom>
        </p:spPr>
      </p:pic>
      <p:sp>
        <p:nvSpPr>
          <p:cNvPr id="9" name="Text 6"/>
          <p:cNvSpPr/>
          <p:nvPr/>
        </p:nvSpPr>
        <p:spPr>
          <a:xfrm>
            <a:off x="1005840" y="2926080"/>
            <a:ext cx="269229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Work IQ</a:t>
            </a:r>
            <a:endParaRPr kumimoji="0" lang="en-US" sz="2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005840" y="3337560"/>
            <a:ext cx="2692298"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你的員工如何工作</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8"/>
          <p:cNvSpPr/>
          <p:nvPr/>
        </p:nvSpPr>
        <p:spPr>
          <a:xfrm>
            <a:off x="1005840" y="3703320"/>
            <a:ext cx="2738018" cy="640080"/>
          </a:xfrm>
          <a:prstGeom prst="rect">
            <a:avLst/>
          </a:prstGeom>
          <a:noFill/>
          <a:ln/>
        </p:spPr>
        <p:txBody>
          <a:bodyPr wrap="square"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跨 Microsoft 365 的安全語意理解，遵循既有權限與政策</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9"/>
          <p:cNvSpPr/>
          <p:nvPr/>
        </p:nvSpPr>
        <p:spPr>
          <a:xfrm>
            <a:off x="4383938" y="1691640"/>
            <a:ext cx="3423818" cy="2697480"/>
          </a:xfrm>
          <a:prstGeom prst="roundRect">
            <a:avLst>
              <a:gd name="adj" fmla="val 2712"/>
            </a:avLst>
          </a:prstGeom>
          <a:solidFill>
            <a:srgbClr val="FFFFFF"/>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Shape 10"/>
          <p:cNvSpPr/>
          <p:nvPr/>
        </p:nvSpPr>
        <p:spPr>
          <a:xfrm>
            <a:off x="4383938" y="1691640"/>
            <a:ext cx="3423818" cy="109728"/>
          </a:xfrm>
          <a:prstGeom prst="rect">
            <a:avLst/>
          </a:prstGeom>
          <a:solidFill>
            <a:srgbClr val="0E7C5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Shape 11"/>
          <p:cNvSpPr/>
          <p:nvPr/>
        </p:nvSpPr>
        <p:spPr>
          <a:xfrm>
            <a:off x="4749698" y="2057400"/>
            <a:ext cx="777240" cy="77724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Image 1" descr="preencoded.png"/>
          <p:cNvPicPr>
            <a:picLocks noChangeAspect="1"/>
          </p:cNvPicPr>
          <p:nvPr/>
        </p:nvPicPr>
        <p:blipFill>
          <a:blip r:embed="rId4"/>
          <a:stretch>
            <a:fillRect/>
          </a:stretch>
        </p:blipFill>
        <p:spPr>
          <a:xfrm>
            <a:off x="4950866" y="2258568"/>
            <a:ext cx="384048" cy="384048"/>
          </a:xfrm>
          <a:prstGeom prst="rect">
            <a:avLst/>
          </a:prstGeom>
        </p:spPr>
      </p:pic>
      <p:sp>
        <p:nvSpPr>
          <p:cNvPr id="16" name="Text 12"/>
          <p:cNvSpPr/>
          <p:nvPr/>
        </p:nvSpPr>
        <p:spPr>
          <a:xfrm>
            <a:off x="4749698" y="2926080"/>
            <a:ext cx="269229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Fabric IQ</a:t>
            </a:r>
            <a:endParaRPr kumimoji="0" lang="en-US" sz="2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3"/>
          <p:cNvSpPr/>
          <p:nvPr/>
        </p:nvSpPr>
        <p:spPr>
          <a:xfrm>
            <a:off x="4749698" y="3337560"/>
            <a:ext cx="2692298"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你的業務如何運作</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4"/>
          <p:cNvSpPr/>
          <p:nvPr/>
        </p:nvSpPr>
        <p:spPr>
          <a:xfrm>
            <a:off x="4749698" y="3703320"/>
            <a:ext cx="2738018" cy="640080"/>
          </a:xfrm>
          <a:prstGeom prst="rect">
            <a:avLst/>
          </a:prstGeom>
          <a:noFill/>
          <a:ln/>
        </p:spPr>
        <p:txBody>
          <a:bodyPr wrap="square"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Microsoft Fabric 內的語意層，依業務語言組織企業資料</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5"/>
          <p:cNvSpPr/>
          <p:nvPr/>
        </p:nvSpPr>
        <p:spPr>
          <a:xfrm>
            <a:off x="8127797" y="1691640"/>
            <a:ext cx="3423818" cy="2697480"/>
          </a:xfrm>
          <a:prstGeom prst="roundRect">
            <a:avLst>
              <a:gd name="adj" fmla="val 2712"/>
            </a:avLst>
          </a:prstGeom>
          <a:solidFill>
            <a:srgbClr val="FFFFFF"/>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Shape 16"/>
          <p:cNvSpPr/>
          <p:nvPr/>
        </p:nvSpPr>
        <p:spPr>
          <a:xfrm>
            <a:off x="8127797" y="1691640"/>
            <a:ext cx="3423818" cy="109728"/>
          </a:xfrm>
          <a:prstGeom prst="rect">
            <a:avLst/>
          </a:prstGeom>
          <a:solidFill>
            <a:srgbClr val="00B7C3"/>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Shape 17"/>
          <p:cNvSpPr/>
          <p:nvPr/>
        </p:nvSpPr>
        <p:spPr>
          <a:xfrm>
            <a:off x="8493557" y="2057400"/>
            <a:ext cx="777240" cy="777240"/>
          </a:xfrm>
          <a:prstGeom prst="ellipse">
            <a:avLst/>
          </a:prstGeom>
          <a:solidFill>
            <a:srgbClr val="E3F6F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2" name="Image 2" descr="preencoded.png"/>
          <p:cNvPicPr>
            <a:picLocks noChangeAspect="1"/>
          </p:cNvPicPr>
          <p:nvPr/>
        </p:nvPicPr>
        <p:blipFill>
          <a:blip r:embed="rId5"/>
          <a:stretch>
            <a:fillRect/>
          </a:stretch>
        </p:blipFill>
        <p:spPr>
          <a:xfrm>
            <a:off x="8694725" y="2258568"/>
            <a:ext cx="384048" cy="384048"/>
          </a:xfrm>
          <a:prstGeom prst="rect">
            <a:avLst/>
          </a:prstGeom>
        </p:spPr>
      </p:pic>
      <p:sp>
        <p:nvSpPr>
          <p:cNvPr id="23" name="Text 18"/>
          <p:cNvSpPr/>
          <p:nvPr/>
        </p:nvSpPr>
        <p:spPr>
          <a:xfrm>
            <a:off x="8493557" y="2926080"/>
            <a:ext cx="2692298"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Web IQ</a:t>
            </a:r>
            <a:endParaRPr kumimoji="0" lang="en-US" sz="2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19"/>
          <p:cNvSpPr/>
          <p:nvPr/>
        </p:nvSpPr>
        <p:spPr>
          <a:xfrm>
            <a:off x="8493557" y="3337560"/>
            <a:ext cx="2692298"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B7C3"/>
                </a:solidFill>
                <a:effectLst/>
                <a:uLnTx/>
                <a:uFillTx/>
                <a:latin typeface="Microsoft JhengHei" pitchFamily="34" charset="0"/>
                <a:ea typeface="Microsoft JhengHei" pitchFamily="34" charset="-122"/>
                <a:cs typeface="Microsoft JhengHei" pitchFamily="34" charset="-120"/>
              </a:rPr>
              <a:t>即時的世界知識</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0"/>
          <p:cNvSpPr/>
          <p:nvPr/>
        </p:nvSpPr>
        <p:spPr>
          <a:xfrm>
            <a:off x="8493557" y="3703320"/>
            <a:ext cx="2738018" cy="640080"/>
          </a:xfrm>
          <a:prstGeom prst="rect">
            <a:avLst/>
          </a:prstGeom>
          <a:noFill/>
          <a:ln/>
        </p:spPr>
        <p:txBody>
          <a:bodyPr wrap="square"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低於 200 毫秒的即時網路接地，提供最新公開資訊</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1"/>
          <p:cNvSpPr/>
          <p:nvPr/>
        </p:nvSpPr>
        <p:spPr>
          <a:xfrm>
            <a:off x="640080" y="4617720"/>
            <a:ext cx="10911535" cy="960120"/>
          </a:xfrm>
          <a:prstGeom prst="roundRect">
            <a:avLst>
              <a:gd name="adj" fmla="val 7619"/>
            </a:avLst>
          </a:prstGeom>
          <a:solidFill>
            <a:srgbClr val="0A1F3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7" name="Image 3" descr="preencoded.png"/>
          <p:cNvPicPr>
            <a:picLocks noChangeAspect="1"/>
          </p:cNvPicPr>
          <p:nvPr/>
        </p:nvPicPr>
        <p:blipFill>
          <a:blip r:embed="rId6"/>
          <a:stretch>
            <a:fillRect/>
          </a:stretch>
        </p:blipFill>
        <p:spPr>
          <a:xfrm>
            <a:off x="960120" y="4892040"/>
            <a:ext cx="411480" cy="411480"/>
          </a:xfrm>
          <a:prstGeom prst="rect">
            <a:avLst/>
          </a:prstGeom>
        </p:spPr>
      </p:pic>
      <p:sp>
        <p:nvSpPr>
          <p:cNvPr id="28" name="Text 22"/>
          <p:cNvSpPr/>
          <p:nvPr/>
        </p:nvSpPr>
        <p:spPr>
          <a:xfrm>
            <a:off x="1554480" y="4617720"/>
            <a:ext cx="9722815" cy="9601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Foundry IQ</a:t>
            </a:r>
            <a:r>
              <a:rPr kumimoji="0" lang="en-US" sz="1400" b="0" i="0" u="none" strike="noStrike" kern="1200" cap="none" spc="0" normalizeH="0" baseline="0" noProof="0" dirty="0">
                <a:ln>
                  <a:noFill/>
                </a:ln>
                <a:solidFill>
                  <a:srgbClr val="D7E3F4"/>
                </a:solidFill>
                <a:effectLst/>
                <a:uLnTx/>
                <a:uFillTx/>
                <a:latin typeface="Microsoft JhengHei" pitchFamily="34" charset="0"/>
                <a:ea typeface="Microsoft JhengHei" pitchFamily="34" charset="-122"/>
                <a:cs typeface="Microsoft JhengHei" pitchFamily="34" charset="-120"/>
              </a:rPr>
              <a:t>   統一以上來源，作為 Foundry 代理背後具 SLA 的知識層</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3"/>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4"/>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5</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0B7C3"/>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0B7C3"/>
                </a:solidFill>
                <a:effectLst/>
                <a:uLnTx/>
                <a:uFillTx/>
                <a:latin typeface="Microsoft JhengHei" pitchFamily="34" charset="0"/>
                <a:ea typeface="Microsoft JhengHei" pitchFamily="34" charset="-122"/>
                <a:cs typeface="Microsoft JhengHei" pitchFamily="34" charset="-120"/>
              </a:rPr>
              <a:t>WEB IQ · PUBLIC PREVIEW</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Web IQ：即時網路接地</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640080" y="1783080"/>
            <a:ext cx="4114800" cy="3703320"/>
          </a:xfrm>
          <a:prstGeom prst="roundRect">
            <a:avLst>
              <a:gd name="adj" fmla="val 2469"/>
            </a:avLst>
          </a:prstGeom>
          <a:solidFill>
            <a:srgbClr val="06343A"/>
          </a:solidFill>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Image 0" descr="preencoded.png"/>
          <p:cNvPicPr>
            <a:picLocks noChangeAspect="1"/>
          </p:cNvPicPr>
          <p:nvPr/>
        </p:nvPicPr>
        <p:blipFill>
          <a:blip r:embed="rId3"/>
          <a:stretch>
            <a:fillRect/>
          </a:stretch>
        </p:blipFill>
        <p:spPr>
          <a:xfrm>
            <a:off x="1005840" y="2148840"/>
            <a:ext cx="548640" cy="548640"/>
          </a:xfrm>
          <a:prstGeom prst="rect">
            <a:avLst/>
          </a:prstGeom>
        </p:spPr>
      </p:pic>
      <p:sp>
        <p:nvSpPr>
          <p:cNvPr id="7" name="Text 4"/>
          <p:cNvSpPr/>
          <p:nvPr/>
        </p:nvSpPr>
        <p:spPr>
          <a:xfrm>
            <a:off x="1005840" y="2788920"/>
            <a:ext cx="3474720" cy="9144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2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&lt; 200ms</a:t>
            </a:r>
            <a:endParaRPr kumimoji="0" lang="en-US" sz="5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5"/>
          <p:cNvSpPr/>
          <p:nvPr/>
        </p:nvSpPr>
        <p:spPr>
          <a:xfrm>
            <a:off x="1005840" y="3703320"/>
            <a:ext cx="33832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9FE6EE"/>
                </a:solidFill>
                <a:effectLst/>
                <a:uLnTx/>
                <a:uFillTx/>
                <a:latin typeface="Microsoft JhengHei" pitchFamily="34" charset="0"/>
                <a:ea typeface="Microsoft JhengHei" pitchFamily="34" charset="-122"/>
                <a:cs typeface="Microsoft JhengHei" pitchFamily="34" charset="-120"/>
              </a:rPr>
              <a:t>即時網路接地延遲</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6"/>
          <p:cNvSpPr/>
          <p:nvPr/>
        </p:nvSpPr>
        <p:spPr>
          <a:xfrm>
            <a:off x="1005840" y="4160520"/>
            <a:ext cx="3383280" cy="914400"/>
          </a:xfrm>
          <a:prstGeom prst="rect">
            <a:avLst/>
          </a:prstGeom>
          <a:noFill/>
          <a:ln/>
        </p:spPr>
        <p:txBody>
          <a:bodyPr wrap="square" rtlCol="0" anchor="ct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BFEAEF"/>
                </a:solidFill>
                <a:effectLst/>
                <a:uLnTx/>
                <a:uFillTx/>
                <a:latin typeface="Microsoft JhengHei" pitchFamily="34" charset="0"/>
                <a:ea typeface="Microsoft JhengHei" pitchFamily="34" charset="-122"/>
                <a:cs typeface="Microsoft JhengHei" pitchFamily="34" charset="-120"/>
              </a:rPr>
              <a:t>讓代理以最新的公開網路資訊回答問題</a:t>
            </a:r>
            <a:endPar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7"/>
          <p:cNvSpPr/>
          <p:nvPr/>
        </p:nvSpPr>
        <p:spPr>
          <a:xfrm>
            <a:off x="5074920" y="1874520"/>
            <a:ext cx="548640" cy="548640"/>
          </a:xfrm>
          <a:prstGeom prst="ellipse">
            <a:avLst/>
          </a:prstGeom>
          <a:solidFill>
            <a:srgbClr val="E3F6F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Image 1" descr="preencoded.png"/>
          <p:cNvPicPr>
            <a:picLocks noChangeAspect="1"/>
          </p:cNvPicPr>
          <p:nvPr/>
        </p:nvPicPr>
        <p:blipFill>
          <a:blip r:embed="rId4"/>
          <a:stretch>
            <a:fillRect/>
          </a:stretch>
        </p:blipFill>
        <p:spPr>
          <a:xfrm>
            <a:off x="5212080" y="2011680"/>
            <a:ext cx="274320" cy="274320"/>
          </a:xfrm>
          <a:prstGeom prst="rect">
            <a:avLst/>
          </a:prstGeom>
        </p:spPr>
      </p:pic>
      <p:sp>
        <p:nvSpPr>
          <p:cNvPr id="12" name="Text 8"/>
          <p:cNvSpPr/>
          <p:nvPr/>
        </p:nvSpPr>
        <p:spPr>
          <a:xfrm>
            <a:off x="5806440" y="1837944"/>
            <a:ext cx="59436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即時世界知識</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9"/>
          <p:cNvSpPr/>
          <p:nvPr/>
        </p:nvSpPr>
        <p:spPr>
          <a:xfrm>
            <a:off x="5806440" y="2167128"/>
            <a:ext cx="59436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以即時、最新的公開網路內容為代理接地</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0"/>
          <p:cNvSpPr/>
          <p:nvPr/>
        </p:nvSpPr>
        <p:spPr>
          <a:xfrm>
            <a:off x="5074920" y="2788920"/>
            <a:ext cx="548640" cy="548640"/>
          </a:xfrm>
          <a:prstGeom prst="ellipse">
            <a:avLst/>
          </a:prstGeom>
          <a:solidFill>
            <a:srgbClr val="E3F6F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Image 2" descr="preencoded.png"/>
          <p:cNvPicPr>
            <a:picLocks noChangeAspect="1"/>
          </p:cNvPicPr>
          <p:nvPr/>
        </p:nvPicPr>
        <p:blipFill>
          <a:blip r:embed="rId5"/>
          <a:stretch>
            <a:fillRect/>
          </a:stretch>
        </p:blipFill>
        <p:spPr>
          <a:xfrm>
            <a:off x="5212080" y="2926080"/>
            <a:ext cx="274320" cy="274320"/>
          </a:xfrm>
          <a:prstGeom prst="rect">
            <a:avLst/>
          </a:prstGeom>
        </p:spPr>
      </p:pic>
      <p:sp>
        <p:nvSpPr>
          <p:cNvPr id="16" name="Text 11"/>
          <p:cNvSpPr/>
          <p:nvPr/>
        </p:nvSpPr>
        <p:spPr>
          <a:xfrm>
            <a:off x="5806440" y="2752344"/>
            <a:ext cx="59436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低延遲擷取</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2"/>
          <p:cNvSpPr/>
          <p:nvPr/>
        </p:nvSpPr>
        <p:spPr>
          <a:xfrm>
            <a:off x="5806440" y="3081528"/>
            <a:ext cx="59436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低於 200 毫秒回應，適合互動式代理體驗</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3"/>
          <p:cNvSpPr/>
          <p:nvPr/>
        </p:nvSpPr>
        <p:spPr>
          <a:xfrm>
            <a:off x="5074920" y="3703320"/>
            <a:ext cx="548640" cy="548640"/>
          </a:xfrm>
          <a:prstGeom prst="ellipse">
            <a:avLst/>
          </a:prstGeom>
          <a:solidFill>
            <a:srgbClr val="E3F6F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Image 3" descr="preencoded.png"/>
          <p:cNvPicPr>
            <a:picLocks noChangeAspect="1"/>
          </p:cNvPicPr>
          <p:nvPr/>
        </p:nvPicPr>
        <p:blipFill>
          <a:blip r:embed="rId6"/>
          <a:stretch>
            <a:fillRect/>
          </a:stretch>
        </p:blipFill>
        <p:spPr>
          <a:xfrm>
            <a:off x="5212080" y="3840480"/>
            <a:ext cx="274320" cy="274320"/>
          </a:xfrm>
          <a:prstGeom prst="rect">
            <a:avLst/>
          </a:prstGeom>
        </p:spPr>
      </p:pic>
      <p:sp>
        <p:nvSpPr>
          <p:cNvPr id="20" name="Text 14"/>
          <p:cNvSpPr/>
          <p:nvPr/>
        </p:nvSpPr>
        <p:spPr>
          <a:xfrm>
            <a:off x="5806440" y="3666744"/>
            <a:ext cx="59436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內建於 Foundry</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5"/>
          <p:cNvSpPr/>
          <p:nvPr/>
        </p:nvSpPr>
        <p:spPr>
          <a:xfrm>
            <a:off x="5806440" y="3995928"/>
            <a:ext cx="59436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透過 Toolbox 單一端點接入，無需自建管線</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6"/>
          <p:cNvSpPr/>
          <p:nvPr/>
        </p:nvSpPr>
        <p:spPr>
          <a:xfrm>
            <a:off x="5074920" y="4617720"/>
            <a:ext cx="548640" cy="548640"/>
          </a:xfrm>
          <a:prstGeom prst="ellipse">
            <a:avLst/>
          </a:prstGeom>
          <a:solidFill>
            <a:srgbClr val="E3F6F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Image 4" descr="preencoded.png"/>
          <p:cNvPicPr>
            <a:picLocks noChangeAspect="1"/>
          </p:cNvPicPr>
          <p:nvPr/>
        </p:nvPicPr>
        <p:blipFill>
          <a:blip r:embed="rId7"/>
          <a:stretch>
            <a:fillRect/>
          </a:stretch>
        </p:blipFill>
        <p:spPr>
          <a:xfrm>
            <a:off x="5212080" y="4754880"/>
            <a:ext cx="274320" cy="274320"/>
          </a:xfrm>
          <a:prstGeom prst="rect">
            <a:avLst/>
          </a:prstGeom>
        </p:spPr>
      </p:pic>
      <p:sp>
        <p:nvSpPr>
          <p:cNvPr id="24" name="Text 17"/>
          <p:cNvSpPr/>
          <p:nvPr/>
        </p:nvSpPr>
        <p:spPr>
          <a:xfrm>
            <a:off x="5806440" y="4581144"/>
            <a:ext cx="59436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安全與合規</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18"/>
          <p:cNvSpPr/>
          <p:nvPr/>
        </p:nvSpPr>
        <p:spPr>
          <a:xfrm>
            <a:off x="5806440" y="4910328"/>
            <a:ext cx="59436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在使用者情境下執行，留在 Microsoft 信任邊界內</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 19"/>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0"/>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6</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WORK IQ · PUBLIC PREVIEW</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Work IQ：員工工作智慧</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40080" y="1508760"/>
            <a:ext cx="1097280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1" u="none" strike="noStrike" kern="1200" cap="none" spc="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「Copilot 與代理背後的智慧層 — 跨 Microsoft 365 與組織系統的安全語意理解。」</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hape 4"/>
          <p:cNvSpPr/>
          <p:nvPr/>
        </p:nvSpPr>
        <p:spPr>
          <a:xfrm>
            <a:off x="640080" y="2240280"/>
            <a:ext cx="5257800" cy="1417320"/>
          </a:xfrm>
          <a:prstGeom prst="roundRect">
            <a:avLst>
              <a:gd name="adj" fmla="val 5161"/>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hape 5"/>
          <p:cNvSpPr/>
          <p:nvPr/>
        </p:nvSpPr>
        <p:spPr>
          <a:xfrm>
            <a:off x="932688" y="2532888"/>
            <a:ext cx="640080" cy="64008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Image 0" descr="preencoded.png"/>
          <p:cNvPicPr>
            <a:picLocks noChangeAspect="1"/>
          </p:cNvPicPr>
          <p:nvPr/>
        </p:nvPicPr>
        <p:blipFill>
          <a:blip r:embed="rId3"/>
          <a:stretch>
            <a:fillRect/>
          </a:stretch>
        </p:blipFill>
        <p:spPr>
          <a:xfrm>
            <a:off x="1097280" y="2697480"/>
            <a:ext cx="310896" cy="310896"/>
          </a:xfrm>
          <a:prstGeom prst="rect">
            <a:avLst/>
          </a:prstGeom>
        </p:spPr>
      </p:pic>
      <p:sp>
        <p:nvSpPr>
          <p:cNvPr id="9" name="Text 6"/>
          <p:cNvSpPr/>
          <p:nvPr/>
        </p:nvSpPr>
        <p:spPr>
          <a:xfrm>
            <a:off x="1783080" y="2441448"/>
            <a:ext cx="39319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安全語意理解</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783080" y="2807208"/>
            <a:ext cx="3977640" cy="731520"/>
          </a:xfrm>
          <a:prstGeom prst="rect">
            <a:avLst/>
          </a:prstGeom>
          <a:noFill/>
          <a:ln/>
        </p:spPr>
        <p:txBody>
          <a:bodyPr wrap="square" rtlCol="0" anchor="t"/>
          <a:lstStyle/>
          <a:p>
            <a:pPr marL="0" marR="0" lvl="0" indent="0" algn="l" defTabSz="914400" rtl="0" eaLnBrk="1" fontAlgn="auto" latinLnBrk="0" hangingPunct="1">
              <a:lnSpc>
                <a:spcPct val="108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跨 Microsoft 365 與組織系統理解郵件、會議、檔案等資料，並遵循既有權限與政策</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6217920" y="2240280"/>
            <a:ext cx="5257800" cy="1417320"/>
          </a:xfrm>
          <a:prstGeom prst="roundRect">
            <a:avLst>
              <a:gd name="adj" fmla="val 5161"/>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Shape 9"/>
          <p:cNvSpPr/>
          <p:nvPr/>
        </p:nvSpPr>
        <p:spPr>
          <a:xfrm>
            <a:off x="6510528" y="2532888"/>
            <a:ext cx="640080" cy="64008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Image 1" descr="preencoded.png"/>
          <p:cNvPicPr>
            <a:picLocks noChangeAspect="1"/>
          </p:cNvPicPr>
          <p:nvPr/>
        </p:nvPicPr>
        <p:blipFill>
          <a:blip r:embed="rId4"/>
          <a:stretch>
            <a:fillRect/>
          </a:stretch>
        </p:blipFill>
        <p:spPr>
          <a:xfrm>
            <a:off x="6675120" y="2697480"/>
            <a:ext cx="310896" cy="310896"/>
          </a:xfrm>
          <a:prstGeom prst="rect">
            <a:avLst/>
          </a:prstGeom>
        </p:spPr>
      </p:pic>
      <p:sp>
        <p:nvSpPr>
          <p:cNvPr id="14" name="Text 10"/>
          <p:cNvSpPr/>
          <p:nvPr/>
        </p:nvSpPr>
        <p:spPr>
          <a:xfrm>
            <a:off x="7360920" y="2441448"/>
            <a:ext cx="39319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以 MCP 公開資料</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1"/>
          <p:cNvSpPr/>
          <p:nvPr/>
        </p:nvSpPr>
        <p:spPr>
          <a:xfrm>
            <a:off x="7360920" y="2807208"/>
            <a:ext cx="3977640" cy="731520"/>
          </a:xfrm>
          <a:prstGeom prst="rect">
            <a:avLst/>
          </a:prstGeom>
          <a:noFill/>
          <a:ln/>
        </p:spPr>
        <p:txBody>
          <a:bodyPr wrap="square" rtlCol="0" anchor="t"/>
          <a:lstStyle/>
          <a:p>
            <a:pPr marL="0" marR="0" lvl="0" indent="0" algn="l" defTabSz="914400" rtl="0" eaLnBrk="1" fontAlgn="auto" latinLnBrk="0" hangingPunct="1">
              <a:lnSpc>
                <a:spcPct val="108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透過 Model Context Protocol 將 M365 Copilot 資料安全地公開給開發環境中的 AI 助理</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2"/>
          <p:cNvSpPr/>
          <p:nvPr/>
        </p:nvSpPr>
        <p:spPr>
          <a:xfrm>
            <a:off x="640080" y="3840480"/>
            <a:ext cx="5257800" cy="1417320"/>
          </a:xfrm>
          <a:prstGeom prst="roundRect">
            <a:avLst>
              <a:gd name="adj" fmla="val 5161"/>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Shape 13"/>
          <p:cNvSpPr/>
          <p:nvPr/>
        </p:nvSpPr>
        <p:spPr>
          <a:xfrm>
            <a:off x="932688" y="4133088"/>
            <a:ext cx="640080" cy="64008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 name="Image 2" descr="preencoded.png"/>
          <p:cNvPicPr>
            <a:picLocks noChangeAspect="1"/>
          </p:cNvPicPr>
          <p:nvPr/>
        </p:nvPicPr>
        <p:blipFill>
          <a:blip r:embed="rId5"/>
          <a:stretch>
            <a:fillRect/>
          </a:stretch>
        </p:blipFill>
        <p:spPr>
          <a:xfrm>
            <a:off x="1097280" y="4297680"/>
            <a:ext cx="310896" cy="310896"/>
          </a:xfrm>
          <a:prstGeom prst="rect">
            <a:avLst/>
          </a:prstGeom>
        </p:spPr>
      </p:pic>
      <p:sp>
        <p:nvSpPr>
          <p:cNvPr id="19" name="Text 14"/>
          <p:cNvSpPr/>
          <p:nvPr/>
        </p:nvSpPr>
        <p:spPr>
          <a:xfrm>
            <a:off x="1783080" y="4041648"/>
            <a:ext cx="39319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A2A 情境協作</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5"/>
          <p:cNvSpPr/>
          <p:nvPr/>
        </p:nvSpPr>
        <p:spPr>
          <a:xfrm>
            <a:off x="1783080" y="4407408"/>
            <a:ext cx="3977640" cy="731520"/>
          </a:xfrm>
          <a:prstGeom prst="rect">
            <a:avLst/>
          </a:prstGeom>
          <a:noFill/>
          <a:ln/>
        </p:spPr>
        <p:txBody>
          <a:bodyPr wrap="square" rtlCol="0" anchor="t"/>
          <a:lstStyle/>
          <a:p>
            <a:pPr marL="0" marR="0" lvl="0" indent="0" algn="l" defTabSz="914400" rtl="0" eaLnBrk="1" fontAlgn="auto" latinLnBrk="0" hangingPunct="1">
              <a:lnSpc>
                <a:spcPct val="108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以 Agent-to-Agent 將工作場域智慧提供給具情境感知的代理體驗</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Shape 16"/>
          <p:cNvSpPr/>
          <p:nvPr/>
        </p:nvSpPr>
        <p:spPr>
          <a:xfrm>
            <a:off x="6217920" y="3840480"/>
            <a:ext cx="5257800" cy="1417320"/>
          </a:xfrm>
          <a:prstGeom prst="roundRect">
            <a:avLst>
              <a:gd name="adj" fmla="val 5161"/>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Shape 17"/>
          <p:cNvSpPr/>
          <p:nvPr/>
        </p:nvSpPr>
        <p:spPr>
          <a:xfrm>
            <a:off x="6510528" y="4133088"/>
            <a:ext cx="640080" cy="64008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Image 3" descr="preencoded.png"/>
          <p:cNvPicPr>
            <a:picLocks noChangeAspect="1"/>
          </p:cNvPicPr>
          <p:nvPr/>
        </p:nvPicPr>
        <p:blipFill>
          <a:blip r:embed="rId6"/>
          <a:stretch>
            <a:fillRect/>
          </a:stretch>
        </p:blipFill>
        <p:spPr>
          <a:xfrm>
            <a:off x="6675120" y="4297680"/>
            <a:ext cx="310896" cy="310896"/>
          </a:xfrm>
          <a:prstGeom prst="rect">
            <a:avLst/>
          </a:prstGeom>
        </p:spPr>
      </p:pic>
      <p:sp>
        <p:nvSpPr>
          <p:cNvPr id="24" name="Text 18"/>
          <p:cNvSpPr/>
          <p:nvPr/>
        </p:nvSpPr>
        <p:spPr>
          <a:xfrm>
            <a:off x="7360920" y="4041648"/>
            <a:ext cx="39319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尊重權限邊界</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19"/>
          <p:cNvSpPr/>
          <p:nvPr/>
        </p:nvSpPr>
        <p:spPr>
          <a:xfrm>
            <a:off x="7360920" y="4407408"/>
            <a:ext cx="3977640" cy="731520"/>
          </a:xfrm>
          <a:prstGeom prst="rect">
            <a:avLst/>
          </a:prstGeom>
          <a:noFill/>
          <a:ln/>
        </p:spPr>
        <p:txBody>
          <a:bodyPr wrap="square" rtlCol="0" anchor="t"/>
          <a:lstStyle/>
          <a:p>
            <a:pPr marL="0" marR="0" lvl="0" indent="0" algn="l" defTabSz="914400" rtl="0" eaLnBrk="1" fontAlgn="auto" latinLnBrk="0" hangingPunct="1">
              <a:lnSpc>
                <a:spcPct val="108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所有查詢在登入使用者情境下執行，不逾越既有資料存取政策</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 20"/>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1"/>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7</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WORK IQ · HOW IT WORKS</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Work IQ 的兩種運作模式</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640080" y="1645920"/>
            <a:ext cx="5257800" cy="1554480"/>
          </a:xfrm>
          <a:prstGeom prst="roundRect">
            <a:avLst>
              <a:gd name="adj" fmla="val 4706"/>
            </a:avLst>
          </a:prstGeom>
          <a:solidFill>
            <a:srgbClr val="FFFFFF"/>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Shape 4"/>
          <p:cNvSpPr/>
          <p:nvPr/>
        </p:nvSpPr>
        <p:spPr>
          <a:xfrm>
            <a:off x="640080" y="1645920"/>
            <a:ext cx="109728" cy="1554480"/>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1005840" y="1920240"/>
            <a:ext cx="457200" cy="457200"/>
          </a:xfrm>
          <a:prstGeom prst="rect">
            <a:avLst/>
          </a:prstGeom>
        </p:spPr>
      </p:pic>
      <p:sp>
        <p:nvSpPr>
          <p:cNvPr id="8" name="Text 5"/>
          <p:cNvSpPr/>
          <p:nvPr/>
        </p:nvSpPr>
        <p:spPr>
          <a:xfrm>
            <a:off x="1600200" y="1874520"/>
            <a:ext cx="41148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CLI 模式</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6"/>
          <p:cNvSpPr/>
          <p:nvPr/>
        </p:nvSpPr>
        <p:spPr>
          <a:xfrm>
            <a:off x="1005840" y="2468880"/>
            <a:ext cx="4663440" cy="640080"/>
          </a:xfrm>
          <a:prstGeom prst="rect">
            <a:avLst/>
          </a:prstGeom>
          <a:noFill/>
          <a:ln/>
        </p:spPr>
        <p:txBody>
          <a:bodyPr wrap="square"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在終端機以 workiq ask 指令直接查詢你的 Microsoft 365 資料</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7"/>
          <p:cNvSpPr/>
          <p:nvPr/>
        </p:nvSpPr>
        <p:spPr>
          <a:xfrm>
            <a:off x="6217920" y="1645920"/>
            <a:ext cx="5257800" cy="1554480"/>
          </a:xfrm>
          <a:prstGeom prst="roundRect">
            <a:avLst>
              <a:gd name="adj" fmla="val 4706"/>
            </a:avLst>
          </a:prstGeom>
          <a:solidFill>
            <a:srgbClr val="FFFFFF"/>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Shape 8"/>
          <p:cNvSpPr/>
          <p:nvPr/>
        </p:nvSpPr>
        <p:spPr>
          <a:xfrm>
            <a:off x="6217920" y="1645920"/>
            <a:ext cx="109728" cy="1554480"/>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2" name="Image 1" descr="preencoded.png"/>
          <p:cNvPicPr>
            <a:picLocks noChangeAspect="1"/>
          </p:cNvPicPr>
          <p:nvPr/>
        </p:nvPicPr>
        <p:blipFill>
          <a:blip r:embed="rId4"/>
          <a:stretch>
            <a:fillRect/>
          </a:stretch>
        </p:blipFill>
        <p:spPr>
          <a:xfrm>
            <a:off x="6583680" y="1920240"/>
            <a:ext cx="457200" cy="457200"/>
          </a:xfrm>
          <a:prstGeom prst="rect">
            <a:avLst/>
          </a:prstGeom>
        </p:spPr>
      </p:pic>
      <p:sp>
        <p:nvSpPr>
          <p:cNvPr id="13" name="Text 9"/>
          <p:cNvSpPr/>
          <p:nvPr/>
        </p:nvSpPr>
        <p:spPr>
          <a:xfrm>
            <a:off x="7178040" y="1874520"/>
            <a:ext cx="41148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MCP 伺服器模式</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0"/>
          <p:cNvSpPr/>
          <p:nvPr/>
        </p:nvSpPr>
        <p:spPr>
          <a:xfrm>
            <a:off x="6583680" y="2468880"/>
            <a:ext cx="4663440" cy="640080"/>
          </a:xfrm>
          <a:prstGeom prst="rect">
            <a:avLst/>
          </a:prstGeom>
          <a:noFill/>
          <a:ln/>
        </p:spPr>
        <p:txBody>
          <a:bodyPr wrap="square"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與 GitHub Copilot（VS Code / CLI）等 AI 助理整合，讓編碼助理依情境取用 M365 資料</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1"/>
          <p:cNvSpPr/>
          <p:nvPr/>
        </p:nvSpPr>
        <p:spPr>
          <a:xfrm>
            <a:off x="640080" y="3429000"/>
            <a:ext cx="6949440" cy="1920240"/>
          </a:xfrm>
          <a:prstGeom prst="roundRect">
            <a:avLst>
              <a:gd name="adj" fmla="val 2857"/>
            </a:avLst>
          </a:prstGeom>
          <a:solidFill>
            <a:srgbClr val="0C1B2E"/>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 12"/>
          <p:cNvSpPr/>
          <p:nvPr/>
        </p:nvSpPr>
        <p:spPr>
          <a:xfrm>
            <a:off x="960120" y="3566160"/>
            <a:ext cx="45720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0" cap="none" spc="100" normalizeH="0" baseline="0" noProof="0" dirty="0">
                <a:ln>
                  <a:noFill/>
                </a:ln>
                <a:solidFill>
                  <a:srgbClr val="6FA8DC"/>
                </a:solidFill>
                <a:effectLst/>
                <a:uLnTx/>
                <a:uFillTx/>
                <a:latin typeface="Microsoft JhengHei" pitchFamily="34" charset="0"/>
                <a:ea typeface="Microsoft JhengHei" pitchFamily="34" charset="-122"/>
                <a:cs typeface="Microsoft JhengHei" pitchFamily="34" charset="-120"/>
              </a:rPr>
              <a:t>快速開始</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3"/>
          <p:cNvSpPr/>
          <p:nvPr/>
        </p:nvSpPr>
        <p:spPr>
          <a:xfrm>
            <a:off x="960120" y="3886200"/>
            <a:ext cx="6400800" cy="1371600"/>
          </a:xfrm>
          <a:prstGeom prst="rect">
            <a:avLst/>
          </a:prstGeom>
          <a:noFill/>
          <a:ln/>
        </p:spPr>
        <p:txBody>
          <a:bodyPr wrap="square" rtlCol="0" anchor="ct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9CDCFE"/>
                </a:solidFill>
                <a:effectLst/>
                <a:uLnTx/>
                <a:uFillTx/>
                <a:latin typeface="Consolas" pitchFamily="34" charset="0"/>
                <a:ea typeface="Consolas" pitchFamily="34" charset="-122"/>
                <a:cs typeface="Consolas" pitchFamily="34" charset="-120"/>
              </a:rPr>
              <a:t>$ npm install -g @microsoft/workiq</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9CDCFE"/>
                </a:solidFill>
                <a:effectLst/>
                <a:uLnTx/>
                <a:uFillTx/>
                <a:latin typeface="Consolas" pitchFamily="34" charset="0"/>
                <a:ea typeface="Consolas" pitchFamily="34" charset="-122"/>
                <a:cs typeface="Consolas" pitchFamily="34" charset="-120"/>
              </a:rPr>
              <a:t>$ workiq accept-eula</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CE9178"/>
                </a:solidFill>
                <a:effectLst/>
                <a:uLnTx/>
                <a:uFillTx/>
                <a:latin typeface="Consolas" pitchFamily="34" charset="0"/>
                <a:ea typeface="Consolas" pitchFamily="34" charset="-122"/>
                <a:cs typeface="Consolas" pitchFamily="34" charset="-120"/>
              </a:rPr>
              <a:t>$ workiq ask -q "客戶入口網站的驗證需求是什麼？"</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6A9955"/>
                </a:solidFill>
                <a:effectLst/>
                <a:uLnTx/>
                <a:uFillTx/>
                <a:latin typeface="Consolas" pitchFamily="34" charset="0"/>
                <a:ea typeface="Consolas" pitchFamily="34" charset="-122"/>
                <a:cs typeface="Consolas" pitchFamily="34" charset="-120"/>
              </a:rPr>
              <a:t>  → 在你的 M365 情境中回傳相關郵件、會議與文件</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4"/>
          <p:cNvSpPr/>
          <p:nvPr/>
        </p:nvSpPr>
        <p:spPr>
          <a:xfrm>
            <a:off x="7818120" y="3429000"/>
            <a:ext cx="3730752" cy="1920240"/>
          </a:xfrm>
          <a:prstGeom prst="roundRect">
            <a:avLst>
              <a:gd name="adj" fmla="val 2857"/>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Image 2" descr="preencoded.png"/>
          <p:cNvPicPr>
            <a:picLocks noChangeAspect="1"/>
          </p:cNvPicPr>
          <p:nvPr/>
        </p:nvPicPr>
        <p:blipFill>
          <a:blip r:embed="rId5"/>
          <a:stretch>
            <a:fillRect/>
          </a:stretch>
        </p:blipFill>
        <p:spPr>
          <a:xfrm>
            <a:off x="8092440" y="3657600"/>
            <a:ext cx="365760" cy="365760"/>
          </a:xfrm>
          <a:prstGeom prst="rect">
            <a:avLst/>
          </a:prstGeom>
        </p:spPr>
      </p:pic>
      <p:sp>
        <p:nvSpPr>
          <p:cNvPr id="20" name="Text 15"/>
          <p:cNvSpPr/>
          <p:nvPr/>
        </p:nvSpPr>
        <p:spPr>
          <a:xfrm>
            <a:off x="8092440" y="4114800"/>
            <a:ext cx="3200400" cy="1097280"/>
          </a:xfrm>
          <a:prstGeom prst="rect">
            <a:avLst/>
          </a:prstGeom>
          <a:noFill/>
          <a:ln/>
        </p:spPr>
        <p:txBody>
          <a:bodyPr wrap="square" rtlCol="0" anchor="ctr"/>
          <a:lstStyle/>
          <a:p>
            <a:pPr marL="0" marR="0" lvl="0" indent="0" algn="l" defTabSz="914400" rtl="0" eaLnBrk="1" fontAlgn="auto" latinLnBrk="0" hangingPunct="1">
              <a:lnSpc>
                <a:spcPct val="115000"/>
              </a:lnSpc>
              <a:spcBef>
                <a:spcPts val="0"/>
              </a:spcBef>
              <a:spcAft>
                <a:spcPts val="0"/>
              </a:spcAft>
              <a:buClrTx/>
              <a:buSzTx/>
              <a:buFontTx/>
              <a:buNone/>
              <a:tabLst/>
              <a:defRPr/>
            </a:pPr>
            <a:r>
              <a:rPr kumimoji="0" lang="en-US" sz="1450" b="0" i="1" u="none" strike="noStrike" kern="1200" cap="none" spc="0" normalizeH="0" baseline="0" noProof="0" dirty="0">
                <a:ln>
                  <a:noFill/>
                </a:ln>
                <a:solidFill>
                  <a:srgbClr val="1F3A5F"/>
                </a:solidFill>
                <a:effectLst/>
                <a:uLnTx/>
                <a:uFillTx/>
                <a:latin typeface="Microsoft JhengHei" pitchFamily="34" charset="0"/>
                <a:ea typeface="Microsoft JhengHei" pitchFamily="34" charset="-122"/>
                <a:cs typeface="Microsoft JhengHei" pitchFamily="34" charset="-120"/>
              </a:rPr>
              <a:t>Work IQ 是專為代理的獨特需求所設計的智慧層，於規模化下提供資料、情境與工具。</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6"/>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17"/>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8</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E7C5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FABRIC IQ · PUBLIC PREVIEW</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Fabric IQ：業務智慧層</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40080" y="1481328"/>
            <a:ext cx="109728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1"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「將 Microsoft Fabric 從統一的資料平台，轉變為統一的智慧平台。」</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hape 4"/>
          <p:cNvSpPr/>
          <p:nvPr/>
        </p:nvSpPr>
        <p:spPr>
          <a:xfrm>
            <a:off x="640080" y="2194560"/>
            <a:ext cx="5257800" cy="1417320"/>
          </a:xfrm>
          <a:prstGeom prst="roundRect">
            <a:avLst>
              <a:gd name="adj" fmla="val 5161"/>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hape 5"/>
          <p:cNvSpPr/>
          <p:nvPr/>
        </p:nvSpPr>
        <p:spPr>
          <a:xfrm>
            <a:off x="932688" y="2487168"/>
            <a:ext cx="640080" cy="64008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Image 0" descr="preencoded.png"/>
          <p:cNvPicPr>
            <a:picLocks noChangeAspect="1"/>
          </p:cNvPicPr>
          <p:nvPr/>
        </p:nvPicPr>
        <p:blipFill>
          <a:blip r:embed="rId3"/>
          <a:stretch>
            <a:fillRect/>
          </a:stretch>
        </p:blipFill>
        <p:spPr>
          <a:xfrm>
            <a:off x="1097280" y="2651760"/>
            <a:ext cx="310896" cy="310896"/>
          </a:xfrm>
          <a:prstGeom prst="rect">
            <a:avLst/>
          </a:prstGeom>
        </p:spPr>
      </p:pic>
      <p:sp>
        <p:nvSpPr>
          <p:cNvPr id="9" name="Text 6"/>
          <p:cNvSpPr/>
          <p:nvPr/>
        </p:nvSpPr>
        <p:spPr>
          <a:xfrm>
            <a:off x="1783080" y="2395728"/>
            <a:ext cx="39319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依業務語言組織資料</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783080" y="2761488"/>
            <a:ext cx="3977640" cy="731520"/>
          </a:xfrm>
          <a:prstGeom prst="rect">
            <a:avLst/>
          </a:prstGeom>
          <a:noFill/>
          <a:ln/>
        </p:spPr>
        <p:txBody>
          <a:bodyPr wrap="square" rtlCol="0" anchor="ctr"/>
          <a:lstStyle/>
          <a:p>
            <a:pPr marL="0" marR="0" lvl="0" indent="0" algn="l" defTabSz="914400" rtl="0" eaLnBrk="1" fontAlgn="auto" latinLnBrk="0" hangingPunct="1">
              <a:lnSpc>
                <a:spcPct val="108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以業務語言而非僅是資料表與欄位來組織企業資料</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6217920" y="2194560"/>
            <a:ext cx="5257800" cy="1417320"/>
          </a:xfrm>
          <a:prstGeom prst="roundRect">
            <a:avLst>
              <a:gd name="adj" fmla="val 5161"/>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Shape 9"/>
          <p:cNvSpPr/>
          <p:nvPr/>
        </p:nvSpPr>
        <p:spPr>
          <a:xfrm>
            <a:off x="6510528" y="2487168"/>
            <a:ext cx="640080" cy="64008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Image 1" descr="preencoded.png"/>
          <p:cNvPicPr>
            <a:picLocks noChangeAspect="1"/>
          </p:cNvPicPr>
          <p:nvPr/>
        </p:nvPicPr>
        <p:blipFill>
          <a:blip r:embed="rId4"/>
          <a:stretch>
            <a:fillRect/>
          </a:stretch>
        </p:blipFill>
        <p:spPr>
          <a:xfrm>
            <a:off x="6675120" y="2651760"/>
            <a:ext cx="310896" cy="310896"/>
          </a:xfrm>
          <a:prstGeom prst="rect">
            <a:avLst/>
          </a:prstGeom>
        </p:spPr>
      </p:pic>
      <p:sp>
        <p:nvSpPr>
          <p:cNvPr id="14" name="Text 10"/>
          <p:cNvSpPr/>
          <p:nvPr/>
        </p:nvSpPr>
        <p:spPr>
          <a:xfrm>
            <a:off x="7360920" y="2395728"/>
            <a:ext cx="39319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Fabric 內的語意層</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1"/>
          <p:cNvSpPr/>
          <p:nvPr/>
        </p:nvSpPr>
        <p:spPr>
          <a:xfrm>
            <a:off x="7360920" y="2761488"/>
            <a:ext cx="3977640" cy="731520"/>
          </a:xfrm>
          <a:prstGeom prst="rect">
            <a:avLst/>
          </a:prstGeom>
          <a:noFill/>
          <a:ln/>
        </p:spPr>
        <p:txBody>
          <a:bodyPr wrap="square" rtlCol="0" anchor="ctr"/>
          <a:lstStyle/>
          <a:p>
            <a:pPr marL="0" marR="0" lvl="0" indent="0" algn="l" defTabSz="914400" rtl="0" eaLnBrk="1" fontAlgn="auto" latinLnBrk="0" hangingPunct="1">
              <a:lnSpc>
                <a:spcPct val="108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Microsoft Fabric 內的語意智慧層，讓資料具備業務意義</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2"/>
          <p:cNvSpPr/>
          <p:nvPr/>
        </p:nvSpPr>
        <p:spPr>
          <a:xfrm>
            <a:off x="640080" y="3794760"/>
            <a:ext cx="5257800" cy="1417320"/>
          </a:xfrm>
          <a:prstGeom prst="roundRect">
            <a:avLst>
              <a:gd name="adj" fmla="val 5161"/>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Shape 13"/>
          <p:cNvSpPr/>
          <p:nvPr/>
        </p:nvSpPr>
        <p:spPr>
          <a:xfrm>
            <a:off x="932688" y="4087368"/>
            <a:ext cx="640080" cy="64008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 name="Image 2" descr="preencoded.png"/>
          <p:cNvPicPr>
            <a:picLocks noChangeAspect="1"/>
          </p:cNvPicPr>
          <p:nvPr/>
        </p:nvPicPr>
        <p:blipFill>
          <a:blip r:embed="rId5"/>
          <a:stretch>
            <a:fillRect/>
          </a:stretch>
        </p:blipFill>
        <p:spPr>
          <a:xfrm>
            <a:off x="1097280" y="4251960"/>
            <a:ext cx="310896" cy="310896"/>
          </a:xfrm>
          <a:prstGeom prst="rect">
            <a:avLst/>
          </a:prstGeom>
        </p:spPr>
      </p:pic>
      <p:sp>
        <p:nvSpPr>
          <p:cNvPr id="19" name="Text 14"/>
          <p:cNvSpPr/>
          <p:nvPr/>
        </p:nvSpPr>
        <p:spPr>
          <a:xfrm>
            <a:off x="1783080" y="3995928"/>
            <a:ext cx="39319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無需額外 SKU</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5"/>
          <p:cNvSpPr/>
          <p:nvPr/>
        </p:nvSpPr>
        <p:spPr>
          <a:xfrm>
            <a:off x="1783080" y="4361688"/>
            <a:ext cx="3977640" cy="731520"/>
          </a:xfrm>
          <a:prstGeom prst="rect">
            <a:avLst/>
          </a:prstGeom>
          <a:noFill/>
          <a:ln/>
        </p:spPr>
        <p:txBody>
          <a:bodyPr wrap="square" rtlCol="0" anchor="ctr"/>
          <a:lstStyle/>
          <a:p>
            <a:pPr marL="0" marR="0" lvl="0" indent="0" algn="l" defTabSz="914400" rtl="0" eaLnBrk="1" fontAlgn="auto" latinLnBrk="0" hangingPunct="1">
              <a:lnSpc>
                <a:spcPct val="108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隨現有 Fabric 容量提供，不需另外購買授權</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Shape 16"/>
          <p:cNvSpPr/>
          <p:nvPr/>
        </p:nvSpPr>
        <p:spPr>
          <a:xfrm>
            <a:off x="6217920" y="3794760"/>
            <a:ext cx="5257800" cy="1417320"/>
          </a:xfrm>
          <a:prstGeom prst="roundRect">
            <a:avLst>
              <a:gd name="adj" fmla="val 5161"/>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Shape 17"/>
          <p:cNvSpPr/>
          <p:nvPr/>
        </p:nvSpPr>
        <p:spPr>
          <a:xfrm>
            <a:off x="6510528" y="4087368"/>
            <a:ext cx="640080" cy="64008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Image 3" descr="preencoded.png"/>
          <p:cNvPicPr>
            <a:picLocks noChangeAspect="1"/>
          </p:cNvPicPr>
          <p:nvPr/>
        </p:nvPicPr>
        <p:blipFill>
          <a:blip r:embed="rId6"/>
          <a:stretch>
            <a:fillRect/>
          </a:stretch>
        </p:blipFill>
        <p:spPr>
          <a:xfrm>
            <a:off x="6675120" y="4251960"/>
            <a:ext cx="310896" cy="310896"/>
          </a:xfrm>
          <a:prstGeom prst="rect">
            <a:avLst/>
          </a:prstGeom>
        </p:spPr>
      </p:pic>
      <p:sp>
        <p:nvSpPr>
          <p:cNvPr id="24" name="Text 18"/>
          <p:cNvSpPr/>
          <p:nvPr/>
        </p:nvSpPr>
        <p:spPr>
          <a:xfrm>
            <a:off x="7360920" y="3995928"/>
            <a:ext cx="39319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一致的業務定義</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19"/>
          <p:cNvSpPr/>
          <p:nvPr/>
        </p:nvSpPr>
        <p:spPr>
          <a:xfrm>
            <a:off x="7360920" y="4361688"/>
            <a:ext cx="3977640" cy="731520"/>
          </a:xfrm>
          <a:prstGeom prst="rect">
            <a:avLst/>
          </a:prstGeom>
          <a:noFill/>
          <a:ln/>
        </p:spPr>
        <p:txBody>
          <a:bodyPr wrap="square" rtlCol="0" anchor="ctr"/>
          <a:lstStyle/>
          <a:p>
            <a:pPr marL="0" marR="0" lvl="0" indent="0" algn="l" defTabSz="914400" rtl="0" eaLnBrk="1" fontAlgn="auto" latinLnBrk="0" hangingPunct="1">
              <a:lnSpc>
                <a:spcPct val="108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建立單一可信來源，消除報表與團隊間的定義衝突</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 20"/>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1"/>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9</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E7C5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FABRIC IQ · ARCHITECTURE</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Fabric IQ 架構分層</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40080" y="1417320"/>
            <a:ext cx="109728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架構由上而下：AI 代理使用語意層，語意層組織來自 Fabric 平台的資料，並由企業信任控制治理。</a:t>
            </a:r>
            <a:endPar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hape 4"/>
          <p:cNvSpPr/>
          <p:nvPr/>
        </p:nvSpPr>
        <p:spPr>
          <a:xfrm>
            <a:off x="640080" y="1920240"/>
            <a:ext cx="10911535" cy="566928"/>
          </a:xfrm>
          <a:prstGeom prst="roundRect">
            <a:avLst>
              <a:gd name="adj" fmla="val 8065"/>
            </a:avLst>
          </a:prstGeom>
          <a:solidFill>
            <a:srgbClr val="FFFFFF"/>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hape 5"/>
          <p:cNvSpPr/>
          <p:nvPr/>
        </p:nvSpPr>
        <p:spPr>
          <a:xfrm>
            <a:off x="640080" y="1920240"/>
            <a:ext cx="548640" cy="566928"/>
          </a:xfrm>
          <a:prstGeom prst="rect">
            <a:avLst/>
          </a:prstGeom>
          <a:solidFill>
            <a:srgbClr val="0E7C5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p:cNvSpPr/>
          <p:nvPr/>
        </p:nvSpPr>
        <p:spPr>
          <a:xfrm>
            <a:off x="640080" y="1920240"/>
            <a:ext cx="548640" cy="56692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1</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1417320" y="1920240"/>
            <a:ext cx="3840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AI 代理與應用程式</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5303520" y="1920240"/>
            <a:ext cx="6126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Data Agents、Operations Agents、Teams 整合、Power BI</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640080" y="2555748"/>
            <a:ext cx="10911535" cy="566928"/>
          </a:xfrm>
          <a:prstGeom prst="roundRect">
            <a:avLst>
              <a:gd name="adj" fmla="val 8065"/>
            </a:avLst>
          </a:prstGeom>
          <a:solidFill>
            <a:srgbClr val="FFFFFF"/>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Shape 10"/>
          <p:cNvSpPr/>
          <p:nvPr/>
        </p:nvSpPr>
        <p:spPr>
          <a:xfrm>
            <a:off x="640080" y="2555748"/>
            <a:ext cx="548640" cy="566928"/>
          </a:xfrm>
          <a:prstGeom prst="rect">
            <a:avLst/>
          </a:prstGeom>
          <a:solidFill>
            <a:srgbClr val="13946E"/>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Text 11"/>
          <p:cNvSpPr/>
          <p:nvPr/>
        </p:nvSpPr>
        <p:spPr>
          <a:xfrm>
            <a:off x="640080" y="2555748"/>
            <a:ext cx="548640" cy="56692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2</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1417320" y="2555748"/>
            <a:ext cx="3840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Fabric IQ 語意層</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5303520" y="2555748"/>
            <a:ext cx="6126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Ontology、業務規則、Graph 引擎、實體關係</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640080" y="3191256"/>
            <a:ext cx="10911535" cy="566928"/>
          </a:xfrm>
          <a:prstGeom prst="roundRect">
            <a:avLst>
              <a:gd name="adj" fmla="val 8065"/>
            </a:avLst>
          </a:prstGeom>
          <a:solidFill>
            <a:srgbClr val="FFFFFF"/>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Shape 15"/>
          <p:cNvSpPr/>
          <p:nvPr/>
        </p:nvSpPr>
        <p:spPr>
          <a:xfrm>
            <a:off x="640080" y="3191256"/>
            <a:ext cx="548640" cy="566928"/>
          </a:xfrm>
          <a:prstGeom prst="rect">
            <a:avLst/>
          </a:prstGeom>
          <a:solidFill>
            <a:srgbClr val="1AA37E"/>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Text 16"/>
          <p:cNvSpPr/>
          <p:nvPr/>
        </p:nvSpPr>
        <p:spPr>
          <a:xfrm>
            <a:off x="640080" y="3191256"/>
            <a:ext cx="548640" cy="56692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3</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1417320" y="3191256"/>
            <a:ext cx="3840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語意模型</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5303520" y="3191256"/>
            <a:ext cx="6126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延伸的 Power BI 模型，超越分析至營運與 AI</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Shape 19"/>
          <p:cNvSpPr/>
          <p:nvPr/>
        </p:nvSpPr>
        <p:spPr>
          <a:xfrm>
            <a:off x="640080" y="3826764"/>
            <a:ext cx="10911535" cy="566928"/>
          </a:xfrm>
          <a:prstGeom prst="roundRect">
            <a:avLst>
              <a:gd name="adj" fmla="val 8065"/>
            </a:avLst>
          </a:prstGeom>
          <a:solidFill>
            <a:srgbClr val="FFFFFF"/>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Shape 20"/>
          <p:cNvSpPr/>
          <p:nvPr/>
        </p:nvSpPr>
        <p:spPr>
          <a:xfrm>
            <a:off x="640080" y="3826764"/>
            <a:ext cx="548640" cy="566928"/>
          </a:xfrm>
          <a:prstGeom prst="rect">
            <a:avLst/>
          </a:prstGeom>
          <a:solidFill>
            <a:srgbClr val="2B6CB0"/>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Text 21"/>
          <p:cNvSpPr/>
          <p:nvPr/>
        </p:nvSpPr>
        <p:spPr>
          <a:xfrm>
            <a:off x="640080" y="3826764"/>
            <a:ext cx="548640" cy="56692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4</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2"/>
          <p:cNvSpPr/>
          <p:nvPr/>
        </p:nvSpPr>
        <p:spPr>
          <a:xfrm>
            <a:off x="1417320" y="3826764"/>
            <a:ext cx="3840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Microsoft Fabric 資料平台</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5303520" y="3826764"/>
            <a:ext cx="6126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OneLake、Lakehouse、Warehouse、即時串流、Notebooks</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4"/>
          <p:cNvSpPr/>
          <p:nvPr/>
        </p:nvSpPr>
        <p:spPr>
          <a:xfrm>
            <a:off x="640080" y="4462272"/>
            <a:ext cx="10911535" cy="566928"/>
          </a:xfrm>
          <a:prstGeom prst="roundRect">
            <a:avLst>
              <a:gd name="adj" fmla="val 8065"/>
            </a:avLst>
          </a:prstGeom>
          <a:solidFill>
            <a:srgbClr val="FFFFFF"/>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Shape 25"/>
          <p:cNvSpPr/>
          <p:nvPr/>
        </p:nvSpPr>
        <p:spPr>
          <a:xfrm>
            <a:off x="640080" y="4462272"/>
            <a:ext cx="548640" cy="566928"/>
          </a:xfrm>
          <a:prstGeom prst="rect">
            <a:avLst/>
          </a:prstGeom>
          <a:solidFill>
            <a:srgbClr val="5B6B7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Text 26"/>
          <p:cNvSpPr/>
          <p:nvPr/>
        </p:nvSpPr>
        <p:spPr>
          <a:xfrm>
            <a:off x="640080" y="4462272"/>
            <a:ext cx="548640" cy="56692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5</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7"/>
          <p:cNvSpPr/>
          <p:nvPr/>
        </p:nvSpPr>
        <p:spPr>
          <a:xfrm>
            <a:off x="1417320" y="4462272"/>
            <a:ext cx="3840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治理與信任</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8"/>
          <p:cNvSpPr/>
          <p:nvPr/>
        </p:nvSpPr>
        <p:spPr>
          <a:xfrm>
            <a:off x="5303520" y="4462272"/>
            <a:ext cx="6126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Microsoft Purview、Human-in-the-Loop、稽核與合規</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9"/>
          <p:cNvSpPr/>
          <p:nvPr/>
        </p:nvSpPr>
        <p:spPr>
          <a:xfrm>
            <a:off x="640080" y="5097780"/>
            <a:ext cx="10911535" cy="566928"/>
          </a:xfrm>
          <a:prstGeom prst="roundRect">
            <a:avLst>
              <a:gd name="adj" fmla="val 8065"/>
            </a:avLst>
          </a:prstGeom>
          <a:solidFill>
            <a:srgbClr val="FFFFFF"/>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Shape 30"/>
          <p:cNvSpPr/>
          <p:nvPr/>
        </p:nvSpPr>
        <p:spPr>
          <a:xfrm>
            <a:off x="640080" y="5097780"/>
            <a:ext cx="548640" cy="566928"/>
          </a:xfrm>
          <a:prstGeom prst="rect">
            <a:avLst/>
          </a:prstGeom>
          <a:solidFill>
            <a:srgbClr val="8661C5"/>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Text 31"/>
          <p:cNvSpPr/>
          <p:nvPr/>
        </p:nvSpPr>
        <p:spPr>
          <a:xfrm>
            <a:off x="640080" y="5097780"/>
            <a:ext cx="548640" cy="56692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6</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Text 32"/>
          <p:cNvSpPr/>
          <p:nvPr/>
        </p:nvSpPr>
        <p:spPr>
          <a:xfrm>
            <a:off x="1417320" y="5097780"/>
            <a:ext cx="3840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整合與行動</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3"/>
          <p:cNvSpPr/>
          <p:nvPr/>
        </p:nvSpPr>
        <p:spPr>
          <a:xfrm>
            <a:off x="5303520" y="5097780"/>
            <a:ext cx="6126480"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Copilot、Foundry 代理、M365 應用、自訂應用程式</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Text 34"/>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Text 35"/>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10</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E7C5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FABRIC IQ · CORE COMPONENTS</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Fabric IQ 核心元件</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640080" y="1691640"/>
            <a:ext cx="3423818" cy="1691640"/>
          </a:xfrm>
          <a:prstGeom prst="roundRect">
            <a:avLst>
              <a:gd name="adj" fmla="val 4324"/>
            </a:avLst>
          </a:prstGeom>
          <a:solidFill>
            <a:srgbClr val="F4F7FB"/>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Shape 4"/>
          <p:cNvSpPr/>
          <p:nvPr/>
        </p:nvSpPr>
        <p:spPr>
          <a:xfrm>
            <a:off x="932688" y="1965960"/>
            <a:ext cx="685800" cy="68580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1097280" y="2130552"/>
            <a:ext cx="356616" cy="356616"/>
          </a:xfrm>
          <a:prstGeom prst="rect">
            <a:avLst/>
          </a:prstGeom>
        </p:spPr>
      </p:pic>
      <p:sp>
        <p:nvSpPr>
          <p:cNvPr id="8" name="Text 5"/>
          <p:cNvSpPr/>
          <p:nvPr/>
        </p:nvSpPr>
        <p:spPr>
          <a:xfrm>
            <a:off x="932688" y="2715768"/>
            <a:ext cx="2875178"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Ontology</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6"/>
          <p:cNvSpPr/>
          <p:nvPr/>
        </p:nvSpPr>
        <p:spPr>
          <a:xfrm>
            <a:off x="932688" y="3017520"/>
            <a:ext cx="2920898" cy="3200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以視覺化、無程式碼方式建模實體、關係、規則與 KPI</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7"/>
          <p:cNvSpPr/>
          <p:nvPr/>
        </p:nvSpPr>
        <p:spPr>
          <a:xfrm>
            <a:off x="4383938" y="1691640"/>
            <a:ext cx="3423818" cy="1691640"/>
          </a:xfrm>
          <a:prstGeom prst="roundRect">
            <a:avLst>
              <a:gd name="adj" fmla="val 4324"/>
            </a:avLst>
          </a:prstGeom>
          <a:solidFill>
            <a:srgbClr val="F4F7FB"/>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Shape 8"/>
          <p:cNvSpPr/>
          <p:nvPr/>
        </p:nvSpPr>
        <p:spPr>
          <a:xfrm>
            <a:off x="4676546" y="1965960"/>
            <a:ext cx="685800" cy="68580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2" name="Image 1" descr="preencoded.png"/>
          <p:cNvPicPr>
            <a:picLocks noChangeAspect="1"/>
          </p:cNvPicPr>
          <p:nvPr/>
        </p:nvPicPr>
        <p:blipFill>
          <a:blip r:embed="rId4"/>
          <a:stretch>
            <a:fillRect/>
          </a:stretch>
        </p:blipFill>
        <p:spPr>
          <a:xfrm>
            <a:off x="4841138" y="2130552"/>
            <a:ext cx="356616" cy="356616"/>
          </a:xfrm>
          <a:prstGeom prst="rect">
            <a:avLst/>
          </a:prstGeom>
        </p:spPr>
      </p:pic>
      <p:sp>
        <p:nvSpPr>
          <p:cNvPr id="13" name="Text 9"/>
          <p:cNvSpPr/>
          <p:nvPr/>
        </p:nvSpPr>
        <p:spPr>
          <a:xfrm>
            <a:off x="4676546" y="2715768"/>
            <a:ext cx="2875178"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Graph</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0"/>
          <p:cNvSpPr/>
          <p:nvPr/>
        </p:nvSpPr>
        <p:spPr>
          <a:xfrm>
            <a:off x="4676546" y="3017520"/>
            <a:ext cx="2920898" cy="3200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跨互連業務實體的多跳視覺化查詢</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1"/>
          <p:cNvSpPr/>
          <p:nvPr/>
        </p:nvSpPr>
        <p:spPr>
          <a:xfrm>
            <a:off x="8127797" y="1691640"/>
            <a:ext cx="3423818" cy="1691640"/>
          </a:xfrm>
          <a:prstGeom prst="roundRect">
            <a:avLst>
              <a:gd name="adj" fmla="val 4324"/>
            </a:avLst>
          </a:prstGeom>
          <a:solidFill>
            <a:srgbClr val="F4F7FB"/>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Shape 12"/>
          <p:cNvSpPr/>
          <p:nvPr/>
        </p:nvSpPr>
        <p:spPr>
          <a:xfrm>
            <a:off x="8420405" y="1965960"/>
            <a:ext cx="685800" cy="68580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Image 2" descr="preencoded.png"/>
          <p:cNvPicPr>
            <a:picLocks noChangeAspect="1"/>
          </p:cNvPicPr>
          <p:nvPr/>
        </p:nvPicPr>
        <p:blipFill>
          <a:blip r:embed="rId5"/>
          <a:stretch>
            <a:fillRect/>
          </a:stretch>
        </p:blipFill>
        <p:spPr>
          <a:xfrm>
            <a:off x="8584997" y="2130552"/>
            <a:ext cx="356616" cy="356616"/>
          </a:xfrm>
          <a:prstGeom prst="rect">
            <a:avLst/>
          </a:prstGeom>
        </p:spPr>
      </p:pic>
      <p:sp>
        <p:nvSpPr>
          <p:cNvPr id="18" name="Text 13"/>
          <p:cNvSpPr/>
          <p:nvPr/>
        </p:nvSpPr>
        <p:spPr>
          <a:xfrm>
            <a:off x="8420405" y="2715768"/>
            <a:ext cx="2875178"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Data Agents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4"/>
          <p:cNvSpPr/>
          <p:nvPr/>
        </p:nvSpPr>
        <p:spPr>
          <a:xfrm>
            <a:off x="8420405" y="3017520"/>
            <a:ext cx="2920898" cy="3200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對業務資料的自然語言問答，具語意接地（GA）</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Shape 15"/>
          <p:cNvSpPr/>
          <p:nvPr/>
        </p:nvSpPr>
        <p:spPr>
          <a:xfrm>
            <a:off x="640080" y="3657600"/>
            <a:ext cx="3423818" cy="1691640"/>
          </a:xfrm>
          <a:prstGeom prst="roundRect">
            <a:avLst>
              <a:gd name="adj" fmla="val 4324"/>
            </a:avLst>
          </a:prstGeom>
          <a:solidFill>
            <a:srgbClr val="F4F7FB"/>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Shape 16"/>
          <p:cNvSpPr/>
          <p:nvPr/>
        </p:nvSpPr>
        <p:spPr>
          <a:xfrm>
            <a:off x="932688" y="3931920"/>
            <a:ext cx="685800" cy="68580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2" name="Image 3" descr="preencoded.png"/>
          <p:cNvPicPr>
            <a:picLocks noChangeAspect="1"/>
          </p:cNvPicPr>
          <p:nvPr/>
        </p:nvPicPr>
        <p:blipFill>
          <a:blip r:embed="rId6"/>
          <a:stretch>
            <a:fillRect/>
          </a:stretch>
        </p:blipFill>
        <p:spPr>
          <a:xfrm>
            <a:off x="1097280" y="4096512"/>
            <a:ext cx="356616" cy="356616"/>
          </a:xfrm>
          <a:prstGeom prst="rect">
            <a:avLst/>
          </a:prstGeom>
        </p:spPr>
      </p:pic>
      <p:sp>
        <p:nvSpPr>
          <p:cNvPr id="23" name="Text 17"/>
          <p:cNvSpPr/>
          <p:nvPr/>
        </p:nvSpPr>
        <p:spPr>
          <a:xfrm>
            <a:off x="932688" y="4681728"/>
            <a:ext cx="2875178"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Operations Agents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18"/>
          <p:cNvSpPr/>
          <p:nvPr/>
        </p:nvSpPr>
        <p:spPr>
          <a:xfrm>
            <a:off x="932688" y="4983480"/>
            <a:ext cx="2920898" cy="3200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自主監控、偵測異常並採取行動</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19"/>
          <p:cNvSpPr/>
          <p:nvPr/>
        </p:nvSpPr>
        <p:spPr>
          <a:xfrm>
            <a:off x="4383938" y="3657600"/>
            <a:ext cx="3423818" cy="1691640"/>
          </a:xfrm>
          <a:prstGeom prst="roundRect">
            <a:avLst>
              <a:gd name="adj" fmla="val 4324"/>
            </a:avLst>
          </a:prstGeom>
          <a:solidFill>
            <a:srgbClr val="F4F7FB"/>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Shape 20"/>
          <p:cNvSpPr/>
          <p:nvPr/>
        </p:nvSpPr>
        <p:spPr>
          <a:xfrm>
            <a:off x="4676546" y="3931920"/>
            <a:ext cx="685800" cy="68580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7" name="Image 4" descr="preencoded.png"/>
          <p:cNvPicPr>
            <a:picLocks noChangeAspect="1"/>
          </p:cNvPicPr>
          <p:nvPr/>
        </p:nvPicPr>
        <p:blipFill>
          <a:blip r:embed="rId7"/>
          <a:stretch>
            <a:fillRect/>
          </a:stretch>
        </p:blipFill>
        <p:spPr>
          <a:xfrm>
            <a:off x="4841138" y="4096512"/>
            <a:ext cx="356616" cy="356616"/>
          </a:xfrm>
          <a:prstGeom prst="rect">
            <a:avLst/>
          </a:prstGeom>
        </p:spPr>
      </p:pic>
      <p:sp>
        <p:nvSpPr>
          <p:cNvPr id="28" name="Text 21"/>
          <p:cNvSpPr/>
          <p:nvPr/>
        </p:nvSpPr>
        <p:spPr>
          <a:xfrm>
            <a:off x="4676546" y="4681728"/>
            <a:ext cx="2875178"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Semantic Models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2"/>
          <p:cNvSpPr/>
          <p:nvPr/>
        </p:nvSpPr>
        <p:spPr>
          <a:xfrm>
            <a:off x="4676546" y="4983480"/>
            <a:ext cx="2920898" cy="3200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延伸的 Power BI 模型，驅動分析、營運與 AI</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3"/>
          <p:cNvSpPr/>
          <p:nvPr/>
        </p:nvSpPr>
        <p:spPr>
          <a:xfrm>
            <a:off x="8127797" y="3657600"/>
            <a:ext cx="3423818" cy="1691640"/>
          </a:xfrm>
          <a:prstGeom prst="roundRect">
            <a:avLst>
              <a:gd name="adj" fmla="val 4324"/>
            </a:avLst>
          </a:prstGeom>
          <a:solidFill>
            <a:srgbClr val="F4F7FB"/>
          </a:solidFill>
          <a:ln w="12700">
            <a:solidFill>
              <a:srgbClr val="E2E9F2"/>
            </a:solidFill>
            <a:prstDash val="solid"/>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Shape 24"/>
          <p:cNvSpPr/>
          <p:nvPr/>
        </p:nvSpPr>
        <p:spPr>
          <a:xfrm>
            <a:off x="8420405" y="3931920"/>
            <a:ext cx="685800" cy="685800"/>
          </a:xfrm>
          <a:prstGeom prst="ellipse">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2" name="Image 5" descr="preencoded.png"/>
          <p:cNvPicPr>
            <a:picLocks noChangeAspect="1"/>
          </p:cNvPicPr>
          <p:nvPr/>
        </p:nvPicPr>
        <p:blipFill>
          <a:blip r:embed="rId8"/>
          <a:stretch>
            <a:fillRect/>
          </a:stretch>
        </p:blipFill>
        <p:spPr>
          <a:xfrm>
            <a:off x="8584997" y="4096512"/>
            <a:ext cx="356616" cy="356616"/>
          </a:xfrm>
          <a:prstGeom prst="rect">
            <a:avLst/>
          </a:prstGeom>
        </p:spPr>
      </p:pic>
      <p:sp>
        <p:nvSpPr>
          <p:cNvPr id="33" name="Text 25"/>
          <p:cNvSpPr/>
          <p:nvPr/>
        </p:nvSpPr>
        <p:spPr>
          <a:xfrm>
            <a:off x="8420405" y="4681728"/>
            <a:ext cx="2875178"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Plan</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Text 26"/>
          <p:cNvSpPr/>
          <p:nvPr/>
        </p:nvSpPr>
        <p:spPr>
          <a:xfrm>
            <a:off x="8420405" y="4983480"/>
            <a:ext cx="2920898" cy="3200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面向業務情境建模的策略規劃能力</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27"/>
          <p:cNvSpPr/>
          <p:nvPr/>
        </p:nvSpPr>
        <p:spPr>
          <a:xfrm>
            <a:off x="640080" y="5806440"/>
            <a:ext cx="109728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NL2Ontology</a:t>
            </a: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：自然語言轉 Ontology 層，將自然語言問題轉為結構化查詢。</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Text 28"/>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Text 29"/>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11</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A1F3C"/>
        </a:solidFill>
        <a:effectLst/>
      </p:bgPr>
    </p:bg>
    <p:spTree>
      <p:nvGrpSpPr>
        <p:cNvPr id="1" name=""/>
        <p:cNvGrpSpPr/>
        <p:nvPr/>
      </p:nvGrpSpPr>
      <p:grpSpPr>
        <a:xfrm>
          <a:off x="0" y="0"/>
          <a:ext cx="0" cy="0"/>
          <a:chOff x="0" y="0"/>
          <a:chExt cx="0" cy="0"/>
        </a:xfrm>
      </p:grpSpPr>
      <p:sp>
        <p:nvSpPr>
          <p:cNvPr id="2" name="Shape 0"/>
          <p:cNvSpPr/>
          <p:nvPr/>
        </p:nvSpPr>
        <p:spPr>
          <a:xfrm>
            <a:off x="9144000" y="3200400"/>
            <a:ext cx="4572000" cy="4572000"/>
          </a:xfrm>
          <a:prstGeom prst="ellipse">
            <a:avLst/>
          </a:prstGeom>
          <a:solidFill>
            <a:srgbClr val="8661C5">
              <a:alpha val="20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Shape 1"/>
          <p:cNvSpPr/>
          <p:nvPr/>
        </p:nvSpPr>
        <p:spPr>
          <a:xfrm>
            <a:off x="640080" y="475488"/>
            <a:ext cx="146304" cy="146304"/>
          </a:xfrm>
          <a:prstGeom prst="rect">
            <a:avLst/>
          </a:prstGeom>
          <a:solidFill>
            <a:srgbClr val="C4A8F0"/>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 2"/>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C4A8F0"/>
                </a:solidFill>
                <a:effectLst/>
                <a:uLnTx/>
                <a:uFillTx/>
                <a:latin typeface="Microsoft JhengHei" pitchFamily="34" charset="0"/>
                <a:ea typeface="Microsoft JhengHei" pitchFamily="34" charset="-122"/>
                <a:cs typeface="Microsoft JhengHei" pitchFamily="34" charset="-120"/>
              </a:rPr>
              <a:t>FOUNDRY IQ · GA AT BUILD 2026</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Foundry IQ：代理的知識層</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640080" y="1508760"/>
            <a:ext cx="10515600" cy="548640"/>
          </a:xfrm>
          <a:prstGeom prst="rect">
            <a:avLst/>
          </a:prstGeom>
          <a:noFill/>
          <a:ln/>
        </p:spPr>
        <p:txBody>
          <a:bodyPr wrap="square"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550" b="0" i="0" u="none" strike="noStrike" kern="1200" cap="none" spc="0" normalizeH="0" baseline="0" noProof="0" dirty="0">
                <a:ln>
                  <a:noFill/>
                </a:ln>
                <a:solidFill>
                  <a:srgbClr val="D7E3F4"/>
                </a:solidFill>
                <a:effectLst/>
                <a:uLnTx/>
                <a:uFillTx/>
                <a:latin typeface="Microsoft JhengHei" pitchFamily="34" charset="0"/>
                <a:ea typeface="Microsoft JhengHei" pitchFamily="34" charset="-122"/>
                <a:cs typeface="Microsoft JhengHei" pitchFamily="34" charset="-120"/>
              </a:rPr>
              <a:t>Foundry 代理背後具 SLA 的擷取端點，統一多種企業知識來源，每次呼叫皆強制 Purview 安全性。</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640080" y="2331720"/>
            <a:ext cx="1628089" cy="566928"/>
          </a:xfrm>
          <a:prstGeom prst="roundRect">
            <a:avLst>
              <a:gd name="adj" fmla="val 48387"/>
            </a:avLst>
          </a:prstGeom>
          <a:solidFill>
            <a:srgbClr val="16335A"/>
          </a:solidFill>
          <a:ln w="15875">
            <a:solidFill>
              <a:srgbClr val="0078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Shape 6"/>
          <p:cNvSpPr/>
          <p:nvPr/>
        </p:nvSpPr>
        <p:spPr>
          <a:xfrm>
            <a:off x="822960" y="2532888"/>
            <a:ext cx="146304" cy="146304"/>
          </a:xfrm>
          <a:prstGeom prst="ellipse">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7"/>
          <p:cNvSpPr/>
          <p:nvPr/>
        </p:nvSpPr>
        <p:spPr>
          <a:xfrm>
            <a:off x="1005840" y="2331720"/>
            <a:ext cx="1216609"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Work IQ</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2496769" y="2331720"/>
            <a:ext cx="1628089" cy="566928"/>
          </a:xfrm>
          <a:prstGeom prst="roundRect">
            <a:avLst>
              <a:gd name="adj" fmla="val 48387"/>
            </a:avLst>
          </a:prstGeom>
          <a:solidFill>
            <a:srgbClr val="16335A"/>
          </a:solidFill>
          <a:ln w="15875">
            <a:solidFill>
              <a:srgbClr val="0E7C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Shape 9"/>
          <p:cNvSpPr/>
          <p:nvPr/>
        </p:nvSpPr>
        <p:spPr>
          <a:xfrm>
            <a:off x="2679649" y="2532888"/>
            <a:ext cx="146304" cy="146304"/>
          </a:xfrm>
          <a:prstGeom prst="ellipse">
            <a:avLst/>
          </a:prstGeom>
          <a:solidFill>
            <a:srgbClr val="0E7C5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10"/>
          <p:cNvSpPr/>
          <p:nvPr/>
        </p:nvSpPr>
        <p:spPr>
          <a:xfrm>
            <a:off x="2862529" y="2331720"/>
            <a:ext cx="1216609"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Fabric IQ</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4353458" y="2331720"/>
            <a:ext cx="1628089" cy="566928"/>
          </a:xfrm>
          <a:prstGeom prst="roundRect">
            <a:avLst>
              <a:gd name="adj" fmla="val 48387"/>
            </a:avLst>
          </a:prstGeom>
          <a:solidFill>
            <a:srgbClr val="16335A"/>
          </a:solidFill>
          <a:ln w="15875">
            <a:solidFill>
              <a:srgbClr val="00B7C3"/>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Shape 12"/>
          <p:cNvSpPr/>
          <p:nvPr/>
        </p:nvSpPr>
        <p:spPr>
          <a:xfrm>
            <a:off x="4536338" y="2532888"/>
            <a:ext cx="146304" cy="146304"/>
          </a:xfrm>
          <a:prstGeom prst="ellipse">
            <a:avLst/>
          </a:prstGeom>
          <a:solidFill>
            <a:srgbClr val="00B7C3"/>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 13"/>
          <p:cNvSpPr/>
          <p:nvPr/>
        </p:nvSpPr>
        <p:spPr>
          <a:xfrm>
            <a:off x="4719218" y="2331720"/>
            <a:ext cx="1216609"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Web IQ</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6210148" y="2331720"/>
            <a:ext cx="1628089" cy="566928"/>
          </a:xfrm>
          <a:prstGeom prst="roundRect">
            <a:avLst>
              <a:gd name="adj" fmla="val 48387"/>
            </a:avLst>
          </a:prstGeom>
          <a:solidFill>
            <a:srgbClr val="16335A"/>
          </a:solidFill>
          <a:ln w="15875">
            <a:solidFill>
              <a:srgbClr val="2B6C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Shape 15"/>
          <p:cNvSpPr/>
          <p:nvPr/>
        </p:nvSpPr>
        <p:spPr>
          <a:xfrm>
            <a:off x="6393028" y="2532888"/>
            <a:ext cx="146304" cy="146304"/>
          </a:xfrm>
          <a:prstGeom prst="ellipse">
            <a:avLst/>
          </a:prstGeom>
          <a:solidFill>
            <a:srgbClr val="2B6CB0"/>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Text 16"/>
          <p:cNvSpPr/>
          <p:nvPr/>
        </p:nvSpPr>
        <p:spPr>
          <a:xfrm>
            <a:off x="6575908" y="2331720"/>
            <a:ext cx="1216609"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Azure SQL</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7"/>
          <p:cNvSpPr/>
          <p:nvPr/>
        </p:nvSpPr>
        <p:spPr>
          <a:xfrm>
            <a:off x="8066837" y="2331720"/>
            <a:ext cx="1628089" cy="566928"/>
          </a:xfrm>
          <a:prstGeom prst="roundRect">
            <a:avLst>
              <a:gd name="adj" fmla="val 48387"/>
            </a:avLst>
          </a:prstGeom>
          <a:solidFill>
            <a:srgbClr val="16335A"/>
          </a:solidFill>
          <a:ln w="15875">
            <a:solidFill>
              <a:srgbClr val="F2A90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Shape 18"/>
          <p:cNvSpPr/>
          <p:nvPr/>
        </p:nvSpPr>
        <p:spPr>
          <a:xfrm>
            <a:off x="8249717" y="2532888"/>
            <a:ext cx="146304" cy="146304"/>
          </a:xfrm>
          <a:prstGeom prst="ellipse">
            <a:avLst/>
          </a:prstGeom>
          <a:solidFill>
            <a:srgbClr val="F2A900"/>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Text 19"/>
          <p:cNvSpPr/>
          <p:nvPr/>
        </p:nvSpPr>
        <p:spPr>
          <a:xfrm>
            <a:off x="8432597" y="2331720"/>
            <a:ext cx="1216609"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File Search</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20"/>
          <p:cNvSpPr/>
          <p:nvPr/>
        </p:nvSpPr>
        <p:spPr>
          <a:xfrm>
            <a:off x="9923526" y="2331720"/>
            <a:ext cx="1628089" cy="566928"/>
          </a:xfrm>
          <a:prstGeom prst="roundRect">
            <a:avLst>
              <a:gd name="adj" fmla="val 48387"/>
            </a:avLst>
          </a:prstGeom>
          <a:solidFill>
            <a:srgbClr val="16335A"/>
          </a:solidFill>
          <a:ln w="15875">
            <a:solidFill>
              <a:srgbClr val="C4A8F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Shape 21"/>
          <p:cNvSpPr/>
          <p:nvPr/>
        </p:nvSpPr>
        <p:spPr>
          <a:xfrm>
            <a:off x="10106406" y="2532888"/>
            <a:ext cx="146304" cy="146304"/>
          </a:xfrm>
          <a:prstGeom prst="ellipse">
            <a:avLst/>
          </a:prstGeom>
          <a:solidFill>
            <a:srgbClr val="C4A8F0"/>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 22"/>
          <p:cNvSpPr/>
          <p:nvPr/>
        </p:nvSpPr>
        <p:spPr>
          <a:xfrm>
            <a:off x="10289286" y="2331720"/>
            <a:ext cx="1216609" cy="56692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MCP</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640080" y="3017520"/>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0" cap="none" spc="100" normalizeH="0" baseline="0" noProof="0" dirty="0">
                <a:ln>
                  <a:noFill/>
                </a:ln>
                <a:solidFill>
                  <a:srgbClr val="8AA0BD"/>
                </a:solidFill>
                <a:effectLst/>
                <a:uLnTx/>
                <a:uFillTx/>
                <a:latin typeface="Microsoft JhengHei" pitchFamily="34" charset="0"/>
                <a:ea typeface="Microsoft JhengHei" pitchFamily="34" charset="-122"/>
                <a:cs typeface="Microsoft JhengHei" pitchFamily="34" charset="-120"/>
              </a:rPr>
              <a:t>統一的擷取來源</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6" name="Image 0" descr="preencoded.png"/>
          <p:cNvPicPr>
            <a:picLocks noChangeAspect="1"/>
          </p:cNvPicPr>
          <p:nvPr/>
        </p:nvPicPr>
        <p:blipFill>
          <a:blip r:embed="rId3"/>
          <a:stretch>
            <a:fillRect/>
          </a:stretch>
        </p:blipFill>
        <p:spPr>
          <a:xfrm>
            <a:off x="640080" y="3474720"/>
            <a:ext cx="384048" cy="384048"/>
          </a:xfrm>
          <a:prstGeom prst="rect">
            <a:avLst/>
          </a:prstGeom>
        </p:spPr>
      </p:pic>
      <p:sp>
        <p:nvSpPr>
          <p:cNvPr id="27" name="Text 24"/>
          <p:cNvSpPr/>
          <p:nvPr/>
        </p:nvSpPr>
        <p:spPr>
          <a:xfrm>
            <a:off x="1234440" y="3383280"/>
            <a:ext cx="45720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單一擷取端點</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5"/>
          <p:cNvSpPr/>
          <p:nvPr/>
        </p:nvSpPr>
        <p:spPr>
          <a:xfrm>
            <a:off x="5669280" y="3383280"/>
            <a:ext cx="6217920" cy="5486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C7D5EA"/>
                </a:solidFill>
                <a:effectLst/>
                <a:uLnTx/>
                <a:uFillTx/>
                <a:latin typeface="Microsoft JhengHei" pitchFamily="34" charset="0"/>
                <a:ea typeface="Microsoft JhengHei" pitchFamily="34" charset="-122"/>
                <a:cs typeface="Microsoft JhengHei" pitchFamily="34" charset="-120"/>
              </a:rPr>
              <a:t>以一致介面統一 Work IQ、Fabric IQ、Azure SQL、File Search 與 MCP 來源</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9" name="Image 1" descr="preencoded.png"/>
          <p:cNvPicPr>
            <a:picLocks noChangeAspect="1"/>
          </p:cNvPicPr>
          <p:nvPr/>
        </p:nvPicPr>
        <p:blipFill>
          <a:blip r:embed="rId4"/>
          <a:stretch>
            <a:fillRect/>
          </a:stretch>
        </p:blipFill>
        <p:spPr>
          <a:xfrm>
            <a:off x="640080" y="4251960"/>
            <a:ext cx="384048" cy="384048"/>
          </a:xfrm>
          <a:prstGeom prst="rect">
            <a:avLst/>
          </a:prstGeom>
        </p:spPr>
      </p:pic>
      <p:sp>
        <p:nvSpPr>
          <p:cNvPr id="30" name="Text 26"/>
          <p:cNvSpPr/>
          <p:nvPr/>
        </p:nvSpPr>
        <p:spPr>
          <a:xfrm>
            <a:off x="1234440" y="4160520"/>
            <a:ext cx="45720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Serverless 層（公開預覽）</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Text 27"/>
          <p:cNvSpPr/>
          <p:nvPr/>
        </p:nvSpPr>
        <p:spPr>
          <a:xfrm>
            <a:off x="5669280" y="4160520"/>
            <a:ext cx="6217920" cy="5486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C7D5EA"/>
                </a:solidFill>
                <a:effectLst/>
                <a:uLnTx/>
                <a:uFillTx/>
                <a:latin typeface="Microsoft JhengHei" pitchFamily="34" charset="0"/>
                <a:ea typeface="Microsoft JhengHei" pitchFamily="34" charset="-122"/>
                <a:cs typeface="Microsoft JhengHei" pitchFamily="34" charset="-120"/>
              </a:rPr>
              <a:t>免佈建基礎架構的受管擷取服務</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2" name="Image 2" descr="preencoded.png"/>
          <p:cNvPicPr>
            <a:picLocks noChangeAspect="1"/>
          </p:cNvPicPr>
          <p:nvPr/>
        </p:nvPicPr>
        <p:blipFill>
          <a:blip r:embed="rId5"/>
          <a:stretch>
            <a:fillRect/>
          </a:stretch>
        </p:blipFill>
        <p:spPr>
          <a:xfrm>
            <a:off x="640080" y="5029200"/>
            <a:ext cx="384048" cy="384048"/>
          </a:xfrm>
          <a:prstGeom prst="rect">
            <a:avLst/>
          </a:prstGeom>
        </p:spPr>
      </p:pic>
      <p:sp>
        <p:nvSpPr>
          <p:cNvPr id="33" name="Text 28"/>
          <p:cNvSpPr/>
          <p:nvPr/>
        </p:nvSpPr>
        <p:spPr>
          <a:xfrm>
            <a:off x="1234440" y="4937760"/>
            <a:ext cx="45720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內建 Purview 安全性</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Text 29"/>
          <p:cNvSpPr/>
          <p:nvPr/>
        </p:nvSpPr>
        <p:spPr>
          <a:xfrm>
            <a:off x="5669280" y="4937760"/>
            <a:ext cx="6217920" cy="5486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C7D5EA"/>
                </a:solidFill>
                <a:effectLst/>
                <a:uLnTx/>
                <a:uFillTx/>
                <a:latin typeface="Microsoft JhengHei" pitchFamily="34" charset="0"/>
                <a:ea typeface="Microsoft JhengHei" pitchFamily="34" charset="-122"/>
                <a:cs typeface="Microsoft JhengHei" pitchFamily="34" charset="-120"/>
              </a:rPr>
              <a:t>每次擷取呼叫皆強制套用 Purview 安全性，並在使用者情境下執行</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0"/>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A0BD"/>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Text 31"/>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A0BD"/>
                </a:solidFill>
                <a:effectLst/>
                <a:uLnTx/>
                <a:uFillTx/>
                <a:latin typeface="Microsoft JhengHei" pitchFamily="34" charset="0"/>
                <a:ea typeface="Microsoft JhengHei" pitchFamily="34" charset="-122"/>
                <a:cs typeface="Microsoft JhengHei" pitchFamily="34" charset="-120"/>
              </a:rPr>
              <a:t>12</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ENTERPRISE TRUST &amp; GOVERNANCE</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企業信任與治理</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640080" y="1828800"/>
            <a:ext cx="566928" cy="566928"/>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Image 0" descr="preencoded.png"/>
          <p:cNvPicPr>
            <a:picLocks noChangeAspect="1"/>
          </p:cNvPicPr>
          <p:nvPr/>
        </p:nvPicPr>
        <p:blipFill>
          <a:blip r:embed="rId3"/>
          <a:stretch>
            <a:fillRect/>
          </a:stretch>
        </p:blipFill>
        <p:spPr>
          <a:xfrm>
            <a:off x="786384" y="1975104"/>
            <a:ext cx="274320" cy="274320"/>
          </a:xfrm>
          <a:prstGeom prst="rect">
            <a:avLst/>
          </a:prstGeom>
        </p:spPr>
      </p:pic>
      <p:sp>
        <p:nvSpPr>
          <p:cNvPr id="7" name="Text 4"/>
          <p:cNvSpPr/>
          <p:nvPr/>
        </p:nvSpPr>
        <p:spPr>
          <a:xfrm>
            <a:off x="1417320" y="1810512"/>
            <a:ext cx="566928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使用者情境執行</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5"/>
          <p:cNvSpPr/>
          <p:nvPr/>
        </p:nvSpPr>
        <p:spPr>
          <a:xfrm>
            <a:off x="1417320" y="2121408"/>
            <a:ext cx="57607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所有請求皆在登入使用者的情境下執行，不會逾越其權限</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6"/>
          <p:cNvSpPr/>
          <p:nvPr/>
        </p:nvSpPr>
        <p:spPr>
          <a:xfrm>
            <a:off x="640080" y="2761488"/>
            <a:ext cx="566928" cy="566928"/>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0" name="Image 1" descr="preencoded.png"/>
          <p:cNvPicPr>
            <a:picLocks noChangeAspect="1"/>
          </p:cNvPicPr>
          <p:nvPr/>
        </p:nvPicPr>
        <p:blipFill>
          <a:blip r:embed="rId4"/>
          <a:stretch>
            <a:fillRect/>
          </a:stretch>
        </p:blipFill>
        <p:spPr>
          <a:xfrm>
            <a:off x="786384" y="2907792"/>
            <a:ext cx="274320" cy="274320"/>
          </a:xfrm>
          <a:prstGeom prst="rect">
            <a:avLst/>
          </a:prstGeom>
        </p:spPr>
      </p:pic>
      <p:sp>
        <p:nvSpPr>
          <p:cNvPr id="11" name="Text 7"/>
          <p:cNvSpPr/>
          <p:nvPr/>
        </p:nvSpPr>
        <p:spPr>
          <a:xfrm>
            <a:off x="1417320" y="2743200"/>
            <a:ext cx="566928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Purview 與 Fabric 治理</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8"/>
          <p:cNvSpPr/>
          <p:nvPr/>
        </p:nvSpPr>
        <p:spPr>
          <a:xfrm>
            <a:off x="1417320" y="3054096"/>
            <a:ext cx="57607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遵循 Microsoft Purview 與 Fabric 既有的治理政策</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9"/>
          <p:cNvSpPr/>
          <p:nvPr/>
        </p:nvSpPr>
        <p:spPr>
          <a:xfrm>
            <a:off x="640080" y="3694176"/>
            <a:ext cx="566928" cy="566928"/>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4" name="Image 2" descr="preencoded.png"/>
          <p:cNvPicPr>
            <a:picLocks noChangeAspect="1"/>
          </p:cNvPicPr>
          <p:nvPr/>
        </p:nvPicPr>
        <p:blipFill>
          <a:blip r:embed="rId5"/>
          <a:stretch>
            <a:fillRect/>
          </a:stretch>
        </p:blipFill>
        <p:spPr>
          <a:xfrm>
            <a:off x="786384" y="3840480"/>
            <a:ext cx="274320" cy="274320"/>
          </a:xfrm>
          <a:prstGeom prst="rect">
            <a:avLst/>
          </a:prstGeom>
        </p:spPr>
      </p:pic>
      <p:sp>
        <p:nvSpPr>
          <p:cNvPr id="15" name="Text 10"/>
          <p:cNvSpPr/>
          <p:nvPr/>
        </p:nvSpPr>
        <p:spPr>
          <a:xfrm>
            <a:off x="1417320" y="3675888"/>
            <a:ext cx="566928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Entra Agent ID</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1"/>
          <p:cNvSpPr/>
          <p:nvPr/>
        </p:nvSpPr>
        <p:spPr>
          <a:xfrm>
            <a:off x="1417320" y="3986784"/>
            <a:ext cx="57607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以 Microsoft Entra Agent ID 管理並治理代理身分</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2"/>
          <p:cNvSpPr/>
          <p:nvPr/>
        </p:nvSpPr>
        <p:spPr>
          <a:xfrm>
            <a:off x="640080" y="4626864"/>
            <a:ext cx="566928" cy="566928"/>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 name="Image 3" descr="preencoded.png"/>
          <p:cNvPicPr>
            <a:picLocks noChangeAspect="1"/>
          </p:cNvPicPr>
          <p:nvPr/>
        </p:nvPicPr>
        <p:blipFill>
          <a:blip r:embed="rId6"/>
          <a:stretch>
            <a:fillRect/>
          </a:stretch>
        </p:blipFill>
        <p:spPr>
          <a:xfrm>
            <a:off x="786384" y="4773168"/>
            <a:ext cx="274320" cy="274320"/>
          </a:xfrm>
          <a:prstGeom prst="rect">
            <a:avLst/>
          </a:prstGeom>
        </p:spPr>
      </p:pic>
      <p:sp>
        <p:nvSpPr>
          <p:cNvPr id="19" name="Text 13"/>
          <p:cNvSpPr/>
          <p:nvPr/>
        </p:nvSpPr>
        <p:spPr>
          <a:xfrm>
            <a:off x="1417320" y="4608576"/>
            <a:ext cx="566928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Microsoft 信任邊界</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4"/>
          <p:cNvSpPr/>
          <p:nvPr/>
        </p:nvSpPr>
        <p:spPr>
          <a:xfrm>
            <a:off x="1417320" y="4919472"/>
            <a:ext cx="57607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資料留在 Microsoft 信任邊界內，不外流至第三方</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Shape 15"/>
          <p:cNvSpPr/>
          <p:nvPr/>
        </p:nvSpPr>
        <p:spPr>
          <a:xfrm>
            <a:off x="7772400" y="1828800"/>
            <a:ext cx="3776472" cy="3703320"/>
          </a:xfrm>
          <a:prstGeom prst="roundRect">
            <a:avLst>
              <a:gd name="adj" fmla="val 2469"/>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Text 16"/>
          <p:cNvSpPr/>
          <p:nvPr/>
        </p:nvSpPr>
        <p:spPr>
          <a:xfrm>
            <a:off x="8092440" y="2057400"/>
            <a:ext cx="32004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0" cap="none" spc="10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治理為何重要</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 17"/>
          <p:cNvSpPr/>
          <p:nvPr/>
        </p:nvSpPr>
        <p:spPr>
          <a:xfrm>
            <a:off x="8092440" y="2377440"/>
            <a:ext cx="3200400" cy="6858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56%</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18"/>
          <p:cNvSpPr/>
          <p:nvPr/>
        </p:nvSpPr>
        <p:spPr>
          <a:xfrm>
            <a:off x="8092440" y="3063240"/>
            <a:ext cx="32004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2024 年涉及 AI 的資安事件成長幅度</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19"/>
          <p:cNvSpPr/>
          <p:nvPr/>
        </p:nvSpPr>
        <p:spPr>
          <a:xfrm>
            <a:off x="8092440" y="3611880"/>
            <a:ext cx="3108960" cy="0"/>
          </a:xfrm>
          <a:prstGeom prst="line">
            <a:avLst/>
          </a:prstGeom>
          <a:no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Text 20"/>
          <p:cNvSpPr/>
          <p:nvPr/>
        </p:nvSpPr>
        <p:spPr>
          <a:xfrm>
            <a:off x="8092440" y="3749040"/>
            <a:ext cx="3200400" cy="6858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41%</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1"/>
          <p:cNvSpPr/>
          <p:nvPr/>
        </p:nvSpPr>
        <p:spPr>
          <a:xfrm>
            <a:off x="8092440" y="4434840"/>
            <a:ext cx="320040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資安領導者難以辨識高風險的 AI 使用</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2"/>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3"/>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13</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E7C5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FABRIC IQ · DELIVERY FRAMEWORK</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交付框架：六大階段</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2077669" y="2331720"/>
            <a:ext cx="457200" cy="0"/>
          </a:xfrm>
          <a:prstGeom prst="line">
            <a:avLst/>
          </a:prstGeom>
          <a:noFill/>
          <a:ln w="19050">
            <a:solidFill>
              <a:srgbClr val="BCCEDF"/>
            </a:solidFill>
            <a:prstDash val="dash"/>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Shape 4"/>
          <p:cNvSpPr/>
          <p:nvPr/>
        </p:nvSpPr>
        <p:spPr>
          <a:xfrm>
            <a:off x="947395" y="1920240"/>
            <a:ext cx="822960" cy="822960"/>
          </a:xfrm>
          <a:prstGeom prst="ellipse">
            <a:avLst/>
          </a:prstGeom>
          <a:solidFill>
            <a:srgbClr val="0E7C5A"/>
          </a:solidFill>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1157707" y="2121408"/>
            <a:ext cx="402336" cy="402336"/>
          </a:xfrm>
          <a:prstGeom prst="rect">
            <a:avLst/>
          </a:prstGeom>
        </p:spPr>
      </p:pic>
      <p:sp>
        <p:nvSpPr>
          <p:cNvPr id="8" name="Text 5"/>
          <p:cNvSpPr/>
          <p:nvPr/>
        </p:nvSpPr>
        <p:spPr>
          <a:xfrm>
            <a:off x="640080" y="2880360"/>
            <a:ext cx="1437589"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階段 1</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6"/>
          <p:cNvSpPr/>
          <p:nvPr/>
        </p:nvSpPr>
        <p:spPr>
          <a:xfrm>
            <a:off x="548640" y="3154680"/>
            <a:ext cx="1620469"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探索與評估</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548640" y="3703320"/>
            <a:ext cx="1620469" cy="1280160"/>
          </a:xfrm>
          <a:prstGeom prst="rect">
            <a:avLst/>
          </a:prstGeom>
          <a:noFill/>
          <a:ln/>
        </p:spPr>
        <p:txBody>
          <a:bodyPr wrap="square"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了解現有資料樣態，辨識業務領域與優先使用情境</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3972458" y="2331720"/>
            <a:ext cx="457200" cy="0"/>
          </a:xfrm>
          <a:prstGeom prst="line">
            <a:avLst/>
          </a:prstGeom>
          <a:noFill/>
          <a:ln w="19050">
            <a:solidFill>
              <a:srgbClr val="BCCEDF"/>
            </a:solidFill>
            <a:prstDash val="dash"/>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Shape 9"/>
          <p:cNvSpPr/>
          <p:nvPr/>
        </p:nvSpPr>
        <p:spPr>
          <a:xfrm>
            <a:off x="2842184" y="1920240"/>
            <a:ext cx="822960" cy="822960"/>
          </a:xfrm>
          <a:prstGeom prst="ellipse">
            <a:avLst/>
          </a:prstGeom>
          <a:solidFill>
            <a:srgbClr val="0E7C5A"/>
          </a:solidFill>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Image 1" descr="preencoded.png"/>
          <p:cNvPicPr>
            <a:picLocks noChangeAspect="1"/>
          </p:cNvPicPr>
          <p:nvPr/>
        </p:nvPicPr>
        <p:blipFill>
          <a:blip r:embed="rId4"/>
          <a:stretch>
            <a:fillRect/>
          </a:stretch>
        </p:blipFill>
        <p:spPr>
          <a:xfrm>
            <a:off x="3052496" y="2121408"/>
            <a:ext cx="402336" cy="402336"/>
          </a:xfrm>
          <a:prstGeom prst="rect">
            <a:avLst/>
          </a:prstGeom>
        </p:spPr>
      </p:pic>
      <p:sp>
        <p:nvSpPr>
          <p:cNvPr id="14" name="Text 10"/>
          <p:cNvSpPr/>
          <p:nvPr/>
        </p:nvSpPr>
        <p:spPr>
          <a:xfrm>
            <a:off x="2534869" y="2880360"/>
            <a:ext cx="1437589"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階段 2</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1"/>
          <p:cNvSpPr/>
          <p:nvPr/>
        </p:nvSpPr>
        <p:spPr>
          <a:xfrm>
            <a:off x="2443429" y="3154680"/>
            <a:ext cx="1620469"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設計</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2"/>
          <p:cNvSpPr/>
          <p:nvPr/>
        </p:nvSpPr>
        <p:spPr>
          <a:xfrm>
            <a:off x="2443429" y="3703320"/>
            <a:ext cx="1620469" cy="1280160"/>
          </a:xfrm>
          <a:prstGeom prst="rect">
            <a:avLst/>
          </a:prstGeom>
          <a:noFill/>
          <a:ln/>
        </p:spPr>
        <p:txBody>
          <a:bodyPr wrap="square"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設計 Ontology 結構、規劃代理設定與語意模型延伸</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3"/>
          <p:cNvSpPr/>
          <p:nvPr/>
        </p:nvSpPr>
        <p:spPr>
          <a:xfrm>
            <a:off x="5867248" y="2331720"/>
            <a:ext cx="457200" cy="0"/>
          </a:xfrm>
          <a:prstGeom prst="line">
            <a:avLst/>
          </a:prstGeom>
          <a:noFill/>
          <a:ln w="19050">
            <a:solidFill>
              <a:srgbClr val="BCCEDF"/>
            </a:solidFill>
            <a:prstDash val="dash"/>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Shape 14"/>
          <p:cNvSpPr/>
          <p:nvPr/>
        </p:nvSpPr>
        <p:spPr>
          <a:xfrm>
            <a:off x="4736973" y="1920240"/>
            <a:ext cx="822960" cy="822960"/>
          </a:xfrm>
          <a:prstGeom prst="ellipse">
            <a:avLst/>
          </a:prstGeom>
          <a:solidFill>
            <a:srgbClr val="0E7C5A"/>
          </a:solidFill>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Image 2" descr="preencoded.png"/>
          <p:cNvPicPr>
            <a:picLocks noChangeAspect="1"/>
          </p:cNvPicPr>
          <p:nvPr/>
        </p:nvPicPr>
        <p:blipFill>
          <a:blip r:embed="rId5"/>
          <a:stretch>
            <a:fillRect/>
          </a:stretch>
        </p:blipFill>
        <p:spPr>
          <a:xfrm>
            <a:off x="4947285" y="2121408"/>
            <a:ext cx="402336" cy="402336"/>
          </a:xfrm>
          <a:prstGeom prst="rect">
            <a:avLst/>
          </a:prstGeom>
        </p:spPr>
      </p:pic>
      <p:sp>
        <p:nvSpPr>
          <p:cNvPr id="20" name="Text 15"/>
          <p:cNvSpPr/>
          <p:nvPr/>
        </p:nvSpPr>
        <p:spPr>
          <a:xfrm>
            <a:off x="4429658" y="2880360"/>
            <a:ext cx="1437589"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階段 3</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6"/>
          <p:cNvSpPr/>
          <p:nvPr/>
        </p:nvSpPr>
        <p:spPr>
          <a:xfrm>
            <a:off x="4338218" y="3154680"/>
            <a:ext cx="1620469"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建置與設定</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17"/>
          <p:cNvSpPr/>
          <p:nvPr/>
        </p:nvSpPr>
        <p:spPr>
          <a:xfrm>
            <a:off x="4338218" y="3703320"/>
            <a:ext cx="1620469" cy="1280160"/>
          </a:xfrm>
          <a:prstGeom prst="rect">
            <a:avLst/>
          </a:prstGeom>
          <a:noFill/>
          <a:ln/>
        </p:spPr>
        <p:txBody>
          <a:bodyPr wrap="square"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實作 Ontology、設定 Graph、建立 Data 與 Operations 代理</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Shape 18"/>
          <p:cNvSpPr/>
          <p:nvPr/>
        </p:nvSpPr>
        <p:spPr>
          <a:xfrm>
            <a:off x="7762037" y="2331720"/>
            <a:ext cx="457200" cy="0"/>
          </a:xfrm>
          <a:prstGeom prst="line">
            <a:avLst/>
          </a:prstGeom>
          <a:noFill/>
          <a:ln w="19050">
            <a:solidFill>
              <a:srgbClr val="BCCEDF"/>
            </a:solidFill>
            <a:prstDash val="dash"/>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Shape 19"/>
          <p:cNvSpPr/>
          <p:nvPr/>
        </p:nvSpPr>
        <p:spPr>
          <a:xfrm>
            <a:off x="6631762" y="1920240"/>
            <a:ext cx="822960" cy="822960"/>
          </a:xfrm>
          <a:prstGeom prst="ellipse">
            <a:avLst/>
          </a:prstGeom>
          <a:solidFill>
            <a:srgbClr val="0E7C5A"/>
          </a:solidFill>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5" name="Image 3" descr="preencoded.png"/>
          <p:cNvPicPr>
            <a:picLocks noChangeAspect="1"/>
          </p:cNvPicPr>
          <p:nvPr/>
        </p:nvPicPr>
        <p:blipFill>
          <a:blip r:embed="rId6"/>
          <a:stretch>
            <a:fillRect/>
          </a:stretch>
        </p:blipFill>
        <p:spPr>
          <a:xfrm>
            <a:off x="6842074" y="2121408"/>
            <a:ext cx="402336" cy="402336"/>
          </a:xfrm>
          <a:prstGeom prst="rect">
            <a:avLst/>
          </a:prstGeom>
        </p:spPr>
      </p:pic>
      <p:sp>
        <p:nvSpPr>
          <p:cNvPr id="26" name="Text 20"/>
          <p:cNvSpPr/>
          <p:nvPr/>
        </p:nvSpPr>
        <p:spPr>
          <a:xfrm>
            <a:off x="6324448" y="2880360"/>
            <a:ext cx="1437589"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階段 4</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1"/>
          <p:cNvSpPr/>
          <p:nvPr/>
        </p:nvSpPr>
        <p:spPr>
          <a:xfrm>
            <a:off x="6233008" y="3154680"/>
            <a:ext cx="1620469"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測試與驗證</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2"/>
          <p:cNvSpPr/>
          <p:nvPr/>
        </p:nvSpPr>
        <p:spPr>
          <a:xfrm>
            <a:off x="6233008" y="3703320"/>
            <a:ext cx="1620469" cy="1280160"/>
          </a:xfrm>
          <a:prstGeom prst="rect">
            <a:avLst/>
          </a:prstGeom>
          <a:noFill/>
          <a:ln/>
        </p:spPr>
        <p:txBody>
          <a:bodyPr wrap="square"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驗證 Ontology 準確度、測試代理回應並進行 UAT</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Shape 23"/>
          <p:cNvSpPr/>
          <p:nvPr/>
        </p:nvSpPr>
        <p:spPr>
          <a:xfrm>
            <a:off x="9656826" y="2331720"/>
            <a:ext cx="457200" cy="0"/>
          </a:xfrm>
          <a:prstGeom prst="line">
            <a:avLst/>
          </a:prstGeom>
          <a:noFill/>
          <a:ln w="19050">
            <a:solidFill>
              <a:srgbClr val="BCCEDF"/>
            </a:solidFill>
            <a:prstDash val="dash"/>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Shape 24"/>
          <p:cNvSpPr/>
          <p:nvPr/>
        </p:nvSpPr>
        <p:spPr>
          <a:xfrm>
            <a:off x="8526551" y="1920240"/>
            <a:ext cx="822960" cy="822960"/>
          </a:xfrm>
          <a:prstGeom prst="ellipse">
            <a:avLst/>
          </a:prstGeom>
          <a:solidFill>
            <a:srgbClr val="0E7C5A"/>
          </a:solidFill>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1" name="Image 4" descr="preencoded.png"/>
          <p:cNvPicPr>
            <a:picLocks noChangeAspect="1"/>
          </p:cNvPicPr>
          <p:nvPr/>
        </p:nvPicPr>
        <p:blipFill>
          <a:blip r:embed="rId7"/>
          <a:stretch>
            <a:fillRect/>
          </a:stretch>
        </p:blipFill>
        <p:spPr>
          <a:xfrm>
            <a:off x="8736863" y="2121408"/>
            <a:ext cx="402336" cy="402336"/>
          </a:xfrm>
          <a:prstGeom prst="rect">
            <a:avLst/>
          </a:prstGeom>
        </p:spPr>
      </p:pic>
      <p:sp>
        <p:nvSpPr>
          <p:cNvPr id="32" name="Text 25"/>
          <p:cNvSpPr/>
          <p:nvPr/>
        </p:nvSpPr>
        <p:spPr>
          <a:xfrm>
            <a:off x="8219237" y="2880360"/>
            <a:ext cx="1437589"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階段 5</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26"/>
          <p:cNvSpPr/>
          <p:nvPr/>
        </p:nvSpPr>
        <p:spPr>
          <a:xfrm>
            <a:off x="8127797" y="3154680"/>
            <a:ext cx="1620469"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部署與啟用</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Text 27"/>
          <p:cNvSpPr/>
          <p:nvPr/>
        </p:nvSpPr>
        <p:spPr>
          <a:xfrm>
            <a:off x="8127797" y="3703320"/>
            <a:ext cx="1620469" cy="1280160"/>
          </a:xfrm>
          <a:prstGeom prst="rect">
            <a:avLst/>
          </a:prstGeom>
          <a:noFill/>
          <a:ln/>
        </p:spPr>
        <p:txBody>
          <a:bodyPr wrap="square"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正式部署、使用者上線、知識移轉與上線支援</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Shape 28"/>
          <p:cNvSpPr/>
          <p:nvPr/>
        </p:nvSpPr>
        <p:spPr>
          <a:xfrm>
            <a:off x="10421341" y="1920240"/>
            <a:ext cx="822960" cy="822960"/>
          </a:xfrm>
          <a:prstGeom prst="ellipse">
            <a:avLst/>
          </a:prstGeom>
          <a:solidFill>
            <a:srgbClr val="0E7C5A"/>
          </a:solidFill>
          <a:ln/>
          <a:effectLst>
            <a:outerShdw blurRad="114300" dist="38100" dir="5400000" algn="bl" rotWithShape="0">
              <a:srgbClr val="0A1F3C">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6" name="Image 5" descr="preencoded.png"/>
          <p:cNvPicPr>
            <a:picLocks noChangeAspect="1"/>
          </p:cNvPicPr>
          <p:nvPr/>
        </p:nvPicPr>
        <p:blipFill>
          <a:blip r:embed="rId8"/>
          <a:stretch>
            <a:fillRect/>
          </a:stretch>
        </p:blipFill>
        <p:spPr>
          <a:xfrm>
            <a:off x="10631653" y="2121408"/>
            <a:ext cx="402336" cy="402336"/>
          </a:xfrm>
          <a:prstGeom prst="rect">
            <a:avLst/>
          </a:prstGeom>
        </p:spPr>
      </p:pic>
      <p:sp>
        <p:nvSpPr>
          <p:cNvPr id="37" name="Text 29"/>
          <p:cNvSpPr/>
          <p:nvPr/>
        </p:nvSpPr>
        <p:spPr>
          <a:xfrm>
            <a:off x="10114026" y="2880360"/>
            <a:ext cx="1437589"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階段 6</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Text 30"/>
          <p:cNvSpPr/>
          <p:nvPr/>
        </p:nvSpPr>
        <p:spPr>
          <a:xfrm>
            <a:off x="10022586" y="3154680"/>
            <a:ext cx="1620469"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營運與優化</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Text 31"/>
          <p:cNvSpPr/>
          <p:nvPr/>
        </p:nvSpPr>
        <p:spPr>
          <a:xfrm>
            <a:off x="10022586" y="3703320"/>
            <a:ext cx="1620469" cy="1280160"/>
          </a:xfrm>
          <a:prstGeom prst="rect">
            <a:avLst/>
          </a:prstGeom>
          <a:noFill/>
          <a:ln/>
        </p:spPr>
        <p:txBody>
          <a:bodyPr wrap="square"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監控代理效能、精煉 Ontology 並擴展至新領域</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0" name="Shape 32"/>
          <p:cNvSpPr/>
          <p:nvPr/>
        </p:nvSpPr>
        <p:spPr>
          <a:xfrm>
            <a:off x="640080" y="5257800"/>
            <a:ext cx="10911535" cy="640080"/>
          </a:xfrm>
          <a:prstGeom prst="roundRect">
            <a:avLst>
              <a:gd name="adj" fmla="val 8571"/>
            </a:avLst>
          </a:prstGeom>
          <a:solidFill>
            <a:srgbClr val="E6F4EF"/>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Text 33"/>
          <p:cNvSpPr/>
          <p:nvPr/>
        </p:nvSpPr>
        <p:spPr>
          <a:xfrm>
            <a:off x="960120" y="5257800"/>
            <a:ext cx="10271455"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0E7C5A"/>
                </a:solidFill>
                <a:effectLst/>
                <a:uLnTx/>
                <a:uFillTx/>
                <a:latin typeface="Microsoft JhengHei" pitchFamily="34" charset="0"/>
                <a:ea typeface="Microsoft JhengHei" pitchFamily="34" charset="-122"/>
                <a:cs typeface="Microsoft JhengHei" pitchFamily="34" charset="-120"/>
              </a:rPr>
              <a:t>前提假設：</a:t>
            </a:r>
            <a:r>
              <a:rPr kumimoji="0" lang="en-US" sz="1250" b="0" i="0" u="none" strike="noStrike" kern="1200" cap="none" spc="0" normalizeH="0" baseline="0" noProof="0" dirty="0">
                <a:ln>
                  <a:noFill/>
                </a:ln>
                <a:solidFill>
                  <a:srgbClr val="2A4A3E"/>
                </a:solidFill>
                <a:effectLst/>
                <a:uLnTx/>
                <a:uFillTx/>
                <a:latin typeface="Microsoft JhengHei" pitchFamily="34" charset="0"/>
                <a:ea typeface="Microsoft JhengHei" pitchFamily="34" charset="-122"/>
                <a:cs typeface="Microsoft JhengHei" pitchFamily="34" charset="-120"/>
              </a:rPr>
              <a:t>資料基礎（Warehouse / Lakehouse）已就緒；交付聚焦於 Fabric IQ 層 — 建立 Ontology、啟用 Graph、設定代理與延伸語意模型。</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Text 34"/>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3" name="Text 35"/>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14</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40080" y="475488"/>
            <a:ext cx="146304" cy="146304"/>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877824" y="420624"/>
            <a:ext cx="10058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200" normalizeH="0" baseline="0" noProof="0" dirty="0">
                <a:ln>
                  <a:noFill/>
                </a:ln>
                <a:solidFill>
                  <a:srgbClr val="0078D4"/>
                </a:solidFill>
                <a:effectLst/>
                <a:uLnTx/>
                <a:uFillTx/>
                <a:latin typeface="Microsoft JhengHei" pitchFamily="34" charset="0"/>
                <a:ea typeface="Microsoft JhengHei" pitchFamily="34" charset="-122"/>
                <a:cs typeface="Microsoft JhengHei" pitchFamily="34" charset="-120"/>
              </a:rPr>
              <a:t>WHERE IT SHOWS UP</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13232"/>
            <a:ext cx="10972800" cy="6583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整合與應用情境</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40080" y="1463040"/>
            <a:ext cx="64008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代理可在這些介面取用 Microsoft IQ</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hape 4"/>
          <p:cNvSpPr/>
          <p:nvPr/>
        </p:nvSpPr>
        <p:spPr>
          <a:xfrm>
            <a:off x="640080" y="1874520"/>
            <a:ext cx="1463040" cy="1371600"/>
          </a:xfrm>
          <a:prstGeom prst="roundRect">
            <a:avLst>
              <a:gd name="adj" fmla="val 5333"/>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hape 5"/>
          <p:cNvSpPr/>
          <p:nvPr/>
        </p:nvSpPr>
        <p:spPr>
          <a:xfrm>
            <a:off x="1143000" y="2103120"/>
            <a:ext cx="457200" cy="45720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Image 0" descr="preencoded.png"/>
          <p:cNvPicPr>
            <a:picLocks noChangeAspect="1"/>
          </p:cNvPicPr>
          <p:nvPr/>
        </p:nvPicPr>
        <p:blipFill>
          <a:blip r:embed="rId3"/>
          <a:stretch>
            <a:fillRect/>
          </a:stretch>
        </p:blipFill>
        <p:spPr>
          <a:xfrm>
            <a:off x="1252728" y="2212848"/>
            <a:ext cx="237744" cy="237744"/>
          </a:xfrm>
          <a:prstGeom prst="rect">
            <a:avLst/>
          </a:prstGeom>
        </p:spPr>
      </p:pic>
      <p:sp>
        <p:nvSpPr>
          <p:cNvPr id="9" name="Text 6"/>
          <p:cNvSpPr/>
          <p:nvPr/>
        </p:nvSpPr>
        <p:spPr>
          <a:xfrm>
            <a:off x="685800" y="2651760"/>
            <a:ext cx="1371600"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Foundry 代理</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7"/>
          <p:cNvSpPr/>
          <p:nvPr/>
        </p:nvSpPr>
        <p:spPr>
          <a:xfrm>
            <a:off x="2267712" y="1874520"/>
            <a:ext cx="1463040" cy="1371600"/>
          </a:xfrm>
          <a:prstGeom prst="roundRect">
            <a:avLst>
              <a:gd name="adj" fmla="val 5333"/>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Shape 8"/>
          <p:cNvSpPr/>
          <p:nvPr/>
        </p:nvSpPr>
        <p:spPr>
          <a:xfrm>
            <a:off x="2770632" y="2103120"/>
            <a:ext cx="457200" cy="45720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2" name="Image 1" descr="preencoded.png"/>
          <p:cNvPicPr>
            <a:picLocks noChangeAspect="1"/>
          </p:cNvPicPr>
          <p:nvPr/>
        </p:nvPicPr>
        <p:blipFill>
          <a:blip r:embed="rId4"/>
          <a:stretch>
            <a:fillRect/>
          </a:stretch>
        </p:blipFill>
        <p:spPr>
          <a:xfrm>
            <a:off x="2880360" y="2212848"/>
            <a:ext cx="237744" cy="237744"/>
          </a:xfrm>
          <a:prstGeom prst="rect">
            <a:avLst/>
          </a:prstGeom>
        </p:spPr>
      </p:pic>
      <p:sp>
        <p:nvSpPr>
          <p:cNvPr id="13" name="Text 9"/>
          <p:cNvSpPr/>
          <p:nvPr/>
        </p:nvSpPr>
        <p:spPr>
          <a:xfrm>
            <a:off x="2313432" y="2651760"/>
            <a:ext cx="1371600"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Microsoft Copilot</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0"/>
          <p:cNvSpPr/>
          <p:nvPr/>
        </p:nvSpPr>
        <p:spPr>
          <a:xfrm>
            <a:off x="3895344" y="1874520"/>
            <a:ext cx="1463040" cy="1371600"/>
          </a:xfrm>
          <a:prstGeom prst="roundRect">
            <a:avLst>
              <a:gd name="adj" fmla="val 5333"/>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Shape 11"/>
          <p:cNvSpPr/>
          <p:nvPr/>
        </p:nvSpPr>
        <p:spPr>
          <a:xfrm>
            <a:off x="4398264" y="2103120"/>
            <a:ext cx="457200" cy="45720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6" name="Image 2" descr="preencoded.png"/>
          <p:cNvPicPr>
            <a:picLocks noChangeAspect="1"/>
          </p:cNvPicPr>
          <p:nvPr/>
        </p:nvPicPr>
        <p:blipFill>
          <a:blip r:embed="rId5"/>
          <a:stretch>
            <a:fillRect/>
          </a:stretch>
        </p:blipFill>
        <p:spPr>
          <a:xfrm>
            <a:off x="4507992" y="2212848"/>
            <a:ext cx="237744" cy="237744"/>
          </a:xfrm>
          <a:prstGeom prst="rect">
            <a:avLst/>
          </a:prstGeom>
        </p:spPr>
      </p:pic>
      <p:sp>
        <p:nvSpPr>
          <p:cNvPr id="17" name="Text 12"/>
          <p:cNvSpPr/>
          <p:nvPr/>
        </p:nvSpPr>
        <p:spPr>
          <a:xfrm>
            <a:off x="3941064" y="2651760"/>
            <a:ext cx="1371600"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Microsoft 365 應用</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3"/>
          <p:cNvSpPr/>
          <p:nvPr/>
        </p:nvSpPr>
        <p:spPr>
          <a:xfrm>
            <a:off x="5522976" y="1874520"/>
            <a:ext cx="1463040" cy="1371600"/>
          </a:xfrm>
          <a:prstGeom prst="roundRect">
            <a:avLst>
              <a:gd name="adj" fmla="val 5333"/>
            </a:avLst>
          </a:prstGeom>
          <a:solidFill>
            <a:srgbClr val="F4F7FB"/>
          </a:solidFill>
          <a:ln w="12700">
            <a:solidFill>
              <a:srgbClr val="E2E9F2"/>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4"/>
          <p:cNvSpPr/>
          <p:nvPr/>
        </p:nvSpPr>
        <p:spPr>
          <a:xfrm>
            <a:off x="6025896" y="2103120"/>
            <a:ext cx="457200" cy="45720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Image 3" descr="preencoded.png"/>
          <p:cNvPicPr>
            <a:picLocks noChangeAspect="1"/>
          </p:cNvPicPr>
          <p:nvPr/>
        </p:nvPicPr>
        <p:blipFill>
          <a:blip r:embed="rId6"/>
          <a:stretch>
            <a:fillRect/>
          </a:stretch>
        </p:blipFill>
        <p:spPr>
          <a:xfrm>
            <a:off x="6135624" y="2212848"/>
            <a:ext cx="237744" cy="237744"/>
          </a:xfrm>
          <a:prstGeom prst="rect">
            <a:avLst/>
          </a:prstGeom>
        </p:spPr>
      </p:pic>
      <p:sp>
        <p:nvSpPr>
          <p:cNvPr id="21" name="Text 15"/>
          <p:cNvSpPr/>
          <p:nvPr/>
        </p:nvSpPr>
        <p:spPr>
          <a:xfrm>
            <a:off x="5568696" y="2651760"/>
            <a:ext cx="1371600" cy="50292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自訂應用程式</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6"/>
          <p:cNvSpPr/>
          <p:nvPr/>
        </p:nvSpPr>
        <p:spPr>
          <a:xfrm>
            <a:off x="7360920" y="1874520"/>
            <a:ext cx="4187952" cy="1371600"/>
          </a:xfrm>
          <a:prstGeom prst="roundRect">
            <a:avLst>
              <a:gd name="adj" fmla="val 5333"/>
            </a:avLst>
          </a:prstGeom>
          <a:solidFill>
            <a:srgbClr val="0A1F3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Image 4" descr="preencoded.png"/>
          <p:cNvPicPr>
            <a:picLocks noChangeAspect="1"/>
          </p:cNvPicPr>
          <p:nvPr/>
        </p:nvPicPr>
        <p:blipFill>
          <a:blip r:embed="rId7"/>
          <a:stretch>
            <a:fillRect/>
          </a:stretch>
        </p:blipFill>
        <p:spPr>
          <a:xfrm>
            <a:off x="7680960" y="2240280"/>
            <a:ext cx="457200" cy="457200"/>
          </a:xfrm>
          <a:prstGeom prst="rect">
            <a:avLst/>
          </a:prstGeom>
        </p:spPr>
      </p:pic>
      <p:sp>
        <p:nvSpPr>
          <p:cNvPr id="24" name="Text 17"/>
          <p:cNvSpPr/>
          <p:nvPr/>
        </p:nvSpPr>
        <p:spPr>
          <a:xfrm>
            <a:off x="8321040" y="2011680"/>
            <a:ext cx="3063240" cy="1097280"/>
          </a:xfrm>
          <a:prstGeom prst="rect">
            <a:avLst/>
          </a:prstGeom>
          <a:noFill/>
          <a:ln/>
        </p:spPr>
        <p:txBody>
          <a:bodyPr wrap="square" rtlCol="0" anchor="ct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Foundry Toolbox</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C7D5EA"/>
                </a:solidFill>
                <a:effectLst/>
                <a:uLnTx/>
                <a:uFillTx/>
                <a:latin typeface="Microsoft JhengHei" pitchFamily="34" charset="0"/>
                <a:ea typeface="Microsoft JhengHei" pitchFamily="34" charset="-122"/>
                <a:cs typeface="Microsoft JhengHei" pitchFamily="34" charset="-120"/>
              </a:rPr>
              <a:t>單一受管端點，讓代理接入 Work IQ、Fabric IQ 與 Foundry IQ，無需自建管線</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18"/>
          <p:cNvSpPr/>
          <p:nvPr/>
        </p:nvSpPr>
        <p:spPr>
          <a:xfrm>
            <a:off x="640080" y="3611880"/>
            <a:ext cx="64008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代表性情境</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19"/>
          <p:cNvSpPr/>
          <p:nvPr/>
        </p:nvSpPr>
        <p:spPr>
          <a:xfrm>
            <a:off x="640080" y="4023360"/>
            <a:ext cx="502920" cy="50292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7" name="Image 5" descr="preencoded.png"/>
          <p:cNvPicPr>
            <a:picLocks noChangeAspect="1"/>
          </p:cNvPicPr>
          <p:nvPr/>
        </p:nvPicPr>
        <p:blipFill>
          <a:blip r:embed="rId8"/>
          <a:stretch>
            <a:fillRect/>
          </a:stretch>
        </p:blipFill>
        <p:spPr>
          <a:xfrm>
            <a:off x="768096" y="4151376"/>
            <a:ext cx="256032" cy="256032"/>
          </a:xfrm>
          <a:prstGeom prst="rect">
            <a:avLst/>
          </a:prstGeom>
        </p:spPr>
      </p:pic>
      <p:sp>
        <p:nvSpPr>
          <p:cNvPr id="28" name="Text 20"/>
          <p:cNvSpPr/>
          <p:nvPr/>
        </p:nvSpPr>
        <p:spPr>
          <a:xfrm>
            <a:off x="1325880" y="4005072"/>
            <a:ext cx="36576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營運知識統一</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1"/>
          <p:cNvSpPr/>
          <p:nvPr/>
        </p:nvSpPr>
        <p:spPr>
          <a:xfrm>
            <a:off x="5074920" y="4005072"/>
            <a:ext cx="6858000" cy="5486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設備手冊、公司政策、電氣標準等知識統一於 OneLake 與 SharePoint，供代理問答</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2"/>
          <p:cNvSpPr/>
          <p:nvPr/>
        </p:nvSpPr>
        <p:spPr>
          <a:xfrm>
            <a:off x="640080" y="4626864"/>
            <a:ext cx="502920" cy="50292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1" name="Image 6" descr="preencoded.png"/>
          <p:cNvPicPr>
            <a:picLocks noChangeAspect="1"/>
          </p:cNvPicPr>
          <p:nvPr/>
        </p:nvPicPr>
        <p:blipFill>
          <a:blip r:embed="rId9"/>
          <a:stretch>
            <a:fillRect/>
          </a:stretch>
        </p:blipFill>
        <p:spPr>
          <a:xfrm>
            <a:off x="768096" y="4754880"/>
            <a:ext cx="256032" cy="256032"/>
          </a:xfrm>
          <a:prstGeom prst="rect">
            <a:avLst/>
          </a:prstGeom>
        </p:spPr>
      </p:pic>
      <p:sp>
        <p:nvSpPr>
          <p:cNvPr id="32" name="Text 23"/>
          <p:cNvSpPr/>
          <p:nvPr/>
        </p:nvSpPr>
        <p:spPr>
          <a:xfrm>
            <a:off x="1325880" y="4608576"/>
            <a:ext cx="36576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開發者情境取用</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24"/>
          <p:cNvSpPr/>
          <p:nvPr/>
        </p:nvSpPr>
        <p:spPr>
          <a:xfrm>
            <a:off x="5074920" y="4608576"/>
            <a:ext cx="6858000" cy="5486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開發者透過 Copilot CLI + Work IQ，在編碼環境中依情境取用 M365 知識</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Shape 25"/>
          <p:cNvSpPr/>
          <p:nvPr/>
        </p:nvSpPr>
        <p:spPr>
          <a:xfrm>
            <a:off x="640080" y="5230368"/>
            <a:ext cx="502920" cy="502920"/>
          </a:xfrm>
          <a:prstGeom prst="ellipse">
            <a:avLst/>
          </a:prstGeom>
          <a:solidFill>
            <a:srgbClr val="EAF3FC"/>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5" name="Image 7" descr="preencoded.png"/>
          <p:cNvPicPr>
            <a:picLocks noChangeAspect="1"/>
          </p:cNvPicPr>
          <p:nvPr/>
        </p:nvPicPr>
        <p:blipFill>
          <a:blip r:embed="rId10"/>
          <a:stretch>
            <a:fillRect/>
          </a:stretch>
        </p:blipFill>
        <p:spPr>
          <a:xfrm>
            <a:off x="768096" y="5358384"/>
            <a:ext cx="256032" cy="256032"/>
          </a:xfrm>
          <a:prstGeom prst="rect">
            <a:avLst/>
          </a:prstGeom>
        </p:spPr>
      </p:pic>
      <p:sp>
        <p:nvSpPr>
          <p:cNvPr id="36" name="Text 26"/>
          <p:cNvSpPr/>
          <p:nvPr/>
        </p:nvSpPr>
        <p:spPr>
          <a:xfrm>
            <a:off x="1325880" y="5212080"/>
            <a:ext cx="36576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1A2233"/>
                </a:solidFill>
                <a:effectLst/>
                <a:uLnTx/>
                <a:uFillTx/>
                <a:latin typeface="Microsoft JhengHei" pitchFamily="34" charset="0"/>
                <a:ea typeface="Microsoft JhengHei" pitchFamily="34" charset="-122"/>
                <a:cs typeface="Microsoft JhengHei" pitchFamily="34" charset="-120"/>
              </a:rPr>
              <a:t>業務洞察問答</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Text 27"/>
          <p:cNvSpPr/>
          <p:nvPr/>
        </p:nvSpPr>
        <p:spPr>
          <a:xfrm>
            <a:off x="5074920" y="5212080"/>
            <a:ext cx="6858000" cy="548640"/>
          </a:xfrm>
          <a:prstGeom prst="rect">
            <a:avLst/>
          </a:prstGeom>
          <a:noFill/>
          <a:ln/>
        </p:spPr>
        <p:txBody>
          <a:bodyPr wrap="square" rtlCol="0" anchor="ctr"/>
          <a:lstStyle/>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5B6B7F"/>
                </a:solidFill>
                <a:effectLst/>
                <a:uLnTx/>
                <a:uFillTx/>
                <a:latin typeface="Microsoft JhengHei" pitchFamily="34" charset="0"/>
                <a:ea typeface="Microsoft JhengHei" pitchFamily="34" charset="-122"/>
                <a:cs typeface="Microsoft JhengHei" pitchFamily="34" charset="-120"/>
              </a:rPr>
              <a:t>Fabric Data Agent 以自然語言問答，挖掘可行動的業務洞察</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Text 28"/>
          <p:cNvSpPr/>
          <p:nvPr/>
        </p:nvSpPr>
        <p:spPr>
          <a:xfrm>
            <a:off x="64008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Text 29"/>
          <p:cNvSpPr/>
          <p:nvPr/>
        </p:nvSpPr>
        <p:spPr>
          <a:xfrm>
            <a:off x="11185855" y="6473952"/>
            <a:ext cx="36576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8A98A8"/>
                </a:solidFill>
                <a:effectLst/>
                <a:uLnTx/>
                <a:uFillTx/>
                <a:latin typeface="Microsoft JhengHei" pitchFamily="34" charset="0"/>
                <a:ea typeface="Microsoft JhengHei" pitchFamily="34" charset="-122"/>
                <a:cs typeface="Microsoft JhengHei" pitchFamily="34" charset="-120"/>
              </a:rPr>
              <a:t>15</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A1F3C"/>
        </a:solidFill>
        <a:effectLst/>
      </p:bgPr>
    </p:bg>
    <p:spTree>
      <p:nvGrpSpPr>
        <p:cNvPr id="1" name=""/>
        <p:cNvGrpSpPr/>
        <p:nvPr/>
      </p:nvGrpSpPr>
      <p:grpSpPr>
        <a:xfrm>
          <a:off x="0" y="0"/>
          <a:ext cx="0" cy="0"/>
          <a:chOff x="0" y="0"/>
          <a:chExt cx="0" cy="0"/>
        </a:xfrm>
      </p:grpSpPr>
      <p:sp>
        <p:nvSpPr>
          <p:cNvPr id="2" name="Shape 0"/>
          <p:cNvSpPr/>
          <p:nvPr/>
        </p:nvSpPr>
        <p:spPr>
          <a:xfrm>
            <a:off x="-1463040" y="4023360"/>
            <a:ext cx="4572000" cy="4572000"/>
          </a:xfrm>
          <a:prstGeom prst="ellipse">
            <a:avLst/>
          </a:prstGeom>
          <a:solidFill>
            <a:srgbClr val="0078D4">
              <a:alpha val="20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Shape 1"/>
          <p:cNvSpPr/>
          <p:nvPr/>
        </p:nvSpPr>
        <p:spPr>
          <a:xfrm>
            <a:off x="9875520" y="-1463040"/>
            <a:ext cx="4206240" cy="4206240"/>
          </a:xfrm>
          <a:prstGeom prst="ellipse">
            <a:avLst/>
          </a:prstGeom>
          <a:solidFill>
            <a:srgbClr val="8661C5">
              <a:alpha val="20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 2"/>
          <p:cNvSpPr/>
          <p:nvPr/>
        </p:nvSpPr>
        <p:spPr>
          <a:xfrm>
            <a:off x="640080" y="777240"/>
            <a:ext cx="1005840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總結與後續步驟</a:t>
            </a:r>
            <a:endPar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40080" y="1554480"/>
            <a:ext cx="100584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C7D5EA"/>
                </a:solidFill>
                <a:effectLst/>
                <a:uLnTx/>
                <a:uFillTx/>
                <a:latin typeface="Microsoft JhengHei" pitchFamily="34" charset="0"/>
                <a:ea typeface="Microsoft JhengHei" pitchFamily="34" charset="-122"/>
                <a:cs typeface="Microsoft JhengHei" pitchFamily="34" charset="-120"/>
              </a:rPr>
              <a:t>Microsoft IQ 為企業 AI 提供統一、可信的情境層。</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hape 4"/>
          <p:cNvSpPr/>
          <p:nvPr/>
        </p:nvSpPr>
        <p:spPr>
          <a:xfrm>
            <a:off x="640080" y="2240280"/>
            <a:ext cx="3429000" cy="1005840"/>
          </a:xfrm>
          <a:prstGeom prst="roundRect">
            <a:avLst>
              <a:gd name="adj" fmla="val 7273"/>
            </a:avLst>
          </a:prstGeom>
          <a:solidFill>
            <a:srgbClr val="13294B"/>
          </a:solidFill>
          <a:ln w="15875">
            <a:solidFill>
              <a:srgbClr val="0078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hape 5"/>
          <p:cNvSpPr/>
          <p:nvPr/>
        </p:nvSpPr>
        <p:spPr>
          <a:xfrm>
            <a:off x="640080" y="2240280"/>
            <a:ext cx="109728" cy="1005840"/>
          </a:xfrm>
          <a:prstGeom prst="rect">
            <a:avLst/>
          </a:prstGeom>
          <a:solidFill>
            <a:srgbClr val="0078D4"/>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p:cNvSpPr/>
          <p:nvPr/>
        </p:nvSpPr>
        <p:spPr>
          <a:xfrm>
            <a:off x="960120" y="2377440"/>
            <a:ext cx="2926080"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Work IQ</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960120" y="2788920"/>
            <a:ext cx="29260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AFD0F0"/>
                </a:solidFill>
                <a:effectLst/>
                <a:uLnTx/>
                <a:uFillTx/>
                <a:latin typeface="Microsoft JhengHei" pitchFamily="34" charset="0"/>
                <a:ea typeface="Microsoft JhengHei" pitchFamily="34" charset="-122"/>
                <a:cs typeface="Microsoft JhengHei" pitchFamily="34" charset="-120"/>
              </a:rPr>
              <a:t>員工如何工作</a:t>
            </a:r>
            <a:endPar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4343400" y="2240280"/>
            <a:ext cx="3429000" cy="1005840"/>
          </a:xfrm>
          <a:prstGeom prst="roundRect">
            <a:avLst>
              <a:gd name="adj" fmla="val 7273"/>
            </a:avLst>
          </a:prstGeom>
          <a:solidFill>
            <a:srgbClr val="13294B"/>
          </a:solidFill>
          <a:ln w="15875">
            <a:solidFill>
              <a:srgbClr val="0E7C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Shape 9"/>
          <p:cNvSpPr/>
          <p:nvPr/>
        </p:nvSpPr>
        <p:spPr>
          <a:xfrm>
            <a:off x="4343400" y="2240280"/>
            <a:ext cx="109728" cy="1005840"/>
          </a:xfrm>
          <a:prstGeom prst="rect">
            <a:avLst/>
          </a:prstGeom>
          <a:solidFill>
            <a:srgbClr val="0E7C5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10"/>
          <p:cNvSpPr/>
          <p:nvPr/>
        </p:nvSpPr>
        <p:spPr>
          <a:xfrm>
            <a:off x="4663440" y="2377440"/>
            <a:ext cx="2926080"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Fabric IQ</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4663440" y="2788920"/>
            <a:ext cx="29260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AFD0F0"/>
                </a:solidFill>
                <a:effectLst/>
                <a:uLnTx/>
                <a:uFillTx/>
                <a:latin typeface="Microsoft JhengHei" pitchFamily="34" charset="0"/>
                <a:ea typeface="Microsoft JhengHei" pitchFamily="34" charset="-122"/>
                <a:cs typeface="Microsoft JhengHei" pitchFamily="34" charset="-120"/>
              </a:rPr>
              <a:t>業務如何運作</a:t>
            </a:r>
            <a:endPar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2"/>
          <p:cNvSpPr/>
          <p:nvPr/>
        </p:nvSpPr>
        <p:spPr>
          <a:xfrm>
            <a:off x="8046720" y="2240280"/>
            <a:ext cx="3429000" cy="1005840"/>
          </a:xfrm>
          <a:prstGeom prst="roundRect">
            <a:avLst>
              <a:gd name="adj" fmla="val 7273"/>
            </a:avLst>
          </a:prstGeom>
          <a:solidFill>
            <a:srgbClr val="13294B"/>
          </a:solidFill>
          <a:ln w="15875">
            <a:solidFill>
              <a:srgbClr val="00B7C3"/>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Shape 13"/>
          <p:cNvSpPr/>
          <p:nvPr/>
        </p:nvSpPr>
        <p:spPr>
          <a:xfrm>
            <a:off x="8046720" y="2240280"/>
            <a:ext cx="109728" cy="1005840"/>
          </a:xfrm>
          <a:prstGeom prst="rect">
            <a:avLst/>
          </a:prstGeom>
          <a:solidFill>
            <a:srgbClr val="00B7C3"/>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 14"/>
          <p:cNvSpPr/>
          <p:nvPr/>
        </p:nvSpPr>
        <p:spPr>
          <a:xfrm>
            <a:off x="8366760" y="2377440"/>
            <a:ext cx="2926080"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FFFFFF"/>
                </a:solidFill>
                <a:effectLst/>
                <a:uLnTx/>
                <a:uFillTx/>
                <a:latin typeface="Microsoft JhengHei" pitchFamily="34" charset="0"/>
                <a:ea typeface="Microsoft JhengHei" pitchFamily="34" charset="-122"/>
                <a:cs typeface="Microsoft JhengHei" pitchFamily="34" charset="-120"/>
              </a:rPr>
              <a:t>Web IQ</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8366760" y="2788920"/>
            <a:ext cx="29260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AFD0F0"/>
                </a:solidFill>
                <a:effectLst/>
                <a:uLnTx/>
                <a:uFillTx/>
                <a:latin typeface="Microsoft JhengHei" pitchFamily="34" charset="0"/>
                <a:ea typeface="Microsoft JhengHei" pitchFamily="34" charset="-122"/>
                <a:cs typeface="Microsoft JhengHei" pitchFamily="34" charset="-120"/>
              </a:rPr>
              <a:t>即時世界知識</a:t>
            </a:r>
            <a:endPar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640080" y="3611880"/>
            <a:ext cx="54864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0" cap="none" spc="100" normalizeH="0" baseline="0" noProof="0" dirty="0">
                <a:ln>
                  <a:noFill/>
                </a:ln>
                <a:solidFill>
                  <a:srgbClr val="7FB7E8"/>
                </a:solidFill>
                <a:effectLst/>
                <a:uLnTx/>
                <a:uFillTx/>
                <a:latin typeface="Microsoft JhengHei" pitchFamily="34" charset="0"/>
                <a:ea typeface="Microsoft JhengHei" pitchFamily="34" charset="-122"/>
                <a:cs typeface="Microsoft JhengHei" pitchFamily="34" charset="-120"/>
              </a:rPr>
              <a:t>後續步驟</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9" name="Image 0" descr="preencoded.png"/>
          <p:cNvPicPr>
            <a:picLocks noChangeAspect="1"/>
          </p:cNvPicPr>
          <p:nvPr/>
        </p:nvPicPr>
        <p:blipFill>
          <a:blip r:embed="rId3"/>
          <a:stretch>
            <a:fillRect/>
          </a:stretch>
        </p:blipFill>
        <p:spPr>
          <a:xfrm>
            <a:off x="640080" y="4014216"/>
            <a:ext cx="292608" cy="292608"/>
          </a:xfrm>
          <a:prstGeom prst="rect">
            <a:avLst/>
          </a:prstGeom>
        </p:spPr>
      </p:pic>
      <p:sp>
        <p:nvSpPr>
          <p:cNvPr id="20" name="Text 17"/>
          <p:cNvSpPr/>
          <p:nvPr/>
        </p:nvSpPr>
        <p:spPr>
          <a:xfrm>
            <a:off x="1143000" y="3941064"/>
            <a:ext cx="10058400"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0" i="0" u="none" strike="noStrike" kern="1200" cap="none" spc="0" normalizeH="0" baseline="0" noProof="0" dirty="0">
                <a:ln>
                  <a:noFill/>
                </a:ln>
                <a:solidFill>
                  <a:srgbClr val="EAF1FA"/>
                </a:solidFill>
                <a:effectLst/>
                <a:uLnTx/>
                <a:uFillTx/>
                <a:latin typeface="Microsoft JhengHei" pitchFamily="34" charset="0"/>
                <a:ea typeface="Microsoft JhengHei" pitchFamily="34" charset="-122"/>
                <a:cs typeface="Microsoft JhengHei" pitchFamily="34" charset="-120"/>
              </a:rPr>
              <a:t>試用 Web IQ、Work IQ 與 Fabric IQ 的公開預覽</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1" name="Image 1" descr="preencoded.png"/>
          <p:cNvPicPr>
            <a:picLocks noChangeAspect="1"/>
          </p:cNvPicPr>
          <p:nvPr/>
        </p:nvPicPr>
        <p:blipFill>
          <a:blip r:embed="rId3"/>
          <a:stretch>
            <a:fillRect/>
          </a:stretch>
        </p:blipFill>
        <p:spPr>
          <a:xfrm>
            <a:off x="640080" y="4562856"/>
            <a:ext cx="292608" cy="292608"/>
          </a:xfrm>
          <a:prstGeom prst="rect">
            <a:avLst/>
          </a:prstGeom>
        </p:spPr>
      </p:pic>
      <p:sp>
        <p:nvSpPr>
          <p:cNvPr id="22" name="Text 18"/>
          <p:cNvSpPr/>
          <p:nvPr/>
        </p:nvSpPr>
        <p:spPr>
          <a:xfrm>
            <a:off x="1143000" y="4489704"/>
            <a:ext cx="10058400"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0" i="0" u="none" strike="noStrike" kern="1200" cap="none" spc="0" normalizeH="0" baseline="0" noProof="0" dirty="0">
                <a:ln>
                  <a:noFill/>
                </a:ln>
                <a:solidFill>
                  <a:srgbClr val="EAF1FA"/>
                </a:solidFill>
                <a:effectLst/>
                <a:uLnTx/>
                <a:uFillTx/>
                <a:latin typeface="Microsoft JhengHei" pitchFamily="34" charset="0"/>
                <a:ea typeface="Microsoft JhengHei" pitchFamily="34" charset="-122"/>
                <a:cs typeface="Microsoft JhengHei" pitchFamily="34" charset="-120"/>
              </a:rPr>
              <a:t>以 Foundry IQ 統一代理的知識來源與擷取端點</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3" name="Image 2" descr="preencoded.png"/>
          <p:cNvPicPr>
            <a:picLocks noChangeAspect="1"/>
          </p:cNvPicPr>
          <p:nvPr/>
        </p:nvPicPr>
        <p:blipFill>
          <a:blip r:embed="rId3"/>
          <a:stretch>
            <a:fillRect/>
          </a:stretch>
        </p:blipFill>
        <p:spPr>
          <a:xfrm>
            <a:off x="640080" y="5111496"/>
            <a:ext cx="292608" cy="292608"/>
          </a:xfrm>
          <a:prstGeom prst="rect">
            <a:avLst/>
          </a:prstGeom>
        </p:spPr>
      </p:pic>
      <p:sp>
        <p:nvSpPr>
          <p:cNvPr id="24" name="Text 19"/>
          <p:cNvSpPr/>
          <p:nvPr/>
        </p:nvSpPr>
        <p:spPr>
          <a:xfrm>
            <a:off x="1143000" y="5038344"/>
            <a:ext cx="10058400"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0" i="0" u="none" strike="noStrike" kern="1200" cap="none" spc="0" normalizeH="0" baseline="0" noProof="0" dirty="0">
                <a:ln>
                  <a:noFill/>
                </a:ln>
                <a:solidFill>
                  <a:srgbClr val="EAF1FA"/>
                </a:solidFill>
                <a:effectLst/>
                <a:uLnTx/>
                <a:uFillTx/>
                <a:latin typeface="Microsoft JhengHei" pitchFamily="34" charset="0"/>
                <a:ea typeface="Microsoft JhengHei" pitchFamily="34" charset="-122"/>
                <a:cs typeface="Microsoft JhengHei" pitchFamily="34" charset="-120"/>
              </a:rPr>
              <a:t>從一個高價值業務領域開始建立 Ontology</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20"/>
          <p:cNvSpPr/>
          <p:nvPr/>
        </p:nvSpPr>
        <p:spPr>
          <a:xfrm>
            <a:off x="640080" y="5943600"/>
            <a:ext cx="10972800" cy="0"/>
          </a:xfrm>
          <a:prstGeom prst="line">
            <a:avLst/>
          </a:prstGeom>
          <a:noFill/>
          <a:ln w="12700">
            <a:solidFill>
              <a:srgbClr val="3C568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Text 21"/>
          <p:cNvSpPr/>
          <p:nvPr/>
        </p:nvSpPr>
        <p:spPr>
          <a:xfrm>
            <a:off x="640080" y="6035040"/>
            <a:ext cx="73152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9FB3CE"/>
                </a:solidFill>
                <a:effectLst/>
                <a:uLnTx/>
                <a:uFillTx/>
                <a:latin typeface="Microsoft JhengHei" pitchFamily="34" charset="0"/>
                <a:ea typeface="Microsoft JhengHei" pitchFamily="34" charset="-122"/>
                <a:cs typeface="Microsoft JhengHei" pitchFamily="34" charset="-120"/>
              </a:rPr>
              <a:t>謝謝聆聽　·　Microsoft Build 2026</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2"/>
          <p:cNvSpPr/>
          <p:nvPr/>
        </p:nvSpPr>
        <p:spPr>
          <a:xfrm>
            <a:off x="7894015" y="6035040"/>
            <a:ext cx="3657600" cy="36576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7D92B0"/>
                </a:solidFill>
                <a:effectLst/>
                <a:uLnTx/>
                <a:uFillTx/>
                <a:latin typeface="Microsoft JhengHei" pitchFamily="34" charset="0"/>
                <a:ea typeface="Microsoft JhengHei" pitchFamily="34" charset="-122"/>
                <a:cs typeface="Microsoft JhengHei" pitchFamily="34" charset="-120"/>
              </a:rPr>
              <a:t>Microsoft 機密 — 僅供內部使用</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C14049-8CFF-9D4C-E39D-EF8E5049A81B}"/>
              </a:ext>
            </a:extLst>
          </p:cNvPr>
          <p:cNvSpPr>
            <a:spLocks noGrp="1"/>
          </p:cNvSpPr>
          <p:nvPr>
            <p:ph type="title"/>
          </p:nvPr>
        </p:nvSpPr>
        <p:spPr>
          <a:xfrm>
            <a:off x="584200" y="2302670"/>
            <a:ext cx="5577840" cy="1231106"/>
          </a:xfrm>
        </p:spPr>
        <p:txBody>
          <a:bodyPr/>
          <a:lstStyle/>
          <a:p>
            <a:r>
              <a:rPr lang="zh-HK" altLang="zh-HK"/>
              <a:t>Harness Engineering Concept</a:t>
            </a:r>
            <a:r>
              <a:rPr lang="en-US" altLang="zh-HK"/>
              <a:t> and Use Case</a:t>
            </a:r>
            <a:endParaRPr kumimoji="1" lang="zh-HK" altLang="en-US"/>
          </a:p>
        </p:txBody>
      </p:sp>
      <p:sp>
        <p:nvSpPr>
          <p:cNvPr id="3" name="文字版面配置區 2">
            <a:extLst>
              <a:ext uri="{FF2B5EF4-FFF2-40B4-BE49-F238E27FC236}">
                <a16:creationId xmlns:a16="http://schemas.microsoft.com/office/drawing/2014/main" id="{88216AEB-4B1D-0694-09F0-EA53B9A0CCA3}"/>
              </a:ext>
            </a:extLst>
          </p:cNvPr>
          <p:cNvSpPr>
            <a:spLocks noGrp="1"/>
          </p:cNvSpPr>
          <p:nvPr>
            <p:ph type="body" sz="quarter" idx="12"/>
          </p:nvPr>
        </p:nvSpPr>
        <p:spPr>
          <a:xfrm>
            <a:off x="584199" y="3962399"/>
            <a:ext cx="5577839" cy="553998"/>
          </a:xfrm>
        </p:spPr>
        <p:txBody>
          <a:bodyPr/>
          <a:lstStyle/>
          <a:p>
            <a:r>
              <a:rPr kumimoji="1" lang="en-US" altLang="zh-HK"/>
              <a:t>Chris Wan</a:t>
            </a:r>
          </a:p>
          <a:p>
            <a:r>
              <a:rPr kumimoji="1" lang="en-US" altLang="zh-HK"/>
              <a:t>Microsoft MVP, MCT</a:t>
            </a:r>
            <a:endParaRPr kumimoji="1" lang="zh-HK" altLang="en-US"/>
          </a:p>
        </p:txBody>
      </p:sp>
    </p:spTree>
    <p:extLst>
      <p:ext uri="{BB962C8B-B14F-4D97-AF65-F5344CB8AC3E}">
        <p14:creationId xmlns:p14="http://schemas.microsoft.com/office/powerpoint/2010/main" val="1843119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51BB66-4457-F17A-6504-64F88750B8FF}"/>
              </a:ext>
            </a:extLst>
          </p:cNvPr>
          <p:cNvSpPr>
            <a:spLocks noGrp="1"/>
          </p:cNvSpPr>
          <p:nvPr>
            <p:ph type="title"/>
          </p:nvPr>
        </p:nvSpPr>
        <p:spPr/>
        <p:txBody>
          <a:bodyPr/>
          <a:lstStyle/>
          <a:p>
            <a:endParaRPr lang="en-HK"/>
          </a:p>
        </p:txBody>
      </p:sp>
      <p:sp>
        <p:nvSpPr>
          <p:cNvPr id="4" name="Content Placeholder 3">
            <a:extLst>
              <a:ext uri="{FF2B5EF4-FFF2-40B4-BE49-F238E27FC236}">
                <a16:creationId xmlns:a16="http://schemas.microsoft.com/office/drawing/2014/main" id="{6F95CA28-C1AC-1111-28EF-084A8E20D3AD}"/>
              </a:ext>
            </a:extLst>
          </p:cNvPr>
          <p:cNvSpPr>
            <a:spLocks noGrp="1"/>
          </p:cNvSpPr>
          <p:nvPr>
            <p:ph sz="quarter" idx="10"/>
          </p:nvPr>
        </p:nvSpPr>
        <p:spPr>
          <a:xfrm>
            <a:off x="584200" y="1435100"/>
            <a:ext cx="11018838" cy="1317284"/>
          </a:xfrm>
        </p:spPr>
        <p:txBody>
          <a:bodyPr/>
          <a:lstStyle/>
          <a:p>
            <a:r>
              <a:rPr lang="en-HK" dirty="0"/>
              <a:t>Agent framework on harness – BRK243</a:t>
            </a:r>
          </a:p>
          <a:p>
            <a:r>
              <a:rPr lang="en-HK" dirty="0"/>
              <a:t>Use case - Hermes agent =&gt; highlight a bit on hosted agent?</a:t>
            </a:r>
          </a:p>
          <a:p>
            <a:pPr marL="228600" lvl="1" indent="0">
              <a:buNone/>
            </a:pPr>
            <a:r>
              <a:rPr lang="en-HK" dirty="0"/>
              <a:t>	(long running agent)</a:t>
            </a:r>
          </a:p>
        </p:txBody>
      </p:sp>
      <p:pic>
        <p:nvPicPr>
          <p:cNvPr id="6" name="Picture 5" descr="A screenshot of a web page&#10;&#10;AI-generated content may be incorrect.">
            <a:extLst>
              <a:ext uri="{FF2B5EF4-FFF2-40B4-BE49-F238E27FC236}">
                <a16:creationId xmlns:a16="http://schemas.microsoft.com/office/drawing/2014/main" id="{09541EC9-F3F8-3DFA-7FBD-96ECB715B0B6}"/>
              </a:ext>
            </a:extLst>
          </p:cNvPr>
          <p:cNvPicPr>
            <a:picLocks noChangeAspect="1"/>
          </p:cNvPicPr>
          <p:nvPr/>
        </p:nvPicPr>
        <p:blipFill>
          <a:blip r:embed="rId2"/>
          <a:stretch>
            <a:fillRect/>
          </a:stretch>
        </p:blipFill>
        <p:spPr>
          <a:xfrm>
            <a:off x="0" y="0"/>
            <a:ext cx="12192000" cy="6858000"/>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E7BB1032-D697-867D-82B0-359F220B912C}"/>
              </a:ext>
            </a:extLst>
          </p:cNvPr>
          <p:cNvPicPr>
            <a:picLocks noChangeAspect="1"/>
          </p:cNvPicPr>
          <p:nvPr/>
        </p:nvPicPr>
        <p:blipFill>
          <a:blip r:embed="rId3"/>
          <a:stretch>
            <a:fillRect/>
          </a:stretch>
        </p:blipFill>
        <p:spPr>
          <a:xfrm>
            <a:off x="0" y="0"/>
            <a:ext cx="12192000" cy="6858000"/>
          </a:xfrm>
          <a:prstGeom prst="rect">
            <a:avLst/>
          </a:prstGeom>
        </p:spPr>
      </p:pic>
      <p:pic>
        <p:nvPicPr>
          <p:cNvPr id="8" name="Picture 7" descr="A screenshot of a web page&#10;&#10;AI-generated content may be incorrect.">
            <a:extLst>
              <a:ext uri="{FF2B5EF4-FFF2-40B4-BE49-F238E27FC236}">
                <a16:creationId xmlns:a16="http://schemas.microsoft.com/office/drawing/2014/main" id="{273C5E36-59FD-00C8-045A-725E7EA7E27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1975798"/>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0080" y="566928"/>
            <a:ext cx="7315200" cy="292608"/>
          </a:xfrm>
          <a:prstGeom prst="rect">
            <a:avLst/>
          </a:prstGeom>
          <a:noFill/>
          <a:ln/>
        </p:spPr>
        <p:txBody>
          <a:bodyPr wrap="square" lIns="0" tIns="0" rIns="0" bIns="0" rtlCol="0" anchor="ctr"/>
          <a:lstStyle/>
          <a:p>
            <a:pPr marL="0" indent="0" algn="l">
              <a:buNone/>
            </a:pPr>
            <a:r>
              <a:rPr lang="en-US" sz="1150" b="1" kern="0" spc="300">
                <a:solidFill>
                  <a:srgbClr val="0078D4"/>
                </a:solidFill>
                <a:latin typeface="Segoe UI" pitchFamily="34" charset="0"/>
                <a:ea typeface="Segoe UI" pitchFamily="34" charset="-122"/>
                <a:cs typeface="Segoe UI" pitchFamily="34" charset="-120"/>
              </a:rPr>
              <a:t>WHY A HARNESS</a:t>
            </a:r>
            <a:endParaRPr lang="en-US" sz="1150"/>
          </a:p>
        </p:txBody>
      </p:sp>
      <p:sp>
        <p:nvSpPr>
          <p:cNvPr id="3" name="Text 1"/>
          <p:cNvSpPr/>
          <p:nvPr/>
        </p:nvSpPr>
        <p:spPr>
          <a:xfrm>
            <a:off x="594360" y="868680"/>
            <a:ext cx="10972800" cy="868680"/>
          </a:xfrm>
          <a:prstGeom prst="rect">
            <a:avLst/>
          </a:prstGeom>
          <a:noFill/>
          <a:ln/>
        </p:spPr>
        <p:txBody>
          <a:bodyPr wrap="square" lIns="0" tIns="0" rIns="0" bIns="0" rtlCol="0" anchor="ctr"/>
          <a:lstStyle/>
          <a:p>
            <a:pPr marL="0" indent="0" algn="l">
              <a:buNone/>
            </a:pPr>
            <a:r>
              <a:rPr lang="en-US" sz="3500">
                <a:solidFill>
                  <a:srgbClr val="000000"/>
                </a:solidFill>
                <a:latin typeface="Segoe UI Semibold" pitchFamily="34" charset="0"/>
                <a:ea typeface="Segoe UI Semibold" pitchFamily="34" charset="-122"/>
                <a:cs typeface="Segoe UI Semibold" pitchFamily="34" charset="-120"/>
              </a:rPr>
              <a:t>From “it runs” to “it survives production”</a:t>
            </a:r>
            <a:endParaRPr lang="en-US" sz="3500"/>
          </a:p>
        </p:txBody>
      </p:sp>
      <p:sp>
        <p:nvSpPr>
          <p:cNvPr id="4" name="Text 2"/>
          <p:cNvSpPr/>
          <p:nvPr/>
        </p:nvSpPr>
        <p:spPr>
          <a:xfrm>
            <a:off x="640080" y="1691640"/>
            <a:ext cx="10881360" cy="685800"/>
          </a:xfrm>
          <a:prstGeom prst="rect">
            <a:avLst/>
          </a:prstGeom>
          <a:noFill/>
          <a:ln/>
        </p:spPr>
        <p:txBody>
          <a:bodyPr wrap="square" lIns="0" tIns="0" rIns="0" bIns="0" rtlCol="0" anchor="ctr"/>
          <a:lstStyle/>
          <a:p>
            <a:pPr marL="0" indent="0" algn="l">
              <a:lnSpc>
                <a:spcPct val="125000"/>
              </a:lnSpc>
              <a:buNone/>
            </a:pPr>
            <a:r>
              <a:rPr lang="en-US" sz="1450">
                <a:solidFill>
                  <a:srgbClr val="404040"/>
                </a:solidFill>
                <a:latin typeface="Segoe UI" pitchFamily="34" charset="0"/>
                <a:ea typeface="Segoe UI" pitchFamily="34" charset="-122"/>
                <a:cs typeface="Segoe UI" pitchFamily="34" charset="-120"/>
              </a:rPr>
              <a:t>A 20-line chat loop works on the happy path. Real agent workloads run for many steps — and that is where they break: </a:t>
            </a:r>
            <a:r>
              <a:rPr lang="en-US" sz="1450" b="1">
                <a:solidFill>
                  <a:srgbClr val="000000"/>
                </a:solidFill>
                <a:latin typeface="Segoe UI" pitchFamily="34" charset="0"/>
                <a:ea typeface="Segoe UI" pitchFamily="34" charset="-122"/>
                <a:cs typeface="Segoe UI" pitchFamily="34" charset="-120"/>
              </a:rPr>
              <a:t>context overflows, tool results are forgotten, and failures leave no trace.</a:t>
            </a:r>
            <a:endParaRPr lang="en-US" sz="1450"/>
          </a:p>
        </p:txBody>
      </p:sp>
      <p:sp>
        <p:nvSpPr>
          <p:cNvPr id="5" name="Shape 3"/>
          <p:cNvSpPr/>
          <p:nvPr/>
        </p:nvSpPr>
        <p:spPr>
          <a:xfrm>
            <a:off x="640080" y="2697480"/>
            <a:ext cx="3611880" cy="306324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6" name="Shape 4"/>
          <p:cNvSpPr/>
          <p:nvPr/>
        </p:nvSpPr>
        <p:spPr>
          <a:xfrm>
            <a:off x="640080" y="2697480"/>
            <a:ext cx="3611880" cy="82296"/>
          </a:xfrm>
          <a:prstGeom prst="rect">
            <a:avLst/>
          </a:prstGeom>
          <a:solidFill>
            <a:srgbClr val="0078D4"/>
          </a:solidFill>
          <a:ln/>
        </p:spPr>
        <p:txBody>
          <a:bodyPr/>
          <a:lstStyle/>
          <a:p>
            <a:endParaRPr lang="zh-HK" altLang="en-US"/>
          </a:p>
        </p:txBody>
      </p:sp>
      <p:sp>
        <p:nvSpPr>
          <p:cNvPr id="7" name="Shape 5"/>
          <p:cNvSpPr/>
          <p:nvPr/>
        </p:nvSpPr>
        <p:spPr>
          <a:xfrm>
            <a:off x="1024128" y="3154680"/>
            <a:ext cx="868680" cy="868680"/>
          </a:xfrm>
          <a:prstGeom prst="ellipse">
            <a:avLst/>
          </a:prstGeom>
          <a:solidFill>
            <a:srgbClr val="DEECF9"/>
          </a:solidFill>
          <a:ln w="12700">
            <a:solidFill>
              <a:srgbClr val="D9D9D9"/>
            </a:solidFill>
            <a:prstDash val="solid"/>
          </a:ln>
        </p:spPr>
        <p:txBody>
          <a:bodyPr/>
          <a:lstStyle/>
          <a:p>
            <a:endParaRPr lang="zh-HK" altLang="en-US"/>
          </a:p>
        </p:txBody>
      </p:sp>
      <p:pic>
        <p:nvPicPr>
          <p:cNvPr id="8" name="Image 0" descr="preencoded.png"/>
          <p:cNvPicPr>
            <a:picLocks noChangeAspect="1"/>
          </p:cNvPicPr>
          <p:nvPr/>
        </p:nvPicPr>
        <p:blipFill>
          <a:blip r:embed="rId3">
            <a:duotone>
              <a:srgbClr val="0067B8"/>
              <a:srgbClr val="2B88D8"/>
            </a:duotone>
          </a:blip>
          <a:stretch>
            <a:fillRect/>
          </a:stretch>
        </p:blipFill>
        <p:spPr>
          <a:xfrm>
            <a:off x="1243584" y="3374136"/>
            <a:ext cx="429768" cy="429768"/>
          </a:xfrm>
          <a:prstGeom prst="rect">
            <a:avLst/>
          </a:prstGeom>
        </p:spPr>
      </p:pic>
      <p:sp>
        <p:nvSpPr>
          <p:cNvPr id="9" name="Text 6"/>
          <p:cNvSpPr/>
          <p:nvPr/>
        </p:nvSpPr>
        <p:spPr>
          <a:xfrm>
            <a:off x="1024128" y="4206240"/>
            <a:ext cx="2880360" cy="457200"/>
          </a:xfrm>
          <a:prstGeom prst="rect">
            <a:avLst/>
          </a:prstGeom>
          <a:noFill/>
          <a:ln/>
        </p:spPr>
        <p:txBody>
          <a:bodyPr wrap="square" lIns="0" tIns="0" rIns="0" bIns="0" rtlCol="0" anchor="ctr"/>
          <a:lstStyle/>
          <a:p>
            <a:pPr marL="0" indent="0" algn="l">
              <a:buNone/>
            </a:pPr>
            <a:r>
              <a:rPr lang="en-US" sz="2100">
                <a:solidFill>
                  <a:srgbClr val="000000"/>
                </a:solidFill>
                <a:latin typeface="Segoe UI Semibold" pitchFamily="34" charset="0"/>
                <a:ea typeface="Segoe UI Semibold" pitchFamily="34" charset="-122"/>
                <a:cs typeface="Segoe UI Semibold" pitchFamily="34" charset="-120"/>
              </a:rPr>
              <a:t>Context overflow</a:t>
            </a:r>
            <a:endParaRPr lang="en-US" sz="2100"/>
          </a:p>
        </p:txBody>
      </p:sp>
      <p:sp>
        <p:nvSpPr>
          <p:cNvPr id="10" name="Text 7"/>
          <p:cNvSpPr/>
          <p:nvPr/>
        </p:nvSpPr>
        <p:spPr>
          <a:xfrm>
            <a:off x="1024128" y="4709160"/>
            <a:ext cx="2843784" cy="868680"/>
          </a:xfrm>
          <a:prstGeom prst="rect">
            <a:avLst/>
          </a:prstGeom>
          <a:noFill/>
          <a:ln/>
        </p:spPr>
        <p:txBody>
          <a:bodyPr wrap="square" lIns="0" tIns="0" rIns="0" bIns="0" rtlCol="0" anchor="ctr"/>
          <a:lstStyle/>
          <a:p>
            <a:pPr marL="0" indent="0" algn="l">
              <a:lnSpc>
                <a:spcPct val="122000"/>
              </a:lnSpc>
              <a:buNone/>
            </a:pPr>
            <a:r>
              <a:rPr lang="en-US" sz="1300">
                <a:solidFill>
                  <a:srgbClr val="404040"/>
                </a:solidFill>
                <a:latin typeface="Segoe UI" pitchFamily="34" charset="0"/>
                <a:ea typeface="Segoe UI" pitchFamily="34" charset="-122"/>
                <a:cs typeface="Segoe UI" pitchFamily="34" charset="-120"/>
              </a:rPr>
              <a:t>Long tool-calling chains blow past the model’s context window mid-task.</a:t>
            </a:r>
            <a:endParaRPr lang="en-US" sz="1300"/>
          </a:p>
        </p:txBody>
      </p:sp>
      <p:sp>
        <p:nvSpPr>
          <p:cNvPr id="11" name="Shape 8"/>
          <p:cNvSpPr/>
          <p:nvPr/>
        </p:nvSpPr>
        <p:spPr>
          <a:xfrm>
            <a:off x="4553712" y="2697480"/>
            <a:ext cx="3611880" cy="306324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2" name="Shape 9"/>
          <p:cNvSpPr/>
          <p:nvPr/>
        </p:nvSpPr>
        <p:spPr>
          <a:xfrm>
            <a:off x="4553712" y="2697480"/>
            <a:ext cx="3611880" cy="82296"/>
          </a:xfrm>
          <a:prstGeom prst="rect">
            <a:avLst/>
          </a:prstGeom>
          <a:solidFill>
            <a:srgbClr val="0078D4"/>
          </a:solidFill>
          <a:ln/>
        </p:spPr>
        <p:txBody>
          <a:bodyPr/>
          <a:lstStyle/>
          <a:p>
            <a:endParaRPr lang="zh-HK" altLang="en-US"/>
          </a:p>
        </p:txBody>
      </p:sp>
      <p:sp>
        <p:nvSpPr>
          <p:cNvPr id="13" name="Shape 10"/>
          <p:cNvSpPr/>
          <p:nvPr/>
        </p:nvSpPr>
        <p:spPr>
          <a:xfrm>
            <a:off x="4937760" y="3154680"/>
            <a:ext cx="868680" cy="868680"/>
          </a:xfrm>
          <a:prstGeom prst="ellipse">
            <a:avLst/>
          </a:prstGeom>
          <a:solidFill>
            <a:srgbClr val="DEECF9"/>
          </a:solidFill>
          <a:ln w="12700">
            <a:solidFill>
              <a:srgbClr val="D9D9D9"/>
            </a:solidFill>
            <a:prstDash val="solid"/>
          </a:ln>
        </p:spPr>
        <p:txBody>
          <a:bodyPr/>
          <a:lstStyle/>
          <a:p>
            <a:endParaRPr lang="zh-HK" altLang="en-US"/>
          </a:p>
        </p:txBody>
      </p:sp>
      <p:pic>
        <p:nvPicPr>
          <p:cNvPr id="14" name="Image 1" descr="preencoded.png"/>
          <p:cNvPicPr>
            <a:picLocks noChangeAspect="1"/>
          </p:cNvPicPr>
          <p:nvPr/>
        </p:nvPicPr>
        <p:blipFill>
          <a:blip r:embed="rId4">
            <a:duotone>
              <a:srgbClr val="0067B8"/>
              <a:srgbClr val="2B88D8"/>
            </a:duotone>
          </a:blip>
          <a:stretch>
            <a:fillRect/>
          </a:stretch>
        </p:blipFill>
        <p:spPr>
          <a:xfrm>
            <a:off x="5157216" y="3374136"/>
            <a:ext cx="429768" cy="429768"/>
          </a:xfrm>
          <a:prstGeom prst="rect">
            <a:avLst/>
          </a:prstGeom>
        </p:spPr>
      </p:pic>
      <p:sp>
        <p:nvSpPr>
          <p:cNvPr id="15" name="Text 11"/>
          <p:cNvSpPr/>
          <p:nvPr/>
        </p:nvSpPr>
        <p:spPr>
          <a:xfrm>
            <a:off x="4937760" y="4206240"/>
            <a:ext cx="2880360" cy="457200"/>
          </a:xfrm>
          <a:prstGeom prst="rect">
            <a:avLst/>
          </a:prstGeom>
          <a:noFill/>
          <a:ln/>
        </p:spPr>
        <p:txBody>
          <a:bodyPr wrap="square" lIns="0" tIns="0" rIns="0" bIns="0" rtlCol="0" anchor="ctr"/>
          <a:lstStyle/>
          <a:p>
            <a:pPr marL="0" indent="0" algn="l">
              <a:buNone/>
            </a:pPr>
            <a:r>
              <a:rPr lang="en-US" sz="2100">
                <a:solidFill>
                  <a:srgbClr val="000000"/>
                </a:solidFill>
                <a:latin typeface="Segoe UI Semibold" pitchFamily="34" charset="0"/>
                <a:ea typeface="Segoe UI Semibold" pitchFamily="34" charset="-122"/>
                <a:cs typeface="Segoe UI Semibold" pitchFamily="34" charset="-120"/>
              </a:rPr>
              <a:t>Lost memory</a:t>
            </a:r>
            <a:endParaRPr lang="en-US" sz="2100"/>
          </a:p>
        </p:txBody>
      </p:sp>
      <p:sp>
        <p:nvSpPr>
          <p:cNvPr id="16" name="Text 12"/>
          <p:cNvSpPr/>
          <p:nvPr/>
        </p:nvSpPr>
        <p:spPr>
          <a:xfrm>
            <a:off x="4937760" y="4709160"/>
            <a:ext cx="2843784" cy="868680"/>
          </a:xfrm>
          <a:prstGeom prst="rect">
            <a:avLst/>
          </a:prstGeom>
          <a:noFill/>
          <a:ln/>
        </p:spPr>
        <p:txBody>
          <a:bodyPr wrap="square" lIns="0" tIns="0" rIns="0" bIns="0" rtlCol="0" anchor="ctr"/>
          <a:lstStyle/>
          <a:p>
            <a:pPr marL="0" indent="0" algn="l">
              <a:lnSpc>
                <a:spcPct val="122000"/>
              </a:lnSpc>
              <a:buNone/>
            </a:pPr>
            <a:r>
              <a:rPr lang="en-US" sz="1300">
                <a:solidFill>
                  <a:srgbClr val="404040"/>
                </a:solidFill>
                <a:latin typeface="Segoe UI" pitchFamily="34" charset="0"/>
                <a:ea typeface="Segoe UI" pitchFamily="34" charset="-122"/>
                <a:cs typeface="Segoe UI" pitchFamily="34" charset="-120"/>
              </a:rPr>
              <a:t>The agent calls a tool, then forgets the result two turns later.</a:t>
            </a:r>
            <a:endParaRPr lang="en-US" sz="1300"/>
          </a:p>
        </p:txBody>
      </p:sp>
      <p:sp>
        <p:nvSpPr>
          <p:cNvPr id="17" name="Shape 13"/>
          <p:cNvSpPr/>
          <p:nvPr/>
        </p:nvSpPr>
        <p:spPr>
          <a:xfrm>
            <a:off x="8467344" y="2697480"/>
            <a:ext cx="3611880" cy="306324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8" name="Shape 14"/>
          <p:cNvSpPr/>
          <p:nvPr/>
        </p:nvSpPr>
        <p:spPr>
          <a:xfrm>
            <a:off x="8467344" y="2697480"/>
            <a:ext cx="3611880" cy="82296"/>
          </a:xfrm>
          <a:prstGeom prst="rect">
            <a:avLst/>
          </a:prstGeom>
          <a:solidFill>
            <a:srgbClr val="0078D4"/>
          </a:solidFill>
          <a:ln/>
        </p:spPr>
        <p:txBody>
          <a:bodyPr/>
          <a:lstStyle/>
          <a:p>
            <a:endParaRPr lang="zh-HK" altLang="en-US"/>
          </a:p>
        </p:txBody>
      </p:sp>
      <p:sp>
        <p:nvSpPr>
          <p:cNvPr id="19" name="Shape 15"/>
          <p:cNvSpPr/>
          <p:nvPr/>
        </p:nvSpPr>
        <p:spPr>
          <a:xfrm>
            <a:off x="8851392" y="3154680"/>
            <a:ext cx="868680" cy="868680"/>
          </a:xfrm>
          <a:prstGeom prst="ellipse">
            <a:avLst/>
          </a:prstGeom>
          <a:solidFill>
            <a:srgbClr val="DEECF9"/>
          </a:solidFill>
          <a:ln w="12700">
            <a:solidFill>
              <a:srgbClr val="D9D9D9"/>
            </a:solidFill>
            <a:prstDash val="solid"/>
          </a:ln>
        </p:spPr>
        <p:txBody>
          <a:bodyPr/>
          <a:lstStyle/>
          <a:p>
            <a:endParaRPr lang="zh-HK" altLang="en-US"/>
          </a:p>
        </p:txBody>
      </p:sp>
      <p:pic>
        <p:nvPicPr>
          <p:cNvPr id="20" name="Image 2" descr="preencoded.png"/>
          <p:cNvPicPr>
            <a:picLocks noChangeAspect="1"/>
          </p:cNvPicPr>
          <p:nvPr/>
        </p:nvPicPr>
        <p:blipFill>
          <a:blip r:embed="rId5">
            <a:duotone>
              <a:srgbClr val="0067B8"/>
              <a:srgbClr val="2B88D8"/>
            </a:duotone>
          </a:blip>
          <a:stretch>
            <a:fillRect/>
          </a:stretch>
        </p:blipFill>
        <p:spPr>
          <a:xfrm>
            <a:off x="9070848" y="3374136"/>
            <a:ext cx="429768" cy="429768"/>
          </a:xfrm>
          <a:prstGeom prst="rect">
            <a:avLst/>
          </a:prstGeom>
        </p:spPr>
      </p:pic>
      <p:sp>
        <p:nvSpPr>
          <p:cNvPr id="21" name="Text 16"/>
          <p:cNvSpPr/>
          <p:nvPr/>
        </p:nvSpPr>
        <p:spPr>
          <a:xfrm>
            <a:off x="8851392" y="4206240"/>
            <a:ext cx="2880360" cy="457200"/>
          </a:xfrm>
          <a:prstGeom prst="rect">
            <a:avLst/>
          </a:prstGeom>
          <a:noFill/>
          <a:ln/>
        </p:spPr>
        <p:txBody>
          <a:bodyPr wrap="square" lIns="0" tIns="0" rIns="0" bIns="0" rtlCol="0" anchor="ctr"/>
          <a:lstStyle/>
          <a:p>
            <a:pPr marL="0" indent="0" algn="l">
              <a:buNone/>
            </a:pPr>
            <a:r>
              <a:rPr lang="en-US" sz="2100">
                <a:solidFill>
                  <a:srgbClr val="000000"/>
                </a:solidFill>
                <a:latin typeface="Segoe UI Semibold" pitchFamily="34" charset="0"/>
                <a:ea typeface="Segoe UI Semibold" pitchFamily="34" charset="-122"/>
                <a:cs typeface="Segoe UI Semibold" pitchFamily="34" charset="-120"/>
              </a:rPr>
              <a:t>No observability</a:t>
            </a:r>
            <a:endParaRPr lang="en-US" sz="2100"/>
          </a:p>
        </p:txBody>
      </p:sp>
      <p:sp>
        <p:nvSpPr>
          <p:cNvPr id="22" name="Text 17"/>
          <p:cNvSpPr/>
          <p:nvPr/>
        </p:nvSpPr>
        <p:spPr>
          <a:xfrm>
            <a:off x="8851392" y="4709160"/>
            <a:ext cx="2843784" cy="868680"/>
          </a:xfrm>
          <a:prstGeom prst="rect">
            <a:avLst/>
          </a:prstGeom>
          <a:noFill/>
          <a:ln/>
        </p:spPr>
        <p:txBody>
          <a:bodyPr wrap="square" lIns="0" tIns="0" rIns="0" bIns="0" rtlCol="0" anchor="ctr"/>
          <a:lstStyle/>
          <a:p>
            <a:pPr marL="0" indent="0" algn="l">
              <a:lnSpc>
                <a:spcPct val="122000"/>
              </a:lnSpc>
              <a:buNone/>
            </a:pPr>
            <a:r>
              <a:rPr lang="en-US" sz="1300">
                <a:solidFill>
                  <a:srgbClr val="404040"/>
                </a:solidFill>
                <a:latin typeface="Segoe UI" pitchFamily="34" charset="0"/>
                <a:ea typeface="Segoe UI" pitchFamily="34" charset="-122"/>
                <a:cs typeface="Segoe UI" pitchFamily="34" charset="-120"/>
              </a:rPr>
              <a:t>It crashes in production with no trace of what actually went wrong.</a:t>
            </a:r>
            <a:endParaRPr lang="en-US" sz="1300"/>
          </a:p>
        </p:txBody>
      </p:sp>
      <p:sp>
        <p:nvSpPr>
          <p:cNvPr id="23" name="Text 18"/>
          <p:cNvSpPr/>
          <p:nvPr/>
        </p:nvSpPr>
        <p:spPr>
          <a:xfrm>
            <a:off x="640080" y="6400800"/>
            <a:ext cx="6400800" cy="274320"/>
          </a:xfrm>
          <a:prstGeom prst="rect">
            <a:avLst/>
          </a:prstGeom>
          <a:noFill/>
          <a:ln/>
        </p:spPr>
        <p:txBody>
          <a:bodyPr wrap="square" lIns="0" tIns="0" rIns="0" bIns="0" rtlCol="0" anchor="ctr"/>
          <a:lstStyle/>
          <a:p>
            <a:pPr marL="0" indent="0" algn="l">
              <a:buNone/>
            </a:pPr>
            <a:r>
              <a:rPr lang="en-US" sz="900">
                <a:solidFill>
                  <a:srgbClr val="595959"/>
                </a:solidFill>
                <a:latin typeface="Segoe UI" pitchFamily="34" charset="0"/>
                <a:ea typeface="Segoe UI" pitchFamily="34" charset="-122"/>
                <a:cs typeface="Segoe UI" pitchFamily="34" charset="-120"/>
              </a:rPr>
              <a:t>Microsoft Agent Framework  ·  Agent Harness</a:t>
            </a:r>
            <a:endParaRPr lang="en-US" sz="900"/>
          </a:p>
        </p:txBody>
      </p:sp>
      <p:sp>
        <p:nvSpPr>
          <p:cNvPr id="24" name="Text 19"/>
          <p:cNvSpPr/>
          <p:nvPr/>
        </p:nvSpPr>
        <p:spPr>
          <a:xfrm>
            <a:off x="11002975" y="6400800"/>
            <a:ext cx="548640" cy="274320"/>
          </a:xfrm>
          <a:prstGeom prst="rect">
            <a:avLst/>
          </a:prstGeom>
          <a:noFill/>
          <a:ln/>
        </p:spPr>
        <p:txBody>
          <a:bodyPr wrap="square" lIns="0" tIns="0" rIns="0" bIns="0" rtlCol="0" anchor="ctr"/>
          <a:lstStyle/>
          <a:p>
            <a:pPr marL="0" indent="0" algn="r">
              <a:buNone/>
            </a:pPr>
            <a:r>
              <a:rPr lang="en-US" sz="900">
                <a:solidFill>
                  <a:srgbClr val="595959"/>
                </a:solidFill>
                <a:latin typeface="Segoe UI" pitchFamily="34" charset="0"/>
                <a:ea typeface="Segoe UI" pitchFamily="34" charset="-122"/>
                <a:cs typeface="Segoe UI" pitchFamily="34" charset="-120"/>
              </a:rPr>
              <a:t>03</a:t>
            </a:r>
            <a:endParaRPr lang="en-US" sz="9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0080" y="566928"/>
            <a:ext cx="7315200" cy="292608"/>
          </a:xfrm>
          <a:prstGeom prst="rect">
            <a:avLst/>
          </a:prstGeom>
          <a:noFill/>
          <a:ln/>
        </p:spPr>
        <p:txBody>
          <a:bodyPr wrap="square" lIns="0" tIns="0" rIns="0" bIns="0" rtlCol="0" anchor="ctr"/>
          <a:lstStyle/>
          <a:p>
            <a:pPr marL="0" indent="0" algn="l">
              <a:buNone/>
            </a:pPr>
            <a:r>
              <a:rPr lang="en-US" sz="1150" b="1" kern="0" spc="300">
                <a:solidFill>
                  <a:srgbClr val="0078D4"/>
                </a:solidFill>
                <a:latin typeface="Segoe UI" pitchFamily="34" charset="0"/>
                <a:ea typeface="Segoe UI" pitchFamily="34" charset="-122"/>
                <a:cs typeface="Segoe UI" pitchFamily="34" charset="-120"/>
              </a:rPr>
              <a:t>THE IDEA</a:t>
            </a:r>
            <a:endParaRPr lang="en-US" sz="1150"/>
          </a:p>
        </p:txBody>
      </p:sp>
      <p:sp>
        <p:nvSpPr>
          <p:cNvPr id="3" name="Text 1"/>
          <p:cNvSpPr/>
          <p:nvPr/>
        </p:nvSpPr>
        <p:spPr>
          <a:xfrm>
            <a:off x="594360" y="868680"/>
            <a:ext cx="10972800" cy="868680"/>
          </a:xfrm>
          <a:prstGeom prst="rect">
            <a:avLst/>
          </a:prstGeom>
          <a:noFill/>
          <a:ln/>
        </p:spPr>
        <p:txBody>
          <a:bodyPr wrap="square" lIns="0" tIns="0" rIns="0" bIns="0" rtlCol="0" anchor="ctr"/>
          <a:lstStyle/>
          <a:p>
            <a:pPr marL="0" indent="0" algn="l">
              <a:buNone/>
            </a:pPr>
            <a:r>
              <a:rPr lang="en-US" sz="3500">
                <a:solidFill>
                  <a:srgbClr val="000000"/>
                </a:solidFill>
                <a:latin typeface="Segoe UI Semibold" pitchFamily="34" charset="0"/>
                <a:ea typeface="Segoe UI Semibold" pitchFamily="34" charset="-122"/>
                <a:cs typeface="Segoe UI Semibold" pitchFamily="34" charset="-120"/>
              </a:rPr>
              <a:t>One method. The whole execution layer.</a:t>
            </a:r>
            <a:endParaRPr lang="en-US" sz="3500"/>
          </a:p>
        </p:txBody>
      </p:sp>
      <p:sp>
        <p:nvSpPr>
          <p:cNvPr id="4" name="Text 2"/>
          <p:cNvSpPr/>
          <p:nvPr/>
        </p:nvSpPr>
        <p:spPr>
          <a:xfrm>
            <a:off x="640080" y="1874520"/>
            <a:ext cx="5074920" cy="1371600"/>
          </a:xfrm>
          <a:prstGeom prst="rect">
            <a:avLst/>
          </a:prstGeom>
          <a:noFill/>
          <a:ln/>
        </p:spPr>
        <p:txBody>
          <a:bodyPr wrap="square" lIns="0" tIns="0" rIns="0" bIns="0" rtlCol="0" anchor="ctr"/>
          <a:lstStyle/>
          <a:p>
            <a:pPr marL="0" indent="0" algn="l">
              <a:lnSpc>
                <a:spcPct val="130000"/>
              </a:lnSpc>
              <a:buNone/>
            </a:pPr>
            <a:r>
              <a:rPr lang="en-US" sz="1700">
                <a:solidFill>
                  <a:srgbClr val="404040"/>
                </a:solidFill>
                <a:latin typeface="Segoe UI" pitchFamily="34" charset="0"/>
                <a:ea typeface="Segoe UI" pitchFamily="34" charset="-122"/>
                <a:cs typeface="Segoe UI" pitchFamily="34" charset="-120"/>
              </a:rPr>
              <a:t>Your instructions define </a:t>
            </a:r>
            <a:r>
              <a:rPr lang="en-US" sz="1700" b="1" i="1">
                <a:solidFill>
                  <a:srgbClr val="0078D4"/>
                </a:solidFill>
                <a:latin typeface="Segoe UI" pitchFamily="34" charset="0"/>
                <a:ea typeface="Segoe UI" pitchFamily="34" charset="-122"/>
                <a:cs typeface="Segoe UI" pitchFamily="34" charset="-120"/>
              </a:rPr>
              <a:t>what</a:t>
            </a:r>
            <a:r>
              <a:rPr lang="en-US" sz="1700">
                <a:solidFill>
                  <a:srgbClr val="404040"/>
                </a:solidFill>
                <a:latin typeface="Segoe UI" pitchFamily="34" charset="0"/>
                <a:ea typeface="Segoe UI" pitchFamily="34" charset="-122"/>
                <a:cs typeface="Segoe UI" pitchFamily="34" charset="-120"/>
              </a:rPr>
              <a:t> the agent does. The harness defines </a:t>
            </a:r>
            <a:r>
              <a:rPr lang="en-US" sz="1700" b="1" i="1">
                <a:solidFill>
                  <a:srgbClr val="0078D4"/>
                </a:solidFill>
                <a:latin typeface="Segoe UI" pitchFamily="34" charset="0"/>
                <a:ea typeface="Segoe UI" pitchFamily="34" charset="-122"/>
                <a:cs typeface="Segoe UI" pitchFamily="34" charset="-120"/>
              </a:rPr>
              <a:t>how</a:t>
            </a:r>
            <a:r>
              <a:rPr lang="en-US" sz="1700">
                <a:solidFill>
                  <a:srgbClr val="404040"/>
                </a:solidFill>
                <a:latin typeface="Segoe UI" pitchFamily="34" charset="0"/>
                <a:ea typeface="Segoe UI" pitchFamily="34" charset="-122"/>
                <a:cs typeface="Segoe UI" pitchFamily="34" charset="-120"/>
              </a:rPr>
              <a:t> that intent is reliably executed, persisted, and observed.</a:t>
            </a:r>
            <a:endParaRPr lang="en-US" sz="1700"/>
          </a:p>
        </p:txBody>
      </p:sp>
      <p:sp>
        <p:nvSpPr>
          <p:cNvPr id="5" name="Text 3"/>
          <p:cNvSpPr/>
          <p:nvPr/>
        </p:nvSpPr>
        <p:spPr>
          <a:xfrm>
            <a:off x="640080" y="3337560"/>
            <a:ext cx="5029200" cy="1371600"/>
          </a:xfrm>
          <a:prstGeom prst="rect">
            <a:avLst/>
          </a:prstGeom>
          <a:noFill/>
          <a:ln/>
        </p:spPr>
        <p:txBody>
          <a:bodyPr wrap="square" lIns="0" tIns="0" rIns="0" bIns="0" rtlCol="0" anchor="ctr"/>
          <a:lstStyle/>
          <a:p>
            <a:pPr marL="0" indent="0" algn="l">
              <a:lnSpc>
                <a:spcPct val="130000"/>
              </a:lnSpc>
              <a:buNone/>
            </a:pPr>
            <a:r>
              <a:rPr lang="en-US" sz="1550" i="1">
                <a:solidFill>
                  <a:srgbClr val="000000"/>
                </a:solidFill>
                <a:latin typeface="Segoe UI Semibold" pitchFamily="34" charset="0"/>
                <a:ea typeface="Segoe UI Semibold" pitchFamily="34" charset="-122"/>
                <a:cs typeface="Segoe UI Semibold" pitchFamily="34" charset="-120"/>
              </a:rPr>
              <a:t>A factory that wires every production component — history, tools, memory, planning, observability — from a single configuration point.</a:t>
            </a:r>
            <a:endParaRPr lang="en-US" sz="1550"/>
          </a:p>
        </p:txBody>
      </p:sp>
      <p:sp>
        <p:nvSpPr>
          <p:cNvPr id="6" name="Text 4"/>
          <p:cNvSpPr/>
          <p:nvPr/>
        </p:nvSpPr>
        <p:spPr>
          <a:xfrm>
            <a:off x="640080" y="5120640"/>
            <a:ext cx="5029200" cy="365760"/>
          </a:xfrm>
          <a:prstGeom prst="rect">
            <a:avLst/>
          </a:prstGeom>
          <a:noFill/>
          <a:ln/>
        </p:spPr>
        <p:txBody>
          <a:bodyPr wrap="square" lIns="0" tIns="0" rIns="0" bIns="0" rtlCol="0" anchor="ctr"/>
          <a:lstStyle/>
          <a:p>
            <a:pPr marL="0" indent="0" algn="l">
              <a:buNone/>
            </a:pPr>
            <a:r>
              <a:rPr lang="en-US" sz="1250" b="1">
                <a:solidFill>
                  <a:srgbClr val="0078D4"/>
                </a:solidFill>
                <a:latin typeface="Segoe UI" pitchFamily="34" charset="0"/>
                <a:ea typeface="Segoe UI" pitchFamily="34" charset="-122"/>
                <a:cs typeface="Segoe UI" pitchFamily="34" charset="-120"/>
              </a:rPr>
              <a:t>Same concepts and APIs across .NET and Python.</a:t>
            </a:r>
            <a:endParaRPr lang="en-US" sz="1250"/>
          </a:p>
        </p:txBody>
      </p:sp>
      <p:sp>
        <p:nvSpPr>
          <p:cNvPr id="7" name="Shape 5"/>
          <p:cNvSpPr/>
          <p:nvPr/>
        </p:nvSpPr>
        <p:spPr>
          <a:xfrm>
            <a:off x="6172200" y="1828800"/>
            <a:ext cx="5349240" cy="3657600"/>
          </a:xfrm>
          <a:prstGeom prst="rect">
            <a:avLst/>
          </a:prstGeom>
          <a:solidFill>
            <a:srgbClr val="1A1A1A"/>
          </a:solidFill>
          <a:ln/>
          <a:effectLst>
            <a:outerShdw blurRad="114300" dist="38100" dir="5400000" algn="bl" rotWithShape="0">
              <a:srgbClr val="1F1B16">
                <a:alpha val="10000"/>
              </a:srgbClr>
            </a:outerShdw>
          </a:effectLst>
        </p:spPr>
        <p:txBody>
          <a:bodyPr/>
          <a:lstStyle/>
          <a:p>
            <a:endParaRPr lang="zh-HK" altLang="en-US"/>
          </a:p>
        </p:txBody>
      </p:sp>
      <p:sp>
        <p:nvSpPr>
          <p:cNvPr id="8" name="Shape 6"/>
          <p:cNvSpPr/>
          <p:nvPr/>
        </p:nvSpPr>
        <p:spPr>
          <a:xfrm>
            <a:off x="6172200" y="1828800"/>
            <a:ext cx="5349240" cy="457200"/>
          </a:xfrm>
          <a:prstGeom prst="rect">
            <a:avLst/>
          </a:prstGeom>
          <a:solidFill>
            <a:srgbClr val="1A1A1A"/>
          </a:solidFill>
          <a:ln/>
        </p:spPr>
        <p:txBody>
          <a:bodyPr/>
          <a:lstStyle/>
          <a:p>
            <a:endParaRPr lang="zh-HK" altLang="en-US"/>
          </a:p>
        </p:txBody>
      </p:sp>
      <p:sp>
        <p:nvSpPr>
          <p:cNvPr id="9" name="Shape 7"/>
          <p:cNvSpPr/>
          <p:nvPr/>
        </p:nvSpPr>
        <p:spPr>
          <a:xfrm>
            <a:off x="6428232" y="1993392"/>
            <a:ext cx="128016" cy="128016"/>
          </a:xfrm>
          <a:prstGeom prst="ellipse">
            <a:avLst/>
          </a:prstGeom>
          <a:solidFill>
            <a:srgbClr val="0078D4"/>
          </a:solidFill>
          <a:ln/>
        </p:spPr>
        <p:txBody>
          <a:bodyPr/>
          <a:lstStyle/>
          <a:p>
            <a:endParaRPr lang="zh-HK" altLang="en-US"/>
          </a:p>
        </p:txBody>
      </p:sp>
      <p:sp>
        <p:nvSpPr>
          <p:cNvPr id="10" name="Shape 8"/>
          <p:cNvSpPr/>
          <p:nvPr/>
        </p:nvSpPr>
        <p:spPr>
          <a:xfrm>
            <a:off x="6665976" y="1993392"/>
            <a:ext cx="128016" cy="128016"/>
          </a:xfrm>
          <a:prstGeom prst="ellipse">
            <a:avLst/>
          </a:prstGeom>
          <a:solidFill>
            <a:srgbClr val="0078D4"/>
          </a:solidFill>
          <a:ln/>
        </p:spPr>
        <p:txBody>
          <a:bodyPr/>
          <a:lstStyle/>
          <a:p>
            <a:endParaRPr lang="zh-HK" altLang="en-US"/>
          </a:p>
        </p:txBody>
      </p:sp>
      <p:sp>
        <p:nvSpPr>
          <p:cNvPr id="11" name="Shape 9"/>
          <p:cNvSpPr/>
          <p:nvPr/>
        </p:nvSpPr>
        <p:spPr>
          <a:xfrm>
            <a:off x="6903720" y="1993392"/>
            <a:ext cx="128016" cy="128016"/>
          </a:xfrm>
          <a:prstGeom prst="ellipse">
            <a:avLst/>
          </a:prstGeom>
          <a:solidFill>
            <a:srgbClr val="7FB07A"/>
          </a:solidFill>
          <a:ln/>
        </p:spPr>
        <p:txBody>
          <a:bodyPr/>
          <a:lstStyle/>
          <a:p>
            <a:endParaRPr lang="zh-HK" altLang="en-US"/>
          </a:p>
        </p:txBody>
      </p:sp>
      <p:sp>
        <p:nvSpPr>
          <p:cNvPr id="12" name="Text 10"/>
          <p:cNvSpPr/>
          <p:nvPr/>
        </p:nvSpPr>
        <p:spPr>
          <a:xfrm>
            <a:off x="7452360" y="1874520"/>
            <a:ext cx="3657600" cy="365760"/>
          </a:xfrm>
          <a:prstGeom prst="rect">
            <a:avLst/>
          </a:prstGeom>
          <a:noFill/>
          <a:ln/>
        </p:spPr>
        <p:txBody>
          <a:bodyPr wrap="square" lIns="0" tIns="0" rIns="0" bIns="0" rtlCol="0" anchor="ctr"/>
          <a:lstStyle/>
          <a:p>
            <a:pPr marL="0" indent="0" algn="l">
              <a:buNone/>
            </a:pPr>
            <a:r>
              <a:rPr lang="en-US" sz="1100">
                <a:solidFill>
                  <a:srgbClr val="7F7F7F"/>
                </a:solidFill>
                <a:latin typeface="Consolas" pitchFamily="34" charset="0"/>
                <a:ea typeface="Consolas" pitchFamily="34" charset="-122"/>
                <a:cs typeface="Consolas" pitchFamily="34" charset="-120"/>
              </a:rPr>
              <a:t>python</a:t>
            </a:r>
            <a:endParaRPr lang="en-US" sz="1100"/>
          </a:p>
        </p:txBody>
      </p:sp>
      <p:sp>
        <p:nvSpPr>
          <p:cNvPr id="13" name="Text 11"/>
          <p:cNvSpPr/>
          <p:nvPr/>
        </p:nvSpPr>
        <p:spPr>
          <a:xfrm>
            <a:off x="6537960" y="2514600"/>
            <a:ext cx="4617720" cy="1828800"/>
          </a:xfrm>
          <a:prstGeom prst="rect">
            <a:avLst/>
          </a:prstGeom>
          <a:noFill/>
          <a:ln/>
        </p:spPr>
        <p:txBody>
          <a:bodyPr wrap="square" lIns="0" tIns="0" rIns="0" bIns="0" rtlCol="0" anchor="ctr"/>
          <a:lstStyle/>
          <a:p>
            <a:pPr marL="0" indent="0" algn="l">
              <a:lnSpc>
                <a:spcPct val="118000"/>
              </a:lnSpc>
              <a:buNone/>
            </a:pPr>
            <a:r>
              <a:rPr lang="en-US" sz="1300">
                <a:solidFill>
                  <a:srgbClr val="5B9BD5"/>
                </a:solidFill>
                <a:latin typeface="Consolas" pitchFamily="34" charset="0"/>
                <a:ea typeface="Consolas" pitchFamily="34" charset="-122"/>
                <a:cs typeface="Consolas" pitchFamily="34" charset="-120"/>
              </a:rPr>
              <a:t>from</a:t>
            </a:r>
            <a:r>
              <a:rPr lang="en-US" sz="1300">
                <a:solidFill>
                  <a:srgbClr val="D9D9D9"/>
                </a:solidFill>
                <a:latin typeface="Consolas" pitchFamily="34" charset="0"/>
                <a:ea typeface="Consolas" pitchFamily="34" charset="-122"/>
                <a:cs typeface="Consolas" pitchFamily="34" charset="-120"/>
              </a:rPr>
              <a:t> agent_framework </a:t>
            </a:r>
            <a:r>
              <a:rPr lang="en-US" sz="1300">
                <a:solidFill>
                  <a:srgbClr val="5B9BD5"/>
                </a:solidFill>
                <a:latin typeface="Consolas" pitchFamily="34" charset="0"/>
                <a:ea typeface="Consolas" pitchFamily="34" charset="-122"/>
                <a:cs typeface="Consolas" pitchFamily="34" charset="-120"/>
              </a:rPr>
              <a:t>import</a:t>
            </a:r>
            <a:r>
              <a:rPr lang="en-US" sz="1300">
                <a:solidFill>
                  <a:srgbClr val="D9D9D9"/>
                </a:solidFill>
                <a:latin typeface="Consolas" pitchFamily="34" charset="0"/>
                <a:ea typeface="Consolas" pitchFamily="34" charset="-122"/>
                <a:cs typeface="Consolas" pitchFamily="34" charset="-120"/>
              </a:rPr>
              <a:t> create_harness_agent
agent </a:t>
            </a:r>
            <a:r>
              <a:rPr lang="en-US" sz="1300">
                <a:solidFill>
                  <a:srgbClr val="5B9BD5"/>
                </a:solidFill>
                <a:latin typeface="Consolas" pitchFamily="34" charset="0"/>
                <a:ea typeface="Consolas" pitchFamily="34" charset="-122"/>
                <a:cs typeface="Consolas" pitchFamily="34" charset="-120"/>
              </a:rPr>
              <a:t>= </a:t>
            </a:r>
            <a:r>
              <a:rPr lang="en-US" sz="1300">
                <a:solidFill>
                  <a:srgbClr val="8FB6C9"/>
                </a:solidFill>
                <a:latin typeface="Consolas" pitchFamily="34" charset="0"/>
                <a:ea typeface="Consolas" pitchFamily="34" charset="-122"/>
                <a:cs typeface="Consolas" pitchFamily="34" charset="-120"/>
              </a:rPr>
              <a:t>create_harness_agent(
</a:t>
            </a:r>
            <a:r>
              <a:rPr lang="en-US" sz="1300">
                <a:solidFill>
                  <a:srgbClr val="D9D9D9"/>
                </a:solidFill>
                <a:latin typeface="Consolas" pitchFamily="34" charset="0"/>
                <a:ea typeface="Consolas" pitchFamily="34" charset="-122"/>
                <a:cs typeface="Consolas" pitchFamily="34" charset="-120"/>
              </a:rPr>
              <a:t>    client</a:t>
            </a:r>
            <a:r>
              <a:rPr lang="en-US" sz="1300">
                <a:solidFill>
                  <a:srgbClr val="5B9BD5"/>
                </a:solidFill>
                <a:latin typeface="Consolas" pitchFamily="34" charset="0"/>
                <a:ea typeface="Consolas" pitchFamily="34" charset="-122"/>
                <a:cs typeface="Consolas" pitchFamily="34" charset="-120"/>
              </a:rPr>
              <a:t>=</a:t>
            </a:r>
            <a:r>
              <a:rPr lang="en-US" sz="1300">
                <a:solidFill>
                  <a:srgbClr val="D9D9D9"/>
                </a:solidFill>
                <a:latin typeface="Consolas" pitchFamily="34" charset="0"/>
                <a:ea typeface="Consolas" pitchFamily="34" charset="-122"/>
                <a:cs typeface="Consolas" pitchFamily="34" charset="-120"/>
              </a:rPr>
              <a:t>client,
    name</a:t>
            </a:r>
            <a:r>
              <a:rPr lang="en-US" sz="1300">
                <a:solidFill>
                  <a:srgbClr val="5B9BD5"/>
                </a:solidFill>
                <a:latin typeface="Consolas" pitchFamily="34" charset="0"/>
                <a:ea typeface="Consolas" pitchFamily="34" charset="-122"/>
                <a:cs typeface="Consolas" pitchFamily="34" charset="-120"/>
              </a:rPr>
              <a:t>=</a:t>
            </a:r>
            <a:r>
              <a:rPr lang="en-US" sz="1300">
                <a:solidFill>
                  <a:srgbClr val="A8C99A"/>
                </a:solidFill>
                <a:latin typeface="Consolas" pitchFamily="34" charset="0"/>
                <a:ea typeface="Consolas" pitchFamily="34" charset="-122"/>
                <a:cs typeface="Consolas" pitchFamily="34" charset="-120"/>
              </a:rPr>
              <a:t>"DevAgent",
</a:t>
            </a:r>
            <a:r>
              <a:rPr lang="en-US" sz="1300">
                <a:solidFill>
                  <a:srgbClr val="D9D9D9"/>
                </a:solidFill>
                <a:latin typeface="Consolas" pitchFamily="34" charset="0"/>
                <a:ea typeface="Consolas" pitchFamily="34" charset="-122"/>
                <a:cs typeface="Consolas" pitchFamily="34" charset="-120"/>
              </a:rPr>
              <a:t>    max_context_window_tokens</a:t>
            </a:r>
            <a:r>
              <a:rPr lang="en-US" sz="1300">
                <a:solidFill>
                  <a:srgbClr val="5B9BD5"/>
                </a:solidFill>
                <a:latin typeface="Consolas" pitchFamily="34" charset="0"/>
                <a:ea typeface="Consolas" pitchFamily="34" charset="-122"/>
                <a:cs typeface="Consolas" pitchFamily="34" charset="-120"/>
              </a:rPr>
              <a:t>=</a:t>
            </a:r>
            <a:r>
              <a:rPr lang="en-US" sz="1300">
                <a:solidFill>
                  <a:srgbClr val="0078D4"/>
                </a:solidFill>
                <a:latin typeface="Consolas" pitchFamily="34" charset="0"/>
                <a:ea typeface="Consolas" pitchFamily="34" charset="-122"/>
                <a:cs typeface="Consolas" pitchFamily="34" charset="-120"/>
              </a:rPr>
              <a:t>128_000,
</a:t>
            </a:r>
            <a:r>
              <a:rPr lang="en-US" sz="1300">
                <a:solidFill>
                  <a:srgbClr val="8FB6C9"/>
                </a:solidFill>
                <a:latin typeface="Consolas" pitchFamily="34" charset="0"/>
                <a:ea typeface="Consolas" pitchFamily="34" charset="-122"/>
                <a:cs typeface="Consolas" pitchFamily="34" charset="-120"/>
              </a:rPr>
              <a:t>)</a:t>
            </a:r>
            <a:endParaRPr lang="en-US" sz="1300"/>
          </a:p>
        </p:txBody>
      </p:sp>
      <p:sp>
        <p:nvSpPr>
          <p:cNvPr id="14" name="Shape 12"/>
          <p:cNvSpPr/>
          <p:nvPr/>
        </p:nvSpPr>
        <p:spPr>
          <a:xfrm>
            <a:off x="6537960" y="4617720"/>
            <a:ext cx="4617720" cy="0"/>
          </a:xfrm>
          <a:prstGeom prst="line">
            <a:avLst/>
          </a:prstGeom>
          <a:noFill/>
          <a:ln w="12700">
            <a:solidFill>
              <a:srgbClr val="333333"/>
            </a:solidFill>
            <a:prstDash val="solid"/>
          </a:ln>
        </p:spPr>
        <p:txBody>
          <a:bodyPr/>
          <a:lstStyle/>
          <a:p>
            <a:endParaRPr lang="zh-HK" altLang="en-US"/>
          </a:p>
        </p:txBody>
      </p:sp>
      <p:sp>
        <p:nvSpPr>
          <p:cNvPr id="15" name="Text 13"/>
          <p:cNvSpPr/>
          <p:nvPr/>
        </p:nvSpPr>
        <p:spPr>
          <a:xfrm>
            <a:off x="6537960" y="4754880"/>
            <a:ext cx="4617720" cy="548640"/>
          </a:xfrm>
          <a:prstGeom prst="rect">
            <a:avLst/>
          </a:prstGeom>
          <a:noFill/>
          <a:ln/>
        </p:spPr>
        <p:txBody>
          <a:bodyPr wrap="square" lIns="0" tIns="0" rIns="0" bIns="0" rtlCol="0" anchor="ctr"/>
          <a:lstStyle/>
          <a:p>
            <a:pPr marL="0" indent="0" algn="l">
              <a:buNone/>
            </a:pPr>
            <a:r>
              <a:rPr lang="en-US" sz="1150" b="1">
                <a:solidFill>
                  <a:srgbClr val="0078D4"/>
                </a:solidFill>
                <a:latin typeface="Consolas" pitchFamily="34" charset="0"/>
                <a:ea typeface="Consolas" pitchFamily="34" charset="-122"/>
                <a:cs typeface="Consolas" pitchFamily="34" charset="-120"/>
              </a:rPr>
              <a:t>.NET  </a:t>
            </a:r>
            <a:r>
              <a:rPr lang="en-US" sz="1150">
                <a:solidFill>
                  <a:srgbClr val="BFBFBF"/>
                </a:solidFill>
                <a:latin typeface="Consolas" pitchFamily="34" charset="0"/>
                <a:ea typeface="Consolas" pitchFamily="34" charset="-122"/>
                <a:cs typeface="Consolas" pitchFamily="34" charset="-120"/>
              </a:rPr>
              <a:t>chatClient.AsHarnessAgent(maxTokens, maxOutput, options)</a:t>
            </a:r>
            <a:endParaRPr lang="en-US" sz="1150"/>
          </a:p>
        </p:txBody>
      </p:sp>
      <p:sp>
        <p:nvSpPr>
          <p:cNvPr id="16" name="Text 14"/>
          <p:cNvSpPr/>
          <p:nvPr/>
        </p:nvSpPr>
        <p:spPr>
          <a:xfrm>
            <a:off x="640080" y="6400800"/>
            <a:ext cx="6400800" cy="274320"/>
          </a:xfrm>
          <a:prstGeom prst="rect">
            <a:avLst/>
          </a:prstGeom>
          <a:noFill/>
          <a:ln/>
        </p:spPr>
        <p:txBody>
          <a:bodyPr wrap="square" lIns="0" tIns="0" rIns="0" bIns="0" rtlCol="0" anchor="ctr"/>
          <a:lstStyle/>
          <a:p>
            <a:pPr marL="0" indent="0" algn="l">
              <a:buNone/>
            </a:pPr>
            <a:r>
              <a:rPr lang="en-US" sz="900">
                <a:solidFill>
                  <a:srgbClr val="595959"/>
                </a:solidFill>
                <a:latin typeface="Segoe UI" pitchFamily="34" charset="0"/>
                <a:ea typeface="Segoe UI" pitchFamily="34" charset="-122"/>
                <a:cs typeface="Segoe UI" pitchFamily="34" charset="-120"/>
              </a:rPr>
              <a:t>Microsoft Agent Framework  ·  Agent Harness</a:t>
            </a:r>
            <a:endParaRPr lang="en-US" sz="900"/>
          </a:p>
        </p:txBody>
      </p:sp>
      <p:sp>
        <p:nvSpPr>
          <p:cNvPr id="17" name="Text 15"/>
          <p:cNvSpPr/>
          <p:nvPr/>
        </p:nvSpPr>
        <p:spPr>
          <a:xfrm>
            <a:off x="11002975" y="6400800"/>
            <a:ext cx="548640" cy="274320"/>
          </a:xfrm>
          <a:prstGeom prst="rect">
            <a:avLst/>
          </a:prstGeom>
          <a:noFill/>
          <a:ln/>
        </p:spPr>
        <p:txBody>
          <a:bodyPr wrap="square" lIns="0" tIns="0" rIns="0" bIns="0" rtlCol="0" anchor="ctr"/>
          <a:lstStyle/>
          <a:p>
            <a:pPr marL="0" indent="0" algn="r">
              <a:buNone/>
            </a:pPr>
            <a:r>
              <a:rPr lang="en-US" sz="900">
                <a:solidFill>
                  <a:srgbClr val="595959"/>
                </a:solidFill>
                <a:latin typeface="Segoe UI" pitchFamily="34" charset="0"/>
                <a:ea typeface="Segoe UI" pitchFamily="34" charset="-122"/>
                <a:cs typeface="Segoe UI" pitchFamily="34" charset="-120"/>
              </a:rPr>
              <a:t>04</a:t>
            </a:r>
            <a:endParaRPr lang="en-US" sz="90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0"/>
          <p:cNvSpPr/>
          <p:nvPr/>
        </p:nvSpPr>
        <p:spPr>
          <a:xfrm>
            <a:off x="640080" y="566928"/>
            <a:ext cx="7315200" cy="292608"/>
          </a:xfrm>
          <a:prstGeom prst="rect">
            <a:avLst/>
          </a:prstGeom>
          <a:noFill/>
          <a:ln/>
        </p:spPr>
        <p:txBody>
          <a:bodyPr wrap="square" lIns="0" tIns="0" rIns="0" bIns="0" rtlCol="0" anchor="ctr"/>
          <a:lstStyle/>
          <a:p>
            <a:pPr marL="0" indent="0" algn="l">
              <a:buNone/>
            </a:pPr>
            <a:r>
              <a:rPr lang="en-US" sz="1150" b="1" kern="0" spc="300">
                <a:solidFill>
                  <a:srgbClr val="0078D4"/>
                </a:solidFill>
                <a:latin typeface="Segoe UI" pitchFamily="34" charset="0"/>
                <a:ea typeface="Segoe UI" pitchFamily="34" charset="-122"/>
                <a:cs typeface="Segoe UI" pitchFamily="34" charset="-120"/>
              </a:rPr>
              <a:t>INSIDE THE HARNESS</a:t>
            </a:r>
            <a:endParaRPr lang="en-US" sz="1150"/>
          </a:p>
        </p:txBody>
      </p:sp>
      <p:sp>
        <p:nvSpPr>
          <p:cNvPr id="3" name="Text 1"/>
          <p:cNvSpPr/>
          <p:nvPr/>
        </p:nvSpPr>
        <p:spPr>
          <a:xfrm>
            <a:off x="594360" y="868680"/>
            <a:ext cx="8229600" cy="822960"/>
          </a:xfrm>
          <a:prstGeom prst="rect">
            <a:avLst/>
          </a:prstGeom>
          <a:noFill/>
          <a:ln/>
        </p:spPr>
        <p:txBody>
          <a:bodyPr wrap="square" lIns="0" tIns="0" rIns="0" bIns="0" rtlCol="0" anchor="ctr"/>
          <a:lstStyle/>
          <a:p>
            <a:pPr marL="0" indent="0" algn="l">
              <a:buNone/>
            </a:pPr>
            <a:r>
              <a:rPr lang="en-US" sz="3500">
                <a:solidFill>
                  <a:srgbClr val="000000"/>
                </a:solidFill>
                <a:latin typeface="Segoe UI Semibold" pitchFamily="34" charset="0"/>
                <a:ea typeface="Segoe UI Semibold" pitchFamily="34" charset="-122"/>
                <a:cs typeface="Segoe UI Semibold" pitchFamily="34" charset="-120"/>
              </a:rPr>
              <a:t>What ships in the box</a:t>
            </a:r>
            <a:endParaRPr lang="en-US" sz="3500"/>
          </a:p>
        </p:txBody>
      </p:sp>
      <p:sp>
        <p:nvSpPr>
          <p:cNvPr id="4" name="Text 2"/>
          <p:cNvSpPr/>
          <p:nvPr/>
        </p:nvSpPr>
        <p:spPr>
          <a:xfrm>
            <a:off x="640080" y="1627632"/>
            <a:ext cx="10789920" cy="457200"/>
          </a:xfrm>
          <a:prstGeom prst="rect">
            <a:avLst/>
          </a:prstGeom>
          <a:noFill/>
          <a:ln/>
        </p:spPr>
        <p:txBody>
          <a:bodyPr wrap="square" lIns="0" tIns="0" rIns="0" bIns="0" rtlCol="0" anchor="ctr"/>
          <a:lstStyle/>
          <a:p>
            <a:pPr marL="0" indent="0" algn="l">
              <a:buNone/>
            </a:pPr>
            <a:r>
              <a:rPr lang="en-US" sz="1400">
                <a:solidFill>
                  <a:srgbClr val="404040"/>
                </a:solidFill>
                <a:latin typeface="Segoe UI" pitchFamily="34" charset="0"/>
                <a:ea typeface="Segoe UI" pitchFamily="34" charset="-122"/>
                <a:cs typeface="Segoe UI" pitchFamily="34" charset="-120"/>
              </a:rPr>
              <a:t>Built-in providers and middleware — turn any chat client into a full harness with one call.</a:t>
            </a:r>
            <a:endParaRPr lang="en-US" sz="1400"/>
          </a:p>
        </p:txBody>
      </p:sp>
      <p:sp>
        <p:nvSpPr>
          <p:cNvPr id="5" name="Shape 3"/>
          <p:cNvSpPr/>
          <p:nvPr/>
        </p:nvSpPr>
        <p:spPr>
          <a:xfrm>
            <a:off x="640080" y="2240280"/>
            <a:ext cx="3611880" cy="178308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6" name="Shape 4"/>
          <p:cNvSpPr/>
          <p:nvPr/>
        </p:nvSpPr>
        <p:spPr>
          <a:xfrm>
            <a:off x="932688" y="2551176"/>
            <a:ext cx="658368" cy="658368"/>
          </a:xfrm>
          <a:prstGeom prst="ellipse">
            <a:avLst/>
          </a:prstGeom>
          <a:solidFill>
            <a:srgbClr val="EFF6FC"/>
          </a:solidFill>
          <a:ln/>
        </p:spPr>
        <p:txBody>
          <a:bodyPr/>
          <a:lstStyle/>
          <a:p>
            <a:endParaRPr lang="zh-HK" altLang="en-US"/>
          </a:p>
        </p:txBody>
      </p:sp>
      <p:pic>
        <p:nvPicPr>
          <p:cNvPr id="7" name="Image 0" descr="preencoded.png"/>
          <p:cNvPicPr>
            <a:picLocks noChangeAspect="1"/>
          </p:cNvPicPr>
          <p:nvPr/>
        </p:nvPicPr>
        <p:blipFill>
          <a:blip r:embed="rId3">
            <a:duotone>
              <a:srgbClr val="0067B8"/>
              <a:srgbClr val="2B88D8"/>
            </a:duotone>
          </a:blip>
          <a:stretch>
            <a:fillRect/>
          </a:stretch>
        </p:blipFill>
        <p:spPr>
          <a:xfrm>
            <a:off x="1088136" y="2706624"/>
            <a:ext cx="347472" cy="347472"/>
          </a:xfrm>
          <a:prstGeom prst="rect">
            <a:avLst/>
          </a:prstGeom>
        </p:spPr>
      </p:pic>
      <p:sp>
        <p:nvSpPr>
          <p:cNvPr id="8" name="Text 5"/>
          <p:cNvSpPr/>
          <p:nvPr/>
        </p:nvSpPr>
        <p:spPr>
          <a:xfrm>
            <a:off x="1755648" y="2532888"/>
            <a:ext cx="2286000" cy="6858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Context compaction</a:t>
            </a:r>
            <a:endParaRPr lang="en-US" sz="1650"/>
          </a:p>
        </p:txBody>
      </p:sp>
      <p:sp>
        <p:nvSpPr>
          <p:cNvPr id="9" name="Text 6"/>
          <p:cNvSpPr/>
          <p:nvPr/>
        </p:nvSpPr>
        <p:spPr>
          <a:xfrm>
            <a:off x="950976" y="3264408"/>
            <a:ext cx="3026664" cy="640080"/>
          </a:xfrm>
          <a:prstGeom prst="rect">
            <a:avLst/>
          </a:prstGeom>
          <a:noFill/>
          <a:ln/>
        </p:spPr>
        <p:txBody>
          <a:bodyPr wrap="square" lIns="0" tIns="0" rIns="0" bIns="0" rtlCol="0" anchor="ctr"/>
          <a:lstStyle/>
          <a:p>
            <a:pPr marL="0" indent="0" algn="l">
              <a:lnSpc>
                <a:spcPct val="118000"/>
              </a:lnSpc>
              <a:buNone/>
            </a:pPr>
            <a:r>
              <a:rPr lang="en-US" sz="1200">
                <a:solidFill>
                  <a:srgbClr val="404040"/>
                </a:solidFill>
                <a:latin typeface="Segoe UI" pitchFamily="34" charset="0"/>
                <a:ea typeface="Segoe UI" pitchFamily="34" charset="-122"/>
                <a:cs typeface="Segoe UI" pitchFamily="34" charset="-120"/>
              </a:rPr>
              <a:t>Monitors tokens and compacts history mid-loop to avoid overflow.</a:t>
            </a:r>
            <a:endParaRPr lang="en-US" sz="1200"/>
          </a:p>
        </p:txBody>
      </p:sp>
      <p:sp>
        <p:nvSpPr>
          <p:cNvPr id="10" name="Shape 7"/>
          <p:cNvSpPr/>
          <p:nvPr/>
        </p:nvSpPr>
        <p:spPr>
          <a:xfrm>
            <a:off x="4526280" y="2240280"/>
            <a:ext cx="3611880" cy="178308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1" name="Shape 8"/>
          <p:cNvSpPr/>
          <p:nvPr/>
        </p:nvSpPr>
        <p:spPr>
          <a:xfrm>
            <a:off x="4818888" y="2551176"/>
            <a:ext cx="658368" cy="658368"/>
          </a:xfrm>
          <a:prstGeom prst="ellipse">
            <a:avLst/>
          </a:prstGeom>
          <a:solidFill>
            <a:srgbClr val="EFF6FC"/>
          </a:solidFill>
          <a:ln/>
        </p:spPr>
        <p:txBody>
          <a:bodyPr/>
          <a:lstStyle/>
          <a:p>
            <a:endParaRPr lang="zh-HK" altLang="en-US"/>
          </a:p>
        </p:txBody>
      </p:sp>
      <p:pic>
        <p:nvPicPr>
          <p:cNvPr id="12" name="Image 1" descr="preencoded.png"/>
          <p:cNvPicPr>
            <a:picLocks noChangeAspect="1"/>
          </p:cNvPicPr>
          <p:nvPr/>
        </p:nvPicPr>
        <p:blipFill>
          <a:blip r:embed="rId4">
            <a:duotone>
              <a:srgbClr val="0067B8"/>
              <a:srgbClr val="2B88D8"/>
            </a:duotone>
          </a:blip>
          <a:stretch>
            <a:fillRect/>
          </a:stretch>
        </p:blipFill>
        <p:spPr>
          <a:xfrm>
            <a:off x="4974336" y="2706624"/>
            <a:ext cx="347472" cy="347472"/>
          </a:xfrm>
          <a:prstGeom prst="rect">
            <a:avLst/>
          </a:prstGeom>
        </p:spPr>
      </p:pic>
      <p:sp>
        <p:nvSpPr>
          <p:cNvPr id="13" name="Text 9"/>
          <p:cNvSpPr/>
          <p:nvPr/>
        </p:nvSpPr>
        <p:spPr>
          <a:xfrm>
            <a:off x="5641848" y="2532888"/>
            <a:ext cx="2286000" cy="6858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File memory</a:t>
            </a:r>
            <a:endParaRPr lang="en-US" sz="1650"/>
          </a:p>
        </p:txBody>
      </p:sp>
      <p:sp>
        <p:nvSpPr>
          <p:cNvPr id="14" name="Text 10"/>
          <p:cNvSpPr/>
          <p:nvPr/>
        </p:nvSpPr>
        <p:spPr>
          <a:xfrm>
            <a:off x="4837176" y="3264408"/>
            <a:ext cx="3026664" cy="640080"/>
          </a:xfrm>
          <a:prstGeom prst="rect">
            <a:avLst/>
          </a:prstGeom>
          <a:noFill/>
          <a:ln/>
        </p:spPr>
        <p:txBody>
          <a:bodyPr wrap="square" lIns="0" tIns="0" rIns="0" bIns="0" rtlCol="0" anchor="ctr"/>
          <a:lstStyle/>
          <a:p>
            <a:pPr marL="0" indent="0" algn="l">
              <a:lnSpc>
                <a:spcPct val="118000"/>
              </a:lnSpc>
              <a:buNone/>
            </a:pPr>
            <a:r>
              <a:rPr lang="en-US" sz="1200">
                <a:solidFill>
                  <a:srgbClr val="404040"/>
                </a:solidFill>
                <a:latin typeface="Segoe UI" pitchFamily="34" charset="0"/>
                <a:ea typeface="Segoe UI" pitchFamily="34" charset="-122"/>
                <a:cs typeface="Segoe UI" pitchFamily="34" charset="-120"/>
              </a:rPr>
              <a:t>Session-scoped notes the agent persists across turns.</a:t>
            </a:r>
            <a:endParaRPr lang="en-US" sz="1200"/>
          </a:p>
        </p:txBody>
      </p:sp>
      <p:sp>
        <p:nvSpPr>
          <p:cNvPr id="15" name="Shape 11"/>
          <p:cNvSpPr/>
          <p:nvPr/>
        </p:nvSpPr>
        <p:spPr>
          <a:xfrm>
            <a:off x="8412480" y="2240280"/>
            <a:ext cx="3611880" cy="178308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6" name="Shape 12"/>
          <p:cNvSpPr/>
          <p:nvPr/>
        </p:nvSpPr>
        <p:spPr>
          <a:xfrm>
            <a:off x="8705088" y="2551176"/>
            <a:ext cx="658368" cy="658368"/>
          </a:xfrm>
          <a:prstGeom prst="ellipse">
            <a:avLst/>
          </a:prstGeom>
          <a:solidFill>
            <a:srgbClr val="EFF6FC"/>
          </a:solidFill>
          <a:ln/>
        </p:spPr>
        <p:txBody>
          <a:bodyPr/>
          <a:lstStyle/>
          <a:p>
            <a:endParaRPr lang="zh-HK" altLang="en-US"/>
          </a:p>
        </p:txBody>
      </p:sp>
      <p:pic>
        <p:nvPicPr>
          <p:cNvPr id="17" name="Image 2" descr="preencoded.png"/>
          <p:cNvPicPr>
            <a:picLocks noChangeAspect="1"/>
          </p:cNvPicPr>
          <p:nvPr/>
        </p:nvPicPr>
        <p:blipFill>
          <a:blip r:embed="rId5">
            <a:duotone>
              <a:srgbClr val="0067B8"/>
              <a:srgbClr val="2B88D8"/>
            </a:duotone>
          </a:blip>
          <a:stretch>
            <a:fillRect/>
          </a:stretch>
        </p:blipFill>
        <p:spPr>
          <a:xfrm>
            <a:off x="8860536" y="2706624"/>
            <a:ext cx="347472" cy="347472"/>
          </a:xfrm>
          <a:prstGeom prst="rect">
            <a:avLst/>
          </a:prstGeom>
        </p:spPr>
      </p:pic>
      <p:sp>
        <p:nvSpPr>
          <p:cNvPr id="18" name="Text 13"/>
          <p:cNvSpPr/>
          <p:nvPr/>
        </p:nvSpPr>
        <p:spPr>
          <a:xfrm>
            <a:off x="9528048" y="2532888"/>
            <a:ext cx="2286000" cy="6858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File access</a:t>
            </a:r>
            <a:endParaRPr lang="en-US" sz="1650"/>
          </a:p>
        </p:txBody>
      </p:sp>
      <p:sp>
        <p:nvSpPr>
          <p:cNvPr id="19" name="Text 14"/>
          <p:cNvSpPr/>
          <p:nvPr/>
        </p:nvSpPr>
        <p:spPr>
          <a:xfrm>
            <a:off x="8723376" y="3264408"/>
            <a:ext cx="3026664" cy="640080"/>
          </a:xfrm>
          <a:prstGeom prst="rect">
            <a:avLst/>
          </a:prstGeom>
          <a:noFill/>
          <a:ln/>
        </p:spPr>
        <p:txBody>
          <a:bodyPr wrap="square" lIns="0" tIns="0" rIns="0" bIns="0" rtlCol="0" anchor="ctr"/>
          <a:lstStyle/>
          <a:p>
            <a:pPr marL="0" indent="0" algn="l">
              <a:lnSpc>
                <a:spcPct val="118000"/>
              </a:lnSpc>
              <a:buNone/>
            </a:pPr>
            <a:r>
              <a:rPr lang="en-US" sz="1200">
                <a:solidFill>
                  <a:srgbClr val="404040"/>
                </a:solidFill>
                <a:latin typeface="Segoe UI" pitchFamily="34" charset="0"/>
                <a:ea typeface="Segoe UI" pitchFamily="34" charset="-122"/>
                <a:cs typeface="Segoe UI" pitchFamily="34" charset="-120"/>
              </a:rPr>
              <a:t>Read and modify any files the agent needs to operate on.</a:t>
            </a:r>
            <a:endParaRPr lang="en-US" sz="1200"/>
          </a:p>
        </p:txBody>
      </p:sp>
      <p:sp>
        <p:nvSpPr>
          <p:cNvPr id="20" name="Shape 15"/>
          <p:cNvSpPr/>
          <p:nvPr/>
        </p:nvSpPr>
        <p:spPr>
          <a:xfrm>
            <a:off x="640080" y="4315968"/>
            <a:ext cx="3611880" cy="178308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21" name="Shape 16"/>
          <p:cNvSpPr/>
          <p:nvPr/>
        </p:nvSpPr>
        <p:spPr>
          <a:xfrm>
            <a:off x="932688" y="4626864"/>
            <a:ext cx="658368" cy="658368"/>
          </a:xfrm>
          <a:prstGeom prst="ellipse">
            <a:avLst/>
          </a:prstGeom>
          <a:solidFill>
            <a:srgbClr val="EFF6FC"/>
          </a:solidFill>
          <a:ln/>
        </p:spPr>
        <p:txBody>
          <a:bodyPr/>
          <a:lstStyle/>
          <a:p>
            <a:endParaRPr lang="zh-HK" altLang="en-US"/>
          </a:p>
        </p:txBody>
      </p:sp>
      <p:pic>
        <p:nvPicPr>
          <p:cNvPr id="22" name="Image 3" descr="preencoded.png"/>
          <p:cNvPicPr>
            <a:picLocks noChangeAspect="1"/>
          </p:cNvPicPr>
          <p:nvPr/>
        </p:nvPicPr>
        <p:blipFill>
          <a:blip r:embed="rId6">
            <a:duotone>
              <a:srgbClr val="0067B8"/>
              <a:srgbClr val="2B88D8"/>
            </a:duotone>
          </a:blip>
          <a:stretch>
            <a:fillRect/>
          </a:stretch>
        </p:blipFill>
        <p:spPr>
          <a:xfrm>
            <a:off x="1088136" y="4782312"/>
            <a:ext cx="347472" cy="347472"/>
          </a:xfrm>
          <a:prstGeom prst="rect">
            <a:avLst/>
          </a:prstGeom>
        </p:spPr>
      </p:pic>
      <p:sp>
        <p:nvSpPr>
          <p:cNvPr id="23" name="Text 17"/>
          <p:cNvSpPr/>
          <p:nvPr/>
        </p:nvSpPr>
        <p:spPr>
          <a:xfrm>
            <a:off x="1755648" y="4608576"/>
            <a:ext cx="2286000" cy="6858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Todo tracking</a:t>
            </a:r>
            <a:endParaRPr lang="en-US" sz="1650"/>
          </a:p>
        </p:txBody>
      </p:sp>
      <p:sp>
        <p:nvSpPr>
          <p:cNvPr id="24" name="Text 18"/>
          <p:cNvSpPr/>
          <p:nvPr/>
        </p:nvSpPr>
        <p:spPr>
          <a:xfrm>
            <a:off x="950976" y="5340096"/>
            <a:ext cx="3026664" cy="640080"/>
          </a:xfrm>
          <a:prstGeom prst="rect">
            <a:avLst/>
          </a:prstGeom>
          <a:noFill/>
          <a:ln/>
        </p:spPr>
        <p:txBody>
          <a:bodyPr wrap="square" lIns="0" tIns="0" rIns="0" bIns="0" rtlCol="0" anchor="ctr"/>
          <a:lstStyle/>
          <a:p>
            <a:pPr marL="0" indent="0" algn="l">
              <a:lnSpc>
                <a:spcPct val="118000"/>
              </a:lnSpc>
              <a:buNone/>
            </a:pPr>
            <a:r>
              <a:rPr lang="en-US" sz="1200">
                <a:solidFill>
                  <a:srgbClr val="404040"/>
                </a:solidFill>
                <a:latin typeface="Segoe UI" pitchFamily="34" charset="0"/>
                <a:ea typeface="Segoe UI" pitchFamily="34" charset="-122"/>
                <a:cs typeface="Segoe UI" pitchFamily="34" charset="-120"/>
              </a:rPr>
              <a:t>Add, complete, and list work items for multi-step tasks.</a:t>
            </a:r>
            <a:endParaRPr lang="en-US" sz="1200"/>
          </a:p>
        </p:txBody>
      </p:sp>
      <p:sp>
        <p:nvSpPr>
          <p:cNvPr id="25" name="Shape 19"/>
          <p:cNvSpPr/>
          <p:nvPr/>
        </p:nvSpPr>
        <p:spPr>
          <a:xfrm>
            <a:off x="4526280" y="4315968"/>
            <a:ext cx="3611880" cy="178308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26" name="Shape 20"/>
          <p:cNvSpPr/>
          <p:nvPr/>
        </p:nvSpPr>
        <p:spPr>
          <a:xfrm>
            <a:off x="4818888" y="4626864"/>
            <a:ext cx="658368" cy="658368"/>
          </a:xfrm>
          <a:prstGeom prst="ellipse">
            <a:avLst/>
          </a:prstGeom>
          <a:solidFill>
            <a:srgbClr val="EFF6FC"/>
          </a:solidFill>
          <a:ln/>
        </p:spPr>
        <p:txBody>
          <a:bodyPr/>
          <a:lstStyle/>
          <a:p>
            <a:endParaRPr lang="zh-HK" altLang="en-US"/>
          </a:p>
        </p:txBody>
      </p:sp>
      <p:pic>
        <p:nvPicPr>
          <p:cNvPr id="27" name="Image 4" descr="preencoded.png"/>
          <p:cNvPicPr>
            <a:picLocks noChangeAspect="1"/>
          </p:cNvPicPr>
          <p:nvPr/>
        </p:nvPicPr>
        <p:blipFill>
          <a:blip r:embed="rId7">
            <a:duotone>
              <a:srgbClr val="0067B8"/>
              <a:srgbClr val="2B88D8"/>
            </a:duotone>
          </a:blip>
          <a:stretch>
            <a:fillRect/>
          </a:stretch>
        </p:blipFill>
        <p:spPr>
          <a:xfrm>
            <a:off x="4974336" y="4782312"/>
            <a:ext cx="347472" cy="347472"/>
          </a:xfrm>
          <a:prstGeom prst="rect">
            <a:avLst/>
          </a:prstGeom>
        </p:spPr>
      </p:pic>
      <p:sp>
        <p:nvSpPr>
          <p:cNvPr id="28" name="Text 21"/>
          <p:cNvSpPr/>
          <p:nvPr/>
        </p:nvSpPr>
        <p:spPr>
          <a:xfrm>
            <a:off x="5641848" y="4608576"/>
            <a:ext cx="2286000" cy="6858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Plan / execute modes</a:t>
            </a:r>
            <a:endParaRPr lang="en-US" sz="1650"/>
          </a:p>
        </p:txBody>
      </p:sp>
      <p:sp>
        <p:nvSpPr>
          <p:cNvPr id="29" name="Text 22"/>
          <p:cNvSpPr/>
          <p:nvPr/>
        </p:nvSpPr>
        <p:spPr>
          <a:xfrm>
            <a:off x="4837176" y="5340096"/>
            <a:ext cx="3026664" cy="640080"/>
          </a:xfrm>
          <a:prstGeom prst="rect">
            <a:avLst/>
          </a:prstGeom>
          <a:noFill/>
          <a:ln/>
        </p:spPr>
        <p:txBody>
          <a:bodyPr wrap="square" lIns="0" tIns="0" rIns="0" bIns="0" rtlCol="0" anchor="ctr"/>
          <a:lstStyle/>
          <a:p>
            <a:pPr marL="0" indent="0" algn="l">
              <a:lnSpc>
                <a:spcPct val="118000"/>
              </a:lnSpc>
              <a:buNone/>
            </a:pPr>
            <a:r>
              <a:rPr lang="en-US" sz="1200">
                <a:solidFill>
                  <a:srgbClr val="404040"/>
                </a:solidFill>
                <a:latin typeface="Segoe UI" pitchFamily="34" charset="0"/>
                <a:ea typeface="Segoe UI" pitchFamily="34" charset="-122"/>
                <a:cs typeface="Segoe UI" pitchFamily="34" charset="-120"/>
              </a:rPr>
              <a:t>Separate planning from action with switchable modes.</a:t>
            </a:r>
            <a:endParaRPr lang="en-US" sz="1200"/>
          </a:p>
        </p:txBody>
      </p:sp>
      <p:sp>
        <p:nvSpPr>
          <p:cNvPr id="30" name="Shape 23"/>
          <p:cNvSpPr/>
          <p:nvPr/>
        </p:nvSpPr>
        <p:spPr>
          <a:xfrm>
            <a:off x="8412480" y="4315968"/>
            <a:ext cx="3611880" cy="178308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31" name="Shape 24"/>
          <p:cNvSpPr/>
          <p:nvPr/>
        </p:nvSpPr>
        <p:spPr>
          <a:xfrm>
            <a:off x="8705088" y="4626864"/>
            <a:ext cx="658368" cy="658368"/>
          </a:xfrm>
          <a:prstGeom prst="ellipse">
            <a:avLst/>
          </a:prstGeom>
          <a:solidFill>
            <a:srgbClr val="EFF6FC"/>
          </a:solidFill>
          <a:ln/>
        </p:spPr>
        <p:txBody>
          <a:bodyPr/>
          <a:lstStyle/>
          <a:p>
            <a:endParaRPr lang="zh-HK" altLang="en-US"/>
          </a:p>
        </p:txBody>
      </p:sp>
      <p:pic>
        <p:nvPicPr>
          <p:cNvPr id="32" name="Image 5" descr="preencoded.png"/>
          <p:cNvPicPr>
            <a:picLocks noChangeAspect="1"/>
          </p:cNvPicPr>
          <p:nvPr/>
        </p:nvPicPr>
        <p:blipFill>
          <a:blip r:embed="rId8">
            <a:duotone>
              <a:srgbClr val="0067B8"/>
              <a:srgbClr val="2B88D8"/>
            </a:duotone>
          </a:blip>
          <a:stretch>
            <a:fillRect/>
          </a:stretch>
        </p:blipFill>
        <p:spPr>
          <a:xfrm>
            <a:off x="8860536" y="4782312"/>
            <a:ext cx="347472" cy="347472"/>
          </a:xfrm>
          <a:prstGeom prst="rect">
            <a:avLst/>
          </a:prstGeom>
        </p:spPr>
      </p:pic>
      <p:sp>
        <p:nvSpPr>
          <p:cNvPr id="33" name="Text 25"/>
          <p:cNvSpPr/>
          <p:nvPr/>
        </p:nvSpPr>
        <p:spPr>
          <a:xfrm>
            <a:off x="9528048" y="4608576"/>
            <a:ext cx="2286000" cy="6858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Background agents</a:t>
            </a:r>
            <a:endParaRPr lang="en-US" sz="1650"/>
          </a:p>
        </p:txBody>
      </p:sp>
      <p:sp>
        <p:nvSpPr>
          <p:cNvPr id="34" name="Text 26"/>
          <p:cNvSpPr/>
          <p:nvPr/>
        </p:nvSpPr>
        <p:spPr>
          <a:xfrm>
            <a:off x="8723376" y="5340096"/>
            <a:ext cx="3026664" cy="640080"/>
          </a:xfrm>
          <a:prstGeom prst="rect">
            <a:avLst/>
          </a:prstGeom>
          <a:noFill/>
          <a:ln/>
        </p:spPr>
        <p:txBody>
          <a:bodyPr wrap="square" lIns="0" tIns="0" rIns="0" bIns="0" rtlCol="0" anchor="ctr"/>
          <a:lstStyle/>
          <a:p>
            <a:pPr marL="0" indent="0" algn="l">
              <a:lnSpc>
                <a:spcPct val="118000"/>
              </a:lnSpc>
              <a:buNone/>
            </a:pPr>
            <a:r>
              <a:rPr lang="en-US" sz="1200">
                <a:solidFill>
                  <a:srgbClr val="404040"/>
                </a:solidFill>
                <a:latin typeface="Segoe UI" pitchFamily="34" charset="0"/>
                <a:ea typeface="Segoe UI" pitchFamily="34" charset="-122"/>
                <a:cs typeface="Segoe UI" pitchFamily="34" charset="-120"/>
              </a:rPr>
              <a:t>Fan out subtasks to child agents running in parallel.</a:t>
            </a:r>
            <a:endParaRPr lang="en-US" sz="1200"/>
          </a:p>
        </p:txBody>
      </p:sp>
      <p:sp>
        <p:nvSpPr>
          <p:cNvPr id="35" name="Text 27"/>
          <p:cNvSpPr/>
          <p:nvPr/>
        </p:nvSpPr>
        <p:spPr>
          <a:xfrm>
            <a:off x="640080" y="6199632"/>
            <a:ext cx="10972800" cy="320040"/>
          </a:xfrm>
          <a:prstGeom prst="rect">
            <a:avLst/>
          </a:prstGeom>
          <a:noFill/>
          <a:ln/>
        </p:spPr>
        <p:txBody>
          <a:bodyPr wrap="square" lIns="0" tIns="0" rIns="0" bIns="0" rtlCol="0" anchor="ctr"/>
          <a:lstStyle/>
          <a:p>
            <a:pPr marL="0" indent="0" algn="l">
              <a:buNone/>
            </a:pPr>
            <a:r>
              <a:rPr lang="en-US" sz="1150" i="1">
                <a:solidFill>
                  <a:srgbClr val="595959"/>
                </a:solidFill>
                <a:latin typeface="Segoe UI" pitchFamily="34" charset="0"/>
                <a:ea typeface="Segoe UI" pitchFamily="34" charset="-122"/>
                <a:cs typeface="Segoe UI" pitchFamily="34" charset="-120"/>
              </a:rPr>
              <a:t>Plus hosted web search, sandboxed shell execution (.NET), tool-approval rules, and OpenTelemetry tracing.</a:t>
            </a:r>
            <a:endParaRPr lang="en-US" sz="1150"/>
          </a:p>
        </p:txBody>
      </p:sp>
      <p:sp>
        <p:nvSpPr>
          <p:cNvPr id="36" name="Text 28"/>
          <p:cNvSpPr/>
          <p:nvPr/>
        </p:nvSpPr>
        <p:spPr>
          <a:xfrm>
            <a:off x="11002975" y="6400800"/>
            <a:ext cx="548640" cy="274320"/>
          </a:xfrm>
          <a:prstGeom prst="rect">
            <a:avLst/>
          </a:prstGeom>
          <a:noFill/>
          <a:ln/>
        </p:spPr>
        <p:txBody>
          <a:bodyPr wrap="square" lIns="0" tIns="0" rIns="0" bIns="0" rtlCol="0" anchor="ctr"/>
          <a:lstStyle/>
          <a:p>
            <a:pPr marL="0" indent="0" algn="r">
              <a:buNone/>
            </a:pPr>
            <a:r>
              <a:rPr lang="en-US" sz="900">
                <a:solidFill>
                  <a:srgbClr val="595959"/>
                </a:solidFill>
                <a:latin typeface="Segoe UI" pitchFamily="34" charset="0"/>
                <a:ea typeface="Segoe UI" pitchFamily="34" charset="-122"/>
                <a:cs typeface="Segoe UI" pitchFamily="34" charset="-120"/>
              </a:rPr>
              <a:t>05</a:t>
            </a:r>
            <a:endParaRPr lang="en-US" sz="90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0AE09-2518-BAA1-5A0D-FC19208FB603}"/>
            </a:ext>
          </a:extLst>
        </p:cNvPr>
        <p:cNvGrpSpPr/>
        <p:nvPr/>
      </p:nvGrpSpPr>
      <p:grpSpPr>
        <a:xfrm>
          <a:off x="0" y="0"/>
          <a:ext cx="0" cy="0"/>
          <a:chOff x="0" y="0"/>
          <a:chExt cx="0" cy="0"/>
        </a:xfrm>
      </p:grpSpPr>
      <p:pic>
        <p:nvPicPr>
          <p:cNvPr id="108" name="Screenshot 2026-05-23 at 1.10.04 AM.png">
            <a:extLst>
              <a:ext uri="{FF2B5EF4-FFF2-40B4-BE49-F238E27FC236}">
                <a16:creationId xmlns:a16="http://schemas.microsoft.com/office/drawing/2014/main" id="{1DECE434-6611-341A-F101-1DE80D3A19B7}"/>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1217427" y="354128"/>
            <a:ext cx="669626" cy="681071"/>
          </a:xfrm>
          <a:prstGeom prst="rect">
            <a:avLst/>
          </a:prstGeom>
        </p:spPr>
      </p:pic>
      <p:sp>
        <p:nvSpPr>
          <p:cNvPr id="3" name="Title 2">
            <a:extLst>
              <a:ext uri="{FF2B5EF4-FFF2-40B4-BE49-F238E27FC236}">
                <a16:creationId xmlns:a16="http://schemas.microsoft.com/office/drawing/2014/main" id="{01A0B21E-33FF-0D66-9F57-C84CF0D4F50C}"/>
              </a:ext>
            </a:extLst>
          </p:cNvPr>
          <p:cNvSpPr txBox="1">
            <a:spLocks noGrp="1"/>
          </p:cNvSpPr>
          <p:nvPr>
            <p:ph type="title" idx="4294967295"/>
          </p:nvPr>
        </p:nvSpPr>
        <p:spPr>
          <a:xfrm>
            <a:off x="588263" y="457200"/>
            <a:ext cx="11018520" cy="5539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rmAutofit/>
          </a:bodyPr>
          <a:lstStyle>
            <a:lvl1pPr defTabSz="932742">
              <a:lnSpc>
                <a:spcPct val="100000"/>
              </a:lnSpc>
              <a:spcBef>
                <a:spcPct val="0"/>
              </a:spcBef>
              <a:buNone/>
              <a:defRPr lang="en-US" sz="3600" b="1" cap="none" spc="-50" baseline="0" dirty="0" smtClean="0">
                <a:ln w="3175">
                  <a:noFill/>
                </a:ln>
                <a:effectLst/>
                <a:latin typeface="+mj-lt"/>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50" normalizeH="0" baseline="0" noProof="0">
                <a:ln w="3175">
                  <a:noFill/>
                </a:ln>
                <a:solidFill>
                  <a:schemeClr val="tx1"/>
                </a:solidFill>
                <a:effectLst/>
                <a:uLnTx/>
                <a:uFillTx/>
                <a:latin typeface="+mj-lt"/>
                <a:ea typeface="+mn-ea"/>
                <a:cs typeface="Segoe UI" pitchFamily="34" charset="0"/>
              </a:rPr>
              <a:t>Hermes Agent</a:t>
            </a:r>
          </a:p>
        </p:txBody>
      </p:sp>
      <p:sp>
        <p:nvSpPr>
          <p:cNvPr id="21" name="Text 1">
            <a:extLst>
              <a:ext uri="{FF2B5EF4-FFF2-40B4-BE49-F238E27FC236}">
                <a16:creationId xmlns:a16="http://schemas.microsoft.com/office/drawing/2014/main" id="{350A2259-BB88-506B-D57D-B3DF5A819A98}"/>
              </a:ext>
            </a:extLst>
          </p:cNvPr>
          <p:cNvSpPr txBox="1"/>
          <p:nvPr/>
        </p:nvSpPr>
        <p:spPr>
          <a:xfrm>
            <a:off x="566739" y="1071201"/>
            <a:ext cx="11040043" cy="276999"/>
          </a:xfrm>
          <a:prstGeom prst="rect">
            <a:avLst/>
          </a:prstGeom>
          <a:noFill/>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rtlCol="0" anchor="t">
            <a:normAutofit/>
          </a:bodyPr>
          <a:lstStyle>
            <a:defPPr>
              <a:defRPr lang="en-US"/>
            </a:defPPr>
            <a:lvl1pPr>
              <a:defRPr sz="1400" spc="155">
                <a:solidFill>
                  <a:srgbClr val="1C1C1C"/>
                </a:solidFill>
                <a:latin typeface="Consolas"/>
                <a:ea typeface="Consolas"/>
                <a:cs typeface="Consolas"/>
                <a:sym typeface="Consolas"/>
              </a:defRPr>
            </a:lvl1pPr>
            <a:lvl2pPr marL="0" marR="0" lvl="1" indent="0" defTabSz="630263" fontAlgn="base">
              <a:lnSpc>
                <a:spcPct val="100000"/>
              </a:lnSpc>
              <a:spcBef>
                <a:spcPts val="1800"/>
              </a:spcBef>
              <a:spcAft>
                <a:spcPts val="0"/>
              </a:spcAft>
              <a:buClrTx/>
              <a:buSzPct val="90000"/>
              <a:buFontTx/>
              <a:buNone/>
              <a:tabLst>
                <a:tab pos="1371655" algn="l"/>
              </a:tabLst>
              <a:defRPr sz="1800" spc="-50">
                <a:ln w="3175">
                  <a:noFill/>
                </a:ln>
                <a:cs typeface="Segoe UI" pitchFamily="34" charset="0"/>
              </a:defRPr>
            </a:lvl2pPr>
          </a:lstStyle>
          <a:p>
            <a:pPr lvl="1"/>
            <a:r>
              <a:rPr lang="en-US"/>
              <a:t>Self-improving Agentic AI that lives everywhere work happens</a:t>
            </a:r>
          </a:p>
        </p:txBody>
      </p:sp>
      <p:sp>
        <p:nvSpPr>
          <p:cNvPr id="266" name="Rectangle: Rounded Corners 24">
            <a:extLst>
              <a:ext uri="{FF2B5EF4-FFF2-40B4-BE49-F238E27FC236}">
                <a16:creationId xmlns:a16="http://schemas.microsoft.com/office/drawing/2014/main" id="{57EBDBF1-C6DC-C5AC-7E01-FCCD1C92B95C}"/>
              </a:ext>
              <a:ext uri="{C183D7F6-B498-43B3-948B-1728B52AA6E4}">
                <adec:decorative xmlns:adec="http://schemas.microsoft.com/office/drawing/2017/decorative" val="0"/>
              </a:ext>
            </a:extLst>
          </p:cNvPr>
          <p:cNvSpPr/>
          <p:nvPr/>
        </p:nvSpPr>
        <p:spPr bwMode="auto">
          <a:xfrm>
            <a:off x="500698" y="1669237"/>
            <a:ext cx="2646288" cy="405501"/>
          </a:xfrm>
          <a:prstGeom prst="rect">
            <a:avLst/>
          </a:prstGeom>
          <a:solidFill>
            <a:srgbClr val="36AAEE"/>
          </a:solidFill>
          <a:ln w="12700" cap="flat">
            <a:solidFill>
              <a:srgbClr val="36AAEE"/>
            </a:solid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400" b="1">
                <a:solidFill>
                  <a:schemeClr val="bg1"/>
                </a:solidFill>
                <a:latin typeface="Segoe UI"/>
              </a:rPr>
              <a:t>Work Surfaces</a:t>
            </a:r>
          </a:p>
        </p:txBody>
      </p:sp>
      <p:sp>
        <p:nvSpPr>
          <p:cNvPr id="7" name="Shape 4">
            <a:extLst>
              <a:ext uri="{FF2B5EF4-FFF2-40B4-BE49-F238E27FC236}">
                <a16:creationId xmlns:a16="http://schemas.microsoft.com/office/drawing/2014/main" id="{3132835C-B1B6-A0E1-7656-303B8BDA6391}"/>
              </a:ext>
              <a:ext uri="{C183D7F6-B498-43B3-948B-1728B52AA6E4}">
                <adec:decorative xmlns:adec="http://schemas.microsoft.com/office/drawing/2017/decorative" val="1"/>
              </a:ext>
            </a:extLst>
          </p:cNvPr>
          <p:cNvSpPr/>
          <p:nvPr/>
        </p:nvSpPr>
        <p:spPr>
          <a:xfrm>
            <a:off x="500698" y="1669238"/>
            <a:ext cx="2646288" cy="4767162"/>
          </a:xfrm>
          <a:prstGeom prst="rect">
            <a:avLst/>
          </a:prstGeom>
          <a:noFill/>
          <a:ln w="1270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sz="2000">
              <a:solidFill>
                <a:srgbClr val="000000"/>
              </a:solidFill>
              <a:latin typeface="Segoe UI"/>
              <a:cs typeface="Segoe UI" pitchFamily="34" charset="0"/>
            </a:endParaRPr>
          </a:p>
        </p:txBody>
      </p:sp>
      <p:sp>
        <p:nvSpPr>
          <p:cNvPr id="19" name="Shape 9">
            <a:extLst>
              <a:ext uri="{FF2B5EF4-FFF2-40B4-BE49-F238E27FC236}">
                <a16:creationId xmlns:a16="http://schemas.microsoft.com/office/drawing/2014/main" id="{C11423D5-8042-C4ED-EDDE-97956E7B9F8B}"/>
              </a:ext>
              <a:ext uri="{C183D7F6-B498-43B3-948B-1728B52AA6E4}">
                <adec:decorative xmlns:adec="http://schemas.microsoft.com/office/drawing/2017/decorative" val="1"/>
              </a:ext>
            </a:extLst>
          </p:cNvPr>
          <p:cNvSpPr/>
          <p:nvPr/>
        </p:nvSpPr>
        <p:spPr>
          <a:xfrm>
            <a:off x="692654" y="2553673"/>
            <a:ext cx="2264586" cy="298406"/>
          </a:xfrm>
          <a:prstGeom prst="rect">
            <a:avLst/>
          </a:prstGeom>
          <a:noFill/>
          <a:ln w="12700">
            <a:solidFill>
              <a:schemeClr val="accent1"/>
            </a:solidFill>
          </a:ln>
        </p:spPr>
        <p:txBody>
          <a:bodyPr lIns="45767" rIns="45767"/>
          <a:lstStyle/>
          <a:p>
            <a:endParaRPr sz="1767"/>
          </a:p>
        </p:txBody>
      </p:sp>
      <p:sp>
        <p:nvSpPr>
          <p:cNvPr id="277" name="Rectangle: Rounded Corners 24">
            <a:extLst>
              <a:ext uri="{FF2B5EF4-FFF2-40B4-BE49-F238E27FC236}">
                <a16:creationId xmlns:a16="http://schemas.microsoft.com/office/drawing/2014/main" id="{7FF29BD6-938D-CA15-149A-CE47BDD564D0}"/>
              </a:ext>
              <a:ext uri="{C183D7F6-B498-43B3-948B-1728B52AA6E4}">
                <adec:decorative xmlns:adec="http://schemas.microsoft.com/office/drawing/2017/decorative" val="0"/>
              </a:ext>
            </a:extLst>
          </p:cNvPr>
          <p:cNvSpPr/>
          <p:nvPr/>
        </p:nvSpPr>
        <p:spPr bwMode="auto">
          <a:xfrm>
            <a:off x="691091" y="2244493"/>
            <a:ext cx="2267712" cy="301752"/>
          </a:xfrm>
          <a:prstGeom prst="rect">
            <a:avLst/>
          </a:prstGeom>
          <a:solidFill>
            <a:schemeClr val="accent1"/>
          </a:solidFill>
          <a:ln w="12700" cap="flat">
            <a:solidFill>
              <a:schemeClr val="accent1">
                <a:alpha val="99000"/>
              </a:schemeClr>
            </a:solidFill>
            <a:prstDash val="solid"/>
            <a:miter/>
          </a:ln>
          <a:effectLst/>
        </p:spPr>
        <p:txBody>
          <a:bodyPr rot="0" spcFirstLastPara="0" vertOverflow="overflow" horzOverflow="overflow" vert="horz" wrap="square" lIns="14400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200" b="1">
                <a:solidFill>
                  <a:schemeClr val="bg1"/>
                </a:solidFill>
              </a:rPr>
              <a:t>Developer</a:t>
            </a:r>
          </a:p>
        </p:txBody>
      </p:sp>
      <p:pic>
        <p:nvPicPr>
          <p:cNvPr id="110" name="Image 1">
            <a:extLst>
              <a:ext uri="{FF2B5EF4-FFF2-40B4-BE49-F238E27FC236}">
                <a16:creationId xmlns:a16="http://schemas.microsoft.com/office/drawing/2014/main" id="{2745E6C1-C797-60C0-B878-307F74760FB0}"/>
              </a:ext>
              <a:ext uri="{C183D7F6-B498-43B3-948B-1728B52AA6E4}">
                <adec:decorative xmlns:adec="http://schemas.microsoft.com/office/drawing/2017/decorative" val="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1272376" y="2631479"/>
            <a:ext cx="142796" cy="142796"/>
          </a:xfrm>
          <a:prstGeom prst="rect">
            <a:avLst/>
          </a:prstGeom>
          <a:ln w="12700">
            <a:miter lim="400000"/>
          </a:ln>
        </p:spPr>
      </p:pic>
      <p:sp>
        <p:nvSpPr>
          <p:cNvPr id="112" name="Text 10">
            <a:extLst>
              <a:ext uri="{FF2B5EF4-FFF2-40B4-BE49-F238E27FC236}">
                <a16:creationId xmlns:a16="http://schemas.microsoft.com/office/drawing/2014/main" id="{BEB0EBD0-3015-97F8-46F8-6F0FBF74AEF3}"/>
              </a:ext>
            </a:extLst>
          </p:cNvPr>
          <p:cNvSpPr txBox="1"/>
          <p:nvPr/>
        </p:nvSpPr>
        <p:spPr>
          <a:xfrm>
            <a:off x="1484807" y="2623907"/>
            <a:ext cx="892711" cy="15793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lvl1pPr>
              <a:defRPr sz="900">
                <a:solidFill>
                  <a:srgbClr val="262A30"/>
                </a:solidFill>
                <a:latin typeface="Consolas"/>
                <a:ea typeface="Consolas"/>
                <a:cs typeface="Consolas"/>
                <a:sym typeface="Consolas"/>
              </a:defRPr>
            </a:lvl1pPr>
          </a:lstStyle>
          <a:p>
            <a:r>
              <a:rPr sz="1000">
                <a:solidFill>
                  <a:schemeClr val="tx1"/>
                </a:solidFill>
                <a:latin typeface="+mn-lt"/>
              </a:rPr>
              <a:t>IDE &amp; Terminal</a:t>
            </a:r>
          </a:p>
        </p:txBody>
      </p:sp>
      <p:sp>
        <p:nvSpPr>
          <p:cNvPr id="114" name="Shape 11">
            <a:extLst>
              <a:ext uri="{FF2B5EF4-FFF2-40B4-BE49-F238E27FC236}">
                <a16:creationId xmlns:a16="http://schemas.microsoft.com/office/drawing/2014/main" id="{274C0AAA-837A-5692-7534-D73CFF2E4D00}"/>
              </a:ext>
              <a:ext uri="{C183D7F6-B498-43B3-948B-1728B52AA6E4}">
                <adec:decorative xmlns:adec="http://schemas.microsoft.com/office/drawing/2017/decorative" val="1"/>
              </a:ext>
            </a:extLst>
          </p:cNvPr>
          <p:cNvSpPr/>
          <p:nvPr/>
        </p:nvSpPr>
        <p:spPr>
          <a:xfrm>
            <a:off x="692654" y="2848441"/>
            <a:ext cx="2264586" cy="298405"/>
          </a:xfrm>
          <a:prstGeom prst="rect">
            <a:avLst/>
          </a:prstGeom>
          <a:noFill/>
          <a:ln w="12700">
            <a:solidFill>
              <a:schemeClr val="accent1"/>
            </a:solidFill>
          </a:ln>
        </p:spPr>
        <p:txBody>
          <a:bodyPr lIns="45767" rIns="45767"/>
          <a:lstStyle/>
          <a:p>
            <a:endParaRPr sz="1767"/>
          </a:p>
        </p:txBody>
      </p:sp>
      <p:pic>
        <p:nvPicPr>
          <p:cNvPr id="116" name="Image 2">
            <a:extLst>
              <a:ext uri="{FF2B5EF4-FFF2-40B4-BE49-F238E27FC236}">
                <a16:creationId xmlns:a16="http://schemas.microsoft.com/office/drawing/2014/main" id="{E5DBDDD8-C073-C8F1-0EF6-A41101EB912A}"/>
              </a:ext>
              <a:ext uri="{C183D7F6-B498-43B3-948B-1728B52AA6E4}">
                <adec:decorative xmlns:adec="http://schemas.microsoft.com/office/drawing/2017/decorative" val="1"/>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1272376" y="2926246"/>
            <a:ext cx="142796" cy="142796"/>
          </a:xfrm>
          <a:prstGeom prst="rect">
            <a:avLst/>
          </a:prstGeom>
          <a:ln w="12700">
            <a:miter lim="400000"/>
          </a:ln>
        </p:spPr>
      </p:pic>
      <p:sp>
        <p:nvSpPr>
          <p:cNvPr id="118" name="Text 12">
            <a:extLst>
              <a:ext uri="{FF2B5EF4-FFF2-40B4-BE49-F238E27FC236}">
                <a16:creationId xmlns:a16="http://schemas.microsoft.com/office/drawing/2014/main" id="{232D3458-1F93-23EB-C387-7617FB6382FC}"/>
              </a:ext>
            </a:extLst>
          </p:cNvPr>
          <p:cNvSpPr txBox="1"/>
          <p:nvPr/>
        </p:nvSpPr>
        <p:spPr>
          <a:xfrm>
            <a:off x="1484807" y="2918674"/>
            <a:ext cx="892711" cy="15793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lvl1pPr>
              <a:defRPr sz="900">
                <a:solidFill>
                  <a:srgbClr val="262A30"/>
                </a:solidFill>
                <a:latin typeface="Consolas"/>
                <a:ea typeface="Consolas"/>
                <a:cs typeface="Consolas"/>
                <a:sym typeface="Consolas"/>
              </a:defRPr>
            </a:lvl1pPr>
          </a:lstStyle>
          <a:p>
            <a:r>
              <a:rPr sz="1000">
                <a:solidFill>
                  <a:schemeClr val="tx1"/>
                </a:solidFill>
                <a:latin typeface="+mn-lt"/>
              </a:rPr>
              <a:t>GitHub / Repos</a:t>
            </a:r>
          </a:p>
        </p:txBody>
      </p:sp>
      <p:sp>
        <p:nvSpPr>
          <p:cNvPr id="122" name="Shape 14">
            <a:extLst>
              <a:ext uri="{FF2B5EF4-FFF2-40B4-BE49-F238E27FC236}">
                <a16:creationId xmlns:a16="http://schemas.microsoft.com/office/drawing/2014/main" id="{0F7B0A82-7E4A-784C-AE99-79685C346DA9}"/>
              </a:ext>
              <a:ext uri="{C183D7F6-B498-43B3-948B-1728B52AA6E4}">
                <adec:decorative xmlns:adec="http://schemas.microsoft.com/office/drawing/2017/decorative" val="1"/>
              </a:ext>
            </a:extLst>
          </p:cNvPr>
          <p:cNvSpPr/>
          <p:nvPr/>
        </p:nvSpPr>
        <p:spPr>
          <a:xfrm>
            <a:off x="692654" y="3843811"/>
            <a:ext cx="2264586" cy="298406"/>
          </a:xfrm>
          <a:prstGeom prst="rect">
            <a:avLst/>
          </a:prstGeom>
          <a:noFill/>
          <a:ln w="12700">
            <a:solidFill>
              <a:schemeClr val="accent1"/>
            </a:solidFill>
          </a:ln>
        </p:spPr>
        <p:txBody>
          <a:bodyPr lIns="45767" rIns="45767"/>
          <a:lstStyle/>
          <a:p>
            <a:endParaRPr sz="1767"/>
          </a:p>
        </p:txBody>
      </p:sp>
      <p:sp>
        <p:nvSpPr>
          <p:cNvPr id="278" name="Rectangle: Rounded Corners 24">
            <a:extLst>
              <a:ext uri="{FF2B5EF4-FFF2-40B4-BE49-F238E27FC236}">
                <a16:creationId xmlns:a16="http://schemas.microsoft.com/office/drawing/2014/main" id="{4781A19E-2670-AD4D-519C-C46489378E8D}"/>
              </a:ext>
              <a:ext uri="{C183D7F6-B498-43B3-948B-1728B52AA6E4}">
                <adec:decorative xmlns:adec="http://schemas.microsoft.com/office/drawing/2017/decorative" val="0"/>
              </a:ext>
            </a:extLst>
          </p:cNvPr>
          <p:cNvSpPr/>
          <p:nvPr/>
        </p:nvSpPr>
        <p:spPr bwMode="auto">
          <a:xfrm>
            <a:off x="691091" y="3541909"/>
            <a:ext cx="2267712" cy="301752"/>
          </a:xfrm>
          <a:prstGeom prst="rect">
            <a:avLst/>
          </a:prstGeom>
          <a:solidFill>
            <a:schemeClr val="accent1"/>
          </a:solidFill>
          <a:ln w="12700" cap="flat">
            <a:solidFill>
              <a:schemeClr val="accent1"/>
            </a:solidFill>
            <a:prstDash val="solid"/>
            <a:miter/>
          </a:ln>
          <a:effectLst/>
        </p:spPr>
        <p:txBody>
          <a:bodyPr rot="0" spcFirstLastPara="0" vertOverflow="overflow" horzOverflow="overflow" vert="horz" wrap="square" lIns="14400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200" b="1">
                <a:solidFill>
                  <a:schemeClr val="bg1"/>
                </a:solidFill>
              </a:rPr>
              <a:t>Enterprise</a:t>
            </a:r>
          </a:p>
        </p:txBody>
      </p:sp>
      <p:pic>
        <p:nvPicPr>
          <p:cNvPr id="124" name="Image 3">
            <a:extLst>
              <a:ext uri="{FF2B5EF4-FFF2-40B4-BE49-F238E27FC236}">
                <a16:creationId xmlns:a16="http://schemas.microsoft.com/office/drawing/2014/main" id="{AD151823-3FEC-78DD-664A-13A91BB8609E}"/>
              </a:ext>
              <a:ext uri="{C183D7F6-B498-43B3-948B-1728B52AA6E4}">
                <adec:decorative xmlns:adec="http://schemas.microsoft.com/office/drawing/2017/decorative" val="1"/>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1272376" y="3921615"/>
            <a:ext cx="142796" cy="142796"/>
          </a:xfrm>
          <a:prstGeom prst="rect">
            <a:avLst/>
          </a:prstGeom>
          <a:ln w="12700">
            <a:miter lim="400000"/>
          </a:ln>
        </p:spPr>
      </p:pic>
      <p:sp>
        <p:nvSpPr>
          <p:cNvPr id="126" name="Text 15">
            <a:extLst>
              <a:ext uri="{FF2B5EF4-FFF2-40B4-BE49-F238E27FC236}">
                <a16:creationId xmlns:a16="http://schemas.microsoft.com/office/drawing/2014/main" id="{00C5624A-8A66-3CD0-9835-6A9EB2D09C07}"/>
              </a:ext>
            </a:extLst>
          </p:cNvPr>
          <p:cNvSpPr txBox="1"/>
          <p:nvPr/>
        </p:nvSpPr>
        <p:spPr>
          <a:xfrm>
            <a:off x="1484807" y="3914044"/>
            <a:ext cx="892711" cy="15793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lvl1pPr>
              <a:defRPr sz="900">
                <a:solidFill>
                  <a:srgbClr val="262A30"/>
                </a:solidFill>
                <a:latin typeface="Consolas"/>
                <a:ea typeface="Consolas"/>
                <a:cs typeface="Consolas"/>
                <a:sym typeface="Consolas"/>
              </a:defRPr>
            </a:lvl1pPr>
          </a:lstStyle>
          <a:p>
            <a:r>
              <a:rPr sz="1000">
                <a:solidFill>
                  <a:schemeClr val="tx1"/>
                </a:solidFill>
                <a:latin typeface="+mn-lt"/>
              </a:rPr>
              <a:t>Slack &amp; Teams</a:t>
            </a:r>
          </a:p>
        </p:txBody>
      </p:sp>
      <p:sp>
        <p:nvSpPr>
          <p:cNvPr id="128" name="Shape 16">
            <a:extLst>
              <a:ext uri="{FF2B5EF4-FFF2-40B4-BE49-F238E27FC236}">
                <a16:creationId xmlns:a16="http://schemas.microsoft.com/office/drawing/2014/main" id="{CA212BB4-4CDF-A1FD-75D0-193D456B5E45}"/>
              </a:ext>
              <a:ext uri="{C183D7F6-B498-43B3-948B-1728B52AA6E4}">
                <adec:decorative xmlns:adec="http://schemas.microsoft.com/office/drawing/2017/decorative" val="1"/>
              </a:ext>
            </a:extLst>
          </p:cNvPr>
          <p:cNvSpPr/>
          <p:nvPr/>
        </p:nvSpPr>
        <p:spPr>
          <a:xfrm>
            <a:off x="692654" y="4143395"/>
            <a:ext cx="2264586" cy="298406"/>
          </a:xfrm>
          <a:prstGeom prst="rect">
            <a:avLst/>
          </a:prstGeom>
          <a:noFill/>
          <a:ln w="12700">
            <a:solidFill>
              <a:schemeClr val="accent1"/>
            </a:solidFill>
          </a:ln>
        </p:spPr>
        <p:txBody>
          <a:bodyPr lIns="45767" rIns="45767"/>
          <a:lstStyle/>
          <a:p>
            <a:endParaRPr sz="1767"/>
          </a:p>
        </p:txBody>
      </p:sp>
      <p:pic>
        <p:nvPicPr>
          <p:cNvPr id="130" name="Image 4">
            <a:extLst>
              <a:ext uri="{FF2B5EF4-FFF2-40B4-BE49-F238E27FC236}">
                <a16:creationId xmlns:a16="http://schemas.microsoft.com/office/drawing/2014/main" id="{F2887AFF-37EF-8F67-13E8-19CA38828EBF}"/>
              </a:ext>
              <a:ext uri="{C183D7F6-B498-43B3-948B-1728B52AA6E4}">
                <adec:decorative xmlns:adec="http://schemas.microsoft.com/office/drawing/2017/decorative" val="1"/>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100000"/>
                    </a14:imgEffect>
                  </a14:imgLayer>
                </a14:imgProps>
              </a:ext>
            </a:extLst>
          </a:blip>
          <a:stretch>
            <a:fillRect/>
          </a:stretch>
        </p:blipFill>
        <p:spPr>
          <a:xfrm>
            <a:off x="1272376" y="4221200"/>
            <a:ext cx="142796" cy="142796"/>
          </a:xfrm>
          <a:prstGeom prst="rect">
            <a:avLst/>
          </a:prstGeom>
          <a:ln w="12700">
            <a:miter lim="400000"/>
          </a:ln>
        </p:spPr>
      </p:pic>
      <p:sp>
        <p:nvSpPr>
          <p:cNvPr id="132" name="Text 17">
            <a:extLst>
              <a:ext uri="{FF2B5EF4-FFF2-40B4-BE49-F238E27FC236}">
                <a16:creationId xmlns:a16="http://schemas.microsoft.com/office/drawing/2014/main" id="{CD968D90-EA38-C9C2-F2C9-69AFA7B59891}"/>
              </a:ext>
            </a:extLst>
          </p:cNvPr>
          <p:cNvSpPr txBox="1"/>
          <p:nvPr/>
        </p:nvSpPr>
        <p:spPr>
          <a:xfrm>
            <a:off x="1484807" y="4253115"/>
            <a:ext cx="892711" cy="7896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lvl1pPr>
              <a:defRPr sz="900">
                <a:solidFill>
                  <a:srgbClr val="262A30"/>
                </a:solidFill>
                <a:latin typeface="Consolas"/>
                <a:ea typeface="Consolas"/>
                <a:cs typeface="Consolas"/>
                <a:sym typeface="Consolas"/>
              </a:defRPr>
            </a:lvl1pPr>
          </a:lstStyle>
          <a:p>
            <a:r>
              <a:rPr sz="1000">
                <a:solidFill>
                  <a:schemeClr val="tx1"/>
                </a:solidFill>
                <a:latin typeface="+mn-lt"/>
              </a:rPr>
              <a:t>Outlook / Mail</a:t>
            </a:r>
          </a:p>
        </p:txBody>
      </p:sp>
      <p:sp>
        <p:nvSpPr>
          <p:cNvPr id="134" name="Shape 18">
            <a:extLst>
              <a:ext uri="{FF2B5EF4-FFF2-40B4-BE49-F238E27FC236}">
                <a16:creationId xmlns:a16="http://schemas.microsoft.com/office/drawing/2014/main" id="{7581E255-4021-7417-799B-FBA175E5C49B}"/>
              </a:ext>
              <a:ext uri="{C183D7F6-B498-43B3-948B-1728B52AA6E4}">
                <adec:decorative xmlns:adec="http://schemas.microsoft.com/office/drawing/2017/decorative" val="1"/>
              </a:ext>
            </a:extLst>
          </p:cNvPr>
          <p:cNvSpPr/>
          <p:nvPr/>
        </p:nvSpPr>
        <p:spPr>
          <a:xfrm>
            <a:off x="692654" y="4441801"/>
            <a:ext cx="2264586" cy="298406"/>
          </a:xfrm>
          <a:prstGeom prst="rect">
            <a:avLst/>
          </a:prstGeom>
          <a:noFill/>
          <a:ln w="12700">
            <a:solidFill>
              <a:schemeClr val="accent1"/>
            </a:solidFill>
          </a:ln>
        </p:spPr>
        <p:txBody>
          <a:bodyPr lIns="45767" rIns="45767"/>
          <a:lstStyle/>
          <a:p>
            <a:endParaRPr sz="1767"/>
          </a:p>
        </p:txBody>
      </p:sp>
      <p:pic>
        <p:nvPicPr>
          <p:cNvPr id="136" name="Image 5">
            <a:extLst>
              <a:ext uri="{FF2B5EF4-FFF2-40B4-BE49-F238E27FC236}">
                <a16:creationId xmlns:a16="http://schemas.microsoft.com/office/drawing/2014/main" id="{4440AEB9-4E9A-2BAC-354F-428A11EF49DF}"/>
              </a:ext>
              <a:ext uri="{C183D7F6-B498-43B3-948B-1728B52AA6E4}">
                <adec:decorative xmlns:adec="http://schemas.microsoft.com/office/drawing/2017/decorative" val="1"/>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100000"/>
                    </a14:imgEffect>
                  </a14:imgLayer>
                </a14:imgProps>
              </a:ext>
            </a:extLst>
          </a:blip>
          <a:stretch>
            <a:fillRect/>
          </a:stretch>
        </p:blipFill>
        <p:spPr>
          <a:xfrm>
            <a:off x="1227740" y="4518691"/>
            <a:ext cx="142796" cy="142796"/>
          </a:xfrm>
          <a:prstGeom prst="rect">
            <a:avLst/>
          </a:prstGeom>
          <a:ln w="12700">
            <a:miter lim="400000"/>
          </a:ln>
        </p:spPr>
      </p:pic>
      <p:sp>
        <p:nvSpPr>
          <p:cNvPr id="138" name="Text 19">
            <a:extLst>
              <a:ext uri="{FF2B5EF4-FFF2-40B4-BE49-F238E27FC236}">
                <a16:creationId xmlns:a16="http://schemas.microsoft.com/office/drawing/2014/main" id="{0BAB698C-409F-6990-E104-B839AD6D9546}"/>
              </a:ext>
            </a:extLst>
          </p:cNvPr>
          <p:cNvSpPr txBox="1"/>
          <p:nvPr/>
        </p:nvSpPr>
        <p:spPr>
          <a:xfrm>
            <a:off x="1440171" y="4512034"/>
            <a:ext cx="981982" cy="15793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lvl1pPr>
              <a:defRPr sz="900">
                <a:solidFill>
                  <a:srgbClr val="262A30"/>
                </a:solidFill>
                <a:latin typeface="Consolas"/>
                <a:ea typeface="Consolas"/>
                <a:cs typeface="Consolas"/>
                <a:sym typeface="Consolas"/>
              </a:defRPr>
            </a:lvl1pPr>
          </a:lstStyle>
          <a:p>
            <a:r>
              <a:rPr sz="1000">
                <a:solidFill>
                  <a:schemeClr val="tx1"/>
                </a:solidFill>
                <a:latin typeface="+mn-lt"/>
              </a:rPr>
              <a:t>Enterprise Tools</a:t>
            </a:r>
          </a:p>
        </p:txBody>
      </p:sp>
      <p:sp>
        <p:nvSpPr>
          <p:cNvPr id="142" name="Shape 21">
            <a:extLst>
              <a:ext uri="{FF2B5EF4-FFF2-40B4-BE49-F238E27FC236}">
                <a16:creationId xmlns:a16="http://schemas.microsoft.com/office/drawing/2014/main" id="{90C3B503-E158-D11C-A7C2-113AD7D4E259}"/>
              </a:ext>
              <a:ext uri="{C183D7F6-B498-43B3-948B-1728B52AA6E4}">
                <adec:decorative xmlns:adec="http://schemas.microsoft.com/office/drawing/2017/decorative" val="1"/>
              </a:ext>
            </a:extLst>
          </p:cNvPr>
          <p:cNvSpPr/>
          <p:nvPr/>
        </p:nvSpPr>
        <p:spPr>
          <a:xfrm>
            <a:off x="702149" y="5435919"/>
            <a:ext cx="2264586" cy="298406"/>
          </a:xfrm>
          <a:prstGeom prst="rect">
            <a:avLst/>
          </a:prstGeom>
          <a:noFill/>
          <a:ln w="12700">
            <a:solidFill>
              <a:schemeClr val="accent1"/>
            </a:solidFill>
          </a:ln>
        </p:spPr>
        <p:txBody>
          <a:bodyPr lIns="45767" rIns="45767"/>
          <a:lstStyle/>
          <a:p>
            <a:endParaRPr sz="1767"/>
          </a:p>
        </p:txBody>
      </p:sp>
      <p:sp>
        <p:nvSpPr>
          <p:cNvPr id="279" name="Rectangle: Rounded Corners 24">
            <a:extLst>
              <a:ext uri="{FF2B5EF4-FFF2-40B4-BE49-F238E27FC236}">
                <a16:creationId xmlns:a16="http://schemas.microsoft.com/office/drawing/2014/main" id="{0C6B29E7-9457-55C1-F178-B5A5FA946134}"/>
              </a:ext>
              <a:ext uri="{C183D7F6-B498-43B3-948B-1728B52AA6E4}">
                <adec:decorative xmlns:adec="http://schemas.microsoft.com/office/drawing/2017/decorative" val="0"/>
              </a:ext>
            </a:extLst>
          </p:cNvPr>
          <p:cNvSpPr/>
          <p:nvPr/>
        </p:nvSpPr>
        <p:spPr bwMode="auto">
          <a:xfrm>
            <a:off x="700586" y="5135270"/>
            <a:ext cx="2267712" cy="301752"/>
          </a:xfrm>
          <a:prstGeom prst="rect">
            <a:avLst/>
          </a:prstGeom>
          <a:solidFill>
            <a:schemeClr val="accent1"/>
          </a:solidFill>
          <a:ln w="12700" cap="flat">
            <a:solidFill>
              <a:schemeClr val="accent1"/>
            </a:solidFill>
            <a:prstDash val="solid"/>
            <a:miter/>
          </a:ln>
          <a:effectLst/>
        </p:spPr>
        <p:txBody>
          <a:bodyPr rot="0" spcFirstLastPara="0" vertOverflow="overflow" horzOverflow="overflow" vert="horz" wrap="square" lIns="14400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200" b="1">
                <a:solidFill>
                  <a:schemeClr val="bg1"/>
                </a:solidFill>
              </a:rPr>
              <a:t>Everyday</a:t>
            </a:r>
          </a:p>
        </p:txBody>
      </p:sp>
      <p:pic>
        <p:nvPicPr>
          <p:cNvPr id="144" name="Image 6">
            <a:extLst>
              <a:ext uri="{FF2B5EF4-FFF2-40B4-BE49-F238E27FC236}">
                <a16:creationId xmlns:a16="http://schemas.microsoft.com/office/drawing/2014/main" id="{3AB3389E-5EAC-642D-4DA2-511A437CF266}"/>
              </a:ext>
              <a:ext uri="{C183D7F6-B498-43B3-948B-1728B52AA6E4}">
                <adec:decorative xmlns:adec="http://schemas.microsoft.com/office/drawing/2017/decorative" val="1"/>
              </a:ext>
            </a:extLst>
          </p:cNvPr>
          <p:cNvPicPr>
            <a:picLocks noChangeAspect="1"/>
          </p:cNvPicPr>
          <p:nvPr/>
        </p:nvPicPr>
        <p:blipFill>
          <a:blip r:embed="rId13">
            <a:extLst>
              <a:ext uri="{BEBA8EAE-BF5A-486C-A8C5-ECC9F3942E4B}">
                <a14:imgProps xmlns:a14="http://schemas.microsoft.com/office/drawing/2010/main">
                  <a14:imgLayer r:embed="rId14">
                    <a14:imgEffect>
                      <a14:brightnessContrast bright="100000"/>
                    </a14:imgEffect>
                  </a14:imgLayer>
                </a14:imgProps>
              </a:ext>
            </a:extLst>
          </a:blip>
          <a:stretch>
            <a:fillRect/>
          </a:stretch>
        </p:blipFill>
        <p:spPr>
          <a:xfrm>
            <a:off x="1239961" y="5513724"/>
            <a:ext cx="142796" cy="142796"/>
          </a:xfrm>
          <a:prstGeom prst="rect">
            <a:avLst/>
          </a:prstGeom>
          <a:ln w="12700">
            <a:miter lim="400000"/>
          </a:ln>
        </p:spPr>
      </p:pic>
      <p:sp>
        <p:nvSpPr>
          <p:cNvPr id="146" name="Text 22">
            <a:extLst>
              <a:ext uri="{FF2B5EF4-FFF2-40B4-BE49-F238E27FC236}">
                <a16:creationId xmlns:a16="http://schemas.microsoft.com/office/drawing/2014/main" id="{8667EEBC-1075-F8F5-0ADA-F62B6B191C3F}"/>
              </a:ext>
            </a:extLst>
          </p:cNvPr>
          <p:cNvSpPr txBox="1"/>
          <p:nvPr/>
        </p:nvSpPr>
        <p:spPr>
          <a:xfrm>
            <a:off x="1452392" y="5506153"/>
            <a:ext cx="976531" cy="15793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lvl1pPr>
              <a:defRPr sz="900">
                <a:solidFill>
                  <a:srgbClr val="262A30"/>
                </a:solidFill>
                <a:latin typeface="Consolas"/>
                <a:ea typeface="Consolas"/>
                <a:cs typeface="Consolas"/>
                <a:sym typeface="Consolas"/>
              </a:defRPr>
            </a:lvl1pPr>
          </a:lstStyle>
          <a:p>
            <a:r>
              <a:rPr sz="1000">
                <a:solidFill>
                  <a:schemeClr val="tx1"/>
                </a:solidFill>
                <a:latin typeface="+mn-lt"/>
              </a:rPr>
              <a:t>WhatsApp / SMS</a:t>
            </a:r>
          </a:p>
        </p:txBody>
      </p:sp>
      <p:sp>
        <p:nvSpPr>
          <p:cNvPr id="148" name="Shape 23">
            <a:extLst>
              <a:ext uri="{FF2B5EF4-FFF2-40B4-BE49-F238E27FC236}">
                <a16:creationId xmlns:a16="http://schemas.microsoft.com/office/drawing/2014/main" id="{45EDC33C-9A93-A704-C859-F0CEB6DFEA5D}"/>
              </a:ext>
              <a:ext uri="{C183D7F6-B498-43B3-948B-1728B52AA6E4}">
                <adec:decorative xmlns:adec="http://schemas.microsoft.com/office/drawing/2017/decorative" val="1"/>
              </a:ext>
            </a:extLst>
          </p:cNvPr>
          <p:cNvSpPr/>
          <p:nvPr/>
        </p:nvSpPr>
        <p:spPr>
          <a:xfrm>
            <a:off x="702149" y="5733410"/>
            <a:ext cx="2264586" cy="298406"/>
          </a:xfrm>
          <a:prstGeom prst="rect">
            <a:avLst/>
          </a:prstGeom>
          <a:noFill/>
          <a:ln w="12700">
            <a:solidFill>
              <a:schemeClr val="accent1"/>
            </a:solidFill>
          </a:ln>
        </p:spPr>
        <p:txBody>
          <a:bodyPr lIns="45767" rIns="45767"/>
          <a:lstStyle/>
          <a:p>
            <a:endParaRPr sz="1767"/>
          </a:p>
        </p:txBody>
      </p:sp>
      <p:pic>
        <p:nvPicPr>
          <p:cNvPr id="150" name="Image 7">
            <a:extLst>
              <a:ext uri="{FF2B5EF4-FFF2-40B4-BE49-F238E27FC236}">
                <a16:creationId xmlns:a16="http://schemas.microsoft.com/office/drawing/2014/main" id="{E0F003C9-EF43-361B-ADCE-B66029FD3DBB}"/>
              </a:ext>
              <a:ext uri="{C183D7F6-B498-43B3-948B-1728B52AA6E4}">
                <adec:decorative xmlns:adec="http://schemas.microsoft.com/office/drawing/2017/decorative" val="1"/>
              </a:ext>
            </a:extLst>
          </p:cNvPr>
          <p:cNvPicPr>
            <a:picLocks noChangeAspect="1"/>
          </p:cNvPicPr>
          <p:nvPr/>
        </p:nvPicPr>
        <p:blipFill>
          <a:blip r:embed="rId15">
            <a:extLst>
              <a:ext uri="{BEBA8EAE-BF5A-486C-A8C5-ECC9F3942E4B}">
                <a14:imgProps xmlns:a14="http://schemas.microsoft.com/office/drawing/2010/main">
                  <a14:imgLayer r:embed="rId16">
                    <a14:imgEffect>
                      <a14:brightnessContrast bright="100000"/>
                    </a14:imgEffect>
                  </a14:imgLayer>
                </a14:imgProps>
              </a:ext>
            </a:extLst>
          </a:blip>
          <a:stretch>
            <a:fillRect/>
          </a:stretch>
        </p:blipFill>
        <p:spPr>
          <a:xfrm>
            <a:off x="1215513" y="5811215"/>
            <a:ext cx="142796" cy="142796"/>
          </a:xfrm>
          <a:prstGeom prst="rect">
            <a:avLst/>
          </a:prstGeom>
          <a:ln w="12700">
            <a:miter lim="400000"/>
          </a:ln>
        </p:spPr>
      </p:pic>
      <p:sp>
        <p:nvSpPr>
          <p:cNvPr id="152" name="Text 24">
            <a:extLst>
              <a:ext uri="{FF2B5EF4-FFF2-40B4-BE49-F238E27FC236}">
                <a16:creationId xmlns:a16="http://schemas.microsoft.com/office/drawing/2014/main" id="{388E01CA-BBEA-3397-BF53-5B8833076552}"/>
              </a:ext>
            </a:extLst>
          </p:cNvPr>
          <p:cNvSpPr txBox="1"/>
          <p:nvPr/>
        </p:nvSpPr>
        <p:spPr>
          <a:xfrm>
            <a:off x="1427944" y="5803643"/>
            <a:ext cx="1025426" cy="15793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lvl1pPr>
              <a:defRPr sz="900">
                <a:solidFill>
                  <a:srgbClr val="262A30"/>
                </a:solidFill>
                <a:latin typeface="Consolas"/>
                <a:ea typeface="Consolas"/>
                <a:cs typeface="Consolas"/>
                <a:sym typeface="Consolas"/>
              </a:defRPr>
            </a:lvl1pPr>
          </a:lstStyle>
          <a:p>
            <a:r>
              <a:rPr sz="1000">
                <a:solidFill>
                  <a:schemeClr val="tx1"/>
                </a:solidFill>
                <a:latin typeface="+mn-lt"/>
              </a:rPr>
              <a:t>Voice &amp; iMessage</a:t>
            </a:r>
          </a:p>
        </p:txBody>
      </p:sp>
      <p:sp>
        <p:nvSpPr>
          <p:cNvPr id="265" name="Rectangle: Rounded Corners 24">
            <a:extLst>
              <a:ext uri="{FF2B5EF4-FFF2-40B4-BE49-F238E27FC236}">
                <a16:creationId xmlns:a16="http://schemas.microsoft.com/office/drawing/2014/main" id="{2E786FED-8D47-D4EA-3FB5-2BAFF2BEC6C4}"/>
              </a:ext>
              <a:ext uri="{C183D7F6-B498-43B3-948B-1728B52AA6E4}">
                <adec:decorative xmlns:adec="http://schemas.microsoft.com/office/drawing/2017/decorative" val="0"/>
              </a:ext>
            </a:extLst>
          </p:cNvPr>
          <p:cNvSpPr/>
          <p:nvPr/>
        </p:nvSpPr>
        <p:spPr bwMode="auto">
          <a:xfrm>
            <a:off x="3396876" y="1669237"/>
            <a:ext cx="5982751" cy="405501"/>
          </a:xfrm>
          <a:prstGeom prst="rect">
            <a:avLst/>
          </a:prstGeom>
          <a:solidFill>
            <a:srgbClr val="36AAEE"/>
          </a:solidFill>
          <a:ln w="12700" cap="flat">
            <a:solidFill>
              <a:srgbClr val="36AAEE"/>
            </a:solid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400" b="1">
                <a:solidFill>
                  <a:schemeClr val="bg1"/>
                </a:solidFill>
                <a:latin typeface="Segoe UI"/>
              </a:rPr>
              <a:t>Hermes Agent Runtime</a:t>
            </a:r>
          </a:p>
        </p:txBody>
      </p:sp>
      <p:sp>
        <p:nvSpPr>
          <p:cNvPr id="9" name="Shape 5">
            <a:extLst>
              <a:ext uri="{FF2B5EF4-FFF2-40B4-BE49-F238E27FC236}">
                <a16:creationId xmlns:a16="http://schemas.microsoft.com/office/drawing/2014/main" id="{71636330-A15B-6024-1F05-750964C65010}"/>
              </a:ext>
              <a:ext uri="{C183D7F6-B498-43B3-948B-1728B52AA6E4}">
                <adec:decorative xmlns:adec="http://schemas.microsoft.com/office/drawing/2017/decorative" val="1"/>
              </a:ext>
            </a:extLst>
          </p:cNvPr>
          <p:cNvSpPr/>
          <p:nvPr/>
        </p:nvSpPr>
        <p:spPr>
          <a:xfrm>
            <a:off x="3396876" y="1669239"/>
            <a:ext cx="5982751" cy="4767161"/>
          </a:xfrm>
          <a:prstGeom prst="rect">
            <a:avLst/>
          </a:prstGeom>
          <a:noFill/>
          <a:ln w="12700">
            <a:solidFill>
              <a:srgbClr val="3388C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sz="2000">
              <a:solidFill>
                <a:srgbClr val="000000"/>
              </a:solidFill>
              <a:latin typeface="Segoe UI"/>
              <a:cs typeface="Segoe UI" pitchFamily="34" charset="0"/>
            </a:endParaRPr>
          </a:p>
        </p:txBody>
      </p:sp>
      <p:sp>
        <p:nvSpPr>
          <p:cNvPr id="158" name="Shape 26">
            <a:extLst>
              <a:ext uri="{FF2B5EF4-FFF2-40B4-BE49-F238E27FC236}">
                <a16:creationId xmlns:a16="http://schemas.microsoft.com/office/drawing/2014/main" id="{3CA7EB3C-905F-98D8-7818-32AB868C9CC8}"/>
              </a:ext>
              <a:ext uri="{C183D7F6-B498-43B3-948B-1728B52AA6E4}">
                <adec:decorative xmlns:adec="http://schemas.microsoft.com/office/drawing/2017/decorative" val="1"/>
              </a:ext>
            </a:extLst>
          </p:cNvPr>
          <p:cNvSpPr/>
          <p:nvPr/>
        </p:nvSpPr>
        <p:spPr>
          <a:xfrm>
            <a:off x="3599169" y="2241331"/>
            <a:ext cx="5578166" cy="685800"/>
          </a:xfrm>
          <a:prstGeom prst="rect">
            <a:avLst/>
          </a:prstGeom>
          <a:solidFill>
            <a:schemeClr val="accent1">
              <a:alpha val="30000"/>
            </a:schemeClr>
          </a:solidFill>
          <a:ln w="12700">
            <a:solidFill>
              <a:schemeClr val="accent1"/>
            </a:solidFill>
          </a:ln>
        </p:spPr>
        <p:txBody>
          <a:bodyPr lIns="45767" rIns="45767"/>
          <a:lstStyle/>
          <a:p>
            <a:endParaRPr sz="1767"/>
          </a:p>
        </p:txBody>
      </p:sp>
      <p:sp>
        <p:nvSpPr>
          <p:cNvPr id="2" name="Rectangle: Rounded Corners 24">
            <a:extLst>
              <a:ext uri="{FF2B5EF4-FFF2-40B4-BE49-F238E27FC236}">
                <a16:creationId xmlns:a16="http://schemas.microsoft.com/office/drawing/2014/main" id="{293498ED-AAF8-740F-F3CC-98E62ADBBB59}"/>
              </a:ext>
              <a:ext uri="{C183D7F6-B498-43B3-948B-1728B52AA6E4}">
                <adec:decorative xmlns:adec="http://schemas.microsoft.com/office/drawing/2017/decorative" val="0"/>
              </a:ext>
            </a:extLst>
          </p:cNvPr>
          <p:cNvSpPr/>
          <p:nvPr/>
        </p:nvSpPr>
        <p:spPr bwMode="auto">
          <a:xfrm>
            <a:off x="3599168" y="2241332"/>
            <a:ext cx="5578166" cy="301752"/>
          </a:xfrm>
          <a:prstGeom prst="rect">
            <a:avLst/>
          </a:prstGeom>
          <a:solidFill>
            <a:schemeClr val="accent1"/>
          </a:solidFill>
          <a:ln w="12700" cap="flat">
            <a:solidFill>
              <a:schemeClr val="accent1"/>
            </a:solidFill>
            <a:prstDash val="solid"/>
            <a:miter/>
          </a:ln>
          <a:effectLst/>
        </p:spPr>
        <p:txBody>
          <a:bodyPr rot="0" spcFirstLastPara="0" vertOverflow="overflow" horzOverflow="overflow" vert="horz" wrap="square" lIns="14400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200" b="1">
                <a:solidFill>
                  <a:schemeClr val="bg1"/>
                </a:solidFill>
              </a:rPr>
              <a:t>Planning &amp; Execution</a:t>
            </a:r>
          </a:p>
        </p:txBody>
      </p:sp>
      <p:sp>
        <p:nvSpPr>
          <p:cNvPr id="162" name="Text 28">
            <a:extLst>
              <a:ext uri="{FF2B5EF4-FFF2-40B4-BE49-F238E27FC236}">
                <a16:creationId xmlns:a16="http://schemas.microsoft.com/office/drawing/2014/main" id="{C048FC6A-B59F-80A7-56E1-1F2A8172EDE4}"/>
              </a:ext>
            </a:extLst>
          </p:cNvPr>
          <p:cNvSpPr txBox="1"/>
          <p:nvPr/>
        </p:nvSpPr>
        <p:spPr>
          <a:xfrm>
            <a:off x="4082867" y="2647045"/>
            <a:ext cx="4610055" cy="15388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lgn="ctr">
              <a:defRPr sz="901">
                <a:ea typeface="Consolas"/>
                <a:cs typeface="Consolas"/>
              </a:defRPr>
            </a:lvl1pPr>
          </a:lstStyle>
          <a:p>
            <a:r>
              <a:rPr lang="en-US" sz="1000"/>
              <a:t>Reasoning  ·  Active Memory  ·  Dynamic Tooling</a:t>
            </a:r>
          </a:p>
        </p:txBody>
      </p:sp>
      <p:sp>
        <p:nvSpPr>
          <p:cNvPr id="164" name="Shape 29">
            <a:extLst>
              <a:ext uri="{FF2B5EF4-FFF2-40B4-BE49-F238E27FC236}">
                <a16:creationId xmlns:a16="http://schemas.microsoft.com/office/drawing/2014/main" id="{67091E58-13C1-E52F-423D-255200A189D1}"/>
              </a:ext>
              <a:ext uri="{C183D7F6-B498-43B3-948B-1728B52AA6E4}">
                <adec:decorative xmlns:adec="http://schemas.microsoft.com/office/drawing/2017/decorative" val="1"/>
              </a:ext>
            </a:extLst>
          </p:cNvPr>
          <p:cNvSpPr/>
          <p:nvPr/>
        </p:nvSpPr>
        <p:spPr>
          <a:xfrm>
            <a:off x="3599169" y="3091683"/>
            <a:ext cx="5578166" cy="685800"/>
          </a:xfrm>
          <a:prstGeom prst="rect">
            <a:avLst/>
          </a:prstGeom>
          <a:noFill/>
          <a:ln w="12700">
            <a:solidFill>
              <a:schemeClr val="accent1"/>
            </a:solidFill>
          </a:ln>
        </p:spPr>
        <p:txBody>
          <a:bodyPr lIns="45767" rIns="45767"/>
          <a:lstStyle/>
          <a:p>
            <a:endParaRPr sz="1767"/>
          </a:p>
        </p:txBody>
      </p:sp>
      <p:sp>
        <p:nvSpPr>
          <p:cNvPr id="15" name="Rectangle: Rounded Corners 24">
            <a:extLst>
              <a:ext uri="{FF2B5EF4-FFF2-40B4-BE49-F238E27FC236}">
                <a16:creationId xmlns:a16="http://schemas.microsoft.com/office/drawing/2014/main" id="{8DDF0CBC-EE1E-A472-17EC-9EBE3D2E70DD}"/>
              </a:ext>
              <a:ext uri="{C183D7F6-B498-43B3-948B-1728B52AA6E4}">
                <adec:decorative xmlns:adec="http://schemas.microsoft.com/office/drawing/2017/decorative" val="0"/>
              </a:ext>
            </a:extLst>
          </p:cNvPr>
          <p:cNvSpPr/>
          <p:nvPr/>
        </p:nvSpPr>
        <p:spPr bwMode="auto">
          <a:xfrm>
            <a:off x="3599169" y="3091683"/>
            <a:ext cx="5578166" cy="301752"/>
          </a:xfrm>
          <a:prstGeom prst="rect">
            <a:avLst/>
          </a:prstGeom>
          <a:solidFill>
            <a:schemeClr val="accent1"/>
          </a:solidFill>
          <a:ln w="12700" cap="flat">
            <a:solidFill>
              <a:schemeClr val="accent1"/>
            </a:solidFill>
            <a:prstDash val="solid"/>
            <a:miter/>
          </a:ln>
          <a:effectLst/>
        </p:spPr>
        <p:txBody>
          <a:bodyPr rot="0" spcFirstLastPara="0" vertOverflow="overflow" horzOverflow="overflow" vert="horz" wrap="square" lIns="45720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200" b="1" err="1">
                <a:solidFill>
                  <a:schemeClr val="bg1"/>
                </a:solidFill>
              </a:rPr>
              <a:t>OpenShell</a:t>
            </a:r>
            <a:r>
              <a:rPr lang="en-US" sz="1200" b="1">
                <a:solidFill>
                  <a:schemeClr val="bg1"/>
                </a:solidFill>
              </a:rPr>
              <a:t> Secure Sandbox</a:t>
            </a:r>
          </a:p>
        </p:txBody>
      </p:sp>
      <p:sp>
        <p:nvSpPr>
          <p:cNvPr id="170" name="Text 31">
            <a:extLst>
              <a:ext uri="{FF2B5EF4-FFF2-40B4-BE49-F238E27FC236}">
                <a16:creationId xmlns:a16="http://schemas.microsoft.com/office/drawing/2014/main" id="{9D51C807-6EF4-562F-F656-ADAD30000CEA}"/>
              </a:ext>
            </a:extLst>
          </p:cNvPr>
          <p:cNvSpPr txBox="1"/>
          <p:nvPr/>
        </p:nvSpPr>
        <p:spPr>
          <a:xfrm>
            <a:off x="3946817" y="3498580"/>
            <a:ext cx="4886159" cy="15388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lgn="ctr">
              <a:defRPr sz="1000">
                <a:ea typeface="Consolas"/>
                <a:cs typeface="Consolas"/>
              </a:defRPr>
            </a:lvl1pPr>
          </a:lstStyle>
          <a:p>
            <a:r>
              <a:rPr lang="en-US"/>
              <a:t>Secure Command Execution  ·  Isolated File Ops</a:t>
            </a:r>
          </a:p>
        </p:txBody>
      </p:sp>
      <p:sp>
        <p:nvSpPr>
          <p:cNvPr id="172" name="Shape 32">
            <a:extLst>
              <a:ext uri="{FF2B5EF4-FFF2-40B4-BE49-F238E27FC236}">
                <a16:creationId xmlns:a16="http://schemas.microsoft.com/office/drawing/2014/main" id="{9F62371D-F97D-7976-5E3F-E4075A4A06E0}"/>
              </a:ext>
              <a:ext uri="{C183D7F6-B498-43B3-948B-1728B52AA6E4}">
                <adec:decorative xmlns:adec="http://schemas.microsoft.com/office/drawing/2017/decorative" val="1"/>
              </a:ext>
            </a:extLst>
          </p:cNvPr>
          <p:cNvSpPr/>
          <p:nvPr/>
        </p:nvSpPr>
        <p:spPr>
          <a:xfrm>
            <a:off x="3599169" y="3942035"/>
            <a:ext cx="5578166" cy="1107150"/>
          </a:xfrm>
          <a:prstGeom prst="rect">
            <a:avLst/>
          </a:prstGeom>
          <a:noFill/>
          <a:ln w="12700">
            <a:solidFill>
              <a:schemeClr val="accent1"/>
            </a:solidFill>
          </a:ln>
        </p:spPr>
        <p:txBody>
          <a:bodyPr lIns="45767" rIns="45767"/>
          <a:lstStyle/>
          <a:p>
            <a:endParaRPr sz="1767"/>
          </a:p>
        </p:txBody>
      </p:sp>
      <p:sp>
        <p:nvSpPr>
          <p:cNvPr id="297" name="Rectangle: Rounded Corners 24">
            <a:extLst>
              <a:ext uri="{FF2B5EF4-FFF2-40B4-BE49-F238E27FC236}">
                <a16:creationId xmlns:a16="http://schemas.microsoft.com/office/drawing/2014/main" id="{C6B7FC8A-4A58-364F-29AE-863590E28FD0}"/>
              </a:ext>
              <a:ext uri="{C183D7F6-B498-43B3-948B-1728B52AA6E4}">
                <adec:decorative xmlns:adec="http://schemas.microsoft.com/office/drawing/2017/decorative" val="0"/>
              </a:ext>
            </a:extLst>
          </p:cNvPr>
          <p:cNvSpPr/>
          <p:nvPr/>
        </p:nvSpPr>
        <p:spPr bwMode="auto">
          <a:xfrm>
            <a:off x="3599168" y="3942297"/>
            <a:ext cx="5578166" cy="301752"/>
          </a:xfrm>
          <a:prstGeom prst="rect">
            <a:avLst/>
          </a:prstGeom>
          <a:solidFill>
            <a:schemeClr val="accent1"/>
          </a:solidFill>
          <a:ln w="12700" cap="flat">
            <a:solidFill>
              <a:schemeClr val="accent1"/>
            </a:solidFill>
            <a:prstDash val="solid"/>
            <a:miter/>
          </a:ln>
          <a:effectLst/>
        </p:spPr>
        <p:txBody>
          <a:bodyPr rot="0" spcFirstLastPara="0" vertOverflow="overflow" horzOverflow="overflow" vert="horz" wrap="square" lIns="14400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200" b="1">
                <a:solidFill>
                  <a:schemeClr val="bg1"/>
                </a:solidFill>
              </a:rPr>
              <a:t>Self-improving Learning Loop</a:t>
            </a:r>
          </a:p>
        </p:txBody>
      </p:sp>
      <p:grpSp>
        <p:nvGrpSpPr>
          <p:cNvPr id="4" name="Group 3">
            <a:extLst>
              <a:ext uri="{FF2B5EF4-FFF2-40B4-BE49-F238E27FC236}">
                <a16:creationId xmlns:a16="http://schemas.microsoft.com/office/drawing/2014/main" id="{8747955F-5366-39D7-E8E9-9181323E23A3}"/>
              </a:ext>
              <a:ext uri="{C183D7F6-B498-43B3-948B-1728B52AA6E4}">
                <adec:decorative xmlns:adec="http://schemas.microsoft.com/office/drawing/2017/decorative" val="1"/>
              </a:ext>
            </a:extLst>
          </p:cNvPr>
          <p:cNvGrpSpPr>
            <a:grpSpLocks noChangeAspect="1"/>
          </p:cNvGrpSpPr>
          <p:nvPr/>
        </p:nvGrpSpPr>
        <p:grpSpPr>
          <a:xfrm>
            <a:off x="4095482" y="4343300"/>
            <a:ext cx="365760" cy="365760"/>
            <a:chOff x="4052271" y="4339326"/>
            <a:chExt cx="476900" cy="476900"/>
          </a:xfrm>
        </p:grpSpPr>
        <p:sp>
          <p:nvSpPr>
            <p:cNvPr id="176" name="Shape 34">
              <a:extLst>
                <a:ext uri="{FF2B5EF4-FFF2-40B4-BE49-F238E27FC236}">
                  <a16:creationId xmlns:a16="http://schemas.microsoft.com/office/drawing/2014/main" id="{E7CDB8B0-E414-B62B-924C-67915EB55ED1}"/>
                </a:ext>
              </a:extLst>
            </p:cNvPr>
            <p:cNvSpPr/>
            <p:nvPr/>
          </p:nvSpPr>
          <p:spPr>
            <a:xfrm>
              <a:off x="4052271" y="4339326"/>
              <a:ext cx="476900" cy="476900"/>
            </a:xfrm>
            <a:prstGeom prst="ellipse">
              <a:avLst/>
            </a:prstGeom>
            <a:solidFill>
              <a:schemeClr val="accent1"/>
            </a:solidFill>
            <a:ln w="12700">
              <a:miter lim="400000"/>
            </a:ln>
          </p:spPr>
          <p:txBody>
            <a:bodyPr lIns="45767" rIns="45767"/>
            <a:lstStyle/>
            <a:p>
              <a:endParaRPr/>
            </a:p>
          </p:txBody>
        </p:sp>
        <p:pic>
          <p:nvPicPr>
            <p:cNvPr id="178" name="Image 10" descr="Image 10">
              <a:extLst>
                <a:ext uri="{FF2B5EF4-FFF2-40B4-BE49-F238E27FC236}">
                  <a16:creationId xmlns:a16="http://schemas.microsoft.com/office/drawing/2014/main" id="{A5EFB3BE-8B62-649C-22DB-E5024A54C468}"/>
                </a:ext>
              </a:extLst>
            </p:cNvPr>
            <p:cNvPicPr>
              <a:picLocks noChangeAspect="1"/>
            </p:cNvPicPr>
            <p:nvPr/>
          </p:nvPicPr>
          <p:blipFill>
            <a:blip r:embed="rId17"/>
            <a:stretch>
              <a:fillRect/>
            </a:stretch>
          </p:blipFill>
          <p:spPr>
            <a:xfrm>
              <a:off x="4212458" y="4482579"/>
              <a:ext cx="190394" cy="190394"/>
            </a:xfrm>
            <a:prstGeom prst="rect">
              <a:avLst/>
            </a:prstGeom>
            <a:ln w="12700">
              <a:miter lim="400000"/>
            </a:ln>
          </p:spPr>
        </p:pic>
      </p:grpSp>
      <p:sp>
        <p:nvSpPr>
          <p:cNvPr id="200" name="Text 42">
            <a:extLst>
              <a:ext uri="{FF2B5EF4-FFF2-40B4-BE49-F238E27FC236}">
                <a16:creationId xmlns:a16="http://schemas.microsoft.com/office/drawing/2014/main" id="{92713E41-5972-6A5F-DD23-B73BDB008AB8}"/>
              </a:ext>
              <a:ext uri="{C183D7F6-B498-43B3-948B-1728B52AA6E4}">
                <adec:decorative xmlns:adec="http://schemas.microsoft.com/office/drawing/2017/decorative" val="1"/>
              </a:ext>
            </a:extLst>
          </p:cNvPr>
          <p:cNvSpPr txBox="1"/>
          <p:nvPr/>
        </p:nvSpPr>
        <p:spPr>
          <a:xfrm>
            <a:off x="4838558" y="4402780"/>
            <a:ext cx="285591" cy="246799"/>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nchor="ctr">
            <a:spAutoFit/>
          </a:bodyPr>
          <a:lstStyle>
            <a:lvl1pPr algn="ctr">
              <a:defRPr sz="1600" b="1">
                <a:solidFill>
                  <a:srgbClr val="9FB3C4"/>
                </a:solidFill>
                <a:latin typeface="Arial"/>
                <a:ea typeface="Arial"/>
                <a:cs typeface="Arial"/>
                <a:sym typeface="Arial"/>
              </a:defRPr>
            </a:lvl1pPr>
          </a:lstStyle>
          <a:p>
            <a:r>
              <a:rPr sz="1602">
                <a:solidFill>
                  <a:schemeClr val="tx1"/>
                </a:solidFill>
              </a:rPr>
              <a:t>›</a:t>
            </a:r>
          </a:p>
        </p:txBody>
      </p:sp>
      <p:grpSp>
        <p:nvGrpSpPr>
          <p:cNvPr id="8" name="Group 7">
            <a:extLst>
              <a:ext uri="{FF2B5EF4-FFF2-40B4-BE49-F238E27FC236}">
                <a16:creationId xmlns:a16="http://schemas.microsoft.com/office/drawing/2014/main" id="{A396D747-0C4A-2AA5-A2CB-51D4A6BC8BFD}"/>
              </a:ext>
              <a:ext uri="{C183D7F6-B498-43B3-948B-1728B52AA6E4}">
                <adec:decorative xmlns:adec="http://schemas.microsoft.com/office/drawing/2017/decorative" val="1"/>
              </a:ext>
            </a:extLst>
          </p:cNvPr>
          <p:cNvGrpSpPr>
            <a:grpSpLocks noChangeAspect="1"/>
          </p:cNvGrpSpPr>
          <p:nvPr/>
        </p:nvGrpSpPr>
        <p:grpSpPr>
          <a:xfrm>
            <a:off x="5502379" y="4343300"/>
            <a:ext cx="365760" cy="365760"/>
            <a:chOff x="5458253" y="4339326"/>
            <a:chExt cx="476900" cy="476900"/>
          </a:xfrm>
        </p:grpSpPr>
        <p:sp>
          <p:nvSpPr>
            <p:cNvPr id="182" name="Shape 36">
              <a:extLst>
                <a:ext uri="{FF2B5EF4-FFF2-40B4-BE49-F238E27FC236}">
                  <a16:creationId xmlns:a16="http://schemas.microsoft.com/office/drawing/2014/main" id="{EE090DA5-377E-183F-B22D-7388715693C6}"/>
                </a:ext>
              </a:extLst>
            </p:cNvPr>
            <p:cNvSpPr/>
            <p:nvPr/>
          </p:nvSpPr>
          <p:spPr>
            <a:xfrm>
              <a:off x="5458253" y="4339326"/>
              <a:ext cx="476900" cy="476900"/>
            </a:xfrm>
            <a:prstGeom prst="ellipse">
              <a:avLst/>
            </a:prstGeom>
            <a:solidFill>
              <a:srgbClr val="1C6CA6">
                <a:alpha val="25000"/>
              </a:srgbClr>
            </a:solidFill>
            <a:ln w="12700">
              <a:solidFill>
                <a:schemeClr val="accent1"/>
              </a:solidFill>
            </a:ln>
          </p:spPr>
          <p:txBody>
            <a:bodyPr lIns="45767" rIns="45767"/>
            <a:lstStyle/>
            <a:p>
              <a:endParaRPr sz="1767"/>
            </a:p>
          </p:txBody>
        </p:sp>
        <p:pic>
          <p:nvPicPr>
            <p:cNvPr id="184" name="Image 11" descr="Image 11">
              <a:extLst>
                <a:ext uri="{FF2B5EF4-FFF2-40B4-BE49-F238E27FC236}">
                  <a16:creationId xmlns:a16="http://schemas.microsoft.com/office/drawing/2014/main" id="{3E47C88B-0031-DEB6-84B6-C6D92F44EA17}"/>
                </a:ext>
              </a:extLst>
            </p:cNvPr>
            <p:cNvPicPr>
              <a:picLocks noChangeAspect="1"/>
            </p:cNvPicPr>
            <p:nvPr/>
          </p:nvPicPr>
          <p:blipFill>
            <a:blip r:embed="rId18">
              <a:extLst>
                <a:ext uri="{BEBA8EAE-BF5A-486C-A8C5-ECC9F3942E4B}">
                  <a14:imgProps xmlns:a14="http://schemas.microsoft.com/office/drawing/2010/main">
                    <a14:imgLayer r:embed="rId19">
                      <a14:imgEffect>
                        <a14:brightnessContrast bright="100000"/>
                      </a14:imgEffect>
                    </a14:imgLayer>
                  </a14:imgProps>
                </a:ext>
              </a:extLst>
            </a:blip>
            <a:stretch>
              <a:fillRect/>
            </a:stretch>
          </p:blipFill>
          <p:spPr>
            <a:xfrm>
              <a:off x="5601964" y="4482121"/>
              <a:ext cx="190394" cy="190394"/>
            </a:xfrm>
            <a:prstGeom prst="rect">
              <a:avLst/>
            </a:prstGeom>
            <a:ln w="12700">
              <a:miter lim="400000"/>
            </a:ln>
          </p:spPr>
        </p:pic>
      </p:grpSp>
      <p:sp>
        <p:nvSpPr>
          <p:cNvPr id="202" name="Text 43">
            <a:extLst>
              <a:ext uri="{FF2B5EF4-FFF2-40B4-BE49-F238E27FC236}">
                <a16:creationId xmlns:a16="http://schemas.microsoft.com/office/drawing/2014/main" id="{BA3E969E-3D52-FC38-CF4E-3F753B39C8C1}"/>
              </a:ext>
              <a:ext uri="{C183D7F6-B498-43B3-948B-1728B52AA6E4}">
                <adec:decorative xmlns:adec="http://schemas.microsoft.com/office/drawing/2017/decorative" val="1"/>
              </a:ext>
            </a:extLst>
          </p:cNvPr>
          <p:cNvSpPr txBox="1"/>
          <p:nvPr/>
        </p:nvSpPr>
        <p:spPr>
          <a:xfrm>
            <a:off x="6245454" y="4402780"/>
            <a:ext cx="285591" cy="246799"/>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nchor="ctr">
            <a:spAutoFit/>
          </a:bodyPr>
          <a:lstStyle>
            <a:lvl1pPr algn="ctr">
              <a:defRPr sz="1600" b="1">
                <a:solidFill>
                  <a:srgbClr val="9FB3C4"/>
                </a:solidFill>
                <a:latin typeface="Arial"/>
                <a:ea typeface="Arial"/>
                <a:cs typeface="Arial"/>
                <a:sym typeface="Arial"/>
              </a:defRPr>
            </a:lvl1pPr>
          </a:lstStyle>
          <a:p>
            <a:r>
              <a:rPr sz="1602">
                <a:solidFill>
                  <a:schemeClr val="tx1"/>
                </a:solidFill>
              </a:rPr>
              <a:t>›</a:t>
            </a:r>
          </a:p>
        </p:txBody>
      </p:sp>
      <p:grpSp>
        <p:nvGrpSpPr>
          <p:cNvPr id="5" name="Group 4">
            <a:extLst>
              <a:ext uri="{FF2B5EF4-FFF2-40B4-BE49-F238E27FC236}">
                <a16:creationId xmlns:a16="http://schemas.microsoft.com/office/drawing/2014/main" id="{6602C7A2-78BE-0165-42A0-E4B17050AE2B}"/>
              </a:ext>
              <a:ext uri="{C183D7F6-B498-43B3-948B-1728B52AA6E4}">
                <adec:decorative xmlns:adec="http://schemas.microsoft.com/office/drawing/2017/decorative" val="1"/>
              </a:ext>
            </a:extLst>
          </p:cNvPr>
          <p:cNvGrpSpPr>
            <a:grpSpLocks noChangeAspect="1"/>
          </p:cNvGrpSpPr>
          <p:nvPr/>
        </p:nvGrpSpPr>
        <p:grpSpPr>
          <a:xfrm>
            <a:off x="6908363" y="4343300"/>
            <a:ext cx="365760" cy="365760"/>
            <a:chOff x="6865152" y="4339326"/>
            <a:chExt cx="476900" cy="476900"/>
          </a:xfrm>
        </p:grpSpPr>
        <p:sp>
          <p:nvSpPr>
            <p:cNvPr id="188" name="Shape 38">
              <a:extLst>
                <a:ext uri="{FF2B5EF4-FFF2-40B4-BE49-F238E27FC236}">
                  <a16:creationId xmlns:a16="http://schemas.microsoft.com/office/drawing/2014/main" id="{D103AD7F-B519-1274-F970-137568580D4D}"/>
                </a:ext>
              </a:extLst>
            </p:cNvPr>
            <p:cNvSpPr/>
            <p:nvPr/>
          </p:nvSpPr>
          <p:spPr>
            <a:xfrm>
              <a:off x="6865152" y="4339326"/>
              <a:ext cx="476900" cy="476900"/>
            </a:xfrm>
            <a:prstGeom prst="ellipse">
              <a:avLst/>
            </a:prstGeom>
            <a:solidFill>
              <a:srgbClr val="1C6CA6">
                <a:alpha val="25000"/>
              </a:srgbClr>
            </a:solidFill>
            <a:ln w="12700">
              <a:solidFill>
                <a:schemeClr val="accent1"/>
              </a:solidFill>
            </a:ln>
          </p:spPr>
          <p:txBody>
            <a:bodyPr lIns="45767" rIns="45767"/>
            <a:lstStyle/>
            <a:p>
              <a:endParaRPr sz="1767"/>
            </a:p>
          </p:txBody>
        </p:sp>
        <p:pic>
          <p:nvPicPr>
            <p:cNvPr id="190" name="Image 12" descr="Image 12">
              <a:extLst>
                <a:ext uri="{FF2B5EF4-FFF2-40B4-BE49-F238E27FC236}">
                  <a16:creationId xmlns:a16="http://schemas.microsoft.com/office/drawing/2014/main" id="{160DD8F7-A004-3070-E6AA-885D6F5786CA}"/>
                </a:ext>
              </a:extLst>
            </p:cNvPr>
            <p:cNvPicPr>
              <a:picLocks noChangeAspect="1"/>
            </p:cNvPicPr>
            <p:nvPr/>
          </p:nvPicPr>
          <p:blipFill>
            <a:blip r:embed="rId20">
              <a:extLst>
                <a:ext uri="{BEBA8EAE-BF5A-486C-A8C5-ECC9F3942E4B}">
                  <a14:imgProps xmlns:a14="http://schemas.microsoft.com/office/drawing/2010/main">
                    <a14:imgLayer r:embed="rId21">
                      <a14:imgEffect>
                        <a14:brightnessContrast bright="100000"/>
                      </a14:imgEffect>
                    </a14:imgLayer>
                  </a14:imgProps>
                </a:ext>
              </a:extLst>
            </a:blip>
            <a:stretch>
              <a:fillRect/>
            </a:stretch>
          </p:blipFill>
          <p:spPr>
            <a:xfrm>
              <a:off x="7007946" y="4482121"/>
              <a:ext cx="190394" cy="190394"/>
            </a:xfrm>
            <a:prstGeom prst="rect">
              <a:avLst/>
            </a:prstGeom>
            <a:ln w="12700">
              <a:miter lim="400000"/>
            </a:ln>
          </p:spPr>
        </p:pic>
      </p:grpSp>
      <p:sp>
        <p:nvSpPr>
          <p:cNvPr id="204" name="Text 44">
            <a:extLst>
              <a:ext uri="{FF2B5EF4-FFF2-40B4-BE49-F238E27FC236}">
                <a16:creationId xmlns:a16="http://schemas.microsoft.com/office/drawing/2014/main" id="{C606FE68-EBDE-640F-1339-657B01FBC57F}"/>
              </a:ext>
              <a:ext uri="{C183D7F6-B498-43B3-948B-1728B52AA6E4}">
                <adec:decorative xmlns:adec="http://schemas.microsoft.com/office/drawing/2017/decorative" val="1"/>
              </a:ext>
            </a:extLst>
          </p:cNvPr>
          <p:cNvSpPr txBox="1"/>
          <p:nvPr/>
        </p:nvSpPr>
        <p:spPr>
          <a:xfrm>
            <a:off x="7651438" y="4402780"/>
            <a:ext cx="285591" cy="246799"/>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0" tIns="0" rIns="0" bIns="0" anchor="ctr">
            <a:spAutoFit/>
          </a:bodyPr>
          <a:lstStyle>
            <a:lvl1pPr algn="ctr">
              <a:defRPr sz="1600" b="1">
                <a:solidFill>
                  <a:srgbClr val="9FB3C4"/>
                </a:solidFill>
                <a:latin typeface="Arial"/>
                <a:ea typeface="Arial"/>
                <a:cs typeface="Arial"/>
                <a:sym typeface="Arial"/>
              </a:defRPr>
            </a:lvl1pPr>
          </a:lstStyle>
          <a:p>
            <a:r>
              <a:rPr sz="1602">
                <a:solidFill>
                  <a:schemeClr val="tx1"/>
                </a:solidFill>
              </a:rPr>
              <a:t>›</a:t>
            </a:r>
          </a:p>
        </p:txBody>
      </p:sp>
      <p:grpSp>
        <p:nvGrpSpPr>
          <p:cNvPr id="6" name="Group 5">
            <a:extLst>
              <a:ext uri="{FF2B5EF4-FFF2-40B4-BE49-F238E27FC236}">
                <a16:creationId xmlns:a16="http://schemas.microsoft.com/office/drawing/2014/main" id="{50F7344B-507D-56F8-C8CD-10563A61AF3E}"/>
              </a:ext>
              <a:ext uri="{C183D7F6-B498-43B3-948B-1728B52AA6E4}">
                <adec:decorative xmlns:adec="http://schemas.microsoft.com/office/drawing/2017/decorative" val="1"/>
              </a:ext>
            </a:extLst>
          </p:cNvPr>
          <p:cNvGrpSpPr>
            <a:grpSpLocks noChangeAspect="1"/>
          </p:cNvGrpSpPr>
          <p:nvPr/>
        </p:nvGrpSpPr>
        <p:grpSpPr>
          <a:xfrm>
            <a:off x="8315261" y="4343300"/>
            <a:ext cx="365760" cy="365760"/>
            <a:chOff x="8270677" y="4339326"/>
            <a:chExt cx="476900" cy="476900"/>
          </a:xfrm>
        </p:grpSpPr>
        <p:sp>
          <p:nvSpPr>
            <p:cNvPr id="194" name="Shape 40">
              <a:extLst>
                <a:ext uri="{FF2B5EF4-FFF2-40B4-BE49-F238E27FC236}">
                  <a16:creationId xmlns:a16="http://schemas.microsoft.com/office/drawing/2014/main" id="{B206FADB-544A-0B24-83AE-CC6F7539B6AA}"/>
                </a:ext>
              </a:extLst>
            </p:cNvPr>
            <p:cNvSpPr/>
            <p:nvPr/>
          </p:nvSpPr>
          <p:spPr>
            <a:xfrm>
              <a:off x="8270677" y="4339326"/>
              <a:ext cx="476900" cy="476900"/>
            </a:xfrm>
            <a:prstGeom prst="ellipse">
              <a:avLst/>
            </a:prstGeom>
            <a:solidFill>
              <a:schemeClr val="accent1"/>
            </a:solidFill>
            <a:ln w="12700">
              <a:miter lim="400000"/>
            </a:ln>
          </p:spPr>
          <p:txBody>
            <a:bodyPr lIns="45767" rIns="45767"/>
            <a:lstStyle/>
            <a:p>
              <a:endParaRPr sz="1767"/>
            </a:p>
          </p:txBody>
        </p:sp>
        <p:pic>
          <p:nvPicPr>
            <p:cNvPr id="196" name="Image 13" descr="Image 13">
              <a:extLst>
                <a:ext uri="{FF2B5EF4-FFF2-40B4-BE49-F238E27FC236}">
                  <a16:creationId xmlns:a16="http://schemas.microsoft.com/office/drawing/2014/main" id="{D43FA2FD-BB81-9BEF-3DE8-E7C82AA47D59}"/>
                </a:ext>
              </a:extLst>
            </p:cNvPr>
            <p:cNvPicPr>
              <a:picLocks noChangeAspect="1"/>
            </p:cNvPicPr>
            <p:nvPr/>
          </p:nvPicPr>
          <p:blipFill>
            <a:blip r:embed="rId22"/>
            <a:stretch>
              <a:fillRect/>
            </a:stretch>
          </p:blipFill>
          <p:spPr>
            <a:xfrm>
              <a:off x="8413930" y="4482121"/>
              <a:ext cx="190394" cy="190394"/>
            </a:xfrm>
            <a:prstGeom prst="rect">
              <a:avLst/>
            </a:prstGeom>
            <a:ln w="12700">
              <a:miter lim="400000"/>
            </a:ln>
          </p:spPr>
        </p:pic>
      </p:grpSp>
      <p:sp>
        <p:nvSpPr>
          <p:cNvPr id="180" name="Text 35">
            <a:extLst>
              <a:ext uri="{FF2B5EF4-FFF2-40B4-BE49-F238E27FC236}">
                <a16:creationId xmlns:a16="http://schemas.microsoft.com/office/drawing/2014/main" id="{C0FD572F-18CF-383E-3010-B14BB88FDDCA}"/>
              </a:ext>
            </a:extLst>
          </p:cNvPr>
          <p:cNvSpPr txBox="1"/>
          <p:nvPr/>
        </p:nvSpPr>
        <p:spPr>
          <a:xfrm>
            <a:off x="3955429" y="4756934"/>
            <a:ext cx="645867" cy="15388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defRPr sz="901">
                <a:ea typeface="Consolas"/>
                <a:cs typeface="Consolas"/>
              </a:defRPr>
            </a:lvl1pPr>
          </a:lstStyle>
          <a:p>
            <a:pPr algn="ctr"/>
            <a:r>
              <a:rPr sz="1000"/>
              <a:t>Do Task</a:t>
            </a:r>
          </a:p>
        </p:txBody>
      </p:sp>
      <p:sp>
        <p:nvSpPr>
          <p:cNvPr id="186" name="Text 37">
            <a:extLst>
              <a:ext uri="{FF2B5EF4-FFF2-40B4-BE49-F238E27FC236}">
                <a16:creationId xmlns:a16="http://schemas.microsoft.com/office/drawing/2014/main" id="{FF09B2D2-198F-16DB-EDBA-1849D2C0490C}"/>
              </a:ext>
            </a:extLst>
          </p:cNvPr>
          <p:cNvSpPr txBox="1"/>
          <p:nvPr/>
        </p:nvSpPr>
        <p:spPr>
          <a:xfrm>
            <a:off x="5362326" y="4756934"/>
            <a:ext cx="645867" cy="15388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defRPr sz="901">
                <a:ea typeface="Consolas"/>
                <a:cs typeface="Consolas"/>
              </a:defRPr>
            </a:lvl1pPr>
          </a:lstStyle>
          <a:p>
            <a:pPr algn="ctr"/>
            <a:r>
              <a:rPr sz="1000"/>
              <a:t>Capture</a:t>
            </a:r>
          </a:p>
        </p:txBody>
      </p:sp>
      <p:sp>
        <p:nvSpPr>
          <p:cNvPr id="192" name="Text 39">
            <a:extLst>
              <a:ext uri="{FF2B5EF4-FFF2-40B4-BE49-F238E27FC236}">
                <a16:creationId xmlns:a16="http://schemas.microsoft.com/office/drawing/2014/main" id="{EBFFB31E-FFEC-4D92-BE72-CD631E6190CB}"/>
              </a:ext>
            </a:extLst>
          </p:cNvPr>
          <p:cNvSpPr txBox="1"/>
          <p:nvPr/>
        </p:nvSpPr>
        <p:spPr>
          <a:xfrm>
            <a:off x="6768309" y="4756934"/>
            <a:ext cx="645867" cy="15388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defRPr sz="901">
                <a:ea typeface="Consolas"/>
                <a:cs typeface="Consolas"/>
              </a:defRPr>
            </a:lvl1pPr>
          </a:lstStyle>
          <a:p>
            <a:pPr algn="ctr"/>
            <a:r>
              <a:rPr sz="1000"/>
              <a:t>Generate</a:t>
            </a:r>
          </a:p>
        </p:txBody>
      </p:sp>
      <p:sp>
        <p:nvSpPr>
          <p:cNvPr id="198" name="Text 41">
            <a:extLst>
              <a:ext uri="{FF2B5EF4-FFF2-40B4-BE49-F238E27FC236}">
                <a16:creationId xmlns:a16="http://schemas.microsoft.com/office/drawing/2014/main" id="{7AF5A2DC-ECD3-EB5E-6689-389ED8E84C07}"/>
              </a:ext>
            </a:extLst>
          </p:cNvPr>
          <p:cNvSpPr txBox="1"/>
          <p:nvPr/>
        </p:nvSpPr>
        <p:spPr>
          <a:xfrm>
            <a:off x="8175208" y="4756934"/>
            <a:ext cx="645867" cy="15388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defRPr sz="901">
                <a:ea typeface="Consolas"/>
                <a:cs typeface="Consolas"/>
              </a:defRPr>
            </a:lvl1pPr>
          </a:lstStyle>
          <a:p>
            <a:pPr algn="ctr"/>
            <a:r>
              <a:rPr sz="1000"/>
              <a:t>Reuse</a:t>
            </a:r>
          </a:p>
        </p:txBody>
      </p:sp>
      <p:sp>
        <p:nvSpPr>
          <p:cNvPr id="206" name="Shape 45">
            <a:extLst>
              <a:ext uri="{FF2B5EF4-FFF2-40B4-BE49-F238E27FC236}">
                <a16:creationId xmlns:a16="http://schemas.microsoft.com/office/drawing/2014/main" id="{825ACA15-C0FF-D9EE-AF1D-98E2A2C2032F}"/>
              </a:ext>
              <a:ext uri="{C183D7F6-B498-43B3-948B-1728B52AA6E4}">
                <adec:decorative xmlns:adec="http://schemas.microsoft.com/office/drawing/2017/decorative" val="1"/>
              </a:ext>
            </a:extLst>
          </p:cNvPr>
          <p:cNvSpPr/>
          <p:nvPr/>
        </p:nvSpPr>
        <p:spPr>
          <a:xfrm>
            <a:off x="3599169" y="5213736"/>
            <a:ext cx="5578166" cy="822960"/>
          </a:xfrm>
          <a:prstGeom prst="rect">
            <a:avLst/>
          </a:prstGeom>
          <a:noFill/>
          <a:ln w="12700">
            <a:solidFill>
              <a:schemeClr val="accent1"/>
            </a:solidFill>
          </a:ln>
        </p:spPr>
        <p:txBody>
          <a:bodyPr lIns="45767" rIns="45767"/>
          <a:lstStyle/>
          <a:p>
            <a:endParaRPr sz="1767"/>
          </a:p>
        </p:txBody>
      </p:sp>
      <p:sp>
        <p:nvSpPr>
          <p:cNvPr id="298" name="Rectangle: Rounded Corners 24">
            <a:extLst>
              <a:ext uri="{FF2B5EF4-FFF2-40B4-BE49-F238E27FC236}">
                <a16:creationId xmlns:a16="http://schemas.microsoft.com/office/drawing/2014/main" id="{2B94A9AE-0AB6-C8BA-12F5-83C9AF308358}"/>
              </a:ext>
              <a:ext uri="{C183D7F6-B498-43B3-948B-1728B52AA6E4}">
                <adec:decorative xmlns:adec="http://schemas.microsoft.com/office/drawing/2017/decorative" val="0"/>
              </a:ext>
            </a:extLst>
          </p:cNvPr>
          <p:cNvSpPr/>
          <p:nvPr/>
        </p:nvSpPr>
        <p:spPr bwMode="auto">
          <a:xfrm>
            <a:off x="3599168" y="5222291"/>
            <a:ext cx="5578166" cy="301752"/>
          </a:xfrm>
          <a:prstGeom prst="rect">
            <a:avLst/>
          </a:prstGeom>
          <a:solidFill>
            <a:schemeClr val="accent1"/>
          </a:solidFill>
          <a:ln w="12700" cap="flat">
            <a:solidFill>
              <a:schemeClr val="accent1"/>
            </a:solidFill>
            <a:prstDash val="solid"/>
            <a:miter/>
          </a:ln>
          <a:effectLst/>
        </p:spPr>
        <p:txBody>
          <a:bodyPr rot="0" spcFirstLastPara="0" vertOverflow="overflow" horzOverflow="overflow" vert="horz" wrap="square" lIns="45720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200" b="1">
                <a:solidFill>
                  <a:schemeClr val="bg1"/>
                </a:solidFill>
              </a:rPr>
              <a:t>Hermes Collective Wisdom</a:t>
            </a:r>
          </a:p>
        </p:txBody>
      </p:sp>
      <p:pic>
        <p:nvPicPr>
          <p:cNvPr id="210" name="Image 14" descr="Image 14">
            <a:extLst>
              <a:ext uri="{FF2B5EF4-FFF2-40B4-BE49-F238E27FC236}">
                <a16:creationId xmlns:a16="http://schemas.microsoft.com/office/drawing/2014/main" id="{EEEF8BB9-857A-CD36-7083-A7EA90F19FF6}"/>
              </a:ext>
            </a:extLst>
          </p:cNvPr>
          <p:cNvPicPr>
            <a:picLocks noChangeAspect="1"/>
          </p:cNvPicPr>
          <p:nvPr/>
        </p:nvPicPr>
        <p:blipFill>
          <a:blip r:embed="rId23">
            <a:extLst>
              <a:ext uri="{BEBA8EAE-BF5A-486C-A8C5-ECC9F3942E4B}">
                <a14:imgProps xmlns:a14="http://schemas.microsoft.com/office/drawing/2010/main">
                  <a14:imgLayer r:embed="rId24">
                    <a14:imgEffect>
                      <a14:brightnessContrast bright="-100000"/>
                    </a14:imgEffect>
                  </a14:imgLayer>
                </a14:imgProps>
              </a:ext>
            </a:extLst>
          </a:blip>
          <a:stretch>
            <a:fillRect/>
          </a:stretch>
        </p:blipFill>
        <p:spPr>
          <a:xfrm>
            <a:off x="5365036" y="5289869"/>
            <a:ext cx="166596" cy="166596"/>
          </a:xfrm>
          <a:prstGeom prst="rect">
            <a:avLst/>
          </a:prstGeom>
          <a:ln w="12700">
            <a:miter lim="400000"/>
          </a:ln>
        </p:spPr>
      </p:pic>
      <p:sp>
        <p:nvSpPr>
          <p:cNvPr id="212" name="Shape 47">
            <a:extLst>
              <a:ext uri="{FF2B5EF4-FFF2-40B4-BE49-F238E27FC236}">
                <a16:creationId xmlns:a16="http://schemas.microsoft.com/office/drawing/2014/main" id="{96482CF6-D9A5-78BA-17B0-A554211C763B}"/>
              </a:ext>
              <a:ext uri="{C183D7F6-B498-43B3-948B-1728B52AA6E4}">
                <adec:decorative xmlns:adec="http://schemas.microsoft.com/office/drawing/2017/decorative" val="1"/>
              </a:ext>
            </a:extLst>
          </p:cNvPr>
          <p:cNvSpPr/>
          <p:nvPr/>
        </p:nvSpPr>
        <p:spPr>
          <a:xfrm>
            <a:off x="3809247" y="5610202"/>
            <a:ext cx="1645920" cy="334105"/>
          </a:xfrm>
          <a:prstGeom prst="rect">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sz="1000" b="1">
              <a:solidFill>
                <a:srgbClr val="FFFFFF"/>
              </a:solidFill>
              <a:latin typeface="Segoe UI"/>
              <a:cs typeface="Segoe UI" pitchFamily="34" charset="0"/>
            </a:endParaRPr>
          </a:p>
        </p:txBody>
      </p:sp>
      <p:pic>
        <p:nvPicPr>
          <p:cNvPr id="214" name="Image 15">
            <a:extLst>
              <a:ext uri="{FF2B5EF4-FFF2-40B4-BE49-F238E27FC236}">
                <a16:creationId xmlns:a16="http://schemas.microsoft.com/office/drawing/2014/main" id="{FB97E8D1-7967-0A43-4990-3354DD0ED3E9}"/>
              </a:ext>
              <a:ext uri="{C183D7F6-B498-43B3-948B-1728B52AA6E4}">
                <adec:decorative xmlns:adec="http://schemas.microsoft.com/office/drawing/2017/decorative" val="1"/>
              </a:ext>
            </a:extLst>
          </p:cNvPr>
          <p:cNvPicPr>
            <a:picLocks noChangeAspect="1"/>
          </p:cNvPicPr>
          <p:nvPr/>
        </p:nvPicPr>
        <p:blipFill>
          <a:blip r:embed="rId25">
            <a:extLst>
              <a:ext uri="{BEBA8EAE-BF5A-486C-A8C5-ECC9F3942E4B}">
                <a14:imgProps xmlns:a14="http://schemas.microsoft.com/office/drawing/2010/main">
                  <a14:imgLayer r:embed="rId26">
                    <a14:imgEffect>
                      <a14:brightnessContrast bright="100000"/>
                    </a14:imgEffect>
                  </a14:imgLayer>
                </a14:imgProps>
              </a:ext>
            </a:extLst>
          </a:blip>
          <a:stretch>
            <a:fillRect/>
          </a:stretch>
        </p:blipFill>
        <p:spPr>
          <a:xfrm>
            <a:off x="4049219" y="5710605"/>
            <a:ext cx="130896" cy="130896"/>
          </a:xfrm>
          <a:prstGeom prst="rect">
            <a:avLst/>
          </a:prstGeom>
          <a:ln w="12700">
            <a:miter lim="400000"/>
          </a:ln>
        </p:spPr>
      </p:pic>
      <p:sp>
        <p:nvSpPr>
          <p:cNvPr id="216" name="Text 48">
            <a:extLst>
              <a:ext uri="{FF2B5EF4-FFF2-40B4-BE49-F238E27FC236}">
                <a16:creationId xmlns:a16="http://schemas.microsoft.com/office/drawing/2014/main" id="{B96B15A4-FD60-DD22-FA1F-A44EA1654BA2}"/>
              </a:ext>
            </a:extLst>
          </p:cNvPr>
          <p:cNvSpPr txBox="1"/>
          <p:nvPr/>
        </p:nvSpPr>
        <p:spPr>
          <a:xfrm>
            <a:off x="4234752" y="5674941"/>
            <a:ext cx="980442" cy="191105"/>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lgn="ctr">
              <a:defRPr sz="901">
                <a:ea typeface="Consolas"/>
                <a:cs typeface="Consolas"/>
              </a:defRPr>
            </a:lvl1pPr>
          </a:lstStyle>
          <a:p>
            <a:pPr algn="l"/>
            <a:r>
              <a:rPr sz="1000"/>
              <a:t>Generated Skills</a:t>
            </a:r>
          </a:p>
        </p:txBody>
      </p:sp>
      <p:sp>
        <p:nvSpPr>
          <p:cNvPr id="218" name="Shape 49">
            <a:extLst>
              <a:ext uri="{FF2B5EF4-FFF2-40B4-BE49-F238E27FC236}">
                <a16:creationId xmlns:a16="http://schemas.microsoft.com/office/drawing/2014/main" id="{D3403190-CD45-4D60-71E0-92507E058FA2}"/>
              </a:ext>
              <a:ext uri="{C183D7F6-B498-43B3-948B-1728B52AA6E4}">
                <adec:decorative xmlns:adec="http://schemas.microsoft.com/office/drawing/2017/decorative" val="1"/>
              </a:ext>
            </a:extLst>
          </p:cNvPr>
          <p:cNvSpPr/>
          <p:nvPr/>
        </p:nvSpPr>
        <p:spPr>
          <a:xfrm>
            <a:off x="5587374" y="5619161"/>
            <a:ext cx="1645920" cy="334105"/>
          </a:xfrm>
          <a:prstGeom prst="rect">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sz="1000" b="1">
              <a:solidFill>
                <a:srgbClr val="FFFFFF"/>
              </a:solidFill>
              <a:latin typeface="Segoe UI"/>
              <a:cs typeface="Segoe UI" pitchFamily="34" charset="0"/>
            </a:endParaRPr>
          </a:p>
        </p:txBody>
      </p:sp>
      <p:pic>
        <p:nvPicPr>
          <p:cNvPr id="220" name="Image 16">
            <a:extLst>
              <a:ext uri="{FF2B5EF4-FFF2-40B4-BE49-F238E27FC236}">
                <a16:creationId xmlns:a16="http://schemas.microsoft.com/office/drawing/2014/main" id="{860EA537-E044-0A6D-20D4-1BD076AA3E53}"/>
              </a:ext>
              <a:ext uri="{C183D7F6-B498-43B3-948B-1728B52AA6E4}">
                <adec:decorative xmlns:adec="http://schemas.microsoft.com/office/drawing/2017/decorative" val="1"/>
              </a:ext>
            </a:extLst>
          </p:cNvPr>
          <p:cNvPicPr>
            <a:picLocks noChangeAspect="1"/>
          </p:cNvPicPr>
          <p:nvPr/>
        </p:nvPicPr>
        <p:blipFill>
          <a:blip r:embed="rId27">
            <a:extLst>
              <a:ext uri="{BEBA8EAE-BF5A-486C-A8C5-ECC9F3942E4B}">
                <a14:imgProps xmlns:a14="http://schemas.microsoft.com/office/drawing/2010/main">
                  <a14:imgLayer r:embed="rId28">
                    <a14:imgEffect>
                      <a14:brightnessContrast bright="100000"/>
                    </a14:imgEffect>
                  </a14:imgLayer>
                </a14:imgProps>
              </a:ext>
            </a:extLst>
          </a:blip>
          <a:stretch>
            <a:fillRect/>
          </a:stretch>
        </p:blipFill>
        <p:spPr>
          <a:xfrm>
            <a:off x="5819797" y="5720765"/>
            <a:ext cx="130896" cy="130896"/>
          </a:xfrm>
          <a:prstGeom prst="rect">
            <a:avLst/>
          </a:prstGeom>
          <a:ln w="12700">
            <a:miter lim="400000"/>
          </a:ln>
        </p:spPr>
      </p:pic>
      <p:sp>
        <p:nvSpPr>
          <p:cNvPr id="222" name="Text 50">
            <a:extLst>
              <a:ext uri="{FF2B5EF4-FFF2-40B4-BE49-F238E27FC236}">
                <a16:creationId xmlns:a16="http://schemas.microsoft.com/office/drawing/2014/main" id="{7D0AB180-8072-DC1D-9764-FEEF38D64616}"/>
              </a:ext>
            </a:extLst>
          </p:cNvPr>
          <p:cNvSpPr txBox="1"/>
          <p:nvPr/>
        </p:nvSpPr>
        <p:spPr>
          <a:xfrm>
            <a:off x="6047055" y="5683900"/>
            <a:ext cx="953817" cy="191105"/>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lgn="ctr">
              <a:defRPr sz="901">
                <a:ea typeface="Consolas"/>
                <a:cs typeface="Consolas"/>
              </a:defRPr>
            </a:lvl1pPr>
          </a:lstStyle>
          <a:p>
            <a:pPr algn="l"/>
            <a:r>
              <a:rPr sz="1000"/>
              <a:t>Team Workflows</a:t>
            </a:r>
          </a:p>
        </p:txBody>
      </p:sp>
      <p:sp>
        <p:nvSpPr>
          <p:cNvPr id="224" name="Shape 51">
            <a:extLst>
              <a:ext uri="{FF2B5EF4-FFF2-40B4-BE49-F238E27FC236}">
                <a16:creationId xmlns:a16="http://schemas.microsoft.com/office/drawing/2014/main" id="{30F201AD-8907-1A1A-EF82-7F3A000B4BD0}"/>
              </a:ext>
              <a:ext uri="{C183D7F6-B498-43B3-948B-1728B52AA6E4}">
                <adec:decorative xmlns:adec="http://schemas.microsoft.com/office/drawing/2017/decorative" val="1"/>
              </a:ext>
            </a:extLst>
          </p:cNvPr>
          <p:cNvSpPr/>
          <p:nvPr/>
        </p:nvSpPr>
        <p:spPr>
          <a:xfrm>
            <a:off x="7365502" y="5619161"/>
            <a:ext cx="1645920" cy="334105"/>
          </a:xfrm>
          <a:prstGeom prst="rect">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spcBef>
                <a:spcPct val="0"/>
              </a:spcBef>
              <a:spcAft>
                <a:spcPct val="0"/>
              </a:spcAft>
            </a:pPr>
            <a:endParaRPr sz="1000" b="1">
              <a:solidFill>
                <a:srgbClr val="FFFFFF"/>
              </a:solidFill>
              <a:latin typeface="Segoe UI"/>
              <a:cs typeface="Segoe UI" pitchFamily="34" charset="0"/>
            </a:endParaRPr>
          </a:p>
        </p:txBody>
      </p:sp>
      <p:pic>
        <p:nvPicPr>
          <p:cNvPr id="226" name="Image 17">
            <a:extLst>
              <a:ext uri="{FF2B5EF4-FFF2-40B4-BE49-F238E27FC236}">
                <a16:creationId xmlns:a16="http://schemas.microsoft.com/office/drawing/2014/main" id="{D03856D9-DCEB-8B8A-9DD7-CC210D8AC2E2}"/>
              </a:ext>
              <a:ext uri="{C183D7F6-B498-43B3-948B-1728B52AA6E4}">
                <adec:decorative xmlns:adec="http://schemas.microsoft.com/office/drawing/2017/decorative" val="1"/>
              </a:ext>
            </a:extLst>
          </p:cNvPr>
          <p:cNvPicPr>
            <a:picLocks noChangeAspect="1"/>
          </p:cNvPicPr>
          <p:nvPr/>
        </p:nvPicPr>
        <p:blipFill>
          <a:blip r:embed="rId29">
            <a:extLst>
              <a:ext uri="{BEBA8EAE-BF5A-486C-A8C5-ECC9F3942E4B}">
                <a14:imgProps xmlns:a14="http://schemas.microsoft.com/office/drawing/2010/main">
                  <a14:imgLayer r:embed="rId30">
                    <a14:imgEffect>
                      <a14:brightnessContrast bright="100000"/>
                    </a14:imgEffect>
                  </a14:imgLayer>
                </a14:imgProps>
              </a:ext>
            </a:extLst>
          </a:blip>
          <a:stretch>
            <a:fillRect/>
          </a:stretch>
        </p:blipFill>
        <p:spPr>
          <a:xfrm>
            <a:off x="7627758" y="5720765"/>
            <a:ext cx="130896" cy="130896"/>
          </a:xfrm>
          <a:prstGeom prst="rect">
            <a:avLst/>
          </a:prstGeom>
          <a:ln w="12700">
            <a:miter lim="400000"/>
          </a:ln>
        </p:spPr>
      </p:pic>
      <p:sp>
        <p:nvSpPr>
          <p:cNvPr id="228" name="Text 52">
            <a:extLst>
              <a:ext uri="{FF2B5EF4-FFF2-40B4-BE49-F238E27FC236}">
                <a16:creationId xmlns:a16="http://schemas.microsoft.com/office/drawing/2014/main" id="{3618890F-FAC7-2A7F-4F9B-A516BE933C3A}"/>
              </a:ext>
            </a:extLst>
          </p:cNvPr>
          <p:cNvSpPr txBox="1"/>
          <p:nvPr/>
        </p:nvSpPr>
        <p:spPr>
          <a:xfrm>
            <a:off x="7857856" y="5683900"/>
            <a:ext cx="891311" cy="191105"/>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lgn="ctr">
              <a:defRPr sz="901">
                <a:ea typeface="Consolas"/>
                <a:cs typeface="Consolas"/>
              </a:defRPr>
            </a:lvl1pPr>
          </a:lstStyle>
          <a:p>
            <a:pPr algn="l"/>
            <a:r>
              <a:rPr sz="1000"/>
              <a:t>Shared Context</a:t>
            </a:r>
          </a:p>
        </p:txBody>
      </p:sp>
      <p:sp>
        <p:nvSpPr>
          <p:cNvPr id="230" name="Text 53">
            <a:extLst>
              <a:ext uri="{FF2B5EF4-FFF2-40B4-BE49-F238E27FC236}">
                <a16:creationId xmlns:a16="http://schemas.microsoft.com/office/drawing/2014/main" id="{EB31CE32-3A3C-D988-ABA0-041FECFF75CA}"/>
              </a:ext>
            </a:extLst>
          </p:cNvPr>
          <p:cNvSpPr txBox="1"/>
          <p:nvPr/>
        </p:nvSpPr>
        <p:spPr>
          <a:xfrm>
            <a:off x="3621251" y="6172981"/>
            <a:ext cx="5578166" cy="12713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lgn="ctr">
              <a:defRPr sz="901">
                <a:ea typeface="Consolas"/>
                <a:cs typeface="Consolas"/>
              </a:defRPr>
            </a:lvl1pPr>
          </a:lstStyle>
          <a:p>
            <a:r>
              <a:t>Governed Agent Runtime  //  Enterprise Adaptive Skills</a:t>
            </a:r>
          </a:p>
        </p:txBody>
      </p:sp>
      <p:sp>
        <p:nvSpPr>
          <p:cNvPr id="267" name="Rectangle: Rounded Corners 24">
            <a:extLst>
              <a:ext uri="{FF2B5EF4-FFF2-40B4-BE49-F238E27FC236}">
                <a16:creationId xmlns:a16="http://schemas.microsoft.com/office/drawing/2014/main" id="{694103AB-C79B-5990-9273-C9ABB5D10523}"/>
              </a:ext>
              <a:ext uri="{C183D7F6-B498-43B3-948B-1728B52AA6E4}">
                <adec:decorative xmlns:adec="http://schemas.microsoft.com/office/drawing/2017/decorative" val="0"/>
              </a:ext>
            </a:extLst>
          </p:cNvPr>
          <p:cNvSpPr/>
          <p:nvPr/>
        </p:nvSpPr>
        <p:spPr bwMode="auto">
          <a:xfrm>
            <a:off x="9618535" y="1669237"/>
            <a:ext cx="2407381" cy="405501"/>
          </a:xfrm>
          <a:prstGeom prst="rect">
            <a:avLst/>
          </a:prstGeom>
          <a:solidFill>
            <a:srgbClr val="36AAEE"/>
          </a:solidFill>
          <a:ln w="12700" cap="flat">
            <a:solidFill>
              <a:srgbClr val="36AAEE"/>
            </a:solid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algn="ctr" defTabSz="914400">
              <a:spcAft>
                <a:spcPts val="1200"/>
              </a:spcAft>
            </a:pPr>
            <a:r>
              <a:rPr lang="en-US" sz="1400" b="1">
                <a:solidFill>
                  <a:schemeClr val="bg1"/>
                </a:solidFill>
                <a:latin typeface="Segoe UI"/>
              </a:rPr>
              <a:t>Environment</a:t>
            </a:r>
          </a:p>
        </p:txBody>
      </p:sp>
      <p:sp>
        <p:nvSpPr>
          <p:cNvPr id="11" name="Shape 6">
            <a:extLst>
              <a:ext uri="{FF2B5EF4-FFF2-40B4-BE49-F238E27FC236}">
                <a16:creationId xmlns:a16="http://schemas.microsoft.com/office/drawing/2014/main" id="{868BBDEA-9581-4FDE-71CE-F22FD2E437E5}"/>
              </a:ext>
              <a:ext uri="{C183D7F6-B498-43B3-948B-1728B52AA6E4}">
                <adec:decorative xmlns:adec="http://schemas.microsoft.com/office/drawing/2017/decorative" val="1"/>
              </a:ext>
            </a:extLst>
          </p:cNvPr>
          <p:cNvSpPr/>
          <p:nvPr/>
        </p:nvSpPr>
        <p:spPr>
          <a:xfrm>
            <a:off x="9618535" y="1669238"/>
            <a:ext cx="2407381" cy="4767162"/>
          </a:xfrm>
          <a:prstGeom prst="rect">
            <a:avLst/>
          </a:prstGeom>
          <a:noFill/>
          <a:ln w="12700">
            <a:solidFill>
              <a:srgbClr val="36AAE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sz="2000">
              <a:solidFill>
                <a:srgbClr val="000000"/>
              </a:solidFill>
              <a:latin typeface="Segoe UI"/>
              <a:cs typeface="Segoe UI" pitchFamily="34" charset="0"/>
            </a:endParaRPr>
          </a:p>
        </p:txBody>
      </p:sp>
      <p:sp>
        <p:nvSpPr>
          <p:cNvPr id="236" name="Shape 55">
            <a:extLst>
              <a:ext uri="{FF2B5EF4-FFF2-40B4-BE49-F238E27FC236}">
                <a16:creationId xmlns:a16="http://schemas.microsoft.com/office/drawing/2014/main" id="{0BCC4EC3-8312-6F2F-84FC-65339A9C4904}"/>
              </a:ext>
              <a:ext uri="{C183D7F6-B498-43B3-948B-1728B52AA6E4}">
                <adec:decorative xmlns:adec="http://schemas.microsoft.com/office/drawing/2017/decorative" val="1"/>
              </a:ext>
            </a:extLst>
          </p:cNvPr>
          <p:cNvSpPr/>
          <p:nvPr/>
        </p:nvSpPr>
        <p:spPr>
          <a:xfrm>
            <a:off x="9773231" y="2241331"/>
            <a:ext cx="2097991" cy="539723"/>
          </a:xfrm>
          <a:prstGeom prst="rect">
            <a:avLst/>
          </a:prstGeom>
          <a:noFill/>
          <a:ln w="12700">
            <a:solidFill>
              <a:schemeClr val="accent1"/>
            </a:solidFill>
          </a:ln>
        </p:spPr>
        <p:txBody>
          <a:bodyPr lIns="45767" rIns="45767"/>
          <a:lstStyle/>
          <a:p>
            <a:endParaRPr sz="1767"/>
          </a:p>
        </p:txBody>
      </p:sp>
      <p:pic>
        <p:nvPicPr>
          <p:cNvPr id="238" name="Image 19">
            <a:extLst>
              <a:ext uri="{FF2B5EF4-FFF2-40B4-BE49-F238E27FC236}">
                <a16:creationId xmlns:a16="http://schemas.microsoft.com/office/drawing/2014/main" id="{322DE0C6-152C-8971-550A-620398278FFB}"/>
              </a:ext>
              <a:ext uri="{C183D7F6-B498-43B3-948B-1728B52AA6E4}">
                <adec:decorative xmlns:adec="http://schemas.microsoft.com/office/drawing/2017/decorative" val="1"/>
              </a:ext>
            </a:extLst>
          </p:cNvPr>
          <p:cNvPicPr>
            <a:picLocks noChangeAspect="1"/>
          </p:cNvPicPr>
          <p:nvPr/>
        </p:nvPicPr>
        <p:blipFill>
          <a:blip r:embed="rId31">
            <a:duotone>
              <a:prstClr val="black"/>
              <a:schemeClr val="accent1">
                <a:tint val="45000"/>
                <a:satMod val="400000"/>
              </a:schemeClr>
            </a:duotone>
            <a:extLst>
              <a:ext uri="{BEBA8EAE-BF5A-486C-A8C5-ECC9F3942E4B}">
                <a14:imgProps xmlns:a14="http://schemas.microsoft.com/office/drawing/2010/main">
                  <a14:imgLayer r:embed="rId32">
                    <a14:imgEffect>
                      <a14:brightnessContrast bright="100000"/>
                    </a14:imgEffect>
                  </a14:imgLayer>
                </a14:imgProps>
              </a:ext>
            </a:extLst>
          </a:blip>
          <a:stretch>
            <a:fillRect/>
          </a:stretch>
        </p:blipFill>
        <p:spPr>
          <a:xfrm>
            <a:off x="10274067" y="2427437"/>
            <a:ext cx="166596" cy="166596"/>
          </a:xfrm>
          <a:prstGeom prst="rect">
            <a:avLst/>
          </a:prstGeom>
          <a:ln w="12700">
            <a:miter lim="400000"/>
          </a:ln>
        </p:spPr>
      </p:pic>
      <p:sp>
        <p:nvSpPr>
          <p:cNvPr id="240" name="Text 56">
            <a:extLst>
              <a:ext uri="{FF2B5EF4-FFF2-40B4-BE49-F238E27FC236}">
                <a16:creationId xmlns:a16="http://schemas.microsoft.com/office/drawing/2014/main" id="{AE27644B-A183-867B-625B-78737B1BFD3C}"/>
              </a:ext>
            </a:extLst>
          </p:cNvPr>
          <p:cNvSpPr txBox="1"/>
          <p:nvPr/>
        </p:nvSpPr>
        <p:spPr>
          <a:xfrm>
            <a:off x="10551889" y="2434249"/>
            <a:ext cx="828120" cy="15388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defRPr sz="901">
                <a:ea typeface="Consolas"/>
                <a:cs typeface="Consolas"/>
              </a:defRPr>
            </a:lvl1pPr>
          </a:lstStyle>
          <a:p>
            <a:r>
              <a:rPr sz="1000"/>
              <a:t>Public Cloud</a:t>
            </a:r>
          </a:p>
        </p:txBody>
      </p:sp>
      <p:sp>
        <p:nvSpPr>
          <p:cNvPr id="242" name="Shape 57">
            <a:extLst>
              <a:ext uri="{FF2B5EF4-FFF2-40B4-BE49-F238E27FC236}">
                <a16:creationId xmlns:a16="http://schemas.microsoft.com/office/drawing/2014/main" id="{F1726CBF-5F69-69FD-EA00-9ED1316ED684}"/>
              </a:ext>
              <a:ext uri="{C183D7F6-B498-43B3-948B-1728B52AA6E4}">
                <adec:decorative xmlns:adec="http://schemas.microsoft.com/office/drawing/2017/decorative" val="1"/>
              </a:ext>
            </a:extLst>
          </p:cNvPr>
          <p:cNvSpPr/>
          <p:nvPr/>
        </p:nvSpPr>
        <p:spPr>
          <a:xfrm>
            <a:off x="9773231" y="3054021"/>
            <a:ext cx="2097991" cy="539723"/>
          </a:xfrm>
          <a:prstGeom prst="rect">
            <a:avLst/>
          </a:prstGeom>
          <a:solidFill>
            <a:srgbClr val="1C6CA6">
              <a:alpha val="25000"/>
            </a:srgbClr>
          </a:solidFill>
          <a:ln w="12700">
            <a:solidFill>
              <a:schemeClr val="accent1"/>
            </a:solidFill>
          </a:ln>
        </p:spPr>
        <p:txBody>
          <a:bodyPr lIns="45767" rIns="45767"/>
          <a:lstStyle/>
          <a:p>
            <a:endParaRPr sz="1767"/>
          </a:p>
        </p:txBody>
      </p:sp>
      <p:pic>
        <p:nvPicPr>
          <p:cNvPr id="244" name="Image 20">
            <a:extLst>
              <a:ext uri="{FF2B5EF4-FFF2-40B4-BE49-F238E27FC236}">
                <a16:creationId xmlns:a16="http://schemas.microsoft.com/office/drawing/2014/main" id="{0C59E733-A237-8076-2B9D-74A209FCC10C}"/>
              </a:ext>
              <a:ext uri="{C183D7F6-B498-43B3-948B-1728B52AA6E4}">
                <adec:decorative xmlns:adec="http://schemas.microsoft.com/office/drawing/2017/decorative" val="1"/>
              </a:ext>
            </a:extLst>
          </p:cNvPr>
          <p:cNvPicPr>
            <a:picLocks noChangeAspect="1"/>
          </p:cNvPicPr>
          <p:nvPr/>
        </p:nvPicPr>
        <p:blipFill>
          <a:blip r:embed="rId33"/>
          <a:stretch>
            <a:fillRect/>
          </a:stretch>
        </p:blipFill>
        <p:spPr>
          <a:xfrm>
            <a:off x="10274067" y="3240127"/>
            <a:ext cx="166596" cy="166596"/>
          </a:xfrm>
          <a:prstGeom prst="rect">
            <a:avLst/>
          </a:prstGeom>
          <a:ln w="12700">
            <a:miter lim="400000"/>
          </a:ln>
        </p:spPr>
      </p:pic>
      <p:sp>
        <p:nvSpPr>
          <p:cNvPr id="246" name="Text 58">
            <a:extLst>
              <a:ext uri="{FF2B5EF4-FFF2-40B4-BE49-F238E27FC236}">
                <a16:creationId xmlns:a16="http://schemas.microsoft.com/office/drawing/2014/main" id="{620AD392-44CC-CBAC-BA3C-A089A7AFBCFC}"/>
              </a:ext>
            </a:extLst>
          </p:cNvPr>
          <p:cNvSpPr txBox="1"/>
          <p:nvPr/>
        </p:nvSpPr>
        <p:spPr>
          <a:xfrm>
            <a:off x="10551889" y="3169994"/>
            <a:ext cx="901111" cy="30777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defRPr sz="901">
                <a:ea typeface="Consolas"/>
                <a:cs typeface="Consolas"/>
              </a:defRPr>
            </a:lvl1pPr>
          </a:lstStyle>
          <a:p>
            <a:r>
              <a:rPr sz="1000"/>
              <a:t>Foundry Hosted</a:t>
            </a:r>
          </a:p>
        </p:txBody>
      </p:sp>
      <p:sp>
        <p:nvSpPr>
          <p:cNvPr id="248" name="Shape 59">
            <a:extLst>
              <a:ext uri="{FF2B5EF4-FFF2-40B4-BE49-F238E27FC236}">
                <a16:creationId xmlns:a16="http://schemas.microsoft.com/office/drawing/2014/main" id="{BB97BDC6-BE63-F601-6639-17BE2ADA2B39}"/>
              </a:ext>
              <a:ext uri="{C183D7F6-B498-43B3-948B-1728B52AA6E4}">
                <adec:decorative xmlns:adec="http://schemas.microsoft.com/office/drawing/2017/decorative" val="1"/>
              </a:ext>
            </a:extLst>
          </p:cNvPr>
          <p:cNvSpPr/>
          <p:nvPr/>
        </p:nvSpPr>
        <p:spPr>
          <a:xfrm>
            <a:off x="9773231" y="3866711"/>
            <a:ext cx="2097991" cy="539723"/>
          </a:xfrm>
          <a:prstGeom prst="rect">
            <a:avLst/>
          </a:prstGeom>
          <a:noFill/>
          <a:ln w="12700">
            <a:solidFill>
              <a:schemeClr val="accent1"/>
            </a:solidFill>
          </a:ln>
        </p:spPr>
        <p:txBody>
          <a:bodyPr lIns="45767" rIns="45767"/>
          <a:lstStyle/>
          <a:p>
            <a:endParaRPr sz="1767"/>
          </a:p>
        </p:txBody>
      </p:sp>
      <p:pic>
        <p:nvPicPr>
          <p:cNvPr id="250" name="Image 21">
            <a:extLst>
              <a:ext uri="{FF2B5EF4-FFF2-40B4-BE49-F238E27FC236}">
                <a16:creationId xmlns:a16="http://schemas.microsoft.com/office/drawing/2014/main" id="{03F0EA4F-194A-F344-E2D8-89E80C811448}"/>
              </a:ext>
              <a:ext uri="{C183D7F6-B498-43B3-948B-1728B52AA6E4}">
                <adec:decorative xmlns:adec="http://schemas.microsoft.com/office/drawing/2017/decorative" val="1"/>
              </a:ext>
            </a:extLst>
          </p:cNvPr>
          <p:cNvPicPr>
            <a:picLocks noChangeAspect="1"/>
          </p:cNvPicPr>
          <p:nvPr/>
        </p:nvPicPr>
        <p:blipFill>
          <a:blip r:embed="rId34">
            <a:duotone>
              <a:prstClr val="black"/>
              <a:schemeClr val="accent1">
                <a:tint val="45000"/>
                <a:satMod val="400000"/>
              </a:schemeClr>
            </a:duotone>
            <a:extLst>
              <a:ext uri="{BEBA8EAE-BF5A-486C-A8C5-ECC9F3942E4B}">
                <a14:imgProps xmlns:a14="http://schemas.microsoft.com/office/drawing/2010/main">
                  <a14:imgLayer r:embed="rId35">
                    <a14:imgEffect>
                      <a14:brightnessContrast bright="100000"/>
                    </a14:imgEffect>
                  </a14:imgLayer>
                </a14:imgProps>
              </a:ext>
            </a:extLst>
          </a:blip>
          <a:stretch>
            <a:fillRect/>
          </a:stretch>
        </p:blipFill>
        <p:spPr>
          <a:xfrm>
            <a:off x="10274067" y="4052816"/>
            <a:ext cx="166596" cy="166596"/>
          </a:xfrm>
          <a:prstGeom prst="rect">
            <a:avLst/>
          </a:prstGeom>
          <a:ln w="12700">
            <a:miter lim="400000"/>
          </a:ln>
        </p:spPr>
      </p:pic>
      <p:sp>
        <p:nvSpPr>
          <p:cNvPr id="252" name="Text 60">
            <a:extLst>
              <a:ext uri="{FF2B5EF4-FFF2-40B4-BE49-F238E27FC236}">
                <a16:creationId xmlns:a16="http://schemas.microsoft.com/office/drawing/2014/main" id="{38DD749A-4DCD-31CE-11E6-0E11AF72D0A5}"/>
              </a:ext>
            </a:extLst>
          </p:cNvPr>
          <p:cNvSpPr txBox="1"/>
          <p:nvPr/>
        </p:nvSpPr>
        <p:spPr>
          <a:xfrm>
            <a:off x="10551889" y="3982684"/>
            <a:ext cx="828120" cy="30777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defRPr sz="901">
                <a:ea typeface="Consolas"/>
                <a:cs typeface="Consolas"/>
              </a:defRPr>
            </a:lvl1pPr>
          </a:lstStyle>
          <a:p>
            <a:r>
              <a:rPr sz="1000"/>
              <a:t>Enterprise VPC</a:t>
            </a:r>
          </a:p>
        </p:txBody>
      </p:sp>
      <p:sp>
        <p:nvSpPr>
          <p:cNvPr id="254" name="Shape 61">
            <a:extLst>
              <a:ext uri="{FF2B5EF4-FFF2-40B4-BE49-F238E27FC236}">
                <a16:creationId xmlns:a16="http://schemas.microsoft.com/office/drawing/2014/main" id="{FF75A34C-531B-EBBD-8EDA-F5303E29EB9D}"/>
              </a:ext>
              <a:ext uri="{C183D7F6-B498-43B3-948B-1728B52AA6E4}">
                <adec:decorative xmlns:adec="http://schemas.microsoft.com/office/drawing/2017/decorative" val="1"/>
              </a:ext>
            </a:extLst>
          </p:cNvPr>
          <p:cNvSpPr/>
          <p:nvPr/>
        </p:nvSpPr>
        <p:spPr>
          <a:xfrm>
            <a:off x="9773231" y="4679401"/>
            <a:ext cx="2097991" cy="539723"/>
          </a:xfrm>
          <a:prstGeom prst="rect">
            <a:avLst/>
          </a:prstGeom>
          <a:noFill/>
          <a:ln w="12700">
            <a:solidFill>
              <a:schemeClr val="accent1"/>
            </a:solidFill>
          </a:ln>
        </p:spPr>
        <p:txBody>
          <a:bodyPr lIns="45767" rIns="45767"/>
          <a:lstStyle/>
          <a:p>
            <a:endParaRPr sz="1767"/>
          </a:p>
        </p:txBody>
      </p:sp>
      <p:pic>
        <p:nvPicPr>
          <p:cNvPr id="256" name="Image 22">
            <a:extLst>
              <a:ext uri="{FF2B5EF4-FFF2-40B4-BE49-F238E27FC236}">
                <a16:creationId xmlns:a16="http://schemas.microsoft.com/office/drawing/2014/main" id="{DF0206E6-1054-E2A9-9B47-201DE41456B6}"/>
              </a:ext>
              <a:ext uri="{C183D7F6-B498-43B3-948B-1728B52AA6E4}">
                <adec:decorative xmlns:adec="http://schemas.microsoft.com/office/drawing/2017/decorative" val="1"/>
              </a:ext>
            </a:extLst>
          </p:cNvPr>
          <p:cNvPicPr>
            <a:picLocks noChangeAspect="1"/>
          </p:cNvPicPr>
          <p:nvPr/>
        </p:nvPicPr>
        <p:blipFill>
          <a:blip r:embed="rId36">
            <a:duotone>
              <a:prstClr val="black"/>
              <a:schemeClr val="accent1">
                <a:tint val="45000"/>
                <a:satMod val="400000"/>
              </a:schemeClr>
            </a:duotone>
            <a:extLst>
              <a:ext uri="{BEBA8EAE-BF5A-486C-A8C5-ECC9F3942E4B}">
                <a14:imgProps xmlns:a14="http://schemas.microsoft.com/office/drawing/2010/main">
                  <a14:imgLayer r:embed="rId37">
                    <a14:imgEffect>
                      <a14:brightnessContrast bright="100000"/>
                    </a14:imgEffect>
                  </a14:imgLayer>
                </a14:imgProps>
              </a:ext>
            </a:extLst>
          </a:blip>
          <a:stretch>
            <a:fillRect/>
          </a:stretch>
        </p:blipFill>
        <p:spPr>
          <a:xfrm>
            <a:off x="10274067" y="4865508"/>
            <a:ext cx="166596" cy="166596"/>
          </a:xfrm>
          <a:prstGeom prst="rect">
            <a:avLst/>
          </a:prstGeom>
          <a:ln w="12700">
            <a:miter lim="400000"/>
          </a:ln>
        </p:spPr>
      </p:pic>
      <p:sp>
        <p:nvSpPr>
          <p:cNvPr id="258" name="Text 62">
            <a:extLst>
              <a:ext uri="{FF2B5EF4-FFF2-40B4-BE49-F238E27FC236}">
                <a16:creationId xmlns:a16="http://schemas.microsoft.com/office/drawing/2014/main" id="{CAF7F57F-3482-4C28-3BBD-0F66161D877B}"/>
              </a:ext>
            </a:extLst>
          </p:cNvPr>
          <p:cNvSpPr txBox="1"/>
          <p:nvPr/>
        </p:nvSpPr>
        <p:spPr>
          <a:xfrm>
            <a:off x="10551889" y="4795375"/>
            <a:ext cx="828120" cy="30777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defRPr sz="901">
                <a:ea typeface="Consolas"/>
                <a:cs typeface="Consolas"/>
              </a:defRPr>
            </a:lvl1pPr>
          </a:lstStyle>
          <a:p>
            <a:r>
              <a:rPr sz="1000"/>
              <a:t>Local Runtime</a:t>
            </a:r>
          </a:p>
        </p:txBody>
      </p:sp>
      <p:sp>
        <p:nvSpPr>
          <p:cNvPr id="260" name="Shape 63">
            <a:extLst>
              <a:ext uri="{FF2B5EF4-FFF2-40B4-BE49-F238E27FC236}">
                <a16:creationId xmlns:a16="http://schemas.microsoft.com/office/drawing/2014/main" id="{B8627695-D129-793F-EC2D-05F7D798F8DA}"/>
              </a:ext>
              <a:ext uri="{C183D7F6-B498-43B3-948B-1728B52AA6E4}">
                <adec:decorative xmlns:adec="http://schemas.microsoft.com/office/drawing/2017/decorative" val="1"/>
              </a:ext>
            </a:extLst>
          </p:cNvPr>
          <p:cNvSpPr/>
          <p:nvPr/>
        </p:nvSpPr>
        <p:spPr>
          <a:xfrm>
            <a:off x="9773231" y="5492093"/>
            <a:ext cx="2097991" cy="539723"/>
          </a:xfrm>
          <a:prstGeom prst="rect">
            <a:avLst/>
          </a:prstGeom>
          <a:noFill/>
          <a:ln w="12700">
            <a:solidFill>
              <a:schemeClr val="accent1"/>
            </a:solidFill>
          </a:ln>
        </p:spPr>
        <p:txBody>
          <a:bodyPr lIns="45767" rIns="45767"/>
          <a:lstStyle/>
          <a:p>
            <a:endParaRPr sz="1767"/>
          </a:p>
        </p:txBody>
      </p:sp>
      <p:pic>
        <p:nvPicPr>
          <p:cNvPr id="262" name="Image 23">
            <a:extLst>
              <a:ext uri="{FF2B5EF4-FFF2-40B4-BE49-F238E27FC236}">
                <a16:creationId xmlns:a16="http://schemas.microsoft.com/office/drawing/2014/main" id="{733DB602-CEB6-784E-FC5C-9E4711CDCD76}"/>
              </a:ext>
              <a:ext uri="{C183D7F6-B498-43B3-948B-1728B52AA6E4}">
                <adec:decorative xmlns:adec="http://schemas.microsoft.com/office/drawing/2017/decorative" val="1"/>
              </a:ext>
            </a:extLst>
          </p:cNvPr>
          <p:cNvPicPr>
            <a:picLocks noChangeAspect="1"/>
          </p:cNvPicPr>
          <p:nvPr/>
        </p:nvPicPr>
        <p:blipFill>
          <a:blip r:embed="rId38">
            <a:duotone>
              <a:prstClr val="black"/>
              <a:schemeClr val="accent1">
                <a:tint val="45000"/>
                <a:satMod val="400000"/>
              </a:schemeClr>
            </a:duotone>
            <a:extLst>
              <a:ext uri="{BEBA8EAE-BF5A-486C-A8C5-ECC9F3942E4B}">
                <a14:imgProps xmlns:a14="http://schemas.microsoft.com/office/drawing/2010/main">
                  <a14:imgLayer r:embed="rId39">
                    <a14:imgEffect>
                      <a14:brightnessContrast bright="100000"/>
                    </a14:imgEffect>
                  </a14:imgLayer>
                </a14:imgProps>
              </a:ext>
            </a:extLst>
          </a:blip>
          <a:stretch>
            <a:fillRect/>
          </a:stretch>
        </p:blipFill>
        <p:spPr>
          <a:xfrm>
            <a:off x="10274067" y="5679113"/>
            <a:ext cx="166596" cy="166596"/>
          </a:xfrm>
          <a:prstGeom prst="rect">
            <a:avLst/>
          </a:prstGeom>
          <a:ln w="12700">
            <a:miter lim="400000"/>
          </a:ln>
        </p:spPr>
      </p:pic>
      <p:sp>
        <p:nvSpPr>
          <p:cNvPr id="264" name="Text 64">
            <a:extLst>
              <a:ext uri="{FF2B5EF4-FFF2-40B4-BE49-F238E27FC236}">
                <a16:creationId xmlns:a16="http://schemas.microsoft.com/office/drawing/2014/main" id="{D8E0F01E-05D1-7E70-3931-527DEB29F6B5}"/>
              </a:ext>
            </a:extLst>
          </p:cNvPr>
          <p:cNvSpPr txBox="1"/>
          <p:nvPr/>
        </p:nvSpPr>
        <p:spPr>
          <a:xfrm>
            <a:off x="10551889" y="5608065"/>
            <a:ext cx="828120" cy="30777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0" tIns="0" rIns="0" bIns="0" anchor="ctr">
            <a:spAutoFit/>
          </a:bodyPr>
          <a:lstStyle>
            <a:defPPr>
              <a:defRPr lang="en-US"/>
            </a:defPPr>
            <a:lvl1pPr>
              <a:defRPr sz="901">
                <a:ea typeface="Consolas"/>
                <a:cs typeface="Consolas"/>
              </a:defRPr>
            </a:lvl1pPr>
          </a:lstStyle>
          <a:p>
            <a:r>
              <a:rPr sz="1000"/>
              <a:t>Laptop / Edge</a:t>
            </a:r>
          </a:p>
        </p:txBody>
      </p:sp>
    </p:spTree>
    <p:extLst>
      <p:ext uri="{BB962C8B-B14F-4D97-AF65-F5344CB8AC3E}">
        <p14:creationId xmlns:p14="http://schemas.microsoft.com/office/powerpoint/2010/main" val="37899182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
                                        </p:tgtEl>
                                        <p:attrNameLst>
                                          <p:attrName>style.visibility</p:attrName>
                                        </p:attrNameLst>
                                      </p:cBhvr>
                                      <p:to>
                                        <p:strVal val="visible"/>
                                      </p:to>
                                    </p:set>
                                    <p:animEffect transition="in" filter="fade">
                                      <p:cBhvr>
                                        <p:cTn id="7" dur="200"/>
                                        <p:tgtEl>
                                          <p:spTgt spid="266"/>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265"/>
                                        </p:tgtEl>
                                        <p:attrNameLst>
                                          <p:attrName>style.visibility</p:attrName>
                                        </p:attrNameLst>
                                      </p:cBhvr>
                                      <p:to>
                                        <p:strVal val="visible"/>
                                      </p:to>
                                    </p:set>
                                    <p:animEffect transition="in" filter="fade">
                                      <p:cBhvr>
                                        <p:cTn id="10" dur="200"/>
                                        <p:tgtEl>
                                          <p:spTgt spid="26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200"/>
                                        <p:tgtEl>
                                          <p:spTgt spid="7"/>
                                        </p:tgtEl>
                                      </p:cBhvr>
                                    </p:animEffect>
                                  </p:childTnLst>
                                </p:cTn>
                              </p:par>
                              <p:par>
                                <p:cTn id="14" presetID="10" presetClass="entr" presetSubtype="0" fill="hold" grpId="0" nodeType="withEffect">
                                  <p:stCondLst>
                                    <p:cond delay="10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200"/>
                                        <p:tgtEl>
                                          <p:spTgt spid="9"/>
                                        </p:tgtEl>
                                      </p:cBhvr>
                                    </p:animEffect>
                                  </p:childTnLst>
                                </p:cTn>
                              </p:par>
                              <p:par>
                                <p:cTn id="17" presetID="10" presetClass="entr" presetSubtype="0" fill="hold" grpId="0" nodeType="withEffect">
                                  <p:stCondLst>
                                    <p:cond delay="200"/>
                                  </p:stCondLst>
                                  <p:childTnLst>
                                    <p:set>
                                      <p:cBhvr>
                                        <p:cTn id="18" dur="1" fill="hold">
                                          <p:stCondLst>
                                            <p:cond delay="0"/>
                                          </p:stCondLst>
                                        </p:cTn>
                                        <p:tgtEl>
                                          <p:spTgt spid="267"/>
                                        </p:tgtEl>
                                        <p:attrNameLst>
                                          <p:attrName>style.visibility</p:attrName>
                                        </p:attrNameLst>
                                      </p:cBhvr>
                                      <p:to>
                                        <p:strVal val="visible"/>
                                      </p:to>
                                    </p:set>
                                    <p:animEffect transition="in" filter="fade">
                                      <p:cBhvr>
                                        <p:cTn id="19" dur="200"/>
                                        <p:tgtEl>
                                          <p:spTgt spid="26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nodeType="withEffect">
                                  <p:stCondLst>
                                    <p:cond delay="0"/>
                                  </p:stCondLst>
                                  <p:childTnLst>
                                    <p:set>
                                      <p:cBhvr>
                                        <p:cTn id="27" dur="1" fill="hold">
                                          <p:stCondLst>
                                            <p:cond delay="0"/>
                                          </p:stCondLst>
                                        </p:cTn>
                                        <p:tgtEl>
                                          <p:spTgt spid="108"/>
                                        </p:tgtEl>
                                        <p:attrNameLst>
                                          <p:attrName>style.visibility</p:attrName>
                                        </p:attrNameLst>
                                      </p:cBhvr>
                                      <p:to>
                                        <p:strVal val="visible"/>
                                      </p:to>
                                    </p:set>
                                    <p:animEffect transition="in" filter="fade">
                                      <p:cBhvr>
                                        <p:cTn id="28" dur="500"/>
                                        <p:tgtEl>
                                          <p:spTgt spid="108"/>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77"/>
                                        </p:tgtEl>
                                        <p:attrNameLst>
                                          <p:attrName>style.visibility</p:attrName>
                                        </p:attrNameLst>
                                      </p:cBhvr>
                                      <p:to>
                                        <p:strVal val="visible"/>
                                      </p:to>
                                    </p:set>
                                    <p:animEffect transition="in" filter="fade">
                                      <p:cBhvr>
                                        <p:cTn id="31" dur="200"/>
                                        <p:tgtEl>
                                          <p:spTgt spid="277"/>
                                        </p:tgtEl>
                                      </p:cBhvr>
                                    </p:animEffect>
                                  </p:childTnLst>
                                </p:cTn>
                              </p:par>
                              <p:par>
                                <p:cTn id="32" presetID="10" presetClass="entr" presetSubtype="0" fill="hold" nodeType="withEffect">
                                  <p:stCondLst>
                                    <p:cond delay="0"/>
                                  </p:stCondLst>
                                  <p:childTnLst>
                                    <p:set>
                                      <p:cBhvr>
                                        <p:cTn id="33" dur="1" fill="hold">
                                          <p:stCondLst>
                                            <p:cond delay="0"/>
                                          </p:stCondLst>
                                        </p:cTn>
                                        <p:tgtEl>
                                          <p:spTgt spid="110"/>
                                        </p:tgtEl>
                                        <p:attrNameLst>
                                          <p:attrName>style.visibility</p:attrName>
                                        </p:attrNameLst>
                                      </p:cBhvr>
                                      <p:to>
                                        <p:strVal val="visible"/>
                                      </p:to>
                                    </p:set>
                                    <p:animEffect transition="in" filter="fade">
                                      <p:cBhvr>
                                        <p:cTn id="34" dur="200"/>
                                        <p:tgtEl>
                                          <p:spTgt spid="110"/>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12"/>
                                        </p:tgtEl>
                                        <p:attrNameLst>
                                          <p:attrName>style.visibility</p:attrName>
                                        </p:attrNameLst>
                                      </p:cBhvr>
                                      <p:to>
                                        <p:strVal val="visible"/>
                                      </p:to>
                                    </p:set>
                                    <p:animEffect transition="in" filter="fade">
                                      <p:cBhvr>
                                        <p:cTn id="37" dur="200"/>
                                        <p:tgtEl>
                                          <p:spTgt spid="112"/>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18"/>
                                        </p:tgtEl>
                                        <p:attrNameLst>
                                          <p:attrName>style.visibility</p:attrName>
                                        </p:attrNameLst>
                                      </p:cBhvr>
                                      <p:to>
                                        <p:strVal val="visible"/>
                                      </p:to>
                                    </p:set>
                                    <p:animEffect transition="in" filter="fade">
                                      <p:cBhvr>
                                        <p:cTn id="40" dur="200"/>
                                        <p:tgtEl>
                                          <p:spTgt spid="118"/>
                                        </p:tgtEl>
                                      </p:cBhvr>
                                    </p:animEffect>
                                  </p:childTnLst>
                                </p:cTn>
                              </p:par>
                              <p:par>
                                <p:cTn id="41" presetID="10" presetClass="entr" presetSubtype="0" fill="hold" nodeType="withEffect">
                                  <p:stCondLst>
                                    <p:cond delay="0"/>
                                  </p:stCondLst>
                                  <p:childTnLst>
                                    <p:set>
                                      <p:cBhvr>
                                        <p:cTn id="42" dur="1" fill="hold">
                                          <p:stCondLst>
                                            <p:cond delay="0"/>
                                          </p:stCondLst>
                                        </p:cTn>
                                        <p:tgtEl>
                                          <p:spTgt spid="116"/>
                                        </p:tgtEl>
                                        <p:attrNameLst>
                                          <p:attrName>style.visibility</p:attrName>
                                        </p:attrNameLst>
                                      </p:cBhvr>
                                      <p:to>
                                        <p:strVal val="visible"/>
                                      </p:to>
                                    </p:set>
                                    <p:animEffect transition="in" filter="fade">
                                      <p:cBhvr>
                                        <p:cTn id="43" dur="200"/>
                                        <p:tgtEl>
                                          <p:spTgt spid="116"/>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78"/>
                                        </p:tgtEl>
                                        <p:attrNameLst>
                                          <p:attrName>style.visibility</p:attrName>
                                        </p:attrNameLst>
                                      </p:cBhvr>
                                      <p:to>
                                        <p:strVal val="visible"/>
                                      </p:to>
                                    </p:set>
                                    <p:animEffect transition="in" filter="fade">
                                      <p:cBhvr>
                                        <p:cTn id="46" dur="200"/>
                                        <p:tgtEl>
                                          <p:spTgt spid="278"/>
                                        </p:tgtEl>
                                      </p:cBhvr>
                                    </p:animEffect>
                                  </p:childTnLst>
                                </p:cTn>
                              </p:par>
                              <p:par>
                                <p:cTn id="47" presetID="10" presetClass="entr" presetSubtype="0" fill="hold" nodeType="withEffect">
                                  <p:stCondLst>
                                    <p:cond delay="0"/>
                                  </p:stCondLst>
                                  <p:childTnLst>
                                    <p:set>
                                      <p:cBhvr>
                                        <p:cTn id="48" dur="1" fill="hold">
                                          <p:stCondLst>
                                            <p:cond delay="0"/>
                                          </p:stCondLst>
                                        </p:cTn>
                                        <p:tgtEl>
                                          <p:spTgt spid="124"/>
                                        </p:tgtEl>
                                        <p:attrNameLst>
                                          <p:attrName>style.visibility</p:attrName>
                                        </p:attrNameLst>
                                      </p:cBhvr>
                                      <p:to>
                                        <p:strVal val="visible"/>
                                      </p:to>
                                    </p:set>
                                    <p:animEffect transition="in" filter="fade">
                                      <p:cBhvr>
                                        <p:cTn id="49" dur="200"/>
                                        <p:tgtEl>
                                          <p:spTgt spid="124"/>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26"/>
                                        </p:tgtEl>
                                        <p:attrNameLst>
                                          <p:attrName>style.visibility</p:attrName>
                                        </p:attrNameLst>
                                      </p:cBhvr>
                                      <p:to>
                                        <p:strVal val="visible"/>
                                      </p:to>
                                    </p:set>
                                    <p:animEffect transition="in" filter="fade">
                                      <p:cBhvr>
                                        <p:cTn id="52" dur="200"/>
                                        <p:tgtEl>
                                          <p:spTgt spid="126"/>
                                        </p:tgtEl>
                                      </p:cBhvr>
                                    </p:animEffect>
                                  </p:childTnLst>
                                </p:cTn>
                              </p:par>
                              <p:par>
                                <p:cTn id="53" presetID="10" presetClass="entr" presetSubtype="0" fill="hold" nodeType="withEffect">
                                  <p:stCondLst>
                                    <p:cond delay="0"/>
                                  </p:stCondLst>
                                  <p:childTnLst>
                                    <p:set>
                                      <p:cBhvr>
                                        <p:cTn id="54" dur="1" fill="hold">
                                          <p:stCondLst>
                                            <p:cond delay="0"/>
                                          </p:stCondLst>
                                        </p:cTn>
                                        <p:tgtEl>
                                          <p:spTgt spid="130"/>
                                        </p:tgtEl>
                                        <p:attrNameLst>
                                          <p:attrName>style.visibility</p:attrName>
                                        </p:attrNameLst>
                                      </p:cBhvr>
                                      <p:to>
                                        <p:strVal val="visible"/>
                                      </p:to>
                                    </p:set>
                                    <p:animEffect transition="in" filter="fade">
                                      <p:cBhvr>
                                        <p:cTn id="55" dur="200"/>
                                        <p:tgtEl>
                                          <p:spTgt spid="130"/>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32"/>
                                        </p:tgtEl>
                                        <p:attrNameLst>
                                          <p:attrName>style.visibility</p:attrName>
                                        </p:attrNameLst>
                                      </p:cBhvr>
                                      <p:to>
                                        <p:strVal val="visible"/>
                                      </p:to>
                                    </p:set>
                                    <p:animEffect transition="in" filter="fade">
                                      <p:cBhvr>
                                        <p:cTn id="58" dur="200"/>
                                        <p:tgtEl>
                                          <p:spTgt spid="132"/>
                                        </p:tgtEl>
                                      </p:cBhvr>
                                    </p:animEffect>
                                  </p:childTnLst>
                                </p:cTn>
                              </p:par>
                              <p:par>
                                <p:cTn id="59" presetID="10" presetClass="entr" presetSubtype="0" fill="hold" nodeType="withEffect">
                                  <p:stCondLst>
                                    <p:cond delay="0"/>
                                  </p:stCondLst>
                                  <p:childTnLst>
                                    <p:set>
                                      <p:cBhvr>
                                        <p:cTn id="60" dur="1" fill="hold">
                                          <p:stCondLst>
                                            <p:cond delay="0"/>
                                          </p:stCondLst>
                                        </p:cTn>
                                        <p:tgtEl>
                                          <p:spTgt spid="136"/>
                                        </p:tgtEl>
                                        <p:attrNameLst>
                                          <p:attrName>style.visibility</p:attrName>
                                        </p:attrNameLst>
                                      </p:cBhvr>
                                      <p:to>
                                        <p:strVal val="visible"/>
                                      </p:to>
                                    </p:set>
                                    <p:animEffect transition="in" filter="fade">
                                      <p:cBhvr>
                                        <p:cTn id="61" dur="200"/>
                                        <p:tgtEl>
                                          <p:spTgt spid="136"/>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138"/>
                                        </p:tgtEl>
                                        <p:attrNameLst>
                                          <p:attrName>style.visibility</p:attrName>
                                        </p:attrNameLst>
                                      </p:cBhvr>
                                      <p:to>
                                        <p:strVal val="visible"/>
                                      </p:to>
                                    </p:set>
                                    <p:animEffect transition="in" filter="fade">
                                      <p:cBhvr>
                                        <p:cTn id="64" dur="200"/>
                                        <p:tgtEl>
                                          <p:spTgt spid="138"/>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279"/>
                                        </p:tgtEl>
                                        <p:attrNameLst>
                                          <p:attrName>style.visibility</p:attrName>
                                        </p:attrNameLst>
                                      </p:cBhvr>
                                      <p:to>
                                        <p:strVal val="visible"/>
                                      </p:to>
                                    </p:set>
                                    <p:animEffect transition="in" filter="fade">
                                      <p:cBhvr>
                                        <p:cTn id="67" dur="200"/>
                                        <p:tgtEl>
                                          <p:spTgt spid="279"/>
                                        </p:tgtEl>
                                      </p:cBhvr>
                                    </p:animEffect>
                                  </p:childTnLst>
                                </p:cTn>
                              </p:par>
                              <p:par>
                                <p:cTn id="68" presetID="10" presetClass="entr" presetSubtype="0" fill="hold" nodeType="withEffect">
                                  <p:stCondLst>
                                    <p:cond delay="0"/>
                                  </p:stCondLst>
                                  <p:childTnLst>
                                    <p:set>
                                      <p:cBhvr>
                                        <p:cTn id="69" dur="1" fill="hold">
                                          <p:stCondLst>
                                            <p:cond delay="0"/>
                                          </p:stCondLst>
                                        </p:cTn>
                                        <p:tgtEl>
                                          <p:spTgt spid="144"/>
                                        </p:tgtEl>
                                        <p:attrNameLst>
                                          <p:attrName>style.visibility</p:attrName>
                                        </p:attrNameLst>
                                      </p:cBhvr>
                                      <p:to>
                                        <p:strVal val="visible"/>
                                      </p:to>
                                    </p:set>
                                    <p:animEffect transition="in" filter="fade">
                                      <p:cBhvr>
                                        <p:cTn id="70" dur="200"/>
                                        <p:tgtEl>
                                          <p:spTgt spid="144"/>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146"/>
                                        </p:tgtEl>
                                        <p:attrNameLst>
                                          <p:attrName>style.visibility</p:attrName>
                                        </p:attrNameLst>
                                      </p:cBhvr>
                                      <p:to>
                                        <p:strVal val="visible"/>
                                      </p:to>
                                    </p:set>
                                    <p:animEffect transition="in" filter="fade">
                                      <p:cBhvr>
                                        <p:cTn id="73" dur="200"/>
                                        <p:tgtEl>
                                          <p:spTgt spid="146"/>
                                        </p:tgtEl>
                                      </p:cBhvr>
                                    </p:animEffect>
                                  </p:childTnLst>
                                </p:cTn>
                              </p:par>
                              <p:par>
                                <p:cTn id="74" presetID="10" presetClass="entr" presetSubtype="0" fill="hold" nodeType="withEffect">
                                  <p:stCondLst>
                                    <p:cond delay="0"/>
                                  </p:stCondLst>
                                  <p:childTnLst>
                                    <p:set>
                                      <p:cBhvr>
                                        <p:cTn id="75" dur="1" fill="hold">
                                          <p:stCondLst>
                                            <p:cond delay="0"/>
                                          </p:stCondLst>
                                        </p:cTn>
                                        <p:tgtEl>
                                          <p:spTgt spid="150"/>
                                        </p:tgtEl>
                                        <p:attrNameLst>
                                          <p:attrName>style.visibility</p:attrName>
                                        </p:attrNameLst>
                                      </p:cBhvr>
                                      <p:to>
                                        <p:strVal val="visible"/>
                                      </p:to>
                                    </p:set>
                                    <p:animEffect transition="in" filter="fade">
                                      <p:cBhvr>
                                        <p:cTn id="76" dur="200"/>
                                        <p:tgtEl>
                                          <p:spTgt spid="150"/>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152"/>
                                        </p:tgtEl>
                                        <p:attrNameLst>
                                          <p:attrName>style.visibility</p:attrName>
                                        </p:attrNameLst>
                                      </p:cBhvr>
                                      <p:to>
                                        <p:strVal val="visible"/>
                                      </p:to>
                                    </p:set>
                                    <p:animEffect transition="in" filter="fade">
                                      <p:cBhvr>
                                        <p:cTn id="79" dur="200"/>
                                        <p:tgtEl>
                                          <p:spTgt spid="152"/>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48"/>
                                        </p:tgtEl>
                                        <p:attrNameLst>
                                          <p:attrName>style.visibility</p:attrName>
                                        </p:attrNameLst>
                                      </p:cBhvr>
                                      <p:to>
                                        <p:strVal val="visible"/>
                                      </p:to>
                                    </p:set>
                                    <p:animEffect transition="in" filter="fade">
                                      <p:cBhvr>
                                        <p:cTn id="82" dur="200"/>
                                        <p:tgtEl>
                                          <p:spTgt spid="148"/>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142"/>
                                        </p:tgtEl>
                                        <p:attrNameLst>
                                          <p:attrName>style.visibility</p:attrName>
                                        </p:attrNameLst>
                                      </p:cBhvr>
                                      <p:to>
                                        <p:strVal val="visible"/>
                                      </p:to>
                                    </p:set>
                                    <p:animEffect transition="in" filter="fade">
                                      <p:cBhvr>
                                        <p:cTn id="85" dur="200"/>
                                        <p:tgtEl>
                                          <p:spTgt spid="142"/>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122"/>
                                        </p:tgtEl>
                                        <p:attrNameLst>
                                          <p:attrName>style.visibility</p:attrName>
                                        </p:attrNameLst>
                                      </p:cBhvr>
                                      <p:to>
                                        <p:strVal val="visible"/>
                                      </p:to>
                                    </p:set>
                                    <p:animEffect transition="in" filter="fade">
                                      <p:cBhvr>
                                        <p:cTn id="88" dur="200"/>
                                        <p:tgtEl>
                                          <p:spTgt spid="122"/>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128"/>
                                        </p:tgtEl>
                                        <p:attrNameLst>
                                          <p:attrName>style.visibility</p:attrName>
                                        </p:attrNameLst>
                                      </p:cBhvr>
                                      <p:to>
                                        <p:strVal val="visible"/>
                                      </p:to>
                                    </p:set>
                                    <p:animEffect transition="in" filter="fade">
                                      <p:cBhvr>
                                        <p:cTn id="91" dur="200"/>
                                        <p:tgtEl>
                                          <p:spTgt spid="128"/>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134"/>
                                        </p:tgtEl>
                                        <p:attrNameLst>
                                          <p:attrName>style.visibility</p:attrName>
                                        </p:attrNameLst>
                                      </p:cBhvr>
                                      <p:to>
                                        <p:strVal val="visible"/>
                                      </p:to>
                                    </p:set>
                                    <p:animEffect transition="in" filter="fade">
                                      <p:cBhvr>
                                        <p:cTn id="94" dur="200"/>
                                        <p:tgtEl>
                                          <p:spTgt spid="134"/>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114"/>
                                        </p:tgtEl>
                                        <p:attrNameLst>
                                          <p:attrName>style.visibility</p:attrName>
                                        </p:attrNameLst>
                                      </p:cBhvr>
                                      <p:to>
                                        <p:strVal val="visible"/>
                                      </p:to>
                                    </p:set>
                                    <p:animEffect transition="in" filter="fade">
                                      <p:cBhvr>
                                        <p:cTn id="97" dur="200"/>
                                        <p:tgtEl>
                                          <p:spTgt spid="114"/>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19"/>
                                        </p:tgtEl>
                                        <p:attrNameLst>
                                          <p:attrName>style.visibility</p:attrName>
                                        </p:attrNameLst>
                                      </p:cBhvr>
                                      <p:to>
                                        <p:strVal val="visible"/>
                                      </p:to>
                                    </p:set>
                                    <p:animEffect transition="in" filter="fade">
                                      <p:cBhvr>
                                        <p:cTn id="100" dur="200"/>
                                        <p:tgtEl>
                                          <p:spTgt spid="19"/>
                                        </p:tgtEl>
                                      </p:cBhvr>
                                    </p:animEffect>
                                  </p:childTnLst>
                                </p:cTn>
                              </p:par>
                              <p:par>
                                <p:cTn id="101" presetID="10" presetClass="entr" presetSubtype="0" fill="hold" grpId="0" nodeType="withEffect">
                                  <p:stCondLst>
                                    <p:cond delay="100"/>
                                  </p:stCondLst>
                                  <p:childTnLst>
                                    <p:set>
                                      <p:cBhvr>
                                        <p:cTn id="102" dur="1" fill="hold">
                                          <p:stCondLst>
                                            <p:cond delay="0"/>
                                          </p:stCondLst>
                                        </p:cTn>
                                        <p:tgtEl>
                                          <p:spTgt spid="2"/>
                                        </p:tgtEl>
                                        <p:attrNameLst>
                                          <p:attrName>style.visibility</p:attrName>
                                        </p:attrNameLst>
                                      </p:cBhvr>
                                      <p:to>
                                        <p:strVal val="visible"/>
                                      </p:to>
                                    </p:set>
                                    <p:animEffect transition="in" filter="fade">
                                      <p:cBhvr>
                                        <p:cTn id="103" dur="200"/>
                                        <p:tgtEl>
                                          <p:spTgt spid="2"/>
                                        </p:tgtEl>
                                      </p:cBhvr>
                                    </p:animEffect>
                                  </p:childTnLst>
                                </p:cTn>
                              </p:par>
                              <p:par>
                                <p:cTn id="104" presetID="10" presetClass="entr" presetSubtype="0" fill="hold" grpId="0" nodeType="withEffect">
                                  <p:stCondLst>
                                    <p:cond delay="100"/>
                                  </p:stCondLst>
                                  <p:childTnLst>
                                    <p:set>
                                      <p:cBhvr>
                                        <p:cTn id="105" dur="1" fill="hold">
                                          <p:stCondLst>
                                            <p:cond delay="0"/>
                                          </p:stCondLst>
                                        </p:cTn>
                                        <p:tgtEl>
                                          <p:spTgt spid="162"/>
                                        </p:tgtEl>
                                        <p:attrNameLst>
                                          <p:attrName>style.visibility</p:attrName>
                                        </p:attrNameLst>
                                      </p:cBhvr>
                                      <p:to>
                                        <p:strVal val="visible"/>
                                      </p:to>
                                    </p:set>
                                    <p:animEffect transition="in" filter="fade">
                                      <p:cBhvr>
                                        <p:cTn id="106" dur="200"/>
                                        <p:tgtEl>
                                          <p:spTgt spid="162"/>
                                        </p:tgtEl>
                                      </p:cBhvr>
                                    </p:animEffect>
                                  </p:childTnLst>
                                </p:cTn>
                              </p:par>
                              <p:par>
                                <p:cTn id="107" presetID="10" presetClass="entr" presetSubtype="0" fill="hold" grpId="0" nodeType="withEffect">
                                  <p:stCondLst>
                                    <p:cond delay="100"/>
                                  </p:stCondLst>
                                  <p:childTnLst>
                                    <p:set>
                                      <p:cBhvr>
                                        <p:cTn id="108" dur="1" fill="hold">
                                          <p:stCondLst>
                                            <p:cond delay="0"/>
                                          </p:stCondLst>
                                        </p:cTn>
                                        <p:tgtEl>
                                          <p:spTgt spid="158"/>
                                        </p:tgtEl>
                                        <p:attrNameLst>
                                          <p:attrName>style.visibility</p:attrName>
                                        </p:attrNameLst>
                                      </p:cBhvr>
                                      <p:to>
                                        <p:strVal val="visible"/>
                                      </p:to>
                                    </p:set>
                                    <p:animEffect transition="in" filter="fade">
                                      <p:cBhvr>
                                        <p:cTn id="109" dur="200"/>
                                        <p:tgtEl>
                                          <p:spTgt spid="158"/>
                                        </p:tgtEl>
                                      </p:cBhvr>
                                    </p:animEffect>
                                  </p:childTnLst>
                                </p:cTn>
                              </p:par>
                              <p:par>
                                <p:cTn id="110" presetID="10" presetClass="entr" presetSubtype="0" fill="hold" grpId="0" nodeType="withEffect">
                                  <p:stCondLst>
                                    <p:cond delay="100"/>
                                  </p:stCondLst>
                                  <p:childTnLst>
                                    <p:set>
                                      <p:cBhvr>
                                        <p:cTn id="111" dur="1" fill="hold">
                                          <p:stCondLst>
                                            <p:cond delay="0"/>
                                          </p:stCondLst>
                                        </p:cTn>
                                        <p:tgtEl>
                                          <p:spTgt spid="15"/>
                                        </p:tgtEl>
                                        <p:attrNameLst>
                                          <p:attrName>style.visibility</p:attrName>
                                        </p:attrNameLst>
                                      </p:cBhvr>
                                      <p:to>
                                        <p:strVal val="visible"/>
                                      </p:to>
                                    </p:set>
                                    <p:animEffect transition="in" filter="fade">
                                      <p:cBhvr>
                                        <p:cTn id="112" dur="200"/>
                                        <p:tgtEl>
                                          <p:spTgt spid="15"/>
                                        </p:tgtEl>
                                      </p:cBhvr>
                                    </p:animEffect>
                                  </p:childTnLst>
                                </p:cTn>
                              </p:par>
                              <p:par>
                                <p:cTn id="113" presetID="10" presetClass="entr" presetSubtype="0" fill="hold" grpId="0" nodeType="withEffect">
                                  <p:stCondLst>
                                    <p:cond delay="100"/>
                                  </p:stCondLst>
                                  <p:childTnLst>
                                    <p:set>
                                      <p:cBhvr>
                                        <p:cTn id="114" dur="1" fill="hold">
                                          <p:stCondLst>
                                            <p:cond delay="0"/>
                                          </p:stCondLst>
                                        </p:cTn>
                                        <p:tgtEl>
                                          <p:spTgt spid="170"/>
                                        </p:tgtEl>
                                        <p:attrNameLst>
                                          <p:attrName>style.visibility</p:attrName>
                                        </p:attrNameLst>
                                      </p:cBhvr>
                                      <p:to>
                                        <p:strVal val="visible"/>
                                      </p:to>
                                    </p:set>
                                    <p:animEffect transition="in" filter="fade">
                                      <p:cBhvr>
                                        <p:cTn id="115" dur="200"/>
                                        <p:tgtEl>
                                          <p:spTgt spid="170"/>
                                        </p:tgtEl>
                                      </p:cBhvr>
                                    </p:animEffect>
                                  </p:childTnLst>
                                </p:cTn>
                              </p:par>
                              <p:par>
                                <p:cTn id="116" presetID="10" presetClass="entr" presetSubtype="0" fill="hold" grpId="0" nodeType="withEffect">
                                  <p:stCondLst>
                                    <p:cond delay="100"/>
                                  </p:stCondLst>
                                  <p:childTnLst>
                                    <p:set>
                                      <p:cBhvr>
                                        <p:cTn id="117" dur="1" fill="hold">
                                          <p:stCondLst>
                                            <p:cond delay="0"/>
                                          </p:stCondLst>
                                        </p:cTn>
                                        <p:tgtEl>
                                          <p:spTgt spid="164"/>
                                        </p:tgtEl>
                                        <p:attrNameLst>
                                          <p:attrName>style.visibility</p:attrName>
                                        </p:attrNameLst>
                                      </p:cBhvr>
                                      <p:to>
                                        <p:strVal val="visible"/>
                                      </p:to>
                                    </p:set>
                                    <p:animEffect transition="in" filter="fade">
                                      <p:cBhvr>
                                        <p:cTn id="118" dur="200"/>
                                        <p:tgtEl>
                                          <p:spTgt spid="164"/>
                                        </p:tgtEl>
                                      </p:cBhvr>
                                    </p:animEffect>
                                  </p:childTnLst>
                                </p:cTn>
                              </p:par>
                              <p:par>
                                <p:cTn id="119" presetID="10" presetClass="entr" presetSubtype="0" fill="hold" grpId="0" nodeType="withEffect">
                                  <p:stCondLst>
                                    <p:cond delay="100"/>
                                  </p:stCondLst>
                                  <p:childTnLst>
                                    <p:set>
                                      <p:cBhvr>
                                        <p:cTn id="120" dur="1" fill="hold">
                                          <p:stCondLst>
                                            <p:cond delay="0"/>
                                          </p:stCondLst>
                                        </p:cTn>
                                        <p:tgtEl>
                                          <p:spTgt spid="297"/>
                                        </p:tgtEl>
                                        <p:attrNameLst>
                                          <p:attrName>style.visibility</p:attrName>
                                        </p:attrNameLst>
                                      </p:cBhvr>
                                      <p:to>
                                        <p:strVal val="visible"/>
                                      </p:to>
                                    </p:set>
                                    <p:animEffect transition="in" filter="fade">
                                      <p:cBhvr>
                                        <p:cTn id="121" dur="200"/>
                                        <p:tgtEl>
                                          <p:spTgt spid="297"/>
                                        </p:tgtEl>
                                      </p:cBhvr>
                                    </p:animEffect>
                                  </p:childTnLst>
                                </p:cTn>
                              </p:par>
                              <p:par>
                                <p:cTn id="122" presetID="10" presetClass="entr" presetSubtype="0" fill="hold" nodeType="withEffect">
                                  <p:stCondLst>
                                    <p:cond delay="100"/>
                                  </p:stCondLst>
                                  <p:childTnLst>
                                    <p:set>
                                      <p:cBhvr>
                                        <p:cTn id="123" dur="1" fill="hold">
                                          <p:stCondLst>
                                            <p:cond delay="0"/>
                                          </p:stCondLst>
                                        </p:cTn>
                                        <p:tgtEl>
                                          <p:spTgt spid="4"/>
                                        </p:tgtEl>
                                        <p:attrNameLst>
                                          <p:attrName>style.visibility</p:attrName>
                                        </p:attrNameLst>
                                      </p:cBhvr>
                                      <p:to>
                                        <p:strVal val="visible"/>
                                      </p:to>
                                    </p:set>
                                    <p:animEffect transition="in" filter="fade">
                                      <p:cBhvr>
                                        <p:cTn id="124" dur="200"/>
                                        <p:tgtEl>
                                          <p:spTgt spid="4"/>
                                        </p:tgtEl>
                                      </p:cBhvr>
                                    </p:animEffect>
                                  </p:childTnLst>
                                </p:cTn>
                              </p:par>
                              <p:par>
                                <p:cTn id="125" presetID="10" presetClass="entr" presetSubtype="0" fill="hold" grpId="0" nodeType="withEffect">
                                  <p:stCondLst>
                                    <p:cond delay="100"/>
                                  </p:stCondLst>
                                  <p:childTnLst>
                                    <p:set>
                                      <p:cBhvr>
                                        <p:cTn id="126" dur="1" fill="hold">
                                          <p:stCondLst>
                                            <p:cond delay="0"/>
                                          </p:stCondLst>
                                        </p:cTn>
                                        <p:tgtEl>
                                          <p:spTgt spid="180"/>
                                        </p:tgtEl>
                                        <p:attrNameLst>
                                          <p:attrName>style.visibility</p:attrName>
                                        </p:attrNameLst>
                                      </p:cBhvr>
                                      <p:to>
                                        <p:strVal val="visible"/>
                                      </p:to>
                                    </p:set>
                                    <p:animEffect transition="in" filter="fade">
                                      <p:cBhvr>
                                        <p:cTn id="127" dur="200"/>
                                        <p:tgtEl>
                                          <p:spTgt spid="180"/>
                                        </p:tgtEl>
                                      </p:cBhvr>
                                    </p:animEffect>
                                  </p:childTnLst>
                                </p:cTn>
                              </p:par>
                              <p:par>
                                <p:cTn id="128" presetID="10" presetClass="entr" presetSubtype="0" fill="hold" grpId="0" nodeType="withEffect">
                                  <p:stCondLst>
                                    <p:cond delay="100"/>
                                  </p:stCondLst>
                                  <p:childTnLst>
                                    <p:set>
                                      <p:cBhvr>
                                        <p:cTn id="129" dur="1" fill="hold">
                                          <p:stCondLst>
                                            <p:cond delay="0"/>
                                          </p:stCondLst>
                                        </p:cTn>
                                        <p:tgtEl>
                                          <p:spTgt spid="200"/>
                                        </p:tgtEl>
                                        <p:attrNameLst>
                                          <p:attrName>style.visibility</p:attrName>
                                        </p:attrNameLst>
                                      </p:cBhvr>
                                      <p:to>
                                        <p:strVal val="visible"/>
                                      </p:to>
                                    </p:set>
                                    <p:animEffect transition="in" filter="fade">
                                      <p:cBhvr>
                                        <p:cTn id="130" dur="200"/>
                                        <p:tgtEl>
                                          <p:spTgt spid="200"/>
                                        </p:tgtEl>
                                      </p:cBhvr>
                                    </p:animEffect>
                                  </p:childTnLst>
                                </p:cTn>
                              </p:par>
                              <p:par>
                                <p:cTn id="131" presetID="10" presetClass="entr" presetSubtype="0" fill="hold" nodeType="withEffect">
                                  <p:stCondLst>
                                    <p:cond delay="100"/>
                                  </p:stCondLst>
                                  <p:childTnLst>
                                    <p:set>
                                      <p:cBhvr>
                                        <p:cTn id="132" dur="1" fill="hold">
                                          <p:stCondLst>
                                            <p:cond delay="0"/>
                                          </p:stCondLst>
                                        </p:cTn>
                                        <p:tgtEl>
                                          <p:spTgt spid="8"/>
                                        </p:tgtEl>
                                        <p:attrNameLst>
                                          <p:attrName>style.visibility</p:attrName>
                                        </p:attrNameLst>
                                      </p:cBhvr>
                                      <p:to>
                                        <p:strVal val="visible"/>
                                      </p:to>
                                    </p:set>
                                    <p:animEffect transition="in" filter="fade">
                                      <p:cBhvr>
                                        <p:cTn id="133" dur="200"/>
                                        <p:tgtEl>
                                          <p:spTgt spid="8"/>
                                        </p:tgtEl>
                                      </p:cBhvr>
                                    </p:animEffect>
                                  </p:childTnLst>
                                </p:cTn>
                              </p:par>
                              <p:par>
                                <p:cTn id="134" presetID="10" presetClass="entr" presetSubtype="0" fill="hold" grpId="0" nodeType="withEffect">
                                  <p:stCondLst>
                                    <p:cond delay="100"/>
                                  </p:stCondLst>
                                  <p:childTnLst>
                                    <p:set>
                                      <p:cBhvr>
                                        <p:cTn id="135" dur="1" fill="hold">
                                          <p:stCondLst>
                                            <p:cond delay="0"/>
                                          </p:stCondLst>
                                        </p:cTn>
                                        <p:tgtEl>
                                          <p:spTgt spid="186"/>
                                        </p:tgtEl>
                                        <p:attrNameLst>
                                          <p:attrName>style.visibility</p:attrName>
                                        </p:attrNameLst>
                                      </p:cBhvr>
                                      <p:to>
                                        <p:strVal val="visible"/>
                                      </p:to>
                                    </p:set>
                                    <p:animEffect transition="in" filter="fade">
                                      <p:cBhvr>
                                        <p:cTn id="136" dur="200"/>
                                        <p:tgtEl>
                                          <p:spTgt spid="186"/>
                                        </p:tgtEl>
                                      </p:cBhvr>
                                    </p:animEffect>
                                  </p:childTnLst>
                                </p:cTn>
                              </p:par>
                              <p:par>
                                <p:cTn id="137" presetID="10" presetClass="entr" presetSubtype="0" fill="hold" grpId="0" nodeType="withEffect">
                                  <p:stCondLst>
                                    <p:cond delay="100"/>
                                  </p:stCondLst>
                                  <p:childTnLst>
                                    <p:set>
                                      <p:cBhvr>
                                        <p:cTn id="138" dur="1" fill="hold">
                                          <p:stCondLst>
                                            <p:cond delay="0"/>
                                          </p:stCondLst>
                                        </p:cTn>
                                        <p:tgtEl>
                                          <p:spTgt spid="202"/>
                                        </p:tgtEl>
                                        <p:attrNameLst>
                                          <p:attrName>style.visibility</p:attrName>
                                        </p:attrNameLst>
                                      </p:cBhvr>
                                      <p:to>
                                        <p:strVal val="visible"/>
                                      </p:to>
                                    </p:set>
                                    <p:animEffect transition="in" filter="fade">
                                      <p:cBhvr>
                                        <p:cTn id="139" dur="200"/>
                                        <p:tgtEl>
                                          <p:spTgt spid="202"/>
                                        </p:tgtEl>
                                      </p:cBhvr>
                                    </p:animEffect>
                                  </p:childTnLst>
                                </p:cTn>
                              </p:par>
                              <p:par>
                                <p:cTn id="140" presetID="10" presetClass="entr" presetSubtype="0" fill="hold" nodeType="withEffect">
                                  <p:stCondLst>
                                    <p:cond delay="100"/>
                                  </p:stCondLst>
                                  <p:childTnLst>
                                    <p:set>
                                      <p:cBhvr>
                                        <p:cTn id="141" dur="1" fill="hold">
                                          <p:stCondLst>
                                            <p:cond delay="0"/>
                                          </p:stCondLst>
                                        </p:cTn>
                                        <p:tgtEl>
                                          <p:spTgt spid="5"/>
                                        </p:tgtEl>
                                        <p:attrNameLst>
                                          <p:attrName>style.visibility</p:attrName>
                                        </p:attrNameLst>
                                      </p:cBhvr>
                                      <p:to>
                                        <p:strVal val="visible"/>
                                      </p:to>
                                    </p:set>
                                    <p:animEffect transition="in" filter="fade">
                                      <p:cBhvr>
                                        <p:cTn id="142" dur="200"/>
                                        <p:tgtEl>
                                          <p:spTgt spid="5"/>
                                        </p:tgtEl>
                                      </p:cBhvr>
                                    </p:animEffect>
                                  </p:childTnLst>
                                </p:cTn>
                              </p:par>
                              <p:par>
                                <p:cTn id="143" presetID="10" presetClass="entr" presetSubtype="0" fill="hold" grpId="0" nodeType="withEffect">
                                  <p:stCondLst>
                                    <p:cond delay="100"/>
                                  </p:stCondLst>
                                  <p:childTnLst>
                                    <p:set>
                                      <p:cBhvr>
                                        <p:cTn id="144" dur="1" fill="hold">
                                          <p:stCondLst>
                                            <p:cond delay="0"/>
                                          </p:stCondLst>
                                        </p:cTn>
                                        <p:tgtEl>
                                          <p:spTgt spid="192"/>
                                        </p:tgtEl>
                                        <p:attrNameLst>
                                          <p:attrName>style.visibility</p:attrName>
                                        </p:attrNameLst>
                                      </p:cBhvr>
                                      <p:to>
                                        <p:strVal val="visible"/>
                                      </p:to>
                                    </p:set>
                                    <p:animEffect transition="in" filter="fade">
                                      <p:cBhvr>
                                        <p:cTn id="145" dur="200"/>
                                        <p:tgtEl>
                                          <p:spTgt spid="192"/>
                                        </p:tgtEl>
                                      </p:cBhvr>
                                    </p:animEffect>
                                  </p:childTnLst>
                                </p:cTn>
                              </p:par>
                              <p:par>
                                <p:cTn id="146" presetID="10" presetClass="entr" presetSubtype="0" fill="hold" grpId="0" nodeType="withEffect">
                                  <p:stCondLst>
                                    <p:cond delay="100"/>
                                  </p:stCondLst>
                                  <p:childTnLst>
                                    <p:set>
                                      <p:cBhvr>
                                        <p:cTn id="147" dur="1" fill="hold">
                                          <p:stCondLst>
                                            <p:cond delay="0"/>
                                          </p:stCondLst>
                                        </p:cTn>
                                        <p:tgtEl>
                                          <p:spTgt spid="204"/>
                                        </p:tgtEl>
                                        <p:attrNameLst>
                                          <p:attrName>style.visibility</p:attrName>
                                        </p:attrNameLst>
                                      </p:cBhvr>
                                      <p:to>
                                        <p:strVal val="visible"/>
                                      </p:to>
                                    </p:set>
                                    <p:animEffect transition="in" filter="fade">
                                      <p:cBhvr>
                                        <p:cTn id="148" dur="200"/>
                                        <p:tgtEl>
                                          <p:spTgt spid="204"/>
                                        </p:tgtEl>
                                      </p:cBhvr>
                                    </p:animEffect>
                                  </p:childTnLst>
                                </p:cTn>
                              </p:par>
                              <p:par>
                                <p:cTn id="149" presetID="10" presetClass="entr" presetSubtype="0" fill="hold" nodeType="withEffect">
                                  <p:stCondLst>
                                    <p:cond delay="100"/>
                                  </p:stCondLst>
                                  <p:childTnLst>
                                    <p:set>
                                      <p:cBhvr>
                                        <p:cTn id="150" dur="1" fill="hold">
                                          <p:stCondLst>
                                            <p:cond delay="0"/>
                                          </p:stCondLst>
                                        </p:cTn>
                                        <p:tgtEl>
                                          <p:spTgt spid="6"/>
                                        </p:tgtEl>
                                        <p:attrNameLst>
                                          <p:attrName>style.visibility</p:attrName>
                                        </p:attrNameLst>
                                      </p:cBhvr>
                                      <p:to>
                                        <p:strVal val="visible"/>
                                      </p:to>
                                    </p:set>
                                    <p:animEffect transition="in" filter="fade">
                                      <p:cBhvr>
                                        <p:cTn id="151" dur="200"/>
                                        <p:tgtEl>
                                          <p:spTgt spid="6"/>
                                        </p:tgtEl>
                                      </p:cBhvr>
                                    </p:animEffect>
                                  </p:childTnLst>
                                </p:cTn>
                              </p:par>
                              <p:par>
                                <p:cTn id="152" presetID="10" presetClass="entr" presetSubtype="0" fill="hold" grpId="0" nodeType="withEffect">
                                  <p:stCondLst>
                                    <p:cond delay="100"/>
                                  </p:stCondLst>
                                  <p:childTnLst>
                                    <p:set>
                                      <p:cBhvr>
                                        <p:cTn id="153" dur="1" fill="hold">
                                          <p:stCondLst>
                                            <p:cond delay="0"/>
                                          </p:stCondLst>
                                        </p:cTn>
                                        <p:tgtEl>
                                          <p:spTgt spid="198"/>
                                        </p:tgtEl>
                                        <p:attrNameLst>
                                          <p:attrName>style.visibility</p:attrName>
                                        </p:attrNameLst>
                                      </p:cBhvr>
                                      <p:to>
                                        <p:strVal val="visible"/>
                                      </p:to>
                                    </p:set>
                                    <p:animEffect transition="in" filter="fade">
                                      <p:cBhvr>
                                        <p:cTn id="154" dur="200"/>
                                        <p:tgtEl>
                                          <p:spTgt spid="198"/>
                                        </p:tgtEl>
                                      </p:cBhvr>
                                    </p:animEffect>
                                  </p:childTnLst>
                                </p:cTn>
                              </p:par>
                              <p:par>
                                <p:cTn id="155" presetID="10" presetClass="entr" presetSubtype="0" fill="hold" grpId="0" nodeType="withEffect">
                                  <p:stCondLst>
                                    <p:cond delay="100"/>
                                  </p:stCondLst>
                                  <p:childTnLst>
                                    <p:set>
                                      <p:cBhvr>
                                        <p:cTn id="156" dur="1" fill="hold">
                                          <p:stCondLst>
                                            <p:cond delay="0"/>
                                          </p:stCondLst>
                                        </p:cTn>
                                        <p:tgtEl>
                                          <p:spTgt spid="172"/>
                                        </p:tgtEl>
                                        <p:attrNameLst>
                                          <p:attrName>style.visibility</p:attrName>
                                        </p:attrNameLst>
                                      </p:cBhvr>
                                      <p:to>
                                        <p:strVal val="visible"/>
                                      </p:to>
                                    </p:set>
                                    <p:animEffect transition="in" filter="fade">
                                      <p:cBhvr>
                                        <p:cTn id="157" dur="200"/>
                                        <p:tgtEl>
                                          <p:spTgt spid="172"/>
                                        </p:tgtEl>
                                      </p:cBhvr>
                                    </p:animEffect>
                                  </p:childTnLst>
                                </p:cTn>
                              </p:par>
                              <p:par>
                                <p:cTn id="158" presetID="10" presetClass="entr" presetSubtype="0" fill="hold" grpId="0" nodeType="withEffect">
                                  <p:stCondLst>
                                    <p:cond delay="100"/>
                                  </p:stCondLst>
                                  <p:childTnLst>
                                    <p:set>
                                      <p:cBhvr>
                                        <p:cTn id="159" dur="1" fill="hold">
                                          <p:stCondLst>
                                            <p:cond delay="0"/>
                                          </p:stCondLst>
                                        </p:cTn>
                                        <p:tgtEl>
                                          <p:spTgt spid="298"/>
                                        </p:tgtEl>
                                        <p:attrNameLst>
                                          <p:attrName>style.visibility</p:attrName>
                                        </p:attrNameLst>
                                      </p:cBhvr>
                                      <p:to>
                                        <p:strVal val="visible"/>
                                      </p:to>
                                    </p:set>
                                    <p:animEffect transition="in" filter="fade">
                                      <p:cBhvr>
                                        <p:cTn id="160" dur="200"/>
                                        <p:tgtEl>
                                          <p:spTgt spid="298"/>
                                        </p:tgtEl>
                                      </p:cBhvr>
                                    </p:animEffect>
                                  </p:childTnLst>
                                </p:cTn>
                              </p:par>
                              <p:par>
                                <p:cTn id="161" presetID="10" presetClass="entr" presetSubtype="0" fill="hold" nodeType="withEffect">
                                  <p:stCondLst>
                                    <p:cond delay="100"/>
                                  </p:stCondLst>
                                  <p:childTnLst>
                                    <p:set>
                                      <p:cBhvr>
                                        <p:cTn id="162" dur="1" fill="hold">
                                          <p:stCondLst>
                                            <p:cond delay="0"/>
                                          </p:stCondLst>
                                        </p:cTn>
                                        <p:tgtEl>
                                          <p:spTgt spid="210"/>
                                        </p:tgtEl>
                                        <p:attrNameLst>
                                          <p:attrName>style.visibility</p:attrName>
                                        </p:attrNameLst>
                                      </p:cBhvr>
                                      <p:to>
                                        <p:strVal val="visible"/>
                                      </p:to>
                                    </p:set>
                                    <p:animEffect transition="in" filter="fade">
                                      <p:cBhvr>
                                        <p:cTn id="163" dur="200"/>
                                        <p:tgtEl>
                                          <p:spTgt spid="210"/>
                                        </p:tgtEl>
                                      </p:cBhvr>
                                    </p:animEffect>
                                  </p:childTnLst>
                                </p:cTn>
                              </p:par>
                              <p:par>
                                <p:cTn id="164" presetID="10" presetClass="entr" presetSubtype="0" fill="hold" grpId="0" nodeType="withEffect">
                                  <p:stCondLst>
                                    <p:cond delay="100"/>
                                  </p:stCondLst>
                                  <p:childTnLst>
                                    <p:set>
                                      <p:cBhvr>
                                        <p:cTn id="165" dur="1" fill="hold">
                                          <p:stCondLst>
                                            <p:cond delay="0"/>
                                          </p:stCondLst>
                                        </p:cTn>
                                        <p:tgtEl>
                                          <p:spTgt spid="212"/>
                                        </p:tgtEl>
                                        <p:attrNameLst>
                                          <p:attrName>style.visibility</p:attrName>
                                        </p:attrNameLst>
                                      </p:cBhvr>
                                      <p:to>
                                        <p:strVal val="visible"/>
                                      </p:to>
                                    </p:set>
                                    <p:animEffect transition="in" filter="fade">
                                      <p:cBhvr>
                                        <p:cTn id="166" dur="200"/>
                                        <p:tgtEl>
                                          <p:spTgt spid="212"/>
                                        </p:tgtEl>
                                      </p:cBhvr>
                                    </p:animEffect>
                                  </p:childTnLst>
                                </p:cTn>
                              </p:par>
                              <p:par>
                                <p:cTn id="167" presetID="10" presetClass="entr" presetSubtype="0" fill="hold" grpId="0" nodeType="withEffect">
                                  <p:stCondLst>
                                    <p:cond delay="100"/>
                                  </p:stCondLst>
                                  <p:childTnLst>
                                    <p:set>
                                      <p:cBhvr>
                                        <p:cTn id="168" dur="1" fill="hold">
                                          <p:stCondLst>
                                            <p:cond delay="0"/>
                                          </p:stCondLst>
                                        </p:cTn>
                                        <p:tgtEl>
                                          <p:spTgt spid="216"/>
                                        </p:tgtEl>
                                        <p:attrNameLst>
                                          <p:attrName>style.visibility</p:attrName>
                                        </p:attrNameLst>
                                      </p:cBhvr>
                                      <p:to>
                                        <p:strVal val="visible"/>
                                      </p:to>
                                    </p:set>
                                    <p:animEffect transition="in" filter="fade">
                                      <p:cBhvr>
                                        <p:cTn id="169" dur="200"/>
                                        <p:tgtEl>
                                          <p:spTgt spid="216"/>
                                        </p:tgtEl>
                                      </p:cBhvr>
                                    </p:animEffect>
                                  </p:childTnLst>
                                </p:cTn>
                              </p:par>
                              <p:par>
                                <p:cTn id="170" presetID="10" presetClass="entr" presetSubtype="0" fill="hold" nodeType="withEffect">
                                  <p:stCondLst>
                                    <p:cond delay="100"/>
                                  </p:stCondLst>
                                  <p:childTnLst>
                                    <p:set>
                                      <p:cBhvr>
                                        <p:cTn id="171" dur="1" fill="hold">
                                          <p:stCondLst>
                                            <p:cond delay="0"/>
                                          </p:stCondLst>
                                        </p:cTn>
                                        <p:tgtEl>
                                          <p:spTgt spid="214"/>
                                        </p:tgtEl>
                                        <p:attrNameLst>
                                          <p:attrName>style.visibility</p:attrName>
                                        </p:attrNameLst>
                                      </p:cBhvr>
                                      <p:to>
                                        <p:strVal val="visible"/>
                                      </p:to>
                                    </p:set>
                                    <p:animEffect transition="in" filter="fade">
                                      <p:cBhvr>
                                        <p:cTn id="172" dur="200"/>
                                        <p:tgtEl>
                                          <p:spTgt spid="214"/>
                                        </p:tgtEl>
                                      </p:cBhvr>
                                    </p:animEffect>
                                  </p:childTnLst>
                                </p:cTn>
                              </p:par>
                              <p:par>
                                <p:cTn id="173" presetID="10" presetClass="entr" presetSubtype="0" fill="hold" nodeType="withEffect">
                                  <p:stCondLst>
                                    <p:cond delay="100"/>
                                  </p:stCondLst>
                                  <p:childTnLst>
                                    <p:set>
                                      <p:cBhvr>
                                        <p:cTn id="174" dur="1" fill="hold">
                                          <p:stCondLst>
                                            <p:cond delay="0"/>
                                          </p:stCondLst>
                                        </p:cTn>
                                        <p:tgtEl>
                                          <p:spTgt spid="220"/>
                                        </p:tgtEl>
                                        <p:attrNameLst>
                                          <p:attrName>style.visibility</p:attrName>
                                        </p:attrNameLst>
                                      </p:cBhvr>
                                      <p:to>
                                        <p:strVal val="visible"/>
                                      </p:to>
                                    </p:set>
                                    <p:animEffect transition="in" filter="fade">
                                      <p:cBhvr>
                                        <p:cTn id="175" dur="200"/>
                                        <p:tgtEl>
                                          <p:spTgt spid="220"/>
                                        </p:tgtEl>
                                      </p:cBhvr>
                                    </p:animEffect>
                                  </p:childTnLst>
                                </p:cTn>
                              </p:par>
                              <p:par>
                                <p:cTn id="176" presetID="10" presetClass="entr" presetSubtype="0" fill="hold" grpId="0" nodeType="withEffect">
                                  <p:stCondLst>
                                    <p:cond delay="100"/>
                                  </p:stCondLst>
                                  <p:childTnLst>
                                    <p:set>
                                      <p:cBhvr>
                                        <p:cTn id="177" dur="1" fill="hold">
                                          <p:stCondLst>
                                            <p:cond delay="0"/>
                                          </p:stCondLst>
                                        </p:cTn>
                                        <p:tgtEl>
                                          <p:spTgt spid="222"/>
                                        </p:tgtEl>
                                        <p:attrNameLst>
                                          <p:attrName>style.visibility</p:attrName>
                                        </p:attrNameLst>
                                      </p:cBhvr>
                                      <p:to>
                                        <p:strVal val="visible"/>
                                      </p:to>
                                    </p:set>
                                    <p:animEffect transition="in" filter="fade">
                                      <p:cBhvr>
                                        <p:cTn id="178" dur="200"/>
                                        <p:tgtEl>
                                          <p:spTgt spid="222"/>
                                        </p:tgtEl>
                                      </p:cBhvr>
                                    </p:animEffect>
                                  </p:childTnLst>
                                </p:cTn>
                              </p:par>
                              <p:par>
                                <p:cTn id="179" presetID="10" presetClass="entr" presetSubtype="0" fill="hold" grpId="0" nodeType="withEffect">
                                  <p:stCondLst>
                                    <p:cond delay="100"/>
                                  </p:stCondLst>
                                  <p:childTnLst>
                                    <p:set>
                                      <p:cBhvr>
                                        <p:cTn id="180" dur="1" fill="hold">
                                          <p:stCondLst>
                                            <p:cond delay="0"/>
                                          </p:stCondLst>
                                        </p:cTn>
                                        <p:tgtEl>
                                          <p:spTgt spid="218"/>
                                        </p:tgtEl>
                                        <p:attrNameLst>
                                          <p:attrName>style.visibility</p:attrName>
                                        </p:attrNameLst>
                                      </p:cBhvr>
                                      <p:to>
                                        <p:strVal val="visible"/>
                                      </p:to>
                                    </p:set>
                                    <p:animEffect transition="in" filter="fade">
                                      <p:cBhvr>
                                        <p:cTn id="181" dur="200"/>
                                        <p:tgtEl>
                                          <p:spTgt spid="218"/>
                                        </p:tgtEl>
                                      </p:cBhvr>
                                    </p:animEffect>
                                  </p:childTnLst>
                                </p:cTn>
                              </p:par>
                              <p:par>
                                <p:cTn id="182" presetID="10" presetClass="entr" presetSubtype="0" fill="hold" nodeType="withEffect">
                                  <p:stCondLst>
                                    <p:cond delay="100"/>
                                  </p:stCondLst>
                                  <p:childTnLst>
                                    <p:set>
                                      <p:cBhvr>
                                        <p:cTn id="183" dur="1" fill="hold">
                                          <p:stCondLst>
                                            <p:cond delay="0"/>
                                          </p:stCondLst>
                                        </p:cTn>
                                        <p:tgtEl>
                                          <p:spTgt spid="226"/>
                                        </p:tgtEl>
                                        <p:attrNameLst>
                                          <p:attrName>style.visibility</p:attrName>
                                        </p:attrNameLst>
                                      </p:cBhvr>
                                      <p:to>
                                        <p:strVal val="visible"/>
                                      </p:to>
                                    </p:set>
                                    <p:animEffect transition="in" filter="fade">
                                      <p:cBhvr>
                                        <p:cTn id="184" dur="200"/>
                                        <p:tgtEl>
                                          <p:spTgt spid="226"/>
                                        </p:tgtEl>
                                      </p:cBhvr>
                                    </p:animEffect>
                                  </p:childTnLst>
                                </p:cTn>
                              </p:par>
                              <p:par>
                                <p:cTn id="185" presetID="10" presetClass="entr" presetSubtype="0" fill="hold" grpId="0" nodeType="withEffect">
                                  <p:stCondLst>
                                    <p:cond delay="100"/>
                                  </p:stCondLst>
                                  <p:childTnLst>
                                    <p:set>
                                      <p:cBhvr>
                                        <p:cTn id="186" dur="1" fill="hold">
                                          <p:stCondLst>
                                            <p:cond delay="0"/>
                                          </p:stCondLst>
                                        </p:cTn>
                                        <p:tgtEl>
                                          <p:spTgt spid="228"/>
                                        </p:tgtEl>
                                        <p:attrNameLst>
                                          <p:attrName>style.visibility</p:attrName>
                                        </p:attrNameLst>
                                      </p:cBhvr>
                                      <p:to>
                                        <p:strVal val="visible"/>
                                      </p:to>
                                    </p:set>
                                    <p:animEffect transition="in" filter="fade">
                                      <p:cBhvr>
                                        <p:cTn id="187" dur="200"/>
                                        <p:tgtEl>
                                          <p:spTgt spid="228"/>
                                        </p:tgtEl>
                                      </p:cBhvr>
                                    </p:animEffect>
                                  </p:childTnLst>
                                </p:cTn>
                              </p:par>
                              <p:par>
                                <p:cTn id="188" presetID="10" presetClass="entr" presetSubtype="0" fill="hold" grpId="0" nodeType="withEffect">
                                  <p:stCondLst>
                                    <p:cond delay="100"/>
                                  </p:stCondLst>
                                  <p:childTnLst>
                                    <p:set>
                                      <p:cBhvr>
                                        <p:cTn id="189" dur="1" fill="hold">
                                          <p:stCondLst>
                                            <p:cond delay="0"/>
                                          </p:stCondLst>
                                        </p:cTn>
                                        <p:tgtEl>
                                          <p:spTgt spid="224"/>
                                        </p:tgtEl>
                                        <p:attrNameLst>
                                          <p:attrName>style.visibility</p:attrName>
                                        </p:attrNameLst>
                                      </p:cBhvr>
                                      <p:to>
                                        <p:strVal val="visible"/>
                                      </p:to>
                                    </p:set>
                                    <p:animEffect transition="in" filter="fade">
                                      <p:cBhvr>
                                        <p:cTn id="190" dur="200"/>
                                        <p:tgtEl>
                                          <p:spTgt spid="224"/>
                                        </p:tgtEl>
                                      </p:cBhvr>
                                    </p:animEffect>
                                  </p:childTnLst>
                                </p:cTn>
                              </p:par>
                              <p:par>
                                <p:cTn id="191" presetID="10" presetClass="entr" presetSubtype="0" fill="hold" grpId="0" nodeType="withEffect">
                                  <p:stCondLst>
                                    <p:cond delay="100"/>
                                  </p:stCondLst>
                                  <p:childTnLst>
                                    <p:set>
                                      <p:cBhvr>
                                        <p:cTn id="192" dur="1" fill="hold">
                                          <p:stCondLst>
                                            <p:cond delay="0"/>
                                          </p:stCondLst>
                                        </p:cTn>
                                        <p:tgtEl>
                                          <p:spTgt spid="230"/>
                                        </p:tgtEl>
                                        <p:attrNameLst>
                                          <p:attrName>style.visibility</p:attrName>
                                        </p:attrNameLst>
                                      </p:cBhvr>
                                      <p:to>
                                        <p:strVal val="visible"/>
                                      </p:to>
                                    </p:set>
                                    <p:animEffect transition="in" filter="fade">
                                      <p:cBhvr>
                                        <p:cTn id="193" dur="200"/>
                                        <p:tgtEl>
                                          <p:spTgt spid="230"/>
                                        </p:tgtEl>
                                      </p:cBhvr>
                                    </p:animEffect>
                                  </p:childTnLst>
                                </p:cTn>
                              </p:par>
                              <p:par>
                                <p:cTn id="194" presetID="10" presetClass="entr" presetSubtype="0" fill="hold" grpId="0" nodeType="withEffect">
                                  <p:stCondLst>
                                    <p:cond delay="100"/>
                                  </p:stCondLst>
                                  <p:childTnLst>
                                    <p:set>
                                      <p:cBhvr>
                                        <p:cTn id="195" dur="1" fill="hold">
                                          <p:stCondLst>
                                            <p:cond delay="0"/>
                                          </p:stCondLst>
                                        </p:cTn>
                                        <p:tgtEl>
                                          <p:spTgt spid="206"/>
                                        </p:tgtEl>
                                        <p:attrNameLst>
                                          <p:attrName>style.visibility</p:attrName>
                                        </p:attrNameLst>
                                      </p:cBhvr>
                                      <p:to>
                                        <p:strVal val="visible"/>
                                      </p:to>
                                    </p:set>
                                    <p:animEffect transition="in" filter="fade">
                                      <p:cBhvr>
                                        <p:cTn id="196" dur="200"/>
                                        <p:tgtEl>
                                          <p:spTgt spid="206"/>
                                        </p:tgtEl>
                                      </p:cBhvr>
                                    </p:animEffect>
                                  </p:childTnLst>
                                </p:cTn>
                              </p:par>
                              <p:par>
                                <p:cTn id="197" presetID="10" presetClass="entr" presetSubtype="0" fill="hold" grpId="0" nodeType="withEffect">
                                  <p:stCondLst>
                                    <p:cond delay="200"/>
                                  </p:stCondLst>
                                  <p:childTnLst>
                                    <p:set>
                                      <p:cBhvr>
                                        <p:cTn id="198" dur="1" fill="hold">
                                          <p:stCondLst>
                                            <p:cond delay="0"/>
                                          </p:stCondLst>
                                        </p:cTn>
                                        <p:tgtEl>
                                          <p:spTgt spid="11"/>
                                        </p:tgtEl>
                                        <p:attrNameLst>
                                          <p:attrName>style.visibility</p:attrName>
                                        </p:attrNameLst>
                                      </p:cBhvr>
                                      <p:to>
                                        <p:strVal val="visible"/>
                                      </p:to>
                                    </p:set>
                                    <p:animEffect transition="in" filter="fade">
                                      <p:cBhvr>
                                        <p:cTn id="199" dur="200"/>
                                        <p:tgtEl>
                                          <p:spTgt spid="11"/>
                                        </p:tgtEl>
                                      </p:cBhvr>
                                    </p:animEffect>
                                  </p:childTnLst>
                                </p:cTn>
                              </p:par>
                              <p:par>
                                <p:cTn id="200" presetID="10" presetClass="entr" presetSubtype="0" fill="hold" grpId="0" nodeType="withEffect">
                                  <p:stCondLst>
                                    <p:cond delay="200"/>
                                  </p:stCondLst>
                                  <p:childTnLst>
                                    <p:set>
                                      <p:cBhvr>
                                        <p:cTn id="201" dur="1" fill="hold">
                                          <p:stCondLst>
                                            <p:cond delay="0"/>
                                          </p:stCondLst>
                                        </p:cTn>
                                        <p:tgtEl>
                                          <p:spTgt spid="236"/>
                                        </p:tgtEl>
                                        <p:attrNameLst>
                                          <p:attrName>style.visibility</p:attrName>
                                        </p:attrNameLst>
                                      </p:cBhvr>
                                      <p:to>
                                        <p:strVal val="visible"/>
                                      </p:to>
                                    </p:set>
                                    <p:animEffect transition="in" filter="fade">
                                      <p:cBhvr>
                                        <p:cTn id="202" dur="200"/>
                                        <p:tgtEl>
                                          <p:spTgt spid="236"/>
                                        </p:tgtEl>
                                      </p:cBhvr>
                                    </p:animEffect>
                                  </p:childTnLst>
                                </p:cTn>
                              </p:par>
                              <p:par>
                                <p:cTn id="203" presetID="10" presetClass="entr" presetSubtype="0" fill="hold" grpId="0" nodeType="withEffect">
                                  <p:stCondLst>
                                    <p:cond delay="200"/>
                                  </p:stCondLst>
                                  <p:childTnLst>
                                    <p:set>
                                      <p:cBhvr>
                                        <p:cTn id="204" dur="1" fill="hold">
                                          <p:stCondLst>
                                            <p:cond delay="0"/>
                                          </p:stCondLst>
                                        </p:cTn>
                                        <p:tgtEl>
                                          <p:spTgt spid="242"/>
                                        </p:tgtEl>
                                        <p:attrNameLst>
                                          <p:attrName>style.visibility</p:attrName>
                                        </p:attrNameLst>
                                      </p:cBhvr>
                                      <p:to>
                                        <p:strVal val="visible"/>
                                      </p:to>
                                    </p:set>
                                    <p:animEffect transition="in" filter="fade">
                                      <p:cBhvr>
                                        <p:cTn id="205" dur="200"/>
                                        <p:tgtEl>
                                          <p:spTgt spid="242"/>
                                        </p:tgtEl>
                                      </p:cBhvr>
                                    </p:animEffect>
                                  </p:childTnLst>
                                </p:cTn>
                              </p:par>
                              <p:par>
                                <p:cTn id="206" presetID="10" presetClass="entr" presetSubtype="0" fill="hold" grpId="0" nodeType="withEffect">
                                  <p:stCondLst>
                                    <p:cond delay="200"/>
                                  </p:stCondLst>
                                  <p:childTnLst>
                                    <p:set>
                                      <p:cBhvr>
                                        <p:cTn id="207" dur="1" fill="hold">
                                          <p:stCondLst>
                                            <p:cond delay="0"/>
                                          </p:stCondLst>
                                        </p:cTn>
                                        <p:tgtEl>
                                          <p:spTgt spid="248"/>
                                        </p:tgtEl>
                                        <p:attrNameLst>
                                          <p:attrName>style.visibility</p:attrName>
                                        </p:attrNameLst>
                                      </p:cBhvr>
                                      <p:to>
                                        <p:strVal val="visible"/>
                                      </p:to>
                                    </p:set>
                                    <p:animEffect transition="in" filter="fade">
                                      <p:cBhvr>
                                        <p:cTn id="208" dur="200"/>
                                        <p:tgtEl>
                                          <p:spTgt spid="248"/>
                                        </p:tgtEl>
                                      </p:cBhvr>
                                    </p:animEffect>
                                  </p:childTnLst>
                                </p:cTn>
                              </p:par>
                              <p:par>
                                <p:cTn id="209" presetID="10" presetClass="entr" presetSubtype="0" fill="hold" grpId="0" nodeType="withEffect">
                                  <p:stCondLst>
                                    <p:cond delay="200"/>
                                  </p:stCondLst>
                                  <p:childTnLst>
                                    <p:set>
                                      <p:cBhvr>
                                        <p:cTn id="210" dur="1" fill="hold">
                                          <p:stCondLst>
                                            <p:cond delay="0"/>
                                          </p:stCondLst>
                                        </p:cTn>
                                        <p:tgtEl>
                                          <p:spTgt spid="254"/>
                                        </p:tgtEl>
                                        <p:attrNameLst>
                                          <p:attrName>style.visibility</p:attrName>
                                        </p:attrNameLst>
                                      </p:cBhvr>
                                      <p:to>
                                        <p:strVal val="visible"/>
                                      </p:to>
                                    </p:set>
                                    <p:animEffect transition="in" filter="fade">
                                      <p:cBhvr>
                                        <p:cTn id="211" dur="200"/>
                                        <p:tgtEl>
                                          <p:spTgt spid="254"/>
                                        </p:tgtEl>
                                      </p:cBhvr>
                                    </p:animEffect>
                                  </p:childTnLst>
                                </p:cTn>
                              </p:par>
                              <p:par>
                                <p:cTn id="212" presetID="10" presetClass="entr" presetSubtype="0" fill="hold" grpId="0" nodeType="withEffect">
                                  <p:stCondLst>
                                    <p:cond delay="200"/>
                                  </p:stCondLst>
                                  <p:childTnLst>
                                    <p:set>
                                      <p:cBhvr>
                                        <p:cTn id="213" dur="1" fill="hold">
                                          <p:stCondLst>
                                            <p:cond delay="0"/>
                                          </p:stCondLst>
                                        </p:cTn>
                                        <p:tgtEl>
                                          <p:spTgt spid="260"/>
                                        </p:tgtEl>
                                        <p:attrNameLst>
                                          <p:attrName>style.visibility</p:attrName>
                                        </p:attrNameLst>
                                      </p:cBhvr>
                                      <p:to>
                                        <p:strVal val="visible"/>
                                      </p:to>
                                    </p:set>
                                    <p:animEffect transition="in" filter="fade">
                                      <p:cBhvr>
                                        <p:cTn id="214" dur="200"/>
                                        <p:tgtEl>
                                          <p:spTgt spid="260"/>
                                        </p:tgtEl>
                                      </p:cBhvr>
                                    </p:animEffect>
                                  </p:childTnLst>
                                </p:cTn>
                              </p:par>
                              <p:par>
                                <p:cTn id="215" presetID="10" presetClass="entr" presetSubtype="0" fill="hold" grpId="0" nodeType="withEffect">
                                  <p:stCondLst>
                                    <p:cond delay="200"/>
                                  </p:stCondLst>
                                  <p:childTnLst>
                                    <p:set>
                                      <p:cBhvr>
                                        <p:cTn id="216" dur="1" fill="hold">
                                          <p:stCondLst>
                                            <p:cond delay="0"/>
                                          </p:stCondLst>
                                        </p:cTn>
                                        <p:tgtEl>
                                          <p:spTgt spid="264"/>
                                        </p:tgtEl>
                                        <p:attrNameLst>
                                          <p:attrName>style.visibility</p:attrName>
                                        </p:attrNameLst>
                                      </p:cBhvr>
                                      <p:to>
                                        <p:strVal val="visible"/>
                                      </p:to>
                                    </p:set>
                                    <p:animEffect transition="in" filter="fade">
                                      <p:cBhvr>
                                        <p:cTn id="217" dur="200"/>
                                        <p:tgtEl>
                                          <p:spTgt spid="264"/>
                                        </p:tgtEl>
                                      </p:cBhvr>
                                    </p:animEffect>
                                  </p:childTnLst>
                                </p:cTn>
                              </p:par>
                              <p:par>
                                <p:cTn id="218" presetID="10" presetClass="entr" presetSubtype="0" fill="hold" grpId="0" nodeType="withEffect">
                                  <p:stCondLst>
                                    <p:cond delay="200"/>
                                  </p:stCondLst>
                                  <p:childTnLst>
                                    <p:set>
                                      <p:cBhvr>
                                        <p:cTn id="219" dur="1" fill="hold">
                                          <p:stCondLst>
                                            <p:cond delay="0"/>
                                          </p:stCondLst>
                                        </p:cTn>
                                        <p:tgtEl>
                                          <p:spTgt spid="258"/>
                                        </p:tgtEl>
                                        <p:attrNameLst>
                                          <p:attrName>style.visibility</p:attrName>
                                        </p:attrNameLst>
                                      </p:cBhvr>
                                      <p:to>
                                        <p:strVal val="visible"/>
                                      </p:to>
                                    </p:set>
                                    <p:animEffect transition="in" filter="fade">
                                      <p:cBhvr>
                                        <p:cTn id="220" dur="200"/>
                                        <p:tgtEl>
                                          <p:spTgt spid="258"/>
                                        </p:tgtEl>
                                      </p:cBhvr>
                                    </p:animEffect>
                                  </p:childTnLst>
                                </p:cTn>
                              </p:par>
                              <p:par>
                                <p:cTn id="221" presetID="10" presetClass="entr" presetSubtype="0" fill="hold" grpId="0" nodeType="withEffect">
                                  <p:stCondLst>
                                    <p:cond delay="200"/>
                                  </p:stCondLst>
                                  <p:childTnLst>
                                    <p:set>
                                      <p:cBhvr>
                                        <p:cTn id="222" dur="1" fill="hold">
                                          <p:stCondLst>
                                            <p:cond delay="0"/>
                                          </p:stCondLst>
                                        </p:cTn>
                                        <p:tgtEl>
                                          <p:spTgt spid="252"/>
                                        </p:tgtEl>
                                        <p:attrNameLst>
                                          <p:attrName>style.visibility</p:attrName>
                                        </p:attrNameLst>
                                      </p:cBhvr>
                                      <p:to>
                                        <p:strVal val="visible"/>
                                      </p:to>
                                    </p:set>
                                    <p:animEffect transition="in" filter="fade">
                                      <p:cBhvr>
                                        <p:cTn id="223" dur="200"/>
                                        <p:tgtEl>
                                          <p:spTgt spid="252"/>
                                        </p:tgtEl>
                                      </p:cBhvr>
                                    </p:animEffect>
                                  </p:childTnLst>
                                </p:cTn>
                              </p:par>
                              <p:par>
                                <p:cTn id="224" presetID="10" presetClass="entr" presetSubtype="0" fill="hold" grpId="0" nodeType="withEffect">
                                  <p:stCondLst>
                                    <p:cond delay="200"/>
                                  </p:stCondLst>
                                  <p:childTnLst>
                                    <p:set>
                                      <p:cBhvr>
                                        <p:cTn id="225" dur="1" fill="hold">
                                          <p:stCondLst>
                                            <p:cond delay="0"/>
                                          </p:stCondLst>
                                        </p:cTn>
                                        <p:tgtEl>
                                          <p:spTgt spid="246"/>
                                        </p:tgtEl>
                                        <p:attrNameLst>
                                          <p:attrName>style.visibility</p:attrName>
                                        </p:attrNameLst>
                                      </p:cBhvr>
                                      <p:to>
                                        <p:strVal val="visible"/>
                                      </p:to>
                                    </p:set>
                                    <p:animEffect transition="in" filter="fade">
                                      <p:cBhvr>
                                        <p:cTn id="226" dur="200"/>
                                        <p:tgtEl>
                                          <p:spTgt spid="246"/>
                                        </p:tgtEl>
                                      </p:cBhvr>
                                    </p:animEffect>
                                  </p:childTnLst>
                                </p:cTn>
                              </p:par>
                              <p:par>
                                <p:cTn id="227" presetID="10" presetClass="entr" presetSubtype="0" fill="hold" grpId="0" nodeType="withEffect">
                                  <p:stCondLst>
                                    <p:cond delay="200"/>
                                  </p:stCondLst>
                                  <p:childTnLst>
                                    <p:set>
                                      <p:cBhvr>
                                        <p:cTn id="228" dur="1" fill="hold">
                                          <p:stCondLst>
                                            <p:cond delay="0"/>
                                          </p:stCondLst>
                                        </p:cTn>
                                        <p:tgtEl>
                                          <p:spTgt spid="240"/>
                                        </p:tgtEl>
                                        <p:attrNameLst>
                                          <p:attrName>style.visibility</p:attrName>
                                        </p:attrNameLst>
                                      </p:cBhvr>
                                      <p:to>
                                        <p:strVal val="visible"/>
                                      </p:to>
                                    </p:set>
                                    <p:animEffect transition="in" filter="fade">
                                      <p:cBhvr>
                                        <p:cTn id="229" dur="200"/>
                                        <p:tgtEl>
                                          <p:spTgt spid="240"/>
                                        </p:tgtEl>
                                      </p:cBhvr>
                                    </p:animEffect>
                                  </p:childTnLst>
                                </p:cTn>
                              </p:par>
                              <p:par>
                                <p:cTn id="230" presetID="10" presetClass="entr" presetSubtype="0" fill="hold" nodeType="withEffect">
                                  <p:stCondLst>
                                    <p:cond delay="200"/>
                                  </p:stCondLst>
                                  <p:childTnLst>
                                    <p:set>
                                      <p:cBhvr>
                                        <p:cTn id="231" dur="1" fill="hold">
                                          <p:stCondLst>
                                            <p:cond delay="0"/>
                                          </p:stCondLst>
                                        </p:cTn>
                                        <p:tgtEl>
                                          <p:spTgt spid="238"/>
                                        </p:tgtEl>
                                        <p:attrNameLst>
                                          <p:attrName>style.visibility</p:attrName>
                                        </p:attrNameLst>
                                      </p:cBhvr>
                                      <p:to>
                                        <p:strVal val="visible"/>
                                      </p:to>
                                    </p:set>
                                    <p:animEffect transition="in" filter="fade">
                                      <p:cBhvr>
                                        <p:cTn id="232" dur="200"/>
                                        <p:tgtEl>
                                          <p:spTgt spid="238"/>
                                        </p:tgtEl>
                                      </p:cBhvr>
                                    </p:animEffect>
                                  </p:childTnLst>
                                </p:cTn>
                              </p:par>
                              <p:par>
                                <p:cTn id="233" presetID="10" presetClass="entr" presetSubtype="0" fill="hold" nodeType="withEffect">
                                  <p:stCondLst>
                                    <p:cond delay="200"/>
                                  </p:stCondLst>
                                  <p:childTnLst>
                                    <p:set>
                                      <p:cBhvr>
                                        <p:cTn id="234" dur="1" fill="hold">
                                          <p:stCondLst>
                                            <p:cond delay="0"/>
                                          </p:stCondLst>
                                        </p:cTn>
                                        <p:tgtEl>
                                          <p:spTgt spid="244"/>
                                        </p:tgtEl>
                                        <p:attrNameLst>
                                          <p:attrName>style.visibility</p:attrName>
                                        </p:attrNameLst>
                                      </p:cBhvr>
                                      <p:to>
                                        <p:strVal val="visible"/>
                                      </p:to>
                                    </p:set>
                                    <p:animEffect transition="in" filter="fade">
                                      <p:cBhvr>
                                        <p:cTn id="235" dur="200"/>
                                        <p:tgtEl>
                                          <p:spTgt spid="244"/>
                                        </p:tgtEl>
                                      </p:cBhvr>
                                    </p:animEffect>
                                  </p:childTnLst>
                                </p:cTn>
                              </p:par>
                              <p:par>
                                <p:cTn id="236" presetID="10" presetClass="entr" presetSubtype="0" fill="hold" nodeType="withEffect">
                                  <p:stCondLst>
                                    <p:cond delay="200"/>
                                  </p:stCondLst>
                                  <p:childTnLst>
                                    <p:set>
                                      <p:cBhvr>
                                        <p:cTn id="237" dur="1" fill="hold">
                                          <p:stCondLst>
                                            <p:cond delay="0"/>
                                          </p:stCondLst>
                                        </p:cTn>
                                        <p:tgtEl>
                                          <p:spTgt spid="250"/>
                                        </p:tgtEl>
                                        <p:attrNameLst>
                                          <p:attrName>style.visibility</p:attrName>
                                        </p:attrNameLst>
                                      </p:cBhvr>
                                      <p:to>
                                        <p:strVal val="visible"/>
                                      </p:to>
                                    </p:set>
                                    <p:animEffect transition="in" filter="fade">
                                      <p:cBhvr>
                                        <p:cTn id="238" dur="200"/>
                                        <p:tgtEl>
                                          <p:spTgt spid="250"/>
                                        </p:tgtEl>
                                      </p:cBhvr>
                                    </p:animEffect>
                                  </p:childTnLst>
                                </p:cTn>
                              </p:par>
                              <p:par>
                                <p:cTn id="239" presetID="10" presetClass="entr" presetSubtype="0" fill="hold" nodeType="withEffect">
                                  <p:stCondLst>
                                    <p:cond delay="200"/>
                                  </p:stCondLst>
                                  <p:childTnLst>
                                    <p:set>
                                      <p:cBhvr>
                                        <p:cTn id="240" dur="1" fill="hold">
                                          <p:stCondLst>
                                            <p:cond delay="0"/>
                                          </p:stCondLst>
                                        </p:cTn>
                                        <p:tgtEl>
                                          <p:spTgt spid="256"/>
                                        </p:tgtEl>
                                        <p:attrNameLst>
                                          <p:attrName>style.visibility</p:attrName>
                                        </p:attrNameLst>
                                      </p:cBhvr>
                                      <p:to>
                                        <p:strVal val="visible"/>
                                      </p:to>
                                    </p:set>
                                    <p:animEffect transition="in" filter="fade">
                                      <p:cBhvr>
                                        <p:cTn id="241" dur="200"/>
                                        <p:tgtEl>
                                          <p:spTgt spid="256"/>
                                        </p:tgtEl>
                                      </p:cBhvr>
                                    </p:animEffect>
                                  </p:childTnLst>
                                </p:cTn>
                              </p:par>
                              <p:par>
                                <p:cTn id="242" presetID="10" presetClass="entr" presetSubtype="0" fill="hold" nodeType="withEffect">
                                  <p:stCondLst>
                                    <p:cond delay="200"/>
                                  </p:stCondLst>
                                  <p:childTnLst>
                                    <p:set>
                                      <p:cBhvr>
                                        <p:cTn id="243" dur="1" fill="hold">
                                          <p:stCondLst>
                                            <p:cond delay="0"/>
                                          </p:stCondLst>
                                        </p:cTn>
                                        <p:tgtEl>
                                          <p:spTgt spid="262"/>
                                        </p:tgtEl>
                                        <p:attrNameLst>
                                          <p:attrName>style.visibility</p:attrName>
                                        </p:attrNameLst>
                                      </p:cBhvr>
                                      <p:to>
                                        <p:strVal val="visible"/>
                                      </p:to>
                                    </p:set>
                                    <p:animEffect transition="in" filter="fade">
                                      <p:cBhvr>
                                        <p:cTn id="244" dur="200"/>
                                        <p:tgtEl>
                                          <p:spTgt spid="2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1" grpId="0"/>
      <p:bldP spid="266" grpId="0" animBg="1"/>
      <p:bldP spid="7" grpId="0" animBg="1"/>
      <p:bldP spid="19" grpId="0" animBg="1"/>
      <p:bldP spid="277" grpId="0" animBg="1"/>
      <p:bldP spid="112" grpId="0" animBg="1"/>
      <p:bldP spid="114" grpId="0" animBg="1"/>
      <p:bldP spid="118" grpId="0" animBg="1"/>
      <p:bldP spid="122" grpId="0" animBg="1"/>
      <p:bldP spid="278" grpId="0" animBg="1"/>
      <p:bldP spid="126" grpId="0" animBg="1"/>
      <p:bldP spid="128" grpId="0" animBg="1"/>
      <p:bldP spid="132" grpId="0" animBg="1"/>
      <p:bldP spid="134" grpId="0" animBg="1"/>
      <p:bldP spid="138" grpId="0" animBg="1"/>
      <p:bldP spid="142" grpId="0" animBg="1"/>
      <p:bldP spid="279" grpId="0" animBg="1"/>
      <p:bldP spid="146" grpId="0" animBg="1"/>
      <p:bldP spid="148" grpId="0" animBg="1"/>
      <p:bldP spid="152" grpId="0" animBg="1"/>
      <p:bldP spid="265" grpId="0" animBg="1"/>
      <p:bldP spid="9" grpId="0" animBg="1"/>
      <p:bldP spid="158" grpId="0" animBg="1"/>
      <p:bldP spid="2" grpId="0" animBg="1"/>
      <p:bldP spid="162" grpId="0" animBg="1"/>
      <p:bldP spid="164" grpId="0" animBg="1"/>
      <p:bldP spid="15" grpId="0" animBg="1"/>
      <p:bldP spid="170" grpId="0" animBg="1"/>
      <p:bldP spid="172" grpId="0" animBg="1"/>
      <p:bldP spid="297" grpId="0" animBg="1"/>
      <p:bldP spid="200" grpId="0" animBg="1"/>
      <p:bldP spid="202" grpId="0" animBg="1"/>
      <p:bldP spid="204" grpId="0" animBg="1"/>
      <p:bldP spid="180" grpId="0" animBg="1"/>
      <p:bldP spid="186" grpId="0" animBg="1"/>
      <p:bldP spid="192" grpId="0" animBg="1"/>
      <p:bldP spid="198" grpId="0" animBg="1"/>
      <p:bldP spid="206" grpId="0" animBg="1"/>
      <p:bldP spid="298" grpId="0" animBg="1"/>
      <p:bldP spid="212" grpId="0" animBg="1"/>
      <p:bldP spid="216" grpId="0" animBg="1"/>
      <p:bldP spid="218" grpId="0" animBg="1"/>
      <p:bldP spid="222" grpId="0" animBg="1"/>
      <p:bldP spid="224" grpId="0" animBg="1"/>
      <p:bldP spid="228" grpId="0" animBg="1"/>
      <p:bldP spid="230" grpId="0" animBg="1"/>
      <p:bldP spid="267" grpId="0" animBg="1"/>
      <p:bldP spid="11" grpId="0" animBg="1"/>
      <p:bldP spid="236" grpId="0" animBg="1"/>
      <p:bldP spid="240" grpId="0" animBg="1"/>
      <p:bldP spid="242" grpId="0" animBg="1"/>
      <p:bldP spid="246" grpId="0" animBg="1"/>
      <p:bldP spid="248" grpId="0" animBg="1"/>
      <p:bldP spid="252" grpId="0" animBg="1"/>
      <p:bldP spid="254" grpId="0" animBg="1"/>
      <p:bldP spid="258" grpId="0" animBg="1"/>
      <p:bldP spid="260" grpId="0" animBg="1"/>
      <p:bldP spid="264"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BA4380-55FB-388B-843A-D6852E0EDF98}"/>
            </a:ext>
          </a:extLst>
        </p:cNvPr>
        <p:cNvGrpSpPr/>
        <p:nvPr/>
      </p:nvGrpSpPr>
      <p:grpSpPr>
        <a:xfrm>
          <a:off x="0" y="0"/>
          <a:ext cx="0" cy="0"/>
          <a:chOff x="0" y="0"/>
          <a:chExt cx="0" cy="0"/>
        </a:xfrm>
      </p:grpSpPr>
      <p:sp>
        <p:nvSpPr>
          <p:cNvPr id="3" name="Freeform: Shape 32">
            <a:extLst>
              <a:ext uri="{FF2B5EF4-FFF2-40B4-BE49-F238E27FC236}">
                <a16:creationId xmlns:a16="http://schemas.microsoft.com/office/drawing/2014/main" id="{52A48F01-ADAD-2650-8457-E0ACC3F06CAA}"/>
              </a:ext>
              <a:ext uri="{C183D7F6-B498-43B3-948B-1728B52AA6E4}">
                <adec:decorative xmlns:adec="http://schemas.microsoft.com/office/drawing/2017/decorative" val="1"/>
              </a:ext>
            </a:extLst>
          </p:cNvPr>
          <p:cNvSpPr/>
          <p:nvPr/>
        </p:nvSpPr>
        <p:spPr>
          <a:xfrm>
            <a:off x="3790788" y="0"/>
            <a:ext cx="4617720" cy="812800"/>
          </a:xfrm>
          <a:custGeom>
            <a:avLst/>
            <a:gdLst>
              <a:gd name="csX0" fmla="*/ 0 w 1436750"/>
              <a:gd name="csY0" fmla="*/ 0 h 1436750"/>
              <a:gd name="csX1" fmla="*/ 1436751 w 1436750"/>
              <a:gd name="csY1" fmla="*/ 0 h 1436750"/>
              <a:gd name="csX2" fmla="*/ 1436751 w 1436750"/>
              <a:gd name="csY2" fmla="*/ 1436751 h 1436750"/>
              <a:gd name="csX3" fmla="*/ 0 w 1436750"/>
              <a:gd name="csY3" fmla="*/ 1436751 h 1436750"/>
              <a:gd name="csX4" fmla="*/ 0 w 1436750"/>
              <a:gd name="csY4" fmla="*/ 0 h 1436750"/>
              <a:gd name="csX5" fmla="*/ 0 w 1436750"/>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0" h="1436750">
                <a:moveTo>
                  <a:pt x="0" y="0"/>
                </a:moveTo>
                <a:lnTo>
                  <a:pt x="1436751" y="0"/>
                </a:lnTo>
                <a:lnTo>
                  <a:pt x="1436751" y="1436751"/>
                </a:lnTo>
                <a:lnTo>
                  <a:pt x="0" y="1436751"/>
                </a:lnTo>
                <a:lnTo>
                  <a:pt x="0" y="0"/>
                </a:lnTo>
                <a:lnTo>
                  <a:pt x="0" y="0"/>
                </a:lnTo>
                <a:close/>
              </a:path>
            </a:pathLst>
          </a:custGeom>
          <a:solidFill>
            <a:schemeClr val="tx1"/>
          </a:solidFill>
          <a:ln w="9525"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FFFFFF"/>
              </a:solidFill>
              <a:effectLst/>
              <a:uLnTx/>
              <a:uFillTx/>
              <a:latin typeface="Segoe UI"/>
              <a:ea typeface="+mn-ea"/>
              <a:cs typeface="+mn-cs"/>
            </a:endParaRPr>
          </a:p>
        </p:txBody>
      </p:sp>
      <p:sp>
        <p:nvSpPr>
          <p:cNvPr id="5" name="Freeform: Shape 8">
            <a:extLst>
              <a:ext uri="{FF2B5EF4-FFF2-40B4-BE49-F238E27FC236}">
                <a16:creationId xmlns:a16="http://schemas.microsoft.com/office/drawing/2014/main" id="{9CB69E97-6156-8793-173E-6EAC29A9B066}"/>
              </a:ext>
              <a:ext uri="{C183D7F6-B498-43B3-948B-1728B52AA6E4}">
                <adec:decorative xmlns:adec="http://schemas.microsoft.com/office/drawing/2017/decorative" val="1"/>
              </a:ext>
            </a:extLst>
          </p:cNvPr>
          <p:cNvSpPr/>
          <p:nvPr/>
        </p:nvSpPr>
        <p:spPr>
          <a:xfrm>
            <a:off x="8407668"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CDEAFB"/>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6" name="Freeform: Shape 7">
            <a:extLst>
              <a:ext uri="{FF2B5EF4-FFF2-40B4-BE49-F238E27FC236}">
                <a16:creationId xmlns:a16="http://schemas.microsoft.com/office/drawing/2014/main" id="{69281724-5CB3-7EBE-6C0F-BEB831B8333D}"/>
              </a:ext>
              <a:ext uri="{C183D7F6-B498-43B3-948B-1728B52AA6E4}">
                <adec:decorative xmlns:adec="http://schemas.microsoft.com/office/drawing/2017/decorative" val="1"/>
              </a:ext>
            </a:extLst>
          </p:cNvPr>
          <p:cNvSpPr/>
          <p:nvPr/>
        </p:nvSpPr>
        <p:spPr>
          <a:xfrm>
            <a:off x="8948166"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9BD4F7"/>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8" name="Freeform: Shape 39">
            <a:extLst>
              <a:ext uri="{FF2B5EF4-FFF2-40B4-BE49-F238E27FC236}">
                <a16:creationId xmlns:a16="http://schemas.microsoft.com/office/drawing/2014/main" id="{65EA20D0-DD22-807A-DDB6-0D62F0367594}"/>
              </a:ext>
              <a:ext uri="{C183D7F6-B498-43B3-948B-1728B52AA6E4}">
                <adec:decorative xmlns:adec="http://schemas.microsoft.com/office/drawing/2017/decorative" val="1"/>
              </a:ext>
            </a:extLst>
          </p:cNvPr>
          <p:cNvSpPr/>
          <p:nvPr/>
        </p:nvSpPr>
        <p:spPr>
          <a:xfrm>
            <a:off x="9488664"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68BFF2"/>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9" name="Freeform: Shape 40">
            <a:extLst>
              <a:ext uri="{FF2B5EF4-FFF2-40B4-BE49-F238E27FC236}">
                <a16:creationId xmlns:a16="http://schemas.microsoft.com/office/drawing/2014/main" id="{58295965-4CF3-C1D9-A2EC-B557F7FC48B2}"/>
              </a:ext>
              <a:ext uri="{C183D7F6-B498-43B3-948B-1728B52AA6E4}">
                <adec:decorative xmlns:adec="http://schemas.microsoft.com/office/drawing/2017/decorative" val="1"/>
              </a:ext>
            </a:extLst>
          </p:cNvPr>
          <p:cNvSpPr/>
          <p:nvPr/>
        </p:nvSpPr>
        <p:spPr>
          <a:xfrm>
            <a:off x="10029162"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36AAEE"/>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10" name="Freeform: Shape 41">
            <a:extLst>
              <a:ext uri="{FF2B5EF4-FFF2-40B4-BE49-F238E27FC236}">
                <a16:creationId xmlns:a16="http://schemas.microsoft.com/office/drawing/2014/main" id="{E156FC92-4EE3-8939-3E78-C9C22D4A1920}"/>
              </a:ext>
              <a:ext uri="{C183D7F6-B498-43B3-948B-1728B52AA6E4}">
                <adec:decorative xmlns:adec="http://schemas.microsoft.com/office/drawing/2017/decorative" val="1"/>
              </a:ext>
            </a:extLst>
          </p:cNvPr>
          <p:cNvSpPr/>
          <p:nvPr/>
        </p:nvSpPr>
        <p:spPr>
          <a:xfrm>
            <a:off x="10569660" y="0"/>
            <a:ext cx="541338"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50B0AB"/>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11" name="Freeform: Shape 42">
            <a:extLst>
              <a:ext uri="{FF2B5EF4-FFF2-40B4-BE49-F238E27FC236}">
                <a16:creationId xmlns:a16="http://schemas.microsoft.com/office/drawing/2014/main" id="{F291F1CE-D971-1AB5-C546-DF1B7341A3DD}"/>
              </a:ext>
              <a:ext uri="{C183D7F6-B498-43B3-948B-1728B52AA6E4}">
                <adec:decorative xmlns:adec="http://schemas.microsoft.com/office/drawing/2017/decorative" val="1"/>
              </a:ext>
            </a:extLst>
          </p:cNvPr>
          <p:cNvSpPr/>
          <p:nvPr/>
        </p:nvSpPr>
        <p:spPr>
          <a:xfrm>
            <a:off x="11110158"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6BB667"/>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12" name="Freeform: Shape 43">
            <a:extLst>
              <a:ext uri="{FF2B5EF4-FFF2-40B4-BE49-F238E27FC236}">
                <a16:creationId xmlns:a16="http://schemas.microsoft.com/office/drawing/2014/main" id="{FA0E80B9-296A-FCD1-3718-9A3DD01A66FA}"/>
              </a:ext>
              <a:ext uri="{C183D7F6-B498-43B3-948B-1728B52AA6E4}">
                <adec:decorative xmlns:adec="http://schemas.microsoft.com/office/drawing/2017/decorative" val="1"/>
              </a:ext>
            </a:extLst>
          </p:cNvPr>
          <p:cNvSpPr/>
          <p:nvPr/>
        </p:nvSpPr>
        <p:spPr>
          <a:xfrm>
            <a:off x="11650662"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85BC24"/>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14" name="Subtitle 13">
            <a:extLst>
              <a:ext uri="{FF2B5EF4-FFF2-40B4-BE49-F238E27FC236}">
                <a16:creationId xmlns:a16="http://schemas.microsoft.com/office/drawing/2014/main" id="{24673D74-498F-C089-9350-A06770F3A9F7}"/>
              </a:ext>
              <a:ext uri="{C183D7F6-B498-43B3-948B-1728B52AA6E4}">
                <adec:decorative xmlns:adec="http://schemas.microsoft.com/office/drawing/2017/decorative" val="1"/>
              </a:ext>
            </a:extLst>
          </p:cNvPr>
          <p:cNvSpPr txBox="1">
            <a:spLocks/>
          </p:cNvSpPr>
          <p:nvPr/>
        </p:nvSpPr>
        <p:spPr>
          <a:xfrm>
            <a:off x="4334669" y="252512"/>
            <a:ext cx="3522662" cy="307777"/>
          </a:xfrm>
          <a:prstGeom prst="rect">
            <a:avLst/>
          </a:prstGeom>
          <a:noFill/>
          <a:ln>
            <a:noFill/>
            <a:prstDash/>
          </a:ln>
          <a:effectLst/>
        </p:spPr>
        <p:txBody>
          <a:bodyPr rot="0" spcFirstLastPara="0" vertOverflow="overflow" horzOverflow="overflow" vert="horz" wrap="square" lIns="0" tIns="45720" rIns="91440" bIns="45720" numCol="1" spcCol="0" rtlCol="0" fromWordArt="0" anchor="ctr" anchorCtr="0" forceAA="0" compatLnSpc="1">
            <a:prstTxWarp prst="textNoShape">
              <a:avLst/>
            </a:prstTxWarp>
            <a:noAutofit/>
          </a:bodyPr>
          <a:lstStyle>
            <a:lvl1pPr marL="135465"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572" kern="1200" spc="0" baseline="0">
                <a:solidFill>
                  <a:schemeClr val="tx1"/>
                </a:solidFill>
                <a:latin typeface="+mn-lt"/>
                <a:ea typeface="+mn-ea"/>
                <a:cs typeface="Segoe UI" panose="020B0502040204020203" pitchFamily="34" charset="0"/>
              </a:defRPr>
            </a:lvl1pPr>
            <a:lvl2pPr marL="270930" marR="0" indent="-135465"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143" kern="1200" spc="0" baseline="0">
                <a:solidFill>
                  <a:schemeClr val="tx1"/>
                </a:solidFill>
                <a:latin typeface="+mn-lt"/>
                <a:ea typeface="+mn-ea"/>
                <a:cs typeface="+mn-cs"/>
              </a:defRPr>
            </a:lvl2pPr>
            <a:lvl3pPr marL="389462" marR="0" indent="-118532"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952" kern="1200" spc="0" baseline="0">
                <a:solidFill>
                  <a:schemeClr val="tx1"/>
                </a:solidFill>
                <a:latin typeface="+mn-lt"/>
                <a:ea typeface="+mn-ea"/>
                <a:cs typeface="+mn-cs"/>
              </a:defRPr>
            </a:lvl3pPr>
            <a:lvl4pPr marL="499528" marR="0" indent="-107243"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4pPr>
            <a:lvl5pPr marL="606771" marR="0" indent="-99717" algn="l" defTabSz="552730"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762" kern="1200" spc="0" baseline="0">
                <a:solidFill>
                  <a:schemeClr val="tx1"/>
                </a:solidFill>
                <a:latin typeface="+mn-lt"/>
                <a:ea typeface="+mn-ea"/>
                <a:cs typeface="+mn-cs"/>
              </a:defRPr>
            </a:lvl5pPr>
            <a:lvl6pPr marL="1520007"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6pPr>
            <a:lvl7pPr marL="179637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7pPr>
            <a:lvl8pPr marL="2072736"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8pPr>
            <a:lvl9pPr marL="2349102" indent="-138182" algn="l" defTabSz="552730" rtl="0" eaLnBrk="1" latinLnBrk="0" hangingPunct="1">
              <a:spcBef>
                <a:spcPct val="20000"/>
              </a:spcBef>
              <a:buFont typeface="Arial" pitchFamily="34" charset="0"/>
              <a:buChar char="•"/>
              <a:defRPr sz="1185" kern="1200">
                <a:solidFill>
                  <a:schemeClr val="tx1"/>
                </a:solidFill>
                <a:latin typeface="+mn-lt"/>
                <a:ea typeface="+mn-ea"/>
                <a:cs typeface="+mn-cs"/>
              </a:defRPr>
            </a:lvl9pPr>
          </a:lstStyle>
          <a:p>
            <a:pPr marL="0" marR="0" lvl="0" indent="0" algn="ctr" defTabSz="552730"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endParaRPr kumimoji="0" lang="en-US" sz="2000" b="1" i="0" u="none" strike="noStrike" kern="1200" cap="none" spc="0" normalizeH="0" baseline="0" noProof="0">
              <a:ln>
                <a:noFill/>
              </a:ln>
              <a:solidFill>
                <a:srgbClr val="000000"/>
              </a:solidFill>
              <a:effectLst/>
              <a:uLnTx/>
              <a:uFillTx/>
              <a:latin typeface="Segoe UI"/>
              <a:ea typeface="+mn-ea"/>
              <a:cs typeface="Segoe UI" panose="020B0502040204020203" pitchFamily="34" charset="0"/>
            </a:endParaRPr>
          </a:p>
        </p:txBody>
      </p:sp>
      <p:sp>
        <p:nvSpPr>
          <p:cNvPr id="15" name="Freeform: Shape 6">
            <a:extLst>
              <a:ext uri="{FF2B5EF4-FFF2-40B4-BE49-F238E27FC236}">
                <a16:creationId xmlns:a16="http://schemas.microsoft.com/office/drawing/2014/main" id="{935BA3DF-BB10-58A1-9625-599D02A09DEA}"/>
              </a:ext>
              <a:ext uri="{C183D7F6-B498-43B3-948B-1728B52AA6E4}">
                <adec:decorative xmlns:adec="http://schemas.microsoft.com/office/drawing/2017/decorative" val="1"/>
              </a:ext>
            </a:extLst>
          </p:cNvPr>
          <p:cNvSpPr/>
          <p:nvPr/>
        </p:nvSpPr>
        <p:spPr>
          <a:xfrm>
            <a:off x="3242988" y="0"/>
            <a:ext cx="548640"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FAD1CA"/>
          </a:solidFill>
          <a:ln w="9525"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FFFFFF"/>
              </a:solidFill>
              <a:effectLst/>
              <a:uLnTx/>
              <a:uFillTx/>
              <a:latin typeface="Segoe UI"/>
              <a:ea typeface="+mn-ea"/>
              <a:cs typeface="+mn-cs"/>
            </a:endParaRPr>
          </a:p>
        </p:txBody>
      </p:sp>
      <p:sp>
        <p:nvSpPr>
          <p:cNvPr id="16" name="Freeform: Shape 5">
            <a:extLst>
              <a:ext uri="{FF2B5EF4-FFF2-40B4-BE49-F238E27FC236}">
                <a16:creationId xmlns:a16="http://schemas.microsoft.com/office/drawing/2014/main" id="{45226F3C-9510-9FB9-27E2-BDF84C5C023C}"/>
              </a:ext>
              <a:ext uri="{C183D7F6-B498-43B3-948B-1728B52AA6E4}">
                <adec:decorative xmlns:adec="http://schemas.microsoft.com/office/drawing/2017/decorative" val="1"/>
              </a:ext>
            </a:extLst>
          </p:cNvPr>
          <p:cNvSpPr/>
          <p:nvPr/>
        </p:nvSpPr>
        <p:spPr>
          <a:xfrm>
            <a:off x="2702490" y="0"/>
            <a:ext cx="541338"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F5A396"/>
          </a:solidFill>
          <a:ln w="9525"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solidFill>
                <a:srgbClr val="FFFFFF"/>
              </a:solidFill>
              <a:effectLst/>
              <a:uLnTx/>
              <a:uFillTx/>
              <a:latin typeface="Segoe UI"/>
              <a:ea typeface="+mn-ea"/>
              <a:cs typeface="+mn-cs"/>
            </a:endParaRPr>
          </a:p>
        </p:txBody>
      </p:sp>
      <p:sp>
        <p:nvSpPr>
          <p:cNvPr id="17" name="Freeform: Shape 38">
            <a:extLst>
              <a:ext uri="{FF2B5EF4-FFF2-40B4-BE49-F238E27FC236}">
                <a16:creationId xmlns:a16="http://schemas.microsoft.com/office/drawing/2014/main" id="{9F0C5791-B165-8EE8-9294-44F467015D57}"/>
              </a:ext>
              <a:ext uri="{C183D7F6-B498-43B3-948B-1728B52AA6E4}">
                <adec:decorative xmlns:adec="http://schemas.microsoft.com/office/drawing/2017/decorative" val="1"/>
              </a:ext>
            </a:extLst>
          </p:cNvPr>
          <p:cNvSpPr/>
          <p:nvPr/>
        </p:nvSpPr>
        <p:spPr>
          <a:xfrm>
            <a:off x="2161992" y="0"/>
            <a:ext cx="541338" cy="812800"/>
          </a:xfrm>
          <a:custGeom>
            <a:avLst/>
            <a:gdLst>
              <a:gd name="csX0" fmla="*/ 0 w 1436751"/>
              <a:gd name="csY0" fmla="*/ 0 h 1436751"/>
              <a:gd name="csX1" fmla="*/ 1436751 w 1436751"/>
              <a:gd name="csY1" fmla="*/ 0 h 1436751"/>
              <a:gd name="csX2" fmla="*/ 1436751 w 1436751"/>
              <a:gd name="csY2" fmla="*/ 1436751 h 1436751"/>
              <a:gd name="csX3" fmla="*/ 0 w 1436751"/>
              <a:gd name="csY3" fmla="*/ 1436751 h 1436751"/>
              <a:gd name="csX4" fmla="*/ 0 w 1436751"/>
              <a:gd name="csY4" fmla="*/ 0 h 1436751"/>
              <a:gd name="csX5" fmla="*/ 0 w 1436751"/>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1" h="1436751">
                <a:moveTo>
                  <a:pt x="0" y="0"/>
                </a:moveTo>
                <a:lnTo>
                  <a:pt x="1436751" y="0"/>
                </a:lnTo>
                <a:lnTo>
                  <a:pt x="1436751" y="1436751"/>
                </a:lnTo>
                <a:lnTo>
                  <a:pt x="0" y="1436751"/>
                </a:lnTo>
                <a:lnTo>
                  <a:pt x="0" y="0"/>
                </a:lnTo>
                <a:lnTo>
                  <a:pt x="0" y="0"/>
                </a:lnTo>
                <a:close/>
              </a:path>
            </a:pathLst>
          </a:custGeom>
          <a:solidFill>
            <a:srgbClr val="F07461"/>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19" name="Freeform: Shape 37">
            <a:extLst>
              <a:ext uri="{FF2B5EF4-FFF2-40B4-BE49-F238E27FC236}">
                <a16:creationId xmlns:a16="http://schemas.microsoft.com/office/drawing/2014/main" id="{758608EC-5189-CEE4-3EF3-9D4BA31E22B7}"/>
              </a:ext>
              <a:ext uri="{C183D7F6-B498-43B3-948B-1728B52AA6E4}">
                <adec:decorative xmlns:adec="http://schemas.microsoft.com/office/drawing/2017/decorative" val="1"/>
              </a:ext>
            </a:extLst>
          </p:cNvPr>
          <p:cNvSpPr/>
          <p:nvPr/>
        </p:nvSpPr>
        <p:spPr>
          <a:xfrm>
            <a:off x="1621494" y="0"/>
            <a:ext cx="541338" cy="812800"/>
          </a:xfrm>
          <a:custGeom>
            <a:avLst/>
            <a:gdLst>
              <a:gd name="csX0" fmla="*/ 0 w 1436751"/>
              <a:gd name="csY0" fmla="*/ 0 h 1436750"/>
              <a:gd name="csX1" fmla="*/ 1436751 w 1436751"/>
              <a:gd name="csY1" fmla="*/ 0 h 1436750"/>
              <a:gd name="csX2" fmla="*/ 1436751 w 1436751"/>
              <a:gd name="csY2" fmla="*/ 1436751 h 1436750"/>
              <a:gd name="csX3" fmla="*/ 0 w 1436751"/>
              <a:gd name="csY3" fmla="*/ 1436751 h 1436750"/>
              <a:gd name="csX4" fmla="*/ 0 w 1436751"/>
              <a:gd name="csY4" fmla="*/ 0 h 1436750"/>
              <a:gd name="csX5" fmla="*/ 0 w 1436751"/>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1" h="1436750">
                <a:moveTo>
                  <a:pt x="0" y="0"/>
                </a:moveTo>
                <a:lnTo>
                  <a:pt x="1436751" y="0"/>
                </a:lnTo>
                <a:lnTo>
                  <a:pt x="1436751" y="1436751"/>
                </a:lnTo>
                <a:lnTo>
                  <a:pt x="0" y="1436751"/>
                </a:lnTo>
                <a:lnTo>
                  <a:pt x="0" y="0"/>
                </a:lnTo>
                <a:lnTo>
                  <a:pt x="0" y="0"/>
                </a:lnTo>
                <a:close/>
              </a:path>
            </a:pathLst>
          </a:custGeom>
          <a:solidFill>
            <a:srgbClr val="EB462C"/>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20" name="Freeform: Shape 36">
            <a:extLst>
              <a:ext uri="{FF2B5EF4-FFF2-40B4-BE49-F238E27FC236}">
                <a16:creationId xmlns:a16="http://schemas.microsoft.com/office/drawing/2014/main" id="{25347A3C-AA28-B09B-9740-BDF32DB47229}"/>
              </a:ext>
              <a:ext uri="{C183D7F6-B498-43B3-948B-1728B52AA6E4}">
                <adec:decorative xmlns:adec="http://schemas.microsoft.com/office/drawing/2017/decorative" val="1"/>
              </a:ext>
            </a:extLst>
          </p:cNvPr>
          <p:cNvSpPr/>
          <p:nvPr/>
        </p:nvSpPr>
        <p:spPr>
          <a:xfrm>
            <a:off x="1080996" y="0"/>
            <a:ext cx="541338" cy="812800"/>
          </a:xfrm>
          <a:custGeom>
            <a:avLst/>
            <a:gdLst>
              <a:gd name="csX0" fmla="*/ 0 w 1436750"/>
              <a:gd name="csY0" fmla="*/ 0 h 1436750"/>
              <a:gd name="csX1" fmla="*/ 1436751 w 1436750"/>
              <a:gd name="csY1" fmla="*/ 0 h 1436750"/>
              <a:gd name="csX2" fmla="*/ 1436751 w 1436750"/>
              <a:gd name="csY2" fmla="*/ 1436751 h 1436750"/>
              <a:gd name="csX3" fmla="*/ 0 w 1436750"/>
              <a:gd name="csY3" fmla="*/ 1436751 h 1436750"/>
              <a:gd name="csX4" fmla="*/ 0 w 1436750"/>
              <a:gd name="csY4" fmla="*/ 0 h 1436750"/>
              <a:gd name="csX5" fmla="*/ 0 w 1436750"/>
              <a:gd name="csY5" fmla="*/ 0 h 1436750"/>
            </a:gdLst>
            <a:ahLst/>
            <a:cxnLst>
              <a:cxn ang="0">
                <a:pos x="csX0" y="csY0"/>
              </a:cxn>
              <a:cxn ang="0">
                <a:pos x="csX1" y="csY1"/>
              </a:cxn>
              <a:cxn ang="0">
                <a:pos x="csX2" y="csY2"/>
              </a:cxn>
              <a:cxn ang="0">
                <a:pos x="csX3" y="csY3"/>
              </a:cxn>
              <a:cxn ang="0">
                <a:pos x="csX4" y="csY4"/>
              </a:cxn>
              <a:cxn ang="0">
                <a:pos x="csX5" y="csY5"/>
              </a:cxn>
            </a:cxnLst>
            <a:rect l="l" t="t" r="r" b="b"/>
            <a:pathLst>
              <a:path w="1436750" h="1436750">
                <a:moveTo>
                  <a:pt x="0" y="0"/>
                </a:moveTo>
                <a:lnTo>
                  <a:pt x="1436751" y="0"/>
                </a:lnTo>
                <a:lnTo>
                  <a:pt x="1436751" y="1436751"/>
                </a:lnTo>
                <a:lnTo>
                  <a:pt x="0" y="1436751"/>
                </a:lnTo>
                <a:lnTo>
                  <a:pt x="0" y="0"/>
                </a:lnTo>
                <a:lnTo>
                  <a:pt x="0" y="0"/>
                </a:lnTo>
                <a:close/>
              </a:path>
            </a:pathLst>
          </a:custGeom>
          <a:solidFill>
            <a:srgbClr val="F06B2B"/>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21" name="Freeform: Shape 35">
            <a:extLst>
              <a:ext uri="{FF2B5EF4-FFF2-40B4-BE49-F238E27FC236}">
                <a16:creationId xmlns:a16="http://schemas.microsoft.com/office/drawing/2014/main" id="{75C08A1A-FBE7-BA7A-28A3-C49A4FD4A978}"/>
              </a:ext>
              <a:ext uri="{C183D7F6-B498-43B3-948B-1728B52AA6E4}">
                <adec:decorative xmlns:adec="http://schemas.microsoft.com/office/drawing/2017/decorative" val="1"/>
              </a:ext>
            </a:extLst>
          </p:cNvPr>
          <p:cNvSpPr/>
          <p:nvPr/>
        </p:nvSpPr>
        <p:spPr>
          <a:xfrm>
            <a:off x="540498"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5912B"/>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22" name="Freeform: Shape 34">
            <a:extLst>
              <a:ext uri="{FF2B5EF4-FFF2-40B4-BE49-F238E27FC236}">
                <a16:creationId xmlns:a16="http://schemas.microsoft.com/office/drawing/2014/main" id="{F664F641-AF10-B17C-E4AF-4DDD6C376C18}"/>
              </a:ext>
              <a:ext uri="{C183D7F6-B498-43B3-948B-1728B52AA6E4}">
                <adec:decorative xmlns:adec="http://schemas.microsoft.com/office/drawing/2017/decorative" val="1"/>
              </a:ext>
            </a:extLst>
          </p:cNvPr>
          <p:cNvSpPr/>
          <p:nvPr/>
        </p:nvSpPr>
        <p:spPr>
          <a:xfrm>
            <a:off x="0" y="0"/>
            <a:ext cx="541338" cy="812800"/>
          </a:xfrm>
          <a:custGeom>
            <a:avLst/>
            <a:gdLst>
              <a:gd name="csX0" fmla="*/ 0 w 1436750"/>
              <a:gd name="csY0" fmla="*/ 0 h 1436751"/>
              <a:gd name="csX1" fmla="*/ 1436751 w 1436750"/>
              <a:gd name="csY1" fmla="*/ 0 h 1436751"/>
              <a:gd name="csX2" fmla="*/ 1436751 w 1436750"/>
              <a:gd name="csY2" fmla="*/ 1436751 h 1436751"/>
              <a:gd name="csX3" fmla="*/ 0 w 1436750"/>
              <a:gd name="csY3" fmla="*/ 1436751 h 1436751"/>
              <a:gd name="csX4" fmla="*/ 0 w 1436750"/>
              <a:gd name="csY4" fmla="*/ 0 h 1436751"/>
              <a:gd name="csX5" fmla="*/ 0 w 1436750"/>
              <a:gd name="csY5" fmla="*/ 0 h 1436751"/>
            </a:gdLst>
            <a:ahLst/>
            <a:cxnLst>
              <a:cxn ang="0">
                <a:pos x="csX0" y="csY0"/>
              </a:cxn>
              <a:cxn ang="0">
                <a:pos x="csX1" y="csY1"/>
              </a:cxn>
              <a:cxn ang="0">
                <a:pos x="csX2" y="csY2"/>
              </a:cxn>
              <a:cxn ang="0">
                <a:pos x="csX3" y="csY3"/>
              </a:cxn>
              <a:cxn ang="0">
                <a:pos x="csX4" y="csY4"/>
              </a:cxn>
              <a:cxn ang="0">
                <a:pos x="csX5" y="csY5"/>
              </a:cxn>
            </a:cxnLst>
            <a:rect l="l" t="t" r="r" b="b"/>
            <a:pathLst>
              <a:path w="1436750" h="1436751">
                <a:moveTo>
                  <a:pt x="0" y="0"/>
                </a:moveTo>
                <a:lnTo>
                  <a:pt x="1436751" y="0"/>
                </a:lnTo>
                <a:lnTo>
                  <a:pt x="1436751" y="1436751"/>
                </a:lnTo>
                <a:lnTo>
                  <a:pt x="0" y="1436751"/>
                </a:lnTo>
                <a:lnTo>
                  <a:pt x="0" y="0"/>
                </a:lnTo>
                <a:lnTo>
                  <a:pt x="0" y="0"/>
                </a:lnTo>
                <a:close/>
              </a:path>
            </a:pathLst>
          </a:custGeom>
          <a:solidFill>
            <a:srgbClr val="FAB62A"/>
          </a:solidFill>
          <a:ln w="8822" cap="flat">
            <a:noFill/>
            <a:prstDash val="solid"/>
            <a:miter/>
          </a:ln>
        </p:spPr>
        <p:txBody>
          <a:bodyPr/>
          <a:lstStyle/>
          <a:p>
            <a:pPr marL="0" marR="0" lvl="0" indent="0" algn="l" defTabSz="717626" rtl="0" eaLnBrk="1" fontAlgn="auto" latinLnBrk="0" hangingPunct="1">
              <a:lnSpc>
                <a:spcPct val="100000"/>
              </a:lnSpc>
              <a:spcBef>
                <a:spcPts val="0"/>
              </a:spcBef>
              <a:spcAft>
                <a:spcPts val="0"/>
              </a:spcAft>
              <a:buClrTx/>
              <a:buSzTx/>
              <a:buFontTx/>
              <a:buNone/>
              <a:tabLst/>
              <a:defRPr/>
            </a:pPr>
            <a:endParaRPr kumimoji="0" lang="en-US" sz="1413" b="0" i="0" u="none" strike="noStrike" kern="1200" cap="none" spc="0" normalizeH="0" baseline="0" noProof="0">
              <a:ln>
                <a:noFill/>
              </a:ln>
              <a:solidFill>
                <a:srgbClr val="FFFFFF"/>
              </a:solidFill>
              <a:effectLst/>
              <a:uLnTx/>
              <a:uFillTx/>
              <a:latin typeface="Segoe UI"/>
              <a:ea typeface="+mn-ea"/>
              <a:cs typeface="+mn-cs"/>
            </a:endParaRPr>
          </a:p>
        </p:txBody>
      </p:sp>
      <p:sp>
        <p:nvSpPr>
          <p:cNvPr id="13" name="Title 12">
            <a:extLst>
              <a:ext uri="{FF2B5EF4-FFF2-40B4-BE49-F238E27FC236}">
                <a16:creationId xmlns:a16="http://schemas.microsoft.com/office/drawing/2014/main" id="{999D3B0C-3A8A-456C-E302-6EB27A6B674E}"/>
              </a:ext>
            </a:extLst>
          </p:cNvPr>
          <p:cNvSpPr>
            <a:spLocks noGrp="1"/>
          </p:cNvSpPr>
          <p:nvPr>
            <p:ph type="title" idx="4294967295"/>
          </p:nvPr>
        </p:nvSpPr>
        <p:spPr bwMode="auto">
          <a:xfrm>
            <a:off x="677070" y="3441172"/>
            <a:ext cx="10837860" cy="738664"/>
          </a:xfrm>
          <a:prstGeom prst="rect">
            <a:avLst/>
          </a:prstGeom>
          <a:noFill/>
          <a:ln w="9525" cap="flat" cmpd="sng" algn="ctr">
            <a:noFill/>
            <a:prstDash val="soli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552583" rtl="0" eaLnBrk="1" fontAlgn="base" latinLnBrk="0" hangingPunct="1">
              <a:lnSpc>
                <a:spcPct val="100000"/>
              </a:lnSpc>
              <a:spcBef>
                <a:spcPct val="0"/>
              </a:spcBef>
              <a:spcAft>
                <a:spcPct val="0"/>
              </a:spcAft>
              <a:buClrTx/>
              <a:buSzTx/>
              <a:buFontTx/>
              <a:buNone/>
              <a:tabLst/>
              <a:defRPr/>
            </a:pPr>
            <a:r>
              <a:rPr kumimoji="0" lang="en-US" sz="4800" b="1" i="0" u="none" strike="noStrike" kern="1200" cap="none" spc="0" normalizeH="0" baseline="0" noProof="0">
                <a:ln>
                  <a:noFill/>
                </a:ln>
                <a:solidFill>
                  <a:schemeClr val="tx1"/>
                </a:solidFill>
                <a:effectLst/>
                <a:uLnTx/>
                <a:uFillTx/>
                <a:latin typeface="+mn-lt"/>
                <a:ea typeface="+mn-ea"/>
                <a:cs typeface="Segoe UI" pitchFamily="34" charset="0"/>
              </a:rPr>
              <a:t>Microsoft Agent Framework</a:t>
            </a:r>
          </a:p>
        </p:txBody>
      </p:sp>
      <p:sp>
        <p:nvSpPr>
          <p:cNvPr id="25" name="Rectangle 24">
            <a:extLst>
              <a:ext uri="{FF2B5EF4-FFF2-40B4-BE49-F238E27FC236}">
                <a16:creationId xmlns:a16="http://schemas.microsoft.com/office/drawing/2014/main" id="{8D7A5A3B-FF2F-C432-13CC-F0AEDC75B66F}"/>
              </a:ext>
            </a:extLst>
          </p:cNvPr>
          <p:cNvSpPr/>
          <p:nvPr/>
        </p:nvSpPr>
        <p:spPr bwMode="auto">
          <a:xfrm>
            <a:off x="677070" y="4304330"/>
            <a:ext cx="10837861" cy="492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lvl="1" algn="ctr" defTabSz="552583" fontAlgn="base">
              <a:spcBef>
                <a:spcPts val="356"/>
              </a:spcBef>
              <a:spcAft>
                <a:spcPct val="0"/>
              </a:spcAft>
              <a:buSzPct val="90000"/>
              <a:tabLst>
                <a:tab pos="812843" algn="l"/>
              </a:tabLst>
            </a:pPr>
            <a:r>
              <a:rPr lang="en-US" sz="3200">
                <a:solidFill>
                  <a:schemeClr val="tx1"/>
                </a:solidFill>
                <a:cs typeface="Segoe UI" pitchFamily="34" charset="0"/>
              </a:rPr>
              <a:t>Version 1.0</a:t>
            </a:r>
          </a:p>
        </p:txBody>
      </p:sp>
      <p:sp>
        <p:nvSpPr>
          <p:cNvPr id="2" name="Rectangle 1">
            <a:extLst>
              <a:ext uri="{FF2B5EF4-FFF2-40B4-BE49-F238E27FC236}">
                <a16:creationId xmlns:a16="http://schemas.microsoft.com/office/drawing/2014/main" id="{77C8AA84-9548-8431-567F-CBCF17FAC0B7}"/>
              </a:ext>
            </a:extLst>
          </p:cNvPr>
          <p:cNvSpPr/>
          <p:nvPr/>
        </p:nvSpPr>
        <p:spPr bwMode="auto">
          <a:xfrm>
            <a:off x="3522663" y="6060536"/>
            <a:ext cx="5146675" cy="27093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lvl="1" algn="ctr" defTabSz="552583" fontAlgn="base">
              <a:spcBef>
                <a:spcPts val="356"/>
              </a:spcBef>
              <a:spcAft>
                <a:spcPct val="0"/>
              </a:spcAft>
              <a:buSzPct val="90000"/>
              <a:tabLst>
                <a:tab pos="812843" algn="l"/>
              </a:tabLst>
            </a:pPr>
            <a:r>
              <a:rPr lang="en-US" sz="1400" b="1">
                <a:solidFill>
                  <a:schemeClr val="tx1"/>
                </a:solidFill>
                <a:cs typeface="Segoe UI" pitchFamily="34" charset="0"/>
              </a:rPr>
              <a:t>aka.ms/agent-framework</a:t>
            </a:r>
          </a:p>
        </p:txBody>
      </p:sp>
      <p:pic>
        <p:nvPicPr>
          <p:cNvPr id="7" name="Picture 6">
            <a:extLst>
              <a:ext uri="{FF2B5EF4-FFF2-40B4-BE49-F238E27FC236}">
                <a16:creationId xmlns:a16="http://schemas.microsoft.com/office/drawing/2014/main" id="{64DEFDE4-B09D-BB3A-66BC-ED9B437BAF2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5426837" y="1941775"/>
            <a:ext cx="1246886" cy="1246886"/>
          </a:xfrm>
          <a:prstGeom prst="rect">
            <a:avLst/>
          </a:prstGeom>
        </p:spPr>
      </p:pic>
    </p:spTree>
    <p:custDataLst>
      <p:tags r:id="rId1"/>
    </p:custDataLst>
    <p:extLst>
      <p:ext uri="{BB962C8B-B14F-4D97-AF65-F5344CB8AC3E}">
        <p14:creationId xmlns:p14="http://schemas.microsoft.com/office/powerpoint/2010/main" val="389140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60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200"/>
                                        <p:tgtEl>
                                          <p:spTgt spid="25"/>
                                        </p:tgtEl>
                                      </p:cBhvr>
                                    </p:animEffect>
                                  </p:childTnLst>
                                </p:cTn>
                              </p:par>
                              <p:par>
                                <p:cTn id="8" presetID="10" presetClass="entr" presetSubtype="0" fill="hold" grpId="0" nodeType="withEffect">
                                  <p:stCondLst>
                                    <p:cond delay="7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2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par>
                                <p:cTn id="14" presetID="10" presetClass="entr" presetSubtype="0" fill="hold" grpId="0" nodeType="withEffect">
                                  <p:stCondLst>
                                    <p:cond delay="5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10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par>
                                <p:cTn id="20" presetID="10" presetClass="entr" presetSubtype="0" fill="hold" grpId="0" nodeType="withEffect">
                                  <p:stCondLst>
                                    <p:cond delay="15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par>
                                <p:cTn id="23" presetID="10" presetClass="entr" presetSubtype="0" fill="hold" grpId="0" nodeType="withEffect">
                                  <p:stCondLst>
                                    <p:cond delay="20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25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30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10" presetClass="entr" presetSubtype="0" fill="hold" grpId="0" nodeType="withEffect">
                                  <p:stCondLst>
                                    <p:cond delay="35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par>
                                <p:cTn id="35" presetID="10" presetClass="entr" presetSubtype="0" fill="hold" grpId="0" nodeType="withEffect">
                                  <p:stCondLst>
                                    <p:cond delay="5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10" presetClass="entr" presetSubtype="0" fill="hold" grpId="0" nodeType="withEffect">
                                  <p:stCondLst>
                                    <p:cond delay="10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grpId="0" nodeType="withEffect">
                                  <p:stCondLst>
                                    <p:cond delay="15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500"/>
                                        <p:tgtEl>
                                          <p:spTgt spid="17"/>
                                        </p:tgtEl>
                                      </p:cBhvr>
                                    </p:animEffect>
                                  </p:childTnLst>
                                </p:cTn>
                              </p:par>
                              <p:par>
                                <p:cTn id="44" presetID="10" presetClass="entr" presetSubtype="0" fill="hold" grpId="0" nodeType="withEffect">
                                  <p:stCondLst>
                                    <p:cond delay="20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par>
                                <p:cTn id="47" presetID="10" presetClass="entr" presetSubtype="0" fill="hold" grpId="0" nodeType="withEffect">
                                  <p:stCondLst>
                                    <p:cond delay="250"/>
                                  </p:stCondLst>
                                  <p:childTnLst>
                                    <p:set>
                                      <p:cBhvr>
                                        <p:cTn id="48" dur="1" fill="hold">
                                          <p:stCondLst>
                                            <p:cond delay="0"/>
                                          </p:stCondLst>
                                        </p:cTn>
                                        <p:tgtEl>
                                          <p:spTgt spid="20"/>
                                        </p:tgtEl>
                                        <p:attrNameLst>
                                          <p:attrName>style.visibility</p:attrName>
                                        </p:attrNameLst>
                                      </p:cBhvr>
                                      <p:to>
                                        <p:strVal val="visible"/>
                                      </p:to>
                                    </p:set>
                                    <p:animEffect transition="in" filter="fade">
                                      <p:cBhvr>
                                        <p:cTn id="49" dur="500"/>
                                        <p:tgtEl>
                                          <p:spTgt spid="20"/>
                                        </p:tgtEl>
                                      </p:cBhvr>
                                    </p:animEffect>
                                  </p:childTnLst>
                                </p:cTn>
                              </p:par>
                              <p:par>
                                <p:cTn id="50" presetID="10" presetClass="entr" presetSubtype="0" fill="hold" grpId="0" nodeType="withEffect">
                                  <p:stCondLst>
                                    <p:cond delay="300"/>
                                  </p:stCondLst>
                                  <p:childTnLst>
                                    <p:set>
                                      <p:cBhvr>
                                        <p:cTn id="51" dur="1" fill="hold">
                                          <p:stCondLst>
                                            <p:cond delay="0"/>
                                          </p:stCondLst>
                                        </p:cTn>
                                        <p:tgtEl>
                                          <p:spTgt spid="21"/>
                                        </p:tgtEl>
                                        <p:attrNameLst>
                                          <p:attrName>style.visibility</p:attrName>
                                        </p:attrNameLst>
                                      </p:cBhvr>
                                      <p:to>
                                        <p:strVal val="visible"/>
                                      </p:to>
                                    </p:set>
                                    <p:animEffect transition="in" filter="fade">
                                      <p:cBhvr>
                                        <p:cTn id="52" dur="500"/>
                                        <p:tgtEl>
                                          <p:spTgt spid="21"/>
                                        </p:tgtEl>
                                      </p:cBhvr>
                                    </p:animEffect>
                                  </p:childTnLst>
                                </p:cTn>
                              </p:par>
                              <p:par>
                                <p:cTn id="53" presetID="10" presetClass="entr" presetSubtype="0" fill="hold" grpId="0" nodeType="withEffect">
                                  <p:stCondLst>
                                    <p:cond delay="35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13"/>
                                        </p:tgtEl>
                                        <p:attrNameLst>
                                          <p:attrName>style.visibility</p:attrName>
                                        </p:attrNameLst>
                                      </p:cBhvr>
                                      <p:to>
                                        <p:strVal val="visible"/>
                                      </p:to>
                                    </p:set>
                                    <p:animEffect transition="in" filter="fade">
                                      <p:cBhvr>
                                        <p:cTn id="58" dur="200"/>
                                        <p:tgtEl>
                                          <p:spTgt spid="13"/>
                                        </p:tgtEl>
                                      </p:cBhvr>
                                    </p:animEffect>
                                  </p:childTnLst>
                                </p:cTn>
                              </p:par>
                              <p:par>
                                <p:cTn id="59" presetID="10" presetClass="entr" presetSubtype="0" fill="hold" grpId="0" nodeType="withEffect" nodePh="1">
                                  <p:stCondLst>
                                    <p:cond delay="0"/>
                                  </p:stCondLst>
                                  <p:endCondLst>
                                    <p:cond evt="begin" delay="0">
                                      <p:tn val="59"/>
                                    </p:cond>
                                  </p:endCondLst>
                                  <p:childTnLst>
                                    <p:set>
                                      <p:cBhvr>
                                        <p:cTn id="60" dur="1" fill="hold">
                                          <p:stCondLst>
                                            <p:cond delay="0"/>
                                          </p:stCondLst>
                                        </p:cTn>
                                        <p:tgtEl>
                                          <p:spTgt spid="14"/>
                                        </p:tgtEl>
                                        <p:attrNameLst>
                                          <p:attrName>style.visibility</p:attrName>
                                        </p:attrNameLst>
                                      </p:cBhvr>
                                      <p:to>
                                        <p:strVal val="visible"/>
                                      </p:to>
                                    </p:set>
                                    <p:animEffect transition="in" filter="fade">
                                      <p:cBhvr>
                                        <p:cTn id="61" dur="200"/>
                                        <p:tgtEl>
                                          <p:spTgt spid="14"/>
                                        </p:tgtEl>
                                      </p:cBhvr>
                                    </p:animEffect>
                                  </p:childTnLst>
                                </p:cTn>
                              </p:par>
                              <p:par>
                                <p:cTn id="62" presetID="10" presetClass="entr" presetSubtype="0" fill="hold" nodeType="withEffect">
                                  <p:stCondLst>
                                    <p:cond delay="500"/>
                                  </p:stCondLst>
                                  <p:childTnLst>
                                    <p:set>
                                      <p:cBhvr>
                                        <p:cTn id="63" dur="1" fill="hold">
                                          <p:stCondLst>
                                            <p:cond delay="0"/>
                                          </p:stCondLst>
                                        </p:cTn>
                                        <p:tgtEl>
                                          <p:spTgt spid="7"/>
                                        </p:tgtEl>
                                        <p:attrNameLst>
                                          <p:attrName>style.visibility</p:attrName>
                                        </p:attrNameLst>
                                      </p:cBhvr>
                                      <p:to>
                                        <p:strVal val="visible"/>
                                      </p:to>
                                    </p:set>
                                    <p:animEffect transition="in" filter="fade">
                                      <p:cBhvr>
                                        <p:cTn id="64" dur="2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P spid="9" grpId="0" animBg="1"/>
      <p:bldP spid="10" grpId="0" animBg="1"/>
      <p:bldP spid="11" grpId="0" animBg="1"/>
      <p:bldP spid="12" grpId="0" animBg="1"/>
      <p:bldP spid="14" grpId="0"/>
      <p:bldP spid="15" grpId="0" animBg="1"/>
      <p:bldP spid="16" grpId="0" animBg="1"/>
      <p:bldP spid="17" grpId="0" animBg="1"/>
      <p:bldP spid="19" grpId="0" animBg="1"/>
      <p:bldP spid="20" grpId="0" animBg="1"/>
      <p:bldP spid="21" grpId="0" animBg="1"/>
      <p:bldP spid="22" grpId="0" animBg="1"/>
      <p:bldP spid="13" grpId="0"/>
      <p:bldP spid="25" grpId="0"/>
      <p:bldP spid="2"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658B7F-26E1-4BD7-2F06-F4D23BC4E2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4D85E9-4D0E-14E7-3BF4-0EA6E3DB769E}"/>
              </a:ext>
            </a:extLst>
          </p:cNvPr>
          <p:cNvSpPr>
            <a:spLocks noGrp="1"/>
          </p:cNvSpPr>
          <p:nvPr>
            <p:ph type="title" idx="4294967295"/>
          </p:nvPr>
        </p:nvSpPr>
        <p:spPr>
          <a:xfrm>
            <a:off x="586740" y="-1360915"/>
            <a:ext cx="11018520" cy="1107996"/>
          </a:xfrm>
        </p:spPr>
        <p:txBody>
          <a:bodyPr vert="horz" wrap="square" lIns="0" tIns="0" rIns="0" bIns="0" rtlCol="0" anchor="b">
            <a:spAutoFit/>
          </a:bodyPr>
          <a:lstStyle/>
          <a:p>
            <a:r>
              <a:rPr lang="en-US"/>
              <a:t>Agent Framework is built around three ideas.</a:t>
            </a:r>
            <a:br>
              <a:rPr lang="en-US"/>
            </a:br>
            <a:r>
              <a:rPr lang="en-CA"/>
              <a:t>Workflows, Harness, Agent Loop</a:t>
            </a:r>
            <a:endParaRPr lang="en-US"/>
          </a:p>
        </p:txBody>
      </p:sp>
      <p:sp>
        <p:nvSpPr>
          <p:cNvPr id="5" name="Rounded Rectangle 4">
            <a:extLst>
              <a:ext uri="{FF2B5EF4-FFF2-40B4-BE49-F238E27FC236}">
                <a16:creationId xmlns:a16="http://schemas.microsoft.com/office/drawing/2014/main" id="{4444D71F-756D-C015-FFC0-8F7B20391EEF}"/>
              </a:ext>
            </a:extLst>
          </p:cNvPr>
          <p:cNvSpPr/>
          <p:nvPr/>
        </p:nvSpPr>
        <p:spPr>
          <a:xfrm>
            <a:off x="3927559" y="2104071"/>
            <a:ext cx="2023979" cy="1279993"/>
          </a:xfrm>
          <a:prstGeom prst="rect">
            <a:avLst/>
          </a:prstGeom>
          <a:noFill/>
          <a:ln w="12700">
            <a:solidFill>
              <a:srgbClr val="808080"/>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marL="0" marR="0" lvl="0" indent="0" algn="ctr" defTabSz="457109" rtl="0" eaLnBrk="1" fontAlgn="auto" latinLnBrk="0" hangingPunct="1">
              <a:spcBef>
                <a:spcPts val="0"/>
              </a:spcBef>
              <a:spcAft>
                <a:spcPts val="0"/>
              </a:spcAft>
              <a:buClrTx/>
              <a:buSzTx/>
              <a:buFontTx/>
              <a:buNone/>
              <a:tabLst/>
              <a:defRPr/>
            </a:pPr>
            <a:r>
              <a:rPr kumimoji="0" lang="en-US" sz="1600" b="1" i="0" u="none" strike="noStrike" kern="1200" cap="none" spc="0" normalizeH="0" baseline="0" noProof="0">
                <a:ln>
                  <a:noFill/>
                </a:ln>
                <a:solidFill>
                  <a:schemeClr val="tx1"/>
                </a:solidFill>
                <a:effectLst/>
                <a:uLnTx/>
                <a:uFillTx/>
                <a:latin typeface="+mj-lt"/>
                <a:ea typeface="+mn-ea"/>
                <a:cs typeface="Segoe UI" panose="020B0502040204020203" pitchFamily="34" charset="0"/>
              </a:rPr>
              <a:t>Workflows</a:t>
            </a:r>
          </a:p>
        </p:txBody>
      </p:sp>
      <p:sp>
        <p:nvSpPr>
          <p:cNvPr id="7" name="Rounded Rectangle 6">
            <a:extLst>
              <a:ext uri="{FF2B5EF4-FFF2-40B4-BE49-F238E27FC236}">
                <a16:creationId xmlns:a16="http://schemas.microsoft.com/office/drawing/2014/main" id="{1E1B2A76-6E36-8E99-67C0-A73C7C49F6D8}"/>
              </a:ext>
            </a:extLst>
          </p:cNvPr>
          <p:cNvSpPr/>
          <p:nvPr/>
        </p:nvSpPr>
        <p:spPr>
          <a:xfrm>
            <a:off x="6242050" y="2104071"/>
            <a:ext cx="2023979" cy="1279993"/>
          </a:xfrm>
          <a:prstGeom prst="rect">
            <a:avLst/>
          </a:prstGeom>
          <a:noFill/>
          <a:ln w="12700">
            <a:solidFill>
              <a:srgbClr val="808080"/>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marL="0" marR="0" lvl="0" indent="0" algn="ctr" defTabSz="457109" rtl="0" eaLnBrk="1" fontAlgn="auto" latinLnBrk="0" hangingPunct="1">
              <a:spcBef>
                <a:spcPts val="0"/>
              </a:spcBef>
              <a:spcAft>
                <a:spcPts val="0"/>
              </a:spcAft>
              <a:buClrTx/>
              <a:buSzTx/>
              <a:buFontTx/>
              <a:buNone/>
              <a:tabLst/>
              <a:defRPr/>
            </a:pPr>
            <a:r>
              <a:rPr kumimoji="0" lang="en-US" sz="1600" b="1" i="0" u="none" strike="noStrike" kern="1200" cap="none" spc="0" normalizeH="0" baseline="0" noProof="0">
                <a:ln>
                  <a:noFill/>
                </a:ln>
                <a:solidFill>
                  <a:schemeClr val="tx1"/>
                </a:solidFill>
                <a:effectLst/>
                <a:uLnTx/>
                <a:uFillTx/>
                <a:latin typeface="+mj-lt"/>
                <a:ea typeface="+mn-ea"/>
                <a:cs typeface="Segoe UI" panose="020B0502040204020203" pitchFamily="34" charset="0"/>
              </a:rPr>
              <a:t>Harness</a:t>
            </a:r>
          </a:p>
        </p:txBody>
      </p:sp>
      <p:sp>
        <p:nvSpPr>
          <p:cNvPr id="6" name="Rounded Rectangle 7">
            <a:extLst>
              <a:ext uri="{FF2B5EF4-FFF2-40B4-BE49-F238E27FC236}">
                <a16:creationId xmlns:a16="http://schemas.microsoft.com/office/drawing/2014/main" id="{8C85E2A3-9BB4-6A67-B472-DEE599F83A08}"/>
              </a:ext>
            </a:extLst>
          </p:cNvPr>
          <p:cNvSpPr/>
          <p:nvPr/>
        </p:nvSpPr>
        <p:spPr>
          <a:xfrm>
            <a:off x="5084805" y="3692266"/>
            <a:ext cx="2023979" cy="1279993"/>
          </a:xfrm>
          <a:prstGeom prst="rect">
            <a:avLst/>
          </a:prstGeom>
          <a:noFill/>
          <a:ln w="12700">
            <a:solidFill>
              <a:srgbClr val="808080"/>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marL="0" marR="0" lvl="0" indent="0" algn="ctr" defTabSz="457109" rtl="0" eaLnBrk="1" fontAlgn="auto" latinLnBrk="0" hangingPunct="1">
              <a:spcBef>
                <a:spcPts val="0"/>
              </a:spcBef>
              <a:spcAft>
                <a:spcPts val="0"/>
              </a:spcAft>
              <a:buClrTx/>
              <a:buSzTx/>
              <a:buFontTx/>
              <a:buNone/>
              <a:tabLst/>
              <a:defRPr/>
            </a:pPr>
            <a:r>
              <a:rPr kumimoji="0" lang="en-US" sz="1600" b="1" i="0" u="none" strike="noStrike" kern="1200" cap="none" spc="0" normalizeH="0" baseline="0" noProof="0">
                <a:ln>
                  <a:noFill/>
                </a:ln>
                <a:solidFill>
                  <a:schemeClr val="tx1"/>
                </a:solidFill>
                <a:effectLst/>
                <a:uLnTx/>
                <a:uFillTx/>
                <a:latin typeface="+mj-lt"/>
                <a:ea typeface="+mn-ea"/>
                <a:cs typeface="Segoe UI" panose="020B0502040204020203" pitchFamily="34" charset="0"/>
              </a:rPr>
              <a:t>Agent Loop</a:t>
            </a:r>
          </a:p>
        </p:txBody>
      </p:sp>
    </p:spTree>
    <p:extLst>
      <p:ext uri="{BB962C8B-B14F-4D97-AF65-F5344CB8AC3E}">
        <p14:creationId xmlns:p14="http://schemas.microsoft.com/office/powerpoint/2010/main" val="2733142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5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6"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DCD259-F47C-2FD3-72C8-EF26658062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9BCBC8-EFD1-9FAA-ED28-0CAACD0E233D}"/>
              </a:ext>
            </a:extLst>
          </p:cNvPr>
          <p:cNvSpPr>
            <a:spLocks noGrp="1"/>
          </p:cNvSpPr>
          <p:nvPr>
            <p:ph type="title" idx="4294967295"/>
          </p:nvPr>
        </p:nvSpPr>
        <p:spPr>
          <a:xfrm>
            <a:off x="602379" y="-670000"/>
            <a:ext cx="11018520" cy="553998"/>
          </a:xfrm>
        </p:spPr>
        <p:txBody>
          <a:bodyPr vert="horz" wrap="square" lIns="0" tIns="0" rIns="0" bIns="0" rtlCol="0" anchor="b">
            <a:spAutoFit/>
          </a:bodyPr>
          <a:lstStyle/>
          <a:p>
            <a:r>
              <a:rPr lang="en-CA"/>
              <a:t>Harness diagram</a:t>
            </a:r>
            <a:endParaRPr lang="en-US"/>
          </a:p>
        </p:txBody>
      </p:sp>
      <p:sp>
        <p:nvSpPr>
          <p:cNvPr id="5" name="Rounded Rectangle 6">
            <a:extLst>
              <a:ext uri="{FF2B5EF4-FFF2-40B4-BE49-F238E27FC236}">
                <a16:creationId xmlns:a16="http://schemas.microsoft.com/office/drawing/2014/main" id="{C70716D5-049A-2A19-96C4-528F97259483}"/>
              </a:ext>
            </a:extLst>
          </p:cNvPr>
          <p:cNvSpPr/>
          <p:nvPr/>
        </p:nvSpPr>
        <p:spPr>
          <a:xfrm>
            <a:off x="584200" y="585788"/>
            <a:ext cx="11025188" cy="5683250"/>
          </a:xfrm>
          <a:prstGeom prst="rect">
            <a:avLst/>
          </a:prstGeom>
          <a:noFill/>
          <a:ln w="12700">
            <a:solidFill>
              <a:srgbClr val="808080"/>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lIns="324000" tIns="180000" rIns="180000" bIns="91428" rtlCol="0" anchor="t"/>
          <a:lstStyle/>
          <a:p>
            <a:pPr defTabSz="457109">
              <a:lnSpc>
                <a:spcPct val="150000"/>
              </a:lnSpc>
            </a:pPr>
            <a:r>
              <a:rPr lang="en-US" sz="1600" b="1">
                <a:solidFill>
                  <a:schemeClr val="tx1"/>
                </a:solidFill>
                <a:latin typeface="+mj-lt"/>
                <a:cs typeface="Segoe UI" panose="020B0502040204020203" pitchFamily="34" charset="0"/>
              </a:rPr>
              <a:t>Harness</a:t>
            </a:r>
          </a:p>
        </p:txBody>
      </p:sp>
      <p:pic>
        <p:nvPicPr>
          <p:cNvPr id="41" name="Graphic 40">
            <a:extLst>
              <a:ext uri="{FF2B5EF4-FFF2-40B4-BE49-F238E27FC236}">
                <a16:creationId xmlns:a16="http://schemas.microsoft.com/office/drawing/2014/main" id="{562B5C8D-ABEA-43C0-B4D9-ADD0CAD29B7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l="278" r="278"/>
          <a:stretch/>
        </p:blipFill>
        <p:spPr>
          <a:xfrm>
            <a:off x="5545278" y="842689"/>
            <a:ext cx="1095324" cy="1101443"/>
          </a:xfrm>
          <a:prstGeom prst="rect">
            <a:avLst/>
          </a:prstGeom>
        </p:spPr>
      </p:pic>
      <p:sp>
        <p:nvSpPr>
          <p:cNvPr id="36" name="Shape 4">
            <a:extLst>
              <a:ext uri="{FF2B5EF4-FFF2-40B4-BE49-F238E27FC236}">
                <a16:creationId xmlns:a16="http://schemas.microsoft.com/office/drawing/2014/main" id="{2A21E487-496E-0BBC-A778-3812BA42ECAE}"/>
              </a:ext>
            </a:extLst>
          </p:cNvPr>
          <p:cNvSpPr/>
          <p:nvPr/>
        </p:nvSpPr>
        <p:spPr>
          <a:xfrm>
            <a:off x="952500" y="2188272"/>
            <a:ext cx="3108180" cy="411933"/>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1600" b="1">
                <a:solidFill>
                  <a:schemeClr val="tx1"/>
                </a:solidFill>
                <a:latin typeface="+mj-lt"/>
                <a:cs typeface="Segoe UI" panose="020B0502040204020203" pitchFamily="34" charset="0"/>
              </a:rPr>
              <a:t>Deep research </a:t>
            </a:r>
          </a:p>
        </p:txBody>
      </p:sp>
      <p:sp>
        <p:nvSpPr>
          <p:cNvPr id="38" name="Shape 4">
            <a:extLst>
              <a:ext uri="{FF2B5EF4-FFF2-40B4-BE49-F238E27FC236}">
                <a16:creationId xmlns:a16="http://schemas.microsoft.com/office/drawing/2014/main" id="{845F8B27-A911-7600-7C3C-7BF873C2D073}"/>
              </a:ext>
            </a:extLst>
          </p:cNvPr>
          <p:cNvSpPr/>
          <p:nvPr/>
        </p:nvSpPr>
        <p:spPr>
          <a:xfrm>
            <a:off x="4237475" y="2188272"/>
            <a:ext cx="3108180" cy="411933"/>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1600" b="1">
                <a:solidFill>
                  <a:schemeClr val="tx1"/>
                </a:solidFill>
                <a:latin typeface="+mj-lt"/>
                <a:cs typeface="Segoe UI" panose="020B0502040204020203" pitchFamily="34" charset="0"/>
              </a:rPr>
              <a:t>Content generation</a:t>
            </a:r>
          </a:p>
        </p:txBody>
      </p:sp>
      <p:sp>
        <p:nvSpPr>
          <p:cNvPr id="37" name="Shape 4">
            <a:extLst>
              <a:ext uri="{FF2B5EF4-FFF2-40B4-BE49-F238E27FC236}">
                <a16:creationId xmlns:a16="http://schemas.microsoft.com/office/drawing/2014/main" id="{8565264F-C71B-70DF-873B-0A03B0B1CAB3}"/>
              </a:ext>
            </a:extLst>
          </p:cNvPr>
          <p:cNvSpPr/>
          <p:nvPr/>
        </p:nvSpPr>
        <p:spPr>
          <a:xfrm>
            <a:off x="952500" y="2715962"/>
            <a:ext cx="3108180" cy="411933"/>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1600" b="1">
                <a:solidFill>
                  <a:schemeClr val="tx1"/>
                </a:solidFill>
                <a:latin typeface="+mj-lt"/>
                <a:cs typeface="Segoe UI" panose="020B0502040204020203" pitchFamily="34" charset="0"/>
              </a:rPr>
              <a:t>Coding</a:t>
            </a:r>
          </a:p>
        </p:txBody>
      </p:sp>
      <p:sp>
        <p:nvSpPr>
          <p:cNvPr id="58" name="Shape 4">
            <a:extLst>
              <a:ext uri="{FF2B5EF4-FFF2-40B4-BE49-F238E27FC236}">
                <a16:creationId xmlns:a16="http://schemas.microsoft.com/office/drawing/2014/main" id="{B0AFF78B-0432-B0FB-3733-430551943495}"/>
              </a:ext>
            </a:extLst>
          </p:cNvPr>
          <p:cNvSpPr/>
          <p:nvPr/>
        </p:nvSpPr>
        <p:spPr>
          <a:xfrm>
            <a:off x="4237475" y="2715962"/>
            <a:ext cx="3108180" cy="411933"/>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1600" b="1">
                <a:solidFill>
                  <a:schemeClr val="tx1"/>
                </a:solidFill>
                <a:latin typeface="+mj-lt"/>
                <a:cs typeface="Segoe UI" panose="020B0502040204020203" pitchFamily="34" charset="0"/>
              </a:rPr>
              <a:t>Goal-driven agents</a:t>
            </a:r>
          </a:p>
        </p:txBody>
      </p:sp>
      <p:sp>
        <p:nvSpPr>
          <p:cNvPr id="59" name="Shape 4">
            <a:extLst>
              <a:ext uri="{FF2B5EF4-FFF2-40B4-BE49-F238E27FC236}">
                <a16:creationId xmlns:a16="http://schemas.microsoft.com/office/drawing/2014/main" id="{2FB4A245-BFD0-64C4-1773-A4D15A9F86A2}"/>
              </a:ext>
            </a:extLst>
          </p:cNvPr>
          <p:cNvSpPr/>
          <p:nvPr/>
        </p:nvSpPr>
        <p:spPr>
          <a:xfrm>
            <a:off x="7527915" y="2188271"/>
            <a:ext cx="3806835" cy="939623"/>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1600" b="1">
                <a:solidFill>
                  <a:schemeClr val="tx1"/>
                </a:solidFill>
                <a:latin typeface="+mj-lt"/>
                <a:cs typeface="Segoe UI" panose="020B0502040204020203" pitchFamily="34" charset="0"/>
              </a:rPr>
              <a:t>Custom Harnesses</a:t>
            </a:r>
          </a:p>
        </p:txBody>
      </p:sp>
      <p:pic>
        <p:nvPicPr>
          <p:cNvPr id="61" name="Graphic 60">
            <a:extLst>
              <a:ext uri="{FF2B5EF4-FFF2-40B4-BE49-F238E27FC236}">
                <a16:creationId xmlns:a16="http://schemas.microsoft.com/office/drawing/2014/main" id="{EC483D5E-7CAF-C5D7-C134-EB08C62CE40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277" r="277"/>
          <a:stretch/>
        </p:blipFill>
        <p:spPr>
          <a:xfrm>
            <a:off x="1112247" y="4221654"/>
            <a:ext cx="291691" cy="288489"/>
          </a:xfrm>
          <a:prstGeom prst="roundRect">
            <a:avLst/>
          </a:prstGeom>
        </p:spPr>
      </p:pic>
      <p:pic>
        <p:nvPicPr>
          <p:cNvPr id="63" name="Graphic 62">
            <a:extLst>
              <a:ext uri="{FF2B5EF4-FFF2-40B4-BE49-F238E27FC236}">
                <a16:creationId xmlns:a16="http://schemas.microsoft.com/office/drawing/2014/main" id="{3634259D-BAD8-0F45-6714-205732EEB05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277" r="277"/>
          <a:stretch/>
        </p:blipFill>
        <p:spPr>
          <a:xfrm>
            <a:off x="1112247" y="4827627"/>
            <a:ext cx="291691" cy="288489"/>
          </a:xfrm>
          <a:prstGeom prst="roundRect">
            <a:avLst/>
          </a:prstGeom>
        </p:spPr>
      </p:pic>
      <p:pic>
        <p:nvPicPr>
          <p:cNvPr id="65" name="Graphic 64">
            <a:extLst>
              <a:ext uri="{FF2B5EF4-FFF2-40B4-BE49-F238E27FC236}">
                <a16:creationId xmlns:a16="http://schemas.microsoft.com/office/drawing/2014/main" id="{F4E54A27-D3A9-F2E6-9EC0-3B8330DCDAC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12247" y="5436320"/>
            <a:ext cx="293320" cy="288489"/>
          </a:xfrm>
          <a:prstGeom prst="roundRect">
            <a:avLst/>
          </a:prstGeom>
        </p:spPr>
      </p:pic>
      <p:sp>
        <p:nvSpPr>
          <p:cNvPr id="11" name="Shape 3">
            <a:extLst>
              <a:ext uri="{FF2B5EF4-FFF2-40B4-BE49-F238E27FC236}">
                <a16:creationId xmlns:a16="http://schemas.microsoft.com/office/drawing/2014/main" id="{7B20E329-CA05-4796-3371-B0C0A094B0FA}"/>
              </a:ext>
            </a:extLst>
          </p:cNvPr>
          <p:cNvSpPr/>
          <p:nvPr/>
        </p:nvSpPr>
        <p:spPr>
          <a:xfrm>
            <a:off x="952501" y="3572843"/>
            <a:ext cx="2475756" cy="488241"/>
          </a:xfrm>
          <a:prstGeom prst="rect">
            <a:avLst/>
          </a:prstGeom>
          <a:solidFill>
            <a:schemeClr val="tx1"/>
          </a:solidFill>
          <a:ln w="12700">
            <a:solidFill>
              <a:schemeClr val="tx1"/>
            </a:solidFill>
            <a:prstDash val="solid"/>
          </a:ln>
        </p:spPr>
        <p:txBody>
          <a:bodyPr lIns="0" tIns="0" rIns="0" bIns="0" anchor="ctr" anchorCtr="0"/>
          <a:lstStyle/>
          <a:p>
            <a:pPr algn="ctr"/>
            <a:r>
              <a:rPr lang="en-US" sz="1400" b="1">
                <a:solidFill>
                  <a:schemeClr val="bg1"/>
                </a:solidFill>
                <a:latin typeface="Segoe UI" pitchFamily="34" charset="0"/>
                <a:cs typeface="Segoe UI" pitchFamily="34" charset="-120"/>
              </a:rPr>
              <a:t>Common Tools</a:t>
            </a:r>
          </a:p>
        </p:txBody>
      </p:sp>
      <p:sp>
        <p:nvSpPr>
          <p:cNvPr id="12" name="!! 1">
            <a:extLst>
              <a:ext uri="{FF2B5EF4-FFF2-40B4-BE49-F238E27FC236}">
                <a16:creationId xmlns:a16="http://schemas.microsoft.com/office/drawing/2014/main" id="{C1693B70-E332-5DE7-9F1F-C1658F6850D5}"/>
              </a:ext>
            </a:extLst>
          </p:cNvPr>
          <p:cNvSpPr>
            <a:spLocks/>
          </p:cNvSpPr>
          <p:nvPr/>
        </p:nvSpPr>
        <p:spPr>
          <a:xfrm>
            <a:off x="952501" y="4062235"/>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File system</a:t>
            </a:r>
          </a:p>
        </p:txBody>
      </p:sp>
      <p:sp>
        <p:nvSpPr>
          <p:cNvPr id="16" name="!! 1">
            <a:extLst>
              <a:ext uri="{FF2B5EF4-FFF2-40B4-BE49-F238E27FC236}">
                <a16:creationId xmlns:a16="http://schemas.microsoft.com/office/drawing/2014/main" id="{B9DE2C3C-C9DC-E3DD-296D-B7BE74E952F0}"/>
              </a:ext>
            </a:extLst>
          </p:cNvPr>
          <p:cNvSpPr>
            <a:spLocks/>
          </p:cNvSpPr>
          <p:nvPr/>
        </p:nvSpPr>
        <p:spPr>
          <a:xfrm>
            <a:off x="952500" y="4669567"/>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Code execution</a:t>
            </a:r>
          </a:p>
        </p:txBody>
      </p:sp>
      <p:sp>
        <p:nvSpPr>
          <p:cNvPr id="17" name="!! 1">
            <a:extLst>
              <a:ext uri="{FF2B5EF4-FFF2-40B4-BE49-F238E27FC236}">
                <a16:creationId xmlns:a16="http://schemas.microsoft.com/office/drawing/2014/main" id="{38D8B826-76B6-7FF4-CB47-C82C71B414D8}"/>
              </a:ext>
            </a:extLst>
          </p:cNvPr>
          <p:cNvSpPr>
            <a:spLocks/>
          </p:cNvSpPr>
          <p:nvPr/>
        </p:nvSpPr>
        <p:spPr>
          <a:xfrm>
            <a:off x="952499" y="5276899"/>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Shell execution</a:t>
            </a:r>
          </a:p>
        </p:txBody>
      </p:sp>
      <p:pic>
        <p:nvPicPr>
          <p:cNvPr id="19" name="Graphic 18">
            <a:extLst>
              <a:ext uri="{FF2B5EF4-FFF2-40B4-BE49-F238E27FC236}">
                <a16:creationId xmlns:a16="http://schemas.microsoft.com/office/drawing/2014/main" id="{DA232E16-FB4A-5F8C-4BEE-5EC0320F90C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rcRect t="410" b="410"/>
          <a:stretch/>
        </p:blipFill>
        <p:spPr>
          <a:xfrm>
            <a:off x="3747745" y="4221654"/>
            <a:ext cx="290874" cy="288489"/>
          </a:xfrm>
          <a:prstGeom prst="roundRect">
            <a:avLst/>
          </a:prstGeom>
        </p:spPr>
      </p:pic>
      <p:pic>
        <p:nvPicPr>
          <p:cNvPr id="20" name="Graphic 19">
            <a:extLst>
              <a:ext uri="{FF2B5EF4-FFF2-40B4-BE49-F238E27FC236}">
                <a16:creationId xmlns:a16="http://schemas.microsoft.com/office/drawing/2014/main" id="{D3EF0E85-645C-AB82-2B2E-6B36D8346FF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8"/>
              </a:ext>
            </a:extLst>
          </a:blip>
          <a:srcRect t="410" b="410"/>
          <a:stretch/>
        </p:blipFill>
        <p:spPr>
          <a:xfrm>
            <a:off x="3747745" y="4827627"/>
            <a:ext cx="290874" cy="288489"/>
          </a:xfrm>
          <a:prstGeom prst="roundRect">
            <a:avLst/>
          </a:prstGeom>
        </p:spPr>
      </p:pic>
      <p:pic>
        <p:nvPicPr>
          <p:cNvPr id="21" name="Graphic 20">
            <a:extLst>
              <a:ext uri="{FF2B5EF4-FFF2-40B4-BE49-F238E27FC236}">
                <a16:creationId xmlns:a16="http://schemas.microsoft.com/office/drawing/2014/main" id="{DBD42754-F0D0-18D0-F121-9F77E40E72F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9"/>
              </a:ext>
            </a:extLst>
          </a:blip>
          <a:srcRect t="549" b="549"/>
          <a:stretch/>
        </p:blipFill>
        <p:spPr>
          <a:xfrm>
            <a:off x="3747745" y="5436320"/>
            <a:ext cx="291691" cy="288489"/>
          </a:xfrm>
          <a:prstGeom prst="roundRect">
            <a:avLst/>
          </a:prstGeom>
        </p:spPr>
      </p:pic>
      <p:sp>
        <p:nvSpPr>
          <p:cNvPr id="22" name="Shape 3">
            <a:extLst>
              <a:ext uri="{FF2B5EF4-FFF2-40B4-BE49-F238E27FC236}">
                <a16:creationId xmlns:a16="http://schemas.microsoft.com/office/drawing/2014/main" id="{036660E8-064E-E423-30C0-6D0D08ABF62F}"/>
              </a:ext>
            </a:extLst>
          </p:cNvPr>
          <p:cNvSpPr/>
          <p:nvPr/>
        </p:nvSpPr>
        <p:spPr>
          <a:xfrm>
            <a:off x="3588000" y="3572843"/>
            <a:ext cx="2475756" cy="488241"/>
          </a:xfrm>
          <a:prstGeom prst="rect">
            <a:avLst/>
          </a:prstGeom>
          <a:solidFill>
            <a:schemeClr val="tx1"/>
          </a:solidFill>
          <a:ln w="12700">
            <a:solidFill>
              <a:schemeClr val="tx1"/>
            </a:solidFill>
            <a:prstDash val="solid"/>
          </a:ln>
        </p:spPr>
        <p:txBody>
          <a:bodyPr lIns="0" tIns="0" rIns="0" bIns="0" anchor="ctr" anchorCtr="0"/>
          <a:lstStyle/>
          <a:p>
            <a:pPr algn="ctr"/>
            <a:r>
              <a:rPr lang="en-US" sz="1400" b="1">
                <a:solidFill>
                  <a:schemeClr val="bg1"/>
                </a:solidFill>
                <a:latin typeface="Segoe UI" pitchFamily="34" charset="0"/>
                <a:cs typeface="Segoe UI" pitchFamily="34" charset="-120"/>
              </a:rPr>
              <a:t>Context</a:t>
            </a:r>
          </a:p>
        </p:txBody>
      </p:sp>
      <p:sp>
        <p:nvSpPr>
          <p:cNvPr id="23" name="!! 1">
            <a:extLst>
              <a:ext uri="{FF2B5EF4-FFF2-40B4-BE49-F238E27FC236}">
                <a16:creationId xmlns:a16="http://schemas.microsoft.com/office/drawing/2014/main" id="{E0411AB6-29CB-0F69-43C7-E90ADBC52E54}"/>
              </a:ext>
            </a:extLst>
          </p:cNvPr>
          <p:cNvSpPr>
            <a:spLocks/>
          </p:cNvSpPr>
          <p:nvPr/>
        </p:nvSpPr>
        <p:spPr>
          <a:xfrm>
            <a:off x="3588000" y="4062235"/>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Prompts</a:t>
            </a:r>
          </a:p>
        </p:txBody>
      </p:sp>
      <p:sp>
        <p:nvSpPr>
          <p:cNvPr id="24" name="!! 1">
            <a:extLst>
              <a:ext uri="{FF2B5EF4-FFF2-40B4-BE49-F238E27FC236}">
                <a16:creationId xmlns:a16="http://schemas.microsoft.com/office/drawing/2014/main" id="{578C04C5-A3C8-980C-1FD9-A6D8FBECBB4E}"/>
              </a:ext>
            </a:extLst>
          </p:cNvPr>
          <p:cNvSpPr>
            <a:spLocks/>
          </p:cNvSpPr>
          <p:nvPr/>
        </p:nvSpPr>
        <p:spPr>
          <a:xfrm>
            <a:off x="3587999" y="4669567"/>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Skills</a:t>
            </a:r>
          </a:p>
        </p:txBody>
      </p:sp>
      <p:sp>
        <p:nvSpPr>
          <p:cNvPr id="25" name="!! 1">
            <a:extLst>
              <a:ext uri="{FF2B5EF4-FFF2-40B4-BE49-F238E27FC236}">
                <a16:creationId xmlns:a16="http://schemas.microsoft.com/office/drawing/2014/main" id="{B9FE09F8-80A0-8226-B989-D3D86C24BF4F}"/>
              </a:ext>
            </a:extLst>
          </p:cNvPr>
          <p:cNvSpPr>
            <a:spLocks/>
          </p:cNvSpPr>
          <p:nvPr/>
        </p:nvSpPr>
        <p:spPr>
          <a:xfrm>
            <a:off x="3587998" y="5276899"/>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Memory</a:t>
            </a:r>
          </a:p>
        </p:txBody>
      </p:sp>
      <p:pic>
        <p:nvPicPr>
          <p:cNvPr id="26" name="Graphic 25">
            <a:extLst>
              <a:ext uri="{FF2B5EF4-FFF2-40B4-BE49-F238E27FC236}">
                <a16:creationId xmlns:a16="http://schemas.microsoft.com/office/drawing/2014/main" id="{028F7E59-7C40-BC59-1DF5-226D363426D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0"/>
              </a:ext>
            </a:extLst>
          </a:blip>
          <a:srcRect t="410" b="410"/>
          <a:stretch/>
        </p:blipFill>
        <p:spPr>
          <a:xfrm>
            <a:off x="6383243" y="4221654"/>
            <a:ext cx="290874" cy="288489"/>
          </a:xfrm>
          <a:prstGeom prst="roundRect">
            <a:avLst/>
          </a:prstGeom>
        </p:spPr>
      </p:pic>
      <p:pic>
        <p:nvPicPr>
          <p:cNvPr id="27" name="Graphic 26">
            <a:extLst>
              <a:ext uri="{FF2B5EF4-FFF2-40B4-BE49-F238E27FC236}">
                <a16:creationId xmlns:a16="http://schemas.microsoft.com/office/drawing/2014/main" id="{0437EC78-57B1-A143-EA68-389A29A2EBB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1"/>
              </a:ext>
            </a:extLst>
          </a:blip>
          <a:srcRect t="410" b="410"/>
          <a:stretch/>
        </p:blipFill>
        <p:spPr>
          <a:xfrm>
            <a:off x="6383243" y="4827627"/>
            <a:ext cx="290874" cy="288489"/>
          </a:xfrm>
          <a:prstGeom prst="roundRect">
            <a:avLst/>
          </a:prstGeom>
        </p:spPr>
      </p:pic>
      <p:sp>
        <p:nvSpPr>
          <p:cNvPr id="29" name="Shape 3">
            <a:extLst>
              <a:ext uri="{FF2B5EF4-FFF2-40B4-BE49-F238E27FC236}">
                <a16:creationId xmlns:a16="http://schemas.microsoft.com/office/drawing/2014/main" id="{FA4E2DAA-A241-EC7F-C070-46F110D6CD49}"/>
              </a:ext>
            </a:extLst>
          </p:cNvPr>
          <p:cNvSpPr/>
          <p:nvPr/>
        </p:nvSpPr>
        <p:spPr>
          <a:xfrm>
            <a:off x="6223497" y="3572843"/>
            <a:ext cx="2475756" cy="488241"/>
          </a:xfrm>
          <a:prstGeom prst="rect">
            <a:avLst/>
          </a:prstGeom>
          <a:solidFill>
            <a:schemeClr val="tx1"/>
          </a:solidFill>
          <a:ln w="12700">
            <a:solidFill>
              <a:schemeClr val="tx1"/>
            </a:solidFill>
            <a:prstDash val="solid"/>
          </a:ln>
        </p:spPr>
        <p:txBody>
          <a:bodyPr lIns="0" tIns="0" rIns="0" bIns="0" anchor="ctr" anchorCtr="0"/>
          <a:lstStyle/>
          <a:p>
            <a:pPr algn="ctr"/>
            <a:r>
              <a:rPr lang="en-US" sz="1400" b="1">
                <a:solidFill>
                  <a:schemeClr val="bg1"/>
                </a:solidFill>
                <a:latin typeface="Segoe UI" pitchFamily="34" charset="0"/>
                <a:cs typeface="Segoe UI" pitchFamily="34" charset="-120"/>
              </a:rPr>
              <a:t>Planning</a:t>
            </a:r>
          </a:p>
        </p:txBody>
      </p:sp>
      <p:sp>
        <p:nvSpPr>
          <p:cNvPr id="30" name="!! 1">
            <a:extLst>
              <a:ext uri="{FF2B5EF4-FFF2-40B4-BE49-F238E27FC236}">
                <a16:creationId xmlns:a16="http://schemas.microsoft.com/office/drawing/2014/main" id="{44BC518E-9723-DB83-9A46-4C64FBD0D540}"/>
              </a:ext>
            </a:extLst>
          </p:cNvPr>
          <p:cNvSpPr>
            <a:spLocks/>
          </p:cNvSpPr>
          <p:nvPr/>
        </p:nvSpPr>
        <p:spPr>
          <a:xfrm>
            <a:off x="6223497" y="4062235"/>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Todo</a:t>
            </a:r>
          </a:p>
        </p:txBody>
      </p:sp>
      <p:sp>
        <p:nvSpPr>
          <p:cNvPr id="31" name="!! 1">
            <a:extLst>
              <a:ext uri="{FF2B5EF4-FFF2-40B4-BE49-F238E27FC236}">
                <a16:creationId xmlns:a16="http://schemas.microsoft.com/office/drawing/2014/main" id="{912C263C-9593-A399-AD80-D706123851B3}"/>
              </a:ext>
            </a:extLst>
          </p:cNvPr>
          <p:cNvSpPr>
            <a:spLocks/>
          </p:cNvSpPr>
          <p:nvPr/>
        </p:nvSpPr>
        <p:spPr>
          <a:xfrm>
            <a:off x="6223496" y="4669567"/>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Subagents</a:t>
            </a:r>
          </a:p>
        </p:txBody>
      </p:sp>
      <p:pic>
        <p:nvPicPr>
          <p:cNvPr id="33" name="Graphic 32">
            <a:extLst>
              <a:ext uri="{FF2B5EF4-FFF2-40B4-BE49-F238E27FC236}">
                <a16:creationId xmlns:a16="http://schemas.microsoft.com/office/drawing/2014/main" id="{84FA1E4F-0FBB-06C6-BA50-3DAC22D57D5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2"/>
              </a:ext>
            </a:extLst>
          </a:blip>
          <a:srcRect t="410" b="410"/>
          <a:stretch/>
        </p:blipFill>
        <p:spPr>
          <a:xfrm>
            <a:off x="9018739" y="4217208"/>
            <a:ext cx="290874" cy="288489"/>
          </a:xfrm>
          <a:prstGeom prst="roundRect">
            <a:avLst/>
          </a:prstGeom>
        </p:spPr>
      </p:pic>
      <p:pic>
        <p:nvPicPr>
          <p:cNvPr id="34" name="Graphic 33">
            <a:extLst>
              <a:ext uri="{FF2B5EF4-FFF2-40B4-BE49-F238E27FC236}">
                <a16:creationId xmlns:a16="http://schemas.microsoft.com/office/drawing/2014/main" id="{D1E2A7CD-5DCD-82B0-1355-644D64C5BD9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3"/>
              </a:ext>
            </a:extLst>
          </a:blip>
          <a:srcRect t="410" b="410"/>
          <a:stretch/>
        </p:blipFill>
        <p:spPr>
          <a:xfrm>
            <a:off x="9018739" y="4823181"/>
            <a:ext cx="290874" cy="288489"/>
          </a:xfrm>
          <a:prstGeom prst="roundRect">
            <a:avLst/>
          </a:prstGeom>
        </p:spPr>
      </p:pic>
      <p:pic>
        <p:nvPicPr>
          <p:cNvPr id="35" name="Graphic 34">
            <a:extLst>
              <a:ext uri="{FF2B5EF4-FFF2-40B4-BE49-F238E27FC236}">
                <a16:creationId xmlns:a16="http://schemas.microsoft.com/office/drawing/2014/main" id="{AC51DEC2-75D3-2AC6-739C-D127A6AC495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4"/>
              </a:ext>
            </a:extLst>
          </a:blip>
          <a:srcRect t="549" b="549"/>
          <a:stretch/>
        </p:blipFill>
        <p:spPr>
          <a:xfrm>
            <a:off x="9018739" y="5431874"/>
            <a:ext cx="291691" cy="288489"/>
          </a:xfrm>
          <a:prstGeom prst="roundRect">
            <a:avLst/>
          </a:prstGeom>
        </p:spPr>
      </p:pic>
      <p:sp>
        <p:nvSpPr>
          <p:cNvPr id="39" name="Shape 3">
            <a:extLst>
              <a:ext uri="{FF2B5EF4-FFF2-40B4-BE49-F238E27FC236}">
                <a16:creationId xmlns:a16="http://schemas.microsoft.com/office/drawing/2014/main" id="{C913F6B3-4D0E-B6D0-A9F0-9AE2FCC2E858}"/>
              </a:ext>
            </a:extLst>
          </p:cNvPr>
          <p:cNvSpPr/>
          <p:nvPr/>
        </p:nvSpPr>
        <p:spPr>
          <a:xfrm>
            <a:off x="8858994" y="3568397"/>
            <a:ext cx="2475756" cy="488241"/>
          </a:xfrm>
          <a:prstGeom prst="rect">
            <a:avLst/>
          </a:prstGeom>
          <a:solidFill>
            <a:schemeClr val="tx1"/>
          </a:solidFill>
          <a:ln w="12700">
            <a:solidFill>
              <a:schemeClr val="tx1"/>
            </a:solidFill>
            <a:prstDash val="solid"/>
          </a:ln>
        </p:spPr>
        <p:txBody>
          <a:bodyPr lIns="0" tIns="0" rIns="0" bIns="0" anchor="ctr" anchorCtr="0"/>
          <a:lstStyle/>
          <a:p>
            <a:pPr algn="ctr"/>
            <a:r>
              <a:rPr lang="en-US" sz="1400" b="1">
                <a:solidFill>
                  <a:schemeClr val="bg1"/>
                </a:solidFill>
                <a:latin typeface="Segoe UI" pitchFamily="34" charset="0"/>
                <a:cs typeface="Segoe UI" pitchFamily="34" charset="-120"/>
              </a:rPr>
              <a:t>Middleware</a:t>
            </a:r>
          </a:p>
        </p:txBody>
      </p:sp>
      <p:sp>
        <p:nvSpPr>
          <p:cNvPr id="40" name="!! 1">
            <a:extLst>
              <a:ext uri="{FF2B5EF4-FFF2-40B4-BE49-F238E27FC236}">
                <a16:creationId xmlns:a16="http://schemas.microsoft.com/office/drawing/2014/main" id="{135735EC-CE5B-61D6-CD6C-142E4ECDBB81}"/>
              </a:ext>
            </a:extLst>
          </p:cNvPr>
          <p:cNvSpPr>
            <a:spLocks/>
          </p:cNvSpPr>
          <p:nvPr/>
        </p:nvSpPr>
        <p:spPr>
          <a:xfrm>
            <a:off x="8858994" y="4057789"/>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Context compaction</a:t>
            </a:r>
          </a:p>
        </p:txBody>
      </p:sp>
      <p:sp>
        <p:nvSpPr>
          <p:cNvPr id="42" name="!! 1">
            <a:extLst>
              <a:ext uri="{FF2B5EF4-FFF2-40B4-BE49-F238E27FC236}">
                <a16:creationId xmlns:a16="http://schemas.microsoft.com/office/drawing/2014/main" id="{CBD5E0C9-D75F-00D5-E90D-0488F3E90D4C}"/>
              </a:ext>
            </a:extLst>
          </p:cNvPr>
          <p:cNvSpPr>
            <a:spLocks/>
          </p:cNvSpPr>
          <p:nvPr/>
        </p:nvSpPr>
        <p:spPr>
          <a:xfrm>
            <a:off x="8858993" y="4665121"/>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Tool selection</a:t>
            </a:r>
          </a:p>
        </p:txBody>
      </p:sp>
      <p:sp>
        <p:nvSpPr>
          <p:cNvPr id="47" name="!! 1">
            <a:extLst>
              <a:ext uri="{FF2B5EF4-FFF2-40B4-BE49-F238E27FC236}">
                <a16:creationId xmlns:a16="http://schemas.microsoft.com/office/drawing/2014/main" id="{E624888D-32B0-D9EE-83CD-EEFC2B43A603}"/>
              </a:ext>
            </a:extLst>
          </p:cNvPr>
          <p:cNvSpPr>
            <a:spLocks/>
          </p:cNvSpPr>
          <p:nvPr/>
        </p:nvSpPr>
        <p:spPr>
          <a:xfrm>
            <a:off x="8858992" y="5272453"/>
            <a:ext cx="2475755" cy="607332"/>
          </a:xfrm>
          <a:prstGeom prst="rect">
            <a:avLst/>
          </a:prstGeom>
          <a:noFill/>
          <a:ln w="12700">
            <a:solidFill>
              <a:schemeClr val="tx1"/>
            </a:solidFill>
            <a:prstDash val="solid"/>
          </a:ln>
        </p:spPr>
        <p:txBody>
          <a:bodyPr lIns="648000" tIns="0" rIns="0" bIns="0" anchor="ctr" anchorCtr="0"/>
          <a:lstStyle/>
          <a:p>
            <a:pPr lvl="0">
              <a:defRPr/>
            </a:pPr>
            <a:r>
              <a:rPr lang="en-US" sz="1400">
                <a:latin typeface="Segoe UI" panose="020B0502040204020203" pitchFamily="34" charset="0"/>
                <a:cs typeface="Segoe UI" panose="020B0502040204020203" pitchFamily="34" charset="0"/>
              </a:rPr>
              <a:t>Permissions</a:t>
            </a:r>
          </a:p>
        </p:txBody>
      </p:sp>
      <p:sp>
        <p:nvSpPr>
          <p:cNvPr id="89" name="Rounded Rectangle 7">
            <a:extLst>
              <a:ext uri="{FF2B5EF4-FFF2-40B4-BE49-F238E27FC236}">
                <a16:creationId xmlns:a16="http://schemas.microsoft.com/office/drawing/2014/main" id="{A27E13BF-F0EE-B725-EE98-299D5D514937}"/>
              </a:ext>
              <a:ext uri="{C183D7F6-B498-43B3-948B-1728B52AA6E4}">
                <adec:decorative xmlns:adec="http://schemas.microsoft.com/office/drawing/2017/decorative" val="1"/>
              </a:ext>
            </a:extLst>
          </p:cNvPr>
          <p:cNvSpPr/>
          <p:nvPr/>
        </p:nvSpPr>
        <p:spPr>
          <a:xfrm>
            <a:off x="2385060" y="6994247"/>
            <a:ext cx="7414260" cy="2671032"/>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lIns="324000" tIns="180000" rIns="180000" bIns="91428" rtlCol="0" anchor="t"/>
          <a:lstStyle/>
          <a:p>
            <a:pPr defTabSz="457109">
              <a:lnSpc>
                <a:spcPct val="150000"/>
              </a:lnSpc>
            </a:pPr>
            <a:r>
              <a:rPr lang="en-US" sz="1600" b="1">
                <a:solidFill>
                  <a:srgbClr val="FEFFFE"/>
                </a:solidFill>
                <a:latin typeface="+mj-lt"/>
                <a:cs typeface="Segoe UI" panose="020B0502040204020203" pitchFamily="34" charset="0"/>
              </a:rPr>
              <a:t>Agent Loop</a:t>
            </a:r>
          </a:p>
        </p:txBody>
      </p:sp>
      <p:sp>
        <p:nvSpPr>
          <p:cNvPr id="90" name="Text 10">
            <a:extLst>
              <a:ext uri="{FF2B5EF4-FFF2-40B4-BE49-F238E27FC236}">
                <a16:creationId xmlns:a16="http://schemas.microsoft.com/office/drawing/2014/main" id="{A0DC672F-F591-BD2D-CDC1-AD0255A9FCA6}"/>
              </a:ext>
              <a:ext uri="{C183D7F6-B498-43B3-948B-1728B52AA6E4}">
                <adec:decorative xmlns:adec="http://schemas.microsoft.com/office/drawing/2017/decorative" val="1"/>
              </a:ext>
            </a:extLst>
          </p:cNvPr>
          <p:cNvSpPr/>
          <p:nvPr/>
        </p:nvSpPr>
        <p:spPr>
          <a:xfrm>
            <a:off x="5610158" y="7426388"/>
            <a:ext cx="1766438" cy="220024"/>
          </a:xfrm>
          <a:prstGeom prst="rect">
            <a:avLst/>
          </a:prstGeom>
          <a:noFill/>
          <a:ln/>
        </p:spPr>
        <p:txBody>
          <a:bodyPr wrap="square" rtlCol="0" anchor="ct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p:txBody>
      </p:sp>
      <p:pic>
        <p:nvPicPr>
          <p:cNvPr id="91" name="Graphic 90">
            <a:extLst>
              <a:ext uri="{FF2B5EF4-FFF2-40B4-BE49-F238E27FC236}">
                <a16:creationId xmlns:a16="http://schemas.microsoft.com/office/drawing/2014/main" id="{0DB25B97-A6D4-23FE-703D-B4CB3E02E9B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5"/>
              </a:ext>
            </a:extLst>
          </a:blip>
          <a:srcRect l="278" r="278"/>
          <a:stretch/>
        </p:blipFill>
        <p:spPr>
          <a:xfrm>
            <a:off x="5747565" y="7042594"/>
            <a:ext cx="695846" cy="699733"/>
          </a:xfrm>
          <a:prstGeom prst="rect">
            <a:avLst/>
          </a:prstGeom>
        </p:spPr>
      </p:pic>
      <p:sp>
        <p:nvSpPr>
          <p:cNvPr id="92" name="Right Bracket 91">
            <a:extLst>
              <a:ext uri="{FF2B5EF4-FFF2-40B4-BE49-F238E27FC236}">
                <a16:creationId xmlns:a16="http://schemas.microsoft.com/office/drawing/2014/main" id="{9618AB4B-390E-C79B-3FA1-6B69D007B905}"/>
              </a:ext>
              <a:ext uri="{C183D7F6-B498-43B3-948B-1728B52AA6E4}">
                <adec:decorative xmlns:adec="http://schemas.microsoft.com/office/drawing/2017/decorative" val="1"/>
              </a:ext>
            </a:extLst>
          </p:cNvPr>
          <p:cNvSpPr/>
          <p:nvPr/>
        </p:nvSpPr>
        <p:spPr>
          <a:xfrm rot="16200000">
            <a:off x="6055123" y="4464542"/>
            <a:ext cx="80729" cy="6750567"/>
          </a:xfrm>
          <a:prstGeom prst="rightBracket">
            <a:avLst>
              <a:gd name="adj" fmla="val 0"/>
            </a:avLst>
          </a:prstGeom>
          <a:noFill/>
          <a:ln w="12700">
            <a:solidFill>
              <a:srgbClr val="36ABEE"/>
            </a:solidFill>
            <a:prstDash val="solid"/>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133" normalizeH="0" baseline="0" noProof="0">
              <a:ln>
                <a:noFill/>
              </a:ln>
              <a:solidFill>
                <a:prstClr val="white"/>
              </a:solidFill>
              <a:effectLst/>
              <a:uLnTx/>
              <a:uFillTx/>
              <a:latin typeface="Segoe UI" panose="020B0502040204020203" pitchFamily="34" charset="0"/>
              <a:ea typeface="Calibri" pitchFamily="34" charset="-122"/>
              <a:cs typeface="Segoe UI" panose="020B0502040204020203" pitchFamily="34" charset="0"/>
            </a:endParaRPr>
          </a:p>
        </p:txBody>
      </p:sp>
      <p:sp>
        <p:nvSpPr>
          <p:cNvPr id="93" name="Shape 3">
            <a:extLst>
              <a:ext uri="{FF2B5EF4-FFF2-40B4-BE49-F238E27FC236}">
                <a16:creationId xmlns:a16="http://schemas.microsoft.com/office/drawing/2014/main" id="{8338C710-CEEB-A572-7EA8-FB401133C381}"/>
              </a:ext>
              <a:ext uri="{C183D7F6-B498-43B3-948B-1728B52AA6E4}">
                <adec:decorative xmlns:adec="http://schemas.microsoft.com/office/drawing/2017/decorative" val="1"/>
              </a:ext>
            </a:extLst>
          </p:cNvPr>
          <p:cNvSpPr/>
          <p:nvPr/>
        </p:nvSpPr>
        <p:spPr>
          <a:xfrm>
            <a:off x="2720203" y="8051768"/>
            <a:ext cx="3261311" cy="294171"/>
          </a:xfrm>
          <a:prstGeom prst="rect">
            <a:avLst/>
          </a:prstGeom>
          <a:solidFill>
            <a:schemeClr val="tx1"/>
          </a:solidFill>
          <a:ln w="12700">
            <a:solidFill>
              <a:schemeClr val="tx1"/>
            </a:solidFill>
            <a:prstDash val="solid"/>
          </a:ln>
        </p:spPr>
        <p:txBody>
          <a:bodyPr lIns="0" tIns="0" rIns="0" bIns="0" anchor="ctr" anchorCtr="0"/>
          <a:lstStyle/>
          <a:p>
            <a:pPr algn="ctr"/>
            <a:r>
              <a:rPr lang="en-US" sz="1200" b="1">
                <a:solidFill>
                  <a:schemeClr val="bg1"/>
                </a:solidFill>
                <a:latin typeface="Segoe UI" pitchFamily="34" charset="0"/>
                <a:cs typeface="Segoe UI" pitchFamily="34" charset="-120"/>
              </a:rPr>
              <a:t>MAF Agent</a:t>
            </a:r>
            <a:endParaRPr lang="en-US" sz="1200" b="1">
              <a:solidFill>
                <a:schemeClr val="bg1"/>
              </a:solidFill>
              <a:latin typeface="Segoe UI" panose="020B0502040204020203" pitchFamily="34" charset="0"/>
            </a:endParaRPr>
          </a:p>
        </p:txBody>
      </p:sp>
      <p:sp>
        <p:nvSpPr>
          <p:cNvPr id="94" name="Shape 15">
            <a:extLst>
              <a:ext uri="{FF2B5EF4-FFF2-40B4-BE49-F238E27FC236}">
                <a16:creationId xmlns:a16="http://schemas.microsoft.com/office/drawing/2014/main" id="{B3178450-092D-B542-713E-CC937037BC27}"/>
              </a:ext>
              <a:ext uri="{C183D7F6-B498-43B3-948B-1728B52AA6E4}">
                <adec:decorative xmlns:adec="http://schemas.microsoft.com/office/drawing/2017/decorative" val="1"/>
              </a:ext>
            </a:extLst>
          </p:cNvPr>
          <p:cNvSpPr>
            <a:spLocks/>
          </p:cNvSpPr>
          <p:nvPr/>
        </p:nvSpPr>
        <p:spPr>
          <a:xfrm>
            <a:off x="2720203" y="8346444"/>
            <a:ext cx="1630655" cy="365925"/>
          </a:xfrm>
          <a:prstGeom prst="rect">
            <a:avLst/>
          </a:prstGeom>
          <a:solidFill>
            <a:schemeClr val="tx1">
              <a:alpha val="10000"/>
            </a:schemeClr>
          </a:solidFill>
          <a:ln w="12700">
            <a:solidFill>
              <a:schemeClr val="tx1"/>
            </a:solidFill>
            <a:prstDash val="solid"/>
          </a:ln>
        </p:spPr>
        <p:txBody>
          <a:bodyPr lIns="432000" tIns="0" rIns="0" bIns="0" anchor="ctr" anchorCtr="0"/>
          <a:lstStyle/>
          <a:p>
            <a:pPr lvl="0" defTabSz="914400">
              <a:defRPr/>
            </a:pPr>
            <a:r>
              <a:rPr lang="en-US" sz="1050" b="1">
                <a:latin typeface="Segoe UI" pitchFamily="34" charset="0"/>
                <a:ea typeface="Segoe UI" pitchFamily="34" charset="-122"/>
                <a:cs typeface="Segoe UI" pitchFamily="34" charset="-120"/>
              </a:rPr>
              <a:t>Foundry Models</a:t>
            </a:r>
            <a:endParaRPr lang="en-US" sz="1050">
              <a:latin typeface="Segoe UI" panose="020B0502040204020203" pitchFamily="34" charset="0"/>
            </a:endParaRPr>
          </a:p>
        </p:txBody>
      </p:sp>
      <p:sp>
        <p:nvSpPr>
          <p:cNvPr id="95" name="!! 1">
            <a:extLst>
              <a:ext uri="{FF2B5EF4-FFF2-40B4-BE49-F238E27FC236}">
                <a16:creationId xmlns:a16="http://schemas.microsoft.com/office/drawing/2014/main" id="{208FF4FE-9CFD-5D3D-D45C-EAC1426BF155}"/>
              </a:ext>
              <a:ext uri="{C183D7F6-B498-43B3-948B-1728B52AA6E4}">
                <adec:decorative xmlns:adec="http://schemas.microsoft.com/office/drawing/2017/decorative" val="1"/>
              </a:ext>
            </a:extLst>
          </p:cNvPr>
          <p:cNvSpPr>
            <a:spLocks/>
          </p:cNvSpPr>
          <p:nvPr/>
        </p:nvSpPr>
        <p:spPr>
          <a:xfrm>
            <a:off x="4350858" y="8346633"/>
            <a:ext cx="1630655" cy="36592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100">
              <a:solidFill>
                <a:prstClr val="black"/>
              </a:solidFill>
              <a:latin typeface="Segoe UI" panose="020B0502040204020203" pitchFamily="34" charset="0"/>
            </a:endParaRPr>
          </a:p>
        </p:txBody>
      </p:sp>
      <p:sp>
        <p:nvSpPr>
          <p:cNvPr id="96" name="Shape 15">
            <a:extLst>
              <a:ext uri="{FF2B5EF4-FFF2-40B4-BE49-F238E27FC236}">
                <a16:creationId xmlns:a16="http://schemas.microsoft.com/office/drawing/2014/main" id="{7276738D-850C-77F6-7A6D-280B554E6A41}"/>
              </a:ext>
              <a:ext uri="{C183D7F6-B498-43B3-948B-1728B52AA6E4}">
                <adec:decorative xmlns:adec="http://schemas.microsoft.com/office/drawing/2017/decorative" val="1"/>
              </a:ext>
            </a:extLst>
          </p:cNvPr>
          <p:cNvSpPr>
            <a:spLocks/>
          </p:cNvSpPr>
          <p:nvPr/>
        </p:nvSpPr>
        <p:spPr>
          <a:xfrm>
            <a:off x="2720203" y="8712369"/>
            <a:ext cx="1630655" cy="365925"/>
          </a:xfrm>
          <a:prstGeom prst="rect">
            <a:avLst/>
          </a:prstGeom>
          <a:solidFill>
            <a:schemeClr val="tx1">
              <a:alpha val="10000"/>
            </a:schemeClr>
          </a:solidFill>
          <a:ln w="12700">
            <a:solidFill>
              <a:schemeClr val="tx1"/>
            </a:solidFill>
            <a:prstDash val="solid"/>
          </a:ln>
        </p:spPr>
        <p:txBody>
          <a:bodyPr lIns="432000" tIns="0" rIns="0" bIns="0" anchor="ctr" anchorCtr="0"/>
          <a:lstStyle/>
          <a:p>
            <a:pPr lvl="0" defTabSz="914400">
              <a:defRPr/>
            </a:pPr>
            <a:r>
              <a:rPr lang="en-US" sz="1050" b="1">
                <a:latin typeface="Segoe UI" pitchFamily="34" charset="0"/>
                <a:ea typeface="Segoe UI" pitchFamily="34" charset="-122"/>
                <a:cs typeface="Segoe UI" pitchFamily="34" charset="-120"/>
              </a:rPr>
              <a:t>Foundry Tools</a:t>
            </a:r>
            <a:endParaRPr lang="en-US" sz="1050">
              <a:latin typeface="Segoe UI" panose="020B0502040204020203" pitchFamily="34" charset="0"/>
            </a:endParaRPr>
          </a:p>
        </p:txBody>
      </p:sp>
      <p:sp>
        <p:nvSpPr>
          <p:cNvPr id="97" name="!! 2">
            <a:extLst>
              <a:ext uri="{FF2B5EF4-FFF2-40B4-BE49-F238E27FC236}">
                <a16:creationId xmlns:a16="http://schemas.microsoft.com/office/drawing/2014/main" id="{180EEC8A-B2E4-717D-38C9-D69F81FF55DF}"/>
              </a:ext>
              <a:ext uri="{C183D7F6-B498-43B3-948B-1728B52AA6E4}">
                <adec:decorative xmlns:adec="http://schemas.microsoft.com/office/drawing/2017/decorative" val="1"/>
              </a:ext>
            </a:extLst>
          </p:cNvPr>
          <p:cNvSpPr>
            <a:spLocks/>
          </p:cNvSpPr>
          <p:nvPr/>
        </p:nvSpPr>
        <p:spPr>
          <a:xfrm>
            <a:off x="4350858" y="8712558"/>
            <a:ext cx="1630655" cy="36592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100">
              <a:solidFill>
                <a:prstClr val="black"/>
              </a:solidFill>
              <a:latin typeface="Segoe UI" panose="020B0502040204020203" pitchFamily="34" charset="0"/>
            </a:endParaRPr>
          </a:p>
        </p:txBody>
      </p:sp>
      <p:sp>
        <p:nvSpPr>
          <p:cNvPr id="98" name="Shape 15">
            <a:extLst>
              <a:ext uri="{FF2B5EF4-FFF2-40B4-BE49-F238E27FC236}">
                <a16:creationId xmlns:a16="http://schemas.microsoft.com/office/drawing/2014/main" id="{F79356DD-E9F5-60DA-6641-4DF0CBDB2885}"/>
              </a:ext>
              <a:ext uri="{C183D7F6-B498-43B3-948B-1728B52AA6E4}">
                <adec:decorative xmlns:adec="http://schemas.microsoft.com/office/drawing/2017/decorative" val="1"/>
              </a:ext>
            </a:extLst>
          </p:cNvPr>
          <p:cNvSpPr>
            <a:spLocks/>
          </p:cNvSpPr>
          <p:nvPr/>
        </p:nvSpPr>
        <p:spPr>
          <a:xfrm>
            <a:off x="2720203" y="9077917"/>
            <a:ext cx="1630655" cy="365925"/>
          </a:xfrm>
          <a:prstGeom prst="rect">
            <a:avLst/>
          </a:prstGeom>
          <a:solidFill>
            <a:schemeClr val="tx1">
              <a:alpha val="10000"/>
            </a:schemeClr>
          </a:solidFill>
          <a:ln w="12700">
            <a:solidFill>
              <a:schemeClr val="tx1"/>
            </a:solidFill>
            <a:prstDash val="solid"/>
          </a:ln>
        </p:spPr>
        <p:txBody>
          <a:bodyPr lIns="432000" tIns="0" rIns="0" bIns="0" anchor="ctr" anchorCtr="0"/>
          <a:lstStyle/>
          <a:p>
            <a:pPr lvl="0" defTabSz="914400">
              <a:defRPr/>
            </a:pPr>
            <a:r>
              <a:rPr lang="en-US" sz="1050" b="1">
                <a:latin typeface="Segoe UI" pitchFamily="34" charset="0"/>
                <a:ea typeface="Segoe UI" pitchFamily="34" charset="-122"/>
                <a:cs typeface="Segoe UI" pitchFamily="34" charset="-120"/>
              </a:rPr>
              <a:t>Foundry Hosting </a:t>
            </a:r>
            <a:endParaRPr lang="en-US" sz="1050">
              <a:latin typeface="Segoe UI" panose="020B0502040204020203" pitchFamily="34" charset="0"/>
            </a:endParaRPr>
          </a:p>
        </p:txBody>
      </p:sp>
      <p:sp>
        <p:nvSpPr>
          <p:cNvPr id="99" name="!! 3">
            <a:extLst>
              <a:ext uri="{FF2B5EF4-FFF2-40B4-BE49-F238E27FC236}">
                <a16:creationId xmlns:a16="http://schemas.microsoft.com/office/drawing/2014/main" id="{D8B9D9E8-759E-405D-EADE-F9AD327B77EA}"/>
              </a:ext>
              <a:ext uri="{C183D7F6-B498-43B3-948B-1728B52AA6E4}">
                <adec:decorative xmlns:adec="http://schemas.microsoft.com/office/drawing/2017/decorative" val="1"/>
              </a:ext>
            </a:extLst>
          </p:cNvPr>
          <p:cNvSpPr>
            <a:spLocks/>
          </p:cNvSpPr>
          <p:nvPr/>
        </p:nvSpPr>
        <p:spPr>
          <a:xfrm>
            <a:off x="4350858" y="9078106"/>
            <a:ext cx="1630655" cy="36592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100">
              <a:solidFill>
                <a:prstClr val="black"/>
              </a:solidFill>
              <a:latin typeface="Segoe UI" panose="020B0502040204020203" pitchFamily="34" charset="0"/>
            </a:endParaRPr>
          </a:p>
        </p:txBody>
      </p:sp>
      <p:pic>
        <p:nvPicPr>
          <p:cNvPr id="100" name="Picture 99">
            <a:extLst>
              <a:ext uri="{FF2B5EF4-FFF2-40B4-BE49-F238E27FC236}">
                <a16:creationId xmlns:a16="http://schemas.microsoft.com/office/drawing/2014/main" id="{2D8FFE31-5A4D-C632-1248-60826B393079}"/>
              </a:ext>
              <a:ext uri="{C183D7F6-B498-43B3-948B-1728B52AA6E4}">
                <adec:decorative xmlns:adec="http://schemas.microsoft.com/office/drawing/2017/decorative" val="1"/>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789909" y="8386497"/>
            <a:ext cx="279772" cy="279772"/>
          </a:xfrm>
          <a:prstGeom prst="rect">
            <a:avLst/>
          </a:prstGeom>
        </p:spPr>
      </p:pic>
      <p:pic>
        <p:nvPicPr>
          <p:cNvPr id="101" name="Picture 100">
            <a:extLst>
              <a:ext uri="{FF2B5EF4-FFF2-40B4-BE49-F238E27FC236}">
                <a16:creationId xmlns:a16="http://schemas.microsoft.com/office/drawing/2014/main" id="{30E7B4A3-2614-1181-773D-C80AD7884229}"/>
              </a:ext>
              <a:ext uri="{C183D7F6-B498-43B3-948B-1728B52AA6E4}">
                <adec:decorative xmlns:adec="http://schemas.microsoft.com/office/drawing/2017/decorative" val="1"/>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2807554" y="8772835"/>
            <a:ext cx="244240" cy="244240"/>
          </a:xfrm>
          <a:prstGeom prst="rect">
            <a:avLst/>
          </a:prstGeom>
        </p:spPr>
      </p:pic>
      <p:pic>
        <p:nvPicPr>
          <p:cNvPr id="102" name="Picture 101">
            <a:extLst>
              <a:ext uri="{FF2B5EF4-FFF2-40B4-BE49-F238E27FC236}">
                <a16:creationId xmlns:a16="http://schemas.microsoft.com/office/drawing/2014/main" id="{452F42A4-47AA-8819-821D-BAADB0255BE8}"/>
              </a:ext>
              <a:ext uri="{C183D7F6-B498-43B3-948B-1728B52AA6E4}">
                <adec:decorative xmlns:adec="http://schemas.microsoft.com/office/drawing/2017/decorative" val="1"/>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814455" y="9138760"/>
            <a:ext cx="237339" cy="237339"/>
          </a:xfrm>
          <a:prstGeom prst="rect">
            <a:avLst/>
          </a:prstGeom>
        </p:spPr>
      </p:pic>
      <p:pic>
        <p:nvPicPr>
          <p:cNvPr id="103" name="Picture 102">
            <a:extLst>
              <a:ext uri="{FF2B5EF4-FFF2-40B4-BE49-F238E27FC236}">
                <a16:creationId xmlns:a16="http://schemas.microsoft.com/office/drawing/2014/main" id="{CDB317B8-2515-25FB-856C-EB0178C60532}"/>
              </a:ext>
              <a:ext uri="{C183D7F6-B498-43B3-948B-1728B52AA6E4}">
                <adec:decorative xmlns:adec="http://schemas.microsoft.com/office/drawing/2017/decorative" val="1"/>
              </a:ext>
            </a:extLst>
          </p:cNvPr>
          <p:cNvPicPr>
            <a:picLocks noChangeAspect="1"/>
          </p:cNvPicPr>
          <p:nvPr/>
        </p:nvPicPr>
        <p:blipFill>
          <a:blip r:embed="rId19">
            <a:lum bright="70000" contrast="-70000"/>
            <a:extLst>
              <a:ext uri="{28A0092B-C50C-407E-A947-70E740481C1C}">
                <a14:useLocalDpi xmlns:a14="http://schemas.microsoft.com/office/drawing/2010/main" val="0"/>
              </a:ext>
            </a:extLst>
          </a:blip>
          <a:stretch>
            <a:fillRect/>
          </a:stretch>
        </p:blipFill>
        <p:spPr>
          <a:xfrm>
            <a:off x="4503561" y="8444586"/>
            <a:ext cx="172058" cy="174412"/>
          </a:xfrm>
          <a:prstGeom prst="rect">
            <a:avLst/>
          </a:prstGeom>
        </p:spPr>
      </p:pic>
      <p:pic>
        <p:nvPicPr>
          <p:cNvPr id="104" name="Picture 8">
            <a:extLst>
              <a:ext uri="{FF2B5EF4-FFF2-40B4-BE49-F238E27FC236}">
                <a16:creationId xmlns:a16="http://schemas.microsoft.com/office/drawing/2014/main" id="{699EF208-6B5F-DDA3-B4B2-1D6289D69328}"/>
              </a:ext>
              <a:ext uri="{C183D7F6-B498-43B3-948B-1728B52AA6E4}">
                <adec:decorative xmlns:adec="http://schemas.microsoft.com/office/drawing/2017/decorative" val="1"/>
              </a:ext>
            </a:extLst>
          </p:cNvPr>
          <p:cNvPicPr>
            <a:picLocks noChangeAspect="1" noChangeArrowheads="1"/>
          </p:cNvPicPr>
          <p:nvPr/>
        </p:nvPicPr>
        <p:blipFill rotWithShape="1">
          <a:blip r:embed="rId20">
            <a:lum bright="70000" contrast="-70000"/>
            <a:extLst>
              <a:ext uri="{BEBA8EAE-BF5A-486C-A8C5-ECC9F3942E4B}">
                <a14:imgProps xmlns:a14="http://schemas.microsoft.com/office/drawing/2010/main">
                  <a14:imgLayer r:embed="rId21">
                    <a14:imgEffect>
                      <a14:backgroundRemoval t="9662" b="99034" l="9453" r="89552">
                        <a14:foregroundMark x1="18905" y1="94203" x2="18905" y2="94203"/>
                        <a14:foregroundMark x1="82090" y1="95652" x2="82090" y2="95652"/>
                        <a14:foregroundMark x1="19900" y1="99034" x2="19900" y2="99034"/>
                        <a14:foregroundMark x1="46269" y1="48792" x2="46269" y2="48792"/>
                        <a14:foregroundMark x1="51244" y1="57005" x2="51244" y2="57005"/>
                        <a14:foregroundMark x1="70149" y1="49275" x2="70149" y2="49275"/>
                        <a14:foregroundMark x1="33333" y1="49758" x2="33333" y2="49758"/>
                      </a14:backgroundRemoval>
                    </a14:imgEffect>
                  </a14:imgLayer>
                </a14:imgProps>
              </a:ext>
              <a:ext uri="{28A0092B-C50C-407E-A947-70E740481C1C}">
                <a14:useLocalDpi xmlns:a14="http://schemas.microsoft.com/office/drawing/2010/main" val="0"/>
              </a:ext>
            </a:extLst>
          </a:blip>
          <a:srcRect/>
          <a:stretch/>
        </p:blipFill>
        <p:spPr bwMode="auto">
          <a:xfrm>
            <a:off x="5648262" y="8419806"/>
            <a:ext cx="217451" cy="223973"/>
          </a:xfrm>
          <a:prstGeom prst="rect">
            <a:avLst/>
          </a:prstGeom>
          <a:noFill/>
          <a:extLst>
            <a:ext uri="{909E8E84-426E-40DD-AFC4-6F175D3DCCD1}">
              <a14:hiddenFill xmlns:a14="http://schemas.microsoft.com/office/drawing/2010/main">
                <a:solidFill>
                  <a:srgbClr val="FFFFFF"/>
                </a:solidFill>
              </a14:hiddenFill>
            </a:ext>
          </a:extLst>
        </p:spPr>
      </p:pic>
      <p:pic>
        <p:nvPicPr>
          <p:cNvPr id="105" name="Picture 104">
            <a:extLst>
              <a:ext uri="{FF2B5EF4-FFF2-40B4-BE49-F238E27FC236}">
                <a16:creationId xmlns:a16="http://schemas.microsoft.com/office/drawing/2014/main" id="{B7A9AAB7-F4ED-135E-8D38-748981D8DEC3}"/>
              </a:ext>
              <a:ext uri="{C183D7F6-B498-43B3-948B-1728B52AA6E4}">
                <adec:decorative xmlns:adec="http://schemas.microsoft.com/office/drawing/2017/decorative" val="1"/>
              </a:ext>
            </a:extLst>
          </p:cNvPr>
          <p:cNvPicPr>
            <a:picLocks noChangeAspect="1"/>
          </p:cNvPicPr>
          <p:nvPr/>
        </p:nvPicPr>
        <p:blipFill>
          <a:blip r:embed="rId22"/>
          <a:stretch>
            <a:fillRect/>
          </a:stretch>
        </p:blipFill>
        <p:spPr>
          <a:xfrm>
            <a:off x="4754688" y="8465291"/>
            <a:ext cx="190873" cy="133002"/>
          </a:xfrm>
          <a:prstGeom prst="rect">
            <a:avLst/>
          </a:prstGeom>
        </p:spPr>
      </p:pic>
      <p:pic>
        <p:nvPicPr>
          <p:cNvPr id="106" name="Picture 105">
            <a:extLst>
              <a:ext uri="{FF2B5EF4-FFF2-40B4-BE49-F238E27FC236}">
                <a16:creationId xmlns:a16="http://schemas.microsoft.com/office/drawing/2014/main" id="{F9006C9D-7197-7B6A-7E8E-3F7CDE4AD1ED}"/>
              </a:ext>
              <a:ext uri="{C183D7F6-B498-43B3-948B-1728B52AA6E4}">
                <adec:decorative xmlns:adec="http://schemas.microsoft.com/office/drawing/2017/decorative" val="1"/>
              </a:ext>
            </a:extLst>
          </p:cNvPr>
          <p:cNvPicPr>
            <a:picLocks noChangeAspect="1"/>
          </p:cNvPicPr>
          <p:nvPr/>
        </p:nvPicPr>
        <p:blipFill>
          <a:blip r:embed="rId23">
            <a:extLst>
              <a:ext uri="{BEBA8EAE-BF5A-486C-A8C5-ECC9F3942E4B}">
                <a14:imgProps xmlns:a14="http://schemas.microsoft.com/office/drawing/2010/main">
                  <a14:imgLayer r:embed="rId24">
                    <a14:imgEffect>
                      <a14:backgroundRemoval t="10000" b="90000" l="10000" r="90000">
                        <a14:foregroundMark x1="46396" y1="89474" x2="46396" y2="89474"/>
                        <a14:backgroundMark x1="71171" y1="25359" x2="71171" y2="25359"/>
                        <a14:backgroundMark x1="66216" y1="81818" x2="66216" y2="81818"/>
                        <a14:backgroundMark x1="43694" y1="74641" x2="43694" y2="74641"/>
                      </a14:backgroundRemoval>
                    </a14:imgEffect>
                  </a14:imgLayer>
                </a14:imgProps>
              </a:ext>
            </a:extLst>
          </a:blip>
          <a:stretch>
            <a:fillRect/>
          </a:stretch>
        </p:blipFill>
        <p:spPr>
          <a:xfrm>
            <a:off x="5024631" y="8429664"/>
            <a:ext cx="216961" cy="204256"/>
          </a:xfrm>
          <a:prstGeom prst="rect">
            <a:avLst/>
          </a:prstGeom>
        </p:spPr>
      </p:pic>
      <p:pic>
        <p:nvPicPr>
          <p:cNvPr id="107" name="Picture 106">
            <a:extLst>
              <a:ext uri="{FF2B5EF4-FFF2-40B4-BE49-F238E27FC236}">
                <a16:creationId xmlns:a16="http://schemas.microsoft.com/office/drawing/2014/main" id="{7B0E7E72-7D49-7E07-B2D1-1E55C7B8E71B}"/>
              </a:ext>
              <a:ext uri="{C183D7F6-B498-43B3-948B-1728B52AA6E4}">
                <adec:decorative xmlns:adec="http://schemas.microsoft.com/office/drawing/2017/decorative" val="1"/>
              </a:ext>
            </a:extLst>
          </p:cNvPr>
          <p:cNvPicPr>
            <a:picLocks noChangeAspect="1"/>
          </p:cNvPicPr>
          <p:nvPr/>
        </p:nvPicPr>
        <p:blipFill>
          <a:blip r:embed="rId25">
            <a:extLst>
              <a:ext uri="{28A0092B-C50C-407E-A947-70E740481C1C}">
                <a14:useLocalDpi xmlns:a14="http://schemas.microsoft.com/office/drawing/2010/main" val="0"/>
              </a:ext>
            </a:extLst>
          </a:blip>
          <a:srcRect l="24468" r="21241" b="44736"/>
          <a:stretch>
            <a:fillRect/>
          </a:stretch>
        </p:blipFill>
        <p:spPr>
          <a:xfrm>
            <a:off x="5320662" y="8414861"/>
            <a:ext cx="248529" cy="233862"/>
          </a:xfrm>
          <a:prstGeom prst="rect">
            <a:avLst/>
          </a:prstGeom>
        </p:spPr>
      </p:pic>
      <p:pic>
        <p:nvPicPr>
          <p:cNvPr id="108" name="Picture 107">
            <a:extLst>
              <a:ext uri="{FF2B5EF4-FFF2-40B4-BE49-F238E27FC236}">
                <a16:creationId xmlns:a16="http://schemas.microsoft.com/office/drawing/2014/main" id="{BDEFFAAD-E751-8B78-E65D-7AD6120B2E3E}"/>
              </a:ext>
              <a:ext uri="{C183D7F6-B498-43B3-948B-1728B52AA6E4}">
                <adec:decorative xmlns:adec="http://schemas.microsoft.com/office/drawing/2017/decorative" val="1"/>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4784199" y="9177988"/>
            <a:ext cx="190874" cy="190874"/>
          </a:xfrm>
          <a:prstGeom prst="rect">
            <a:avLst/>
          </a:prstGeom>
        </p:spPr>
      </p:pic>
      <p:pic>
        <p:nvPicPr>
          <p:cNvPr id="109" name="Picture 108">
            <a:extLst>
              <a:ext uri="{FF2B5EF4-FFF2-40B4-BE49-F238E27FC236}">
                <a16:creationId xmlns:a16="http://schemas.microsoft.com/office/drawing/2014/main" id="{D3E32C38-05D9-134D-FDD5-6E8C35385F96}"/>
              </a:ext>
              <a:ext uri="{C183D7F6-B498-43B3-948B-1728B52AA6E4}">
                <adec:decorative xmlns:adec="http://schemas.microsoft.com/office/drawing/2017/decorative" val="1"/>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4426053" y="9123924"/>
            <a:ext cx="299002" cy="299002"/>
          </a:xfrm>
          <a:prstGeom prst="rect">
            <a:avLst/>
          </a:prstGeom>
        </p:spPr>
      </p:pic>
      <p:pic>
        <p:nvPicPr>
          <p:cNvPr id="110" name="Picture 16">
            <a:extLst>
              <a:ext uri="{FF2B5EF4-FFF2-40B4-BE49-F238E27FC236}">
                <a16:creationId xmlns:a16="http://schemas.microsoft.com/office/drawing/2014/main" id="{BC597785-D8C6-69B7-D6D1-A04DF030117A}"/>
              </a:ext>
              <a:ext uri="{C183D7F6-B498-43B3-948B-1728B52AA6E4}">
                <adec:decorative xmlns:adec="http://schemas.microsoft.com/office/drawing/2017/decorative" val="1"/>
              </a:ext>
            </a:extLst>
          </p:cNvPr>
          <p:cNvPicPr>
            <a:picLocks noChangeAspect="1" noChangeArrowheads="1"/>
          </p:cNvPicPr>
          <p:nvPr/>
        </p:nvPicPr>
        <p:blipFill rotWithShape="1">
          <a:blip r:embed="rId28">
            <a:extLst>
              <a:ext uri="{28A0092B-C50C-407E-A947-70E740481C1C}">
                <a14:useLocalDpi xmlns:a14="http://schemas.microsoft.com/office/drawing/2010/main" val="0"/>
              </a:ext>
            </a:extLst>
          </a:blip>
          <a:srcRect/>
          <a:stretch/>
        </p:blipFill>
        <p:spPr bwMode="auto">
          <a:xfrm>
            <a:off x="4491819" y="8811928"/>
            <a:ext cx="160561" cy="171802"/>
          </a:xfrm>
          <a:prstGeom prst="rect">
            <a:avLst/>
          </a:prstGeom>
          <a:noFill/>
          <a:extLst>
            <a:ext uri="{909E8E84-426E-40DD-AFC4-6F175D3DCCD1}">
              <a14:hiddenFill xmlns:a14="http://schemas.microsoft.com/office/drawing/2010/main">
                <a:solidFill>
                  <a:srgbClr val="FFFFFF"/>
                </a:solidFill>
              </a14:hiddenFill>
            </a:ext>
          </a:extLst>
        </p:spPr>
      </p:pic>
      <p:pic>
        <p:nvPicPr>
          <p:cNvPr id="111" name="Graphic 110">
            <a:extLst>
              <a:ext uri="{FF2B5EF4-FFF2-40B4-BE49-F238E27FC236}">
                <a16:creationId xmlns:a16="http://schemas.microsoft.com/office/drawing/2014/main" id="{F0913AC1-DF6C-9F6C-8E90-B9F0003EE11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9"/>
              </a:ext>
            </a:extLst>
          </a:blip>
          <a:srcRect r="84157"/>
          <a:stretch/>
        </p:blipFill>
        <p:spPr>
          <a:xfrm>
            <a:off x="4762849" y="8794600"/>
            <a:ext cx="224435" cy="206459"/>
          </a:xfrm>
          <a:prstGeom prst="rect">
            <a:avLst/>
          </a:prstGeom>
        </p:spPr>
      </p:pic>
      <p:sp>
        <p:nvSpPr>
          <p:cNvPr id="112" name="Rounded Rectangle 16">
            <a:extLst>
              <a:ext uri="{FF2B5EF4-FFF2-40B4-BE49-F238E27FC236}">
                <a16:creationId xmlns:a16="http://schemas.microsoft.com/office/drawing/2014/main" id="{DE0B0B20-563E-381D-DA67-A75A0AF5A8D9}"/>
              </a:ext>
              <a:ext uri="{C183D7F6-B498-43B3-948B-1728B52AA6E4}">
                <adec:decorative xmlns:adec="http://schemas.microsoft.com/office/drawing/2017/decorative" val="1"/>
              </a:ext>
            </a:extLst>
          </p:cNvPr>
          <p:cNvSpPr>
            <a:spLocks/>
          </p:cNvSpPr>
          <p:nvPr/>
        </p:nvSpPr>
        <p:spPr>
          <a:xfrm>
            <a:off x="6220384" y="8051768"/>
            <a:ext cx="3250387" cy="1391802"/>
          </a:xfrm>
          <a:prstGeom prst="rect">
            <a:avLst/>
          </a:prstGeom>
          <a:noFill/>
          <a:ln w="12700" cap="rnd">
            <a:solidFill>
              <a:srgbClr val="494949"/>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defTabSz="1427220">
              <a:spcBef>
                <a:spcPts val="1800"/>
              </a:spcBef>
            </a:pPr>
            <a:endParaRPr lang="en-US" sz="1050" spc="-50">
              <a:gradFill>
                <a:gsLst>
                  <a:gs pos="22936">
                    <a:srgbClr val="FFFFFF"/>
                  </a:gs>
                  <a:gs pos="38000">
                    <a:srgbClr val="FFFFFF"/>
                  </a:gs>
                </a:gsLst>
                <a:path path="circle">
                  <a:fillToRect l="100000" t="100000"/>
                </a:path>
              </a:gradFill>
              <a:latin typeface="Segoe UI" panose="020B0502040204020203" pitchFamily="34" charset="0"/>
              <a:cs typeface="Segoe UI" pitchFamily="34" charset="0"/>
            </a:endParaRPr>
          </a:p>
        </p:txBody>
      </p:sp>
      <p:sp>
        <p:nvSpPr>
          <p:cNvPr id="113" name="Rounded Rectangle 25">
            <a:extLst>
              <a:ext uri="{FF2B5EF4-FFF2-40B4-BE49-F238E27FC236}">
                <a16:creationId xmlns:a16="http://schemas.microsoft.com/office/drawing/2014/main" id="{5094D6E2-EA88-D355-5320-B2C33E93275D}"/>
              </a:ext>
              <a:ext uri="{C183D7F6-B498-43B3-948B-1728B52AA6E4}">
                <adec:decorative xmlns:adec="http://schemas.microsoft.com/office/drawing/2017/decorative" val="1"/>
              </a:ext>
            </a:extLst>
          </p:cNvPr>
          <p:cNvSpPr/>
          <p:nvPr/>
        </p:nvSpPr>
        <p:spPr>
          <a:xfrm>
            <a:off x="7183921" y="7919204"/>
            <a:ext cx="1316728" cy="268702"/>
          </a:xfrm>
          <a:prstGeom prst="rect">
            <a:avLst/>
          </a:prstGeom>
          <a:solidFill>
            <a:srgbClr val="000000"/>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defTabSz="914400">
              <a:defRPr/>
            </a:pPr>
            <a:r>
              <a:rPr lang="en-US" sz="1100" b="1">
                <a:solidFill>
                  <a:schemeClr val="tx1"/>
                </a:solidFill>
                <a:latin typeface="Segoe UI" panose="020B0502040204020203" pitchFamily="34" charset="0"/>
              </a:rPr>
              <a:t>Agent Providers</a:t>
            </a:r>
          </a:p>
        </p:txBody>
      </p:sp>
      <p:sp>
        <p:nvSpPr>
          <p:cNvPr id="114" name="Shape 4">
            <a:extLst>
              <a:ext uri="{FF2B5EF4-FFF2-40B4-BE49-F238E27FC236}">
                <a16:creationId xmlns:a16="http://schemas.microsoft.com/office/drawing/2014/main" id="{5D6AF578-E58B-8EA3-B1AB-7A840C84B505}"/>
              </a:ext>
              <a:ext uri="{C183D7F6-B498-43B3-948B-1728B52AA6E4}">
                <adec:decorative xmlns:adec="http://schemas.microsoft.com/office/drawing/2017/decorative" val="1"/>
              </a:ext>
            </a:extLst>
          </p:cNvPr>
          <p:cNvSpPr/>
          <p:nvPr/>
        </p:nvSpPr>
        <p:spPr>
          <a:xfrm>
            <a:off x="7366116" y="8422384"/>
            <a:ext cx="975369"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Copilot </a:t>
            </a:r>
            <a:br>
              <a:rPr lang="ru-RU" sz="800" b="1">
                <a:latin typeface="Segoe UI" panose="020B0502040204020203" pitchFamily="34" charset="0"/>
              </a:rPr>
            </a:br>
            <a:r>
              <a:rPr lang="en-US" sz="800" b="1">
                <a:latin typeface="Segoe UI" panose="020B0502040204020203" pitchFamily="34" charset="0"/>
              </a:rPr>
              <a:t>Studio Agent</a:t>
            </a:r>
          </a:p>
        </p:txBody>
      </p:sp>
      <p:pic>
        <p:nvPicPr>
          <p:cNvPr id="115" name="Picture 4">
            <a:extLst>
              <a:ext uri="{FF2B5EF4-FFF2-40B4-BE49-F238E27FC236}">
                <a16:creationId xmlns:a16="http://schemas.microsoft.com/office/drawing/2014/main" id="{61ABAC30-7741-3C5B-5138-A29975640B76}"/>
              </a:ext>
              <a:ext uri="{C183D7F6-B498-43B3-948B-1728B52AA6E4}">
                <adec:decorative xmlns:adec="http://schemas.microsoft.com/office/drawing/2017/decorative" val="1"/>
              </a:ext>
            </a:extLst>
          </p:cNvPr>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7450121" y="8497907"/>
            <a:ext cx="142804" cy="152054"/>
          </a:xfrm>
          <a:prstGeom prst="rect">
            <a:avLst/>
          </a:prstGeom>
          <a:noFill/>
          <a:extLst>
            <a:ext uri="{909E8E84-426E-40DD-AFC4-6F175D3DCCD1}">
              <a14:hiddenFill xmlns:a14="http://schemas.microsoft.com/office/drawing/2010/main">
                <a:solidFill>
                  <a:srgbClr val="FFFFFF"/>
                </a:solidFill>
              </a14:hiddenFill>
            </a:ext>
          </a:extLst>
        </p:spPr>
      </p:pic>
      <p:sp>
        <p:nvSpPr>
          <p:cNvPr id="116" name="Shape 4">
            <a:extLst>
              <a:ext uri="{FF2B5EF4-FFF2-40B4-BE49-F238E27FC236}">
                <a16:creationId xmlns:a16="http://schemas.microsoft.com/office/drawing/2014/main" id="{3E5A5772-51F7-F074-9B40-3E51D678DFC9}"/>
              </a:ext>
              <a:ext uri="{C183D7F6-B498-43B3-948B-1728B52AA6E4}">
                <adec:decorative xmlns:adec="http://schemas.microsoft.com/office/drawing/2017/decorative" val="1"/>
              </a:ext>
            </a:extLst>
          </p:cNvPr>
          <p:cNvSpPr/>
          <p:nvPr/>
        </p:nvSpPr>
        <p:spPr>
          <a:xfrm>
            <a:off x="8393520" y="8422384"/>
            <a:ext cx="975369"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A2A</a:t>
            </a:r>
          </a:p>
        </p:txBody>
      </p:sp>
      <p:pic>
        <p:nvPicPr>
          <p:cNvPr id="117" name="Graphic 116">
            <a:extLst>
              <a:ext uri="{FF2B5EF4-FFF2-40B4-BE49-F238E27FC236}">
                <a16:creationId xmlns:a16="http://schemas.microsoft.com/office/drawing/2014/main" id="{4CDFBFE6-12A7-7C5C-707F-C37154CBC50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1"/>
              </a:ext>
            </a:extLst>
          </a:blip>
          <a:stretch>
            <a:fillRect/>
          </a:stretch>
        </p:blipFill>
        <p:spPr>
          <a:xfrm>
            <a:off x="8474531" y="8504291"/>
            <a:ext cx="156905" cy="167068"/>
          </a:xfrm>
          <a:prstGeom prst="rect">
            <a:avLst/>
          </a:prstGeom>
        </p:spPr>
      </p:pic>
      <p:sp>
        <p:nvSpPr>
          <p:cNvPr id="118" name="Shape 4">
            <a:extLst>
              <a:ext uri="{FF2B5EF4-FFF2-40B4-BE49-F238E27FC236}">
                <a16:creationId xmlns:a16="http://schemas.microsoft.com/office/drawing/2014/main" id="{30E1D3C8-657D-B620-ABD9-3480B0A8BC97}"/>
              </a:ext>
              <a:ext uri="{C183D7F6-B498-43B3-948B-1728B52AA6E4}">
                <adec:decorative xmlns:adec="http://schemas.microsoft.com/office/drawing/2017/decorative" val="1"/>
              </a:ext>
            </a:extLst>
          </p:cNvPr>
          <p:cNvSpPr/>
          <p:nvPr/>
        </p:nvSpPr>
        <p:spPr>
          <a:xfrm>
            <a:off x="6717622" y="8807086"/>
            <a:ext cx="1098118"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Claude </a:t>
            </a:r>
            <a:br>
              <a:rPr lang="ru-RU" sz="800" b="1">
                <a:latin typeface="Segoe UI" panose="020B0502040204020203" pitchFamily="34" charset="0"/>
              </a:rPr>
            </a:br>
            <a:r>
              <a:rPr lang="en-US" sz="800" b="1">
                <a:latin typeface="Segoe UI" panose="020B0502040204020203" pitchFamily="34" charset="0"/>
              </a:rPr>
              <a:t>Code Agent</a:t>
            </a:r>
          </a:p>
        </p:txBody>
      </p:sp>
      <p:pic>
        <p:nvPicPr>
          <p:cNvPr id="119" name="Graphic 118">
            <a:extLst>
              <a:ext uri="{FF2B5EF4-FFF2-40B4-BE49-F238E27FC236}">
                <a16:creationId xmlns:a16="http://schemas.microsoft.com/office/drawing/2014/main" id="{80DDBC97-70FA-DA26-45D5-747B16E9395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2"/>
              </a:ext>
            </a:extLst>
          </a:blip>
          <a:stretch>
            <a:fillRect/>
          </a:stretch>
        </p:blipFill>
        <p:spPr>
          <a:xfrm>
            <a:off x="6804038" y="8866263"/>
            <a:ext cx="180219" cy="191892"/>
          </a:xfrm>
          <a:prstGeom prst="rect">
            <a:avLst/>
          </a:prstGeom>
        </p:spPr>
      </p:pic>
      <p:sp>
        <p:nvSpPr>
          <p:cNvPr id="120" name="Shape 4">
            <a:extLst>
              <a:ext uri="{FF2B5EF4-FFF2-40B4-BE49-F238E27FC236}">
                <a16:creationId xmlns:a16="http://schemas.microsoft.com/office/drawing/2014/main" id="{9A79B998-932E-6145-1EE6-D3D11A8D9B47}"/>
              </a:ext>
              <a:ext uri="{C183D7F6-B498-43B3-948B-1728B52AA6E4}">
                <adec:decorative xmlns:adec="http://schemas.microsoft.com/office/drawing/2017/decorative" val="1"/>
              </a:ext>
            </a:extLst>
          </p:cNvPr>
          <p:cNvSpPr/>
          <p:nvPr/>
        </p:nvSpPr>
        <p:spPr>
          <a:xfrm>
            <a:off x="7868830" y="8807086"/>
            <a:ext cx="1098118"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GitHub Copilot </a:t>
            </a:r>
            <a:br>
              <a:rPr lang="ru-RU" sz="800" b="1">
                <a:latin typeface="Segoe UI" panose="020B0502040204020203" pitchFamily="34" charset="0"/>
              </a:rPr>
            </a:br>
            <a:r>
              <a:rPr lang="en-US" sz="800" b="1">
                <a:latin typeface="Segoe UI" panose="020B0502040204020203" pitchFamily="34" charset="0"/>
              </a:rPr>
              <a:t>CLI Agent</a:t>
            </a:r>
          </a:p>
        </p:txBody>
      </p:sp>
      <p:pic>
        <p:nvPicPr>
          <p:cNvPr id="121" name="Picture 120">
            <a:extLst>
              <a:ext uri="{FF2B5EF4-FFF2-40B4-BE49-F238E27FC236}">
                <a16:creationId xmlns:a16="http://schemas.microsoft.com/office/drawing/2014/main" id="{40A26AFC-31C3-2B2A-3AFE-E8DB55720375}"/>
              </a:ext>
              <a:ext uri="{C183D7F6-B498-43B3-948B-1728B52AA6E4}">
                <adec:decorative xmlns:adec="http://schemas.microsoft.com/office/drawing/2017/decorative" val="1"/>
              </a:ext>
            </a:extLst>
          </p:cNvPr>
          <p:cNvPicPr>
            <a:picLocks noChangeAspect="1"/>
          </p:cNvPicPr>
          <p:nvPr/>
        </p:nvPicPr>
        <p:blipFill>
          <a:blip r:embed="rId33">
            <a:lum bright="70000" contrast="-70000"/>
          </a:blip>
          <a:stretch>
            <a:fillRect/>
          </a:stretch>
        </p:blipFill>
        <p:spPr>
          <a:xfrm>
            <a:off x="7938504" y="8870837"/>
            <a:ext cx="199989" cy="172966"/>
          </a:xfrm>
          <a:prstGeom prst="rect">
            <a:avLst/>
          </a:prstGeom>
        </p:spPr>
      </p:pic>
      <p:sp>
        <p:nvSpPr>
          <p:cNvPr id="122" name="Shape 4">
            <a:extLst>
              <a:ext uri="{FF2B5EF4-FFF2-40B4-BE49-F238E27FC236}">
                <a16:creationId xmlns:a16="http://schemas.microsoft.com/office/drawing/2014/main" id="{ED0AC737-15D6-686D-641A-E0A673449BC0}"/>
              </a:ext>
              <a:ext uri="{C183D7F6-B498-43B3-948B-1728B52AA6E4}">
                <adec:decorative xmlns:adec="http://schemas.microsoft.com/office/drawing/2017/decorative" val="1"/>
              </a:ext>
            </a:extLst>
          </p:cNvPr>
          <p:cNvSpPr/>
          <p:nvPr/>
        </p:nvSpPr>
        <p:spPr>
          <a:xfrm>
            <a:off x="6338712" y="8422384"/>
            <a:ext cx="975369"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Foundry </a:t>
            </a:r>
            <a:br>
              <a:rPr lang="ru-RU" sz="800" b="1">
                <a:latin typeface="Segoe UI" panose="020B0502040204020203" pitchFamily="34" charset="0"/>
              </a:rPr>
            </a:br>
            <a:r>
              <a:rPr lang="en-US" sz="800" b="1">
                <a:latin typeface="Segoe UI" panose="020B0502040204020203" pitchFamily="34" charset="0"/>
              </a:rPr>
              <a:t>Prompt Agent</a:t>
            </a:r>
          </a:p>
        </p:txBody>
      </p:sp>
      <p:pic>
        <p:nvPicPr>
          <p:cNvPr id="123" name="Picture 122">
            <a:extLst>
              <a:ext uri="{FF2B5EF4-FFF2-40B4-BE49-F238E27FC236}">
                <a16:creationId xmlns:a16="http://schemas.microsoft.com/office/drawing/2014/main" id="{A2680C10-4F09-8925-30BF-88A3EA2574FA}"/>
              </a:ext>
              <a:ext uri="{C183D7F6-B498-43B3-948B-1728B52AA6E4}">
                <adec:decorative xmlns:adec="http://schemas.microsoft.com/office/drawing/2017/decorative" val="1"/>
              </a:ext>
            </a:extLst>
          </p:cNvPr>
          <p:cNvPicPr>
            <a:picLocks noChangeAspect="1"/>
          </p:cNvPicPr>
          <p:nvPr/>
        </p:nvPicPr>
        <p:blipFill>
          <a:blip r:embed="rId34">
            <a:extLst>
              <a:ext uri="{28A0092B-C50C-407E-A947-70E740481C1C}">
                <a14:useLocalDpi xmlns:a14="http://schemas.microsoft.com/office/drawing/2010/main" val="0"/>
              </a:ext>
            </a:extLst>
          </a:blip>
          <a:srcRect/>
          <a:stretch>
            <a:fillRect/>
          </a:stretch>
        </p:blipFill>
        <p:spPr>
          <a:xfrm>
            <a:off x="6407435" y="8434878"/>
            <a:ext cx="147401" cy="277492"/>
          </a:xfrm>
          <a:prstGeom prst="rect">
            <a:avLst/>
          </a:prstGeom>
        </p:spPr>
      </p:pic>
      <p:sp>
        <p:nvSpPr>
          <p:cNvPr id="124" name="Rounded Rectangle 4">
            <a:extLst>
              <a:ext uri="{FF2B5EF4-FFF2-40B4-BE49-F238E27FC236}">
                <a16:creationId xmlns:a16="http://schemas.microsoft.com/office/drawing/2014/main" id="{41C737CB-99FD-4D83-F0AA-99A71E89CF7C}"/>
              </a:ext>
              <a:ext uri="{C183D7F6-B498-43B3-948B-1728B52AA6E4}">
                <adec:decorative xmlns:adec="http://schemas.microsoft.com/office/drawing/2017/decorative" val="1"/>
              </a:ext>
            </a:extLst>
          </p:cNvPr>
          <p:cNvSpPr/>
          <p:nvPr/>
        </p:nvSpPr>
        <p:spPr>
          <a:xfrm>
            <a:off x="-5678601" y="610203"/>
            <a:ext cx="5368399" cy="2766365"/>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lIns="324000" tIns="180000" rIns="180000" bIns="91428" rtlCol="0" anchor="t"/>
          <a:lstStyle/>
          <a:p>
            <a:pPr defTabSz="457109">
              <a:lnSpc>
                <a:spcPct val="150000"/>
              </a:lnSpc>
            </a:pPr>
            <a:r>
              <a:rPr lang="en-US" sz="1600" b="1">
                <a:solidFill>
                  <a:srgbClr val="FEFFFE"/>
                </a:solidFill>
                <a:latin typeface="+mj-lt"/>
                <a:cs typeface="Segoe UI" panose="020B0502040204020203" pitchFamily="34" charset="0"/>
              </a:rPr>
              <a:t>Workflows</a:t>
            </a:r>
          </a:p>
        </p:txBody>
      </p:sp>
      <p:pic>
        <p:nvPicPr>
          <p:cNvPr id="125" name="Graphic 124">
            <a:extLst>
              <a:ext uri="{FF2B5EF4-FFF2-40B4-BE49-F238E27FC236}">
                <a16:creationId xmlns:a16="http://schemas.microsoft.com/office/drawing/2014/main" id="{E302589E-0298-2153-07E4-9BAFE85DADC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5"/>
              </a:ext>
            </a:extLst>
          </a:blip>
          <a:stretch>
            <a:fillRect/>
          </a:stretch>
        </p:blipFill>
        <p:spPr>
          <a:xfrm>
            <a:off x="-3328031" y="671233"/>
            <a:ext cx="667258" cy="667258"/>
          </a:xfrm>
          <a:prstGeom prst="rect">
            <a:avLst/>
          </a:prstGeom>
        </p:spPr>
      </p:pic>
      <p:sp>
        <p:nvSpPr>
          <p:cNvPr id="126" name="Rectangle: Rounded Corners 8">
            <a:extLst>
              <a:ext uri="{FF2B5EF4-FFF2-40B4-BE49-F238E27FC236}">
                <a16:creationId xmlns:a16="http://schemas.microsoft.com/office/drawing/2014/main" id="{95A81FF5-A6DA-FD81-6DED-C1B608983ECA}"/>
              </a:ext>
              <a:ext uri="{C183D7F6-B498-43B3-948B-1728B52AA6E4}">
                <adec:decorative xmlns:adec="http://schemas.microsoft.com/office/drawing/2017/decorative" val="1"/>
              </a:ext>
            </a:extLst>
          </p:cNvPr>
          <p:cNvSpPr/>
          <p:nvPr/>
        </p:nvSpPr>
        <p:spPr bwMode="auto">
          <a:xfrm>
            <a:off x="-4852662" y="1879434"/>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27" name="Rectangle: Rounded Corners 8">
            <a:extLst>
              <a:ext uri="{FF2B5EF4-FFF2-40B4-BE49-F238E27FC236}">
                <a16:creationId xmlns:a16="http://schemas.microsoft.com/office/drawing/2014/main" id="{3A90843D-C8FC-0F98-082E-B8309500EF46}"/>
              </a:ext>
              <a:ext uri="{C183D7F6-B498-43B3-948B-1728B52AA6E4}">
                <adec:decorative xmlns:adec="http://schemas.microsoft.com/office/drawing/2017/decorative" val="1"/>
              </a:ext>
            </a:extLst>
          </p:cNvPr>
          <p:cNvSpPr/>
          <p:nvPr/>
        </p:nvSpPr>
        <p:spPr bwMode="auto">
          <a:xfrm>
            <a:off x="-4852662" y="1721298"/>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28" name="Rectangle 127">
            <a:extLst>
              <a:ext uri="{FF2B5EF4-FFF2-40B4-BE49-F238E27FC236}">
                <a16:creationId xmlns:a16="http://schemas.microsoft.com/office/drawing/2014/main" id="{45367D37-27A2-05C5-3F76-B90C59D410AE}"/>
              </a:ext>
              <a:ext uri="{C183D7F6-B498-43B3-948B-1728B52AA6E4}">
                <adec:decorative xmlns:adec="http://schemas.microsoft.com/office/drawing/2017/decorative" val="1"/>
              </a:ext>
            </a:extLst>
          </p:cNvPr>
          <p:cNvSpPr/>
          <p:nvPr/>
        </p:nvSpPr>
        <p:spPr bwMode="auto">
          <a:xfrm>
            <a:off x="-4852662" y="2037571"/>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cxnSp>
        <p:nvCxnSpPr>
          <p:cNvPr id="129" name="Straight Arrow Connector 128">
            <a:extLst>
              <a:ext uri="{FF2B5EF4-FFF2-40B4-BE49-F238E27FC236}">
                <a16:creationId xmlns:a16="http://schemas.microsoft.com/office/drawing/2014/main" id="{4B9663C9-FD50-6C24-47DF-9B293A57F814}"/>
              </a:ext>
              <a:ext uri="{C183D7F6-B498-43B3-948B-1728B52AA6E4}">
                <adec:decorative xmlns:adec="http://schemas.microsoft.com/office/drawing/2017/decorative" val="1"/>
              </a:ext>
            </a:extLst>
          </p:cNvPr>
          <p:cNvCxnSpPr/>
          <p:nvPr/>
        </p:nvCxnSpPr>
        <p:spPr>
          <a:xfrm>
            <a:off x="-4758268" y="1832245"/>
            <a:ext cx="714" cy="4719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30" name="Straight Arrow Connector 129">
            <a:extLst>
              <a:ext uri="{FF2B5EF4-FFF2-40B4-BE49-F238E27FC236}">
                <a16:creationId xmlns:a16="http://schemas.microsoft.com/office/drawing/2014/main" id="{09E766FC-39B2-83E0-CAB5-F124765FBBF8}"/>
              </a:ext>
              <a:ext uri="{C183D7F6-B498-43B3-948B-1728B52AA6E4}">
                <adec:decorative xmlns:adec="http://schemas.microsoft.com/office/drawing/2017/decorative" val="1"/>
              </a:ext>
            </a:extLst>
          </p:cNvPr>
          <p:cNvCxnSpPr/>
          <p:nvPr/>
        </p:nvCxnSpPr>
        <p:spPr>
          <a:xfrm>
            <a:off x="-4758268" y="1990381"/>
            <a:ext cx="714" cy="4719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31" name="Shape 15">
            <a:extLst>
              <a:ext uri="{FF2B5EF4-FFF2-40B4-BE49-F238E27FC236}">
                <a16:creationId xmlns:a16="http://schemas.microsoft.com/office/drawing/2014/main" id="{0CBC82F3-D216-2446-959C-F933D2222F78}"/>
              </a:ext>
              <a:ext uri="{C183D7F6-B498-43B3-948B-1728B52AA6E4}">
                <adec:decorative xmlns:adec="http://schemas.microsoft.com/office/drawing/2017/decorative" val="1"/>
              </a:ext>
            </a:extLst>
          </p:cNvPr>
          <p:cNvSpPr>
            <a:spLocks/>
          </p:cNvSpPr>
          <p:nvPr/>
        </p:nvSpPr>
        <p:spPr>
          <a:xfrm>
            <a:off x="-5283968" y="1629470"/>
            <a:ext cx="1056723" cy="61154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solidFill>
                <a:prstClr val="black"/>
              </a:solidFill>
              <a:latin typeface="Segoe UI" panose="020B0502040204020203" pitchFamily="34" charset="0"/>
            </a:endParaRPr>
          </a:p>
        </p:txBody>
      </p:sp>
      <p:sp>
        <p:nvSpPr>
          <p:cNvPr id="132" name="Shape 3">
            <a:extLst>
              <a:ext uri="{FF2B5EF4-FFF2-40B4-BE49-F238E27FC236}">
                <a16:creationId xmlns:a16="http://schemas.microsoft.com/office/drawing/2014/main" id="{5DB4B26C-EA34-067A-4CFC-796319D64A73}"/>
              </a:ext>
              <a:ext uri="{C183D7F6-B498-43B3-948B-1728B52AA6E4}">
                <adec:decorative xmlns:adec="http://schemas.microsoft.com/office/drawing/2017/decorative" val="1"/>
              </a:ext>
            </a:extLst>
          </p:cNvPr>
          <p:cNvSpPr/>
          <p:nvPr/>
        </p:nvSpPr>
        <p:spPr>
          <a:xfrm>
            <a:off x="-5283969" y="1424280"/>
            <a:ext cx="1056723"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Sequential</a:t>
            </a:r>
          </a:p>
        </p:txBody>
      </p:sp>
      <p:sp>
        <p:nvSpPr>
          <p:cNvPr id="133" name="Shape 3">
            <a:extLst>
              <a:ext uri="{FF2B5EF4-FFF2-40B4-BE49-F238E27FC236}">
                <a16:creationId xmlns:a16="http://schemas.microsoft.com/office/drawing/2014/main" id="{0A56F6FF-C953-4D40-7C8E-25D918DCFB85}"/>
              </a:ext>
              <a:ext uri="{C183D7F6-B498-43B3-948B-1728B52AA6E4}">
                <adec:decorative xmlns:adec="http://schemas.microsoft.com/office/drawing/2017/decorative" val="1"/>
              </a:ext>
            </a:extLst>
          </p:cNvPr>
          <p:cNvSpPr/>
          <p:nvPr/>
        </p:nvSpPr>
        <p:spPr>
          <a:xfrm>
            <a:off x="-4154216" y="1424280"/>
            <a:ext cx="1056723"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Handoff</a:t>
            </a:r>
          </a:p>
        </p:txBody>
      </p:sp>
      <p:sp>
        <p:nvSpPr>
          <p:cNvPr id="134" name="Shape 15">
            <a:extLst>
              <a:ext uri="{FF2B5EF4-FFF2-40B4-BE49-F238E27FC236}">
                <a16:creationId xmlns:a16="http://schemas.microsoft.com/office/drawing/2014/main" id="{706AC04F-BC3B-518B-E18A-C5B51E0CBD15}"/>
              </a:ext>
              <a:ext uri="{C183D7F6-B498-43B3-948B-1728B52AA6E4}">
                <adec:decorative xmlns:adec="http://schemas.microsoft.com/office/drawing/2017/decorative" val="1"/>
              </a:ext>
            </a:extLst>
          </p:cNvPr>
          <p:cNvSpPr>
            <a:spLocks/>
          </p:cNvSpPr>
          <p:nvPr/>
        </p:nvSpPr>
        <p:spPr>
          <a:xfrm>
            <a:off x="-4154216" y="1629470"/>
            <a:ext cx="1056723" cy="61154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solidFill>
                <a:prstClr val="black"/>
              </a:solidFill>
              <a:latin typeface="Segoe UI" panose="020B0502040204020203" pitchFamily="34" charset="0"/>
            </a:endParaRPr>
          </a:p>
        </p:txBody>
      </p:sp>
      <p:sp>
        <p:nvSpPr>
          <p:cNvPr id="135" name="Shape 3">
            <a:extLst>
              <a:ext uri="{FF2B5EF4-FFF2-40B4-BE49-F238E27FC236}">
                <a16:creationId xmlns:a16="http://schemas.microsoft.com/office/drawing/2014/main" id="{2FF924EA-0DBA-9A6D-14A6-528E48A9A853}"/>
              </a:ext>
              <a:ext uri="{C183D7F6-B498-43B3-948B-1728B52AA6E4}">
                <adec:decorative xmlns:adec="http://schemas.microsoft.com/office/drawing/2017/decorative" val="1"/>
              </a:ext>
            </a:extLst>
          </p:cNvPr>
          <p:cNvSpPr/>
          <p:nvPr/>
        </p:nvSpPr>
        <p:spPr>
          <a:xfrm>
            <a:off x="-3024464" y="1424280"/>
            <a:ext cx="2412572"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Custom Workflows</a:t>
            </a:r>
          </a:p>
        </p:txBody>
      </p:sp>
      <p:sp>
        <p:nvSpPr>
          <p:cNvPr id="136" name="Shape 15">
            <a:extLst>
              <a:ext uri="{FF2B5EF4-FFF2-40B4-BE49-F238E27FC236}">
                <a16:creationId xmlns:a16="http://schemas.microsoft.com/office/drawing/2014/main" id="{06EBF163-EB2E-2AF6-611C-A188024F2F86}"/>
              </a:ext>
              <a:ext uri="{C183D7F6-B498-43B3-948B-1728B52AA6E4}">
                <adec:decorative xmlns:adec="http://schemas.microsoft.com/office/drawing/2017/decorative" val="1"/>
              </a:ext>
            </a:extLst>
          </p:cNvPr>
          <p:cNvSpPr>
            <a:spLocks/>
          </p:cNvSpPr>
          <p:nvPr/>
        </p:nvSpPr>
        <p:spPr>
          <a:xfrm>
            <a:off x="-3024463" y="1629470"/>
            <a:ext cx="2412572" cy="1022956"/>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solidFill>
                <a:prstClr val="black"/>
              </a:solidFill>
              <a:latin typeface="Segoe UI" panose="020B0502040204020203" pitchFamily="34" charset="0"/>
            </a:endParaRPr>
          </a:p>
        </p:txBody>
      </p:sp>
      <p:sp>
        <p:nvSpPr>
          <p:cNvPr id="137" name="Rectangle: Rounded Corners 8">
            <a:extLst>
              <a:ext uri="{FF2B5EF4-FFF2-40B4-BE49-F238E27FC236}">
                <a16:creationId xmlns:a16="http://schemas.microsoft.com/office/drawing/2014/main" id="{6E9CE174-65EB-0B2A-6E28-4C121DD8D9A7}"/>
              </a:ext>
              <a:ext uri="{C183D7F6-B498-43B3-948B-1728B52AA6E4}">
                <adec:decorative xmlns:adec="http://schemas.microsoft.com/office/drawing/2017/decorative" val="1"/>
              </a:ext>
            </a:extLst>
          </p:cNvPr>
          <p:cNvSpPr/>
          <p:nvPr/>
        </p:nvSpPr>
        <p:spPr bwMode="auto">
          <a:xfrm>
            <a:off x="-3720962" y="1777105"/>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38" name="Rectangle: Rounded Corners 8">
            <a:extLst>
              <a:ext uri="{FF2B5EF4-FFF2-40B4-BE49-F238E27FC236}">
                <a16:creationId xmlns:a16="http://schemas.microsoft.com/office/drawing/2014/main" id="{97B1D011-CF14-BB44-CF0E-A2C93EF1B3FF}"/>
              </a:ext>
              <a:ext uri="{C183D7F6-B498-43B3-948B-1728B52AA6E4}">
                <adec:decorative xmlns:adec="http://schemas.microsoft.com/office/drawing/2017/decorative" val="1"/>
              </a:ext>
            </a:extLst>
          </p:cNvPr>
          <p:cNvSpPr/>
          <p:nvPr/>
        </p:nvSpPr>
        <p:spPr bwMode="auto">
          <a:xfrm>
            <a:off x="-3720962" y="1935243"/>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39" name="Rectangle: Rounded Corners 8">
            <a:extLst>
              <a:ext uri="{FF2B5EF4-FFF2-40B4-BE49-F238E27FC236}">
                <a16:creationId xmlns:a16="http://schemas.microsoft.com/office/drawing/2014/main" id="{F716068E-1104-33A8-7867-DBAF29B1D984}"/>
              </a:ext>
              <a:ext uri="{C183D7F6-B498-43B3-948B-1728B52AA6E4}">
                <adec:decorative xmlns:adec="http://schemas.microsoft.com/office/drawing/2017/decorative" val="1"/>
              </a:ext>
            </a:extLst>
          </p:cNvPr>
          <p:cNvSpPr/>
          <p:nvPr/>
        </p:nvSpPr>
        <p:spPr bwMode="auto">
          <a:xfrm>
            <a:off x="-3986660" y="1935243"/>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40" name="Rectangle: Rounded Corners 8">
            <a:extLst>
              <a:ext uri="{FF2B5EF4-FFF2-40B4-BE49-F238E27FC236}">
                <a16:creationId xmlns:a16="http://schemas.microsoft.com/office/drawing/2014/main" id="{64FA99F7-5A78-6B4F-B232-B42987104E89}"/>
              </a:ext>
              <a:ext uri="{C183D7F6-B498-43B3-948B-1728B52AA6E4}">
                <adec:decorative xmlns:adec="http://schemas.microsoft.com/office/drawing/2017/decorative" val="1"/>
              </a:ext>
            </a:extLst>
          </p:cNvPr>
          <p:cNvSpPr/>
          <p:nvPr/>
        </p:nvSpPr>
        <p:spPr bwMode="auto">
          <a:xfrm>
            <a:off x="-3455264" y="1935243"/>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cxnSp>
        <p:nvCxnSpPr>
          <p:cNvPr id="141" name="Straight Arrow Connector 140">
            <a:extLst>
              <a:ext uri="{FF2B5EF4-FFF2-40B4-BE49-F238E27FC236}">
                <a16:creationId xmlns:a16="http://schemas.microsoft.com/office/drawing/2014/main" id="{11807502-8300-269A-A2CD-685DA964C570}"/>
              </a:ext>
              <a:ext uri="{C183D7F6-B498-43B3-948B-1728B52AA6E4}">
                <adec:decorative xmlns:adec="http://schemas.microsoft.com/office/drawing/2017/decorative" val="1"/>
              </a:ext>
            </a:extLst>
          </p:cNvPr>
          <p:cNvCxnSpPr/>
          <p:nvPr/>
        </p:nvCxnSpPr>
        <p:spPr>
          <a:xfrm>
            <a:off x="-3626568" y="1888388"/>
            <a:ext cx="714" cy="4719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42" name="Connector: Elbow 114">
            <a:extLst>
              <a:ext uri="{FF2B5EF4-FFF2-40B4-BE49-F238E27FC236}">
                <a16:creationId xmlns:a16="http://schemas.microsoft.com/office/drawing/2014/main" id="{327AB3A1-9D10-D923-0E37-92362ABB04FB}"/>
              </a:ext>
              <a:ext uri="{C183D7F6-B498-43B3-948B-1728B52AA6E4}">
                <adec:decorative xmlns:adec="http://schemas.microsoft.com/office/drawing/2017/decorative" val="1"/>
              </a:ext>
            </a:extLst>
          </p:cNvPr>
          <p:cNvCxnSpPr/>
          <p:nvPr/>
        </p:nvCxnSpPr>
        <p:spPr>
          <a:xfrm rot="10800000" flipV="1">
            <a:off x="-3891553" y="1832914"/>
            <a:ext cx="170591" cy="102329"/>
          </a:xfrm>
          <a:prstGeom prst="bentConnector2">
            <a:avLst/>
          </a:prstGeom>
          <a:noFill/>
          <a:ln w="12700" cap="flat" cmpd="sng" algn="ctr">
            <a:solidFill>
              <a:srgbClr val="FFFFFF">
                <a:alpha val="50000"/>
              </a:srgbClr>
            </a:solidFill>
            <a:prstDash val="solid"/>
            <a:headEnd type="none" w="lg" len="med"/>
            <a:tailEnd type="arrow" w="lg" len="sm"/>
          </a:ln>
          <a:effectLst/>
        </p:spPr>
      </p:cxnSp>
      <p:cxnSp>
        <p:nvCxnSpPr>
          <p:cNvPr id="143" name="Connector: Elbow 115">
            <a:extLst>
              <a:ext uri="{FF2B5EF4-FFF2-40B4-BE49-F238E27FC236}">
                <a16:creationId xmlns:a16="http://schemas.microsoft.com/office/drawing/2014/main" id="{36A425FD-12CC-5BA1-CE4E-AB0B45C7A711}"/>
              </a:ext>
              <a:ext uri="{C183D7F6-B498-43B3-948B-1728B52AA6E4}">
                <adec:decorative xmlns:adec="http://schemas.microsoft.com/office/drawing/2017/decorative" val="1"/>
              </a:ext>
            </a:extLst>
          </p:cNvPr>
          <p:cNvCxnSpPr/>
          <p:nvPr/>
        </p:nvCxnSpPr>
        <p:spPr>
          <a:xfrm>
            <a:off x="-3530747" y="1832914"/>
            <a:ext cx="170591" cy="102329"/>
          </a:xfrm>
          <a:prstGeom prst="bentConnector2">
            <a:avLst/>
          </a:prstGeom>
          <a:noFill/>
          <a:ln w="12700" cap="flat" cmpd="sng" algn="ctr">
            <a:solidFill>
              <a:srgbClr val="FFFFFF">
                <a:alpha val="50000"/>
              </a:srgbClr>
            </a:solidFill>
            <a:prstDash val="solid"/>
            <a:headEnd type="none" w="lg" len="med"/>
            <a:tailEnd type="arrow" w="lg" len="sm"/>
          </a:ln>
          <a:effectLst/>
        </p:spPr>
      </p:cxnSp>
      <p:cxnSp>
        <p:nvCxnSpPr>
          <p:cNvPr id="144" name="Straight Arrow Connector 143">
            <a:extLst>
              <a:ext uri="{FF2B5EF4-FFF2-40B4-BE49-F238E27FC236}">
                <a16:creationId xmlns:a16="http://schemas.microsoft.com/office/drawing/2014/main" id="{9062DF34-CBC1-4572-7133-3D177B1A539C}"/>
              </a:ext>
              <a:ext uri="{C183D7F6-B498-43B3-948B-1728B52AA6E4}">
                <adec:decorative xmlns:adec="http://schemas.microsoft.com/office/drawing/2017/decorative" val="1"/>
              </a:ext>
            </a:extLst>
          </p:cNvPr>
          <p:cNvCxnSpPr/>
          <p:nvPr/>
        </p:nvCxnSpPr>
        <p:spPr>
          <a:xfrm>
            <a:off x="-3796445" y="1991050"/>
            <a:ext cx="75484" cy="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45" name="Straight Arrow Connector 144">
            <a:extLst>
              <a:ext uri="{FF2B5EF4-FFF2-40B4-BE49-F238E27FC236}">
                <a16:creationId xmlns:a16="http://schemas.microsoft.com/office/drawing/2014/main" id="{39C387D9-E8BD-5D94-E939-D2D41F92076C}"/>
              </a:ext>
              <a:ext uri="{C183D7F6-B498-43B3-948B-1728B52AA6E4}">
                <adec:decorative xmlns:adec="http://schemas.microsoft.com/office/drawing/2017/decorative" val="1"/>
              </a:ext>
            </a:extLst>
          </p:cNvPr>
          <p:cNvCxnSpPr/>
          <p:nvPr/>
        </p:nvCxnSpPr>
        <p:spPr>
          <a:xfrm>
            <a:off x="-3530747" y="1991050"/>
            <a:ext cx="75484" cy="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46" name="Shape 15">
            <a:extLst>
              <a:ext uri="{FF2B5EF4-FFF2-40B4-BE49-F238E27FC236}">
                <a16:creationId xmlns:a16="http://schemas.microsoft.com/office/drawing/2014/main" id="{13BE23A2-4602-6D2C-FEE5-963D8C4A7DD0}"/>
              </a:ext>
              <a:ext uri="{C183D7F6-B498-43B3-948B-1728B52AA6E4}">
                <adec:decorative xmlns:adec="http://schemas.microsoft.com/office/drawing/2017/decorative" val="1"/>
              </a:ext>
            </a:extLst>
          </p:cNvPr>
          <p:cNvSpPr>
            <a:spLocks/>
          </p:cNvSpPr>
          <p:nvPr/>
        </p:nvSpPr>
        <p:spPr>
          <a:xfrm>
            <a:off x="-5283968" y="2504791"/>
            <a:ext cx="1056723" cy="61154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solidFill>
                <a:prstClr val="black"/>
              </a:solidFill>
              <a:latin typeface="Segoe UI" panose="020B0502040204020203" pitchFamily="34" charset="0"/>
            </a:endParaRPr>
          </a:p>
        </p:txBody>
      </p:sp>
      <p:sp>
        <p:nvSpPr>
          <p:cNvPr id="147" name="Shape 3">
            <a:extLst>
              <a:ext uri="{FF2B5EF4-FFF2-40B4-BE49-F238E27FC236}">
                <a16:creationId xmlns:a16="http://schemas.microsoft.com/office/drawing/2014/main" id="{DC4D7D97-533C-14B6-539B-6A4CCCC40468}"/>
              </a:ext>
              <a:ext uri="{C183D7F6-B498-43B3-948B-1728B52AA6E4}">
                <adec:decorative xmlns:adec="http://schemas.microsoft.com/office/drawing/2017/decorative" val="1"/>
              </a:ext>
            </a:extLst>
          </p:cNvPr>
          <p:cNvSpPr/>
          <p:nvPr/>
        </p:nvSpPr>
        <p:spPr>
          <a:xfrm>
            <a:off x="-5283969" y="2299601"/>
            <a:ext cx="1056723"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Author/Critic</a:t>
            </a:r>
          </a:p>
        </p:txBody>
      </p:sp>
      <p:sp>
        <p:nvSpPr>
          <p:cNvPr id="148" name="Shape 3">
            <a:extLst>
              <a:ext uri="{FF2B5EF4-FFF2-40B4-BE49-F238E27FC236}">
                <a16:creationId xmlns:a16="http://schemas.microsoft.com/office/drawing/2014/main" id="{5A8AF383-0036-8B6F-3281-AF120915E9C4}"/>
              </a:ext>
              <a:ext uri="{C183D7F6-B498-43B3-948B-1728B52AA6E4}">
                <adec:decorative xmlns:adec="http://schemas.microsoft.com/office/drawing/2017/decorative" val="1"/>
              </a:ext>
            </a:extLst>
          </p:cNvPr>
          <p:cNvSpPr/>
          <p:nvPr/>
        </p:nvSpPr>
        <p:spPr>
          <a:xfrm>
            <a:off x="-4154216" y="2299601"/>
            <a:ext cx="1056723"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Magentic</a:t>
            </a:r>
          </a:p>
        </p:txBody>
      </p:sp>
      <p:sp>
        <p:nvSpPr>
          <p:cNvPr id="149" name="Shape 15">
            <a:extLst>
              <a:ext uri="{FF2B5EF4-FFF2-40B4-BE49-F238E27FC236}">
                <a16:creationId xmlns:a16="http://schemas.microsoft.com/office/drawing/2014/main" id="{AA61CB2F-8CF5-F59F-2F14-5F5CD19E0106}"/>
              </a:ext>
              <a:ext uri="{C183D7F6-B498-43B3-948B-1728B52AA6E4}">
                <adec:decorative xmlns:adec="http://schemas.microsoft.com/office/drawing/2017/decorative" val="1"/>
              </a:ext>
            </a:extLst>
          </p:cNvPr>
          <p:cNvSpPr>
            <a:spLocks/>
          </p:cNvSpPr>
          <p:nvPr/>
        </p:nvSpPr>
        <p:spPr>
          <a:xfrm>
            <a:off x="-4154216" y="2504791"/>
            <a:ext cx="1056723" cy="61154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solidFill>
                <a:prstClr val="black"/>
              </a:solidFill>
              <a:latin typeface="Segoe UI" panose="020B0502040204020203" pitchFamily="34" charset="0"/>
            </a:endParaRPr>
          </a:p>
        </p:txBody>
      </p:sp>
      <p:grpSp>
        <p:nvGrpSpPr>
          <p:cNvPr id="150" name="Group 149">
            <a:extLst>
              <a:ext uri="{FF2B5EF4-FFF2-40B4-BE49-F238E27FC236}">
                <a16:creationId xmlns:a16="http://schemas.microsoft.com/office/drawing/2014/main" id="{0B25F856-8AB9-3A46-B533-A3345A1DF935}"/>
              </a:ext>
              <a:ext uri="{C183D7F6-B498-43B3-948B-1728B52AA6E4}">
                <adec:decorative xmlns:adec="http://schemas.microsoft.com/office/drawing/2017/decorative" val="1"/>
              </a:ext>
            </a:extLst>
          </p:cNvPr>
          <p:cNvGrpSpPr/>
          <p:nvPr/>
        </p:nvGrpSpPr>
        <p:grpSpPr>
          <a:xfrm>
            <a:off x="-2188496" y="2776274"/>
            <a:ext cx="740626" cy="291811"/>
            <a:chOff x="7737321" y="5290814"/>
            <a:chExt cx="1647419" cy="649093"/>
          </a:xfrm>
        </p:grpSpPr>
        <p:pic>
          <p:nvPicPr>
            <p:cNvPr id="151" name="Graphic 150">
              <a:extLst>
                <a:ext uri="{FF2B5EF4-FFF2-40B4-BE49-F238E27FC236}">
                  <a16:creationId xmlns:a16="http://schemas.microsoft.com/office/drawing/2014/main" id="{074C840C-5899-39FF-8BAF-CE55B6AA3A94}"/>
                </a:ext>
              </a:extLst>
            </p:cNvPr>
            <p:cNvPicPr>
              <a:picLocks noChangeAspect="1"/>
            </p:cNvPicPr>
            <p:nvPr/>
          </p:nvPicPr>
          <p:blipFill>
            <a:blip>
              <a:extLst>
                <a:ext uri="{96DAC541-7B7A-43D3-8B79-37D633B846F1}">
                  <asvg:svgBlip xmlns:asvg="http://schemas.microsoft.com/office/drawing/2016/SVG/main" r:embed="rId36"/>
                </a:ext>
              </a:extLst>
            </a:blip>
            <a:stretch>
              <a:fillRect/>
            </a:stretch>
          </p:blipFill>
          <p:spPr>
            <a:xfrm>
              <a:off x="8767825" y="5311363"/>
              <a:ext cx="616915" cy="616915"/>
            </a:xfrm>
            <a:prstGeom prst="rect">
              <a:avLst/>
            </a:prstGeom>
          </p:spPr>
        </p:pic>
        <p:pic>
          <p:nvPicPr>
            <p:cNvPr id="152" name="Graphic 151">
              <a:extLst>
                <a:ext uri="{FF2B5EF4-FFF2-40B4-BE49-F238E27FC236}">
                  <a16:creationId xmlns:a16="http://schemas.microsoft.com/office/drawing/2014/main" id="{A630F6A9-176A-B9F5-4949-41F66DC5A0E3}"/>
                </a:ext>
              </a:extLst>
            </p:cNvPr>
            <p:cNvPicPr>
              <a:picLocks noChangeAspect="1"/>
            </p:cNvPicPr>
            <p:nvPr/>
          </p:nvPicPr>
          <p:blipFill>
            <a:blip>
              <a:extLst>
                <a:ext uri="{96DAC541-7B7A-43D3-8B79-37D633B846F1}">
                  <asvg:svgBlip xmlns:asvg="http://schemas.microsoft.com/office/drawing/2016/SVG/main" r:embed="rId37"/>
                </a:ext>
              </a:extLst>
            </a:blip>
            <a:stretch>
              <a:fillRect/>
            </a:stretch>
          </p:blipFill>
          <p:spPr>
            <a:xfrm>
              <a:off x="7737321" y="5290814"/>
              <a:ext cx="649093" cy="649093"/>
            </a:xfrm>
            <a:prstGeom prst="rect">
              <a:avLst/>
            </a:prstGeom>
          </p:spPr>
        </p:pic>
      </p:grpSp>
      <p:cxnSp>
        <p:nvCxnSpPr>
          <p:cNvPr id="153" name="Straight Connector 152">
            <a:extLst>
              <a:ext uri="{FF2B5EF4-FFF2-40B4-BE49-F238E27FC236}">
                <a16:creationId xmlns:a16="http://schemas.microsoft.com/office/drawing/2014/main" id="{B923019B-D680-A520-9497-88DA33296E3D}"/>
              </a:ext>
              <a:ext uri="{C183D7F6-B498-43B3-948B-1728B52AA6E4}">
                <adec:decorative xmlns:adec="http://schemas.microsoft.com/office/drawing/2017/decorative" val="1"/>
              </a:ext>
            </a:extLst>
          </p:cNvPr>
          <p:cNvCxnSpPr/>
          <p:nvPr/>
        </p:nvCxnSpPr>
        <p:spPr>
          <a:xfrm>
            <a:off x="-3024464" y="2922180"/>
            <a:ext cx="712292" cy="0"/>
          </a:xfrm>
          <a:prstGeom prst="line">
            <a:avLst/>
          </a:prstGeom>
          <a:ln w="12700">
            <a:solidFill>
              <a:schemeClr val="tx1">
                <a:alpha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5F516AD6-D78F-7152-9E59-DE4BBBE8A58C}"/>
              </a:ext>
              <a:ext uri="{C183D7F6-B498-43B3-948B-1728B52AA6E4}">
                <adec:decorative xmlns:adec="http://schemas.microsoft.com/office/drawing/2017/decorative" val="1"/>
              </a:ext>
            </a:extLst>
          </p:cNvPr>
          <p:cNvCxnSpPr/>
          <p:nvPr/>
        </p:nvCxnSpPr>
        <p:spPr>
          <a:xfrm>
            <a:off x="-1324184" y="2922180"/>
            <a:ext cx="712292" cy="0"/>
          </a:xfrm>
          <a:prstGeom prst="line">
            <a:avLst/>
          </a:prstGeom>
          <a:ln w="12700">
            <a:solidFill>
              <a:schemeClr val="tx1">
                <a:alpha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55" name="Rectangle: Rounded Corners 8">
            <a:extLst>
              <a:ext uri="{FF2B5EF4-FFF2-40B4-BE49-F238E27FC236}">
                <a16:creationId xmlns:a16="http://schemas.microsoft.com/office/drawing/2014/main" id="{8CDCAD55-75AB-E8E4-F2FA-87F18B850791}"/>
              </a:ext>
              <a:ext uri="{C183D7F6-B498-43B3-948B-1728B52AA6E4}">
                <adec:decorative xmlns:adec="http://schemas.microsoft.com/office/drawing/2017/decorative" val="1"/>
              </a:ext>
            </a:extLst>
          </p:cNvPr>
          <p:cNvSpPr/>
          <p:nvPr/>
        </p:nvSpPr>
        <p:spPr bwMode="auto">
          <a:xfrm>
            <a:off x="-3728503" y="2671677"/>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56" name="Rectangle: Rounded Corners 8">
            <a:extLst>
              <a:ext uri="{FF2B5EF4-FFF2-40B4-BE49-F238E27FC236}">
                <a16:creationId xmlns:a16="http://schemas.microsoft.com/office/drawing/2014/main" id="{3FCC9208-3DBE-F582-35D6-E1A73FC8D6BB}"/>
              </a:ext>
              <a:ext uri="{C183D7F6-B498-43B3-948B-1728B52AA6E4}">
                <adec:decorative xmlns:adec="http://schemas.microsoft.com/office/drawing/2017/decorative" val="1"/>
              </a:ext>
            </a:extLst>
          </p:cNvPr>
          <p:cNvSpPr/>
          <p:nvPr/>
        </p:nvSpPr>
        <p:spPr bwMode="auto">
          <a:xfrm>
            <a:off x="-3728503" y="2829815"/>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57" name="Rectangle: Rounded Corners 8">
            <a:extLst>
              <a:ext uri="{FF2B5EF4-FFF2-40B4-BE49-F238E27FC236}">
                <a16:creationId xmlns:a16="http://schemas.microsoft.com/office/drawing/2014/main" id="{07D0FA83-4FF8-4A56-5E13-54E0B643EBF2}"/>
              </a:ext>
              <a:ext uri="{C183D7F6-B498-43B3-948B-1728B52AA6E4}">
                <adec:decorative xmlns:adec="http://schemas.microsoft.com/office/drawing/2017/decorative" val="1"/>
              </a:ext>
            </a:extLst>
          </p:cNvPr>
          <p:cNvSpPr/>
          <p:nvPr/>
        </p:nvSpPr>
        <p:spPr bwMode="auto">
          <a:xfrm>
            <a:off x="-3994201" y="2829815"/>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58" name="Rectangle: Rounded Corners 8">
            <a:extLst>
              <a:ext uri="{FF2B5EF4-FFF2-40B4-BE49-F238E27FC236}">
                <a16:creationId xmlns:a16="http://schemas.microsoft.com/office/drawing/2014/main" id="{76D85385-AEC2-4D24-AC74-776C7F01863A}"/>
              </a:ext>
              <a:ext uri="{C183D7F6-B498-43B3-948B-1728B52AA6E4}">
                <adec:decorative xmlns:adec="http://schemas.microsoft.com/office/drawing/2017/decorative" val="1"/>
              </a:ext>
            </a:extLst>
          </p:cNvPr>
          <p:cNvSpPr/>
          <p:nvPr/>
        </p:nvSpPr>
        <p:spPr bwMode="auto">
          <a:xfrm>
            <a:off x="-3462805" y="2829815"/>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cxnSp>
        <p:nvCxnSpPr>
          <p:cNvPr id="159" name="Straight Arrow Connector 158">
            <a:extLst>
              <a:ext uri="{FF2B5EF4-FFF2-40B4-BE49-F238E27FC236}">
                <a16:creationId xmlns:a16="http://schemas.microsoft.com/office/drawing/2014/main" id="{8F79316D-C135-DBEB-C710-120455F52DFD}"/>
              </a:ext>
              <a:ext uri="{C183D7F6-B498-43B3-948B-1728B52AA6E4}">
                <adec:decorative xmlns:adec="http://schemas.microsoft.com/office/drawing/2017/decorative" val="1"/>
              </a:ext>
            </a:extLst>
          </p:cNvPr>
          <p:cNvCxnSpPr/>
          <p:nvPr/>
        </p:nvCxnSpPr>
        <p:spPr>
          <a:xfrm>
            <a:off x="-3634109" y="2782960"/>
            <a:ext cx="714" cy="4719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60" name="Connector: Elbow 132">
            <a:extLst>
              <a:ext uri="{FF2B5EF4-FFF2-40B4-BE49-F238E27FC236}">
                <a16:creationId xmlns:a16="http://schemas.microsoft.com/office/drawing/2014/main" id="{D58A88C9-A345-C796-9067-E74379856A98}"/>
              </a:ext>
              <a:ext uri="{C183D7F6-B498-43B3-948B-1728B52AA6E4}">
                <adec:decorative xmlns:adec="http://schemas.microsoft.com/office/drawing/2017/decorative" val="1"/>
              </a:ext>
            </a:extLst>
          </p:cNvPr>
          <p:cNvCxnSpPr/>
          <p:nvPr/>
        </p:nvCxnSpPr>
        <p:spPr>
          <a:xfrm rot="10800000" flipV="1">
            <a:off x="-3899094" y="2727486"/>
            <a:ext cx="170591" cy="102329"/>
          </a:xfrm>
          <a:prstGeom prst="bentConnector2">
            <a:avLst/>
          </a:prstGeom>
          <a:noFill/>
          <a:ln w="12700" cap="flat" cmpd="sng" algn="ctr">
            <a:solidFill>
              <a:srgbClr val="FFFFFF">
                <a:alpha val="50000"/>
              </a:srgbClr>
            </a:solidFill>
            <a:prstDash val="solid"/>
            <a:headEnd type="arrow" w="lg" len="sm"/>
            <a:tailEnd type="arrow" w="lg" len="sm"/>
          </a:ln>
          <a:effectLst/>
        </p:spPr>
      </p:cxnSp>
      <p:cxnSp>
        <p:nvCxnSpPr>
          <p:cNvPr id="161" name="Connector: Elbow 133">
            <a:extLst>
              <a:ext uri="{FF2B5EF4-FFF2-40B4-BE49-F238E27FC236}">
                <a16:creationId xmlns:a16="http://schemas.microsoft.com/office/drawing/2014/main" id="{A13BDBBB-C542-7752-AFFA-2F880EE0FBA9}"/>
              </a:ext>
              <a:ext uri="{C183D7F6-B498-43B3-948B-1728B52AA6E4}">
                <adec:decorative xmlns:adec="http://schemas.microsoft.com/office/drawing/2017/decorative" val="1"/>
              </a:ext>
            </a:extLst>
          </p:cNvPr>
          <p:cNvCxnSpPr/>
          <p:nvPr/>
        </p:nvCxnSpPr>
        <p:spPr>
          <a:xfrm>
            <a:off x="-3538288" y="2727486"/>
            <a:ext cx="170591" cy="102329"/>
          </a:xfrm>
          <a:prstGeom prst="bentConnector2">
            <a:avLst/>
          </a:prstGeom>
          <a:noFill/>
          <a:ln w="12700" cap="flat" cmpd="sng" algn="ctr">
            <a:solidFill>
              <a:srgbClr val="FFFFFF">
                <a:alpha val="50000"/>
              </a:srgbClr>
            </a:solidFill>
            <a:prstDash val="solid"/>
            <a:headEnd type="arrow" w="lg" len="sm"/>
            <a:tailEnd type="arrow" w="lg" len="sm"/>
          </a:ln>
          <a:effectLst/>
        </p:spPr>
      </p:cxnSp>
      <p:sp>
        <p:nvSpPr>
          <p:cNvPr id="162" name="Freeform: Shape 134">
            <a:extLst>
              <a:ext uri="{FF2B5EF4-FFF2-40B4-BE49-F238E27FC236}">
                <a16:creationId xmlns:a16="http://schemas.microsoft.com/office/drawing/2014/main" id="{88B63894-945F-B985-998D-D7D0A089604C}"/>
              </a:ext>
              <a:ext uri="{C183D7F6-B498-43B3-948B-1728B52AA6E4}">
                <adec:decorative xmlns:adec="http://schemas.microsoft.com/office/drawing/2017/decorative" val="1"/>
              </a:ext>
            </a:extLst>
          </p:cNvPr>
          <p:cNvSpPr/>
          <p:nvPr/>
        </p:nvSpPr>
        <p:spPr>
          <a:xfrm>
            <a:off x="-3262759" y="2626596"/>
            <a:ext cx="85277" cy="106596"/>
          </a:xfrm>
          <a:custGeom>
            <a:avLst/>
            <a:gdLst>
              <a:gd name="connsiteX0" fmla="*/ 192578 w 324341"/>
              <a:gd name="connsiteY0" fmla="*/ 10136 h 405427"/>
              <a:gd name="connsiteX1" fmla="*/ 314206 w 324341"/>
              <a:gd name="connsiteY1" fmla="*/ 131764 h 405427"/>
              <a:gd name="connsiteX2" fmla="*/ 202714 w 324341"/>
              <a:gd name="connsiteY2" fmla="*/ 131764 h 405427"/>
              <a:gd name="connsiteX3" fmla="*/ 192578 w 324341"/>
              <a:gd name="connsiteY3" fmla="*/ 121628 h 405427"/>
              <a:gd name="connsiteX4" fmla="*/ 40543 w 324341"/>
              <a:gd name="connsiteY4" fmla="*/ 0 h 405427"/>
              <a:gd name="connsiteX5" fmla="*/ 162171 w 324341"/>
              <a:gd name="connsiteY5" fmla="*/ 0 h 405427"/>
              <a:gd name="connsiteX6" fmla="*/ 162171 w 324341"/>
              <a:gd name="connsiteY6" fmla="*/ 121628 h 405427"/>
              <a:gd name="connsiteX7" fmla="*/ 202713 w 324341"/>
              <a:gd name="connsiteY7" fmla="*/ 162171 h 405427"/>
              <a:gd name="connsiteX8" fmla="*/ 324341 w 324341"/>
              <a:gd name="connsiteY8" fmla="*/ 162171 h 405427"/>
              <a:gd name="connsiteX9" fmla="*/ 324341 w 324341"/>
              <a:gd name="connsiteY9" fmla="*/ 364884 h 405427"/>
              <a:gd name="connsiteX10" fmla="*/ 283799 w 324341"/>
              <a:gd name="connsiteY10" fmla="*/ 405427 h 405427"/>
              <a:gd name="connsiteX11" fmla="*/ 40543 w 324341"/>
              <a:gd name="connsiteY11" fmla="*/ 405427 h 405427"/>
              <a:gd name="connsiteX12" fmla="*/ 0 w 324341"/>
              <a:gd name="connsiteY12" fmla="*/ 364884 h 405427"/>
              <a:gd name="connsiteX13" fmla="*/ 0 w 324341"/>
              <a:gd name="connsiteY13" fmla="*/ 40543 h 405427"/>
              <a:gd name="connsiteX14" fmla="*/ 40543 w 324341"/>
              <a:gd name="connsiteY14" fmla="*/ 0 h 405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4341" h="405427">
                <a:moveTo>
                  <a:pt x="192578" y="10136"/>
                </a:moveTo>
                <a:lnTo>
                  <a:pt x="314206" y="131764"/>
                </a:lnTo>
                <a:lnTo>
                  <a:pt x="202714" y="131764"/>
                </a:lnTo>
                <a:cubicBezTo>
                  <a:pt x="197117" y="131764"/>
                  <a:pt x="192578" y="127226"/>
                  <a:pt x="192578" y="121628"/>
                </a:cubicBezTo>
                <a:close/>
                <a:moveTo>
                  <a:pt x="40543" y="0"/>
                </a:moveTo>
                <a:lnTo>
                  <a:pt x="162171" y="0"/>
                </a:lnTo>
                <a:lnTo>
                  <a:pt x="162171" y="121628"/>
                </a:lnTo>
                <a:cubicBezTo>
                  <a:pt x="162171" y="144019"/>
                  <a:pt x="180322" y="162171"/>
                  <a:pt x="202713" y="162171"/>
                </a:cubicBezTo>
                <a:lnTo>
                  <a:pt x="324341" y="162171"/>
                </a:lnTo>
                <a:lnTo>
                  <a:pt x="324341" y="364884"/>
                </a:lnTo>
                <a:cubicBezTo>
                  <a:pt x="324341" y="387276"/>
                  <a:pt x="306190" y="405427"/>
                  <a:pt x="283799" y="405427"/>
                </a:cubicBezTo>
                <a:lnTo>
                  <a:pt x="40543" y="405427"/>
                </a:lnTo>
                <a:cubicBezTo>
                  <a:pt x="18152" y="405427"/>
                  <a:pt x="0" y="387276"/>
                  <a:pt x="0" y="364884"/>
                </a:cubicBezTo>
                <a:lnTo>
                  <a:pt x="0" y="40543"/>
                </a:lnTo>
                <a:cubicBezTo>
                  <a:pt x="0" y="18152"/>
                  <a:pt x="18152" y="0"/>
                  <a:pt x="40543" y="0"/>
                </a:cubicBezTo>
                <a:close/>
              </a:path>
            </a:pathLst>
          </a:custGeom>
          <a:solidFill>
            <a:srgbClr val="85BD23"/>
          </a:solidFill>
          <a:ln w="20241"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900" b="0" i="0" u="none" strike="noStrike" kern="0" cap="none" spc="0" normalizeH="0" baseline="0" noProof="0">
              <a:ln>
                <a:noFill/>
              </a:ln>
              <a:solidFill>
                <a:srgbClr val="FFFFFF"/>
              </a:solidFill>
              <a:effectLst/>
              <a:uLnTx/>
              <a:uFillTx/>
              <a:latin typeface="Segoe UI"/>
              <a:ea typeface="+mn-ea"/>
              <a:cs typeface="+mn-cs"/>
            </a:endParaRPr>
          </a:p>
        </p:txBody>
      </p:sp>
      <p:sp>
        <p:nvSpPr>
          <p:cNvPr id="163" name="!!Arco 65">
            <a:extLst>
              <a:ext uri="{FF2B5EF4-FFF2-40B4-BE49-F238E27FC236}">
                <a16:creationId xmlns:a16="http://schemas.microsoft.com/office/drawing/2014/main" id="{786CD5A8-239F-0EBC-D985-3337FB3AD81C}"/>
              </a:ext>
              <a:ext uri="{C183D7F6-B498-43B3-948B-1728B52AA6E4}">
                <adec:decorative xmlns:adec="http://schemas.microsoft.com/office/drawing/2017/decorative" val="1"/>
              </a:ext>
            </a:extLst>
          </p:cNvPr>
          <p:cNvSpPr/>
          <p:nvPr/>
        </p:nvSpPr>
        <p:spPr>
          <a:xfrm>
            <a:off x="-4850141" y="2707004"/>
            <a:ext cx="205311" cy="207119"/>
          </a:xfrm>
          <a:prstGeom prst="arc">
            <a:avLst>
              <a:gd name="adj1" fmla="val 17306097"/>
              <a:gd name="adj2" fmla="val 15694221"/>
            </a:avLst>
          </a:prstGeom>
          <a:noFill/>
          <a:ln w="15875" cap="rnd" cmpd="sng" algn="ctr">
            <a:solidFill>
              <a:srgbClr val="85BD23"/>
            </a:solidFill>
            <a:prstDash val="solid"/>
            <a:headEnd type="none" w="lg" len="sm"/>
            <a:tailEnd type="arrow" w="lg" len="sm"/>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114" fontAlgn="base">
              <a:spcBef>
                <a:spcPct val="0"/>
              </a:spcBef>
              <a:spcAft>
                <a:spcPct val="0"/>
              </a:spcAft>
            </a:pPr>
            <a:endParaRPr lang="en-US" sz="1050" kern="0">
              <a:solidFill>
                <a:srgbClr val="FFFFFF"/>
              </a:solidFill>
              <a:latin typeface="Segoe UI" panose="020B0502040204020203" pitchFamily="34" charset="0"/>
              <a:cs typeface="Segoe UI" pitchFamily="34" charset="0"/>
            </a:endParaRPr>
          </a:p>
        </p:txBody>
      </p:sp>
      <p:sp>
        <p:nvSpPr>
          <p:cNvPr id="164" name="Rectangle: Rounded Corners 8">
            <a:extLst>
              <a:ext uri="{FF2B5EF4-FFF2-40B4-BE49-F238E27FC236}">
                <a16:creationId xmlns:a16="http://schemas.microsoft.com/office/drawing/2014/main" id="{0BF3AA94-EFA8-8238-449F-D995C3B4FF16}"/>
              </a:ext>
              <a:ext uri="{C183D7F6-B498-43B3-948B-1728B52AA6E4}">
                <adec:decorative xmlns:adec="http://schemas.microsoft.com/office/drawing/2017/decorative" val="1"/>
              </a:ext>
            </a:extLst>
          </p:cNvPr>
          <p:cNvSpPr/>
          <p:nvPr/>
        </p:nvSpPr>
        <p:spPr bwMode="auto">
          <a:xfrm>
            <a:off x="-5190175" y="2753046"/>
            <a:ext cx="282132" cy="111617"/>
          </a:xfrm>
          <a:prstGeom prst="rect">
            <a:avLst/>
          </a:prstGeom>
          <a:noFill/>
          <a:ln w="12700" cap="flat" cmpd="sng" algn="ctr">
            <a:solidFill>
              <a:schemeClr val="tx1"/>
            </a:solid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500" b="1" i="0" u="none" strike="noStrike" kern="0" cap="none" spc="0" normalizeH="0" baseline="0" noProof="0">
                <a:ln>
                  <a:noFill/>
                </a:ln>
                <a:solidFill>
                  <a:srgbClr val="FFFFFF"/>
                </a:solidFill>
                <a:effectLst/>
                <a:uLnTx/>
                <a:uFillTx/>
                <a:latin typeface="+mj-lt"/>
                <a:ea typeface="+mn-ea"/>
                <a:cs typeface="+mn-cs"/>
              </a:rPr>
              <a:t>worker</a:t>
            </a:r>
          </a:p>
        </p:txBody>
      </p:sp>
      <p:sp>
        <p:nvSpPr>
          <p:cNvPr id="165" name="Rectangle: Rounded Corners 8">
            <a:extLst>
              <a:ext uri="{FF2B5EF4-FFF2-40B4-BE49-F238E27FC236}">
                <a16:creationId xmlns:a16="http://schemas.microsoft.com/office/drawing/2014/main" id="{C6A0AC65-01C7-A934-B9D2-ADE69D365A3C}"/>
              </a:ext>
              <a:ext uri="{C183D7F6-B498-43B3-948B-1728B52AA6E4}">
                <adec:decorative xmlns:adec="http://schemas.microsoft.com/office/drawing/2017/decorative" val="1"/>
              </a:ext>
            </a:extLst>
          </p:cNvPr>
          <p:cNvSpPr/>
          <p:nvPr/>
        </p:nvSpPr>
        <p:spPr bwMode="auto">
          <a:xfrm>
            <a:off x="-4586926" y="2756464"/>
            <a:ext cx="282132" cy="111617"/>
          </a:xfrm>
          <a:prstGeom prst="rect">
            <a:avLst/>
          </a:prstGeom>
          <a:noFill/>
          <a:ln w="12700" cap="flat" cmpd="sng" algn="ctr">
            <a:solidFill>
              <a:schemeClr val="tx1"/>
            </a:solid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500" b="1" i="0" u="none" strike="noStrike" kern="0" cap="none" spc="0" normalizeH="0" baseline="0" noProof="0">
                <a:ln>
                  <a:noFill/>
                </a:ln>
                <a:solidFill>
                  <a:srgbClr val="FFFFFF"/>
                </a:solidFill>
                <a:effectLst/>
                <a:uLnTx/>
                <a:uFillTx/>
                <a:latin typeface="+mj-lt"/>
                <a:ea typeface="+mn-ea"/>
                <a:cs typeface="+mn-cs"/>
              </a:rPr>
              <a:t>reviewer</a:t>
            </a:r>
          </a:p>
        </p:txBody>
      </p:sp>
      <p:cxnSp>
        <p:nvCxnSpPr>
          <p:cNvPr id="166" name="Straight Arrow Connector 165">
            <a:extLst>
              <a:ext uri="{FF2B5EF4-FFF2-40B4-BE49-F238E27FC236}">
                <a16:creationId xmlns:a16="http://schemas.microsoft.com/office/drawing/2014/main" id="{9DD112FA-30EC-2B55-F7D7-2E2E1A02AD5D}"/>
              </a:ext>
              <a:ext uri="{C183D7F6-B498-43B3-948B-1728B52AA6E4}">
                <adec:decorative xmlns:adec="http://schemas.microsoft.com/office/drawing/2017/decorative" val="1"/>
              </a:ext>
            </a:extLst>
          </p:cNvPr>
          <p:cNvCxnSpPr>
            <a:cxnSpLocks/>
          </p:cNvCxnSpPr>
          <p:nvPr/>
        </p:nvCxnSpPr>
        <p:spPr>
          <a:xfrm flipH="1">
            <a:off x="-2396407" y="1995572"/>
            <a:ext cx="717" cy="21393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67" name="Rectangle: Rounded Corners 8">
            <a:extLst>
              <a:ext uri="{FF2B5EF4-FFF2-40B4-BE49-F238E27FC236}">
                <a16:creationId xmlns:a16="http://schemas.microsoft.com/office/drawing/2014/main" id="{FEAE06E3-3211-05FB-E8DC-CEEDA7C11E26}"/>
              </a:ext>
              <a:ext uri="{C183D7F6-B498-43B3-948B-1728B52AA6E4}">
                <adec:decorative xmlns:adec="http://schemas.microsoft.com/office/drawing/2017/decorative" val="1"/>
              </a:ext>
            </a:extLst>
          </p:cNvPr>
          <p:cNvSpPr/>
          <p:nvPr/>
        </p:nvSpPr>
        <p:spPr bwMode="auto">
          <a:xfrm>
            <a:off x="-2007167" y="1771638"/>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68" name="Rectangle: Rounded Corners 8">
            <a:extLst>
              <a:ext uri="{FF2B5EF4-FFF2-40B4-BE49-F238E27FC236}">
                <a16:creationId xmlns:a16="http://schemas.microsoft.com/office/drawing/2014/main" id="{F7EA10BA-7BD8-71AF-E67E-C09C5F2E542D}"/>
              </a:ext>
              <a:ext uri="{C183D7F6-B498-43B3-948B-1728B52AA6E4}">
                <adec:decorative xmlns:adec="http://schemas.microsoft.com/office/drawing/2017/decorative" val="1"/>
              </a:ext>
            </a:extLst>
          </p:cNvPr>
          <p:cNvSpPr/>
          <p:nvPr/>
        </p:nvSpPr>
        <p:spPr bwMode="auto">
          <a:xfrm>
            <a:off x="-2007167" y="2209503"/>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69" name="Rectangle: Rounded Corners 8">
            <a:extLst>
              <a:ext uri="{FF2B5EF4-FFF2-40B4-BE49-F238E27FC236}">
                <a16:creationId xmlns:a16="http://schemas.microsoft.com/office/drawing/2014/main" id="{904A33F6-814C-9A13-DCDA-C6825E23DE35}"/>
              </a:ext>
              <a:ext uri="{C183D7F6-B498-43B3-948B-1728B52AA6E4}">
                <adec:decorative xmlns:adec="http://schemas.microsoft.com/office/drawing/2017/decorative" val="1"/>
              </a:ext>
            </a:extLst>
          </p:cNvPr>
          <p:cNvSpPr/>
          <p:nvPr/>
        </p:nvSpPr>
        <p:spPr bwMode="auto">
          <a:xfrm>
            <a:off x="-2587219" y="1771638"/>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70" name="Rectangle: Rounded Corners 8">
            <a:extLst>
              <a:ext uri="{FF2B5EF4-FFF2-40B4-BE49-F238E27FC236}">
                <a16:creationId xmlns:a16="http://schemas.microsoft.com/office/drawing/2014/main" id="{394D54AE-B782-EFB2-F190-9A7DBFA47EA1}"/>
              </a:ext>
              <a:ext uri="{C183D7F6-B498-43B3-948B-1728B52AA6E4}">
                <adec:decorative xmlns:adec="http://schemas.microsoft.com/office/drawing/2017/decorative" val="1"/>
              </a:ext>
            </a:extLst>
          </p:cNvPr>
          <p:cNvSpPr/>
          <p:nvPr/>
        </p:nvSpPr>
        <p:spPr bwMode="auto">
          <a:xfrm>
            <a:off x="-2587219" y="2209503"/>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71" name="Rectangle: Rounded Corners 8">
            <a:extLst>
              <a:ext uri="{FF2B5EF4-FFF2-40B4-BE49-F238E27FC236}">
                <a16:creationId xmlns:a16="http://schemas.microsoft.com/office/drawing/2014/main" id="{C279D8DB-0752-A914-7BF2-671FCFE5415F}"/>
              </a:ext>
              <a:ext uri="{C183D7F6-B498-43B3-948B-1728B52AA6E4}">
                <adec:decorative xmlns:adec="http://schemas.microsoft.com/office/drawing/2017/decorative" val="1"/>
              </a:ext>
            </a:extLst>
          </p:cNvPr>
          <p:cNvSpPr/>
          <p:nvPr/>
        </p:nvSpPr>
        <p:spPr bwMode="auto">
          <a:xfrm>
            <a:off x="-1427114" y="1771638"/>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sp>
        <p:nvSpPr>
          <p:cNvPr id="172" name="Rectangle: Rounded Corners 8">
            <a:extLst>
              <a:ext uri="{FF2B5EF4-FFF2-40B4-BE49-F238E27FC236}">
                <a16:creationId xmlns:a16="http://schemas.microsoft.com/office/drawing/2014/main" id="{139A1D5A-69BF-A1FA-9630-7553BA462627}"/>
              </a:ext>
              <a:ext uri="{C183D7F6-B498-43B3-948B-1728B52AA6E4}">
                <adec:decorative xmlns:adec="http://schemas.microsoft.com/office/drawing/2017/decorative" val="1"/>
              </a:ext>
            </a:extLst>
          </p:cNvPr>
          <p:cNvSpPr/>
          <p:nvPr/>
        </p:nvSpPr>
        <p:spPr bwMode="auto">
          <a:xfrm>
            <a:off x="-1427114" y="2209503"/>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solidFill>
                <a:srgbClr val="FFFFFF"/>
              </a:solidFill>
              <a:latin typeface="Segoe UI" panose="020B0502040204020203" pitchFamily="34" charset="0"/>
            </a:endParaRPr>
          </a:p>
        </p:txBody>
      </p:sp>
      <p:cxnSp>
        <p:nvCxnSpPr>
          <p:cNvPr id="173" name="Straight Arrow Connector 172">
            <a:extLst>
              <a:ext uri="{FF2B5EF4-FFF2-40B4-BE49-F238E27FC236}">
                <a16:creationId xmlns:a16="http://schemas.microsoft.com/office/drawing/2014/main" id="{F56D07B1-6727-ADA6-71B7-D58DCCDC2344}"/>
              </a:ext>
              <a:ext uri="{C183D7F6-B498-43B3-948B-1728B52AA6E4}">
                <adec:decorative xmlns:adec="http://schemas.microsoft.com/office/drawing/2017/decorative" val="1"/>
              </a:ext>
            </a:extLst>
          </p:cNvPr>
          <p:cNvCxnSpPr>
            <a:cxnSpLocks/>
          </p:cNvCxnSpPr>
          <p:nvPr/>
        </p:nvCxnSpPr>
        <p:spPr>
          <a:xfrm flipH="1" flipV="1">
            <a:off x="-1823859" y="1995572"/>
            <a:ext cx="717" cy="21393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74" name="Straight Arrow Connector 173">
            <a:extLst>
              <a:ext uri="{FF2B5EF4-FFF2-40B4-BE49-F238E27FC236}">
                <a16:creationId xmlns:a16="http://schemas.microsoft.com/office/drawing/2014/main" id="{2A2D680B-AE32-D89D-3260-8077C5A0ED41}"/>
              </a:ext>
              <a:ext uri="{C183D7F6-B498-43B3-948B-1728B52AA6E4}">
                <adec:decorative xmlns:adec="http://schemas.microsoft.com/office/drawing/2017/decorative" val="1"/>
              </a:ext>
            </a:extLst>
          </p:cNvPr>
          <p:cNvCxnSpPr>
            <a:cxnSpLocks/>
          </p:cNvCxnSpPr>
          <p:nvPr/>
        </p:nvCxnSpPr>
        <p:spPr>
          <a:xfrm>
            <a:off x="-2205594" y="1883605"/>
            <a:ext cx="198427" cy="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75" name="Straight Arrow Connector 174">
            <a:extLst>
              <a:ext uri="{FF2B5EF4-FFF2-40B4-BE49-F238E27FC236}">
                <a16:creationId xmlns:a16="http://schemas.microsoft.com/office/drawing/2014/main" id="{68D82A1C-62C9-EC57-F5DF-653C4B451ACB}"/>
              </a:ext>
              <a:ext uri="{C183D7F6-B498-43B3-948B-1728B52AA6E4}">
                <adec:decorative xmlns:adec="http://schemas.microsoft.com/office/drawing/2017/decorative" val="1"/>
              </a:ext>
            </a:extLst>
          </p:cNvPr>
          <p:cNvCxnSpPr/>
          <p:nvPr/>
        </p:nvCxnSpPr>
        <p:spPr>
          <a:xfrm>
            <a:off x="-1625542" y="1883605"/>
            <a:ext cx="198427" cy="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76" name="Straight Arrow Connector 175">
            <a:extLst>
              <a:ext uri="{FF2B5EF4-FFF2-40B4-BE49-F238E27FC236}">
                <a16:creationId xmlns:a16="http://schemas.microsoft.com/office/drawing/2014/main" id="{F6FB6E8B-385A-2C33-4691-90DF3A918660}"/>
              </a:ext>
              <a:ext uri="{C183D7F6-B498-43B3-948B-1728B52AA6E4}">
                <adec:decorative xmlns:adec="http://schemas.microsoft.com/office/drawing/2017/decorative" val="1"/>
              </a:ext>
            </a:extLst>
          </p:cNvPr>
          <p:cNvCxnSpPr>
            <a:cxnSpLocks/>
          </p:cNvCxnSpPr>
          <p:nvPr/>
        </p:nvCxnSpPr>
        <p:spPr>
          <a:xfrm flipH="1">
            <a:off x="-1236659" y="1995572"/>
            <a:ext cx="717" cy="21393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77" name="Straight Arrow Connector 176">
            <a:extLst>
              <a:ext uri="{FF2B5EF4-FFF2-40B4-BE49-F238E27FC236}">
                <a16:creationId xmlns:a16="http://schemas.microsoft.com/office/drawing/2014/main" id="{F3516BEE-E2F9-296F-4152-1E622213A285}"/>
              </a:ext>
              <a:ext uri="{C183D7F6-B498-43B3-948B-1728B52AA6E4}">
                <adec:decorative xmlns:adec="http://schemas.microsoft.com/office/drawing/2017/decorative" val="1"/>
              </a:ext>
            </a:extLst>
          </p:cNvPr>
          <p:cNvCxnSpPr>
            <a:cxnSpLocks/>
          </p:cNvCxnSpPr>
          <p:nvPr/>
        </p:nvCxnSpPr>
        <p:spPr>
          <a:xfrm>
            <a:off x="-2205594" y="2321470"/>
            <a:ext cx="198427" cy="0"/>
          </a:xfrm>
          <a:prstGeom prst="straightConnector1">
            <a:avLst/>
          </a:prstGeom>
          <a:noFill/>
          <a:ln w="12700" cap="flat" cmpd="sng" algn="ctr">
            <a:solidFill>
              <a:srgbClr val="FFFFFF">
                <a:alpha val="50000"/>
              </a:srgbClr>
            </a:solidFill>
            <a:prstDash val="solid"/>
            <a:headEnd type="none" w="lg" len="med"/>
            <a:tailEnd type="arrow" w="lg" len="sm"/>
          </a:ln>
          <a:effectLst/>
        </p:spPr>
      </p:cxnSp>
    </p:spTree>
    <p:extLst>
      <p:ext uri="{BB962C8B-B14F-4D97-AF65-F5344CB8AC3E}">
        <p14:creationId xmlns:p14="http://schemas.microsoft.com/office/powerpoint/2010/main" val="3633020738"/>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2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00"/>
                                        <p:tgtEl>
                                          <p:spTgt spid="11"/>
                                        </p:tgtEl>
                                      </p:cBhvr>
                                    </p:animEffect>
                                  </p:childTnLst>
                                </p:cTn>
                              </p:par>
                              <p:par>
                                <p:cTn id="13" presetID="10" presetClass="entr" presetSubtype="0" fill="hold" nodeType="withEffect">
                                  <p:stCondLst>
                                    <p:cond delay="100"/>
                                  </p:stCondLst>
                                  <p:childTnLst>
                                    <p:set>
                                      <p:cBhvr>
                                        <p:cTn id="14" dur="1" fill="hold">
                                          <p:stCondLst>
                                            <p:cond delay="0"/>
                                          </p:stCondLst>
                                        </p:cTn>
                                        <p:tgtEl>
                                          <p:spTgt spid="61"/>
                                        </p:tgtEl>
                                        <p:attrNameLst>
                                          <p:attrName>style.visibility</p:attrName>
                                        </p:attrNameLst>
                                      </p:cBhvr>
                                      <p:to>
                                        <p:strVal val="visible"/>
                                      </p:to>
                                    </p:set>
                                    <p:animEffect transition="in" filter="fade">
                                      <p:cBhvr>
                                        <p:cTn id="15" dur="200"/>
                                        <p:tgtEl>
                                          <p:spTgt spid="61"/>
                                        </p:tgtEl>
                                      </p:cBhvr>
                                    </p:animEffect>
                                  </p:childTnLst>
                                </p:cTn>
                              </p:par>
                              <p:par>
                                <p:cTn id="16" presetID="10" presetClass="entr" presetSubtype="0" fill="hold" nodeType="withEffect">
                                  <p:stCondLst>
                                    <p:cond delay="200"/>
                                  </p:stCondLst>
                                  <p:childTnLst>
                                    <p:set>
                                      <p:cBhvr>
                                        <p:cTn id="17" dur="1" fill="hold">
                                          <p:stCondLst>
                                            <p:cond delay="0"/>
                                          </p:stCondLst>
                                        </p:cTn>
                                        <p:tgtEl>
                                          <p:spTgt spid="63"/>
                                        </p:tgtEl>
                                        <p:attrNameLst>
                                          <p:attrName>style.visibility</p:attrName>
                                        </p:attrNameLst>
                                      </p:cBhvr>
                                      <p:to>
                                        <p:strVal val="visible"/>
                                      </p:to>
                                    </p:set>
                                    <p:animEffect transition="in" filter="fade">
                                      <p:cBhvr>
                                        <p:cTn id="18" dur="200"/>
                                        <p:tgtEl>
                                          <p:spTgt spid="63"/>
                                        </p:tgtEl>
                                      </p:cBhvr>
                                    </p:animEffect>
                                  </p:childTnLst>
                                </p:cTn>
                              </p:par>
                              <p:par>
                                <p:cTn id="19" presetID="10" presetClass="entr" presetSubtype="0" fill="hold" nodeType="withEffect">
                                  <p:stCondLst>
                                    <p:cond delay="300"/>
                                  </p:stCondLst>
                                  <p:childTnLst>
                                    <p:set>
                                      <p:cBhvr>
                                        <p:cTn id="20" dur="1" fill="hold">
                                          <p:stCondLst>
                                            <p:cond delay="0"/>
                                          </p:stCondLst>
                                        </p:cTn>
                                        <p:tgtEl>
                                          <p:spTgt spid="65"/>
                                        </p:tgtEl>
                                        <p:attrNameLst>
                                          <p:attrName>style.visibility</p:attrName>
                                        </p:attrNameLst>
                                      </p:cBhvr>
                                      <p:to>
                                        <p:strVal val="visible"/>
                                      </p:to>
                                    </p:set>
                                    <p:animEffect transition="in" filter="fade">
                                      <p:cBhvr>
                                        <p:cTn id="21" dur="200"/>
                                        <p:tgtEl>
                                          <p:spTgt spid="65"/>
                                        </p:tgtEl>
                                      </p:cBhvr>
                                    </p:animEffect>
                                  </p:childTnLst>
                                </p:cTn>
                              </p:par>
                              <p:par>
                                <p:cTn id="22" presetID="10" presetClass="entr" presetSubtype="0" fill="hold" grpId="0" nodeType="withEffect">
                                  <p:stCondLst>
                                    <p:cond delay="10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200"/>
                                        <p:tgtEl>
                                          <p:spTgt spid="12"/>
                                        </p:tgtEl>
                                      </p:cBhvr>
                                    </p:animEffect>
                                  </p:childTnLst>
                                </p:cTn>
                              </p:par>
                              <p:par>
                                <p:cTn id="25" presetID="10" presetClass="entr" presetSubtype="0" fill="hold" grpId="0" nodeType="withEffect">
                                  <p:stCondLst>
                                    <p:cond delay="20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200"/>
                                        <p:tgtEl>
                                          <p:spTgt spid="16"/>
                                        </p:tgtEl>
                                      </p:cBhvr>
                                    </p:animEffect>
                                  </p:childTnLst>
                                </p:cTn>
                              </p:par>
                              <p:par>
                                <p:cTn id="28" presetID="10" presetClass="entr" presetSubtype="0" fill="hold" grpId="0" nodeType="withEffect">
                                  <p:stCondLst>
                                    <p:cond delay="30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200"/>
                                        <p:tgtEl>
                                          <p:spTgt spid="17"/>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fade">
                                      <p:cBhvr>
                                        <p:cTn id="35" dur="200"/>
                                        <p:tgtEl>
                                          <p:spTgt spid="22"/>
                                        </p:tgtEl>
                                      </p:cBhvr>
                                    </p:animEffect>
                                  </p:childTnLst>
                                </p:cTn>
                              </p:par>
                              <p:par>
                                <p:cTn id="36" presetID="10" presetClass="entr" presetSubtype="0" fill="hold" nodeType="withEffect">
                                  <p:stCondLst>
                                    <p:cond delay="10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200"/>
                                        <p:tgtEl>
                                          <p:spTgt spid="19"/>
                                        </p:tgtEl>
                                      </p:cBhvr>
                                    </p:animEffect>
                                  </p:childTnLst>
                                </p:cTn>
                              </p:par>
                              <p:par>
                                <p:cTn id="39" presetID="10" presetClass="entr" presetSubtype="0" fill="hold" nodeType="withEffect">
                                  <p:stCondLst>
                                    <p:cond delay="200"/>
                                  </p:stCondLst>
                                  <p:childTnLst>
                                    <p:set>
                                      <p:cBhvr>
                                        <p:cTn id="40" dur="1" fill="hold">
                                          <p:stCondLst>
                                            <p:cond delay="0"/>
                                          </p:stCondLst>
                                        </p:cTn>
                                        <p:tgtEl>
                                          <p:spTgt spid="20"/>
                                        </p:tgtEl>
                                        <p:attrNameLst>
                                          <p:attrName>style.visibility</p:attrName>
                                        </p:attrNameLst>
                                      </p:cBhvr>
                                      <p:to>
                                        <p:strVal val="visible"/>
                                      </p:to>
                                    </p:set>
                                    <p:animEffect transition="in" filter="fade">
                                      <p:cBhvr>
                                        <p:cTn id="41" dur="200"/>
                                        <p:tgtEl>
                                          <p:spTgt spid="20"/>
                                        </p:tgtEl>
                                      </p:cBhvr>
                                    </p:animEffect>
                                  </p:childTnLst>
                                </p:cTn>
                              </p:par>
                              <p:par>
                                <p:cTn id="42" presetID="10" presetClass="entr" presetSubtype="0" fill="hold" nodeType="withEffect">
                                  <p:stCondLst>
                                    <p:cond delay="300"/>
                                  </p:stCondLst>
                                  <p:childTnLst>
                                    <p:set>
                                      <p:cBhvr>
                                        <p:cTn id="43" dur="1" fill="hold">
                                          <p:stCondLst>
                                            <p:cond delay="0"/>
                                          </p:stCondLst>
                                        </p:cTn>
                                        <p:tgtEl>
                                          <p:spTgt spid="21"/>
                                        </p:tgtEl>
                                        <p:attrNameLst>
                                          <p:attrName>style.visibility</p:attrName>
                                        </p:attrNameLst>
                                      </p:cBhvr>
                                      <p:to>
                                        <p:strVal val="visible"/>
                                      </p:to>
                                    </p:set>
                                    <p:animEffect transition="in" filter="fade">
                                      <p:cBhvr>
                                        <p:cTn id="44" dur="200"/>
                                        <p:tgtEl>
                                          <p:spTgt spid="21"/>
                                        </p:tgtEl>
                                      </p:cBhvr>
                                    </p:animEffect>
                                  </p:childTnLst>
                                </p:cTn>
                              </p:par>
                              <p:par>
                                <p:cTn id="45" presetID="10" presetClass="entr" presetSubtype="0" fill="hold" grpId="0" nodeType="withEffect">
                                  <p:stCondLst>
                                    <p:cond delay="100"/>
                                  </p:stCondLst>
                                  <p:childTnLst>
                                    <p:set>
                                      <p:cBhvr>
                                        <p:cTn id="46" dur="1" fill="hold">
                                          <p:stCondLst>
                                            <p:cond delay="0"/>
                                          </p:stCondLst>
                                        </p:cTn>
                                        <p:tgtEl>
                                          <p:spTgt spid="23"/>
                                        </p:tgtEl>
                                        <p:attrNameLst>
                                          <p:attrName>style.visibility</p:attrName>
                                        </p:attrNameLst>
                                      </p:cBhvr>
                                      <p:to>
                                        <p:strVal val="visible"/>
                                      </p:to>
                                    </p:set>
                                    <p:animEffect transition="in" filter="fade">
                                      <p:cBhvr>
                                        <p:cTn id="47" dur="200"/>
                                        <p:tgtEl>
                                          <p:spTgt spid="23"/>
                                        </p:tgtEl>
                                      </p:cBhvr>
                                    </p:animEffect>
                                  </p:childTnLst>
                                </p:cTn>
                              </p:par>
                              <p:par>
                                <p:cTn id="48" presetID="10" presetClass="entr" presetSubtype="0" fill="hold" grpId="0" nodeType="withEffect">
                                  <p:stCondLst>
                                    <p:cond delay="20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200"/>
                                        <p:tgtEl>
                                          <p:spTgt spid="24"/>
                                        </p:tgtEl>
                                      </p:cBhvr>
                                    </p:animEffect>
                                  </p:childTnLst>
                                </p:cTn>
                              </p:par>
                              <p:par>
                                <p:cTn id="51" presetID="10" presetClass="entr" presetSubtype="0" fill="hold" grpId="0" nodeType="withEffect">
                                  <p:stCondLst>
                                    <p:cond delay="300"/>
                                  </p:stCondLst>
                                  <p:childTnLst>
                                    <p:set>
                                      <p:cBhvr>
                                        <p:cTn id="52" dur="1" fill="hold">
                                          <p:stCondLst>
                                            <p:cond delay="0"/>
                                          </p:stCondLst>
                                        </p:cTn>
                                        <p:tgtEl>
                                          <p:spTgt spid="25"/>
                                        </p:tgtEl>
                                        <p:attrNameLst>
                                          <p:attrName>style.visibility</p:attrName>
                                        </p:attrNameLst>
                                      </p:cBhvr>
                                      <p:to>
                                        <p:strVal val="visible"/>
                                      </p:to>
                                    </p:set>
                                    <p:animEffect transition="in" filter="fade">
                                      <p:cBhvr>
                                        <p:cTn id="53" dur="2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29"/>
                                        </p:tgtEl>
                                        <p:attrNameLst>
                                          <p:attrName>style.visibility</p:attrName>
                                        </p:attrNameLst>
                                      </p:cBhvr>
                                      <p:to>
                                        <p:strVal val="visible"/>
                                      </p:to>
                                    </p:set>
                                    <p:animEffect transition="in" filter="fade">
                                      <p:cBhvr>
                                        <p:cTn id="58" dur="200"/>
                                        <p:tgtEl>
                                          <p:spTgt spid="29"/>
                                        </p:tgtEl>
                                      </p:cBhvr>
                                    </p:animEffect>
                                  </p:childTnLst>
                                </p:cTn>
                              </p:par>
                              <p:par>
                                <p:cTn id="59" presetID="10" presetClass="entr" presetSubtype="0" fill="hold" nodeType="withEffect">
                                  <p:stCondLst>
                                    <p:cond delay="100"/>
                                  </p:stCondLst>
                                  <p:childTnLst>
                                    <p:set>
                                      <p:cBhvr>
                                        <p:cTn id="60" dur="1" fill="hold">
                                          <p:stCondLst>
                                            <p:cond delay="0"/>
                                          </p:stCondLst>
                                        </p:cTn>
                                        <p:tgtEl>
                                          <p:spTgt spid="26"/>
                                        </p:tgtEl>
                                        <p:attrNameLst>
                                          <p:attrName>style.visibility</p:attrName>
                                        </p:attrNameLst>
                                      </p:cBhvr>
                                      <p:to>
                                        <p:strVal val="visible"/>
                                      </p:to>
                                    </p:set>
                                    <p:animEffect transition="in" filter="fade">
                                      <p:cBhvr>
                                        <p:cTn id="61" dur="200"/>
                                        <p:tgtEl>
                                          <p:spTgt spid="26"/>
                                        </p:tgtEl>
                                      </p:cBhvr>
                                    </p:animEffect>
                                  </p:childTnLst>
                                </p:cTn>
                              </p:par>
                              <p:par>
                                <p:cTn id="62" presetID="10" presetClass="entr" presetSubtype="0" fill="hold" nodeType="withEffect">
                                  <p:stCondLst>
                                    <p:cond delay="200"/>
                                  </p:stCondLst>
                                  <p:childTnLst>
                                    <p:set>
                                      <p:cBhvr>
                                        <p:cTn id="63" dur="1" fill="hold">
                                          <p:stCondLst>
                                            <p:cond delay="0"/>
                                          </p:stCondLst>
                                        </p:cTn>
                                        <p:tgtEl>
                                          <p:spTgt spid="27"/>
                                        </p:tgtEl>
                                        <p:attrNameLst>
                                          <p:attrName>style.visibility</p:attrName>
                                        </p:attrNameLst>
                                      </p:cBhvr>
                                      <p:to>
                                        <p:strVal val="visible"/>
                                      </p:to>
                                    </p:set>
                                    <p:animEffect transition="in" filter="fade">
                                      <p:cBhvr>
                                        <p:cTn id="64" dur="200"/>
                                        <p:tgtEl>
                                          <p:spTgt spid="27"/>
                                        </p:tgtEl>
                                      </p:cBhvr>
                                    </p:animEffect>
                                  </p:childTnLst>
                                </p:cTn>
                              </p:par>
                              <p:par>
                                <p:cTn id="65" presetID="10" presetClass="entr" presetSubtype="0" fill="hold" grpId="0" nodeType="withEffect">
                                  <p:stCondLst>
                                    <p:cond delay="100"/>
                                  </p:stCondLst>
                                  <p:childTnLst>
                                    <p:set>
                                      <p:cBhvr>
                                        <p:cTn id="66" dur="1" fill="hold">
                                          <p:stCondLst>
                                            <p:cond delay="0"/>
                                          </p:stCondLst>
                                        </p:cTn>
                                        <p:tgtEl>
                                          <p:spTgt spid="30"/>
                                        </p:tgtEl>
                                        <p:attrNameLst>
                                          <p:attrName>style.visibility</p:attrName>
                                        </p:attrNameLst>
                                      </p:cBhvr>
                                      <p:to>
                                        <p:strVal val="visible"/>
                                      </p:to>
                                    </p:set>
                                    <p:animEffect transition="in" filter="fade">
                                      <p:cBhvr>
                                        <p:cTn id="67" dur="200"/>
                                        <p:tgtEl>
                                          <p:spTgt spid="30"/>
                                        </p:tgtEl>
                                      </p:cBhvr>
                                    </p:animEffect>
                                  </p:childTnLst>
                                </p:cTn>
                              </p:par>
                              <p:par>
                                <p:cTn id="68" presetID="10" presetClass="entr" presetSubtype="0" fill="hold" grpId="0" nodeType="withEffect">
                                  <p:stCondLst>
                                    <p:cond delay="200"/>
                                  </p:stCondLst>
                                  <p:childTnLst>
                                    <p:set>
                                      <p:cBhvr>
                                        <p:cTn id="69" dur="1" fill="hold">
                                          <p:stCondLst>
                                            <p:cond delay="0"/>
                                          </p:stCondLst>
                                        </p:cTn>
                                        <p:tgtEl>
                                          <p:spTgt spid="31"/>
                                        </p:tgtEl>
                                        <p:attrNameLst>
                                          <p:attrName>style.visibility</p:attrName>
                                        </p:attrNameLst>
                                      </p:cBhvr>
                                      <p:to>
                                        <p:strVal val="visible"/>
                                      </p:to>
                                    </p:set>
                                    <p:animEffect transition="in" filter="fade">
                                      <p:cBhvr>
                                        <p:cTn id="70" dur="200"/>
                                        <p:tgtEl>
                                          <p:spTgt spid="31"/>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39"/>
                                        </p:tgtEl>
                                        <p:attrNameLst>
                                          <p:attrName>style.visibility</p:attrName>
                                        </p:attrNameLst>
                                      </p:cBhvr>
                                      <p:to>
                                        <p:strVal val="visible"/>
                                      </p:to>
                                    </p:set>
                                    <p:animEffect transition="in" filter="fade">
                                      <p:cBhvr>
                                        <p:cTn id="75" dur="200"/>
                                        <p:tgtEl>
                                          <p:spTgt spid="39"/>
                                        </p:tgtEl>
                                      </p:cBhvr>
                                    </p:animEffect>
                                  </p:childTnLst>
                                </p:cTn>
                              </p:par>
                              <p:par>
                                <p:cTn id="76" presetID="10" presetClass="entr" presetSubtype="0" fill="hold" nodeType="withEffect">
                                  <p:stCondLst>
                                    <p:cond delay="100"/>
                                  </p:stCondLst>
                                  <p:childTnLst>
                                    <p:set>
                                      <p:cBhvr>
                                        <p:cTn id="77" dur="1" fill="hold">
                                          <p:stCondLst>
                                            <p:cond delay="0"/>
                                          </p:stCondLst>
                                        </p:cTn>
                                        <p:tgtEl>
                                          <p:spTgt spid="33"/>
                                        </p:tgtEl>
                                        <p:attrNameLst>
                                          <p:attrName>style.visibility</p:attrName>
                                        </p:attrNameLst>
                                      </p:cBhvr>
                                      <p:to>
                                        <p:strVal val="visible"/>
                                      </p:to>
                                    </p:set>
                                    <p:animEffect transition="in" filter="fade">
                                      <p:cBhvr>
                                        <p:cTn id="78" dur="200"/>
                                        <p:tgtEl>
                                          <p:spTgt spid="33"/>
                                        </p:tgtEl>
                                      </p:cBhvr>
                                    </p:animEffect>
                                  </p:childTnLst>
                                </p:cTn>
                              </p:par>
                              <p:par>
                                <p:cTn id="79" presetID="10" presetClass="entr" presetSubtype="0" fill="hold" nodeType="withEffect">
                                  <p:stCondLst>
                                    <p:cond delay="200"/>
                                  </p:stCondLst>
                                  <p:childTnLst>
                                    <p:set>
                                      <p:cBhvr>
                                        <p:cTn id="80" dur="1" fill="hold">
                                          <p:stCondLst>
                                            <p:cond delay="0"/>
                                          </p:stCondLst>
                                        </p:cTn>
                                        <p:tgtEl>
                                          <p:spTgt spid="34"/>
                                        </p:tgtEl>
                                        <p:attrNameLst>
                                          <p:attrName>style.visibility</p:attrName>
                                        </p:attrNameLst>
                                      </p:cBhvr>
                                      <p:to>
                                        <p:strVal val="visible"/>
                                      </p:to>
                                    </p:set>
                                    <p:animEffect transition="in" filter="fade">
                                      <p:cBhvr>
                                        <p:cTn id="81" dur="200"/>
                                        <p:tgtEl>
                                          <p:spTgt spid="34"/>
                                        </p:tgtEl>
                                      </p:cBhvr>
                                    </p:animEffect>
                                  </p:childTnLst>
                                </p:cTn>
                              </p:par>
                              <p:par>
                                <p:cTn id="82" presetID="10" presetClass="entr" presetSubtype="0" fill="hold" nodeType="withEffect">
                                  <p:stCondLst>
                                    <p:cond delay="300"/>
                                  </p:stCondLst>
                                  <p:childTnLst>
                                    <p:set>
                                      <p:cBhvr>
                                        <p:cTn id="83" dur="1" fill="hold">
                                          <p:stCondLst>
                                            <p:cond delay="0"/>
                                          </p:stCondLst>
                                        </p:cTn>
                                        <p:tgtEl>
                                          <p:spTgt spid="35"/>
                                        </p:tgtEl>
                                        <p:attrNameLst>
                                          <p:attrName>style.visibility</p:attrName>
                                        </p:attrNameLst>
                                      </p:cBhvr>
                                      <p:to>
                                        <p:strVal val="visible"/>
                                      </p:to>
                                    </p:set>
                                    <p:animEffect transition="in" filter="fade">
                                      <p:cBhvr>
                                        <p:cTn id="84" dur="200"/>
                                        <p:tgtEl>
                                          <p:spTgt spid="35"/>
                                        </p:tgtEl>
                                      </p:cBhvr>
                                    </p:animEffect>
                                  </p:childTnLst>
                                </p:cTn>
                              </p:par>
                              <p:par>
                                <p:cTn id="85" presetID="10" presetClass="entr" presetSubtype="0" fill="hold" grpId="0" nodeType="withEffect">
                                  <p:stCondLst>
                                    <p:cond delay="100"/>
                                  </p:stCondLst>
                                  <p:childTnLst>
                                    <p:set>
                                      <p:cBhvr>
                                        <p:cTn id="86" dur="1" fill="hold">
                                          <p:stCondLst>
                                            <p:cond delay="0"/>
                                          </p:stCondLst>
                                        </p:cTn>
                                        <p:tgtEl>
                                          <p:spTgt spid="40"/>
                                        </p:tgtEl>
                                        <p:attrNameLst>
                                          <p:attrName>style.visibility</p:attrName>
                                        </p:attrNameLst>
                                      </p:cBhvr>
                                      <p:to>
                                        <p:strVal val="visible"/>
                                      </p:to>
                                    </p:set>
                                    <p:animEffect transition="in" filter="fade">
                                      <p:cBhvr>
                                        <p:cTn id="87" dur="200"/>
                                        <p:tgtEl>
                                          <p:spTgt spid="40"/>
                                        </p:tgtEl>
                                      </p:cBhvr>
                                    </p:animEffect>
                                  </p:childTnLst>
                                </p:cTn>
                              </p:par>
                              <p:par>
                                <p:cTn id="88" presetID="10" presetClass="entr" presetSubtype="0" fill="hold" grpId="0" nodeType="withEffect">
                                  <p:stCondLst>
                                    <p:cond delay="200"/>
                                  </p:stCondLst>
                                  <p:childTnLst>
                                    <p:set>
                                      <p:cBhvr>
                                        <p:cTn id="89" dur="1" fill="hold">
                                          <p:stCondLst>
                                            <p:cond delay="0"/>
                                          </p:stCondLst>
                                        </p:cTn>
                                        <p:tgtEl>
                                          <p:spTgt spid="42"/>
                                        </p:tgtEl>
                                        <p:attrNameLst>
                                          <p:attrName>style.visibility</p:attrName>
                                        </p:attrNameLst>
                                      </p:cBhvr>
                                      <p:to>
                                        <p:strVal val="visible"/>
                                      </p:to>
                                    </p:set>
                                    <p:animEffect transition="in" filter="fade">
                                      <p:cBhvr>
                                        <p:cTn id="90" dur="200"/>
                                        <p:tgtEl>
                                          <p:spTgt spid="42"/>
                                        </p:tgtEl>
                                      </p:cBhvr>
                                    </p:animEffect>
                                  </p:childTnLst>
                                </p:cTn>
                              </p:par>
                              <p:par>
                                <p:cTn id="91" presetID="10" presetClass="entr" presetSubtype="0" fill="hold" grpId="0" nodeType="withEffect">
                                  <p:stCondLst>
                                    <p:cond delay="300"/>
                                  </p:stCondLst>
                                  <p:childTnLst>
                                    <p:set>
                                      <p:cBhvr>
                                        <p:cTn id="92" dur="1" fill="hold">
                                          <p:stCondLst>
                                            <p:cond delay="0"/>
                                          </p:stCondLst>
                                        </p:cTn>
                                        <p:tgtEl>
                                          <p:spTgt spid="47"/>
                                        </p:tgtEl>
                                        <p:attrNameLst>
                                          <p:attrName>style.visibility</p:attrName>
                                        </p:attrNameLst>
                                      </p:cBhvr>
                                      <p:to>
                                        <p:strVal val="visible"/>
                                      </p:to>
                                    </p:set>
                                    <p:animEffect transition="in" filter="fade">
                                      <p:cBhvr>
                                        <p:cTn id="93" dur="200"/>
                                        <p:tgtEl>
                                          <p:spTgt spid="47"/>
                                        </p:tgtEl>
                                      </p:cBhvr>
                                    </p:animEffect>
                                  </p:childTnLst>
                                </p:cTn>
                              </p:par>
                            </p:childTnLst>
                          </p:cTn>
                        </p:par>
                      </p:childTnLst>
                    </p:cTn>
                  </p:par>
                  <p:par>
                    <p:cTn id="94" fill="hold">
                      <p:stCondLst>
                        <p:cond delay="indefinite"/>
                      </p:stCondLst>
                      <p:childTnLst>
                        <p:par>
                          <p:cTn id="95" fill="hold">
                            <p:stCondLst>
                              <p:cond delay="0"/>
                            </p:stCondLst>
                            <p:childTnLst>
                              <p:par>
                                <p:cTn id="96" presetID="10" presetClass="entr" presetSubtype="0" fill="hold" grpId="0" nodeType="clickEffect">
                                  <p:stCondLst>
                                    <p:cond delay="0"/>
                                  </p:stCondLst>
                                  <p:childTnLst>
                                    <p:set>
                                      <p:cBhvr>
                                        <p:cTn id="97" dur="1" fill="hold">
                                          <p:stCondLst>
                                            <p:cond delay="0"/>
                                          </p:stCondLst>
                                        </p:cTn>
                                        <p:tgtEl>
                                          <p:spTgt spid="36"/>
                                        </p:tgtEl>
                                        <p:attrNameLst>
                                          <p:attrName>style.visibility</p:attrName>
                                        </p:attrNameLst>
                                      </p:cBhvr>
                                      <p:to>
                                        <p:strVal val="visible"/>
                                      </p:to>
                                    </p:set>
                                    <p:animEffect transition="in" filter="fade">
                                      <p:cBhvr>
                                        <p:cTn id="98" dur="200"/>
                                        <p:tgtEl>
                                          <p:spTgt spid="36"/>
                                        </p:tgtEl>
                                      </p:cBhvr>
                                    </p:animEffect>
                                  </p:childTnLst>
                                </p:cTn>
                              </p:par>
                              <p:par>
                                <p:cTn id="99" presetID="10" presetClass="entr" presetSubtype="0" fill="hold" grpId="0" nodeType="withEffect">
                                  <p:stCondLst>
                                    <p:cond delay="200"/>
                                  </p:stCondLst>
                                  <p:childTnLst>
                                    <p:set>
                                      <p:cBhvr>
                                        <p:cTn id="100" dur="1" fill="hold">
                                          <p:stCondLst>
                                            <p:cond delay="0"/>
                                          </p:stCondLst>
                                        </p:cTn>
                                        <p:tgtEl>
                                          <p:spTgt spid="37"/>
                                        </p:tgtEl>
                                        <p:attrNameLst>
                                          <p:attrName>style.visibility</p:attrName>
                                        </p:attrNameLst>
                                      </p:cBhvr>
                                      <p:to>
                                        <p:strVal val="visible"/>
                                      </p:to>
                                    </p:set>
                                    <p:animEffect transition="in" filter="fade">
                                      <p:cBhvr>
                                        <p:cTn id="101" dur="200"/>
                                        <p:tgtEl>
                                          <p:spTgt spid="37"/>
                                        </p:tgtEl>
                                      </p:cBhvr>
                                    </p:animEffect>
                                  </p:childTnLst>
                                </p:cTn>
                              </p:par>
                              <p:par>
                                <p:cTn id="102" presetID="10" presetClass="entr" presetSubtype="0" fill="hold" grpId="0" nodeType="withEffect">
                                  <p:stCondLst>
                                    <p:cond delay="100"/>
                                  </p:stCondLst>
                                  <p:childTnLst>
                                    <p:set>
                                      <p:cBhvr>
                                        <p:cTn id="103" dur="1" fill="hold">
                                          <p:stCondLst>
                                            <p:cond delay="0"/>
                                          </p:stCondLst>
                                        </p:cTn>
                                        <p:tgtEl>
                                          <p:spTgt spid="38"/>
                                        </p:tgtEl>
                                        <p:attrNameLst>
                                          <p:attrName>style.visibility</p:attrName>
                                        </p:attrNameLst>
                                      </p:cBhvr>
                                      <p:to>
                                        <p:strVal val="visible"/>
                                      </p:to>
                                    </p:set>
                                    <p:animEffect transition="in" filter="fade">
                                      <p:cBhvr>
                                        <p:cTn id="104" dur="200"/>
                                        <p:tgtEl>
                                          <p:spTgt spid="38"/>
                                        </p:tgtEl>
                                      </p:cBhvr>
                                    </p:animEffect>
                                  </p:childTnLst>
                                </p:cTn>
                              </p:par>
                              <p:par>
                                <p:cTn id="105" presetID="10" presetClass="entr" presetSubtype="0" fill="hold" grpId="0" nodeType="withEffect">
                                  <p:stCondLst>
                                    <p:cond delay="300"/>
                                  </p:stCondLst>
                                  <p:childTnLst>
                                    <p:set>
                                      <p:cBhvr>
                                        <p:cTn id="106" dur="1" fill="hold">
                                          <p:stCondLst>
                                            <p:cond delay="0"/>
                                          </p:stCondLst>
                                        </p:cTn>
                                        <p:tgtEl>
                                          <p:spTgt spid="58"/>
                                        </p:tgtEl>
                                        <p:attrNameLst>
                                          <p:attrName>style.visibility</p:attrName>
                                        </p:attrNameLst>
                                      </p:cBhvr>
                                      <p:to>
                                        <p:strVal val="visible"/>
                                      </p:to>
                                    </p:set>
                                    <p:animEffect transition="in" filter="fade">
                                      <p:cBhvr>
                                        <p:cTn id="107" dur="200"/>
                                        <p:tgtEl>
                                          <p:spTgt spid="58"/>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grpId="0" nodeType="clickEffect">
                                  <p:stCondLst>
                                    <p:cond delay="0"/>
                                  </p:stCondLst>
                                  <p:childTnLst>
                                    <p:set>
                                      <p:cBhvr>
                                        <p:cTn id="111" dur="1" fill="hold">
                                          <p:stCondLst>
                                            <p:cond delay="0"/>
                                          </p:stCondLst>
                                        </p:cTn>
                                        <p:tgtEl>
                                          <p:spTgt spid="59"/>
                                        </p:tgtEl>
                                        <p:attrNameLst>
                                          <p:attrName>style.visibility</p:attrName>
                                        </p:attrNameLst>
                                      </p:cBhvr>
                                      <p:to>
                                        <p:strVal val="visible"/>
                                      </p:to>
                                    </p:set>
                                    <p:animEffect transition="in" filter="fade">
                                      <p:cBhvr>
                                        <p:cTn id="112" dur="200"/>
                                        <p:tgtEl>
                                          <p:spTgt spid="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8" grpId="0" animBg="1"/>
      <p:bldP spid="37" grpId="0" animBg="1"/>
      <p:bldP spid="58" grpId="0" animBg="1"/>
      <p:bldP spid="59" grpId="0" animBg="1"/>
      <p:bldP spid="11" grpId="0" animBg="1"/>
      <p:bldP spid="12" grpId="0" animBg="1"/>
      <p:bldP spid="16" grpId="0" animBg="1"/>
      <p:bldP spid="17" grpId="0" animBg="1"/>
      <p:bldP spid="22" grpId="0" animBg="1"/>
      <p:bldP spid="23" grpId="0" animBg="1"/>
      <p:bldP spid="24" grpId="0" animBg="1"/>
      <p:bldP spid="25" grpId="0" animBg="1"/>
      <p:bldP spid="29" grpId="0" animBg="1"/>
      <p:bldP spid="30" grpId="0" animBg="1"/>
      <p:bldP spid="31" grpId="0" animBg="1"/>
      <p:bldP spid="39" grpId="0" animBg="1"/>
      <p:bldP spid="40" grpId="0" animBg="1"/>
      <p:bldP spid="42" grpId="0" animBg="1"/>
      <p:bldP spid="47"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2AF68-8D7F-5A84-89FD-918259B0C8E1}"/>
            </a:ext>
          </a:extLst>
        </p:cNvPr>
        <p:cNvGrpSpPr/>
        <p:nvPr/>
      </p:nvGrpSpPr>
      <p:grpSpPr>
        <a:xfrm>
          <a:off x="0" y="0"/>
          <a:ext cx="0" cy="0"/>
          <a:chOff x="0" y="0"/>
          <a:chExt cx="0" cy="0"/>
        </a:xfrm>
      </p:grpSpPr>
      <p:sp>
        <p:nvSpPr>
          <p:cNvPr id="77" name="Title 76">
            <a:extLst>
              <a:ext uri="{FF2B5EF4-FFF2-40B4-BE49-F238E27FC236}">
                <a16:creationId xmlns:a16="http://schemas.microsoft.com/office/drawing/2014/main" id="{0875377F-B36A-0280-69B2-DCF0F11B5342}"/>
              </a:ext>
            </a:extLst>
          </p:cNvPr>
          <p:cNvSpPr>
            <a:spLocks noGrp="1"/>
          </p:cNvSpPr>
          <p:nvPr>
            <p:ph type="title" idx="4294967295"/>
          </p:nvPr>
        </p:nvSpPr>
        <p:spPr>
          <a:xfrm>
            <a:off x="586740" y="-711027"/>
            <a:ext cx="11018520" cy="553998"/>
          </a:xfrm>
        </p:spPr>
        <p:txBody>
          <a:bodyPr vert="horz" wrap="square" lIns="0" tIns="0" rIns="0" bIns="0" rtlCol="0" anchor="b">
            <a:spAutoFit/>
          </a:bodyPr>
          <a:lstStyle/>
          <a:p>
            <a:r>
              <a:rPr lang="en-CA"/>
              <a:t>Workflows, Harness, Agent Loop</a:t>
            </a:r>
            <a:endParaRPr lang="en-US"/>
          </a:p>
        </p:txBody>
      </p:sp>
      <p:sp>
        <p:nvSpPr>
          <p:cNvPr id="3" name="Rounded Rectangle 4">
            <a:extLst>
              <a:ext uri="{FF2B5EF4-FFF2-40B4-BE49-F238E27FC236}">
                <a16:creationId xmlns:a16="http://schemas.microsoft.com/office/drawing/2014/main" id="{B59A8531-DA60-F4C5-EAEC-A722496606DB}"/>
              </a:ext>
            </a:extLst>
          </p:cNvPr>
          <p:cNvSpPr/>
          <p:nvPr/>
        </p:nvSpPr>
        <p:spPr>
          <a:xfrm>
            <a:off x="581552" y="610203"/>
            <a:ext cx="5368399" cy="2766365"/>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lIns="324000" tIns="180000" rIns="180000" bIns="91428" rtlCol="0" anchor="t"/>
          <a:lstStyle/>
          <a:p>
            <a:pPr defTabSz="457109">
              <a:lnSpc>
                <a:spcPct val="150000"/>
              </a:lnSpc>
            </a:pPr>
            <a:r>
              <a:rPr lang="en-US" sz="1600" b="1">
                <a:solidFill>
                  <a:schemeClr val="tx1"/>
                </a:solidFill>
                <a:latin typeface="+mj-lt"/>
                <a:cs typeface="Segoe UI" panose="020B0502040204020203" pitchFamily="34" charset="0"/>
              </a:rPr>
              <a:t>Workflows</a:t>
            </a:r>
          </a:p>
        </p:txBody>
      </p:sp>
      <p:sp>
        <p:nvSpPr>
          <p:cNvPr id="96" name="Shape 3">
            <a:extLst>
              <a:ext uri="{FF2B5EF4-FFF2-40B4-BE49-F238E27FC236}">
                <a16:creationId xmlns:a16="http://schemas.microsoft.com/office/drawing/2014/main" id="{3DB60291-115A-5A29-5A8C-FF0627C4750F}"/>
              </a:ext>
            </a:extLst>
          </p:cNvPr>
          <p:cNvSpPr/>
          <p:nvPr/>
        </p:nvSpPr>
        <p:spPr>
          <a:xfrm>
            <a:off x="976184" y="1424280"/>
            <a:ext cx="1056723"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Sequential</a:t>
            </a:r>
          </a:p>
        </p:txBody>
      </p:sp>
      <p:sp>
        <p:nvSpPr>
          <p:cNvPr id="110" name="Shape 15">
            <a:extLst>
              <a:ext uri="{FF2B5EF4-FFF2-40B4-BE49-F238E27FC236}">
                <a16:creationId xmlns:a16="http://schemas.microsoft.com/office/drawing/2014/main" id="{D2EBBA1F-8FA4-54BA-EBB0-3F09DE2EA5A4}"/>
              </a:ext>
              <a:ext uri="{C183D7F6-B498-43B3-948B-1728B52AA6E4}">
                <adec:decorative xmlns:adec="http://schemas.microsoft.com/office/drawing/2017/decorative" val="1"/>
              </a:ext>
            </a:extLst>
          </p:cNvPr>
          <p:cNvSpPr>
            <a:spLocks/>
          </p:cNvSpPr>
          <p:nvPr/>
        </p:nvSpPr>
        <p:spPr>
          <a:xfrm>
            <a:off x="976185" y="2504791"/>
            <a:ext cx="1056723" cy="61154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latin typeface="Segoe UI" panose="020B0502040204020203" pitchFamily="34" charset="0"/>
            </a:endParaRPr>
          </a:p>
        </p:txBody>
      </p:sp>
      <p:sp>
        <p:nvSpPr>
          <p:cNvPr id="111" name="Shape 3">
            <a:extLst>
              <a:ext uri="{FF2B5EF4-FFF2-40B4-BE49-F238E27FC236}">
                <a16:creationId xmlns:a16="http://schemas.microsoft.com/office/drawing/2014/main" id="{0D6D8D79-0654-BA16-3CA8-CD44BC29570C}"/>
              </a:ext>
            </a:extLst>
          </p:cNvPr>
          <p:cNvSpPr/>
          <p:nvPr/>
        </p:nvSpPr>
        <p:spPr>
          <a:xfrm>
            <a:off x="976184" y="2299601"/>
            <a:ext cx="1056723"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Author/Critic</a:t>
            </a:r>
          </a:p>
        </p:txBody>
      </p:sp>
      <p:sp>
        <p:nvSpPr>
          <p:cNvPr id="128" name="Rectangle: Rounded Corners 8">
            <a:extLst>
              <a:ext uri="{FF2B5EF4-FFF2-40B4-BE49-F238E27FC236}">
                <a16:creationId xmlns:a16="http://schemas.microsoft.com/office/drawing/2014/main" id="{D08026F1-4FA1-2CEC-86D1-7B38B3F1944D}"/>
              </a:ext>
              <a:ext uri="{C183D7F6-B498-43B3-948B-1728B52AA6E4}">
                <adec:decorative xmlns:adec="http://schemas.microsoft.com/office/drawing/2017/decorative" val="1"/>
              </a:ext>
            </a:extLst>
          </p:cNvPr>
          <p:cNvSpPr/>
          <p:nvPr/>
        </p:nvSpPr>
        <p:spPr bwMode="auto">
          <a:xfrm>
            <a:off x="1069978" y="2753046"/>
            <a:ext cx="282132" cy="111617"/>
          </a:xfrm>
          <a:prstGeom prst="rect">
            <a:avLst/>
          </a:prstGeom>
          <a:noFill/>
          <a:ln w="12700" cap="flat" cmpd="sng" algn="ctr">
            <a:solidFill>
              <a:schemeClr val="tx1"/>
            </a:solid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500" b="1" i="0" u="none" strike="noStrike" kern="0" cap="none" spc="0" normalizeH="0" baseline="0" noProof="0">
                <a:ln>
                  <a:noFill/>
                </a:ln>
                <a:effectLst/>
                <a:uLnTx/>
                <a:uFillTx/>
                <a:latin typeface="+mj-lt"/>
                <a:ea typeface="+mn-ea"/>
                <a:cs typeface="+mn-cs"/>
              </a:rPr>
              <a:t>worker</a:t>
            </a:r>
          </a:p>
        </p:txBody>
      </p:sp>
      <p:sp>
        <p:nvSpPr>
          <p:cNvPr id="127" name="!!Arco 65">
            <a:extLst>
              <a:ext uri="{FF2B5EF4-FFF2-40B4-BE49-F238E27FC236}">
                <a16:creationId xmlns:a16="http://schemas.microsoft.com/office/drawing/2014/main" id="{B5419081-73EF-5687-C014-4B3ADF7E7B22}"/>
              </a:ext>
              <a:ext uri="{C183D7F6-B498-43B3-948B-1728B52AA6E4}">
                <adec:decorative xmlns:adec="http://schemas.microsoft.com/office/drawing/2017/decorative" val="1"/>
              </a:ext>
            </a:extLst>
          </p:cNvPr>
          <p:cNvSpPr/>
          <p:nvPr/>
        </p:nvSpPr>
        <p:spPr>
          <a:xfrm>
            <a:off x="1410012" y="2707004"/>
            <a:ext cx="205311" cy="207119"/>
          </a:xfrm>
          <a:prstGeom prst="arc">
            <a:avLst>
              <a:gd name="adj1" fmla="val 17306097"/>
              <a:gd name="adj2" fmla="val 15694221"/>
            </a:avLst>
          </a:prstGeom>
          <a:noFill/>
          <a:ln w="15875" cap="rnd" cmpd="sng" algn="ctr">
            <a:solidFill>
              <a:srgbClr val="85BD23"/>
            </a:solidFill>
            <a:prstDash val="solid"/>
            <a:headEnd type="none" w="lg" len="sm"/>
            <a:tailEnd type="arrow" w="lg" len="sm"/>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114" fontAlgn="base">
              <a:spcBef>
                <a:spcPct val="0"/>
              </a:spcBef>
              <a:spcAft>
                <a:spcPct val="0"/>
              </a:spcAft>
            </a:pPr>
            <a:endParaRPr lang="en-US" sz="1050" kern="0">
              <a:latin typeface="Segoe UI" panose="020B0502040204020203" pitchFamily="34" charset="0"/>
              <a:cs typeface="Segoe UI" pitchFamily="34" charset="0"/>
            </a:endParaRPr>
          </a:p>
        </p:txBody>
      </p:sp>
      <p:sp>
        <p:nvSpPr>
          <p:cNvPr id="129" name="Rectangle: Rounded Corners 8">
            <a:extLst>
              <a:ext uri="{FF2B5EF4-FFF2-40B4-BE49-F238E27FC236}">
                <a16:creationId xmlns:a16="http://schemas.microsoft.com/office/drawing/2014/main" id="{07919103-D0CB-8187-A811-E4352AD62675}"/>
              </a:ext>
              <a:ext uri="{C183D7F6-B498-43B3-948B-1728B52AA6E4}">
                <adec:decorative xmlns:adec="http://schemas.microsoft.com/office/drawing/2017/decorative" val="1"/>
              </a:ext>
            </a:extLst>
          </p:cNvPr>
          <p:cNvSpPr/>
          <p:nvPr/>
        </p:nvSpPr>
        <p:spPr bwMode="auto">
          <a:xfrm>
            <a:off x="1673227" y="2756464"/>
            <a:ext cx="282132" cy="111617"/>
          </a:xfrm>
          <a:prstGeom prst="rect">
            <a:avLst/>
          </a:prstGeom>
          <a:noFill/>
          <a:ln w="12700" cap="flat" cmpd="sng" algn="ctr">
            <a:solidFill>
              <a:schemeClr val="tx1"/>
            </a:solid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500" b="1" i="0" u="none" strike="noStrike" kern="0" cap="none" spc="0" normalizeH="0" baseline="0" noProof="0">
                <a:ln>
                  <a:noFill/>
                </a:ln>
                <a:effectLst/>
                <a:uLnTx/>
                <a:uFillTx/>
                <a:latin typeface="+mj-lt"/>
                <a:ea typeface="+mn-ea"/>
                <a:cs typeface="+mn-cs"/>
              </a:rPr>
              <a:t>reviewer</a:t>
            </a:r>
          </a:p>
        </p:txBody>
      </p:sp>
      <p:sp>
        <p:nvSpPr>
          <p:cNvPr id="7" name="Rectangle: Rounded Corners 8">
            <a:extLst>
              <a:ext uri="{FF2B5EF4-FFF2-40B4-BE49-F238E27FC236}">
                <a16:creationId xmlns:a16="http://schemas.microsoft.com/office/drawing/2014/main" id="{99FE3DA4-F3EF-4C3E-7FA8-40E2C450BAD0}"/>
              </a:ext>
              <a:ext uri="{C183D7F6-B498-43B3-948B-1728B52AA6E4}">
                <adec:decorative xmlns:adec="http://schemas.microsoft.com/office/drawing/2017/decorative" val="1"/>
              </a:ext>
            </a:extLst>
          </p:cNvPr>
          <p:cNvSpPr/>
          <p:nvPr/>
        </p:nvSpPr>
        <p:spPr bwMode="auto">
          <a:xfrm>
            <a:off x="1407491" y="1721298"/>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sp>
        <p:nvSpPr>
          <p:cNvPr id="5" name="Rectangle: Rounded Corners 8">
            <a:extLst>
              <a:ext uri="{FF2B5EF4-FFF2-40B4-BE49-F238E27FC236}">
                <a16:creationId xmlns:a16="http://schemas.microsoft.com/office/drawing/2014/main" id="{82CA36DE-069B-8224-8A13-FD197155315D}"/>
              </a:ext>
              <a:ext uri="{C183D7F6-B498-43B3-948B-1728B52AA6E4}">
                <adec:decorative xmlns:adec="http://schemas.microsoft.com/office/drawing/2017/decorative" val="1"/>
              </a:ext>
            </a:extLst>
          </p:cNvPr>
          <p:cNvSpPr/>
          <p:nvPr/>
        </p:nvSpPr>
        <p:spPr bwMode="auto">
          <a:xfrm>
            <a:off x="1407491" y="1879434"/>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75" name="Straight Arrow Connector 74">
            <a:extLst>
              <a:ext uri="{FF2B5EF4-FFF2-40B4-BE49-F238E27FC236}">
                <a16:creationId xmlns:a16="http://schemas.microsoft.com/office/drawing/2014/main" id="{08417704-F553-47BD-BA35-D4FA8624ED27}"/>
              </a:ext>
              <a:ext uri="{C183D7F6-B498-43B3-948B-1728B52AA6E4}">
                <adec:decorative xmlns:adec="http://schemas.microsoft.com/office/drawing/2017/decorative" val="1"/>
              </a:ext>
            </a:extLst>
          </p:cNvPr>
          <p:cNvCxnSpPr/>
          <p:nvPr/>
        </p:nvCxnSpPr>
        <p:spPr>
          <a:xfrm>
            <a:off x="1501885" y="1832245"/>
            <a:ext cx="714" cy="4719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95" name="Shape 15">
            <a:extLst>
              <a:ext uri="{FF2B5EF4-FFF2-40B4-BE49-F238E27FC236}">
                <a16:creationId xmlns:a16="http://schemas.microsoft.com/office/drawing/2014/main" id="{9A204232-D19F-F4E7-B89A-8911A4E622E4}"/>
              </a:ext>
              <a:ext uri="{C183D7F6-B498-43B3-948B-1728B52AA6E4}">
                <adec:decorative xmlns:adec="http://schemas.microsoft.com/office/drawing/2017/decorative" val="1"/>
              </a:ext>
            </a:extLst>
          </p:cNvPr>
          <p:cNvSpPr>
            <a:spLocks/>
          </p:cNvSpPr>
          <p:nvPr/>
        </p:nvSpPr>
        <p:spPr>
          <a:xfrm>
            <a:off x="976185" y="1629470"/>
            <a:ext cx="1056723" cy="61154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latin typeface="Segoe UI" panose="020B0502040204020203" pitchFamily="34" charset="0"/>
            </a:endParaRPr>
          </a:p>
        </p:txBody>
      </p:sp>
      <p:cxnSp>
        <p:nvCxnSpPr>
          <p:cNvPr id="93" name="Straight Arrow Connector 92">
            <a:extLst>
              <a:ext uri="{FF2B5EF4-FFF2-40B4-BE49-F238E27FC236}">
                <a16:creationId xmlns:a16="http://schemas.microsoft.com/office/drawing/2014/main" id="{55F40464-38BF-E340-9DFA-0491FBC58376}"/>
              </a:ext>
              <a:ext uri="{C183D7F6-B498-43B3-948B-1728B52AA6E4}">
                <adec:decorative xmlns:adec="http://schemas.microsoft.com/office/drawing/2017/decorative" val="1"/>
              </a:ext>
            </a:extLst>
          </p:cNvPr>
          <p:cNvCxnSpPr/>
          <p:nvPr/>
        </p:nvCxnSpPr>
        <p:spPr>
          <a:xfrm>
            <a:off x="1501885" y="1990381"/>
            <a:ext cx="714" cy="4719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43" name="Rectangle 42">
            <a:extLst>
              <a:ext uri="{FF2B5EF4-FFF2-40B4-BE49-F238E27FC236}">
                <a16:creationId xmlns:a16="http://schemas.microsoft.com/office/drawing/2014/main" id="{3A994960-1EE2-F120-F05E-46C00A6C0E95}"/>
              </a:ext>
              <a:ext uri="{C183D7F6-B498-43B3-948B-1728B52AA6E4}">
                <adec:decorative xmlns:adec="http://schemas.microsoft.com/office/drawing/2017/decorative" val="1"/>
              </a:ext>
            </a:extLst>
          </p:cNvPr>
          <p:cNvSpPr/>
          <p:nvPr/>
        </p:nvSpPr>
        <p:spPr bwMode="auto">
          <a:xfrm>
            <a:off x="1407491" y="2037571"/>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sp>
        <p:nvSpPr>
          <p:cNvPr id="97" name="Shape 3">
            <a:extLst>
              <a:ext uri="{FF2B5EF4-FFF2-40B4-BE49-F238E27FC236}">
                <a16:creationId xmlns:a16="http://schemas.microsoft.com/office/drawing/2014/main" id="{87132C49-5A54-5894-9082-67E3FE983BC7}"/>
              </a:ext>
            </a:extLst>
          </p:cNvPr>
          <p:cNvSpPr/>
          <p:nvPr/>
        </p:nvSpPr>
        <p:spPr>
          <a:xfrm>
            <a:off x="2105937" y="1424280"/>
            <a:ext cx="1056723"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Handoff</a:t>
            </a:r>
          </a:p>
        </p:txBody>
      </p:sp>
      <p:sp>
        <p:nvSpPr>
          <p:cNvPr id="98" name="Shape 15">
            <a:extLst>
              <a:ext uri="{FF2B5EF4-FFF2-40B4-BE49-F238E27FC236}">
                <a16:creationId xmlns:a16="http://schemas.microsoft.com/office/drawing/2014/main" id="{8D2C59C2-8A00-A8F0-229E-FADE67ADE262}"/>
              </a:ext>
              <a:ext uri="{C183D7F6-B498-43B3-948B-1728B52AA6E4}">
                <adec:decorative xmlns:adec="http://schemas.microsoft.com/office/drawing/2017/decorative" val="1"/>
              </a:ext>
            </a:extLst>
          </p:cNvPr>
          <p:cNvSpPr>
            <a:spLocks/>
          </p:cNvSpPr>
          <p:nvPr/>
        </p:nvSpPr>
        <p:spPr>
          <a:xfrm>
            <a:off x="2105937" y="1629470"/>
            <a:ext cx="1056723" cy="61154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latin typeface="Segoe UI" panose="020B0502040204020203" pitchFamily="34" charset="0"/>
            </a:endParaRPr>
          </a:p>
        </p:txBody>
      </p:sp>
      <p:sp>
        <p:nvSpPr>
          <p:cNvPr id="103" name="Rectangle: Rounded Corners 8">
            <a:extLst>
              <a:ext uri="{FF2B5EF4-FFF2-40B4-BE49-F238E27FC236}">
                <a16:creationId xmlns:a16="http://schemas.microsoft.com/office/drawing/2014/main" id="{0FC9DD7F-B97A-46C9-2771-6668C2A9CC7E}"/>
              </a:ext>
              <a:ext uri="{C183D7F6-B498-43B3-948B-1728B52AA6E4}">
                <adec:decorative xmlns:adec="http://schemas.microsoft.com/office/drawing/2017/decorative" val="1"/>
              </a:ext>
            </a:extLst>
          </p:cNvPr>
          <p:cNvSpPr/>
          <p:nvPr/>
        </p:nvSpPr>
        <p:spPr bwMode="auto">
          <a:xfrm>
            <a:off x="2273493" y="1935243"/>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sp>
        <p:nvSpPr>
          <p:cNvPr id="101" name="Rectangle: Rounded Corners 8">
            <a:extLst>
              <a:ext uri="{FF2B5EF4-FFF2-40B4-BE49-F238E27FC236}">
                <a16:creationId xmlns:a16="http://schemas.microsoft.com/office/drawing/2014/main" id="{B013E4E0-F22F-4880-9D63-8925E568AF89}"/>
              </a:ext>
              <a:ext uri="{C183D7F6-B498-43B3-948B-1728B52AA6E4}">
                <adec:decorative xmlns:adec="http://schemas.microsoft.com/office/drawing/2017/decorative" val="1"/>
              </a:ext>
            </a:extLst>
          </p:cNvPr>
          <p:cNvSpPr/>
          <p:nvPr/>
        </p:nvSpPr>
        <p:spPr bwMode="auto">
          <a:xfrm>
            <a:off x="2539191" y="1777105"/>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06" name="Connector: Elbow 114">
            <a:extLst>
              <a:ext uri="{FF2B5EF4-FFF2-40B4-BE49-F238E27FC236}">
                <a16:creationId xmlns:a16="http://schemas.microsoft.com/office/drawing/2014/main" id="{60CAF271-D3F1-15D2-A845-D2A07E052E2A}"/>
              </a:ext>
              <a:ext uri="{C183D7F6-B498-43B3-948B-1728B52AA6E4}">
                <adec:decorative xmlns:adec="http://schemas.microsoft.com/office/drawing/2017/decorative" val="1"/>
              </a:ext>
            </a:extLst>
          </p:cNvPr>
          <p:cNvCxnSpPr/>
          <p:nvPr/>
        </p:nvCxnSpPr>
        <p:spPr>
          <a:xfrm rot="10800000" flipV="1">
            <a:off x="2368600" y="1832914"/>
            <a:ext cx="170591" cy="102329"/>
          </a:xfrm>
          <a:prstGeom prst="bentConnector2">
            <a:avLst/>
          </a:prstGeom>
          <a:noFill/>
          <a:ln w="12700" cap="flat" cmpd="sng" algn="ctr">
            <a:solidFill>
              <a:srgbClr val="FFFFFF">
                <a:alpha val="50000"/>
              </a:srgbClr>
            </a:solidFill>
            <a:prstDash val="solid"/>
            <a:headEnd type="none" w="lg" len="med"/>
            <a:tailEnd type="arrow" w="lg" len="sm"/>
          </a:ln>
          <a:effectLst/>
        </p:spPr>
      </p:cxnSp>
      <p:cxnSp>
        <p:nvCxnSpPr>
          <p:cNvPr id="105" name="Straight Arrow Connector 104">
            <a:extLst>
              <a:ext uri="{FF2B5EF4-FFF2-40B4-BE49-F238E27FC236}">
                <a16:creationId xmlns:a16="http://schemas.microsoft.com/office/drawing/2014/main" id="{5CBC3084-3E55-C86E-B099-A7F503F093AB}"/>
              </a:ext>
              <a:ext uri="{C183D7F6-B498-43B3-948B-1728B52AA6E4}">
                <adec:decorative xmlns:adec="http://schemas.microsoft.com/office/drawing/2017/decorative" val="1"/>
              </a:ext>
            </a:extLst>
          </p:cNvPr>
          <p:cNvCxnSpPr/>
          <p:nvPr/>
        </p:nvCxnSpPr>
        <p:spPr>
          <a:xfrm>
            <a:off x="2633585" y="1888388"/>
            <a:ext cx="714" cy="4719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02" name="Rectangle: Rounded Corners 8">
            <a:extLst>
              <a:ext uri="{FF2B5EF4-FFF2-40B4-BE49-F238E27FC236}">
                <a16:creationId xmlns:a16="http://schemas.microsoft.com/office/drawing/2014/main" id="{C5C63B6B-3F35-D632-B078-244CFB0282A0}"/>
              </a:ext>
              <a:ext uri="{C183D7F6-B498-43B3-948B-1728B52AA6E4}">
                <adec:decorative xmlns:adec="http://schemas.microsoft.com/office/drawing/2017/decorative" val="1"/>
              </a:ext>
            </a:extLst>
          </p:cNvPr>
          <p:cNvSpPr/>
          <p:nvPr/>
        </p:nvSpPr>
        <p:spPr bwMode="auto">
          <a:xfrm>
            <a:off x="2539191" y="1935243"/>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08" name="Straight Arrow Connector 107">
            <a:extLst>
              <a:ext uri="{FF2B5EF4-FFF2-40B4-BE49-F238E27FC236}">
                <a16:creationId xmlns:a16="http://schemas.microsoft.com/office/drawing/2014/main" id="{ABFEBEF2-E012-3AD2-0DBB-1F328D9F7342}"/>
              </a:ext>
              <a:ext uri="{C183D7F6-B498-43B3-948B-1728B52AA6E4}">
                <adec:decorative xmlns:adec="http://schemas.microsoft.com/office/drawing/2017/decorative" val="1"/>
              </a:ext>
            </a:extLst>
          </p:cNvPr>
          <p:cNvCxnSpPr/>
          <p:nvPr/>
        </p:nvCxnSpPr>
        <p:spPr>
          <a:xfrm>
            <a:off x="2463708" y="1991050"/>
            <a:ext cx="75484" cy="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04" name="Rectangle: Rounded Corners 8">
            <a:extLst>
              <a:ext uri="{FF2B5EF4-FFF2-40B4-BE49-F238E27FC236}">
                <a16:creationId xmlns:a16="http://schemas.microsoft.com/office/drawing/2014/main" id="{8D148821-070E-5597-B436-2DBD77E7AB29}"/>
              </a:ext>
              <a:ext uri="{C183D7F6-B498-43B3-948B-1728B52AA6E4}">
                <adec:decorative xmlns:adec="http://schemas.microsoft.com/office/drawing/2017/decorative" val="1"/>
              </a:ext>
            </a:extLst>
          </p:cNvPr>
          <p:cNvSpPr/>
          <p:nvPr/>
        </p:nvSpPr>
        <p:spPr bwMode="auto">
          <a:xfrm>
            <a:off x="2804889" y="1935243"/>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07" name="Connector: Elbow 115">
            <a:extLst>
              <a:ext uri="{FF2B5EF4-FFF2-40B4-BE49-F238E27FC236}">
                <a16:creationId xmlns:a16="http://schemas.microsoft.com/office/drawing/2014/main" id="{8CFC05B1-41C0-34E3-779F-016E526C6B56}"/>
              </a:ext>
              <a:ext uri="{C183D7F6-B498-43B3-948B-1728B52AA6E4}">
                <adec:decorative xmlns:adec="http://schemas.microsoft.com/office/drawing/2017/decorative" val="1"/>
              </a:ext>
            </a:extLst>
          </p:cNvPr>
          <p:cNvCxnSpPr/>
          <p:nvPr/>
        </p:nvCxnSpPr>
        <p:spPr>
          <a:xfrm>
            <a:off x="2729406" y="1832914"/>
            <a:ext cx="170591" cy="102329"/>
          </a:xfrm>
          <a:prstGeom prst="bentConnector2">
            <a:avLst/>
          </a:prstGeom>
          <a:noFill/>
          <a:ln w="12700" cap="flat" cmpd="sng" algn="ctr">
            <a:solidFill>
              <a:srgbClr val="FFFFFF">
                <a:alpha val="50000"/>
              </a:srgbClr>
            </a:solidFill>
            <a:prstDash val="solid"/>
            <a:headEnd type="none" w="lg" len="med"/>
            <a:tailEnd type="arrow" w="lg" len="sm"/>
          </a:ln>
          <a:effectLst/>
        </p:spPr>
      </p:cxnSp>
      <p:cxnSp>
        <p:nvCxnSpPr>
          <p:cNvPr id="109" name="Straight Arrow Connector 108">
            <a:extLst>
              <a:ext uri="{FF2B5EF4-FFF2-40B4-BE49-F238E27FC236}">
                <a16:creationId xmlns:a16="http://schemas.microsoft.com/office/drawing/2014/main" id="{3F69A4EF-9351-33E6-8911-9E490322CF3C}"/>
              </a:ext>
              <a:ext uri="{C183D7F6-B498-43B3-948B-1728B52AA6E4}">
                <adec:decorative xmlns:adec="http://schemas.microsoft.com/office/drawing/2017/decorative" val="1"/>
              </a:ext>
            </a:extLst>
          </p:cNvPr>
          <p:cNvCxnSpPr/>
          <p:nvPr/>
        </p:nvCxnSpPr>
        <p:spPr>
          <a:xfrm>
            <a:off x="2729406" y="1991050"/>
            <a:ext cx="75484" cy="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12" name="Shape 3">
            <a:extLst>
              <a:ext uri="{FF2B5EF4-FFF2-40B4-BE49-F238E27FC236}">
                <a16:creationId xmlns:a16="http://schemas.microsoft.com/office/drawing/2014/main" id="{EBD3D7B0-C497-0B1B-4493-0D9A07024FF3}"/>
              </a:ext>
            </a:extLst>
          </p:cNvPr>
          <p:cNvSpPr/>
          <p:nvPr/>
        </p:nvSpPr>
        <p:spPr>
          <a:xfrm>
            <a:off x="2105937" y="2299601"/>
            <a:ext cx="1056723"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Magentic</a:t>
            </a:r>
          </a:p>
        </p:txBody>
      </p:sp>
      <p:sp>
        <p:nvSpPr>
          <p:cNvPr id="113" name="Shape 15">
            <a:extLst>
              <a:ext uri="{FF2B5EF4-FFF2-40B4-BE49-F238E27FC236}">
                <a16:creationId xmlns:a16="http://schemas.microsoft.com/office/drawing/2014/main" id="{EF6CCCB6-6D09-789D-2D28-C405B195DA4A}"/>
              </a:ext>
              <a:ext uri="{C183D7F6-B498-43B3-948B-1728B52AA6E4}">
                <adec:decorative xmlns:adec="http://schemas.microsoft.com/office/drawing/2017/decorative" val="1"/>
              </a:ext>
            </a:extLst>
          </p:cNvPr>
          <p:cNvSpPr>
            <a:spLocks/>
          </p:cNvSpPr>
          <p:nvPr/>
        </p:nvSpPr>
        <p:spPr>
          <a:xfrm>
            <a:off x="2105937" y="2504791"/>
            <a:ext cx="1056723" cy="61154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latin typeface="Segoe UI" panose="020B0502040204020203" pitchFamily="34" charset="0"/>
            </a:endParaRPr>
          </a:p>
        </p:txBody>
      </p:sp>
      <p:sp>
        <p:nvSpPr>
          <p:cNvPr id="121" name="Rectangle: Rounded Corners 8">
            <a:extLst>
              <a:ext uri="{FF2B5EF4-FFF2-40B4-BE49-F238E27FC236}">
                <a16:creationId xmlns:a16="http://schemas.microsoft.com/office/drawing/2014/main" id="{05C3C8B0-0BE5-68BD-B1FC-CA2BC20C0112}"/>
              </a:ext>
              <a:ext uri="{C183D7F6-B498-43B3-948B-1728B52AA6E4}">
                <adec:decorative xmlns:adec="http://schemas.microsoft.com/office/drawing/2017/decorative" val="1"/>
              </a:ext>
            </a:extLst>
          </p:cNvPr>
          <p:cNvSpPr/>
          <p:nvPr/>
        </p:nvSpPr>
        <p:spPr bwMode="auto">
          <a:xfrm>
            <a:off x="2265952" y="2829815"/>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sp>
        <p:nvSpPr>
          <p:cNvPr id="119" name="Rectangle: Rounded Corners 8">
            <a:extLst>
              <a:ext uri="{FF2B5EF4-FFF2-40B4-BE49-F238E27FC236}">
                <a16:creationId xmlns:a16="http://schemas.microsoft.com/office/drawing/2014/main" id="{E870B994-EE47-4031-B208-665A15D95B50}"/>
              </a:ext>
              <a:ext uri="{C183D7F6-B498-43B3-948B-1728B52AA6E4}">
                <adec:decorative xmlns:adec="http://schemas.microsoft.com/office/drawing/2017/decorative" val="1"/>
              </a:ext>
            </a:extLst>
          </p:cNvPr>
          <p:cNvSpPr/>
          <p:nvPr/>
        </p:nvSpPr>
        <p:spPr bwMode="auto">
          <a:xfrm>
            <a:off x="2531650" y="2671677"/>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24" name="Connector: Elbow 132">
            <a:extLst>
              <a:ext uri="{FF2B5EF4-FFF2-40B4-BE49-F238E27FC236}">
                <a16:creationId xmlns:a16="http://schemas.microsoft.com/office/drawing/2014/main" id="{78E511D5-A412-1281-8B13-2C19083D4CC5}"/>
              </a:ext>
              <a:ext uri="{C183D7F6-B498-43B3-948B-1728B52AA6E4}">
                <adec:decorative xmlns:adec="http://schemas.microsoft.com/office/drawing/2017/decorative" val="1"/>
              </a:ext>
            </a:extLst>
          </p:cNvPr>
          <p:cNvCxnSpPr/>
          <p:nvPr/>
        </p:nvCxnSpPr>
        <p:spPr>
          <a:xfrm rot="10800000" flipV="1">
            <a:off x="2361059" y="2727486"/>
            <a:ext cx="170591" cy="102329"/>
          </a:xfrm>
          <a:prstGeom prst="bentConnector2">
            <a:avLst/>
          </a:prstGeom>
          <a:noFill/>
          <a:ln w="12700" cap="flat" cmpd="sng" algn="ctr">
            <a:solidFill>
              <a:srgbClr val="FFFFFF">
                <a:alpha val="50000"/>
              </a:srgbClr>
            </a:solidFill>
            <a:prstDash val="solid"/>
            <a:headEnd type="arrow" w="lg" len="sm"/>
            <a:tailEnd type="arrow" w="lg" len="sm"/>
          </a:ln>
          <a:effectLst/>
        </p:spPr>
      </p:cxnSp>
      <p:cxnSp>
        <p:nvCxnSpPr>
          <p:cNvPr id="123" name="Straight Arrow Connector 122">
            <a:extLst>
              <a:ext uri="{FF2B5EF4-FFF2-40B4-BE49-F238E27FC236}">
                <a16:creationId xmlns:a16="http://schemas.microsoft.com/office/drawing/2014/main" id="{704E18F8-3C43-9ADE-015D-B0EFA32313AC}"/>
              </a:ext>
              <a:ext uri="{C183D7F6-B498-43B3-948B-1728B52AA6E4}">
                <adec:decorative xmlns:adec="http://schemas.microsoft.com/office/drawing/2017/decorative" val="1"/>
              </a:ext>
            </a:extLst>
          </p:cNvPr>
          <p:cNvCxnSpPr/>
          <p:nvPr/>
        </p:nvCxnSpPr>
        <p:spPr>
          <a:xfrm>
            <a:off x="2626044" y="2782960"/>
            <a:ext cx="714" cy="4719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20" name="Rectangle: Rounded Corners 8">
            <a:extLst>
              <a:ext uri="{FF2B5EF4-FFF2-40B4-BE49-F238E27FC236}">
                <a16:creationId xmlns:a16="http://schemas.microsoft.com/office/drawing/2014/main" id="{7B376BED-7F5A-3C7C-6EA0-A1D37CEBC2CD}"/>
              </a:ext>
              <a:ext uri="{C183D7F6-B498-43B3-948B-1728B52AA6E4}">
                <adec:decorative xmlns:adec="http://schemas.microsoft.com/office/drawing/2017/decorative" val="1"/>
              </a:ext>
            </a:extLst>
          </p:cNvPr>
          <p:cNvSpPr/>
          <p:nvPr/>
        </p:nvSpPr>
        <p:spPr bwMode="auto">
          <a:xfrm>
            <a:off x="2531650" y="2829815"/>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sp>
        <p:nvSpPr>
          <p:cNvPr id="122" name="Rectangle: Rounded Corners 8">
            <a:extLst>
              <a:ext uri="{FF2B5EF4-FFF2-40B4-BE49-F238E27FC236}">
                <a16:creationId xmlns:a16="http://schemas.microsoft.com/office/drawing/2014/main" id="{65C5DD5F-93D2-8CB4-EAA2-BDF2A39F5A39}"/>
              </a:ext>
              <a:ext uri="{C183D7F6-B498-43B3-948B-1728B52AA6E4}">
                <adec:decorative xmlns:adec="http://schemas.microsoft.com/office/drawing/2017/decorative" val="1"/>
              </a:ext>
            </a:extLst>
          </p:cNvPr>
          <p:cNvSpPr/>
          <p:nvPr/>
        </p:nvSpPr>
        <p:spPr bwMode="auto">
          <a:xfrm>
            <a:off x="2797348" y="2829815"/>
            <a:ext cx="190215" cy="111617"/>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25" name="Connector: Elbow 133">
            <a:extLst>
              <a:ext uri="{FF2B5EF4-FFF2-40B4-BE49-F238E27FC236}">
                <a16:creationId xmlns:a16="http://schemas.microsoft.com/office/drawing/2014/main" id="{523F617A-0F49-A0DC-A553-5EAF72292534}"/>
              </a:ext>
              <a:ext uri="{C183D7F6-B498-43B3-948B-1728B52AA6E4}">
                <adec:decorative xmlns:adec="http://schemas.microsoft.com/office/drawing/2017/decorative" val="1"/>
              </a:ext>
            </a:extLst>
          </p:cNvPr>
          <p:cNvCxnSpPr/>
          <p:nvPr/>
        </p:nvCxnSpPr>
        <p:spPr>
          <a:xfrm>
            <a:off x="2721865" y="2727486"/>
            <a:ext cx="170591" cy="102329"/>
          </a:xfrm>
          <a:prstGeom prst="bentConnector2">
            <a:avLst/>
          </a:prstGeom>
          <a:noFill/>
          <a:ln w="12700" cap="flat" cmpd="sng" algn="ctr">
            <a:solidFill>
              <a:srgbClr val="FFFFFF">
                <a:alpha val="50000"/>
              </a:srgbClr>
            </a:solidFill>
            <a:prstDash val="solid"/>
            <a:headEnd type="arrow" w="lg" len="sm"/>
            <a:tailEnd type="arrow" w="lg" len="sm"/>
          </a:ln>
          <a:effectLst/>
        </p:spPr>
      </p:cxnSp>
      <p:sp>
        <p:nvSpPr>
          <p:cNvPr id="126" name="Freeform: Shape 134">
            <a:extLst>
              <a:ext uri="{FF2B5EF4-FFF2-40B4-BE49-F238E27FC236}">
                <a16:creationId xmlns:a16="http://schemas.microsoft.com/office/drawing/2014/main" id="{F8C5708F-E4E3-8E17-FC87-8A07610DCC5D}"/>
              </a:ext>
              <a:ext uri="{C183D7F6-B498-43B3-948B-1728B52AA6E4}">
                <adec:decorative xmlns:adec="http://schemas.microsoft.com/office/drawing/2017/decorative" val="1"/>
              </a:ext>
            </a:extLst>
          </p:cNvPr>
          <p:cNvSpPr/>
          <p:nvPr/>
        </p:nvSpPr>
        <p:spPr>
          <a:xfrm>
            <a:off x="2997394" y="2626596"/>
            <a:ext cx="85277" cy="106596"/>
          </a:xfrm>
          <a:custGeom>
            <a:avLst/>
            <a:gdLst>
              <a:gd name="connsiteX0" fmla="*/ 192578 w 324341"/>
              <a:gd name="connsiteY0" fmla="*/ 10136 h 405427"/>
              <a:gd name="connsiteX1" fmla="*/ 314206 w 324341"/>
              <a:gd name="connsiteY1" fmla="*/ 131764 h 405427"/>
              <a:gd name="connsiteX2" fmla="*/ 202714 w 324341"/>
              <a:gd name="connsiteY2" fmla="*/ 131764 h 405427"/>
              <a:gd name="connsiteX3" fmla="*/ 192578 w 324341"/>
              <a:gd name="connsiteY3" fmla="*/ 121628 h 405427"/>
              <a:gd name="connsiteX4" fmla="*/ 40543 w 324341"/>
              <a:gd name="connsiteY4" fmla="*/ 0 h 405427"/>
              <a:gd name="connsiteX5" fmla="*/ 162171 w 324341"/>
              <a:gd name="connsiteY5" fmla="*/ 0 h 405427"/>
              <a:gd name="connsiteX6" fmla="*/ 162171 w 324341"/>
              <a:gd name="connsiteY6" fmla="*/ 121628 h 405427"/>
              <a:gd name="connsiteX7" fmla="*/ 202713 w 324341"/>
              <a:gd name="connsiteY7" fmla="*/ 162171 h 405427"/>
              <a:gd name="connsiteX8" fmla="*/ 324341 w 324341"/>
              <a:gd name="connsiteY8" fmla="*/ 162171 h 405427"/>
              <a:gd name="connsiteX9" fmla="*/ 324341 w 324341"/>
              <a:gd name="connsiteY9" fmla="*/ 364884 h 405427"/>
              <a:gd name="connsiteX10" fmla="*/ 283799 w 324341"/>
              <a:gd name="connsiteY10" fmla="*/ 405427 h 405427"/>
              <a:gd name="connsiteX11" fmla="*/ 40543 w 324341"/>
              <a:gd name="connsiteY11" fmla="*/ 405427 h 405427"/>
              <a:gd name="connsiteX12" fmla="*/ 0 w 324341"/>
              <a:gd name="connsiteY12" fmla="*/ 364884 h 405427"/>
              <a:gd name="connsiteX13" fmla="*/ 0 w 324341"/>
              <a:gd name="connsiteY13" fmla="*/ 40543 h 405427"/>
              <a:gd name="connsiteX14" fmla="*/ 40543 w 324341"/>
              <a:gd name="connsiteY14" fmla="*/ 0 h 405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4341" h="405427">
                <a:moveTo>
                  <a:pt x="192578" y="10136"/>
                </a:moveTo>
                <a:lnTo>
                  <a:pt x="314206" y="131764"/>
                </a:lnTo>
                <a:lnTo>
                  <a:pt x="202714" y="131764"/>
                </a:lnTo>
                <a:cubicBezTo>
                  <a:pt x="197117" y="131764"/>
                  <a:pt x="192578" y="127226"/>
                  <a:pt x="192578" y="121628"/>
                </a:cubicBezTo>
                <a:close/>
                <a:moveTo>
                  <a:pt x="40543" y="0"/>
                </a:moveTo>
                <a:lnTo>
                  <a:pt x="162171" y="0"/>
                </a:lnTo>
                <a:lnTo>
                  <a:pt x="162171" y="121628"/>
                </a:lnTo>
                <a:cubicBezTo>
                  <a:pt x="162171" y="144019"/>
                  <a:pt x="180322" y="162171"/>
                  <a:pt x="202713" y="162171"/>
                </a:cubicBezTo>
                <a:lnTo>
                  <a:pt x="324341" y="162171"/>
                </a:lnTo>
                <a:lnTo>
                  <a:pt x="324341" y="364884"/>
                </a:lnTo>
                <a:cubicBezTo>
                  <a:pt x="324341" y="387276"/>
                  <a:pt x="306190" y="405427"/>
                  <a:pt x="283799" y="405427"/>
                </a:cubicBezTo>
                <a:lnTo>
                  <a:pt x="40543" y="405427"/>
                </a:lnTo>
                <a:cubicBezTo>
                  <a:pt x="18152" y="405427"/>
                  <a:pt x="0" y="387276"/>
                  <a:pt x="0" y="364884"/>
                </a:cubicBezTo>
                <a:lnTo>
                  <a:pt x="0" y="40543"/>
                </a:lnTo>
                <a:cubicBezTo>
                  <a:pt x="0" y="18152"/>
                  <a:pt x="18152" y="0"/>
                  <a:pt x="40543" y="0"/>
                </a:cubicBezTo>
                <a:close/>
              </a:path>
            </a:pathLst>
          </a:custGeom>
          <a:solidFill>
            <a:srgbClr val="85BD23"/>
          </a:solidFill>
          <a:ln w="20241" cap="flat">
            <a:noFill/>
            <a:prstDash val="solid"/>
            <a:miter/>
          </a:ln>
        </p:spPr>
        <p:txBody>
          <a:bodyPr rtlCol="0" anchor="ct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900" b="0" i="0" u="none" strike="noStrike" kern="0" cap="none" spc="0" normalizeH="0" baseline="0" noProof="0">
              <a:ln>
                <a:noFill/>
              </a:ln>
              <a:effectLst/>
              <a:uLnTx/>
              <a:uFillTx/>
              <a:latin typeface="Segoe UI"/>
              <a:ea typeface="+mn-ea"/>
              <a:cs typeface="+mn-cs"/>
            </a:endParaRPr>
          </a:p>
        </p:txBody>
      </p:sp>
      <p:pic>
        <p:nvPicPr>
          <p:cNvPr id="4" name="Graphic 3">
            <a:extLst>
              <a:ext uri="{FF2B5EF4-FFF2-40B4-BE49-F238E27FC236}">
                <a16:creationId xmlns:a16="http://schemas.microsoft.com/office/drawing/2014/main" id="{D751AF21-72A0-E1A8-E898-3D8F69B4108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932122" y="671233"/>
            <a:ext cx="667258" cy="667258"/>
          </a:xfrm>
          <a:prstGeom prst="rect">
            <a:avLst/>
          </a:prstGeom>
        </p:spPr>
      </p:pic>
      <p:sp>
        <p:nvSpPr>
          <p:cNvPr id="99" name="Shape 3">
            <a:extLst>
              <a:ext uri="{FF2B5EF4-FFF2-40B4-BE49-F238E27FC236}">
                <a16:creationId xmlns:a16="http://schemas.microsoft.com/office/drawing/2014/main" id="{D4A5F408-7701-7968-E731-B0F33300AF7C}"/>
              </a:ext>
            </a:extLst>
          </p:cNvPr>
          <p:cNvSpPr/>
          <p:nvPr/>
        </p:nvSpPr>
        <p:spPr>
          <a:xfrm>
            <a:off x="3235689" y="1424280"/>
            <a:ext cx="2412572" cy="205190"/>
          </a:xfrm>
          <a:prstGeom prst="rect">
            <a:avLst/>
          </a:prstGeom>
          <a:solidFill>
            <a:schemeClr val="tx1"/>
          </a:solidFill>
          <a:ln w="12700">
            <a:solidFill>
              <a:schemeClr val="tx1"/>
            </a:solidFill>
            <a:prstDash val="solid"/>
          </a:ln>
        </p:spPr>
        <p:txBody>
          <a:bodyPr lIns="0" tIns="0" rIns="0" bIns="18288" anchor="ctr" anchorCtr="0"/>
          <a:lstStyle/>
          <a:p>
            <a:pPr algn="ctr"/>
            <a:r>
              <a:rPr lang="en-US" sz="1100" b="1">
                <a:solidFill>
                  <a:schemeClr val="bg1"/>
                </a:solidFill>
                <a:latin typeface="Segoe UI" pitchFamily="34" charset="0"/>
                <a:cs typeface="Segoe UI" pitchFamily="34" charset="-120"/>
              </a:rPr>
              <a:t>Custom Workflows</a:t>
            </a:r>
          </a:p>
        </p:txBody>
      </p:sp>
      <p:sp>
        <p:nvSpPr>
          <p:cNvPr id="6" name="Rounded Rectangle 6">
            <a:extLst>
              <a:ext uri="{FF2B5EF4-FFF2-40B4-BE49-F238E27FC236}">
                <a16:creationId xmlns:a16="http://schemas.microsoft.com/office/drawing/2014/main" id="{1C1E2AAF-A48E-EB17-A2DC-8E555A06E743}"/>
              </a:ext>
            </a:extLst>
          </p:cNvPr>
          <p:cNvSpPr/>
          <p:nvPr/>
        </p:nvSpPr>
        <p:spPr>
          <a:xfrm>
            <a:off x="6227856" y="604302"/>
            <a:ext cx="5368399" cy="2767296"/>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lIns="324000" tIns="180000" rIns="180000" bIns="91428" rtlCol="0" anchor="t"/>
          <a:lstStyle/>
          <a:p>
            <a:pPr defTabSz="457109">
              <a:lnSpc>
                <a:spcPct val="150000"/>
              </a:lnSpc>
            </a:pPr>
            <a:r>
              <a:rPr lang="en-US" sz="1600" b="1">
                <a:solidFill>
                  <a:schemeClr val="tx1"/>
                </a:solidFill>
                <a:latin typeface="+mj-lt"/>
                <a:cs typeface="Segoe UI" panose="020B0502040204020203" pitchFamily="34" charset="0"/>
              </a:rPr>
              <a:t>Harness</a:t>
            </a:r>
          </a:p>
        </p:txBody>
      </p:sp>
      <p:sp>
        <p:nvSpPr>
          <p:cNvPr id="44" name="Shape 4">
            <a:extLst>
              <a:ext uri="{FF2B5EF4-FFF2-40B4-BE49-F238E27FC236}">
                <a16:creationId xmlns:a16="http://schemas.microsoft.com/office/drawing/2014/main" id="{555DA86B-3380-924B-7850-09BF80BA27E2}"/>
              </a:ext>
            </a:extLst>
          </p:cNvPr>
          <p:cNvSpPr/>
          <p:nvPr/>
        </p:nvSpPr>
        <p:spPr>
          <a:xfrm>
            <a:off x="6407189" y="1384586"/>
            <a:ext cx="1513439" cy="200579"/>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900" b="1">
                <a:solidFill>
                  <a:schemeClr val="tx1"/>
                </a:solidFill>
                <a:latin typeface="+mj-lt"/>
                <a:cs typeface="Segoe UI" panose="020B0502040204020203" pitchFamily="34" charset="0"/>
              </a:rPr>
              <a:t>Deep research </a:t>
            </a:r>
          </a:p>
        </p:txBody>
      </p:sp>
      <p:sp>
        <p:nvSpPr>
          <p:cNvPr id="46" name="Shape 4">
            <a:extLst>
              <a:ext uri="{FF2B5EF4-FFF2-40B4-BE49-F238E27FC236}">
                <a16:creationId xmlns:a16="http://schemas.microsoft.com/office/drawing/2014/main" id="{1471FDF8-684D-8342-049E-B21A0C538A27}"/>
              </a:ext>
            </a:extLst>
          </p:cNvPr>
          <p:cNvSpPr/>
          <p:nvPr/>
        </p:nvSpPr>
        <p:spPr>
          <a:xfrm>
            <a:off x="8006713" y="1384586"/>
            <a:ext cx="1513439" cy="200579"/>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900" b="1">
                <a:solidFill>
                  <a:schemeClr val="tx1"/>
                </a:solidFill>
                <a:latin typeface="+mj-lt"/>
                <a:cs typeface="Segoe UI" panose="020B0502040204020203" pitchFamily="34" charset="0"/>
              </a:rPr>
              <a:t>Content generation</a:t>
            </a:r>
          </a:p>
        </p:txBody>
      </p:sp>
      <p:sp>
        <p:nvSpPr>
          <p:cNvPr id="45" name="Shape 4">
            <a:extLst>
              <a:ext uri="{FF2B5EF4-FFF2-40B4-BE49-F238E27FC236}">
                <a16:creationId xmlns:a16="http://schemas.microsoft.com/office/drawing/2014/main" id="{22F69C42-8107-17A5-76E3-B1A8CDF43A7E}"/>
              </a:ext>
            </a:extLst>
          </p:cNvPr>
          <p:cNvSpPr/>
          <p:nvPr/>
        </p:nvSpPr>
        <p:spPr>
          <a:xfrm>
            <a:off x="6407189" y="1641529"/>
            <a:ext cx="1513439" cy="200579"/>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900" b="1">
                <a:solidFill>
                  <a:schemeClr val="tx1"/>
                </a:solidFill>
                <a:latin typeface="+mj-lt"/>
                <a:cs typeface="Segoe UI" panose="020B0502040204020203" pitchFamily="34" charset="0"/>
              </a:rPr>
              <a:t>Coding</a:t>
            </a:r>
          </a:p>
        </p:txBody>
      </p:sp>
      <p:sp>
        <p:nvSpPr>
          <p:cNvPr id="47" name="Shape 4">
            <a:extLst>
              <a:ext uri="{FF2B5EF4-FFF2-40B4-BE49-F238E27FC236}">
                <a16:creationId xmlns:a16="http://schemas.microsoft.com/office/drawing/2014/main" id="{AD285884-D40D-22D8-2075-A287E73A5696}"/>
              </a:ext>
            </a:extLst>
          </p:cNvPr>
          <p:cNvSpPr/>
          <p:nvPr/>
        </p:nvSpPr>
        <p:spPr>
          <a:xfrm>
            <a:off x="8006713" y="1641529"/>
            <a:ext cx="1513439" cy="200579"/>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900" b="1">
                <a:solidFill>
                  <a:schemeClr val="tx1"/>
                </a:solidFill>
                <a:latin typeface="+mj-lt"/>
                <a:cs typeface="Segoe UI" panose="020B0502040204020203" pitchFamily="34" charset="0"/>
              </a:rPr>
              <a:t>Goal-driven agents</a:t>
            </a:r>
          </a:p>
        </p:txBody>
      </p:sp>
      <p:sp>
        <p:nvSpPr>
          <p:cNvPr id="48" name="Shape 4">
            <a:extLst>
              <a:ext uri="{FF2B5EF4-FFF2-40B4-BE49-F238E27FC236}">
                <a16:creationId xmlns:a16="http://schemas.microsoft.com/office/drawing/2014/main" id="{1373D3FA-C95D-DF59-E575-DAA8357DD017}"/>
              </a:ext>
            </a:extLst>
          </p:cNvPr>
          <p:cNvSpPr/>
          <p:nvPr/>
        </p:nvSpPr>
        <p:spPr>
          <a:xfrm>
            <a:off x="9608899" y="1384585"/>
            <a:ext cx="1853629" cy="457523"/>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tIns="0" bIns="0" rtlCol="0" anchor="ctr"/>
          <a:lstStyle/>
          <a:p>
            <a:pPr algn="ctr" defTabSz="457109"/>
            <a:r>
              <a:rPr lang="en-US" sz="900" b="1">
                <a:solidFill>
                  <a:schemeClr val="tx1"/>
                </a:solidFill>
                <a:latin typeface="+mj-lt"/>
                <a:cs typeface="Segoe UI" panose="020B0502040204020203" pitchFamily="34" charset="0"/>
              </a:rPr>
              <a:t>Custom Harnesses</a:t>
            </a:r>
          </a:p>
        </p:txBody>
      </p:sp>
      <p:sp>
        <p:nvSpPr>
          <p:cNvPr id="52" name="Shape 3">
            <a:extLst>
              <a:ext uri="{FF2B5EF4-FFF2-40B4-BE49-F238E27FC236}">
                <a16:creationId xmlns:a16="http://schemas.microsoft.com/office/drawing/2014/main" id="{CA2D6819-26A0-EC5A-87D7-2DA2D9E1A6F7}"/>
              </a:ext>
            </a:extLst>
          </p:cNvPr>
          <p:cNvSpPr/>
          <p:nvPr/>
        </p:nvSpPr>
        <p:spPr>
          <a:xfrm>
            <a:off x="6407190" y="2058763"/>
            <a:ext cx="1205498" cy="237735"/>
          </a:xfrm>
          <a:prstGeom prst="rect">
            <a:avLst/>
          </a:prstGeom>
          <a:solidFill>
            <a:schemeClr val="tx1"/>
          </a:solidFill>
          <a:ln w="12700">
            <a:solidFill>
              <a:schemeClr val="tx1"/>
            </a:solidFill>
            <a:prstDash val="solid"/>
          </a:ln>
        </p:spPr>
        <p:txBody>
          <a:bodyPr lIns="0" tIns="0" rIns="0" bIns="0" anchor="ctr" anchorCtr="0"/>
          <a:lstStyle/>
          <a:p>
            <a:pPr algn="ctr"/>
            <a:r>
              <a:rPr lang="en-US" sz="900" b="1">
                <a:solidFill>
                  <a:schemeClr val="bg1"/>
                </a:solidFill>
                <a:latin typeface="Segoe UI" pitchFamily="34" charset="0"/>
                <a:cs typeface="Segoe UI" pitchFamily="34" charset="-120"/>
              </a:rPr>
              <a:t>Common Tools</a:t>
            </a:r>
          </a:p>
        </p:txBody>
      </p:sp>
      <p:pic>
        <p:nvPicPr>
          <p:cNvPr id="49" name="Graphic 48">
            <a:extLst>
              <a:ext uri="{FF2B5EF4-FFF2-40B4-BE49-F238E27FC236}">
                <a16:creationId xmlns:a16="http://schemas.microsoft.com/office/drawing/2014/main" id="{D2928D3A-F45C-74A8-E546-A1A5EFDC375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277" r="277"/>
          <a:stretch/>
        </p:blipFill>
        <p:spPr>
          <a:xfrm>
            <a:off x="6484973" y="2374683"/>
            <a:ext cx="142031" cy="140471"/>
          </a:xfrm>
          <a:prstGeom prst="roundRect">
            <a:avLst/>
          </a:prstGeom>
        </p:spPr>
      </p:pic>
      <p:sp>
        <p:nvSpPr>
          <p:cNvPr id="53" name="!! 1">
            <a:extLst>
              <a:ext uri="{FF2B5EF4-FFF2-40B4-BE49-F238E27FC236}">
                <a16:creationId xmlns:a16="http://schemas.microsoft.com/office/drawing/2014/main" id="{2B762FF5-FCD9-29E2-AF66-A65E5780BFF3}"/>
              </a:ext>
            </a:extLst>
          </p:cNvPr>
          <p:cNvSpPr>
            <a:spLocks/>
          </p:cNvSpPr>
          <p:nvPr/>
        </p:nvSpPr>
        <p:spPr>
          <a:xfrm>
            <a:off x="6407190" y="2297058"/>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File system</a:t>
            </a:r>
          </a:p>
        </p:txBody>
      </p:sp>
      <p:sp>
        <p:nvSpPr>
          <p:cNvPr id="54" name="!! 1">
            <a:extLst>
              <a:ext uri="{FF2B5EF4-FFF2-40B4-BE49-F238E27FC236}">
                <a16:creationId xmlns:a16="http://schemas.microsoft.com/office/drawing/2014/main" id="{B99F34D2-C0C8-3E85-7779-E37150AAE026}"/>
              </a:ext>
            </a:extLst>
          </p:cNvPr>
          <p:cNvSpPr>
            <a:spLocks/>
          </p:cNvSpPr>
          <p:nvPr/>
        </p:nvSpPr>
        <p:spPr>
          <a:xfrm>
            <a:off x="6407189" y="2592781"/>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Code execution</a:t>
            </a:r>
          </a:p>
        </p:txBody>
      </p:sp>
      <p:pic>
        <p:nvPicPr>
          <p:cNvPr id="51" name="Graphic 50">
            <a:extLst>
              <a:ext uri="{FF2B5EF4-FFF2-40B4-BE49-F238E27FC236}">
                <a16:creationId xmlns:a16="http://schemas.microsoft.com/office/drawing/2014/main" id="{D25BAAB8-D52F-71CB-1584-FF0D1A3A505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484973" y="2966130"/>
            <a:ext cx="142824" cy="140471"/>
          </a:xfrm>
          <a:prstGeom prst="roundRect">
            <a:avLst/>
          </a:prstGeom>
        </p:spPr>
      </p:pic>
      <p:sp>
        <p:nvSpPr>
          <p:cNvPr id="55" name="!! 1">
            <a:extLst>
              <a:ext uri="{FF2B5EF4-FFF2-40B4-BE49-F238E27FC236}">
                <a16:creationId xmlns:a16="http://schemas.microsoft.com/office/drawing/2014/main" id="{0D85FB1B-BC0C-C089-08D8-16E1D2E04D69}"/>
              </a:ext>
            </a:extLst>
          </p:cNvPr>
          <p:cNvSpPr>
            <a:spLocks/>
          </p:cNvSpPr>
          <p:nvPr/>
        </p:nvSpPr>
        <p:spPr>
          <a:xfrm>
            <a:off x="6407189" y="2888504"/>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Shell execution</a:t>
            </a:r>
          </a:p>
        </p:txBody>
      </p:sp>
      <p:pic>
        <p:nvPicPr>
          <p:cNvPr id="50" name="Graphic 49">
            <a:extLst>
              <a:ext uri="{FF2B5EF4-FFF2-40B4-BE49-F238E27FC236}">
                <a16:creationId xmlns:a16="http://schemas.microsoft.com/office/drawing/2014/main" id="{F3425AA8-FC11-3733-4050-88886CE69C6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6"/>
              </a:ext>
            </a:extLst>
          </a:blip>
          <a:srcRect l="277" r="277"/>
          <a:stretch/>
        </p:blipFill>
        <p:spPr>
          <a:xfrm>
            <a:off x="6484973" y="2669744"/>
            <a:ext cx="142031" cy="140471"/>
          </a:xfrm>
          <a:prstGeom prst="roundRect">
            <a:avLst/>
          </a:prstGeom>
        </p:spPr>
      </p:pic>
      <p:sp>
        <p:nvSpPr>
          <p:cNvPr id="59" name="Shape 3">
            <a:extLst>
              <a:ext uri="{FF2B5EF4-FFF2-40B4-BE49-F238E27FC236}">
                <a16:creationId xmlns:a16="http://schemas.microsoft.com/office/drawing/2014/main" id="{3CF97642-C978-6867-5A56-CBA9036C5C9D}"/>
              </a:ext>
            </a:extLst>
          </p:cNvPr>
          <p:cNvSpPr/>
          <p:nvPr/>
        </p:nvSpPr>
        <p:spPr>
          <a:xfrm>
            <a:off x="7690470" y="2058763"/>
            <a:ext cx="1205498" cy="237735"/>
          </a:xfrm>
          <a:prstGeom prst="rect">
            <a:avLst/>
          </a:prstGeom>
          <a:solidFill>
            <a:schemeClr val="tx1"/>
          </a:solidFill>
          <a:ln w="12700">
            <a:solidFill>
              <a:schemeClr val="tx1"/>
            </a:solidFill>
            <a:prstDash val="solid"/>
          </a:ln>
        </p:spPr>
        <p:txBody>
          <a:bodyPr lIns="0" tIns="0" rIns="0" bIns="0" anchor="ctr" anchorCtr="0"/>
          <a:lstStyle/>
          <a:p>
            <a:pPr algn="ctr"/>
            <a:r>
              <a:rPr lang="en-US" sz="900" b="1">
                <a:solidFill>
                  <a:schemeClr val="bg1"/>
                </a:solidFill>
                <a:latin typeface="Segoe UI" pitchFamily="34" charset="0"/>
                <a:cs typeface="Segoe UI" pitchFamily="34" charset="-120"/>
              </a:rPr>
              <a:t>Context</a:t>
            </a:r>
          </a:p>
        </p:txBody>
      </p:sp>
      <p:pic>
        <p:nvPicPr>
          <p:cNvPr id="56" name="Graphic 55">
            <a:extLst>
              <a:ext uri="{FF2B5EF4-FFF2-40B4-BE49-F238E27FC236}">
                <a16:creationId xmlns:a16="http://schemas.microsoft.com/office/drawing/2014/main" id="{445F3CF3-E77A-F551-D712-C4AB023161D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rcRect t="410" b="410"/>
          <a:stretch/>
        </p:blipFill>
        <p:spPr>
          <a:xfrm>
            <a:off x="7768253" y="2374683"/>
            <a:ext cx="141633" cy="140471"/>
          </a:xfrm>
          <a:prstGeom prst="roundRect">
            <a:avLst/>
          </a:prstGeom>
        </p:spPr>
      </p:pic>
      <p:sp>
        <p:nvSpPr>
          <p:cNvPr id="60" name="!! 1">
            <a:extLst>
              <a:ext uri="{FF2B5EF4-FFF2-40B4-BE49-F238E27FC236}">
                <a16:creationId xmlns:a16="http://schemas.microsoft.com/office/drawing/2014/main" id="{625E019F-9463-1880-446E-691BEE618D5F}"/>
              </a:ext>
            </a:extLst>
          </p:cNvPr>
          <p:cNvSpPr>
            <a:spLocks/>
          </p:cNvSpPr>
          <p:nvPr/>
        </p:nvSpPr>
        <p:spPr>
          <a:xfrm>
            <a:off x="7690470" y="2297058"/>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Prompts</a:t>
            </a:r>
          </a:p>
        </p:txBody>
      </p:sp>
      <p:sp>
        <p:nvSpPr>
          <p:cNvPr id="61" name="!! 1">
            <a:extLst>
              <a:ext uri="{FF2B5EF4-FFF2-40B4-BE49-F238E27FC236}">
                <a16:creationId xmlns:a16="http://schemas.microsoft.com/office/drawing/2014/main" id="{862396BE-C4A1-C507-2793-EC9A29FDA327}"/>
              </a:ext>
            </a:extLst>
          </p:cNvPr>
          <p:cNvSpPr>
            <a:spLocks/>
          </p:cNvSpPr>
          <p:nvPr/>
        </p:nvSpPr>
        <p:spPr>
          <a:xfrm>
            <a:off x="7690470" y="2592781"/>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Skills</a:t>
            </a:r>
          </a:p>
        </p:txBody>
      </p:sp>
      <p:pic>
        <p:nvPicPr>
          <p:cNvPr id="58" name="Graphic 57">
            <a:extLst>
              <a:ext uri="{FF2B5EF4-FFF2-40B4-BE49-F238E27FC236}">
                <a16:creationId xmlns:a16="http://schemas.microsoft.com/office/drawing/2014/main" id="{0E83F053-0D74-9A84-DB50-59B0473CC41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8"/>
              </a:ext>
            </a:extLst>
          </a:blip>
          <a:srcRect t="549" b="549"/>
          <a:stretch/>
        </p:blipFill>
        <p:spPr>
          <a:xfrm>
            <a:off x="7768253" y="2966130"/>
            <a:ext cx="142031" cy="140471"/>
          </a:xfrm>
          <a:prstGeom prst="roundRect">
            <a:avLst/>
          </a:prstGeom>
        </p:spPr>
      </p:pic>
      <p:sp>
        <p:nvSpPr>
          <p:cNvPr id="62" name="!! 1">
            <a:extLst>
              <a:ext uri="{FF2B5EF4-FFF2-40B4-BE49-F238E27FC236}">
                <a16:creationId xmlns:a16="http://schemas.microsoft.com/office/drawing/2014/main" id="{B297E77D-C75B-7B49-093E-7583FFF58321}"/>
              </a:ext>
            </a:extLst>
          </p:cNvPr>
          <p:cNvSpPr>
            <a:spLocks/>
          </p:cNvSpPr>
          <p:nvPr/>
        </p:nvSpPr>
        <p:spPr>
          <a:xfrm>
            <a:off x="7690469" y="2888504"/>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Memory</a:t>
            </a:r>
          </a:p>
        </p:txBody>
      </p:sp>
      <p:pic>
        <p:nvPicPr>
          <p:cNvPr id="57" name="Graphic 56">
            <a:extLst>
              <a:ext uri="{FF2B5EF4-FFF2-40B4-BE49-F238E27FC236}">
                <a16:creationId xmlns:a16="http://schemas.microsoft.com/office/drawing/2014/main" id="{8D39344A-7DFE-BA16-4E61-D22A9E6BBAC9}"/>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9"/>
              </a:ext>
            </a:extLst>
          </a:blip>
          <a:srcRect t="410" b="410"/>
          <a:stretch/>
        </p:blipFill>
        <p:spPr>
          <a:xfrm>
            <a:off x="7768253" y="2669744"/>
            <a:ext cx="141633" cy="140471"/>
          </a:xfrm>
          <a:prstGeom prst="roundRect">
            <a:avLst/>
          </a:prstGeom>
        </p:spPr>
      </p:pic>
      <p:pic>
        <p:nvPicPr>
          <p:cNvPr id="42" name="Graphic 41">
            <a:extLst>
              <a:ext uri="{FF2B5EF4-FFF2-40B4-BE49-F238E27FC236}">
                <a16:creationId xmlns:a16="http://schemas.microsoft.com/office/drawing/2014/main" id="{9A0E64C8-9E70-121D-CA04-F31814ED958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0"/>
              </a:ext>
            </a:extLst>
          </a:blip>
          <a:srcRect l="278" r="278"/>
          <a:stretch/>
        </p:blipFill>
        <p:spPr>
          <a:xfrm>
            <a:off x="8589855" y="658533"/>
            <a:ext cx="644401" cy="648000"/>
          </a:xfrm>
          <a:prstGeom prst="rect">
            <a:avLst/>
          </a:prstGeom>
        </p:spPr>
      </p:pic>
      <p:pic>
        <p:nvPicPr>
          <p:cNvPr id="64" name="Graphic 63">
            <a:extLst>
              <a:ext uri="{FF2B5EF4-FFF2-40B4-BE49-F238E27FC236}">
                <a16:creationId xmlns:a16="http://schemas.microsoft.com/office/drawing/2014/main" id="{A4D6DCE1-5C40-C32C-452A-A3922E631ED9}"/>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1"/>
              </a:ext>
            </a:extLst>
          </a:blip>
          <a:srcRect t="410" b="410"/>
          <a:stretch/>
        </p:blipFill>
        <p:spPr>
          <a:xfrm>
            <a:off x="9051534" y="2669744"/>
            <a:ext cx="141633" cy="140471"/>
          </a:xfrm>
          <a:prstGeom prst="roundRect">
            <a:avLst/>
          </a:prstGeom>
        </p:spPr>
      </p:pic>
      <p:sp>
        <p:nvSpPr>
          <p:cNvPr id="65" name="Shape 3">
            <a:extLst>
              <a:ext uri="{FF2B5EF4-FFF2-40B4-BE49-F238E27FC236}">
                <a16:creationId xmlns:a16="http://schemas.microsoft.com/office/drawing/2014/main" id="{7BE40C1D-E6B7-5EE7-81A6-76DA378412EC}"/>
              </a:ext>
            </a:extLst>
          </p:cNvPr>
          <p:cNvSpPr/>
          <p:nvPr/>
        </p:nvSpPr>
        <p:spPr>
          <a:xfrm>
            <a:off x="8973750" y="2058763"/>
            <a:ext cx="1205498" cy="237735"/>
          </a:xfrm>
          <a:prstGeom prst="rect">
            <a:avLst/>
          </a:prstGeom>
          <a:solidFill>
            <a:schemeClr val="tx1"/>
          </a:solidFill>
          <a:ln w="12700">
            <a:solidFill>
              <a:schemeClr val="tx1"/>
            </a:solidFill>
            <a:prstDash val="solid"/>
          </a:ln>
        </p:spPr>
        <p:txBody>
          <a:bodyPr lIns="0" tIns="0" rIns="0" bIns="0" anchor="ctr" anchorCtr="0"/>
          <a:lstStyle/>
          <a:p>
            <a:pPr algn="ctr"/>
            <a:r>
              <a:rPr lang="en-US" sz="900" b="1">
                <a:solidFill>
                  <a:schemeClr val="bg1"/>
                </a:solidFill>
                <a:latin typeface="Segoe UI" pitchFamily="34" charset="0"/>
                <a:cs typeface="Segoe UI" pitchFamily="34" charset="-120"/>
              </a:rPr>
              <a:t>Planning</a:t>
            </a:r>
          </a:p>
        </p:txBody>
      </p:sp>
      <p:pic>
        <p:nvPicPr>
          <p:cNvPr id="63" name="Graphic 62">
            <a:extLst>
              <a:ext uri="{FF2B5EF4-FFF2-40B4-BE49-F238E27FC236}">
                <a16:creationId xmlns:a16="http://schemas.microsoft.com/office/drawing/2014/main" id="{57AEAB08-DE2C-EDA9-A1D7-81CD3DF8C14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2"/>
              </a:ext>
            </a:extLst>
          </a:blip>
          <a:srcRect t="410" b="410"/>
          <a:stretch/>
        </p:blipFill>
        <p:spPr>
          <a:xfrm>
            <a:off x="9051534" y="2374683"/>
            <a:ext cx="141633" cy="140471"/>
          </a:xfrm>
          <a:prstGeom prst="roundRect">
            <a:avLst/>
          </a:prstGeom>
        </p:spPr>
      </p:pic>
      <p:sp>
        <p:nvSpPr>
          <p:cNvPr id="66" name="!! 1">
            <a:extLst>
              <a:ext uri="{FF2B5EF4-FFF2-40B4-BE49-F238E27FC236}">
                <a16:creationId xmlns:a16="http://schemas.microsoft.com/office/drawing/2014/main" id="{62C87AED-8559-8A73-1401-A10673397767}"/>
              </a:ext>
            </a:extLst>
          </p:cNvPr>
          <p:cNvSpPr>
            <a:spLocks/>
          </p:cNvSpPr>
          <p:nvPr/>
        </p:nvSpPr>
        <p:spPr>
          <a:xfrm>
            <a:off x="8973750" y="2297058"/>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Todo</a:t>
            </a:r>
          </a:p>
        </p:txBody>
      </p:sp>
      <p:sp>
        <p:nvSpPr>
          <p:cNvPr id="67" name="!! 1">
            <a:extLst>
              <a:ext uri="{FF2B5EF4-FFF2-40B4-BE49-F238E27FC236}">
                <a16:creationId xmlns:a16="http://schemas.microsoft.com/office/drawing/2014/main" id="{A8772EF8-F8E8-5181-38F4-DCD1BC6FC1F7}"/>
              </a:ext>
            </a:extLst>
          </p:cNvPr>
          <p:cNvSpPr>
            <a:spLocks/>
          </p:cNvSpPr>
          <p:nvPr/>
        </p:nvSpPr>
        <p:spPr>
          <a:xfrm>
            <a:off x="8973749" y="2592781"/>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Subagents</a:t>
            </a:r>
          </a:p>
        </p:txBody>
      </p:sp>
      <p:pic>
        <p:nvPicPr>
          <p:cNvPr id="69" name="Graphic 68">
            <a:extLst>
              <a:ext uri="{FF2B5EF4-FFF2-40B4-BE49-F238E27FC236}">
                <a16:creationId xmlns:a16="http://schemas.microsoft.com/office/drawing/2014/main" id="{121D3D6A-CA76-D753-D1C9-1C237A1742C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3"/>
              </a:ext>
            </a:extLst>
          </a:blip>
          <a:srcRect t="410" b="410"/>
          <a:stretch/>
        </p:blipFill>
        <p:spPr>
          <a:xfrm>
            <a:off x="10334813" y="2667579"/>
            <a:ext cx="141633" cy="140471"/>
          </a:xfrm>
          <a:prstGeom prst="roundRect">
            <a:avLst/>
          </a:prstGeom>
        </p:spPr>
      </p:pic>
      <p:sp>
        <p:nvSpPr>
          <p:cNvPr id="71" name="Shape 3">
            <a:extLst>
              <a:ext uri="{FF2B5EF4-FFF2-40B4-BE49-F238E27FC236}">
                <a16:creationId xmlns:a16="http://schemas.microsoft.com/office/drawing/2014/main" id="{5C4F9EFC-74B8-269F-2069-DDEBFC0E6804}"/>
              </a:ext>
            </a:extLst>
          </p:cNvPr>
          <p:cNvSpPr/>
          <p:nvPr/>
        </p:nvSpPr>
        <p:spPr>
          <a:xfrm>
            <a:off x="10257030" y="2056598"/>
            <a:ext cx="1205498" cy="237735"/>
          </a:xfrm>
          <a:prstGeom prst="rect">
            <a:avLst/>
          </a:prstGeom>
          <a:solidFill>
            <a:schemeClr val="tx1"/>
          </a:solidFill>
          <a:ln w="12700">
            <a:solidFill>
              <a:schemeClr val="tx1"/>
            </a:solidFill>
            <a:prstDash val="solid"/>
          </a:ln>
        </p:spPr>
        <p:txBody>
          <a:bodyPr lIns="0" tIns="0" rIns="0" bIns="0" anchor="ctr" anchorCtr="0"/>
          <a:lstStyle/>
          <a:p>
            <a:pPr algn="ctr"/>
            <a:r>
              <a:rPr lang="en-US" sz="900" b="1">
                <a:solidFill>
                  <a:schemeClr val="bg1"/>
                </a:solidFill>
                <a:latin typeface="Segoe UI" pitchFamily="34" charset="0"/>
                <a:cs typeface="Segoe UI" pitchFamily="34" charset="-120"/>
              </a:rPr>
              <a:t>Middleware</a:t>
            </a:r>
          </a:p>
        </p:txBody>
      </p:sp>
      <p:pic>
        <p:nvPicPr>
          <p:cNvPr id="68" name="Graphic 67">
            <a:extLst>
              <a:ext uri="{FF2B5EF4-FFF2-40B4-BE49-F238E27FC236}">
                <a16:creationId xmlns:a16="http://schemas.microsoft.com/office/drawing/2014/main" id="{28BEEB7B-13AB-2242-EE88-A8692D55ADD9}"/>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4"/>
              </a:ext>
            </a:extLst>
          </a:blip>
          <a:srcRect t="410" b="410"/>
          <a:stretch/>
        </p:blipFill>
        <p:spPr>
          <a:xfrm>
            <a:off x="10334813" y="2372518"/>
            <a:ext cx="141633" cy="140471"/>
          </a:xfrm>
          <a:prstGeom prst="roundRect">
            <a:avLst/>
          </a:prstGeom>
        </p:spPr>
      </p:pic>
      <p:sp>
        <p:nvSpPr>
          <p:cNvPr id="72" name="!! 1">
            <a:extLst>
              <a:ext uri="{FF2B5EF4-FFF2-40B4-BE49-F238E27FC236}">
                <a16:creationId xmlns:a16="http://schemas.microsoft.com/office/drawing/2014/main" id="{52CA0EAD-8618-D822-7A55-4B5FAF58CE36}"/>
              </a:ext>
            </a:extLst>
          </p:cNvPr>
          <p:cNvSpPr>
            <a:spLocks/>
          </p:cNvSpPr>
          <p:nvPr/>
        </p:nvSpPr>
        <p:spPr>
          <a:xfrm>
            <a:off x="10257030" y="2294894"/>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spc="-20">
                <a:latin typeface="Segoe UI" panose="020B0502040204020203" pitchFamily="34" charset="0"/>
                <a:cs typeface="Segoe UI" panose="020B0502040204020203" pitchFamily="34" charset="0"/>
              </a:rPr>
              <a:t>Context compaction</a:t>
            </a:r>
          </a:p>
        </p:txBody>
      </p:sp>
      <p:sp>
        <p:nvSpPr>
          <p:cNvPr id="73" name="!! 1">
            <a:extLst>
              <a:ext uri="{FF2B5EF4-FFF2-40B4-BE49-F238E27FC236}">
                <a16:creationId xmlns:a16="http://schemas.microsoft.com/office/drawing/2014/main" id="{F1691EEA-7714-A2D3-0EFD-EA5B4563716A}"/>
              </a:ext>
            </a:extLst>
          </p:cNvPr>
          <p:cNvSpPr>
            <a:spLocks/>
          </p:cNvSpPr>
          <p:nvPr/>
        </p:nvSpPr>
        <p:spPr>
          <a:xfrm>
            <a:off x="10257029" y="2590617"/>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Tool selection</a:t>
            </a:r>
          </a:p>
        </p:txBody>
      </p:sp>
      <p:pic>
        <p:nvPicPr>
          <p:cNvPr id="70" name="Graphic 69">
            <a:extLst>
              <a:ext uri="{FF2B5EF4-FFF2-40B4-BE49-F238E27FC236}">
                <a16:creationId xmlns:a16="http://schemas.microsoft.com/office/drawing/2014/main" id="{B65312FC-8E12-613D-E2A5-A554DDA0F32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15"/>
              </a:ext>
            </a:extLst>
          </a:blip>
          <a:srcRect t="549" b="549"/>
          <a:stretch/>
        </p:blipFill>
        <p:spPr>
          <a:xfrm>
            <a:off x="10334813" y="2963965"/>
            <a:ext cx="142031" cy="140471"/>
          </a:xfrm>
          <a:prstGeom prst="roundRect">
            <a:avLst/>
          </a:prstGeom>
        </p:spPr>
      </p:pic>
      <p:sp>
        <p:nvSpPr>
          <p:cNvPr id="74" name="!! 1">
            <a:extLst>
              <a:ext uri="{FF2B5EF4-FFF2-40B4-BE49-F238E27FC236}">
                <a16:creationId xmlns:a16="http://schemas.microsoft.com/office/drawing/2014/main" id="{11D13BF8-714B-A4CF-C287-D93DE19720CD}"/>
              </a:ext>
            </a:extLst>
          </p:cNvPr>
          <p:cNvSpPr>
            <a:spLocks/>
          </p:cNvSpPr>
          <p:nvPr/>
        </p:nvSpPr>
        <p:spPr>
          <a:xfrm>
            <a:off x="10257029" y="2886339"/>
            <a:ext cx="1205498" cy="295723"/>
          </a:xfrm>
          <a:prstGeom prst="rect">
            <a:avLst/>
          </a:prstGeom>
          <a:noFill/>
          <a:ln w="12700">
            <a:solidFill>
              <a:schemeClr val="tx1"/>
            </a:solidFill>
            <a:prstDash val="solid"/>
          </a:ln>
        </p:spPr>
        <p:txBody>
          <a:bodyPr lIns="288000" tIns="0" rIns="0" bIns="0" anchor="ctr" anchorCtr="0"/>
          <a:lstStyle/>
          <a:p>
            <a:pPr lvl="0">
              <a:defRPr/>
            </a:pPr>
            <a:r>
              <a:rPr lang="en-US" sz="800">
                <a:latin typeface="Segoe UI" panose="020B0502040204020203" pitchFamily="34" charset="0"/>
                <a:cs typeface="Segoe UI" panose="020B0502040204020203" pitchFamily="34" charset="0"/>
              </a:rPr>
              <a:t>Permissions</a:t>
            </a:r>
          </a:p>
        </p:txBody>
      </p:sp>
      <p:sp>
        <p:nvSpPr>
          <p:cNvPr id="100" name="Shape 15">
            <a:extLst>
              <a:ext uri="{FF2B5EF4-FFF2-40B4-BE49-F238E27FC236}">
                <a16:creationId xmlns:a16="http://schemas.microsoft.com/office/drawing/2014/main" id="{B31D67F4-1DF2-D198-507F-4E582559F658}"/>
              </a:ext>
              <a:ext uri="{C183D7F6-B498-43B3-948B-1728B52AA6E4}">
                <adec:decorative xmlns:adec="http://schemas.microsoft.com/office/drawing/2017/decorative" val="1"/>
              </a:ext>
            </a:extLst>
          </p:cNvPr>
          <p:cNvSpPr>
            <a:spLocks/>
          </p:cNvSpPr>
          <p:nvPr/>
        </p:nvSpPr>
        <p:spPr>
          <a:xfrm>
            <a:off x="3235690" y="1629470"/>
            <a:ext cx="2412572" cy="1022956"/>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050">
              <a:latin typeface="Segoe UI" panose="020B0502040204020203" pitchFamily="34" charset="0"/>
            </a:endParaRPr>
          </a:p>
        </p:txBody>
      </p:sp>
      <p:sp>
        <p:nvSpPr>
          <p:cNvPr id="133" name="Rectangle: Rounded Corners 8">
            <a:extLst>
              <a:ext uri="{FF2B5EF4-FFF2-40B4-BE49-F238E27FC236}">
                <a16:creationId xmlns:a16="http://schemas.microsoft.com/office/drawing/2014/main" id="{D95D0D71-843C-7AC4-0B65-8AC5A6E169A4}"/>
              </a:ext>
              <a:ext uri="{C183D7F6-B498-43B3-948B-1728B52AA6E4}">
                <adec:decorative xmlns:adec="http://schemas.microsoft.com/office/drawing/2017/decorative" val="1"/>
              </a:ext>
            </a:extLst>
          </p:cNvPr>
          <p:cNvSpPr/>
          <p:nvPr/>
        </p:nvSpPr>
        <p:spPr bwMode="auto">
          <a:xfrm>
            <a:off x="3672934" y="1771638"/>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30" name="Straight Arrow Connector 129">
            <a:extLst>
              <a:ext uri="{FF2B5EF4-FFF2-40B4-BE49-F238E27FC236}">
                <a16:creationId xmlns:a16="http://schemas.microsoft.com/office/drawing/2014/main" id="{59E8E088-1B9B-2A32-29A7-C219C94822A3}"/>
              </a:ext>
              <a:ext uri="{C183D7F6-B498-43B3-948B-1728B52AA6E4}">
                <adec:decorative xmlns:adec="http://schemas.microsoft.com/office/drawing/2017/decorative" val="1"/>
              </a:ext>
            </a:extLst>
          </p:cNvPr>
          <p:cNvCxnSpPr>
            <a:cxnSpLocks/>
          </p:cNvCxnSpPr>
          <p:nvPr/>
        </p:nvCxnSpPr>
        <p:spPr>
          <a:xfrm flipH="1">
            <a:off x="3863746" y="1995572"/>
            <a:ext cx="717" cy="21393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34" name="Rectangle: Rounded Corners 8">
            <a:extLst>
              <a:ext uri="{FF2B5EF4-FFF2-40B4-BE49-F238E27FC236}">
                <a16:creationId xmlns:a16="http://schemas.microsoft.com/office/drawing/2014/main" id="{493DE4AB-E512-01C2-D583-6777D4C265D8}"/>
              </a:ext>
              <a:ext uri="{C183D7F6-B498-43B3-948B-1728B52AA6E4}">
                <adec:decorative xmlns:adec="http://schemas.microsoft.com/office/drawing/2017/decorative" val="1"/>
              </a:ext>
            </a:extLst>
          </p:cNvPr>
          <p:cNvSpPr/>
          <p:nvPr/>
        </p:nvSpPr>
        <p:spPr bwMode="auto">
          <a:xfrm>
            <a:off x="3672934" y="2209503"/>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sp>
        <p:nvSpPr>
          <p:cNvPr id="131" name="Rectangle: Rounded Corners 8">
            <a:extLst>
              <a:ext uri="{FF2B5EF4-FFF2-40B4-BE49-F238E27FC236}">
                <a16:creationId xmlns:a16="http://schemas.microsoft.com/office/drawing/2014/main" id="{42B381EB-EC51-BCDA-52E6-7020B3B8816F}"/>
              </a:ext>
              <a:ext uri="{C183D7F6-B498-43B3-948B-1728B52AA6E4}">
                <adec:decorative xmlns:adec="http://schemas.microsoft.com/office/drawing/2017/decorative" val="1"/>
              </a:ext>
            </a:extLst>
          </p:cNvPr>
          <p:cNvSpPr/>
          <p:nvPr/>
        </p:nvSpPr>
        <p:spPr bwMode="auto">
          <a:xfrm>
            <a:off x="4252986" y="1771638"/>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38" name="Straight Arrow Connector 137">
            <a:extLst>
              <a:ext uri="{FF2B5EF4-FFF2-40B4-BE49-F238E27FC236}">
                <a16:creationId xmlns:a16="http://schemas.microsoft.com/office/drawing/2014/main" id="{F49E8807-266A-FEC9-E0EB-398C49376155}"/>
              </a:ext>
              <a:ext uri="{C183D7F6-B498-43B3-948B-1728B52AA6E4}">
                <adec:decorative xmlns:adec="http://schemas.microsoft.com/office/drawing/2017/decorative" val="1"/>
              </a:ext>
            </a:extLst>
          </p:cNvPr>
          <p:cNvCxnSpPr>
            <a:cxnSpLocks/>
          </p:cNvCxnSpPr>
          <p:nvPr/>
        </p:nvCxnSpPr>
        <p:spPr>
          <a:xfrm>
            <a:off x="4054559" y="1883605"/>
            <a:ext cx="198427" cy="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32" name="Rectangle: Rounded Corners 8">
            <a:extLst>
              <a:ext uri="{FF2B5EF4-FFF2-40B4-BE49-F238E27FC236}">
                <a16:creationId xmlns:a16="http://schemas.microsoft.com/office/drawing/2014/main" id="{A30BF351-B6C1-443D-2CEE-8C1172941917}"/>
              </a:ext>
              <a:ext uri="{C183D7F6-B498-43B3-948B-1728B52AA6E4}">
                <adec:decorative xmlns:adec="http://schemas.microsoft.com/office/drawing/2017/decorative" val="1"/>
              </a:ext>
            </a:extLst>
          </p:cNvPr>
          <p:cNvSpPr/>
          <p:nvPr/>
        </p:nvSpPr>
        <p:spPr bwMode="auto">
          <a:xfrm>
            <a:off x="4252986" y="2209503"/>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41" name="Straight Arrow Connector 140">
            <a:extLst>
              <a:ext uri="{FF2B5EF4-FFF2-40B4-BE49-F238E27FC236}">
                <a16:creationId xmlns:a16="http://schemas.microsoft.com/office/drawing/2014/main" id="{4E8F0F17-72A2-26EA-4EFE-884D174F8435}"/>
              </a:ext>
              <a:ext uri="{C183D7F6-B498-43B3-948B-1728B52AA6E4}">
                <adec:decorative xmlns:adec="http://schemas.microsoft.com/office/drawing/2017/decorative" val="1"/>
              </a:ext>
            </a:extLst>
          </p:cNvPr>
          <p:cNvCxnSpPr>
            <a:cxnSpLocks/>
          </p:cNvCxnSpPr>
          <p:nvPr/>
        </p:nvCxnSpPr>
        <p:spPr>
          <a:xfrm>
            <a:off x="4054559" y="2321470"/>
            <a:ext cx="198427" cy="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37" name="Straight Arrow Connector 136">
            <a:extLst>
              <a:ext uri="{FF2B5EF4-FFF2-40B4-BE49-F238E27FC236}">
                <a16:creationId xmlns:a16="http://schemas.microsoft.com/office/drawing/2014/main" id="{D9338929-F6D5-476F-0302-8193CFAA8877}"/>
              </a:ext>
              <a:ext uri="{C183D7F6-B498-43B3-948B-1728B52AA6E4}">
                <adec:decorative xmlns:adec="http://schemas.microsoft.com/office/drawing/2017/decorative" val="1"/>
              </a:ext>
            </a:extLst>
          </p:cNvPr>
          <p:cNvCxnSpPr>
            <a:cxnSpLocks/>
          </p:cNvCxnSpPr>
          <p:nvPr/>
        </p:nvCxnSpPr>
        <p:spPr>
          <a:xfrm flipH="1" flipV="1">
            <a:off x="4436294" y="1995572"/>
            <a:ext cx="717" cy="21393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35" name="Rectangle: Rounded Corners 8">
            <a:extLst>
              <a:ext uri="{FF2B5EF4-FFF2-40B4-BE49-F238E27FC236}">
                <a16:creationId xmlns:a16="http://schemas.microsoft.com/office/drawing/2014/main" id="{4864BCD0-FA29-B1F9-5A3E-59295931CD3B}"/>
              </a:ext>
              <a:ext uri="{C183D7F6-B498-43B3-948B-1728B52AA6E4}">
                <adec:decorative xmlns:adec="http://schemas.microsoft.com/office/drawing/2017/decorative" val="1"/>
              </a:ext>
            </a:extLst>
          </p:cNvPr>
          <p:cNvSpPr/>
          <p:nvPr/>
        </p:nvSpPr>
        <p:spPr bwMode="auto">
          <a:xfrm>
            <a:off x="4833039" y="1771638"/>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39" name="Straight Arrow Connector 138">
            <a:extLst>
              <a:ext uri="{FF2B5EF4-FFF2-40B4-BE49-F238E27FC236}">
                <a16:creationId xmlns:a16="http://schemas.microsoft.com/office/drawing/2014/main" id="{3FE6A0E8-1C75-EA7E-96FD-C2648373DCC9}"/>
              </a:ext>
              <a:ext uri="{C183D7F6-B498-43B3-948B-1728B52AA6E4}">
                <adec:decorative xmlns:adec="http://schemas.microsoft.com/office/drawing/2017/decorative" val="1"/>
              </a:ext>
            </a:extLst>
          </p:cNvPr>
          <p:cNvCxnSpPr/>
          <p:nvPr/>
        </p:nvCxnSpPr>
        <p:spPr>
          <a:xfrm>
            <a:off x="4634611" y="1883605"/>
            <a:ext cx="198427" cy="0"/>
          </a:xfrm>
          <a:prstGeom prst="straightConnector1">
            <a:avLst/>
          </a:prstGeom>
          <a:noFill/>
          <a:ln w="12700" cap="flat" cmpd="sng" algn="ctr">
            <a:solidFill>
              <a:srgbClr val="FFFFFF">
                <a:alpha val="50000"/>
              </a:srgbClr>
            </a:solidFill>
            <a:prstDash val="solid"/>
            <a:headEnd type="none" w="lg" len="med"/>
            <a:tailEnd type="arrow" w="lg" len="sm"/>
          </a:ln>
          <a:effectLst/>
        </p:spPr>
      </p:cxnSp>
      <p:sp>
        <p:nvSpPr>
          <p:cNvPr id="136" name="Rectangle: Rounded Corners 8">
            <a:extLst>
              <a:ext uri="{FF2B5EF4-FFF2-40B4-BE49-F238E27FC236}">
                <a16:creationId xmlns:a16="http://schemas.microsoft.com/office/drawing/2014/main" id="{65269690-72EA-560E-2B08-13F23FFF0AA0}"/>
              </a:ext>
              <a:ext uri="{C183D7F6-B498-43B3-948B-1728B52AA6E4}">
                <adec:decorative xmlns:adec="http://schemas.microsoft.com/office/drawing/2017/decorative" val="1"/>
              </a:ext>
            </a:extLst>
          </p:cNvPr>
          <p:cNvSpPr/>
          <p:nvPr/>
        </p:nvSpPr>
        <p:spPr bwMode="auto">
          <a:xfrm>
            <a:off x="4833039" y="2209503"/>
            <a:ext cx="381625" cy="223934"/>
          </a:xfrm>
          <a:prstGeom prst="rect">
            <a:avLst/>
          </a:prstGeom>
          <a:solidFill>
            <a:schemeClr val="tx1">
              <a:alpha val="25000"/>
            </a:schemeClr>
          </a:solidFill>
          <a:ln w="12700" cap="flat" cmpd="sng" algn="ctr">
            <a:noFill/>
            <a:prstDash val="solid"/>
            <a:headEnd type="none" w="med" len="med"/>
            <a:tailEnd type="none" w="med" len="med"/>
          </a:ln>
          <a:effectLst/>
        </p:spPr>
        <p:txBody>
          <a:bodyPr vert="horz" wrap="square" lIns="0" tIns="46637" rIns="0" bIns="46637" numCol="1" rtlCol="0" anchor="ctr" anchorCtr="0" compatLnSpc="1">
            <a:prstTxWarp prst="textNoShape">
              <a:avLst/>
            </a:prstTxWarp>
          </a:bodyPr>
          <a:lstStyle/>
          <a:p>
            <a:pPr algn="ctr" defTabSz="932472" fontAlgn="base">
              <a:spcBef>
                <a:spcPct val="0"/>
              </a:spcBef>
              <a:spcAft>
                <a:spcPct val="0"/>
              </a:spcAft>
            </a:pPr>
            <a:endParaRPr lang="en-US" sz="1000" kern="0">
              <a:latin typeface="Segoe UI" panose="020B0502040204020203" pitchFamily="34" charset="0"/>
            </a:endParaRPr>
          </a:p>
        </p:txBody>
      </p:sp>
      <p:cxnSp>
        <p:nvCxnSpPr>
          <p:cNvPr id="140" name="Straight Arrow Connector 139">
            <a:extLst>
              <a:ext uri="{FF2B5EF4-FFF2-40B4-BE49-F238E27FC236}">
                <a16:creationId xmlns:a16="http://schemas.microsoft.com/office/drawing/2014/main" id="{00F92C11-9B39-D1CB-E67E-E7D18C92B62A}"/>
              </a:ext>
              <a:ext uri="{C183D7F6-B498-43B3-948B-1728B52AA6E4}">
                <adec:decorative xmlns:adec="http://schemas.microsoft.com/office/drawing/2017/decorative" val="1"/>
              </a:ext>
            </a:extLst>
          </p:cNvPr>
          <p:cNvCxnSpPr>
            <a:cxnSpLocks/>
          </p:cNvCxnSpPr>
          <p:nvPr/>
        </p:nvCxnSpPr>
        <p:spPr>
          <a:xfrm flipH="1">
            <a:off x="5023494" y="1995572"/>
            <a:ext cx="717" cy="213930"/>
          </a:xfrm>
          <a:prstGeom prst="straightConnector1">
            <a:avLst/>
          </a:prstGeom>
          <a:noFill/>
          <a:ln w="12700" cap="flat" cmpd="sng" algn="ctr">
            <a:solidFill>
              <a:srgbClr val="FFFFFF">
                <a:alpha val="50000"/>
              </a:srgbClr>
            </a:solidFill>
            <a:prstDash val="solid"/>
            <a:headEnd type="none" w="lg" len="med"/>
            <a:tailEnd type="arrow" w="lg" len="sm"/>
          </a:ln>
          <a:effectLst/>
        </p:spPr>
      </p:cxnSp>
      <p:cxnSp>
        <p:nvCxnSpPr>
          <p:cNvPr id="117" name="Straight Connector 116">
            <a:extLst>
              <a:ext uri="{FF2B5EF4-FFF2-40B4-BE49-F238E27FC236}">
                <a16:creationId xmlns:a16="http://schemas.microsoft.com/office/drawing/2014/main" id="{1B0119F7-340B-175A-399C-E8BCBF92FB27}"/>
              </a:ext>
              <a:ext uri="{C183D7F6-B498-43B3-948B-1728B52AA6E4}">
                <adec:decorative xmlns:adec="http://schemas.microsoft.com/office/drawing/2017/decorative" val="1"/>
              </a:ext>
            </a:extLst>
          </p:cNvPr>
          <p:cNvCxnSpPr/>
          <p:nvPr/>
        </p:nvCxnSpPr>
        <p:spPr>
          <a:xfrm>
            <a:off x="3235689" y="2922180"/>
            <a:ext cx="712292" cy="0"/>
          </a:xfrm>
          <a:prstGeom prst="line">
            <a:avLst/>
          </a:prstGeom>
          <a:ln w="12700">
            <a:solidFill>
              <a:schemeClr val="tx1">
                <a:alpha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114" name="Group 113">
            <a:extLst>
              <a:ext uri="{FF2B5EF4-FFF2-40B4-BE49-F238E27FC236}">
                <a16:creationId xmlns:a16="http://schemas.microsoft.com/office/drawing/2014/main" id="{4B25D9D6-B6F5-563B-2599-32393C73049E}"/>
              </a:ext>
              <a:ext uri="{C183D7F6-B498-43B3-948B-1728B52AA6E4}">
                <adec:decorative xmlns:adec="http://schemas.microsoft.com/office/drawing/2017/decorative" val="1"/>
              </a:ext>
            </a:extLst>
          </p:cNvPr>
          <p:cNvGrpSpPr/>
          <p:nvPr/>
        </p:nvGrpSpPr>
        <p:grpSpPr>
          <a:xfrm>
            <a:off x="4071657" y="2776274"/>
            <a:ext cx="740626" cy="291811"/>
            <a:chOff x="7737321" y="5290814"/>
            <a:chExt cx="1647419" cy="649093"/>
          </a:xfrm>
        </p:grpSpPr>
        <p:pic>
          <p:nvPicPr>
            <p:cNvPr id="115" name="Graphic 114">
              <a:extLst>
                <a:ext uri="{FF2B5EF4-FFF2-40B4-BE49-F238E27FC236}">
                  <a16:creationId xmlns:a16="http://schemas.microsoft.com/office/drawing/2014/main" id="{0EF89760-C85D-D8F1-D3ED-E92115A4D2AF}"/>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8767825" y="5311363"/>
              <a:ext cx="616915" cy="616915"/>
            </a:xfrm>
            <a:prstGeom prst="rect">
              <a:avLst/>
            </a:prstGeom>
          </p:spPr>
        </p:pic>
        <p:pic>
          <p:nvPicPr>
            <p:cNvPr id="116" name="Graphic 115">
              <a:extLst>
                <a:ext uri="{FF2B5EF4-FFF2-40B4-BE49-F238E27FC236}">
                  <a16:creationId xmlns:a16="http://schemas.microsoft.com/office/drawing/2014/main" id="{5D0B5068-146D-2F63-A9B1-F8195F1DEBFE}"/>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7737321" y="5290814"/>
              <a:ext cx="649093" cy="649093"/>
            </a:xfrm>
            <a:prstGeom prst="rect">
              <a:avLst/>
            </a:prstGeom>
          </p:spPr>
        </p:pic>
      </p:grpSp>
      <p:cxnSp>
        <p:nvCxnSpPr>
          <p:cNvPr id="118" name="Straight Connector 117">
            <a:extLst>
              <a:ext uri="{FF2B5EF4-FFF2-40B4-BE49-F238E27FC236}">
                <a16:creationId xmlns:a16="http://schemas.microsoft.com/office/drawing/2014/main" id="{DFECFBD8-B72E-6723-8ACF-EE550DF4E7CB}"/>
              </a:ext>
              <a:ext uri="{C183D7F6-B498-43B3-948B-1728B52AA6E4}">
                <adec:decorative xmlns:adec="http://schemas.microsoft.com/office/drawing/2017/decorative" val="1"/>
              </a:ext>
            </a:extLst>
          </p:cNvPr>
          <p:cNvCxnSpPr/>
          <p:nvPr/>
        </p:nvCxnSpPr>
        <p:spPr>
          <a:xfrm>
            <a:off x="4935969" y="2922180"/>
            <a:ext cx="712292" cy="0"/>
          </a:xfrm>
          <a:prstGeom prst="line">
            <a:avLst/>
          </a:prstGeom>
          <a:ln w="12700">
            <a:solidFill>
              <a:schemeClr val="tx1">
                <a:alpha val="5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 name="Rounded Rectangle 7">
            <a:extLst>
              <a:ext uri="{FF2B5EF4-FFF2-40B4-BE49-F238E27FC236}">
                <a16:creationId xmlns:a16="http://schemas.microsoft.com/office/drawing/2014/main" id="{D19B8766-9A11-5367-3AFE-0D5937ED305A}"/>
              </a:ext>
            </a:extLst>
          </p:cNvPr>
          <p:cNvSpPr/>
          <p:nvPr/>
        </p:nvSpPr>
        <p:spPr>
          <a:xfrm>
            <a:off x="2385060" y="3598005"/>
            <a:ext cx="7414260" cy="2671032"/>
          </a:xfrm>
          <a:prstGeom prst="rect">
            <a:avLst/>
          </a:prstGeom>
          <a:noFill/>
          <a:ln w="12700">
            <a:solidFill>
              <a:schemeClr val="tx1"/>
            </a:solidFill>
          </a:ln>
          <a:effectLst>
            <a:outerShdw blurRad="318509" dist="136112" dir="2700000" algn="tl" rotWithShape="0">
              <a:schemeClr val="bg1">
                <a:alpha val="2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lIns="324000" tIns="180000" rIns="180000" bIns="91428" rtlCol="0" anchor="t"/>
          <a:lstStyle/>
          <a:p>
            <a:pPr defTabSz="457109">
              <a:lnSpc>
                <a:spcPct val="150000"/>
              </a:lnSpc>
            </a:pPr>
            <a:r>
              <a:rPr lang="en-US" sz="1600" b="1">
                <a:solidFill>
                  <a:schemeClr val="tx1"/>
                </a:solidFill>
                <a:latin typeface="+mj-lt"/>
                <a:cs typeface="Segoe UI" panose="020B0502040204020203" pitchFamily="34" charset="0"/>
              </a:rPr>
              <a:t>Agent Loop</a:t>
            </a:r>
          </a:p>
        </p:txBody>
      </p:sp>
      <p:sp>
        <p:nvSpPr>
          <p:cNvPr id="9" name="Right Bracket 8">
            <a:extLst>
              <a:ext uri="{FF2B5EF4-FFF2-40B4-BE49-F238E27FC236}">
                <a16:creationId xmlns:a16="http://schemas.microsoft.com/office/drawing/2014/main" id="{933BBBC5-C156-6288-8DAE-385F2CA9D10E}"/>
              </a:ext>
              <a:ext uri="{C183D7F6-B498-43B3-948B-1728B52AA6E4}">
                <adec:decorative xmlns:adec="http://schemas.microsoft.com/office/drawing/2017/decorative" val="1"/>
              </a:ext>
            </a:extLst>
          </p:cNvPr>
          <p:cNvSpPr/>
          <p:nvPr/>
        </p:nvSpPr>
        <p:spPr>
          <a:xfrm rot="16200000">
            <a:off x="6055123" y="1068300"/>
            <a:ext cx="80729" cy="6750567"/>
          </a:xfrm>
          <a:prstGeom prst="rightBracket">
            <a:avLst>
              <a:gd name="adj" fmla="val 0"/>
            </a:avLst>
          </a:prstGeom>
          <a:noFill/>
          <a:ln w="12700">
            <a:solidFill>
              <a:srgbClr val="36ABEE"/>
            </a:solidFill>
            <a:prstDash val="solid"/>
          </a:ln>
        </p:spPr>
        <p:txBody>
          <a:bodyPr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050" b="1" i="0" u="none" strike="noStrike" kern="0" cap="none" spc="133" normalizeH="0" baseline="0" noProof="0">
              <a:ln>
                <a:noFill/>
              </a:ln>
              <a:effectLst/>
              <a:uLnTx/>
              <a:uFillTx/>
              <a:latin typeface="Segoe UI" panose="020B0502040204020203" pitchFamily="34" charset="0"/>
              <a:ea typeface="Calibri" pitchFamily="34" charset="-122"/>
              <a:cs typeface="Segoe UI" panose="020B0502040204020203" pitchFamily="34" charset="0"/>
            </a:endParaRPr>
          </a:p>
        </p:txBody>
      </p:sp>
      <p:sp>
        <p:nvSpPr>
          <p:cNvPr id="11" name="Shape 3">
            <a:extLst>
              <a:ext uri="{FF2B5EF4-FFF2-40B4-BE49-F238E27FC236}">
                <a16:creationId xmlns:a16="http://schemas.microsoft.com/office/drawing/2014/main" id="{6F7CA3E6-3955-00E6-928E-F987E8A2ECB8}"/>
              </a:ext>
            </a:extLst>
          </p:cNvPr>
          <p:cNvSpPr/>
          <p:nvPr/>
        </p:nvSpPr>
        <p:spPr>
          <a:xfrm>
            <a:off x="2720203" y="4655526"/>
            <a:ext cx="3261311" cy="294171"/>
          </a:xfrm>
          <a:prstGeom prst="rect">
            <a:avLst/>
          </a:prstGeom>
          <a:solidFill>
            <a:schemeClr val="tx1"/>
          </a:solidFill>
          <a:ln w="12700">
            <a:solidFill>
              <a:schemeClr val="tx1"/>
            </a:solidFill>
            <a:prstDash val="solid"/>
          </a:ln>
        </p:spPr>
        <p:txBody>
          <a:bodyPr lIns="0" tIns="0" rIns="0" bIns="0" anchor="ctr" anchorCtr="0"/>
          <a:lstStyle/>
          <a:p>
            <a:pPr algn="ctr"/>
            <a:r>
              <a:rPr lang="en-US" sz="1200" b="1">
                <a:solidFill>
                  <a:schemeClr val="bg1"/>
                </a:solidFill>
                <a:latin typeface="Segoe UI" pitchFamily="34" charset="0"/>
                <a:cs typeface="Segoe UI" pitchFamily="34" charset="-120"/>
              </a:rPr>
              <a:t>MAF Agent</a:t>
            </a:r>
            <a:endParaRPr lang="en-US" sz="1200" b="1">
              <a:solidFill>
                <a:schemeClr val="bg1"/>
              </a:solidFill>
              <a:latin typeface="Segoe UI" panose="020B0502040204020203" pitchFamily="34" charset="0"/>
            </a:endParaRPr>
          </a:p>
        </p:txBody>
      </p:sp>
      <p:sp>
        <p:nvSpPr>
          <p:cNvPr id="12" name="Shape 15">
            <a:extLst>
              <a:ext uri="{FF2B5EF4-FFF2-40B4-BE49-F238E27FC236}">
                <a16:creationId xmlns:a16="http://schemas.microsoft.com/office/drawing/2014/main" id="{CBD18825-C946-5F1B-5BE7-662DD74904C2}"/>
              </a:ext>
            </a:extLst>
          </p:cNvPr>
          <p:cNvSpPr>
            <a:spLocks/>
          </p:cNvSpPr>
          <p:nvPr/>
        </p:nvSpPr>
        <p:spPr>
          <a:xfrm>
            <a:off x="2720203" y="4950202"/>
            <a:ext cx="1630655" cy="365925"/>
          </a:xfrm>
          <a:prstGeom prst="rect">
            <a:avLst/>
          </a:prstGeom>
          <a:solidFill>
            <a:schemeClr val="tx1">
              <a:alpha val="10000"/>
            </a:schemeClr>
          </a:solidFill>
          <a:ln w="12700">
            <a:solidFill>
              <a:schemeClr val="tx1"/>
            </a:solidFill>
            <a:prstDash val="solid"/>
          </a:ln>
        </p:spPr>
        <p:txBody>
          <a:bodyPr lIns="432000" tIns="0" rIns="0" bIns="0" anchor="ctr" anchorCtr="0"/>
          <a:lstStyle/>
          <a:p>
            <a:pPr lvl="0" defTabSz="914400">
              <a:defRPr/>
            </a:pPr>
            <a:r>
              <a:rPr lang="en-US" sz="1050" b="1">
                <a:latin typeface="Segoe UI" pitchFamily="34" charset="0"/>
                <a:ea typeface="Segoe UI" pitchFamily="34" charset="-122"/>
                <a:cs typeface="Segoe UI" pitchFamily="34" charset="-120"/>
              </a:rPr>
              <a:t>Foundry Models</a:t>
            </a:r>
            <a:endParaRPr lang="en-US" sz="1050">
              <a:latin typeface="Segoe UI" panose="020B0502040204020203" pitchFamily="34" charset="0"/>
            </a:endParaRPr>
          </a:p>
        </p:txBody>
      </p:sp>
      <p:sp>
        <p:nvSpPr>
          <p:cNvPr id="13" name="!! 1">
            <a:extLst>
              <a:ext uri="{FF2B5EF4-FFF2-40B4-BE49-F238E27FC236}">
                <a16:creationId xmlns:a16="http://schemas.microsoft.com/office/drawing/2014/main" id="{7D58F7BD-E2BF-D921-7087-DAD6143DC5AE}"/>
              </a:ext>
              <a:ext uri="{C183D7F6-B498-43B3-948B-1728B52AA6E4}">
                <adec:decorative xmlns:adec="http://schemas.microsoft.com/office/drawing/2017/decorative" val="1"/>
              </a:ext>
            </a:extLst>
          </p:cNvPr>
          <p:cNvSpPr>
            <a:spLocks/>
          </p:cNvSpPr>
          <p:nvPr/>
        </p:nvSpPr>
        <p:spPr>
          <a:xfrm>
            <a:off x="4350858" y="4950391"/>
            <a:ext cx="1630655" cy="36592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100">
              <a:latin typeface="Segoe UI" panose="020B0502040204020203" pitchFamily="34" charset="0"/>
            </a:endParaRPr>
          </a:p>
        </p:txBody>
      </p:sp>
      <p:pic>
        <p:nvPicPr>
          <p:cNvPr id="18" name="Picture 17">
            <a:extLst>
              <a:ext uri="{FF2B5EF4-FFF2-40B4-BE49-F238E27FC236}">
                <a16:creationId xmlns:a16="http://schemas.microsoft.com/office/drawing/2014/main" id="{EDEC9444-3439-6432-7CC1-708A9CA323E4}"/>
              </a:ext>
              <a:ext uri="{C183D7F6-B498-43B3-948B-1728B52AA6E4}">
                <adec:decorative xmlns:adec="http://schemas.microsoft.com/office/drawing/2017/decorative" val="1"/>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789909" y="4990255"/>
            <a:ext cx="279772" cy="279772"/>
          </a:xfrm>
          <a:prstGeom prst="rect">
            <a:avLst/>
          </a:prstGeom>
        </p:spPr>
      </p:pic>
      <p:sp>
        <p:nvSpPr>
          <p:cNvPr id="14" name="Shape 15">
            <a:extLst>
              <a:ext uri="{FF2B5EF4-FFF2-40B4-BE49-F238E27FC236}">
                <a16:creationId xmlns:a16="http://schemas.microsoft.com/office/drawing/2014/main" id="{8E33456E-E174-147A-1496-BE8EEFCE3B35}"/>
              </a:ext>
            </a:extLst>
          </p:cNvPr>
          <p:cNvSpPr>
            <a:spLocks/>
          </p:cNvSpPr>
          <p:nvPr/>
        </p:nvSpPr>
        <p:spPr>
          <a:xfrm>
            <a:off x="2720203" y="5316127"/>
            <a:ext cx="1630655" cy="365925"/>
          </a:xfrm>
          <a:prstGeom prst="rect">
            <a:avLst/>
          </a:prstGeom>
          <a:solidFill>
            <a:schemeClr val="tx1">
              <a:alpha val="10000"/>
            </a:schemeClr>
          </a:solidFill>
          <a:ln w="12700">
            <a:solidFill>
              <a:schemeClr val="tx1"/>
            </a:solidFill>
            <a:prstDash val="solid"/>
          </a:ln>
        </p:spPr>
        <p:txBody>
          <a:bodyPr lIns="432000" tIns="0" rIns="0" bIns="0" anchor="ctr" anchorCtr="0"/>
          <a:lstStyle/>
          <a:p>
            <a:pPr lvl="0" defTabSz="914400">
              <a:defRPr/>
            </a:pPr>
            <a:r>
              <a:rPr lang="en-US" sz="1050" b="1">
                <a:latin typeface="Segoe UI" pitchFamily="34" charset="0"/>
                <a:ea typeface="Segoe UI" pitchFamily="34" charset="-122"/>
                <a:cs typeface="Segoe UI" pitchFamily="34" charset="-120"/>
              </a:rPr>
              <a:t>Foundry Tools</a:t>
            </a:r>
            <a:endParaRPr lang="en-US" sz="1050">
              <a:latin typeface="Segoe UI" panose="020B0502040204020203" pitchFamily="34" charset="0"/>
            </a:endParaRPr>
          </a:p>
        </p:txBody>
      </p:sp>
      <p:sp>
        <p:nvSpPr>
          <p:cNvPr id="15" name="!! 2">
            <a:extLst>
              <a:ext uri="{FF2B5EF4-FFF2-40B4-BE49-F238E27FC236}">
                <a16:creationId xmlns:a16="http://schemas.microsoft.com/office/drawing/2014/main" id="{6A2E7DDF-3D36-2D2C-155F-FA1C32CB3084}"/>
              </a:ext>
              <a:ext uri="{C183D7F6-B498-43B3-948B-1728B52AA6E4}">
                <adec:decorative xmlns:adec="http://schemas.microsoft.com/office/drawing/2017/decorative" val="1"/>
              </a:ext>
            </a:extLst>
          </p:cNvPr>
          <p:cNvSpPr>
            <a:spLocks/>
          </p:cNvSpPr>
          <p:nvPr/>
        </p:nvSpPr>
        <p:spPr>
          <a:xfrm>
            <a:off x="4350858" y="5316316"/>
            <a:ext cx="1630655" cy="36592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100">
              <a:latin typeface="Segoe UI" panose="020B0502040204020203" pitchFamily="34" charset="0"/>
            </a:endParaRPr>
          </a:p>
        </p:txBody>
      </p:sp>
      <p:pic>
        <p:nvPicPr>
          <p:cNvPr id="21" name="Picture 20">
            <a:extLst>
              <a:ext uri="{FF2B5EF4-FFF2-40B4-BE49-F238E27FC236}">
                <a16:creationId xmlns:a16="http://schemas.microsoft.com/office/drawing/2014/main" id="{2C62459E-6270-FECB-41EB-5A632AE7B731}"/>
              </a:ext>
              <a:ext uri="{C183D7F6-B498-43B3-948B-1728B52AA6E4}">
                <adec:decorative xmlns:adec="http://schemas.microsoft.com/office/drawing/2017/decorative" val="1"/>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4503561" y="5048344"/>
            <a:ext cx="172058" cy="174412"/>
          </a:xfrm>
          <a:prstGeom prst="rect">
            <a:avLst/>
          </a:prstGeom>
        </p:spPr>
      </p:pic>
      <p:pic>
        <p:nvPicPr>
          <p:cNvPr id="23" name="Picture 22">
            <a:extLst>
              <a:ext uri="{FF2B5EF4-FFF2-40B4-BE49-F238E27FC236}">
                <a16:creationId xmlns:a16="http://schemas.microsoft.com/office/drawing/2014/main" id="{AFF2594D-7BFC-4EA5-83F5-DF32EC415C66}"/>
              </a:ext>
              <a:ext uri="{C183D7F6-B498-43B3-948B-1728B52AA6E4}">
                <adec:decorative xmlns:adec="http://schemas.microsoft.com/office/drawing/2017/decorative" val="1"/>
              </a:ext>
            </a:extLst>
          </p:cNvPr>
          <p:cNvPicPr>
            <a:picLocks noChangeAspect="1"/>
          </p:cNvPicPr>
          <p:nvPr/>
        </p:nvPicPr>
        <p:blipFill>
          <a:blip r:embed="rId20">
            <a:duotone>
              <a:prstClr val="black"/>
              <a:schemeClr val="tx1">
                <a:tint val="45000"/>
                <a:satMod val="400000"/>
              </a:schemeClr>
            </a:duotone>
          </a:blip>
          <a:stretch>
            <a:fillRect/>
          </a:stretch>
        </p:blipFill>
        <p:spPr>
          <a:xfrm>
            <a:off x="4754688" y="5069049"/>
            <a:ext cx="190873" cy="133002"/>
          </a:xfrm>
          <a:prstGeom prst="rect">
            <a:avLst/>
          </a:prstGeom>
        </p:spPr>
      </p:pic>
      <p:pic>
        <p:nvPicPr>
          <p:cNvPr id="24" name="Picture 23">
            <a:extLst>
              <a:ext uri="{FF2B5EF4-FFF2-40B4-BE49-F238E27FC236}">
                <a16:creationId xmlns:a16="http://schemas.microsoft.com/office/drawing/2014/main" id="{AB235B0D-81DB-10D4-2EB5-679CE180581C}"/>
              </a:ext>
              <a:ext uri="{C183D7F6-B498-43B3-948B-1728B52AA6E4}">
                <adec:decorative xmlns:adec="http://schemas.microsoft.com/office/drawing/2017/decorative" val="1"/>
              </a:ext>
            </a:extLst>
          </p:cNvPr>
          <p:cNvPicPr>
            <a:picLocks noChangeAspect="1"/>
          </p:cNvPicPr>
          <p:nvPr/>
        </p:nvPicPr>
        <p:blipFill>
          <a:blip r:embed="rId21">
            <a:extLst>
              <a:ext uri="{BEBA8EAE-BF5A-486C-A8C5-ECC9F3942E4B}">
                <a14:imgProps xmlns:a14="http://schemas.microsoft.com/office/drawing/2010/main">
                  <a14:imgLayer r:embed="rId22">
                    <a14:imgEffect>
                      <a14:backgroundRemoval t="10000" b="90000" l="10000" r="90000">
                        <a14:foregroundMark x1="46396" y1="89474" x2="46396" y2="89474"/>
                        <a14:backgroundMark x1="71171" y1="25359" x2="71171" y2="25359"/>
                        <a14:backgroundMark x1="66216" y1="81818" x2="66216" y2="81818"/>
                        <a14:backgroundMark x1="43694" y1="74641" x2="43694" y2="74641"/>
                      </a14:backgroundRemoval>
                    </a14:imgEffect>
                  </a14:imgLayer>
                </a14:imgProps>
              </a:ext>
            </a:extLst>
          </a:blip>
          <a:stretch>
            <a:fillRect/>
          </a:stretch>
        </p:blipFill>
        <p:spPr>
          <a:xfrm>
            <a:off x="5024631" y="5033422"/>
            <a:ext cx="216961" cy="204256"/>
          </a:xfrm>
          <a:prstGeom prst="rect">
            <a:avLst/>
          </a:prstGeom>
        </p:spPr>
      </p:pic>
      <p:pic>
        <p:nvPicPr>
          <p:cNvPr id="25" name="Picture 24">
            <a:extLst>
              <a:ext uri="{FF2B5EF4-FFF2-40B4-BE49-F238E27FC236}">
                <a16:creationId xmlns:a16="http://schemas.microsoft.com/office/drawing/2014/main" id="{1730AC48-F982-607D-9A86-FAD518920A0C}"/>
              </a:ext>
              <a:ext uri="{C183D7F6-B498-43B3-948B-1728B52AA6E4}">
                <adec:decorative xmlns:adec="http://schemas.microsoft.com/office/drawing/2017/decorative" val="1"/>
              </a:ext>
            </a:extLst>
          </p:cNvPr>
          <p:cNvPicPr>
            <a:picLocks noChangeAspect="1"/>
          </p:cNvPicPr>
          <p:nvPr/>
        </p:nvPicPr>
        <p:blipFill>
          <a:blip r:embed="rId23">
            <a:extLst>
              <a:ext uri="{28A0092B-C50C-407E-A947-70E740481C1C}">
                <a14:useLocalDpi xmlns:a14="http://schemas.microsoft.com/office/drawing/2010/main" val="0"/>
              </a:ext>
            </a:extLst>
          </a:blip>
          <a:srcRect l="24468" r="21241" b="44736"/>
          <a:stretch>
            <a:fillRect/>
          </a:stretch>
        </p:blipFill>
        <p:spPr>
          <a:xfrm>
            <a:off x="5320662" y="5018619"/>
            <a:ext cx="248529" cy="233862"/>
          </a:xfrm>
          <a:prstGeom prst="rect">
            <a:avLst/>
          </a:prstGeom>
        </p:spPr>
      </p:pic>
      <p:pic>
        <p:nvPicPr>
          <p:cNvPr id="22" name="Picture 8">
            <a:extLst>
              <a:ext uri="{FF2B5EF4-FFF2-40B4-BE49-F238E27FC236}">
                <a16:creationId xmlns:a16="http://schemas.microsoft.com/office/drawing/2014/main" id="{202EB030-0734-75F7-5E22-1AD84CE20922}"/>
              </a:ext>
              <a:ext uri="{C183D7F6-B498-43B3-948B-1728B52AA6E4}">
                <adec:decorative xmlns:adec="http://schemas.microsoft.com/office/drawing/2017/decorative" val="1"/>
              </a:ext>
            </a:extLst>
          </p:cNvPr>
          <p:cNvPicPr>
            <a:picLocks noChangeAspect="1" noChangeArrowheads="1"/>
          </p:cNvPicPr>
          <p:nvPr/>
        </p:nvPicPr>
        <p:blipFill rotWithShape="1">
          <a:blip r:embed="rId24">
            <a:extLst>
              <a:ext uri="{BEBA8EAE-BF5A-486C-A8C5-ECC9F3942E4B}">
                <a14:imgProps xmlns:a14="http://schemas.microsoft.com/office/drawing/2010/main">
                  <a14:imgLayer r:embed="rId25">
                    <a14:imgEffect>
                      <a14:backgroundRemoval t="9662" b="99034" l="9453" r="89552">
                        <a14:foregroundMark x1="18905" y1="94203" x2="18905" y2="94203"/>
                        <a14:foregroundMark x1="82090" y1="95652" x2="82090" y2="95652"/>
                        <a14:foregroundMark x1="19900" y1="99034" x2="19900" y2="99034"/>
                        <a14:foregroundMark x1="46269" y1="48792" x2="46269" y2="48792"/>
                        <a14:foregroundMark x1="51244" y1="57005" x2="51244" y2="57005"/>
                        <a14:foregroundMark x1="70149" y1="49275" x2="70149" y2="49275"/>
                        <a14:foregroundMark x1="33333" y1="49758" x2="33333" y2="49758"/>
                      </a14:backgroundRemoval>
                    </a14:imgEffect>
                  </a14:imgLayer>
                </a14:imgProps>
              </a:ext>
              <a:ext uri="{28A0092B-C50C-407E-A947-70E740481C1C}">
                <a14:useLocalDpi xmlns:a14="http://schemas.microsoft.com/office/drawing/2010/main" val="0"/>
              </a:ext>
            </a:extLst>
          </a:blip>
          <a:srcRect/>
          <a:stretch/>
        </p:blipFill>
        <p:spPr bwMode="auto">
          <a:xfrm>
            <a:off x="5648262" y="5023564"/>
            <a:ext cx="217451" cy="223973"/>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86D7339A-665F-C79F-E530-609B84B9F8B8}"/>
              </a:ext>
              <a:ext uri="{C183D7F6-B498-43B3-948B-1728B52AA6E4}">
                <adec:decorative xmlns:adec="http://schemas.microsoft.com/office/drawing/2017/decorative" val="1"/>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2807554" y="5376593"/>
            <a:ext cx="244240" cy="244240"/>
          </a:xfrm>
          <a:prstGeom prst="rect">
            <a:avLst/>
          </a:prstGeom>
        </p:spPr>
      </p:pic>
      <p:sp>
        <p:nvSpPr>
          <p:cNvPr id="16" name="Shape 15">
            <a:extLst>
              <a:ext uri="{FF2B5EF4-FFF2-40B4-BE49-F238E27FC236}">
                <a16:creationId xmlns:a16="http://schemas.microsoft.com/office/drawing/2014/main" id="{7C9A80BB-3423-2FAC-884A-D150D5DDBB7B}"/>
              </a:ext>
            </a:extLst>
          </p:cNvPr>
          <p:cNvSpPr>
            <a:spLocks/>
          </p:cNvSpPr>
          <p:nvPr/>
        </p:nvSpPr>
        <p:spPr>
          <a:xfrm>
            <a:off x="2720203" y="5681675"/>
            <a:ext cx="1630655" cy="365925"/>
          </a:xfrm>
          <a:prstGeom prst="rect">
            <a:avLst/>
          </a:prstGeom>
          <a:solidFill>
            <a:schemeClr val="tx1">
              <a:alpha val="10000"/>
            </a:schemeClr>
          </a:solidFill>
          <a:ln w="12700">
            <a:solidFill>
              <a:schemeClr val="tx1"/>
            </a:solidFill>
            <a:prstDash val="solid"/>
          </a:ln>
        </p:spPr>
        <p:txBody>
          <a:bodyPr lIns="432000" tIns="0" rIns="0" bIns="0" anchor="ctr" anchorCtr="0"/>
          <a:lstStyle/>
          <a:p>
            <a:pPr lvl="0" defTabSz="914400">
              <a:defRPr/>
            </a:pPr>
            <a:r>
              <a:rPr lang="en-US" sz="1050" b="1">
                <a:latin typeface="Segoe UI" pitchFamily="34" charset="0"/>
                <a:ea typeface="Segoe UI" pitchFamily="34" charset="-122"/>
                <a:cs typeface="Segoe UI" pitchFamily="34" charset="-120"/>
              </a:rPr>
              <a:t>Foundry Hosting </a:t>
            </a:r>
            <a:endParaRPr lang="en-US" sz="1050">
              <a:latin typeface="Segoe UI" panose="020B0502040204020203" pitchFamily="34" charset="0"/>
            </a:endParaRPr>
          </a:p>
        </p:txBody>
      </p:sp>
      <p:pic>
        <p:nvPicPr>
          <p:cNvPr id="20" name="Picture 19">
            <a:extLst>
              <a:ext uri="{FF2B5EF4-FFF2-40B4-BE49-F238E27FC236}">
                <a16:creationId xmlns:a16="http://schemas.microsoft.com/office/drawing/2014/main" id="{81719811-0A26-866E-29A4-40E665FD48EF}"/>
              </a:ext>
              <a:ext uri="{C183D7F6-B498-43B3-948B-1728B52AA6E4}">
                <adec:decorative xmlns:adec="http://schemas.microsoft.com/office/drawing/2017/decorative" val="1"/>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2814455" y="5742518"/>
            <a:ext cx="237339" cy="237339"/>
          </a:xfrm>
          <a:prstGeom prst="rect">
            <a:avLst/>
          </a:prstGeom>
        </p:spPr>
      </p:pic>
      <p:sp>
        <p:nvSpPr>
          <p:cNvPr id="17" name="!! 3">
            <a:extLst>
              <a:ext uri="{FF2B5EF4-FFF2-40B4-BE49-F238E27FC236}">
                <a16:creationId xmlns:a16="http://schemas.microsoft.com/office/drawing/2014/main" id="{64689E7A-E96A-F2AA-F57D-E6597A5EC770}"/>
              </a:ext>
              <a:ext uri="{C183D7F6-B498-43B3-948B-1728B52AA6E4}">
                <adec:decorative xmlns:adec="http://schemas.microsoft.com/office/drawing/2017/decorative" val="1"/>
              </a:ext>
            </a:extLst>
          </p:cNvPr>
          <p:cNvSpPr>
            <a:spLocks/>
          </p:cNvSpPr>
          <p:nvPr/>
        </p:nvSpPr>
        <p:spPr>
          <a:xfrm>
            <a:off x="4350858" y="5681864"/>
            <a:ext cx="1630655" cy="365925"/>
          </a:xfrm>
          <a:prstGeom prst="rect">
            <a:avLst/>
          </a:prstGeom>
          <a:noFill/>
          <a:ln w="12700">
            <a:solidFill>
              <a:schemeClr val="tx1"/>
            </a:solidFill>
            <a:prstDash val="solid"/>
          </a:ln>
        </p:spPr>
        <p:txBody>
          <a:bodyPr lIns="0" tIns="0" rIns="0" bIns="0" anchor="ctr" anchorCtr="0"/>
          <a:lstStyle/>
          <a:p>
            <a:pPr lvl="0" algn="ctr" defTabSz="914400">
              <a:spcAft>
                <a:spcPts val="300"/>
              </a:spcAft>
              <a:defRPr/>
            </a:pPr>
            <a:endParaRPr lang="en-US" sz="1100">
              <a:latin typeface="Segoe UI" panose="020B0502040204020203" pitchFamily="34" charset="0"/>
            </a:endParaRPr>
          </a:p>
        </p:txBody>
      </p:sp>
      <p:pic>
        <p:nvPicPr>
          <p:cNvPr id="27" name="Picture 26">
            <a:extLst>
              <a:ext uri="{FF2B5EF4-FFF2-40B4-BE49-F238E27FC236}">
                <a16:creationId xmlns:a16="http://schemas.microsoft.com/office/drawing/2014/main" id="{8CB611C1-145A-AA5C-6FB9-2B46AF7C7FA8}"/>
              </a:ext>
              <a:ext uri="{C183D7F6-B498-43B3-948B-1728B52AA6E4}">
                <adec:decorative xmlns:adec="http://schemas.microsoft.com/office/drawing/2017/decorative" val="1"/>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4426053" y="5727682"/>
            <a:ext cx="299002" cy="299002"/>
          </a:xfrm>
          <a:prstGeom prst="rect">
            <a:avLst/>
          </a:prstGeom>
        </p:spPr>
      </p:pic>
      <p:pic>
        <p:nvPicPr>
          <p:cNvPr id="26" name="Picture 25">
            <a:extLst>
              <a:ext uri="{FF2B5EF4-FFF2-40B4-BE49-F238E27FC236}">
                <a16:creationId xmlns:a16="http://schemas.microsoft.com/office/drawing/2014/main" id="{0CDD58C2-815C-A044-7F52-A035D69E2437}"/>
              </a:ext>
              <a:ext uri="{C183D7F6-B498-43B3-948B-1728B52AA6E4}">
                <adec:decorative xmlns:adec="http://schemas.microsoft.com/office/drawing/2017/decorative" val="1"/>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4784199" y="5781746"/>
            <a:ext cx="190874" cy="190874"/>
          </a:xfrm>
          <a:prstGeom prst="rect">
            <a:avLst/>
          </a:prstGeom>
        </p:spPr>
      </p:pic>
      <p:pic>
        <p:nvPicPr>
          <p:cNvPr id="28" name="Picture 16">
            <a:extLst>
              <a:ext uri="{FF2B5EF4-FFF2-40B4-BE49-F238E27FC236}">
                <a16:creationId xmlns:a16="http://schemas.microsoft.com/office/drawing/2014/main" id="{5CD231E3-5342-DFF4-1FE5-77AAD195D567}"/>
              </a:ext>
              <a:ext uri="{C183D7F6-B498-43B3-948B-1728B52AA6E4}">
                <adec:decorative xmlns:adec="http://schemas.microsoft.com/office/drawing/2017/decorative" val="1"/>
              </a:ext>
            </a:extLst>
          </p:cNvPr>
          <p:cNvPicPr>
            <a:picLocks noChangeAspect="1" noChangeArrowheads="1"/>
          </p:cNvPicPr>
          <p:nvPr/>
        </p:nvPicPr>
        <p:blipFill rotWithShape="1">
          <a:blip r:embed="rId30">
            <a:duotone>
              <a:prstClr val="black"/>
              <a:schemeClr val="tx2">
                <a:tint val="45000"/>
                <a:satMod val="400000"/>
              </a:schemeClr>
            </a:duotone>
            <a:extLst>
              <a:ext uri="{28A0092B-C50C-407E-A947-70E740481C1C}">
                <a14:useLocalDpi xmlns:a14="http://schemas.microsoft.com/office/drawing/2010/main" val="0"/>
              </a:ext>
            </a:extLst>
          </a:blip>
          <a:srcRect/>
          <a:stretch/>
        </p:blipFill>
        <p:spPr bwMode="auto">
          <a:xfrm>
            <a:off x="4491819" y="5415686"/>
            <a:ext cx="160561" cy="171802"/>
          </a:xfrm>
          <a:prstGeom prst="rect">
            <a:avLst/>
          </a:prstGeom>
          <a:noFill/>
          <a:extLst>
            <a:ext uri="{909E8E84-426E-40DD-AFC4-6F175D3DCCD1}">
              <a14:hiddenFill xmlns:a14="http://schemas.microsoft.com/office/drawing/2010/main">
                <a:solidFill>
                  <a:srgbClr val="FFFFFF"/>
                </a:solidFill>
              </a14:hiddenFill>
            </a:ext>
          </a:extLst>
        </p:spPr>
      </p:pic>
      <p:pic>
        <p:nvPicPr>
          <p:cNvPr id="29" name="Graphic 28">
            <a:extLst>
              <a:ext uri="{FF2B5EF4-FFF2-40B4-BE49-F238E27FC236}">
                <a16:creationId xmlns:a16="http://schemas.microsoft.com/office/drawing/2014/main" id="{EC43E30E-AFE0-4D32-2DBA-C8237152DF6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1"/>
              </a:ext>
            </a:extLst>
          </a:blip>
          <a:srcRect r="84157"/>
          <a:stretch/>
        </p:blipFill>
        <p:spPr>
          <a:xfrm>
            <a:off x="4762849" y="5398358"/>
            <a:ext cx="224435" cy="206459"/>
          </a:xfrm>
          <a:prstGeom prst="rect">
            <a:avLst/>
          </a:prstGeom>
        </p:spPr>
      </p:pic>
      <p:sp>
        <p:nvSpPr>
          <p:cNvPr id="8" name="Text 10">
            <a:extLst>
              <a:ext uri="{FF2B5EF4-FFF2-40B4-BE49-F238E27FC236}">
                <a16:creationId xmlns:a16="http://schemas.microsoft.com/office/drawing/2014/main" id="{E8AF30B3-63BC-25D2-B79A-10C0A8E72897}"/>
              </a:ext>
              <a:ext uri="{C183D7F6-B498-43B3-948B-1728B52AA6E4}">
                <adec:decorative xmlns:adec="http://schemas.microsoft.com/office/drawing/2017/decorative" val="1"/>
              </a:ext>
            </a:extLst>
          </p:cNvPr>
          <p:cNvSpPr/>
          <p:nvPr/>
        </p:nvSpPr>
        <p:spPr>
          <a:xfrm>
            <a:off x="5610158" y="4030146"/>
            <a:ext cx="1766438" cy="220024"/>
          </a:xfrm>
          <a:prstGeom prst="rect">
            <a:avLst/>
          </a:prstGeom>
          <a:noFill/>
          <a:ln/>
        </p:spPr>
        <p:txBody>
          <a:bodyPr wrap="square" rtlCol="0" anchor="ct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endParaRPr>
          </a:p>
        </p:txBody>
      </p:sp>
      <p:pic>
        <p:nvPicPr>
          <p:cNvPr id="10" name="Graphic 9">
            <a:extLst>
              <a:ext uri="{FF2B5EF4-FFF2-40B4-BE49-F238E27FC236}">
                <a16:creationId xmlns:a16="http://schemas.microsoft.com/office/drawing/2014/main" id="{60460980-CE0A-B7A2-EE4F-B9AA3975A36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2"/>
              </a:ext>
            </a:extLst>
          </a:blip>
          <a:srcRect l="278" r="278"/>
          <a:stretch/>
        </p:blipFill>
        <p:spPr>
          <a:xfrm>
            <a:off x="5747565" y="3646352"/>
            <a:ext cx="695846" cy="699733"/>
          </a:xfrm>
          <a:prstGeom prst="rect">
            <a:avLst/>
          </a:prstGeom>
        </p:spPr>
      </p:pic>
      <p:sp>
        <p:nvSpPr>
          <p:cNvPr id="30" name="Rounded Rectangle 16">
            <a:extLst>
              <a:ext uri="{FF2B5EF4-FFF2-40B4-BE49-F238E27FC236}">
                <a16:creationId xmlns:a16="http://schemas.microsoft.com/office/drawing/2014/main" id="{0560A227-7071-07B3-C38F-6B39E11A4061}"/>
              </a:ext>
              <a:ext uri="{C183D7F6-B498-43B3-948B-1728B52AA6E4}">
                <adec:decorative xmlns:adec="http://schemas.microsoft.com/office/drawing/2017/decorative" val="1"/>
              </a:ext>
            </a:extLst>
          </p:cNvPr>
          <p:cNvSpPr>
            <a:spLocks/>
          </p:cNvSpPr>
          <p:nvPr/>
        </p:nvSpPr>
        <p:spPr>
          <a:xfrm>
            <a:off x="6220384" y="4655526"/>
            <a:ext cx="3250387" cy="1391802"/>
          </a:xfrm>
          <a:prstGeom prst="rect">
            <a:avLst/>
          </a:prstGeom>
          <a:noFill/>
          <a:ln w="12700" cap="rnd">
            <a:solidFill>
              <a:srgbClr val="494949"/>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p>
            <a:pPr defTabSz="1427220">
              <a:spcBef>
                <a:spcPts val="1800"/>
              </a:spcBef>
            </a:pPr>
            <a:endParaRPr lang="en-US" sz="1050" spc="-50">
              <a:latin typeface="Segoe UI" panose="020B0502040204020203" pitchFamily="34" charset="0"/>
              <a:cs typeface="Segoe UI" pitchFamily="34" charset="0"/>
            </a:endParaRPr>
          </a:p>
        </p:txBody>
      </p:sp>
      <p:sp>
        <p:nvSpPr>
          <p:cNvPr id="31" name="Rounded Rectangle 25">
            <a:extLst>
              <a:ext uri="{FF2B5EF4-FFF2-40B4-BE49-F238E27FC236}">
                <a16:creationId xmlns:a16="http://schemas.microsoft.com/office/drawing/2014/main" id="{3E0375DC-411C-D883-6AE8-EB144F204D1F}"/>
              </a:ext>
            </a:extLst>
          </p:cNvPr>
          <p:cNvSpPr/>
          <p:nvPr/>
        </p:nvSpPr>
        <p:spPr>
          <a:xfrm>
            <a:off x="7183921" y="4522962"/>
            <a:ext cx="1316728" cy="268702"/>
          </a:xfrm>
          <a:prstGeom prst="rect">
            <a:avLst/>
          </a:prstGeom>
          <a:solidFill>
            <a:srgbClr val="000000"/>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defTabSz="914400">
              <a:defRPr/>
            </a:pPr>
            <a:r>
              <a:rPr lang="en-US" sz="1100" b="1">
                <a:solidFill>
                  <a:schemeClr val="bg1"/>
                </a:solidFill>
                <a:latin typeface="Segoe UI" panose="020B0502040204020203" pitchFamily="34" charset="0"/>
              </a:rPr>
              <a:t>Agent Providers</a:t>
            </a:r>
          </a:p>
        </p:txBody>
      </p:sp>
      <p:sp>
        <p:nvSpPr>
          <p:cNvPr id="40" name="Shape 4">
            <a:extLst>
              <a:ext uri="{FF2B5EF4-FFF2-40B4-BE49-F238E27FC236}">
                <a16:creationId xmlns:a16="http://schemas.microsoft.com/office/drawing/2014/main" id="{4AF51BFB-4016-6C5E-B50C-D99F53390CEB}"/>
              </a:ext>
            </a:extLst>
          </p:cNvPr>
          <p:cNvSpPr/>
          <p:nvPr/>
        </p:nvSpPr>
        <p:spPr>
          <a:xfrm>
            <a:off x="6338712" y="5026142"/>
            <a:ext cx="975369"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Foundry </a:t>
            </a:r>
            <a:br>
              <a:rPr lang="ru-RU" sz="800" b="1">
                <a:latin typeface="Segoe UI" panose="020B0502040204020203" pitchFamily="34" charset="0"/>
              </a:rPr>
            </a:br>
            <a:r>
              <a:rPr lang="en-US" sz="800" b="1">
                <a:latin typeface="Segoe UI" panose="020B0502040204020203" pitchFamily="34" charset="0"/>
              </a:rPr>
              <a:t>Prompt Agent</a:t>
            </a:r>
          </a:p>
        </p:txBody>
      </p:sp>
      <p:pic>
        <p:nvPicPr>
          <p:cNvPr id="41" name="Picture 40">
            <a:extLst>
              <a:ext uri="{FF2B5EF4-FFF2-40B4-BE49-F238E27FC236}">
                <a16:creationId xmlns:a16="http://schemas.microsoft.com/office/drawing/2014/main" id="{00479510-E032-C25B-1A04-D8EA1B536162}"/>
              </a:ext>
              <a:ext uri="{C183D7F6-B498-43B3-948B-1728B52AA6E4}">
                <adec:decorative xmlns:adec="http://schemas.microsoft.com/office/drawing/2017/decorative" val="1"/>
              </a:ext>
            </a:extLst>
          </p:cNvPr>
          <p:cNvPicPr>
            <a:picLocks noChangeAspect="1"/>
          </p:cNvPicPr>
          <p:nvPr/>
        </p:nvPicPr>
        <p:blipFill>
          <a:blip r:embed="rId33">
            <a:extLst>
              <a:ext uri="{28A0092B-C50C-407E-A947-70E740481C1C}">
                <a14:useLocalDpi xmlns:a14="http://schemas.microsoft.com/office/drawing/2010/main" val="0"/>
              </a:ext>
            </a:extLst>
          </a:blip>
          <a:srcRect/>
          <a:stretch>
            <a:fillRect/>
          </a:stretch>
        </p:blipFill>
        <p:spPr>
          <a:xfrm>
            <a:off x="6407435" y="5038636"/>
            <a:ext cx="147401" cy="277492"/>
          </a:xfrm>
          <a:prstGeom prst="rect">
            <a:avLst/>
          </a:prstGeom>
        </p:spPr>
      </p:pic>
      <p:sp>
        <p:nvSpPr>
          <p:cNvPr id="32" name="Shape 4">
            <a:extLst>
              <a:ext uri="{FF2B5EF4-FFF2-40B4-BE49-F238E27FC236}">
                <a16:creationId xmlns:a16="http://schemas.microsoft.com/office/drawing/2014/main" id="{87F08A20-CD2C-8B0F-5A08-16F070F7AB87}"/>
              </a:ext>
            </a:extLst>
          </p:cNvPr>
          <p:cNvSpPr/>
          <p:nvPr/>
        </p:nvSpPr>
        <p:spPr>
          <a:xfrm>
            <a:off x="7366116" y="5026142"/>
            <a:ext cx="975369"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Copilot </a:t>
            </a:r>
            <a:br>
              <a:rPr lang="ru-RU" sz="800" b="1">
                <a:latin typeface="Segoe UI" panose="020B0502040204020203" pitchFamily="34" charset="0"/>
              </a:rPr>
            </a:br>
            <a:r>
              <a:rPr lang="en-US" sz="800" b="1">
                <a:latin typeface="Segoe UI" panose="020B0502040204020203" pitchFamily="34" charset="0"/>
              </a:rPr>
              <a:t>Studio Agent</a:t>
            </a:r>
          </a:p>
        </p:txBody>
      </p:sp>
      <p:sp>
        <p:nvSpPr>
          <p:cNvPr id="34" name="Shape 4">
            <a:extLst>
              <a:ext uri="{FF2B5EF4-FFF2-40B4-BE49-F238E27FC236}">
                <a16:creationId xmlns:a16="http://schemas.microsoft.com/office/drawing/2014/main" id="{35A6376A-5C41-7488-442F-320027502C87}"/>
              </a:ext>
            </a:extLst>
          </p:cNvPr>
          <p:cNvSpPr/>
          <p:nvPr/>
        </p:nvSpPr>
        <p:spPr>
          <a:xfrm>
            <a:off x="8393520" y="5026142"/>
            <a:ext cx="975369"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A2A</a:t>
            </a:r>
          </a:p>
        </p:txBody>
      </p:sp>
      <p:sp>
        <p:nvSpPr>
          <p:cNvPr id="36" name="Shape 4">
            <a:extLst>
              <a:ext uri="{FF2B5EF4-FFF2-40B4-BE49-F238E27FC236}">
                <a16:creationId xmlns:a16="http://schemas.microsoft.com/office/drawing/2014/main" id="{1F76D612-76D3-4E12-8D28-3CA7DD0987E4}"/>
              </a:ext>
            </a:extLst>
          </p:cNvPr>
          <p:cNvSpPr/>
          <p:nvPr/>
        </p:nvSpPr>
        <p:spPr>
          <a:xfrm>
            <a:off x="6717622" y="5410844"/>
            <a:ext cx="1098118"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Claude </a:t>
            </a:r>
            <a:br>
              <a:rPr lang="ru-RU" sz="800" b="1">
                <a:latin typeface="Segoe UI" panose="020B0502040204020203" pitchFamily="34" charset="0"/>
              </a:rPr>
            </a:br>
            <a:r>
              <a:rPr lang="en-US" sz="800" b="1">
                <a:latin typeface="Segoe UI" panose="020B0502040204020203" pitchFamily="34" charset="0"/>
              </a:rPr>
              <a:t>Code Agent</a:t>
            </a:r>
          </a:p>
        </p:txBody>
      </p:sp>
      <p:pic>
        <p:nvPicPr>
          <p:cNvPr id="37" name="Graphic 36">
            <a:extLst>
              <a:ext uri="{FF2B5EF4-FFF2-40B4-BE49-F238E27FC236}">
                <a16:creationId xmlns:a16="http://schemas.microsoft.com/office/drawing/2014/main" id="{8B181CF7-E245-7F7F-D536-447AE699E4B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4"/>
              </a:ext>
            </a:extLst>
          </a:blip>
          <a:stretch>
            <a:fillRect/>
          </a:stretch>
        </p:blipFill>
        <p:spPr>
          <a:xfrm>
            <a:off x="6804038" y="5470021"/>
            <a:ext cx="180219" cy="191892"/>
          </a:xfrm>
          <a:prstGeom prst="rect">
            <a:avLst/>
          </a:prstGeom>
        </p:spPr>
      </p:pic>
      <p:pic>
        <p:nvPicPr>
          <p:cNvPr id="33" name="Picture 4">
            <a:extLst>
              <a:ext uri="{FF2B5EF4-FFF2-40B4-BE49-F238E27FC236}">
                <a16:creationId xmlns:a16="http://schemas.microsoft.com/office/drawing/2014/main" id="{7BB28376-554E-76E6-7A69-E9CD4148561F}"/>
              </a:ext>
              <a:ext uri="{C183D7F6-B498-43B3-948B-1728B52AA6E4}">
                <adec:decorative xmlns:adec="http://schemas.microsoft.com/office/drawing/2017/decorative" val="1"/>
              </a:ext>
            </a:extLst>
          </p:cNvPr>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7450121" y="5101665"/>
            <a:ext cx="142804" cy="152054"/>
          </a:xfrm>
          <a:prstGeom prst="rect">
            <a:avLst/>
          </a:prstGeom>
          <a:noFill/>
          <a:extLst>
            <a:ext uri="{909E8E84-426E-40DD-AFC4-6F175D3DCCD1}">
              <a14:hiddenFill xmlns:a14="http://schemas.microsoft.com/office/drawing/2010/main">
                <a:solidFill>
                  <a:srgbClr val="FFFFFF"/>
                </a:solidFill>
              </a14:hiddenFill>
            </a:ext>
          </a:extLst>
        </p:spPr>
      </p:pic>
      <p:sp>
        <p:nvSpPr>
          <p:cNvPr id="38" name="Shape 4">
            <a:extLst>
              <a:ext uri="{FF2B5EF4-FFF2-40B4-BE49-F238E27FC236}">
                <a16:creationId xmlns:a16="http://schemas.microsoft.com/office/drawing/2014/main" id="{5359CD4B-AD01-10F9-C744-4EFA18DD36EE}"/>
              </a:ext>
            </a:extLst>
          </p:cNvPr>
          <p:cNvSpPr/>
          <p:nvPr/>
        </p:nvSpPr>
        <p:spPr>
          <a:xfrm>
            <a:off x="7868830" y="5410844"/>
            <a:ext cx="1098118" cy="319396"/>
          </a:xfrm>
          <a:prstGeom prst="rect">
            <a:avLst/>
          </a:prstGeom>
          <a:noFill/>
          <a:ln w="12700">
            <a:solidFill>
              <a:schemeClr val="tx1"/>
            </a:solidFill>
            <a:prstDash val="solid"/>
          </a:ln>
        </p:spPr>
        <p:txBody>
          <a:bodyPr lIns="0" tIns="0" rIns="72000" bIns="0" anchor="ctr" anchorCtr="0"/>
          <a:lstStyle/>
          <a:p>
            <a:pPr algn="r" defTabSz="914400">
              <a:spcAft>
                <a:spcPts val="300"/>
              </a:spcAft>
            </a:pPr>
            <a:r>
              <a:rPr lang="en-US" sz="800" b="1">
                <a:latin typeface="Segoe UI" panose="020B0502040204020203" pitchFamily="34" charset="0"/>
              </a:rPr>
              <a:t>GitHub Copilot </a:t>
            </a:r>
            <a:br>
              <a:rPr lang="ru-RU" sz="800" b="1">
                <a:latin typeface="Segoe UI" panose="020B0502040204020203" pitchFamily="34" charset="0"/>
              </a:rPr>
            </a:br>
            <a:r>
              <a:rPr lang="en-US" sz="800" b="1">
                <a:latin typeface="Segoe UI" panose="020B0502040204020203" pitchFamily="34" charset="0"/>
              </a:rPr>
              <a:t>CLI Agent</a:t>
            </a:r>
          </a:p>
        </p:txBody>
      </p:sp>
      <p:pic>
        <p:nvPicPr>
          <p:cNvPr id="39" name="Picture 38">
            <a:extLst>
              <a:ext uri="{FF2B5EF4-FFF2-40B4-BE49-F238E27FC236}">
                <a16:creationId xmlns:a16="http://schemas.microsoft.com/office/drawing/2014/main" id="{FD9417BB-AE3C-187B-7926-14A700E55098}"/>
              </a:ext>
              <a:ext uri="{C183D7F6-B498-43B3-948B-1728B52AA6E4}">
                <adec:decorative xmlns:adec="http://schemas.microsoft.com/office/drawing/2017/decorative" val="1"/>
              </a:ext>
            </a:extLst>
          </p:cNvPr>
          <p:cNvPicPr>
            <a:picLocks noChangeAspect="1"/>
          </p:cNvPicPr>
          <p:nvPr/>
        </p:nvPicPr>
        <p:blipFill>
          <a:blip r:embed="rId36">
            <a:lum bright="70000" contrast="-70000"/>
          </a:blip>
          <a:stretch>
            <a:fillRect/>
          </a:stretch>
        </p:blipFill>
        <p:spPr>
          <a:xfrm>
            <a:off x="7938504" y="5474595"/>
            <a:ext cx="199989" cy="172966"/>
          </a:xfrm>
          <a:prstGeom prst="rect">
            <a:avLst/>
          </a:prstGeom>
        </p:spPr>
      </p:pic>
      <p:pic>
        <p:nvPicPr>
          <p:cNvPr id="35" name="Graphic 34">
            <a:extLst>
              <a:ext uri="{FF2B5EF4-FFF2-40B4-BE49-F238E27FC236}">
                <a16:creationId xmlns:a16="http://schemas.microsoft.com/office/drawing/2014/main" id="{E6F80793-54D1-162A-0A20-7F802A03BCF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7"/>
              </a:ext>
            </a:extLst>
          </a:blip>
          <a:stretch>
            <a:fillRect/>
          </a:stretch>
        </p:blipFill>
        <p:spPr>
          <a:xfrm>
            <a:off x="8474531" y="5108049"/>
            <a:ext cx="156905" cy="167068"/>
          </a:xfrm>
          <a:prstGeom prst="rect">
            <a:avLst/>
          </a:prstGeom>
        </p:spPr>
      </p:pic>
    </p:spTree>
    <p:extLst>
      <p:ext uri="{BB962C8B-B14F-4D97-AF65-F5344CB8AC3E}">
        <p14:creationId xmlns:p14="http://schemas.microsoft.com/office/powerpoint/2010/main" val="2020380472"/>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B4069-843F-28C5-F18A-279D3F0E41A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51924FB-9642-D409-E849-85E4BDAC8183}"/>
              </a:ext>
            </a:extLst>
          </p:cNvPr>
          <p:cNvSpPr>
            <a:spLocks noGrp="1"/>
          </p:cNvSpPr>
          <p:nvPr>
            <p:ph type="title" idx="4294967295"/>
          </p:nvPr>
        </p:nvSpPr>
        <p:spPr>
          <a:xfrm>
            <a:off x="586740" y="-768006"/>
            <a:ext cx="11018520" cy="553998"/>
          </a:xfrm>
        </p:spPr>
        <p:txBody>
          <a:bodyPr vert="horz" wrap="square" lIns="0" tIns="0" rIns="0" bIns="0" rtlCol="0" anchor="b">
            <a:spAutoFit/>
          </a:bodyPr>
          <a:lstStyle/>
          <a:p>
            <a:r>
              <a:rPr lang="en-US"/>
              <a:t>Microsoft Agent Framework Demo</a:t>
            </a:r>
          </a:p>
        </p:txBody>
      </p:sp>
      <p:pic>
        <p:nvPicPr>
          <p:cNvPr id="2" name="HarnessDemo1" descr="Screen recording showing Microsoft Agent Framework Demo&#10;">
            <a:hlinkClick r:id="" action="ppaction://media"/>
            <a:extLst>
              <a:ext uri="{FF2B5EF4-FFF2-40B4-BE49-F238E27FC236}">
                <a16:creationId xmlns:a16="http://schemas.microsoft.com/office/drawing/2014/main" id="{D42147EF-CFAC-4946-264C-89367012FB6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a:stretch>
            <a:fillRect/>
          </a:stretch>
        </p:blipFill>
        <p:spPr>
          <a:xfrm>
            <a:off x="0" y="1"/>
            <a:ext cx="12192000" cy="6858019"/>
          </a:xfrm>
          <a:prstGeom prst="rect">
            <a:avLst/>
          </a:prstGeom>
          <a:ln w="12700">
            <a:solidFill>
              <a:srgbClr val="D9D9D9"/>
            </a:solidFill>
          </a:ln>
          <a:effectLst>
            <a:outerShdw blurRad="114300" dist="38100" dir="5400000" algn="bl" rotWithShape="0">
              <a:srgbClr val="1F1B16">
                <a:alpha val="14000"/>
              </a:srgbClr>
            </a:outerShdw>
          </a:effectLst>
        </p:spPr>
      </p:pic>
    </p:spTree>
    <p:extLst>
      <p:ext uri="{BB962C8B-B14F-4D97-AF65-F5344CB8AC3E}">
        <p14:creationId xmlns:p14="http://schemas.microsoft.com/office/powerpoint/2010/main" val="3210250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65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0080" y="566928"/>
            <a:ext cx="7315200" cy="292608"/>
          </a:xfrm>
          <a:prstGeom prst="rect">
            <a:avLst/>
          </a:prstGeom>
          <a:noFill/>
          <a:ln/>
        </p:spPr>
        <p:txBody>
          <a:bodyPr wrap="square" lIns="0" tIns="0" rIns="0" bIns="0" rtlCol="0" anchor="ctr"/>
          <a:lstStyle/>
          <a:p>
            <a:pPr marL="0" indent="0" algn="l">
              <a:buNone/>
            </a:pPr>
            <a:r>
              <a:rPr lang="en-US" sz="1150" b="1" kern="0" spc="300">
                <a:solidFill>
                  <a:srgbClr val="0078D4"/>
                </a:solidFill>
                <a:latin typeface="Segoe UI" pitchFamily="34" charset="0"/>
                <a:ea typeface="Segoe UI" pitchFamily="34" charset="-122"/>
                <a:cs typeface="Segoe UI" pitchFamily="34" charset="-120"/>
              </a:rPr>
              <a:t>USE CASE STUDY  ·  DEVOPS</a:t>
            </a:r>
            <a:endParaRPr lang="en-US" sz="1150"/>
          </a:p>
        </p:txBody>
      </p:sp>
      <p:sp>
        <p:nvSpPr>
          <p:cNvPr id="3" name="Text 1"/>
          <p:cNvSpPr/>
          <p:nvPr/>
        </p:nvSpPr>
        <p:spPr>
          <a:xfrm>
            <a:off x="594360" y="868680"/>
            <a:ext cx="10972800" cy="822960"/>
          </a:xfrm>
          <a:prstGeom prst="rect">
            <a:avLst/>
          </a:prstGeom>
          <a:noFill/>
          <a:ln/>
        </p:spPr>
        <p:txBody>
          <a:bodyPr wrap="square" lIns="0" tIns="0" rIns="0" bIns="0" rtlCol="0" anchor="ctr"/>
          <a:lstStyle/>
          <a:p>
            <a:pPr marL="0" indent="0" algn="l">
              <a:buNone/>
            </a:pPr>
            <a:r>
              <a:rPr lang="en-US" sz="3500">
                <a:solidFill>
                  <a:srgbClr val="000000"/>
                </a:solidFill>
                <a:latin typeface="Segoe UI Semibold" pitchFamily="34" charset="0"/>
                <a:ea typeface="Segoe UI Semibold" pitchFamily="34" charset="-122"/>
                <a:cs typeface="Segoe UI Semibold" pitchFamily="34" charset="-120"/>
              </a:rPr>
              <a:t>Autonomous CI build-fix agent</a:t>
            </a:r>
            <a:endParaRPr lang="en-US" sz="3500"/>
          </a:p>
        </p:txBody>
      </p:sp>
      <p:sp>
        <p:nvSpPr>
          <p:cNvPr id="4" name="Text 2"/>
          <p:cNvSpPr/>
          <p:nvPr/>
        </p:nvSpPr>
        <p:spPr>
          <a:xfrm>
            <a:off x="640080" y="1645920"/>
            <a:ext cx="10972800" cy="502920"/>
          </a:xfrm>
          <a:prstGeom prst="rect">
            <a:avLst/>
          </a:prstGeom>
          <a:noFill/>
          <a:ln/>
        </p:spPr>
        <p:txBody>
          <a:bodyPr wrap="square" lIns="0" tIns="0" rIns="0" bIns="0" rtlCol="0" anchor="ctr"/>
          <a:lstStyle/>
          <a:p>
            <a:pPr marL="0" indent="0" algn="l">
              <a:lnSpc>
                <a:spcPct val="120000"/>
              </a:lnSpc>
              <a:buNone/>
            </a:pPr>
            <a:r>
              <a:rPr lang="en-US" sz="1400">
                <a:solidFill>
                  <a:srgbClr val="404040"/>
                </a:solidFill>
                <a:latin typeface="Segoe UI" pitchFamily="34" charset="0"/>
                <a:ea typeface="Segoe UI" pitchFamily="34" charset="-122"/>
                <a:cs typeface="Segoe UI" pitchFamily="34" charset="-120"/>
              </a:rPr>
              <a:t>AI-generated code floods the pipeline; broken builds pile up. A harness agent runs the loop from red build to reviewed pull request.</a:t>
            </a:r>
            <a:endParaRPr lang="en-US" sz="1400"/>
          </a:p>
        </p:txBody>
      </p:sp>
      <p:sp>
        <p:nvSpPr>
          <p:cNvPr id="5" name="Shape 3"/>
          <p:cNvSpPr/>
          <p:nvPr/>
        </p:nvSpPr>
        <p:spPr>
          <a:xfrm>
            <a:off x="640080"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6" name="Text 4"/>
          <p:cNvSpPr/>
          <p:nvPr/>
        </p:nvSpPr>
        <p:spPr>
          <a:xfrm>
            <a:off x="841248"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1</a:t>
            </a:r>
            <a:endParaRPr lang="en-US" sz="3000"/>
          </a:p>
        </p:txBody>
      </p:sp>
      <p:pic>
        <p:nvPicPr>
          <p:cNvPr id="7" name="Image 0" descr="preencoded.png"/>
          <p:cNvPicPr>
            <a:picLocks noChangeAspect="1"/>
          </p:cNvPicPr>
          <p:nvPr/>
        </p:nvPicPr>
        <p:blipFill>
          <a:blip r:embed="rId3">
            <a:duotone>
              <a:srgbClr val="0067B8"/>
              <a:srgbClr val="2B88D8"/>
            </a:duotone>
          </a:blip>
          <a:stretch>
            <a:fillRect/>
          </a:stretch>
        </p:blipFill>
        <p:spPr>
          <a:xfrm>
            <a:off x="2029968" y="2807208"/>
            <a:ext cx="384048" cy="384048"/>
          </a:xfrm>
          <a:prstGeom prst="rect">
            <a:avLst/>
          </a:prstGeom>
        </p:spPr>
      </p:pic>
      <p:sp>
        <p:nvSpPr>
          <p:cNvPr id="8" name="Text 5"/>
          <p:cNvSpPr/>
          <p:nvPr/>
        </p:nvSpPr>
        <p:spPr>
          <a:xfrm>
            <a:off x="859536"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Build fails</a:t>
            </a:r>
            <a:endParaRPr lang="en-US" sz="1650"/>
          </a:p>
        </p:txBody>
      </p:sp>
      <p:sp>
        <p:nvSpPr>
          <p:cNvPr id="9" name="Text 6"/>
          <p:cNvSpPr/>
          <p:nvPr/>
        </p:nvSpPr>
        <p:spPr>
          <a:xfrm>
            <a:off x="859536"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CI signals a red build and hands the run to the agent.</a:t>
            </a:r>
            <a:endParaRPr lang="en-US" sz="1150"/>
          </a:p>
        </p:txBody>
      </p:sp>
      <p:pic>
        <p:nvPicPr>
          <p:cNvPr id="10" name="Image 1" descr="preencoded.png"/>
          <p:cNvPicPr>
            <a:picLocks noChangeAspect="1"/>
          </p:cNvPicPr>
          <p:nvPr/>
        </p:nvPicPr>
        <p:blipFill>
          <a:blip r:embed="rId4">
            <a:duotone>
              <a:srgbClr val="0067B8"/>
              <a:srgbClr val="2B88D8"/>
            </a:duotone>
          </a:blip>
          <a:stretch>
            <a:fillRect/>
          </a:stretch>
        </p:blipFill>
        <p:spPr>
          <a:xfrm>
            <a:off x="2752344" y="3767328"/>
            <a:ext cx="182880" cy="237744"/>
          </a:xfrm>
          <a:prstGeom prst="rect">
            <a:avLst/>
          </a:prstGeom>
        </p:spPr>
      </p:pic>
      <p:sp>
        <p:nvSpPr>
          <p:cNvPr id="11" name="Shape 7"/>
          <p:cNvSpPr/>
          <p:nvPr/>
        </p:nvSpPr>
        <p:spPr>
          <a:xfrm>
            <a:off x="2944368"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2" name="Text 8"/>
          <p:cNvSpPr/>
          <p:nvPr/>
        </p:nvSpPr>
        <p:spPr>
          <a:xfrm>
            <a:off x="3145536"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2</a:t>
            </a:r>
            <a:endParaRPr lang="en-US" sz="3000"/>
          </a:p>
        </p:txBody>
      </p:sp>
      <p:pic>
        <p:nvPicPr>
          <p:cNvPr id="13" name="Image 2" descr="preencoded.png"/>
          <p:cNvPicPr>
            <a:picLocks noChangeAspect="1"/>
          </p:cNvPicPr>
          <p:nvPr/>
        </p:nvPicPr>
        <p:blipFill>
          <a:blip r:embed="rId5">
            <a:duotone>
              <a:srgbClr val="0067B8"/>
              <a:srgbClr val="2B88D8"/>
            </a:duotone>
          </a:blip>
          <a:stretch>
            <a:fillRect/>
          </a:stretch>
        </p:blipFill>
        <p:spPr>
          <a:xfrm>
            <a:off x="4334256" y="2807208"/>
            <a:ext cx="384048" cy="384048"/>
          </a:xfrm>
          <a:prstGeom prst="rect">
            <a:avLst/>
          </a:prstGeom>
        </p:spPr>
      </p:pic>
      <p:sp>
        <p:nvSpPr>
          <p:cNvPr id="14" name="Text 9"/>
          <p:cNvSpPr/>
          <p:nvPr/>
        </p:nvSpPr>
        <p:spPr>
          <a:xfrm>
            <a:off x="3163824"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Analyze logs</a:t>
            </a:r>
            <a:endParaRPr lang="en-US" sz="1650"/>
          </a:p>
        </p:txBody>
      </p:sp>
      <p:sp>
        <p:nvSpPr>
          <p:cNvPr id="15" name="Text 10"/>
          <p:cNvSpPr/>
          <p:nvPr/>
        </p:nvSpPr>
        <p:spPr>
          <a:xfrm>
            <a:off x="3163824"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Compaction keeps long logs in context to find the root cause.</a:t>
            </a:r>
            <a:endParaRPr lang="en-US" sz="1150"/>
          </a:p>
        </p:txBody>
      </p:sp>
      <p:pic>
        <p:nvPicPr>
          <p:cNvPr id="16" name="Image 3" descr="preencoded.png"/>
          <p:cNvPicPr>
            <a:picLocks noChangeAspect="1"/>
          </p:cNvPicPr>
          <p:nvPr/>
        </p:nvPicPr>
        <p:blipFill>
          <a:blip r:embed="rId4">
            <a:duotone>
              <a:srgbClr val="0067B8"/>
              <a:srgbClr val="2B88D8"/>
            </a:duotone>
          </a:blip>
          <a:stretch>
            <a:fillRect/>
          </a:stretch>
        </p:blipFill>
        <p:spPr>
          <a:xfrm>
            <a:off x="5056632" y="3767328"/>
            <a:ext cx="182880" cy="237744"/>
          </a:xfrm>
          <a:prstGeom prst="rect">
            <a:avLst/>
          </a:prstGeom>
        </p:spPr>
      </p:pic>
      <p:sp>
        <p:nvSpPr>
          <p:cNvPr id="17" name="Shape 11"/>
          <p:cNvSpPr/>
          <p:nvPr/>
        </p:nvSpPr>
        <p:spPr>
          <a:xfrm>
            <a:off x="5248656"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8" name="Text 12"/>
          <p:cNvSpPr/>
          <p:nvPr/>
        </p:nvSpPr>
        <p:spPr>
          <a:xfrm>
            <a:off x="5449824"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3</a:t>
            </a:r>
            <a:endParaRPr lang="en-US" sz="3000"/>
          </a:p>
        </p:txBody>
      </p:sp>
      <p:pic>
        <p:nvPicPr>
          <p:cNvPr id="19" name="Image 4" descr="preencoded.png"/>
          <p:cNvPicPr>
            <a:picLocks noChangeAspect="1"/>
          </p:cNvPicPr>
          <p:nvPr/>
        </p:nvPicPr>
        <p:blipFill>
          <a:blip r:embed="rId6">
            <a:duotone>
              <a:srgbClr val="0067B8"/>
              <a:srgbClr val="2B88D8"/>
            </a:duotone>
          </a:blip>
          <a:stretch>
            <a:fillRect/>
          </a:stretch>
        </p:blipFill>
        <p:spPr>
          <a:xfrm>
            <a:off x="6638544" y="2807208"/>
            <a:ext cx="384048" cy="384048"/>
          </a:xfrm>
          <a:prstGeom prst="rect">
            <a:avLst/>
          </a:prstGeom>
        </p:spPr>
      </p:pic>
      <p:sp>
        <p:nvSpPr>
          <p:cNvPr id="20" name="Text 13"/>
          <p:cNvSpPr/>
          <p:nvPr/>
        </p:nvSpPr>
        <p:spPr>
          <a:xfrm>
            <a:off x="5468112"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Generate fix</a:t>
            </a:r>
            <a:endParaRPr lang="en-US" sz="1650"/>
          </a:p>
        </p:txBody>
      </p:sp>
      <p:sp>
        <p:nvSpPr>
          <p:cNvPr id="21" name="Text 14"/>
          <p:cNvSpPr/>
          <p:nvPr/>
        </p:nvSpPr>
        <p:spPr>
          <a:xfrm>
            <a:off x="5468112"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File access edits the offending code in a working branch.</a:t>
            </a:r>
            <a:endParaRPr lang="en-US" sz="1150"/>
          </a:p>
        </p:txBody>
      </p:sp>
      <p:pic>
        <p:nvPicPr>
          <p:cNvPr id="22" name="Image 5" descr="preencoded.png"/>
          <p:cNvPicPr>
            <a:picLocks noChangeAspect="1"/>
          </p:cNvPicPr>
          <p:nvPr/>
        </p:nvPicPr>
        <p:blipFill>
          <a:blip r:embed="rId4">
            <a:duotone>
              <a:srgbClr val="0067B8"/>
              <a:srgbClr val="2B88D8"/>
            </a:duotone>
          </a:blip>
          <a:stretch>
            <a:fillRect/>
          </a:stretch>
        </p:blipFill>
        <p:spPr>
          <a:xfrm>
            <a:off x="7360920" y="3767328"/>
            <a:ext cx="182880" cy="237744"/>
          </a:xfrm>
          <a:prstGeom prst="rect">
            <a:avLst/>
          </a:prstGeom>
        </p:spPr>
      </p:pic>
      <p:sp>
        <p:nvSpPr>
          <p:cNvPr id="23" name="Shape 15"/>
          <p:cNvSpPr/>
          <p:nvPr/>
        </p:nvSpPr>
        <p:spPr>
          <a:xfrm>
            <a:off x="7552944"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24" name="Text 16"/>
          <p:cNvSpPr/>
          <p:nvPr/>
        </p:nvSpPr>
        <p:spPr>
          <a:xfrm>
            <a:off x="7754112"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4</a:t>
            </a:r>
            <a:endParaRPr lang="en-US" sz="3000"/>
          </a:p>
        </p:txBody>
      </p:sp>
      <p:pic>
        <p:nvPicPr>
          <p:cNvPr id="25" name="Image 6" descr="preencoded.png"/>
          <p:cNvPicPr>
            <a:picLocks noChangeAspect="1"/>
          </p:cNvPicPr>
          <p:nvPr/>
        </p:nvPicPr>
        <p:blipFill>
          <a:blip r:embed="rId7">
            <a:duotone>
              <a:srgbClr val="0067B8"/>
              <a:srgbClr val="2B88D8"/>
            </a:duotone>
          </a:blip>
          <a:stretch>
            <a:fillRect/>
          </a:stretch>
        </p:blipFill>
        <p:spPr>
          <a:xfrm>
            <a:off x="8942832" y="2807208"/>
            <a:ext cx="384048" cy="384048"/>
          </a:xfrm>
          <a:prstGeom prst="rect">
            <a:avLst/>
          </a:prstGeom>
        </p:spPr>
      </p:pic>
      <p:sp>
        <p:nvSpPr>
          <p:cNvPr id="26" name="Text 17"/>
          <p:cNvSpPr/>
          <p:nvPr/>
        </p:nvSpPr>
        <p:spPr>
          <a:xfrm>
            <a:off x="7772400"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Run tests</a:t>
            </a:r>
            <a:endParaRPr lang="en-US" sz="1650"/>
          </a:p>
        </p:txBody>
      </p:sp>
      <p:sp>
        <p:nvSpPr>
          <p:cNvPr id="27" name="Text 18"/>
          <p:cNvSpPr/>
          <p:nvPr/>
        </p:nvSpPr>
        <p:spPr>
          <a:xfrm>
            <a:off x="7772400"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Sandboxed shell execution validates the fix before it ships.</a:t>
            </a:r>
            <a:endParaRPr lang="en-US" sz="1150"/>
          </a:p>
        </p:txBody>
      </p:sp>
      <p:pic>
        <p:nvPicPr>
          <p:cNvPr id="28" name="Image 7" descr="preencoded.png"/>
          <p:cNvPicPr>
            <a:picLocks noChangeAspect="1"/>
          </p:cNvPicPr>
          <p:nvPr/>
        </p:nvPicPr>
        <p:blipFill>
          <a:blip r:embed="rId4">
            <a:duotone>
              <a:srgbClr val="0067B8"/>
              <a:srgbClr val="2B88D8"/>
            </a:duotone>
          </a:blip>
          <a:stretch>
            <a:fillRect/>
          </a:stretch>
        </p:blipFill>
        <p:spPr>
          <a:xfrm>
            <a:off x="9665208" y="3767328"/>
            <a:ext cx="182880" cy="237744"/>
          </a:xfrm>
          <a:prstGeom prst="rect">
            <a:avLst/>
          </a:prstGeom>
        </p:spPr>
      </p:pic>
      <p:sp>
        <p:nvSpPr>
          <p:cNvPr id="29" name="Shape 19"/>
          <p:cNvSpPr/>
          <p:nvPr/>
        </p:nvSpPr>
        <p:spPr>
          <a:xfrm>
            <a:off x="9857232"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30" name="Text 20"/>
          <p:cNvSpPr/>
          <p:nvPr/>
        </p:nvSpPr>
        <p:spPr>
          <a:xfrm>
            <a:off x="10058400"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5</a:t>
            </a:r>
            <a:endParaRPr lang="en-US" sz="3000"/>
          </a:p>
        </p:txBody>
      </p:sp>
      <p:pic>
        <p:nvPicPr>
          <p:cNvPr id="31" name="Image 8" descr="preencoded.png"/>
          <p:cNvPicPr>
            <a:picLocks noChangeAspect="1"/>
          </p:cNvPicPr>
          <p:nvPr/>
        </p:nvPicPr>
        <p:blipFill>
          <a:blip r:embed="rId8">
            <a:duotone>
              <a:srgbClr val="0067B8"/>
              <a:srgbClr val="2B88D8"/>
            </a:duotone>
          </a:blip>
          <a:stretch>
            <a:fillRect/>
          </a:stretch>
        </p:blipFill>
        <p:spPr>
          <a:xfrm>
            <a:off x="11247120" y="2807208"/>
            <a:ext cx="384048" cy="384048"/>
          </a:xfrm>
          <a:prstGeom prst="rect">
            <a:avLst/>
          </a:prstGeom>
        </p:spPr>
      </p:pic>
      <p:sp>
        <p:nvSpPr>
          <p:cNvPr id="32" name="Text 21"/>
          <p:cNvSpPr/>
          <p:nvPr/>
        </p:nvSpPr>
        <p:spPr>
          <a:xfrm>
            <a:off x="10076688"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Open PR</a:t>
            </a:r>
            <a:endParaRPr lang="en-US" sz="1650"/>
          </a:p>
        </p:txBody>
      </p:sp>
      <p:sp>
        <p:nvSpPr>
          <p:cNvPr id="33" name="Text 22"/>
          <p:cNvSpPr/>
          <p:nvPr/>
        </p:nvSpPr>
        <p:spPr>
          <a:xfrm>
            <a:off x="10076688"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Tool-approval gates the pull request for human review.</a:t>
            </a:r>
            <a:endParaRPr lang="en-US" sz="1150"/>
          </a:p>
        </p:txBody>
      </p:sp>
      <p:sp>
        <p:nvSpPr>
          <p:cNvPr id="34" name="Text 23"/>
          <p:cNvSpPr/>
          <p:nvPr/>
        </p:nvSpPr>
        <p:spPr>
          <a:xfrm>
            <a:off x="640080" y="5532120"/>
            <a:ext cx="10972800" cy="457200"/>
          </a:xfrm>
          <a:prstGeom prst="rect">
            <a:avLst/>
          </a:prstGeom>
          <a:noFill/>
          <a:ln/>
        </p:spPr>
        <p:txBody>
          <a:bodyPr wrap="square" lIns="0" tIns="0" rIns="0" bIns="0" rtlCol="0" anchor="ctr"/>
          <a:lstStyle/>
          <a:p>
            <a:pPr marL="0" indent="0" algn="l">
              <a:buNone/>
            </a:pPr>
            <a:r>
              <a:rPr lang="en-US" sz="1300" b="1">
                <a:solidFill>
                  <a:srgbClr val="000000"/>
                </a:solidFill>
                <a:latin typeface="Segoe UI" pitchFamily="34" charset="0"/>
                <a:ea typeface="Segoe UI" pitchFamily="34" charset="-122"/>
                <a:cs typeface="Segoe UI" pitchFamily="34" charset="-120"/>
              </a:rPr>
              <a:t>Plan / execute modes, todo tracking, and file memory </a:t>
            </a:r>
            <a:r>
              <a:rPr lang="en-US" sz="1300">
                <a:solidFill>
                  <a:srgbClr val="404040"/>
                </a:solidFill>
                <a:latin typeface="Segoe UI" pitchFamily="34" charset="0"/>
                <a:ea typeface="Segoe UI" pitchFamily="34" charset="-122"/>
                <a:cs typeface="Segoe UI" pitchFamily="34" charset="-120"/>
              </a:rPr>
              <a:t>keep the agent on task across the full multi-step loop.</a:t>
            </a:r>
            <a:endParaRPr lang="en-US" sz="1300"/>
          </a:p>
        </p:txBody>
      </p:sp>
      <p:sp>
        <p:nvSpPr>
          <p:cNvPr id="35" name="Text 24"/>
          <p:cNvSpPr/>
          <p:nvPr/>
        </p:nvSpPr>
        <p:spPr>
          <a:xfrm>
            <a:off x="640080" y="6400800"/>
            <a:ext cx="6400800" cy="274320"/>
          </a:xfrm>
          <a:prstGeom prst="rect">
            <a:avLst/>
          </a:prstGeom>
          <a:noFill/>
          <a:ln/>
        </p:spPr>
        <p:txBody>
          <a:bodyPr wrap="square" lIns="0" tIns="0" rIns="0" bIns="0" rtlCol="0" anchor="ctr"/>
          <a:lstStyle/>
          <a:p>
            <a:pPr marL="0" indent="0" algn="l">
              <a:buNone/>
            </a:pPr>
            <a:r>
              <a:rPr lang="en-US" sz="900">
                <a:solidFill>
                  <a:srgbClr val="595959"/>
                </a:solidFill>
                <a:latin typeface="Segoe UI" pitchFamily="34" charset="0"/>
                <a:ea typeface="Segoe UI" pitchFamily="34" charset="-122"/>
                <a:cs typeface="Segoe UI" pitchFamily="34" charset="-120"/>
              </a:rPr>
              <a:t>Microsoft Agent Framework  ·  Agent Harness</a:t>
            </a:r>
            <a:endParaRPr lang="en-US" sz="900"/>
          </a:p>
        </p:txBody>
      </p:sp>
      <p:sp>
        <p:nvSpPr>
          <p:cNvPr id="36" name="Text 25"/>
          <p:cNvSpPr/>
          <p:nvPr/>
        </p:nvSpPr>
        <p:spPr>
          <a:xfrm>
            <a:off x="11002975" y="6400800"/>
            <a:ext cx="548640" cy="274320"/>
          </a:xfrm>
          <a:prstGeom prst="rect">
            <a:avLst/>
          </a:prstGeom>
          <a:noFill/>
          <a:ln/>
        </p:spPr>
        <p:txBody>
          <a:bodyPr wrap="square" lIns="0" tIns="0" rIns="0" bIns="0" rtlCol="0" anchor="ctr"/>
          <a:lstStyle/>
          <a:p>
            <a:pPr marL="0" indent="0" algn="r">
              <a:buNone/>
            </a:pPr>
            <a:r>
              <a:rPr lang="en-US" sz="900">
                <a:solidFill>
                  <a:srgbClr val="595959"/>
                </a:solidFill>
                <a:latin typeface="Segoe UI" pitchFamily="34" charset="0"/>
                <a:ea typeface="Segoe UI" pitchFamily="34" charset="-122"/>
                <a:cs typeface="Segoe UI" pitchFamily="34" charset="-120"/>
              </a:rPr>
              <a:t>06</a:t>
            </a:r>
            <a:endParaRPr lang="en-US" sz="90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0080" y="566928"/>
            <a:ext cx="7315200" cy="292608"/>
          </a:xfrm>
          <a:prstGeom prst="rect">
            <a:avLst/>
          </a:prstGeom>
          <a:noFill/>
          <a:ln/>
        </p:spPr>
        <p:txBody>
          <a:bodyPr wrap="square" lIns="0" tIns="0" rIns="0" bIns="0" rtlCol="0" anchor="ctr"/>
          <a:lstStyle/>
          <a:p>
            <a:pPr marL="0" indent="0" algn="l">
              <a:buNone/>
            </a:pPr>
            <a:r>
              <a:rPr lang="en-US" sz="1150" b="1" kern="0" spc="300">
                <a:solidFill>
                  <a:srgbClr val="0078D4"/>
                </a:solidFill>
                <a:latin typeface="Segoe UI" pitchFamily="34" charset="0"/>
                <a:ea typeface="Segoe UI" pitchFamily="34" charset="-122"/>
                <a:cs typeface="Segoe UI" pitchFamily="34" charset="-120"/>
              </a:rPr>
              <a:t>USE CASE STUDY  ·  DATA ANALYTICS</a:t>
            </a:r>
            <a:endParaRPr lang="en-US" sz="1150"/>
          </a:p>
        </p:txBody>
      </p:sp>
      <p:sp>
        <p:nvSpPr>
          <p:cNvPr id="3" name="Text 1"/>
          <p:cNvSpPr/>
          <p:nvPr/>
        </p:nvSpPr>
        <p:spPr>
          <a:xfrm>
            <a:off x="594360" y="868680"/>
            <a:ext cx="10972800" cy="822960"/>
          </a:xfrm>
          <a:prstGeom prst="rect">
            <a:avLst/>
          </a:prstGeom>
          <a:noFill/>
          <a:ln/>
        </p:spPr>
        <p:txBody>
          <a:bodyPr wrap="square" lIns="0" tIns="0" rIns="0" bIns="0" rtlCol="0" anchor="ctr"/>
          <a:lstStyle/>
          <a:p>
            <a:pPr marL="0" indent="0" algn="l">
              <a:buNone/>
            </a:pPr>
            <a:r>
              <a:rPr lang="en-US" sz="3500">
                <a:solidFill>
                  <a:srgbClr val="000000"/>
                </a:solidFill>
                <a:latin typeface="Segoe UI Semibold" pitchFamily="34" charset="0"/>
                <a:ea typeface="Segoe UI Semibold" pitchFamily="34" charset="-122"/>
                <a:cs typeface="Segoe UI Semibold" pitchFamily="34" charset="-120"/>
              </a:rPr>
              <a:t>Autonomous data analysis agent</a:t>
            </a:r>
            <a:endParaRPr lang="en-US" sz="3500"/>
          </a:p>
        </p:txBody>
      </p:sp>
      <p:sp>
        <p:nvSpPr>
          <p:cNvPr id="4" name="Text 2"/>
          <p:cNvSpPr/>
          <p:nvPr/>
        </p:nvSpPr>
        <p:spPr>
          <a:xfrm>
            <a:off x="640080" y="1645920"/>
            <a:ext cx="10972800" cy="502920"/>
          </a:xfrm>
          <a:prstGeom prst="rect">
            <a:avLst/>
          </a:prstGeom>
          <a:noFill/>
          <a:ln/>
        </p:spPr>
        <p:txBody>
          <a:bodyPr wrap="square" lIns="0" tIns="0" rIns="0" bIns="0" rtlCol="0" anchor="ctr"/>
          <a:lstStyle/>
          <a:p>
            <a:pPr marL="0" indent="0" algn="l">
              <a:lnSpc>
                <a:spcPct val="120000"/>
              </a:lnSpc>
              <a:buNone/>
            </a:pPr>
            <a:r>
              <a:rPr lang="en-US" sz="1400">
                <a:solidFill>
                  <a:srgbClr val="404040"/>
                </a:solidFill>
                <a:latin typeface="Segoe UI" pitchFamily="34" charset="0"/>
                <a:ea typeface="Segoe UI" pitchFamily="34" charset="-122"/>
                <a:cs typeface="Segoe UI" pitchFamily="34" charset="-120"/>
              </a:rPr>
              <a:t>Business teams flood analysts with ad-hoc data questions. A harness agent runs the loop from plain-language question to a reviewed report.</a:t>
            </a:r>
            <a:endParaRPr lang="en-US" sz="1400"/>
          </a:p>
        </p:txBody>
      </p:sp>
      <p:sp>
        <p:nvSpPr>
          <p:cNvPr id="5" name="Shape 3"/>
          <p:cNvSpPr/>
          <p:nvPr/>
        </p:nvSpPr>
        <p:spPr>
          <a:xfrm>
            <a:off x="640080"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6" name="Text 4"/>
          <p:cNvSpPr/>
          <p:nvPr/>
        </p:nvSpPr>
        <p:spPr>
          <a:xfrm>
            <a:off x="841248"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1</a:t>
            </a:r>
            <a:endParaRPr lang="en-US" sz="3000"/>
          </a:p>
        </p:txBody>
      </p:sp>
      <p:pic>
        <p:nvPicPr>
          <p:cNvPr id="7" name="Image 0" descr="preencoded.png"/>
          <p:cNvPicPr>
            <a:picLocks noChangeAspect="1"/>
          </p:cNvPicPr>
          <p:nvPr/>
        </p:nvPicPr>
        <p:blipFill>
          <a:blip r:embed="rId2">
            <a:duotone>
              <a:srgbClr val="0067B8"/>
              <a:srgbClr val="2B88D8"/>
            </a:duotone>
          </a:blip>
          <a:stretch>
            <a:fillRect/>
          </a:stretch>
        </p:blipFill>
        <p:spPr>
          <a:xfrm>
            <a:off x="2029968" y="2807208"/>
            <a:ext cx="384048" cy="384048"/>
          </a:xfrm>
          <a:prstGeom prst="rect">
            <a:avLst/>
          </a:prstGeom>
        </p:spPr>
      </p:pic>
      <p:sp>
        <p:nvSpPr>
          <p:cNvPr id="8" name="Text 5"/>
          <p:cNvSpPr/>
          <p:nvPr/>
        </p:nvSpPr>
        <p:spPr>
          <a:xfrm>
            <a:off x="859536"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Question asked</a:t>
            </a:r>
            <a:endParaRPr lang="en-US" sz="1650"/>
          </a:p>
        </p:txBody>
      </p:sp>
      <p:sp>
        <p:nvSpPr>
          <p:cNvPr id="9" name="Text 6"/>
          <p:cNvSpPr/>
          <p:nvPr/>
        </p:nvSpPr>
        <p:spPr>
          <a:xfrm>
            <a:off x="859536"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A stakeholder poses a data question and hands the run to the agent.</a:t>
            </a:r>
            <a:endParaRPr lang="en-US" sz="1150"/>
          </a:p>
        </p:txBody>
      </p:sp>
      <p:pic>
        <p:nvPicPr>
          <p:cNvPr id="10" name="Image 1" descr="preencoded.png"/>
          <p:cNvPicPr>
            <a:picLocks noChangeAspect="1"/>
          </p:cNvPicPr>
          <p:nvPr/>
        </p:nvPicPr>
        <p:blipFill>
          <a:blip r:embed="rId3">
            <a:duotone>
              <a:srgbClr val="0067B8"/>
              <a:srgbClr val="2B88D8"/>
            </a:duotone>
          </a:blip>
          <a:stretch>
            <a:fillRect/>
          </a:stretch>
        </p:blipFill>
        <p:spPr>
          <a:xfrm>
            <a:off x="2752344" y="3767328"/>
            <a:ext cx="182880" cy="237744"/>
          </a:xfrm>
          <a:prstGeom prst="rect">
            <a:avLst/>
          </a:prstGeom>
        </p:spPr>
      </p:pic>
      <p:sp>
        <p:nvSpPr>
          <p:cNvPr id="11" name="Shape 7"/>
          <p:cNvSpPr/>
          <p:nvPr/>
        </p:nvSpPr>
        <p:spPr>
          <a:xfrm>
            <a:off x="2944368"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2" name="Text 8"/>
          <p:cNvSpPr/>
          <p:nvPr/>
        </p:nvSpPr>
        <p:spPr>
          <a:xfrm>
            <a:off x="3145536"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2</a:t>
            </a:r>
            <a:endParaRPr lang="en-US" sz="3000"/>
          </a:p>
        </p:txBody>
      </p:sp>
      <p:pic>
        <p:nvPicPr>
          <p:cNvPr id="13" name="Image 2" descr="preencoded.png"/>
          <p:cNvPicPr>
            <a:picLocks noChangeAspect="1"/>
          </p:cNvPicPr>
          <p:nvPr/>
        </p:nvPicPr>
        <p:blipFill>
          <a:blip r:embed="rId4">
            <a:duotone>
              <a:srgbClr val="0067B8"/>
              <a:srgbClr val="2B88D8"/>
            </a:duotone>
          </a:blip>
          <a:stretch>
            <a:fillRect/>
          </a:stretch>
        </p:blipFill>
        <p:spPr>
          <a:xfrm>
            <a:off x="4334256" y="2807208"/>
            <a:ext cx="384048" cy="384048"/>
          </a:xfrm>
          <a:prstGeom prst="rect">
            <a:avLst/>
          </a:prstGeom>
        </p:spPr>
      </p:pic>
      <p:sp>
        <p:nvSpPr>
          <p:cNvPr id="14" name="Text 9"/>
          <p:cNvSpPr/>
          <p:nvPr/>
        </p:nvSpPr>
        <p:spPr>
          <a:xfrm>
            <a:off x="3163824"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Load data</a:t>
            </a:r>
            <a:endParaRPr lang="en-US" sz="1650"/>
          </a:p>
        </p:txBody>
      </p:sp>
      <p:sp>
        <p:nvSpPr>
          <p:cNvPr id="15" name="Text 10"/>
          <p:cNvSpPr/>
          <p:nvPr/>
        </p:nvSpPr>
        <p:spPr>
          <a:xfrm>
            <a:off x="3163824"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File access pulls the relevant datasets and warehouse tables.</a:t>
            </a:r>
            <a:endParaRPr lang="en-US" sz="1150"/>
          </a:p>
        </p:txBody>
      </p:sp>
      <p:pic>
        <p:nvPicPr>
          <p:cNvPr id="16" name="Image 3" descr="preencoded.png"/>
          <p:cNvPicPr>
            <a:picLocks noChangeAspect="1"/>
          </p:cNvPicPr>
          <p:nvPr/>
        </p:nvPicPr>
        <p:blipFill>
          <a:blip r:embed="rId3">
            <a:duotone>
              <a:srgbClr val="0067B8"/>
              <a:srgbClr val="2B88D8"/>
            </a:duotone>
          </a:blip>
          <a:stretch>
            <a:fillRect/>
          </a:stretch>
        </p:blipFill>
        <p:spPr>
          <a:xfrm>
            <a:off x="5056632" y="3767328"/>
            <a:ext cx="182880" cy="237744"/>
          </a:xfrm>
          <a:prstGeom prst="rect">
            <a:avLst/>
          </a:prstGeom>
        </p:spPr>
      </p:pic>
      <p:sp>
        <p:nvSpPr>
          <p:cNvPr id="17" name="Shape 11"/>
          <p:cNvSpPr/>
          <p:nvPr/>
        </p:nvSpPr>
        <p:spPr>
          <a:xfrm>
            <a:off x="5248656"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8" name="Text 12"/>
          <p:cNvSpPr/>
          <p:nvPr/>
        </p:nvSpPr>
        <p:spPr>
          <a:xfrm>
            <a:off x="5449824"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3</a:t>
            </a:r>
            <a:endParaRPr lang="en-US" sz="3000"/>
          </a:p>
        </p:txBody>
      </p:sp>
      <p:pic>
        <p:nvPicPr>
          <p:cNvPr id="19" name="Image 4" descr="preencoded.png"/>
          <p:cNvPicPr>
            <a:picLocks noChangeAspect="1"/>
          </p:cNvPicPr>
          <p:nvPr/>
        </p:nvPicPr>
        <p:blipFill>
          <a:blip r:embed="rId5">
            <a:duotone>
              <a:srgbClr val="0067B8"/>
              <a:srgbClr val="2B88D8"/>
            </a:duotone>
          </a:blip>
          <a:stretch>
            <a:fillRect/>
          </a:stretch>
        </p:blipFill>
        <p:spPr>
          <a:xfrm>
            <a:off x="6638544" y="2807208"/>
            <a:ext cx="384048" cy="384048"/>
          </a:xfrm>
          <a:prstGeom prst="rect">
            <a:avLst/>
          </a:prstGeom>
        </p:spPr>
      </p:pic>
      <p:sp>
        <p:nvSpPr>
          <p:cNvPr id="20" name="Text 13"/>
          <p:cNvSpPr/>
          <p:nvPr/>
        </p:nvSpPr>
        <p:spPr>
          <a:xfrm>
            <a:off x="5468112"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Run analysis</a:t>
            </a:r>
            <a:endParaRPr lang="en-US" sz="1650"/>
          </a:p>
        </p:txBody>
      </p:sp>
      <p:sp>
        <p:nvSpPr>
          <p:cNvPr id="21" name="Text 14"/>
          <p:cNvSpPr/>
          <p:nvPr/>
        </p:nvSpPr>
        <p:spPr>
          <a:xfrm>
            <a:off x="5468112"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Sandboxed shell execution runs queries and transforms safely.</a:t>
            </a:r>
            <a:endParaRPr lang="en-US" sz="1150"/>
          </a:p>
        </p:txBody>
      </p:sp>
      <p:pic>
        <p:nvPicPr>
          <p:cNvPr id="22" name="Image 5" descr="preencoded.png"/>
          <p:cNvPicPr>
            <a:picLocks noChangeAspect="1"/>
          </p:cNvPicPr>
          <p:nvPr/>
        </p:nvPicPr>
        <p:blipFill>
          <a:blip r:embed="rId3">
            <a:duotone>
              <a:srgbClr val="0067B8"/>
              <a:srgbClr val="2B88D8"/>
            </a:duotone>
          </a:blip>
          <a:stretch>
            <a:fillRect/>
          </a:stretch>
        </p:blipFill>
        <p:spPr>
          <a:xfrm>
            <a:off x="7360920" y="3767328"/>
            <a:ext cx="182880" cy="237744"/>
          </a:xfrm>
          <a:prstGeom prst="rect">
            <a:avLst/>
          </a:prstGeom>
        </p:spPr>
      </p:pic>
      <p:sp>
        <p:nvSpPr>
          <p:cNvPr id="23" name="Shape 15"/>
          <p:cNvSpPr/>
          <p:nvPr/>
        </p:nvSpPr>
        <p:spPr>
          <a:xfrm>
            <a:off x="7552944"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24" name="Text 16"/>
          <p:cNvSpPr/>
          <p:nvPr/>
        </p:nvSpPr>
        <p:spPr>
          <a:xfrm>
            <a:off x="7754112"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4</a:t>
            </a:r>
            <a:endParaRPr lang="en-US" sz="3000"/>
          </a:p>
        </p:txBody>
      </p:sp>
      <p:pic>
        <p:nvPicPr>
          <p:cNvPr id="25" name="Image 6" descr="preencoded.png"/>
          <p:cNvPicPr>
            <a:picLocks noChangeAspect="1"/>
          </p:cNvPicPr>
          <p:nvPr/>
        </p:nvPicPr>
        <p:blipFill>
          <a:blip r:embed="rId6">
            <a:duotone>
              <a:srgbClr val="0067B8"/>
              <a:srgbClr val="2B88D8"/>
            </a:duotone>
          </a:blip>
          <a:stretch>
            <a:fillRect/>
          </a:stretch>
        </p:blipFill>
        <p:spPr>
          <a:xfrm>
            <a:off x="8942832" y="2807208"/>
            <a:ext cx="384048" cy="384048"/>
          </a:xfrm>
          <a:prstGeom prst="rect">
            <a:avLst/>
          </a:prstGeom>
        </p:spPr>
      </p:pic>
      <p:sp>
        <p:nvSpPr>
          <p:cNvPr id="26" name="Text 17"/>
          <p:cNvSpPr/>
          <p:nvPr/>
        </p:nvSpPr>
        <p:spPr>
          <a:xfrm>
            <a:off x="7772400"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Surface insights</a:t>
            </a:r>
            <a:endParaRPr lang="en-US" sz="1650"/>
          </a:p>
        </p:txBody>
      </p:sp>
      <p:sp>
        <p:nvSpPr>
          <p:cNvPr id="27" name="Text 18"/>
          <p:cNvSpPr/>
          <p:nvPr/>
        </p:nvSpPr>
        <p:spPr>
          <a:xfrm>
            <a:off x="7772400"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Compaction keeps large result sets in context to surface the signal.</a:t>
            </a:r>
            <a:endParaRPr lang="en-US" sz="1150"/>
          </a:p>
        </p:txBody>
      </p:sp>
      <p:pic>
        <p:nvPicPr>
          <p:cNvPr id="28" name="Image 7" descr="preencoded.png"/>
          <p:cNvPicPr>
            <a:picLocks noChangeAspect="1"/>
          </p:cNvPicPr>
          <p:nvPr/>
        </p:nvPicPr>
        <p:blipFill>
          <a:blip r:embed="rId3">
            <a:duotone>
              <a:srgbClr val="0067B8"/>
              <a:srgbClr val="2B88D8"/>
            </a:duotone>
          </a:blip>
          <a:stretch>
            <a:fillRect/>
          </a:stretch>
        </p:blipFill>
        <p:spPr>
          <a:xfrm>
            <a:off x="9665208" y="3767328"/>
            <a:ext cx="182880" cy="237744"/>
          </a:xfrm>
          <a:prstGeom prst="rect">
            <a:avLst/>
          </a:prstGeom>
        </p:spPr>
      </p:pic>
      <p:sp>
        <p:nvSpPr>
          <p:cNvPr id="29" name="Shape 19"/>
          <p:cNvSpPr/>
          <p:nvPr/>
        </p:nvSpPr>
        <p:spPr>
          <a:xfrm>
            <a:off x="9857232" y="2514600"/>
            <a:ext cx="2103120" cy="274320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30" name="Text 20"/>
          <p:cNvSpPr/>
          <p:nvPr/>
        </p:nvSpPr>
        <p:spPr>
          <a:xfrm>
            <a:off x="10058400" y="2715768"/>
            <a:ext cx="731520" cy="548640"/>
          </a:xfrm>
          <a:prstGeom prst="rect">
            <a:avLst/>
          </a:prstGeom>
          <a:noFill/>
          <a:ln/>
        </p:spPr>
        <p:txBody>
          <a:bodyPr wrap="square" lIns="0" tIns="0" rIns="0" bIns="0" rtlCol="0" anchor="ctr"/>
          <a:lstStyle/>
          <a:p>
            <a:pPr marL="0" indent="0" algn="l">
              <a:buNone/>
            </a:pPr>
            <a:r>
              <a:rPr lang="en-US" sz="3000" b="1">
                <a:solidFill>
                  <a:srgbClr val="E1E1E1"/>
                </a:solidFill>
                <a:latin typeface="Segoe UI Semibold" pitchFamily="34" charset="0"/>
                <a:ea typeface="Segoe UI Semibold" pitchFamily="34" charset="-122"/>
                <a:cs typeface="Segoe UI Semibold" pitchFamily="34" charset="-120"/>
              </a:rPr>
              <a:t>5</a:t>
            </a:r>
            <a:endParaRPr lang="en-US" sz="3000"/>
          </a:p>
        </p:txBody>
      </p:sp>
      <p:pic>
        <p:nvPicPr>
          <p:cNvPr id="31" name="Image 8" descr="preencoded.png"/>
          <p:cNvPicPr>
            <a:picLocks noChangeAspect="1"/>
          </p:cNvPicPr>
          <p:nvPr/>
        </p:nvPicPr>
        <p:blipFill>
          <a:blip r:embed="rId7">
            <a:duotone>
              <a:srgbClr val="0067B8"/>
              <a:srgbClr val="2B88D8"/>
            </a:duotone>
          </a:blip>
          <a:stretch>
            <a:fillRect/>
          </a:stretch>
        </p:blipFill>
        <p:spPr>
          <a:xfrm>
            <a:off x="11247120" y="2807208"/>
            <a:ext cx="384048" cy="384048"/>
          </a:xfrm>
          <a:prstGeom prst="rect">
            <a:avLst/>
          </a:prstGeom>
        </p:spPr>
      </p:pic>
      <p:sp>
        <p:nvSpPr>
          <p:cNvPr id="32" name="Text 21"/>
          <p:cNvSpPr/>
          <p:nvPr/>
        </p:nvSpPr>
        <p:spPr>
          <a:xfrm>
            <a:off x="10076688" y="3429000"/>
            <a:ext cx="1691640" cy="457200"/>
          </a:xfrm>
          <a:prstGeom prst="rect">
            <a:avLst/>
          </a:prstGeom>
          <a:noFill/>
          <a:ln/>
        </p:spPr>
        <p:txBody>
          <a:bodyPr wrap="square" lIns="0" tIns="0" rIns="0" bIns="0" rtlCol="0" anchor="ctr"/>
          <a:lstStyle/>
          <a:p>
            <a:pPr marL="0" indent="0" algn="l">
              <a:buNone/>
            </a:pPr>
            <a:r>
              <a:rPr lang="en-US" sz="1650">
                <a:solidFill>
                  <a:srgbClr val="000000"/>
                </a:solidFill>
                <a:latin typeface="Segoe UI Semibold" pitchFamily="34" charset="0"/>
                <a:ea typeface="Segoe UI Semibold" pitchFamily="34" charset="-122"/>
                <a:cs typeface="Segoe UI Semibold" pitchFamily="34" charset="-120"/>
              </a:rPr>
              <a:t>Deliver report</a:t>
            </a:r>
            <a:endParaRPr lang="en-US" sz="1650"/>
          </a:p>
        </p:txBody>
      </p:sp>
      <p:sp>
        <p:nvSpPr>
          <p:cNvPr id="33" name="Text 22"/>
          <p:cNvSpPr/>
          <p:nvPr/>
        </p:nvSpPr>
        <p:spPr>
          <a:xfrm>
            <a:off x="10076688" y="3886200"/>
            <a:ext cx="1719072" cy="1188720"/>
          </a:xfrm>
          <a:prstGeom prst="rect">
            <a:avLst/>
          </a:prstGeom>
          <a:noFill/>
          <a:ln/>
        </p:spPr>
        <p:txBody>
          <a:bodyPr wrap="square" lIns="0" tIns="0" rIns="0" bIns="0" rtlCol="0" anchor="ctr"/>
          <a:lstStyle/>
          <a:p>
            <a:pPr marL="0" indent="0" algn="l">
              <a:lnSpc>
                <a:spcPct val="120000"/>
              </a:lnSpc>
              <a:buNone/>
            </a:pPr>
            <a:r>
              <a:rPr lang="en-US" sz="1150">
                <a:solidFill>
                  <a:srgbClr val="404040"/>
                </a:solidFill>
                <a:latin typeface="Segoe UI" pitchFamily="34" charset="0"/>
                <a:ea typeface="Segoe UI" pitchFamily="34" charset="-122"/>
                <a:cs typeface="Segoe UI" pitchFamily="34" charset="-120"/>
              </a:rPr>
              <a:t>Tool-approval gates the published findings for human review.</a:t>
            </a:r>
            <a:endParaRPr lang="en-US" sz="1150"/>
          </a:p>
        </p:txBody>
      </p:sp>
      <p:sp>
        <p:nvSpPr>
          <p:cNvPr id="34" name="Text 23"/>
          <p:cNvSpPr/>
          <p:nvPr/>
        </p:nvSpPr>
        <p:spPr>
          <a:xfrm>
            <a:off x="640080" y="5532120"/>
            <a:ext cx="10972800" cy="457200"/>
          </a:xfrm>
          <a:prstGeom prst="rect">
            <a:avLst/>
          </a:prstGeom>
          <a:noFill/>
          <a:ln/>
        </p:spPr>
        <p:txBody>
          <a:bodyPr wrap="square" lIns="0" tIns="0" rIns="0" bIns="0" rtlCol="0" anchor="ctr"/>
          <a:lstStyle/>
          <a:p>
            <a:pPr marL="0" indent="0" algn="l">
              <a:buNone/>
            </a:pPr>
            <a:r>
              <a:rPr lang="en-US" sz="1300" b="1">
                <a:solidFill>
                  <a:srgbClr val="000000"/>
                </a:solidFill>
                <a:latin typeface="Segoe UI" pitchFamily="34" charset="0"/>
                <a:ea typeface="Segoe UI" pitchFamily="34" charset="-122"/>
                <a:cs typeface="Segoe UI" pitchFamily="34" charset="-120"/>
              </a:rPr>
              <a:t>Plan / execute modes, todo tracking, and file memory </a:t>
            </a:r>
            <a:r>
              <a:rPr lang="en-US" sz="1300">
                <a:solidFill>
                  <a:srgbClr val="404040"/>
                </a:solidFill>
                <a:latin typeface="Segoe UI" pitchFamily="34" charset="0"/>
                <a:ea typeface="Segoe UI" pitchFamily="34" charset="-122"/>
                <a:cs typeface="Segoe UI" pitchFamily="34" charset="-120"/>
              </a:rPr>
              <a:t>keep the agent on task across the full multi-step loop.</a:t>
            </a:r>
            <a:endParaRPr lang="en-US" sz="1300"/>
          </a:p>
        </p:txBody>
      </p:sp>
      <p:sp>
        <p:nvSpPr>
          <p:cNvPr id="35" name="Text 24"/>
          <p:cNvSpPr/>
          <p:nvPr/>
        </p:nvSpPr>
        <p:spPr>
          <a:xfrm>
            <a:off x="640080" y="6400800"/>
            <a:ext cx="6400800" cy="274320"/>
          </a:xfrm>
          <a:prstGeom prst="rect">
            <a:avLst/>
          </a:prstGeom>
          <a:noFill/>
          <a:ln/>
        </p:spPr>
        <p:txBody>
          <a:bodyPr wrap="square" lIns="0" tIns="0" rIns="0" bIns="0" rtlCol="0" anchor="ctr"/>
          <a:lstStyle/>
          <a:p>
            <a:pPr marL="0" indent="0" algn="l">
              <a:buNone/>
            </a:pPr>
            <a:r>
              <a:rPr lang="en-US" sz="900">
                <a:solidFill>
                  <a:srgbClr val="595959"/>
                </a:solidFill>
                <a:latin typeface="Segoe UI" pitchFamily="34" charset="0"/>
                <a:ea typeface="Segoe UI" pitchFamily="34" charset="-122"/>
                <a:cs typeface="Segoe UI" pitchFamily="34" charset="-120"/>
              </a:rPr>
              <a:t>Microsoft Agent Framework  ·  Agent Harness</a:t>
            </a:r>
            <a:endParaRPr lang="en-US" sz="900"/>
          </a:p>
        </p:txBody>
      </p:sp>
      <p:sp>
        <p:nvSpPr>
          <p:cNvPr id="36" name="Text 25"/>
          <p:cNvSpPr/>
          <p:nvPr/>
        </p:nvSpPr>
        <p:spPr>
          <a:xfrm>
            <a:off x="11002975" y="6400800"/>
            <a:ext cx="548640" cy="274320"/>
          </a:xfrm>
          <a:prstGeom prst="rect">
            <a:avLst/>
          </a:prstGeom>
          <a:noFill/>
          <a:ln/>
        </p:spPr>
        <p:txBody>
          <a:bodyPr wrap="square" lIns="0" tIns="0" rIns="0" bIns="0" rtlCol="0" anchor="ctr"/>
          <a:lstStyle/>
          <a:p>
            <a:pPr marL="0" indent="0" algn="r">
              <a:buNone/>
            </a:pPr>
            <a:r>
              <a:rPr lang="en-US" sz="900">
                <a:solidFill>
                  <a:srgbClr val="595959"/>
                </a:solidFill>
                <a:latin typeface="Segoe UI" pitchFamily="34" charset="0"/>
                <a:ea typeface="Segoe UI" pitchFamily="34" charset="-122"/>
                <a:cs typeface="Segoe UI" pitchFamily="34" charset="-120"/>
              </a:rPr>
              <a:t>07</a:t>
            </a:r>
            <a:endParaRPr lang="en-US" sz="90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39A62-CC25-20E2-3276-D441B5758598}"/>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6DC931F-068A-61E1-120A-52FCCAB94725}"/>
              </a:ext>
            </a:extLst>
          </p:cNvPr>
          <p:cNvSpPr>
            <a:spLocks noGrp="1"/>
          </p:cNvSpPr>
          <p:nvPr>
            <p:ph type="title"/>
          </p:nvPr>
        </p:nvSpPr>
        <p:spPr>
          <a:xfrm>
            <a:off x="584200" y="1057185"/>
            <a:ext cx="3781088" cy="1107996"/>
          </a:xfrm>
        </p:spPr>
        <p:txBody>
          <a:bodyPr/>
          <a:lstStyle/>
          <a:p>
            <a:r>
              <a:rPr lang="en-US">
                <a:cs typeface="Segoe UI"/>
              </a:rPr>
              <a:t>Publish to Teams and Microsoft 365 Copilot</a:t>
            </a:r>
            <a:endParaRPr lang="en-US"/>
          </a:p>
        </p:txBody>
      </p:sp>
      <p:sp>
        <p:nvSpPr>
          <p:cNvPr id="13" name="Text Placeholder 6">
            <a:extLst>
              <a:ext uri="{FF2B5EF4-FFF2-40B4-BE49-F238E27FC236}">
                <a16:creationId xmlns:a16="http://schemas.microsoft.com/office/drawing/2014/main" id="{59779C2C-B75F-1221-06DE-6DABFA430F0E}"/>
              </a:ext>
            </a:extLst>
          </p:cNvPr>
          <p:cNvSpPr txBox="1">
            <a:spLocks/>
          </p:cNvSpPr>
          <p:nvPr/>
        </p:nvSpPr>
        <p:spPr>
          <a:xfrm>
            <a:off x="584200" y="2538777"/>
            <a:ext cx="3909805" cy="932837"/>
          </a:xfrm>
          <a:prstGeom prst="rect">
            <a:avLst/>
          </a:prstGeom>
        </p:spPr>
        <p:txBody>
          <a:bodyPr lIns="0"/>
          <a:lstStyle>
            <a:defPPr>
              <a:defRPr lang="en-US"/>
            </a:defPPr>
            <a:lvl1pPr marR="0" indent="0" defTabSz="1371600" fontAlgn="auto">
              <a:lnSpc>
                <a:spcPct val="100000"/>
              </a:lnSpc>
              <a:spcBef>
                <a:spcPct val="20000"/>
              </a:spcBef>
              <a:spcAft>
                <a:spcPts val="0"/>
              </a:spcAft>
              <a:buClrTx/>
              <a:buSzPct val="90000"/>
              <a:buFont typeface="Wingdings" panose="05000000000000000000" pitchFamily="2" charset="2"/>
              <a:buNone/>
              <a:tabLst>
                <a:tab pos="1371600" algn="l"/>
              </a:tabLst>
              <a:defRPr sz="1800" b="1" spc="0" baseline="0">
                <a:ln w="3175">
                  <a:noFill/>
                </a:ln>
                <a:gradFill flip="none" rotWithShape="1">
                  <a:gsLst>
                    <a:gs pos="0">
                      <a:srgbClr val="F97483"/>
                    </a:gs>
                    <a:gs pos="100000">
                      <a:srgbClr val="41AFA1"/>
                    </a:gs>
                    <a:gs pos="68000">
                      <a:srgbClr val="46A0DE"/>
                    </a:gs>
                    <a:gs pos="31000">
                      <a:srgbClr val="CA6CCD"/>
                    </a:gs>
                  </a:gsLst>
                  <a:path path="circle">
                    <a:fillToRect l="100000" t="100000"/>
                  </a:path>
                  <a:tileRect r="-100000" b="-100000"/>
                </a:gradFill>
                <a:latin typeface="Segoe UI Semibold" panose="020B0502040204020203" pitchFamily="34" charset="0"/>
                <a:cs typeface="Segoe UI" pitchFamily="34" charset="0"/>
              </a:defRPr>
            </a:lvl1pPr>
            <a:lvl2pPr marL="457200" marR="0" indent="-228600" defTabSz="932742" fontAlgn="auto">
              <a:lnSpc>
                <a:spcPct val="100000"/>
              </a:lnSpc>
              <a:spcBef>
                <a:spcPct val="20000"/>
              </a:spcBef>
              <a:spcAft>
                <a:spcPts val="0"/>
              </a:spcAft>
              <a:buClrTx/>
              <a:buSzPct val="90000"/>
              <a:buFont typeface="Wingdings" panose="05000000000000000000" pitchFamily="2" charset="2"/>
              <a:buChar char=""/>
              <a:tabLst/>
              <a:defRPr sz="2000" spc="0" baseline="0"/>
            </a:lvl2pPr>
            <a:lvl3pPr marL="657225" marR="0" indent="-200025" defTabSz="932742" fontAlgn="auto">
              <a:lnSpc>
                <a:spcPct val="100000"/>
              </a:lnSpc>
              <a:spcBef>
                <a:spcPct val="20000"/>
              </a:spcBef>
              <a:spcAft>
                <a:spcPts val="0"/>
              </a:spcAft>
              <a:buClrTx/>
              <a:buSzPct val="90000"/>
              <a:buFont typeface="Wingdings" panose="05000000000000000000" pitchFamily="2" charset="2"/>
              <a:buChar char=""/>
              <a:tabLst/>
              <a:defRPr sz="1600" spc="0" baseline="0"/>
            </a:lvl3pPr>
            <a:lvl4pPr marL="842963" marR="0" indent="-180975" defTabSz="932742" fontAlgn="auto">
              <a:lnSpc>
                <a:spcPct val="100000"/>
              </a:lnSpc>
              <a:spcBef>
                <a:spcPct val="20000"/>
              </a:spcBef>
              <a:spcAft>
                <a:spcPts val="0"/>
              </a:spcAft>
              <a:buClrTx/>
              <a:buSzPct val="90000"/>
              <a:buFont typeface="Wingdings" panose="05000000000000000000" pitchFamily="2" charset="2"/>
              <a:buChar char=""/>
              <a:tabLst/>
              <a:defRPr sz="1400" spc="0" baseline="0"/>
            </a:lvl4pPr>
            <a:lvl5pPr marL="1023938" marR="0" indent="-168275" defTabSz="932742" fontAlgn="auto">
              <a:lnSpc>
                <a:spcPct val="100000"/>
              </a:lnSpc>
              <a:spcBef>
                <a:spcPct val="20000"/>
              </a:spcBef>
              <a:spcAft>
                <a:spcPts val="0"/>
              </a:spcAft>
              <a:buClrTx/>
              <a:buSzPct val="90000"/>
              <a:buFont typeface="Wingdings" panose="05000000000000000000" pitchFamily="2" charset="2"/>
              <a:buChar char=""/>
              <a:tabLst/>
              <a:defRPr sz="1400" spc="0" baseline="0"/>
            </a:lvl5pPr>
            <a:lvl6pPr marL="2565040" indent="-233186" defTabSz="932742">
              <a:spcBef>
                <a:spcPct val="20000"/>
              </a:spcBef>
              <a:buFont typeface="Arial" pitchFamily="34" charset="0"/>
              <a:buChar char="•"/>
              <a:defRPr sz="2000"/>
            </a:lvl6pPr>
            <a:lvl7pPr marL="3031412" indent="-233186" defTabSz="932742">
              <a:spcBef>
                <a:spcPct val="20000"/>
              </a:spcBef>
              <a:buFont typeface="Arial" pitchFamily="34" charset="0"/>
              <a:buChar char="•"/>
              <a:defRPr sz="2000"/>
            </a:lvl7pPr>
            <a:lvl8pPr marL="3497783" indent="-233186" defTabSz="932742">
              <a:spcBef>
                <a:spcPct val="20000"/>
              </a:spcBef>
              <a:buFont typeface="Arial" pitchFamily="34" charset="0"/>
              <a:buChar char="•"/>
              <a:defRPr sz="2000"/>
            </a:lvl8pPr>
            <a:lvl9pPr marL="3964155" indent="-233186" defTabSz="932742">
              <a:spcBef>
                <a:spcPct val="20000"/>
              </a:spcBef>
              <a:buFont typeface="Arial" pitchFamily="34" charset="0"/>
              <a:buChar char="•"/>
              <a:defRPr sz="2000"/>
            </a:lvl9pPr>
          </a:lstStyle>
          <a:p>
            <a:pPr marL="0" marR="0" lvl="0" indent="0" algn="l" defTabSz="1371600" rtl="0" eaLnBrk="1" fontAlgn="auto" latinLnBrk="0" hangingPunct="1">
              <a:lnSpc>
                <a:spcPct val="100000"/>
              </a:lnSpc>
              <a:spcBef>
                <a:spcPct val="20000"/>
              </a:spcBef>
              <a:spcAft>
                <a:spcPts val="0"/>
              </a:spcAft>
              <a:buClrTx/>
              <a:buSzPct val="90000"/>
              <a:buFont typeface="Wingdings" panose="05000000000000000000" pitchFamily="2" charset="2"/>
              <a:buNone/>
              <a:tabLst>
                <a:tab pos="1371600" algn="l"/>
              </a:tabLst>
              <a:defRPr/>
            </a:pPr>
            <a:r>
              <a:rPr kumimoji="0" lang="en-US" sz="1600" b="0" i="0" u="none" strike="noStrike" kern="1200" cap="none" spc="0" normalizeH="0" baseline="0" noProof="0">
                <a:ln w="3175">
                  <a:noFill/>
                </a:ln>
                <a:solidFill>
                  <a:schemeClr val="tx1"/>
                </a:solidFill>
                <a:effectLst/>
                <a:uLnTx/>
                <a:uFillTx/>
                <a:latin typeface="+mn-lt"/>
                <a:ea typeface="+mn-ea"/>
                <a:cs typeface="Segoe UI" pitchFamily="34" charset="0"/>
              </a:rPr>
              <a:t>Take agents built with Foundry </a:t>
            </a:r>
            <a:br>
              <a:rPr kumimoji="0" lang="en-US" sz="1600" b="0" i="0" u="none" strike="noStrike" kern="1200" cap="none" spc="0" normalizeH="0" baseline="0" noProof="0">
                <a:ln w="3175">
                  <a:noFill/>
                </a:ln>
                <a:solidFill>
                  <a:schemeClr val="tx1"/>
                </a:solidFill>
                <a:effectLst/>
                <a:uLnTx/>
                <a:uFillTx/>
                <a:latin typeface="+mn-lt"/>
                <a:ea typeface="+mn-ea"/>
                <a:cs typeface="Segoe UI" pitchFamily="34" charset="0"/>
              </a:rPr>
            </a:br>
            <a:r>
              <a:rPr kumimoji="0" lang="en-US" sz="1600" b="0" i="0" u="none" strike="noStrike" kern="1200" cap="none" spc="0" normalizeH="0" baseline="0" noProof="0">
                <a:ln w="3175">
                  <a:noFill/>
                </a:ln>
                <a:solidFill>
                  <a:schemeClr val="tx1"/>
                </a:solidFill>
                <a:effectLst/>
                <a:uLnTx/>
                <a:uFillTx/>
                <a:latin typeface="+mn-lt"/>
                <a:ea typeface="+mn-ea"/>
                <a:cs typeface="Segoe UI" pitchFamily="34" charset="0"/>
              </a:rPr>
              <a:t>and make them available instantly </a:t>
            </a:r>
            <a:br>
              <a:rPr kumimoji="0" lang="en-US" sz="1600" b="0" i="0" u="none" strike="noStrike" kern="1200" cap="none" spc="0" normalizeH="0" baseline="0" noProof="0">
                <a:ln w="3175">
                  <a:noFill/>
                </a:ln>
                <a:solidFill>
                  <a:schemeClr val="tx1"/>
                </a:solidFill>
                <a:effectLst/>
                <a:uLnTx/>
                <a:uFillTx/>
                <a:latin typeface="+mn-lt"/>
                <a:ea typeface="+mn-ea"/>
                <a:cs typeface="Segoe UI" pitchFamily="34" charset="0"/>
              </a:rPr>
            </a:br>
            <a:r>
              <a:rPr kumimoji="0" lang="en-US" sz="1600" b="0" i="0" u="none" strike="noStrike" kern="1200" cap="none" spc="0" normalizeH="0" baseline="0" noProof="0">
                <a:ln w="3175">
                  <a:noFill/>
                </a:ln>
                <a:solidFill>
                  <a:schemeClr val="tx1"/>
                </a:solidFill>
                <a:effectLst/>
                <a:uLnTx/>
                <a:uFillTx/>
                <a:latin typeface="+mn-lt"/>
                <a:ea typeface="+mn-ea"/>
                <a:cs typeface="Segoe UI" pitchFamily="34" charset="0"/>
              </a:rPr>
              <a:t>in</a:t>
            </a:r>
            <a:r>
              <a:rPr lang="en-US" sz="1600" b="0">
                <a:solidFill>
                  <a:schemeClr val="tx1"/>
                </a:solidFill>
                <a:latin typeface="+mn-lt"/>
              </a:rPr>
              <a:t> </a:t>
            </a:r>
            <a:r>
              <a:rPr kumimoji="0" lang="en-US" sz="1600" b="0" i="0" u="none" strike="noStrike" kern="1200" cap="none" spc="0" normalizeH="0" baseline="0" noProof="0">
                <a:ln w="3175">
                  <a:noFill/>
                </a:ln>
                <a:solidFill>
                  <a:schemeClr val="tx1"/>
                </a:solidFill>
                <a:effectLst/>
                <a:uLnTx/>
                <a:uFillTx/>
                <a:latin typeface="+mn-lt"/>
                <a:ea typeface="+mn-ea"/>
                <a:cs typeface="Segoe UI" pitchFamily="34" charset="0"/>
              </a:rPr>
              <a:t>M365 Copilot and Teams Chat</a:t>
            </a:r>
          </a:p>
        </p:txBody>
      </p:sp>
      <p:sp>
        <p:nvSpPr>
          <p:cNvPr id="78" name="TextBox 77">
            <a:extLst>
              <a:ext uri="{FF2B5EF4-FFF2-40B4-BE49-F238E27FC236}">
                <a16:creationId xmlns:a16="http://schemas.microsoft.com/office/drawing/2014/main" id="{9DF114FE-A506-069B-8F6D-2877D73C9634}"/>
              </a:ext>
              <a:ext uri="{C183D7F6-B498-43B3-948B-1728B52AA6E4}">
                <adec:decorative xmlns:adec="http://schemas.microsoft.com/office/drawing/2017/decorative" val="1"/>
              </a:ext>
            </a:extLst>
          </p:cNvPr>
          <p:cNvSpPr txBox="1"/>
          <p:nvPr/>
        </p:nvSpPr>
        <p:spPr>
          <a:xfrm>
            <a:off x="584200" y="3602615"/>
            <a:ext cx="1860556" cy="1919505"/>
          </a:xfrm>
          <a:prstGeom prst="rect">
            <a:avLst/>
          </a:prstGeom>
          <a:noFill/>
          <a:ln w="12700" cap="rnd">
            <a:solidFill>
              <a:schemeClr val="tx1"/>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defPPr>
              <a:defRPr lang="en-US"/>
            </a:defPPr>
            <a:lvl1pPr marR="0" lvl="0" indent="0" defTabSz="1427220" fontAlgn="auto">
              <a:lnSpc>
                <a:spcPct val="100000"/>
              </a:lnSpc>
              <a:spcBef>
                <a:spcPts val="1800"/>
              </a:spcBef>
              <a:spcAft>
                <a:spcPts val="0"/>
              </a:spcAft>
              <a:buClrTx/>
              <a:buSzTx/>
              <a:buFontTx/>
              <a:buNone/>
              <a:tabLst/>
              <a:defRPr kumimoji="0" sz="4800" b="1" i="0" u="none" strike="noStrike" cap="none" spc="-50" normalizeH="0" baseline="0">
                <a:ln>
                  <a:noFill/>
                </a:ln>
                <a:solidFill>
                  <a:srgbClr val="FFFFFF"/>
                </a:solidFill>
                <a:effectLst/>
                <a:uLnTx/>
                <a:uFillTx/>
                <a:latin typeface="Segoe UI Semibold" panose="020B0502040204020203" pitchFamily="34" charset="0"/>
                <a:cs typeface="Segoe UI" pitchFamily="34" charset="0"/>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endParaRPr lang="en-US">
              <a:latin typeface="Segoe UI" panose="020B0502040204020203" pitchFamily="34" charset="0"/>
            </a:endParaRPr>
          </a:p>
        </p:txBody>
      </p:sp>
      <p:sp>
        <p:nvSpPr>
          <p:cNvPr id="87" name="Text Placeholder 20">
            <a:extLst>
              <a:ext uri="{FF2B5EF4-FFF2-40B4-BE49-F238E27FC236}">
                <a16:creationId xmlns:a16="http://schemas.microsoft.com/office/drawing/2014/main" id="{07FA63A2-A073-94F7-67B7-42F17944C29F}"/>
              </a:ext>
            </a:extLst>
          </p:cNvPr>
          <p:cNvSpPr txBox="1">
            <a:spLocks/>
          </p:cNvSpPr>
          <p:nvPr/>
        </p:nvSpPr>
        <p:spPr>
          <a:xfrm>
            <a:off x="712917" y="4775732"/>
            <a:ext cx="1603122" cy="492443"/>
          </a:xfrm>
          <a:prstGeom prst="rect">
            <a:avLst/>
          </a:prstGeom>
        </p:spPr>
        <p:txBody>
          <a:bodyPr lIns="0" tIns="0" rIns="0" bIns="0" anchor="t">
            <a:spAutoFit/>
          </a:bodyPr>
          <a:lstStyle>
            <a:lvl1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2800" kern="1200" spc="0" baseline="0">
                <a:gradFill>
                  <a:gsLst>
                    <a:gs pos="1250">
                      <a:schemeClr val="tx1"/>
                    </a:gs>
                    <a:gs pos="100000">
                      <a:schemeClr val="tx1"/>
                    </a:gs>
                  </a:gsLst>
                  <a:lin ang="5400000" scaled="0"/>
                </a:gradFill>
                <a:latin typeface="+mn-lt"/>
                <a:ea typeface="+mn-ea"/>
                <a:cs typeface="Segoe UI Light" panose="020B0502040204020203" pitchFamily="34" charset="0"/>
              </a:defRPr>
            </a:lvl1pPr>
            <a:lvl2pPr marL="0" marR="0" indent="0" algn="l" defTabSz="932742" rtl="0" eaLnBrk="1" fontAlgn="auto" latinLnBrk="0" hangingPunct="1">
              <a:lnSpc>
                <a:spcPct val="100000"/>
              </a:lnSpc>
              <a:spcBef>
                <a:spcPct val="20000"/>
              </a:spcBef>
              <a:spcAft>
                <a:spcPts val="60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Segoe UI Light" panose="020B0502040204020203" pitchFamily="34" charset="0"/>
              </a:defRPr>
            </a:lvl2pPr>
            <a:lvl3pPr marL="0" marR="0" indent="0" algn="l" defTabSz="932742" rtl="0" eaLnBrk="1" fontAlgn="auto" latinLnBrk="0" hangingPunct="1">
              <a:lnSpc>
                <a:spcPct val="100000"/>
              </a:lnSpc>
              <a:spcBef>
                <a:spcPct val="20000"/>
              </a:spcBef>
              <a:spcAft>
                <a:spcPts val="60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Segoe UI Light" panose="020B0502040204020203" pitchFamily="34" charset="0"/>
              </a:defRPr>
            </a:lvl3pPr>
            <a:lvl4pPr marL="0" marR="0" indent="0" algn="l" defTabSz="932742" rtl="0" eaLnBrk="1" fontAlgn="auto" latinLnBrk="0" hangingPunct="1">
              <a:lnSpc>
                <a:spcPct val="100000"/>
              </a:lnSpc>
              <a:spcBef>
                <a:spcPts val="600"/>
              </a:spcBef>
              <a:spcAft>
                <a:spcPts val="600"/>
              </a:spcAft>
              <a:buClrTx/>
              <a:buSzPct val="90000"/>
              <a:buFont typeface="Wingdings" panose="05000000000000000000" pitchFamily="2" charset="2"/>
              <a:buNone/>
              <a:tabLst/>
              <a:defRPr sz="1400" kern="1200" cap="all" spc="100" baseline="0">
                <a:solidFill>
                  <a:schemeClr val="accent2"/>
                </a:solidFill>
                <a:latin typeface="+mn-lt"/>
                <a:ea typeface="+mn-ea"/>
                <a:cs typeface="Segoe UI Light" panose="020B0502040204020203" pitchFamily="34" charset="0"/>
              </a:defRPr>
            </a:lvl4pPr>
            <a:lvl5pPr marL="0" marR="0" indent="0" algn="l" defTabSz="932742" rtl="0" eaLnBrk="1" fontAlgn="auto" latinLnBrk="0" hangingPunct="1">
              <a:lnSpc>
                <a:spcPct val="100000"/>
              </a:lnSpc>
              <a:spcBef>
                <a:spcPts val="0"/>
              </a:spcBef>
              <a:spcAft>
                <a:spcPts val="60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Segoe UI Light" panose="020B0502040204020203" pitchFamily="34" charset="0"/>
              </a:defRPr>
            </a:lvl5pPr>
            <a:lvl6pPr marL="0" indent="0" algn="l" defTabSz="932742" rtl="0" eaLnBrk="1" latinLnBrk="0" hangingPunct="1">
              <a:spcBef>
                <a:spcPts val="0"/>
              </a:spcBef>
              <a:spcAft>
                <a:spcPts val="600"/>
              </a:spcAft>
              <a:buFont typeface="Arial" pitchFamily="34" charset="0"/>
              <a:buNone/>
              <a:defRPr sz="1400" b="1" kern="1200">
                <a:solidFill>
                  <a:schemeClr val="tx1"/>
                </a:solidFill>
                <a:latin typeface="+mn-lt"/>
                <a:ea typeface="+mn-ea"/>
                <a:cs typeface="Segoe UI Light" panose="020B0502040204020203" pitchFamily="34" charset="0"/>
              </a:defRPr>
            </a:lvl6pPr>
            <a:lvl7pPr marL="0" indent="0" algn="l" defTabSz="932742" rtl="0" eaLnBrk="1" latinLnBrk="0" hangingPunct="1">
              <a:spcBef>
                <a:spcPts val="0"/>
              </a:spcBef>
              <a:spcAft>
                <a:spcPts val="600"/>
              </a:spcAft>
              <a:buFont typeface="Arial" pitchFamily="34" charset="0"/>
              <a:buNone/>
              <a:defRPr sz="1400" kern="1200">
                <a:solidFill>
                  <a:schemeClr val="accent2"/>
                </a:solidFill>
                <a:latin typeface="+mn-lt"/>
                <a:ea typeface="+mn-ea"/>
                <a:cs typeface="Segoe UI Light" panose="020B0502040204020203" pitchFamily="34" charset="0"/>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600"/>
              </a:spcBef>
              <a:spcAft>
                <a:spcPts val="0"/>
              </a:spcAft>
              <a:buClrTx/>
              <a:buSzPct val="90000"/>
              <a:buFont typeface="Wingdings" panose="05000000000000000000" pitchFamily="2" charset="2"/>
              <a:buNone/>
              <a:tabLst/>
              <a:defRPr/>
            </a:pPr>
            <a:r>
              <a:rPr kumimoji="0" lang="en-US" sz="1600" b="0" i="0" u="none" strike="noStrike" kern="1200" cap="none" spc="0" normalizeH="0" baseline="0" noProof="0">
                <a:ln>
                  <a:noFill/>
                </a:ln>
                <a:solidFill>
                  <a:schemeClr val="tx1"/>
                </a:solidFill>
                <a:effectLst/>
                <a:uLnTx/>
                <a:uFillTx/>
                <a:ea typeface="+mn-ea"/>
                <a:cs typeface="Segoe UI" panose="020B0502040204020203" pitchFamily="34" charset="0"/>
              </a:rPr>
              <a:t>Foundry</a:t>
            </a:r>
            <a:br>
              <a:rPr kumimoji="0" lang="en-US" sz="1600" b="0" i="0" u="none" strike="noStrike" kern="1200" cap="none" spc="0" normalizeH="0" baseline="0" noProof="0">
                <a:ln>
                  <a:noFill/>
                </a:ln>
                <a:solidFill>
                  <a:schemeClr val="tx1"/>
                </a:solidFill>
                <a:effectLst/>
                <a:uLnTx/>
                <a:uFillTx/>
                <a:ea typeface="+mn-ea"/>
                <a:cs typeface="Segoe UI" panose="020B0502040204020203" pitchFamily="34" charset="0"/>
              </a:rPr>
            </a:br>
            <a:r>
              <a:rPr kumimoji="0" lang="en-US" sz="1600" b="0" i="0" u="none" strike="noStrike" kern="1200" cap="none" spc="0" normalizeH="0" baseline="0" noProof="0">
                <a:ln>
                  <a:noFill/>
                </a:ln>
                <a:solidFill>
                  <a:schemeClr val="tx1"/>
                </a:solidFill>
                <a:effectLst/>
                <a:uLnTx/>
                <a:uFillTx/>
                <a:ea typeface="+mn-ea"/>
                <a:cs typeface="Segoe UI" panose="020B0502040204020203" pitchFamily="34" charset="0"/>
              </a:rPr>
              <a:t>Agent Service</a:t>
            </a:r>
          </a:p>
        </p:txBody>
      </p:sp>
      <p:pic>
        <p:nvPicPr>
          <p:cNvPr id="2" name="Picture 1">
            <a:extLst>
              <a:ext uri="{FF2B5EF4-FFF2-40B4-BE49-F238E27FC236}">
                <a16:creationId xmlns:a16="http://schemas.microsoft.com/office/drawing/2014/main" id="{C6AC69BF-BCFD-2518-40F6-372FDA3B337C}"/>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6364" y="3876415"/>
            <a:ext cx="731531" cy="731531"/>
          </a:xfrm>
          <a:prstGeom prst="rect">
            <a:avLst/>
          </a:prstGeom>
        </p:spPr>
      </p:pic>
      <p:cxnSp>
        <p:nvCxnSpPr>
          <p:cNvPr id="80" name="Straight Arrow Connector 79">
            <a:extLst>
              <a:ext uri="{FF2B5EF4-FFF2-40B4-BE49-F238E27FC236}">
                <a16:creationId xmlns:a16="http://schemas.microsoft.com/office/drawing/2014/main" id="{15042BB8-3E1E-FAB9-D3EC-E30540E4FF0E}"/>
              </a:ext>
              <a:ext uri="{C183D7F6-B498-43B3-948B-1728B52AA6E4}">
                <adec:decorative xmlns:adec="http://schemas.microsoft.com/office/drawing/2017/decorative" val="1"/>
              </a:ext>
            </a:extLst>
          </p:cNvPr>
          <p:cNvCxnSpPr>
            <a:cxnSpLocks/>
          </p:cNvCxnSpPr>
          <p:nvPr/>
        </p:nvCxnSpPr>
        <p:spPr>
          <a:xfrm>
            <a:off x="2444756" y="4562368"/>
            <a:ext cx="145482" cy="0"/>
          </a:xfrm>
          <a:prstGeom prst="straightConnector1">
            <a:avLst/>
          </a:prstGeom>
          <a:ln w="12700" cap="rnd">
            <a:solidFill>
              <a:schemeClr val="tx1"/>
            </a:solidFill>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AC7805AC-937C-937A-7341-0A83E3F1F3E9}"/>
              </a:ext>
              <a:ext uri="{C183D7F6-B498-43B3-948B-1728B52AA6E4}">
                <adec:decorative xmlns:adec="http://schemas.microsoft.com/office/drawing/2017/decorative" val="1"/>
              </a:ext>
            </a:extLst>
          </p:cNvPr>
          <p:cNvSpPr txBox="1"/>
          <p:nvPr/>
        </p:nvSpPr>
        <p:spPr>
          <a:xfrm>
            <a:off x="2633449" y="3602615"/>
            <a:ext cx="1860556" cy="1919505"/>
          </a:xfrm>
          <a:prstGeom prst="rect">
            <a:avLst/>
          </a:prstGeom>
          <a:noFill/>
          <a:ln w="12700" cap="rnd">
            <a:solidFill>
              <a:schemeClr val="tx1"/>
            </a:soli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wrap="square" lIns="228600" tIns="0" rIns="0" bIns="274320" rtlCol="0" anchor="ctr" anchorCtr="0">
            <a:noAutofit/>
          </a:bodyPr>
          <a:lstStyle>
            <a:defPPr>
              <a:defRPr lang="en-US"/>
            </a:defPPr>
            <a:lvl1pPr marR="0" lvl="0" indent="0" defTabSz="1427220" fontAlgn="auto">
              <a:lnSpc>
                <a:spcPct val="100000"/>
              </a:lnSpc>
              <a:spcBef>
                <a:spcPts val="1800"/>
              </a:spcBef>
              <a:spcAft>
                <a:spcPts val="0"/>
              </a:spcAft>
              <a:buClrTx/>
              <a:buSzTx/>
              <a:buFontTx/>
              <a:buNone/>
              <a:tabLst/>
              <a:defRPr kumimoji="0" sz="4800" b="1" i="0" u="none" strike="noStrike" cap="none" spc="-50" normalizeH="0" baseline="0">
                <a:ln>
                  <a:noFill/>
                </a:ln>
                <a:solidFill>
                  <a:srgbClr val="FFFFFF"/>
                </a:solidFill>
                <a:effectLst/>
                <a:uLnTx/>
                <a:uFillTx/>
                <a:latin typeface="Segoe UI Semibold" panose="020B0502040204020203" pitchFamily="34" charset="0"/>
                <a:cs typeface="Segoe UI" pitchFamily="34" charset="0"/>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endParaRPr lang="en-US">
              <a:latin typeface="Segoe UI" panose="020B0502040204020203" pitchFamily="34" charset="0"/>
            </a:endParaRPr>
          </a:p>
        </p:txBody>
      </p:sp>
      <p:pic>
        <p:nvPicPr>
          <p:cNvPr id="85" name="Picture 2">
            <a:extLst>
              <a:ext uri="{FF2B5EF4-FFF2-40B4-BE49-F238E27FC236}">
                <a16:creationId xmlns:a16="http://schemas.microsoft.com/office/drawing/2014/main" id="{8FB0F1C8-E645-435B-D50B-FD2FAE4BF244}"/>
              </a:ex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9849" y="4052163"/>
            <a:ext cx="504949" cy="510205"/>
          </a:xfrm>
          <a:prstGeom prst="rect">
            <a:avLst/>
          </a:prstGeom>
          <a:noFill/>
          <a:extLst>
            <a:ext uri="{909E8E84-426E-40DD-AFC4-6F175D3DCCD1}">
              <a14:hiddenFill xmlns:a14="http://schemas.microsoft.com/office/drawing/2010/main">
                <a:solidFill>
                  <a:srgbClr val="FFFFFF"/>
                </a:solidFill>
              </a14:hiddenFill>
            </a:ext>
          </a:extLst>
        </p:spPr>
      </p:pic>
      <p:sp>
        <p:nvSpPr>
          <p:cNvPr id="88" name="Text Placeholder 20">
            <a:extLst>
              <a:ext uri="{FF2B5EF4-FFF2-40B4-BE49-F238E27FC236}">
                <a16:creationId xmlns:a16="http://schemas.microsoft.com/office/drawing/2014/main" id="{B9EA9893-3862-1E7D-C5FF-42AE3C9F1212}"/>
              </a:ext>
            </a:extLst>
          </p:cNvPr>
          <p:cNvSpPr txBox="1">
            <a:spLocks/>
          </p:cNvSpPr>
          <p:nvPr/>
        </p:nvSpPr>
        <p:spPr>
          <a:xfrm>
            <a:off x="2762166" y="4796050"/>
            <a:ext cx="1603122" cy="492443"/>
          </a:xfrm>
          <a:prstGeom prst="rect">
            <a:avLst/>
          </a:prstGeom>
        </p:spPr>
        <p:txBody>
          <a:bodyPr lIns="0" tIns="0" rIns="0" bIns="0" anchor="t">
            <a:spAutoFit/>
          </a:bodyPr>
          <a:lstStyle>
            <a:lvl1pPr marL="0" marR="0" indent="0" algn="l" defTabSz="932742" rtl="0" eaLnBrk="1" fontAlgn="auto" latinLnBrk="0" hangingPunct="1">
              <a:lnSpc>
                <a:spcPct val="100000"/>
              </a:lnSpc>
              <a:spcBef>
                <a:spcPts val="1200"/>
              </a:spcBef>
              <a:spcAft>
                <a:spcPts val="0"/>
              </a:spcAft>
              <a:buClrTx/>
              <a:buSzPct val="90000"/>
              <a:buFont typeface="Wingdings" panose="05000000000000000000" pitchFamily="2" charset="2"/>
              <a:buNone/>
              <a:tabLst/>
              <a:defRPr sz="2800" kern="1200" spc="0" baseline="0">
                <a:gradFill>
                  <a:gsLst>
                    <a:gs pos="1250">
                      <a:schemeClr val="tx1"/>
                    </a:gs>
                    <a:gs pos="100000">
                      <a:schemeClr val="tx1"/>
                    </a:gs>
                  </a:gsLst>
                  <a:lin ang="5400000" scaled="0"/>
                </a:gradFill>
                <a:latin typeface="+mn-lt"/>
                <a:ea typeface="+mn-ea"/>
                <a:cs typeface="Segoe UI Light" panose="020B0502040204020203" pitchFamily="34" charset="0"/>
              </a:defRPr>
            </a:lvl1pPr>
            <a:lvl2pPr marL="0" marR="0" indent="0" algn="l" defTabSz="932742" rtl="0" eaLnBrk="1" fontAlgn="auto" latinLnBrk="0" hangingPunct="1">
              <a:lnSpc>
                <a:spcPct val="100000"/>
              </a:lnSpc>
              <a:spcBef>
                <a:spcPct val="20000"/>
              </a:spcBef>
              <a:spcAft>
                <a:spcPts val="60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Segoe UI Light" panose="020B0502040204020203" pitchFamily="34" charset="0"/>
              </a:defRPr>
            </a:lvl2pPr>
            <a:lvl3pPr marL="0" marR="0" indent="0" algn="l" defTabSz="932742" rtl="0" eaLnBrk="1" fontAlgn="auto" latinLnBrk="0" hangingPunct="1">
              <a:lnSpc>
                <a:spcPct val="100000"/>
              </a:lnSpc>
              <a:spcBef>
                <a:spcPct val="20000"/>
              </a:spcBef>
              <a:spcAft>
                <a:spcPts val="60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Segoe UI Light" panose="020B0502040204020203" pitchFamily="34" charset="0"/>
              </a:defRPr>
            </a:lvl3pPr>
            <a:lvl4pPr marL="0" marR="0" indent="0" algn="l" defTabSz="932742" rtl="0" eaLnBrk="1" fontAlgn="auto" latinLnBrk="0" hangingPunct="1">
              <a:lnSpc>
                <a:spcPct val="100000"/>
              </a:lnSpc>
              <a:spcBef>
                <a:spcPts val="600"/>
              </a:spcBef>
              <a:spcAft>
                <a:spcPts val="600"/>
              </a:spcAft>
              <a:buClrTx/>
              <a:buSzPct val="90000"/>
              <a:buFont typeface="Wingdings" panose="05000000000000000000" pitchFamily="2" charset="2"/>
              <a:buNone/>
              <a:tabLst/>
              <a:defRPr sz="1400" kern="1200" cap="all" spc="100" baseline="0">
                <a:solidFill>
                  <a:schemeClr val="accent2"/>
                </a:solidFill>
                <a:latin typeface="+mn-lt"/>
                <a:ea typeface="+mn-ea"/>
                <a:cs typeface="Segoe UI Light" panose="020B0502040204020203" pitchFamily="34" charset="0"/>
              </a:defRPr>
            </a:lvl4pPr>
            <a:lvl5pPr marL="0" marR="0" indent="0" algn="l" defTabSz="932742" rtl="0" eaLnBrk="1" fontAlgn="auto" latinLnBrk="0" hangingPunct="1">
              <a:lnSpc>
                <a:spcPct val="100000"/>
              </a:lnSpc>
              <a:spcBef>
                <a:spcPts val="0"/>
              </a:spcBef>
              <a:spcAft>
                <a:spcPts val="60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Segoe UI Light" panose="020B0502040204020203" pitchFamily="34" charset="0"/>
              </a:defRPr>
            </a:lvl5pPr>
            <a:lvl6pPr marL="0" indent="0" algn="l" defTabSz="932742" rtl="0" eaLnBrk="1" latinLnBrk="0" hangingPunct="1">
              <a:spcBef>
                <a:spcPts val="0"/>
              </a:spcBef>
              <a:spcAft>
                <a:spcPts val="600"/>
              </a:spcAft>
              <a:buFont typeface="Arial" pitchFamily="34" charset="0"/>
              <a:buNone/>
              <a:defRPr sz="1400" b="1" kern="1200">
                <a:solidFill>
                  <a:schemeClr val="tx1"/>
                </a:solidFill>
                <a:latin typeface="+mn-lt"/>
                <a:ea typeface="+mn-ea"/>
                <a:cs typeface="Segoe UI Light" panose="020B0502040204020203" pitchFamily="34" charset="0"/>
              </a:defRPr>
            </a:lvl6pPr>
            <a:lvl7pPr marL="0" indent="0" algn="l" defTabSz="932742" rtl="0" eaLnBrk="1" latinLnBrk="0" hangingPunct="1">
              <a:spcBef>
                <a:spcPts val="0"/>
              </a:spcBef>
              <a:spcAft>
                <a:spcPts val="600"/>
              </a:spcAft>
              <a:buFont typeface="Arial" pitchFamily="34" charset="0"/>
              <a:buNone/>
              <a:defRPr sz="1400" kern="1200">
                <a:solidFill>
                  <a:schemeClr val="accent2"/>
                </a:solidFill>
                <a:latin typeface="+mn-lt"/>
                <a:ea typeface="+mn-ea"/>
                <a:cs typeface="Segoe UI Light" panose="020B0502040204020203" pitchFamily="34" charset="0"/>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600"/>
              </a:spcBef>
              <a:spcAft>
                <a:spcPts val="0"/>
              </a:spcAft>
              <a:buClrTx/>
              <a:buSzPct val="90000"/>
              <a:buFont typeface="Wingdings" panose="05000000000000000000" pitchFamily="2" charset="2"/>
              <a:buNone/>
              <a:tabLst/>
              <a:defRPr/>
            </a:pPr>
            <a:r>
              <a:rPr kumimoji="0" lang="en-US" sz="1600" b="0" i="0" u="none" strike="noStrike" kern="1200" cap="none" spc="0" normalizeH="0" baseline="0" noProof="0">
                <a:ln>
                  <a:noFill/>
                </a:ln>
                <a:solidFill>
                  <a:schemeClr val="tx1"/>
                </a:solidFill>
                <a:effectLst/>
                <a:uLnTx/>
                <a:uFillTx/>
                <a:ea typeface="+mn-ea"/>
                <a:cs typeface="Segoe UI" panose="020B0502040204020203" pitchFamily="34" charset="0"/>
              </a:rPr>
              <a:t>Teams </a:t>
            </a:r>
            <a:br>
              <a:rPr kumimoji="0" lang="en-US" sz="1600" b="0" i="0" u="none" strike="noStrike" kern="1200" cap="none" spc="0" normalizeH="0" baseline="0" noProof="0">
                <a:ln>
                  <a:noFill/>
                </a:ln>
                <a:solidFill>
                  <a:schemeClr val="tx1"/>
                </a:solidFill>
                <a:effectLst/>
                <a:uLnTx/>
                <a:uFillTx/>
                <a:ea typeface="+mn-ea"/>
                <a:cs typeface="Segoe UI" panose="020B0502040204020203" pitchFamily="34" charset="0"/>
              </a:rPr>
            </a:br>
            <a:r>
              <a:rPr kumimoji="0" lang="en-US" sz="1600" b="0" i="0" u="none" strike="noStrike" kern="1200" cap="none" spc="0" normalizeH="0" baseline="0" noProof="0">
                <a:ln>
                  <a:noFill/>
                </a:ln>
                <a:solidFill>
                  <a:schemeClr val="tx1"/>
                </a:solidFill>
                <a:effectLst/>
                <a:uLnTx/>
                <a:uFillTx/>
                <a:ea typeface="+mn-ea"/>
                <a:cs typeface="Segoe UI" panose="020B0502040204020203" pitchFamily="34" charset="0"/>
              </a:rPr>
              <a:t>and Copilot</a:t>
            </a:r>
          </a:p>
        </p:txBody>
      </p:sp>
      <p:pic>
        <p:nvPicPr>
          <p:cNvPr id="86" name="Picture 2">
            <a:extLst>
              <a:ext uri="{FF2B5EF4-FFF2-40B4-BE49-F238E27FC236}">
                <a16:creationId xmlns:a16="http://schemas.microsoft.com/office/drawing/2014/main" id="{D0592980-E4AB-D22F-A408-B75422E8B18C}"/>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23683" y="4080531"/>
            <a:ext cx="756345" cy="42987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Foundry active version">
            <a:extLst>
              <a:ext uri="{FF2B5EF4-FFF2-40B4-BE49-F238E27FC236}">
                <a16:creationId xmlns:a16="http://schemas.microsoft.com/office/drawing/2014/main" id="{1A9B7DE3-CD76-0745-E956-921CB36F3A2E}"/>
              </a:ext>
            </a:extLst>
          </p:cNvPr>
          <p:cNvPicPr>
            <a:picLocks noChangeAspect="1"/>
          </p:cNvPicPr>
          <p:nvPr/>
        </p:nvPicPr>
        <p:blipFill>
          <a:blip r:embed="rId6"/>
          <a:srcRect l="1038" t="318" r="692" b="828"/>
          <a:stretch>
            <a:fillRect/>
          </a:stretch>
        </p:blipFill>
        <p:spPr>
          <a:xfrm>
            <a:off x="4823396" y="1733080"/>
            <a:ext cx="7098422" cy="3730842"/>
          </a:xfrm>
          <a:prstGeom prst="roundRect">
            <a:avLst>
              <a:gd name="adj" fmla="val 8594"/>
            </a:avLst>
          </a:prstGeom>
          <a:solidFill>
            <a:srgbClr val="FFFFFF">
              <a:shade val="85000"/>
            </a:srgbClr>
          </a:solidFill>
          <a:ln>
            <a:solidFill>
              <a:schemeClr val="tx1"/>
            </a:solidFill>
          </a:ln>
          <a:effectLst>
            <a:reflection blurRad="12700" stA="38000" endPos="28000" dist="5000" dir="5400000" sy="-100000" algn="bl" rotWithShape="0"/>
          </a:effectLst>
        </p:spPr>
      </p:pic>
    </p:spTree>
    <p:extLst>
      <p:ext uri="{BB962C8B-B14F-4D97-AF65-F5344CB8AC3E}">
        <p14:creationId xmlns:p14="http://schemas.microsoft.com/office/powerpoint/2010/main" val="367557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00"/>
                                        <p:tgtEl>
                                          <p:spTgt spid="13"/>
                                        </p:tgtEl>
                                      </p:cBhvr>
                                    </p:animEffect>
                                  </p:childTnLst>
                                </p:cTn>
                              </p:par>
                              <p:par>
                                <p:cTn id="8" presetID="10" presetClass="entr" presetSubtype="0" fill="hold" grpId="0" nodeType="withEffect">
                                  <p:stCondLst>
                                    <p:cond delay="300"/>
                                  </p:stCondLst>
                                  <p:childTnLst>
                                    <p:set>
                                      <p:cBhvr>
                                        <p:cTn id="9" dur="1" fill="hold">
                                          <p:stCondLst>
                                            <p:cond delay="0"/>
                                          </p:stCondLst>
                                        </p:cTn>
                                        <p:tgtEl>
                                          <p:spTgt spid="78"/>
                                        </p:tgtEl>
                                        <p:attrNameLst>
                                          <p:attrName>style.visibility</p:attrName>
                                        </p:attrNameLst>
                                      </p:cBhvr>
                                      <p:to>
                                        <p:strVal val="visible"/>
                                      </p:to>
                                    </p:set>
                                    <p:animEffect transition="in" filter="fade">
                                      <p:cBhvr>
                                        <p:cTn id="10" dur="200"/>
                                        <p:tgtEl>
                                          <p:spTgt spid="78"/>
                                        </p:tgtEl>
                                      </p:cBhvr>
                                    </p:animEffect>
                                  </p:childTnLst>
                                </p:cTn>
                              </p:par>
                              <p:par>
                                <p:cTn id="11" presetID="10" presetClass="entr" presetSubtype="0" fill="hold" grpId="0" nodeType="withEffect">
                                  <p:stCondLst>
                                    <p:cond delay="400"/>
                                  </p:stCondLst>
                                  <p:childTnLst>
                                    <p:set>
                                      <p:cBhvr>
                                        <p:cTn id="12" dur="1" fill="hold">
                                          <p:stCondLst>
                                            <p:cond delay="0"/>
                                          </p:stCondLst>
                                        </p:cTn>
                                        <p:tgtEl>
                                          <p:spTgt spid="79"/>
                                        </p:tgtEl>
                                        <p:attrNameLst>
                                          <p:attrName>style.visibility</p:attrName>
                                        </p:attrNameLst>
                                      </p:cBhvr>
                                      <p:to>
                                        <p:strVal val="visible"/>
                                      </p:to>
                                    </p:set>
                                    <p:animEffect transition="in" filter="fade">
                                      <p:cBhvr>
                                        <p:cTn id="13" dur="200"/>
                                        <p:tgtEl>
                                          <p:spTgt spid="79"/>
                                        </p:tgtEl>
                                      </p:cBhvr>
                                    </p:animEffect>
                                  </p:childTnLst>
                                </p:cTn>
                              </p:par>
                              <p:par>
                                <p:cTn id="14" presetID="10" presetClass="entr" presetSubtype="0" fill="hold" nodeType="withEffect">
                                  <p:stCondLst>
                                    <p:cond delay="400"/>
                                  </p:stCondLst>
                                  <p:childTnLst>
                                    <p:set>
                                      <p:cBhvr>
                                        <p:cTn id="15" dur="1" fill="hold">
                                          <p:stCondLst>
                                            <p:cond delay="0"/>
                                          </p:stCondLst>
                                        </p:cTn>
                                        <p:tgtEl>
                                          <p:spTgt spid="80"/>
                                        </p:tgtEl>
                                        <p:attrNameLst>
                                          <p:attrName>style.visibility</p:attrName>
                                        </p:attrNameLst>
                                      </p:cBhvr>
                                      <p:to>
                                        <p:strVal val="visible"/>
                                      </p:to>
                                    </p:set>
                                    <p:animEffect transition="in" filter="fade">
                                      <p:cBhvr>
                                        <p:cTn id="16" dur="200"/>
                                        <p:tgtEl>
                                          <p:spTgt spid="80"/>
                                        </p:tgtEl>
                                      </p:cBhvr>
                                    </p:animEffect>
                                  </p:childTnLst>
                                </p:cTn>
                              </p:par>
                              <p:par>
                                <p:cTn id="17" presetID="10" presetClass="entr" presetSubtype="0" fill="hold" nodeType="withEffect">
                                  <p:stCondLst>
                                    <p:cond delay="400"/>
                                  </p:stCondLst>
                                  <p:childTnLst>
                                    <p:set>
                                      <p:cBhvr>
                                        <p:cTn id="18" dur="1" fill="hold">
                                          <p:stCondLst>
                                            <p:cond delay="0"/>
                                          </p:stCondLst>
                                        </p:cTn>
                                        <p:tgtEl>
                                          <p:spTgt spid="85"/>
                                        </p:tgtEl>
                                        <p:attrNameLst>
                                          <p:attrName>style.visibility</p:attrName>
                                        </p:attrNameLst>
                                      </p:cBhvr>
                                      <p:to>
                                        <p:strVal val="visible"/>
                                      </p:to>
                                    </p:set>
                                    <p:animEffect transition="in" filter="fade">
                                      <p:cBhvr>
                                        <p:cTn id="19" dur="200"/>
                                        <p:tgtEl>
                                          <p:spTgt spid="85"/>
                                        </p:tgtEl>
                                      </p:cBhvr>
                                    </p:animEffect>
                                  </p:childTnLst>
                                </p:cTn>
                              </p:par>
                              <p:par>
                                <p:cTn id="20" presetID="10" presetClass="entr" presetSubtype="0" fill="hold" nodeType="withEffect">
                                  <p:stCondLst>
                                    <p:cond delay="400"/>
                                  </p:stCondLst>
                                  <p:childTnLst>
                                    <p:set>
                                      <p:cBhvr>
                                        <p:cTn id="21" dur="1" fill="hold">
                                          <p:stCondLst>
                                            <p:cond delay="0"/>
                                          </p:stCondLst>
                                        </p:cTn>
                                        <p:tgtEl>
                                          <p:spTgt spid="86"/>
                                        </p:tgtEl>
                                        <p:attrNameLst>
                                          <p:attrName>style.visibility</p:attrName>
                                        </p:attrNameLst>
                                      </p:cBhvr>
                                      <p:to>
                                        <p:strVal val="visible"/>
                                      </p:to>
                                    </p:set>
                                    <p:animEffect transition="in" filter="fade">
                                      <p:cBhvr>
                                        <p:cTn id="22" dur="200"/>
                                        <p:tgtEl>
                                          <p:spTgt spid="86"/>
                                        </p:tgtEl>
                                      </p:cBhvr>
                                    </p:animEffect>
                                  </p:childTnLst>
                                </p:cTn>
                              </p:par>
                              <p:par>
                                <p:cTn id="23" presetID="10" presetClass="entr" presetSubtype="0" fill="hold" grpId="0" nodeType="withEffect">
                                  <p:stCondLst>
                                    <p:cond delay="300"/>
                                  </p:stCondLst>
                                  <p:childTnLst>
                                    <p:set>
                                      <p:cBhvr>
                                        <p:cTn id="24" dur="1" fill="hold">
                                          <p:stCondLst>
                                            <p:cond delay="0"/>
                                          </p:stCondLst>
                                        </p:cTn>
                                        <p:tgtEl>
                                          <p:spTgt spid="87"/>
                                        </p:tgtEl>
                                        <p:attrNameLst>
                                          <p:attrName>style.visibility</p:attrName>
                                        </p:attrNameLst>
                                      </p:cBhvr>
                                      <p:to>
                                        <p:strVal val="visible"/>
                                      </p:to>
                                    </p:set>
                                    <p:animEffect transition="in" filter="fade">
                                      <p:cBhvr>
                                        <p:cTn id="25" dur="200"/>
                                        <p:tgtEl>
                                          <p:spTgt spid="87"/>
                                        </p:tgtEl>
                                      </p:cBhvr>
                                    </p:animEffect>
                                  </p:childTnLst>
                                </p:cTn>
                              </p:par>
                              <p:par>
                                <p:cTn id="26" presetID="10" presetClass="entr" presetSubtype="0" fill="hold" grpId="0" nodeType="withEffect">
                                  <p:stCondLst>
                                    <p:cond delay="400"/>
                                  </p:stCondLst>
                                  <p:childTnLst>
                                    <p:set>
                                      <p:cBhvr>
                                        <p:cTn id="27" dur="1" fill="hold">
                                          <p:stCondLst>
                                            <p:cond delay="0"/>
                                          </p:stCondLst>
                                        </p:cTn>
                                        <p:tgtEl>
                                          <p:spTgt spid="88"/>
                                        </p:tgtEl>
                                        <p:attrNameLst>
                                          <p:attrName>style.visibility</p:attrName>
                                        </p:attrNameLst>
                                      </p:cBhvr>
                                      <p:to>
                                        <p:strVal val="visible"/>
                                      </p:to>
                                    </p:set>
                                    <p:animEffect transition="in" filter="fade">
                                      <p:cBhvr>
                                        <p:cTn id="28" dur="200"/>
                                        <p:tgtEl>
                                          <p:spTgt spid="88"/>
                                        </p:tgtEl>
                                      </p:cBhvr>
                                    </p:animEffect>
                                  </p:childTnLst>
                                </p:cTn>
                              </p:par>
                              <p:par>
                                <p:cTn id="29" presetID="10" presetClass="entr" presetSubtype="0" fill="hold" nodeType="withEffect">
                                  <p:stCondLst>
                                    <p:cond delay="30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200"/>
                                        <p:tgtEl>
                                          <p:spTgt spid="2"/>
                                        </p:tgtEl>
                                      </p:cBhvr>
                                    </p:animEffect>
                                  </p:childTnLst>
                                </p:cTn>
                              </p:par>
                              <p:par>
                                <p:cTn id="32" presetID="10" presetClass="entr" presetSubtype="0" fill="hold" grpId="0" nodeType="withEffect">
                                  <p:stCondLst>
                                    <p:cond delay="10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2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3" grpId="0"/>
      <p:bldP spid="78" grpId="0" animBg="1"/>
      <p:bldP spid="87" grpId="0"/>
      <p:bldP spid="79" grpId="0" animBg="1"/>
      <p:bldP spid="88"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B4391-469E-2481-7F42-4CF5524CBE42}"/>
            </a:ext>
          </a:extLst>
        </p:cNvPr>
        <p:cNvGrpSpPr/>
        <p:nvPr/>
      </p:nvGrpSpPr>
      <p:grpSpPr>
        <a:xfrm>
          <a:off x="0" y="0"/>
          <a:ext cx="0" cy="0"/>
          <a:chOff x="0" y="0"/>
          <a:chExt cx="0" cy="0"/>
        </a:xfrm>
      </p:grpSpPr>
      <p:sp>
        <p:nvSpPr>
          <p:cNvPr id="46" name="Rectangle 45">
            <a:extLst>
              <a:ext uri="{FF2B5EF4-FFF2-40B4-BE49-F238E27FC236}">
                <a16:creationId xmlns:a16="http://schemas.microsoft.com/office/drawing/2014/main" id="{1A60FF89-952A-322C-E0B5-08920634F9CF}"/>
              </a:ext>
              <a:ext uri="{C183D7F6-B498-43B3-948B-1728B52AA6E4}">
                <adec:decorative xmlns:adec="http://schemas.microsoft.com/office/drawing/2017/decorative" val="1"/>
              </a:ext>
            </a:extLst>
          </p:cNvPr>
          <p:cNvSpPr>
            <a:spLocks/>
          </p:cNvSpPr>
          <p:nvPr/>
        </p:nvSpPr>
        <p:spPr bwMode="auto">
          <a:xfrm>
            <a:off x="586691" y="2020771"/>
            <a:ext cx="127244" cy="913583"/>
          </a:xfrm>
          <a:prstGeom prst="rect">
            <a:avLst/>
          </a:prstGeom>
          <a:solidFill>
            <a:srgbClr val="2E456E"/>
          </a:solidFill>
          <a:ln w="9525" cap="flat">
            <a:noFill/>
            <a:prstDash val="solid"/>
            <a:miter/>
          </a:ln>
        </p:spPr>
        <p:txBody>
          <a:bodyPr anchor="ctr"/>
          <a:lstStyle/>
          <a:p>
            <a:pPr algn="ctr"/>
            <a:endParaRPr lang="en-US" sz="1400" err="1">
              <a:solidFill>
                <a:schemeClr val="tx1"/>
              </a:solidFill>
            </a:endParaRPr>
          </a:p>
        </p:txBody>
      </p:sp>
      <p:sp>
        <p:nvSpPr>
          <p:cNvPr id="47" name="Rectangle 46">
            <a:extLst>
              <a:ext uri="{FF2B5EF4-FFF2-40B4-BE49-F238E27FC236}">
                <a16:creationId xmlns:a16="http://schemas.microsoft.com/office/drawing/2014/main" id="{B0E9864C-D423-0A91-C9C7-25E9032A2A1B}"/>
              </a:ext>
              <a:ext uri="{C183D7F6-B498-43B3-948B-1728B52AA6E4}">
                <adec:decorative xmlns:adec="http://schemas.microsoft.com/office/drawing/2017/decorative" val="1"/>
              </a:ext>
            </a:extLst>
          </p:cNvPr>
          <p:cNvSpPr>
            <a:spLocks/>
          </p:cNvSpPr>
          <p:nvPr/>
        </p:nvSpPr>
        <p:spPr bwMode="auto">
          <a:xfrm>
            <a:off x="586691" y="3114616"/>
            <a:ext cx="127244" cy="913583"/>
          </a:xfrm>
          <a:prstGeom prst="rect">
            <a:avLst/>
          </a:prstGeom>
          <a:solidFill>
            <a:srgbClr val="3272A7"/>
          </a:solidFill>
          <a:ln w="9525" cap="flat">
            <a:noFill/>
            <a:prstDash val="solid"/>
            <a:miter/>
          </a:ln>
        </p:spPr>
        <p:txBody>
          <a:bodyPr anchor="ctr"/>
          <a:lstStyle/>
          <a:p>
            <a:pPr algn="ctr"/>
            <a:endParaRPr lang="en-US" sz="1400" err="1"/>
          </a:p>
        </p:txBody>
      </p:sp>
      <p:sp>
        <p:nvSpPr>
          <p:cNvPr id="48" name="Rectangle 47">
            <a:extLst>
              <a:ext uri="{FF2B5EF4-FFF2-40B4-BE49-F238E27FC236}">
                <a16:creationId xmlns:a16="http://schemas.microsoft.com/office/drawing/2014/main" id="{4F1526F9-E4A4-E480-E19A-630633D13444}"/>
              </a:ext>
              <a:ext uri="{C183D7F6-B498-43B3-948B-1728B52AA6E4}">
                <adec:decorative xmlns:adec="http://schemas.microsoft.com/office/drawing/2017/decorative" val="1"/>
              </a:ext>
            </a:extLst>
          </p:cNvPr>
          <p:cNvSpPr>
            <a:spLocks/>
          </p:cNvSpPr>
          <p:nvPr/>
        </p:nvSpPr>
        <p:spPr bwMode="auto">
          <a:xfrm>
            <a:off x="586691" y="4208461"/>
            <a:ext cx="127244" cy="913583"/>
          </a:xfrm>
          <a:prstGeom prst="rect">
            <a:avLst/>
          </a:prstGeom>
          <a:solidFill>
            <a:srgbClr val="3388C3"/>
          </a:solidFill>
          <a:ln w="9525" cap="flat">
            <a:noFill/>
            <a:prstDash val="solid"/>
            <a:miter/>
          </a:ln>
        </p:spPr>
        <p:txBody>
          <a:bodyPr anchor="ctr"/>
          <a:lstStyle/>
          <a:p>
            <a:pPr algn="ctr"/>
            <a:endParaRPr lang="en-US" sz="1400" err="1"/>
          </a:p>
        </p:txBody>
      </p:sp>
      <p:sp>
        <p:nvSpPr>
          <p:cNvPr id="49" name="Rectangle 48">
            <a:extLst>
              <a:ext uri="{FF2B5EF4-FFF2-40B4-BE49-F238E27FC236}">
                <a16:creationId xmlns:a16="http://schemas.microsoft.com/office/drawing/2014/main" id="{DBAE5BFF-EF33-4304-B61E-9A45D659C53D}"/>
              </a:ext>
              <a:ext uri="{C183D7F6-B498-43B3-948B-1728B52AA6E4}">
                <adec:decorative xmlns:adec="http://schemas.microsoft.com/office/drawing/2017/decorative" val="1"/>
              </a:ext>
            </a:extLst>
          </p:cNvPr>
          <p:cNvSpPr>
            <a:spLocks/>
          </p:cNvSpPr>
          <p:nvPr/>
        </p:nvSpPr>
        <p:spPr bwMode="auto">
          <a:xfrm>
            <a:off x="586691" y="5302304"/>
            <a:ext cx="127244" cy="913583"/>
          </a:xfrm>
          <a:prstGeom prst="rect">
            <a:avLst/>
          </a:prstGeom>
          <a:solidFill>
            <a:srgbClr val="36AAEE"/>
          </a:solidFill>
        </p:spPr>
        <p:txBody>
          <a:bodyPr wrap="none" lIns="137160" tIns="18288" rIns="137160" bIns="54864" rtlCol="0" anchor="ctr" anchorCtr="0">
            <a:noAutofit/>
          </a:bodyPr>
          <a:lstStyle/>
          <a:p>
            <a:pPr algn="ctr" defTabSz="914437" fontAlgn="base">
              <a:spcBef>
                <a:spcPct val="0"/>
              </a:spcBef>
              <a:spcAft>
                <a:spcPct val="0"/>
              </a:spcAft>
              <a:tabLst>
                <a:tab pos="1487158" algn="l"/>
              </a:tabLst>
            </a:pPr>
            <a:endParaRPr lang="en-US" sz="1600" b="1" err="1">
              <a:ln w="3175">
                <a:noFill/>
              </a:ln>
              <a:gradFill>
                <a:gsLst>
                  <a:gs pos="92661">
                    <a:srgbClr val="FFFFFF"/>
                  </a:gs>
                  <a:gs pos="78000">
                    <a:srgbClr val="FFFFFF"/>
                  </a:gs>
                </a:gsLst>
                <a:path path="circle">
                  <a:fillToRect l="100000" b="100000"/>
                </a:path>
              </a:gradFill>
              <a:latin typeface="Segoe UI" panose="020B0502040204020203" pitchFamily="34" charset="0"/>
              <a:cs typeface="Segoe UI" pitchFamily="34" charset="0"/>
            </a:endParaRPr>
          </a:p>
        </p:txBody>
      </p:sp>
      <p:sp>
        <p:nvSpPr>
          <p:cNvPr id="6" name="Title 5">
            <a:extLst>
              <a:ext uri="{FF2B5EF4-FFF2-40B4-BE49-F238E27FC236}">
                <a16:creationId xmlns:a16="http://schemas.microsoft.com/office/drawing/2014/main" id="{3DFD4A8B-8A2A-27D6-37F2-4E0ED9E317AA}"/>
              </a:ext>
            </a:extLst>
          </p:cNvPr>
          <p:cNvSpPr>
            <a:spLocks noGrp="1"/>
          </p:cNvSpPr>
          <p:nvPr>
            <p:ph type="title"/>
          </p:nvPr>
        </p:nvSpPr>
        <p:spPr>
          <a:xfrm>
            <a:off x="588263" y="457200"/>
            <a:ext cx="11018520" cy="553998"/>
          </a:xfrm>
        </p:spPr>
        <p:txBody>
          <a:bodyPr/>
          <a:lstStyle/>
          <a:p>
            <a:r>
              <a:rPr lang="en-US">
                <a:latin typeface="Segoe UI" panose="020B0502040204020203" pitchFamily="34" charset="0"/>
              </a:rPr>
              <a:t>One-click publish to Microsoft 365 &amp; Teams</a:t>
            </a:r>
            <a:endParaRPr lang="en-US" b="0">
              <a:latin typeface="Segoe UI" panose="020B0502040204020203" pitchFamily="34" charset="0"/>
            </a:endParaRPr>
          </a:p>
        </p:txBody>
      </p:sp>
      <p:sp>
        <p:nvSpPr>
          <p:cNvPr id="17" name="Text 15">
            <a:extLst>
              <a:ext uri="{FF2B5EF4-FFF2-40B4-BE49-F238E27FC236}">
                <a16:creationId xmlns:a16="http://schemas.microsoft.com/office/drawing/2014/main" id="{A6D14CA7-389C-AF70-4B52-79B7D99CA7FD}"/>
              </a:ext>
            </a:extLst>
          </p:cNvPr>
          <p:cNvSpPr/>
          <p:nvPr/>
        </p:nvSpPr>
        <p:spPr>
          <a:xfrm>
            <a:off x="588262" y="1125383"/>
            <a:ext cx="11016997" cy="411480"/>
          </a:xfrm>
          <a:prstGeom prst="rect">
            <a:avLst/>
          </a:prstGeom>
          <a:noFill/>
          <a:ln/>
        </p:spPr>
        <p:txBody>
          <a:bodyPr wrap="square" lIns="0" tIns="0" rIns="0" bIns="0" rtlCol="0" anchor="t" anchorCtr="0"/>
          <a:lstStyle/>
          <a:p>
            <a:pPr lvl="0" defTabSz="914400">
              <a:defRPr/>
            </a:pPr>
            <a:r>
              <a:rPr lang="en-US" sz="2000">
                <a:latin typeface="Segoe UI" pitchFamily="34" charset="0"/>
                <a:ea typeface="Segoe UI" pitchFamily="34" charset="-122"/>
                <a:cs typeface="Segoe UI" pitchFamily="34" charset="-120"/>
              </a:rPr>
              <a:t>Any Foundry agent — any harness — published to Microsoft 365 Copilot and Teams in one click.</a:t>
            </a:r>
          </a:p>
        </p:txBody>
      </p:sp>
      <p:sp>
        <p:nvSpPr>
          <p:cNvPr id="3" name="Rectangle: Rounded Corners 3">
            <a:extLst>
              <a:ext uri="{FF2B5EF4-FFF2-40B4-BE49-F238E27FC236}">
                <a16:creationId xmlns:a16="http://schemas.microsoft.com/office/drawing/2014/main" id="{152758D6-B72B-598E-3AD1-4FEA040DBFAF}"/>
              </a:ext>
              <a:ext uri="{C183D7F6-B498-43B3-948B-1728B52AA6E4}">
                <adec:decorative xmlns:adec="http://schemas.microsoft.com/office/drawing/2017/decorative" val="1"/>
              </a:ext>
            </a:extLst>
          </p:cNvPr>
          <p:cNvSpPr/>
          <p:nvPr/>
        </p:nvSpPr>
        <p:spPr>
          <a:xfrm>
            <a:off x="586740" y="1873956"/>
            <a:ext cx="11018520" cy="4488744"/>
          </a:xfrm>
          <a:prstGeom prst="roundRect">
            <a:avLst>
              <a:gd name="adj" fmla="val 0"/>
            </a:avLst>
          </a:prstGeom>
          <a:ln w="12700" cap="rnd">
            <a:solidFill>
              <a:schemeClr val="tx1"/>
            </a:solidFill>
            <a:headEnd type="none" w="lg" len="med"/>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txBody>
          <a:bodyPr rtlCol="0" anchor="ctr">
            <a:noAutofit/>
          </a:bodyPr>
          <a:lstStyle/>
          <a:p>
            <a:pPr algn="ctr" defTabSz="914367"/>
            <a:endParaRPr lang="en-GB" sz="1765" b="1">
              <a:noFill/>
              <a:latin typeface="Segoe UI Semibold" panose="020B0502040204020203" pitchFamily="34" charset="0"/>
            </a:endParaRPr>
          </a:p>
        </p:txBody>
      </p:sp>
      <p:sp>
        <p:nvSpPr>
          <p:cNvPr id="13" name="TextBox 12">
            <a:extLst>
              <a:ext uri="{FF2B5EF4-FFF2-40B4-BE49-F238E27FC236}">
                <a16:creationId xmlns:a16="http://schemas.microsoft.com/office/drawing/2014/main" id="{30A0E699-A6FA-823E-78ED-89DF8C3F7068}"/>
              </a:ext>
            </a:extLst>
          </p:cNvPr>
          <p:cNvSpPr txBox="1"/>
          <p:nvPr/>
        </p:nvSpPr>
        <p:spPr>
          <a:xfrm>
            <a:off x="1049866" y="2064500"/>
            <a:ext cx="10149840" cy="769441"/>
          </a:xfrm>
          <a:prstGeom prst="rect">
            <a:avLst/>
          </a:prstGeom>
          <a:noFill/>
        </p:spPr>
        <p:txBody>
          <a:bodyPr wrap="square" lIns="0" tIns="45720" rIns="0" bIns="45720" anchor="t">
            <a:spAutoFit/>
          </a:bodyPr>
          <a:lstStyle/>
          <a:p>
            <a:pPr>
              <a:defRPr/>
            </a:pPr>
            <a:r>
              <a:rPr lang="en-US" sz="2200" b="1" spc="-50">
                <a:ln w="3175">
                  <a:noFill/>
                </a:ln>
                <a:cs typeface="Segoe UI Semibold"/>
              </a:rPr>
              <a:t>Works for OpenClaw, Microsoft Agent Framework, any framework, and custom harnesses</a:t>
            </a:r>
          </a:p>
        </p:txBody>
      </p:sp>
      <p:cxnSp>
        <p:nvCxnSpPr>
          <p:cNvPr id="31" name="Straight Connector 30">
            <a:extLst>
              <a:ext uri="{FF2B5EF4-FFF2-40B4-BE49-F238E27FC236}">
                <a16:creationId xmlns:a16="http://schemas.microsoft.com/office/drawing/2014/main" id="{32F6DE44-D43A-192D-8619-0669B06CF003}"/>
              </a:ext>
              <a:ext uri="{C183D7F6-B498-43B3-948B-1728B52AA6E4}">
                <adec:decorative xmlns:adec="http://schemas.microsoft.com/office/drawing/2017/decorative" val="1"/>
              </a:ext>
            </a:extLst>
          </p:cNvPr>
          <p:cNvCxnSpPr>
            <a:cxnSpLocks/>
          </p:cNvCxnSpPr>
          <p:nvPr/>
        </p:nvCxnSpPr>
        <p:spPr>
          <a:xfrm>
            <a:off x="586740" y="3024485"/>
            <a:ext cx="11018520" cy="0"/>
          </a:xfrm>
          <a:prstGeom prst="line">
            <a:avLst/>
          </a:prstGeom>
          <a:ln w="12700" cap="rnd">
            <a:solidFill>
              <a:schemeClr val="tx1"/>
            </a:solidFill>
            <a:headEnd type="none" w="lg" len="med"/>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1120FE8C-BA70-4722-6BCB-A749C3D81F1F}"/>
              </a:ext>
            </a:extLst>
          </p:cNvPr>
          <p:cNvSpPr txBox="1"/>
          <p:nvPr/>
        </p:nvSpPr>
        <p:spPr>
          <a:xfrm>
            <a:off x="1049866" y="3355964"/>
            <a:ext cx="10149840" cy="430887"/>
          </a:xfrm>
          <a:prstGeom prst="rect">
            <a:avLst/>
          </a:prstGeom>
          <a:noFill/>
        </p:spPr>
        <p:txBody>
          <a:bodyPr wrap="square" lIns="0" rIns="0">
            <a:spAutoFit/>
          </a:bodyPr>
          <a:lstStyle/>
          <a:p>
            <a:pPr>
              <a:defRPr/>
            </a:pPr>
            <a:r>
              <a:rPr lang="en-US" sz="2200" b="1" spc="-50">
                <a:ln w="3175">
                  <a:noFill/>
                </a:ln>
                <a:cs typeface="Segoe UI Semibold" panose="020B0502040204020203" pitchFamily="34" charset="0"/>
              </a:rPr>
              <a:t>Entra ID + tenant-admin governance from day one</a:t>
            </a:r>
          </a:p>
        </p:txBody>
      </p:sp>
      <p:cxnSp>
        <p:nvCxnSpPr>
          <p:cNvPr id="51" name="Straight Connector 50">
            <a:extLst>
              <a:ext uri="{FF2B5EF4-FFF2-40B4-BE49-F238E27FC236}">
                <a16:creationId xmlns:a16="http://schemas.microsoft.com/office/drawing/2014/main" id="{C5334EF6-9E56-797C-D401-969CDAF37C81}"/>
              </a:ext>
              <a:ext uri="{C183D7F6-B498-43B3-948B-1728B52AA6E4}">
                <adec:decorative xmlns:adec="http://schemas.microsoft.com/office/drawing/2017/decorative" val="1"/>
              </a:ext>
            </a:extLst>
          </p:cNvPr>
          <p:cNvCxnSpPr>
            <a:cxnSpLocks/>
          </p:cNvCxnSpPr>
          <p:nvPr/>
        </p:nvCxnSpPr>
        <p:spPr>
          <a:xfrm>
            <a:off x="586740" y="4118330"/>
            <a:ext cx="11018520" cy="0"/>
          </a:xfrm>
          <a:prstGeom prst="line">
            <a:avLst/>
          </a:prstGeom>
          <a:ln w="12700" cap="rnd">
            <a:solidFill>
              <a:schemeClr val="tx1"/>
            </a:solidFill>
            <a:headEnd type="none" w="lg" len="med"/>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32F6BD36-4440-B4BA-A70D-1F70135260F7}"/>
              </a:ext>
            </a:extLst>
          </p:cNvPr>
          <p:cNvSpPr txBox="1"/>
          <p:nvPr/>
        </p:nvSpPr>
        <p:spPr>
          <a:xfrm>
            <a:off x="1020877" y="4478149"/>
            <a:ext cx="10149840" cy="430887"/>
          </a:xfrm>
          <a:prstGeom prst="rect">
            <a:avLst/>
          </a:prstGeom>
          <a:noFill/>
        </p:spPr>
        <p:txBody>
          <a:bodyPr wrap="square" lIns="0" tIns="45720" rIns="0" bIns="45720" anchor="t">
            <a:spAutoFit/>
          </a:bodyPr>
          <a:lstStyle/>
          <a:p>
            <a:pPr>
              <a:defRPr/>
            </a:pPr>
            <a:r>
              <a:rPr lang="en-US" sz="2200" b="1" spc="-50">
                <a:ln w="3175">
                  <a:noFill/>
                </a:ln>
                <a:cs typeface="Segoe UI Semibold"/>
              </a:rPr>
              <a:t>Streaming, citations, suggested actions, attachments — all native</a:t>
            </a:r>
          </a:p>
        </p:txBody>
      </p:sp>
      <p:cxnSp>
        <p:nvCxnSpPr>
          <p:cNvPr id="32" name="Straight Connector 31">
            <a:extLst>
              <a:ext uri="{FF2B5EF4-FFF2-40B4-BE49-F238E27FC236}">
                <a16:creationId xmlns:a16="http://schemas.microsoft.com/office/drawing/2014/main" id="{5D3A6C31-6149-2A81-7F7A-022D8B9A3DEA}"/>
              </a:ext>
              <a:ext uri="{C183D7F6-B498-43B3-948B-1728B52AA6E4}">
                <adec:decorative xmlns:adec="http://schemas.microsoft.com/office/drawing/2017/decorative" val="1"/>
              </a:ext>
            </a:extLst>
          </p:cNvPr>
          <p:cNvCxnSpPr>
            <a:cxnSpLocks/>
          </p:cNvCxnSpPr>
          <p:nvPr/>
        </p:nvCxnSpPr>
        <p:spPr>
          <a:xfrm>
            <a:off x="586740" y="5212175"/>
            <a:ext cx="11018520" cy="0"/>
          </a:xfrm>
          <a:prstGeom prst="line">
            <a:avLst/>
          </a:prstGeom>
          <a:ln w="12700" cap="rnd">
            <a:solidFill>
              <a:schemeClr val="tx1"/>
            </a:solidFill>
            <a:headEnd type="none" w="lg" len="med"/>
            <a:tailEnd type="none" w="lg" len="sm"/>
          </a:ln>
          <a:effectLst/>
          <a:extLst>
            <a:ext uri="{909E8E84-426E-40DD-AFC4-6F175D3DCCD1}">
              <a14:hiddenFill xmlns:a14="http://schemas.microsoft.com/office/drawing/2010/main">
                <a:solidFill>
                  <a:srgbClr val="FFFFFF"/>
                </a:solidFill>
              </a14:hiddenFill>
            </a:ext>
          </a:extLst>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64EF85F3-8D26-97FA-8596-93B4A5D63743}"/>
              </a:ext>
            </a:extLst>
          </p:cNvPr>
          <p:cNvSpPr txBox="1"/>
          <p:nvPr/>
        </p:nvSpPr>
        <p:spPr>
          <a:xfrm>
            <a:off x="1049865" y="5571994"/>
            <a:ext cx="10305071" cy="430887"/>
          </a:xfrm>
          <a:prstGeom prst="rect">
            <a:avLst/>
          </a:prstGeom>
          <a:noFill/>
        </p:spPr>
        <p:txBody>
          <a:bodyPr wrap="square" lIns="0" rIns="0">
            <a:spAutoFit/>
          </a:bodyPr>
          <a:lstStyle/>
          <a:p>
            <a:pPr>
              <a:defRPr/>
            </a:pPr>
            <a:r>
              <a:rPr lang="en-US" sz="2200" b="1" spc="-50">
                <a:ln w="3175">
                  <a:noFill/>
                </a:ln>
                <a:cs typeface="Segoe UI Semibold" panose="020B0502040204020203" pitchFamily="34" charset="0"/>
              </a:rPr>
              <a:t>No bot framework boilerplate. No separate Teams app project. No middleware.</a:t>
            </a:r>
          </a:p>
        </p:txBody>
      </p:sp>
    </p:spTree>
    <p:extLst>
      <p:ext uri="{BB962C8B-B14F-4D97-AF65-F5344CB8AC3E}">
        <p14:creationId xmlns:p14="http://schemas.microsoft.com/office/powerpoint/2010/main" val="196118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20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300"/>
                                  </p:stCondLst>
                                  <p:childTnLst>
                                    <p:set>
                                      <p:cBhvr>
                                        <p:cTn id="12" dur="1" fill="hold">
                                          <p:stCondLst>
                                            <p:cond delay="0"/>
                                          </p:stCondLst>
                                        </p:cTn>
                                        <p:tgtEl>
                                          <p:spTgt spid="31"/>
                                        </p:tgtEl>
                                        <p:attrNameLst>
                                          <p:attrName>style.visibility</p:attrName>
                                        </p:attrNameLst>
                                      </p:cBhvr>
                                      <p:to>
                                        <p:strVal val="visible"/>
                                      </p:to>
                                    </p:set>
                                    <p:animEffect transition="in" filter="fade">
                                      <p:cBhvr>
                                        <p:cTn id="13" dur="500"/>
                                        <p:tgtEl>
                                          <p:spTgt spid="31"/>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par>
                                <p:cTn id="17" presetID="10" presetClass="entr" presetSubtype="0" fill="hold" nodeType="withEffect">
                                  <p:stCondLst>
                                    <p:cond delay="50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par>
                                <p:cTn id="20" presetID="10" presetClass="entr" presetSubtype="0" fill="hold" grpId="0" nodeType="withEffect">
                                  <p:stCondLst>
                                    <p:cond delay="40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500"/>
                                        <p:tgtEl>
                                          <p:spTgt spid="3"/>
                                        </p:tgtEl>
                                      </p:cBhvr>
                                    </p:animEffect>
                                  </p:childTnLst>
                                </p:cTn>
                              </p:par>
                              <p:par>
                                <p:cTn id="26" presetID="10" presetClass="entr" presetSubtype="0" fill="hold" grpId="0" nodeType="withEffect">
                                  <p:stCondLst>
                                    <p:cond delay="10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200"/>
                                        <p:tgtEl>
                                          <p:spTgt spid="17"/>
                                        </p:tgtEl>
                                      </p:cBhvr>
                                    </p:animEffect>
                                  </p:childTnLst>
                                </p:cTn>
                              </p:par>
                              <p:par>
                                <p:cTn id="29" presetID="10" presetClass="entr" presetSubtype="0" fill="hold" nodeType="withEffect">
                                  <p:stCondLst>
                                    <p:cond delay="300"/>
                                  </p:stCondLst>
                                  <p:childTnLst>
                                    <p:set>
                                      <p:cBhvr>
                                        <p:cTn id="30" dur="1" fill="hold">
                                          <p:stCondLst>
                                            <p:cond delay="0"/>
                                          </p:stCondLst>
                                        </p:cTn>
                                        <p:tgtEl>
                                          <p:spTgt spid="51"/>
                                        </p:tgtEl>
                                        <p:attrNameLst>
                                          <p:attrName>style.visibility</p:attrName>
                                        </p:attrNameLst>
                                      </p:cBhvr>
                                      <p:to>
                                        <p:strVal val="visible"/>
                                      </p:to>
                                    </p:set>
                                    <p:animEffect transition="in" filter="fade">
                                      <p:cBhvr>
                                        <p:cTn id="31" dur="500"/>
                                        <p:tgtEl>
                                          <p:spTgt spid="51"/>
                                        </p:tgtEl>
                                      </p:cBhvr>
                                    </p:animEffect>
                                  </p:childTnLst>
                                </p:cTn>
                              </p:par>
                              <p:par>
                                <p:cTn id="32" presetID="10" presetClass="entr" presetSubtype="0" fill="hold" grpId="0" nodeType="withEffect">
                                  <p:stCondLst>
                                    <p:cond delay="200"/>
                                  </p:stCondLst>
                                  <p:childTnLst>
                                    <p:set>
                                      <p:cBhvr>
                                        <p:cTn id="33" dur="1" fill="hold">
                                          <p:stCondLst>
                                            <p:cond delay="0"/>
                                          </p:stCondLst>
                                        </p:cTn>
                                        <p:tgtEl>
                                          <p:spTgt spid="46"/>
                                        </p:tgtEl>
                                        <p:attrNameLst>
                                          <p:attrName>style.visibility</p:attrName>
                                        </p:attrNameLst>
                                      </p:cBhvr>
                                      <p:to>
                                        <p:strVal val="visible"/>
                                      </p:to>
                                    </p:set>
                                    <p:animEffect transition="in" filter="fade">
                                      <p:cBhvr>
                                        <p:cTn id="34" dur="500"/>
                                        <p:tgtEl>
                                          <p:spTgt spid="46"/>
                                        </p:tgtEl>
                                      </p:cBhvr>
                                    </p:animEffect>
                                  </p:childTnLst>
                                </p:cTn>
                              </p:par>
                              <p:par>
                                <p:cTn id="35" presetID="10" presetClass="entr" presetSubtype="0" fill="hold" grpId="0" nodeType="withEffect">
                                  <p:stCondLst>
                                    <p:cond delay="300"/>
                                  </p:stCondLst>
                                  <p:childTnLst>
                                    <p:set>
                                      <p:cBhvr>
                                        <p:cTn id="36" dur="1" fill="hold">
                                          <p:stCondLst>
                                            <p:cond delay="0"/>
                                          </p:stCondLst>
                                        </p:cTn>
                                        <p:tgtEl>
                                          <p:spTgt spid="47"/>
                                        </p:tgtEl>
                                        <p:attrNameLst>
                                          <p:attrName>style.visibility</p:attrName>
                                        </p:attrNameLst>
                                      </p:cBhvr>
                                      <p:to>
                                        <p:strVal val="visible"/>
                                      </p:to>
                                    </p:set>
                                    <p:animEffect transition="in" filter="fade">
                                      <p:cBhvr>
                                        <p:cTn id="37" dur="500"/>
                                        <p:tgtEl>
                                          <p:spTgt spid="47"/>
                                        </p:tgtEl>
                                      </p:cBhvr>
                                    </p:animEffect>
                                  </p:childTnLst>
                                </p:cTn>
                              </p:par>
                              <p:par>
                                <p:cTn id="38" presetID="10" presetClass="entr" presetSubtype="0" fill="hold" grpId="0" nodeType="withEffect">
                                  <p:stCondLst>
                                    <p:cond delay="400"/>
                                  </p:stCondLst>
                                  <p:childTnLst>
                                    <p:set>
                                      <p:cBhvr>
                                        <p:cTn id="39" dur="1" fill="hold">
                                          <p:stCondLst>
                                            <p:cond delay="0"/>
                                          </p:stCondLst>
                                        </p:cTn>
                                        <p:tgtEl>
                                          <p:spTgt spid="48"/>
                                        </p:tgtEl>
                                        <p:attrNameLst>
                                          <p:attrName>style.visibility</p:attrName>
                                        </p:attrNameLst>
                                      </p:cBhvr>
                                      <p:to>
                                        <p:strVal val="visible"/>
                                      </p:to>
                                    </p:set>
                                    <p:animEffect transition="in" filter="fade">
                                      <p:cBhvr>
                                        <p:cTn id="40" dur="500"/>
                                        <p:tgtEl>
                                          <p:spTgt spid="48"/>
                                        </p:tgtEl>
                                      </p:cBhvr>
                                    </p:animEffect>
                                  </p:childTnLst>
                                </p:cTn>
                              </p:par>
                              <p:par>
                                <p:cTn id="41" presetID="10" presetClass="entr" presetSubtype="0" fill="hold" grpId="0" nodeType="withEffect">
                                  <p:stCondLst>
                                    <p:cond delay="500"/>
                                  </p:stCondLst>
                                  <p:childTnLst>
                                    <p:set>
                                      <p:cBhvr>
                                        <p:cTn id="42" dur="1" fill="hold">
                                          <p:stCondLst>
                                            <p:cond delay="0"/>
                                          </p:stCondLst>
                                        </p:cTn>
                                        <p:tgtEl>
                                          <p:spTgt spid="52"/>
                                        </p:tgtEl>
                                        <p:attrNameLst>
                                          <p:attrName>style.visibility</p:attrName>
                                        </p:attrNameLst>
                                      </p:cBhvr>
                                      <p:to>
                                        <p:strVal val="visible"/>
                                      </p:to>
                                    </p:set>
                                    <p:animEffect transition="in" filter="fade">
                                      <p:cBhvr>
                                        <p:cTn id="43" dur="500"/>
                                        <p:tgtEl>
                                          <p:spTgt spid="52"/>
                                        </p:tgtEl>
                                      </p:cBhvr>
                                    </p:animEffect>
                                  </p:childTnLst>
                                </p:cTn>
                              </p:par>
                              <p:par>
                                <p:cTn id="44" presetID="10" presetClass="entr" presetSubtype="0" fill="hold" grpId="0" nodeType="withEffect">
                                  <p:stCondLst>
                                    <p:cond delay="500"/>
                                  </p:stCondLst>
                                  <p:childTnLst>
                                    <p:set>
                                      <p:cBhvr>
                                        <p:cTn id="45" dur="1" fill="hold">
                                          <p:stCondLst>
                                            <p:cond delay="0"/>
                                          </p:stCondLst>
                                        </p:cTn>
                                        <p:tgtEl>
                                          <p:spTgt spid="49"/>
                                        </p:tgtEl>
                                        <p:attrNameLst>
                                          <p:attrName>style.visibility</p:attrName>
                                        </p:attrNameLst>
                                      </p:cBhvr>
                                      <p:to>
                                        <p:strVal val="visible"/>
                                      </p:to>
                                    </p:set>
                                    <p:animEffect transition="in" filter="fade">
                                      <p:cBhvr>
                                        <p:cTn id="46"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47" grpId="0" animBg="1"/>
      <p:bldP spid="48" grpId="0" animBg="1"/>
      <p:bldP spid="49" grpId="0" animBg="1"/>
      <p:bldP spid="6" grpId="0"/>
      <p:bldP spid="17" grpId="0" animBg="1"/>
      <p:bldP spid="3" grpId="0" animBg="1"/>
      <p:bldP spid="13" grpId="0"/>
      <p:bldP spid="19" grpId="0"/>
      <p:bldP spid="22" grpId="0"/>
      <p:bldP spid="5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0080" y="566928"/>
            <a:ext cx="7315200" cy="292608"/>
          </a:xfrm>
          <a:prstGeom prst="rect">
            <a:avLst/>
          </a:prstGeom>
          <a:noFill/>
          <a:ln/>
        </p:spPr>
        <p:txBody>
          <a:bodyPr wrap="square" lIns="0" tIns="0" rIns="0" bIns="0" rtlCol="0" anchor="ctr"/>
          <a:lstStyle/>
          <a:p>
            <a:pPr marL="0" indent="0" algn="l">
              <a:buNone/>
            </a:pPr>
            <a:r>
              <a:rPr lang="en-US" sz="1150" b="1" kern="0" spc="300">
                <a:solidFill>
                  <a:srgbClr val="0078D4"/>
                </a:solidFill>
                <a:latin typeface="Segoe UI" pitchFamily="34" charset="0"/>
                <a:ea typeface="Segoe UI" pitchFamily="34" charset="-122"/>
                <a:cs typeface="Segoe UI" pitchFamily="34" charset="-120"/>
              </a:rPr>
              <a:t>CLAW + MULTI-AGENT</a:t>
            </a:r>
            <a:endParaRPr lang="en-US" sz="1150"/>
          </a:p>
        </p:txBody>
      </p:sp>
      <p:sp>
        <p:nvSpPr>
          <p:cNvPr id="3" name="Text 1"/>
          <p:cNvSpPr/>
          <p:nvPr/>
        </p:nvSpPr>
        <p:spPr>
          <a:xfrm>
            <a:off x="594360" y="868680"/>
            <a:ext cx="10972800" cy="868680"/>
          </a:xfrm>
          <a:prstGeom prst="rect">
            <a:avLst/>
          </a:prstGeom>
          <a:noFill/>
          <a:ln/>
        </p:spPr>
        <p:txBody>
          <a:bodyPr wrap="square" lIns="0" tIns="0" rIns="0" bIns="0" rtlCol="0" anchor="ctr"/>
          <a:lstStyle/>
          <a:p>
            <a:pPr marL="0" indent="0" algn="l">
              <a:buNone/>
            </a:pPr>
            <a:r>
              <a:rPr lang="en-US" sz="3500">
                <a:solidFill>
                  <a:srgbClr val="000000"/>
                </a:solidFill>
                <a:latin typeface="Segoe UI Semibold" pitchFamily="34" charset="0"/>
                <a:ea typeface="Segoe UI Semibold" pitchFamily="34" charset="-122"/>
                <a:cs typeface="Segoe UI Semibold" pitchFamily="34" charset="-120"/>
              </a:rPr>
              <a:t>Claw: agents that work together</a:t>
            </a:r>
            <a:endParaRPr lang="en-US" sz="3500"/>
          </a:p>
        </p:txBody>
      </p:sp>
      <p:sp>
        <p:nvSpPr>
          <p:cNvPr id="4" name="Text 2"/>
          <p:cNvSpPr/>
          <p:nvPr/>
        </p:nvSpPr>
        <p:spPr>
          <a:xfrm>
            <a:off x="640080" y="1691640"/>
            <a:ext cx="10881360" cy="685800"/>
          </a:xfrm>
          <a:prstGeom prst="rect">
            <a:avLst/>
          </a:prstGeom>
          <a:noFill/>
          <a:ln/>
        </p:spPr>
        <p:txBody>
          <a:bodyPr wrap="square" lIns="0" tIns="0" rIns="0" bIns="0" rtlCol="0" anchor="ctr"/>
          <a:lstStyle/>
          <a:p>
            <a:pPr marL="0" indent="0" algn="l">
              <a:lnSpc>
                <a:spcPct val="125000"/>
              </a:lnSpc>
              <a:buNone/>
            </a:pPr>
            <a:r>
              <a:rPr lang="en-US" sz="1450">
                <a:solidFill>
                  <a:srgbClr val="404040"/>
                </a:solidFill>
                <a:latin typeface="Segoe UI" pitchFamily="34" charset="0"/>
                <a:ea typeface="Segoe UI" pitchFamily="34" charset="-122"/>
                <a:cs typeface="Segoe UI" pitchFamily="34" charset="-120"/>
              </a:rPr>
              <a:t>Claw is the reference coding agent built on the Agent Harness — the BRK243 showcase for multi-agent patterns in Microsoft Foundry. It splits a big job across specialists, so </a:t>
            </a:r>
            <a:r>
              <a:rPr lang="en-US" sz="1450" b="1">
                <a:solidFill>
                  <a:srgbClr val="000000"/>
                </a:solidFill>
                <a:latin typeface="Segoe UI" pitchFamily="34" charset="0"/>
                <a:ea typeface="Segoe UI" pitchFamily="34" charset="-122"/>
                <a:cs typeface="Segoe UI" pitchFamily="34" charset="-120"/>
              </a:rPr>
              <a:t>they plan, delegate, and finish the work as one coherent task.</a:t>
            </a:r>
            <a:endParaRPr lang="en-US" sz="1450"/>
          </a:p>
        </p:txBody>
      </p:sp>
      <p:sp>
        <p:nvSpPr>
          <p:cNvPr id="5" name="Shape 3"/>
          <p:cNvSpPr/>
          <p:nvPr/>
        </p:nvSpPr>
        <p:spPr>
          <a:xfrm>
            <a:off x="640080" y="2697480"/>
            <a:ext cx="3611880" cy="306324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6" name="Shape 4"/>
          <p:cNvSpPr/>
          <p:nvPr/>
        </p:nvSpPr>
        <p:spPr>
          <a:xfrm>
            <a:off x="640080" y="2697480"/>
            <a:ext cx="3611880" cy="82296"/>
          </a:xfrm>
          <a:prstGeom prst="rect">
            <a:avLst/>
          </a:prstGeom>
          <a:solidFill>
            <a:srgbClr val="0078D4"/>
          </a:solidFill>
          <a:ln/>
        </p:spPr>
        <p:txBody>
          <a:bodyPr/>
          <a:lstStyle/>
          <a:p>
            <a:endParaRPr lang="zh-HK" altLang="en-US"/>
          </a:p>
        </p:txBody>
      </p:sp>
      <p:sp>
        <p:nvSpPr>
          <p:cNvPr id="7" name="Shape 5"/>
          <p:cNvSpPr/>
          <p:nvPr/>
        </p:nvSpPr>
        <p:spPr>
          <a:xfrm>
            <a:off x="1024128" y="3154680"/>
            <a:ext cx="868680" cy="868680"/>
          </a:xfrm>
          <a:prstGeom prst="ellipse">
            <a:avLst/>
          </a:prstGeom>
          <a:solidFill>
            <a:srgbClr val="DEECF9"/>
          </a:solidFill>
          <a:ln w="12700">
            <a:solidFill>
              <a:srgbClr val="D9D9D9"/>
            </a:solidFill>
            <a:prstDash val="solid"/>
          </a:ln>
        </p:spPr>
        <p:txBody>
          <a:bodyPr/>
          <a:lstStyle/>
          <a:p>
            <a:endParaRPr lang="zh-HK" altLang="en-US"/>
          </a:p>
        </p:txBody>
      </p:sp>
      <p:pic>
        <p:nvPicPr>
          <p:cNvPr id="8" name="Image 0" descr="preencoded.png"/>
          <p:cNvPicPr>
            <a:picLocks noChangeAspect="1"/>
          </p:cNvPicPr>
          <p:nvPr/>
        </p:nvPicPr>
        <p:blipFill>
          <a:blip r:embed="rId2">
            <a:duotone>
              <a:srgbClr val="0067B8"/>
              <a:srgbClr val="2B88D8"/>
            </a:duotone>
          </a:blip>
          <a:stretch>
            <a:fillRect/>
          </a:stretch>
        </p:blipFill>
        <p:spPr>
          <a:xfrm>
            <a:off x="1243584" y="3374136"/>
            <a:ext cx="429768" cy="429768"/>
          </a:xfrm>
          <a:prstGeom prst="rect">
            <a:avLst/>
          </a:prstGeom>
        </p:spPr>
      </p:pic>
      <p:sp>
        <p:nvSpPr>
          <p:cNvPr id="9" name="Text 6"/>
          <p:cNvSpPr/>
          <p:nvPr/>
        </p:nvSpPr>
        <p:spPr>
          <a:xfrm>
            <a:off x="1024128" y="4206240"/>
            <a:ext cx="2880360" cy="457200"/>
          </a:xfrm>
          <a:prstGeom prst="rect">
            <a:avLst/>
          </a:prstGeom>
          <a:noFill/>
          <a:ln/>
        </p:spPr>
        <p:txBody>
          <a:bodyPr wrap="square" lIns="0" tIns="0" rIns="0" bIns="0" rtlCol="0" anchor="ctr"/>
          <a:lstStyle/>
          <a:p>
            <a:pPr marL="0" indent="0" algn="l">
              <a:buNone/>
            </a:pPr>
            <a:r>
              <a:rPr lang="en-US" sz="2100">
                <a:solidFill>
                  <a:srgbClr val="000000"/>
                </a:solidFill>
                <a:latin typeface="Segoe UI Semibold" pitchFamily="34" charset="0"/>
                <a:ea typeface="Segoe UI Semibold" pitchFamily="34" charset="-122"/>
                <a:cs typeface="Segoe UI Semibold" pitchFamily="34" charset="-120"/>
              </a:rPr>
              <a:t>Built on the harness</a:t>
            </a:r>
            <a:endParaRPr lang="en-US" sz="2100"/>
          </a:p>
        </p:txBody>
      </p:sp>
      <p:sp>
        <p:nvSpPr>
          <p:cNvPr id="10" name="Text 7"/>
          <p:cNvSpPr/>
          <p:nvPr/>
        </p:nvSpPr>
        <p:spPr>
          <a:xfrm>
            <a:off x="1024128" y="4709160"/>
            <a:ext cx="2843784" cy="868680"/>
          </a:xfrm>
          <a:prstGeom prst="rect">
            <a:avLst/>
          </a:prstGeom>
          <a:noFill/>
          <a:ln/>
        </p:spPr>
        <p:txBody>
          <a:bodyPr wrap="square" lIns="0" tIns="0" rIns="0" bIns="0" rtlCol="0" anchor="ctr"/>
          <a:lstStyle/>
          <a:p>
            <a:pPr marL="0" indent="0" algn="l">
              <a:lnSpc>
                <a:spcPct val="122000"/>
              </a:lnSpc>
              <a:buNone/>
            </a:pPr>
            <a:r>
              <a:rPr lang="en-US" sz="1300">
                <a:solidFill>
                  <a:srgbClr val="404040"/>
                </a:solidFill>
                <a:latin typeface="Segoe UI" pitchFamily="34" charset="0"/>
                <a:ea typeface="Segoe UI" pitchFamily="34" charset="-122"/>
                <a:cs typeface="Segoe UI" pitchFamily="34" charset="-120"/>
              </a:rPr>
              <a:t>Claw inherits memory, planning, approvals, and tracing straight from the harness.</a:t>
            </a:r>
            <a:endParaRPr lang="en-US" sz="1300"/>
          </a:p>
        </p:txBody>
      </p:sp>
      <p:sp>
        <p:nvSpPr>
          <p:cNvPr id="11" name="Shape 8"/>
          <p:cNvSpPr/>
          <p:nvPr/>
        </p:nvSpPr>
        <p:spPr>
          <a:xfrm>
            <a:off x="4553712" y="2697480"/>
            <a:ext cx="3611880" cy="306324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2" name="Shape 9"/>
          <p:cNvSpPr/>
          <p:nvPr/>
        </p:nvSpPr>
        <p:spPr>
          <a:xfrm>
            <a:off x="4553712" y="2697480"/>
            <a:ext cx="3611880" cy="82296"/>
          </a:xfrm>
          <a:prstGeom prst="rect">
            <a:avLst/>
          </a:prstGeom>
          <a:solidFill>
            <a:srgbClr val="0078D4"/>
          </a:solidFill>
          <a:ln/>
        </p:spPr>
        <p:txBody>
          <a:bodyPr/>
          <a:lstStyle/>
          <a:p>
            <a:endParaRPr lang="zh-HK" altLang="en-US"/>
          </a:p>
        </p:txBody>
      </p:sp>
      <p:sp>
        <p:nvSpPr>
          <p:cNvPr id="13" name="Shape 10"/>
          <p:cNvSpPr/>
          <p:nvPr/>
        </p:nvSpPr>
        <p:spPr>
          <a:xfrm>
            <a:off x="4937760" y="3154680"/>
            <a:ext cx="868680" cy="868680"/>
          </a:xfrm>
          <a:prstGeom prst="ellipse">
            <a:avLst/>
          </a:prstGeom>
          <a:solidFill>
            <a:srgbClr val="DEECF9"/>
          </a:solidFill>
          <a:ln w="12700">
            <a:solidFill>
              <a:srgbClr val="D9D9D9"/>
            </a:solidFill>
            <a:prstDash val="solid"/>
          </a:ln>
        </p:spPr>
        <p:txBody>
          <a:bodyPr/>
          <a:lstStyle/>
          <a:p>
            <a:endParaRPr lang="zh-HK" altLang="en-US"/>
          </a:p>
        </p:txBody>
      </p:sp>
      <p:pic>
        <p:nvPicPr>
          <p:cNvPr id="14" name="Image 1" descr="preencoded.png"/>
          <p:cNvPicPr>
            <a:picLocks noChangeAspect="1"/>
          </p:cNvPicPr>
          <p:nvPr/>
        </p:nvPicPr>
        <p:blipFill>
          <a:blip r:embed="rId3">
            <a:duotone>
              <a:srgbClr val="0067B8"/>
              <a:srgbClr val="2B88D8"/>
            </a:duotone>
          </a:blip>
          <a:stretch>
            <a:fillRect/>
          </a:stretch>
        </p:blipFill>
        <p:spPr>
          <a:xfrm>
            <a:off x="5157216" y="3374136"/>
            <a:ext cx="429768" cy="429768"/>
          </a:xfrm>
          <a:prstGeom prst="rect">
            <a:avLst/>
          </a:prstGeom>
        </p:spPr>
      </p:pic>
      <p:sp>
        <p:nvSpPr>
          <p:cNvPr id="15" name="Text 11"/>
          <p:cNvSpPr/>
          <p:nvPr/>
        </p:nvSpPr>
        <p:spPr>
          <a:xfrm>
            <a:off x="4937760" y="4206240"/>
            <a:ext cx="2880360" cy="457200"/>
          </a:xfrm>
          <a:prstGeom prst="rect">
            <a:avLst/>
          </a:prstGeom>
          <a:noFill/>
          <a:ln/>
        </p:spPr>
        <p:txBody>
          <a:bodyPr wrap="square" lIns="0" tIns="0" rIns="0" bIns="0" rtlCol="0" anchor="ctr"/>
          <a:lstStyle/>
          <a:p>
            <a:pPr marL="0" indent="0" algn="l">
              <a:buNone/>
            </a:pPr>
            <a:r>
              <a:rPr lang="en-US" sz="2100">
                <a:solidFill>
                  <a:srgbClr val="000000"/>
                </a:solidFill>
                <a:latin typeface="Segoe UI Semibold" pitchFamily="34" charset="0"/>
                <a:ea typeface="Segoe UI Semibold" pitchFamily="34" charset="-122"/>
                <a:cs typeface="Segoe UI Semibold" pitchFamily="34" charset="-120"/>
              </a:rPr>
              <a:t>Delegates in parallel</a:t>
            </a:r>
            <a:endParaRPr lang="en-US" sz="2100"/>
          </a:p>
        </p:txBody>
      </p:sp>
      <p:sp>
        <p:nvSpPr>
          <p:cNvPr id="16" name="Text 12"/>
          <p:cNvSpPr/>
          <p:nvPr/>
        </p:nvSpPr>
        <p:spPr>
          <a:xfrm>
            <a:off x="4937760" y="4709160"/>
            <a:ext cx="2843784" cy="868680"/>
          </a:xfrm>
          <a:prstGeom prst="rect">
            <a:avLst/>
          </a:prstGeom>
          <a:noFill/>
          <a:ln/>
        </p:spPr>
        <p:txBody>
          <a:bodyPr wrap="square" lIns="0" tIns="0" rIns="0" bIns="0" rtlCol="0" anchor="ctr"/>
          <a:lstStyle/>
          <a:p>
            <a:pPr marL="0" indent="0" algn="l">
              <a:lnSpc>
                <a:spcPct val="122000"/>
              </a:lnSpc>
              <a:buNone/>
            </a:pPr>
            <a:r>
              <a:rPr lang="en-US" sz="1300">
                <a:solidFill>
                  <a:srgbClr val="404040"/>
                </a:solidFill>
                <a:latin typeface="Segoe UI" pitchFamily="34" charset="0"/>
                <a:ea typeface="Segoe UI" pitchFamily="34" charset="-122"/>
                <a:cs typeface="Segoe UI" pitchFamily="34" charset="-120"/>
              </a:rPr>
              <a:t>A lead agent fans subtasks out to background agents that run at the same time.</a:t>
            </a:r>
            <a:endParaRPr lang="en-US" sz="1300"/>
          </a:p>
        </p:txBody>
      </p:sp>
      <p:sp>
        <p:nvSpPr>
          <p:cNvPr id="17" name="Shape 13"/>
          <p:cNvSpPr/>
          <p:nvPr/>
        </p:nvSpPr>
        <p:spPr>
          <a:xfrm>
            <a:off x="8467344" y="2697480"/>
            <a:ext cx="3611880" cy="306324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8" name="Shape 14"/>
          <p:cNvSpPr/>
          <p:nvPr/>
        </p:nvSpPr>
        <p:spPr>
          <a:xfrm>
            <a:off x="8467344" y="2697480"/>
            <a:ext cx="3611880" cy="82296"/>
          </a:xfrm>
          <a:prstGeom prst="rect">
            <a:avLst/>
          </a:prstGeom>
          <a:solidFill>
            <a:srgbClr val="0078D4"/>
          </a:solidFill>
          <a:ln/>
        </p:spPr>
        <p:txBody>
          <a:bodyPr/>
          <a:lstStyle/>
          <a:p>
            <a:endParaRPr lang="zh-HK" altLang="en-US"/>
          </a:p>
        </p:txBody>
      </p:sp>
      <p:sp>
        <p:nvSpPr>
          <p:cNvPr id="19" name="Shape 15"/>
          <p:cNvSpPr/>
          <p:nvPr/>
        </p:nvSpPr>
        <p:spPr>
          <a:xfrm>
            <a:off x="8851392" y="3154680"/>
            <a:ext cx="868680" cy="868680"/>
          </a:xfrm>
          <a:prstGeom prst="ellipse">
            <a:avLst/>
          </a:prstGeom>
          <a:solidFill>
            <a:srgbClr val="DEECF9"/>
          </a:solidFill>
          <a:ln w="12700">
            <a:solidFill>
              <a:srgbClr val="D9D9D9"/>
            </a:solidFill>
            <a:prstDash val="solid"/>
          </a:ln>
        </p:spPr>
        <p:txBody>
          <a:bodyPr/>
          <a:lstStyle/>
          <a:p>
            <a:endParaRPr lang="zh-HK" altLang="en-US"/>
          </a:p>
        </p:txBody>
      </p:sp>
      <p:pic>
        <p:nvPicPr>
          <p:cNvPr id="20" name="Image 2" descr="preencoded.png"/>
          <p:cNvPicPr>
            <a:picLocks noChangeAspect="1"/>
          </p:cNvPicPr>
          <p:nvPr/>
        </p:nvPicPr>
        <p:blipFill>
          <a:blip r:embed="rId4">
            <a:duotone>
              <a:srgbClr val="0067B8"/>
              <a:srgbClr val="2B88D8"/>
            </a:duotone>
          </a:blip>
          <a:stretch>
            <a:fillRect/>
          </a:stretch>
        </p:blipFill>
        <p:spPr>
          <a:xfrm>
            <a:off x="9070848" y="3374136"/>
            <a:ext cx="429768" cy="429768"/>
          </a:xfrm>
          <a:prstGeom prst="rect">
            <a:avLst/>
          </a:prstGeom>
        </p:spPr>
      </p:pic>
      <p:sp>
        <p:nvSpPr>
          <p:cNvPr id="21" name="Text 16"/>
          <p:cNvSpPr/>
          <p:nvPr/>
        </p:nvSpPr>
        <p:spPr>
          <a:xfrm>
            <a:off x="8851392" y="4206240"/>
            <a:ext cx="2880360" cy="457200"/>
          </a:xfrm>
          <a:prstGeom prst="rect">
            <a:avLst/>
          </a:prstGeom>
          <a:noFill/>
          <a:ln/>
        </p:spPr>
        <p:txBody>
          <a:bodyPr wrap="square" lIns="0" tIns="0" rIns="0" bIns="0" rtlCol="0" anchor="ctr"/>
          <a:lstStyle/>
          <a:p>
            <a:pPr marL="0" indent="0" algn="l">
              <a:buNone/>
            </a:pPr>
            <a:r>
              <a:rPr lang="en-US" sz="2100">
                <a:solidFill>
                  <a:srgbClr val="000000"/>
                </a:solidFill>
                <a:latin typeface="Segoe UI Semibold" pitchFamily="34" charset="0"/>
                <a:ea typeface="Segoe UI Semibold" pitchFamily="34" charset="-122"/>
                <a:cs typeface="Segoe UI Semibold" pitchFamily="34" charset="-120"/>
              </a:rPr>
              <a:t>Many SDKs, one flow</a:t>
            </a:r>
            <a:endParaRPr lang="en-US" sz="2100"/>
          </a:p>
        </p:txBody>
      </p:sp>
      <p:sp>
        <p:nvSpPr>
          <p:cNvPr id="22" name="Text 17"/>
          <p:cNvSpPr/>
          <p:nvPr/>
        </p:nvSpPr>
        <p:spPr>
          <a:xfrm>
            <a:off x="8851392" y="4709160"/>
            <a:ext cx="2843784" cy="868680"/>
          </a:xfrm>
          <a:prstGeom prst="rect">
            <a:avLst/>
          </a:prstGeom>
          <a:noFill/>
          <a:ln/>
        </p:spPr>
        <p:txBody>
          <a:bodyPr wrap="square" lIns="0" tIns="0" rIns="0" bIns="0" rtlCol="0" anchor="ctr"/>
          <a:lstStyle/>
          <a:p>
            <a:pPr marL="0" indent="0" algn="l">
              <a:lnSpc>
                <a:spcPct val="122000"/>
              </a:lnSpc>
              <a:buNone/>
            </a:pPr>
            <a:r>
              <a:rPr lang="en-US" sz="1300">
                <a:solidFill>
                  <a:srgbClr val="404040"/>
                </a:solidFill>
                <a:latin typeface="Segoe UI" pitchFamily="34" charset="0"/>
                <a:ea typeface="Segoe UI" pitchFamily="34" charset="-122"/>
                <a:cs typeface="Segoe UI" pitchFamily="34" charset="-120"/>
              </a:rPr>
              <a:t>Agents from the Copilot SDK, Claude Agent SDK, or MAF join the same workflow.</a:t>
            </a:r>
            <a:endParaRPr lang="en-US" sz="1300"/>
          </a:p>
        </p:txBody>
      </p:sp>
      <p:sp>
        <p:nvSpPr>
          <p:cNvPr id="23" name="Text 18"/>
          <p:cNvSpPr/>
          <p:nvPr/>
        </p:nvSpPr>
        <p:spPr>
          <a:xfrm>
            <a:off x="640080" y="6400800"/>
            <a:ext cx="6400800" cy="274320"/>
          </a:xfrm>
          <a:prstGeom prst="rect">
            <a:avLst/>
          </a:prstGeom>
          <a:noFill/>
          <a:ln/>
        </p:spPr>
        <p:txBody>
          <a:bodyPr wrap="square" lIns="0" tIns="0" rIns="0" bIns="0" rtlCol="0" anchor="ctr"/>
          <a:lstStyle/>
          <a:p>
            <a:pPr marL="0" indent="0" algn="l">
              <a:buNone/>
            </a:pPr>
            <a:r>
              <a:rPr lang="en-US" sz="900">
                <a:solidFill>
                  <a:srgbClr val="595959"/>
                </a:solidFill>
                <a:latin typeface="Segoe UI" pitchFamily="34" charset="0"/>
                <a:ea typeface="Segoe UI" pitchFamily="34" charset="-122"/>
                <a:cs typeface="Segoe UI" pitchFamily="34" charset="-120"/>
              </a:rPr>
              <a:t>Microsoft Agent Framework  ·  Claw &amp; Multi-Agent</a:t>
            </a:r>
            <a:endParaRPr lang="en-US" sz="900"/>
          </a:p>
        </p:txBody>
      </p:sp>
      <p:sp>
        <p:nvSpPr>
          <p:cNvPr id="24" name="Text 19"/>
          <p:cNvSpPr/>
          <p:nvPr/>
        </p:nvSpPr>
        <p:spPr>
          <a:xfrm>
            <a:off x="11002975" y="6400800"/>
            <a:ext cx="548640" cy="274320"/>
          </a:xfrm>
          <a:prstGeom prst="rect">
            <a:avLst/>
          </a:prstGeom>
          <a:noFill/>
          <a:ln/>
        </p:spPr>
        <p:txBody>
          <a:bodyPr wrap="square" lIns="0" tIns="0" rIns="0" bIns="0" rtlCol="0" anchor="ctr"/>
          <a:lstStyle/>
          <a:p>
            <a:pPr marL="0" indent="0" algn="r">
              <a:buNone/>
            </a:pPr>
            <a:r>
              <a:rPr lang="en-US" sz="900">
                <a:solidFill>
                  <a:srgbClr val="595959"/>
                </a:solidFill>
                <a:latin typeface="Segoe UI" pitchFamily="34" charset="0"/>
                <a:ea typeface="Segoe UI" pitchFamily="34" charset="-122"/>
                <a:cs typeface="Segoe UI" pitchFamily="34" charset="-120"/>
              </a:rPr>
              <a:t>08</a:t>
            </a:r>
            <a:endParaRPr lang="en-US" sz="90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hape 0"/>
          <p:cNvSpPr/>
          <p:nvPr/>
        </p:nvSpPr>
        <p:spPr>
          <a:xfrm rot="1080000">
            <a:off x="7619695" y="2286000"/>
            <a:ext cx="4572000" cy="4572000"/>
          </a:xfrm>
          <a:prstGeom prst="rect">
            <a:avLst/>
          </a:prstGeom>
          <a:solidFill>
            <a:srgbClr val="0078D4">
              <a:alpha val="10000"/>
            </a:srgbClr>
          </a:solidFill>
          <a:ln/>
        </p:spPr>
        <p:txBody>
          <a:bodyPr/>
          <a:lstStyle/>
          <a:p>
            <a:endParaRPr lang="zh-HK" altLang="en-US"/>
          </a:p>
        </p:txBody>
      </p:sp>
      <p:sp>
        <p:nvSpPr>
          <p:cNvPr id="3" name="Text 1"/>
          <p:cNvSpPr/>
          <p:nvPr/>
        </p:nvSpPr>
        <p:spPr>
          <a:xfrm>
            <a:off x="640080" y="640080"/>
            <a:ext cx="7315200" cy="292608"/>
          </a:xfrm>
          <a:prstGeom prst="rect">
            <a:avLst/>
          </a:prstGeom>
          <a:noFill/>
          <a:ln/>
        </p:spPr>
        <p:txBody>
          <a:bodyPr wrap="square" lIns="0" tIns="0" rIns="0" bIns="0" rtlCol="0" anchor="ctr"/>
          <a:lstStyle/>
          <a:p>
            <a:pPr marL="0" indent="0" algn="l">
              <a:buNone/>
            </a:pPr>
            <a:r>
              <a:rPr lang="en-US" sz="1150" b="1" kern="0" spc="300">
                <a:solidFill>
                  <a:srgbClr val="0078D4"/>
                </a:solidFill>
                <a:latin typeface="Segoe UI" pitchFamily="34" charset="0"/>
                <a:ea typeface="Segoe UI" pitchFamily="34" charset="-122"/>
                <a:cs typeface="Segoe UI" pitchFamily="34" charset="-120"/>
              </a:rPr>
              <a:t>HOSTED AGENTS ON FOUNDRY</a:t>
            </a:r>
            <a:endParaRPr lang="en-US" sz="1150"/>
          </a:p>
        </p:txBody>
      </p:sp>
      <p:sp>
        <p:nvSpPr>
          <p:cNvPr id="4" name="Text 2"/>
          <p:cNvSpPr/>
          <p:nvPr/>
        </p:nvSpPr>
        <p:spPr>
          <a:xfrm>
            <a:off x="594360" y="960120"/>
            <a:ext cx="10972800" cy="868680"/>
          </a:xfrm>
          <a:prstGeom prst="rect">
            <a:avLst/>
          </a:prstGeom>
          <a:noFill/>
          <a:ln/>
        </p:spPr>
        <p:txBody>
          <a:bodyPr wrap="square" lIns="0" tIns="0" rIns="0" bIns="0" rtlCol="0" anchor="ctr"/>
          <a:lstStyle/>
          <a:p>
            <a:pPr marL="0" indent="0" algn="l">
              <a:buNone/>
            </a:pPr>
            <a:r>
              <a:rPr lang="en-US" sz="3600">
                <a:solidFill>
                  <a:srgbClr val="000000"/>
                </a:solidFill>
                <a:latin typeface="Segoe UI Semibold" pitchFamily="34" charset="0"/>
                <a:ea typeface="Segoe UI Semibold" pitchFamily="34" charset="-122"/>
                <a:cs typeface="Segoe UI Semibold" pitchFamily="34" charset="-120"/>
              </a:rPr>
              <a:t>Your runtime, fully managed.</a:t>
            </a:r>
            <a:endParaRPr lang="en-US" sz="3600"/>
          </a:p>
        </p:txBody>
      </p:sp>
      <p:sp>
        <p:nvSpPr>
          <p:cNvPr id="5" name="Shape 3"/>
          <p:cNvSpPr/>
          <p:nvPr/>
        </p:nvSpPr>
        <p:spPr>
          <a:xfrm>
            <a:off x="640080" y="2103120"/>
            <a:ext cx="3611880" cy="1874520"/>
          </a:xfrm>
          <a:prstGeom prst="rect">
            <a:avLst/>
          </a:prstGeom>
          <a:solidFill>
            <a:srgbClr val="1A1A1A"/>
          </a:solidFill>
          <a:ln w="12700">
            <a:solidFill>
              <a:srgbClr val="333333"/>
            </a:solidFill>
            <a:prstDash val="solid"/>
          </a:ln>
        </p:spPr>
        <p:txBody>
          <a:bodyPr/>
          <a:lstStyle/>
          <a:p>
            <a:endParaRPr lang="zh-HK" altLang="en-US"/>
          </a:p>
        </p:txBody>
      </p:sp>
      <p:sp>
        <p:nvSpPr>
          <p:cNvPr id="6" name="Text 4"/>
          <p:cNvSpPr/>
          <p:nvPr/>
        </p:nvSpPr>
        <p:spPr>
          <a:xfrm>
            <a:off x="960120" y="2359152"/>
            <a:ext cx="3063240" cy="868680"/>
          </a:xfrm>
          <a:prstGeom prst="rect">
            <a:avLst/>
          </a:prstGeom>
          <a:noFill/>
          <a:ln/>
        </p:spPr>
        <p:txBody>
          <a:bodyPr wrap="square" lIns="0" tIns="0" rIns="0" bIns="0" rtlCol="0" anchor="ctr"/>
          <a:lstStyle/>
          <a:p>
            <a:pPr marL="0" indent="0" algn="l">
              <a:buNone/>
            </a:pPr>
            <a:r>
              <a:rPr lang="en-US" sz="5000">
                <a:solidFill>
                  <a:srgbClr val="0078D4"/>
                </a:solidFill>
                <a:latin typeface="Segoe UI Semibold" pitchFamily="34" charset="0"/>
                <a:ea typeface="Segoe UI Semibold" pitchFamily="34" charset="-122"/>
                <a:cs typeface="Segoe UI Semibold" pitchFamily="34" charset="-120"/>
              </a:rPr>
              <a:t>0</a:t>
            </a:r>
            <a:endParaRPr lang="en-US" sz="5000"/>
          </a:p>
        </p:txBody>
      </p:sp>
      <p:sp>
        <p:nvSpPr>
          <p:cNvPr id="7" name="Text 5"/>
          <p:cNvSpPr/>
          <p:nvPr/>
        </p:nvSpPr>
        <p:spPr>
          <a:xfrm>
            <a:off x="978408" y="3200400"/>
            <a:ext cx="3063240" cy="365760"/>
          </a:xfrm>
          <a:prstGeom prst="rect">
            <a:avLst/>
          </a:prstGeom>
          <a:noFill/>
          <a:ln/>
        </p:spPr>
        <p:txBody>
          <a:bodyPr wrap="square" lIns="0" tIns="0" rIns="0" bIns="0" rtlCol="0" anchor="ctr"/>
          <a:lstStyle/>
          <a:p>
            <a:pPr marL="0" indent="0" algn="l">
              <a:buNone/>
            </a:pPr>
            <a:r>
              <a:rPr lang="en-US" sz="1500" b="1">
                <a:solidFill>
                  <a:srgbClr val="F2F2F2"/>
                </a:solidFill>
                <a:latin typeface="Segoe UI" pitchFamily="34" charset="0"/>
                <a:ea typeface="Segoe UI" pitchFamily="34" charset="-122"/>
                <a:cs typeface="Segoe UI" pitchFamily="34" charset="-120"/>
              </a:rPr>
              <a:t>code rewrites</a:t>
            </a:r>
            <a:endParaRPr lang="en-US" sz="1500"/>
          </a:p>
        </p:txBody>
      </p:sp>
      <p:sp>
        <p:nvSpPr>
          <p:cNvPr id="8" name="Text 6"/>
          <p:cNvSpPr/>
          <p:nvPr/>
        </p:nvSpPr>
        <p:spPr>
          <a:xfrm>
            <a:off x="978408" y="3547872"/>
            <a:ext cx="3017520" cy="411480"/>
          </a:xfrm>
          <a:prstGeom prst="rect">
            <a:avLst/>
          </a:prstGeom>
          <a:noFill/>
          <a:ln/>
        </p:spPr>
        <p:txBody>
          <a:bodyPr wrap="square" lIns="0" tIns="0" rIns="0" bIns="0" rtlCol="0" anchor="ctr"/>
          <a:lstStyle/>
          <a:p>
            <a:pPr marL="0" indent="0" algn="l">
              <a:lnSpc>
                <a:spcPct val="110000"/>
              </a:lnSpc>
              <a:buNone/>
            </a:pPr>
            <a:r>
              <a:rPr lang="en-US" sz="1050">
                <a:solidFill>
                  <a:srgbClr val="BFBFBF"/>
                </a:solidFill>
                <a:latin typeface="Segoe UI" pitchFamily="34" charset="0"/>
                <a:ea typeface="Segoe UI" pitchFamily="34" charset="-122"/>
                <a:cs typeface="Segoe UI" pitchFamily="34" charset="-120"/>
              </a:rPr>
              <a:t>Framework-agnostic — host agents exactly as built</a:t>
            </a:r>
            <a:endParaRPr lang="en-US" sz="1050"/>
          </a:p>
        </p:txBody>
      </p:sp>
      <p:sp>
        <p:nvSpPr>
          <p:cNvPr id="9" name="Shape 7"/>
          <p:cNvSpPr/>
          <p:nvPr/>
        </p:nvSpPr>
        <p:spPr>
          <a:xfrm>
            <a:off x="4553712" y="2103120"/>
            <a:ext cx="3611880" cy="1874520"/>
          </a:xfrm>
          <a:prstGeom prst="rect">
            <a:avLst/>
          </a:prstGeom>
          <a:solidFill>
            <a:srgbClr val="1A1A1A"/>
          </a:solidFill>
          <a:ln w="12700">
            <a:solidFill>
              <a:srgbClr val="333333"/>
            </a:solidFill>
            <a:prstDash val="solid"/>
          </a:ln>
        </p:spPr>
        <p:txBody>
          <a:bodyPr/>
          <a:lstStyle/>
          <a:p>
            <a:endParaRPr lang="zh-HK" altLang="en-US"/>
          </a:p>
        </p:txBody>
      </p:sp>
      <p:sp>
        <p:nvSpPr>
          <p:cNvPr id="10" name="Text 8"/>
          <p:cNvSpPr/>
          <p:nvPr/>
        </p:nvSpPr>
        <p:spPr>
          <a:xfrm>
            <a:off x="4873752" y="2359152"/>
            <a:ext cx="3063240" cy="868680"/>
          </a:xfrm>
          <a:prstGeom prst="rect">
            <a:avLst/>
          </a:prstGeom>
          <a:noFill/>
          <a:ln/>
        </p:spPr>
        <p:txBody>
          <a:bodyPr wrap="square" lIns="0" tIns="0" rIns="0" bIns="0" rtlCol="0" anchor="ctr"/>
          <a:lstStyle/>
          <a:p>
            <a:pPr marL="0" indent="0" algn="l">
              <a:buNone/>
            </a:pPr>
            <a:r>
              <a:rPr lang="en-US" sz="5000">
                <a:solidFill>
                  <a:srgbClr val="0078D4"/>
                </a:solidFill>
                <a:latin typeface="Segoe UI Semibold" pitchFamily="34" charset="0"/>
                <a:ea typeface="Segoe UI Semibold" pitchFamily="34" charset="-122"/>
                <a:cs typeface="Segoe UI Semibold" pitchFamily="34" charset="-120"/>
              </a:rPr>
              <a:t>3</a:t>
            </a:r>
            <a:endParaRPr lang="en-US" sz="5000"/>
          </a:p>
        </p:txBody>
      </p:sp>
      <p:sp>
        <p:nvSpPr>
          <p:cNvPr id="11" name="Text 9"/>
          <p:cNvSpPr/>
          <p:nvPr/>
        </p:nvSpPr>
        <p:spPr>
          <a:xfrm>
            <a:off x="4892040" y="3200400"/>
            <a:ext cx="3063240" cy="365760"/>
          </a:xfrm>
          <a:prstGeom prst="rect">
            <a:avLst/>
          </a:prstGeom>
          <a:noFill/>
          <a:ln/>
        </p:spPr>
        <p:txBody>
          <a:bodyPr wrap="square" lIns="0" tIns="0" rIns="0" bIns="0" rtlCol="0" anchor="ctr"/>
          <a:lstStyle/>
          <a:p>
            <a:pPr marL="0" indent="0" algn="l">
              <a:buNone/>
            </a:pPr>
            <a:r>
              <a:rPr lang="en-US" sz="1500" b="1">
                <a:solidFill>
                  <a:srgbClr val="F2F2F2"/>
                </a:solidFill>
                <a:latin typeface="Segoe UI" pitchFamily="34" charset="0"/>
                <a:ea typeface="Segoe UI" pitchFamily="34" charset="-122"/>
                <a:cs typeface="Segoe UI" pitchFamily="34" charset="-120"/>
              </a:rPr>
              <a:t>SDKs supported</a:t>
            </a:r>
            <a:endParaRPr lang="en-US" sz="1500"/>
          </a:p>
        </p:txBody>
      </p:sp>
      <p:sp>
        <p:nvSpPr>
          <p:cNvPr id="12" name="Text 10"/>
          <p:cNvSpPr/>
          <p:nvPr/>
        </p:nvSpPr>
        <p:spPr>
          <a:xfrm>
            <a:off x="4892040" y="3547872"/>
            <a:ext cx="3017520" cy="411480"/>
          </a:xfrm>
          <a:prstGeom prst="rect">
            <a:avLst/>
          </a:prstGeom>
          <a:noFill/>
          <a:ln/>
        </p:spPr>
        <p:txBody>
          <a:bodyPr wrap="square" lIns="0" tIns="0" rIns="0" bIns="0" rtlCol="0" anchor="ctr"/>
          <a:lstStyle/>
          <a:p>
            <a:pPr marL="0" indent="0" algn="l">
              <a:lnSpc>
                <a:spcPct val="110000"/>
              </a:lnSpc>
              <a:buNone/>
            </a:pPr>
            <a:r>
              <a:rPr lang="en-US" sz="1050">
                <a:solidFill>
                  <a:srgbClr val="BFBFBF"/>
                </a:solidFill>
                <a:latin typeface="Segoe UI" pitchFamily="34" charset="0"/>
                <a:ea typeface="Segoe UI" pitchFamily="34" charset="-122"/>
                <a:cs typeface="Segoe UI" pitchFamily="34" charset="-120"/>
              </a:rPr>
              <a:t>MAF, GitHub Copilot SDK, and LangGraph</a:t>
            </a:r>
            <a:endParaRPr lang="en-US" sz="1050"/>
          </a:p>
        </p:txBody>
      </p:sp>
      <p:sp>
        <p:nvSpPr>
          <p:cNvPr id="13" name="Shape 11"/>
          <p:cNvSpPr/>
          <p:nvPr/>
        </p:nvSpPr>
        <p:spPr>
          <a:xfrm>
            <a:off x="8467344" y="2103120"/>
            <a:ext cx="3611880" cy="1874520"/>
          </a:xfrm>
          <a:prstGeom prst="rect">
            <a:avLst/>
          </a:prstGeom>
          <a:solidFill>
            <a:srgbClr val="1A1A1A"/>
          </a:solidFill>
          <a:ln w="12700">
            <a:solidFill>
              <a:srgbClr val="333333"/>
            </a:solidFill>
            <a:prstDash val="solid"/>
          </a:ln>
        </p:spPr>
        <p:txBody>
          <a:bodyPr/>
          <a:lstStyle/>
          <a:p>
            <a:endParaRPr lang="zh-HK" altLang="en-US"/>
          </a:p>
        </p:txBody>
      </p:sp>
      <p:sp>
        <p:nvSpPr>
          <p:cNvPr id="14" name="Text 12"/>
          <p:cNvSpPr/>
          <p:nvPr/>
        </p:nvSpPr>
        <p:spPr>
          <a:xfrm>
            <a:off x="8787384" y="2359152"/>
            <a:ext cx="3063240" cy="868680"/>
          </a:xfrm>
          <a:prstGeom prst="rect">
            <a:avLst/>
          </a:prstGeom>
          <a:noFill/>
          <a:ln/>
        </p:spPr>
        <p:txBody>
          <a:bodyPr wrap="square" lIns="0" tIns="0" rIns="0" bIns="0" rtlCol="0" anchor="ctr"/>
          <a:lstStyle/>
          <a:p>
            <a:pPr marL="0" indent="0" algn="l">
              <a:buNone/>
            </a:pPr>
            <a:r>
              <a:rPr lang="en-US" sz="5000">
                <a:solidFill>
                  <a:srgbClr val="0078D4"/>
                </a:solidFill>
                <a:latin typeface="Segoe UI Semibold" pitchFamily="34" charset="0"/>
                <a:ea typeface="Segoe UI Semibold" pitchFamily="34" charset="-122"/>
                <a:cs typeface="Segoe UI Semibold" pitchFamily="34" charset="-120"/>
              </a:rPr>
              <a:t>24/7</a:t>
            </a:r>
            <a:endParaRPr lang="en-US" sz="5000"/>
          </a:p>
        </p:txBody>
      </p:sp>
      <p:sp>
        <p:nvSpPr>
          <p:cNvPr id="15" name="Text 13"/>
          <p:cNvSpPr/>
          <p:nvPr/>
        </p:nvSpPr>
        <p:spPr>
          <a:xfrm>
            <a:off x="8805672" y="3200400"/>
            <a:ext cx="3063240" cy="365760"/>
          </a:xfrm>
          <a:prstGeom prst="rect">
            <a:avLst/>
          </a:prstGeom>
          <a:noFill/>
          <a:ln/>
        </p:spPr>
        <p:txBody>
          <a:bodyPr wrap="square" lIns="0" tIns="0" rIns="0" bIns="0" rtlCol="0" anchor="ctr"/>
          <a:lstStyle/>
          <a:p>
            <a:pPr marL="0" indent="0" algn="l">
              <a:buNone/>
            </a:pPr>
            <a:r>
              <a:rPr lang="en-US" sz="1500" b="1">
                <a:solidFill>
                  <a:srgbClr val="F2F2F2"/>
                </a:solidFill>
                <a:latin typeface="Segoe UI" pitchFamily="34" charset="0"/>
                <a:ea typeface="Segoe UI" pitchFamily="34" charset="-122"/>
                <a:cs typeface="Segoe UI" pitchFamily="34" charset="-120"/>
              </a:rPr>
              <a:t>long-running</a:t>
            </a:r>
            <a:endParaRPr lang="en-US" sz="1500"/>
          </a:p>
        </p:txBody>
      </p:sp>
      <p:sp>
        <p:nvSpPr>
          <p:cNvPr id="16" name="Text 14"/>
          <p:cNvSpPr/>
          <p:nvPr/>
        </p:nvSpPr>
        <p:spPr>
          <a:xfrm>
            <a:off x="8805672" y="3547872"/>
            <a:ext cx="3017520" cy="411480"/>
          </a:xfrm>
          <a:prstGeom prst="rect">
            <a:avLst/>
          </a:prstGeom>
          <a:noFill/>
          <a:ln/>
        </p:spPr>
        <p:txBody>
          <a:bodyPr wrap="square" lIns="0" tIns="0" rIns="0" bIns="0" rtlCol="0" anchor="ctr"/>
          <a:lstStyle/>
          <a:p>
            <a:pPr marL="0" indent="0" algn="l">
              <a:lnSpc>
                <a:spcPct val="110000"/>
              </a:lnSpc>
              <a:buNone/>
            </a:pPr>
            <a:r>
              <a:rPr lang="en-US" sz="1050">
                <a:solidFill>
                  <a:srgbClr val="BFBFBF"/>
                </a:solidFill>
                <a:latin typeface="Segoe UI" pitchFamily="34" charset="0"/>
                <a:ea typeface="Segoe UI" pitchFamily="34" charset="-122"/>
                <a:cs typeface="Segoe UI" pitchFamily="34" charset="-120"/>
              </a:rPr>
              <a:t>Autonomous agents and scheduled routines (preview)</a:t>
            </a:r>
            <a:endParaRPr lang="en-US" sz="1050"/>
          </a:p>
        </p:txBody>
      </p:sp>
      <p:pic>
        <p:nvPicPr>
          <p:cNvPr id="17" name="Image 0" descr="preencoded.png"/>
          <p:cNvPicPr>
            <a:picLocks noChangeAspect="1"/>
          </p:cNvPicPr>
          <p:nvPr/>
        </p:nvPicPr>
        <p:blipFill>
          <a:blip r:embed="rId2">
            <a:duotone>
              <a:srgbClr val="0067B8"/>
              <a:srgbClr val="2B88D8"/>
            </a:duotone>
          </a:blip>
          <a:stretch>
            <a:fillRect/>
          </a:stretch>
        </p:blipFill>
        <p:spPr>
          <a:xfrm>
            <a:off x="640080" y="4343400"/>
            <a:ext cx="384048" cy="384048"/>
          </a:xfrm>
          <a:prstGeom prst="rect">
            <a:avLst/>
          </a:prstGeom>
        </p:spPr>
      </p:pic>
      <p:sp>
        <p:nvSpPr>
          <p:cNvPr id="18" name="Text 15"/>
          <p:cNvSpPr/>
          <p:nvPr/>
        </p:nvSpPr>
        <p:spPr>
          <a:xfrm>
            <a:off x="1188720" y="4297680"/>
            <a:ext cx="3063240" cy="457200"/>
          </a:xfrm>
          <a:prstGeom prst="rect">
            <a:avLst/>
          </a:prstGeom>
          <a:noFill/>
          <a:ln/>
        </p:spPr>
        <p:txBody>
          <a:bodyPr wrap="square" lIns="0" tIns="0" rIns="0" bIns="0" rtlCol="0" anchor="ctr"/>
          <a:lstStyle/>
          <a:p>
            <a:pPr marL="0" indent="0" algn="l">
              <a:buNone/>
            </a:pPr>
            <a:r>
              <a:rPr lang="en-US" sz="1700">
                <a:solidFill>
                  <a:srgbClr val="1A1A1A"/>
                </a:solidFill>
                <a:latin typeface="Segoe UI Semibold" pitchFamily="34" charset="0"/>
                <a:ea typeface="Segoe UI Semibold" pitchFamily="34" charset="-122"/>
                <a:cs typeface="Segoe UI Semibold" pitchFamily="34" charset="-120"/>
              </a:rPr>
              <a:t>Session-isolated</a:t>
            </a:r>
            <a:endParaRPr lang="en-US" sz="1700"/>
          </a:p>
        </p:txBody>
      </p:sp>
      <p:sp>
        <p:nvSpPr>
          <p:cNvPr id="19" name="Text 16"/>
          <p:cNvSpPr/>
          <p:nvPr/>
        </p:nvSpPr>
        <p:spPr>
          <a:xfrm>
            <a:off x="640080" y="4892040"/>
            <a:ext cx="3337560" cy="822960"/>
          </a:xfrm>
          <a:prstGeom prst="rect">
            <a:avLst/>
          </a:prstGeom>
          <a:noFill/>
          <a:ln/>
        </p:spPr>
        <p:txBody>
          <a:bodyPr wrap="square" lIns="0" tIns="0" rIns="0" bIns="0" rtlCol="0" anchor="ctr"/>
          <a:lstStyle/>
          <a:p>
            <a:pPr marL="0" indent="0" algn="l">
              <a:lnSpc>
                <a:spcPct val="122000"/>
              </a:lnSpc>
              <a:buNone/>
            </a:pPr>
            <a:r>
              <a:rPr lang="en-US" sz="1200">
                <a:solidFill>
                  <a:srgbClr val="A6A6A6"/>
                </a:solidFill>
                <a:latin typeface="Segoe UI" pitchFamily="34" charset="0"/>
                <a:ea typeface="Segoe UI" pitchFamily="34" charset="-122"/>
                <a:cs typeface="Segoe UI" pitchFamily="34" charset="-120"/>
              </a:rPr>
              <a:t>Each run gets its own managed, isolated session on the Foundry Agent Service.</a:t>
            </a:r>
            <a:endParaRPr lang="en-US" sz="1200"/>
          </a:p>
        </p:txBody>
      </p:sp>
      <p:pic>
        <p:nvPicPr>
          <p:cNvPr id="20" name="Image 1" descr="preencoded.png"/>
          <p:cNvPicPr>
            <a:picLocks noChangeAspect="1"/>
          </p:cNvPicPr>
          <p:nvPr/>
        </p:nvPicPr>
        <p:blipFill>
          <a:blip r:embed="rId3">
            <a:duotone>
              <a:srgbClr val="0067B8"/>
              <a:srgbClr val="2B88D8"/>
            </a:duotone>
          </a:blip>
          <a:stretch>
            <a:fillRect/>
          </a:stretch>
        </p:blipFill>
        <p:spPr>
          <a:xfrm>
            <a:off x="4553712" y="4343400"/>
            <a:ext cx="384048" cy="384048"/>
          </a:xfrm>
          <a:prstGeom prst="rect">
            <a:avLst/>
          </a:prstGeom>
        </p:spPr>
      </p:pic>
      <p:sp>
        <p:nvSpPr>
          <p:cNvPr id="21" name="Text 17"/>
          <p:cNvSpPr/>
          <p:nvPr/>
        </p:nvSpPr>
        <p:spPr>
          <a:xfrm>
            <a:off x="5102352" y="4297680"/>
            <a:ext cx="3063240" cy="457200"/>
          </a:xfrm>
          <a:prstGeom prst="rect">
            <a:avLst/>
          </a:prstGeom>
          <a:noFill/>
          <a:ln/>
        </p:spPr>
        <p:txBody>
          <a:bodyPr wrap="square" lIns="0" tIns="0" rIns="0" bIns="0" rtlCol="0" anchor="ctr"/>
          <a:lstStyle/>
          <a:p>
            <a:pPr marL="0" indent="0" algn="l">
              <a:buNone/>
            </a:pPr>
            <a:r>
              <a:rPr lang="en-US" sz="1700">
                <a:solidFill>
                  <a:srgbClr val="1A1A1A"/>
                </a:solidFill>
                <a:latin typeface="Segoe UI Semibold" pitchFamily="34" charset="0"/>
                <a:ea typeface="Segoe UI Semibold" pitchFamily="34" charset="-122"/>
                <a:cs typeface="Segoe UI Semibold" pitchFamily="34" charset="-120"/>
              </a:rPr>
              <a:t>Bring any framework</a:t>
            </a:r>
            <a:endParaRPr lang="en-US" sz="1700"/>
          </a:p>
        </p:txBody>
      </p:sp>
      <p:sp>
        <p:nvSpPr>
          <p:cNvPr id="22" name="Text 18"/>
          <p:cNvSpPr/>
          <p:nvPr/>
        </p:nvSpPr>
        <p:spPr>
          <a:xfrm>
            <a:off x="4553712" y="4892040"/>
            <a:ext cx="3337560" cy="822960"/>
          </a:xfrm>
          <a:prstGeom prst="rect">
            <a:avLst/>
          </a:prstGeom>
          <a:noFill/>
          <a:ln/>
        </p:spPr>
        <p:txBody>
          <a:bodyPr wrap="square" lIns="0" tIns="0" rIns="0" bIns="0" rtlCol="0" anchor="ctr"/>
          <a:lstStyle/>
          <a:p>
            <a:pPr marL="0" indent="0" algn="l">
              <a:lnSpc>
                <a:spcPct val="122000"/>
              </a:lnSpc>
              <a:buNone/>
            </a:pPr>
            <a:r>
              <a:rPr lang="en-US" sz="1200">
                <a:solidFill>
                  <a:srgbClr val="A6A6A6"/>
                </a:solidFill>
                <a:latin typeface="Segoe UI" pitchFamily="34" charset="0"/>
                <a:ea typeface="Segoe UI" pitchFamily="34" charset="-122"/>
                <a:cs typeface="Segoe UI" pitchFamily="34" charset="-120"/>
              </a:rPr>
              <a:t>MAF, GitHub Copilot SDK, or LangGraph agents host without code rewrites.</a:t>
            </a:r>
            <a:endParaRPr lang="en-US" sz="1200"/>
          </a:p>
        </p:txBody>
      </p:sp>
      <p:pic>
        <p:nvPicPr>
          <p:cNvPr id="23" name="Image 2" descr="preencoded.png"/>
          <p:cNvPicPr>
            <a:picLocks noChangeAspect="1"/>
          </p:cNvPicPr>
          <p:nvPr/>
        </p:nvPicPr>
        <p:blipFill>
          <a:blip r:embed="rId4">
            <a:duotone>
              <a:srgbClr val="0067B8"/>
              <a:srgbClr val="2B88D8"/>
            </a:duotone>
          </a:blip>
          <a:stretch>
            <a:fillRect/>
          </a:stretch>
        </p:blipFill>
        <p:spPr>
          <a:xfrm>
            <a:off x="8467344" y="4343400"/>
            <a:ext cx="384048" cy="384048"/>
          </a:xfrm>
          <a:prstGeom prst="rect">
            <a:avLst/>
          </a:prstGeom>
        </p:spPr>
      </p:pic>
      <p:sp>
        <p:nvSpPr>
          <p:cNvPr id="24" name="Text 19"/>
          <p:cNvSpPr/>
          <p:nvPr/>
        </p:nvSpPr>
        <p:spPr>
          <a:xfrm>
            <a:off x="9015984" y="4297680"/>
            <a:ext cx="3063240" cy="457200"/>
          </a:xfrm>
          <a:prstGeom prst="rect">
            <a:avLst/>
          </a:prstGeom>
          <a:noFill/>
          <a:ln/>
        </p:spPr>
        <p:txBody>
          <a:bodyPr wrap="square" lIns="0" tIns="0" rIns="0" bIns="0" rtlCol="0" anchor="ctr"/>
          <a:lstStyle/>
          <a:p>
            <a:pPr marL="0" indent="0" algn="l">
              <a:buNone/>
            </a:pPr>
            <a:r>
              <a:rPr lang="en-US" sz="1700">
                <a:solidFill>
                  <a:srgbClr val="1A1A1A"/>
                </a:solidFill>
                <a:latin typeface="Segoe UI Semibold" pitchFamily="34" charset="0"/>
                <a:ea typeface="Segoe UI Semibold" pitchFamily="34" charset="-122"/>
                <a:cs typeface="Segoe UI Semibold" pitchFamily="34" charset="-120"/>
              </a:rPr>
              <a:t>Operate at scale</a:t>
            </a:r>
            <a:endParaRPr lang="en-US" sz="1700"/>
          </a:p>
        </p:txBody>
      </p:sp>
      <p:sp>
        <p:nvSpPr>
          <p:cNvPr id="25" name="Text 20"/>
          <p:cNvSpPr/>
          <p:nvPr/>
        </p:nvSpPr>
        <p:spPr>
          <a:xfrm>
            <a:off x="8467344" y="4892040"/>
            <a:ext cx="3337560" cy="822960"/>
          </a:xfrm>
          <a:prstGeom prst="rect">
            <a:avLst/>
          </a:prstGeom>
          <a:noFill/>
          <a:ln/>
        </p:spPr>
        <p:txBody>
          <a:bodyPr wrap="square" lIns="0" tIns="0" rIns="0" bIns="0" rtlCol="0" anchor="ctr"/>
          <a:lstStyle/>
          <a:p>
            <a:pPr marL="0" indent="0" algn="l">
              <a:lnSpc>
                <a:spcPct val="122000"/>
              </a:lnSpc>
              <a:buNone/>
            </a:pPr>
            <a:r>
              <a:rPr lang="en-US" sz="1200">
                <a:solidFill>
                  <a:srgbClr val="A6A6A6"/>
                </a:solidFill>
                <a:latin typeface="Segoe UI" pitchFamily="34" charset="0"/>
                <a:ea typeface="Segoe UI" pitchFamily="34" charset="-122"/>
                <a:cs typeface="Segoe UI" pitchFamily="34" charset="-120"/>
              </a:rPr>
              <a:t>Triggers, long-running autonomy, and scheduled routines, in public preview.</a:t>
            </a:r>
            <a:endParaRPr lang="en-US" sz="1200"/>
          </a:p>
        </p:txBody>
      </p:sp>
      <p:sp>
        <p:nvSpPr>
          <p:cNvPr id="26" name="Shape 21"/>
          <p:cNvSpPr/>
          <p:nvPr/>
        </p:nvSpPr>
        <p:spPr>
          <a:xfrm>
            <a:off x="658368" y="6126480"/>
            <a:ext cx="10874959" cy="0"/>
          </a:xfrm>
          <a:prstGeom prst="line">
            <a:avLst/>
          </a:prstGeom>
          <a:noFill/>
          <a:ln w="12700">
            <a:solidFill>
              <a:srgbClr val="333333"/>
            </a:solidFill>
            <a:prstDash val="solid"/>
          </a:ln>
        </p:spPr>
        <p:txBody>
          <a:bodyPr/>
          <a:lstStyle/>
          <a:p>
            <a:endParaRPr lang="zh-HK" altLang="en-US"/>
          </a:p>
        </p:txBody>
      </p:sp>
      <p:sp>
        <p:nvSpPr>
          <p:cNvPr id="27" name="Text 22"/>
          <p:cNvSpPr/>
          <p:nvPr/>
        </p:nvSpPr>
        <p:spPr>
          <a:xfrm>
            <a:off x="640080" y="6236208"/>
            <a:ext cx="9601200" cy="365760"/>
          </a:xfrm>
          <a:prstGeom prst="rect">
            <a:avLst/>
          </a:prstGeom>
          <a:noFill/>
          <a:ln/>
        </p:spPr>
        <p:txBody>
          <a:bodyPr wrap="square" lIns="0" tIns="0" rIns="0" bIns="0" rtlCol="0" anchor="ctr"/>
          <a:lstStyle/>
          <a:p>
            <a:pPr marL="0" indent="0" algn="l">
              <a:buNone/>
            </a:pPr>
            <a:r>
              <a:rPr lang="en-US" sz="1350" i="1">
                <a:solidFill>
                  <a:srgbClr val="BFBFBF"/>
                </a:solidFill>
                <a:latin typeface="Segoe UI Semibold" pitchFamily="34" charset="0"/>
                <a:ea typeface="Segoe UI Semibold" pitchFamily="34" charset="-122"/>
                <a:cs typeface="Segoe UI Semibold" pitchFamily="34" charset="-120"/>
              </a:rPr>
              <a:t>Move from your IDE to a managed runtime — no servers to babysit, no rewrites to ship.</a:t>
            </a:r>
            <a:endParaRPr lang="en-US" sz="1350"/>
          </a:p>
        </p:txBody>
      </p:sp>
      <p:sp>
        <p:nvSpPr>
          <p:cNvPr id="28" name="Text 23"/>
          <p:cNvSpPr/>
          <p:nvPr/>
        </p:nvSpPr>
        <p:spPr>
          <a:xfrm>
            <a:off x="11002975" y="6236208"/>
            <a:ext cx="548640" cy="365760"/>
          </a:xfrm>
          <a:prstGeom prst="rect">
            <a:avLst/>
          </a:prstGeom>
          <a:noFill/>
          <a:ln/>
        </p:spPr>
        <p:txBody>
          <a:bodyPr wrap="square" lIns="0" tIns="0" rIns="0" bIns="0" rtlCol="0" anchor="ctr"/>
          <a:lstStyle/>
          <a:p>
            <a:pPr marL="0" indent="0" algn="r">
              <a:buNone/>
            </a:pPr>
            <a:r>
              <a:rPr lang="en-US" sz="900">
                <a:solidFill>
                  <a:srgbClr val="7F7F7F"/>
                </a:solidFill>
                <a:latin typeface="Segoe UI" pitchFamily="34" charset="0"/>
                <a:ea typeface="Segoe UI" pitchFamily="34" charset="-122"/>
                <a:cs typeface="Segoe UI" pitchFamily="34" charset="-120"/>
              </a:rPr>
              <a:t>09</a:t>
            </a:r>
            <a:endParaRPr lang="en-US" sz="90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0080" y="566928"/>
            <a:ext cx="7315200" cy="292608"/>
          </a:xfrm>
          <a:prstGeom prst="rect">
            <a:avLst/>
          </a:prstGeom>
          <a:noFill/>
          <a:ln/>
        </p:spPr>
        <p:txBody>
          <a:bodyPr wrap="square" lIns="0" tIns="0" rIns="0" bIns="0" rtlCol="0" anchor="ctr"/>
          <a:lstStyle/>
          <a:p>
            <a:pPr marL="0" indent="0" algn="l">
              <a:buNone/>
            </a:pPr>
            <a:r>
              <a:rPr lang="en-US" sz="1150" b="1" kern="0" spc="300">
                <a:solidFill>
                  <a:srgbClr val="0078D4"/>
                </a:solidFill>
                <a:latin typeface="Segoe UI" pitchFamily="34" charset="0"/>
                <a:ea typeface="Segoe UI" pitchFamily="34" charset="-122"/>
                <a:cs typeface="Segoe UI" pitchFamily="34" charset="-120"/>
              </a:rPr>
              <a:t>OBSERVABILITY + EVALS</a:t>
            </a:r>
            <a:endParaRPr lang="en-US" sz="1150"/>
          </a:p>
        </p:txBody>
      </p:sp>
      <p:sp>
        <p:nvSpPr>
          <p:cNvPr id="3" name="Text 1"/>
          <p:cNvSpPr/>
          <p:nvPr/>
        </p:nvSpPr>
        <p:spPr>
          <a:xfrm>
            <a:off x="594360" y="868680"/>
            <a:ext cx="10972800" cy="868680"/>
          </a:xfrm>
          <a:prstGeom prst="rect">
            <a:avLst/>
          </a:prstGeom>
          <a:noFill/>
          <a:ln/>
        </p:spPr>
        <p:txBody>
          <a:bodyPr wrap="square" lIns="0" tIns="0" rIns="0" bIns="0" rtlCol="0" anchor="ctr"/>
          <a:lstStyle/>
          <a:p>
            <a:pPr marL="0" indent="0" algn="l">
              <a:buNone/>
            </a:pPr>
            <a:r>
              <a:rPr lang="en-US" sz="3500">
                <a:solidFill>
                  <a:srgbClr val="000000"/>
                </a:solidFill>
                <a:latin typeface="Segoe UI Semibold" pitchFamily="34" charset="0"/>
                <a:ea typeface="Segoe UI Semibold" pitchFamily="34" charset="-122"/>
                <a:cs typeface="Segoe UI Semibold" pitchFamily="34" charset="-120"/>
              </a:rPr>
              <a:t>See it, measure it, trust it</a:t>
            </a:r>
            <a:endParaRPr lang="en-US" sz="3500"/>
          </a:p>
        </p:txBody>
      </p:sp>
      <p:sp>
        <p:nvSpPr>
          <p:cNvPr id="4" name="Text 2"/>
          <p:cNvSpPr/>
          <p:nvPr/>
        </p:nvSpPr>
        <p:spPr>
          <a:xfrm>
            <a:off x="640080" y="1691640"/>
            <a:ext cx="10881360" cy="685800"/>
          </a:xfrm>
          <a:prstGeom prst="rect">
            <a:avLst/>
          </a:prstGeom>
          <a:noFill/>
          <a:ln/>
        </p:spPr>
        <p:txBody>
          <a:bodyPr wrap="square" lIns="0" tIns="0" rIns="0" bIns="0" rtlCol="0" anchor="ctr"/>
          <a:lstStyle/>
          <a:p>
            <a:pPr marL="0" indent="0" algn="l">
              <a:lnSpc>
                <a:spcPct val="125000"/>
              </a:lnSpc>
              <a:buNone/>
            </a:pPr>
            <a:r>
              <a:rPr lang="en-US" sz="1450">
                <a:solidFill>
                  <a:srgbClr val="404040"/>
                </a:solidFill>
                <a:latin typeface="Segoe UI" pitchFamily="34" charset="0"/>
                <a:ea typeface="Segoe UI" pitchFamily="34" charset="-122"/>
                <a:cs typeface="Segoe UI" pitchFamily="34" charset="-120"/>
              </a:rPr>
              <a:t>Every harness agent emits OpenTelemetry traces out of the box, so each step, tool call, and approval is visible. Pair that with </a:t>
            </a:r>
            <a:r>
              <a:rPr lang="en-US" sz="1450" b="1">
                <a:solidFill>
                  <a:srgbClr val="000000"/>
                </a:solidFill>
                <a:latin typeface="Segoe UI" pitchFamily="34" charset="0"/>
                <a:ea typeface="Segoe UI" pitchFamily="34" charset="-122"/>
                <a:cs typeface="Segoe UI" pitchFamily="34" charset="-120"/>
              </a:rPr>
              <a:t>continuous evals to catch regressions before they reach production.</a:t>
            </a:r>
            <a:endParaRPr lang="en-US" sz="1450"/>
          </a:p>
        </p:txBody>
      </p:sp>
      <p:sp>
        <p:nvSpPr>
          <p:cNvPr id="5" name="Shape 3"/>
          <p:cNvSpPr/>
          <p:nvPr/>
        </p:nvSpPr>
        <p:spPr>
          <a:xfrm>
            <a:off x="640080" y="2697480"/>
            <a:ext cx="3611880" cy="306324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6" name="Shape 4"/>
          <p:cNvSpPr/>
          <p:nvPr/>
        </p:nvSpPr>
        <p:spPr>
          <a:xfrm>
            <a:off x="640080" y="2697480"/>
            <a:ext cx="3611880" cy="82296"/>
          </a:xfrm>
          <a:prstGeom prst="rect">
            <a:avLst/>
          </a:prstGeom>
          <a:solidFill>
            <a:srgbClr val="0078D4"/>
          </a:solidFill>
          <a:ln/>
        </p:spPr>
        <p:txBody>
          <a:bodyPr/>
          <a:lstStyle/>
          <a:p>
            <a:endParaRPr lang="zh-HK" altLang="en-US"/>
          </a:p>
        </p:txBody>
      </p:sp>
      <p:sp>
        <p:nvSpPr>
          <p:cNvPr id="7" name="Shape 5"/>
          <p:cNvSpPr/>
          <p:nvPr/>
        </p:nvSpPr>
        <p:spPr>
          <a:xfrm>
            <a:off x="1024128" y="3154680"/>
            <a:ext cx="868680" cy="868680"/>
          </a:xfrm>
          <a:prstGeom prst="ellipse">
            <a:avLst/>
          </a:prstGeom>
          <a:solidFill>
            <a:srgbClr val="DEECF9"/>
          </a:solidFill>
          <a:ln w="12700">
            <a:solidFill>
              <a:srgbClr val="D9D9D9"/>
            </a:solidFill>
            <a:prstDash val="solid"/>
          </a:ln>
        </p:spPr>
        <p:txBody>
          <a:bodyPr/>
          <a:lstStyle/>
          <a:p>
            <a:endParaRPr lang="zh-HK" altLang="en-US"/>
          </a:p>
        </p:txBody>
      </p:sp>
      <p:pic>
        <p:nvPicPr>
          <p:cNvPr id="8" name="Image 0" descr="preencoded.png"/>
          <p:cNvPicPr>
            <a:picLocks noChangeAspect="1"/>
          </p:cNvPicPr>
          <p:nvPr/>
        </p:nvPicPr>
        <p:blipFill>
          <a:blip r:embed="rId2">
            <a:duotone>
              <a:srgbClr val="0067B8"/>
              <a:srgbClr val="2B88D8"/>
            </a:duotone>
          </a:blip>
          <a:stretch>
            <a:fillRect/>
          </a:stretch>
        </p:blipFill>
        <p:spPr>
          <a:xfrm>
            <a:off x="1243584" y="3374136"/>
            <a:ext cx="429768" cy="429768"/>
          </a:xfrm>
          <a:prstGeom prst="rect">
            <a:avLst/>
          </a:prstGeom>
        </p:spPr>
      </p:pic>
      <p:sp>
        <p:nvSpPr>
          <p:cNvPr id="9" name="Text 6"/>
          <p:cNvSpPr/>
          <p:nvPr/>
        </p:nvSpPr>
        <p:spPr>
          <a:xfrm>
            <a:off x="1024128" y="4206240"/>
            <a:ext cx="2880360" cy="457200"/>
          </a:xfrm>
          <a:prstGeom prst="rect">
            <a:avLst/>
          </a:prstGeom>
          <a:noFill/>
          <a:ln/>
        </p:spPr>
        <p:txBody>
          <a:bodyPr wrap="square" lIns="0" tIns="0" rIns="0" bIns="0" rtlCol="0" anchor="ctr"/>
          <a:lstStyle/>
          <a:p>
            <a:pPr marL="0" indent="0" algn="l">
              <a:buNone/>
            </a:pPr>
            <a:r>
              <a:rPr lang="en-US" sz="2100">
                <a:solidFill>
                  <a:srgbClr val="000000"/>
                </a:solidFill>
                <a:latin typeface="Segoe UI Semibold" pitchFamily="34" charset="0"/>
                <a:ea typeface="Segoe UI Semibold" pitchFamily="34" charset="-122"/>
                <a:cs typeface="Segoe UI Semibold" pitchFamily="34" charset="-120"/>
              </a:rPr>
              <a:t>Traced by default</a:t>
            </a:r>
            <a:endParaRPr lang="en-US" sz="2100"/>
          </a:p>
        </p:txBody>
      </p:sp>
      <p:sp>
        <p:nvSpPr>
          <p:cNvPr id="10" name="Text 7"/>
          <p:cNvSpPr/>
          <p:nvPr/>
        </p:nvSpPr>
        <p:spPr>
          <a:xfrm>
            <a:off x="1024128" y="4709160"/>
            <a:ext cx="2843784" cy="868680"/>
          </a:xfrm>
          <a:prstGeom prst="rect">
            <a:avLst/>
          </a:prstGeom>
          <a:noFill/>
          <a:ln/>
        </p:spPr>
        <p:txBody>
          <a:bodyPr wrap="square" lIns="0" tIns="0" rIns="0" bIns="0" rtlCol="0" anchor="ctr"/>
          <a:lstStyle/>
          <a:p>
            <a:pPr marL="0" indent="0" algn="l">
              <a:lnSpc>
                <a:spcPct val="122000"/>
              </a:lnSpc>
              <a:buNone/>
            </a:pPr>
            <a:r>
              <a:rPr lang="en-US" sz="1300">
                <a:solidFill>
                  <a:srgbClr val="404040"/>
                </a:solidFill>
                <a:latin typeface="Segoe UI" pitchFamily="34" charset="0"/>
                <a:ea typeface="Segoe UI" pitchFamily="34" charset="-122"/>
                <a:cs typeface="Segoe UI" pitchFamily="34" charset="-120"/>
              </a:rPr>
              <a:t>The OpenTelemetryAgent emits spans for every step, tool call, and approval — no extra wiring.</a:t>
            </a:r>
            <a:endParaRPr lang="en-US" sz="1300"/>
          </a:p>
        </p:txBody>
      </p:sp>
      <p:sp>
        <p:nvSpPr>
          <p:cNvPr id="11" name="Shape 8"/>
          <p:cNvSpPr/>
          <p:nvPr/>
        </p:nvSpPr>
        <p:spPr>
          <a:xfrm>
            <a:off x="4553712" y="2697480"/>
            <a:ext cx="3611880" cy="306324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2" name="Shape 9"/>
          <p:cNvSpPr/>
          <p:nvPr/>
        </p:nvSpPr>
        <p:spPr>
          <a:xfrm>
            <a:off x="4553712" y="2697480"/>
            <a:ext cx="3611880" cy="82296"/>
          </a:xfrm>
          <a:prstGeom prst="rect">
            <a:avLst/>
          </a:prstGeom>
          <a:solidFill>
            <a:srgbClr val="0078D4"/>
          </a:solidFill>
          <a:ln/>
        </p:spPr>
        <p:txBody>
          <a:bodyPr/>
          <a:lstStyle/>
          <a:p>
            <a:endParaRPr lang="zh-HK" altLang="en-US"/>
          </a:p>
        </p:txBody>
      </p:sp>
      <p:sp>
        <p:nvSpPr>
          <p:cNvPr id="13" name="Shape 10"/>
          <p:cNvSpPr/>
          <p:nvPr/>
        </p:nvSpPr>
        <p:spPr>
          <a:xfrm>
            <a:off x="4937760" y="3154680"/>
            <a:ext cx="868680" cy="868680"/>
          </a:xfrm>
          <a:prstGeom prst="ellipse">
            <a:avLst/>
          </a:prstGeom>
          <a:solidFill>
            <a:srgbClr val="DEECF9"/>
          </a:solidFill>
          <a:ln w="12700">
            <a:solidFill>
              <a:srgbClr val="D9D9D9"/>
            </a:solidFill>
            <a:prstDash val="solid"/>
          </a:ln>
        </p:spPr>
        <p:txBody>
          <a:bodyPr/>
          <a:lstStyle/>
          <a:p>
            <a:endParaRPr lang="zh-HK" altLang="en-US"/>
          </a:p>
        </p:txBody>
      </p:sp>
      <p:pic>
        <p:nvPicPr>
          <p:cNvPr id="14" name="Image 1" descr="preencoded.png"/>
          <p:cNvPicPr>
            <a:picLocks noChangeAspect="1"/>
          </p:cNvPicPr>
          <p:nvPr/>
        </p:nvPicPr>
        <p:blipFill>
          <a:blip r:embed="rId3">
            <a:duotone>
              <a:srgbClr val="0067B8"/>
              <a:srgbClr val="2B88D8"/>
            </a:duotone>
          </a:blip>
          <a:stretch>
            <a:fillRect/>
          </a:stretch>
        </p:blipFill>
        <p:spPr>
          <a:xfrm>
            <a:off x="5157216" y="3374136"/>
            <a:ext cx="429768" cy="429768"/>
          </a:xfrm>
          <a:prstGeom prst="rect">
            <a:avLst/>
          </a:prstGeom>
        </p:spPr>
      </p:pic>
      <p:sp>
        <p:nvSpPr>
          <p:cNvPr id="15" name="Text 11"/>
          <p:cNvSpPr/>
          <p:nvPr/>
        </p:nvSpPr>
        <p:spPr>
          <a:xfrm>
            <a:off x="4937760" y="4206240"/>
            <a:ext cx="2880360" cy="457200"/>
          </a:xfrm>
          <a:prstGeom prst="rect">
            <a:avLst/>
          </a:prstGeom>
          <a:noFill/>
          <a:ln/>
        </p:spPr>
        <p:txBody>
          <a:bodyPr wrap="square" lIns="0" tIns="0" rIns="0" bIns="0" rtlCol="0" anchor="ctr"/>
          <a:lstStyle/>
          <a:p>
            <a:pPr marL="0" indent="0" algn="l">
              <a:buNone/>
            </a:pPr>
            <a:r>
              <a:rPr lang="en-US" sz="2100">
                <a:solidFill>
                  <a:srgbClr val="000000"/>
                </a:solidFill>
                <a:latin typeface="Segoe UI Semibold" pitchFamily="34" charset="0"/>
                <a:ea typeface="Segoe UI Semibold" pitchFamily="34" charset="-122"/>
                <a:cs typeface="Segoe UI Semibold" pitchFamily="34" charset="-120"/>
              </a:rPr>
              <a:t>Continuous evals</a:t>
            </a:r>
            <a:endParaRPr lang="en-US" sz="2100"/>
          </a:p>
        </p:txBody>
      </p:sp>
      <p:sp>
        <p:nvSpPr>
          <p:cNvPr id="16" name="Text 12"/>
          <p:cNvSpPr/>
          <p:nvPr/>
        </p:nvSpPr>
        <p:spPr>
          <a:xfrm>
            <a:off x="4937760" y="4709160"/>
            <a:ext cx="2843784" cy="868680"/>
          </a:xfrm>
          <a:prstGeom prst="rect">
            <a:avLst/>
          </a:prstGeom>
          <a:noFill/>
          <a:ln/>
        </p:spPr>
        <p:txBody>
          <a:bodyPr wrap="square" lIns="0" tIns="0" rIns="0" bIns="0" rtlCol="0" anchor="ctr"/>
          <a:lstStyle/>
          <a:p>
            <a:pPr marL="0" indent="0" algn="l">
              <a:lnSpc>
                <a:spcPct val="122000"/>
              </a:lnSpc>
              <a:buNone/>
            </a:pPr>
            <a:r>
              <a:rPr lang="en-US" sz="1300">
                <a:solidFill>
                  <a:srgbClr val="404040"/>
                </a:solidFill>
                <a:latin typeface="Segoe UI" pitchFamily="34" charset="0"/>
                <a:ea typeface="Segoe UI" pitchFamily="34" charset="-122"/>
                <a:cs typeface="Segoe UI" pitchFamily="34" charset="-120"/>
              </a:rPr>
              <a:t>Score agents against expected outcomes and re-run them as the model or tools change.</a:t>
            </a:r>
            <a:endParaRPr lang="en-US" sz="1300"/>
          </a:p>
        </p:txBody>
      </p:sp>
      <p:sp>
        <p:nvSpPr>
          <p:cNvPr id="17" name="Shape 13"/>
          <p:cNvSpPr/>
          <p:nvPr/>
        </p:nvSpPr>
        <p:spPr>
          <a:xfrm>
            <a:off x="8467344" y="2697480"/>
            <a:ext cx="3611880" cy="3063240"/>
          </a:xfrm>
          <a:prstGeom prst="rect">
            <a:avLst/>
          </a:prstGeom>
          <a:solidFill>
            <a:srgbClr val="FFFFFF"/>
          </a:solidFill>
          <a:ln w="12700">
            <a:solidFill>
              <a:srgbClr val="D9D9D9"/>
            </a:solidFill>
            <a:prstDash val="solid"/>
          </a:ln>
          <a:effectLst>
            <a:outerShdw blurRad="114300" dist="38100" dir="5400000" algn="bl" rotWithShape="0">
              <a:srgbClr val="1F1B16">
                <a:alpha val="10000"/>
              </a:srgbClr>
            </a:outerShdw>
          </a:effectLst>
        </p:spPr>
        <p:txBody>
          <a:bodyPr/>
          <a:lstStyle/>
          <a:p>
            <a:endParaRPr lang="zh-HK" altLang="en-US"/>
          </a:p>
        </p:txBody>
      </p:sp>
      <p:sp>
        <p:nvSpPr>
          <p:cNvPr id="18" name="Shape 14"/>
          <p:cNvSpPr/>
          <p:nvPr/>
        </p:nvSpPr>
        <p:spPr>
          <a:xfrm>
            <a:off x="8467344" y="2697480"/>
            <a:ext cx="3611880" cy="82296"/>
          </a:xfrm>
          <a:prstGeom prst="rect">
            <a:avLst/>
          </a:prstGeom>
          <a:solidFill>
            <a:srgbClr val="0078D4"/>
          </a:solidFill>
          <a:ln/>
        </p:spPr>
        <p:txBody>
          <a:bodyPr/>
          <a:lstStyle/>
          <a:p>
            <a:endParaRPr lang="zh-HK" altLang="en-US"/>
          </a:p>
        </p:txBody>
      </p:sp>
      <p:sp>
        <p:nvSpPr>
          <p:cNvPr id="19" name="Shape 15"/>
          <p:cNvSpPr/>
          <p:nvPr/>
        </p:nvSpPr>
        <p:spPr>
          <a:xfrm>
            <a:off x="8851392" y="3154680"/>
            <a:ext cx="868680" cy="868680"/>
          </a:xfrm>
          <a:prstGeom prst="ellipse">
            <a:avLst/>
          </a:prstGeom>
          <a:solidFill>
            <a:srgbClr val="DEECF9"/>
          </a:solidFill>
          <a:ln w="12700">
            <a:solidFill>
              <a:srgbClr val="D9D9D9"/>
            </a:solidFill>
            <a:prstDash val="solid"/>
          </a:ln>
        </p:spPr>
        <p:txBody>
          <a:bodyPr/>
          <a:lstStyle/>
          <a:p>
            <a:endParaRPr lang="zh-HK" altLang="en-US"/>
          </a:p>
        </p:txBody>
      </p:sp>
      <p:pic>
        <p:nvPicPr>
          <p:cNvPr id="20" name="Image 2" descr="preencoded.png"/>
          <p:cNvPicPr>
            <a:picLocks noChangeAspect="1"/>
          </p:cNvPicPr>
          <p:nvPr/>
        </p:nvPicPr>
        <p:blipFill>
          <a:blip r:embed="rId4">
            <a:duotone>
              <a:srgbClr val="0067B8"/>
              <a:srgbClr val="2B88D8"/>
            </a:duotone>
          </a:blip>
          <a:stretch>
            <a:fillRect/>
          </a:stretch>
        </p:blipFill>
        <p:spPr>
          <a:xfrm>
            <a:off x="9070848" y="3374136"/>
            <a:ext cx="429768" cy="429768"/>
          </a:xfrm>
          <a:prstGeom prst="rect">
            <a:avLst/>
          </a:prstGeom>
        </p:spPr>
      </p:pic>
      <p:sp>
        <p:nvSpPr>
          <p:cNvPr id="21" name="Text 16"/>
          <p:cNvSpPr/>
          <p:nvPr/>
        </p:nvSpPr>
        <p:spPr>
          <a:xfrm>
            <a:off x="8851392" y="4206240"/>
            <a:ext cx="2880360" cy="457200"/>
          </a:xfrm>
          <a:prstGeom prst="rect">
            <a:avLst/>
          </a:prstGeom>
          <a:noFill/>
          <a:ln/>
        </p:spPr>
        <p:txBody>
          <a:bodyPr wrap="square" lIns="0" tIns="0" rIns="0" bIns="0" rtlCol="0" anchor="ctr"/>
          <a:lstStyle/>
          <a:p>
            <a:pPr marL="0" indent="0" algn="l">
              <a:buNone/>
            </a:pPr>
            <a:r>
              <a:rPr lang="en-US" sz="2100">
                <a:solidFill>
                  <a:srgbClr val="000000"/>
                </a:solidFill>
                <a:latin typeface="Segoe UI Semibold" pitchFamily="34" charset="0"/>
                <a:ea typeface="Segoe UI Semibold" pitchFamily="34" charset="-122"/>
                <a:cs typeface="Segoe UI Semibold" pitchFamily="34" charset="-120"/>
              </a:rPr>
              <a:t>Catch regressions early</a:t>
            </a:r>
            <a:endParaRPr lang="en-US" sz="2100"/>
          </a:p>
        </p:txBody>
      </p:sp>
      <p:sp>
        <p:nvSpPr>
          <p:cNvPr id="22" name="Text 17"/>
          <p:cNvSpPr/>
          <p:nvPr/>
        </p:nvSpPr>
        <p:spPr>
          <a:xfrm>
            <a:off x="8851392" y="4709160"/>
            <a:ext cx="2843784" cy="868680"/>
          </a:xfrm>
          <a:prstGeom prst="rect">
            <a:avLst/>
          </a:prstGeom>
          <a:noFill/>
          <a:ln/>
        </p:spPr>
        <p:txBody>
          <a:bodyPr wrap="square" lIns="0" tIns="0" rIns="0" bIns="0" rtlCol="0" anchor="ctr"/>
          <a:lstStyle/>
          <a:p>
            <a:pPr marL="0" indent="0" algn="l">
              <a:lnSpc>
                <a:spcPct val="122000"/>
              </a:lnSpc>
              <a:buNone/>
            </a:pPr>
            <a:r>
              <a:rPr lang="en-US" sz="1300">
                <a:solidFill>
                  <a:srgbClr val="404040"/>
                </a:solidFill>
                <a:latin typeface="Segoe UI" pitchFamily="34" charset="0"/>
                <a:ea typeface="Segoe UI" pitchFamily="34" charset="-122"/>
                <a:cs typeface="Segoe UI" pitchFamily="34" charset="-120"/>
              </a:rPr>
              <a:t>Traces plus evals surface failures and drift before they ever reach production.</a:t>
            </a:r>
            <a:endParaRPr lang="en-US" sz="1300"/>
          </a:p>
        </p:txBody>
      </p:sp>
      <p:sp>
        <p:nvSpPr>
          <p:cNvPr id="23" name="Text 18"/>
          <p:cNvSpPr/>
          <p:nvPr/>
        </p:nvSpPr>
        <p:spPr>
          <a:xfrm>
            <a:off x="640080" y="6400800"/>
            <a:ext cx="6400800" cy="274320"/>
          </a:xfrm>
          <a:prstGeom prst="rect">
            <a:avLst/>
          </a:prstGeom>
          <a:noFill/>
          <a:ln/>
        </p:spPr>
        <p:txBody>
          <a:bodyPr wrap="square" lIns="0" tIns="0" rIns="0" bIns="0" rtlCol="0" anchor="ctr"/>
          <a:lstStyle/>
          <a:p>
            <a:pPr marL="0" indent="0" algn="l">
              <a:buNone/>
            </a:pPr>
            <a:r>
              <a:rPr lang="en-US" sz="900">
                <a:solidFill>
                  <a:srgbClr val="595959"/>
                </a:solidFill>
                <a:latin typeface="Segoe UI" pitchFamily="34" charset="0"/>
                <a:ea typeface="Segoe UI" pitchFamily="34" charset="-122"/>
                <a:cs typeface="Segoe UI" pitchFamily="34" charset="-120"/>
              </a:rPr>
              <a:t>Microsoft Agent Framework  ·  Observability &amp; Evals</a:t>
            </a:r>
            <a:endParaRPr lang="en-US" sz="900"/>
          </a:p>
        </p:txBody>
      </p:sp>
      <p:sp>
        <p:nvSpPr>
          <p:cNvPr id="24" name="Text 19"/>
          <p:cNvSpPr/>
          <p:nvPr/>
        </p:nvSpPr>
        <p:spPr>
          <a:xfrm>
            <a:off x="11002975" y="6400800"/>
            <a:ext cx="548640" cy="274320"/>
          </a:xfrm>
          <a:prstGeom prst="rect">
            <a:avLst/>
          </a:prstGeom>
          <a:noFill/>
          <a:ln/>
        </p:spPr>
        <p:txBody>
          <a:bodyPr wrap="square" lIns="0" tIns="0" rIns="0" bIns="0" rtlCol="0" anchor="ctr"/>
          <a:lstStyle/>
          <a:p>
            <a:pPr marL="0" indent="0" algn="r">
              <a:buNone/>
            </a:pPr>
            <a:r>
              <a:rPr lang="en-US" sz="900">
                <a:solidFill>
                  <a:srgbClr val="595959"/>
                </a:solidFill>
                <a:latin typeface="Segoe UI" pitchFamily="34" charset="0"/>
                <a:ea typeface="Segoe UI" pitchFamily="34" charset="-122"/>
                <a:cs typeface="Segoe UI" pitchFamily="34" charset="-120"/>
              </a:rPr>
              <a:t>10</a:t>
            </a:r>
            <a:endParaRPr lang="en-US" sz="90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hape 0"/>
          <p:cNvSpPr/>
          <p:nvPr/>
        </p:nvSpPr>
        <p:spPr>
          <a:xfrm rot="1080000">
            <a:off x="7619695" y="2286000"/>
            <a:ext cx="4572000" cy="4572000"/>
          </a:xfrm>
          <a:prstGeom prst="rect">
            <a:avLst/>
          </a:prstGeom>
          <a:solidFill>
            <a:srgbClr val="0078D4">
              <a:alpha val="10000"/>
            </a:srgbClr>
          </a:solidFill>
          <a:ln/>
        </p:spPr>
        <p:txBody>
          <a:bodyPr/>
          <a:lstStyle/>
          <a:p>
            <a:endParaRPr lang="zh-HK" altLang="en-US"/>
          </a:p>
        </p:txBody>
      </p:sp>
      <p:sp>
        <p:nvSpPr>
          <p:cNvPr id="3" name="Text 1"/>
          <p:cNvSpPr/>
          <p:nvPr/>
        </p:nvSpPr>
        <p:spPr>
          <a:xfrm>
            <a:off x="640080" y="640080"/>
            <a:ext cx="7315200" cy="292608"/>
          </a:xfrm>
          <a:prstGeom prst="rect">
            <a:avLst/>
          </a:prstGeom>
          <a:noFill/>
          <a:ln/>
        </p:spPr>
        <p:txBody>
          <a:bodyPr wrap="square" lIns="0" tIns="0" rIns="0" bIns="0" rtlCol="0" anchor="ctr"/>
          <a:lstStyle/>
          <a:p>
            <a:pPr marL="0" indent="0" algn="l">
              <a:buNone/>
            </a:pPr>
            <a:r>
              <a:rPr lang="en-US" sz="1150" b="1" kern="0" spc="300">
                <a:solidFill>
                  <a:srgbClr val="0078D4"/>
                </a:solidFill>
                <a:latin typeface="Segoe UI" pitchFamily="34" charset="0"/>
                <a:ea typeface="Segoe UI" pitchFamily="34" charset="-122"/>
                <a:cs typeface="Segoe UI" pitchFamily="34" charset="-120"/>
              </a:rPr>
              <a:t>WHY IT MATTERS</a:t>
            </a:r>
            <a:endParaRPr lang="en-US" sz="1150"/>
          </a:p>
        </p:txBody>
      </p:sp>
      <p:sp>
        <p:nvSpPr>
          <p:cNvPr id="4" name="Text 2"/>
          <p:cNvSpPr/>
          <p:nvPr/>
        </p:nvSpPr>
        <p:spPr>
          <a:xfrm>
            <a:off x="594360" y="960120"/>
            <a:ext cx="10972800" cy="868680"/>
          </a:xfrm>
          <a:prstGeom prst="rect">
            <a:avLst/>
          </a:prstGeom>
          <a:noFill/>
          <a:ln/>
        </p:spPr>
        <p:txBody>
          <a:bodyPr wrap="square" lIns="0" tIns="0" rIns="0" bIns="0" rtlCol="0" anchor="ctr"/>
          <a:lstStyle/>
          <a:p>
            <a:pPr marL="0" indent="0" algn="l">
              <a:buNone/>
            </a:pPr>
            <a:r>
              <a:rPr lang="en-US" sz="3600">
                <a:solidFill>
                  <a:srgbClr val="000000"/>
                </a:solidFill>
                <a:latin typeface="Segoe UI Semibold" pitchFamily="34" charset="0"/>
                <a:ea typeface="Segoe UI Semibold" pitchFamily="34" charset="-122"/>
                <a:cs typeface="Segoe UI Semibold" pitchFamily="34" charset="-120"/>
              </a:rPr>
              <a:t>Less plumbing. More agent.</a:t>
            </a:r>
            <a:endParaRPr lang="en-US" sz="3600"/>
          </a:p>
        </p:txBody>
      </p:sp>
      <p:sp>
        <p:nvSpPr>
          <p:cNvPr id="5" name="Shape 3"/>
          <p:cNvSpPr/>
          <p:nvPr/>
        </p:nvSpPr>
        <p:spPr>
          <a:xfrm>
            <a:off x="640080" y="2103120"/>
            <a:ext cx="3611880" cy="1874520"/>
          </a:xfrm>
          <a:prstGeom prst="rect">
            <a:avLst/>
          </a:prstGeom>
          <a:solidFill>
            <a:srgbClr val="1A1A1A"/>
          </a:solidFill>
          <a:ln w="12700">
            <a:solidFill>
              <a:srgbClr val="333333"/>
            </a:solidFill>
            <a:prstDash val="solid"/>
          </a:ln>
        </p:spPr>
        <p:txBody>
          <a:bodyPr/>
          <a:lstStyle/>
          <a:p>
            <a:endParaRPr lang="zh-HK" altLang="en-US"/>
          </a:p>
        </p:txBody>
      </p:sp>
      <p:sp>
        <p:nvSpPr>
          <p:cNvPr id="6" name="Text 4"/>
          <p:cNvSpPr/>
          <p:nvPr/>
        </p:nvSpPr>
        <p:spPr>
          <a:xfrm>
            <a:off x="960120" y="2359152"/>
            <a:ext cx="3063240" cy="868680"/>
          </a:xfrm>
          <a:prstGeom prst="rect">
            <a:avLst/>
          </a:prstGeom>
          <a:noFill/>
          <a:ln/>
        </p:spPr>
        <p:txBody>
          <a:bodyPr wrap="square" lIns="0" tIns="0" rIns="0" bIns="0" rtlCol="0" anchor="ctr"/>
          <a:lstStyle/>
          <a:p>
            <a:pPr marL="0" indent="0" algn="l">
              <a:buNone/>
            </a:pPr>
            <a:r>
              <a:rPr lang="en-US" sz="5000">
                <a:solidFill>
                  <a:srgbClr val="0078D4"/>
                </a:solidFill>
                <a:latin typeface="Segoe UI Semibold" pitchFamily="34" charset="0"/>
                <a:ea typeface="Segoe UI Semibold" pitchFamily="34" charset="-122"/>
                <a:cs typeface="Segoe UI Semibold" pitchFamily="34" charset="-120"/>
              </a:rPr>
              <a:t>52%</a:t>
            </a:r>
            <a:endParaRPr lang="en-US" sz="5000"/>
          </a:p>
        </p:txBody>
      </p:sp>
      <p:sp>
        <p:nvSpPr>
          <p:cNvPr id="7" name="Text 5"/>
          <p:cNvSpPr/>
          <p:nvPr/>
        </p:nvSpPr>
        <p:spPr>
          <a:xfrm>
            <a:off x="978408" y="3200400"/>
            <a:ext cx="3063240" cy="365760"/>
          </a:xfrm>
          <a:prstGeom prst="rect">
            <a:avLst/>
          </a:prstGeom>
          <a:noFill/>
          <a:ln/>
        </p:spPr>
        <p:txBody>
          <a:bodyPr wrap="square" lIns="0" tIns="0" rIns="0" bIns="0" rtlCol="0" anchor="ctr"/>
          <a:lstStyle/>
          <a:p>
            <a:pPr marL="0" indent="0" algn="l">
              <a:buNone/>
            </a:pPr>
            <a:r>
              <a:rPr lang="en-US" sz="1500" b="1">
                <a:solidFill>
                  <a:srgbClr val="F2F2F2"/>
                </a:solidFill>
                <a:latin typeface="Segoe UI" pitchFamily="34" charset="0"/>
                <a:ea typeface="Segoe UI" pitchFamily="34" charset="-122"/>
                <a:cs typeface="Segoe UI" pitchFamily="34" charset="-120"/>
              </a:rPr>
              <a:t>faster execution</a:t>
            </a:r>
            <a:endParaRPr lang="en-US" sz="1500"/>
          </a:p>
        </p:txBody>
      </p:sp>
      <p:sp>
        <p:nvSpPr>
          <p:cNvPr id="8" name="Text 6"/>
          <p:cNvSpPr/>
          <p:nvPr/>
        </p:nvSpPr>
        <p:spPr>
          <a:xfrm>
            <a:off x="978408" y="3547872"/>
            <a:ext cx="3017520" cy="411480"/>
          </a:xfrm>
          <a:prstGeom prst="rect">
            <a:avLst/>
          </a:prstGeom>
          <a:noFill/>
          <a:ln/>
        </p:spPr>
        <p:txBody>
          <a:bodyPr wrap="square" lIns="0" tIns="0" rIns="0" bIns="0" rtlCol="0" anchor="ctr"/>
          <a:lstStyle/>
          <a:p>
            <a:pPr marL="0" indent="0" algn="l">
              <a:lnSpc>
                <a:spcPct val="110000"/>
              </a:lnSpc>
              <a:buNone/>
            </a:pPr>
            <a:r>
              <a:rPr lang="en-US" sz="1050">
                <a:solidFill>
                  <a:srgbClr val="BFBFBF"/>
                </a:solidFill>
                <a:latin typeface="Segoe UI" pitchFamily="34" charset="0"/>
                <a:ea typeface="Segoe UI" pitchFamily="34" charset="-122"/>
                <a:cs typeface="Segoe UI" pitchFamily="34" charset="-120"/>
              </a:rPr>
              <a:t>CodeAct benchmark vs. step-by-step tool calls</a:t>
            </a:r>
            <a:endParaRPr lang="en-US" sz="1050"/>
          </a:p>
        </p:txBody>
      </p:sp>
      <p:sp>
        <p:nvSpPr>
          <p:cNvPr id="9" name="Shape 7"/>
          <p:cNvSpPr/>
          <p:nvPr/>
        </p:nvSpPr>
        <p:spPr>
          <a:xfrm>
            <a:off x="4553712" y="2103120"/>
            <a:ext cx="3611880" cy="1874520"/>
          </a:xfrm>
          <a:prstGeom prst="rect">
            <a:avLst/>
          </a:prstGeom>
          <a:solidFill>
            <a:srgbClr val="1A1A1A"/>
          </a:solidFill>
          <a:ln w="12700">
            <a:solidFill>
              <a:srgbClr val="333333"/>
            </a:solidFill>
            <a:prstDash val="solid"/>
          </a:ln>
        </p:spPr>
        <p:txBody>
          <a:bodyPr/>
          <a:lstStyle/>
          <a:p>
            <a:endParaRPr lang="zh-HK" altLang="en-US"/>
          </a:p>
        </p:txBody>
      </p:sp>
      <p:sp>
        <p:nvSpPr>
          <p:cNvPr id="10" name="Text 8"/>
          <p:cNvSpPr/>
          <p:nvPr/>
        </p:nvSpPr>
        <p:spPr>
          <a:xfrm>
            <a:off x="4873752" y="2359152"/>
            <a:ext cx="3063240" cy="868680"/>
          </a:xfrm>
          <a:prstGeom prst="rect">
            <a:avLst/>
          </a:prstGeom>
          <a:noFill/>
          <a:ln/>
        </p:spPr>
        <p:txBody>
          <a:bodyPr wrap="square" lIns="0" tIns="0" rIns="0" bIns="0" rtlCol="0" anchor="ctr"/>
          <a:lstStyle/>
          <a:p>
            <a:pPr marL="0" indent="0" algn="l">
              <a:buNone/>
            </a:pPr>
            <a:r>
              <a:rPr lang="en-US" sz="5000">
                <a:solidFill>
                  <a:srgbClr val="0078D4"/>
                </a:solidFill>
                <a:latin typeface="Segoe UI Semibold" pitchFamily="34" charset="0"/>
                <a:ea typeface="Segoe UI Semibold" pitchFamily="34" charset="-122"/>
                <a:cs typeface="Segoe UI Semibold" pitchFamily="34" charset="-120"/>
              </a:rPr>
              <a:t>64%</a:t>
            </a:r>
            <a:endParaRPr lang="en-US" sz="5000"/>
          </a:p>
        </p:txBody>
      </p:sp>
      <p:sp>
        <p:nvSpPr>
          <p:cNvPr id="11" name="Text 9"/>
          <p:cNvSpPr/>
          <p:nvPr/>
        </p:nvSpPr>
        <p:spPr>
          <a:xfrm>
            <a:off x="4892040" y="3200400"/>
            <a:ext cx="3063240" cy="365760"/>
          </a:xfrm>
          <a:prstGeom prst="rect">
            <a:avLst/>
          </a:prstGeom>
          <a:noFill/>
          <a:ln/>
        </p:spPr>
        <p:txBody>
          <a:bodyPr wrap="square" lIns="0" tIns="0" rIns="0" bIns="0" rtlCol="0" anchor="ctr"/>
          <a:lstStyle/>
          <a:p>
            <a:pPr marL="0" indent="0" algn="l">
              <a:buNone/>
            </a:pPr>
            <a:r>
              <a:rPr lang="en-US" sz="1500" b="1">
                <a:solidFill>
                  <a:srgbClr val="F2F2F2"/>
                </a:solidFill>
                <a:latin typeface="Segoe UI" pitchFamily="34" charset="0"/>
                <a:ea typeface="Segoe UI" pitchFamily="34" charset="-122"/>
                <a:cs typeface="Segoe UI" pitchFamily="34" charset="-120"/>
              </a:rPr>
              <a:t>fewer tokens</a:t>
            </a:r>
            <a:endParaRPr lang="en-US" sz="1500"/>
          </a:p>
        </p:txBody>
      </p:sp>
      <p:sp>
        <p:nvSpPr>
          <p:cNvPr id="12" name="Text 10"/>
          <p:cNvSpPr/>
          <p:nvPr/>
        </p:nvSpPr>
        <p:spPr>
          <a:xfrm>
            <a:off x="4892040" y="3547872"/>
            <a:ext cx="3017520" cy="411480"/>
          </a:xfrm>
          <a:prstGeom prst="rect">
            <a:avLst/>
          </a:prstGeom>
          <a:noFill/>
          <a:ln/>
        </p:spPr>
        <p:txBody>
          <a:bodyPr wrap="square" lIns="0" tIns="0" rIns="0" bIns="0" rtlCol="0" anchor="ctr"/>
          <a:lstStyle/>
          <a:p>
            <a:pPr marL="0" indent="0" algn="l">
              <a:lnSpc>
                <a:spcPct val="110000"/>
              </a:lnSpc>
              <a:buNone/>
            </a:pPr>
            <a:r>
              <a:rPr lang="en-US" sz="1050">
                <a:solidFill>
                  <a:srgbClr val="BFBFBF"/>
                </a:solidFill>
                <a:latin typeface="Segoe UI" pitchFamily="34" charset="0"/>
                <a:ea typeface="Segoe UI" pitchFamily="34" charset="-122"/>
                <a:cs typeface="Segoe UI" pitchFamily="34" charset="-120"/>
              </a:rPr>
              <a:t>Same workload, consolidated in a sandboxed run</a:t>
            </a:r>
            <a:endParaRPr lang="en-US" sz="1050"/>
          </a:p>
        </p:txBody>
      </p:sp>
      <p:sp>
        <p:nvSpPr>
          <p:cNvPr id="13" name="Shape 11"/>
          <p:cNvSpPr/>
          <p:nvPr/>
        </p:nvSpPr>
        <p:spPr>
          <a:xfrm>
            <a:off x="8467344" y="2103120"/>
            <a:ext cx="3611880" cy="1874520"/>
          </a:xfrm>
          <a:prstGeom prst="rect">
            <a:avLst/>
          </a:prstGeom>
          <a:solidFill>
            <a:srgbClr val="1A1A1A"/>
          </a:solidFill>
          <a:ln w="12700">
            <a:solidFill>
              <a:srgbClr val="333333"/>
            </a:solidFill>
            <a:prstDash val="solid"/>
          </a:ln>
        </p:spPr>
        <p:txBody>
          <a:bodyPr/>
          <a:lstStyle/>
          <a:p>
            <a:endParaRPr lang="zh-HK" altLang="en-US"/>
          </a:p>
        </p:txBody>
      </p:sp>
      <p:sp>
        <p:nvSpPr>
          <p:cNvPr id="14" name="Text 12"/>
          <p:cNvSpPr/>
          <p:nvPr/>
        </p:nvSpPr>
        <p:spPr>
          <a:xfrm>
            <a:off x="8787384" y="2359152"/>
            <a:ext cx="3063240" cy="868680"/>
          </a:xfrm>
          <a:prstGeom prst="rect">
            <a:avLst/>
          </a:prstGeom>
          <a:noFill/>
          <a:ln/>
        </p:spPr>
        <p:txBody>
          <a:bodyPr wrap="square" lIns="0" tIns="0" rIns="0" bIns="0" rtlCol="0" anchor="ctr"/>
          <a:lstStyle/>
          <a:p>
            <a:pPr marL="0" indent="0" algn="l">
              <a:buNone/>
            </a:pPr>
            <a:r>
              <a:rPr lang="en-US" sz="5000">
                <a:solidFill>
                  <a:srgbClr val="0078D4"/>
                </a:solidFill>
                <a:latin typeface="Segoe UI Semibold" pitchFamily="34" charset="0"/>
                <a:ea typeface="Segoe UI Semibold" pitchFamily="34" charset="-122"/>
                <a:cs typeface="Segoe UI Semibold" pitchFamily="34" charset="-120"/>
              </a:rPr>
              <a:t>+7–14%</a:t>
            </a:r>
            <a:endParaRPr lang="en-US" sz="5000"/>
          </a:p>
        </p:txBody>
      </p:sp>
      <p:sp>
        <p:nvSpPr>
          <p:cNvPr id="15" name="Text 13"/>
          <p:cNvSpPr/>
          <p:nvPr/>
        </p:nvSpPr>
        <p:spPr>
          <a:xfrm>
            <a:off x="8805672" y="3200400"/>
            <a:ext cx="3063240" cy="365760"/>
          </a:xfrm>
          <a:prstGeom prst="rect">
            <a:avLst/>
          </a:prstGeom>
          <a:noFill/>
          <a:ln/>
        </p:spPr>
        <p:txBody>
          <a:bodyPr wrap="square" lIns="0" tIns="0" rIns="0" bIns="0" rtlCol="0" anchor="ctr"/>
          <a:lstStyle/>
          <a:p>
            <a:pPr marL="0" indent="0" algn="l">
              <a:buNone/>
            </a:pPr>
            <a:r>
              <a:rPr lang="en-US" sz="1500" b="1">
                <a:solidFill>
                  <a:srgbClr val="F2F2F2"/>
                </a:solidFill>
                <a:latin typeface="Segoe UI" pitchFamily="34" charset="0"/>
                <a:ea typeface="Segoe UI" pitchFamily="34" charset="-122"/>
                <a:cs typeface="Segoe UI" pitchFamily="34" charset="-120"/>
              </a:rPr>
              <a:t>task success</a:t>
            </a:r>
            <a:endParaRPr lang="en-US" sz="1500"/>
          </a:p>
        </p:txBody>
      </p:sp>
      <p:sp>
        <p:nvSpPr>
          <p:cNvPr id="16" name="Text 14"/>
          <p:cNvSpPr/>
          <p:nvPr/>
        </p:nvSpPr>
        <p:spPr>
          <a:xfrm>
            <a:off x="8805672" y="3547872"/>
            <a:ext cx="3017520" cy="411480"/>
          </a:xfrm>
          <a:prstGeom prst="rect">
            <a:avLst/>
          </a:prstGeom>
          <a:noFill/>
          <a:ln/>
        </p:spPr>
        <p:txBody>
          <a:bodyPr wrap="square" lIns="0" tIns="0" rIns="0" bIns="0" rtlCol="0" anchor="ctr"/>
          <a:lstStyle/>
          <a:p>
            <a:pPr marL="0" indent="0" algn="l">
              <a:lnSpc>
                <a:spcPct val="110000"/>
              </a:lnSpc>
              <a:buNone/>
            </a:pPr>
            <a:r>
              <a:rPr lang="en-US" sz="1050">
                <a:solidFill>
                  <a:srgbClr val="BFBFBF"/>
                </a:solidFill>
                <a:latin typeface="Segoe UI" pitchFamily="34" charset="0"/>
                <a:ea typeface="Segoe UI" pitchFamily="34" charset="-122"/>
                <a:cs typeface="Segoe UI" pitchFamily="34" charset="-120"/>
              </a:rPr>
              <a:t>Advanced Foundry Memory, Tau-bench evaluations</a:t>
            </a:r>
            <a:endParaRPr lang="en-US" sz="1050"/>
          </a:p>
        </p:txBody>
      </p:sp>
      <p:pic>
        <p:nvPicPr>
          <p:cNvPr id="17" name="Image 0" descr="preencoded.png"/>
          <p:cNvPicPr>
            <a:picLocks noChangeAspect="1"/>
          </p:cNvPicPr>
          <p:nvPr/>
        </p:nvPicPr>
        <p:blipFill>
          <a:blip r:embed="rId3">
            <a:duotone>
              <a:srgbClr val="0067B8"/>
              <a:srgbClr val="2B88D8"/>
            </a:duotone>
          </a:blip>
          <a:stretch>
            <a:fillRect/>
          </a:stretch>
        </p:blipFill>
        <p:spPr>
          <a:xfrm>
            <a:off x="640080" y="4343400"/>
            <a:ext cx="384048" cy="384048"/>
          </a:xfrm>
          <a:prstGeom prst="rect">
            <a:avLst/>
          </a:prstGeom>
        </p:spPr>
      </p:pic>
      <p:sp>
        <p:nvSpPr>
          <p:cNvPr id="18" name="Text 15"/>
          <p:cNvSpPr/>
          <p:nvPr/>
        </p:nvSpPr>
        <p:spPr>
          <a:xfrm>
            <a:off x="1188720" y="4297680"/>
            <a:ext cx="3063240" cy="457200"/>
          </a:xfrm>
          <a:prstGeom prst="rect">
            <a:avLst/>
          </a:prstGeom>
          <a:noFill/>
          <a:ln/>
        </p:spPr>
        <p:txBody>
          <a:bodyPr wrap="square" lIns="0" tIns="0" rIns="0" bIns="0" rtlCol="0" anchor="ctr"/>
          <a:lstStyle/>
          <a:p>
            <a:pPr marL="0" indent="0" algn="l">
              <a:buNone/>
            </a:pPr>
            <a:r>
              <a:rPr lang="en-US" sz="1700">
                <a:solidFill>
                  <a:srgbClr val="1A1A1A"/>
                </a:solidFill>
                <a:latin typeface="Segoe UI Semibold" pitchFamily="34" charset="0"/>
                <a:ea typeface="Segoe UI Semibold" pitchFamily="34" charset="-122"/>
                <a:cs typeface="Segoe UI Semibold" pitchFamily="34" charset="-120"/>
              </a:rPr>
              <a:t>Standard defaults</a:t>
            </a:r>
            <a:endParaRPr lang="en-US" sz="1700"/>
          </a:p>
        </p:txBody>
      </p:sp>
      <p:sp>
        <p:nvSpPr>
          <p:cNvPr id="19" name="Text 16"/>
          <p:cNvSpPr/>
          <p:nvPr/>
        </p:nvSpPr>
        <p:spPr>
          <a:xfrm>
            <a:off x="640080" y="4892040"/>
            <a:ext cx="3337560" cy="822960"/>
          </a:xfrm>
          <a:prstGeom prst="rect">
            <a:avLst/>
          </a:prstGeom>
          <a:noFill/>
          <a:ln/>
        </p:spPr>
        <p:txBody>
          <a:bodyPr wrap="square" lIns="0" tIns="0" rIns="0" bIns="0" rtlCol="0" anchor="ctr"/>
          <a:lstStyle/>
          <a:p>
            <a:pPr marL="0" indent="0" algn="l">
              <a:lnSpc>
                <a:spcPct val="122000"/>
              </a:lnSpc>
              <a:buNone/>
            </a:pPr>
            <a:r>
              <a:rPr lang="en-US" sz="1200">
                <a:solidFill>
                  <a:srgbClr val="A6A6A6"/>
                </a:solidFill>
                <a:latin typeface="Segoe UI" pitchFamily="34" charset="0"/>
                <a:ea typeface="Segoe UI" pitchFamily="34" charset="-122"/>
                <a:cs typeface="Segoe UI" pitchFamily="34" charset="-120"/>
              </a:rPr>
              <a:t>Production patterns ship built in, not hand-wired per project.</a:t>
            </a:r>
            <a:endParaRPr lang="en-US" sz="1200"/>
          </a:p>
        </p:txBody>
      </p:sp>
      <p:pic>
        <p:nvPicPr>
          <p:cNvPr id="20" name="Image 1" descr="preencoded.png"/>
          <p:cNvPicPr>
            <a:picLocks noChangeAspect="1"/>
          </p:cNvPicPr>
          <p:nvPr/>
        </p:nvPicPr>
        <p:blipFill>
          <a:blip r:embed="rId4">
            <a:duotone>
              <a:srgbClr val="0067B8"/>
              <a:srgbClr val="2B88D8"/>
            </a:duotone>
          </a:blip>
          <a:stretch>
            <a:fillRect/>
          </a:stretch>
        </p:blipFill>
        <p:spPr>
          <a:xfrm>
            <a:off x="4553712" y="4343400"/>
            <a:ext cx="384048" cy="384048"/>
          </a:xfrm>
          <a:prstGeom prst="rect">
            <a:avLst/>
          </a:prstGeom>
        </p:spPr>
      </p:pic>
      <p:sp>
        <p:nvSpPr>
          <p:cNvPr id="21" name="Text 17"/>
          <p:cNvSpPr/>
          <p:nvPr/>
        </p:nvSpPr>
        <p:spPr>
          <a:xfrm>
            <a:off x="5102352" y="4297680"/>
            <a:ext cx="3063240" cy="457200"/>
          </a:xfrm>
          <a:prstGeom prst="rect">
            <a:avLst/>
          </a:prstGeom>
          <a:noFill/>
          <a:ln/>
        </p:spPr>
        <p:txBody>
          <a:bodyPr wrap="square" lIns="0" tIns="0" rIns="0" bIns="0" rtlCol="0" anchor="ctr"/>
          <a:lstStyle/>
          <a:p>
            <a:pPr marL="0" indent="0" algn="l">
              <a:buNone/>
            </a:pPr>
            <a:r>
              <a:rPr lang="en-US" sz="1700">
                <a:solidFill>
                  <a:srgbClr val="1A1A1A"/>
                </a:solidFill>
                <a:latin typeface="Segoe UI Semibold" pitchFamily="34" charset="0"/>
                <a:ea typeface="Segoe UI Semibold" pitchFamily="34" charset="-122"/>
                <a:cs typeface="Segoe UI Semibold" pitchFamily="34" charset="-120"/>
              </a:rPr>
              <a:t>Safe by design</a:t>
            </a:r>
            <a:endParaRPr lang="en-US" sz="1700"/>
          </a:p>
        </p:txBody>
      </p:sp>
      <p:sp>
        <p:nvSpPr>
          <p:cNvPr id="22" name="Text 18"/>
          <p:cNvSpPr/>
          <p:nvPr/>
        </p:nvSpPr>
        <p:spPr>
          <a:xfrm>
            <a:off x="4553712" y="4892040"/>
            <a:ext cx="3337560" cy="822960"/>
          </a:xfrm>
          <a:prstGeom prst="rect">
            <a:avLst/>
          </a:prstGeom>
          <a:noFill/>
          <a:ln/>
        </p:spPr>
        <p:txBody>
          <a:bodyPr wrap="square" lIns="0" tIns="0" rIns="0" bIns="0" rtlCol="0" anchor="ctr"/>
          <a:lstStyle/>
          <a:p>
            <a:pPr marL="0" indent="0" algn="l">
              <a:lnSpc>
                <a:spcPct val="122000"/>
              </a:lnSpc>
              <a:buNone/>
            </a:pPr>
            <a:r>
              <a:rPr lang="en-US" sz="1200">
                <a:solidFill>
                  <a:srgbClr val="A6A6A6"/>
                </a:solidFill>
                <a:latin typeface="Segoe UI" pitchFamily="34" charset="0"/>
                <a:ea typeface="Segoe UI" pitchFamily="34" charset="-122"/>
                <a:cs typeface="Segoe UI" pitchFamily="34" charset="-120"/>
              </a:rPr>
              <a:t>Human-in-the-loop approval and tracing gate every risky action.</a:t>
            </a:r>
            <a:endParaRPr lang="en-US" sz="1200"/>
          </a:p>
        </p:txBody>
      </p:sp>
      <p:pic>
        <p:nvPicPr>
          <p:cNvPr id="23" name="Image 2" descr="preencoded.png"/>
          <p:cNvPicPr>
            <a:picLocks noChangeAspect="1"/>
          </p:cNvPicPr>
          <p:nvPr/>
        </p:nvPicPr>
        <p:blipFill>
          <a:blip r:embed="rId5">
            <a:duotone>
              <a:srgbClr val="0067B8"/>
              <a:srgbClr val="2B88D8"/>
            </a:duotone>
          </a:blip>
          <a:stretch>
            <a:fillRect/>
          </a:stretch>
        </p:blipFill>
        <p:spPr>
          <a:xfrm>
            <a:off x="8467344" y="4343400"/>
            <a:ext cx="384048" cy="384048"/>
          </a:xfrm>
          <a:prstGeom prst="rect">
            <a:avLst/>
          </a:prstGeom>
        </p:spPr>
      </p:pic>
      <p:sp>
        <p:nvSpPr>
          <p:cNvPr id="24" name="Text 19"/>
          <p:cNvSpPr/>
          <p:nvPr/>
        </p:nvSpPr>
        <p:spPr>
          <a:xfrm>
            <a:off x="9015984" y="4297680"/>
            <a:ext cx="3063240" cy="457200"/>
          </a:xfrm>
          <a:prstGeom prst="rect">
            <a:avLst/>
          </a:prstGeom>
          <a:noFill/>
          <a:ln/>
        </p:spPr>
        <p:txBody>
          <a:bodyPr wrap="square" lIns="0" tIns="0" rIns="0" bIns="0" rtlCol="0" anchor="ctr"/>
          <a:lstStyle/>
          <a:p>
            <a:pPr marL="0" indent="0" algn="l">
              <a:buNone/>
            </a:pPr>
            <a:r>
              <a:rPr lang="en-US" sz="1700">
                <a:solidFill>
                  <a:srgbClr val="1A1A1A"/>
                </a:solidFill>
                <a:latin typeface="Segoe UI Semibold" pitchFamily="34" charset="0"/>
                <a:ea typeface="Segoe UI Semibold" pitchFamily="34" charset="-122"/>
                <a:cs typeface="Segoe UI Semibold" pitchFamily="34" charset="-120"/>
              </a:rPr>
              <a:t>Built to last</a:t>
            </a:r>
            <a:endParaRPr lang="en-US" sz="1700"/>
          </a:p>
        </p:txBody>
      </p:sp>
      <p:sp>
        <p:nvSpPr>
          <p:cNvPr id="25" name="Text 20"/>
          <p:cNvSpPr/>
          <p:nvPr/>
        </p:nvSpPr>
        <p:spPr>
          <a:xfrm>
            <a:off x="8467344" y="4892040"/>
            <a:ext cx="3337560" cy="822960"/>
          </a:xfrm>
          <a:prstGeom prst="rect">
            <a:avLst/>
          </a:prstGeom>
          <a:noFill/>
          <a:ln/>
        </p:spPr>
        <p:txBody>
          <a:bodyPr wrap="square" lIns="0" tIns="0" rIns="0" bIns="0" rtlCol="0" anchor="ctr"/>
          <a:lstStyle/>
          <a:p>
            <a:pPr marL="0" indent="0" algn="l">
              <a:lnSpc>
                <a:spcPct val="122000"/>
              </a:lnSpc>
              <a:buNone/>
            </a:pPr>
            <a:r>
              <a:rPr lang="en-US" sz="1200">
                <a:solidFill>
                  <a:srgbClr val="A6A6A6"/>
                </a:solidFill>
                <a:latin typeface="Segoe UI" pitchFamily="34" charset="0"/>
                <a:ea typeface="Segoe UI" pitchFamily="34" charset="-122"/>
                <a:cs typeface="Segoe UI" pitchFamily="34" charset="-120"/>
              </a:rPr>
              <a:t>Compaction and memory carry agents through long-running work.</a:t>
            </a:r>
            <a:endParaRPr lang="en-US" sz="1200"/>
          </a:p>
        </p:txBody>
      </p:sp>
      <p:sp>
        <p:nvSpPr>
          <p:cNvPr id="26" name="Shape 21"/>
          <p:cNvSpPr/>
          <p:nvPr/>
        </p:nvSpPr>
        <p:spPr>
          <a:xfrm>
            <a:off x="658368" y="6126480"/>
            <a:ext cx="10874959" cy="0"/>
          </a:xfrm>
          <a:prstGeom prst="line">
            <a:avLst/>
          </a:prstGeom>
          <a:noFill/>
          <a:ln w="12700">
            <a:solidFill>
              <a:srgbClr val="333333"/>
            </a:solidFill>
            <a:prstDash val="solid"/>
          </a:ln>
        </p:spPr>
        <p:txBody>
          <a:bodyPr/>
          <a:lstStyle/>
          <a:p>
            <a:endParaRPr lang="zh-HK" altLang="en-US"/>
          </a:p>
        </p:txBody>
      </p:sp>
      <p:sp>
        <p:nvSpPr>
          <p:cNvPr id="27" name="Text 22"/>
          <p:cNvSpPr/>
          <p:nvPr/>
        </p:nvSpPr>
        <p:spPr>
          <a:xfrm>
            <a:off x="640080" y="6236208"/>
            <a:ext cx="10972800" cy="365760"/>
          </a:xfrm>
          <a:prstGeom prst="rect">
            <a:avLst/>
          </a:prstGeom>
          <a:noFill/>
          <a:ln/>
        </p:spPr>
        <p:txBody>
          <a:bodyPr wrap="square" lIns="0" tIns="0" rIns="0" bIns="0" rtlCol="0" anchor="ctr"/>
          <a:lstStyle/>
          <a:p>
            <a:pPr marL="0" indent="0" algn="l">
              <a:buNone/>
            </a:pPr>
            <a:r>
              <a:rPr lang="en-US" sz="1350" i="1">
                <a:solidFill>
                  <a:srgbClr val="BFBFBF"/>
                </a:solidFill>
                <a:latin typeface="Segoe UI Semibold" pitchFamily="34" charset="0"/>
                <a:ea typeface="Segoe UI Semibold" pitchFamily="34" charset="-122"/>
                <a:cs typeface="Segoe UI Semibold" pitchFamily="34" charset="-120"/>
              </a:rPr>
              <a:t>Take any agent from prototype to production — without rebuilding the execution layer every time.</a:t>
            </a:r>
            <a:endParaRPr lang="en-US" sz="135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70FFA-6A92-6FEE-B24B-F388AD5649BC}"/>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D16AAB37-3067-59E9-B43F-3073FAA87E78}"/>
              </a:ext>
            </a:extLst>
          </p:cNvPr>
          <p:cNvSpPr>
            <a:spLocks noGrp="1"/>
          </p:cNvSpPr>
          <p:nvPr>
            <p:ph type="title"/>
          </p:nvPr>
        </p:nvSpPr>
        <p:spPr>
          <a:xfrm>
            <a:off x="588263" y="457200"/>
            <a:ext cx="11018520" cy="553998"/>
          </a:xfrm>
        </p:spPr>
        <p:txBody>
          <a:bodyPr/>
          <a:lstStyle/>
          <a:p>
            <a:pPr algn="ctr"/>
            <a:r>
              <a:rPr lang="en-US"/>
              <a:t>Microsoft Agent Platform</a:t>
            </a:r>
            <a:endParaRPr lang="en-CA"/>
          </a:p>
        </p:txBody>
      </p:sp>
      <p:sp>
        <p:nvSpPr>
          <p:cNvPr id="58" name="TextBox 57">
            <a:extLst>
              <a:ext uri="{FF2B5EF4-FFF2-40B4-BE49-F238E27FC236}">
                <a16:creationId xmlns:a16="http://schemas.microsoft.com/office/drawing/2014/main" id="{F9CC84FE-5C18-1E3E-A9BD-A03AA4E3B53E}"/>
              </a:ext>
            </a:extLst>
          </p:cNvPr>
          <p:cNvSpPr txBox="1"/>
          <p:nvPr/>
        </p:nvSpPr>
        <p:spPr>
          <a:xfrm>
            <a:off x="681003" y="1075959"/>
            <a:ext cx="10829993" cy="338554"/>
          </a:xfrm>
          <a:prstGeom prst="rect">
            <a:avLst/>
          </a:prstGeom>
          <a:noFill/>
        </p:spPr>
        <p:txBody>
          <a:bodyPr wrap="square">
            <a:spAutoFit/>
          </a:bodyPr>
          <a:lstStyle/>
          <a:p>
            <a:pPr marL="0" marR="0" lvl="0" indent="0" algn="ctr" defTabSz="457109"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Build in GitHub. Run and optimize in Foundry. Reach users in M365, Teams, and everywhere work gets done.</a:t>
            </a:r>
          </a:p>
        </p:txBody>
      </p:sp>
      <p:cxnSp>
        <p:nvCxnSpPr>
          <p:cNvPr id="66" name="Straight Arrow Connector 65">
            <a:extLst>
              <a:ext uri="{FF2B5EF4-FFF2-40B4-BE49-F238E27FC236}">
                <a16:creationId xmlns:a16="http://schemas.microsoft.com/office/drawing/2014/main" id="{429D4E5A-D862-E64A-0533-0D57A93CCAED}"/>
              </a:ext>
              <a:ext uri="{C183D7F6-B498-43B3-948B-1728B52AA6E4}">
                <adec:decorative xmlns:adec="http://schemas.microsoft.com/office/drawing/2017/decorative" val="1"/>
              </a:ext>
            </a:extLst>
          </p:cNvPr>
          <p:cNvCxnSpPr>
            <a:cxnSpLocks/>
          </p:cNvCxnSpPr>
          <p:nvPr/>
        </p:nvCxnSpPr>
        <p:spPr>
          <a:xfrm flipV="1">
            <a:off x="2500935" y="3721578"/>
            <a:ext cx="324000" cy="0"/>
          </a:xfrm>
          <a:prstGeom prst="straightConnector1">
            <a:avLst/>
          </a:prstGeom>
          <a:ln w="15875" cap="sq">
            <a:solidFill>
              <a:schemeClr val="tx1"/>
            </a:solidFill>
            <a:miter lim="800000"/>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p:nvSpPr>
          <p:cNvPr id="72" name="Rounded Rectangle 37">
            <a:extLst>
              <a:ext uri="{FF2B5EF4-FFF2-40B4-BE49-F238E27FC236}">
                <a16:creationId xmlns:a16="http://schemas.microsoft.com/office/drawing/2014/main" id="{A517D74E-9B1B-824A-3E1A-CF42597DE0B8}"/>
              </a:ext>
              <a:ext uri="{C183D7F6-B498-43B3-948B-1728B52AA6E4}">
                <adec:decorative xmlns:adec="http://schemas.microsoft.com/office/drawing/2017/decorative" val="1"/>
              </a:ext>
            </a:extLst>
          </p:cNvPr>
          <p:cNvSpPr/>
          <p:nvPr/>
        </p:nvSpPr>
        <p:spPr>
          <a:xfrm>
            <a:off x="9768912" y="3056021"/>
            <a:ext cx="1826151" cy="1335844"/>
          </a:xfrm>
          <a:prstGeom prst="rect">
            <a:avLst/>
          </a:prstGeom>
          <a:solidFill>
            <a:schemeClr val="bg1"/>
          </a:solidFill>
          <a:ln w="12700">
            <a:solidFill>
              <a:srgbClr val="80808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8373" tIns="0" rIns="0" bIns="10837" numCol="1" spcCol="0" rtlCol="0" fromWordArt="0" anchor="ctr" anchorCtr="0" forceAA="0" compatLnSpc="1">
            <a:prstTxWarp prst="textNoShape">
              <a:avLst/>
            </a:prstTxWarp>
            <a:noAutofit/>
          </a:bodyPr>
          <a:lstStyle/>
          <a:p>
            <a:pPr marL="0" marR="0" lvl="0" indent="0" algn="l" defTabSz="541873" rtl="0" eaLnBrk="1" fontAlgn="base" latinLnBrk="0" hangingPunct="1">
              <a:lnSpc>
                <a:spcPct val="100000"/>
              </a:lnSpc>
              <a:spcBef>
                <a:spcPct val="0"/>
              </a:spcBef>
              <a:spcAft>
                <a:spcPct val="0"/>
              </a:spcAft>
              <a:buClrTx/>
              <a:buSzTx/>
              <a:buFontTx/>
              <a:buNone/>
              <a:tabLst/>
              <a:defRPr/>
            </a:pPr>
            <a:endParaRPr kumimoji="0" lang="en-US" sz="830" b="0" i="0" u="none" strike="noStrike" kern="1200" cap="none" spc="0" normalizeH="0" baseline="0" noProof="0">
              <a:ln>
                <a:noFill/>
              </a:ln>
              <a:gradFill>
                <a:gsLst>
                  <a:gs pos="77982">
                    <a:srgbClr val="FFFFFF"/>
                  </a:gs>
                  <a:gs pos="62000">
                    <a:srgbClr val="FFFFFF"/>
                  </a:gs>
                </a:gsLst>
                <a:lin ang="0" scaled="0"/>
              </a:gradFill>
              <a:effectLst/>
              <a:uLnTx/>
              <a:uFillTx/>
              <a:latin typeface="Segoe UI"/>
              <a:ea typeface="+mn-ea"/>
              <a:cs typeface="+mn-cs"/>
            </a:endParaRPr>
          </a:p>
        </p:txBody>
      </p:sp>
      <p:sp>
        <p:nvSpPr>
          <p:cNvPr id="74" name="Rounded Rectangle 39">
            <a:extLst>
              <a:ext uri="{FF2B5EF4-FFF2-40B4-BE49-F238E27FC236}">
                <a16:creationId xmlns:a16="http://schemas.microsoft.com/office/drawing/2014/main" id="{BEF3599F-9340-B8E0-4F19-3EED150E7EA6}"/>
              </a:ext>
              <a:ext uri="{C183D7F6-B498-43B3-948B-1728B52AA6E4}">
                <adec:decorative xmlns:adec="http://schemas.microsoft.com/office/drawing/2017/decorative" val="1"/>
              </a:ext>
            </a:extLst>
          </p:cNvPr>
          <p:cNvSpPr/>
          <p:nvPr/>
        </p:nvSpPr>
        <p:spPr>
          <a:xfrm>
            <a:off x="600574" y="3056021"/>
            <a:ext cx="1826151" cy="1335844"/>
          </a:xfrm>
          <a:prstGeom prst="rect">
            <a:avLst/>
          </a:prstGeom>
          <a:solidFill>
            <a:schemeClr val="bg1"/>
          </a:solidFill>
          <a:ln w="12700">
            <a:solidFill>
              <a:srgbClr val="80808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8373" tIns="0" rIns="0" bIns="10837" numCol="1" spcCol="0" rtlCol="0" fromWordArt="0" anchor="ctr" anchorCtr="0" forceAA="0" compatLnSpc="1">
            <a:prstTxWarp prst="textNoShape">
              <a:avLst/>
            </a:prstTxWarp>
            <a:noAutofit/>
          </a:bodyPr>
          <a:lstStyle/>
          <a:p>
            <a:pPr marL="0" marR="0" lvl="0" indent="0" algn="l" defTabSz="541873" rtl="0" eaLnBrk="1" fontAlgn="base" latinLnBrk="0" hangingPunct="1">
              <a:lnSpc>
                <a:spcPct val="100000"/>
              </a:lnSpc>
              <a:spcBef>
                <a:spcPct val="0"/>
              </a:spcBef>
              <a:spcAft>
                <a:spcPct val="0"/>
              </a:spcAft>
              <a:buClrTx/>
              <a:buSzTx/>
              <a:buFontTx/>
              <a:buNone/>
              <a:tabLst/>
              <a:defRPr/>
            </a:pPr>
            <a:endParaRPr kumimoji="0" lang="en-US" sz="830" b="0" i="0" u="none" strike="noStrike" kern="1200" cap="none" spc="0" normalizeH="0" baseline="0" noProof="0">
              <a:ln>
                <a:noFill/>
              </a:ln>
              <a:gradFill>
                <a:gsLst>
                  <a:gs pos="77982">
                    <a:srgbClr val="FFFFFF"/>
                  </a:gs>
                  <a:gs pos="62000">
                    <a:srgbClr val="FFFFFF"/>
                  </a:gs>
                </a:gsLst>
                <a:lin ang="0" scaled="0"/>
              </a:gradFill>
              <a:effectLst/>
              <a:uLnTx/>
              <a:uFillTx/>
              <a:latin typeface="Segoe UI"/>
              <a:ea typeface="+mn-ea"/>
              <a:cs typeface="+mn-cs"/>
            </a:endParaRPr>
          </a:p>
        </p:txBody>
      </p:sp>
      <p:sp>
        <p:nvSpPr>
          <p:cNvPr id="75" name="Rectangle 74">
            <a:extLst>
              <a:ext uri="{FF2B5EF4-FFF2-40B4-BE49-F238E27FC236}">
                <a16:creationId xmlns:a16="http://schemas.microsoft.com/office/drawing/2014/main" id="{89668903-DB55-4944-540A-64F147389386}"/>
              </a:ext>
              <a:ext uri="{C183D7F6-B498-43B3-948B-1728B52AA6E4}">
                <adec:decorative xmlns:adec="http://schemas.microsoft.com/office/drawing/2017/decorative" val="0"/>
              </a:ext>
            </a:extLst>
          </p:cNvPr>
          <p:cNvSpPr/>
          <p:nvPr/>
        </p:nvSpPr>
        <p:spPr bwMode="auto">
          <a:xfrm>
            <a:off x="765069" y="3231500"/>
            <a:ext cx="1497160" cy="984885"/>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0"/>
              </a:spcBef>
              <a:spcAft>
                <a:spcPts val="0"/>
              </a:spcAft>
              <a:buClrTx/>
              <a:buSzTx/>
              <a:buFontTx/>
              <a:buNone/>
              <a:tabLst>
                <a:tab pos="1486861" algn="l"/>
              </a:tabLst>
              <a:defRPr/>
            </a:pPr>
            <a:r>
              <a:rPr kumimoji="0" lang="en-US" sz="1200" b="1"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Build in GitHub</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Code</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Prompts</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Skills + tools</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Eval definitions</a:t>
            </a:r>
            <a:endParaRPr kumimoji="0" lang="en-US" sz="1000" b="0"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endParaRPr>
          </a:p>
        </p:txBody>
      </p:sp>
      <p:cxnSp>
        <p:nvCxnSpPr>
          <p:cNvPr id="76" name="Straight Arrow Connector 75">
            <a:extLst>
              <a:ext uri="{FF2B5EF4-FFF2-40B4-BE49-F238E27FC236}">
                <a16:creationId xmlns:a16="http://schemas.microsoft.com/office/drawing/2014/main" id="{B98D00A3-CA66-A0DD-FF4F-B95C962BFAE7}"/>
              </a:ext>
              <a:ext uri="{C183D7F6-B498-43B3-948B-1728B52AA6E4}">
                <adec:decorative xmlns:adec="http://schemas.microsoft.com/office/drawing/2017/decorative" val="1"/>
              </a:ext>
            </a:extLst>
          </p:cNvPr>
          <p:cNvCxnSpPr>
            <a:cxnSpLocks/>
          </p:cNvCxnSpPr>
          <p:nvPr/>
        </p:nvCxnSpPr>
        <p:spPr>
          <a:xfrm flipV="1">
            <a:off x="9368884" y="3723943"/>
            <a:ext cx="324000" cy="0"/>
          </a:xfrm>
          <a:prstGeom prst="straightConnector1">
            <a:avLst/>
          </a:prstGeom>
          <a:ln w="15875" cap="sq">
            <a:solidFill>
              <a:schemeClr val="tx1"/>
            </a:solidFill>
            <a:miter lim="800000"/>
            <a:headEnd type="none" w="lg" len="sm"/>
            <a:tailEnd type="arrow" w="lg" len="sm"/>
          </a:ln>
          <a:effectLst/>
        </p:spPr>
        <p:style>
          <a:lnRef idx="1">
            <a:schemeClr val="accent1"/>
          </a:lnRef>
          <a:fillRef idx="0">
            <a:schemeClr val="accent1"/>
          </a:fillRef>
          <a:effectRef idx="0">
            <a:schemeClr val="accent1"/>
          </a:effectRef>
          <a:fontRef idx="minor">
            <a:schemeClr val="tx1"/>
          </a:fontRef>
        </p:style>
      </p:cxnSp>
      <p:sp>
        <p:nvSpPr>
          <p:cNvPr id="60" name="Rounded Rectangle 3">
            <a:extLst>
              <a:ext uri="{FF2B5EF4-FFF2-40B4-BE49-F238E27FC236}">
                <a16:creationId xmlns:a16="http://schemas.microsoft.com/office/drawing/2014/main" id="{851CC339-6AB1-EE37-5ADC-71F8BD85F773}"/>
              </a:ext>
              <a:ext uri="{C183D7F6-B498-43B3-948B-1728B52AA6E4}">
                <adec:decorative xmlns:adec="http://schemas.microsoft.com/office/drawing/2017/decorative" val="1"/>
              </a:ext>
            </a:extLst>
          </p:cNvPr>
          <p:cNvSpPr/>
          <p:nvPr/>
        </p:nvSpPr>
        <p:spPr>
          <a:xfrm>
            <a:off x="2899144" y="1646696"/>
            <a:ext cx="6393712" cy="4622342"/>
          </a:xfrm>
          <a:prstGeom prst="rect">
            <a:avLst/>
          </a:prstGeom>
          <a:solidFill>
            <a:schemeClr val="bg1"/>
          </a:solidFill>
          <a:ln w="12700" cap="flat" cmpd="sng" algn="ctr">
            <a:solidFill>
              <a:srgbClr val="2E456E"/>
            </a:solidFill>
            <a:prstDash val="solid"/>
            <a:miter lim="800000"/>
          </a:ln>
          <a:effectLst/>
        </p:spPr>
        <p:txBody>
          <a:bodyPr lIns="0" tIns="365712" rIns="0" bIns="0" rtlCol="0" anchor="ctr"/>
          <a:lstStyle/>
          <a:p>
            <a:pPr marL="0" marR="0" lvl="0" indent="0" algn="ctr" defTabSz="457109" rtl="0" eaLnBrk="1" fontAlgn="auto" latinLnBrk="0" hangingPunct="1">
              <a:lnSpc>
                <a:spcPts val="2829"/>
              </a:lnSpc>
              <a:spcBef>
                <a:spcPts val="0"/>
              </a:spcBef>
              <a:spcAft>
                <a:spcPts val="0"/>
              </a:spcAft>
              <a:buClrTx/>
              <a:buSzTx/>
              <a:buFontTx/>
              <a:buNone/>
              <a:tabLst/>
              <a:defRPr/>
            </a:pPr>
            <a:endParaRPr kumimoji="0" lang="en-US" sz="2400" b="1" i="0" u="none" strike="noStrike" kern="0" cap="none" spc="0" normalizeH="0" baseline="0" noProof="0">
              <a:ln>
                <a:noFill/>
              </a:ln>
              <a:solidFill>
                <a:srgbClr val="FEFFFE"/>
              </a:solidFill>
              <a:effectLst/>
              <a:uLnTx/>
              <a:uFillTx/>
              <a:latin typeface="Segoe UI" panose="020B0502040204020203" pitchFamily="34" charset="0"/>
              <a:ea typeface="+mn-ea"/>
              <a:cs typeface="Segoe UI" panose="020B0502040204020203" pitchFamily="34" charset="0"/>
            </a:endParaRPr>
          </a:p>
        </p:txBody>
      </p:sp>
      <p:sp>
        <p:nvSpPr>
          <p:cNvPr id="61" name="Rounded Rectangle 4">
            <a:extLst>
              <a:ext uri="{FF2B5EF4-FFF2-40B4-BE49-F238E27FC236}">
                <a16:creationId xmlns:a16="http://schemas.microsoft.com/office/drawing/2014/main" id="{0441B6D8-8DC5-D554-2D3D-C6F65E9A0C3C}"/>
              </a:ext>
            </a:extLst>
          </p:cNvPr>
          <p:cNvSpPr/>
          <p:nvPr/>
        </p:nvSpPr>
        <p:spPr>
          <a:xfrm>
            <a:off x="2899143" y="1646695"/>
            <a:ext cx="6393712" cy="579148"/>
          </a:xfrm>
          <a:prstGeom prst="rect">
            <a:avLst/>
          </a:prstGeom>
          <a:solidFill>
            <a:srgbClr val="2E456E"/>
          </a:solidFill>
          <a:ln w="12700" cap="flat">
            <a:solidFill>
              <a:srgbClr val="2E456E"/>
            </a:solidFill>
            <a:prstDash val="solid"/>
            <a:miter/>
          </a:ln>
          <a:effectLst/>
        </p:spPr>
        <p:txBody>
          <a:bodyPr anchor="ctr" anchorCtr="0"/>
          <a:lstStyle/>
          <a:p>
            <a:pPr marL="0" marR="0" lvl="0" indent="0" algn="ctr" defTabSz="717626"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gradFill>
                  <a:gsLst>
                    <a:gs pos="89908">
                      <a:srgbClr val="FBFAFA"/>
                    </a:gs>
                    <a:gs pos="80734">
                      <a:srgbClr val="FBFAFA"/>
                    </a:gs>
                  </a:gsLst>
                  <a:path path="circle">
                    <a:fillToRect l="100000" t="100000"/>
                  </a:path>
                </a:gradFill>
                <a:effectLst/>
                <a:uLnTx/>
                <a:uFillTx/>
                <a:latin typeface="Segoe UI"/>
                <a:ea typeface="+mn-ea"/>
                <a:cs typeface="Segoe Sans Display Semibold" pitchFamily="2" charset="0"/>
              </a:rPr>
              <a:t>Governed agent lifecycle</a:t>
            </a:r>
          </a:p>
        </p:txBody>
      </p:sp>
      <p:sp>
        <p:nvSpPr>
          <p:cNvPr id="62" name="Rounded Rectangle 5">
            <a:extLst>
              <a:ext uri="{FF2B5EF4-FFF2-40B4-BE49-F238E27FC236}">
                <a16:creationId xmlns:a16="http://schemas.microsoft.com/office/drawing/2014/main" id="{FCE59F2E-4F57-25F8-3729-112D678DF53C}"/>
              </a:ext>
            </a:extLst>
          </p:cNvPr>
          <p:cNvSpPr/>
          <p:nvPr/>
        </p:nvSpPr>
        <p:spPr>
          <a:xfrm>
            <a:off x="3187288" y="2494290"/>
            <a:ext cx="5828496" cy="2470013"/>
          </a:xfrm>
          <a:prstGeom prst="rect">
            <a:avLst/>
          </a:prstGeom>
          <a:solidFill>
            <a:schemeClr val="bg1"/>
          </a:solidFill>
          <a:ln w="12700" cap="flat" cmpd="sng" algn="ctr">
            <a:solidFill>
              <a:srgbClr val="36AAEE"/>
            </a:solidFill>
            <a:prstDash val="solid"/>
            <a:miter lim="800000"/>
          </a:ln>
          <a:effectLst/>
        </p:spPr>
        <p:txBody>
          <a:bodyPr lIns="0" tIns="144000" rIns="0" bIns="0" rtlCol="0" anchor="t"/>
          <a:lstStyle/>
          <a:p>
            <a:pPr marL="0" marR="0" lvl="0" indent="0" algn="ctr" defTabSz="457109"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a:ln>
                  <a:noFill/>
                </a:ln>
                <a:solidFill>
                  <a:srgbClr val="36AAEE"/>
                </a:solidFill>
                <a:effectLst/>
                <a:uLnTx/>
                <a:uFillTx/>
                <a:latin typeface="Segoe UI" panose="020B0502040204020203" pitchFamily="34" charset="0"/>
                <a:ea typeface="+mn-ea"/>
                <a:cs typeface="Segoe UI" panose="020B0502040204020203" pitchFamily="34" charset="0"/>
              </a:rPr>
              <a:t>Run in Foundry</a:t>
            </a:r>
          </a:p>
          <a:p>
            <a:pPr marL="0" marR="0" lvl="0" indent="0" algn="ctr" defTabSz="457109"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a:ln>
                <a:noFill/>
              </a:ln>
              <a:solidFill>
                <a:srgbClr val="FEFFFE"/>
              </a:solidFill>
              <a:effectLst/>
              <a:uLnTx/>
              <a:uFillTx/>
              <a:latin typeface="Segoe UI" panose="020B0502040204020203" pitchFamily="34" charset="0"/>
              <a:ea typeface="+mn-ea"/>
              <a:cs typeface="Segoe UI" panose="020B0502040204020203" pitchFamily="34" charset="0"/>
            </a:endParaRPr>
          </a:p>
        </p:txBody>
      </p:sp>
      <p:sp>
        <p:nvSpPr>
          <p:cNvPr id="71" name="TextBox 70">
            <a:extLst>
              <a:ext uri="{FF2B5EF4-FFF2-40B4-BE49-F238E27FC236}">
                <a16:creationId xmlns:a16="http://schemas.microsoft.com/office/drawing/2014/main" id="{A86326FB-E419-A10A-E67C-C731D46115BD}"/>
              </a:ext>
            </a:extLst>
          </p:cNvPr>
          <p:cNvSpPr txBox="1"/>
          <p:nvPr/>
        </p:nvSpPr>
        <p:spPr>
          <a:xfrm>
            <a:off x="3405221" y="2965304"/>
            <a:ext cx="5392630" cy="184666"/>
          </a:xfrm>
          <a:prstGeom prst="rect">
            <a:avLst/>
          </a:prstGeom>
          <a:noFill/>
          <a:effectLst/>
        </p:spPr>
        <p:txBody>
          <a:bodyPr wrap="square" lIns="0" tIns="0" rIns="0" bIns="0">
            <a:spAutoFit/>
          </a:bodyPr>
          <a:lstStyle/>
          <a:p>
            <a:pPr marL="0" marR="0" lvl="0" indent="0" algn="ctr" defTabSz="914254" rtl="0" eaLnBrk="1" fontAlgn="base" latinLnBrk="0" hangingPunct="1">
              <a:lnSpc>
                <a:spcPct val="100000"/>
              </a:lnSpc>
              <a:spcBef>
                <a:spcPts val="0"/>
              </a:spcBef>
              <a:spcAft>
                <a:spcPts val="0"/>
              </a:spcAft>
              <a:buClrTx/>
              <a:buSzTx/>
              <a:buFontTx/>
              <a:buNone/>
              <a:tabLst>
                <a:tab pos="1486861" algn="l"/>
              </a:tabLst>
              <a:defRPr/>
            </a:pPr>
            <a:r>
              <a:rPr kumimoji="0" lang="en-US" sz="1200" b="0"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Optimize models, prompts, skills, and tools.</a:t>
            </a:r>
          </a:p>
        </p:txBody>
      </p:sp>
      <p:sp>
        <p:nvSpPr>
          <p:cNvPr id="64" name="Rounded Rectangle 30">
            <a:extLst>
              <a:ext uri="{FF2B5EF4-FFF2-40B4-BE49-F238E27FC236}">
                <a16:creationId xmlns:a16="http://schemas.microsoft.com/office/drawing/2014/main" id="{125E9829-5AC5-206C-BF4B-AA9FAE85F912}"/>
              </a:ext>
              <a:ext uri="{C183D7F6-B498-43B3-948B-1728B52AA6E4}">
                <adec:decorative xmlns:adec="http://schemas.microsoft.com/office/drawing/2017/decorative" val="1"/>
              </a:ext>
            </a:extLst>
          </p:cNvPr>
          <p:cNvSpPr/>
          <p:nvPr/>
        </p:nvSpPr>
        <p:spPr>
          <a:xfrm>
            <a:off x="3536632" y="3304000"/>
            <a:ext cx="2559367" cy="839886"/>
          </a:xfrm>
          <a:prstGeom prst="rect">
            <a:avLst/>
          </a:prstGeom>
          <a:solidFill>
            <a:srgbClr val="3272A7"/>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noFill/>
              <a:effectLst/>
              <a:uLnTx/>
              <a:uFillTx/>
              <a:latin typeface="Segoe UI"/>
              <a:ea typeface="+mn-ea"/>
              <a:cs typeface="+mn-cs"/>
            </a:endParaRPr>
          </a:p>
        </p:txBody>
      </p:sp>
      <p:sp>
        <p:nvSpPr>
          <p:cNvPr id="65" name="Rectangle 64">
            <a:extLst>
              <a:ext uri="{FF2B5EF4-FFF2-40B4-BE49-F238E27FC236}">
                <a16:creationId xmlns:a16="http://schemas.microsoft.com/office/drawing/2014/main" id="{98E2D6D9-27EB-F34D-E41E-69C2F9740FD9}"/>
              </a:ext>
              <a:ext uri="{C183D7F6-B498-43B3-948B-1728B52AA6E4}">
                <adec:decorative xmlns:adec="http://schemas.microsoft.com/office/drawing/2017/decorative" val="0"/>
              </a:ext>
            </a:extLst>
          </p:cNvPr>
          <p:cNvSpPr/>
          <p:nvPr/>
        </p:nvSpPr>
        <p:spPr bwMode="auto">
          <a:xfrm>
            <a:off x="3837205" y="3431555"/>
            <a:ext cx="1958221" cy="584775"/>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200" b="1"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Agent runtime</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plan / act / observe</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host &amp; scale</a:t>
            </a:r>
          </a:p>
        </p:txBody>
      </p:sp>
      <p:sp>
        <p:nvSpPr>
          <p:cNvPr id="69" name="Rounded Rectangle 34">
            <a:extLst>
              <a:ext uri="{FF2B5EF4-FFF2-40B4-BE49-F238E27FC236}">
                <a16:creationId xmlns:a16="http://schemas.microsoft.com/office/drawing/2014/main" id="{404123C3-5258-1F5D-9C06-F413F256361F}"/>
              </a:ext>
              <a:ext uri="{C183D7F6-B498-43B3-948B-1728B52AA6E4}">
                <adec:decorative xmlns:adec="http://schemas.microsoft.com/office/drawing/2017/decorative" val="1"/>
              </a:ext>
            </a:extLst>
          </p:cNvPr>
          <p:cNvSpPr/>
          <p:nvPr/>
        </p:nvSpPr>
        <p:spPr>
          <a:xfrm>
            <a:off x="6095999" y="3304000"/>
            <a:ext cx="2559368" cy="839886"/>
          </a:xfrm>
          <a:prstGeom prst="rect">
            <a:avLst/>
          </a:prstGeom>
          <a:solidFill>
            <a:srgbClr val="305B8A"/>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837" b="0" i="0" u="none" strike="noStrike" kern="1200" cap="none" spc="0" normalizeH="0" baseline="0" noProof="0">
              <a:ln>
                <a:noFill/>
              </a:ln>
              <a:noFill/>
              <a:effectLst/>
              <a:uLnTx/>
              <a:uFillTx/>
              <a:latin typeface="Segoe UI"/>
              <a:ea typeface="+mn-ea"/>
              <a:cs typeface="+mn-cs"/>
            </a:endParaRPr>
          </a:p>
        </p:txBody>
      </p:sp>
      <p:sp>
        <p:nvSpPr>
          <p:cNvPr id="70" name="Rectangle 69">
            <a:extLst>
              <a:ext uri="{FF2B5EF4-FFF2-40B4-BE49-F238E27FC236}">
                <a16:creationId xmlns:a16="http://schemas.microsoft.com/office/drawing/2014/main" id="{36EE1DEC-8C10-0FB1-D9A0-854FA6043D0A}"/>
              </a:ext>
              <a:ext uri="{C183D7F6-B498-43B3-948B-1728B52AA6E4}">
                <adec:decorative xmlns:adec="http://schemas.microsoft.com/office/drawing/2017/decorative" val="0"/>
              </a:ext>
            </a:extLst>
          </p:cNvPr>
          <p:cNvSpPr/>
          <p:nvPr/>
        </p:nvSpPr>
        <p:spPr bwMode="auto">
          <a:xfrm>
            <a:off x="6396573" y="3431555"/>
            <a:ext cx="1958221" cy="584775"/>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200" b="1"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Evaluate &amp; Optimize</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routing + RL</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agents &amp; eval signals</a:t>
            </a:r>
          </a:p>
        </p:txBody>
      </p:sp>
      <p:sp>
        <p:nvSpPr>
          <p:cNvPr id="80" name="Rounded Rectangle 1">
            <a:extLst>
              <a:ext uri="{FF2B5EF4-FFF2-40B4-BE49-F238E27FC236}">
                <a16:creationId xmlns:a16="http://schemas.microsoft.com/office/drawing/2014/main" id="{EDB6B004-A755-1073-0DF2-7FED530E242F}"/>
              </a:ext>
              <a:ext uri="{C183D7F6-B498-43B3-948B-1728B52AA6E4}">
                <adec:decorative xmlns:adec="http://schemas.microsoft.com/office/drawing/2017/decorative" val="1"/>
              </a:ext>
            </a:extLst>
          </p:cNvPr>
          <p:cNvSpPr/>
          <p:nvPr/>
        </p:nvSpPr>
        <p:spPr>
          <a:xfrm>
            <a:off x="3536633" y="4143886"/>
            <a:ext cx="5118734" cy="547150"/>
          </a:xfrm>
          <a:prstGeom prst="rect">
            <a:avLst/>
          </a:prstGeom>
          <a:solidFill>
            <a:srgbClr val="2E456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8373" tIns="86699" rIns="108373" bIns="86699" numCol="1" spcCol="0" rtlCol="0" fromWordArt="0" anchor="t" anchorCtr="0" forceAA="0" compatLnSpc="1">
            <a:prstTxWarp prst="textNoShape">
              <a:avLst/>
            </a:prstTxWarp>
            <a:noAutofit/>
          </a:bodyPr>
          <a:lstStyle/>
          <a:p>
            <a:pPr marL="0" marR="0" lvl="0" indent="0" algn="l" defTabSz="552583" rtl="0" eaLnBrk="1" fontAlgn="base" latinLnBrk="0" hangingPunct="1">
              <a:lnSpc>
                <a:spcPct val="100000"/>
              </a:lnSpc>
              <a:spcBef>
                <a:spcPct val="0"/>
              </a:spcBef>
              <a:spcAft>
                <a:spcPct val="0"/>
              </a:spcAft>
              <a:buClrTx/>
              <a:buSzTx/>
              <a:buFontTx/>
              <a:buNone/>
              <a:tabLst/>
              <a:defRPr/>
            </a:pPr>
            <a:endParaRPr kumimoji="0" lang="en-US" sz="237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81" name="Rectangle 80">
            <a:extLst>
              <a:ext uri="{FF2B5EF4-FFF2-40B4-BE49-F238E27FC236}">
                <a16:creationId xmlns:a16="http://schemas.microsoft.com/office/drawing/2014/main" id="{656CB72A-F81D-8176-BF6E-41D238ED4EF9}"/>
              </a:ext>
              <a:ext uri="{C183D7F6-B498-43B3-948B-1728B52AA6E4}">
                <adec:decorative xmlns:adec="http://schemas.microsoft.com/office/drawing/2017/decorative" val="0"/>
              </a:ext>
            </a:extLst>
          </p:cNvPr>
          <p:cNvSpPr/>
          <p:nvPr/>
        </p:nvSpPr>
        <p:spPr bwMode="auto">
          <a:xfrm>
            <a:off x="4005418" y="4325128"/>
            <a:ext cx="4181163" cy="184666"/>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0"/>
              </a:spcBef>
              <a:spcAft>
                <a:spcPts val="0"/>
              </a:spcAft>
              <a:buClrTx/>
              <a:buSzTx/>
              <a:buFontTx/>
              <a:buNone/>
              <a:tabLst>
                <a:tab pos="1486861" algn="l"/>
              </a:tabLst>
              <a:defRPr/>
            </a:pPr>
            <a:r>
              <a:rPr kumimoji="0" lang="en-US" sz="1200" b="1"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AI Models </a:t>
            </a:r>
            <a:r>
              <a:rPr kumimoji="0" lang="en-US" sz="1200" b="0" i="0" u="none" strike="noStrike" kern="1200" cap="none" spc="0" normalizeH="0" baseline="0" noProof="0">
                <a:ln w="3175">
                  <a:noFill/>
                </a:ln>
                <a:solidFill>
                  <a:srgbClr val="FFFFFF"/>
                </a:solidFill>
                <a:effectLst/>
                <a:uLnTx/>
                <a:uFillTx/>
                <a:latin typeface="Segoe UI" panose="020B0502040204020203" pitchFamily="34" charset="0"/>
                <a:ea typeface="+mn-ea"/>
                <a:cs typeface="Segoe UI" panose="020B0502040204020203" pitchFamily="34" charset="0"/>
              </a:rPr>
              <a:t>– 11K models</a:t>
            </a:r>
          </a:p>
        </p:txBody>
      </p:sp>
      <p:sp>
        <p:nvSpPr>
          <p:cNvPr id="67" name="Rectangle: Rounded Corners 3">
            <a:extLst>
              <a:ext uri="{FF2B5EF4-FFF2-40B4-BE49-F238E27FC236}">
                <a16:creationId xmlns:a16="http://schemas.microsoft.com/office/drawing/2014/main" id="{20851B62-A20A-4F4C-7724-F267EA7E3EEC}"/>
              </a:ext>
              <a:ext uri="{C183D7F6-B498-43B3-948B-1728B52AA6E4}">
                <adec:decorative xmlns:adec="http://schemas.microsoft.com/office/drawing/2017/decorative" val="0"/>
              </a:ext>
            </a:extLst>
          </p:cNvPr>
          <p:cNvSpPr/>
          <p:nvPr/>
        </p:nvSpPr>
        <p:spPr bwMode="auto">
          <a:xfrm>
            <a:off x="4442764" y="4828466"/>
            <a:ext cx="3317549" cy="276987"/>
          </a:xfrm>
          <a:prstGeom prst="rect">
            <a:avLst/>
          </a:prstGeom>
          <a:solidFill>
            <a:schemeClr val="bg1"/>
          </a:solidFill>
          <a:ln w="12700" cap="flat" cmpd="sng" algn="ctr">
            <a:noFill/>
            <a:prstDash val="solid"/>
            <a:miter lim="800000"/>
          </a:ln>
          <a:effectLst/>
        </p:spPr>
        <p:txBody>
          <a:bodyPr wrap="none" lIns="108000" tIns="45714" rIns="108000" bIns="45714" rtlCol="0" anchor="ctr">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358741"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Context with IQ </a:t>
            </a:r>
            <a:r>
              <a:rPr kumimoji="0" lang="en-US" sz="1200" b="0"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a:t>
            </a:r>
            <a:r>
              <a:rPr kumimoji="0" lang="en-US" sz="1200" b="1"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 </a:t>
            </a:r>
            <a:r>
              <a:rPr kumimoji="0" lang="en-US" sz="1200" b="0" i="1"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your</a:t>
            </a:r>
            <a:r>
              <a:rPr kumimoji="0" lang="en-US" sz="1200" b="0"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 enterprise knowledge</a:t>
            </a:r>
          </a:p>
        </p:txBody>
      </p:sp>
      <p:sp>
        <p:nvSpPr>
          <p:cNvPr id="82" name="Rectangle: Rounded Corners 3">
            <a:extLst>
              <a:ext uri="{FF2B5EF4-FFF2-40B4-BE49-F238E27FC236}">
                <a16:creationId xmlns:a16="http://schemas.microsoft.com/office/drawing/2014/main" id="{E309248B-DD2A-33B2-AE21-DC1F36D4DFBB}"/>
              </a:ext>
              <a:ext uri="{C183D7F6-B498-43B3-948B-1728B52AA6E4}">
                <adec:decorative xmlns:adec="http://schemas.microsoft.com/office/drawing/2017/decorative" val="0"/>
              </a:ext>
            </a:extLst>
          </p:cNvPr>
          <p:cNvSpPr/>
          <p:nvPr/>
        </p:nvSpPr>
        <p:spPr bwMode="auto">
          <a:xfrm>
            <a:off x="3187288" y="5224163"/>
            <a:ext cx="5828496" cy="373750"/>
          </a:xfrm>
          <a:prstGeom prst="rect">
            <a:avLst/>
          </a:prstGeom>
          <a:solidFill>
            <a:schemeClr val="tx1">
              <a:alpha val="15000"/>
            </a:schemeClr>
          </a:solidFill>
          <a:ln w="12700" cap="flat" cmpd="sng" algn="ctr">
            <a:noFill/>
            <a:prstDash val="solid"/>
            <a:miter lim="800000"/>
          </a:ln>
          <a:effectLst/>
        </p:spPr>
        <p:txBody>
          <a:bodyPr wrap="square" lIns="45714" tIns="45714" rIns="45714" bIns="45714" rtlCol="0" anchor="ctr">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358741"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Powered by Azure </a:t>
            </a:r>
            <a:r>
              <a:rPr kumimoji="0" lang="en-US" sz="1200" b="0"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 global scale, data zones, sovereign controls</a:t>
            </a:r>
          </a:p>
        </p:txBody>
      </p:sp>
      <p:sp>
        <p:nvSpPr>
          <p:cNvPr id="68" name="Rectangle: Rounded Corners 3">
            <a:extLst>
              <a:ext uri="{FF2B5EF4-FFF2-40B4-BE49-F238E27FC236}">
                <a16:creationId xmlns:a16="http://schemas.microsoft.com/office/drawing/2014/main" id="{BFE48C18-8254-3871-7A9F-532060E9355F}"/>
              </a:ext>
              <a:ext uri="{C183D7F6-B498-43B3-948B-1728B52AA6E4}">
                <adec:decorative xmlns:adec="http://schemas.microsoft.com/office/drawing/2017/decorative" val="0"/>
              </a:ext>
            </a:extLst>
          </p:cNvPr>
          <p:cNvSpPr/>
          <p:nvPr/>
        </p:nvSpPr>
        <p:spPr bwMode="auto">
          <a:xfrm>
            <a:off x="3187288" y="5597913"/>
            <a:ext cx="5828496" cy="373750"/>
          </a:xfrm>
          <a:prstGeom prst="rect">
            <a:avLst/>
          </a:prstGeom>
          <a:solidFill>
            <a:schemeClr val="tx1">
              <a:alpha val="20000"/>
            </a:schemeClr>
          </a:solidFill>
          <a:ln w="12700" cap="flat" cmpd="sng" algn="ctr">
            <a:noFill/>
            <a:prstDash val="solid"/>
            <a:miter lim="800000"/>
          </a:ln>
          <a:effectLst/>
        </p:spPr>
        <p:txBody>
          <a:bodyPr wrap="square" lIns="45714" tIns="45714" rIns="45714" bIns="45714" rtlCol="0" anchor="ctr">
            <a:no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358741"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Manage with Agent 365 </a:t>
            </a:r>
            <a:r>
              <a:rPr kumimoji="0" lang="en-US" sz="1200" b="0" i="0" u="none" strike="noStrike" kern="1200" cap="none" spc="0" normalizeH="0" baseline="0" noProof="0">
                <a:ln>
                  <a:noFill/>
                </a:ln>
                <a:effectLst/>
                <a:uLnTx/>
                <a:uFillTx/>
                <a:latin typeface="Segoe UI" panose="020B0502040204020203" pitchFamily="34" charset="0"/>
                <a:ea typeface="+mn-ea"/>
                <a:cs typeface="Segoe UI" panose="020B0502040204020203" pitchFamily="34" charset="0"/>
              </a:rPr>
              <a:t>– Observe, Secure, Govern, with Agent ID</a:t>
            </a:r>
          </a:p>
        </p:txBody>
      </p:sp>
      <p:sp>
        <p:nvSpPr>
          <p:cNvPr id="73" name="Rectangle 72">
            <a:extLst>
              <a:ext uri="{FF2B5EF4-FFF2-40B4-BE49-F238E27FC236}">
                <a16:creationId xmlns:a16="http://schemas.microsoft.com/office/drawing/2014/main" id="{69DD4C91-741E-5B2C-6391-9359672487C1}"/>
              </a:ext>
              <a:ext uri="{C183D7F6-B498-43B3-948B-1728B52AA6E4}">
                <adec:decorative xmlns:adec="http://schemas.microsoft.com/office/drawing/2017/decorative" val="0"/>
              </a:ext>
            </a:extLst>
          </p:cNvPr>
          <p:cNvSpPr/>
          <p:nvPr/>
        </p:nvSpPr>
        <p:spPr bwMode="auto">
          <a:xfrm>
            <a:off x="9933408" y="3331528"/>
            <a:ext cx="1497160" cy="784830"/>
          </a:xfrm>
          <a:prstGeom prst="rect">
            <a:avLst/>
          </a:prstGeom>
          <a:noFill/>
          <a:effectLst/>
        </p:spPr>
        <p:txBody>
          <a:bodyPr wrap="square" lIns="0" tIns="0" rIns="0" bIns="0" rtlCol="0" anchor="ctr" anchorCtr="0">
            <a:spAutoFit/>
          </a:bodyPr>
          <a:lstStyle>
            <a:defPPr>
              <a:defRPr lang="en-US"/>
            </a:defPPr>
            <a:lvl1pPr marL="0" algn="l" defTabSz="717626" rtl="0" eaLnBrk="1" latinLnBrk="0" hangingPunct="1">
              <a:defRPr sz="1413" kern="1200">
                <a:solidFill>
                  <a:schemeClr val="tx1"/>
                </a:solidFill>
                <a:latin typeface="+mn-lt"/>
                <a:ea typeface="+mn-ea"/>
                <a:cs typeface="+mn-cs"/>
              </a:defRPr>
            </a:lvl1pPr>
            <a:lvl2pPr marL="358814" algn="l" defTabSz="717626" rtl="0" eaLnBrk="1" latinLnBrk="0" hangingPunct="1">
              <a:defRPr sz="1413" kern="1200">
                <a:solidFill>
                  <a:schemeClr val="tx1"/>
                </a:solidFill>
                <a:latin typeface="+mn-lt"/>
                <a:ea typeface="+mn-ea"/>
                <a:cs typeface="+mn-cs"/>
              </a:defRPr>
            </a:lvl2pPr>
            <a:lvl3pPr marL="717626" algn="l" defTabSz="717626" rtl="0" eaLnBrk="1" latinLnBrk="0" hangingPunct="1">
              <a:defRPr sz="1413" kern="1200">
                <a:solidFill>
                  <a:schemeClr val="tx1"/>
                </a:solidFill>
                <a:latin typeface="+mn-lt"/>
                <a:ea typeface="+mn-ea"/>
                <a:cs typeface="+mn-cs"/>
              </a:defRPr>
            </a:lvl3pPr>
            <a:lvl4pPr marL="1076440" algn="l" defTabSz="717626" rtl="0" eaLnBrk="1" latinLnBrk="0" hangingPunct="1">
              <a:defRPr sz="1413" kern="1200">
                <a:solidFill>
                  <a:schemeClr val="tx1"/>
                </a:solidFill>
                <a:latin typeface="+mn-lt"/>
                <a:ea typeface="+mn-ea"/>
                <a:cs typeface="+mn-cs"/>
              </a:defRPr>
            </a:lvl4pPr>
            <a:lvl5pPr marL="1435252" algn="l" defTabSz="717626" rtl="0" eaLnBrk="1" latinLnBrk="0" hangingPunct="1">
              <a:defRPr sz="1413" kern="1200">
                <a:solidFill>
                  <a:schemeClr val="tx1"/>
                </a:solidFill>
                <a:latin typeface="+mn-lt"/>
                <a:ea typeface="+mn-ea"/>
                <a:cs typeface="+mn-cs"/>
              </a:defRPr>
            </a:lvl5pPr>
            <a:lvl6pPr marL="1794066" algn="l" defTabSz="717626" rtl="0" eaLnBrk="1" latinLnBrk="0" hangingPunct="1">
              <a:defRPr sz="1413" kern="1200">
                <a:solidFill>
                  <a:schemeClr val="tx1"/>
                </a:solidFill>
                <a:latin typeface="+mn-lt"/>
                <a:ea typeface="+mn-ea"/>
                <a:cs typeface="+mn-cs"/>
              </a:defRPr>
            </a:lvl6pPr>
            <a:lvl7pPr marL="2152877" algn="l" defTabSz="717626" rtl="0" eaLnBrk="1" latinLnBrk="0" hangingPunct="1">
              <a:defRPr sz="1413" kern="1200">
                <a:solidFill>
                  <a:schemeClr val="tx1"/>
                </a:solidFill>
                <a:latin typeface="+mn-lt"/>
                <a:ea typeface="+mn-ea"/>
                <a:cs typeface="+mn-cs"/>
              </a:defRPr>
            </a:lvl7pPr>
            <a:lvl8pPr marL="2511691" algn="l" defTabSz="717626" rtl="0" eaLnBrk="1" latinLnBrk="0" hangingPunct="1">
              <a:defRPr sz="1413" kern="1200">
                <a:solidFill>
                  <a:schemeClr val="tx1"/>
                </a:solidFill>
                <a:latin typeface="+mn-lt"/>
                <a:ea typeface="+mn-ea"/>
                <a:cs typeface="+mn-cs"/>
              </a:defRPr>
            </a:lvl8pPr>
            <a:lvl9pPr marL="2870503" algn="l" defTabSz="717626" rtl="0" eaLnBrk="1" latinLnBrk="0" hangingPunct="1">
              <a:defRPr sz="1413" kern="1200">
                <a:solidFill>
                  <a:schemeClr val="tx1"/>
                </a:solidFill>
                <a:latin typeface="+mn-lt"/>
                <a:ea typeface="+mn-ea"/>
                <a:cs typeface="+mn-cs"/>
              </a:defRPr>
            </a:lvl9pPr>
          </a:lstStyle>
          <a:p>
            <a:pPr marL="0" marR="0" lvl="0" indent="0" algn="ctr" defTabSz="914254" rtl="0" eaLnBrk="1" fontAlgn="base" latinLnBrk="0" hangingPunct="1">
              <a:lnSpc>
                <a:spcPct val="100000"/>
              </a:lnSpc>
              <a:spcBef>
                <a:spcPts val="0"/>
              </a:spcBef>
              <a:spcAft>
                <a:spcPts val="0"/>
              </a:spcAft>
              <a:buClrTx/>
              <a:buSzTx/>
              <a:buFontTx/>
              <a:buNone/>
              <a:tabLst>
                <a:tab pos="1486861" algn="l"/>
              </a:tabLst>
              <a:defRPr/>
            </a:pPr>
            <a:r>
              <a:rPr kumimoji="0" lang="en-US" sz="1200" b="1"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Distribute to users</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M365 Copilot</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Teams</a:t>
            </a:r>
          </a:p>
          <a:p>
            <a:pPr marL="0" marR="0" lvl="0" indent="0" algn="ctr" defTabSz="914254" rtl="0" eaLnBrk="1" fontAlgn="base" latinLnBrk="0" hangingPunct="1">
              <a:lnSpc>
                <a:spcPct val="100000"/>
              </a:lnSpc>
              <a:spcBef>
                <a:spcPts val="300"/>
              </a:spcBef>
              <a:spcAft>
                <a:spcPts val="0"/>
              </a:spcAft>
              <a:buClrTx/>
              <a:buSzTx/>
              <a:buFontTx/>
              <a:buNone/>
              <a:tabLst>
                <a:tab pos="1486861" algn="l"/>
              </a:tabLst>
              <a:defRPr/>
            </a:pPr>
            <a:r>
              <a:rPr kumimoji="0" lang="en-US" sz="1050" b="0" i="0" u="none" strike="noStrike" kern="1200" cap="none" spc="0" normalizeH="0" baseline="0" noProof="0">
                <a:ln w="3175">
                  <a:noFill/>
                </a:ln>
                <a:effectLst/>
                <a:uLnTx/>
                <a:uFillTx/>
                <a:latin typeface="Segoe UI" panose="020B0502040204020203" pitchFamily="34" charset="0"/>
                <a:ea typeface="+mn-ea"/>
                <a:cs typeface="Segoe UI" panose="020B0502040204020203" pitchFamily="34" charset="0"/>
              </a:rPr>
              <a:t>Apps + APIs</a:t>
            </a:r>
          </a:p>
        </p:txBody>
      </p:sp>
      <p:grpSp>
        <p:nvGrpSpPr>
          <p:cNvPr id="3" name="Group 2">
            <a:extLst>
              <a:ext uri="{FF2B5EF4-FFF2-40B4-BE49-F238E27FC236}">
                <a16:creationId xmlns:a16="http://schemas.microsoft.com/office/drawing/2014/main" id="{3F25A600-EF59-E552-C4E2-FE19603932F7}"/>
              </a:ext>
              <a:ext uri="{C183D7F6-B498-43B3-948B-1728B52AA6E4}">
                <adec:decorative xmlns:adec="http://schemas.microsoft.com/office/drawing/2017/decorative" val="1"/>
              </a:ext>
            </a:extLst>
          </p:cNvPr>
          <p:cNvGrpSpPr>
            <a:grpSpLocks noChangeAspect="1"/>
          </p:cNvGrpSpPr>
          <p:nvPr/>
        </p:nvGrpSpPr>
        <p:grpSpPr>
          <a:xfrm>
            <a:off x="5869183" y="3497127"/>
            <a:ext cx="453633" cy="453633"/>
            <a:chOff x="5786544" y="5678072"/>
            <a:chExt cx="309838" cy="309838"/>
          </a:xfrm>
        </p:grpSpPr>
        <p:sp>
          <p:nvSpPr>
            <p:cNvPr id="4" name="Oval 3">
              <a:extLst>
                <a:ext uri="{FF2B5EF4-FFF2-40B4-BE49-F238E27FC236}">
                  <a16:creationId xmlns:a16="http://schemas.microsoft.com/office/drawing/2014/main" id="{61955C71-CBBB-7A16-D3C2-206940834AB8}"/>
                </a:ext>
              </a:extLst>
            </p:cNvPr>
            <p:cNvSpPr/>
            <p:nvPr/>
          </p:nvSpPr>
          <p:spPr bwMode="auto">
            <a:xfrm>
              <a:off x="5786544" y="5678072"/>
              <a:ext cx="309838" cy="309838"/>
            </a:xfrm>
            <a:prstGeom prst="ellipse">
              <a:avLst/>
            </a:prstGeom>
            <a:solidFill>
              <a:schemeClr val="tx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000000"/>
                </a:solidFill>
                <a:effectLst/>
                <a:uLnTx/>
                <a:uFillTx/>
                <a:latin typeface="Segoe UI"/>
                <a:ea typeface="Segoe UI" pitchFamily="34" charset="0"/>
                <a:cs typeface="Segoe UI" pitchFamily="34" charset="0"/>
              </a:endParaRPr>
            </a:p>
          </p:txBody>
        </p:sp>
        <p:sp>
          <p:nvSpPr>
            <p:cNvPr id="5" name="Graphic 64">
              <a:extLst>
                <a:ext uri="{FF2B5EF4-FFF2-40B4-BE49-F238E27FC236}">
                  <a16:creationId xmlns:a16="http://schemas.microsoft.com/office/drawing/2014/main" id="{ED9C1A59-2C33-D55C-F613-7BF94B191CD4}"/>
                </a:ext>
              </a:extLst>
            </p:cNvPr>
            <p:cNvSpPr/>
            <p:nvPr/>
          </p:nvSpPr>
          <p:spPr>
            <a:xfrm>
              <a:off x="5869912" y="5761430"/>
              <a:ext cx="143103" cy="143123"/>
            </a:xfrm>
            <a:custGeom>
              <a:avLst/>
              <a:gdLst>
                <a:gd name="csX0" fmla="*/ 121082 w 190469"/>
                <a:gd name="csY0" fmla="*/ 2792 h 190497"/>
                <a:gd name="csX1" fmla="*/ 120253 w 190469"/>
                <a:gd name="csY1" fmla="*/ 2049 h 190497"/>
                <a:gd name="csX2" fmla="*/ 107613 w 190469"/>
                <a:gd name="csY2" fmla="*/ 2792 h 190497"/>
                <a:gd name="csX3" fmla="*/ 106871 w 190469"/>
                <a:gd name="csY3" fmla="*/ 3621 h 190497"/>
                <a:gd name="csX4" fmla="*/ 107613 w 190469"/>
                <a:gd name="csY4" fmla="*/ 16251 h 190497"/>
                <a:gd name="csX5" fmla="*/ 119986 w 190469"/>
                <a:gd name="csY5" fmla="*/ 28605 h 190497"/>
                <a:gd name="csX6" fmla="*/ 66665 w 190469"/>
                <a:gd name="csY6" fmla="*/ 28605 h 190497"/>
                <a:gd name="csX7" fmla="*/ 64379 w 190469"/>
                <a:gd name="csY7" fmla="*/ 28643 h 190497"/>
                <a:gd name="csX8" fmla="*/ 0 w 190469"/>
                <a:gd name="csY8" fmla="*/ 95223 h 190497"/>
                <a:gd name="csX9" fmla="*/ 11325 w 190469"/>
                <a:gd name="csY9" fmla="*/ 132361 h 190497"/>
                <a:gd name="csX10" fmla="*/ 24608 w 190469"/>
                <a:gd name="csY10" fmla="*/ 134566 h 190497"/>
                <a:gd name="csX11" fmla="*/ 26813 w 190469"/>
                <a:gd name="csY11" fmla="*/ 121283 h 190497"/>
                <a:gd name="csX12" fmla="*/ 25527 w 190469"/>
                <a:gd name="csY12" fmla="*/ 119207 h 190497"/>
                <a:gd name="csX13" fmla="*/ 42685 w 190469"/>
                <a:gd name="csY13" fmla="*/ 54119 h 190497"/>
                <a:gd name="csX14" fmla="*/ 66675 w 190469"/>
                <a:gd name="csY14" fmla="*/ 47645 h 190497"/>
                <a:gd name="csX15" fmla="*/ 119967 w 190469"/>
                <a:gd name="csY15" fmla="*/ 47645 h 190497"/>
                <a:gd name="csX16" fmla="*/ 107613 w 190469"/>
                <a:gd name="csY16" fmla="*/ 59999 h 190497"/>
                <a:gd name="csX17" fmla="*/ 106871 w 190469"/>
                <a:gd name="csY17" fmla="*/ 60828 h 190497"/>
                <a:gd name="csX18" fmla="*/ 108250 w 190469"/>
                <a:gd name="csY18" fmla="*/ 74214 h 190497"/>
                <a:gd name="csX19" fmla="*/ 121082 w 190469"/>
                <a:gd name="csY19" fmla="*/ 73458 h 190497"/>
                <a:gd name="csX20" fmla="*/ 149714 w 190469"/>
                <a:gd name="csY20" fmla="*/ 44855 h 190497"/>
                <a:gd name="csX21" fmla="*/ 150447 w 190469"/>
                <a:gd name="csY21" fmla="*/ 44026 h 190497"/>
                <a:gd name="csX22" fmla="*/ 149704 w 190469"/>
                <a:gd name="csY22" fmla="*/ 31396 h 190497"/>
                <a:gd name="csX23" fmla="*/ 121082 w 190469"/>
                <a:gd name="csY23" fmla="*/ 2792 h 190497"/>
                <a:gd name="csX24" fmla="*/ 178946 w 190469"/>
                <a:gd name="csY24" fmla="*/ 57761 h 190497"/>
                <a:gd name="csX25" fmla="*/ 165592 w 190469"/>
                <a:gd name="csY25" fmla="*/ 56104 h 190497"/>
                <a:gd name="csX26" fmla="*/ 161925 w 190469"/>
                <a:gd name="csY26" fmla="*/ 63638 h 190497"/>
                <a:gd name="csX27" fmla="*/ 163563 w 190469"/>
                <a:gd name="csY27" fmla="*/ 68981 h 190497"/>
                <a:gd name="csX28" fmla="*/ 150064 w 190469"/>
                <a:gd name="csY28" fmla="*/ 134926 h 190497"/>
                <a:gd name="csX29" fmla="*/ 123844 w 190469"/>
                <a:gd name="csY29" fmla="*/ 142800 h 190497"/>
                <a:gd name="csX30" fmla="*/ 70618 w 190469"/>
                <a:gd name="csY30" fmla="*/ 142800 h 190497"/>
                <a:gd name="csX31" fmla="*/ 82944 w 190469"/>
                <a:gd name="csY31" fmla="*/ 130513 h 190497"/>
                <a:gd name="csX32" fmla="*/ 83734 w 190469"/>
                <a:gd name="csY32" fmla="*/ 129598 h 190497"/>
                <a:gd name="csX33" fmla="*/ 83677 w 190469"/>
                <a:gd name="csY33" fmla="*/ 117883 h 190497"/>
                <a:gd name="csX34" fmla="*/ 82944 w 190469"/>
                <a:gd name="csY34" fmla="*/ 117044 h 190497"/>
                <a:gd name="csX35" fmla="*/ 82039 w 190469"/>
                <a:gd name="csY35" fmla="*/ 116244 h 190497"/>
                <a:gd name="csX36" fmla="*/ 70304 w 190469"/>
                <a:gd name="csY36" fmla="*/ 116302 h 190497"/>
                <a:gd name="csX37" fmla="*/ 69466 w 190469"/>
                <a:gd name="csY37" fmla="*/ 117044 h 190497"/>
                <a:gd name="csX38" fmla="*/ 40843 w 190469"/>
                <a:gd name="csY38" fmla="*/ 145648 h 190497"/>
                <a:gd name="csX39" fmla="*/ 40053 w 190469"/>
                <a:gd name="csY39" fmla="*/ 146553 h 190497"/>
                <a:gd name="csX40" fmla="*/ 40110 w 190469"/>
                <a:gd name="csY40" fmla="*/ 158278 h 190497"/>
                <a:gd name="csX41" fmla="*/ 40843 w 190469"/>
                <a:gd name="csY41" fmla="*/ 159107 h 190497"/>
                <a:gd name="csX42" fmla="*/ 69466 w 190469"/>
                <a:gd name="csY42" fmla="*/ 187710 h 190497"/>
                <a:gd name="csX43" fmla="*/ 70371 w 190469"/>
                <a:gd name="csY43" fmla="*/ 188511 h 190497"/>
                <a:gd name="csX44" fmla="*/ 83731 w 190469"/>
                <a:gd name="csY44" fmla="*/ 186795 h 190497"/>
                <a:gd name="csX45" fmla="*/ 83677 w 190469"/>
                <a:gd name="csY45" fmla="*/ 175080 h 190497"/>
                <a:gd name="csX46" fmla="*/ 82944 w 190469"/>
                <a:gd name="csY46" fmla="*/ 174252 h 190497"/>
                <a:gd name="csX47" fmla="*/ 70523 w 190469"/>
                <a:gd name="csY47" fmla="*/ 161841 h 190497"/>
                <a:gd name="csX48" fmla="*/ 123825 w 190469"/>
                <a:gd name="csY48" fmla="*/ 161841 h 190497"/>
                <a:gd name="csX49" fmla="*/ 126111 w 190469"/>
                <a:gd name="csY49" fmla="*/ 161812 h 190497"/>
                <a:gd name="csX50" fmla="*/ 190430 w 190469"/>
                <a:gd name="csY50" fmla="*/ 92917 h 190497"/>
                <a:gd name="csX51" fmla="*/ 178937 w 190469"/>
                <a:gd name="csY51" fmla="*/ 57732 h 190497"/>
                <a:gd name="csX52" fmla="*/ 178937 w 190469"/>
                <a:gd name="csY52" fmla="*/ 57761 h 1904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Lst>
              <a:rect l="l" t="t" r="r" b="b"/>
              <a:pathLst>
                <a:path w="190469" h="190497">
                  <a:moveTo>
                    <a:pt x="121082" y="2792"/>
                  </a:moveTo>
                  <a:lnTo>
                    <a:pt x="120253" y="2049"/>
                  </a:lnTo>
                  <a:cubicBezTo>
                    <a:pt x="116461" y="-945"/>
                    <a:pt x="111028" y="-625"/>
                    <a:pt x="107613" y="2792"/>
                  </a:cubicBezTo>
                  <a:lnTo>
                    <a:pt x="106871" y="3621"/>
                  </a:lnTo>
                  <a:cubicBezTo>
                    <a:pt x="103878" y="7410"/>
                    <a:pt x="104198" y="12839"/>
                    <a:pt x="107613" y="16251"/>
                  </a:cubicBezTo>
                  <a:lnTo>
                    <a:pt x="119986" y="28605"/>
                  </a:lnTo>
                  <a:lnTo>
                    <a:pt x="66665" y="28605"/>
                  </a:lnTo>
                  <a:lnTo>
                    <a:pt x="64379" y="28643"/>
                  </a:lnTo>
                  <a:cubicBezTo>
                    <a:pt x="28486" y="29865"/>
                    <a:pt x="15" y="59308"/>
                    <a:pt x="0" y="95223"/>
                  </a:cubicBezTo>
                  <a:cubicBezTo>
                    <a:pt x="0" y="108986"/>
                    <a:pt x="4172" y="121778"/>
                    <a:pt x="11325" y="132361"/>
                  </a:cubicBezTo>
                  <a:cubicBezTo>
                    <a:pt x="14384" y="136637"/>
                    <a:pt x="20331" y="137625"/>
                    <a:pt x="24608" y="134566"/>
                  </a:cubicBezTo>
                  <a:cubicBezTo>
                    <a:pt x="28885" y="131506"/>
                    <a:pt x="29872" y="125560"/>
                    <a:pt x="26813" y="121283"/>
                  </a:cubicBezTo>
                  <a:lnTo>
                    <a:pt x="25527" y="119207"/>
                  </a:lnTo>
                  <a:cubicBezTo>
                    <a:pt x="12292" y="96495"/>
                    <a:pt x="19973" y="67354"/>
                    <a:pt x="42685" y="54119"/>
                  </a:cubicBezTo>
                  <a:cubicBezTo>
                    <a:pt x="49967" y="49875"/>
                    <a:pt x="58246" y="47641"/>
                    <a:pt x="66675" y="47645"/>
                  </a:cubicBezTo>
                  <a:lnTo>
                    <a:pt x="119967" y="47645"/>
                  </a:lnTo>
                  <a:lnTo>
                    <a:pt x="107613" y="59999"/>
                  </a:lnTo>
                  <a:lnTo>
                    <a:pt x="106871" y="60828"/>
                  </a:lnTo>
                  <a:cubicBezTo>
                    <a:pt x="103555" y="64905"/>
                    <a:pt x="104172" y="70898"/>
                    <a:pt x="108250" y="74214"/>
                  </a:cubicBezTo>
                  <a:cubicBezTo>
                    <a:pt x="112077" y="77326"/>
                    <a:pt x="117647" y="76998"/>
                    <a:pt x="121082" y="73458"/>
                  </a:cubicBezTo>
                  <a:lnTo>
                    <a:pt x="149714" y="44855"/>
                  </a:lnTo>
                  <a:lnTo>
                    <a:pt x="150447" y="44026"/>
                  </a:lnTo>
                  <a:cubicBezTo>
                    <a:pt x="153440" y="40237"/>
                    <a:pt x="153120" y="34808"/>
                    <a:pt x="149704" y="31396"/>
                  </a:cubicBezTo>
                  <a:lnTo>
                    <a:pt x="121082" y="2792"/>
                  </a:lnTo>
                  <a:close/>
                  <a:moveTo>
                    <a:pt x="178946" y="57761"/>
                  </a:moveTo>
                  <a:cubicBezTo>
                    <a:pt x="175716" y="53616"/>
                    <a:pt x="169737" y="52874"/>
                    <a:pt x="165592" y="56104"/>
                  </a:cubicBezTo>
                  <a:cubicBezTo>
                    <a:pt x="163270" y="57913"/>
                    <a:pt x="161916" y="60695"/>
                    <a:pt x="161925" y="63638"/>
                  </a:cubicBezTo>
                  <a:cubicBezTo>
                    <a:pt x="161925" y="65629"/>
                    <a:pt x="162535" y="67467"/>
                    <a:pt x="163563" y="68981"/>
                  </a:cubicBezTo>
                  <a:cubicBezTo>
                    <a:pt x="178045" y="90919"/>
                    <a:pt x="172002" y="120443"/>
                    <a:pt x="150064" y="134926"/>
                  </a:cubicBezTo>
                  <a:cubicBezTo>
                    <a:pt x="142284" y="140062"/>
                    <a:pt x="133166" y="142799"/>
                    <a:pt x="123844" y="142800"/>
                  </a:cubicBezTo>
                  <a:lnTo>
                    <a:pt x="70618" y="142800"/>
                  </a:lnTo>
                  <a:lnTo>
                    <a:pt x="82944" y="130513"/>
                  </a:lnTo>
                  <a:lnTo>
                    <a:pt x="83734" y="129598"/>
                  </a:lnTo>
                  <a:cubicBezTo>
                    <a:pt x="86403" y="126142"/>
                    <a:pt x="86379" y="121313"/>
                    <a:pt x="83677" y="117883"/>
                  </a:cubicBezTo>
                  <a:lnTo>
                    <a:pt x="82944" y="117044"/>
                  </a:lnTo>
                  <a:lnTo>
                    <a:pt x="82039" y="116244"/>
                  </a:lnTo>
                  <a:cubicBezTo>
                    <a:pt x="78577" y="113569"/>
                    <a:pt x="73739" y="113593"/>
                    <a:pt x="70304" y="116302"/>
                  </a:cubicBezTo>
                  <a:lnTo>
                    <a:pt x="69466" y="117044"/>
                  </a:lnTo>
                  <a:lnTo>
                    <a:pt x="40843" y="145648"/>
                  </a:lnTo>
                  <a:lnTo>
                    <a:pt x="40053" y="146553"/>
                  </a:lnTo>
                  <a:cubicBezTo>
                    <a:pt x="37379" y="150011"/>
                    <a:pt x="37402" y="154846"/>
                    <a:pt x="40110" y="158278"/>
                  </a:cubicBezTo>
                  <a:lnTo>
                    <a:pt x="40843" y="159107"/>
                  </a:lnTo>
                  <a:lnTo>
                    <a:pt x="69466" y="187710"/>
                  </a:lnTo>
                  <a:lnTo>
                    <a:pt x="70371" y="188511"/>
                  </a:lnTo>
                  <a:cubicBezTo>
                    <a:pt x="74534" y="191726"/>
                    <a:pt x="80516" y="190959"/>
                    <a:pt x="83731" y="186795"/>
                  </a:cubicBezTo>
                  <a:cubicBezTo>
                    <a:pt x="86400" y="183339"/>
                    <a:pt x="86378" y="178511"/>
                    <a:pt x="83677" y="175080"/>
                  </a:cubicBezTo>
                  <a:lnTo>
                    <a:pt x="82944" y="174252"/>
                  </a:lnTo>
                  <a:lnTo>
                    <a:pt x="70523" y="161841"/>
                  </a:lnTo>
                  <a:lnTo>
                    <a:pt x="123825" y="161841"/>
                  </a:lnTo>
                  <a:lnTo>
                    <a:pt x="126111" y="161812"/>
                  </a:lnTo>
                  <a:cubicBezTo>
                    <a:pt x="162898" y="160548"/>
                    <a:pt x="191693" y="129702"/>
                    <a:pt x="190430" y="92917"/>
                  </a:cubicBezTo>
                  <a:cubicBezTo>
                    <a:pt x="189998" y="80339"/>
                    <a:pt x="186013" y="68140"/>
                    <a:pt x="178937" y="57732"/>
                  </a:cubicBezTo>
                  <a:lnTo>
                    <a:pt x="178937" y="57761"/>
                  </a:lnTo>
                  <a:close/>
                </a:path>
              </a:pathLst>
            </a:custGeom>
            <a:solidFill>
              <a:schemeClr val="bg1"/>
            </a:solidFill>
            <a:ln w="9525" cap="flat">
              <a:noFill/>
              <a:prstDash val="solid"/>
              <a:miter/>
            </a:ln>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grpSp>
    </p:spTree>
    <p:extLst>
      <p:ext uri="{BB962C8B-B14F-4D97-AF65-F5344CB8AC3E}">
        <p14:creationId xmlns:p14="http://schemas.microsoft.com/office/powerpoint/2010/main" val="431582889"/>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5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200"/>
                                        <p:tgtEl>
                                          <p:spTgt spid="13"/>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58"/>
                                        </p:tgtEl>
                                        <p:attrNameLst>
                                          <p:attrName>style.visibility</p:attrName>
                                        </p:attrNameLst>
                                      </p:cBhvr>
                                      <p:to>
                                        <p:strVal val="visible"/>
                                      </p:to>
                                    </p:set>
                                    <p:animEffect transition="in" filter="fade">
                                      <p:cBhvr>
                                        <p:cTn id="10" dur="200"/>
                                        <p:tgtEl>
                                          <p:spTgt spid="58"/>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74"/>
                                        </p:tgtEl>
                                        <p:attrNameLst>
                                          <p:attrName>style.visibility</p:attrName>
                                        </p:attrNameLst>
                                      </p:cBhvr>
                                      <p:to>
                                        <p:strVal val="visible"/>
                                      </p:to>
                                    </p:set>
                                    <p:animEffect transition="in" filter="fade">
                                      <p:cBhvr>
                                        <p:cTn id="13" dur="200"/>
                                        <p:tgtEl>
                                          <p:spTgt spid="74"/>
                                        </p:tgtEl>
                                      </p:cBhvr>
                                    </p:animEffect>
                                  </p:childTnLst>
                                </p:cTn>
                              </p:par>
                              <p:par>
                                <p:cTn id="14" presetID="10" presetClass="entr" presetSubtype="0" fill="hold" grpId="0" nodeType="withEffect">
                                  <p:stCondLst>
                                    <p:cond delay="200"/>
                                  </p:stCondLst>
                                  <p:childTnLst>
                                    <p:set>
                                      <p:cBhvr>
                                        <p:cTn id="15" dur="1" fill="hold">
                                          <p:stCondLst>
                                            <p:cond delay="0"/>
                                          </p:stCondLst>
                                        </p:cTn>
                                        <p:tgtEl>
                                          <p:spTgt spid="75"/>
                                        </p:tgtEl>
                                        <p:attrNameLst>
                                          <p:attrName>style.visibility</p:attrName>
                                        </p:attrNameLst>
                                      </p:cBhvr>
                                      <p:to>
                                        <p:strVal val="visible"/>
                                      </p:to>
                                    </p:set>
                                    <p:animEffect transition="in" filter="fade">
                                      <p:cBhvr>
                                        <p:cTn id="16" dur="200"/>
                                        <p:tgtEl>
                                          <p:spTgt spid="75"/>
                                        </p:tgtEl>
                                      </p:cBhvr>
                                    </p:animEffect>
                                  </p:childTnLst>
                                </p:cTn>
                              </p:par>
                              <p:par>
                                <p:cTn id="17" presetID="10" presetClass="entr" presetSubtype="0" fill="hold" nodeType="withEffect">
                                  <p:stCondLst>
                                    <p:cond delay="200"/>
                                  </p:stCondLst>
                                  <p:childTnLst>
                                    <p:set>
                                      <p:cBhvr>
                                        <p:cTn id="18" dur="1" fill="hold">
                                          <p:stCondLst>
                                            <p:cond delay="0"/>
                                          </p:stCondLst>
                                        </p:cTn>
                                        <p:tgtEl>
                                          <p:spTgt spid="66"/>
                                        </p:tgtEl>
                                        <p:attrNameLst>
                                          <p:attrName>style.visibility</p:attrName>
                                        </p:attrNameLst>
                                      </p:cBhvr>
                                      <p:to>
                                        <p:strVal val="visible"/>
                                      </p:to>
                                    </p:set>
                                    <p:animEffect transition="in" filter="fade">
                                      <p:cBhvr>
                                        <p:cTn id="19" dur="200"/>
                                        <p:tgtEl>
                                          <p:spTgt spid="66"/>
                                        </p:tgtEl>
                                      </p:cBhvr>
                                    </p:animEffect>
                                  </p:childTnLst>
                                </p:cTn>
                              </p:par>
                              <p:par>
                                <p:cTn id="20" presetID="10" presetClass="entr" presetSubtype="0" fill="hold" grpId="0" nodeType="withEffect">
                                  <p:stCondLst>
                                    <p:cond delay="300"/>
                                  </p:stCondLst>
                                  <p:childTnLst>
                                    <p:set>
                                      <p:cBhvr>
                                        <p:cTn id="21" dur="1" fill="hold">
                                          <p:stCondLst>
                                            <p:cond delay="0"/>
                                          </p:stCondLst>
                                        </p:cTn>
                                        <p:tgtEl>
                                          <p:spTgt spid="60"/>
                                        </p:tgtEl>
                                        <p:attrNameLst>
                                          <p:attrName>style.visibility</p:attrName>
                                        </p:attrNameLst>
                                      </p:cBhvr>
                                      <p:to>
                                        <p:strVal val="visible"/>
                                      </p:to>
                                    </p:set>
                                    <p:animEffect transition="in" filter="fade">
                                      <p:cBhvr>
                                        <p:cTn id="22" dur="200"/>
                                        <p:tgtEl>
                                          <p:spTgt spid="60"/>
                                        </p:tgtEl>
                                      </p:cBhvr>
                                    </p:animEffect>
                                  </p:childTnLst>
                                </p:cTn>
                              </p:par>
                              <p:par>
                                <p:cTn id="23" presetID="10" presetClass="entr" presetSubtype="0" fill="hold" grpId="0" nodeType="withEffect">
                                  <p:stCondLst>
                                    <p:cond delay="300"/>
                                  </p:stCondLst>
                                  <p:childTnLst>
                                    <p:set>
                                      <p:cBhvr>
                                        <p:cTn id="24" dur="1" fill="hold">
                                          <p:stCondLst>
                                            <p:cond delay="0"/>
                                          </p:stCondLst>
                                        </p:cTn>
                                        <p:tgtEl>
                                          <p:spTgt spid="61"/>
                                        </p:tgtEl>
                                        <p:attrNameLst>
                                          <p:attrName>style.visibility</p:attrName>
                                        </p:attrNameLst>
                                      </p:cBhvr>
                                      <p:to>
                                        <p:strVal val="visible"/>
                                      </p:to>
                                    </p:set>
                                    <p:animEffect transition="in" filter="fade">
                                      <p:cBhvr>
                                        <p:cTn id="25" dur="200"/>
                                        <p:tgtEl>
                                          <p:spTgt spid="61"/>
                                        </p:tgtEl>
                                      </p:cBhvr>
                                    </p:animEffect>
                                  </p:childTnLst>
                                </p:cTn>
                              </p:par>
                              <p:par>
                                <p:cTn id="26" presetID="10" presetClass="entr" presetSubtype="0" fill="hold" grpId="0" nodeType="withEffect">
                                  <p:stCondLst>
                                    <p:cond delay="300"/>
                                  </p:stCondLst>
                                  <p:childTnLst>
                                    <p:set>
                                      <p:cBhvr>
                                        <p:cTn id="27" dur="1" fill="hold">
                                          <p:stCondLst>
                                            <p:cond delay="0"/>
                                          </p:stCondLst>
                                        </p:cTn>
                                        <p:tgtEl>
                                          <p:spTgt spid="62"/>
                                        </p:tgtEl>
                                        <p:attrNameLst>
                                          <p:attrName>style.visibility</p:attrName>
                                        </p:attrNameLst>
                                      </p:cBhvr>
                                      <p:to>
                                        <p:strVal val="visible"/>
                                      </p:to>
                                    </p:set>
                                    <p:animEffect transition="in" filter="fade">
                                      <p:cBhvr>
                                        <p:cTn id="28" dur="200"/>
                                        <p:tgtEl>
                                          <p:spTgt spid="62"/>
                                        </p:tgtEl>
                                      </p:cBhvr>
                                    </p:animEffect>
                                  </p:childTnLst>
                                </p:cTn>
                              </p:par>
                              <p:par>
                                <p:cTn id="29" presetID="10" presetClass="entr" presetSubtype="0" fill="hold" grpId="0" nodeType="withEffect">
                                  <p:stCondLst>
                                    <p:cond delay="300"/>
                                  </p:stCondLst>
                                  <p:childTnLst>
                                    <p:set>
                                      <p:cBhvr>
                                        <p:cTn id="30" dur="1" fill="hold">
                                          <p:stCondLst>
                                            <p:cond delay="0"/>
                                          </p:stCondLst>
                                        </p:cTn>
                                        <p:tgtEl>
                                          <p:spTgt spid="64"/>
                                        </p:tgtEl>
                                        <p:attrNameLst>
                                          <p:attrName>style.visibility</p:attrName>
                                        </p:attrNameLst>
                                      </p:cBhvr>
                                      <p:to>
                                        <p:strVal val="visible"/>
                                      </p:to>
                                    </p:set>
                                    <p:animEffect transition="in" filter="fade">
                                      <p:cBhvr>
                                        <p:cTn id="31" dur="200"/>
                                        <p:tgtEl>
                                          <p:spTgt spid="64"/>
                                        </p:tgtEl>
                                      </p:cBhvr>
                                    </p:animEffect>
                                  </p:childTnLst>
                                </p:cTn>
                              </p:par>
                              <p:par>
                                <p:cTn id="32" presetID="10" presetClass="entr" presetSubtype="0" fill="hold" grpId="0" nodeType="withEffect">
                                  <p:stCondLst>
                                    <p:cond delay="300"/>
                                  </p:stCondLst>
                                  <p:childTnLst>
                                    <p:set>
                                      <p:cBhvr>
                                        <p:cTn id="33" dur="1" fill="hold">
                                          <p:stCondLst>
                                            <p:cond delay="0"/>
                                          </p:stCondLst>
                                        </p:cTn>
                                        <p:tgtEl>
                                          <p:spTgt spid="65"/>
                                        </p:tgtEl>
                                        <p:attrNameLst>
                                          <p:attrName>style.visibility</p:attrName>
                                        </p:attrNameLst>
                                      </p:cBhvr>
                                      <p:to>
                                        <p:strVal val="visible"/>
                                      </p:to>
                                    </p:set>
                                    <p:animEffect transition="in" filter="fade">
                                      <p:cBhvr>
                                        <p:cTn id="34" dur="200"/>
                                        <p:tgtEl>
                                          <p:spTgt spid="65"/>
                                        </p:tgtEl>
                                      </p:cBhvr>
                                    </p:animEffect>
                                  </p:childTnLst>
                                </p:cTn>
                              </p:par>
                              <p:par>
                                <p:cTn id="35" presetID="10" presetClass="entr" presetSubtype="0" fill="hold" grpId="0" nodeType="withEffect">
                                  <p:stCondLst>
                                    <p:cond delay="300"/>
                                  </p:stCondLst>
                                  <p:childTnLst>
                                    <p:set>
                                      <p:cBhvr>
                                        <p:cTn id="36" dur="1" fill="hold">
                                          <p:stCondLst>
                                            <p:cond delay="0"/>
                                          </p:stCondLst>
                                        </p:cTn>
                                        <p:tgtEl>
                                          <p:spTgt spid="67"/>
                                        </p:tgtEl>
                                        <p:attrNameLst>
                                          <p:attrName>style.visibility</p:attrName>
                                        </p:attrNameLst>
                                      </p:cBhvr>
                                      <p:to>
                                        <p:strVal val="visible"/>
                                      </p:to>
                                    </p:set>
                                    <p:animEffect transition="in" filter="fade">
                                      <p:cBhvr>
                                        <p:cTn id="37" dur="200"/>
                                        <p:tgtEl>
                                          <p:spTgt spid="67"/>
                                        </p:tgtEl>
                                      </p:cBhvr>
                                    </p:animEffect>
                                  </p:childTnLst>
                                </p:cTn>
                              </p:par>
                              <p:par>
                                <p:cTn id="38" presetID="10" presetClass="entr" presetSubtype="0" fill="hold" grpId="0" nodeType="withEffect">
                                  <p:stCondLst>
                                    <p:cond delay="300"/>
                                  </p:stCondLst>
                                  <p:childTnLst>
                                    <p:set>
                                      <p:cBhvr>
                                        <p:cTn id="39" dur="1" fill="hold">
                                          <p:stCondLst>
                                            <p:cond delay="0"/>
                                          </p:stCondLst>
                                        </p:cTn>
                                        <p:tgtEl>
                                          <p:spTgt spid="69"/>
                                        </p:tgtEl>
                                        <p:attrNameLst>
                                          <p:attrName>style.visibility</p:attrName>
                                        </p:attrNameLst>
                                      </p:cBhvr>
                                      <p:to>
                                        <p:strVal val="visible"/>
                                      </p:to>
                                    </p:set>
                                    <p:animEffect transition="in" filter="fade">
                                      <p:cBhvr>
                                        <p:cTn id="40" dur="200"/>
                                        <p:tgtEl>
                                          <p:spTgt spid="69"/>
                                        </p:tgtEl>
                                      </p:cBhvr>
                                    </p:animEffect>
                                  </p:childTnLst>
                                </p:cTn>
                              </p:par>
                              <p:par>
                                <p:cTn id="41" presetID="10" presetClass="entr" presetSubtype="0" fill="hold" grpId="0" nodeType="withEffect">
                                  <p:stCondLst>
                                    <p:cond delay="300"/>
                                  </p:stCondLst>
                                  <p:childTnLst>
                                    <p:set>
                                      <p:cBhvr>
                                        <p:cTn id="42" dur="1" fill="hold">
                                          <p:stCondLst>
                                            <p:cond delay="0"/>
                                          </p:stCondLst>
                                        </p:cTn>
                                        <p:tgtEl>
                                          <p:spTgt spid="70"/>
                                        </p:tgtEl>
                                        <p:attrNameLst>
                                          <p:attrName>style.visibility</p:attrName>
                                        </p:attrNameLst>
                                      </p:cBhvr>
                                      <p:to>
                                        <p:strVal val="visible"/>
                                      </p:to>
                                    </p:set>
                                    <p:animEffect transition="in" filter="fade">
                                      <p:cBhvr>
                                        <p:cTn id="43" dur="200"/>
                                        <p:tgtEl>
                                          <p:spTgt spid="70"/>
                                        </p:tgtEl>
                                      </p:cBhvr>
                                    </p:animEffect>
                                  </p:childTnLst>
                                </p:cTn>
                              </p:par>
                              <p:par>
                                <p:cTn id="44" presetID="10" presetClass="entr" presetSubtype="0" fill="hold" grpId="0" nodeType="withEffect">
                                  <p:stCondLst>
                                    <p:cond delay="300"/>
                                  </p:stCondLst>
                                  <p:childTnLst>
                                    <p:set>
                                      <p:cBhvr>
                                        <p:cTn id="45" dur="1" fill="hold">
                                          <p:stCondLst>
                                            <p:cond delay="0"/>
                                          </p:stCondLst>
                                        </p:cTn>
                                        <p:tgtEl>
                                          <p:spTgt spid="71"/>
                                        </p:tgtEl>
                                        <p:attrNameLst>
                                          <p:attrName>style.visibility</p:attrName>
                                        </p:attrNameLst>
                                      </p:cBhvr>
                                      <p:to>
                                        <p:strVal val="visible"/>
                                      </p:to>
                                    </p:set>
                                    <p:animEffect transition="in" filter="fade">
                                      <p:cBhvr>
                                        <p:cTn id="46" dur="200"/>
                                        <p:tgtEl>
                                          <p:spTgt spid="71"/>
                                        </p:tgtEl>
                                      </p:cBhvr>
                                    </p:animEffect>
                                  </p:childTnLst>
                                </p:cTn>
                              </p:par>
                              <p:par>
                                <p:cTn id="47" presetID="10" presetClass="entr" presetSubtype="0" fill="hold" grpId="0" nodeType="withEffect">
                                  <p:stCondLst>
                                    <p:cond delay="300"/>
                                  </p:stCondLst>
                                  <p:childTnLst>
                                    <p:set>
                                      <p:cBhvr>
                                        <p:cTn id="48" dur="1" fill="hold">
                                          <p:stCondLst>
                                            <p:cond delay="0"/>
                                          </p:stCondLst>
                                        </p:cTn>
                                        <p:tgtEl>
                                          <p:spTgt spid="80"/>
                                        </p:tgtEl>
                                        <p:attrNameLst>
                                          <p:attrName>style.visibility</p:attrName>
                                        </p:attrNameLst>
                                      </p:cBhvr>
                                      <p:to>
                                        <p:strVal val="visible"/>
                                      </p:to>
                                    </p:set>
                                    <p:animEffect transition="in" filter="fade">
                                      <p:cBhvr>
                                        <p:cTn id="49" dur="200"/>
                                        <p:tgtEl>
                                          <p:spTgt spid="80"/>
                                        </p:tgtEl>
                                      </p:cBhvr>
                                    </p:animEffect>
                                  </p:childTnLst>
                                </p:cTn>
                              </p:par>
                              <p:par>
                                <p:cTn id="50" presetID="10" presetClass="entr" presetSubtype="0" fill="hold" grpId="0" nodeType="withEffect">
                                  <p:stCondLst>
                                    <p:cond delay="300"/>
                                  </p:stCondLst>
                                  <p:childTnLst>
                                    <p:set>
                                      <p:cBhvr>
                                        <p:cTn id="51" dur="1" fill="hold">
                                          <p:stCondLst>
                                            <p:cond delay="0"/>
                                          </p:stCondLst>
                                        </p:cTn>
                                        <p:tgtEl>
                                          <p:spTgt spid="81"/>
                                        </p:tgtEl>
                                        <p:attrNameLst>
                                          <p:attrName>style.visibility</p:attrName>
                                        </p:attrNameLst>
                                      </p:cBhvr>
                                      <p:to>
                                        <p:strVal val="visible"/>
                                      </p:to>
                                    </p:set>
                                    <p:animEffect transition="in" filter="fade">
                                      <p:cBhvr>
                                        <p:cTn id="52" dur="200"/>
                                        <p:tgtEl>
                                          <p:spTgt spid="81"/>
                                        </p:tgtEl>
                                      </p:cBhvr>
                                    </p:animEffect>
                                  </p:childTnLst>
                                </p:cTn>
                              </p:par>
                              <p:par>
                                <p:cTn id="53" presetID="10" presetClass="entr" presetSubtype="0" fill="hold" grpId="0" nodeType="withEffect">
                                  <p:stCondLst>
                                    <p:cond delay="300"/>
                                  </p:stCondLst>
                                  <p:childTnLst>
                                    <p:set>
                                      <p:cBhvr>
                                        <p:cTn id="54" dur="1" fill="hold">
                                          <p:stCondLst>
                                            <p:cond delay="0"/>
                                          </p:stCondLst>
                                        </p:cTn>
                                        <p:tgtEl>
                                          <p:spTgt spid="68"/>
                                        </p:tgtEl>
                                        <p:attrNameLst>
                                          <p:attrName>style.visibility</p:attrName>
                                        </p:attrNameLst>
                                      </p:cBhvr>
                                      <p:to>
                                        <p:strVal val="visible"/>
                                      </p:to>
                                    </p:set>
                                    <p:animEffect transition="in" filter="fade">
                                      <p:cBhvr>
                                        <p:cTn id="55" dur="200"/>
                                        <p:tgtEl>
                                          <p:spTgt spid="68"/>
                                        </p:tgtEl>
                                      </p:cBhvr>
                                    </p:animEffect>
                                  </p:childTnLst>
                                </p:cTn>
                              </p:par>
                              <p:par>
                                <p:cTn id="56" presetID="10" presetClass="entr" presetSubtype="0" fill="hold" grpId="0" nodeType="withEffect">
                                  <p:stCondLst>
                                    <p:cond delay="300"/>
                                  </p:stCondLst>
                                  <p:childTnLst>
                                    <p:set>
                                      <p:cBhvr>
                                        <p:cTn id="57" dur="1" fill="hold">
                                          <p:stCondLst>
                                            <p:cond delay="0"/>
                                          </p:stCondLst>
                                        </p:cTn>
                                        <p:tgtEl>
                                          <p:spTgt spid="82"/>
                                        </p:tgtEl>
                                        <p:attrNameLst>
                                          <p:attrName>style.visibility</p:attrName>
                                        </p:attrNameLst>
                                      </p:cBhvr>
                                      <p:to>
                                        <p:strVal val="visible"/>
                                      </p:to>
                                    </p:set>
                                    <p:animEffect transition="in" filter="fade">
                                      <p:cBhvr>
                                        <p:cTn id="58" dur="200"/>
                                        <p:tgtEl>
                                          <p:spTgt spid="82"/>
                                        </p:tgtEl>
                                      </p:cBhvr>
                                    </p:animEffect>
                                  </p:childTnLst>
                                </p:cTn>
                              </p:par>
                              <p:par>
                                <p:cTn id="59" presetID="10" presetClass="entr" presetSubtype="0" fill="hold" grpId="0" nodeType="withEffect">
                                  <p:stCondLst>
                                    <p:cond delay="400"/>
                                  </p:stCondLst>
                                  <p:childTnLst>
                                    <p:set>
                                      <p:cBhvr>
                                        <p:cTn id="60" dur="1" fill="hold">
                                          <p:stCondLst>
                                            <p:cond delay="0"/>
                                          </p:stCondLst>
                                        </p:cTn>
                                        <p:tgtEl>
                                          <p:spTgt spid="72"/>
                                        </p:tgtEl>
                                        <p:attrNameLst>
                                          <p:attrName>style.visibility</p:attrName>
                                        </p:attrNameLst>
                                      </p:cBhvr>
                                      <p:to>
                                        <p:strVal val="visible"/>
                                      </p:to>
                                    </p:set>
                                    <p:animEffect transition="in" filter="fade">
                                      <p:cBhvr>
                                        <p:cTn id="61" dur="200"/>
                                        <p:tgtEl>
                                          <p:spTgt spid="72"/>
                                        </p:tgtEl>
                                      </p:cBhvr>
                                    </p:animEffect>
                                  </p:childTnLst>
                                </p:cTn>
                              </p:par>
                              <p:par>
                                <p:cTn id="62" presetID="10" presetClass="entr" presetSubtype="0" fill="hold" grpId="0" nodeType="withEffect">
                                  <p:stCondLst>
                                    <p:cond delay="400"/>
                                  </p:stCondLst>
                                  <p:childTnLst>
                                    <p:set>
                                      <p:cBhvr>
                                        <p:cTn id="63" dur="1" fill="hold">
                                          <p:stCondLst>
                                            <p:cond delay="0"/>
                                          </p:stCondLst>
                                        </p:cTn>
                                        <p:tgtEl>
                                          <p:spTgt spid="73"/>
                                        </p:tgtEl>
                                        <p:attrNameLst>
                                          <p:attrName>style.visibility</p:attrName>
                                        </p:attrNameLst>
                                      </p:cBhvr>
                                      <p:to>
                                        <p:strVal val="visible"/>
                                      </p:to>
                                    </p:set>
                                    <p:animEffect transition="in" filter="fade">
                                      <p:cBhvr>
                                        <p:cTn id="64" dur="200"/>
                                        <p:tgtEl>
                                          <p:spTgt spid="73"/>
                                        </p:tgtEl>
                                      </p:cBhvr>
                                    </p:animEffect>
                                  </p:childTnLst>
                                </p:cTn>
                              </p:par>
                              <p:par>
                                <p:cTn id="65" presetID="10" presetClass="entr" presetSubtype="0" fill="hold" nodeType="withEffect">
                                  <p:stCondLst>
                                    <p:cond delay="400"/>
                                  </p:stCondLst>
                                  <p:childTnLst>
                                    <p:set>
                                      <p:cBhvr>
                                        <p:cTn id="66" dur="1" fill="hold">
                                          <p:stCondLst>
                                            <p:cond delay="0"/>
                                          </p:stCondLst>
                                        </p:cTn>
                                        <p:tgtEl>
                                          <p:spTgt spid="76"/>
                                        </p:tgtEl>
                                        <p:attrNameLst>
                                          <p:attrName>style.visibility</p:attrName>
                                        </p:attrNameLst>
                                      </p:cBhvr>
                                      <p:to>
                                        <p:strVal val="visible"/>
                                      </p:to>
                                    </p:set>
                                    <p:animEffect transition="in" filter="fade">
                                      <p:cBhvr>
                                        <p:cTn id="67" dur="200"/>
                                        <p:tgtEl>
                                          <p:spTgt spid="76"/>
                                        </p:tgtEl>
                                      </p:cBhvr>
                                    </p:animEffect>
                                  </p:childTnLst>
                                </p:cTn>
                              </p:par>
                              <p:par>
                                <p:cTn id="68" presetID="10" presetClass="entr" presetSubtype="0" fill="hold" nodeType="withEffect">
                                  <p:stCondLst>
                                    <p:cond delay="300"/>
                                  </p:stCondLst>
                                  <p:childTnLst>
                                    <p:set>
                                      <p:cBhvr>
                                        <p:cTn id="69" dur="1" fill="hold">
                                          <p:stCondLst>
                                            <p:cond delay="0"/>
                                          </p:stCondLst>
                                        </p:cTn>
                                        <p:tgtEl>
                                          <p:spTgt spid="3"/>
                                        </p:tgtEl>
                                        <p:attrNameLst>
                                          <p:attrName>style.visibility</p:attrName>
                                        </p:attrNameLst>
                                      </p:cBhvr>
                                      <p:to>
                                        <p:strVal val="visible"/>
                                      </p:to>
                                    </p:set>
                                    <p:animEffect transition="in" filter="fade">
                                      <p:cBhvr>
                                        <p:cTn id="70" dur="2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58" grpId="0"/>
      <p:bldP spid="72" grpId="0" animBg="1"/>
      <p:bldP spid="74" grpId="0" animBg="1"/>
      <p:bldP spid="75" grpId="0"/>
      <p:bldP spid="60" grpId="0" animBg="1"/>
      <p:bldP spid="61" grpId="0" animBg="1"/>
      <p:bldP spid="62" grpId="0" animBg="1"/>
      <p:bldP spid="71" grpId="0"/>
      <p:bldP spid="64" grpId="0" animBg="1"/>
      <p:bldP spid="65" grpId="0"/>
      <p:bldP spid="69" grpId="0" animBg="1"/>
      <p:bldP spid="70" grpId="0"/>
      <p:bldP spid="80" grpId="0" animBg="1"/>
      <p:bldP spid="81" grpId="0"/>
      <p:bldP spid="67" grpId="0" animBg="1"/>
      <p:bldP spid="82" grpId="0" animBg="1"/>
      <p:bldP spid="68" grpId="0" animBg="1"/>
      <p:bldP spid="73"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DE076-07FF-0B10-3260-E485F27716BD}"/>
              </a:ext>
            </a:extLst>
          </p:cNvPr>
          <p:cNvSpPr>
            <a:spLocks noGrp="1"/>
          </p:cNvSpPr>
          <p:nvPr>
            <p:ph type="title"/>
          </p:nvPr>
        </p:nvSpPr>
        <p:spPr/>
        <p:txBody>
          <a:bodyPr/>
          <a:lstStyle/>
          <a:p>
            <a:r>
              <a:rPr lang="en-HK"/>
              <a:t>Build Redelivery // HK</a:t>
            </a:r>
          </a:p>
        </p:txBody>
      </p:sp>
      <p:sp>
        <p:nvSpPr>
          <p:cNvPr id="3" name="Content Placeholder 2">
            <a:extLst>
              <a:ext uri="{FF2B5EF4-FFF2-40B4-BE49-F238E27FC236}">
                <a16:creationId xmlns:a16="http://schemas.microsoft.com/office/drawing/2014/main" id="{5E5B4488-C81C-3005-B3D4-E7832EC5925A}"/>
              </a:ext>
            </a:extLst>
          </p:cNvPr>
          <p:cNvSpPr>
            <a:spLocks noGrp="1"/>
          </p:cNvSpPr>
          <p:nvPr>
            <p:ph idx="4294967295"/>
          </p:nvPr>
        </p:nvSpPr>
        <p:spPr>
          <a:xfrm>
            <a:off x="621678" y="1075441"/>
            <a:ext cx="6610350" cy="1132618"/>
          </a:xfrm>
        </p:spPr>
        <p:txBody>
          <a:bodyPr/>
          <a:lstStyle/>
          <a:p>
            <a:r>
              <a:rPr lang="en-HK" sz="1600" dirty="0"/>
              <a:t>Date and Time: </a:t>
            </a:r>
            <a:r>
              <a:rPr lang="en-HK" sz="1600" b="1" dirty="0"/>
              <a:t>24 Jun | 2pm – 5:30pm</a:t>
            </a:r>
          </a:p>
          <a:p>
            <a:r>
              <a:rPr lang="en-HK" sz="1600" dirty="0"/>
              <a:t>Venue: The Wave @ Kwun Tong (In person only)</a:t>
            </a:r>
          </a:p>
          <a:p>
            <a:r>
              <a:rPr lang="en-HK" sz="1600" dirty="0"/>
              <a:t>Audience: IT Pros, Developers, Partners </a:t>
            </a:r>
          </a:p>
          <a:p>
            <a:r>
              <a:rPr lang="en-HK" sz="1600" dirty="0"/>
              <a:t>Language: Cantonese (1 session Cantonese + Mandarin)</a:t>
            </a:r>
          </a:p>
        </p:txBody>
      </p:sp>
      <p:graphicFrame>
        <p:nvGraphicFramePr>
          <p:cNvPr id="4" name="Table 3">
            <a:extLst>
              <a:ext uri="{FF2B5EF4-FFF2-40B4-BE49-F238E27FC236}">
                <a16:creationId xmlns:a16="http://schemas.microsoft.com/office/drawing/2014/main" id="{362EE2D8-B395-BED4-6D78-EA3DA1175228}"/>
              </a:ext>
            </a:extLst>
          </p:cNvPr>
          <p:cNvGraphicFramePr>
            <a:graphicFrameLocks noGrp="1"/>
          </p:cNvGraphicFramePr>
          <p:nvPr/>
        </p:nvGraphicFramePr>
        <p:xfrm>
          <a:off x="586740" y="2693870"/>
          <a:ext cx="7005551" cy="3598840"/>
        </p:xfrm>
        <a:graphic>
          <a:graphicData uri="http://schemas.openxmlformats.org/drawingml/2006/table">
            <a:tbl>
              <a:tblPr firstRow="1" bandRow="1">
                <a:tableStyleId>{5C22544A-7EE6-4342-B048-85BDC9FD1C3A}</a:tableStyleId>
              </a:tblPr>
              <a:tblGrid>
                <a:gridCol w="1949757">
                  <a:extLst>
                    <a:ext uri="{9D8B030D-6E8A-4147-A177-3AD203B41FA5}">
                      <a16:colId xmlns:a16="http://schemas.microsoft.com/office/drawing/2014/main" val="1037891852"/>
                    </a:ext>
                  </a:extLst>
                </a:gridCol>
                <a:gridCol w="5055794">
                  <a:extLst>
                    <a:ext uri="{9D8B030D-6E8A-4147-A177-3AD203B41FA5}">
                      <a16:colId xmlns:a16="http://schemas.microsoft.com/office/drawing/2014/main" val="2123371673"/>
                    </a:ext>
                  </a:extLst>
                </a:gridCol>
              </a:tblGrid>
              <a:tr h="449855">
                <a:tc>
                  <a:txBody>
                    <a:bodyPr/>
                    <a:lstStyle/>
                    <a:p>
                      <a:r>
                        <a:rPr lang="en-HK" sz="1400"/>
                        <a:t>Time</a:t>
                      </a:r>
                    </a:p>
                  </a:txBody>
                  <a:tcPr anchor="ctr"/>
                </a:tc>
                <a:tc>
                  <a:txBody>
                    <a:bodyPr/>
                    <a:lstStyle/>
                    <a:p>
                      <a:r>
                        <a:rPr lang="en-HK" sz="1400"/>
                        <a:t>Sessions</a:t>
                      </a:r>
                    </a:p>
                  </a:txBody>
                  <a:tcPr anchor="ctr"/>
                </a:tc>
                <a:extLst>
                  <a:ext uri="{0D108BD9-81ED-4DB2-BD59-A6C34878D82A}">
                    <a16:rowId xmlns:a16="http://schemas.microsoft.com/office/drawing/2014/main" val="2838471294"/>
                  </a:ext>
                </a:extLst>
              </a:tr>
              <a:tr h="449855">
                <a:tc>
                  <a:txBody>
                    <a:bodyPr/>
                    <a:lstStyle/>
                    <a:p>
                      <a:r>
                        <a:rPr lang="en-HK" sz="1400"/>
                        <a:t>1:30pm – 2:00pm</a:t>
                      </a:r>
                    </a:p>
                  </a:txBody>
                  <a:tcPr anchor="ctr"/>
                </a:tc>
                <a:tc>
                  <a:txBody>
                    <a:bodyPr/>
                    <a:lstStyle/>
                    <a:p>
                      <a:r>
                        <a:rPr lang="en-HK" sz="1400"/>
                        <a:t>Registrations</a:t>
                      </a:r>
                    </a:p>
                  </a:txBody>
                  <a:tcPr anchor="ctr"/>
                </a:tc>
                <a:extLst>
                  <a:ext uri="{0D108BD9-81ED-4DB2-BD59-A6C34878D82A}">
                    <a16:rowId xmlns:a16="http://schemas.microsoft.com/office/drawing/2014/main" val="4013824055"/>
                  </a:ext>
                </a:extLst>
              </a:tr>
              <a:tr h="449855">
                <a:tc>
                  <a:txBody>
                    <a:bodyPr/>
                    <a:lstStyle/>
                    <a:p>
                      <a:r>
                        <a:rPr lang="en-HK" sz="1400"/>
                        <a:t>2:00pm – 2:15pm </a:t>
                      </a:r>
                    </a:p>
                  </a:txBody>
                  <a:tcPr anchor="ctr"/>
                </a:tc>
                <a:tc>
                  <a:txBody>
                    <a:bodyPr/>
                    <a:lstStyle/>
                    <a:p>
                      <a:r>
                        <a:rPr lang="en-HK" sz="1400"/>
                        <a:t>Opening session: Keynote (15 mins)</a:t>
                      </a:r>
                    </a:p>
                  </a:txBody>
                  <a:tcPr anchor="ctr"/>
                </a:tc>
                <a:extLst>
                  <a:ext uri="{0D108BD9-81ED-4DB2-BD59-A6C34878D82A}">
                    <a16:rowId xmlns:a16="http://schemas.microsoft.com/office/drawing/2014/main" val="2402880463"/>
                  </a:ext>
                </a:extLst>
              </a:tr>
              <a:tr h="449855">
                <a:tc>
                  <a:txBody>
                    <a:bodyPr/>
                    <a:lstStyle/>
                    <a:p>
                      <a:r>
                        <a:rPr lang="en-HK" sz="1400"/>
                        <a:t>2:15pm – 3:00pm</a:t>
                      </a:r>
                    </a:p>
                  </a:txBody>
                  <a:tcPr anchor="ctr"/>
                </a:tc>
                <a:tc>
                  <a:txBody>
                    <a:bodyPr/>
                    <a:lstStyle/>
                    <a:p>
                      <a:r>
                        <a:rPr lang="en-HK" sz="1400" b="1"/>
                        <a:t>Main session #1 Agents &amp; Apps (45 mins)</a:t>
                      </a:r>
                      <a:endParaRPr lang="en-HK" sz="1400" b="1">
                        <a:solidFill>
                          <a:srgbClr val="F4364C"/>
                        </a:solidFill>
                      </a:endParaRPr>
                    </a:p>
                  </a:txBody>
                  <a:tcPr anchor="ctr"/>
                </a:tc>
                <a:extLst>
                  <a:ext uri="{0D108BD9-81ED-4DB2-BD59-A6C34878D82A}">
                    <a16:rowId xmlns:a16="http://schemas.microsoft.com/office/drawing/2014/main" val="2188635430"/>
                  </a:ext>
                </a:extLst>
              </a:tr>
              <a:tr h="449855">
                <a:tc>
                  <a:txBody>
                    <a:bodyPr/>
                    <a:lstStyle/>
                    <a:p>
                      <a:r>
                        <a:rPr lang="en-HK" sz="1400"/>
                        <a:t>3:00pm – 3:15pm</a:t>
                      </a:r>
                    </a:p>
                  </a:txBody>
                  <a:tcPr anchor="ctr"/>
                </a:tc>
                <a:tc>
                  <a:txBody>
                    <a:bodyPr/>
                    <a:lstStyle/>
                    <a:p>
                      <a:r>
                        <a:rPr lang="en-HK" sz="1400"/>
                        <a:t>Break </a:t>
                      </a:r>
                      <a:r>
                        <a:rPr lang="en-HK" sz="1400" i="1"/>
                        <a:t>(with F&amp;B)</a:t>
                      </a:r>
                    </a:p>
                  </a:txBody>
                  <a:tcPr anchor="ctr"/>
                </a:tc>
                <a:extLst>
                  <a:ext uri="{0D108BD9-81ED-4DB2-BD59-A6C34878D82A}">
                    <a16:rowId xmlns:a16="http://schemas.microsoft.com/office/drawing/2014/main" val="3378214890"/>
                  </a:ext>
                </a:extLst>
              </a:tr>
              <a:tr h="449855">
                <a:tc>
                  <a:txBody>
                    <a:bodyPr/>
                    <a:lstStyle/>
                    <a:p>
                      <a:r>
                        <a:rPr lang="en-HK" sz="1400"/>
                        <a:t>3:15pm – 4:00pm</a:t>
                      </a:r>
                    </a:p>
                  </a:txBody>
                  <a:tcPr anchor="ctr"/>
                </a:tc>
                <a:tc>
                  <a:txBody>
                    <a:bodyPr/>
                    <a:lstStyle/>
                    <a:p>
                      <a:r>
                        <a:rPr lang="en-HK" sz="1400" b="1"/>
                        <a:t>Main session #2 Platform &amp; Data (45 mins) </a:t>
                      </a:r>
                      <a:endParaRPr lang="en-HK" sz="1400" b="1" kern="1200">
                        <a:solidFill>
                          <a:srgbClr val="F4364C"/>
                        </a:solidFill>
                        <a:latin typeface="+mn-lt"/>
                        <a:ea typeface="+mn-ea"/>
                        <a:cs typeface="+mn-cs"/>
                      </a:endParaRPr>
                    </a:p>
                  </a:txBody>
                  <a:tcPr anchor="ctr"/>
                </a:tc>
                <a:extLst>
                  <a:ext uri="{0D108BD9-81ED-4DB2-BD59-A6C34878D82A}">
                    <a16:rowId xmlns:a16="http://schemas.microsoft.com/office/drawing/2014/main" val="1239370559"/>
                  </a:ext>
                </a:extLst>
              </a:tr>
              <a:tr h="449855">
                <a:tc>
                  <a:txBody>
                    <a:bodyPr/>
                    <a:lstStyle/>
                    <a:p>
                      <a:r>
                        <a:rPr lang="en-HK" sz="1400"/>
                        <a:t>4:00pm – 4:45pm</a:t>
                      </a:r>
                    </a:p>
                  </a:txBody>
                  <a:tcPr anchor="ctr"/>
                </a:tc>
                <a:tc>
                  <a:txBody>
                    <a:bodyPr/>
                    <a:lstStyle/>
                    <a:p>
                      <a:r>
                        <a:rPr lang="en-HK" sz="1400" b="1"/>
                        <a:t>Main session #3 Dev tools &amp; Framework (45 mins)</a:t>
                      </a:r>
                      <a:endParaRPr lang="en-HK" sz="1400" b="1" kern="1200">
                        <a:solidFill>
                          <a:srgbClr val="F4364C"/>
                        </a:solidFill>
                        <a:latin typeface="+mn-lt"/>
                        <a:ea typeface="+mn-ea"/>
                        <a:cs typeface="+mn-cs"/>
                      </a:endParaRPr>
                    </a:p>
                  </a:txBody>
                  <a:tcPr anchor="ctr"/>
                </a:tc>
                <a:extLst>
                  <a:ext uri="{0D108BD9-81ED-4DB2-BD59-A6C34878D82A}">
                    <a16:rowId xmlns:a16="http://schemas.microsoft.com/office/drawing/2014/main" val="933344936"/>
                  </a:ext>
                </a:extLst>
              </a:tr>
              <a:tr h="449855">
                <a:tc>
                  <a:txBody>
                    <a:bodyPr/>
                    <a:lstStyle/>
                    <a:p>
                      <a:r>
                        <a:rPr lang="en-HK" sz="1400"/>
                        <a:t>4:45pm – 5:30pm</a:t>
                      </a:r>
                    </a:p>
                  </a:txBody>
                  <a:tcPr anchor="ctr"/>
                </a:tc>
                <a:tc>
                  <a:txBody>
                    <a:bodyPr/>
                    <a:lstStyle/>
                    <a:p>
                      <a:r>
                        <a:rPr lang="en-HK" sz="1400" b="1" dirty="0"/>
                        <a:t>Hands on Lab (45 mins) </a:t>
                      </a:r>
                      <a:endParaRPr lang="en-HK" sz="1400" b="1" kern="1200" dirty="0">
                        <a:solidFill>
                          <a:srgbClr val="F4364C"/>
                        </a:solidFill>
                        <a:latin typeface="+mn-lt"/>
                        <a:ea typeface="+mn-ea"/>
                        <a:cs typeface="+mn-cs"/>
                      </a:endParaRPr>
                    </a:p>
                  </a:txBody>
                  <a:tcPr anchor="ctr"/>
                </a:tc>
                <a:extLst>
                  <a:ext uri="{0D108BD9-81ED-4DB2-BD59-A6C34878D82A}">
                    <a16:rowId xmlns:a16="http://schemas.microsoft.com/office/drawing/2014/main" val="2165976810"/>
                  </a:ext>
                </a:extLst>
              </a:tr>
            </a:tbl>
          </a:graphicData>
        </a:graphic>
      </p:graphicFrame>
      <p:pic>
        <p:nvPicPr>
          <p:cNvPr id="6" name="Picture 5">
            <a:extLst>
              <a:ext uri="{FF2B5EF4-FFF2-40B4-BE49-F238E27FC236}">
                <a16:creationId xmlns:a16="http://schemas.microsoft.com/office/drawing/2014/main" id="{6C6F35B5-33B7-3841-ABB8-61BCBBC083B4}"/>
              </a:ext>
            </a:extLst>
          </p:cNvPr>
          <p:cNvPicPr>
            <a:picLocks noChangeAspect="1"/>
          </p:cNvPicPr>
          <p:nvPr/>
        </p:nvPicPr>
        <p:blipFill>
          <a:blip r:embed="rId2"/>
          <a:stretch>
            <a:fillRect/>
          </a:stretch>
        </p:blipFill>
        <p:spPr>
          <a:xfrm>
            <a:off x="9213995" y="106188"/>
            <a:ext cx="2872382" cy="1586860"/>
          </a:xfrm>
          <a:prstGeom prst="rect">
            <a:avLst/>
          </a:prstGeom>
        </p:spPr>
      </p:pic>
      <p:pic>
        <p:nvPicPr>
          <p:cNvPr id="7" name="Picture 6">
            <a:extLst>
              <a:ext uri="{FF2B5EF4-FFF2-40B4-BE49-F238E27FC236}">
                <a16:creationId xmlns:a16="http://schemas.microsoft.com/office/drawing/2014/main" id="{DF7C3CBC-F65C-3124-FB30-FF02563FE7AF}"/>
              </a:ext>
            </a:extLst>
          </p:cNvPr>
          <p:cNvPicPr>
            <a:picLocks noChangeAspect="1"/>
          </p:cNvPicPr>
          <p:nvPr/>
        </p:nvPicPr>
        <p:blipFill>
          <a:blip r:embed="rId3"/>
          <a:stretch>
            <a:fillRect/>
          </a:stretch>
        </p:blipFill>
        <p:spPr>
          <a:xfrm>
            <a:off x="7940557" y="2044060"/>
            <a:ext cx="3881987" cy="4363586"/>
          </a:xfrm>
          <a:prstGeom prst="rect">
            <a:avLst/>
          </a:prstGeom>
          <a:ln>
            <a:noFill/>
          </a:ln>
          <a:effectLst>
            <a:outerShdw blurRad="292100" dist="139700" dir="2700000" algn="tl" rotWithShape="0">
              <a:srgbClr val="333333">
                <a:alpha val="65000"/>
              </a:srgbClr>
            </a:outerShdw>
          </a:effectLst>
        </p:spPr>
      </p:pic>
      <p:pic>
        <p:nvPicPr>
          <p:cNvPr id="10" name="Picture 9" descr="The image is a black and white QR code with a pattern of black dots.&#10;&#10;AI-generated content may be incorrect.">
            <a:extLst>
              <a:ext uri="{FF2B5EF4-FFF2-40B4-BE49-F238E27FC236}">
                <a16:creationId xmlns:a16="http://schemas.microsoft.com/office/drawing/2014/main" id="{291384A0-F454-33BF-DCBB-7251841E3BD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7310351" y="92606"/>
            <a:ext cx="1607173" cy="1586311"/>
          </a:xfrm>
          <a:prstGeom prst="rect">
            <a:avLst/>
          </a:prstGeom>
        </p:spPr>
      </p:pic>
      <p:sp>
        <p:nvSpPr>
          <p:cNvPr id="12" name="TextBox 11">
            <a:extLst>
              <a:ext uri="{FF2B5EF4-FFF2-40B4-BE49-F238E27FC236}">
                <a16:creationId xmlns:a16="http://schemas.microsoft.com/office/drawing/2014/main" id="{4D6AC59E-0343-CA15-272C-5057FC3EE406}"/>
              </a:ext>
            </a:extLst>
          </p:cNvPr>
          <p:cNvSpPr txBox="1"/>
          <p:nvPr/>
        </p:nvSpPr>
        <p:spPr>
          <a:xfrm>
            <a:off x="7092205" y="1589761"/>
            <a:ext cx="2043467" cy="400110"/>
          </a:xfrm>
          <a:prstGeom prst="rect">
            <a:avLst/>
          </a:prstGeom>
          <a:noFill/>
        </p:spPr>
        <p:txBody>
          <a:bodyPr wrap="square">
            <a:spAutoFit/>
          </a:bodyPr>
          <a:lstStyle/>
          <a:p>
            <a:pPr algn="ctr"/>
            <a:r>
              <a:rPr lang="en-HK" sz="1000">
                <a:hlinkClick r:id="rId5"/>
              </a:rPr>
              <a:t>https://msevents.microsoft.com/event?id=2150902145</a:t>
            </a:r>
            <a:endParaRPr lang="en-HK" sz="1000"/>
          </a:p>
        </p:txBody>
      </p:sp>
    </p:spTree>
    <p:extLst>
      <p:ext uri="{BB962C8B-B14F-4D97-AF65-F5344CB8AC3E}">
        <p14:creationId xmlns:p14="http://schemas.microsoft.com/office/powerpoint/2010/main" val="1052642897"/>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SMARTNOTES-DATA-SMARTSLIDE" val="{&quot;Animations&quot;:[{&quot;Id&quot;:1,&quot;Index&quot;:1,&quot;Label&quot;:&quot;Early Access Program&quot;,&quot;TriggerType&quot;:2,&quot;EffectType&quot;:1,&quot;IsVideo&quot;:false},{&quot;Id&quot;:2,&quot;Index&quot;:2,&quot;Label&quot;:&quot;Early Access Program&quot;,&quot;TriggerType&quot;:2,&quot;EffectType&quot;:3,&quot;IsVideo&quot;:false},{&quot;Id&quot;:3,&quot;Index&quot;:3,&quot;Label&quot;:&quot;Picture 2&quot;,&quot;TriggerType&quot;:2,&quot;EffectType&quot;:1,&quot;IsVideo&quot;:false},{&quot;Id&quot;:4,&quot;Index&quot;:4,&quot;Label&quot;:&quot;Picture 2&quot;,&quot;TriggerType&quot;:2,&quot;EffectType&quot;:3,&quot;IsVideo&quot;:false},{&quot;Id&quot;:5,&quot;Index&quot;:5,&quot;Label&quot;:&quot;Copilot Tuning Fine-tune agents with your company’s knowledge&quot;,&quot;TriggerType&quot;:2,&quot;EffectType&quot;:1,&quot;IsVideo&quot;:false},{&quot;Id&quot;:6,&quot;Index&quot;:6,&quot;Label&quot;:&quot;Copilot Tuning Fine-tune agents with your company’s knowledge&quot;,&quot;TriggerType&quot;:2,&quot;EffectType&quot;:3,&quot;IsVideo&quot;:false},{&quot;Id&quot;:7,&quot;Index&quot;:7,&quot;Label&quot;:&quot;Talks like you&quot;,&quot;TriggerType&quot;:2,&quot;EffectType&quot;:1,&quot;IsVideo&quot;:false},{&quot;Id&quot;:8,&quot;Index&quot;:8,&quot;Label&quot;:&quot;Talks like you&quot;,&quot;TriggerType&quot;:2,&quot;EffectType&quot;:3,&quot;IsVideo&quot;:false},{&quot;Id&quot;:9,&quot;Index&quot;:9,&quot;Label&quot;:&quot;Thinks like you&quot;,&quot;TriggerType&quot;:2,&quot;EffectType&quot;:1,&quot;IsVideo&quot;:false},{&quot;Id&quot;:10,&quot;Index&quot;:10,&quot;Label&quot;:&quot;Thinks like you&quot;,&quot;TriggerType&quot;:2,&quot;EffectType&quot;:3,&quot;IsVideo&quot;:false},{&quot;Id&quot;:11,&quot;Index&quot;:11,&quot;Label&quot;:&quot;Works like you&quot;,&quot;TriggerType&quot;:2,&quot;EffectType&quot;:1,&quot;IsVideo&quot;:false},{&quot;Id&quot;:12,&quot;Index&quot;:12,&quot;Label&quot;:&quot;Works like you&quot;,&quot;TriggerType&quot;:2,&quot;EffectType&quot;:3,&quot;IsVideo&quot;:false}],&quot;HasNotesSynced&quot;:true,&quot;Id&quot;:388,&quot;Index&quot;:57,&quot;IsHidden&quot;:false,&quot;Name&quot;:&quot;Slide133&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388,&quot;PagesHistory&quot;:[],&quot;Pages&quot;:[{&quot;Id&quot;:1,&quot;Index&quot;:0,&quot;TriggerType&quot;:2,&quot;HasChildren&quot;:false}]}}"/>
</p:tagLst>
</file>

<file path=ppt/tags/tag2.xml><?xml version="1.0" encoding="utf-8"?>
<p:tagLst xmlns:a="http://schemas.openxmlformats.org/drawingml/2006/main" xmlns:r="http://schemas.openxmlformats.org/officeDocument/2006/relationships" xmlns:p="http://schemas.openxmlformats.org/presentationml/2006/main">
  <p:tag name="SMARTNOTES-DATA-SMARTSLIDE" val="{&quot;Animations&quot;:[{&quot;Id&quot;:1,&quot;Index&quot;:1,&quot;Label&quot;:&quot;Early Access Program&quot;,&quot;TriggerType&quot;:2,&quot;EffectType&quot;:1,&quot;IsVideo&quot;:false},{&quot;Id&quot;:2,&quot;Index&quot;:2,&quot;Label&quot;:&quot;Early Access Program&quot;,&quot;TriggerType&quot;:2,&quot;EffectType&quot;:3,&quot;IsVideo&quot;:false},{&quot;Id&quot;:3,&quot;Index&quot;:3,&quot;Label&quot;:&quot;Picture 2&quot;,&quot;TriggerType&quot;:2,&quot;EffectType&quot;:1,&quot;IsVideo&quot;:false},{&quot;Id&quot;:4,&quot;Index&quot;:4,&quot;Label&quot;:&quot;Picture 2&quot;,&quot;TriggerType&quot;:2,&quot;EffectType&quot;:3,&quot;IsVideo&quot;:false},{&quot;Id&quot;:5,&quot;Index&quot;:5,&quot;Label&quot;:&quot;Copilot Tuning Fine-tune agents with your company’s knowledge&quot;,&quot;TriggerType&quot;:2,&quot;EffectType&quot;:1,&quot;IsVideo&quot;:false},{&quot;Id&quot;:6,&quot;Index&quot;:6,&quot;Label&quot;:&quot;Copilot Tuning Fine-tune agents with your company’s knowledge&quot;,&quot;TriggerType&quot;:2,&quot;EffectType&quot;:3,&quot;IsVideo&quot;:false},{&quot;Id&quot;:7,&quot;Index&quot;:7,&quot;Label&quot;:&quot;Talks like you&quot;,&quot;TriggerType&quot;:2,&quot;EffectType&quot;:1,&quot;IsVideo&quot;:false},{&quot;Id&quot;:8,&quot;Index&quot;:8,&quot;Label&quot;:&quot;Talks like you&quot;,&quot;TriggerType&quot;:2,&quot;EffectType&quot;:3,&quot;IsVideo&quot;:false},{&quot;Id&quot;:9,&quot;Index&quot;:9,&quot;Label&quot;:&quot;Thinks like you&quot;,&quot;TriggerType&quot;:2,&quot;EffectType&quot;:1,&quot;IsVideo&quot;:false},{&quot;Id&quot;:10,&quot;Index&quot;:10,&quot;Label&quot;:&quot;Thinks like you&quot;,&quot;TriggerType&quot;:2,&quot;EffectType&quot;:3,&quot;IsVideo&quot;:false},{&quot;Id&quot;:11,&quot;Index&quot;:11,&quot;Label&quot;:&quot;Works like you&quot;,&quot;TriggerType&quot;:2,&quot;EffectType&quot;:1,&quot;IsVideo&quot;:false},{&quot;Id&quot;:12,&quot;Index&quot;:12,&quot;Label&quot;:&quot;Works like you&quot;,&quot;TriggerType&quot;:2,&quot;EffectType&quot;:3,&quot;IsVideo&quot;:false}],&quot;HasNotesSynced&quot;:true,&quot;Id&quot;:388,&quot;Index&quot;:57,&quot;IsHidden&quot;:false,&quot;Name&quot;:&quot;Slide133&quot;,&quot;SmartNote&quot;:{&quot;NoteText&quot;:&quot;&lt;Section xmlns=\&quot;http://schemas.microsoft.com/winfx/2006/xaml/presentation\&quot; xml:space=\&quot;preserve\&quot; TextAlignment=\&quot;Justify\&quot; LineHeight=\&quot;Auto\&quot; IsHyphenationEnabled=\&quot;False\&quot; xml:lang=\&quot;en-us\&quot; FlowDirection=\&quot;LeftToRight\&quot; NumberSubstitution.CultureSource=\&quot;Text\&quot; NumberSubstitution.Substitution=\&quot;AsCulture\&quot; FontFamily=\&quot;Georgia\&quot; FontStyle=\&quot;Normal\&quot; FontWeight=\&quot;Normal\&quot; FontStretch=\&quot;Normal\&quot; FontSize=\&quot;16\&quot; Foreground=\&quot;#FF000000\&quot; Typography.StandardLigatures=\&quot;True\&quot; Typography.ContextualLigatures=\&quot;True\&quot; Typography.DiscretionaryLigatures=\&quot;False\&quot; Typography.HistoricalLigatures=\&quot;False\&quot; Typography.AnnotationAlternates=\&quot;0\&quot; Typography.ContextualAlternates=\&quot;True\&quot; Typography.HistoricalForms=\&quot;False\&quot; Typography.Kerning=\&quot;True\&quot; Typography.CapitalSpacing=\&quot;False\&quot; Typography.CaseSensitiveForms=\&quot;False\&quot; Typography.StylisticSet1=\&quot;False\&quot; Typography.StylisticSet2=\&quot;False\&quot; Typography.StylisticSet3=\&quot;False\&quot; Typography.StylisticSet4=\&quot;False\&quot; Typography.StylisticSet5=\&quot;False\&quot; Typography.StylisticSet6=\&quot;False\&quot; Typography.StylisticSet7=\&quot;False\&quot; Typography.StylisticSet8=\&quot;False\&quot; Typography.StylisticSet9=\&quot;False\&quot; Typography.StylisticSet10=\&quot;False\&quot; Typography.StylisticSet11=\&quot;False\&quot; Typography.StylisticSet12=\&quot;False\&quot; Typography.StylisticSet13=\&quot;False\&quot; Typography.StylisticSet14=\&quot;False\&quot; Typography.StylisticSet15=\&quot;False\&quot; Typography.StylisticSet16=\&quot;False\&quot; Typography.StylisticSet17=\&quot;False\&quot; Typography.StylisticSet18=\&quot;False\&quot; Typography.StylisticSet19=\&quot;False\&quot; Typography.StylisticSet20=\&quot;False\&quot; Typography.Fraction=\&quot;Normal\&quot; Typography.SlashedZero=\&quot;False\&quot; Typography.MathematicalGreek=\&quot;False\&quot; Typography.EastAsianExpertForms=\&quot;False\&quot; Typography.Variants=\&quot;Normal\&quot; Typography.Capitals=\&quot;Normal\&quot; Typography.NumeralStyle=\&quot;Normal\&quot; Typography.NumeralAlignment=\&quot;Normal\&quot; Typography.EastAsianWidths=\&quot;Normal\&quot; Typography.EastAsianLanguage=\&quot;Normal\&quot; Typography.StandardSwashes=\&quot;0\&quot; Typography.ContextualSwashes=\&quot;0\&quot; Typography.StylisticAlternates=\&quot;0\&quot;&gt;&lt;Paragraph TextAlignment=\&quot;Left\&quot;&gt;&lt;Run FontFamily=\&quot;Calibri\&quot; FontSize=\&quot;21.333333333333332\&quot; Foreground=\&quot;#FFFFFFFF\&quot;&gt;&lt;/Run&gt;&lt;/Paragraph&gt;&lt;/Section&gt;&quot;,&quot;ParentSlideId&quot;:388,&quot;PagesHistory&quot;:[],&quot;Pages&quot;:[{&quot;Id&quot;:1,&quot;Index&quot;:0,&quot;TriggerType&quot;:2,&quot;HasChildren&quot;:false}]}}"/>
</p:tagLst>
</file>

<file path=ppt/theme/theme1.xml><?xml version="1.0" encoding="utf-8"?>
<a:theme xmlns:a="http://schemas.openxmlformats.org/drawingml/2006/main" name="Microsoft Build 16:9 Template Light">
  <a:themeElements>
    <a:clrScheme name="Custom 80">
      <a:dk1>
        <a:srgbClr val="000000"/>
      </a:dk1>
      <a:lt1>
        <a:srgbClr val="FFFFFF"/>
      </a:lt1>
      <a:dk2>
        <a:srgbClr val="2A446F"/>
      </a:dk2>
      <a:lt2>
        <a:srgbClr val="D7D2CB"/>
      </a:lt2>
      <a:accent1>
        <a:srgbClr val="00A4EF"/>
      </a:accent1>
      <a:accent2>
        <a:srgbClr val="7FBA00"/>
      </a:accent2>
      <a:accent3>
        <a:srgbClr val="F25022"/>
      </a:accent3>
      <a:accent4>
        <a:srgbClr val="BF9474"/>
      </a:accent4>
      <a:accent5>
        <a:srgbClr val="FFB900"/>
      </a:accent5>
      <a:accent6>
        <a:srgbClr val="B1B3B3"/>
      </a:accent6>
      <a:hlink>
        <a:srgbClr val="0078D4"/>
      </a:hlink>
      <a:folHlink>
        <a:srgbClr val="8661C5"/>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Build_2026_16-9 Event-template_v03.potx" id="{23295F41-47B4-4925-B9F3-5276FDC5A736}" vid="{5F1F9044-CA6A-440B-A728-2F8917897A95}"/>
    </a:ext>
  </a:extLst>
</a:theme>
</file>

<file path=ppt/theme/theme2.xml><?xml version="1.0" encoding="utf-8"?>
<a:theme xmlns:a="http://schemas.openxmlformats.org/drawingml/2006/main" name="Microsoft Build 16:9 Template Dark">
  <a:themeElements>
    <a:clrScheme name="Custom 79">
      <a:dk1>
        <a:srgbClr val="000000"/>
      </a:dk1>
      <a:lt1>
        <a:srgbClr val="FFFFFF"/>
      </a:lt1>
      <a:dk2>
        <a:srgbClr val="091F2C"/>
      </a:dk2>
      <a:lt2>
        <a:srgbClr val="E8E6DF"/>
      </a:lt2>
      <a:accent1>
        <a:srgbClr val="00A4EF"/>
      </a:accent1>
      <a:accent2>
        <a:srgbClr val="7FBA00"/>
      </a:accent2>
      <a:accent3>
        <a:srgbClr val="F25022"/>
      </a:accent3>
      <a:accent4>
        <a:srgbClr val="E1D3C7"/>
      </a:accent4>
      <a:accent5>
        <a:srgbClr val="FFB900"/>
      </a:accent5>
      <a:accent6>
        <a:srgbClr val="D9D9D6"/>
      </a:accent6>
      <a:hlink>
        <a:srgbClr val="8DC8E8"/>
      </a:hlink>
      <a:folHlink>
        <a:srgbClr val="C5B4E3"/>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Build_2026_16-9 Event-template_v03.potx" id="{23295F41-47B4-4925-B9F3-5276FDC5A736}" vid="{9568D0D4-72EB-4CE1-95C9-D12481B11A0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Build_2026_16-9 Event-template_v04</Template>
  <TotalTime>0</TotalTime>
  <Words>4526</Words>
  <Application>Microsoft Office PowerPoint</Application>
  <PresentationFormat>Widescreen</PresentationFormat>
  <Paragraphs>997</Paragraphs>
  <Slides>75</Slides>
  <Notes>46</Notes>
  <HiddenSlides>4</HiddenSlides>
  <MMClips>7</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75</vt:i4>
      </vt:variant>
    </vt:vector>
  </HeadingPairs>
  <TitlesOfParts>
    <vt:vector size="88" baseType="lpstr">
      <vt:lpstr>Microsoft JhengHei</vt:lpstr>
      <vt:lpstr>Aptos</vt:lpstr>
      <vt:lpstr>Arial</vt:lpstr>
      <vt:lpstr>Calibri</vt:lpstr>
      <vt:lpstr>Consolas</vt:lpstr>
      <vt:lpstr>Segoe Sans Display</vt:lpstr>
      <vt:lpstr>Segoe Sans Display Semibold</vt:lpstr>
      <vt:lpstr>Segoe UI</vt:lpstr>
      <vt:lpstr>Segoe UI Semibold</vt:lpstr>
      <vt:lpstr>Wingdings</vt:lpstr>
      <vt:lpstr>Microsoft Build 16:9 Template Light</vt:lpstr>
      <vt:lpstr>Microsoft Build 16:9 Template Dark</vt:lpstr>
      <vt:lpstr>Office Theme</vt:lpstr>
      <vt:lpstr>Microsoft Build 2026 Highlights</vt:lpstr>
      <vt:lpstr>Agenda</vt:lpstr>
      <vt:lpstr>Microsoft Agent Platform</vt:lpstr>
      <vt:lpstr>Foundry Models</vt:lpstr>
      <vt:lpstr>Announcing Fireworks AI on Foundry</vt:lpstr>
      <vt:lpstr>Managed Compute</vt:lpstr>
      <vt:lpstr>Announcing Fireworks AI on Foundry</vt:lpstr>
      <vt:lpstr>Create a deployment — UI</vt:lpstr>
      <vt:lpstr>Inference</vt:lpstr>
      <vt:lpstr>Managed Compute demo -  UI </vt:lpstr>
      <vt:lpstr>Announcing slide 1</vt:lpstr>
      <vt:lpstr>PowerPoint Presentation</vt:lpstr>
      <vt:lpstr>PowerPoint Presentation</vt:lpstr>
      <vt:lpstr>PowerPoint Presentation</vt:lpstr>
      <vt:lpstr>Microsoft Foundry</vt:lpstr>
      <vt:lpstr>PowerPoint Presentation</vt:lpstr>
      <vt:lpstr>PowerPoint Presentation</vt:lpstr>
      <vt:lpstr>PowerPoint Presentation</vt:lpstr>
      <vt:lpstr>PowerPoint Presentation</vt:lpstr>
      <vt:lpstr>PowerPoint Presentation</vt:lpstr>
      <vt:lpstr>Build Announcements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Agent Control Specification</vt:lpstr>
      <vt:lpstr>PowerPoint Presentation</vt:lpstr>
      <vt:lpstr>PowerPoint Presentation</vt:lpstr>
      <vt:lpstr>PowerPoint Presentation</vt:lpstr>
      <vt:lpstr>Agent Governance Toolkit </vt:lpstr>
      <vt:lpstr>Productionize with Microsoft Foundry</vt:lpstr>
      <vt:lpstr>Microsoft’s blueprint for cloud &amp; AI foundation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Harness Engineering Concept and Use Case</vt:lpstr>
      <vt:lpstr>PowerPoint Presentation</vt:lpstr>
      <vt:lpstr>PowerPoint Presentation</vt:lpstr>
      <vt:lpstr>PowerPoint Presentation</vt:lpstr>
      <vt:lpstr>PowerPoint Presentation</vt:lpstr>
      <vt:lpstr>Hermes Agent</vt:lpstr>
      <vt:lpstr>Microsoft Agent Framework</vt:lpstr>
      <vt:lpstr>Agent Framework is built around three ideas. Workflows, Harness, Agent Loop</vt:lpstr>
      <vt:lpstr>Harness diagram</vt:lpstr>
      <vt:lpstr>Workflows, Harness, Agent Loop</vt:lpstr>
      <vt:lpstr>Microsoft Agent Framework Demo</vt:lpstr>
      <vt:lpstr>PowerPoint Presentation</vt:lpstr>
      <vt:lpstr>PowerPoint Presentation</vt:lpstr>
      <vt:lpstr>Publish to Teams and Microsoft 365 Copilot</vt:lpstr>
      <vt:lpstr>One-click publish to Microsoft 365 &amp; Teams</vt:lpstr>
      <vt:lpstr>PowerPoint Presentation</vt:lpstr>
      <vt:lpstr>PowerPoint Presentation</vt:lpstr>
      <vt:lpstr>PowerPoint Presentation</vt:lpstr>
      <vt:lpstr>PowerPoint Presentation</vt:lpstr>
      <vt:lpstr>Microsoft Agent Platform</vt:lpstr>
      <vt:lpstr>Build Redelivery // HK</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2026-06-18T06:21:45Z</dcterms:created>
  <dcterms:modified xsi:type="dcterms:W3CDTF">2026-06-18T06:22:51Z</dcterms:modified>
  <cp:category/>
  <cp:contentStatus/>
</cp:coreProperties>
</file>