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ags/tag1.xml" ContentType="application/vnd.openxmlformats-officedocument.presentationml.tags+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theme/theme3.xml" ContentType="application/vnd.openxmlformats-officedocument.theme+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5603" r:id="rId1"/>
    <p:sldMasterId id="2147483809" r:id="rId2"/>
    <p:sldMasterId id="2147483660" r:id="rId3"/>
    <p:sldMasterId id="2147485631" r:id="rId4"/>
  </p:sldMasterIdLst>
  <p:notesMasterIdLst>
    <p:notesMasterId r:id="rId82"/>
  </p:notesMasterIdLst>
  <p:sldIdLst>
    <p:sldId id="283" r:id="rId5"/>
    <p:sldId id="275" r:id="rId6"/>
    <p:sldId id="266" r:id="rId7"/>
    <p:sldId id="363" r:id="rId8"/>
    <p:sldId id="298" r:id="rId9"/>
    <p:sldId id="332" r:id="rId10"/>
    <p:sldId id="2147483647" r:id="rId11"/>
    <p:sldId id="2147479606" r:id="rId12"/>
    <p:sldId id="2147483620" r:id="rId13"/>
    <p:sldId id="2147483642" r:id="rId14"/>
    <p:sldId id="278" r:id="rId15"/>
    <p:sldId id="301" r:id="rId16"/>
    <p:sldId id="277" r:id="rId17"/>
    <p:sldId id="333" r:id="rId18"/>
    <p:sldId id="279" r:id="rId19"/>
    <p:sldId id="334" r:id="rId20"/>
    <p:sldId id="303" r:id="rId21"/>
    <p:sldId id="305" r:id="rId22"/>
    <p:sldId id="306" r:id="rId23"/>
    <p:sldId id="309" r:id="rId24"/>
    <p:sldId id="282" r:id="rId25"/>
    <p:sldId id="310" r:id="rId26"/>
    <p:sldId id="307" r:id="rId27"/>
    <p:sldId id="308" r:id="rId28"/>
    <p:sldId id="259" r:id="rId29"/>
    <p:sldId id="319" r:id="rId30"/>
    <p:sldId id="314" r:id="rId31"/>
    <p:sldId id="261" r:id="rId32"/>
    <p:sldId id="317" r:id="rId33"/>
    <p:sldId id="322" r:id="rId34"/>
    <p:sldId id="276" r:id="rId35"/>
    <p:sldId id="271" r:id="rId36"/>
    <p:sldId id="260" r:id="rId37"/>
    <p:sldId id="280" r:id="rId38"/>
    <p:sldId id="281" r:id="rId39"/>
    <p:sldId id="284" r:id="rId40"/>
    <p:sldId id="285" r:id="rId41"/>
    <p:sldId id="287" r:id="rId42"/>
    <p:sldId id="288" r:id="rId43"/>
    <p:sldId id="289" r:id="rId44"/>
    <p:sldId id="290" r:id="rId45"/>
    <p:sldId id="291" r:id="rId46"/>
    <p:sldId id="292" r:id="rId47"/>
    <p:sldId id="293" r:id="rId48"/>
    <p:sldId id="294" r:id="rId49"/>
    <p:sldId id="295" r:id="rId50"/>
    <p:sldId id="300" r:id="rId51"/>
    <p:sldId id="274" r:id="rId52"/>
    <p:sldId id="257" r:id="rId53"/>
    <p:sldId id="258" r:id="rId54"/>
    <p:sldId id="297" r:id="rId55"/>
    <p:sldId id="296" r:id="rId56"/>
    <p:sldId id="265" r:id="rId57"/>
    <p:sldId id="299" r:id="rId58"/>
    <p:sldId id="262" r:id="rId59"/>
    <p:sldId id="264" r:id="rId60"/>
    <p:sldId id="267" r:id="rId61"/>
    <p:sldId id="268" r:id="rId62"/>
    <p:sldId id="269" r:id="rId63"/>
    <p:sldId id="270" r:id="rId64"/>
    <p:sldId id="272" r:id="rId65"/>
    <p:sldId id="304" r:id="rId66"/>
    <p:sldId id="2147483581" r:id="rId67"/>
    <p:sldId id="357" r:id="rId68"/>
    <p:sldId id="273" r:id="rId69"/>
    <p:sldId id="302" r:id="rId70"/>
    <p:sldId id="311" r:id="rId71"/>
    <p:sldId id="312" r:id="rId72"/>
    <p:sldId id="313" r:id="rId73"/>
    <p:sldId id="336" r:id="rId74"/>
    <p:sldId id="337" r:id="rId75"/>
    <p:sldId id="2147483580" r:id="rId76"/>
    <p:sldId id="338" r:id="rId77"/>
    <p:sldId id="2147483579" r:id="rId78"/>
    <p:sldId id="330" r:id="rId79"/>
    <p:sldId id="2147483645" r:id="rId80"/>
    <p:sldId id="256" r:id="rId8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id="{DA6F6D9D-7446-4F09-86C2-DEC4095C2F8A}">
          <p14:sldIdLst>
            <p14:sldId id="283"/>
            <p14:sldId id="275"/>
          </p14:sldIdLst>
        </p14:section>
        <p14:section name="Ignite Update" id="{EF8E3788-6776-42F5-861C-3A7B5AE64882}">
          <p14:sldIdLst>
            <p14:sldId id="266"/>
            <p14:sldId id="363"/>
            <p14:sldId id="298"/>
            <p14:sldId id="332"/>
            <p14:sldId id="2147483647"/>
            <p14:sldId id="2147479606"/>
            <p14:sldId id="2147483620"/>
            <p14:sldId id="2147483642"/>
            <p14:sldId id="278"/>
            <p14:sldId id="301"/>
            <p14:sldId id="277"/>
            <p14:sldId id="333"/>
            <p14:sldId id="279"/>
            <p14:sldId id="334"/>
            <p14:sldId id="303"/>
            <p14:sldId id="305"/>
            <p14:sldId id="306"/>
            <p14:sldId id="309"/>
            <p14:sldId id="282"/>
            <p14:sldId id="310"/>
            <p14:sldId id="307"/>
            <p14:sldId id="308"/>
            <p14:sldId id="259"/>
            <p14:sldId id="319"/>
            <p14:sldId id="314"/>
            <p14:sldId id="261"/>
            <p14:sldId id="317"/>
            <p14:sldId id="322"/>
            <p14:sldId id="276"/>
            <p14:sldId id="271"/>
            <p14:sldId id="260"/>
          </p14:sldIdLst>
        </p14:section>
        <p14:section name="Evaluation" id="{8D98299C-FB95-4EC9-B879-2EAA32623D2A}">
          <p14:sldIdLst>
            <p14:sldId id="280"/>
            <p14:sldId id="281"/>
            <p14:sldId id="284"/>
            <p14:sldId id="285"/>
            <p14:sldId id="287"/>
            <p14:sldId id="288"/>
            <p14:sldId id="289"/>
            <p14:sldId id="290"/>
            <p14:sldId id="291"/>
            <p14:sldId id="292"/>
            <p14:sldId id="293"/>
            <p14:sldId id="294"/>
            <p14:sldId id="295"/>
            <p14:sldId id="300"/>
          </p14:sldIdLst>
        </p14:section>
        <p14:section name="MS Learn MCP Server" id="{D55A87D9-6197-4A7B-A24D-CBC66E394A9B}">
          <p14:sldIdLst>
            <p14:sldId id="274"/>
            <p14:sldId id="257"/>
            <p14:sldId id="258"/>
            <p14:sldId id="297"/>
            <p14:sldId id="296"/>
            <p14:sldId id="265"/>
            <p14:sldId id="299"/>
            <p14:sldId id="262"/>
            <p14:sldId id="264"/>
            <p14:sldId id="267"/>
            <p14:sldId id="268"/>
            <p14:sldId id="269"/>
            <p14:sldId id="270"/>
            <p14:sldId id="272"/>
            <p14:sldId id="304"/>
            <p14:sldId id="2147483581"/>
            <p14:sldId id="357"/>
            <p14:sldId id="273"/>
            <p14:sldId id="302"/>
            <p14:sldId id="311"/>
            <p14:sldId id="312"/>
            <p14:sldId id="313"/>
            <p14:sldId id="336"/>
            <p14:sldId id="337"/>
            <p14:sldId id="2147483580"/>
            <p14:sldId id="338"/>
            <p14:sldId id="2147483579"/>
            <p14:sldId id="330"/>
          </p14:sldIdLst>
        </p14:section>
        <p14:section name="Closing" id="{1F26B756-C415-4C87-B901-2EF298FAF283}">
          <p14:sldIdLst>
            <p14:sldId id="2147483645"/>
            <p14:sldId id="256"/>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E821E"/>
    <a:srgbClr val="10403C"/>
    <a:srgbClr val="111010"/>
    <a:srgbClr val="45A3CB"/>
    <a:srgbClr val="A688D1"/>
    <a:srgbClr val="E37998"/>
    <a:srgbClr val="7795D9"/>
    <a:srgbClr val="242424"/>
    <a:srgbClr val="DD7B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8A165A-D502-4BE1-BDFA-3D740D963F8C}" v="244" dt="2026-01-08T04:14:27.785"/>
    <p1510:client id="{0CB44CAF-3A76-7671-5249-65A14C8A720D}" v="2" dt="2026-01-07T10:53:30.5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67" autoAdjust="0"/>
    <p:restoredTop sz="94660"/>
  </p:normalViewPr>
  <p:slideViewPr>
    <p:cSldViewPr snapToGrid="0">
      <p:cViewPr varScale="1">
        <p:scale>
          <a:sx n="93" d="100"/>
          <a:sy n="93" d="100"/>
        </p:scale>
        <p:origin x="44" y="2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viewProps" Target="viewProp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presProps" Target="presProps.xml"/><Relationship Id="rId88"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microsoft.com/office/2015/10/relationships/revisionInfo" Target="revisionInfo.xml"/><Relationship Id="rId61" Type="http://schemas.openxmlformats.org/officeDocument/2006/relationships/slide" Target="slides/slide57.xml"/><Relationship Id="rId8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E5DBA3-622F-4A94-B3B8-E0334ED88F20}" type="datetimeFigureOut">
              <a:rPr lang="en-US" smtClean="0"/>
              <a:t>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04FBFD-2652-4AA7-BF7E-FC0238BD51F7}" type="slidenum">
              <a:rPr lang="en-US" smtClean="0"/>
              <a:t>‹#›</a:t>
            </a:fld>
            <a:endParaRPr lang="en-US"/>
          </a:p>
        </p:txBody>
      </p:sp>
    </p:spTree>
    <p:extLst>
      <p:ext uri="{BB962C8B-B14F-4D97-AF65-F5344CB8AC3E}">
        <p14:creationId xmlns:p14="http://schemas.microsoft.com/office/powerpoint/2010/main" val="966847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53A5D-BE1D-FA6D-C657-38D0472781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5F4642-3A38-D40D-5F46-0C5EC086C9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88131A-40AF-793A-3801-DC6CDBA7DB9A}"/>
              </a:ext>
            </a:extLst>
          </p:cNvPr>
          <p:cNvSpPr>
            <a:spLocks noGrp="1"/>
          </p:cNvSpPr>
          <p:nvPr>
            <p:ph type="body" idx="1"/>
          </p:nvPr>
        </p:nvSpPr>
        <p:spPr/>
        <p:txBody>
          <a:bodyPr/>
          <a:lstStyle/>
          <a:p>
            <a:pPr marL="0" indent="0" algn="l">
              <a:buFont typeface="Wingdings" panose="05000000000000000000" pitchFamily="2" charset="2"/>
              <a:buNone/>
            </a:pPr>
            <a:endParaRPr lang="en-US">
              <a:cs typeface="+mn-lt"/>
            </a:endParaRPr>
          </a:p>
        </p:txBody>
      </p:sp>
      <p:sp>
        <p:nvSpPr>
          <p:cNvPr id="4" name="Slide Number Placeholder 3">
            <a:extLst>
              <a:ext uri="{FF2B5EF4-FFF2-40B4-BE49-F238E27FC236}">
                <a16:creationId xmlns:a16="http://schemas.microsoft.com/office/drawing/2014/main" id="{8E4C4FE4-CA27-E2A4-77E8-BC457E73487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2A0C706-A3BA-C34A-ACEA-4B4D1395093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6840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B8071-4D56-9795-D008-799FA57BDA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3D1162-B349-1483-122A-E36E80008EB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B22D009-1265-C5E4-18E2-70096F627765}"/>
              </a:ext>
            </a:extLst>
          </p:cNvPr>
          <p:cNvSpPr>
            <a:spLocks noGrp="1"/>
          </p:cNvSpPr>
          <p:nvPr>
            <p:ph type="body" idx="1"/>
          </p:nvPr>
        </p:nvSpPr>
        <p:spPr/>
        <p:txBody>
          <a:bodyPr/>
          <a:lstStyle/>
          <a:p>
            <a:pPr lvl="0"/>
            <a:endParaRPr lang="en-US"/>
          </a:p>
        </p:txBody>
      </p:sp>
      <p:sp>
        <p:nvSpPr>
          <p:cNvPr id="4" name="Header Placeholder 3">
            <a:extLst>
              <a:ext uri="{FF2B5EF4-FFF2-40B4-BE49-F238E27FC236}">
                <a16:creationId xmlns:a16="http://schemas.microsoft.com/office/drawing/2014/main" id="{AE850D26-5DFB-190B-A864-72E1F24E3E69}"/>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 name="Footer Placeholder 4">
            <a:extLst>
              <a:ext uri="{FF2B5EF4-FFF2-40B4-BE49-F238E27FC236}">
                <a16:creationId xmlns:a16="http://schemas.microsoft.com/office/drawing/2014/main" id="{7137B600-79E1-8546-4CBB-16274BCACB62}"/>
              </a:ext>
            </a:extLst>
          </p:cNvPr>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B616F09A-08B0-A0B3-A30A-1C5A8E5D4A31}"/>
              </a:ext>
            </a:extLst>
          </p:cNvPr>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 name="Slide Number Placeholder 6">
            <a:extLst>
              <a:ext uri="{FF2B5EF4-FFF2-40B4-BE49-F238E27FC236}">
                <a16:creationId xmlns:a16="http://schemas.microsoft.com/office/drawing/2014/main" id="{40518EE2-1783-B859-94F6-C749B358C5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0156286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E2E2E-991C-7531-DC35-771377D47A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B23CA2-AE85-7EFC-FB0D-5196CDEAE3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13705C-0F1D-3CB7-25D9-FF78FF534400}"/>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1076315E-7189-0947-5D31-1F852E448D0C}"/>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58E9E4DD-531D-0659-FAFB-C3C0CD0A7DE7}"/>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468649BA-5A07-CAA5-B628-9C1ADABC7E00}"/>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3845C201-CCDB-0453-B62C-8CCC4D4B2EA2}"/>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738371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D02D8-71BB-779D-7CB9-28F4F54CF5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033918-37E0-85EF-AF4A-6ACFC656E95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33DE2AF-D290-194E-EC27-53AA3FF9D6FC}"/>
              </a:ext>
            </a:extLst>
          </p:cNvPr>
          <p:cNvSpPr>
            <a:spLocks noGrp="1"/>
          </p:cNvSpPr>
          <p:nvPr>
            <p:ph type="body" idx="1"/>
          </p:nvPr>
        </p:nvSpPr>
        <p:spPr/>
        <p:txBody>
          <a:bodyPr/>
          <a:lstStyle/>
          <a:p>
            <a:pPr marL="171450" indent="-171450">
              <a:buFont typeface="Symbol,Sans-Serif"/>
              <a:buChar char="•"/>
            </a:pPr>
            <a:endParaRPr lang="en-US"/>
          </a:p>
        </p:txBody>
      </p:sp>
      <p:sp>
        <p:nvSpPr>
          <p:cNvPr id="4" name="Header Placeholder 3">
            <a:extLst>
              <a:ext uri="{FF2B5EF4-FFF2-40B4-BE49-F238E27FC236}">
                <a16:creationId xmlns:a16="http://schemas.microsoft.com/office/drawing/2014/main" id="{BFF5D848-D00B-8FE2-FE3C-2FE9D2BADE19}"/>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 name="Footer Placeholder 4">
            <a:extLst>
              <a:ext uri="{FF2B5EF4-FFF2-40B4-BE49-F238E27FC236}">
                <a16:creationId xmlns:a16="http://schemas.microsoft.com/office/drawing/2014/main" id="{5092C3DD-C3C9-3144-A73B-F76AF91A457F}"/>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Aptos" panose="02110004020202020204"/>
                <a:ea typeface="Segoe UI" pitchFamily="34" charset="0"/>
                <a:cs typeface="Segoe UI Historic" panose="020B0502040204020203"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40E5249B-7689-9FF7-7DAF-6C6974363D71}"/>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 name="Slide Number Placeholder 6">
            <a:extLst>
              <a:ext uri="{FF2B5EF4-FFF2-40B4-BE49-F238E27FC236}">
                <a16:creationId xmlns:a16="http://schemas.microsoft.com/office/drawing/2014/main" id="{F9D696AA-BB6C-D408-D7D9-A01E30DD8D60}"/>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19477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8CC8E-BEC8-D5F9-AF08-7FADAB929A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62208C-D2AC-1D6A-8EAB-A8D277BCA43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366B457-F33D-1215-87BD-F3BDB42E95C8}"/>
              </a:ext>
            </a:extLst>
          </p:cNvPr>
          <p:cNvSpPr>
            <a:spLocks noGrp="1"/>
          </p:cNvSpPr>
          <p:nvPr>
            <p:ph type="body" idx="1"/>
          </p:nvPr>
        </p:nvSpPr>
        <p:spPr/>
        <p:txBody>
          <a:bodyPr/>
          <a:lstStyle/>
          <a:p>
            <a:pPr algn="l">
              <a:buFont typeface="Arial" panose="020B0604020202020204" pitchFamily="34" charset="0"/>
              <a:buNone/>
            </a:pPr>
            <a:endParaRPr lang="en-US"/>
          </a:p>
        </p:txBody>
      </p:sp>
      <p:sp>
        <p:nvSpPr>
          <p:cNvPr id="4" name="Slide Number Placeholder 3">
            <a:extLst>
              <a:ext uri="{FF2B5EF4-FFF2-40B4-BE49-F238E27FC236}">
                <a16:creationId xmlns:a16="http://schemas.microsoft.com/office/drawing/2014/main" id="{D4AA9BBE-A3F1-7632-D5B1-A254A8F034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326B1-B063-40F6-AC68-20C1A678E6B7}"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610351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4B9729-BB68-07ED-37E8-8C045E0786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F87670-201A-3006-9746-C86D9EE9C5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9F1640-043B-C24A-3F51-C64DA896C4B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A3F8625-BBB9-5352-4B3A-75818769992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693F4B-43B3-47F5-B39A-44296E61D28D}" type="slidenum">
              <a:rPr kumimoji="0" lang="en-CA" sz="1200" b="0" i="0" u="none" strike="noStrike" kern="1200" cap="none" spc="0" normalizeH="0" baseline="0" noProof="0" smtClean="0">
                <a:ln>
                  <a:noFill/>
                </a:ln>
                <a:solidFill>
                  <a:prstClr val="black"/>
                </a:solidFill>
                <a:effectLst/>
                <a:uLnTx/>
                <a:uFillTx/>
                <a:latin typeface="Segoe UI" panose="020B0502040204020203"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CA" sz="1200"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p:txBody>
      </p:sp>
    </p:spTree>
    <p:extLst>
      <p:ext uri="{BB962C8B-B14F-4D97-AF65-F5344CB8AC3E}">
        <p14:creationId xmlns:p14="http://schemas.microsoft.com/office/powerpoint/2010/main" val="83918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A5A39-30DD-65FC-0ED8-CF0D684961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35BB1E-401F-7DAF-1A68-04664186C901}"/>
              </a:ext>
            </a:extLst>
          </p:cNvPr>
          <p:cNvSpPr>
            <a:spLocks noGrp="1" noRot="1" noChangeAspect="1"/>
          </p:cNvSpPr>
          <p:nvPr>
            <p:ph type="sldImg"/>
          </p:nvPr>
        </p:nvSpPr>
        <p:spPr>
          <a:xfrm>
            <a:off x="406400" y="698500"/>
            <a:ext cx="6197600" cy="3486150"/>
          </a:xfrm>
        </p:spPr>
      </p:sp>
      <p:sp>
        <p:nvSpPr>
          <p:cNvPr id="3" name="Notes Placeholder 2">
            <a:extLst>
              <a:ext uri="{FF2B5EF4-FFF2-40B4-BE49-F238E27FC236}">
                <a16:creationId xmlns:a16="http://schemas.microsoft.com/office/drawing/2014/main" id="{18BF2302-A2AD-7263-BFA4-93B936B04FD7}"/>
              </a:ext>
            </a:extLst>
          </p:cNvPr>
          <p:cNvSpPr>
            <a:spLocks noGrp="1"/>
          </p:cNvSpPr>
          <p:nvPr>
            <p:ph type="body" idx="1"/>
          </p:nvPr>
        </p:nvSpPr>
        <p:spPr/>
        <p:txBody>
          <a:bodyPr/>
          <a:lstStyle/>
          <a:p>
            <a:pPr marL="0" marR="0">
              <a:lnSpc>
                <a:spcPct val="115000"/>
              </a:lnSpc>
              <a:spcAft>
                <a:spcPts val="800"/>
              </a:spcAft>
              <a:buNone/>
            </a:pPr>
            <a:endParaRPr lang="en-US" sz="1800"/>
          </a:p>
        </p:txBody>
      </p:sp>
      <p:sp>
        <p:nvSpPr>
          <p:cNvPr id="4" name="Slide Number Placeholder 3">
            <a:extLst>
              <a:ext uri="{FF2B5EF4-FFF2-40B4-BE49-F238E27FC236}">
                <a16:creationId xmlns:a16="http://schemas.microsoft.com/office/drawing/2014/main" id="{BDF6F893-FDB1-7D3A-E4D4-DFC6A40B75C1}"/>
              </a:ext>
            </a:extLst>
          </p:cNvPr>
          <p:cNvSpPr>
            <a:spLocks noGrp="1"/>
          </p:cNvSpPr>
          <p:nvPr>
            <p:ph type="sldNum" sz="quarter" idx="5"/>
          </p:nvPr>
        </p:nvSpPr>
        <p:spPr/>
        <p:txBody>
          <a:bodyPr/>
          <a:lstStyle/>
          <a:p>
            <a:pPr marL="0" marR="0" lvl="0" indent="0" algn="r" defTabSz="984494" rtl="0" eaLnBrk="1" fontAlgn="auto" latinLnBrk="0" hangingPunct="1">
              <a:lnSpc>
                <a:spcPct val="100000"/>
              </a:lnSpc>
              <a:spcBef>
                <a:spcPts val="0"/>
              </a:spcBef>
              <a:spcAft>
                <a:spcPts val="0"/>
              </a:spcAft>
              <a:buClrTx/>
              <a:buSzTx/>
              <a:buFontTx/>
              <a:buNone/>
              <a:tabLst/>
              <a:defRPr/>
            </a:pPr>
            <a:fld id="{577E7C3F-570D-674B-A591-D32D552AFC03}" type="slidenum">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84494" rtl="0" eaLnBrk="1" fontAlgn="auto" latinLnBrk="0" hangingPunct="1">
                <a:lnSpc>
                  <a:spcPct val="100000"/>
                </a:lnSpc>
                <a:spcBef>
                  <a:spcPts val="0"/>
                </a:spcBef>
                <a:spcAft>
                  <a:spcPts val="0"/>
                </a:spcAft>
                <a:buClrTx/>
                <a:buSzTx/>
                <a:buFontTx/>
                <a:buNone/>
                <a:tabLst/>
                <a:defRPr/>
              </a:pPr>
              <a:t>9</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5904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4E9763-DF2B-81B4-464A-60EA355B63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042289-5E08-9CAC-FE50-8E8B6FA74229}"/>
              </a:ext>
            </a:extLst>
          </p:cNvPr>
          <p:cNvSpPr>
            <a:spLocks noGrp="1" noRot="1" noChangeAspect="1"/>
          </p:cNvSpPr>
          <p:nvPr>
            <p:ph type="sldImg"/>
          </p:nvPr>
        </p:nvSpPr>
        <p:spPr/>
        <p:txBody>
          <a:bodyPr/>
          <a:lstStyle/>
          <a:p>
            <a:endParaRPr lang="zh-CN" altLang="en-US"/>
          </a:p>
        </p:txBody>
      </p:sp>
      <p:sp>
        <p:nvSpPr>
          <p:cNvPr id="3" name="Notes Placeholder 2">
            <a:extLst>
              <a:ext uri="{FF2B5EF4-FFF2-40B4-BE49-F238E27FC236}">
                <a16:creationId xmlns:a16="http://schemas.microsoft.com/office/drawing/2014/main" id="{01BC2490-CC68-F22A-4926-B2C0C7A12EA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53223CD-ACA3-3B22-82A9-9F671457EC3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0D00C-D97D-4D9F-A1A5-E7BA88B482EE}" type="slidenum">
              <a:rPr kumimoji="0" lang="en-US" sz="1200" b="0" i="0" u="none" strike="noStrike" kern="1200" cap="none" spc="0" normalizeH="0" baseline="0" noProof="0" smtClean="0">
                <a:ln>
                  <a:noFill/>
                </a:ln>
                <a:solidFill>
                  <a:prstClr val="black"/>
                </a:solidFill>
                <a:effectLst/>
                <a:uLnTx/>
                <a:uFillTx/>
                <a:latin typeface="Segoe Sans Text"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Segoe Sans Text" pitchFamily="2" charset="0"/>
              <a:ea typeface="+mn-ea"/>
              <a:cs typeface="+mn-cs"/>
            </a:endParaRPr>
          </a:p>
        </p:txBody>
      </p:sp>
    </p:spTree>
    <p:extLst>
      <p:ext uri="{BB962C8B-B14F-4D97-AF65-F5344CB8AC3E}">
        <p14:creationId xmlns:p14="http://schemas.microsoft.com/office/powerpoint/2010/main" val="734350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69AEA-F6EB-74DF-E2FE-485F0A2634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E15DAE-AD6D-080E-714B-D83831D92B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CFF635-2E7C-BE37-FDEA-D2DF3773043A}"/>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2605B855-CE80-989D-9C82-68EC42EDFA2C}"/>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39E039D5-563F-6E3F-F844-96B8DDDD63D8}"/>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anose="020B0502040204020203" pitchFamily="34" charset="0"/>
                <a:ea typeface="Segoe UI" pitchFamily="34" charset="0"/>
                <a:cs typeface="Segoe UI" panose="020B0502040204020203"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FEF34ADF-DF72-B707-947B-97F7D79C12E5}"/>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38E4E05D-C0C8-BE58-CC53-A82BDBD1D545}"/>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7054607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B451C-9DF6-1FF2-28D6-E779912244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040AE1-74E5-9275-CFA9-ADF06A6FDB2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0E9D28C-8476-9203-ABAA-D0DDFCCC91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11394B-D3BA-616D-08FA-F256D73069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20547E-2096-421C-B87C-7E0F775A191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19565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4C88A-6087-3D6E-B706-74AD76C15D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0778DF-D9A3-7B15-D7C7-0C722E6C54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A39F9E-70CB-D904-0CE0-883E1966875E}"/>
              </a:ext>
            </a:extLst>
          </p:cNvPr>
          <p:cNvSpPr>
            <a:spLocks noGrp="1"/>
          </p:cNvSpPr>
          <p:nvPr>
            <p:ph type="body" idx="1"/>
          </p:nvPr>
        </p:nvSpPr>
        <p:spPr/>
        <p:txBody>
          <a:bodyPr/>
          <a:lstStyle/>
          <a:p>
            <a:pPr marL="0" indent="0">
              <a:buFontTx/>
              <a:buNone/>
            </a:pPr>
            <a:endParaRPr lang="en-US" dirty="0"/>
          </a:p>
        </p:txBody>
      </p:sp>
      <p:sp>
        <p:nvSpPr>
          <p:cNvPr id="4" name="Slide Number Placeholder 3">
            <a:extLst>
              <a:ext uri="{FF2B5EF4-FFF2-40B4-BE49-F238E27FC236}">
                <a16:creationId xmlns:a16="http://schemas.microsoft.com/office/drawing/2014/main" id="{7B3E2BCE-23A1-A0BE-1BB1-14802337B7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49F37C-5ED1-4015-ADB7-7439BEEB31B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06876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EED9A012-E4BF-0147-9844-7F11DC55E617}" type="slidenum">
              <a:rPr lang="en-CZ" smtClean="0"/>
              <a:t>20</a:t>
            </a:fld>
            <a:endParaRPr lang="en-CZ"/>
          </a:p>
        </p:txBody>
      </p:sp>
    </p:spTree>
    <p:extLst>
      <p:ext uri="{BB962C8B-B14F-4D97-AF65-F5344CB8AC3E}">
        <p14:creationId xmlns:p14="http://schemas.microsoft.com/office/powerpoint/2010/main" val="3321158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D680E9-8766-6A64-F064-892FD6B933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C6DFA2-FEBF-C3CF-1789-8A4E6D435F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782238-F43D-8A96-31CF-72562A64A6D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4703406-947A-5210-E986-823E6BB6FBE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2A0C706-A3BA-C34A-ACEA-4B4D1395093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8888883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D4A5D-31FD-4A6F-DA79-8DB39082D6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A2A767-6EF7-2058-529F-BFF7572013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0B7CCC-19D5-97C3-7E17-D59EF22011BF}"/>
              </a:ext>
            </a:extLst>
          </p:cNvPr>
          <p:cNvSpPr>
            <a:spLocks noGrp="1"/>
          </p:cNvSpPr>
          <p:nvPr>
            <p:ph type="body" idx="1"/>
          </p:nvPr>
        </p:nvSpPr>
        <p:spPr/>
        <p:txBody>
          <a:bodyPr/>
          <a:lstStyle/>
          <a:p>
            <a:pPr>
              <a:defRPr/>
            </a:pPr>
            <a:endParaRPr lang="en-US"/>
          </a:p>
        </p:txBody>
      </p:sp>
      <p:sp>
        <p:nvSpPr>
          <p:cNvPr id="4" name="Slide Number Placeholder 3">
            <a:extLst>
              <a:ext uri="{FF2B5EF4-FFF2-40B4-BE49-F238E27FC236}">
                <a16:creationId xmlns:a16="http://schemas.microsoft.com/office/drawing/2014/main" id="{21CAB491-8805-DEF3-D92C-F99DC0CD3C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20547E-2096-421C-B87C-7E0F775A191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802260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32566-DF07-6C12-F158-9DC532BB44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7DF7D7-4C25-51E5-55C5-1A9CAE7F09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360CDC-C5CC-8429-3D23-3A26403878E4}"/>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451135A3-7C8D-4C7F-2814-FDD0ECF2DEC8}"/>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03B69DB3-74F6-4EC3-9023-BF9096C146E3}"/>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0391C7C0-FF60-E29C-5F65-B553A3F32730}"/>
              </a:ext>
            </a:extLst>
          </p:cNvPr>
          <p:cNvSpPr>
            <a:spLocks noGrp="1"/>
          </p:cNvSpPr>
          <p:nvPr>
            <p:ph type="dt" idx="1"/>
          </p:nvPr>
        </p:nvSpPr>
        <p:spPr/>
        <p:txBody>
          <a:bodyPr/>
          <a:lstStyle/>
          <a:p>
            <a:fld id="{386CE63F-9E7F-4C04-9D0D-FCA25A8E9E86}" type="datetime8">
              <a:rPr lang="en-US" smtClean="0"/>
              <a:t>1/8/2026 9:18 AM</a:t>
            </a:fld>
            <a:endParaRPr lang="en-US"/>
          </a:p>
        </p:txBody>
      </p:sp>
      <p:sp>
        <p:nvSpPr>
          <p:cNvPr id="7" name="Slide Number Placeholder 6">
            <a:extLst>
              <a:ext uri="{FF2B5EF4-FFF2-40B4-BE49-F238E27FC236}">
                <a16:creationId xmlns:a16="http://schemas.microsoft.com/office/drawing/2014/main" id="{98231884-025A-0E13-0160-3CB0130C96F7}"/>
              </a:ext>
            </a:extLst>
          </p:cNvPr>
          <p:cNvSpPr>
            <a:spLocks noGrp="1"/>
          </p:cNvSpPr>
          <p:nvPr>
            <p:ph type="sldNum" sz="quarter" idx="5"/>
          </p:nvPr>
        </p:nvSpPr>
        <p:spPr/>
        <p:txBody>
          <a:bodyPr/>
          <a:lstStyle/>
          <a:p>
            <a:fld id="{B4008EB6-D09E-4580-8CD6-DDB14511944F}" type="slidenum">
              <a:rPr lang="en-US" smtClean="0"/>
              <a:pPr/>
              <a:t>26</a:t>
            </a:fld>
            <a:endParaRPr lang="en-US"/>
          </a:p>
        </p:txBody>
      </p:sp>
    </p:spTree>
    <p:extLst>
      <p:ext uri="{BB962C8B-B14F-4D97-AF65-F5344CB8AC3E}">
        <p14:creationId xmlns:p14="http://schemas.microsoft.com/office/powerpoint/2010/main" val="19208170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B01D6-3668-DB58-8422-FFAB0350AB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CCC642-6535-C750-D998-7911B4E757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2D1CF4-A068-6A08-BDCC-7274D211FFED}"/>
              </a:ext>
            </a:extLst>
          </p:cNvPr>
          <p:cNvSpPr>
            <a:spLocks noGrp="1"/>
          </p:cNvSpPr>
          <p:nvPr>
            <p:ph type="body" idx="1"/>
          </p:nvPr>
        </p:nvSpPr>
        <p:spPr/>
        <p:txBody>
          <a:bodyPr/>
          <a:lstStyle/>
          <a:p>
            <a:pPr marL="0" indent="0">
              <a:buFontTx/>
              <a:buNone/>
            </a:pPr>
            <a:endParaRPr lang="en-US"/>
          </a:p>
        </p:txBody>
      </p:sp>
      <p:sp>
        <p:nvSpPr>
          <p:cNvPr id="4" name="Header Placeholder 3">
            <a:extLst>
              <a:ext uri="{FF2B5EF4-FFF2-40B4-BE49-F238E27FC236}">
                <a16:creationId xmlns:a16="http://schemas.microsoft.com/office/drawing/2014/main" id="{AA901771-D499-FF42-A319-6B7B6823FCBD}"/>
              </a:ext>
            </a:extLst>
          </p:cNvPr>
          <p:cNvSpPr>
            <a:spLocks noGrp="1"/>
          </p:cNvSpPr>
          <p:nvPr>
            <p:ph type="hdr" sz="quarter"/>
          </p:nvPr>
        </p:nvSpPr>
        <p:spPr/>
        <p:txBody>
          <a:bodyPr/>
          <a:lstStyle/>
          <a:p>
            <a:pPr marL="0" marR="0" lvl="0" indent="0" algn="l" defTabSz="966577"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B3DC035F-663D-4EFC-BC03-E81C1E6C025C}"/>
              </a:ext>
            </a:extLst>
          </p:cNvPr>
          <p:cNvSpPr>
            <a:spLocks noGrp="1"/>
          </p:cNvSpPr>
          <p:nvPr>
            <p:ph type="ftr" sz="quarter" idx="4"/>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CBA09BD2-4845-1202-8F2B-EC3A6F752C00}"/>
              </a:ext>
            </a:extLst>
          </p:cNvPr>
          <p:cNvSpPr>
            <a:spLocks noGrp="1"/>
          </p:cNvSpPr>
          <p:nvPr>
            <p:ph type="dt" idx="1"/>
          </p:nvPr>
        </p:nvSpPr>
        <p:spPr/>
        <p:txBody>
          <a:bodyPr/>
          <a:lstStyle/>
          <a:p>
            <a:pPr marL="0" marR="0" lvl="0" indent="0" algn="r" defTabSz="96657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3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66577" rtl="0" eaLnBrk="1" fontAlgn="auto" latinLnBrk="0" hangingPunct="1">
                <a:lnSpc>
                  <a:spcPct val="100000"/>
                </a:lnSpc>
                <a:spcBef>
                  <a:spcPts val="0"/>
                </a:spcBef>
                <a:spcAft>
                  <a:spcPts val="0"/>
                </a:spcAft>
                <a:buClrTx/>
                <a:buSzTx/>
                <a:buFontTx/>
                <a:buNone/>
                <a:tabLst/>
                <a:defRPr/>
              </a:pPr>
              <a:t>1/8/2026 9:18 AM</a:t>
            </a:fld>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4F68B197-83CB-2176-031F-5E96911D05C3}"/>
              </a:ext>
            </a:extLst>
          </p:cNvPr>
          <p:cNvSpPr>
            <a:spLocks noGrp="1"/>
          </p:cNvSpPr>
          <p:nvPr>
            <p:ph type="sldNum" sz="quarter" idx="5"/>
          </p:nvPr>
        </p:nvSpPr>
        <p:spPr/>
        <p:txBody>
          <a:bodyPr/>
          <a:lstStyle/>
          <a:p>
            <a:pPr marL="0" marR="0" lvl="0" indent="0" algn="r" defTabSz="96657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a:ln>
                  <a:noFill/>
                </a:ln>
                <a:solidFill>
                  <a:prstClr val="black"/>
                </a:solidFill>
                <a:effectLst/>
                <a:uLnTx/>
                <a:uFillTx/>
                <a:latin typeface="Segoe UI" pitchFamily="34" charset="0"/>
                <a:ea typeface="+mn-ea"/>
                <a:cs typeface="+mn-cs"/>
              </a:rPr>
              <a:pPr marL="0" marR="0" lvl="0" indent="0" algn="r" defTabSz="966577" rtl="0" eaLnBrk="1" fontAlgn="auto" latinLnBrk="0" hangingPunct="1">
                <a:lnSpc>
                  <a:spcPct val="100000"/>
                </a:lnSpc>
                <a:spcBef>
                  <a:spcPts val="0"/>
                </a:spcBef>
                <a:spcAft>
                  <a:spcPts val="0"/>
                </a:spcAft>
                <a:buClrTx/>
                <a:buSzTx/>
                <a:buFontTx/>
                <a:buNone/>
                <a:tabLst/>
                <a:defRPr/>
              </a:pPr>
              <a:t>27</a:t>
            </a:fld>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3114413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C7E48-3356-FECA-70A7-E666C393BF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399BC1-5501-740F-F09E-1282EE61A9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322C8C-BB12-F489-2983-44AB9E866D44}"/>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4D8E720D-7B49-6CF3-58A3-7FEFBD802586}"/>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88BF92F8-42F9-EEA9-9B32-AD248DC56BA2}"/>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2C17DA4B-EA45-2D63-20DC-EFFCCFE3A57A}"/>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588831CD-1013-5300-BB81-7B7E90F38AEB}"/>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8057918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1/8/2026 9:18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29</a:t>
            </a:fld>
            <a:endParaRPr lang="en-US"/>
          </a:p>
        </p:txBody>
      </p:sp>
    </p:spTree>
    <p:extLst>
      <p:ext uri="{BB962C8B-B14F-4D97-AF65-F5344CB8AC3E}">
        <p14:creationId xmlns:p14="http://schemas.microsoft.com/office/powerpoint/2010/main" val="4234111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EB254-05B6-7113-47EB-584EDAA535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4FE069-3511-E819-48B7-0763150E2989}"/>
              </a:ext>
            </a:extLst>
          </p:cNvPr>
          <p:cNvSpPr>
            <a:spLocks noGrp="1" noRot="1" noChangeAspect="1"/>
          </p:cNvSpPr>
          <p:nvPr>
            <p:ph type="sldImg"/>
          </p:nvPr>
        </p:nvSpPr>
        <p:spPr/>
        <p:txBody>
          <a:bodyPr/>
          <a:lstStyle/>
          <a:p>
            <a:endParaRPr lang="en-CA"/>
          </a:p>
        </p:txBody>
      </p:sp>
      <p:sp>
        <p:nvSpPr>
          <p:cNvPr id="3" name="Notes Placeholder 2">
            <a:extLst>
              <a:ext uri="{FF2B5EF4-FFF2-40B4-BE49-F238E27FC236}">
                <a16:creationId xmlns:a16="http://schemas.microsoft.com/office/drawing/2014/main" id="{F9161675-8081-1560-2659-154357F3DBD8}"/>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B609EF95-192F-B542-C947-AAAF59814286}"/>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415FD171-B578-5394-7EF1-35A602BD3B45}"/>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83C809F8-6592-2046-2296-34389E28CB09}"/>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FD2E3AD8-400E-7D60-5351-DF24B316C17E}"/>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319513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566531-9944-47C3-93AE-ECAD399B6B5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78944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5FF99-E46A-4B35-2873-74EDAE4533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8B6374-6F23-382A-41F6-BDDAE800AF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25C211-C7A3-E808-B6A7-DCE89150347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A2C371B-720D-8AB7-F554-2D9A4339127D}"/>
              </a:ext>
            </a:extLst>
          </p:cNvPr>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13374235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7C9CD-70EF-63AF-8021-9CDDDEF5E8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96AE6-FF56-E6F0-D3AF-675986EF9A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AF02AD-5302-8338-6D52-33E07642A39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ACC165F-BB04-BA3F-D843-7CAB58A9A388}"/>
              </a:ext>
            </a:extLst>
          </p:cNvPr>
          <p:cNvSpPr>
            <a:spLocks noGrp="1"/>
          </p:cNvSpPr>
          <p:nvPr>
            <p:ph type="sldNum" sz="quarter" idx="10"/>
          </p:nvPr>
        </p:nvSpPr>
        <p:spPr/>
        <p:txBody>
          <a:bodyPr/>
          <a:lstStyle/>
          <a:p>
            <a:fld id="{F7021451-1387-4CA6-816F-3879F97B5CBC}" type="slidenum">
              <a:rPr lang="en-US"/>
              <a:t>54</a:t>
            </a:fld>
            <a:endParaRPr lang="en-US"/>
          </a:p>
        </p:txBody>
      </p:sp>
    </p:spTree>
    <p:extLst>
      <p:ext uri="{BB962C8B-B14F-4D97-AF65-F5344CB8AC3E}">
        <p14:creationId xmlns:p14="http://schemas.microsoft.com/office/powerpoint/2010/main" val="23074106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Aft>
                <a:spcPts val="333"/>
              </a:spcAft>
            </a:pPr>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Aft>
                <a:spcPts val="333"/>
              </a:spcAft>
            </a:pPr>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60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Aft>
                <a:spcPts val="333"/>
              </a:spcAft>
            </a:pPr>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61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HK"/>
          </a:p>
        </p:txBody>
      </p:sp>
      <p:sp>
        <p:nvSpPr>
          <p:cNvPr id="4" name="Slide Number Placeholder 3"/>
          <p:cNvSpPr>
            <a:spLocks noGrp="1"/>
          </p:cNvSpPr>
          <p:nvPr>
            <p:ph type="sldNum" sz="quarter" idx="5"/>
          </p:nvPr>
        </p:nvSpPr>
        <p:spPr/>
        <p:txBody>
          <a:bodyPr/>
          <a:lstStyle/>
          <a:p>
            <a:fld id="{9B55C880-626C-4637-86E3-4DA6920D3275}" type="slidenum">
              <a:rPr lang="en-HK" smtClean="0"/>
              <a:t>62</a:t>
            </a:fld>
            <a:endParaRPr lang="en-HK"/>
          </a:p>
        </p:txBody>
      </p:sp>
    </p:spTree>
    <p:extLst>
      <p:ext uri="{BB962C8B-B14F-4D97-AF65-F5344CB8AC3E}">
        <p14:creationId xmlns:p14="http://schemas.microsoft.com/office/powerpoint/2010/main" val="18370543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F9566-6A76-585E-EE24-FA7B441852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B689F6-43E7-2391-FE8C-7823ADFE05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DE26FB-4EB2-3113-7F8B-7B1C2B12D938}"/>
              </a:ext>
            </a:extLst>
          </p:cNvPr>
          <p:cNvSpPr>
            <a:spLocks noGrp="1"/>
          </p:cNvSpPr>
          <p:nvPr>
            <p:ph type="body" idx="1"/>
          </p:nvPr>
        </p:nvSpPr>
        <p:spPr/>
        <p:txBody>
          <a:bodyPr/>
          <a:lstStyle/>
          <a:p>
            <a:endParaRPr lang="en-HK"/>
          </a:p>
        </p:txBody>
      </p:sp>
      <p:sp>
        <p:nvSpPr>
          <p:cNvPr id="4" name="Slide Number Placeholder 3">
            <a:extLst>
              <a:ext uri="{FF2B5EF4-FFF2-40B4-BE49-F238E27FC236}">
                <a16:creationId xmlns:a16="http://schemas.microsoft.com/office/drawing/2014/main" id="{57478E79-82E8-B0F9-3439-4CECE4BD7EE9}"/>
              </a:ext>
            </a:extLst>
          </p:cNvPr>
          <p:cNvSpPr>
            <a:spLocks noGrp="1"/>
          </p:cNvSpPr>
          <p:nvPr>
            <p:ph type="sldNum" sz="quarter" idx="5"/>
          </p:nvPr>
        </p:nvSpPr>
        <p:spPr/>
        <p:txBody>
          <a:bodyPr/>
          <a:lstStyle/>
          <a:p>
            <a:fld id="{9B55C880-626C-4637-86E3-4DA6920D3275}" type="slidenum">
              <a:rPr lang="en-HK" smtClean="0"/>
              <a:t>63</a:t>
            </a:fld>
            <a:endParaRPr lang="en-HK"/>
          </a:p>
        </p:txBody>
      </p:sp>
    </p:spTree>
    <p:extLst>
      <p:ext uri="{BB962C8B-B14F-4D97-AF65-F5344CB8AC3E}">
        <p14:creationId xmlns:p14="http://schemas.microsoft.com/office/powerpoint/2010/main" val="37021894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645D74-1A7A-9A8F-F699-938C133A38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87751B-3086-41BA-5BE8-73EA0620B63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A186EA1-9A8A-A9C2-5164-CF1437D48181}"/>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7AF041A2-29B2-3339-4896-BA99C3F5D30D}"/>
              </a:ext>
            </a:extLst>
          </p:cNvPr>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 name="Footer Placeholder 4">
            <a:extLst>
              <a:ext uri="{FF2B5EF4-FFF2-40B4-BE49-F238E27FC236}">
                <a16:creationId xmlns:a16="http://schemas.microsoft.com/office/drawing/2014/main" id="{7FEB7AB8-33D4-BB7D-CE5E-D5D033A427C7}"/>
              </a:ext>
            </a:extLst>
          </p:cNvPr>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384C44E1-34EA-2DA6-E3BC-54E2B0DF4648}"/>
              </a:ext>
            </a:extLst>
          </p:cNvPr>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F19A73-88F5-4B80-A929-CF8E66EE5449}" type="datetime8">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 name="Slide Number Placeholder 6">
            <a:extLst>
              <a:ext uri="{FF2B5EF4-FFF2-40B4-BE49-F238E27FC236}">
                <a16:creationId xmlns:a16="http://schemas.microsoft.com/office/drawing/2014/main" id="{E9859A3D-5B12-7D8C-964D-6B6ABF5969BE}"/>
              </a:ext>
            </a:extLst>
          </p:cNvPr>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96448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65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254C8-0097-8D1F-40BE-811387DD8B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2D95A0-1835-9BB0-368E-393ED8B039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964902-4C2E-8898-3DB5-21913F58857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A0D9FC6-DA61-A70A-569C-E3FA1627DE99}"/>
              </a:ext>
            </a:extLst>
          </p:cNvPr>
          <p:cNvSpPr>
            <a:spLocks noGrp="1"/>
          </p:cNvSpPr>
          <p:nvPr>
            <p:ph type="sldNum" sz="quarter" idx="10"/>
          </p:nvPr>
        </p:nvSpPr>
        <p:spPr/>
        <p:txBody>
          <a:bodyPr/>
          <a:lstStyle/>
          <a:p>
            <a:fld id="{F7021451-1387-4CA6-816F-3879F97B5CBC}" type="slidenum">
              <a:rPr lang="en-US"/>
              <a:t>66</a:t>
            </a:fld>
            <a:endParaRPr lang="en-US"/>
          </a:p>
        </p:txBody>
      </p:sp>
    </p:spTree>
    <p:extLst>
      <p:ext uri="{BB962C8B-B14F-4D97-AF65-F5344CB8AC3E}">
        <p14:creationId xmlns:p14="http://schemas.microsoft.com/office/powerpoint/2010/main" val="21537416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4513C-00A4-38FF-2C0D-5987D25170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ABD65B-55A8-4901-5658-9B7EC89324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149B47-4591-BFDD-715E-BCFA79839633}"/>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632C400B-0293-7EA5-57BA-5C4491B4348B}"/>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Variable Display" pitchFamily="2" charset="0"/>
              <a:ea typeface="+mn-ea"/>
              <a:cs typeface="+mn-cs"/>
            </a:endParaRPr>
          </a:p>
        </p:txBody>
      </p:sp>
      <p:sp>
        <p:nvSpPr>
          <p:cNvPr id="5" name="Footer Placeholder 4">
            <a:extLst>
              <a:ext uri="{FF2B5EF4-FFF2-40B4-BE49-F238E27FC236}">
                <a16:creationId xmlns:a16="http://schemas.microsoft.com/office/drawing/2014/main" id="{C2F9B96C-02A2-53AC-9C22-864E76B6B758}"/>
              </a:ext>
            </a:extLst>
          </p:cNvPr>
          <p:cNvSpPr>
            <a:spLocks noGrp="1"/>
          </p:cNvSpPr>
          <p:nvPr>
            <p:ph type="ftr" sz="quarter" idx="4"/>
          </p:nvPr>
        </p:nvSpPr>
        <p:spPr/>
        <p:txBody>
          <a:bodyPr/>
          <a:lstStyle/>
          <a:p>
            <a:pPr marL="571500" marR="0" lvl="0" indent="0" algn="l" defTabSz="94883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Variable Display" pitchFamily="2"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4834A601-C70C-915C-CF01-C177DDCB6621}"/>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Variable Display" pitchFamily="2"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Segoe UI Variable Display" pitchFamily="2" charset="0"/>
              <a:ea typeface="+mn-ea"/>
              <a:cs typeface="+mn-cs"/>
            </a:endParaRPr>
          </a:p>
        </p:txBody>
      </p:sp>
      <p:sp>
        <p:nvSpPr>
          <p:cNvPr id="7" name="Slide Number Placeholder 6">
            <a:extLst>
              <a:ext uri="{FF2B5EF4-FFF2-40B4-BE49-F238E27FC236}">
                <a16:creationId xmlns:a16="http://schemas.microsoft.com/office/drawing/2014/main" id="{53168DA2-1564-9F87-55B4-BC2B8E2615A5}"/>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Variable Display" pitchFamily="2"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a:ln>
                <a:noFill/>
              </a:ln>
              <a:solidFill>
                <a:prstClr val="black"/>
              </a:solidFill>
              <a:effectLst/>
              <a:uLnTx/>
              <a:uFillTx/>
              <a:latin typeface="Segoe UI Variable Display" pitchFamily="2" charset="0"/>
              <a:ea typeface="+mn-ea"/>
              <a:cs typeface="+mn-cs"/>
            </a:endParaRPr>
          </a:p>
        </p:txBody>
      </p:sp>
    </p:spTree>
    <p:extLst>
      <p:ext uri="{BB962C8B-B14F-4D97-AF65-F5344CB8AC3E}">
        <p14:creationId xmlns:p14="http://schemas.microsoft.com/office/powerpoint/2010/main" val="20496163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9DF69-6FF3-6882-5D30-18266CA824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233F3E-72DB-A748-9F44-4367FA8A392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23319C5-6BF6-B42F-BF9E-B8FA231B99A9}"/>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A1EE7E83-A0E2-AB2A-1846-B15E765D2E4A}"/>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 name="Footer Placeholder 4">
            <a:extLst>
              <a:ext uri="{FF2B5EF4-FFF2-40B4-BE49-F238E27FC236}">
                <a16:creationId xmlns:a16="http://schemas.microsoft.com/office/drawing/2014/main" id="{5431C7D0-8D59-EB5E-2E23-CA452C519A80}"/>
              </a:ext>
            </a:extLst>
          </p:cNvPr>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6E1AC828-0AC9-2588-8C20-BF293F63B5F3}"/>
              </a:ext>
            </a:extLst>
          </p:cNvPr>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 name="Slide Number Placeholder 6">
            <a:extLst>
              <a:ext uri="{FF2B5EF4-FFF2-40B4-BE49-F238E27FC236}">
                <a16:creationId xmlns:a16="http://schemas.microsoft.com/office/drawing/2014/main" id="{943C2699-EB6F-53F7-0C06-A6AC3FD8F9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1893022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CE443-E1F9-4520-6D5E-7B9B1F987D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213C69-E2B0-FCCA-05E4-79C3DA2C7E1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FB08D89-CD8B-4D32-8EDE-DA81F35AD757}"/>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A27DE547-38CE-209E-AF12-717D1285F117}"/>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 name="Footer Placeholder 4">
            <a:extLst>
              <a:ext uri="{FF2B5EF4-FFF2-40B4-BE49-F238E27FC236}">
                <a16:creationId xmlns:a16="http://schemas.microsoft.com/office/drawing/2014/main" id="{26C05729-F427-33ED-8C2B-ABEE48D4AEE3}"/>
              </a:ext>
            </a:extLst>
          </p:cNvPr>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1CDDA5DB-59D7-AAFF-E13D-0902ED853DAB}"/>
              </a:ext>
            </a:extLst>
          </p:cNvPr>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 name="Slide Number Placeholder 6">
            <a:extLst>
              <a:ext uri="{FF2B5EF4-FFF2-40B4-BE49-F238E27FC236}">
                <a16:creationId xmlns:a16="http://schemas.microsoft.com/office/drawing/2014/main" id="{D1B35EB0-4641-91A8-99CC-C40061545E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5231576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CC2C9-FED6-BD10-CA0A-14015AF6BB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A968CD-429C-5AD9-9839-5DA19E1A2A9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A4C7313-8809-2F58-9801-95CB0B26B1C7}"/>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B0F157DD-13A0-D1A9-E1C8-C4C6B4ED64B4}"/>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 name="Footer Placeholder 4">
            <a:extLst>
              <a:ext uri="{FF2B5EF4-FFF2-40B4-BE49-F238E27FC236}">
                <a16:creationId xmlns:a16="http://schemas.microsoft.com/office/drawing/2014/main" id="{0C11A13A-2D89-C2E7-C295-BE3866B0F83C}"/>
              </a:ext>
            </a:extLst>
          </p:cNvPr>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EC360E78-7606-A2D6-9D64-C3250C8D9836}"/>
              </a:ext>
            </a:extLst>
          </p:cNvPr>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 name="Slide Number Placeholder 6">
            <a:extLst>
              <a:ext uri="{FF2B5EF4-FFF2-40B4-BE49-F238E27FC236}">
                <a16:creationId xmlns:a16="http://schemas.microsoft.com/office/drawing/2014/main" id="{CED7B8CA-C258-DAB5-A3B3-2BB12671AB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8452805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64DDF-9741-FFAD-13C3-35856E0315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9245DB-8CBF-8653-4C71-684B9D4C36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AA2148-9C4F-3C67-0CC5-177D3A145842}"/>
              </a:ext>
            </a:extLst>
          </p:cNvPr>
          <p:cNvSpPr>
            <a:spLocks noGrp="1"/>
          </p:cNvSpPr>
          <p:nvPr>
            <p:ph type="body" idx="1"/>
          </p:nvPr>
        </p:nvSpPr>
        <p:spPr/>
        <p:txBody>
          <a:bodyPr/>
          <a:lstStyle/>
          <a:p>
            <a:endParaRPr lang="en-US"/>
          </a:p>
        </p:txBody>
      </p:sp>
      <p:sp>
        <p:nvSpPr>
          <p:cNvPr id="5" name="Footer Placeholder 4">
            <a:extLst>
              <a:ext uri="{FF2B5EF4-FFF2-40B4-BE49-F238E27FC236}">
                <a16:creationId xmlns:a16="http://schemas.microsoft.com/office/drawing/2014/main" id="{40BC416D-97DA-1EBC-A3E0-A5D800D27FF7}"/>
              </a:ext>
            </a:extLst>
          </p:cNvPr>
          <p:cNvSpPr>
            <a:spLocks noGrp="1"/>
          </p:cNvSpPr>
          <p:nvPr>
            <p:ph type="ftr" sz="quarter" idx="11"/>
          </p:nvPr>
        </p:nvSpPr>
        <p:spPr/>
        <p:txBody>
          <a:bodyPr/>
          <a:lstStyle/>
          <a:p>
            <a:pPr marL="604133"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Variable Display" pitchFamily="2"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7" name="Slide Number Placeholder 6">
            <a:extLst>
              <a:ext uri="{FF2B5EF4-FFF2-40B4-BE49-F238E27FC236}">
                <a16:creationId xmlns:a16="http://schemas.microsoft.com/office/drawing/2014/main" id="{85A84BE4-B64A-4A2F-D8B5-DFF730989E7A}"/>
              </a:ext>
            </a:extLst>
          </p:cNvPr>
          <p:cNvSpPr>
            <a:spLocks noGrp="1"/>
          </p:cNvSpPr>
          <p:nvPr>
            <p:ph type="sldNum" sz="quarter" idx="13"/>
          </p:nvPr>
        </p:nvSpPr>
        <p:spPr/>
        <p:txBody>
          <a:bodyPr/>
          <a:lstStyle/>
          <a:p>
            <a:pPr marL="0" marR="0" lvl="0" indent="0" algn="r" defTabSz="96657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a:ln>
                  <a:noFill/>
                </a:ln>
                <a:solidFill>
                  <a:prstClr val="black"/>
                </a:solidFill>
                <a:effectLst/>
                <a:uLnTx/>
                <a:uFillTx/>
                <a:latin typeface="Segoe UI Variable Display" pitchFamily="2" charset="0"/>
                <a:ea typeface="+mn-ea"/>
                <a:cs typeface="+mn-cs"/>
              </a:rPr>
              <a:pPr marL="0" marR="0" lvl="0" indent="0" algn="r" defTabSz="966577"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a:ln>
                <a:noFill/>
              </a:ln>
              <a:solidFill>
                <a:prstClr val="black"/>
              </a:solidFill>
              <a:effectLst/>
              <a:uLnTx/>
              <a:uFillTx/>
              <a:latin typeface="Segoe UI Variable Display" pitchFamily="2" charset="0"/>
              <a:ea typeface="+mn-ea"/>
              <a:cs typeface="+mn-cs"/>
            </a:endParaRPr>
          </a:p>
        </p:txBody>
      </p:sp>
    </p:spTree>
    <p:extLst>
      <p:ext uri="{BB962C8B-B14F-4D97-AF65-F5344CB8AC3E}">
        <p14:creationId xmlns:p14="http://schemas.microsoft.com/office/powerpoint/2010/main" val="7471484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2E1EB-9415-764E-DA5A-88D9B840B1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E221C4-635E-5D72-4F9C-5E1F732C5C4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46B7D0-1AB1-34E2-FF99-A239DDB40912}"/>
              </a:ext>
            </a:extLst>
          </p:cNvPr>
          <p:cNvSpPr>
            <a:spLocks noGrp="1"/>
          </p:cNvSpPr>
          <p:nvPr>
            <p:ph type="body" idx="1"/>
          </p:nvPr>
        </p:nvSpPr>
        <p:spPr/>
        <p:txBody>
          <a:bodyPr/>
          <a:lstStyle/>
          <a:p>
            <a:pPr defTabSz="925464">
              <a:defRPr/>
            </a:pPr>
            <a:endParaRPr lang="en-US"/>
          </a:p>
        </p:txBody>
      </p:sp>
      <p:sp>
        <p:nvSpPr>
          <p:cNvPr id="4" name="Slide Number Placeholder 3">
            <a:extLst>
              <a:ext uri="{FF2B5EF4-FFF2-40B4-BE49-F238E27FC236}">
                <a16:creationId xmlns:a16="http://schemas.microsoft.com/office/drawing/2014/main" id="{D9ED03D3-DB92-032E-F622-21DB96E06B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2A0C706-A3BA-C34A-ACEA-4B4D1395093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516539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63119-9DB1-9478-62FD-72FA00969C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F59A8-AEBB-1B5D-D86B-B8C04B3AE2B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6DF685D-3C4B-B83C-B9BB-1CB1094616D0}"/>
              </a:ext>
            </a:extLst>
          </p:cNvPr>
          <p:cNvSpPr>
            <a:spLocks noGrp="1"/>
          </p:cNvSpPr>
          <p:nvPr>
            <p:ph type="body" idx="1"/>
          </p:nvPr>
        </p:nvSpPr>
        <p:spPr/>
        <p:txBody>
          <a:bodyPr/>
          <a:lstStyle/>
          <a:p>
            <a:pPr defTabSz="925464">
              <a:defRPr/>
            </a:pPr>
            <a:endParaRPr lang="en-US"/>
          </a:p>
        </p:txBody>
      </p:sp>
      <p:sp>
        <p:nvSpPr>
          <p:cNvPr id="4" name="Slide Number Placeholder 3">
            <a:extLst>
              <a:ext uri="{FF2B5EF4-FFF2-40B4-BE49-F238E27FC236}">
                <a16:creationId xmlns:a16="http://schemas.microsoft.com/office/drawing/2014/main" id="{0476A0D7-26FE-E895-3CB5-9BCC5CDEDF2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2A0C706-A3BA-C34A-ACEA-4B4D1395093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8737295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8E6F2-B15C-2434-1A62-049794ECB4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885308-6B2B-7707-D45A-D8D1D96953D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C1D3EC4-BCFC-66E0-6C28-D86262364F6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B56242C-04AA-0A1B-704A-11E42F1018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2A0C706-A3BA-C34A-ACEA-4B4D1395093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0366863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39911-D37A-2B94-694C-2413F23B27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7838E5-04B5-2926-7216-34DCD2CA15C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BD411AC-9730-871C-D654-C58FB128F7C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a:effectLst/>
            </a:endParaRPr>
          </a:p>
        </p:txBody>
      </p:sp>
      <p:sp>
        <p:nvSpPr>
          <p:cNvPr id="4" name="Header Placeholder 3">
            <a:extLst>
              <a:ext uri="{FF2B5EF4-FFF2-40B4-BE49-F238E27FC236}">
                <a16:creationId xmlns:a16="http://schemas.microsoft.com/office/drawing/2014/main" id="{58BD8A44-DC39-AE87-BE8F-C5CCE7675531}"/>
              </a:ext>
            </a:extLst>
          </p:cNvPr>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Variable Display" pitchFamily="2" charset="0"/>
              <a:ea typeface="+mn-ea"/>
              <a:cs typeface="+mn-cs"/>
            </a:endParaRPr>
          </a:p>
        </p:txBody>
      </p:sp>
      <p:sp>
        <p:nvSpPr>
          <p:cNvPr id="5" name="Footer Placeholder 4">
            <a:extLst>
              <a:ext uri="{FF2B5EF4-FFF2-40B4-BE49-F238E27FC236}">
                <a16:creationId xmlns:a16="http://schemas.microsoft.com/office/drawing/2014/main" id="{09FC984F-0895-EADC-B072-835BB38DC17A}"/>
              </a:ext>
            </a:extLst>
          </p:cNvPr>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Variable Display" pitchFamily="2"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5197288C-D636-FA9B-0431-D16FEDCC8408}"/>
              </a:ext>
            </a:extLst>
          </p:cNvPr>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Variable Display" pitchFamily="2"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1/8/2026 9:18 AM</a:t>
            </a:fld>
            <a:endParaRPr kumimoji="0" lang="en-US" sz="1200" b="0" i="0" u="none" strike="noStrike" kern="1200" cap="none" spc="0" normalizeH="0" baseline="0" noProof="0">
              <a:ln>
                <a:noFill/>
              </a:ln>
              <a:solidFill>
                <a:prstClr val="black"/>
              </a:solidFill>
              <a:effectLst/>
              <a:uLnTx/>
              <a:uFillTx/>
              <a:latin typeface="Segoe UI Variable Display" pitchFamily="2" charset="0"/>
              <a:ea typeface="+mn-ea"/>
              <a:cs typeface="+mn-cs"/>
            </a:endParaRPr>
          </a:p>
        </p:txBody>
      </p:sp>
      <p:sp>
        <p:nvSpPr>
          <p:cNvPr id="7" name="Slide Number Placeholder 6">
            <a:extLst>
              <a:ext uri="{FF2B5EF4-FFF2-40B4-BE49-F238E27FC236}">
                <a16:creationId xmlns:a16="http://schemas.microsoft.com/office/drawing/2014/main" id="{9D3AD6EB-2E90-5077-A5A4-A7AD4BD6F11A}"/>
              </a:ext>
            </a:extLst>
          </p:cNvPr>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Variable Display" pitchFamily="2"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75</a:t>
            </a:fld>
            <a:endParaRPr kumimoji="0" lang="en-US" sz="1200" b="0" i="0" u="none" strike="noStrike" kern="1200" cap="none" spc="0" normalizeH="0" baseline="0" noProof="0">
              <a:ln>
                <a:noFill/>
              </a:ln>
              <a:solidFill>
                <a:prstClr val="black"/>
              </a:solidFill>
              <a:effectLst/>
              <a:uLnTx/>
              <a:uFillTx/>
              <a:latin typeface="Segoe UI Variable Display" pitchFamily="2" charset="0"/>
              <a:ea typeface="+mn-ea"/>
              <a:cs typeface="+mn-cs"/>
            </a:endParaRPr>
          </a:p>
        </p:txBody>
      </p:sp>
    </p:spTree>
    <p:extLst>
      <p:ext uri="{BB962C8B-B14F-4D97-AF65-F5344CB8AC3E}">
        <p14:creationId xmlns:p14="http://schemas.microsoft.com/office/powerpoint/2010/main" val="13273472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A8503-2184-3615-7983-CCE980A4C4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B5FF4C-BD85-EB39-01CB-08EED2BC8C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F30B7D-D446-E04B-1EA9-C675DD6E4F9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E4C650B-C410-484B-70BF-17B8B2E889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C2AABEF-5B0D-4FC6-B71B-13634DA92AF3}"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7094350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12.jpe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1.xml"/><Relationship Id="rId5" Type="http://schemas.openxmlformats.org/officeDocument/2006/relationships/image" Target="../media/image13.jpeg"/><Relationship Id="rId4" Type="http://schemas.openxmlformats.org/officeDocument/2006/relationships/image" Target="../media/image12.jpe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18.jpe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Master" Target="../slideMasters/slideMaster1.xml"/><Relationship Id="rId5" Type="http://schemas.openxmlformats.org/officeDocument/2006/relationships/image" Target="../media/image22.jpeg"/><Relationship Id="rId4" Type="http://schemas.openxmlformats.org/officeDocument/2006/relationships/image" Target="../media/image21.jpe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1.xml"/><Relationship Id="rId6" Type="http://schemas.openxmlformats.org/officeDocument/2006/relationships/image" Target="../media/image23.jpeg"/><Relationship Id="rId5" Type="http://schemas.openxmlformats.org/officeDocument/2006/relationships/image" Target="../media/image13.jpeg"/><Relationship Id="rId4" Type="http://schemas.openxmlformats.org/officeDocument/2006/relationships/image" Target="../media/image12.jpe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12.jpe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1.xml"/><Relationship Id="rId5" Type="http://schemas.openxmlformats.org/officeDocument/2006/relationships/image" Target="../media/image13.jpeg"/><Relationship Id="rId4" Type="http://schemas.openxmlformats.org/officeDocument/2006/relationships/image" Target="../media/image12.jpe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Master" Target="../slideMasters/slideMaster1.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4.jpe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4.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4.jpe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12.jpe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2.xml"/><Relationship Id="rId5" Type="http://schemas.openxmlformats.org/officeDocument/2006/relationships/image" Target="../media/image13.jpeg"/><Relationship Id="rId4" Type="http://schemas.openxmlformats.org/officeDocument/2006/relationships/image" Target="../media/image12.jpe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2.xml"/><Relationship Id="rId4" Type="http://schemas.openxmlformats.org/officeDocument/2006/relationships/image" Target="../media/image18.jpe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Master" Target="../slideMasters/slideMaster2.xml"/><Relationship Id="rId5" Type="http://schemas.openxmlformats.org/officeDocument/2006/relationships/image" Target="../media/image22.jpeg"/><Relationship Id="rId4" Type="http://schemas.openxmlformats.org/officeDocument/2006/relationships/image" Target="../media/image21.jpeg"/></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2.xml"/><Relationship Id="rId6" Type="http://schemas.openxmlformats.org/officeDocument/2006/relationships/image" Target="../media/image23.jpeg"/><Relationship Id="rId5" Type="http://schemas.openxmlformats.org/officeDocument/2006/relationships/image" Target="../media/image13.jpeg"/><Relationship Id="rId4" Type="http://schemas.openxmlformats.org/officeDocument/2006/relationships/image" Target="../media/image12.jpeg"/></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12.jpeg"/></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Master" Target="../slideMasters/slideMaster2.xml"/><Relationship Id="rId5" Type="http://schemas.openxmlformats.org/officeDocument/2006/relationships/image" Target="../media/image13.jpeg"/><Relationship Id="rId4" Type="http://schemas.openxmlformats.org/officeDocument/2006/relationships/image" Target="../media/image12.jpe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Master" Target="../slideMasters/slideMaster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4.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customers.microsoft.com/en-au/story/822271-bbc-deploys-beeb-a-custom-voice-assistant-on-azure" TargetMode="External"/><Relationship Id="rId1" Type="http://schemas.openxmlformats.org/officeDocument/2006/relationships/slideMaster" Target="../slideMasters/slideMaster4.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4.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4.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4.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Master" Target="../slideMasters/slideMaster4.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Master" Target="../slideMasters/slideMaster4.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Master" Target="../slideMasters/slideMaster4.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Master" Target="../slideMasters/slideMaster4.xml"/><Relationship Id="rId5" Type="http://schemas.microsoft.com/office/2007/relationships/hdphoto" Target="../media/hdphoto1.wdp"/><Relationship Id="rId4" Type="http://schemas.openxmlformats.org/officeDocument/2006/relationships/image" Target="../media/image55.png"/></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alkin">
    <p:spTree>
      <p:nvGrpSpPr>
        <p:cNvPr id="1" name=""/>
        <p:cNvGrpSpPr/>
        <p:nvPr/>
      </p:nvGrpSpPr>
      <p:grpSpPr>
        <a:xfrm>
          <a:off x="0" y="0"/>
          <a:ext cx="0" cy="0"/>
          <a:chOff x="0" y="0"/>
          <a:chExt cx="0" cy="0"/>
        </a:xfrm>
      </p:grpSpPr>
      <p:pic>
        <p:nvPicPr>
          <p:cNvPr id="2" name="Picture 1" descr="A colorful object with a blue and pink design&#10;&#10;AI-generated content may be incorrect.">
            <a:extLst>
              <a:ext uri="{FF2B5EF4-FFF2-40B4-BE49-F238E27FC236}">
                <a16:creationId xmlns:a16="http://schemas.microsoft.com/office/drawing/2014/main" id="{80F84BD0-616B-5158-BD28-96CA7BB51532}"/>
              </a:ext>
            </a:extLst>
          </p:cNvPr>
          <p:cNvPicPr>
            <a:picLocks noChangeAspect="1"/>
          </p:cNvPicPr>
          <p:nvPr userDrawn="1"/>
        </p:nvPicPr>
        <p:blipFill>
          <a:blip r:embed="rId2"/>
          <a:stretch>
            <a:fillRect/>
          </a:stretch>
        </p:blipFill>
        <p:spPr>
          <a:xfrm>
            <a:off x="0" y="0"/>
            <a:ext cx="12185982" cy="6858000"/>
          </a:xfrm>
          <a:prstGeom prst="rect">
            <a:avLst/>
          </a:prstGeom>
        </p:spPr>
      </p:pic>
      <p:pic>
        <p:nvPicPr>
          <p:cNvPr id="8" name="MS logo gray - EMF" descr="Microsoft logo, gray text version">
            <a:extLst>
              <a:ext uri="{FF2B5EF4-FFF2-40B4-BE49-F238E27FC236}">
                <a16:creationId xmlns:a16="http://schemas.microsoft.com/office/drawing/2014/main" id="{DFDC8B6A-3640-D600-39FD-41ADFBE1B58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bwMode="black">
          <a:xfrm>
            <a:off x="584200" y="585788"/>
            <a:ext cx="1366440" cy="292608"/>
          </a:xfrm>
          <a:prstGeom prst="rect">
            <a:avLst/>
          </a:prstGeom>
        </p:spPr>
      </p:pic>
      <p:sp>
        <p:nvSpPr>
          <p:cNvPr id="3" name="Graphic 2">
            <a:extLst>
              <a:ext uri="{FF2B5EF4-FFF2-40B4-BE49-F238E27FC236}">
                <a16:creationId xmlns:a16="http://schemas.microsoft.com/office/drawing/2014/main" id="{E937196D-5DEA-7A23-E8EC-B71791A3680E}"/>
              </a:ext>
            </a:extLst>
          </p:cNvPr>
          <p:cNvSpPr/>
          <p:nvPr userDrawn="1"/>
        </p:nvSpPr>
        <p:spPr>
          <a:xfrm>
            <a:off x="584728" y="2517698"/>
            <a:ext cx="3633699" cy="1822605"/>
          </a:xfrm>
          <a:custGeom>
            <a:avLst/>
            <a:gdLst>
              <a:gd name="connsiteX0" fmla="*/ 452057 w 3246882"/>
              <a:gd name="connsiteY0" fmla="*/ 39338 h 1628584"/>
              <a:gd name="connsiteX1" fmla="*/ 576739 w 3246882"/>
              <a:gd name="connsiteY1" fmla="*/ 39338 h 1628584"/>
              <a:gd name="connsiteX2" fmla="*/ 576739 w 3246882"/>
              <a:gd name="connsiteY2" fmla="*/ 572929 h 1628584"/>
              <a:gd name="connsiteX3" fmla="*/ 486347 w 3246882"/>
              <a:gd name="connsiteY3" fmla="*/ 572929 h 1628584"/>
              <a:gd name="connsiteX4" fmla="*/ 486347 w 3246882"/>
              <a:gd name="connsiteY4" fmla="*/ 234315 h 1628584"/>
              <a:gd name="connsiteX5" fmla="*/ 486918 w 3246882"/>
              <a:gd name="connsiteY5" fmla="*/ 193548 h 1628584"/>
              <a:gd name="connsiteX6" fmla="*/ 487871 w 3246882"/>
              <a:gd name="connsiteY6" fmla="*/ 149066 h 1628584"/>
              <a:gd name="connsiteX7" fmla="*/ 485680 w 3246882"/>
              <a:gd name="connsiteY7" fmla="*/ 149066 h 1628584"/>
              <a:gd name="connsiteX8" fmla="*/ 479393 w 3246882"/>
              <a:gd name="connsiteY8" fmla="*/ 168593 h 1628584"/>
              <a:gd name="connsiteX9" fmla="*/ 472726 w 3246882"/>
              <a:gd name="connsiteY9" fmla="*/ 186309 h 1628584"/>
              <a:gd name="connsiteX10" fmla="*/ 319088 w 3246882"/>
              <a:gd name="connsiteY10" fmla="*/ 572929 h 1628584"/>
              <a:gd name="connsiteX11" fmla="*/ 254699 w 3246882"/>
              <a:gd name="connsiteY11" fmla="*/ 572929 h 1628584"/>
              <a:gd name="connsiteX12" fmla="*/ 99727 w 3246882"/>
              <a:gd name="connsiteY12" fmla="*/ 189643 h 1628584"/>
              <a:gd name="connsiteX13" fmla="*/ 93631 w 3246882"/>
              <a:gd name="connsiteY13" fmla="*/ 172307 h 1628584"/>
              <a:gd name="connsiteX14" fmla="*/ 85630 w 3246882"/>
              <a:gd name="connsiteY14" fmla="*/ 149066 h 1628584"/>
              <a:gd name="connsiteX15" fmla="*/ 83439 w 3246882"/>
              <a:gd name="connsiteY15" fmla="*/ 149066 h 1628584"/>
              <a:gd name="connsiteX16" fmla="*/ 84582 w 3246882"/>
              <a:gd name="connsiteY16" fmla="*/ 195739 h 1628584"/>
              <a:gd name="connsiteX17" fmla="*/ 84963 w 3246882"/>
              <a:gd name="connsiteY17" fmla="*/ 246507 h 1628584"/>
              <a:gd name="connsiteX18" fmla="*/ 84963 w 3246882"/>
              <a:gd name="connsiteY18" fmla="*/ 572834 h 1628584"/>
              <a:gd name="connsiteX19" fmla="*/ 0 w 3246882"/>
              <a:gd name="connsiteY19" fmla="*/ 572834 h 1628584"/>
              <a:gd name="connsiteX20" fmla="*/ 0 w 3246882"/>
              <a:gd name="connsiteY20" fmla="*/ 39338 h 1628584"/>
              <a:gd name="connsiteX21" fmla="*/ 129826 w 3246882"/>
              <a:gd name="connsiteY21" fmla="*/ 39338 h 1628584"/>
              <a:gd name="connsiteX22" fmla="*/ 266414 w 3246882"/>
              <a:gd name="connsiteY22" fmla="*/ 383477 h 1628584"/>
              <a:gd name="connsiteX23" fmla="*/ 278892 w 3246882"/>
              <a:gd name="connsiteY23" fmla="*/ 415671 h 1628584"/>
              <a:gd name="connsiteX24" fmla="*/ 288036 w 3246882"/>
              <a:gd name="connsiteY24" fmla="*/ 444913 h 1628584"/>
              <a:gd name="connsiteX25" fmla="*/ 290227 w 3246882"/>
              <a:gd name="connsiteY25" fmla="*/ 444913 h 1628584"/>
              <a:gd name="connsiteX26" fmla="*/ 302324 w 3246882"/>
              <a:gd name="connsiteY26" fmla="*/ 412528 h 1628584"/>
              <a:gd name="connsiteX27" fmla="*/ 313658 w 3246882"/>
              <a:gd name="connsiteY27" fmla="*/ 382429 h 1628584"/>
              <a:gd name="connsiteX28" fmla="*/ 452057 w 3246882"/>
              <a:gd name="connsiteY28" fmla="*/ 39338 h 1628584"/>
              <a:gd name="connsiteX29" fmla="*/ 712375 w 3246882"/>
              <a:gd name="connsiteY29" fmla="*/ 120872 h 1628584"/>
              <a:gd name="connsiteX30" fmla="*/ 752570 w 3246882"/>
              <a:gd name="connsiteY30" fmla="*/ 105632 h 1628584"/>
              <a:gd name="connsiteX31" fmla="*/ 767810 w 3246882"/>
              <a:gd name="connsiteY31" fmla="*/ 67723 h 1628584"/>
              <a:gd name="connsiteX32" fmla="*/ 752570 w 3246882"/>
              <a:gd name="connsiteY32" fmla="*/ 29813 h 1628584"/>
              <a:gd name="connsiteX33" fmla="*/ 712375 w 3246882"/>
              <a:gd name="connsiteY33" fmla="*/ 14573 h 1628584"/>
              <a:gd name="connsiteX34" fmla="*/ 672941 w 3246882"/>
              <a:gd name="connsiteY34" fmla="*/ 29813 h 1628584"/>
              <a:gd name="connsiteX35" fmla="*/ 657701 w 3246882"/>
              <a:gd name="connsiteY35" fmla="*/ 67437 h 1628584"/>
              <a:gd name="connsiteX36" fmla="*/ 672941 w 3246882"/>
              <a:gd name="connsiteY36" fmla="*/ 105156 h 1628584"/>
              <a:gd name="connsiteX37" fmla="*/ 712375 w 3246882"/>
              <a:gd name="connsiteY37" fmla="*/ 120968 h 1628584"/>
              <a:gd name="connsiteX38" fmla="*/ 667703 w 3246882"/>
              <a:gd name="connsiteY38" fmla="*/ 572929 h 1628584"/>
              <a:gd name="connsiteX39" fmla="*/ 756666 w 3246882"/>
              <a:gd name="connsiteY39" fmla="*/ 572929 h 1628584"/>
              <a:gd name="connsiteX40" fmla="*/ 756666 w 3246882"/>
              <a:gd name="connsiteY40" fmla="*/ 191929 h 1628584"/>
              <a:gd name="connsiteX41" fmla="*/ 667703 w 3246882"/>
              <a:gd name="connsiteY41" fmla="*/ 191929 h 1628584"/>
              <a:gd name="connsiteX42" fmla="*/ 667703 w 3246882"/>
              <a:gd name="connsiteY42" fmla="*/ 572929 h 1628584"/>
              <a:gd name="connsiteX43" fmla="*/ 1179100 w 3246882"/>
              <a:gd name="connsiteY43" fmla="*/ 500348 h 1628584"/>
              <a:gd name="connsiteX44" fmla="*/ 1110234 w 3246882"/>
              <a:gd name="connsiteY44" fmla="*/ 461677 h 1628584"/>
              <a:gd name="connsiteX45" fmla="*/ 1072325 w 3246882"/>
              <a:gd name="connsiteY45" fmla="*/ 497205 h 1628584"/>
              <a:gd name="connsiteX46" fmla="*/ 1025843 w 3246882"/>
              <a:gd name="connsiteY46" fmla="*/ 507778 h 1628584"/>
              <a:gd name="connsiteX47" fmla="*/ 948500 w 3246882"/>
              <a:gd name="connsiteY47" fmla="*/ 475393 h 1628584"/>
              <a:gd name="connsiteX48" fmla="*/ 919448 w 3246882"/>
              <a:gd name="connsiteY48" fmla="*/ 383096 h 1628584"/>
              <a:gd name="connsiteX49" fmla="*/ 948881 w 3246882"/>
              <a:gd name="connsiteY49" fmla="*/ 288608 h 1628584"/>
              <a:gd name="connsiteX50" fmla="*/ 1023652 w 3246882"/>
              <a:gd name="connsiteY50" fmla="*/ 254794 h 1628584"/>
              <a:gd name="connsiteX51" fmla="*/ 1069753 w 3246882"/>
              <a:gd name="connsiteY51" fmla="*/ 265557 h 1628584"/>
              <a:gd name="connsiteX52" fmla="*/ 1106996 w 3246882"/>
              <a:gd name="connsiteY52" fmla="*/ 302038 h 1628584"/>
              <a:gd name="connsiteX53" fmla="*/ 1176909 w 3246882"/>
              <a:gd name="connsiteY53" fmla="*/ 267462 h 1628584"/>
              <a:gd name="connsiteX54" fmla="*/ 1116806 w 3246882"/>
              <a:gd name="connsiteY54" fmla="*/ 204407 h 1628584"/>
              <a:gd name="connsiteX55" fmla="*/ 1026605 w 3246882"/>
              <a:gd name="connsiteY55" fmla="*/ 182975 h 1628584"/>
              <a:gd name="connsiteX56" fmla="*/ 883730 w 3246882"/>
              <a:gd name="connsiteY56" fmla="*/ 238220 h 1628584"/>
              <a:gd name="connsiteX57" fmla="*/ 828675 w 3246882"/>
              <a:gd name="connsiteY57" fmla="*/ 389096 h 1628584"/>
              <a:gd name="connsiteX58" fmla="*/ 880396 w 3246882"/>
              <a:gd name="connsiteY58" fmla="*/ 529019 h 1628584"/>
              <a:gd name="connsiteX59" fmla="*/ 1023652 w 3246882"/>
              <a:gd name="connsiteY59" fmla="*/ 581882 h 1628584"/>
              <a:gd name="connsiteX60" fmla="*/ 1113473 w 3246882"/>
              <a:gd name="connsiteY60" fmla="*/ 561785 h 1628584"/>
              <a:gd name="connsiteX61" fmla="*/ 1179100 w 3246882"/>
              <a:gd name="connsiteY61" fmla="*/ 500348 h 1628584"/>
              <a:gd name="connsiteX62" fmla="*/ 1438656 w 3246882"/>
              <a:gd name="connsiteY62" fmla="*/ 185166 h 1628584"/>
              <a:gd name="connsiteX63" fmla="*/ 1378363 w 3246882"/>
              <a:gd name="connsiteY63" fmla="*/ 204692 h 1628584"/>
              <a:gd name="connsiteX64" fmla="*/ 1338929 w 3246882"/>
              <a:gd name="connsiteY64" fmla="*/ 260699 h 1628584"/>
              <a:gd name="connsiteX65" fmla="*/ 1337405 w 3246882"/>
              <a:gd name="connsiteY65" fmla="*/ 260699 h 1628584"/>
              <a:gd name="connsiteX66" fmla="*/ 1337405 w 3246882"/>
              <a:gd name="connsiteY66" fmla="*/ 191834 h 1628584"/>
              <a:gd name="connsiteX67" fmla="*/ 1248442 w 3246882"/>
              <a:gd name="connsiteY67" fmla="*/ 191834 h 1628584"/>
              <a:gd name="connsiteX68" fmla="*/ 1248442 w 3246882"/>
              <a:gd name="connsiteY68" fmla="*/ 572834 h 1628584"/>
              <a:gd name="connsiteX69" fmla="*/ 1337405 w 3246882"/>
              <a:gd name="connsiteY69" fmla="*/ 572834 h 1628584"/>
              <a:gd name="connsiteX70" fmla="*/ 1337405 w 3246882"/>
              <a:gd name="connsiteY70" fmla="*/ 384524 h 1628584"/>
              <a:gd name="connsiteX71" fmla="*/ 1361027 w 3246882"/>
              <a:gd name="connsiteY71" fmla="*/ 296323 h 1628584"/>
              <a:gd name="connsiteX72" fmla="*/ 1422940 w 3246882"/>
              <a:gd name="connsiteY72" fmla="*/ 262795 h 1628584"/>
              <a:gd name="connsiteX73" fmla="*/ 1446181 w 3246882"/>
              <a:gd name="connsiteY73" fmla="*/ 265176 h 1628584"/>
              <a:gd name="connsiteX74" fmla="*/ 1467993 w 3246882"/>
              <a:gd name="connsiteY74" fmla="*/ 271653 h 1628584"/>
              <a:gd name="connsiteX75" fmla="*/ 1491806 w 3246882"/>
              <a:gd name="connsiteY75" fmla="*/ 195739 h 1628584"/>
              <a:gd name="connsiteX76" fmla="*/ 1465421 w 3246882"/>
              <a:gd name="connsiteY76" fmla="*/ 187166 h 1628584"/>
              <a:gd name="connsiteX77" fmla="*/ 1438656 w 3246882"/>
              <a:gd name="connsiteY77" fmla="*/ 184976 h 1628584"/>
              <a:gd name="connsiteX78" fmla="*/ 1855375 w 3246882"/>
              <a:gd name="connsiteY78" fmla="*/ 237649 h 1628584"/>
              <a:gd name="connsiteX79" fmla="*/ 1907667 w 3246882"/>
              <a:gd name="connsiteY79" fmla="*/ 379000 h 1628584"/>
              <a:gd name="connsiteX80" fmla="*/ 1852613 w 3246882"/>
              <a:gd name="connsiteY80" fmla="*/ 524637 h 1628584"/>
              <a:gd name="connsiteX81" fmla="*/ 1707166 w 3246882"/>
              <a:gd name="connsiteY81" fmla="*/ 581787 h 1628584"/>
              <a:gd name="connsiteX82" fmla="*/ 1562957 w 3246882"/>
              <a:gd name="connsiteY82" fmla="*/ 528542 h 1628584"/>
              <a:gd name="connsiteX83" fmla="*/ 1509522 w 3246882"/>
              <a:gd name="connsiteY83" fmla="*/ 385286 h 1628584"/>
              <a:gd name="connsiteX84" fmla="*/ 1566101 w 3246882"/>
              <a:gd name="connsiteY84" fmla="*/ 238506 h 1628584"/>
              <a:gd name="connsiteX85" fmla="*/ 1712309 w 3246882"/>
              <a:gd name="connsiteY85" fmla="*/ 182880 h 1628584"/>
              <a:gd name="connsiteX86" fmla="*/ 1855375 w 3246882"/>
              <a:gd name="connsiteY86" fmla="*/ 237554 h 1628584"/>
              <a:gd name="connsiteX87" fmla="*/ 1816513 w 3246882"/>
              <a:gd name="connsiteY87" fmla="*/ 381286 h 1628584"/>
              <a:gd name="connsiteX88" fmla="*/ 1788605 w 3246882"/>
              <a:gd name="connsiteY88" fmla="*/ 289751 h 1628584"/>
              <a:gd name="connsiteX89" fmla="*/ 1710118 w 3246882"/>
              <a:gd name="connsiteY89" fmla="*/ 255175 h 1628584"/>
              <a:gd name="connsiteX90" fmla="*/ 1630299 w 3246882"/>
              <a:gd name="connsiteY90" fmla="*/ 290894 h 1628584"/>
              <a:gd name="connsiteX91" fmla="*/ 1600391 w 3246882"/>
              <a:gd name="connsiteY91" fmla="*/ 383572 h 1628584"/>
              <a:gd name="connsiteX92" fmla="*/ 1630013 w 3246882"/>
              <a:gd name="connsiteY92" fmla="*/ 476250 h 1628584"/>
              <a:gd name="connsiteX93" fmla="*/ 1710595 w 3246882"/>
              <a:gd name="connsiteY93" fmla="*/ 510064 h 1628584"/>
              <a:gd name="connsiteX94" fmla="*/ 1788890 w 3246882"/>
              <a:gd name="connsiteY94" fmla="*/ 475107 h 1628584"/>
              <a:gd name="connsiteX95" fmla="*/ 1816608 w 3246882"/>
              <a:gd name="connsiteY95" fmla="*/ 381381 h 1628584"/>
              <a:gd name="connsiteX96" fmla="*/ 2123313 w 3246882"/>
              <a:gd name="connsiteY96" fmla="*/ 339566 h 1628584"/>
              <a:gd name="connsiteX97" fmla="*/ 2068068 w 3246882"/>
              <a:gd name="connsiteY97" fmla="*/ 321374 h 1628584"/>
              <a:gd name="connsiteX98" fmla="*/ 2053400 w 3246882"/>
              <a:gd name="connsiteY98" fmla="*/ 292322 h 1628584"/>
              <a:gd name="connsiteX99" fmla="*/ 2067497 w 3246882"/>
              <a:gd name="connsiteY99" fmla="*/ 261461 h 1628584"/>
              <a:gd name="connsiteX100" fmla="*/ 2108835 w 3246882"/>
              <a:gd name="connsiteY100" fmla="*/ 249555 h 1628584"/>
              <a:gd name="connsiteX101" fmla="*/ 2152555 w 3246882"/>
              <a:gd name="connsiteY101" fmla="*/ 258509 h 1628584"/>
              <a:gd name="connsiteX102" fmla="*/ 2188083 w 3246882"/>
              <a:gd name="connsiteY102" fmla="*/ 285274 h 1628584"/>
              <a:gd name="connsiteX103" fmla="*/ 2239804 w 3246882"/>
              <a:gd name="connsiteY103" fmla="*/ 238411 h 1628584"/>
              <a:gd name="connsiteX104" fmla="*/ 2184368 w 3246882"/>
              <a:gd name="connsiteY104" fmla="*/ 196691 h 1628584"/>
              <a:gd name="connsiteX105" fmla="*/ 2111407 w 3246882"/>
              <a:gd name="connsiteY105" fmla="*/ 182880 h 1628584"/>
              <a:gd name="connsiteX106" fmla="*/ 2010251 w 3246882"/>
              <a:gd name="connsiteY106" fmla="*/ 214694 h 1628584"/>
              <a:gd name="connsiteX107" fmla="*/ 1970056 w 3246882"/>
              <a:gd name="connsiteY107" fmla="*/ 302324 h 1628584"/>
              <a:gd name="connsiteX108" fmla="*/ 1999679 w 3246882"/>
              <a:gd name="connsiteY108" fmla="*/ 375476 h 1628584"/>
              <a:gd name="connsiteX109" fmla="*/ 2104073 w 3246882"/>
              <a:gd name="connsiteY109" fmla="*/ 418052 h 1628584"/>
              <a:gd name="connsiteX110" fmla="*/ 2149983 w 3246882"/>
              <a:gd name="connsiteY110" fmla="*/ 436055 h 1628584"/>
              <a:gd name="connsiteX111" fmla="*/ 2165414 w 3246882"/>
              <a:gd name="connsiteY111" fmla="*/ 467106 h 1628584"/>
              <a:gd name="connsiteX112" fmla="*/ 2149031 w 3246882"/>
              <a:gd name="connsiteY112" fmla="*/ 502253 h 1628584"/>
              <a:gd name="connsiteX113" fmla="*/ 2103311 w 3246882"/>
              <a:gd name="connsiteY113" fmla="*/ 514731 h 1628584"/>
              <a:gd name="connsiteX114" fmla="*/ 2053685 w 3246882"/>
              <a:gd name="connsiteY114" fmla="*/ 503015 h 1628584"/>
              <a:gd name="connsiteX115" fmla="*/ 2009204 w 3246882"/>
              <a:gd name="connsiteY115" fmla="*/ 463772 h 1628584"/>
              <a:gd name="connsiteX116" fmla="*/ 1955673 w 3246882"/>
              <a:gd name="connsiteY116" fmla="*/ 511778 h 1628584"/>
              <a:gd name="connsiteX117" fmla="*/ 2015966 w 3246882"/>
              <a:gd name="connsiteY117" fmla="*/ 563880 h 1628584"/>
              <a:gd name="connsiteX118" fmla="*/ 2102644 w 3246882"/>
              <a:gd name="connsiteY118" fmla="*/ 581787 h 1628584"/>
              <a:gd name="connsiteX119" fmla="*/ 2208657 w 3246882"/>
              <a:gd name="connsiteY119" fmla="*/ 547973 h 1628584"/>
              <a:gd name="connsiteX120" fmla="*/ 2249234 w 3246882"/>
              <a:gd name="connsiteY120" fmla="*/ 459010 h 1628584"/>
              <a:gd name="connsiteX121" fmla="*/ 2217992 w 3246882"/>
              <a:gd name="connsiteY121" fmla="*/ 380143 h 1628584"/>
              <a:gd name="connsiteX122" fmla="*/ 2123504 w 3246882"/>
              <a:gd name="connsiteY122" fmla="*/ 339566 h 1628584"/>
              <a:gd name="connsiteX123" fmla="*/ 2658332 w 3246882"/>
              <a:gd name="connsiteY123" fmla="*/ 237649 h 1628584"/>
              <a:gd name="connsiteX124" fmla="*/ 2710624 w 3246882"/>
              <a:gd name="connsiteY124" fmla="*/ 379000 h 1628584"/>
              <a:gd name="connsiteX125" fmla="*/ 2655570 w 3246882"/>
              <a:gd name="connsiteY125" fmla="*/ 524637 h 1628584"/>
              <a:gd name="connsiteX126" fmla="*/ 2510123 w 3246882"/>
              <a:gd name="connsiteY126" fmla="*/ 581787 h 1628584"/>
              <a:gd name="connsiteX127" fmla="*/ 2365915 w 3246882"/>
              <a:gd name="connsiteY127" fmla="*/ 528542 h 1628584"/>
              <a:gd name="connsiteX128" fmla="*/ 2312480 w 3246882"/>
              <a:gd name="connsiteY128" fmla="*/ 385286 h 1628584"/>
              <a:gd name="connsiteX129" fmla="*/ 2369058 w 3246882"/>
              <a:gd name="connsiteY129" fmla="*/ 238506 h 1628584"/>
              <a:gd name="connsiteX130" fmla="*/ 2515267 w 3246882"/>
              <a:gd name="connsiteY130" fmla="*/ 182880 h 1628584"/>
              <a:gd name="connsiteX131" fmla="*/ 2658332 w 3246882"/>
              <a:gd name="connsiteY131" fmla="*/ 237554 h 1628584"/>
              <a:gd name="connsiteX132" fmla="*/ 2619375 w 3246882"/>
              <a:gd name="connsiteY132" fmla="*/ 381286 h 1628584"/>
              <a:gd name="connsiteX133" fmla="*/ 2591467 w 3246882"/>
              <a:gd name="connsiteY133" fmla="*/ 289751 h 1628584"/>
              <a:gd name="connsiteX134" fmla="*/ 2512981 w 3246882"/>
              <a:gd name="connsiteY134" fmla="*/ 255175 h 1628584"/>
              <a:gd name="connsiteX135" fmla="*/ 2433161 w 3246882"/>
              <a:gd name="connsiteY135" fmla="*/ 290894 h 1628584"/>
              <a:gd name="connsiteX136" fmla="*/ 2403253 w 3246882"/>
              <a:gd name="connsiteY136" fmla="*/ 383572 h 1628584"/>
              <a:gd name="connsiteX137" fmla="*/ 2432876 w 3246882"/>
              <a:gd name="connsiteY137" fmla="*/ 476250 h 1628584"/>
              <a:gd name="connsiteX138" fmla="*/ 2513457 w 3246882"/>
              <a:gd name="connsiteY138" fmla="*/ 510064 h 1628584"/>
              <a:gd name="connsiteX139" fmla="*/ 2591753 w 3246882"/>
              <a:gd name="connsiteY139" fmla="*/ 475107 h 1628584"/>
              <a:gd name="connsiteX140" fmla="*/ 2619470 w 3246882"/>
              <a:gd name="connsiteY140" fmla="*/ 381381 h 1628584"/>
              <a:gd name="connsiteX141" fmla="*/ 3219260 w 3246882"/>
              <a:gd name="connsiteY141" fmla="*/ 494729 h 1628584"/>
              <a:gd name="connsiteX142" fmla="*/ 3196209 w 3246882"/>
              <a:gd name="connsiteY142" fmla="*/ 507397 h 1628584"/>
              <a:gd name="connsiteX143" fmla="*/ 3175349 w 3246882"/>
              <a:gd name="connsiteY143" fmla="*/ 511112 h 1628584"/>
              <a:gd name="connsiteX144" fmla="*/ 3144107 w 3246882"/>
              <a:gd name="connsiteY144" fmla="*/ 497872 h 1628584"/>
              <a:gd name="connsiteX145" fmla="*/ 3132963 w 3246882"/>
              <a:gd name="connsiteY145" fmla="*/ 456724 h 1628584"/>
              <a:gd name="connsiteX146" fmla="*/ 3132963 w 3246882"/>
              <a:gd name="connsiteY146" fmla="*/ 260985 h 1628584"/>
              <a:gd name="connsiteX147" fmla="*/ 3230118 w 3246882"/>
              <a:gd name="connsiteY147" fmla="*/ 260985 h 1628584"/>
              <a:gd name="connsiteX148" fmla="*/ 3230118 w 3246882"/>
              <a:gd name="connsiteY148" fmla="*/ 191738 h 1628584"/>
              <a:gd name="connsiteX149" fmla="*/ 3132963 w 3246882"/>
              <a:gd name="connsiteY149" fmla="*/ 191738 h 1628584"/>
              <a:gd name="connsiteX150" fmla="*/ 3132963 w 3246882"/>
              <a:gd name="connsiteY150" fmla="*/ 82677 h 1628584"/>
              <a:gd name="connsiteX151" fmla="*/ 3043999 w 3246882"/>
              <a:gd name="connsiteY151" fmla="*/ 98298 h 1628584"/>
              <a:gd name="connsiteX152" fmla="*/ 3043999 w 3246882"/>
              <a:gd name="connsiteY152" fmla="*/ 191643 h 1628584"/>
              <a:gd name="connsiteX153" fmla="*/ 2893028 w 3246882"/>
              <a:gd name="connsiteY153" fmla="*/ 191643 h 1628584"/>
              <a:gd name="connsiteX154" fmla="*/ 2893028 w 3246882"/>
              <a:gd name="connsiteY154" fmla="*/ 130969 h 1628584"/>
              <a:gd name="connsiteX155" fmla="*/ 2905887 w 3246882"/>
              <a:gd name="connsiteY155" fmla="*/ 86297 h 1628584"/>
              <a:gd name="connsiteX156" fmla="*/ 2942558 w 3246882"/>
              <a:gd name="connsiteY156" fmla="*/ 71438 h 1628584"/>
              <a:gd name="connsiteX157" fmla="*/ 2965037 w 3246882"/>
              <a:gd name="connsiteY157" fmla="*/ 74962 h 1628584"/>
              <a:gd name="connsiteX158" fmla="*/ 2984945 w 3246882"/>
              <a:gd name="connsiteY158" fmla="*/ 84868 h 1628584"/>
              <a:gd name="connsiteX159" fmla="*/ 3021425 w 3246882"/>
              <a:gd name="connsiteY159" fmla="*/ 20479 h 1628584"/>
              <a:gd name="connsiteX160" fmla="*/ 2981230 w 3246882"/>
              <a:gd name="connsiteY160" fmla="*/ 5048 h 1628584"/>
              <a:gd name="connsiteX161" fmla="*/ 2938844 w 3246882"/>
              <a:gd name="connsiteY161" fmla="*/ 0 h 1628584"/>
              <a:gd name="connsiteX162" fmla="*/ 2839688 w 3246882"/>
              <a:gd name="connsiteY162" fmla="*/ 34957 h 1628584"/>
              <a:gd name="connsiteX163" fmla="*/ 2804541 w 3246882"/>
              <a:gd name="connsiteY163" fmla="*/ 130207 h 1628584"/>
              <a:gd name="connsiteX164" fmla="*/ 2804541 w 3246882"/>
              <a:gd name="connsiteY164" fmla="*/ 191643 h 1628584"/>
              <a:gd name="connsiteX165" fmla="*/ 2739771 w 3246882"/>
              <a:gd name="connsiteY165" fmla="*/ 191643 h 1628584"/>
              <a:gd name="connsiteX166" fmla="*/ 2739771 w 3246882"/>
              <a:gd name="connsiteY166" fmla="*/ 260890 h 1628584"/>
              <a:gd name="connsiteX167" fmla="*/ 2804541 w 3246882"/>
              <a:gd name="connsiteY167" fmla="*/ 260890 h 1628584"/>
              <a:gd name="connsiteX168" fmla="*/ 2804541 w 3246882"/>
              <a:gd name="connsiteY168" fmla="*/ 572643 h 1628584"/>
              <a:gd name="connsiteX169" fmla="*/ 2893124 w 3246882"/>
              <a:gd name="connsiteY169" fmla="*/ 572643 h 1628584"/>
              <a:gd name="connsiteX170" fmla="*/ 2893124 w 3246882"/>
              <a:gd name="connsiteY170" fmla="*/ 261080 h 1628584"/>
              <a:gd name="connsiteX171" fmla="*/ 3044095 w 3246882"/>
              <a:gd name="connsiteY171" fmla="*/ 261080 h 1628584"/>
              <a:gd name="connsiteX172" fmla="*/ 3044095 w 3246882"/>
              <a:gd name="connsiteY172" fmla="*/ 469487 h 1628584"/>
              <a:gd name="connsiteX173" fmla="*/ 3072384 w 3246882"/>
              <a:gd name="connsiteY173" fmla="*/ 553212 h 1628584"/>
              <a:gd name="connsiteX174" fmla="*/ 3156871 w 3246882"/>
              <a:gd name="connsiteY174" fmla="*/ 581882 h 1628584"/>
              <a:gd name="connsiteX175" fmla="*/ 3208020 w 3246882"/>
              <a:gd name="connsiteY175" fmla="*/ 574643 h 1628584"/>
              <a:gd name="connsiteX176" fmla="*/ 3246882 w 3246882"/>
              <a:gd name="connsiteY176" fmla="*/ 555117 h 1628584"/>
              <a:gd name="connsiteX177" fmla="*/ 3219355 w 3246882"/>
              <a:gd name="connsiteY177" fmla="*/ 494824 h 1628584"/>
              <a:gd name="connsiteX178" fmla="*/ 0 w 3246882"/>
              <a:gd name="connsiteY178" fmla="*/ 1449229 h 1628584"/>
              <a:gd name="connsiteX179" fmla="*/ 91154 w 3246882"/>
              <a:gd name="connsiteY179" fmla="*/ 1449229 h 1628584"/>
              <a:gd name="connsiteX180" fmla="*/ 91154 w 3246882"/>
              <a:gd name="connsiteY180" fmla="*/ 915638 h 1628584"/>
              <a:gd name="connsiteX181" fmla="*/ 0 w 3246882"/>
              <a:gd name="connsiteY181" fmla="*/ 915638 h 1628584"/>
              <a:gd name="connsiteX182" fmla="*/ 0 w 3246882"/>
              <a:gd name="connsiteY182" fmla="*/ 1449229 h 1628584"/>
              <a:gd name="connsiteX183" fmla="*/ 463391 w 3246882"/>
              <a:gd name="connsiteY183" fmla="*/ 1068229 h 1628584"/>
              <a:gd name="connsiteX184" fmla="*/ 552355 w 3246882"/>
              <a:gd name="connsiteY184" fmla="*/ 1068229 h 1628584"/>
              <a:gd name="connsiteX185" fmla="*/ 552355 w 3246882"/>
              <a:gd name="connsiteY185" fmla="*/ 1426559 h 1628584"/>
              <a:gd name="connsiteX186" fmla="*/ 499682 w 3246882"/>
              <a:gd name="connsiteY186" fmla="*/ 1575721 h 1628584"/>
              <a:gd name="connsiteX187" fmla="*/ 354806 w 3246882"/>
              <a:gd name="connsiteY187" fmla="*/ 1628585 h 1628584"/>
              <a:gd name="connsiteX188" fmla="*/ 254318 w 3246882"/>
              <a:gd name="connsiteY188" fmla="*/ 1608677 h 1628584"/>
              <a:gd name="connsiteX189" fmla="*/ 176213 w 3246882"/>
              <a:gd name="connsiteY189" fmla="*/ 1547431 h 1628584"/>
              <a:gd name="connsiteX190" fmla="*/ 240983 w 3246882"/>
              <a:gd name="connsiteY190" fmla="*/ 1499426 h 1628584"/>
              <a:gd name="connsiteX191" fmla="*/ 290322 w 3246882"/>
              <a:gd name="connsiteY191" fmla="*/ 1543907 h 1628584"/>
              <a:gd name="connsiteX192" fmla="*/ 356330 w 3246882"/>
              <a:gd name="connsiteY192" fmla="*/ 1558576 h 1628584"/>
              <a:gd name="connsiteX193" fmla="*/ 434816 w 3246882"/>
              <a:gd name="connsiteY193" fmla="*/ 1529144 h 1628584"/>
              <a:gd name="connsiteX194" fmla="*/ 463487 w 3246882"/>
              <a:gd name="connsiteY194" fmla="*/ 1441704 h 1628584"/>
              <a:gd name="connsiteX195" fmla="*/ 463487 w 3246882"/>
              <a:gd name="connsiteY195" fmla="*/ 1398175 h 1628584"/>
              <a:gd name="connsiteX196" fmla="*/ 461963 w 3246882"/>
              <a:gd name="connsiteY196" fmla="*/ 1398175 h 1628584"/>
              <a:gd name="connsiteX197" fmla="*/ 411194 w 3246882"/>
              <a:gd name="connsiteY197" fmla="*/ 1442847 h 1628584"/>
              <a:gd name="connsiteX198" fmla="*/ 336995 w 3246882"/>
              <a:gd name="connsiteY198" fmla="*/ 1458087 h 1628584"/>
              <a:gd name="connsiteX199" fmla="*/ 217932 w 3246882"/>
              <a:gd name="connsiteY199" fmla="*/ 1408081 h 1628584"/>
              <a:gd name="connsiteX200" fmla="*/ 172879 w 3246882"/>
              <a:gd name="connsiteY200" fmla="*/ 1268730 h 1628584"/>
              <a:gd name="connsiteX201" fmla="*/ 224790 w 3246882"/>
              <a:gd name="connsiteY201" fmla="*/ 1114520 h 1628584"/>
              <a:gd name="connsiteX202" fmla="*/ 353759 w 3246882"/>
              <a:gd name="connsiteY202" fmla="*/ 1059275 h 1628584"/>
              <a:gd name="connsiteX203" fmla="*/ 416052 w 3246882"/>
              <a:gd name="connsiteY203" fmla="*/ 1071944 h 1628584"/>
              <a:gd name="connsiteX204" fmla="*/ 461963 w 3246882"/>
              <a:gd name="connsiteY204" fmla="*/ 1108043 h 1628584"/>
              <a:gd name="connsiteX205" fmla="*/ 463487 w 3246882"/>
              <a:gd name="connsiteY205" fmla="*/ 1108043 h 1628584"/>
              <a:gd name="connsiteX206" fmla="*/ 463487 w 3246882"/>
              <a:gd name="connsiteY206" fmla="*/ 1068229 h 1628584"/>
              <a:gd name="connsiteX207" fmla="*/ 464153 w 3246882"/>
              <a:gd name="connsiteY207" fmla="*/ 1228154 h 1628584"/>
              <a:gd name="connsiteX208" fmla="*/ 437007 w 3246882"/>
              <a:gd name="connsiteY208" fmla="*/ 1159478 h 1628584"/>
              <a:gd name="connsiteX209" fmla="*/ 367094 w 3246882"/>
              <a:gd name="connsiteY209" fmla="*/ 1130999 h 1628584"/>
              <a:gd name="connsiteX210" fmla="*/ 291560 w 3246882"/>
              <a:gd name="connsiteY210" fmla="*/ 1165765 h 1628584"/>
              <a:gd name="connsiteX211" fmla="*/ 263652 w 3246882"/>
              <a:gd name="connsiteY211" fmla="*/ 1263777 h 1628584"/>
              <a:gd name="connsiteX212" fmla="*/ 289465 w 3246882"/>
              <a:gd name="connsiteY212" fmla="*/ 1353407 h 1628584"/>
              <a:gd name="connsiteX213" fmla="*/ 361093 w 3246882"/>
              <a:gd name="connsiteY213" fmla="*/ 1386173 h 1628584"/>
              <a:gd name="connsiteX214" fmla="*/ 435483 w 3246882"/>
              <a:gd name="connsiteY214" fmla="*/ 1354360 h 1628584"/>
              <a:gd name="connsiteX215" fmla="*/ 464153 w 3246882"/>
              <a:gd name="connsiteY215" fmla="*/ 1271588 h 1628584"/>
              <a:gd name="connsiteX216" fmla="*/ 464153 w 3246882"/>
              <a:gd name="connsiteY216" fmla="*/ 1228058 h 1628584"/>
              <a:gd name="connsiteX217" fmla="*/ 860965 w 3246882"/>
              <a:gd name="connsiteY217" fmla="*/ 1059275 h 1628584"/>
              <a:gd name="connsiteX218" fmla="*/ 791432 w 3246882"/>
              <a:gd name="connsiteY218" fmla="*/ 1075087 h 1628584"/>
              <a:gd name="connsiteX219" fmla="*/ 738950 w 3246882"/>
              <a:gd name="connsiteY219" fmla="*/ 1119950 h 1628584"/>
              <a:gd name="connsiteX220" fmla="*/ 737426 w 3246882"/>
              <a:gd name="connsiteY220" fmla="*/ 1119950 h 1628584"/>
              <a:gd name="connsiteX221" fmla="*/ 737426 w 3246882"/>
              <a:gd name="connsiteY221" fmla="*/ 1068229 h 1628584"/>
              <a:gd name="connsiteX222" fmla="*/ 648462 w 3246882"/>
              <a:gd name="connsiteY222" fmla="*/ 1068229 h 1628584"/>
              <a:gd name="connsiteX223" fmla="*/ 648462 w 3246882"/>
              <a:gd name="connsiteY223" fmla="*/ 1449229 h 1628584"/>
              <a:gd name="connsiteX224" fmla="*/ 737426 w 3246882"/>
              <a:gd name="connsiteY224" fmla="*/ 1449229 h 1628584"/>
              <a:gd name="connsiteX225" fmla="*/ 737426 w 3246882"/>
              <a:gd name="connsiteY225" fmla="*/ 1231964 h 1628584"/>
              <a:gd name="connsiteX226" fmla="*/ 762572 w 3246882"/>
              <a:gd name="connsiteY226" fmla="*/ 1159764 h 1628584"/>
              <a:gd name="connsiteX227" fmla="*/ 827151 w 3246882"/>
              <a:gd name="connsiteY227" fmla="*/ 1131094 h 1628584"/>
              <a:gd name="connsiteX228" fmla="*/ 882968 w 3246882"/>
              <a:gd name="connsiteY228" fmla="*/ 1155668 h 1628584"/>
              <a:gd name="connsiteX229" fmla="*/ 901541 w 3246882"/>
              <a:gd name="connsiteY229" fmla="*/ 1226725 h 1628584"/>
              <a:gd name="connsiteX230" fmla="*/ 901541 w 3246882"/>
              <a:gd name="connsiteY230" fmla="*/ 1449229 h 1628584"/>
              <a:gd name="connsiteX231" fmla="*/ 990505 w 3246882"/>
              <a:gd name="connsiteY231" fmla="*/ 1449229 h 1628584"/>
              <a:gd name="connsiteX232" fmla="*/ 990505 w 3246882"/>
              <a:gd name="connsiteY232" fmla="*/ 1214819 h 1628584"/>
              <a:gd name="connsiteX233" fmla="*/ 957358 w 3246882"/>
              <a:gd name="connsiteY233" fmla="*/ 1099661 h 1628584"/>
              <a:gd name="connsiteX234" fmla="*/ 860965 w 3246882"/>
              <a:gd name="connsiteY234" fmla="*/ 1059275 h 1628584"/>
              <a:gd name="connsiteX235" fmla="*/ 1124236 w 3246882"/>
              <a:gd name="connsiteY235" fmla="*/ 890683 h 1628584"/>
              <a:gd name="connsiteX236" fmla="*/ 1084802 w 3246882"/>
              <a:gd name="connsiteY236" fmla="*/ 905923 h 1628584"/>
              <a:gd name="connsiteX237" fmla="*/ 1069562 w 3246882"/>
              <a:gd name="connsiteY237" fmla="*/ 943547 h 1628584"/>
              <a:gd name="connsiteX238" fmla="*/ 1084802 w 3246882"/>
              <a:gd name="connsiteY238" fmla="*/ 981266 h 1628584"/>
              <a:gd name="connsiteX239" fmla="*/ 1124236 w 3246882"/>
              <a:gd name="connsiteY239" fmla="*/ 997077 h 1628584"/>
              <a:gd name="connsiteX240" fmla="*/ 1164431 w 3246882"/>
              <a:gd name="connsiteY240" fmla="*/ 981837 h 1628584"/>
              <a:gd name="connsiteX241" fmla="*/ 1179671 w 3246882"/>
              <a:gd name="connsiteY241" fmla="*/ 943928 h 1628584"/>
              <a:gd name="connsiteX242" fmla="*/ 1164431 w 3246882"/>
              <a:gd name="connsiteY242" fmla="*/ 906018 h 1628584"/>
              <a:gd name="connsiteX243" fmla="*/ 1124236 w 3246882"/>
              <a:gd name="connsiteY243" fmla="*/ 890778 h 1628584"/>
              <a:gd name="connsiteX244" fmla="*/ 1079564 w 3246882"/>
              <a:gd name="connsiteY244" fmla="*/ 1449229 h 1628584"/>
              <a:gd name="connsiteX245" fmla="*/ 1168527 w 3246882"/>
              <a:gd name="connsiteY245" fmla="*/ 1449229 h 1628584"/>
              <a:gd name="connsiteX246" fmla="*/ 1168527 w 3246882"/>
              <a:gd name="connsiteY246" fmla="*/ 1068229 h 1628584"/>
              <a:gd name="connsiteX247" fmla="*/ 1079564 w 3246882"/>
              <a:gd name="connsiteY247" fmla="*/ 1068229 h 1628584"/>
              <a:gd name="connsiteX248" fmla="*/ 1079564 w 3246882"/>
              <a:gd name="connsiteY248" fmla="*/ 1449229 h 1628584"/>
              <a:gd name="connsiteX249" fmla="*/ 1440656 w 3246882"/>
              <a:gd name="connsiteY249" fmla="*/ 1383697 h 1628584"/>
              <a:gd name="connsiteX250" fmla="*/ 1419797 w 3246882"/>
              <a:gd name="connsiteY250" fmla="*/ 1387412 h 1628584"/>
              <a:gd name="connsiteX251" fmla="*/ 1388555 w 3246882"/>
              <a:gd name="connsiteY251" fmla="*/ 1374172 h 1628584"/>
              <a:gd name="connsiteX252" fmla="*/ 1377410 w 3246882"/>
              <a:gd name="connsiteY252" fmla="*/ 1333024 h 1628584"/>
              <a:gd name="connsiteX253" fmla="*/ 1377410 w 3246882"/>
              <a:gd name="connsiteY253" fmla="*/ 1137285 h 1628584"/>
              <a:gd name="connsiteX254" fmla="*/ 1474565 w 3246882"/>
              <a:gd name="connsiteY254" fmla="*/ 1137285 h 1628584"/>
              <a:gd name="connsiteX255" fmla="*/ 1474565 w 3246882"/>
              <a:gd name="connsiteY255" fmla="*/ 1068038 h 1628584"/>
              <a:gd name="connsiteX256" fmla="*/ 1377410 w 3246882"/>
              <a:gd name="connsiteY256" fmla="*/ 1068038 h 1628584"/>
              <a:gd name="connsiteX257" fmla="*/ 1377410 w 3246882"/>
              <a:gd name="connsiteY257" fmla="*/ 958977 h 1628584"/>
              <a:gd name="connsiteX258" fmla="*/ 1288447 w 3246882"/>
              <a:gd name="connsiteY258" fmla="*/ 974598 h 1628584"/>
              <a:gd name="connsiteX259" fmla="*/ 1288447 w 3246882"/>
              <a:gd name="connsiteY259" fmla="*/ 1067943 h 1628584"/>
              <a:gd name="connsiteX260" fmla="*/ 1224820 w 3246882"/>
              <a:gd name="connsiteY260" fmla="*/ 1067943 h 1628584"/>
              <a:gd name="connsiteX261" fmla="*/ 1224820 w 3246882"/>
              <a:gd name="connsiteY261" fmla="*/ 1137190 h 1628584"/>
              <a:gd name="connsiteX262" fmla="*/ 1288447 w 3246882"/>
              <a:gd name="connsiteY262" fmla="*/ 1137190 h 1628584"/>
              <a:gd name="connsiteX263" fmla="*/ 1288447 w 3246882"/>
              <a:gd name="connsiteY263" fmla="*/ 1345597 h 1628584"/>
              <a:gd name="connsiteX264" fmla="*/ 1316736 w 3246882"/>
              <a:gd name="connsiteY264" fmla="*/ 1429322 h 1628584"/>
              <a:gd name="connsiteX265" fmla="*/ 1401223 w 3246882"/>
              <a:gd name="connsiteY265" fmla="*/ 1457992 h 1628584"/>
              <a:gd name="connsiteX266" fmla="*/ 1452372 w 3246882"/>
              <a:gd name="connsiteY266" fmla="*/ 1450753 h 1628584"/>
              <a:gd name="connsiteX267" fmla="*/ 1491234 w 3246882"/>
              <a:gd name="connsiteY267" fmla="*/ 1431227 h 1628584"/>
              <a:gd name="connsiteX268" fmla="*/ 1463707 w 3246882"/>
              <a:gd name="connsiteY268" fmla="*/ 1370933 h 1628584"/>
              <a:gd name="connsiteX269" fmla="*/ 1440656 w 3246882"/>
              <a:gd name="connsiteY269" fmla="*/ 1383602 h 1628584"/>
              <a:gd name="connsiteX270" fmla="*/ 1829657 w 3246882"/>
              <a:gd name="connsiteY270" fmla="*/ 1107662 h 1628584"/>
              <a:gd name="connsiteX271" fmla="*/ 1873949 w 3246882"/>
              <a:gd name="connsiteY271" fmla="*/ 1247204 h 1628584"/>
              <a:gd name="connsiteX272" fmla="*/ 1873949 w 3246882"/>
              <a:gd name="connsiteY272" fmla="*/ 1280731 h 1628584"/>
              <a:gd name="connsiteX273" fmla="*/ 1612392 w 3246882"/>
              <a:gd name="connsiteY273" fmla="*/ 1280731 h 1628584"/>
              <a:gd name="connsiteX274" fmla="*/ 1641824 w 3246882"/>
              <a:gd name="connsiteY274" fmla="*/ 1362075 h 1628584"/>
              <a:gd name="connsiteX275" fmla="*/ 1711738 w 3246882"/>
              <a:gd name="connsiteY275" fmla="*/ 1389031 h 1628584"/>
              <a:gd name="connsiteX276" fmla="*/ 1763459 w 3246882"/>
              <a:gd name="connsiteY276" fmla="*/ 1375220 h 1628584"/>
              <a:gd name="connsiteX277" fmla="*/ 1802130 w 3246882"/>
              <a:gd name="connsiteY277" fmla="*/ 1334262 h 1628584"/>
              <a:gd name="connsiteX278" fmla="*/ 1870234 w 3246882"/>
              <a:gd name="connsiteY278" fmla="*/ 1371505 h 1628584"/>
              <a:gd name="connsiteX279" fmla="*/ 1803464 w 3246882"/>
              <a:gd name="connsiteY279" fmla="*/ 1435703 h 1628584"/>
              <a:gd name="connsiteX280" fmla="*/ 1708785 w 3246882"/>
              <a:gd name="connsiteY280" fmla="*/ 1458182 h 1628584"/>
              <a:gd name="connsiteX281" fmla="*/ 1573149 w 3246882"/>
              <a:gd name="connsiteY281" fmla="*/ 1407605 h 1628584"/>
              <a:gd name="connsiteX282" fmla="*/ 1522381 w 3246882"/>
              <a:gd name="connsiteY282" fmla="*/ 1262158 h 1628584"/>
              <a:gd name="connsiteX283" fmla="*/ 1574673 w 3246882"/>
              <a:gd name="connsiteY283" fmla="*/ 1115568 h 1628584"/>
              <a:gd name="connsiteX284" fmla="*/ 1705070 w 3246882"/>
              <a:gd name="connsiteY284" fmla="*/ 1059371 h 1628584"/>
              <a:gd name="connsiteX285" fmla="*/ 1829753 w 3246882"/>
              <a:gd name="connsiteY285" fmla="*/ 1107758 h 1628584"/>
              <a:gd name="connsiteX286" fmla="*/ 1788414 w 3246882"/>
              <a:gd name="connsiteY286" fmla="*/ 1218152 h 1628584"/>
              <a:gd name="connsiteX287" fmla="*/ 1766602 w 3246882"/>
              <a:gd name="connsiteY287" fmla="*/ 1149858 h 1628584"/>
              <a:gd name="connsiteX288" fmla="*/ 1706499 w 3246882"/>
              <a:gd name="connsiteY288" fmla="*/ 1125855 h 1628584"/>
              <a:gd name="connsiteX289" fmla="*/ 1641729 w 3246882"/>
              <a:gd name="connsiteY289" fmla="*/ 1152049 h 1628584"/>
              <a:gd name="connsiteX290" fmla="*/ 1612011 w 3246882"/>
              <a:gd name="connsiteY290" fmla="*/ 1218057 h 1628584"/>
              <a:gd name="connsiteX291" fmla="*/ 1788414 w 3246882"/>
              <a:gd name="connsiteY291" fmla="*/ 1218057 h 1628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Lst>
            <a:rect l="l" t="t" r="r" b="b"/>
            <a:pathLst>
              <a:path w="3246882" h="1628584">
                <a:moveTo>
                  <a:pt x="452057" y="39338"/>
                </a:moveTo>
                <a:lnTo>
                  <a:pt x="576739" y="39338"/>
                </a:lnTo>
                <a:lnTo>
                  <a:pt x="576739" y="572929"/>
                </a:lnTo>
                <a:lnTo>
                  <a:pt x="486347" y="572929"/>
                </a:lnTo>
                <a:lnTo>
                  <a:pt x="486347" y="234315"/>
                </a:lnTo>
                <a:cubicBezTo>
                  <a:pt x="486347" y="220218"/>
                  <a:pt x="486537" y="206597"/>
                  <a:pt x="486918" y="193548"/>
                </a:cubicBezTo>
                <a:cubicBezTo>
                  <a:pt x="487299" y="180499"/>
                  <a:pt x="487585" y="165735"/>
                  <a:pt x="487871" y="149066"/>
                </a:cubicBezTo>
                <a:lnTo>
                  <a:pt x="485680" y="149066"/>
                </a:lnTo>
                <a:cubicBezTo>
                  <a:pt x="483489" y="156496"/>
                  <a:pt x="481298" y="162973"/>
                  <a:pt x="479393" y="168593"/>
                </a:cubicBezTo>
                <a:cubicBezTo>
                  <a:pt x="477393" y="174212"/>
                  <a:pt x="475202" y="180023"/>
                  <a:pt x="472726" y="186309"/>
                </a:cubicBezTo>
                <a:lnTo>
                  <a:pt x="319088" y="572929"/>
                </a:lnTo>
                <a:lnTo>
                  <a:pt x="254699" y="572929"/>
                </a:lnTo>
                <a:lnTo>
                  <a:pt x="99727" y="189643"/>
                </a:lnTo>
                <a:cubicBezTo>
                  <a:pt x="97727" y="183928"/>
                  <a:pt x="95726" y="178213"/>
                  <a:pt x="93631" y="172307"/>
                </a:cubicBezTo>
                <a:cubicBezTo>
                  <a:pt x="91535" y="166497"/>
                  <a:pt x="88868" y="158686"/>
                  <a:pt x="85630" y="149066"/>
                </a:cubicBezTo>
                <a:lnTo>
                  <a:pt x="83439" y="149066"/>
                </a:lnTo>
                <a:cubicBezTo>
                  <a:pt x="83915" y="164402"/>
                  <a:pt x="84296" y="180023"/>
                  <a:pt x="84582" y="195739"/>
                </a:cubicBezTo>
                <a:cubicBezTo>
                  <a:pt x="84868" y="211455"/>
                  <a:pt x="84963" y="228410"/>
                  <a:pt x="84963" y="246507"/>
                </a:cubicBezTo>
                <a:lnTo>
                  <a:pt x="84963" y="572834"/>
                </a:lnTo>
                <a:lnTo>
                  <a:pt x="0" y="572834"/>
                </a:lnTo>
                <a:lnTo>
                  <a:pt x="0" y="39338"/>
                </a:lnTo>
                <a:lnTo>
                  <a:pt x="129826" y="39338"/>
                </a:lnTo>
                <a:lnTo>
                  <a:pt x="266414" y="383477"/>
                </a:lnTo>
                <a:cubicBezTo>
                  <a:pt x="271653" y="396145"/>
                  <a:pt x="275749" y="406813"/>
                  <a:pt x="278892" y="415671"/>
                </a:cubicBezTo>
                <a:cubicBezTo>
                  <a:pt x="282035" y="424434"/>
                  <a:pt x="284988" y="434245"/>
                  <a:pt x="288036" y="444913"/>
                </a:cubicBezTo>
                <a:lnTo>
                  <a:pt x="290227" y="444913"/>
                </a:lnTo>
                <a:cubicBezTo>
                  <a:pt x="294704" y="433007"/>
                  <a:pt x="298704" y="422243"/>
                  <a:pt x="302324" y="412528"/>
                </a:cubicBezTo>
                <a:cubicBezTo>
                  <a:pt x="305943" y="402812"/>
                  <a:pt x="309658" y="392811"/>
                  <a:pt x="313658" y="382429"/>
                </a:cubicBezTo>
                <a:lnTo>
                  <a:pt x="452057" y="39338"/>
                </a:lnTo>
                <a:close/>
                <a:moveTo>
                  <a:pt x="712375" y="120872"/>
                </a:moveTo>
                <a:cubicBezTo>
                  <a:pt x="728948" y="120872"/>
                  <a:pt x="742379" y="115824"/>
                  <a:pt x="752570" y="105632"/>
                </a:cubicBezTo>
                <a:cubicBezTo>
                  <a:pt x="762762" y="95441"/>
                  <a:pt x="767810" y="82772"/>
                  <a:pt x="767810" y="67723"/>
                </a:cubicBezTo>
                <a:cubicBezTo>
                  <a:pt x="767810" y="52673"/>
                  <a:pt x="762762" y="39910"/>
                  <a:pt x="752570" y="29813"/>
                </a:cubicBezTo>
                <a:cubicBezTo>
                  <a:pt x="742379" y="19622"/>
                  <a:pt x="729044" y="14573"/>
                  <a:pt x="712375" y="14573"/>
                </a:cubicBezTo>
                <a:cubicBezTo>
                  <a:pt x="695706" y="14573"/>
                  <a:pt x="683133" y="19622"/>
                  <a:pt x="672941" y="29813"/>
                </a:cubicBezTo>
                <a:cubicBezTo>
                  <a:pt x="662750" y="40005"/>
                  <a:pt x="657701" y="52483"/>
                  <a:pt x="657701" y="67437"/>
                </a:cubicBezTo>
                <a:cubicBezTo>
                  <a:pt x="657701" y="82391"/>
                  <a:pt x="662750" y="94679"/>
                  <a:pt x="672941" y="105156"/>
                </a:cubicBezTo>
                <a:cubicBezTo>
                  <a:pt x="683133" y="115729"/>
                  <a:pt x="696278" y="120968"/>
                  <a:pt x="712375" y="120968"/>
                </a:cubicBezTo>
                <a:close/>
                <a:moveTo>
                  <a:pt x="667703" y="572929"/>
                </a:moveTo>
                <a:lnTo>
                  <a:pt x="756666" y="572929"/>
                </a:lnTo>
                <a:lnTo>
                  <a:pt x="756666" y="191929"/>
                </a:lnTo>
                <a:lnTo>
                  <a:pt x="667703" y="191929"/>
                </a:lnTo>
                <a:lnTo>
                  <a:pt x="667703" y="572929"/>
                </a:lnTo>
                <a:close/>
                <a:moveTo>
                  <a:pt x="1179100" y="500348"/>
                </a:moveTo>
                <a:lnTo>
                  <a:pt x="1110234" y="461677"/>
                </a:lnTo>
                <a:cubicBezTo>
                  <a:pt x="1099090" y="478346"/>
                  <a:pt x="1086422" y="490157"/>
                  <a:pt x="1072325" y="497205"/>
                </a:cubicBezTo>
                <a:cubicBezTo>
                  <a:pt x="1058228" y="504254"/>
                  <a:pt x="1042702" y="507778"/>
                  <a:pt x="1025843" y="507778"/>
                </a:cubicBezTo>
                <a:cubicBezTo>
                  <a:pt x="993553" y="507778"/>
                  <a:pt x="967835" y="497015"/>
                  <a:pt x="948500" y="475393"/>
                </a:cubicBezTo>
                <a:cubicBezTo>
                  <a:pt x="929164" y="453771"/>
                  <a:pt x="919448" y="423101"/>
                  <a:pt x="919448" y="383096"/>
                </a:cubicBezTo>
                <a:cubicBezTo>
                  <a:pt x="919448" y="343091"/>
                  <a:pt x="929259" y="311182"/>
                  <a:pt x="948881" y="288608"/>
                </a:cubicBezTo>
                <a:cubicBezTo>
                  <a:pt x="968502" y="266033"/>
                  <a:pt x="993362" y="254794"/>
                  <a:pt x="1023652" y="254794"/>
                </a:cubicBezTo>
                <a:cubicBezTo>
                  <a:pt x="1040987" y="254794"/>
                  <a:pt x="1056418" y="258413"/>
                  <a:pt x="1069753" y="265557"/>
                </a:cubicBezTo>
                <a:cubicBezTo>
                  <a:pt x="1083183" y="272796"/>
                  <a:pt x="1095566" y="284893"/>
                  <a:pt x="1106996" y="302038"/>
                </a:cubicBezTo>
                <a:lnTo>
                  <a:pt x="1176909" y="267462"/>
                </a:lnTo>
                <a:cubicBezTo>
                  <a:pt x="1163479" y="239649"/>
                  <a:pt x="1143476" y="218694"/>
                  <a:pt x="1116806" y="204407"/>
                </a:cubicBezTo>
                <a:cubicBezTo>
                  <a:pt x="1090136" y="190119"/>
                  <a:pt x="1060037" y="182975"/>
                  <a:pt x="1026605" y="182975"/>
                </a:cubicBezTo>
                <a:cubicBezTo>
                  <a:pt x="968026" y="182975"/>
                  <a:pt x="920401" y="201359"/>
                  <a:pt x="883730" y="238220"/>
                </a:cubicBezTo>
                <a:cubicBezTo>
                  <a:pt x="847058" y="275082"/>
                  <a:pt x="828675" y="325374"/>
                  <a:pt x="828675" y="389096"/>
                </a:cubicBezTo>
                <a:cubicBezTo>
                  <a:pt x="828675" y="447104"/>
                  <a:pt x="845915" y="493776"/>
                  <a:pt x="880396" y="529019"/>
                </a:cubicBezTo>
                <a:cubicBezTo>
                  <a:pt x="914876" y="564261"/>
                  <a:pt x="962597" y="581882"/>
                  <a:pt x="1023652" y="581882"/>
                </a:cubicBezTo>
                <a:cubicBezTo>
                  <a:pt x="1056608" y="581882"/>
                  <a:pt x="1086612" y="575215"/>
                  <a:pt x="1113473" y="561785"/>
                </a:cubicBezTo>
                <a:cubicBezTo>
                  <a:pt x="1140333" y="548354"/>
                  <a:pt x="1162241" y="527971"/>
                  <a:pt x="1179100" y="500348"/>
                </a:cubicBezTo>
                <a:close/>
                <a:moveTo>
                  <a:pt x="1438656" y="185166"/>
                </a:moveTo>
                <a:cubicBezTo>
                  <a:pt x="1415796" y="185166"/>
                  <a:pt x="1395698" y="191643"/>
                  <a:pt x="1378363" y="204692"/>
                </a:cubicBezTo>
                <a:cubicBezTo>
                  <a:pt x="1361027" y="217742"/>
                  <a:pt x="1347883" y="236411"/>
                  <a:pt x="1338929" y="260699"/>
                </a:cubicBezTo>
                <a:lnTo>
                  <a:pt x="1337405" y="260699"/>
                </a:lnTo>
                <a:lnTo>
                  <a:pt x="1337405" y="191834"/>
                </a:lnTo>
                <a:lnTo>
                  <a:pt x="1248442" y="191834"/>
                </a:lnTo>
                <a:lnTo>
                  <a:pt x="1248442" y="572834"/>
                </a:lnTo>
                <a:lnTo>
                  <a:pt x="1337405" y="572834"/>
                </a:lnTo>
                <a:lnTo>
                  <a:pt x="1337405" y="384524"/>
                </a:lnTo>
                <a:cubicBezTo>
                  <a:pt x="1337405" y="348043"/>
                  <a:pt x="1345311" y="318707"/>
                  <a:pt x="1361027" y="296323"/>
                </a:cubicBezTo>
                <a:cubicBezTo>
                  <a:pt x="1376743" y="274034"/>
                  <a:pt x="1397413" y="262795"/>
                  <a:pt x="1422940" y="262795"/>
                </a:cubicBezTo>
                <a:cubicBezTo>
                  <a:pt x="1431131" y="262795"/>
                  <a:pt x="1438847" y="263557"/>
                  <a:pt x="1446181" y="265176"/>
                </a:cubicBezTo>
                <a:cubicBezTo>
                  <a:pt x="1453515" y="266795"/>
                  <a:pt x="1460754" y="268986"/>
                  <a:pt x="1467993" y="271653"/>
                </a:cubicBezTo>
                <a:lnTo>
                  <a:pt x="1491806" y="195739"/>
                </a:lnTo>
                <a:cubicBezTo>
                  <a:pt x="1482376" y="191548"/>
                  <a:pt x="1473613" y="188690"/>
                  <a:pt x="1465421" y="187166"/>
                </a:cubicBezTo>
                <a:cubicBezTo>
                  <a:pt x="1457230" y="185642"/>
                  <a:pt x="1448276" y="184976"/>
                  <a:pt x="1438656" y="184976"/>
                </a:cubicBezTo>
                <a:close/>
                <a:moveTo>
                  <a:pt x="1855375" y="237649"/>
                </a:moveTo>
                <a:cubicBezTo>
                  <a:pt x="1890236" y="274130"/>
                  <a:pt x="1907667" y="321278"/>
                  <a:pt x="1907667" y="379000"/>
                </a:cubicBezTo>
                <a:cubicBezTo>
                  <a:pt x="1907667" y="436721"/>
                  <a:pt x="1889284" y="486632"/>
                  <a:pt x="1852613" y="524637"/>
                </a:cubicBezTo>
                <a:cubicBezTo>
                  <a:pt x="1815941" y="562737"/>
                  <a:pt x="1767364" y="581787"/>
                  <a:pt x="1707166" y="581787"/>
                </a:cubicBezTo>
                <a:cubicBezTo>
                  <a:pt x="1646968" y="581787"/>
                  <a:pt x="1598581" y="564071"/>
                  <a:pt x="1562957" y="528542"/>
                </a:cubicBezTo>
                <a:cubicBezTo>
                  <a:pt x="1527334" y="493109"/>
                  <a:pt x="1509522" y="445294"/>
                  <a:pt x="1509522" y="385286"/>
                </a:cubicBezTo>
                <a:cubicBezTo>
                  <a:pt x="1509808" y="324517"/>
                  <a:pt x="1528667" y="275558"/>
                  <a:pt x="1566101" y="238506"/>
                </a:cubicBezTo>
                <a:cubicBezTo>
                  <a:pt x="1603534" y="201454"/>
                  <a:pt x="1652302" y="182880"/>
                  <a:pt x="1712309" y="182880"/>
                </a:cubicBezTo>
                <a:cubicBezTo>
                  <a:pt x="1772317" y="182880"/>
                  <a:pt x="1820513" y="201073"/>
                  <a:pt x="1855375" y="237554"/>
                </a:cubicBezTo>
                <a:close/>
                <a:moveTo>
                  <a:pt x="1816513" y="381286"/>
                </a:moveTo>
                <a:cubicBezTo>
                  <a:pt x="1816513" y="343376"/>
                  <a:pt x="1807178" y="312801"/>
                  <a:pt x="1788605" y="289751"/>
                </a:cubicBezTo>
                <a:cubicBezTo>
                  <a:pt x="1770031" y="266700"/>
                  <a:pt x="1743837" y="255175"/>
                  <a:pt x="1710118" y="255175"/>
                </a:cubicBezTo>
                <a:cubicBezTo>
                  <a:pt x="1676400" y="255175"/>
                  <a:pt x="1650302" y="267081"/>
                  <a:pt x="1630299" y="290894"/>
                </a:cubicBezTo>
                <a:cubicBezTo>
                  <a:pt x="1610297" y="314706"/>
                  <a:pt x="1600391" y="345567"/>
                  <a:pt x="1600391" y="383572"/>
                </a:cubicBezTo>
                <a:cubicBezTo>
                  <a:pt x="1600391" y="421577"/>
                  <a:pt x="1610297" y="453676"/>
                  <a:pt x="1630013" y="476250"/>
                </a:cubicBezTo>
                <a:cubicBezTo>
                  <a:pt x="1649730" y="498824"/>
                  <a:pt x="1676591" y="510064"/>
                  <a:pt x="1710595" y="510064"/>
                </a:cubicBezTo>
                <a:cubicBezTo>
                  <a:pt x="1744599" y="510064"/>
                  <a:pt x="1770412" y="498443"/>
                  <a:pt x="1788890" y="475107"/>
                </a:cubicBezTo>
                <a:cubicBezTo>
                  <a:pt x="1807369" y="451771"/>
                  <a:pt x="1816608" y="420529"/>
                  <a:pt x="1816608" y="381381"/>
                </a:cubicBezTo>
                <a:close/>
                <a:moveTo>
                  <a:pt x="2123313" y="339566"/>
                </a:moveTo>
                <a:cubicBezTo>
                  <a:pt x="2096262" y="334328"/>
                  <a:pt x="2077879" y="328327"/>
                  <a:pt x="2068068" y="321374"/>
                </a:cubicBezTo>
                <a:cubicBezTo>
                  <a:pt x="2058257" y="314420"/>
                  <a:pt x="2053400" y="304800"/>
                  <a:pt x="2053400" y="292322"/>
                </a:cubicBezTo>
                <a:cubicBezTo>
                  <a:pt x="2053400" y="279845"/>
                  <a:pt x="2058067" y="269367"/>
                  <a:pt x="2067497" y="261461"/>
                </a:cubicBezTo>
                <a:cubicBezTo>
                  <a:pt x="2076926" y="253556"/>
                  <a:pt x="2090642" y="249555"/>
                  <a:pt x="2108835" y="249555"/>
                </a:cubicBezTo>
                <a:cubicBezTo>
                  <a:pt x="2125694" y="249555"/>
                  <a:pt x="2140268" y="252508"/>
                  <a:pt x="2152555" y="258509"/>
                </a:cubicBezTo>
                <a:cubicBezTo>
                  <a:pt x="2164842" y="264509"/>
                  <a:pt x="2176653" y="273368"/>
                  <a:pt x="2188083" y="285274"/>
                </a:cubicBezTo>
                <a:lnTo>
                  <a:pt x="2239804" y="238411"/>
                </a:lnTo>
                <a:cubicBezTo>
                  <a:pt x="2225421" y="219837"/>
                  <a:pt x="2206943" y="205931"/>
                  <a:pt x="2184368" y="196691"/>
                </a:cubicBezTo>
                <a:cubicBezTo>
                  <a:pt x="2161794" y="187547"/>
                  <a:pt x="2137505" y="182880"/>
                  <a:pt x="2111407" y="182880"/>
                </a:cubicBezTo>
                <a:cubicBezTo>
                  <a:pt x="2070735" y="182880"/>
                  <a:pt x="2037017" y="193453"/>
                  <a:pt x="2010251" y="214694"/>
                </a:cubicBezTo>
                <a:cubicBezTo>
                  <a:pt x="1983486" y="235934"/>
                  <a:pt x="1970056" y="265081"/>
                  <a:pt x="1970056" y="302324"/>
                </a:cubicBezTo>
                <a:cubicBezTo>
                  <a:pt x="1970056" y="331375"/>
                  <a:pt x="1979962" y="355759"/>
                  <a:pt x="1999679" y="375476"/>
                </a:cubicBezTo>
                <a:cubicBezTo>
                  <a:pt x="2019395" y="395192"/>
                  <a:pt x="2054162" y="409385"/>
                  <a:pt x="2104073" y="418052"/>
                </a:cubicBezTo>
                <a:cubicBezTo>
                  <a:pt x="2124361" y="421767"/>
                  <a:pt x="2139696" y="427768"/>
                  <a:pt x="2149983" y="436055"/>
                </a:cubicBezTo>
                <a:cubicBezTo>
                  <a:pt x="2160270" y="444341"/>
                  <a:pt x="2165414" y="454724"/>
                  <a:pt x="2165414" y="467106"/>
                </a:cubicBezTo>
                <a:cubicBezTo>
                  <a:pt x="2165414" y="482251"/>
                  <a:pt x="2159984" y="493967"/>
                  <a:pt x="2149031" y="502253"/>
                </a:cubicBezTo>
                <a:cubicBezTo>
                  <a:pt x="2138077" y="510540"/>
                  <a:pt x="2122837" y="514731"/>
                  <a:pt x="2103311" y="514731"/>
                </a:cubicBezTo>
                <a:cubicBezTo>
                  <a:pt x="2085975" y="514731"/>
                  <a:pt x="2069402" y="510826"/>
                  <a:pt x="2053685" y="503015"/>
                </a:cubicBezTo>
                <a:cubicBezTo>
                  <a:pt x="2037969" y="495205"/>
                  <a:pt x="2023110" y="482156"/>
                  <a:pt x="2009204" y="463772"/>
                </a:cubicBezTo>
                <a:lnTo>
                  <a:pt x="1955673" y="511778"/>
                </a:lnTo>
                <a:cubicBezTo>
                  <a:pt x="1969770" y="534638"/>
                  <a:pt x="1989868" y="551974"/>
                  <a:pt x="2015966" y="563880"/>
                </a:cubicBezTo>
                <a:cubicBezTo>
                  <a:pt x="2042065" y="575786"/>
                  <a:pt x="2070926" y="581787"/>
                  <a:pt x="2102644" y="581787"/>
                </a:cubicBezTo>
                <a:cubicBezTo>
                  <a:pt x="2146268" y="581787"/>
                  <a:pt x="2181606" y="570548"/>
                  <a:pt x="2208657" y="547973"/>
                </a:cubicBezTo>
                <a:cubicBezTo>
                  <a:pt x="2235708" y="525399"/>
                  <a:pt x="2249234" y="495776"/>
                  <a:pt x="2249234" y="459010"/>
                </a:cubicBezTo>
                <a:cubicBezTo>
                  <a:pt x="2249234" y="426244"/>
                  <a:pt x="2238851" y="399955"/>
                  <a:pt x="2217992" y="380143"/>
                </a:cubicBezTo>
                <a:cubicBezTo>
                  <a:pt x="2197132" y="360331"/>
                  <a:pt x="2165604" y="346805"/>
                  <a:pt x="2123504" y="339566"/>
                </a:cubicBezTo>
                <a:close/>
                <a:moveTo>
                  <a:pt x="2658332" y="237649"/>
                </a:moveTo>
                <a:cubicBezTo>
                  <a:pt x="2693194" y="274130"/>
                  <a:pt x="2710624" y="321278"/>
                  <a:pt x="2710624" y="379000"/>
                </a:cubicBezTo>
                <a:cubicBezTo>
                  <a:pt x="2710624" y="436721"/>
                  <a:pt x="2692241" y="486632"/>
                  <a:pt x="2655570" y="524637"/>
                </a:cubicBezTo>
                <a:cubicBezTo>
                  <a:pt x="2618899" y="562737"/>
                  <a:pt x="2570321" y="581787"/>
                  <a:pt x="2510123" y="581787"/>
                </a:cubicBezTo>
                <a:cubicBezTo>
                  <a:pt x="2449925" y="581787"/>
                  <a:pt x="2401538" y="564071"/>
                  <a:pt x="2365915" y="528542"/>
                </a:cubicBezTo>
                <a:cubicBezTo>
                  <a:pt x="2330291" y="493109"/>
                  <a:pt x="2312480" y="445294"/>
                  <a:pt x="2312480" y="385286"/>
                </a:cubicBezTo>
                <a:cubicBezTo>
                  <a:pt x="2312765" y="324517"/>
                  <a:pt x="2331625" y="275558"/>
                  <a:pt x="2369058" y="238506"/>
                </a:cubicBezTo>
                <a:cubicBezTo>
                  <a:pt x="2406491" y="201454"/>
                  <a:pt x="2455259" y="182880"/>
                  <a:pt x="2515267" y="182880"/>
                </a:cubicBezTo>
                <a:cubicBezTo>
                  <a:pt x="2575274" y="182880"/>
                  <a:pt x="2623471" y="201073"/>
                  <a:pt x="2658332" y="237554"/>
                </a:cubicBezTo>
                <a:close/>
                <a:moveTo>
                  <a:pt x="2619375" y="381286"/>
                </a:moveTo>
                <a:cubicBezTo>
                  <a:pt x="2619375" y="343376"/>
                  <a:pt x="2610041" y="312801"/>
                  <a:pt x="2591467" y="289751"/>
                </a:cubicBezTo>
                <a:cubicBezTo>
                  <a:pt x="2572893" y="266700"/>
                  <a:pt x="2546699" y="255175"/>
                  <a:pt x="2512981" y="255175"/>
                </a:cubicBezTo>
                <a:cubicBezTo>
                  <a:pt x="2479262" y="255175"/>
                  <a:pt x="2453164" y="267081"/>
                  <a:pt x="2433161" y="290894"/>
                </a:cubicBezTo>
                <a:cubicBezTo>
                  <a:pt x="2413159" y="314706"/>
                  <a:pt x="2403253" y="345567"/>
                  <a:pt x="2403253" y="383572"/>
                </a:cubicBezTo>
                <a:cubicBezTo>
                  <a:pt x="2403253" y="421577"/>
                  <a:pt x="2413159" y="453676"/>
                  <a:pt x="2432876" y="476250"/>
                </a:cubicBezTo>
                <a:cubicBezTo>
                  <a:pt x="2452592" y="498824"/>
                  <a:pt x="2479453" y="510064"/>
                  <a:pt x="2513457" y="510064"/>
                </a:cubicBezTo>
                <a:cubicBezTo>
                  <a:pt x="2547461" y="510064"/>
                  <a:pt x="2573274" y="498443"/>
                  <a:pt x="2591753" y="475107"/>
                </a:cubicBezTo>
                <a:cubicBezTo>
                  <a:pt x="2610231" y="451771"/>
                  <a:pt x="2619470" y="420529"/>
                  <a:pt x="2619470" y="381381"/>
                </a:cubicBezTo>
                <a:close/>
                <a:moveTo>
                  <a:pt x="3219260" y="494729"/>
                </a:moveTo>
                <a:cubicBezTo>
                  <a:pt x="3210782" y="500634"/>
                  <a:pt x="3203162" y="504920"/>
                  <a:pt x="3196209" y="507397"/>
                </a:cubicBezTo>
                <a:cubicBezTo>
                  <a:pt x="3189256" y="509873"/>
                  <a:pt x="3182303" y="511112"/>
                  <a:pt x="3175349" y="511112"/>
                </a:cubicBezTo>
                <a:cubicBezTo>
                  <a:pt x="3161919" y="511112"/>
                  <a:pt x="3151537" y="506730"/>
                  <a:pt x="3144107" y="497872"/>
                </a:cubicBezTo>
                <a:cubicBezTo>
                  <a:pt x="3136678" y="489109"/>
                  <a:pt x="3132963" y="475393"/>
                  <a:pt x="3132963" y="456724"/>
                </a:cubicBezTo>
                <a:lnTo>
                  <a:pt x="3132963" y="260985"/>
                </a:lnTo>
                <a:lnTo>
                  <a:pt x="3230118" y="260985"/>
                </a:lnTo>
                <a:lnTo>
                  <a:pt x="3230118" y="191738"/>
                </a:lnTo>
                <a:lnTo>
                  <a:pt x="3132963" y="191738"/>
                </a:lnTo>
                <a:lnTo>
                  <a:pt x="3132963" y="82677"/>
                </a:lnTo>
                <a:lnTo>
                  <a:pt x="3043999" y="98298"/>
                </a:lnTo>
                <a:lnTo>
                  <a:pt x="3043999" y="191643"/>
                </a:lnTo>
                <a:lnTo>
                  <a:pt x="2893028" y="191643"/>
                </a:lnTo>
                <a:lnTo>
                  <a:pt x="2893028" y="130969"/>
                </a:lnTo>
                <a:cubicBezTo>
                  <a:pt x="2893028" y="111157"/>
                  <a:pt x="2897315" y="96203"/>
                  <a:pt x="2905887" y="86297"/>
                </a:cubicBezTo>
                <a:cubicBezTo>
                  <a:pt x="2914460" y="76391"/>
                  <a:pt x="2926652" y="71438"/>
                  <a:pt x="2942558" y="71438"/>
                </a:cubicBezTo>
                <a:cubicBezTo>
                  <a:pt x="2950750" y="71438"/>
                  <a:pt x="2958274" y="72581"/>
                  <a:pt x="2965037" y="74962"/>
                </a:cubicBezTo>
                <a:cubicBezTo>
                  <a:pt x="2971895" y="77343"/>
                  <a:pt x="2978468" y="80582"/>
                  <a:pt x="2984945" y="84868"/>
                </a:cubicBezTo>
                <a:lnTo>
                  <a:pt x="3021425" y="20479"/>
                </a:lnTo>
                <a:cubicBezTo>
                  <a:pt x="3008281" y="13526"/>
                  <a:pt x="2994851" y="8382"/>
                  <a:pt x="2981230" y="5048"/>
                </a:cubicBezTo>
                <a:cubicBezTo>
                  <a:pt x="2967609" y="1715"/>
                  <a:pt x="2953417" y="0"/>
                  <a:pt x="2938844" y="0"/>
                </a:cubicBezTo>
                <a:cubicBezTo>
                  <a:pt x="2896172" y="0"/>
                  <a:pt x="2863120" y="11621"/>
                  <a:pt x="2839688" y="34957"/>
                </a:cubicBezTo>
                <a:cubicBezTo>
                  <a:pt x="2816257" y="58293"/>
                  <a:pt x="2804541" y="90011"/>
                  <a:pt x="2804541" y="130207"/>
                </a:cubicBezTo>
                <a:lnTo>
                  <a:pt x="2804541" y="191643"/>
                </a:lnTo>
                <a:lnTo>
                  <a:pt x="2739771" y="191643"/>
                </a:lnTo>
                <a:lnTo>
                  <a:pt x="2739771" y="260890"/>
                </a:lnTo>
                <a:lnTo>
                  <a:pt x="2804541" y="260890"/>
                </a:lnTo>
                <a:lnTo>
                  <a:pt x="2804541" y="572643"/>
                </a:lnTo>
                <a:lnTo>
                  <a:pt x="2893124" y="572643"/>
                </a:lnTo>
                <a:lnTo>
                  <a:pt x="2893124" y="261080"/>
                </a:lnTo>
                <a:lnTo>
                  <a:pt x="3044095" y="261080"/>
                </a:lnTo>
                <a:lnTo>
                  <a:pt x="3044095" y="469487"/>
                </a:lnTo>
                <a:cubicBezTo>
                  <a:pt x="3044095" y="506159"/>
                  <a:pt x="3053524" y="534067"/>
                  <a:pt x="3072384" y="553212"/>
                </a:cubicBezTo>
                <a:cubicBezTo>
                  <a:pt x="3091244" y="572357"/>
                  <a:pt x="3119342" y="581882"/>
                  <a:pt x="3156871" y="581882"/>
                </a:cubicBezTo>
                <a:cubicBezTo>
                  <a:pt x="3175254" y="581882"/>
                  <a:pt x="3192304" y="579501"/>
                  <a:pt x="3208020" y="574643"/>
                </a:cubicBezTo>
                <a:cubicBezTo>
                  <a:pt x="3223736" y="569786"/>
                  <a:pt x="3236690" y="563309"/>
                  <a:pt x="3246882" y="555117"/>
                </a:cubicBezTo>
                <a:lnTo>
                  <a:pt x="3219355" y="494824"/>
                </a:lnTo>
                <a:close/>
                <a:moveTo>
                  <a:pt x="0" y="1449229"/>
                </a:moveTo>
                <a:lnTo>
                  <a:pt x="91154" y="1449229"/>
                </a:lnTo>
                <a:lnTo>
                  <a:pt x="91154" y="915638"/>
                </a:lnTo>
                <a:lnTo>
                  <a:pt x="0" y="915638"/>
                </a:lnTo>
                <a:lnTo>
                  <a:pt x="0" y="1449229"/>
                </a:lnTo>
                <a:close/>
                <a:moveTo>
                  <a:pt x="463391" y="1068229"/>
                </a:moveTo>
                <a:lnTo>
                  <a:pt x="552355" y="1068229"/>
                </a:lnTo>
                <a:lnTo>
                  <a:pt x="552355" y="1426559"/>
                </a:lnTo>
                <a:cubicBezTo>
                  <a:pt x="552355" y="1490758"/>
                  <a:pt x="534829" y="1540574"/>
                  <a:pt x="499682" y="1575721"/>
                </a:cubicBezTo>
                <a:cubicBezTo>
                  <a:pt x="464534" y="1610963"/>
                  <a:pt x="416243" y="1628585"/>
                  <a:pt x="354806" y="1628585"/>
                </a:cubicBezTo>
                <a:cubicBezTo>
                  <a:pt x="318325" y="1628585"/>
                  <a:pt x="284893" y="1621917"/>
                  <a:pt x="254318" y="1608677"/>
                </a:cubicBezTo>
                <a:cubicBezTo>
                  <a:pt x="223838" y="1595438"/>
                  <a:pt x="197739" y="1574959"/>
                  <a:pt x="176213" y="1547431"/>
                </a:cubicBezTo>
                <a:lnTo>
                  <a:pt x="240983" y="1499426"/>
                </a:lnTo>
                <a:cubicBezTo>
                  <a:pt x="255365" y="1519238"/>
                  <a:pt x="271844" y="1534097"/>
                  <a:pt x="290322" y="1543907"/>
                </a:cubicBezTo>
                <a:cubicBezTo>
                  <a:pt x="308800" y="1553718"/>
                  <a:pt x="330803" y="1558576"/>
                  <a:pt x="356330" y="1558576"/>
                </a:cubicBezTo>
                <a:cubicBezTo>
                  <a:pt x="389573" y="1558576"/>
                  <a:pt x="415766" y="1548765"/>
                  <a:pt x="434816" y="1529144"/>
                </a:cubicBezTo>
                <a:cubicBezTo>
                  <a:pt x="453962" y="1509522"/>
                  <a:pt x="463487" y="1480376"/>
                  <a:pt x="463487" y="1441704"/>
                </a:cubicBezTo>
                <a:lnTo>
                  <a:pt x="463487" y="1398175"/>
                </a:lnTo>
                <a:lnTo>
                  <a:pt x="461963" y="1398175"/>
                </a:lnTo>
                <a:cubicBezTo>
                  <a:pt x="448056" y="1417796"/>
                  <a:pt x="431101" y="1432655"/>
                  <a:pt x="411194" y="1442847"/>
                </a:cubicBezTo>
                <a:cubicBezTo>
                  <a:pt x="391287" y="1453039"/>
                  <a:pt x="366522" y="1458087"/>
                  <a:pt x="336995" y="1458087"/>
                </a:cubicBezTo>
                <a:cubicBezTo>
                  <a:pt x="287655" y="1458087"/>
                  <a:pt x="247936" y="1441418"/>
                  <a:pt x="217932" y="1408081"/>
                </a:cubicBezTo>
                <a:cubicBezTo>
                  <a:pt x="187928" y="1374743"/>
                  <a:pt x="172879" y="1328261"/>
                  <a:pt x="172879" y="1268730"/>
                </a:cubicBezTo>
                <a:cubicBezTo>
                  <a:pt x="172879" y="1202722"/>
                  <a:pt x="190214" y="1151382"/>
                  <a:pt x="224790" y="1114520"/>
                </a:cubicBezTo>
                <a:cubicBezTo>
                  <a:pt x="259366" y="1077659"/>
                  <a:pt x="302324" y="1059275"/>
                  <a:pt x="353759" y="1059275"/>
                </a:cubicBezTo>
                <a:cubicBezTo>
                  <a:pt x="376333" y="1059275"/>
                  <a:pt x="397097" y="1063466"/>
                  <a:pt x="416052" y="1071944"/>
                </a:cubicBezTo>
                <a:cubicBezTo>
                  <a:pt x="435007" y="1080421"/>
                  <a:pt x="450342" y="1092422"/>
                  <a:pt x="461963" y="1108043"/>
                </a:cubicBezTo>
                <a:lnTo>
                  <a:pt x="463487" y="1108043"/>
                </a:lnTo>
                <a:lnTo>
                  <a:pt x="463487" y="1068229"/>
                </a:lnTo>
                <a:close/>
                <a:moveTo>
                  <a:pt x="464153" y="1228154"/>
                </a:moveTo>
                <a:cubicBezTo>
                  <a:pt x="464153" y="1201388"/>
                  <a:pt x="455105" y="1178528"/>
                  <a:pt x="437007" y="1159478"/>
                </a:cubicBezTo>
                <a:cubicBezTo>
                  <a:pt x="418910" y="1140428"/>
                  <a:pt x="395573" y="1130999"/>
                  <a:pt x="367094" y="1130999"/>
                </a:cubicBezTo>
                <a:cubicBezTo>
                  <a:pt x="335375" y="1130999"/>
                  <a:pt x="310134" y="1142619"/>
                  <a:pt x="291560" y="1165765"/>
                </a:cubicBezTo>
                <a:cubicBezTo>
                  <a:pt x="272987" y="1189006"/>
                  <a:pt x="263652" y="1221677"/>
                  <a:pt x="263652" y="1263777"/>
                </a:cubicBezTo>
                <a:cubicBezTo>
                  <a:pt x="263652" y="1301687"/>
                  <a:pt x="272225" y="1331595"/>
                  <a:pt x="289465" y="1353407"/>
                </a:cubicBezTo>
                <a:cubicBezTo>
                  <a:pt x="306705" y="1375220"/>
                  <a:pt x="330613" y="1386173"/>
                  <a:pt x="361093" y="1386173"/>
                </a:cubicBezTo>
                <a:cubicBezTo>
                  <a:pt x="391573" y="1386173"/>
                  <a:pt x="416433" y="1375601"/>
                  <a:pt x="435483" y="1354360"/>
                </a:cubicBezTo>
                <a:cubicBezTo>
                  <a:pt x="454533" y="1333119"/>
                  <a:pt x="464153" y="1305592"/>
                  <a:pt x="464153" y="1271588"/>
                </a:cubicBezTo>
                <a:lnTo>
                  <a:pt x="464153" y="1228058"/>
                </a:lnTo>
                <a:close/>
                <a:moveTo>
                  <a:pt x="860965" y="1059275"/>
                </a:moveTo>
                <a:cubicBezTo>
                  <a:pt x="835914" y="1059275"/>
                  <a:pt x="812673" y="1064514"/>
                  <a:pt x="791432" y="1075087"/>
                </a:cubicBezTo>
                <a:cubicBezTo>
                  <a:pt x="770096" y="1085660"/>
                  <a:pt x="752570" y="1100614"/>
                  <a:pt x="738950" y="1119950"/>
                </a:cubicBezTo>
                <a:lnTo>
                  <a:pt x="737426" y="1119950"/>
                </a:lnTo>
                <a:lnTo>
                  <a:pt x="737426" y="1068229"/>
                </a:lnTo>
                <a:lnTo>
                  <a:pt x="648462" y="1068229"/>
                </a:lnTo>
                <a:lnTo>
                  <a:pt x="648462" y="1449229"/>
                </a:lnTo>
                <a:lnTo>
                  <a:pt x="737426" y="1449229"/>
                </a:lnTo>
                <a:lnTo>
                  <a:pt x="737426" y="1231964"/>
                </a:lnTo>
                <a:cubicBezTo>
                  <a:pt x="737426" y="1202912"/>
                  <a:pt x="745808" y="1178909"/>
                  <a:pt x="762572" y="1159764"/>
                </a:cubicBezTo>
                <a:cubicBezTo>
                  <a:pt x="779336" y="1140714"/>
                  <a:pt x="800862" y="1131094"/>
                  <a:pt x="827151" y="1131094"/>
                </a:cubicBezTo>
                <a:cubicBezTo>
                  <a:pt x="851916" y="1131094"/>
                  <a:pt x="870585" y="1139285"/>
                  <a:pt x="882968" y="1155668"/>
                </a:cubicBezTo>
                <a:cubicBezTo>
                  <a:pt x="895350" y="1172051"/>
                  <a:pt x="901541" y="1195769"/>
                  <a:pt x="901541" y="1226725"/>
                </a:cubicBezTo>
                <a:lnTo>
                  <a:pt x="901541" y="1449229"/>
                </a:lnTo>
                <a:lnTo>
                  <a:pt x="990505" y="1449229"/>
                </a:lnTo>
                <a:lnTo>
                  <a:pt x="990505" y="1214819"/>
                </a:lnTo>
                <a:cubicBezTo>
                  <a:pt x="990505" y="1165003"/>
                  <a:pt x="979456" y="1126617"/>
                  <a:pt x="957358" y="1099661"/>
                </a:cubicBezTo>
                <a:cubicBezTo>
                  <a:pt x="935260" y="1072706"/>
                  <a:pt x="903161" y="1059275"/>
                  <a:pt x="860965" y="1059275"/>
                </a:cubicBezTo>
                <a:close/>
                <a:moveTo>
                  <a:pt x="1124236" y="890683"/>
                </a:moveTo>
                <a:cubicBezTo>
                  <a:pt x="1108139" y="890683"/>
                  <a:pt x="1094994" y="895731"/>
                  <a:pt x="1084802" y="905923"/>
                </a:cubicBezTo>
                <a:cubicBezTo>
                  <a:pt x="1074611" y="916115"/>
                  <a:pt x="1069562" y="928592"/>
                  <a:pt x="1069562" y="943547"/>
                </a:cubicBezTo>
                <a:cubicBezTo>
                  <a:pt x="1069562" y="958501"/>
                  <a:pt x="1074611" y="970788"/>
                  <a:pt x="1084802" y="981266"/>
                </a:cubicBezTo>
                <a:cubicBezTo>
                  <a:pt x="1094994" y="991838"/>
                  <a:pt x="1108139" y="997077"/>
                  <a:pt x="1124236" y="997077"/>
                </a:cubicBezTo>
                <a:cubicBezTo>
                  <a:pt x="1140333" y="997077"/>
                  <a:pt x="1154240" y="992029"/>
                  <a:pt x="1164431" y="981837"/>
                </a:cubicBezTo>
                <a:cubicBezTo>
                  <a:pt x="1174623" y="971645"/>
                  <a:pt x="1179671" y="958977"/>
                  <a:pt x="1179671" y="943928"/>
                </a:cubicBezTo>
                <a:cubicBezTo>
                  <a:pt x="1179671" y="928878"/>
                  <a:pt x="1174623" y="916115"/>
                  <a:pt x="1164431" y="906018"/>
                </a:cubicBezTo>
                <a:cubicBezTo>
                  <a:pt x="1154240" y="895826"/>
                  <a:pt x="1140905" y="890778"/>
                  <a:pt x="1124236" y="890778"/>
                </a:cubicBezTo>
                <a:close/>
                <a:moveTo>
                  <a:pt x="1079564" y="1449229"/>
                </a:moveTo>
                <a:lnTo>
                  <a:pt x="1168527" y="1449229"/>
                </a:lnTo>
                <a:lnTo>
                  <a:pt x="1168527" y="1068229"/>
                </a:lnTo>
                <a:lnTo>
                  <a:pt x="1079564" y="1068229"/>
                </a:lnTo>
                <a:lnTo>
                  <a:pt x="1079564" y="1449229"/>
                </a:lnTo>
                <a:close/>
                <a:moveTo>
                  <a:pt x="1440656" y="1383697"/>
                </a:moveTo>
                <a:cubicBezTo>
                  <a:pt x="1433703" y="1386173"/>
                  <a:pt x="1426750" y="1387412"/>
                  <a:pt x="1419797" y="1387412"/>
                </a:cubicBezTo>
                <a:cubicBezTo>
                  <a:pt x="1406366" y="1387412"/>
                  <a:pt x="1395984" y="1383030"/>
                  <a:pt x="1388555" y="1374172"/>
                </a:cubicBezTo>
                <a:cubicBezTo>
                  <a:pt x="1381125" y="1365409"/>
                  <a:pt x="1377410" y="1351693"/>
                  <a:pt x="1377410" y="1333024"/>
                </a:cubicBezTo>
                <a:lnTo>
                  <a:pt x="1377410" y="1137285"/>
                </a:lnTo>
                <a:lnTo>
                  <a:pt x="1474565" y="1137285"/>
                </a:lnTo>
                <a:lnTo>
                  <a:pt x="1474565" y="1068038"/>
                </a:lnTo>
                <a:lnTo>
                  <a:pt x="1377410" y="1068038"/>
                </a:lnTo>
                <a:lnTo>
                  <a:pt x="1377410" y="958977"/>
                </a:lnTo>
                <a:lnTo>
                  <a:pt x="1288447" y="974598"/>
                </a:lnTo>
                <a:lnTo>
                  <a:pt x="1288447" y="1067943"/>
                </a:lnTo>
                <a:lnTo>
                  <a:pt x="1224820" y="1067943"/>
                </a:lnTo>
                <a:lnTo>
                  <a:pt x="1224820" y="1137190"/>
                </a:lnTo>
                <a:lnTo>
                  <a:pt x="1288447" y="1137190"/>
                </a:lnTo>
                <a:lnTo>
                  <a:pt x="1288447" y="1345597"/>
                </a:lnTo>
                <a:cubicBezTo>
                  <a:pt x="1288447" y="1382268"/>
                  <a:pt x="1297877" y="1410176"/>
                  <a:pt x="1316736" y="1429322"/>
                </a:cubicBezTo>
                <a:cubicBezTo>
                  <a:pt x="1335596" y="1448467"/>
                  <a:pt x="1363789" y="1457992"/>
                  <a:pt x="1401223" y="1457992"/>
                </a:cubicBezTo>
                <a:cubicBezTo>
                  <a:pt x="1419606" y="1457992"/>
                  <a:pt x="1436656" y="1455610"/>
                  <a:pt x="1452372" y="1450753"/>
                </a:cubicBezTo>
                <a:cubicBezTo>
                  <a:pt x="1468088" y="1445895"/>
                  <a:pt x="1481042" y="1439418"/>
                  <a:pt x="1491234" y="1431227"/>
                </a:cubicBezTo>
                <a:lnTo>
                  <a:pt x="1463707" y="1370933"/>
                </a:lnTo>
                <a:cubicBezTo>
                  <a:pt x="1455230" y="1376839"/>
                  <a:pt x="1447610" y="1381125"/>
                  <a:pt x="1440656" y="1383602"/>
                </a:cubicBezTo>
                <a:close/>
                <a:moveTo>
                  <a:pt x="1829657" y="1107662"/>
                </a:moveTo>
                <a:cubicBezTo>
                  <a:pt x="1859185" y="1139952"/>
                  <a:pt x="1873949" y="1186434"/>
                  <a:pt x="1873949" y="1247204"/>
                </a:cubicBezTo>
                <a:lnTo>
                  <a:pt x="1873949" y="1280731"/>
                </a:lnTo>
                <a:lnTo>
                  <a:pt x="1612392" y="1280731"/>
                </a:lnTo>
                <a:cubicBezTo>
                  <a:pt x="1613154" y="1316927"/>
                  <a:pt x="1622965" y="1344073"/>
                  <a:pt x="1641824" y="1362075"/>
                </a:cubicBezTo>
                <a:cubicBezTo>
                  <a:pt x="1660684" y="1380077"/>
                  <a:pt x="1684020" y="1389031"/>
                  <a:pt x="1711738" y="1389031"/>
                </a:cubicBezTo>
                <a:cubicBezTo>
                  <a:pt x="1731074" y="1389031"/>
                  <a:pt x="1748314" y="1384459"/>
                  <a:pt x="1763459" y="1375220"/>
                </a:cubicBezTo>
                <a:cubicBezTo>
                  <a:pt x="1778603" y="1366076"/>
                  <a:pt x="1791462" y="1352360"/>
                  <a:pt x="1802130" y="1334262"/>
                </a:cubicBezTo>
                <a:lnTo>
                  <a:pt x="1870234" y="1371505"/>
                </a:lnTo>
                <a:cubicBezTo>
                  <a:pt x="1852613" y="1399318"/>
                  <a:pt x="1830324" y="1420654"/>
                  <a:pt x="1803464" y="1435703"/>
                </a:cubicBezTo>
                <a:cubicBezTo>
                  <a:pt x="1776508" y="1450753"/>
                  <a:pt x="1744980" y="1458182"/>
                  <a:pt x="1708785" y="1458182"/>
                </a:cubicBezTo>
                <a:cubicBezTo>
                  <a:pt x="1652207" y="1458182"/>
                  <a:pt x="1607058" y="1441323"/>
                  <a:pt x="1573149" y="1407605"/>
                </a:cubicBezTo>
                <a:cubicBezTo>
                  <a:pt x="1539335" y="1373886"/>
                  <a:pt x="1522381" y="1325404"/>
                  <a:pt x="1522381" y="1262158"/>
                </a:cubicBezTo>
                <a:cubicBezTo>
                  <a:pt x="1522667" y="1201865"/>
                  <a:pt x="1540097" y="1153001"/>
                  <a:pt x="1574673" y="1115568"/>
                </a:cubicBezTo>
                <a:cubicBezTo>
                  <a:pt x="1609249" y="1078135"/>
                  <a:pt x="1652778" y="1059371"/>
                  <a:pt x="1705070" y="1059371"/>
                </a:cubicBezTo>
                <a:cubicBezTo>
                  <a:pt x="1757363" y="1059371"/>
                  <a:pt x="1800225" y="1075468"/>
                  <a:pt x="1829753" y="1107758"/>
                </a:cubicBezTo>
                <a:close/>
                <a:moveTo>
                  <a:pt x="1788414" y="1218152"/>
                </a:moveTo>
                <a:cubicBezTo>
                  <a:pt x="1788414" y="1188625"/>
                  <a:pt x="1781175" y="1165860"/>
                  <a:pt x="1766602" y="1149858"/>
                </a:cubicBezTo>
                <a:cubicBezTo>
                  <a:pt x="1752029" y="1133856"/>
                  <a:pt x="1732026" y="1125855"/>
                  <a:pt x="1706499" y="1125855"/>
                </a:cubicBezTo>
                <a:cubicBezTo>
                  <a:pt x="1680972" y="1125855"/>
                  <a:pt x="1658398" y="1134618"/>
                  <a:pt x="1641729" y="1152049"/>
                </a:cubicBezTo>
                <a:cubicBezTo>
                  <a:pt x="1625060" y="1169575"/>
                  <a:pt x="1615154" y="1191578"/>
                  <a:pt x="1612011" y="1218057"/>
                </a:cubicBezTo>
                <a:lnTo>
                  <a:pt x="1788414" y="1218057"/>
                </a:lnTo>
                <a:close/>
              </a:path>
            </a:pathLst>
          </a:custGeom>
          <a:gradFill>
            <a:gsLst>
              <a:gs pos="0">
                <a:srgbClr val="0078D4"/>
              </a:gs>
              <a:gs pos="43000">
                <a:srgbClr val="8661C5"/>
              </a:gs>
              <a:gs pos="99000">
                <a:srgbClr val="C03BC4"/>
              </a:gs>
            </a:gsLst>
            <a:lin ang="0" scaled="1"/>
          </a:gra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673987106"/>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p:bg>
      <p:bgRef idx="1001">
        <a:schemeClr val="bg2"/>
      </p:bgRef>
    </p:bg>
    <p:spTree>
      <p:nvGrpSpPr>
        <p:cNvPr id="1" name=""/>
        <p:cNvGrpSpPr/>
        <p:nvPr/>
      </p:nvGrpSpPr>
      <p:grpSpPr>
        <a:xfrm>
          <a:off x="0" y="0"/>
          <a:ext cx="0" cy="0"/>
          <a:chOff x="0" y="0"/>
          <a:chExt cx="0" cy="0"/>
        </a:xfrm>
      </p:grpSpPr>
      <p:pic>
        <p:nvPicPr>
          <p:cNvPr id="7" name="Picture 6" descr="A colorful object with a blue and pink design&#10;&#10;AI-generated content may be incorrect.">
            <a:extLst>
              <a:ext uri="{FF2B5EF4-FFF2-40B4-BE49-F238E27FC236}">
                <a16:creationId xmlns:a16="http://schemas.microsoft.com/office/drawing/2014/main" id="{FC91398B-F48C-747C-BA1A-9C49CDE31DD1}"/>
              </a:ext>
            </a:extLst>
          </p:cNvPr>
          <p:cNvPicPr>
            <a:picLocks noChangeAspect="1"/>
          </p:cNvPicPr>
          <p:nvPr userDrawn="1"/>
        </p:nvPicPr>
        <p:blipFill>
          <a:blip r:embed="rId2"/>
          <a:stretch>
            <a:fillRect/>
          </a:stretch>
        </p:blipFill>
        <p:spPr>
          <a:xfrm>
            <a:off x="3009" y="0"/>
            <a:ext cx="12185982" cy="6858000"/>
          </a:xfrm>
          <a:prstGeom prst="rect">
            <a:avLst/>
          </a:prstGeom>
        </p:spPr>
      </p:pic>
      <p:sp>
        <p:nvSpPr>
          <p:cNvPr id="9" name="Title 1"/>
          <p:cNvSpPr>
            <a:spLocks noGrp="1"/>
          </p:cNvSpPr>
          <p:nvPr>
            <p:ph type="title" hasCustomPrompt="1"/>
          </p:nvPr>
        </p:nvSpPr>
        <p:spPr bwMode="white">
          <a:xfrm>
            <a:off x="584200" y="2425780"/>
            <a:ext cx="5577840" cy="1107996"/>
          </a:xfrm>
          <a:noFill/>
        </p:spPr>
        <p:txBody>
          <a:bodyPr lIns="0" tIns="0" rIns="0" bIns="0" anchor="b" anchorCtr="0">
            <a:spAutoFit/>
          </a:bodyPr>
          <a:lstStyle>
            <a:lvl1pPr algn="l" defTabSz="932742" rtl="0" eaLnBrk="1" latinLnBrk="0" hangingPunct="1">
              <a:lnSpc>
                <a:spcPct val="100000"/>
              </a:lnSpc>
              <a:spcBef>
                <a:spcPct val="0"/>
              </a:spcBef>
              <a:buNone/>
              <a:defRPr lang="en-US" sz="4000" b="0" kern="1200" cap="none" spc="-50" baseline="0" dirty="0">
                <a:ln w="3175">
                  <a:noFill/>
                </a:ln>
                <a:solidFill>
                  <a:srgbClr val="0577D3"/>
                </a:solidFill>
                <a:effectLst/>
                <a:latin typeface="Segoe Sans Display Semibold" pitchFamily="2" charset="0"/>
                <a:ea typeface="+mn-ea"/>
                <a:cs typeface="Segoe Sans Display Semibold" pitchFamily="2" charset="0"/>
              </a:defRPr>
            </a:lvl1pPr>
          </a:lstStyle>
          <a:p>
            <a:pPr marL="0" marR="0" lvl="0" indent="0" algn="l" defTabSz="932742" rtl="0" eaLnBrk="1" fontAlgn="auto" latinLnBrk="0" hangingPunct="1">
              <a:lnSpc>
                <a:spcPct val="90000"/>
              </a:lnSpc>
              <a:spcBef>
                <a:spcPct val="0"/>
              </a:spcBef>
              <a:spcAft>
                <a:spcPts val="0"/>
              </a:spcAft>
              <a:buClrTx/>
              <a:buSzPct val="90000"/>
              <a:buFont typeface="Wingdings" panose="05000000000000000000" pitchFamily="2" charset="2"/>
              <a:buNone/>
              <a:tabLst/>
            </a:pPr>
            <a:r>
              <a:rPr lang="en-US"/>
              <a:t>Event name or presentation title </a:t>
            </a:r>
          </a:p>
        </p:txBody>
      </p:sp>
      <p:sp>
        <p:nvSpPr>
          <p:cNvPr id="5" name="Text Placeholder 4"/>
          <p:cNvSpPr>
            <a:spLocks noGrp="1"/>
          </p:cNvSpPr>
          <p:nvPr>
            <p:ph type="body" sz="quarter" idx="12" hasCustomPrompt="1"/>
          </p:nvPr>
        </p:nvSpPr>
        <p:spPr bwMode="white">
          <a:xfrm>
            <a:off x="584199" y="3962399"/>
            <a:ext cx="5577839" cy="276999"/>
          </a:xfrm>
          <a:noFill/>
        </p:spPr>
        <p:txBody>
          <a:bodyPr wrap="square" lIns="0" tIns="0" rIns="0" bIns="0">
            <a:spAutoFit/>
          </a:bodyPr>
          <a:lstStyle>
            <a:lvl1pPr marL="0" indent="0">
              <a:spcBef>
                <a:spcPts val="0"/>
              </a:spcBef>
              <a:buNone/>
              <a:defRPr sz="1800" spc="0" baseline="0">
                <a:solidFill>
                  <a:schemeClr val="bg1"/>
                </a:solidFill>
                <a:latin typeface="+mn-lt"/>
                <a:cs typeface="Segoe UI" panose="020B0502040204020203" pitchFamily="34" charset="0"/>
              </a:defRPr>
            </a:lvl1pPr>
          </a:lstStyle>
          <a:p>
            <a:pPr lvl="0"/>
            <a:r>
              <a:rPr lang="en-US"/>
              <a:t>Speaker name or subtitle text</a:t>
            </a:r>
          </a:p>
        </p:txBody>
      </p:sp>
      <p:pic>
        <p:nvPicPr>
          <p:cNvPr id="10" name="MS logo gray - EMF" descr="Microsoft logo, gray text version">
            <a:extLst>
              <a:ext uri="{FF2B5EF4-FFF2-40B4-BE49-F238E27FC236}">
                <a16:creationId xmlns:a16="http://schemas.microsoft.com/office/drawing/2014/main" id="{0B239259-0303-68D8-B73B-ADBE8E17A705}"/>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232287913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44">
          <p15:clr>
            <a:srgbClr val="5ACBF0"/>
          </p15:clr>
        </p15:guide>
        <p15:guide id="4" orient="horz" pos="216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2">
    <p:bg>
      <p:bgPr>
        <a:solidFill>
          <a:srgbClr val="D9D9D6"/>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18223"/>
            <a:ext cx="9144000" cy="615553"/>
          </a:xfrm>
          <a:noFill/>
        </p:spPr>
        <p:txBody>
          <a:bodyPr lIns="0" tIns="0" rIns="0" bIns="0" anchor="b" anchorCtr="0">
            <a:spAutoFit/>
          </a:bodyPr>
          <a:lstStyle>
            <a:lvl1pPr>
              <a:defRPr sz="4000" spc="-50" baseline="0">
                <a:solidFill>
                  <a:schemeClr val="tx1"/>
                </a:solidFill>
                <a:latin typeface="Segoe Sans Display Semibold" pitchFamily="2" charset="0"/>
                <a:cs typeface="Segoe Sans Display Semibold" pitchFamily="2"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276999"/>
          </a:xfrm>
          <a:noFill/>
        </p:spPr>
        <p:txBody>
          <a:bodyPr wrap="square" lIns="0" tIns="0" rIns="0" bIns="0">
            <a:spAutoFit/>
          </a:bodyPr>
          <a:lstStyle>
            <a:lvl1pPr marL="0" indent="0">
              <a:spcBef>
                <a:spcPts val="0"/>
              </a:spcBef>
              <a:buNone/>
              <a:defRPr sz="18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6" name="MS logo gray - EMF" descr="Microsoft logo, gray text version">
            <a:extLst>
              <a:ext uri="{FF2B5EF4-FFF2-40B4-BE49-F238E27FC236}">
                <a16:creationId xmlns:a16="http://schemas.microsoft.com/office/drawing/2014/main" id="{3B0D12AE-ADCF-1091-117F-BB03F7EC506E}"/>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5183316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715679697"/>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0491153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20723191"/>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428174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7569494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Box 2">
            <a:extLst>
              <a:ext uri="{FF2B5EF4-FFF2-40B4-BE49-F238E27FC236}">
                <a16:creationId xmlns:a16="http://schemas.microsoft.com/office/drawing/2014/main" id="{CFADFBB8-E1C1-D5AB-8154-CBA2D9EFB6B9}"/>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019165741"/>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6280824"/>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81817132"/>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44853858"/>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2457014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332111496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123352217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18292513"/>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880997646"/>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3289300"/>
          </a:xfrm>
        </p:spPr>
        <p:txBody>
          <a:bodyPr anchor="t"/>
          <a:lstStyle>
            <a:lvl1pPr>
              <a:defRPr sz="2800"/>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6C2F1290-9237-4BEE-AAAC-6708F286265B}"/>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086126748"/>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657600"/>
            <a:ext cx="12192000"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544061977"/>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1D4894F6-B50F-43E1-83FC-4F2200B2FA6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813303954"/>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522720" y="0"/>
            <a:ext cx="5669280" cy="6858000"/>
          </a:xfrm>
          <a:gradFill flip="none" rotWithShape="1">
            <a:gsLst>
              <a:gs pos="50000">
                <a:srgbClr val="000000">
                  <a:alpha val="70000"/>
                </a:srgbClr>
              </a:gs>
              <a:gs pos="100000">
                <a:srgbClr val="000000">
                  <a:alpha val="0"/>
                </a:srgbClr>
              </a:gs>
            </a:gsLst>
            <a:lin ang="10800000" scaled="1"/>
            <a:tileRect/>
          </a:gradFill>
          <a:ln>
            <a:noFill/>
          </a:ln>
        </p:spPr>
        <p:txBody>
          <a:bodyPr lIns="585216" tIns="585216" rIns="585216" bIns="585216" anchor="ctr">
            <a:noAutofit/>
          </a:bodyPr>
          <a:lstStyle>
            <a:lvl1pPr algn="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A629011D-E3B4-416F-9D7F-7A99AE49F65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70178544"/>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157216"/>
            <a:ext cx="11018520"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28016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389800537"/>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941735979"/>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611052901"/>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676559424"/>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40413479"/>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4" name="TextBox 3">
            <a:extLst>
              <a:ext uri="{FF2B5EF4-FFF2-40B4-BE49-F238E27FC236}">
                <a16:creationId xmlns:a16="http://schemas.microsoft.com/office/drawing/2014/main" id="{6AAE597A-BE1E-6B1F-960D-A90DC95443A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454770864"/>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31062370"/>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69030391"/>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Fiv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292608" y="4800600"/>
            <a:ext cx="180136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386584"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2743962" y="4799409"/>
            <a:ext cx="180136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2451354" y="2286000"/>
            <a:ext cx="2386584"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5195316" y="4799410"/>
            <a:ext cx="180136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4902708" y="2286000"/>
            <a:ext cx="2386584"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7646670"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7354062" y="2286000"/>
            <a:ext cx="2386584"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21" name="Text Placeholder 3">
            <a:extLst>
              <a:ext uri="{FF2B5EF4-FFF2-40B4-BE49-F238E27FC236}">
                <a16:creationId xmlns:a16="http://schemas.microsoft.com/office/drawing/2014/main" id="{5B1B6F72-F14C-40F1-8B29-8620AA34DC63}"/>
              </a:ext>
            </a:extLst>
          </p:cNvPr>
          <p:cNvSpPr>
            <a:spLocks noGrp="1"/>
          </p:cNvSpPr>
          <p:nvPr>
            <p:ph type="body" sz="quarter" idx="22"/>
          </p:nvPr>
        </p:nvSpPr>
        <p:spPr>
          <a:xfrm>
            <a:off x="10098024"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Picture Placeholder" descr="This photo is a 'placeholder' only. Drag or drop your photo here, or click and tap the center to insert a photo.">
            <a:extLst>
              <a:ext uri="{FF2B5EF4-FFF2-40B4-BE49-F238E27FC236}">
                <a16:creationId xmlns:a16="http://schemas.microsoft.com/office/drawing/2014/main" id="{2AD682C7-20D7-4ED0-99A7-C8530DAC8612}"/>
              </a:ext>
            </a:extLst>
          </p:cNvPr>
          <p:cNvSpPr>
            <a:spLocks noGrp="1"/>
          </p:cNvSpPr>
          <p:nvPr>
            <p:ph type="pic" sz="quarter" idx="21" hasCustomPrompt="1"/>
          </p:nvPr>
        </p:nvSpPr>
        <p:spPr bwMode="ltGray">
          <a:xfrm>
            <a:off x="9805416" y="2286000"/>
            <a:ext cx="2386584" cy="2286000"/>
          </a:xfrm>
          <a:blipFill>
            <a:blip r:embed="rId6"/>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15562670"/>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8" pos="4631">
          <p15:clr>
            <a:srgbClr val="5ACBF0"/>
          </p15:clr>
        </p15:guide>
        <p15:guide id="9" pos="4593">
          <p15:clr>
            <a:srgbClr val="5ACBF0"/>
          </p15:clr>
        </p15:guide>
        <p15:guide id="10" pos="6134">
          <p15:clr>
            <a:srgbClr val="5ACBF0"/>
          </p15:clr>
        </p15:guide>
        <p15:guide id="11" pos="1323">
          <p15:clr>
            <a:srgbClr val="5ACBF0"/>
          </p15:clr>
        </p15:guide>
        <p15:guide id="12" pos="2865">
          <p15:clr>
            <a:srgbClr val="5ACBF0"/>
          </p15:clr>
        </p15:guide>
        <p15:guide id="13" pos="4815">
          <p15:clr>
            <a:srgbClr val="5ACBF0"/>
          </p15:clr>
        </p15:guide>
        <p15:guide id="14" pos="6361">
          <p15:clr>
            <a:srgbClr val="5ACBF0"/>
          </p15:clr>
        </p15:guide>
        <p15:guide id="15" orient="horz">
          <p15:clr>
            <a:srgbClr val="5ACBF0"/>
          </p15:clr>
        </p15:guide>
        <p15:guide id="16" pos="1727">
          <p15:clr>
            <a:srgbClr val="5ACBF0"/>
          </p15:clr>
        </p15:guide>
        <p15:guide id="17" pos="2294">
          <p15:clr>
            <a:srgbClr val="5ACBF0"/>
          </p15:clr>
        </p15:guide>
        <p15:guide id="18" pos="3273">
          <p15:clr>
            <a:srgbClr val="5ACBF0"/>
          </p15:clr>
        </p15:guide>
        <p15:guide id="19" pos="4411">
          <p15:clr>
            <a:srgbClr val="5ACBF0"/>
          </p15:clr>
        </p15:guide>
        <p15:guide id="21" pos="6179">
          <p15:clr>
            <a:srgbClr val="5ACBF0"/>
          </p15:clr>
        </p15:guide>
        <p15:guide id="22" pos="1501">
          <p15:clr>
            <a:srgbClr val="5ACBF0"/>
          </p15:clr>
        </p15:guide>
        <p15:guide id="23" pos="1543">
          <p15:clr>
            <a:srgbClr val="5ACBF0"/>
          </p15:clr>
        </p15:guide>
        <p15:guide id="24" pos="3049">
          <p15:clr>
            <a:srgbClr val="5ACBF0"/>
          </p15:clr>
        </p15:guide>
        <p15:guide id="25" pos="3088">
          <p15:clr>
            <a:srgbClr val="5ACBF0"/>
          </p15:clr>
        </p15:guide>
        <p15:guide id="26" pos="5954">
          <p15:clr>
            <a:srgbClr val="5ACBF0"/>
          </p15:clr>
        </p15:guide>
        <p15:guide id="27" pos="3840">
          <p15:clr>
            <a:srgbClr val="5ACBF0"/>
          </p15:clr>
        </p15:guide>
        <p15:guide id="28" pos="5386">
          <p15:clr>
            <a:srgbClr val="5ACBF0"/>
          </p15:clr>
        </p15:guide>
        <p15:guide id="29" pos="753">
          <p15:clr>
            <a:srgbClr val="5ACBF0"/>
          </p15:clr>
        </p15:guide>
        <p15:guide id="30" pos="6927">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604713515"/>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82204248"/>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Fiv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1737360" cy="1737360"/>
          </a:xfrm>
          <a:prstGeom prst="ellipse">
            <a:avLst/>
          </a:prstGeom>
          <a:blipFill>
            <a:blip r:embed="rId2"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2905506" y="2286000"/>
            <a:ext cx="1737360" cy="1737360"/>
          </a:xfrm>
          <a:prstGeom prst="ellipse">
            <a:avLst/>
          </a:prstGeom>
          <a:blipFill>
            <a:blip r:embed="rId3"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2905506"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5227320" y="2286000"/>
            <a:ext cx="1737360" cy="1737360"/>
          </a:xfrm>
          <a:prstGeom prst="ellipse">
            <a:avLst/>
          </a:prstGeom>
          <a:blipFill>
            <a:blip r:embed="rId4"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5227320" y="4235451"/>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7548118" y="2286000"/>
            <a:ext cx="1737360" cy="1737360"/>
          </a:xfrm>
          <a:prstGeom prst="ellipse">
            <a:avLst/>
          </a:prstGeom>
          <a:blipFill>
            <a:blip r:embed="rId5"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insert44</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7548118"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E4DC3400-0B11-4EA0-9B8D-6FADE6964F37}"/>
              </a:ext>
            </a:extLst>
          </p:cNvPr>
          <p:cNvSpPr>
            <a:spLocks noGrp="1" noChangeAspect="1"/>
          </p:cNvSpPr>
          <p:nvPr>
            <p:ph type="pic" sz="quarter" idx="23" hasCustomPrompt="1"/>
          </p:nvPr>
        </p:nvSpPr>
        <p:spPr bwMode="ltGray">
          <a:xfrm>
            <a:off x="9869423" y="2286000"/>
            <a:ext cx="1737360" cy="1737360"/>
          </a:xfrm>
          <a:prstGeom prst="ellipse">
            <a:avLst/>
          </a:prstGeom>
          <a:blipFill>
            <a:blip r:embed="rId6"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20" name="Text Placeholder 3">
            <a:extLst>
              <a:ext uri="{FF2B5EF4-FFF2-40B4-BE49-F238E27FC236}">
                <a16:creationId xmlns:a16="http://schemas.microsoft.com/office/drawing/2014/main" id="{133C357E-ECC0-485F-9033-5D4DEC8774BB}"/>
              </a:ext>
            </a:extLst>
          </p:cNvPr>
          <p:cNvSpPr>
            <a:spLocks noGrp="1"/>
          </p:cNvSpPr>
          <p:nvPr>
            <p:ph type="body" sz="quarter" idx="24"/>
          </p:nvPr>
        </p:nvSpPr>
        <p:spPr>
          <a:xfrm>
            <a:off x="9869423"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693395457"/>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664">
          <p15:clr>
            <a:srgbClr val="5ACBF0"/>
          </p15:clr>
        </p15:guide>
        <p15:guide id="3" pos="6216">
          <p15:clr>
            <a:srgbClr val="5ACBF0"/>
          </p15:clr>
        </p15:guide>
        <p15:guide id="5" pos="5850">
          <p15:clr>
            <a:srgbClr val="5ACBF0"/>
          </p15:clr>
        </p15:guide>
        <p15:guide id="7" pos="4392">
          <p15:clr>
            <a:srgbClr val="5ACBF0"/>
          </p15:clr>
        </p15:guide>
        <p15:guide id="8" pos="3292">
          <p15:clr>
            <a:srgbClr val="5ACBF0"/>
          </p15:clr>
        </p15:guide>
        <p15:guide id="10" pos="2926">
          <p15:clr>
            <a:srgbClr val="5ACBF0"/>
          </p15:clr>
        </p15:guide>
        <p15:guide id="11" pos="4754">
          <p15:clr>
            <a:srgbClr val="5ACBF0"/>
          </p15:clr>
        </p15:guide>
        <p15:guide id="13" pos="1464">
          <p15:clr>
            <a:srgbClr val="5ACBF0"/>
          </p15:clr>
        </p15:guide>
        <p15:guide id="14" orient="horz" pos="1440">
          <p15:clr>
            <a:srgbClr val="5ACBF0"/>
          </p15:clr>
        </p15:guide>
        <p15:guide id="15" pos="1830">
          <p15:clr>
            <a:srgbClr val="5ACBF0"/>
          </p15:clr>
        </p15:guide>
        <p15:guide id="16" orient="horz" pos="2533">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2"/>
            <a:ext cx="7253288"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5961915"/>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lstStyle>
            <a:lvl1pPr>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73601801"/>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Developer Code Layout">
    <p:bg>
      <p:bgPr>
        <a:solidFill>
          <a:srgbClr val="D9D9D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4144212603"/>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de Bottom">
    <p:bg>
      <p:bgPr>
        <a:solidFill>
          <a:srgbClr val="D9D9D6"/>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504556979"/>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de Top">
    <p:bg>
      <p:bgPr>
        <a:solidFill>
          <a:srgbClr val="D9D9D6"/>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2903009049"/>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de Right side">
    <p:bg>
      <p:bgPr>
        <a:solidFill>
          <a:srgbClr val="D9D9D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653964130"/>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de Left sde">
    <p:bg>
      <p:bgPr>
        <a:solidFill>
          <a:srgbClr val="D9D9D6"/>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786957982"/>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Demo slide">
    <p:bg>
      <p:bgPr>
        <a:solidFill>
          <a:schemeClr val="bg2"/>
        </a:solidFill>
        <a:effectLst/>
      </p:bgPr>
    </p:bg>
    <p:spTree>
      <p:nvGrpSpPr>
        <p:cNvPr id="1" name=""/>
        <p:cNvGrpSpPr/>
        <p:nvPr/>
      </p:nvGrpSpPr>
      <p:grpSpPr>
        <a:xfrm>
          <a:off x="0" y="0"/>
          <a:ext cx="0" cy="0"/>
          <a:chOff x="0" y="0"/>
          <a:chExt cx="0" cy="0"/>
        </a:xfrm>
      </p:grpSpPr>
      <p:pic>
        <p:nvPicPr>
          <p:cNvPr id="8" name="Picture 7" descr="A close up of a circular object&#10;&#10;AI-generated content may be incorrect.">
            <a:extLst>
              <a:ext uri="{FF2B5EF4-FFF2-40B4-BE49-F238E27FC236}">
                <a16:creationId xmlns:a16="http://schemas.microsoft.com/office/drawing/2014/main" id="{004046E4-11B5-B5E9-84F0-ECD5D527B91C}"/>
              </a:ext>
            </a:extLst>
          </p:cNvPr>
          <p:cNvPicPr>
            <a:picLocks noChangeAspect="1"/>
          </p:cNvPicPr>
          <p:nvPr userDrawn="1"/>
        </p:nvPicPr>
        <p:blipFill>
          <a:blip r:embed="rId2"/>
          <a:stretch>
            <a:fillRect/>
          </a:stretch>
        </p:blipFill>
        <p:spPr>
          <a:xfrm>
            <a:off x="3009" y="0"/>
            <a:ext cx="12185982" cy="6858000"/>
          </a:xfrm>
          <a:prstGeom prst="rect">
            <a:avLst/>
          </a:prstGeom>
        </p:spPr>
      </p:pic>
      <p:sp>
        <p:nvSpPr>
          <p:cNvPr id="2" name="Title 1"/>
          <p:cNvSpPr>
            <a:spLocks noGrp="1"/>
          </p:cNvSpPr>
          <p:nvPr>
            <p:ph type="title" hasCustomPrompt="1"/>
          </p:nvPr>
        </p:nvSpPr>
        <p:spPr>
          <a:xfrm>
            <a:off x="585216" y="2977823"/>
            <a:ext cx="64008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rgbClr val="0E4987"/>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6400800" cy="246221"/>
          </a:xfrm>
          <a:noFill/>
        </p:spPr>
        <p:txBody>
          <a:bodyPr lIns="0" tIns="0" rIns="0" bIns="0">
            <a:spAutoFit/>
          </a:bodyPr>
          <a:lstStyle>
            <a:lvl1pPr marL="0" indent="0">
              <a:spcBef>
                <a:spcPts val="0"/>
              </a:spcBef>
              <a:spcAft>
                <a:spcPts val="0"/>
              </a:spcAft>
              <a:buFont typeface="Arial" panose="020B0604020202020204" pitchFamily="34" charset="0"/>
              <a:buNone/>
              <a:defRPr sz="1600" spc="0" baseline="0">
                <a:solidFill>
                  <a:schemeClr val="bg1"/>
                </a:solidFill>
                <a:latin typeface="+mn-lt"/>
              </a:defRPr>
            </a:lvl1pPr>
          </a:lstStyle>
          <a:p>
            <a:pPr lvl="0"/>
            <a:r>
              <a:rPr lang="en-US"/>
              <a:t>Speaker name</a:t>
            </a:r>
          </a:p>
        </p:txBody>
      </p:sp>
    </p:spTree>
    <p:extLst>
      <p:ext uri="{BB962C8B-B14F-4D97-AF65-F5344CB8AC3E}">
        <p14:creationId xmlns:p14="http://schemas.microsoft.com/office/powerpoint/2010/main" val="18865364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Demo slide 2">
    <p:bg>
      <p:bgPr>
        <a:solidFill>
          <a:srgbClr val="D9D9D6"/>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77823"/>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246221"/>
          </a:xfrm>
          <a:noFill/>
        </p:spPr>
        <p:txBody>
          <a:bodyPr lIns="0" tIns="0" rIns="0" bIns="0">
            <a:spAutoFit/>
          </a:bodyPr>
          <a:lstStyle>
            <a:lvl1pPr marL="0" indent="0">
              <a:spcBef>
                <a:spcPts val="0"/>
              </a:spcBef>
              <a:spcAft>
                <a:spcPts val="0"/>
              </a:spcAft>
              <a:buFont typeface="Arial" panose="020B0604020202020204" pitchFamily="34" charset="0"/>
              <a:buNone/>
              <a:defRPr sz="16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32076126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ection Title">
    <p:bg>
      <p:bgPr>
        <a:solidFill>
          <a:srgbClr val="091F2C"/>
        </a:solidFill>
        <a:effectLst/>
      </p:bgPr>
    </p:bg>
    <p:spTree>
      <p:nvGrpSpPr>
        <p:cNvPr id="1" name=""/>
        <p:cNvGrpSpPr/>
        <p:nvPr/>
      </p:nvGrpSpPr>
      <p:grpSpPr>
        <a:xfrm>
          <a:off x="0" y="0"/>
          <a:ext cx="0" cy="0"/>
          <a:chOff x="0" y="0"/>
          <a:chExt cx="0" cy="0"/>
        </a:xfrm>
      </p:grpSpPr>
      <p:pic>
        <p:nvPicPr>
          <p:cNvPr id="9" name="Picture 8" descr="A close-up of a ribbon&#10;&#10;AI-generated content may be incorrect.">
            <a:extLst>
              <a:ext uri="{FF2B5EF4-FFF2-40B4-BE49-F238E27FC236}">
                <a16:creationId xmlns:a16="http://schemas.microsoft.com/office/drawing/2014/main" id="{8B0353B4-4D23-0FC8-451C-5991F910CD8C}"/>
              </a:ext>
            </a:extLst>
          </p:cNvPr>
          <p:cNvPicPr>
            <a:picLocks noChangeAspect="1"/>
          </p:cNvPicPr>
          <p:nvPr userDrawn="1"/>
        </p:nvPicPr>
        <p:blipFill>
          <a:blip r:embed="rId2"/>
          <a:stretch>
            <a:fillRect/>
          </a:stretch>
        </p:blipFill>
        <p:spPr>
          <a:xfrm>
            <a:off x="0" y="0"/>
            <a:ext cx="12185982" cy="6858000"/>
          </a:xfrm>
          <a:prstGeom prst="rect">
            <a:avLst/>
          </a:prstGeom>
        </p:spPr>
      </p:pic>
      <p:sp>
        <p:nvSpPr>
          <p:cNvPr id="2" name="Title 1"/>
          <p:cNvSpPr>
            <a:spLocks noGrp="1"/>
          </p:cNvSpPr>
          <p:nvPr>
            <p:ph type="title" hasCustomPrompt="1"/>
          </p:nvPr>
        </p:nvSpPr>
        <p:spPr>
          <a:xfrm>
            <a:off x="585216" y="2980408"/>
            <a:ext cx="667512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rgbClr val="0E4987"/>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11980414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ection Title 2">
    <p:bg>
      <p:bgPr>
        <a:solidFill>
          <a:srgbClr val="D9D9D6"/>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80408"/>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0197259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3259378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3890017"/>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losing logo slide">
    <p:bg>
      <p:bgRef idx="1001">
        <a:schemeClr val="bg2"/>
      </p:bgRef>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187166000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Black Notes slide Layout">
    <p:bg bwMode="gray">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2514680940"/>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est pattern">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530C24-163F-15BF-3D01-A8CA8BF26885}"/>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2690955"/>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_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GB"/>
              <a:t>Click to edit Master title style</a:t>
            </a:r>
            <a:endParaRPr lang="en-US"/>
          </a:p>
        </p:txBody>
      </p:sp>
      <p:sp>
        <p:nvSpPr>
          <p:cNvPr id="2" name="Text Placeholder 11">
            <a:extLst>
              <a:ext uri="{FF2B5EF4-FFF2-40B4-BE49-F238E27FC236}">
                <a16:creationId xmlns:a16="http://schemas.microsoft.com/office/drawing/2014/main" id="{7EA3A511-4B63-11CA-A989-8727A2C09C61}"/>
              </a:ext>
            </a:extLst>
          </p:cNvPr>
          <p:cNvSpPr>
            <a:spLocks noGrp="1"/>
          </p:cNvSpPr>
          <p:nvPr>
            <p:ph type="body" sz="quarter" idx="24" hasCustomPrompt="1"/>
          </p:nvPr>
        </p:nvSpPr>
        <p:spPr>
          <a:xfrm>
            <a:off x="588263" y="1278545"/>
            <a:ext cx="1771063" cy="184666"/>
          </a:xfrm>
        </p:spPr>
        <p:txBody>
          <a:bodyPr anchor="t"/>
          <a:lstStyle>
            <a:lvl1pPr marL="0" indent="0">
              <a:spcBef>
                <a:spcPts val="0"/>
              </a:spcBef>
              <a:buNone/>
              <a:defRPr sz="1200">
                <a:solidFill>
                  <a:schemeClr val="tx1"/>
                </a:solidFill>
                <a:latin typeface="+mj-lt"/>
              </a:defRPr>
            </a:lvl1pPr>
          </a:lstStyle>
          <a:p>
            <a:pPr lvl="0"/>
            <a:r>
              <a:rPr lang="en-US"/>
              <a:t>Click to edit text styles</a:t>
            </a:r>
          </a:p>
        </p:txBody>
      </p:sp>
      <p:sp>
        <p:nvSpPr>
          <p:cNvPr id="4" name="Text Placeholder 7">
            <a:extLst>
              <a:ext uri="{FF2B5EF4-FFF2-40B4-BE49-F238E27FC236}">
                <a16:creationId xmlns:a16="http://schemas.microsoft.com/office/drawing/2014/main" id="{E74B146D-5265-6500-EF8E-FA334414BF9A}"/>
              </a:ext>
            </a:extLst>
          </p:cNvPr>
          <p:cNvSpPr>
            <a:spLocks noGrp="1"/>
          </p:cNvSpPr>
          <p:nvPr>
            <p:ph type="body" sz="quarter" idx="25"/>
          </p:nvPr>
        </p:nvSpPr>
        <p:spPr>
          <a:xfrm>
            <a:off x="588263" y="2123385"/>
            <a:ext cx="1771063" cy="1163395"/>
          </a:xfrm>
        </p:spPr>
        <p:txBody>
          <a:bodyPr wrap="square">
            <a:spAutoFit/>
          </a:bodyPr>
          <a:lstStyle>
            <a:lvl1pPr marL="141288" indent="-141288">
              <a:defRPr lang="en-US" sz="1200" dirty="0"/>
            </a:lvl1pPr>
            <a:lvl2pPr marL="285750" indent="-125413">
              <a:defRPr lang="en-US" sz="1100" dirty="0"/>
            </a:lvl2pPr>
            <a:lvl3pPr marL="438150" indent="-133350">
              <a:defRPr lang="en-US" sz="1100" dirty="0"/>
            </a:lvl3pPr>
            <a:lvl4pPr marL="566738" indent="-114300">
              <a:defRPr lang="en-US" sz="1050" dirty="0"/>
            </a:lvl4pPr>
            <a:lvl5pPr marL="685800" indent="-109538">
              <a:defRPr lang="en-US" sz="105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11">
            <a:extLst>
              <a:ext uri="{FF2B5EF4-FFF2-40B4-BE49-F238E27FC236}">
                <a16:creationId xmlns:a16="http://schemas.microsoft.com/office/drawing/2014/main" id="{633F86D0-BCFA-6B53-E0DF-3651BE0DB28A}"/>
              </a:ext>
            </a:extLst>
          </p:cNvPr>
          <p:cNvSpPr>
            <a:spLocks noGrp="1"/>
          </p:cNvSpPr>
          <p:nvPr>
            <p:ph type="body" sz="quarter" idx="26" hasCustomPrompt="1"/>
          </p:nvPr>
        </p:nvSpPr>
        <p:spPr>
          <a:xfrm>
            <a:off x="2460207" y="1278545"/>
            <a:ext cx="1771063" cy="184666"/>
          </a:xfrm>
        </p:spPr>
        <p:txBody>
          <a:bodyPr anchor="t"/>
          <a:lstStyle>
            <a:lvl1pPr marL="0" indent="0">
              <a:spcBef>
                <a:spcPts val="0"/>
              </a:spcBef>
              <a:buNone/>
              <a:defRPr sz="1200">
                <a:solidFill>
                  <a:schemeClr val="tx1"/>
                </a:solidFill>
                <a:latin typeface="+mj-lt"/>
              </a:defRPr>
            </a:lvl1pPr>
          </a:lstStyle>
          <a:p>
            <a:pPr lvl="0"/>
            <a:r>
              <a:rPr lang="en-US"/>
              <a:t>Click to edit text styles</a:t>
            </a:r>
          </a:p>
        </p:txBody>
      </p:sp>
      <p:sp>
        <p:nvSpPr>
          <p:cNvPr id="6" name="Text Placeholder 7">
            <a:extLst>
              <a:ext uri="{FF2B5EF4-FFF2-40B4-BE49-F238E27FC236}">
                <a16:creationId xmlns:a16="http://schemas.microsoft.com/office/drawing/2014/main" id="{EFBC4CC7-4A2A-76A1-8174-21F61CBCC615}"/>
              </a:ext>
            </a:extLst>
          </p:cNvPr>
          <p:cNvSpPr>
            <a:spLocks noGrp="1"/>
          </p:cNvSpPr>
          <p:nvPr>
            <p:ph type="body" sz="quarter" idx="27"/>
          </p:nvPr>
        </p:nvSpPr>
        <p:spPr>
          <a:xfrm>
            <a:off x="2460207" y="2123385"/>
            <a:ext cx="1771063" cy="1163395"/>
          </a:xfrm>
        </p:spPr>
        <p:txBody>
          <a:bodyPr wrap="square">
            <a:spAutoFit/>
          </a:bodyPr>
          <a:lstStyle>
            <a:lvl1pPr marL="141288" indent="-141288">
              <a:defRPr lang="en-US" sz="1200" dirty="0"/>
            </a:lvl1pPr>
            <a:lvl2pPr marL="285750" indent="-125413">
              <a:defRPr lang="en-US" sz="1100" dirty="0"/>
            </a:lvl2pPr>
            <a:lvl3pPr marL="438150" indent="-133350">
              <a:defRPr lang="en-US" sz="1100" dirty="0"/>
            </a:lvl3pPr>
            <a:lvl4pPr marL="566738" indent="-114300">
              <a:defRPr lang="en-US" sz="1050" dirty="0"/>
            </a:lvl4pPr>
            <a:lvl5pPr marL="685800" indent="-109538">
              <a:defRPr lang="en-US" sz="105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ext Placeholder 11">
            <a:extLst>
              <a:ext uri="{FF2B5EF4-FFF2-40B4-BE49-F238E27FC236}">
                <a16:creationId xmlns:a16="http://schemas.microsoft.com/office/drawing/2014/main" id="{1B208A3F-2794-3236-E9C0-3E2CE77A10CC}"/>
              </a:ext>
            </a:extLst>
          </p:cNvPr>
          <p:cNvSpPr>
            <a:spLocks noGrp="1"/>
          </p:cNvSpPr>
          <p:nvPr>
            <p:ph type="body" sz="quarter" idx="28" hasCustomPrompt="1"/>
          </p:nvPr>
        </p:nvSpPr>
        <p:spPr>
          <a:xfrm>
            <a:off x="4332151" y="1278545"/>
            <a:ext cx="1771063" cy="184666"/>
          </a:xfrm>
        </p:spPr>
        <p:txBody>
          <a:bodyPr anchor="t"/>
          <a:lstStyle>
            <a:lvl1pPr marL="0" indent="0">
              <a:spcBef>
                <a:spcPts val="0"/>
              </a:spcBef>
              <a:buNone/>
              <a:defRPr sz="1200">
                <a:solidFill>
                  <a:schemeClr val="tx1"/>
                </a:solidFill>
                <a:latin typeface="+mj-lt"/>
              </a:defRPr>
            </a:lvl1pPr>
          </a:lstStyle>
          <a:p>
            <a:pPr lvl="0"/>
            <a:r>
              <a:rPr lang="en-US"/>
              <a:t>Click to edit text styles</a:t>
            </a:r>
          </a:p>
        </p:txBody>
      </p:sp>
      <p:sp>
        <p:nvSpPr>
          <p:cNvPr id="8" name="Text Placeholder 7">
            <a:extLst>
              <a:ext uri="{FF2B5EF4-FFF2-40B4-BE49-F238E27FC236}">
                <a16:creationId xmlns:a16="http://schemas.microsoft.com/office/drawing/2014/main" id="{C3EDD00D-E28B-89B5-F499-A76958C91313}"/>
              </a:ext>
            </a:extLst>
          </p:cNvPr>
          <p:cNvSpPr>
            <a:spLocks noGrp="1"/>
          </p:cNvSpPr>
          <p:nvPr>
            <p:ph type="body" sz="quarter" idx="29"/>
          </p:nvPr>
        </p:nvSpPr>
        <p:spPr>
          <a:xfrm>
            <a:off x="4332151" y="2123385"/>
            <a:ext cx="1771063" cy="1163395"/>
          </a:xfrm>
        </p:spPr>
        <p:txBody>
          <a:bodyPr wrap="square">
            <a:spAutoFit/>
          </a:bodyPr>
          <a:lstStyle>
            <a:lvl1pPr marL="141288" indent="-141288">
              <a:defRPr lang="en-US" sz="1200" dirty="0"/>
            </a:lvl1pPr>
            <a:lvl2pPr marL="285750" indent="-125413">
              <a:defRPr lang="en-US" sz="1100" dirty="0"/>
            </a:lvl2pPr>
            <a:lvl3pPr marL="438150" indent="-133350">
              <a:defRPr lang="en-US" sz="1100" dirty="0"/>
            </a:lvl3pPr>
            <a:lvl4pPr marL="566738" indent="-114300">
              <a:defRPr lang="en-US" sz="1050" dirty="0"/>
            </a:lvl4pPr>
            <a:lvl5pPr marL="685800" indent="-109538">
              <a:defRPr lang="en-US" sz="105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Text Placeholder 11">
            <a:extLst>
              <a:ext uri="{FF2B5EF4-FFF2-40B4-BE49-F238E27FC236}">
                <a16:creationId xmlns:a16="http://schemas.microsoft.com/office/drawing/2014/main" id="{14BBECC3-A2AC-1FFA-D1A4-818ECC6E0E0C}"/>
              </a:ext>
            </a:extLst>
          </p:cNvPr>
          <p:cNvSpPr>
            <a:spLocks noGrp="1"/>
          </p:cNvSpPr>
          <p:nvPr>
            <p:ph type="body" sz="quarter" idx="30" hasCustomPrompt="1"/>
          </p:nvPr>
        </p:nvSpPr>
        <p:spPr>
          <a:xfrm>
            <a:off x="6204095" y="1278545"/>
            <a:ext cx="1771063" cy="184666"/>
          </a:xfrm>
        </p:spPr>
        <p:txBody>
          <a:bodyPr anchor="t"/>
          <a:lstStyle>
            <a:lvl1pPr marL="0" indent="0">
              <a:spcBef>
                <a:spcPts val="0"/>
              </a:spcBef>
              <a:buNone/>
              <a:defRPr sz="1200">
                <a:solidFill>
                  <a:schemeClr val="tx1"/>
                </a:solidFill>
                <a:latin typeface="+mj-lt"/>
              </a:defRPr>
            </a:lvl1pPr>
          </a:lstStyle>
          <a:p>
            <a:pPr lvl="0"/>
            <a:r>
              <a:rPr lang="en-US"/>
              <a:t>Click to edit text styles</a:t>
            </a:r>
          </a:p>
        </p:txBody>
      </p:sp>
      <p:sp>
        <p:nvSpPr>
          <p:cNvPr id="10" name="Text Placeholder 7">
            <a:extLst>
              <a:ext uri="{FF2B5EF4-FFF2-40B4-BE49-F238E27FC236}">
                <a16:creationId xmlns:a16="http://schemas.microsoft.com/office/drawing/2014/main" id="{5488FBB1-E83E-F4DF-E151-D56F8D0D0CAA}"/>
              </a:ext>
            </a:extLst>
          </p:cNvPr>
          <p:cNvSpPr>
            <a:spLocks noGrp="1"/>
          </p:cNvSpPr>
          <p:nvPr>
            <p:ph type="body" sz="quarter" idx="31"/>
          </p:nvPr>
        </p:nvSpPr>
        <p:spPr>
          <a:xfrm>
            <a:off x="6204095" y="2123385"/>
            <a:ext cx="1771063" cy="1163395"/>
          </a:xfrm>
        </p:spPr>
        <p:txBody>
          <a:bodyPr wrap="square">
            <a:spAutoFit/>
          </a:bodyPr>
          <a:lstStyle>
            <a:lvl1pPr marL="141288" indent="-141288">
              <a:defRPr lang="en-US" sz="1200" dirty="0"/>
            </a:lvl1pPr>
            <a:lvl2pPr marL="285750" indent="-125413">
              <a:defRPr lang="en-US" sz="1100" dirty="0"/>
            </a:lvl2pPr>
            <a:lvl3pPr marL="438150" indent="-133350">
              <a:defRPr lang="en-US" sz="1100" dirty="0"/>
            </a:lvl3pPr>
            <a:lvl4pPr marL="566738" indent="-114300">
              <a:defRPr lang="en-US" sz="1050" dirty="0"/>
            </a:lvl4pPr>
            <a:lvl5pPr marL="685800" indent="-109538">
              <a:defRPr lang="en-US" sz="105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Text Placeholder 11">
            <a:extLst>
              <a:ext uri="{FF2B5EF4-FFF2-40B4-BE49-F238E27FC236}">
                <a16:creationId xmlns:a16="http://schemas.microsoft.com/office/drawing/2014/main" id="{B24D32DB-DC03-C6C1-B5D2-8457A6AA981C}"/>
              </a:ext>
            </a:extLst>
          </p:cNvPr>
          <p:cNvSpPr>
            <a:spLocks noGrp="1"/>
          </p:cNvSpPr>
          <p:nvPr>
            <p:ph type="body" sz="quarter" idx="32" hasCustomPrompt="1"/>
          </p:nvPr>
        </p:nvSpPr>
        <p:spPr>
          <a:xfrm>
            <a:off x="8076039" y="1279071"/>
            <a:ext cx="1771063" cy="184666"/>
          </a:xfrm>
        </p:spPr>
        <p:txBody>
          <a:bodyPr anchor="t"/>
          <a:lstStyle>
            <a:lvl1pPr marL="0" indent="0">
              <a:spcBef>
                <a:spcPts val="0"/>
              </a:spcBef>
              <a:buNone/>
              <a:defRPr sz="1200">
                <a:solidFill>
                  <a:schemeClr val="tx1"/>
                </a:solidFill>
                <a:latin typeface="+mj-lt"/>
              </a:defRPr>
            </a:lvl1pPr>
          </a:lstStyle>
          <a:p>
            <a:pPr lvl="0"/>
            <a:r>
              <a:rPr lang="en-US"/>
              <a:t>Click to edit text styles</a:t>
            </a:r>
          </a:p>
        </p:txBody>
      </p:sp>
      <p:sp>
        <p:nvSpPr>
          <p:cNvPr id="14" name="Text Placeholder 7">
            <a:extLst>
              <a:ext uri="{FF2B5EF4-FFF2-40B4-BE49-F238E27FC236}">
                <a16:creationId xmlns:a16="http://schemas.microsoft.com/office/drawing/2014/main" id="{71F1C77E-9E11-03CD-CA97-D699B861596D}"/>
              </a:ext>
            </a:extLst>
          </p:cNvPr>
          <p:cNvSpPr>
            <a:spLocks noGrp="1"/>
          </p:cNvSpPr>
          <p:nvPr>
            <p:ph type="body" sz="quarter" idx="33"/>
          </p:nvPr>
        </p:nvSpPr>
        <p:spPr>
          <a:xfrm>
            <a:off x="8076039" y="2123385"/>
            <a:ext cx="1771063" cy="1163395"/>
          </a:xfrm>
        </p:spPr>
        <p:txBody>
          <a:bodyPr wrap="square">
            <a:spAutoFit/>
          </a:bodyPr>
          <a:lstStyle>
            <a:lvl1pPr marL="141288" indent="-141288">
              <a:defRPr lang="en-US" sz="1200" dirty="0"/>
            </a:lvl1pPr>
            <a:lvl2pPr marL="285750" indent="-125413">
              <a:defRPr lang="en-US" sz="1100" dirty="0"/>
            </a:lvl2pPr>
            <a:lvl3pPr marL="438150" indent="-133350">
              <a:defRPr lang="en-US" sz="1100" dirty="0"/>
            </a:lvl3pPr>
            <a:lvl4pPr marL="566738" indent="-114300">
              <a:defRPr lang="en-US" sz="1050" dirty="0"/>
            </a:lvl4pPr>
            <a:lvl5pPr marL="685800" indent="-109538">
              <a:defRPr lang="en-US" sz="105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Text Placeholder 11">
            <a:extLst>
              <a:ext uri="{FF2B5EF4-FFF2-40B4-BE49-F238E27FC236}">
                <a16:creationId xmlns:a16="http://schemas.microsoft.com/office/drawing/2014/main" id="{DB607413-5144-120A-B2A2-621E5ACDD2B6}"/>
              </a:ext>
            </a:extLst>
          </p:cNvPr>
          <p:cNvSpPr>
            <a:spLocks noGrp="1"/>
          </p:cNvSpPr>
          <p:nvPr>
            <p:ph type="body" sz="quarter" idx="34" hasCustomPrompt="1"/>
          </p:nvPr>
        </p:nvSpPr>
        <p:spPr>
          <a:xfrm>
            <a:off x="9947981" y="1278545"/>
            <a:ext cx="1771063" cy="184666"/>
          </a:xfrm>
        </p:spPr>
        <p:txBody>
          <a:bodyPr anchor="t"/>
          <a:lstStyle>
            <a:lvl1pPr marL="0" indent="0">
              <a:spcBef>
                <a:spcPts val="0"/>
              </a:spcBef>
              <a:buNone/>
              <a:defRPr sz="1200">
                <a:solidFill>
                  <a:schemeClr val="tx1"/>
                </a:solidFill>
                <a:latin typeface="+mj-lt"/>
              </a:defRPr>
            </a:lvl1pPr>
          </a:lstStyle>
          <a:p>
            <a:pPr lvl="0"/>
            <a:r>
              <a:rPr lang="en-US"/>
              <a:t>Click to edit text styles</a:t>
            </a:r>
          </a:p>
        </p:txBody>
      </p:sp>
      <p:sp>
        <p:nvSpPr>
          <p:cNvPr id="16" name="Text Placeholder 7">
            <a:extLst>
              <a:ext uri="{FF2B5EF4-FFF2-40B4-BE49-F238E27FC236}">
                <a16:creationId xmlns:a16="http://schemas.microsoft.com/office/drawing/2014/main" id="{8BB70BB2-4889-561E-0F0A-791BAB42AC2E}"/>
              </a:ext>
            </a:extLst>
          </p:cNvPr>
          <p:cNvSpPr>
            <a:spLocks noGrp="1"/>
          </p:cNvSpPr>
          <p:nvPr>
            <p:ph type="body" sz="quarter" idx="35"/>
          </p:nvPr>
        </p:nvSpPr>
        <p:spPr>
          <a:xfrm>
            <a:off x="9947981" y="2123385"/>
            <a:ext cx="1771063" cy="1163395"/>
          </a:xfrm>
        </p:spPr>
        <p:txBody>
          <a:bodyPr wrap="square">
            <a:spAutoFit/>
          </a:bodyPr>
          <a:lstStyle>
            <a:lvl1pPr marL="141288" indent="-141288">
              <a:defRPr lang="en-US" sz="1200" dirty="0"/>
            </a:lvl1pPr>
            <a:lvl2pPr marL="285750" indent="-125413">
              <a:defRPr lang="en-US" sz="1100" dirty="0"/>
            </a:lvl2pPr>
            <a:lvl3pPr marL="438150" indent="-133350">
              <a:defRPr lang="en-US" sz="1100" dirty="0"/>
            </a:lvl3pPr>
            <a:lvl4pPr marL="566738" indent="-114300">
              <a:defRPr lang="en-US" sz="1050" dirty="0"/>
            </a:lvl4pPr>
            <a:lvl5pPr marL="685800" indent="-109538">
              <a:defRPr lang="en-US" sz="1050"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18294955"/>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alkin">
    <p:spTree>
      <p:nvGrpSpPr>
        <p:cNvPr id="1" name=""/>
        <p:cNvGrpSpPr/>
        <p:nvPr/>
      </p:nvGrpSpPr>
      <p:grpSpPr>
        <a:xfrm>
          <a:off x="0" y="0"/>
          <a:ext cx="0" cy="0"/>
          <a:chOff x="0" y="0"/>
          <a:chExt cx="0" cy="0"/>
        </a:xfrm>
      </p:grpSpPr>
      <p:pic>
        <p:nvPicPr>
          <p:cNvPr id="7" name="Picture 6" descr="A blue and purple film strip&#10;&#10;AI-generated content may be incorrect.">
            <a:extLst>
              <a:ext uri="{FF2B5EF4-FFF2-40B4-BE49-F238E27FC236}">
                <a16:creationId xmlns:a16="http://schemas.microsoft.com/office/drawing/2014/main" id="{9CCDF7FE-2CAF-08D6-0A2C-E32515DC4506}"/>
              </a:ext>
            </a:extLst>
          </p:cNvPr>
          <p:cNvPicPr>
            <a:picLocks noChangeAspect="1"/>
          </p:cNvPicPr>
          <p:nvPr userDrawn="1"/>
        </p:nvPicPr>
        <p:blipFill>
          <a:blip r:embed="rId2"/>
          <a:stretch>
            <a:fillRect/>
          </a:stretch>
        </p:blipFill>
        <p:spPr>
          <a:xfrm>
            <a:off x="3009" y="0"/>
            <a:ext cx="12185982" cy="6858000"/>
          </a:xfrm>
          <a:prstGeom prst="rect">
            <a:avLst/>
          </a:prstGeom>
        </p:spPr>
      </p:pic>
      <p:pic>
        <p:nvPicPr>
          <p:cNvPr id="3" name="MS logo white - EMF" descr="Microsoft logo white text version">
            <a:extLst>
              <a:ext uri="{FF2B5EF4-FFF2-40B4-BE49-F238E27FC236}">
                <a16:creationId xmlns:a16="http://schemas.microsoft.com/office/drawing/2014/main" id="{E4AABBA2-B5FA-A14E-3EA5-A61F19B93639}"/>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
        <p:nvSpPr>
          <p:cNvPr id="4" name="Graphic 2">
            <a:extLst>
              <a:ext uri="{FF2B5EF4-FFF2-40B4-BE49-F238E27FC236}">
                <a16:creationId xmlns:a16="http://schemas.microsoft.com/office/drawing/2014/main" id="{220B550E-97E1-0E02-F2DC-A8FC17FE76CC}"/>
              </a:ext>
            </a:extLst>
          </p:cNvPr>
          <p:cNvSpPr/>
          <p:nvPr userDrawn="1"/>
        </p:nvSpPr>
        <p:spPr>
          <a:xfrm>
            <a:off x="584728" y="2517698"/>
            <a:ext cx="3633699" cy="1822605"/>
          </a:xfrm>
          <a:custGeom>
            <a:avLst/>
            <a:gdLst>
              <a:gd name="connsiteX0" fmla="*/ 452057 w 3246882"/>
              <a:gd name="connsiteY0" fmla="*/ 39338 h 1628584"/>
              <a:gd name="connsiteX1" fmla="*/ 576739 w 3246882"/>
              <a:gd name="connsiteY1" fmla="*/ 39338 h 1628584"/>
              <a:gd name="connsiteX2" fmla="*/ 576739 w 3246882"/>
              <a:gd name="connsiteY2" fmla="*/ 572929 h 1628584"/>
              <a:gd name="connsiteX3" fmla="*/ 486347 w 3246882"/>
              <a:gd name="connsiteY3" fmla="*/ 572929 h 1628584"/>
              <a:gd name="connsiteX4" fmla="*/ 486347 w 3246882"/>
              <a:gd name="connsiteY4" fmla="*/ 234315 h 1628584"/>
              <a:gd name="connsiteX5" fmla="*/ 486918 w 3246882"/>
              <a:gd name="connsiteY5" fmla="*/ 193548 h 1628584"/>
              <a:gd name="connsiteX6" fmla="*/ 487871 w 3246882"/>
              <a:gd name="connsiteY6" fmla="*/ 149066 h 1628584"/>
              <a:gd name="connsiteX7" fmla="*/ 485680 w 3246882"/>
              <a:gd name="connsiteY7" fmla="*/ 149066 h 1628584"/>
              <a:gd name="connsiteX8" fmla="*/ 479393 w 3246882"/>
              <a:gd name="connsiteY8" fmla="*/ 168593 h 1628584"/>
              <a:gd name="connsiteX9" fmla="*/ 472726 w 3246882"/>
              <a:gd name="connsiteY9" fmla="*/ 186309 h 1628584"/>
              <a:gd name="connsiteX10" fmla="*/ 319088 w 3246882"/>
              <a:gd name="connsiteY10" fmla="*/ 572929 h 1628584"/>
              <a:gd name="connsiteX11" fmla="*/ 254699 w 3246882"/>
              <a:gd name="connsiteY11" fmla="*/ 572929 h 1628584"/>
              <a:gd name="connsiteX12" fmla="*/ 99727 w 3246882"/>
              <a:gd name="connsiteY12" fmla="*/ 189643 h 1628584"/>
              <a:gd name="connsiteX13" fmla="*/ 93631 w 3246882"/>
              <a:gd name="connsiteY13" fmla="*/ 172307 h 1628584"/>
              <a:gd name="connsiteX14" fmla="*/ 85630 w 3246882"/>
              <a:gd name="connsiteY14" fmla="*/ 149066 h 1628584"/>
              <a:gd name="connsiteX15" fmla="*/ 83439 w 3246882"/>
              <a:gd name="connsiteY15" fmla="*/ 149066 h 1628584"/>
              <a:gd name="connsiteX16" fmla="*/ 84582 w 3246882"/>
              <a:gd name="connsiteY16" fmla="*/ 195739 h 1628584"/>
              <a:gd name="connsiteX17" fmla="*/ 84963 w 3246882"/>
              <a:gd name="connsiteY17" fmla="*/ 246507 h 1628584"/>
              <a:gd name="connsiteX18" fmla="*/ 84963 w 3246882"/>
              <a:gd name="connsiteY18" fmla="*/ 572834 h 1628584"/>
              <a:gd name="connsiteX19" fmla="*/ 0 w 3246882"/>
              <a:gd name="connsiteY19" fmla="*/ 572834 h 1628584"/>
              <a:gd name="connsiteX20" fmla="*/ 0 w 3246882"/>
              <a:gd name="connsiteY20" fmla="*/ 39338 h 1628584"/>
              <a:gd name="connsiteX21" fmla="*/ 129826 w 3246882"/>
              <a:gd name="connsiteY21" fmla="*/ 39338 h 1628584"/>
              <a:gd name="connsiteX22" fmla="*/ 266414 w 3246882"/>
              <a:gd name="connsiteY22" fmla="*/ 383477 h 1628584"/>
              <a:gd name="connsiteX23" fmla="*/ 278892 w 3246882"/>
              <a:gd name="connsiteY23" fmla="*/ 415671 h 1628584"/>
              <a:gd name="connsiteX24" fmla="*/ 288036 w 3246882"/>
              <a:gd name="connsiteY24" fmla="*/ 444913 h 1628584"/>
              <a:gd name="connsiteX25" fmla="*/ 290227 w 3246882"/>
              <a:gd name="connsiteY25" fmla="*/ 444913 h 1628584"/>
              <a:gd name="connsiteX26" fmla="*/ 302324 w 3246882"/>
              <a:gd name="connsiteY26" fmla="*/ 412528 h 1628584"/>
              <a:gd name="connsiteX27" fmla="*/ 313658 w 3246882"/>
              <a:gd name="connsiteY27" fmla="*/ 382429 h 1628584"/>
              <a:gd name="connsiteX28" fmla="*/ 452057 w 3246882"/>
              <a:gd name="connsiteY28" fmla="*/ 39338 h 1628584"/>
              <a:gd name="connsiteX29" fmla="*/ 712375 w 3246882"/>
              <a:gd name="connsiteY29" fmla="*/ 120872 h 1628584"/>
              <a:gd name="connsiteX30" fmla="*/ 752570 w 3246882"/>
              <a:gd name="connsiteY30" fmla="*/ 105632 h 1628584"/>
              <a:gd name="connsiteX31" fmla="*/ 767810 w 3246882"/>
              <a:gd name="connsiteY31" fmla="*/ 67723 h 1628584"/>
              <a:gd name="connsiteX32" fmla="*/ 752570 w 3246882"/>
              <a:gd name="connsiteY32" fmla="*/ 29813 h 1628584"/>
              <a:gd name="connsiteX33" fmla="*/ 712375 w 3246882"/>
              <a:gd name="connsiteY33" fmla="*/ 14573 h 1628584"/>
              <a:gd name="connsiteX34" fmla="*/ 672941 w 3246882"/>
              <a:gd name="connsiteY34" fmla="*/ 29813 h 1628584"/>
              <a:gd name="connsiteX35" fmla="*/ 657701 w 3246882"/>
              <a:gd name="connsiteY35" fmla="*/ 67437 h 1628584"/>
              <a:gd name="connsiteX36" fmla="*/ 672941 w 3246882"/>
              <a:gd name="connsiteY36" fmla="*/ 105156 h 1628584"/>
              <a:gd name="connsiteX37" fmla="*/ 712375 w 3246882"/>
              <a:gd name="connsiteY37" fmla="*/ 120968 h 1628584"/>
              <a:gd name="connsiteX38" fmla="*/ 667703 w 3246882"/>
              <a:gd name="connsiteY38" fmla="*/ 572929 h 1628584"/>
              <a:gd name="connsiteX39" fmla="*/ 756666 w 3246882"/>
              <a:gd name="connsiteY39" fmla="*/ 572929 h 1628584"/>
              <a:gd name="connsiteX40" fmla="*/ 756666 w 3246882"/>
              <a:gd name="connsiteY40" fmla="*/ 191929 h 1628584"/>
              <a:gd name="connsiteX41" fmla="*/ 667703 w 3246882"/>
              <a:gd name="connsiteY41" fmla="*/ 191929 h 1628584"/>
              <a:gd name="connsiteX42" fmla="*/ 667703 w 3246882"/>
              <a:gd name="connsiteY42" fmla="*/ 572929 h 1628584"/>
              <a:gd name="connsiteX43" fmla="*/ 1179100 w 3246882"/>
              <a:gd name="connsiteY43" fmla="*/ 500348 h 1628584"/>
              <a:gd name="connsiteX44" fmla="*/ 1110234 w 3246882"/>
              <a:gd name="connsiteY44" fmla="*/ 461677 h 1628584"/>
              <a:gd name="connsiteX45" fmla="*/ 1072325 w 3246882"/>
              <a:gd name="connsiteY45" fmla="*/ 497205 h 1628584"/>
              <a:gd name="connsiteX46" fmla="*/ 1025843 w 3246882"/>
              <a:gd name="connsiteY46" fmla="*/ 507778 h 1628584"/>
              <a:gd name="connsiteX47" fmla="*/ 948500 w 3246882"/>
              <a:gd name="connsiteY47" fmla="*/ 475393 h 1628584"/>
              <a:gd name="connsiteX48" fmla="*/ 919448 w 3246882"/>
              <a:gd name="connsiteY48" fmla="*/ 383096 h 1628584"/>
              <a:gd name="connsiteX49" fmla="*/ 948881 w 3246882"/>
              <a:gd name="connsiteY49" fmla="*/ 288608 h 1628584"/>
              <a:gd name="connsiteX50" fmla="*/ 1023652 w 3246882"/>
              <a:gd name="connsiteY50" fmla="*/ 254794 h 1628584"/>
              <a:gd name="connsiteX51" fmla="*/ 1069753 w 3246882"/>
              <a:gd name="connsiteY51" fmla="*/ 265557 h 1628584"/>
              <a:gd name="connsiteX52" fmla="*/ 1106996 w 3246882"/>
              <a:gd name="connsiteY52" fmla="*/ 302038 h 1628584"/>
              <a:gd name="connsiteX53" fmla="*/ 1176909 w 3246882"/>
              <a:gd name="connsiteY53" fmla="*/ 267462 h 1628584"/>
              <a:gd name="connsiteX54" fmla="*/ 1116806 w 3246882"/>
              <a:gd name="connsiteY54" fmla="*/ 204407 h 1628584"/>
              <a:gd name="connsiteX55" fmla="*/ 1026605 w 3246882"/>
              <a:gd name="connsiteY55" fmla="*/ 182975 h 1628584"/>
              <a:gd name="connsiteX56" fmla="*/ 883730 w 3246882"/>
              <a:gd name="connsiteY56" fmla="*/ 238220 h 1628584"/>
              <a:gd name="connsiteX57" fmla="*/ 828675 w 3246882"/>
              <a:gd name="connsiteY57" fmla="*/ 389096 h 1628584"/>
              <a:gd name="connsiteX58" fmla="*/ 880396 w 3246882"/>
              <a:gd name="connsiteY58" fmla="*/ 529019 h 1628584"/>
              <a:gd name="connsiteX59" fmla="*/ 1023652 w 3246882"/>
              <a:gd name="connsiteY59" fmla="*/ 581882 h 1628584"/>
              <a:gd name="connsiteX60" fmla="*/ 1113473 w 3246882"/>
              <a:gd name="connsiteY60" fmla="*/ 561785 h 1628584"/>
              <a:gd name="connsiteX61" fmla="*/ 1179100 w 3246882"/>
              <a:gd name="connsiteY61" fmla="*/ 500348 h 1628584"/>
              <a:gd name="connsiteX62" fmla="*/ 1438656 w 3246882"/>
              <a:gd name="connsiteY62" fmla="*/ 185166 h 1628584"/>
              <a:gd name="connsiteX63" fmla="*/ 1378363 w 3246882"/>
              <a:gd name="connsiteY63" fmla="*/ 204692 h 1628584"/>
              <a:gd name="connsiteX64" fmla="*/ 1338929 w 3246882"/>
              <a:gd name="connsiteY64" fmla="*/ 260699 h 1628584"/>
              <a:gd name="connsiteX65" fmla="*/ 1337405 w 3246882"/>
              <a:gd name="connsiteY65" fmla="*/ 260699 h 1628584"/>
              <a:gd name="connsiteX66" fmla="*/ 1337405 w 3246882"/>
              <a:gd name="connsiteY66" fmla="*/ 191834 h 1628584"/>
              <a:gd name="connsiteX67" fmla="*/ 1248442 w 3246882"/>
              <a:gd name="connsiteY67" fmla="*/ 191834 h 1628584"/>
              <a:gd name="connsiteX68" fmla="*/ 1248442 w 3246882"/>
              <a:gd name="connsiteY68" fmla="*/ 572834 h 1628584"/>
              <a:gd name="connsiteX69" fmla="*/ 1337405 w 3246882"/>
              <a:gd name="connsiteY69" fmla="*/ 572834 h 1628584"/>
              <a:gd name="connsiteX70" fmla="*/ 1337405 w 3246882"/>
              <a:gd name="connsiteY70" fmla="*/ 384524 h 1628584"/>
              <a:gd name="connsiteX71" fmla="*/ 1361027 w 3246882"/>
              <a:gd name="connsiteY71" fmla="*/ 296323 h 1628584"/>
              <a:gd name="connsiteX72" fmla="*/ 1422940 w 3246882"/>
              <a:gd name="connsiteY72" fmla="*/ 262795 h 1628584"/>
              <a:gd name="connsiteX73" fmla="*/ 1446181 w 3246882"/>
              <a:gd name="connsiteY73" fmla="*/ 265176 h 1628584"/>
              <a:gd name="connsiteX74" fmla="*/ 1467993 w 3246882"/>
              <a:gd name="connsiteY74" fmla="*/ 271653 h 1628584"/>
              <a:gd name="connsiteX75" fmla="*/ 1491806 w 3246882"/>
              <a:gd name="connsiteY75" fmla="*/ 195739 h 1628584"/>
              <a:gd name="connsiteX76" fmla="*/ 1465421 w 3246882"/>
              <a:gd name="connsiteY76" fmla="*/ 187166 h 1628584"/>
              <a:gd name="connsiteX77" fmla="*/ 1438656 w 3246882"/>
              <a:gd name="connsiteY77" fmla="*/ 184976 h 1628584"/>
              <a:gd name="connsiteX78" fmla="*/ 1855375 w 3246882"/>
              <a:gd name="connsiteY78" fmla="*/ 237649 h 1628584"/>
              <a:gd name="connsiteX79" fmla="*/ 1907667 w 3246882"/>
              <a:gd name="connsiteY79" fmla="*/ 379000 h 1628584"/>
              <a:gd name="connsiteX80" fmla="*/ 1852613 w 3246882"/>
              <a:gd name="connsiteY80" fmla="*/ 524637 h 1628584"/>
              <a:gd name="connsiteX81" fmla="*/ 1707166 w 3246882"/>
              <a:gd name="connsiteY81" fmla="*/ 581787 h 1628584"/>
              <a:gd name="connsiteX82" fmla="*/ 1562957 w 3246882"/>
              <a:gd name="connsiteY82" fmla="*/ 528542 h 1628584"/>
              <a:gd name="connsiteX83" fmla="*/ 1509522 w 3246882"/>
              <a:gd name="connsiteY83" fmla="*/ 385286 h 1628584"/>
              <a:gd name="connsiteX84" fmla="*/ 1566101 w 3246882"/>
              <a:gd name="connsiteY84" fmla="*/ 238506 h 1628584"/>
              <a:gd name="connsiteX85" fmla="*/ 1712309 w 3246882"/>
              <a:gd name="connsiteY85" fmla="*/ 182880 h 1628584"/>
              <a:gd name="connsiteX86" fmla="*/ 1855375 w 3246882"/>
              <a:gd name="connsiteY86" fmla="*/ 237554 h 1628584"/>
              <a:gd name="connsiteX87" fmla="*/ 1816513 w 3246882"/>
              <a:gd name="connsiteY87" fmla="*/ 381286 h 1628584"/>
              <a:gd name="connsiteX88" fmla="*/ 1788605 w 3246882"/>
              <a:gd name="connsiteY88" fmla="*/ 289751 h 1628584"/>
              <a:gd name="connsiteX89" fmla="*/ 1710118 w 3246882"/>
              <a:gd name="connsiteY89" fmla="*/ 255175 h 1628584"/>
              <a:gd name="connsiteX90" fmla="*/ 1630299 w 3246882"/>
              <a:gd name="connsiteY90" fmla="*/ 290894 h 1628584"/>
              <a:gd name="connsiteX91" fmla="*/ 1600391 w 3246882"/>
              <a:gd name="connsiteY91" fmla="*/ 383572 h 1628584"/>
              <a:gd name="connsiteX92" fmla="*/ 1630013 w 3246882"/>
              <a:gd name="connsiteY92" fmla="*/ 476250 h 1628584"/>
              <a:gd name="connsiteX93" fmla="*/ 1710595 w 3246882"/>
              <a:gd name="connsiteY93" fmla="*/ 510064 h 1628584"/>
              <a:gd name="connsiteX94" fmla="*/ 1788890 w 3246882"/>
              <a:gd name="connsiteY94" fmla="*/ 475107 h 1628584"/>
              <a:gd name="connsiteX95" fmla="*/ 1816608 w 3246882"/>
              <a:gd name="connsiteY95" fmla="*/ 381381 h 1628584"/>
              <a:gd name="connsiteX96" fmla="*/ 2123313 w 3246882"/>
              <a:gd name="connsiteY96" fmla="*/ 339566 h 1628584"/>
              <a:gd name="connsiteX97" fmla="*/ 2068068 w 3246882"/>
              <a:gd name="connsiteY97" fmla="*/ 321374 h 1628584"/>
              <a:gd name="connsiteX98" fmla="*/ 2053400 w 3246882"/>
              <a:gd name="connsiteY98" fmla="*/ 292322 h 1628584"/>
              <a:gd name="connsiteX99" fmla="*/ 2067497 w 3246882"/>
              <a:gd name="connsiteY99" fmla="*/ 261461 h 1628584"/>
              <a:gd name="connsiteX100" fmla="*/ 2108835 w 3246882"/>
              <a:gd name="connsiteY100" fmla="*/ 249555 h 1628584"/>
              <a:gd name="connsiteX101" fmla="*/ 2152555 w 3246882"/>
              <a:gd name="connsiteY101" fmla="*/ 258509 h 1628584"/>
              <a:gd name="connsiteX102" fmla="*/ 2188083 w 3246882"/>
              <a:gd name="connsiteY102" fmla="*/ 285274 h 1628584"/>
              <a:gd name="connsiteX103" fmla="*/ 2239804 w 3246882"/>
              <a:gd name="connsiteY103" fmla="*/ 238411 h 1628584"/>
              <a:gd name="connsiteX104" fmla="*/ 2184368 w 3246882"/>
              <a:gd name="connsiteY104" fmla="*/ 196691 h 1628584"/>
              <a:gd name="connsiteX105" fmla="*/ 2111407 w 3246882"/>
              <a:gd name="connsiteY105" fmla="*/ 182880 h 1628584"/>
              <a:gd name="connsiteX106" fmla="*/ 2010251 w 3246882"/>
              <a:gd name="connsiteY106" fmla="*/ 214694 h 1628584"/>
              <a:gd name="connsiteX107" fmla="*/ 1970056 w 3246882"/>
              <a:gd name="connsiteY107" fmla="*/ 302324 h 1628584"/>
              <a:gd name="connsiteX108" fmla="*/ 1999679 w 3246882"/>
              <a:gd name="connsiteY108" fmla="*/ 375476 h 1628584"/>
              <a:gd name="connsiteX109" fmla="*/ 2104073 w 3246882"/>
              <a:gd name="connsiteY109" fmla="*/ 418052 h 1628584"/>
              <a:gd name="connsiteX110" fmla="*/ 2149983 w 3246882"/>
              <a:gd name="connsiteY110" fmla="*/ 436055 h 1628584"/>
              <a:gd name="connsiteX111" fmla="*/ 2165414 w 3246882"/>
              <a:gd name="connsiteY111" fmla="*/ 467106 h 1628584"/>
              <a:gd name="connsiteX112" fmla="*/ 2149031 w 3246882"/>
              <a:gd name="connsiteY112" fmla="*/ 502253 h 1628584"/>
              <a:gd name="connsiteX113" fmla="*/ 2103311 w 3246882"/>
              <a:gd name="connsiteY113" fmla="*/ 514731 h 1628584"/>
              <a:gd name="connsiteX114" fmla="*/ 2053685 w 3246882"/>
              <a:gd name="connsiteY114" fmla="*/ 503015 h 1628584"/>
              <a:gd name="connsiteX115" fmla="*/ 2009204 w 3246882"/>
              <a:gd name="connsiteY115" fmla="*/ 463772 h 1628584"/>
              <a:gd name="connsiteX116" fmla="*/ 1955673 w 3246882"/>
              <a:gd name="connsiteY116" fmla="*/ 511778 h 1628584"/>
              <a:gd name="connsiteX117" fmla="*/ 2015966 w 3246882"/>
              <a:gd name="connsiteY117" fmla="*/ 563880 h 1628584"/>
              <a:gd name="connsiteX118" fmla="*/ 2102644 w 3246882"/>
              <a:gd name="connsiteY118" fmla="*/ 581787 h 1628584"/>
              <a:gd name="connsiteX119" fmla="*/ 2208657 w 3246882"/>
              <a:gd name="connsiteY119" fmla="*/ 547973 h 1628584"/>
              <a:gd name="connsiteX120" fmla="*/ 2249234 w 3246882"/>
              <a:gd name="connsiteY120" fmla="*/ 459010 h 1628584"/>
              <a:gd name="connsiteX121" fmla="*/ 2217992 w 3246882"/>
              <a:gd name="connsiteY121" fmla="*/ 380143 h 1628584"/>
              <a:gd name="connsiteX122" fmla="*/ 2123504 w 3246882"/>
              <a:gd name="connsiteY122" fmla="*/ 339566 h 1628584"/>
              <a:gd name="connsiteX123" fmla="*/ 2658332 w 3246882"/>
              <a:gd name="connsiteY123" fmla="*/ 237649 h 1628584"/>
              <a:gd name="connsiteX124" fmla="*/ 2710624 w 3246882"/>
              <a:gd name="connsiteY124" fmla="*/ 379000 h 1628584"/>
              <a:gd name="connsiteX125" fmla="*/ 2655570 w 3246882"/>
              <a:gd name="connsiteY125" fmla="*/ 524637 h 1628584"/>
              <a:gd name="connsiteX126" fmla="*/ 2510123 w 3246882"/>
              <a:gd name="connsiteY126" fmla="*/ 581787 h 1628584"/>
              <a:gd name="connsiteX127" fmla="*/ 2365915 w 3246882"/>
              <a:gd name="connsiteY127" fmla="*/ 528542 h 1628584"/>
              <a:gd name="connsiteX128" fmla="*/ 2312480 w 3246882"/>
              <a:gd name="connsiteY128" fmla="*/ 385286 h 1628584"/>
              <a:gd name="connsiteX129" fmla="*/ 2369058 w 3246882"/>
              <a:gd name="connsiteY129" fmla="*/ 238506 h 1628584"/>
              <a:gd name="connsiteX130" fmla="*/ 2515267 w 3246882"/>
              <a:gd name="connsiteY130" fmla="*/ 182880 h 1628584"/>
              <a:gd name="connsiteX131" fmla="*/ 2658332 w 3246882"/>
              <a:gd name="connsiteY131" fmla="*/ 237554 h 1628584"/>
              <a:gd name="connsiteX132" fmla="*/ 2619375 w 3246882"/>
              <a:gd name="connsiteY132" fmla="*/ 381286 h 1628584"/>
              <a:gd name="connsiteX133" fmla="*/ 2591467 w 3246882"/>
              <a:gd name="connsiteY133" fmla="*/ 289751 h 1628584"/>
              <a:gd name="connsiteX134" fmla="*/ 2512981 w 3246882"/>
              <a:gd name="connsiteY134" fmla="*/ 255175 h 1628584"/>
              <a:gd name="connsiteX135" fmla="*/ 2433161 w 3246882"/>
              <a:gd name="connsiteY135" fmla="*/ 290894 h 1628584"/>
              <a:gd name="connsiteX136" fmla="*/ 2403253 w 3246882"/>
              <a:gd name="connsiteY136" fmla="*/ 383572 h 1628584"/>
              <a:gd name="connsiteX137" fmla="*/ 2432876 w 3246882"/>
              <a:gd name="connsiteY137" fmla="*/ 476250 h 1628584"/>
              <a:gd name="connsiteX138" fmla="*/ 2513457 w 3246882"/>
              <a:gd name="connsiteY138" fmla="*/ 510064 h 1628584"/>
              <a:gd name="connsiteX139" fmla="*/ 2591753 w 3246882"/>
              <a:gd name="connsiteY139" fmla="*/ 475107 h 1628584"/>
              <a:gd name="connsiteX140" fmla="*/ 2619470 w 3246882"/>
              <a:gd name="connsiteY140" fmla="*/ 381381 h 1628584"/>
              <a:gd name="connsiteX141" fmla="*/ 3219260 w 3246882"/>
              <a:gd name="connsiteY141" fmla="*/ 494729 h 1628584"/>
              <a:gd name="connsiteX142" fmla="*/ 3196209 w 3246882"/>
              <a:gd name="connsiteY142" fmla="*/ 507397 h 1628584"/>
              <a:gd name="connsiteX143" fmla="*/ 3175349 w 3246882"/>
              <a:gd name="connsiteY143" fmla="*/ 511112 h 1628584"/>
              <a:gd name="connsiteX144" fmla="*/ 3144107 w 3246882"/>
              <a:gd name="connsiteY144" fmla="*/ 497872 h 1628584"/>
              <a:gd name="connsiteX145" fmla="*/ 3132963 w 3246882"/>
              <a:gd name="connsiteY145" fmla="*/ 456724 h 1628584"/>
              <a:gd name="connsiteX146" fmla="*/ 3132963 w 3246882"/>
              <a:gd name="connsiteY146" fmla="*/ 260985 h 1628584"/>
              <a:gd name="connsiteX147" fmla="*/ 3230118 w 3246882"/>
              <a:gd name="connsiteY147" fmla="*/ 260985 h 1628584"/>
              <a:gd name="connsiteX148" fmla="*/ 3230118 w 3246882"/>
              <a:gd name="connsiteY148" fmla="*/ 191738 h 1628584"/>
              <a:gd name="connsiteX149" fmla="*/ 3132963 w 3246882"/>
              <a:gd name="connsiteY149" fmla="*/ 191738 h 1628584"/>
              <a:gd name="connsiteX150" fmla="*/ 3132963 w 3246882"/>
              <a:gd name="connsiteY150" fmla="*/ 82677 h 1628584"/>
              <a:gd name="connsiteX151" fmla="*/ 3043999 w 3246882"/>
              <a:gd name="connsiteY151" fmla="*/ 98298 h 1628584"/>
              <a:gd name="connsiteX152" fmla="*/ 3043999 w 3246882"/>
              <a:gd name="connsiteY152" fmla="*/ 191643 h 1628584"/>
              <a:gd name="connsiteX153" fmla="*/ 2893028 w 3246882"/>
              <a:gd name="connsiteY153" fmla="*/ 191643 h 1628584"/>
              <a:gd name="connsiteX154" fmla="*/ 2893028 w 3246882"/>
              <a:gd name="connsiteY154" fmla="*/ 130969 h 1628584"/>
              <a:gd name="connsiteX155" fmla="*/ 2905887 w 3246882"/>
              <a:gd name="connsiteY155" fmla="*/ 86297 h 1628584"/>
              <a:gd name="connsiteX156" fmla="*/ 2942558 w 3246882"/>
              <a:gd name="connsiteY156" fmla="*/ 71438 h 1628584"/>
              <a:gd name="connsiteX157" fmla="*/ 2965037 w 3246882"/>
              <a:gd name="connsiteY157" fmla="*/ 74962 h 1628584"/>
              <a:gd name="connsiteX158" fmla="*/ 2984945 w 3246882"/>
              <a:gd name="connsiteY158" fmla="*/ 84868 h 1628584"/>
              <a:gd name="connsiteX159" fmla="*/ 3021425 w 3246882"/>
              <a:gd name="connsiteY159" fmla="*/ 20479 h 1628584"/>
              <a:gd name="connsiteX160" fmla="*/ 2981230 w 3246882"/>
              <a:gd name="connsiteY160" fmla="*/ 5048 h 1628584"/>
              <a:gd name="connsiteX161" fmla="*/ 2938844 w 3246882"/>
              <a:gd name="connsiteY161" fmla="*/ 0 h 1628584"/>
              <a:gd name="connsiteX162" fmla="*/ 2839688 w 3246882"/>
              <a:gd name="connsiteY162" fmla="*/ 34957 h 1628584"/>
              <a:gd name="connsiteX163" fmla="*/ 2804541 w 3246882"/>
              <a:gd name="connsiteY163" fmla="*/ 130207 h 1628584"/>
              <a:gd name="connsiteX164" fmla="*/ 2804541 w 3246882"/>
              <a:gd name="connsiteY164" fmla="*/ 191643 h 1628584"/>
              <a:gd name="connsiteX165" fmla="*/ 2739771 w 3246882"/>
              <a:gd name="connsiteY165" fmla="*/ 191643 h 1628584"/>
              <a:gd name="connsiteX166" fmla="*/ 2739771 w 3246882"/>
              <a:gd name="connsiteY166" fmla="*/ 260890 h 1628584"/>
              <a:gd name="connsiteX167" fmla="*/ 2804541 w 3246882"/>
              <a:gd name="connsiteY167" fmla="*/ 260890 h 1628584"/>
              <a:gd name="connsiteX168" fmla="*/ 2804541 w 3246882"/>
              <a:gd name="connsiteY168" fmla="*/ 572643 h 1628584"/>
              <a:gd name="connsiteX169" fmla="*/ 2893124 w 3246882"/>
              <a:gd name="connsiteY169" fmla="*/ 572643 h 1628584"/>
              <a:gd name="connsiteX170" fmla="*/ 2893124 w 3246882"/>
              <a:gd name="connsiteY170" fmla="*/ 261080 h 1628584"/>
              <a:gd name="connsiteX171" fmla="*/ 3044095 w 3246882"/>
              <a:gd name="connsiteY171" fmla="*/ 261080 h 1628584"/>
              <a:gd name="connsiteX172" fmla="*/ 3044095 w 3246882"/>
              <a:gd name="connsiteY172" fmla="*/ 469487 h 1628584"/>
              <a:gd name="connsiteX173" fmla="*/ 3072384 w 3246882"/>
              <a:gd name="connsiteY173" fmla="*/ 553212 h 1628584"/>
              <a:gd name="connsiteX174" fmla="*/ 3156871 w 3246882"/>
              <a:gd name="connsiteY174" fmla="*/ 581882 h 1628584"/>
              <a:gd name="connsiteX175" fmla="*/ 3208020 w 3246882"/>
              <a:gd name="connsiteY175" fmla="*/ 574643 h 1628584"/>
              <a:gd name="connsiteX176" fmla="*/ 3246882 w 3246882"/>
              <a:gd name="connsiteY176" fmla="*/ 555117 h 1628584"/>
              <a:gd name="connsiteX177" fmla="*/ 3219355 w 3246882"/>
              <a:gd name="connsiteY177" fmla="*/ 494824 h 1628584"/>
              <a:gd name="connsiteX178" fmla="*/ 0 w 3246882"/>
              <a:gd name="connsiteY178" fmla="*/ 1449229 h 1628584"/>
              <a:gd name="connsiteX179" fmla="*/ 91154 w 3246882"/>
              <a:gd name="connsiteY179" fmla="*/ 1449229 h 1628584"/>
              <a:gd name="connsiteX180" fmla="*/ 91154 w 3246882"/>
              <a:gd name="connsiteY180" fmla="*/ 915638 h 1628584"/>
              <a:gd name="connsiteX181" fmla="*/ 0 w 3246882"/>
              <a:gd name="connsiteY181" fmla="*/ 915638 h 1628584"/>
              <a:gd name="connsiteX182" fmla="*/ 0 w 3246882"/>
              <a:gd name="connsiteY182" fmla="*/ 1449229 h 1628584"/>
              <a:gd name="connsiteX183" fmla="*/ 463391 w 3246882"/>
              <a:gd name="connsiteY183" fmla="*/ 1068229 h 1628584"/>
              <a:gd name="connsiteX184" fmla="*/ 552355 w 3246882"/>
              <a:gd name="connsiteY184" fmla="*/ 1068229 h 1628584"/>
              <a:gd name="connsiteX185" fmla="*/ 552355 w 3246882"/>
              <a:gd name="connsiteY185" fmla="*/ 1426559 h 1628584"/>
              <a:gd name="connsiteX186" fmla="*/ 499682 w 3246882"/>
              <a:gd name="connsiteY186" fmla="*/ 1575721 h 1628584"/>
              <a:gd name="connsiteX187" fmla="*/ 354806 w 3246882"/>
              <a:gd name="connsiteY187" fmla="*/ 1628585 h 1628584"/>
              <a:gd name="connsiteX188" fmla="*/ 254318 w 3246882"/>
              <a:gd name="connsiteY188" fmla="*/ 1608677 h 1628584"/>
              <a:gd name="connsiteX189" fmla="*/ 176213 w 3246882"/>
              <a:gd name="connsiteY189" fmla="*/ 1547431 h 1628584"/>
              <a:gd name="connsiteX190" fmla="*/ 240983 w 3246882"/>
              <a:gd name="connsiteY190" fmla="*/ 1499426 h 1628584"/>
              <a:gd name="connsiteX191" fmla="*/ 290322 w 3246882"/>
              <a:gd name="connsiteY191" fmla="*/ 1543907 h 1628584"/>
              <a:gd name="connsiteX192" fmla="*/ 356330 w 3246882"/>
              <a:gd name="connsiteY192" fmla="*/ 1558576 h 1628584"/>
              <a:gd name="connsiteX193" fmla="*/ 434816 w 3246882"/>
              <a:gd name="connsiteY193" fmla="*/ 1529144 h 1628584"/>
              <a:gd name="connsiteX194" fmla="*/ 463487 w 3246882"/>
              <a:gd name="connsiteY194" fmla="*/ 1441704 h 1628584"/>
              <a:gd name="connsiteX195" fmla="*/ 463487 w 3246882"/>
              <a:gd name="connsiteY195" fmla="*/ 1398175 h 1628584"/>
              <a:gd name="connsiteX196" fmla="*/ 461963 w 3246882"/>
              <a:gd name="connsiteY196" fmla="*/ 1398175 h 1628584"/>
              <a:gd name="connsiteX197" fmla="*/ 411194 w 3246882"/>
              <a:gd name="connsiteY197" fmla="*/ 1442847 h 1628584"/>
              <a:gd name="connsiteX198" fmla="*/ 336995 w 3246882"/>
              <a:gd name="connsiteY198" fmla="*/ 1458087 h 1628584"/>
              <a:gd name="connsiteX199" fmla="*/ 217932 w 3246882"/>
              <a:gd name="connsiteY199" fmla="*/ 1408081 h 1628584"/>
              <a:gd name="connsiteX200" fmla="*/ 172879 w 3246882"/>
              <a:gd name="connsiteY200" fmla="*/ 1268730 h 1628584"/>
              <a:gd name="connsiteX201" fmla="*/ 224790 w 3246882"/>
              <a:gd name="connsiteY201" fmla="*/ 1114520 h 1628584"/>
              <a:gd name="connsiteX202" fmla="*/ 353759 w 3246882"/>
              <a:gd name="connsiteY202" fmla="*/ 1059275 h 1628584"/>
              <a:gd name="connsiteX203" fmla="*/ 416052 w 3246882"/>
              <a:gd name="connsiteY203" fmla="*/ 1071944 h 1628584"/>
              <a:gd name="connsiteX204" fmla="*/ 461963 w 3246882"/>
              <a:gd name="connsiteY204" fmla="*/ 1108043 h 1628584"/>
              <a:gd name="connsiteX205" fmla="*/ 463487 w 3246882"/>
              <a:gd name="connsiteY205" fmla="*/ 1108043 h 1628584"/>
              <a:gd name="connsiteX206" fmla="*/ 463487 w 3246882"/>
              <a:gd name="connsiteY206" fmla="*/ 1068229 h 1628584"/>
              <a:gd name="connsiteX207" fmla="*/ 464153 w 3246882"/>
              <a:gd name="connsiteY207" fmla="*/ 1228154 h 1628584"/>
              <a:gd name="connsiteX208" fmla="*/ 437007 w 3246882"/>
              <a:gd name="connsiteY208" fmla="*/ 1159478 h 1628584"/>
              <a:gd name="connsiteX209" fmla="*/ 367094 w 3246882"/>
              <a:gd name="connsiteY209" fmla="*/ 1130999 h 1628584"/>
              <a:gd name="connsiteX210" fmla="*/ 291560 w 3246882"/>
              <a:gd name="connsiteY210" fmla="*/ 1165765 h 1628584"/>
              <a:gd name="connsiteX211" fmla="*/ 263652 w 3246882"/>
              <a:gd name="connsiteY211" fmla="*/ 1263777 h 1628584"/>
              <a:gd name="connsiteX212" fmla="*/ 289465 w 3246882"/>
              <a:gd name="connsiteY212" fmla="*/ 1353407 h 1628584"/>
              <a:gd name="connsiteX213" fmla="*/ 361093 w 3246882"/>
              <a:gd name="connsiteY213" fmla="*/ 1386173 h 1628584"/>
              <a:gd name="connsiteX214" fmla="*/ 435483 w 3246882"/>
              <a:gd name="connsiteY214" fmla="*/ 1354360 h 1628584"/>
              <a:gd name="connsiteX215" fmla="*/ 464153 w 3246882"/>
              <a:gd name="connsiteY215" fmla="*/ 1271588 h 1628584"/>
              <a:gd name="connsiteX216" fmla="*/ 464153 w 3246882"/>
              <a:gd name="connsiteY216" fmla="*/ 1228058 h 1628584"/>
              <a:gd name="connsiteX217" fmla="*/ 860965 w 3246882"/>
              <a:gd name="connsiteY217" fmla="*/ 1059275 h 1628584"/>
              <a:gd name="connsiteX218" fmla="*/ 791432 w 3246882"/>
              <a:gd name="connsiteY218" fmla="*/ 1075087 h 1628584"/>
              <a:gd name="connsiteX219" fmla="*/ 738950 w 3246882"/>
              <a:gd name="connsiteY219" fmla="*/ 1119950 h 1628584"/>
              <a:gd name="connsiteX220" fmla="*/ 737426 w 3246882"/>
              <a:gd name="connsiteY220" fmla="*/ 1119950 h 1628584"/>
              <a:gd name="connsiteX221" fmla="*/ 737426 w 3246882"/>
              <a:gd name="connsiteY221" fmla="*/ 1068229 h 1628584"/>
              <a:gd name="connsiteX222" fmla="*/ 648462 w 3246882"/>
              <a:gd name="connsiteY222" fmla="*/ 1068229 h 1628584"/>
              <a:gd name="connsiteX223" fmla="*/ 648462 w 3246882"/>
              <a:gd name="connsiteY223" fmla="*/ 1449229 h 1628584"/>
              <a:gd name="connsiteX224" fmla="*/ 737426 w 3246882"/>
              <a:gd name="connsiteY224" fmla="*/ 1449229 h 1628584"/>
              <a:gd name="connsiteX225" fmla="*/ 737426 w 3246882"/>
              <a:gd name="connsiteY225" fmla="*/ 1231964 h 1628584"/>
              <a:gd name="connsiteX226" fmla="*/ 762572 w 3246882"/>
              <a:gd name="connsiteY226" fmla="*/ 1159764 h 1628584"/>
              <a:gd name="connsiteX227" fmla="*/ 827151 w 3246882"/>
              <a:gd name="connsiteY227" fmla="*/ 1131094 h 1628584"/>
              <a:gd name="connsiteX228" fmla="*/ 882968 w 3246882"/>
              <a:gd name="connsiteY228" fmla="*/ 1155668 h 1628584"/>
              <a:gd name="connsiteX229" fmla="*/ 901541 w 3246882"/>
              <a:gd name="connsiteY229" fmla="*/ 1226725 h 1628584"/>
              <a:gd name="connsiteX230" fmla="*/ 901541 w 3246882"/>
              <a:gd name="connsiteY230" fmla="*/ 1449229 h 1628584"/>
              <a:gd name="connsiteX231" fmla="*/ 990505 w 3246882"/>
              <a:gd name="connsiteY231" fmla="*/ 1449229 h 1628584"/>
              <a:gd name="connsiteX232" fmla="*/ 990505 w 3246882"/>
              <a:gd name="connsiteY232" fmla="*/ 1214819 h 1628584"/>
              <a:gd name="connsiteX233" fmla="*/ 957358 w 3246882"/>
              <a:gd name="connsiteY233" fmla="*/ 1099661 h 1628584"/>
              <a:gd name="connsiteX234" fmla="*/ 860965 w 3246882"/>
              <a:gd name="connsiteY234" fmla="*/ 1059275 h 1628584"/>
              <a:gd name="connsiteX235" fmla="*/ 1124236 w 3246882"/>
              <a:gd name="connsiteY235" fmla="*/ 890683 h 1628584"/>
              <a:gd name="connsiteX236" fmla="*/ 1084802 w 3246882"/>
              <a:gd name="connsiteY236" fmla="*/ 905923 h 1628584"/>
              <a:gd name="connsiteX237" fmla="*/ 1069562 w 3246882"/>
              <a:gd name="connsiteY237" fmla="*/ 943547 h 1628584"/>
              <a:gd name="connsiteX238" fmla="*/ 1084802 w 3246882"/>
              <a:gd name="connsiteY238" fmla="*/ 981266 h 1628584"/>
              <a:gd name="connsiteX239" fmla="*/ 1124236 w 3246882"/>
              <a:gd name="connsiteY239" fmla="*/ 997077 h 1628584"/>
              <a:gd name="connsiteX240" fmla="*/ 1164431 w 3246882"/>
              <a:gd name="connsiteY240" fmla="*/ 981837 h 1628584"/>
              <a:gd name="connsiteX241" fmla="*/ 1179671 w 3246882"/>
              <a:gd name="connsiteY241" fmla="*/ 943928 h 1628584"/>
              <a:gd name="connsiteX242" fmla="*/ 1164431 w 3246882"/>
              <a:gd name="connsiteY242" fmla="*/ 906018 h 1628584"/>
              <a:gd name="connsiteX243" fmla="*/ 1124236 w 3246882"/>
              <a:gd name="connsiteY243" fmla="*/ 890778 h 1628584"/>
              <a:gd name="connsiteX244" fmla="*/ 1079564 w 3246882"/>
              <a:gd name="connsiteY244" fmla="*/ 1449229 h 1628584"/>
              <a:gd name="connsiteX245" fmla="*/ 1168527 w 3246882"/>
              <a:gd name="connsiteY245" fmla="*/ 1449229 h 1628584"/>
              <a:gd name="connsiteX246" fmla="*/ 1168527 w 3246882"/>
              <a:gd name="connsiteY246" fmla="*/ 1068229 h 1628584"/>
              <a:gd name="connsiteX247" fmla="*/ 1079564 w 3246882"/>
              <a:gd name="connsiteY247" fmla="*/ 1068229 h 1628584"/>
              <a:gd name="connsiteX248" fmla="*/ 1079564 w 3246882"/>
              <a:gd name="connsiteY248" fmla="*/ 1449229 h 1628584"/>
              <a:gd name="connsiteX249" fmla="*/ 1440656 w 3246882"/>
              <a:gd name="connsiteY249" fmla="*/ 1383697 h 1628584"/>
              <a:gd name="connsiteX250" fmla="*/ 1419797 w 3246882"/>
              <a:gd name="connsiteY250" fmla="*/ 1387412 h 1628584"/>
              <a:gd name="connsiteX251" fmla="*/ 1388555 w 3246882"/>
              <a:gd name="connsiteY251" fmla="*/ 1374172 h 1628584"/>
              <a:gd name="connsiteX252" fmla="*/ 1377410 w 3246882"/>
              <a:gd name="connsiteY252" fmla="*/ 1333024 h 1628584"/>
              <a:gd name="connsiteX253" fmla="*/ 1377410 w 3246882"/>
              <a:gd name="connsiteY253" fmla="*/ 1137285 h 1628584"/>
              <a:gd name="connsiteX254" fmla="*/ 1474565 w 3246882"/>
              <a:gd name="connsiteY254" fmla="*/ 1137285 h 1628584"/>
              <a:gd name="connsiteX255" fmla="*/ 1474565 w 3246882"/>
              <a:gd name="connsiteY255" fmla="*/ 1068038 h 1628584"/>
              <a:gd name="connsiteX256" fmla="*/ 1377410 w 3246882"/>
              <a:gd name="connsiteY256" fmla="*/ 1068038 h 1628584"/>
              <a:gd name="connsiteX257" fmla="*/ 1377410 w 3246882"/>
              <a:gd name="connsiteY257" fmla="*/ 958977 h 1628584"/>
              <a:gd name="connsiteX258" fmla="*/ 1288447 w 3246882"/>
              <a:gd name="connsiteY258" fmla="*/ 974598 h 1628584"/>
              <a:gd name="connsiteX259" fmla="*/ 1288447 w 3246882"/>
              <a:gd name="connsiteY259" fmla="*/ 1067943 h 1628584"/>
              <a:gd name="connsiteX260" fmla="*/ 1224820 w 3246882"/>
              <a:gd name="connsiteY260" fmla="*/ 1067943 h 1628584"/>
              <a:gd name="connsiteX261" fmla="*/ 1224820 w 3246882"/>
              <a:gd name="connsiteY261" fmla="*/ 1137190 h 1628584"/>
              <a:gd name="connsiteX262" fmla="*/ 1288447 w 3246882"/>
              <a:gd name="connsiteY262" fmla="*/ 1137190 h 1628584"/>
              <a:gd name="connsiteX263" fmla="*/ 1288447 w 3246882"/>
              <a:gd name="connsiteY263" fmla="*/ 1345597 h 1628584"/>
              <a:gd name="connsiteX264" fmla="*/ 1316736 w 3246882"/>
              <a:gd name="connsiteY264" fmla="*/ 1429322 h 1628584"/>
              <a:gd name="connsiteX265" fmla="*/ 1401223 w 3246882"/>
              <a:gd name="connsiteY265" fmla="*/ 1457992 h 1628584"/>
              <a:gd name="connsiteX266" fmla="*/ 1452372 w 3246882"/>
              <a:gd name="connsiteY266" fmla="*/ 1450753 h 1628584"/>
              <a:gd name="connsiteX267" fmla="*/ 1491234 w 3246882"/>
              <a:gd name="connsiteY267" fmla="*/ 1431227 h 1628584"/>
              <a:gd name="connsiteX268" fmla="*/ 1463707 w 3246882"/>
              <a:gd name="connsiteY268" fmla="*/ 1370933 h 1628584"/>
              <a:gd name="connsiteX269" fmla="*/ 1440656 w 3246882"/>
              <a:gd name="connsiteY269" fmla="*/ 1383602 h 1628584"/>
              <a:gd name="connsiteX270" fmla="*/ 1829657 w 3246882"/>
              <a:gd name="connsiteY270" fmla="*/ 1107662 h 1628584"/>
              <a:gd name="connsiteX271" fmla="*/ 1873949 w 3246882"/>
              <a:gd name="connsiteY271" fmla="*/ 1247204 h 1628584"/>
              <a:gd name="connsiteX272" fmla="*/ 1873949 w 3246882"/>
              <a:gd name="connsiteY272" fmla="*/ 1280731 h 1628584"/>
              <a:gd name="connsiteX273" fmla="*/ 1612392 w 3246882"/>
              <a:gd name="connsiteY273" fmla="*/ 1280731 h 1628584"/>
              <a:gd name="connsiteX274" fmla="*/ 1641824 w 3246882"/>
              <a:gd name="connsiteY274" fmla="*/ 1362075 h 1628584"/>
              <a:gd name="connsiteX275" fmla="*/ 1711738 w 3246882"/>
              <a:gd name="connsiteY275" fmla="*/ 1389031 h 1628584"/>
              <a:gd name="connsiteX276" fmla="*/ 1763459 w 3246882"/>
              <a:gd name="connsiteY276" fmla="*/ 1375220 h 1628584"/>
              <a:gd name="connsiteX277" fmla="*/ 1802130 w 3246882"/>
              <a:gd name="connsiteY277" fmla="*/ 1334262 h 1628584"/>
              <a:gd name="connsiteX278" fmla="*/ 1870234 w 3246882"/>
              <a:gd name="connsiteY278" fmla="*/ 1371505 h 1628584"/>
              <a:gd name="connsiteX279" fmla="*/ 1803464 w 3246882"/>
              <a:gd name="connsiteY279" fmla="*/ 1435703 h 1628584"/>
              <a:gd name="connsiteX280" fmla="*/ 1708785 w 3246882"/>
              <a:gd name="connsiteY280" fmla="*/ 1458182 h 1628584"/>
              <a:gd name="connsiteX281" fmla="*/ 1573149 w 3246882"/>
              <a:gd name="connsiteY281" fmla="*/ 1407605 h 1628584"/>
              <a:gd name="connsiteX282" fmla="*/ 1522381 w 3246882"/>
              <a:gd name="connsiteY282" fmla="*/ 1262158 h 1628584"/>
              <a:gd name="connsiteX283" fmla="*/ 1574673 w 3246882"/>
              <a:gd name="connsiteY283" fmla="*/ 1115568 h 1628584"/>
              <a:gd name="connsiteX284" fmla="*/ 1705070 w 3246882"/>
              <a:gd name="connsiteY284" fmla="*/ 1059371 h 1628584"/>
              <a:gd name="connsiteX285" fmla="*/ 1829753 w 3246882"/>
              <a:gd name="connsiteY285" fmla="*/ 1107758 h 1628584"/>
              <a:gd name="connsiteX286" fmla="*/ 1788414 w 3246882"/>
              <a:gd name="connsiteY286" fmla="*/ 1218152 h 1628584"/>
              <a:gd name="connsiteX287" fmla="*/ 1766602 w 3246882"/>
              <a:gd name="connsiteY287" fmla="*/ 1149858 h 1628584"/>
              <a:gd name="connsiteX288" fmla="*/ 1706499 w 3246882"/>
              <a:gd name="connsiteY288" fmla="*/ 1125855 h 1628584"/>
              <a:gd name="connsiteX289" fmla="*/ 1641729 w 3246882"/>
              <a:gd name="connsiteY289" fmla="*/ 1152049 h 1628584"/>
              <a:gd name="connsiteX290" fmla="*/ 1612011 w 3246882"/>
              <a:gd name="connsiteY290" fmla="*/ 1218057 h 1628584"/>
              <a:gd name="connsiteX291" fmla="*/ 1788414 w 3246882"/>
              <a:gd name="connsiteY291" fmla="*/ 1218057 h 1628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Lst>
            <a:rect l="l" t="t" r="r" b="b"/>
            <a:pathLst>
              <a:path w="3246882" h="1628584">
                <a:moveTo>
                  <a:pt x="452057" y="39338"/>
                </a:moveTo>
                <a:lnTo>
                  <a:pt x="576739" y="39338"/>
                </a:lnTo>
                <a:lnTo>
                  <a:pt x="576739" y="572929"/>
                </a:lnTo>
                <a:lnTo>
                  <a:pt x="486347" y="572929"/>
                </a:lnTo>
                <a:lnTo>
                  <a:pt x="486347" y="234315"/>
                </a:lnTo>
                <a:cubicBezTo>
                  <a:pt x="486347" y="220218"/>
                  <a:pt x="486537" y="206597"/>
                  <a:pt x="486918" y="193548"/>
                </a:cubicBezTo>
                <a:cubicBezTo>
                  <a:pt x="487299" y="180499"/>
                  <a:pt x="487585" y="165735"/>
                  <a:pt x="487871" y="149066"/>
                </a:cubicBezTo>
                <a:lnTo>
                  <a:pt x="485680" y="149066"/>
                </a:lnTo>
                <a:cubicBezTo>
                  <a:pt x="483489" y="156496"/>
                  <a:pt x="481298" y="162973"/>
                  <a:pt x="479393" y="168593"/>
                </a:cubicBezTo>
                <a:cubicBezTo>
                  <a:pt x="477393" y="174212"/>
                  <a:pt x="475202" y="180023"/>
                  <a:pt x="472726" y="186309"/>
                </a:cubicBezTo>
                <a:lnTo>
                  <a:pt x="319088" y="572929"/>
                </a:lnTo>
                <a:lnTo>
                  <a:pt x="254699" y="572929"/>
                </a:lnTo>
                <a:lnTo>
                  <a:pt x="99727" y="189643"/>
                </a:lnTo>
                <a:cubicBezTo>
                  <a:pt x="97727" y="183928"/>
                  <a:pt x="95726" y="178213"/>
                  <a:pt x="93631" y="172307"/>
                </a:cubicBezTo>
                <a:cubicBezTo>
                  <a:pt x="91535" y="166497"/>
                  <a:pt x="88868" y="158686"/>
                  <a:pt x="85630" y="149066"/>
                </a:cubicBezTo>
                <a:lnTo>
                  <a:pt x="83439" y="149066"/>
                </a:lnTo>
                <a:cubicBezTo>
                  <a:pt x="83915" y="164402"/>
                  <a:pt x="84296" y="180023"/>
                  <a:pt x="84582" y="195739"/>
                </a:cubicBezTo>
                <a:cubicBezTo>
                  <a:pt x="84868" y="211455"/>
                  <a:pt x="84963" y="228410"/>
                  <a:pt x="84963" y="246507"/>
                </a:cubicBezTo>
                <a:lnTo>
                  <a:pt x="84963" y="572834"/>
                </a:lnTo>
                <a:lnTo>
                  <a:pt x="0" y="572834"/>
                </a:lnTo>
                <a:lnTo>
                  <a:pt x="0" y="39338"/>
                </a:lnTo>
                <a:lnTo>
                  <a:pt x="129826" y="39338"/>
                </a:lnTo>
                <a:lnTo>
                  <a:pt x="266414" y="383477"/>
                </a:lnTo>
                <a:cubicBezTo>
                  <a:pt x="271653" y="396145"/>
                  <a:pt x="275749" y="406813"/>
                  <a:pt x="278892" y="415671"/>
                </a:cubicBezTo>
                <a:cubicBezTo>
                  <a:pt x="282035" y="424434"/>
                  <a:pt x="284988" y="434245"/>
                  <a:pt x="288036" y="444913"/>
                </a:cubicBezTo>
                <a:lnTo>
                  <a:pt x="290227" y="444913"/>
                </a:lnTo>
                <a:cubicBezTo>
                  <a:pt x="294704" y="433007"/>
                  <a:pt x="298704" y="422243"/>
                  <a:pt x="302324" y="412528"/>
                </a:cubicBezTo>
                <a:cubicBezTo>
                  <a:pt x="305943" y="402812"/>
                  <a:pt x="309658" y="392811"/>
                  <a:pt x="313658" y="382429"/>
                </a:cubicBezTo>
                <a:lnTo>
                  <a:pt x="452057" y="39338"/>
                </a:lnTo>
                <a:close/>
                <a:moveTo>
                  <a:pt x="712375" y="120872"/>
                </a:moveTo>
                <a:cubicBezTo>
                  <a:pt x="728948" y="120872"/>
                  <a:pt x="742379" y="115824"/>
                  <a:pt x="752570" y="105632"/>
                </a:cubicBezTo>
                <a:cubicBezTo>
                  <a:pt x="762762" y="95441"/>
                  <a:pt x="767810" y="82772"/>
                  <a:pt x="767810" y="67723"/>
                </a:cubicBezTo>
                <a:cubicBezTo>
                  <a:pt x="767810" y="52673"/>
                  <a:pt x="762762" y="39910"/>
                  <a:pt x="752570" y="29813"/>
                </a:cubicBezTo>
                <a:cubicBezTo>
                  <a:pt x="742379" y="19622"/>
                  <a:pt x="729044" y="14573"/>
                  <a:pt x="712375" y="14573"/>
                </a:cubicBezTo>
                <a:cubicBezTo>
                  <a:pt x="695706" y="14573"/>
                  <a:pt x="683133" y="19622"/>
                  <a:pt x="672941" y="29813"/>
                </a:cubicBezTo>
                <a:cubicBezTo>
                  <a:pt x="662750" y="40005"/>
                  <a:pt x="657701" y="52483"/>
                  <a:pt x="657701" y="67437"/>
                </a:cubicBezTo>
                <a:cubicBezTo>
                  <a:pt x="657701" y="82391"/>
                  <a:pt x="662750" y="94679"/>
                  <a:pt x="672941" y="105156"/>
                </a:cubicBezTo>
                <a:cubicBezTo>
                  <a:pt x="683133" y="115729"/>
                  <a:pt x="696278" y="120968"/>
                  <a:pt x="712375" y="120968"/>
                </a:cubicBezTo>
                <a:close/>
                <a:moveTo>
                  <a:pt x="667703" y="572929"/>
                </a:moveTo>
                <a:lnTo>
                  <a:pt x="756666" y="572929"/>
                </a:lnTo>
                <a:lnTo>
                  <a:pt x="756666" y="191929"/>
                </a:lnTo>
                <a:lnTo>
                  <a:pt x="667703" y="191929"/>
                </a:lnTo>
                <a:lnTo>
                  <a:pt x="667703" y="572929"/>
                </a:lnTo>
                <a:close/>
                <a:moveTo>
                  <a:pt x="1179100" y="500348"/>
                </a:moveTo>
                <a:lnTo>
                  <a:pt x="1110234" y="461677"/>
                </a:lnTo>
                <a:cubicBezTo>
                  <a:pt x="1099090" y="478346"/>
                  <a:pt x="1086422" y="490157"/>
                  <a:pt x="1072325" y="497205"/>
                </a:cubicBezTo>
                <a:cubicBezTo>
                  <a:pt x="1058228" y="504254"/>
                  <a:pt x="1042702" y="507778"/>
                  <a:pt x="1025843" y="507778"/>
                </a:cubicBezTo>
                <a:cubicBezTo>
                  <a:pt x="993553" y="507778"/>
                  <a:pt x="967835" y="497015"/>
                  <a:pt x="948500" y="475393"/>
                </a:cubicBezTo>
                <a:cubicBezTo>
                  <a:pt x="929164" y="453771"/>
                  <a:pt x="919448" y="423101"/>
                  <a:pt x="919448" y="383096"/>
                </a:cubicBezTo>
                <a:cubicBezTo>
                  <a:pt x="919448" y="343091"/>
                  <a:pt x="929259" y="311182"/>
                  <a:pt x="948881" y="288608"/>
                </a:cubicBezTo>
                <a:cubicBezTo>
                  <a:pt x="968502" y="266033"/>
                  <a:pt x="993362" y="254794"/>
                  <a:pt x="1023652" y="254794"/>
                </a:cubicBezTo>
                <a:cubicBezTo>
                  <a:pt x="1040987" y="254794"/>
                  <a:pt x="1056418" y="258413"/>
                  <a:pt x="1069753" y="265557"/>
                </a:cubicBezTo>
                <a:cubicBezTo>
                  <a:pt x="1083183" y="272796"/>
                  <a:pt x="1095566" y="284893"/>
                  <a:pt x="1106996" y="302038"/>
                </a:cubicBezTo>
                <a:lnTo>
                  <a:pt x="1176909" y="267462"/>
                </a:lnTo>
                <a:cubicBezTo>
                  <a:pt x="1163479" y="239649"/>
                  <a:pt x="1143476" y="218694"/>
                  <a:pt x="1116806" y="204407"/>
                </a:cubicBezTo>
                <a:cubicBezTo>
                  <a:pt x="1090136" y="190119"/>
                  <a:pt x="1060037" y="182975"/>
                  <a:pt x="1026605" y="182975"/>
                </a:cubicBezTo>
                <a:cubicBezTo>
                  <a:pt x="968026" y="182975"/>
                  <a:pt x="920401" y="201359"/>
                  <a:pt x="883730" y="238220"/>
                </a:cubicBezTo>
                <a:cubicBezTo>
                  <a:pt x="847058" y="275082"/>
                  <a:pt x="828675" y="325374"/>
                  <a:pt x="828675" y="389096"/>
                </a:cubicBezTo>
                <a:cubicBezTo>
                  <a:pt x="828675" y="447104"/>
                  <a:pt x="845915" y="493776"/>
                  <a:pt x="880396" y="529019"/>
                </a:cubicBezTo>
                <a:cubicBezTo>
                  <a:pt x="914876" y="564261"/>
                  <a:pt x="962597" y="581882"/>
                  <a:pt x="1023652" y="581882"/>
                </a:cubicBezTo>
                <a:cubicBezTo>
                  <a:pt x="1056608" y="581882"/>
                  <a:pt x="1086612" y="575215"/>
                  <a:pt x="1113473" y="561785"/>
                </a:cubicBezTo>
                <a:cubicBezTo>
                  <a:pt x="1140333" y="548354"/>
                  <a:pt x="1162241" y="527971"/>
                  <a:pt x="1179100" y="500348"/>
                </a:cubicBezTo>
                <a:close/>
                <a:moveTo>
                  <a:pt x="1438656" y="185166"/>
                </a:moveTo>
                <a:cubicBezTo>
                  <a:pt x="1415796" y="185166"/>
                  <a:pt x="1395698" y="191643"/>
                  <a:pt x="1378363" y="204692"/>
                </a:cubicBezTo>
                <a:cubicBezTo>
                  <a:pt x="1361027" y="217742"/>
                  <a:pt x="1347883" y="236411"/>
                  <a:pt x="1338929" y="260699"/>
                </a:cubicBezTo>
                <a:lnTo>
                  <a:pt x="1337405" y="260699"/>
                </a:lnTo>
                <a:lnTo>
                  <a:pt x="1337405" y="191834"/>
                </a:lnTo>
                <a:lnTo>
                  <a:pt x="1248442" y="191834"/>
                </a:lnTo>
                <a:lnTo>
                  <a:pt x="1248442" y="572834"/>
                </a:lnTo>
                <a:lnTo>
                  <a:pt x="1337405" y="572834"/>
                </a:lnTo>
                <a:lnTo>
                  <a:pt x="1337405" y="384524"/>
                </a:lnTo>
                <a:cubicBezTo>
                  <a:pt x="1337405" y="348043"/>
                  <a:pt x="1345311" y="318707"/>
                  <a:pt x="1361027" y="296323"/>
                </a:cubicBezTo>
                <a:cubicBezTo>
                  <a:pt x="1376743" y="274034"/>
                  <a:pt x="1397413" y="262795"/>
                  <a:pt x="1422940" y="262795"/>
                </a:cubicBezTo>
                <a:cubicBezTo>
                  <a:pt x="1431131" y="262795"/>
                  <a:pt x="1438847" y="263557"/>
                  <a:pt x="1446181" y="265176"/>
                </a:cubicBezTo>
                <a:cubicBezTo>
                  <a:pt x="1453515" y="266795"/>
                  <a:pt x="1460754" y="268986"/>
                  <a:pt x="1467993" y="271653"/>
                </a:cubicBezTo>
                <a:lnTo>
                  <a:pt x="1491806" y="195739"/>
                </a:lnTo>
                <a:cubicBezTo>
                  <a:pt x="1482376" y="191548"/>
                  <a:pt x="1473613" y="188690"/>
                  <a:pt x="1465421" y="187166"/>
                </a:cubicBezTo>
                <a:cubicBezTo>
                  <a:pt x="1457230" y="185642"/>
                  <a:pt x="1448276" y="184976"/>
                  <a:pt x="1438656" y="184976"/>
                </a:cubicBezTo>
                <a:close/>
                <a:moveTo>
                  <a:pt x="1855375" y="237649"/>
                </a:moveTo>
                <a:cubicBezTo>
                  <a:pt x="1890236" y="274130"/>
                  <a:pt x="1907667" y="321278"/>
                  <a:pt x="1907667" y="379000"/>
                </a:cubicBezTo>
                <a:cubicBezTo>
                  <a:pt x="1907667" y="436721"/>
                  <a:pt x="1889284" y="486632"/>
                  <a:pt x="1852613" y="524637"/>
                </a:cubicBezTo>
                <a:cubicBezTo>
                  <a:pt x="1815941" y="562737"/>
                  <a:pt x="1767364" y="581787"/>
                  <a:pt x="1707166" y="581787"/>
                </a:cubicBezTo>
                <a:cubicBezTo>
                  <a:pt x="1646968" y="581787"/>
                  <a:pt x="1598581" y="564071"/>
                  <a:pt x="1562957" y="528542"/>
                </a:cubicBezTo>
                <a:cubicBezTo>
                  <a:pt x="1527334" y="493109"/>
                  <a:pt x="1509522" y="445294"/>
                  <a:pt x="1509522" y="385286"/>
                </a:cubicBezTo>
                <a:cubicBezTo>
                  <a:pt x="1509808" y="324517"/>
                  <a:pt x="1528667" y="275558"/>
                  <a:pt x="1566101" y="238506"/>
                </a:cubicBezTo>
                <a:cubicBezTo>
                  <a:pt x="1603534" y="201454"/>
                  <a:pt x="1652302" y="182880"/>
                  <a:pt x="1712309" y="182880"/>
                </a:cubicBezTo>
                <a:cubicBezTo>
                  <a:pt x="1772317" y="182880"/>
                  <a:pt x="1820513" y="201073"/>
                  <a:pt x="1855375" y="237554"/>
                </a:cubicBezTo>
                <a:close/>
                <a:moveTo>
                  <a:pt x="1816513" y="381286"/>
                </a:moveTo>
                <a:cubicBezTo>
                  <a:pt x="1816513" y="343376"/>
                  <a:pt x="1807178" y="312801"/>
                  <a:pt x="1788605" y="289751"/>
                </a:cubicBezTo>
                <a:cubicBezTo>
                  <a:pt x="1770031" y="266700"/>
                  <a:pt x="1743837" y="255175"/>
                  <a:pt x="1710118" y="255175"/>
                </a:cubicBezTo>
                <a:cubicBezTo>
                  <a:pt x="1676400" y="255175"/>
                  <a:pt x="1650302" y="267081"/>
                  <a:pt x="1630299" y="290894"/>
                </a:cubicBezTo>
                <a:cubicBezTo>
                  <a:pt x="1610297" y="314706"/>
                  <a:pt x="1600391" y="345567"/>
                  <a:pt x="1600391" y="383572"/>
                </a:cubicBezTo>
                <a:cubicBezTo>
                  <a:pt x="1600391" y="421577"/>
                  <a:pt x="1610297" y="453676"/>
                  <a:pt x="1630013" y="476250"/>
                </a:cubicBezTo>
                <a:cubicBezTo>
                  <a:pt x="1649730" y="498824"/>
                  <a:pt x="1676591" y="510064"/>
                  <a:pt x="1710595" y="510064"/>
                </a:cubicBezTo>
                <a:cubicBezTo>
                  <a:pt x="1744599" y="510064"/>
                  <a:pt x="1770412" y="498443"/>
                  <a:pt x="1788890" y="475107"/>
                </a:cubicBezTo>
                <a:cubicBezTo>
                  <a:pt x="1807369" y="451771"/>
                  <a:pt x="1816608" y="420529"/>
                  <a:pt x="1816608" y="381381"/>
                </a:cubicBezTo>
                <a:close/>
                <a:moveTo>
                  <a:pt x="2123313" y="339566"/>
                </a:moveTo>
                <a:cubicBezTo>
                  <a:pt x="2096262" y="334328"/>
                  <a:pt x="2077879" y="328327"/>
                  <a:pt x="2068068" y="321374"/>
                </a:cubicBezTo>
                <a:cubicBezTo>
                  <a:pt x="2058257" y="314420"/>
                  <a:pt x="2053400" y="304800"/>
                  <a:pt x="2053400" y="292322"/>
                </a:cubicBezTo>
                <a:cubicBezTo>
                  <a:pt x="2053400" y="279845"/>
                  <a:pt x="2058067" y="269367"/>
                  <a:pt x="2067497" y="261461"/>
                </a:cubicBezTo>
                <a:cubicBezTo>
                  <a:pt x="2076926" y="253556"/>
                  <a:pt x="2090642" y="249555"/>
                  <a:pt x="2108835" y="249555"/>
                </a:cubicBezTo>
                <a:cubicBezTo>
                  <a:pt x="2125694" y="249555"/>
                  <a:pt x="2140268" y="252508"/>
                  <a:pt x="2152555" y="258509"/>
                </a:cubicBezTo>
                <a:cubicBezTo>
                  <a:pt x="2164842" y="264509"/>
                  <a:pt x="2176653" y="273368"/>
                  <a:pt x="2188083" y="285274"/>
                </a:cubicBezTo>
                <a:lnTo>
                  <a:pt x="2239804" y="238411"/>
                </a:lnTo>
                <a:cubicBezTo>
                  <a:pt x="2225421" y="219837"/>
                  <a:pt x="2206943" y="205931"/>
                  <a:pt x="2184368" y="196691"/>
                </a:cubicBezTo>
                <a:cubicBezTo>
                  <a:pt x="2161794" y="187547"/>
                  <a:pt x="2137505" y="182880"/>
                  <a:pt x="2111407" y="182880"/>
                </a:cubicBezTo>
                <a:cubicBezTo>
                  <a:pt x="2070735" y="182880"/>
                  <a:pt x="2037017" y="193453"/>
                  <a:pt x="2010251" y="214694"/>
                </a:cubicBezTo>
                <a:cubicBezTo>
                  <a:pt x="1983486" y="235934"/>
                  <a:pt x="1970056" y="265081"/>
                  <a:pt x="1970056" y="302324"/>
                </a:cubicBezTo>
                <a:cubicBezTo>
                  <a:pt x="1970056" y="331375"/>
                  <a:pt x="1979962" y="355759"/>
                  <a:pt x="1999679" y="375476"/>
                </a:cubicBezTo>
                <a:cubicBezTo>
                  <a:pt x="2019395" y="395192"/>
                  <a:pt x="2054162" y="409385"/>
                  <a:pt x="2104073" y="418052"/>
                </a:cubicBezTo>
                <a:cubicBezTo>
                  <a:pt x="2124361" y="421767"/>
                  <a:pt x="2139696" y="427768"/>
                  <a:pt x="2149983" y="436055"/>
                </a:cubicBezTo>
                <a:cubicBezTo>
                  <a:pt x="2160270" y="444341"/>
                  <a:pt x="2165414" y="454724"/>
                  <a:pt x="2165414" y="467106"/>
                </a:cubicBezTo>
                <a:cubicBezTo>
                  <a:pt x="2165414" y="482251"/>
                  <a:pt x="2159984" y="493967"/>
                  <a:pt x="2149031" y="502253"/>
                </a:cubicBezTo>
                <a:cubicBezTo>
                  <a:pt x="2138077" y="510540"/>
                  <a:pt x="2122837" y="514731"/>
                  <a:pt x="2103311" y="514731"/>
                </a:cubicBezTo>
                <a:cubicBezTo>
                  <a:pt x="2085975" y="514731"/>
                  <a:pt x="2069402" y="510826"/>
                  <a:pt x="2053685" y="503015"/>
                </a:cubicBezTo>
                <a:cubicBezTo>
                  <a:pt x="2037969" y="495205"/>
                  <a:pt x="2023110" y="482156"/>
                  <a:pt x="2009204" y="463772"/>
                </a:cubicBezTo>
                <a:lnTo>
                  <a:pt x="1955673" y="511778"/>
                </a:lnTo>
                <a:cubicBezTo>
                  <a:pt x="1969770" y="534638"/>
                  <a:pt x="1989868" y="551974"/>
                  <a:pt x="2015966" y="563880"/>
                </a:cubicBezTo>
                <a:cubicBezTo>
                  <a:pt x="2042065" y="575786"/>
                  <a:pt x="2070926" y="581787"/>
                  <a:pt x="2102644" y="581787"/>
                </a:cubicBezTo>
                <a:cubicBezTo>
                  <a:pt x="2146268" y="581787"/>
                  <a:pt x="2181606" y="570548"/>
                  <a:pt x="2208657" y="547973"/>
                </a:cubicBezTo>
                <a:cubicBezTo>
                  <a:pt x="2235708" y="525399"/>
                  <a:pt x="2249234" y="495776"/>
                  <a:pt x="2249234" y="459010"/>
                </a:cubicBezTo>
                <a:cubicBezTo>
                  <a:pt x="2249234" y="426244"/>
                  <a:pt x="2238851" y="399955"/>
                  <a:pt x="2217992" y="380143"/>
                </a:cubicBezTo>
                <a:cubicBezTo>
                  <a:pt x="2197132" y="360331"/>
                  <a:pt x="2165604" y="346805"/>
                  <a:pt x="2123504" y="339566"/>
                </a:cubicBezTo>
                <a:close/>
                <a:moveTo>
                  <a:pt x="2658332" y="237649"/>
                </a:moveTo>
                <a:cubicBezTo>
                  <a:pt x="2693194" y="274130"/>
                  <a:pt x="2710624" y="321278"/>
                  <a:pt x="2710624" y="379000"/>
                </a:cubicBezTo>
                <a:cubicBezTo>
                  <a:pt x="2710624" y="436721"/>
                  <a:pt x="2692241" y="486632"/>
                  <a:pt x="2655570" y="524637"/>
                </a:cubicBezTo>
                <a:cubicBezTo>
                  <a:pt x="2618899" y="562737"/>
                  <a:pt x="2570321" y="581787"/>
                  <a:pt x="2510123" y="581787"/>
                </a:cubicBezTo>
                <a:cubicBezTo>
                  <a:pt x="2449925" y="581787"/>
                  <a:pt x="2401538" y="564071"/>
                  <a:pt x="2365915" y="528542"/>
                </a:cubicBezTo>
                <a:cubicBezTo>
                  <a:pt x="2330291" y="493109"/>
                  <a:pt x="2312480" y="445294"/>
                  <a:pt x="2312480" y="385286"/>
                </a:cubicBezTo>
                <a:cubicBezTo>
                  <a:pt x="2312765" y="324517"/>
                  <a:pt x="2331625" y="275558"/>
                  <a:pt x="2369058" y="238506"/>
                </a:cubicBezTo>
                <a:cubicBezTo>
                  <a:pt x="2406491" y="201454"/>
                  <a:pt x="2455259" y="182880"/>
                  <a:pt x="2515267" y="182880"/>
                </a:cubicBezTo>
                <a:cubicBezTo>
                  <a:pt x="2575274" y="182880"/>
                  <a:pt x="2623471" y="201073"/>
                  <a:pt x="2658332" y="237554"/>
                </a:cubicBezTo>
                <a:close/>
                <a:moveTo>
                  <a:pt x="2619375" y="381286"/>
                </a:moveTo>
                <a:cubicBezTo>
                  <a:pt x="2619375" y="343376"/>
                  <a:pt x="2610041" y="312801"/>
                  <a:pt x="2591467" y="289751"/>
                </a:cubicBezTo>
                <a:cubicBezTo>
                  <a:pt x="2572893" y="266700"/>
                  <a:pt x="2546699" y="255175"/>
                  <a:pt x="2512981" y="255175"/>
                </a:cubicBezTo>
                <a:cubicBezTo>
                  <a:pt x="2479262" y="255175"/>
                  <a:pt x="2453164" y="267081"/>
                  <a:pt x="2433161" y="290894"/>
                </a:cubicBezTo>
                <a:cubicBezTo>
                  <a:pt x="2413159" y="314706"/>
                  <a:pt x="2403253" y="345567"/>
                  <a:pt x="2403253" y="383572"/>
                </a:cubicBezTo>
                <a:cubicBezTo>
                  <a:pt x="2403253" y="421577"/>
                  <a:pt x="2413159" y="453676"/>
                  <a:pt x="2432876" y="476250"/>
                </a:cubicBezTo>
                <a:cubicBezTo>
                  <a:pt x="2452592" y="498824"/>
                  <a:pt x="2479453" y="510064"/>
                  <a:pt x="2513457" y="510064"/>
                </a:cubicBezTo>
                <a:cubicBezTo>
                  <a:pt x="2547461" y="510064"/>
                  <a:pt x="2573274" y="498443"/>
                  <a:pt x="2591753" y="475107"/>
                </a:cubicBezTo>
                <a:cubicBezTo>
                  <a:pt x="2610231" y="451771"/>
                  <a:pt x="2619470" y="420529"/>
                  <a:pt x="2619470" y="381381"/>
                </a:cubicBezTo>
                <a:close/>
                <a:moveTo>
                  <a:pt x="3219260" y="494729"/>
                </a:moveTo>
                <a:cubicBezTo>
                  <a:pt x="3210782" y="500634"/>
                  <a:pt x="3203162" y="504920"/>
                  <a:pt x="3196209" y="507397"/>
                </a:cubicBezTo>
                <a:cubicBezTo>
                  <a:pt x="3189256" y="509873"/>
                  <a:pt x="3182303" y="511112"/>
                  <a:pt x="3175349" y="511112"/>
                </a:cubicBezTo>
                <a:cubicBezTo>
                  <a:pt x="3161919" y="511112"/>
                  <a:pt x="3151537" y="506730"/>
                  <a:pt x="3144107" y="497872"/>
                </a:cubicBezTo>
                <a:cubicBezTo>
                  <a:pt x="3136678" y="489109"/>
                  <a:pt x="3132963" y="475393"/>
                  <a:pt x="3132963" y="456724"/>
                </a:cubicBezTo>
                <a:lnTo>
                  <a:pt x="3132963" y="260985"/>
                </a:lnTo>
                <a:lnTo>
                  <a:pt x="3230118" y="260985"/>
                </a:lnTo>
                <a:lnTo>
                  <a:pt x="3230118" y="191738"/>
                </a:lnTo>
                <a:lnTo>
                  <a:pt x="3132963" y="191738"/>
                </a:lnTo>
                <a:lnTo>
                  <a:pt x="3132963" y="82677"/>
                </a:lnTo>
                <a:lnTo>
                  <a:pt x="3043999" y="98298"/>
                </a:lnTo>
                <a:lnTo>
                  <a:pt x="3043999" y="191643"/>
                </a:lnTo>
                <a:lnTo>
                  <a:pt x="2893028" y="191643"/>
                </a:lnTo>
                <a:lnTo>
                  <a:pt x="2893028" y="130969"/>
                </a:lnTo>
                <a:cubicBezTo>
                  <a:pt x="2893028" y="111157"/>
                  <a:pt x="2897315" y="96203"/>
                  <a:pt x="2905887" y="86297"/>
                </a:cubicBezTo>
                <a:cubicBezTo>
                  <a:pt x="2914460" y="76391"/>
                  <a:pt x="2926652" y="71438"/>
                  <a:pt x="2942558" y="71438"/>
                </a:cubicBezTo>
                <a:cubicBezTo>
                  <a:pt x="2950750" y="71438"/>
                  <a:pt x="2958274" y="72581"/>
                  <a:pt x="2965037" y="74962"/>
                </a:cubicBezTo>
                <a:cubicBezTo>
                  <a:pt x="2971895" y="77343"/>
                  <a:pt x="2978468" y="80582"/>
                  <a:pt x="2984945" y="84868"/>
                </a:cubicBezTo>
                <a:lnTo>
                  <a:pt x="3021425" y="20479"/>
                </a:lnTo>
                <a:cubicBezTo>
                  <a:pt x="3008281" y="13526"/>
                  <a:pt x="2994851" y="8382"/>
                  <a:pt x="2981230" y="5048"/>
                </a:cubicBezTo>
                <a:cubicBezTo>
                  <a:pt x="2967609" y="1715"/>
                  <a:pt x="2953417" y="0"/>
                  <a:pt x="2938844" y="0"/>
                </a:cubicBezTo>
                <a:cubicBezTo>
                  <a:pt x="2896172" y="0"/>
                  <a:pt x="2863120" y="11621"/>
                  <a:pt x="2839688" y="34957"/>
                </a:cubicBezTo>
                <a:cubicBezTo>
                  <a:pt x="2816257" y="58293"/>
                  <a:pt x="2804541" y="90011"/>
                  <a:pt x="2804541" y="130207"/>
                </a:cubicBezTo>
                <a:lnTo>
                  <a:pt x="2804541" y="191643"/>
                </a:lnTo>
                <a:lnTo>
                  <a:pt x="2739771" y="191643"/>
                </a:lnTo>
                <a:lnTo>
                  <a:pt x="2739771" y="260890"/>
                </a:lnTo>
                <a:lnTo>
                  <a:pt x="2804541" y="260890"/>
                </a:lnTo>
                <a:lnTo>
                  <a:pt x="2804541" y="572643"/>
                </a:lnTo>
                <a:lnTo>
                  <a:pt x="2893124" y="572643"/>
                </a:lnTo>
                <a:lnTo>
                  <a:pt x="2893124" y="261080"/>
                </a:lnTo>
                <a:lnTo>
                  <a:pt x="3044095" y="261080"/>
                </a:lnTo>
                <a:lnTo>
                  <a:pt x="3044095" y="469487"/>
                </a:lnTo>
                <a:cubicBezTo>
                  <a:pt x="3044095" y="506159"/>
                  <a:pt x="3053524" y="534067"/>
                  <a:pt x="3072384" y="553212"/>
                </a:cubicBezTo>
                <a:cubicBezTo>
                  <a:pt x="3091244" y="572357"/>
                  <a:pt x="3119342" y="581882"/>
                  <a:pt x="3156871" y="581882"/>
                </a:cubicBezTo>
                <a:cubicBezTo>
                  <a:pt x="3175254" y="581882"/>
                  <a:pt x="3192304" y="579501"/>
                  <a:pt x="3208020" y="574643"/>
                </a:cubicBezTo>
                <a:cubicBezTo>
                  <a:pt x="3223736" y="569786"/>
                  <a:pt x="3236690" y="563309"/>
                  <a:pt x="3246882" y="555117"/>
                </a:cubicBezTo>
                <a:lnTo>
                  <a:pt x="3219355" y="494824"/>
                </a:lnTo>
                <a:close/>
                <a:moveTo>
                  <a:pt x="0" y="1449229"/>
                </a:moveTo>
                <a:lnTo>
                  <a:pt x="91154" y="1449229"/>
                </a:lnTo>
                <a:lnTo>
                  <a:pt x="91154" y="915638"/>
                </a:lnTo>
                <a:lnTo>
                  <a:pt x="0" y="915638"/>
                </a:lnTo>
                <a:lnTo>
                  <a:pt x="0" y="1449229"/>
                </a:lnTo>
                <a:close/>
                <a:moveTo>
                  <a:pt x="463391" y="1068229"/>
                </a:moveTo>
                <a:lnTo>
                  <a:pt x="552355" y="1068229"/>
                </a:lnTo>
                <a:lnTo>
                  <a:pt x="552355" y="1426559"/>
                </a:lnTo>
                <a:cubicBezTo>
                  <a:pt x="552355" y="1490758"/>
                  <a:pt x="534829" y="1540574"/>
                  <a:pt x="499682" y="1575721"/>
                </a:cubicBezTo>
                <a:cubicBezTo>
                  <a:pt x="464534" y="1610963"/>
                  <a:pt x="416243" y="1628585"/>
                  <a:pt x="354806" y="1628585"/>
                </a:cubicBezTo>
                <a:cubicBezTo>
                  <a:pt x="318325" y="1628585"/>
                  <a:pt x="284893" y="1621917"/>
                  <a:pt x="254318" y="1608677"/>
                </a:cubicBezTo>
                <a:cubicBezTo>
                  <a:pt x="223838" y="1595438"/>
                  <a:pt x="197739" y="1574959"/>
                  <a:pt x="176213" y="1547431"/>
                </a:cubicBezTo>
                <a:lnTo>
                  <a:pt x="240983" y="1499426"/>
                </a:lnTo>
                <a:cubicBezTo>
                  <a:pt x="255365" y="1519238"/>
                  <a:pt x="271844" y="1534097"/>
                  <a:pt x="290322" y="1543907"/>
                </a:cubicBezTo>
                <a:cubicBezTo>
                  <a:pt x="308800" y="1553718"/>
                  <a:pt x="330803" y="1558576"/>
                  <a:pt x="356330" y="1558576"/>
                </a:cubicBezTo>
                <a:cubicBezTo>
                  <a:pt x="389573" y="1558576"/>
                  <a:pt x="415766" y="1548765"/>
                  <a:pt x="434816" y="1529144"/>
                </a:cubicBezTo>
                <a:cubicBezTo>
                  <a:pt x="453962" y="1509522"/>
                  <a:pt x="463487" y="1480376"/>
                  <a:pt x="463487" y="1441704"/>
                </a:cubicBezTo>
                <a:lnTo>
                  <a:pt x="463487" y="1398175"/>
                </a:lnTo>
                <a:lnTo>
                  <a:pt x="461963" y="1398175"/>
                </a:lnTo>
                <a:cubicBezTo>
                  <a:pt x="448056" y="1417796"/>
                  <a:pt x="431101" y="1432655"/>
                  <a:pt x="411194" y="1442847"/>
                </a:cubicBezTo>
                <a:cubicBezTo>
                  <a:pt x="391287" y="1453039"/>
                  <a:pt x="366522" y="1458087"/>
                  <a:pt x="336995" y="1458087"/>
                </a:cubicBezTo>
                <a:cubicBezTo>
                  <a:pt x="287655" y="1458087"/>
                  <a:pt x="247936" y="1441418"/>
                  <a:pt x="217932" y="1408081"/>
                </a:cubicBezTo>
                <a:cubicBezTo>
                  <a:pt x="187928" y="1374743"/>
                  <a:pt x="172879" y="1328261"/>
                  <a:pt x="172879" y="1268730"/>
                </a:cubicBezTo>
                <a:cubicBezTo>
                  <a:pt x="172879" y="1202722"/>
                  <a:pt x="190214" y="1151382"/>
                  <a:pt x="224790" y="1114520"/>
                </a:cubicBezTo>
                <a:cubicBezTo>
                  <a:pt x="259366" y="1077659"/>
                  <a:pt x="302324" y="1059275"/>
                  <a:pt x="353759" y="1059275"/>
                </a:cubicBezTo>
                <a:cubicBezTo>
                  <a:pt x="376333" y="1059275"/>
                  <a:pt x="397097" y="1063466"/>
                  <a:pt x="416052" y="1071944"/>
                </a:cubicBezTo>
                <a:cubicBezTo>
                  <a:pt x="435007" y="1080421"/>
                  <a:pt x="450342" y="1092422"/>
                  <a:pt x="461963" y="1108043"/>
                </a:cubicBezTo>
                <a:lnTo>
                  <a:pt x="463487" y="1108043"/>
                </a:lnTo>
                <a:lnTo>
                  <a:pt x="463487" y="1068229"/>
                </a:lnTo>
                <a:close/>
                <a:moveTo>
                  <a:pt x="464153" y="1228154"/>
                </a:moveTo>
                <a:cubicBezTo>
                  <a:pt x="464153" y="1201388"/>
                  <a:pt x="455105" y="1178528"/>
                  <a:pt x="437007" y="1159478"/>
                </a:cubicBezTo>
                <a:cubicBezTo>
                  <a:pt x="418910" y="1140428"/>
                  <a:pt x="395573" y="1130999"/>
                  <a:pt x="367094" y="1130999"/>
                </a:cubicBezTo>
                <a:cubicBezTo>
                  <a:pt x="335375" y="1130999"/>
                  <a:pt x="310134" y="1142619"/>
                  <a:pt x="291560" y="1165765"/>
                </a:cubicBezTo>
                <a:cubicBezTo>
                  <a:pt x="272987" y="1189006"/>
                  <a:pt x="263652" y="1221677"/>
                  <a:pt x="263652" y="1263777"/>
                </a:cubicBezTo>
                <a:cubicBezTo>
                  <a:pt x="263652" y="1301687"/>
                  <a:pt x="272225" y="1331595"/>
                  <a:pt x="289465" y="1353407"/>
                </a:cubicBezTo>
                <a:cubicBezTo>
                  <a:pt x="306705" y="1375220"/>
                  <a:pt x="330613" y="1386173"/>
                  <a:pt x="361093" y="1386173"/>
                </a:cubicBezTo>
                <a:cubicBezTo>
                  <a:pt x="391573" y="1386173"/>
                  <a:pt x="416433" y="1375601"/>
                  <a:pt x="435483" y="1354360"/>
                </a:cubicBezTo>
                <a:cubicBezTo>
                  <a:pt x="454533" y="1333119"/>
                  <a:pt x="464153" y="1305592"/>
                  <a:pt x="464153" y="1271588"/>
                </a:cubicBezTo>
                <a:lnTo>
                  <a:pt x="464153" y="1228058"/>
                </a:lnTo>
                <a:close/>
                <a:moveTo>
                  <a:pt x="860965" y="1059275"/>
                </a:moveTo>
                <a:cubicBezTo>
                  <a:pt x="835914" y="1059275"/>
                  <a:pt x="812673" y="1064514"/>
                  <a:pt x="791432" y="1075087"/>
                </a:cubicBezTo>
                <a:cubicBezTo>
                  <a:pt x="770096" y="1085660"/>
                  <a:pt x="752570" y="1100614"/>
                  <a:pt x="738950" y="1119950"/>
                </a:cubicBezTo>
                <a:lnTo>
                  <a:pt x="737426" y="1119950"/>
                </a:lnTo>
                <a:lnTo>
                  <a:pt x="737426" y="1068229"/>
                </a:lnTo>
                <a:lnTo>
                  <a:pt x="648462" y="1068229"/>
                </a:lnTo>
                <a:lnTo>
                  <a:pt x="648462" y="1449229"/>
                </a:lnTo>
                <a:lnTo>
                  <a:pt x="737426" y="1449229"/>
                </a:lnTo>
                <a:lnTo>
                  <a:pt x="737426" y="1231964"/>
                </a:lnTo>
                <a:cubicBezTo>
                  <a:pt x="737426" y="1202912"/>
                  <a:pt x="745808" y="1178909"/>
                  <a:pt x="762572" y="1159764"/>
                </a:cubicBezTo>
                <a:cubicBezTo>
                  <a:pt x="779336" y="1140714"/>
                  <a:pt x="800862" y="1131094"/>
                  <a:pt x="827151" y="1131094"/>
                </a:cubicBezTo>
                <a:cubicBezTo>
                  <a:pt x="851916" y="1131094"/>
                  <a:pt x="870585" y="1139285"/>
                  <a:pt x="882968" y="1155668"/>
                </a:cubicBezTo>
                <a:cubicBezTo>
                  <a:pt x="895350" y="1172051"/>
                  <a:pt x="901541" y="1195769"/>
                  <a:pt x="901541" y="1226725"/>
                </a:cubicBezTo>
                <a:lnTo>
                  <a:pt x="901541" y="1449229"/>
                </a:lnTo>
                <a:lnTo>
                  <a:pt x="990505" y="1449229"/>
                </a:lnTo>
                <a:lnTo>
                  <a:pt x="990505" y="1214819"/>
                </a:lnTo>
                <a:cubicBezTo>
                  <a:pt x="990505" y="1165003"/>
                  <a:pt x="979456" y="1126617"/>
                  <a:pt x="957358" y="1099661"/>
                </a:cubicBezTo>
                <a:cubicBezTo>
                  <a:pt x="935260" y="1072706"/>
                  <a:pt x="903161" y="1059275"/>
                  <a:pt x="860965" y="1059275"/>
                </a:cubicBezTo>
                <a:close/>
                <a:moveTo>
                  <a:pt x="1124236" y="890683"/>
                </a:moveTo>
                <a:cubicBezTo>
                  <a:pt x="1108139" y="890683"/>
                  <a:pt x="1094994" y="895731"/>
                  <a:pt x="1084802" y="905923"/>
                </a:cubicBezTo>
                <a:cubicBezTo>
                  <a:pt x="1074611" y="916115"/>
                  <a:pt x="1069562" y="928592"/>
                  <a:pt x="1069562" y="943547"/>
                </a:cubicBezTo>
                <a:cubicBezTo>
                  <a:pt x="1069562" y="958501"/>
                  <a:pt x="1074611" y="970788"/>
                  <a:pt x="1084802" y="981266"/>
                </a:cubicBezTo>
                <a:cubicBezTo>
                  <a:pt x="1094994" y="991838"/>
                  <a:pt x="1108139" y="997077"/>
                  <a:pt x="1124236" y="997077"/>
                </a:cubicBezTo>
                <a:cubicBezTo>
                  <a:pt x="1140333" y="997077"/>
                  <a:pt x="1154240" y="992029"/>
                  <a:pt x="1164431" y="981837"/>
                </a:cubicBezTo>
                <a:cubicBezTo>
                  <a:pt x="1174623" y="971645"/>
                  <a:pt x="1179671" y="958977"/>
                  <a:pt x="1179671" y="943928"/>
                </a:cubicBezTo>
                <a:cubicBezTo>
                  <a:pt x="1179671" y="928878"/>
                  <a:pt x="1174623" y="916115"/>
                  <a:pt x="1164431" y="906018"/>
                </a:cubicBezTo>
                <a:cubicBezTo>
                  <a:pt x="1154240" y="895826"/>
                  <a:pt x="1140905" y="890778"/>
                  <a:pt x="1124236" y="890778"/>
                </a:cubicBezTo>
                <a:close/>
                <a:moveTo>
                  <a:pt x="1079564" y="1449229"/>
                </a:moveTo>
                <a:lnTo>
                  <a:pt x="1168527" y="1449229"/>
                </a:lnTo>
                <a:lnTo>
                  <a:pt x="1168527" y="1068229"/>
                </a:lnTo>
                <a:lnTo>
                  <a:pt x="1079564" y="1068229"/>
                </a:lnTo>
                <a:lnTo>
                  <a:pt x="1079564" y="1449229"/>
                </a:lnTo>
                <a:close/>
                <a:moveTo>
                  <a:pt x="1440656" y="1383697"/>
                </a:moveTo>
                <a:cubicBezTo>
                  <a:pt x="1433703" y="1386173"/>
                  <a:pt x="1426750" y="1387412"/>
                  <a:pt x="1419797" y="1387412"/>
                </a:cubicBezTo>
                <a:cubicBezTo>
                  <a:pt x="1406366" y="1387412"/>
                  <a:pt x="1395984" y="1383030"/>
                  <a:pt x="1388555" y="1374172"/>
                </a:cubicBezTo>
                <a:cubicBezTo>
                  <a:pt x="1381125" y="1365409"/>
                  <a:pt x="1377410" y="1351693"/>
                  <a:pt x="1377410" y="1333024"/>
                </a:cubicBezTo>
                <a:lnTo>
                  <a:pt x="1377410" y="1137285"/>
                </a:lnTo>
                <a:lnTo>
                  <a:pt x="1474565" y="1137285"/>
                </a:lnTo>
                <a:lnTo>
                  <a:pt x="1474565" y="1068038"/>
                </a:lnTo>
                <a:lnTo>
                  <a:pt x="1377410" y="1068038"/>
                </a:lnTo>
                <a:lnTo>
                  <a:pt x="1377410" y="958977"/>
                </a:lnTo>
                <a:lnTo>
                  <a:pt x="1288447" y="974598"/>
                </a:lnTo>
                <a:lnTo>
                  <a:pt x="1288447" y="1067943"/>
                </a:lnTo>
                <a:lnTo>
                  <a:pt x="1224820" y="1067943"/>
                </a:lnTo>
                <a:lnTo>
                  <a:pt x="1224820" y="1137190"/>
                </a:lnTo>
                <a:lnTo>
                  <a:pt x="1288447" y="1137190"/>
                </a:lnTo>
                <a:lnTo>
                  <a:pt x="1288447" y="1345597"/>
                </a:lnTo>
                <a:cubicBezTo>
                  <a:pt x="1288447" y="1382268"/>
                  <a:pt x="1297877" y="1410176"/>
                  <a:pt x="1316736" y="1429322"/>
                </a:cubicBezTo>
                <a:cubicBezTo>
                  <a:pt x="1335596" y="1448467"/>
                  <a:pt x="1363789" y="1457992"/>
                  <a:pt x="1401223" y="1457992"/>
                </a:cubicBezTo>
                <a:cubicBezTo>
                  <a:pt x="1419606" y="1457992"/>
                  <a:pt x="1436656" y="1455610"/>
                  <a:pt x="1452372" y="1450753"/>
                </a:cubicBezTo>
                <a:cubicBezTo>
                  <a:pt x="1468088" y="1445895"/>
                  <a:pt x="1481042" y="1439418"/>
                  <a:pt x="1491234" y="1431227"/>
                </a:cubicBezTo>
                <a:lnTo>
                  <a:pt x="1463707" y="1370933"/>
                </a:lnTo>
                <a:cubicBezTo>
                  <a:pt x="1455230" y="1376839"/>
                  <a:pt x="1447610" y="1381125"/>
                  <a:pt x="1440656" y="1383602"/>
                </a:cubicBezTo>
                <a:close/>
                <a:moveTo>
                  <a:pt x="1829657" y="1107662"/>
                </a:moveTo>
                <a:cubicBezTo>
                  <a:pt x="1859185" y="1139952"/>
                  <a:pt x="1873949" y="1186434"/>
                  <a:pt x="1873949" y="1247204"/>
                </a:cubicBezTo>
                <a:lnTo>
                  <a:pt x="1873949" y="1280731"/>
                </a:lnTo>
                <a:lnTo>
                  <a:pt x="1612392" y="1280731"/>
                </a:lnTo>
                <a:cubicBezTo>
                  <a:pt x="1613154" y="1316927"/>
                  <a:pt x="1622965" y="1344073"/>
                  <a:pt x="1641824" y="1362075"/>
                </a:cubicBezTo>
                <a:cubicBezTo>
                  <a:pt x="1660684" y="1380077"/>
                  <a:pt x="1684020" y="1389031"/>
                  <a:pt x="1711738" y="1389031"/>
                </a:cubicBezTo>
                <a:cubicBezTo>
                  <a:pt x="1731074" y="1389031"/>
                  <a:pt x="1748314" y="1384459"/>
                  <a:pt x="1763459" y="1375220"/>
                </a:cubicBezTo>
                <a:cubicBezTo>
                  <a:pt x="1778603" y="1366076"/>
                  <a:pt x="1791462" y="1352360"/>
                  <a:pt x="1802130" y="1334262"/>
                </a:cubicBezTo>
                <a:lnTo>
                  <a:pt x="1870234" y="1371505"/>
                </a:lnTo>
                <a:cubicBezTo>
                  <a:pt x="1852613" y="1399318"/>
                  <a:pt x="1830324" y="1420654"/>
                  <a:pt x="1803464" y="1435703"/>
                </a:cubicBezTo>
                <a:cubicBezTo>
                  <a:pt x="1776508" y="1450753"/>
                  <a:pt x="1744980" y="1458182"/>
                  <a:pt x="1708785" y="1458182"/>
                </a:cubicBezTo>
                <a:cubicBezTo>
                  <a:pt x="1652207" y="1458182"/>
                  <a:pt x="1607058" y="1441323"/>
                  <a:pt x="1573149" y="1407605"/>
                </a:cubicBezTo>
                <a:cubicBezTo>
                  <a:pt x="1539335" y="1373886"/>
                  <a:pt x="1522381" y="1325404"/>
                  <a:pt x="1522381" y="1262158"/>
                </a:cubicBezTo>
                <a:cubicBezTo>
                  <a:pt x="1522667" y="1201865"/>
                  <a:pt x="1540097" y="1153001"/>
                  <a:pt x="1574673" y="1115568"/>
                </a:cubicBezTo>
                <a:cubicBezTo>
                  <a:pt x="1609249" y="1078135"/>
                  <a:pt x="1652778" y="1059371"/>
                  <a:pt x="1705070" y="1059371"/>
                </a:cubicBezTo>
                <a:cubicBezTo>
                  <a:pt x="1757363" y="1059371"/>
                  <a:pt x="1800225" y="1075468"/>
                  <a:pt x="1829753" y="1107758"/>
                </a:cubicBezTo>
                <a:close/>
                <a:moveTo>
                  <a:pt x="1788414" y="1218152"/>
                </a:moveTo>
                <a:cubicBezTo>
                  <a:pt x="1788414" y="1188625"/>
                  <a:pt x="1781175" y="1165860"/>
                  <a:pt x="1766602" y="1149858"/>
                </a:cubicBezTo>
                <a:cubicBezTo>
                  <a:pt x="1752029" y="1133856"/>
                  <a:pt x="1732026" y="1125855"/>
                  <a:pt x="1706499" y="1125855"/>
                </a:cubicBezTo>
                <a:cubicBezTo>
                  <a:pt x="1680972" y="1125855"/>
                  <a:pt x="1658398" y="1134618"/>
                  <a:pt x="1641729" y="1152049"/>
                </a:cubicBezTo>
                <a:cubicBezTo>
                  <a:pt x="1625060" y="1169575"/>
                  <a:pt x="1615154" y="1191578"/>
                  <a:pt x="1612011" y="1218057"/>
                </a:cubicBezTo>
                <a:lnTo>
                  <a:pt x="1788414" y="1218057"/>
                </a:lnTo>
                <a:close/>
              </a:path>
            </a:pathLst>
          </a:custGeom>
          <a:gradFill>
            <a:gsLst>
              <a:gs pos="0">
                <a:srgbClr val="FFFFFF"/>
              </a:gs>
              <a:gs pos="100000">
                <a:srgbClr val="C5B4E3"/>
              </a:gs>
            </a:gsLst>
            <a:lin ang="0" scaled="1"/>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b="0" i="0">
              <a:latin typeface="Segoe UI Variable Display" pitchFamily="2" charset="0"/>
            </a:endParaRPr>
          </a:p>
        </p:txBody>
      </p:sp>
    </p:spTree>
    <p:extLst>
      <p:ext uri="{BB962C8B-B14F-4D97-AF65-F5344CB8AC3E}">
        <p14:creationId xmlns:p14="http://schemas.microsoft.com/office/powerpoint/2010/main" val="1624698973"/>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Walkin">
    <p:spTree>
      <p:nvGrpSpPr>
        <p:cNvPr id="1" name=""/>
        <p:cNvGrpSpPr/>
        <p:nvPr/>
      </p:nvGrpSpPr>
      <p:grpSpPr>
        <a:xfrm>
          <a:off x="0" y="0"/>
          <a:ext cx="0" cy="0"/>
          <a:chOff x="0" y="0"/>
          <a:chExt cx="0" cy="0"/>
        </a:xfrm>
      </p:grpSpPr>
      <p:pic>
        <p:nvPicPr>
          <p:cNvPr id="7" name="Picture 6" descr="A blue and purple film strip&#10;&#10;AI-generated content may be incorrect.">
            <a:extLst>
              <a:ext uri="{FF2B5EF4-FFF2-40B4-BE49-F238E27FC236}">
                <a16:creationId xmlns:a16="http://schemas.microsoft.com/office/drawing/2014/main" id="{9CCDF7FE-2CAF-08D6-0A2C-E32515DC4506}"/>
              </a:ext>
            </a:extLst>
          </p:cNvPr>
          <p:cNvPicPr>
            <a:picLocks noChangeAspect="1"/>
          </p:cNvPicPr>
          <p:nvPr userDrawn="1"/>
        </p:nvPicPr>
        <p:blipFill rotWithShape="1">
          <a:blip r:embed="rId2"/>
          <a:srcRect t="553" r="529" b="24"/>
          <a:stretch>
            <a:fillRect/>
          </a:stretch>
        </p:blipFill>
        <p:spPr>
          <a:xfrm>
            <a:off x="0" y="0"/>
            <a:ext cx="12192000" cy="6858000"/>
          </a:xfrm>
          <a:prstGeom prst="rect">
            <a:avLst/>
          </a:prstGeom>
        </p:spPr>
      </p:pic>
      <p:pic>
        <p:nvPicPr>
          <p:cNvPr id="3" name="MS logo white - EMF" descr="Microsoft logo white text version">
            <a:extLst>
              <a:ext uri="{FF2B5EF4-FFF2-40B4-BE49-F238E27FC236}">
                <a16:creationId xmlns:a16="http://schemas.microsoft.com/office/drawing/2014/main" id="{E4AABBA2-B5FA-A14E-3EA5-A61F19B93639}"/>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
        <p:nvSpPr>
          <p:cNvPr id="2" name="Title 1">
            <a:extLst>
              <a:ext uri="{FF2B5EF4-FFF2-40B4-BE49-F238E27FC236}">
                <a16:creationId xmlns:a16="http://schemas.microsoft.com/office/drawing/2014/main" id="{470085AB-EA46-67C7-F2C4-B0103AD076F8}"/>
              </a:ext>
            </a:extLst>
          </p:cNvPr>
          <p:cNvSpPr txBox="1">
            <a:spLocks/>
          </p:cNvSpPr>
          <p:nvPr userDrawn="1"/>
        </p:nvSpPr>
        <p:spPr bwMode="white">
          <a:xfrm>
            <a:off x="519904" y="2299379"/>
            <a:ext cx="5577840" cy="2031325"/>
          </a:xfrm>
          <a:prstGeom prst="rect">
            <a:avLst/>
          </a:prstGeom>
          <a:noFill/>
        </p:spPr>
        <p:txBody>
          <a:bodyPr lIns="0" tIns="0" rIns="0" bIns="0" anchor="b" anchorCtr="0">
            <a:spAutoFit/>
          </a:bodyPr>
          <a:lstStyle>
            <a:lvl1pPr algn="l" defTabSz="932742" rtl="0" eaLnBrk="1" latinLnBrk="0" hangingPunct="1">
              <a:lnSpc>
                <a:spcPct val="100000"/>
              </a:lnSpc>
              <a:spcBef>
                <a:spcPct val="0"/>
              </a:spcBef>
              <a:buNone/>
              <a:defRPr lang="en-US" sz="6600" b="0" kern="1200" cap="none" spc="-50" baseline="0" dirty="0">
                <a:ln w="3175">
                  <a:noFill/>
                </a:ln>
                <a:solidFill>
                  <a:srgbClr val="0577D3"/>
                </a:solidFill>
                <a:effectLst/>
                <a:latin typeface="Segoe Sans Display Semibold" pitchFamily="2" charset="0"/>
                <a:ea typeface="+mn-ea"/>
                <a:cs typeface="Segoe Sans Display Semibold" pitchFamily="2" charset="0"/>
              </a:defRPr>
            </a:lvl1pPr>
          </a:lstStyle>
          <a:p>
            <a:pPr marL="0" algn="l" defTabSz="932742" rtl="0" eaLnBrk="1" latinLnBrk="0" hangingPunct="1">
              <a:lnSpc>
                <a:spcPct val="100000"/>
              </a:lnSpc>
              <a:spcBef>
                <a:spcPct val="0"/>
              </a:spcBef>
              <a:buSzPct val="90000"/>
              <a:buFont typeface="Wingdings" panose="05000000000000000000" pitchFamily="2" charset="2"/>
              <a:buNone/>
            </a:pPr>
            <a:r>
              <a:rPr lang="en-IE" sz="6600" b="1" i="0" kern="1200" cap="none" spc="-200" baseline="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latin typeface="Segoe UI Variable Display Semibold" pitchFamily="2" charset="0"/>
                <a:ea typeface="+mn-ea"/>
                <a:cs typeface="Segoe Sans Display Semibold" pitchFamily="2" charset="0"/>
              </a:rPr>
              <a:t>Microsoft Ignite</a:t>
            </a:r>
          </a:p>
        </p:txBody>
      </p:sp>
    </p:spTree>
    <p:extLst>
      <p:ext uri="{BB962C8B-B14F-4D97-AF65-F5344CB8AC3E}">
        <p14:creationId xmlns:p14="http://schemas.microsoft.com/office/powerpoint/2010/main" val="2590119785"/>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2" name="Picture 1" descr="A blue and purple film strip&#10;&#10;AI-generated content may be incorrect.">
            <a:extLst>
              <a:ext uri="{FF2B5EF4-FFF2-40B4-BE49-F238E27FC236}">
                <a16:creationId xmlns:a16="http://schemas.microsoft.com/office/drawing/2014/main" id="{86730ECF-6D64-729D-6194-920A8D3DE02B}"/>
              </a:ext>
            </a:extLst>
          </p:cNvPr>
          <p:cNvPicPr>
            <a:picLocks noChangeAspect="1"/>
          </p:cNvPicPr>
          <p:nvPr userDrawn="1"/>
        </p:nvPicPr>
        <p:blipFill rotWithShape="1">
          <a:blip r:embed="rId2"/>
          <a:srcRect t="553" r="529" b="24"/>
          <a:stretch>
            <a:fillRect/>
          </a:stretch>
        </p:blipFill>
        <p:spPr>
          <a:xfrm>
            <a:off x="0" y="0"/>
            <a:ext cx="12192000" cy="6858000"/>
          </a:xfrm>
          <a:prstGeom prst="rect">
            <a:avLst/>
          </a:prstGeom>
        </p:spPr>
      </p:pic>
      <p:pic>
        <p:nvPicPr>
          <p:cNvPr id="6" name="MS logo white - EMF" descr="Microsoft logo white text version">
            <a:extLst>
              <a:ext uri="{FF2B5EF4-FFF2-40B4-BE49-F238E27FC236}">
                <a16:creationId xmlns:a16="http://schemas.microsoft.com/office/drawing/2014/main" id="{EB5EB062-3EB9-AE51-7945-D4F3E1AA0D3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
        <p:nvSpPr>
          <p:cNvPr id="9" name="Title 1"/>
          <p:cNvSpPr>
            <a:spLocks noGrp="1"/>
          </p:cNvSpPr>
          <p:nvPr>
            <p:ph type="title" hasCustomPrompt="1"/>
          </p:nvPr>
        </p:nvSpPr>
        <p:spPr bwMode="white">
          <a:xfrm>
            <a:off x="584200" y="2425781"/>
            <a:ext cx="5577840" cy="1107996"/>
          </a:xfrm>
          <a:noFill/>
        </p:spPr>
        <p:txBody>
          <a:bodyPr vert="horz" wrap="square" lIns="0" tIns="0" rIns="0" bIns="0" rtlCol="0" anchor="b" anchorCtr="0">
            <a:spAutoFit/>
          </a:bodyPr>
          <a:lstStyle>
            <a:lvl1pPr>
              <a:defRPr lang="en-US" sz="4000" b="1" i="0" kern="1200" cap="none" spc="-50" baseline="0" dirty="0">
                <a:ln w="3175">
                  <a:noFill/>
                </a:ln>
                <a:solidFill>
                  <a:srgbClr val="C7B6E4"/>
                </a:solidFill>
                <a:effectLst/>
                <a:latin typeface="Segoe UI Variable Display Semibold" pitchFamily="2" charset="0"/>
                <a:ea typeface="+mn-ea"/>
                <a:cs typeface="Segoe UI Semibold" panose="020B0702040204020203" pitchFamily="34" charset="0"/>
              </a:defRPr>
            </a:lvl1pPr>
          </a:lstStyle>
          <a:p>
            <a:pPr marL="0" marR="0" lvl="0" indent="0" algn="l" defTabSz="932742" rtl="0" eaLnBrk="1" fontAlgn="auto" latinLnBrk="0" hangingPunct="1">
              <a:lnSpc>
                <a:spcPct val="90000"/>
              </a:lnSpc>
              <a:spcBef>
                <a:spcPct val="0"/>
              </a:spcBef>
              <a:spcAft>
                <a:spcPts val="0"/>
              </a:spcAft>
              <a:buClrTx/>
              <a:buSzPct val="90000"/>
              <a:buFont typeface="Wingdings" panose="05000000000000000000" pitchFamily="2" charset="2"/>
              <a:buNone/>
              <a:tabLst/>
            </a:pPr>
            <a:r>
              <a:rPr lang="en-US"/>
              <a:t>Event name or presentation title </a:t>
            </a:r>
          </a:p>
        </p:txBody>
      </p:sp>
      <p:sp>
        <p:nvSpPr>
          <p:cNvPr id="5" name="Text Placeholder 4"/>
          <p:cNvSpPr>
            <a:spLocks noGrp="1"/>
          </p:cNvSpPr>
          <p:nvPr>
            <p:ph type="body" sz="quarter" idx="12" hasCustomPrompt="1"/>
          </p:nvPr>
        </p:nvSpPr>
        <p:spPr bwMode="white">
          <a:xfrm>
            <a:off x="584200" y="3962399"/>
            <a:ext cx="5577840" cy="276999"/>
          </a:xfrm>
          <a:noFill/>
        </p:spPr>
        <p:txBody>
          <a:bodyPr wrap="square" lIns="0" tIns="0" rIns="0" bIns="0">
            <a:spAutoFit/>
          </a:bodyPr>
          <a:lstStyle>
            <a:lvl1pPr marL="0" indent="0">
              <a:spcBef>
                <a:spcPts val="0"/>
              </a:spcBef>
              <a:buNone/>
              <a:defRPr lang="en-US" sz="1800" b="0" i="0" kern="1200" spc="0" baseline="0" dirty="0">
                <a:solidFill>
                  <a:schemeClr val="tx1"/>
                </a:solidFill>
                <a:latin typeface="Segoe UI Variable Display" pitchFamily="2" charset="0"/>
                <a:ea typeface="+mn-ea"/>
                <a:cs typeface="Segoe UI" panose="020B0502040204020203" pitchFamily="34" charset="0"/>
              </a:defRPr>
            </a:lvl1pPr>
          </a:lstStyle>
          <a:p>
            <a:pPr marL="0" marR="0" lvl="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pPr>
            <a:r>
              <a:rPr lang="en-US"/>
              <a:t>Speaker name or subtitle text</a:t>
            </a:r>
          </a:p>
        </p:txBody>
      </p:sp>
    </p:spTree>
    <p:extLst>
      <p:ext uri="{BB962C8B-B14F-4D97-AF65-F5344CB8AC3E}">
        <p14:creationId xmlns:p14="http://schemas.microsoft.com/office/powerpoint/2010/main" val="3456696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78">
          <p15:clr>
            <a:srgbClr val="5ACBF0"/>
          </p15:clr>
        </p15:guide>
        <p15:guide id="3" pos="6144">
          <p15:clr>
            <a:srgbClr val="5ACBF0"/>
          </p15:clr>
        </p15:guide>
        <p15:guide id="4" orient="horz" pos="2160">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18223"/>
            <a:ext cx="9144000" cy="615553"/>
          </a:xfrm>
          <a:noFill/>
        </p:spPr>
        <p:txBody>
          <a:bodyPr lIns="0" tIns="0" rIns="0" bIns="0" anchor="b" anchorCtr="0">
            <a:spAutoFit/>
          </a:bodyPr>
          <a:lstStyle>
            <a:lvl1pPr>
              <a:defRPr sz="4000" b="1" i="0" spc="-50" baseline="0">
                <a:solidFill>
                  <a:schemeClr val="tx1"/>
                </a:solidFill>
                <a:latin typeface="Segoe UI Variable Display Semibold" pitchFamily="2" charset="0"/>
                <a:cs typeface="Segoe UI Semibold" panose="020B07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276999"/>
          </a:xfrm>
          <a:noFill/>
        </p:spPr>
        <p:txBody>
          <a:bodyPr wrap="square" lIns="0" tIns="0" rIns="0" bIns="0">
            <a:spAutoFit/>
          </a:bodyPr>
          <a:lstStyle>
            <a:lvl1pPr marL="0" indent="0">
              <a:spcBef>
                <a:spcPts val="0"/>
              </a:spcBef>
              <a:buNone/>
              <a:defRPr sz="1800" b="0" i="0" spc="0" baseline="0">
                <a:solidFill>
                  <a:schemeClr val="tx1"/>
                </a:solidFill>
                <a:latin typeface="Segoe UI Variable Display" pitchFamily="2" charset="0"/>
                <a:cs typeface="Segoe UI" panose="020B0502040204020203" pitchFamily="34" charset="0"/>
              </a:defRPr>
            </a:lvl1pPr>
          </a:lstStyle>
          <a:p>
            <a:pPr lvl="0"/>
            <a:r>
              <a:rPr lang="en-US"/>
              <a:t>Speaker name or subtitle text</a:t>
            </a:r>
          </a:p>
        </p:txBody>
      </p:sp>
      <p:pic>
        <p:nvPicPr>
          <p:cNvPr id="2" name="MS logo white - EMF" descr="Microsoft logo white text version">
            <a:extLst>
              <a:ext uri="{FF2B5EF4-FFF2-40B4-BE49-F238E27FC236}">
                <a16:creationId xmlns:a16="http://schemas.microsoft.com/office/drawing/2014/main" id="{74FE235F-02A3-CF25-8716-2552AE84423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3659568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b="0" i="0">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1612749"/>
          </a:xfrm>
        </p:spPr>
        <p:txBody>
          <a:bodyPr/>
          <a:lstStyle>
            <a:lvl1pPr>
              <a:defRPr b="0" i="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3227720517"/>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b="0" i="0"/>
            </a:lvl1pPr>
          </a:lstStyle>
          <a:p>
            <a:r>
              <a:rPr lang="en-US"/>
              <a:t>Click to edit Master title style</a:t>
            </a:r>
          </a:p>
        </p:txBody>
      </p:sp>
      <p:sp>
        <p:nvSpPr>
          <p:cNvPr id="4" name="Text Placeholder 3"/>
          <p:cNvSpPr>
            <a:spLocks noGrp="1"/>
          </p:cNvSpPr>
          <p:nvPr>
            <p:ph type="body" sz="quarter" idx="10"/>
          </p:nvPr>
        </p:nvSpPr>
        <p:spPr>
          <a:xfrm>
            <a:off x="586390" y="1434370"/>
            <a:ext cx="11018520" cy="1612749"/>
          </a:xfrm>
        </p:spPr>
        <p:txBody>
          <a:bodyPr wrap="square">
            <a:spAutoFit/>
          </a:bodyPr>
          <a:lstStyle>
            <a:lvl1pPr marL="0" indent="0">
              <a:buNone/>
              <a:defRPr b="0" i="0"/>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578139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b="0" i="0"/>
            </a:lvl1p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1612749"/>
          </a:xfrm>
        </p:spPr>
        <p:txBody>
          <a:bodyPr/>
          <a:lstStyle>
            <a:lvl1pPr>
              <a:defRPr b="0" i="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1612749"/>
          </a:xfrm>
        </p:spPr>
        <p:txBody>
          <a:bodyPr/>
          <a:lstStyle>
            <a:lvl1pPr>
              <a:defRPr b="0" i="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52795355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lvl1pPr>
              <a:defRPr b="0" i="0"/>
            </a:lvl1p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i="0">
                <a:latin typeface="Segoe UI Variable Display" pitchFamily="2"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i="0">
                <a:latin typeface="Segoe UI Variable Display" pitchFamily="2"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9364986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b="0" i="0"/>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b="0" i="0">
                <a:solidFill>
                  <a:schemeClr val="tx1"/>
                </a:solidFill>
                <a:latin typeface="Segoe UI Variable Display Semibold" pitchFamily="2" charset="0"/>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b="0" i="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b="0" i="0">
                <a:solidFill>
                  <a:schemeClr val="tx1"/>
                </a:solidFill>
                <a:latin typeface="Segoe UI Variable Display Semibold" pitchFamily="2" charset="0"/>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b="0" i="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5614880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b="0" i="0"/>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b="0" i="0">
                <a:solidFill>
                  <a:schemeClr val="tx1"/>
                </a:solidFill>
                <a:latin typeface="Segoe UI Variable Display Semibold" pitchFamily="2" charset="0"/>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1551194"/>
          </a:xfrm>
        </p:spPr>
        <p:txBody>
          <a:bodyPr/>
          <a:lstStyle>
            <a:lvl1pPr>
              <a:defRPr sz="2400" b="0" i="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b="0" i="0">
                <a:solidFill>
                  <a:schemeClr val="tx1"/>
                </a:solidFill>
                <a:latin typeface="Segoe UI Variable Display Semibold" pitchFamily="2" charset="0"/>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1551194"/>
          </a:xfrm>
        </p:spPr>
        <p:txBody>
          <a:bodyPr/>
          <a:lstStyle>
            <a:lvl1pPr>
              <a:defRPr sz="2400" b="0" i="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Box 2">
            <a:extLst>
              <a:ext uri="{FF2B5EF4-FFF2-40B4-BE49-F238E27FC236}">
                <a16:creationId xmlns:a16="http://schemas.microsoft.com/office/drawing/2014/main" id="{807CBEB8-AFEF-362F-CB36-DC00FA4C6C8A}"/>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205905735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lvl1pPr>
              <a:defRPr b="0" i="0"/>
            </a:lvl1p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b="0" i="0">
                <a:solidFill>
                  <a:schemeClr val="tx1"/>
                </a:solidFill>
                <a:latin typeface="Segoe UI Variable Display Semibold" pitchFamily="2" charset="0"/>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b="0" i="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b="0" i="0">
                <a:solidFill>
                  <a:schemeClr val="tx1"/>
                </a:solidFill>
                <a:latin typeface="Segoe UI Variable Display Semibold" pitchFamily="2" charset="0"/>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b="0" i="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b="0" i="0">
                <a:solidFill>
                  <a:schemeClr val="tx1"/>
                </a:solidFill>
                <a:latin typeface="Segoe UI Variable Display Semibold" pitchFamily="2" charset="0"/>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b="0" i="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99252190"/>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lvl1pPr>
              <a:defRPr b="0" i="0"/>
            </a:lvl1p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b="0" i="0">
                <a:solidFill>
                  <a:schemeClr val="tx1"/>
                </a:solidFill>
                <a:latin typeface="Segoe UI Variable Display Semibold" pitchFamily="2" charset="0"/>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b="0" i="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b="0" i="0">
                <a:solidFill>
                  <a:schemeClr val="tx1"/>
                </a:solidFill>
                <a:latin typeface="Segoe UI Variable Display Semibold" pitchFamily="2" charset="0"/>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b="0" i="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b="0" i="0">
                <a:solidFill>
                  <a:schemeClr val="tx1"/>
                </a:solidFill>
                <a:latin typeface="Segoe UI Variable Display Semibold" pitchFamily="2" charset="0"/>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b="0" i="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b="0" i="0">
                <a:solidFill>
                  <a:schemeClr val="tx1"/>
                </a:solidFill>
                <a:latin typeface="Segoe UI Variable Display Semibold" pitchFamily="2" charset="0"/>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b="0" i="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28984488"/>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lvl1pPr>
              <a:defRPr b="0" i="0"/>
            </a:lvl1p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b="0" i="0">
                <a:solidFill>
                  <a:schemeClr val="tx1"/>
                </a:solidFill>
                <a:latin typeface="Segoe UI Variable Display Semibold" pitchFamily="2" charset="0"/>
              </a:defRPr>
            </a:lvl1pPr>
          </a:lstStyle>
          <a:p>
            <a:pPr lvl="0"/>
            <a:r>
              <a:rPr lang="en-US"/>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b="0" i="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b="0" i="0">
                <a:solidFill>
                  <a:schemeClr val="tx1"/>
                </a:solidFill>
                <a:latin typeface="Segoe UI Variable Display Semibold" pitchFamily="2" charset="0"/>
              </a:defRPr>
            </a:lvl1pPr>
          </a:lstStyle>
          <a:p>
            <a:pPr lvl="0"/>
            <a:r>
              <a:rPr lang="en-US"/>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b="0" i="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b="0" i="0">
                <a:solidFill>
                  <a:schemeClr val="tx1"/>
                </a:solidFill>
                <a:latin typeface="Segoe UI Variable Display Semibold" pitchFamily="2" charset="0"/>
              </a:defRPr>
            </a:lvl1pPr>
          </a:lstStyle>
          <a:p>
            <a:pPr lvl="0"/>
            <a:r>
              <a:rPr lang="en-US"/>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b="0" i="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b="0" i="0">
                <a:solidFill>
                  <a:schemeClr val="tx1"/>
                </a:solidFill>
                <a:latin typeface="Segoe UI Variable Display Semibold" pitchFamily="2" charset="0"/>
              </a:defRPr>
            </a:lvl1pPr>
          </a:lstStyle>
          <a:p>
            <a:pPr lvl="0"/>
            <a:r>
              <a:rPr lang="en-US"/>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b="0" i="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b="0" i="0">
                <a:solidFill>
                  <a:schemeClr val="tx1"/>
                </a:solidFill>
                <a:latin typeface="Segoe UI Variable Display Semibold" pitchFamily="2" charset="0"/>
              </a:defRPr>
            </a:lvl1pPr>
          </a:lstStyle>
          <a:p>
            <a:pPr lvl="0"/>
            <a:r>
              <a:rPr lang="en-US"/>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b="0" i="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39504020"/>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lvl1pPr>
              <a:defRPr b="0" i="0"/>
            </a:lvl1pPr>
          </a:lstStyle>
          <a:p>
            <a:r>
              <a:rPr lang="en-US"/>
              <a:t>Click to edit Master title style</a:t>
            </a:r>
          </a:p>
        </p:txBody>
      </p:sp>
    </p:spTree>
    <p:extLst>
      <p:ext uri="{BB962C8B-B14F-4D97-AF65-F5344CB8AC3E}">
        <p14:creationId xmlns:p14="http://schemas.microsoft.com/office/powerpoint/2010/main" val="386637963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87123690-81CD-3A1E-2F90-E1E12292EE14}"/>
              </a:ext>
            </a:extLst>
          </p:cNvPr>
          <p:cNvPicPr>
            <a:picLocks noChangeAspect="1"/>
          </p:cNvPicPr>
          <p:nvPr userDrawn="1"/>
        </p:nvPicPr>
        <p:blipFill>
          <a:blip r:embed="rId2">
            <a:alphaModFix/>
            <a:extLst>
              <a:ext uri="{28A0092B-C50C-407E-A947-70E740481C1C}">
                <a14:useLocalDpi xmlns:a14="http://schemas.microsoft.com/office/drawing/2010/main" val="0"/>
              </a:ext>
            </a:extLst>
          </a:blip>
          <a:srcRect/>
          <a:stretch/>
        </p:blipFill>
        <p:spPr>
          <a:xfrm>
            <a:off x="217" y="0"/>
            <a:ext cx="12190295" cy="6858000"/>
          </a:xfrm>
          <a:prstGeom prst="rect">
            <a:avLst/>
          </a:prstGeom>
        </p:spPr>
      </p:pic>
      <p:sp>
        <p:nvSpPr>
          <p:cNvPr id="42" name="Rectangle 41">
            <a:extLst>
              <a:ext uri="{FF2B5EF4-FFF2-40B4-BE49-F238E27FC236}">
                <a16:creationId xmlns:a16="http://schemas.microsoft.com/office/drawing/2014/main" id="{DC91D503-A884-8217-B71B-ADE0B5BE55D4}"/>
              </a:ext>
            </a:extLst>
          </p:cNvPr>
          <p:cNvSpPr/>
          <p:nvPr userDrawn="1"/>
        </p:nvSpPr>
        <p:spPr bwMode="auto">
          <a:xfrm>
            <a:off x="-1488" y="0"/>
            <a:ext cx="12192000" cy="6858000"/>
          </a:xfrm>
          <a:prstGeom prst="rect">
            <a:avLst/>
          </a:prstGeom>
          <a:gradFill>
            <a:gsLst>
              <a:gs pos="0">
                <a:schemeClr val="bg1"/>
              </a:gs>
              <a:gs pos="100000">
                <a:schemeClr val="bg1">
                  <a:alpha val="0"/>
                </a:schemeClr>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rmAutofit/>
          </a:bodyPr>
          <a:lstStyle/>
          <a:p>
            <a:pPr algn="l" defTabSz="932472" fontAlgn="base">
              <a:spcBef>
                <a:spcPct val="0"/>
              </a:spcBef>
              <a:spcAft>
                <a:spcPct val="0"/>
              </a:spcAft>
            </a:pPr>
            <a:endParaRPr lang="en-IE" sz="2000" b="0" i="0">
              <a:solidFill>
                <a:schemeClr val="bg1"/>
              </a:solidFill>
              <a:latin typeface="Segoe UI Variable Display" pitchFamily="2" charset="0"/>
              <a:ea typeface="Segoe UI" pitchFamily="34" charset="0"/>
              <a:cs typeface="Segoe UI" pitchFamily="34" charset="0"/>
            </a:endParaRPr>
          </a:p>
        </p:txBody>
      </p:sp>
    </p:spTree>
    <p:extLst>
      <p:ext uri="{BB962C8B-B14F-4D97-AF65-F5344CB8AC3E}">
        <p14:creationId xmlns:p14="http://schemas.microsoft.com/office/powerpoint/2010/main" val="367232394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922306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pic>
        <p:nvPicPr>
          <p:cNvPr id="4" name="Picture 3" descr="A blurry image of a blue and purple light&#10;&#10;AI-generated content may be incorrect.">
            <a:extLst>
              <a:ext uri="{FF2B5EF4-FFF2-40B4-BE49-F238E27FC236}">
                <a16:creationId xmlns:a16="http://schemas.microsoft.com/office/drawing/2014/main" id="{8C3A25F4-03AC-7713-866B-BDA6871CF2BE}"/>
              </a:ext>
            </a:extLst>
          </p:cNvPr>
          <p:cNvPicPr/>
          <p:nvPr userDrawn="1"/>
        </p:nvPicPr>
        <p:blipFill>
          <a:blip r:embed="rId2">
            <a:alphaModFix amt="75000"/>
            <a:extLst>
              <a:ext uri="{28A0092B-C50C-407E-A947-70E740481C1C}">
                <a14:useLocalDpi xmlns:a14="http://schemas.microsoft.com/office/drawing/2010/main" val="0"/>
              </a:ext>
            </a:extLst>
          </a:blip>
          <a:srcRect/>
          <a:stretch>
            <a:fillRect/>
          </a:stretch>
        </p:blipFill>
        <p:spPr>
          <a:xfrm>
            <a:off x="0" y="0"/>
            <a:ext cx="12191565" cy="6858000"/>
          </a:xfrm>
          <a:prstGeom prst="rect">
            <a:avLst/>
          </a:prstGeom>
        </p:spPr>
      </p:pic>
      <p:sp>
        <p:nvSpPr>
          <p:cNvPr id="5" name="Rectangle 4">
            <a:extLst>
              <a:ext uri="{FF2B5EF4-FFF2-40B4-BE49-F238E27FC236}">
                <a16:creationId xmlns:a16="http://schemas.microsoft.com/office/drawing/2014/main" id="{C25AC0B9-5571-44EF-DC65-AFEEE9319586}"/>
              </a:ext>
            </a:extLst>
          </p:cNvPr>
          <p:cNvSpPr>
            <a:spLocks/>
          </p:cNvSpPr>
          <p:nvPr userDrawn="1"/>
        </p:nvSpPr>
        <p:spPr bwMode="auto">
          <a:xfrm>
            <a:off x="-435" y="0"/>
            <a:ext cx="12192000" cy="6858000"/>
          </a:xfrm>
          <a:prstGeom prst="rect">
            <a:avLst/>
          </a:prstGeom>
          <a:gradFill>
            <a:gsLst>
              <a:gs pos="0">
                <a:schemeClr val="bg1"/>
              </a:gs>
              <a:gs pos="100000">
                <a:schemeClr val="bg1">
                  <a:alpha val="0"/>
                </a:schemeClr>
              </a:gs>
            </a:gsLst>
            <a:lin ang="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rmAutofit/>
          </a:bodyPr>
          <a:lstStyle/>
          <a:p>
            <a:pPr algn="l" defTabSz="932472" fontAlgn="base">
              <a:spcBef>
                <a:spcPct val="0"/>
              </a:spcBef>
              <a:spcAft>
                <a:spcPct val="0"/>
              </a:spcAft>
            </a:pPr>
            <a:endParaRPr lang="en-IE" sz="2000" b="0" i="0">
              <a:solidFill>
                <a:schemeClr val="bg1"/>
              </a:solidFill>
              <a:latin typeface="Segoe UI Variable Display" pitchFamily="2" charset="0"/>
              <a:ea typeface="Segoe UI" pitchFamily="34" charset="0"/>
              <a:cs typeface="Segoe UI" pitchFamily="34" charset="0"/>
            </a:endParaRPr>
          </a:p>
        </p:txBody>
      </p:sp>
    </p:spTree>
    <p:extLst>
      <p:ext uri="{BB962C8B-B14F-4D97-AF65-F5344CB8AC3E}">
        <p14:creationId xmlns:p14="http://schemas.microsoft.com/office/powerpoint/2010/main" val="412535169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lvl1pPr>
              <a:defRPr b="0" i="0"/>
            </a:lvl1pPr>
          </a:lstStyle>
          <a:p>
            <a:r>
              <a:rPr lang="en-US"/>
              <a:t>Click to edit Master title style</a:t>
            </a:r>
          </a:p>
        </p:txBody>
      </p:sp>
    </p:spTree>
    <p:extLst>
      <p:ext uri="{BB962C8B-B14F-4D97-AF65-F5344CB8AC3E}">
        <p14:creationId xmlns:p14="http://schemas.microsoft.com/office/powerpoint/2010/main" val="289656878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b="0" i="0" spc="0">
                <a:latin typeface="Segoe UI Variable Display Semibold" pitchFamily="2" charset="0"/>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412112210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2016203"/>
            <a:ext cx="4158362" cy="1107996"/>
          </a:xfrm>
        </p:spPr>
        <p:txBody>
          <a:bodyPr anchor="b"/>
          <a:lstStyle>
            <a:lvl1pPr>
              <a:defRPr b="0" i="0"/>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338554"/>
          </a:xfrm>
        </p:spPr>
        <p:txBody>
          <a:bodyPr/>
          <a:lstStyle>
            <a:lvl1pPr marL="0" indent="0">
              <a:buNone/>
              <a:defRPr sz="2200" b="0" i="0">
                <a:latin typeface="Segoe UI Variable Display" pitchFamily="2" charset="0"/>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4110914292"/>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2873414"/>
            <a:ext cx="4159950" cy="1107996"/>
          </a:xfrm>
        </p:spPr>
        <p:txBody>
          <a:bodyPr anchor="ctr"/>
          <a:lstStyle>
            <a:lvl1pPr>
              <a:defRPr b="0" i="0"/>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587528918"/>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861774"/>
          </a:xfrm>
        </p:spPr>
        <p:txBody>
          <a:bodyPr anchor="t"/>
          <a:lstStyle>
            <a:lvl1pPr>
              <a:defRPr sz="2800" b="0" i="0"/>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6C2F1290-9237-4BEE-AAAC-6708F286265B}"/>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3977177754"/>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0" i="0">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657600"/>
            <a:ext cx="12192000"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00" b="0" i="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3098998355"/>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0" i="0">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b="0" i="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1D4894F6-B50F-43E1-83FC-4F2200B2FA6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3241847108"/>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0" i="0">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522720" y="0"/>
            <a:ext cx="5669280" cy="6858000"/>
          </a:xfrm>
          <a:gradFill flip="none" rotWithShape="1">
            <a:gsLst>
              <a:gs pos="50000">
                <a:srgbClr val="000000">
                  <a:alpha val="70000"/>
                </a:srgbClr>
              </a:gs>
              <a:gs pos="100000">
                <a:srgbClr val="000000">
                  <a:alpha val="0"/>
                </a:srgbClr>
              </a:gs>
            </a:gsLst>
            <a:lin ang="10800000" scaled="1"/>
            <a:tileRect/>
          </a:gradFill>
          <a:ln>
            <a:noFill/>
          </a:ln>
        </p:spPr>
        <p:txBody>
          <a:bodyPr lIns="585216" tIns="585216" rIns="585216" bIns="585216" anchor="ctr">
            <a:noAutofit/>
          </a:bodyPr>
          <a:lstStyle>
            <a:lvl1pPr algn="r">
              <a:defRPr sz="3600" b="0" i="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A629011D-E3B4-416F-9D7F-7A99AE49F65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1444700603"/>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p15:clr>
            <a:srgbClr val="5ACBF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436128"/>
            <a:ext cx="11018520" cy="553998"/>
          </a:xfrm>
        </p:spPr>
        <p:txBody>
          <a:bodyPr anchor="ctr"/>
          <a:lstStyle>
            <a:lvl1pPr algn="ctr">
              <a:defRPr b="0" i="0"/>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280160" rIns="0" bIns="0" rtlCol="0" anchor="t" anchorCtr="0">
            <a:noAutofit/>
          </a:bodyPr>
          <a:lstStyle>
            <a:lvl1pPr marL="0" indent="0" algn="ctr">
              <a:buNone/>
              <a:defRPr lang="en-US" sz="1400" b="0" i="0"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3067596226"/>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866287"/>
            <a:ext cx="11018520" cy="553998"/>
          </a:xfrm>
        </p:spPr>
        <p:txBody>
          <a:bodyPr anchor="ctr"/>
          <a:lstStyle>
            <a:lvl1pPr algn="ctr">
              <a:defRPr b="0" i="0"/>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0" i="0"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842648751"/>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553998"/>
          </a:xfrm>
        </p:spPr>
        <p:txBody>
          <a:bodyPr/>
          <a:lstStyle>
            <a:lvl1pPr>
              <a:defRPr b="0" i="0"/>
            </a:lvl1p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276999"/>
          </a:xfrm>
        </p:spPr>
        <p:txBody>
          <a:bodyPr/>
          <a:lstStyle>
            <a:lvl1pPr marL="0" indent="0" algn="l">
              <a:spcBef>
                <a:spcPts val="0"/>
              </a:spcBef>
              <a:buNone/>
              <a:defRPr sz="1800" b="0" i="0">
                <a:latin typeface="Segoe UI Variable Display Semibold" pitchFamily="2" charset="0"/>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0" i="0"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276999"/>
          </a:xfrm>
        </p:spPr>
        <p:txBody>
          <a:bodyPr/>
          <a:lstStyle>
            <a:lvl1pPr marL="0" indent="0" algn="l">
              <a:spcBef>
                <a:spcPts val="0"/>
              </a:spcBef>
              <a:buNone/>
              <a:defRPr sz="1800" b="0" i="0">
                <a:latin typeface="Segoe UI Variable Display Semibold" pitchFamily="2" charset="0"/>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0" i="0"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1859044429"/>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lstStyle>
            <a:lvl1pPr>
              <a:defRPr b="0" i="0"/>
            </a:lvl1p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276999"/>
          </a:xfrm>
        </p:spPr>
        <p:txBody>
          <a:bodyPr/>
          <a:lstStyle>
            <a:lvl1pPr marL="0" indent="0" algn="l">
              <a:spcBef>
                <a:spcPts val="0"/>
              </a:spcBef>
              <a:buNone/>
              <a:defRPr sz="1800" b="0" i="0">
                <a:latin typeface="Segoe UI Variable Display Semibold" pitchFamily="2" charset="0"/>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276999"/>
          </a:xfrm>
        </p:spPr>
        <p:txBody>
          <a:bodyPr/>
          <a:lstStyle>
            <a:lvl1pPr marL="0" indent="0" algn="l">
              <a:spcBef>
                <a:spcPts val="0"/>
              </a:spcBef>
              <a:buNone/>
              <a:defRPr sz="1800" b="0" i="0">
                <a:latin typeface="Segoe UI Variable Display Semibold" pitchFamily="2" charset="0"/>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276999"/>
          </a:xfrm>
        </p:spPr>
        <p:txBody>
          <a:bodyPr/>
          <a:lstStyle>
            <a:lvl1pPr marL="0" indent="0" algn="l">
              <a:spcBef>
                <a:spcPts val="0"/>
              </a:spcBef>
              <a:buNone/>
              <a:defRPr sz="1800" b="0" i="0">
                <a:latin typeface="Segoe UI Variable Display Semibold" pitchFamily="2" charset="0"/>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1853243888"/>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lstStyle>
            <a:lvl1pPr>
              <a:defRPr b="0" i="0"/>
            </a:lvl1p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553998"/>
          </a:xfrm>
        </p:spPr>
        <p:txBody>
          <a:bodyPr/>
          <a:lstStyle>
            <a:lvl1pPr marL="0" indent="0" algn="l">
              <a:spcBef>
                <a:spcPts val="0"/>
              </a:spcBef>
              <a:buNone/>
              <a:defRPr sz="1800" b="0" i="0">
                <a:latin typeface="Segoe UI Variable Display Semibold" pitchFamily="2" charset="0"/>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553998"/>
          </a:xfrm>
        </p:spPr>
        <p:txBody>
          <a:bodyPr/>
          <a:lstStyle>
            <a:lvl1pPr marL="0" indent="0" algn="l">
              <a:spcBef>
                <a:spcPts val="0"/>
              </a:spcBef>
              <a:buNone/>
              <a:defRPr sz="1800" b="0" i="0">
                <a:latin typeface="Segoe UI Variable Display Semibold" pitchFamily="2" charset="0"/>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553998"/>
          </a:xfrm>
        </p:spPr>
        <p:txBody>
          <a:bodyPr/>
          <a:lstStyle>
            <a:lvl1pPr marL="0" indent="0" algn="l">
              <a:spcBef>
                <a:spcPts val="0"/>
              </a:spcBef>
              <a:buNone/>
              <a:defRPr sz="1800" b="0" i="0">
                <a:latin typeface="Segoe UI Variable Display Semibold" pitchFamily="2" charset="0"/>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553998"/>
          </a:xfrm>
        </p:spPr>
        <p:txBody>
          <a:bodyPr/>
          <a:lstStyle>
            <a:lvl1pPr marL="0" indent="0" algn="l">
              <a:spcBef>
                <a:spcPts val="0"/>
              </a:spcBef>
              <a:buNone/>
              <a:defRPr sz="1800" b="0" i="0">
                <a:latin typeface="Segoe UI Variable Display Semibold" pitchFamily="2" charset="0"/>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1711108318"/>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866573"/>
            <a:ext cx="11018520" cy="553998"/>
          </a:xfrm>
        </p:spPr>
        <p:txBody>
          <a:bodyPr anchor="ctr"/>
          <a:lstStyle>
            <a:lvl1pPr algn="ctr">
              <a:defRPr b="0" i="0"/>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276999"/>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276999"/>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4" name="TextBox 3">
            <a:extLst>
              <a:ext uri="{FF2B5EF4-FFF2-40B4-BE49-F238E27FC236}">
                <a16:creationId xmlns:a16="http://schemas.microsoft.com/office/drawing/2014/main" id="{6AAE597A-BE1E-6B1F-960D-A90DC95443A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2554400947"/>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866572"/>
            <a:ext cx="11018520" cy="553998"/>
          </a:xfrm>
        </p:spPr>
        <p:txBody>
          <a:bodyPr anchor="ctr"/>
          <a:lstStyle>
            <a:lvl1pPr algn="ctr">
              <a:defRPr b="0" i="0"/>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553998"/>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553998"/>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553998"/>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1410765271"/>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866573"/>
            <a:ext cx="11018520" cy="553998"/>
          </a:xfrm>
        </p:spPr>
        <p:txBody>
          <a:bodyPr anchor="ctr"/>
          <a:lstStyle>
            <a:lvl1pPr algn="ctr">
              <a:defRPr b="0" i="0"/>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2377848201"/>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Fiv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866573"/>
            <a:ext cx="11018520" cy="553998"/>
          </a:xfrm>
        </p:spPr>
        <p:txBody>
          <a:bodyPr anchor="ctr"/>
          <a:lstStyle>
            <a:lvl1pPr algn="ctr">
              <a:defRPr b="0" i="0"/>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292608" y="4800600"/>
            <a:ext cx="1801368"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386584" cy="2286000"/>
          </a:xfrm>
          <a:blipFill>
            <a:blip r:embed="rId2"/>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2743962" y="4799409"/>
            <a:ext cx="1801368"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2451354" y="2286000"/>
            <a:ext cx="2386584" cy="2286000"/>
          </a:xfrm>
          <a:blipFill>
            <a:blip r:embed="rId3"/>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5195316" y="4799410"/>
            <a:ext cx="1801368"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4902708" y="2286000"/>
            <a:ext cx="2386584" cy="2286000"/>
          </a:xfrm>
          <a:blipFill>
            <a:blip r:embed="rId4"/>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7646670" y="4799409"/>
            <a:ext cx="1801368"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7354062" y="2286000"/>
            <a:ext cx="2386584" cy="2286000"/>
          </a:xfrm>
          <a:blipFill>
            <a:blip r:embed="rId5"/>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21" name="Text Placeholder 3">
            <a:extLst>
              <a:ext uri="{FF2B5EF4-FFF2-40B4-BE49-F238E27FC236}">
                <a16:creationId xmlns:a16="http://schemas.microsoft.com/office/drawing/2014/main" id="{5B1B6F72-F14C-40F1-8B29-8620AA34DC63}"/>
              </a:ext>
            </a:extLst>
          </p:cNvPr>
          <p:cNvSpPr>
            <a:spLocks noGrp="1"/>
          </p:cNvSpPr>
          <p:nvPr>
            <p:ph type="body" sz="quarter" idx="22"/>
          </p:nvPr>
        </p:nvSpPr>
        <p:spPr>
          <a:xfrm>
            <a:off x="10098024" y="4799409"/>
            <a:ext cx="1801368"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20" name="Picture Placeholder" descr="This photo is a 'placeholder' only. Drag or drop your photo here, or click and tap the center to insert a photo.">
            <a:extLst>
              <a:ext uri="{FF2B5EF4-FFF2-40B4-BE49-F238E27FC236}">
                <a16:creationId xmlns:a16="http://schemas.microsoft.com/office/drawing/2014/main" id="{2AD682C7-20D7-4ED0-99A7-C8530DAC8612}"/>
              </a:ext>
            </a:extLst>
          </p:cNvPr>
          <p:cNvSpPr>
            <a:spLocks noGrp="1"/>
          </p:cNvSpPr>
          <p:nvPr>
            <p:ph type="pic" sz="quarter" idx="21" hasCustomPrompt="1"/>
          </p:nvPr>
        </p:nvSpPr>
        <p:spPr bwMode="ltGray">
          <a:xfrm>
            <a:off x="9805416" y="2286000"/>
            <a:ext cx="2386584" cy="2286000"/>
          </a:xfrm>
          <a:blipFill>
            <a:blip r:embed="rId6"/>
            <a:stretch>
              <a:fillRect/>
            </a:stretch>
          </a:blipFill>
        </p:spPr>
        <p:txBody>
          <a:bodyPr lIns="0" tIns="0" rIns="0" bIns="73152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2582702156"/>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8" pos="4631">
          <p15:clr>
            <a:srgbClr val="5ACBF0"/>
          </p15:clr>
        </p15:guide>
        <p15:guide id="9" pos="4593">
          <p15:clr>
            <a:srgbClr val="5ACBF0"/>
          </p15:clr>
        </p15:guide>
        <p15:guide id="10" pos="6134">
          <p15:clr>
            <a:srgbClr val="5ACBF0"/>
          </p15:clr>
        </p15:guide>
        <p15:guide id="11" pos="1323">
          <p15:clr>
            <a:srgbClr val="5ACBF0"/>
          </p15:clr>
        </p15:guide>
        <p15:guide id="12" pos="2865">
          <p15:clr>
            <a:srgbClr val="5ACBF0"/>
          </p15:clr>
        </p15:guide>
        <p15:guide id="13" pos="4815">
          <p15:clr>
            <a:srgbClr val="5ACBF0"/>
          </p15:clr>
        </p15:guide>
        <p15:guide id="14" pos="6361">
          <p15:clr>
            <a:srgbClr val="5ACBF0"/>
          </p15:clr>
        </p15:guide>
        <p15:guide id="15" orient="horz">
          <p15:clr>
            <a:srgbClr val="5ACBF0"/>
          </p15:clr>
        </p15:guide>
        <p15:guide id="16" pos="1727">
          <p15:clr>
            <a:srgbClr val="5ACBF0"/>
          </p15:clr>
        </p15:guide>
        <p15:guide id="17" pos="2294">
          <p15:clr>
            <a:srgbClr val="5ACBF0"/>
          </p15:clr>
        </p15:guide>
        <p15:guide id="18" pos="3273">
          <p15:clr>
            <a:srgbClr val="5ACBF0"/>
          </p15:clr>
        </p15:guide>
        <p15:guide id="19" pos="4411">
          <p15:clr>
            <a:srgbClr val="5ACBF0"/>
          </p15:clr>
        </p15:guide>
        <p15:guide id="21" pos="6179">
          <p15:clr>
            <a:srgbClr val="5ACBF0"/>
          </p15:clr>
        </p15:guide>
        <p15:guide id="22" pos="1501">
          <p15:clr>
            <a:srgbClr val="5ACBF0"/>
          </p15:clr>
        </p15:guide>
        <p15:guide id="23" pos="1543">
          <p15:clr>
            <a:srgbClr val="5ACBF0"/>
          </p15:clr>
        </p15:guide>
        <p15:guide id="24" pos="3049">
          <p15:clr>
            <a:srgbClr val="5ACBF0"/>
          </p15:clr>
        </p15:guide>
        <p15:guide id="25" pos="3088">
          <p15:clr>
            <a:srgbClr val="5ACBF0"/>
          </p15:clr>
        </p15:guide>
        <p15:guide id="26" pos="5954">
          <p15:clr>
            <a:srgbClr val="5ACBF0"/>
          </p15:clr>
        </p15:guide>
        <p15:guide id="27" pos="3840">
          <p15:clr>
            <a:srgbClr val="5ACBF0"/>
          </p15:clr>
        </p15:guide>
        <p15:guide id="28" pos="5386">
          <p15:clr>
            <a:srgbClr val="5ACBF0"/>
          </p15:clr>
        </p15:guide>
        <p15:guide id="29" pos="753">
          <p15:clr>
            <a:srgbClr val="5ACBF0"/>
          </p15:clr>
        </p15:guide>
        <p15:guide id="30" pos="6927">
          <p15:clr>
            <a:srgbClr val="5ACBF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869747"/>
            <a:ext cx="11018520" cy="553998"/>
          </a:xfrm>
        </p:spPr>
        <p:txBody>
          <a:bodyPr anchor="ctr"/>
          <a:lstStyle>
            <a:lvl1pPr algn="ctr">
              <a:defRPr b="0" i="0"/>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553998"/>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553998"/>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553998"/>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2407937372"/>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863792"/>
            <a:ext cx="11018520" cy="553998"/>
          </a:xfrm>
        </p:spPr>
        <p:txBody>
          <a:bodyPr anchor="ctr"/>
          <a:lstStyle>
            <a:lvl1pPr algn="ctr">
              <a:defRPr b="0" i="0"/>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553998"/>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553998"/>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553998"/>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553998"/>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3338326957"/>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Fiv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863792"/>
            <a:ext cx="11018520" cy="553998"/>
          </a:xfrm>
        </p:spPr>
        <p:txBody>
          <a:bodyPr anchor="ctr"/>
          <a:lstStyle>
            <a:lvl1pPr algn="ctr">
              <a:defRPr b="0" i="0"/>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1737360" cy="1737360"/>
          </a:xfrm>
          <a:prstGeom prst="ellipse">
            <a:avLst/>
          </a:prstGeom>
          <a:blipFill>
            <a:blip r:embed="rId2"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235450"/>
            <a:ext cx="1737360"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2905506" y="2286000"/>
            <a:ext cx="1737360" cy="1737360"/>
          </a:xfrm>
          <a:prstGeom prst="ellipse">
            <a:avLst/>
          </a:prstGeom>
          <a:blipFill>
            <a:blip r:embed="rId3"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2905506" y="4235450"/>
            <a:ext cx="1737360"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5227320" y="2286000"/>
            <a:ext cx="1737360" cy="1737360"/>
          </a:xfrm>
          <a:prstGeom prst="ellipse">
            <a:avLst/>
          </a:prstGeom>
          <a:blipFill>
            <a:blip r:embed="rId4"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5227320" y="4235451"/>
            <a:ext cx="1737360"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7548118" y="2286000"/>
            <a:ext cx="1737360" cy="1737360"/>
          </a:xfrm>
          <a:prstGeom prst="ellipse">
            <a:avLst/>
          </a:prstGeom>
          <a:blipFill>
            <a:blip r:embed="rId5"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insert44</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7548118" y="4235450"/>
            <a:ext cx="1737360"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E4DC3400-0B11-4EA0-9B8D-6FADE6964F37}"/>
              </a:ext>
            </a:extLst>
          </p:cNvPr>
          <p:cNvSpPr>
            <a:spLocks noGrp="1" noChangeAspect="1"/>
          </p:cNvSpPr>
          <p:nvPr>
            <p:ph type="pic" sz="quarter" idx="23" hasCustomPrompt="1"/>
          </p:nvPr>
        </p:nvSpPr>
        <p:spPr bwMode="ltGray">
          <a:xfrm>
            <a:off x="9869423" y="2286000"/>
            <a:ext cx="1737360" cy="1737360"/>
          </a:xfrm>
          <a:prstGeom prst="ellipse">
            <a:avLst/>
          </a:prstGeom>
          <a:blipFill>
            <a:blip r:embed="rId6" cstate="print">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0" i="0">
                <a:solidFill>
                  <a:srgbClr val="000000"/>
                </a:solidFill>
                <a:latin typeface="Segoe UI Variable Display" pitchFamily="2" charset="0"/>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20" name="Text Placeholder 3">
            <a:extLst>
              <a:ext uri="{FF2B5EF4-FFF2-40B4-BE49-F238E27FC236}">
                <a16:creationId xmlns:a16="http://schemas.microsoft.com/office/drawing/2014/main" id="{133C357E-ECC0-485F-9033-5D4DEC8774BB}"/>
              </a:ext>
            </a:extLst>
          </p:cNvPr>
          <p:cNvSpPr>
            <a:spLocks noGrp="1"/>
          </p:cNvSpPr>
          <p:nvPr>
            <p:ph type="body" sz="quarter" idx="24"/>
          </p:nvPr>
        </p:nvSpPr>
        <p:spPr>
          <a:xfrm>
            <a:off x="9869423" y="4235450"/>
            <a:ext cx="1737360" cy="830997"/>
          </a:xfrm>
        </p:spPr>
        <p:txBody>
          <a:bodyPr/>
          <a:lstStyle>
            <a:lvl1pPr marL="0" indent="0" algn="ctr">
              <a:spcBef>
                <a:spcPts val="0"/>
              </a:spcBef>
              <a:buNone/>
              <a:defRPr sz="1800" b="0" i="0">
                <a:latin typeface="Segoe UI Variable Display Semibold" pitchFamily="2" charset="0"/>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2391658361"/>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664">
          <p15:clr>
            <a:srgbClr val="5ACBF0"/>
          </p15:clr>
        </p15:guide>
        <p15:guide id="3" pos="6216">
          <p15:clr>
            <a:srgbClr val="5ACBF0"/>
          </p15:clr>
        </p15:guide>
        <p15:guide id="5" pos="5850">
          <p15:clr>
            <a:srgbClr val="5ACBF0"/>
          </p15:clr>
        </p15:guide>
        <p15:guide id="7" pos="4392">
          <p15:clr>
            <a:srgbClr val="5ACBF0"/>
          </p15:clr>
        </p15:guide>
        <p15:guide id="8" pos="3292">
          <p15:clr>
            <a:srgbClr val="5ACBF0"/>
          </p15:clr>
        </p15:guide>
        <p15:guide id="10" pos="2926">
          <p15:clr>
            <a:srgbClr val="5ACBF0"/>
          </p15:clr>
        </p15:guide>
        <p15:guide id="11" pos="4754">
          <p15:clr>
            <a:srgbClr val="5ACBF0"/>
          </p15:clr>
        </p15:guide>
        <p15:guide id="13" pos="1464">
          <p15:clr>
            <a:srgbClr val="5ACBF0"/>
          </p15:clr>
        </p15:guide>
        <p15:guide id="14" orient="horz" pos="1440">
          <p15:clr>
            <a:srgbClr val="5ACBF0"/>
          </p15:clr>
        </p15:guide>
        <p15:guide id="15" pos="1830">
          <p15:clr>
            <a:srgbClr val="5ACBF0"/>
          </p15:clr>
        </p15:guide>
        <p15:guide id="16" orient="horz" pos="2533">
          <p15:clr>
            <a:srgbClr val="5ACBF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553998"/>
          </a:xfrm>
        </p:spPr>
        <p:txBody>
          <a:bodyPr anchor="t"/>
          <a:lstStyle>
            <a:lvl1pPr>
              <a:defRPr b="0" i="0">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2"/>
            <a:ext cx="7253288" cy="430887"/>
          </a:xfrm>
        </p:spPr>
        <p:txBody>
          <a:bodyPr anchor="t"/>
          <a:lstStyle>
            <a:lvl1pPr marL="231775" indent="-231775">
              <a:spcAft>
                <a:spcPts val="600"/>
              </a:spcAft>
              <a:buFont typeface="Wingdings" panose="05000000000000000000" pitchFamily="2" charset="2"/>
              <a:buChar char=""/>
              <a:defRPr b="0" i="0"/>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0335133"/>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3150414"/>
            <a:ext cx="3182027" cy="553998"/>
          </a:xfrm>
        </p:spPr>
        <p:txBody>
          <a:bodyPr anchor="ctr"/>
          <a:lstStyle>
            <a:lvl1pPr>
              <a:defRPr b="0" i="0"/>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3211969"/>
            <a:ext cx="6667500" cy="430887"/>
          </a:xfrm>
        </p:spPr>
        <p:txBody>
          <a:bodyPr anchor="ctr"/>
          <a:lstStyle>
            <a:lvl1pPr marL="231775" indent="-231775">
              <a:spcAft>
                <a:spcPts val="600"/>
              </a:spcAft>
              <a:buFont typeface="Wingdings" panose="05000000000000000000" pitchFamily="2" charset="2"/>
              <a:buChar char=""/>
              <a:defRPr b="0" i="0"/>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b="0" i="0">
                <a:solidFill>
                  <a:srgbClr val="A3A3A3"/>
                </a:solidFill>
                <a:latin typeface="Segoe UI Variable Display" pitchFamily="2" charset="0"/>
              </a:rPr>
              <a:t>ELT layout</a:t>
            </a:r>
          </a:p>
        </p:txBody>
      </p:sp>
    </p:spTree>
    <p:extLst>
      <p:ext uri="{BB962C8B-B14F-4D97-AF65-F5344CB8AC3E}">
        <p14:creationId xmlns:p14="http://schemas.microsoft.com/office/powerpoint/2010/main" val="2740213664"/>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lvl1pPr>
              <a:defRPr b="0" i="0"/>
            </a:lvl1pP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4F3F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b="0" i="0">
              <a:solidFill>
                <a:srgbClr val="FFFFFF"/>
              </a:solidFill>
              <a:latin typeface="Segoe UI Variable Display" pitchFamily="2" charset="0"/>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b="0" i="0">
                <a:solidFill>
                  <a:srgbClr val="FFFFFF"/>
                </a:solidFill>
                <a:latin typeface="Segoe UI Variable Display Semibold" pitchFamily="2" charset="0"/>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171490799"/>
      </p:ext>
    </p:extLst>
  </p:cSld>
  <p:clrMapOvr>
    <a:masterClrMapping/>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b="0" i="0">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b="0" i="0">
                <a:solidFill>
                  <a:schemeClr val="tx1"/>
                </a:solidFill>
                <a:latin typeface="Segoe UI Variable Display" pitchFamily="2" charset="0"/>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4F3F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b="0" i="0">
              <a:solidFill>
                <a:srgbClr val="FFFFFF"/>
              </a:solidFill>
              <a:latin typeface="Segoe UI Variable Display" pitchFamily="2" charset="0"/>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b="0" i="0">
                <a:solidFill>
                  <a:srgbClr val="FFFFFF"/>
                </a:solidFill>
                <a:latin typeface="Segoe UI Variable Display Semibold" pitchFamily="2" charset="0"/>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12990446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4F3F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b="0" i="0">
              <a:solidFill>
                <a:srgbClr val="FFFFFF"/>
              </a:solidFill>
              <a:latin typeface="Segoe UI Variable Display" pitchFamily="2" charset="0"/>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b="0" i="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b="0" i="0">
                <a:solidFill>
                  <a:srgbClr val="FFFFFF"/>
                </a:solidFill>
                <a:latin typeface="Segoe UI Variable Display Semibold" pitchFamily="2" charset="0"/>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b="0" i="0">
                <a:solidFill>
                  <a:schemeClr val="tx1"/>
                </a:solidFill>
                <a:latin typeface="Segoe UI Variable Display" pitchFamily="2" charset="0"/>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92119990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Code Right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b="0" i="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Variable Display" pitchFamily="2"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4F3F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b="0" i="0">
              <a:solidFill>
                <a:srgbClr val="FFFFFF"/>
              </a:solidFill>
              <a:latin typeface="Segoe UI Variable Display" pitchFamily="2" charset="0"/>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b="0" i="0">
                <a:solidFill>
                  <a:srgbClr val="FFFFFF"/>
                </a:solidFill>
                <a:latin typeface="Segoe UI Variable Display Semibold" pitchFamily="2" charset="0"/>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64889083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Code Left s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4F3F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b="0" i="0">
              <a:solidFill>
                <a:srgbClr val="FFFFFF"/>
              </a:solidFill>
              <a:latin typeface="Segoe UI Variable Display" pitchFamily="2" charset="0"/>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b="0" i="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b="0" i="0">
                <a:solidFill>
                  <a:srgbClr val="FFFFFF"/>
                </a:solidFill>
                <a:latin typeface="Segoe UI Variable Display Semibold" pitchFamily="2" charset="0"/>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Variable Display" pitchFamily="2"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48449496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Demo slide">
    <p:bg>
      <p:bgPr>
        <a:solidFill>
          <a:srgbClr val="2A446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59E5338-B8BC-EF4B-0120-B8416A64FCFD}"/>
              </a:ext>
            </a:extLst>
          </p:cNvPr>
          <p:cNvPicPr>
            <a:picLocks noChangeAspect="1"/>
          </p:cNvPicPr>
          <p:nvPr userDrawn="1"/>
        </p:nvPicPr>
        <p:blipFill rotWithShape="1">
          <a:blip r:embed="rId2"/>
          <a:srcRect l="259" t="283" r="259" b="283"/>
          <a:stretch>
            <a:fillRect/>
          </a:stretch>
        </p:blipFill>
        <p:spPr>
          <a:xfrm>
            <a:off x="0" y="0"/>
            <a:ext cx="12192000" cy="6858000"/>
          </a:xfrm>
          <a:prstGeom prst="rect">
            <a:avLst/>
          </a:prstGeom>
        </p:spPr>
      </p:pic>
      <p:sp>
        <p:nvSpPr>
          <p:cNvPr id="2" name="Title 1"/>
          <p:cNvSpPr>
            <a:spLocks noGrp="1"/>
          </p:cNvSpPr>
          <p:nvPr>
            <p:ph type="title" hasCustomPrompt="1"/>
          </p:nvPr>
        </p:nvSpPr>
        <p:spPr>
          <a:xfrm>
            <a:off x="585216" y="2977823"/>
            <a:ext cx="64008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1" i="0" kern="1200" cap="none" spc="-50" baseline="0" dirty="0">
                <a:ln w="3175">
                  <a:noFill/>
                </a:ln>
                <a:solidFill>
                  <a:srgbClr val="99CEE7"/>
                </a:solidFill>
                <a:effectLst/>
                <a:latin typeface="Segoe UI Variable Display Semibold" pitchFamily="2" charset="0"/>
                <a:ea typeface="+mn-ea"/>
                <a:cs typeface="Segoe Sans Display Semibold" pitchFamily="2" charset="0"/>
              </a:defRPr>
            </a:lvl1pPr>
          </a:lstStyle>
          <a:p>
            <a:pPr marL="0" marR="0" lvl="0" indent="0" algn="l" defTabSz="932742" rtl="0" eaLnBrk="1" fontAlgn="auto" latinLnBrk="0" hangingPunct="1">
              <a:lnSpc>
                <a:spcPct val="90000"/>
              </a:lnSpc>
              <a:spcBef>
                <a:spcPct val="0"/>
              </a:spcBef>
              <a:spcAft>
                <a:spcPts val="0"/>
              </a:spcAft>
              <a:buClrTx/>
              <a:buSzPct val="90000"/>
              <a:buFont typeface="Wingdings" panose="05000000000000000000" pitchFamily="2" charset="2"/>
              <a:buNone/>
              <a:tabLst/>
            </a:pPr>
            <a:r>
              <a:rPr lang="en-US"/>
              <a:t>Demo title</a:t>
            </a:r>
          </a:p>
        </p:txBody>
      </p:sp>
      <p:sp>
        <p:nvSpPr>
          <p:cNvPr id="5" name="Text Placeholder 4"/>
          <p:cNvSpPr>
            <a:spLocks noGrp="1"/>
          </p:cNvSpPr>
          <p:nvPr>
            <p:ph type="body" sz="quarter" idx="12" hasCustomPrompt="1"/>
          </p:nvPr>
        </p:nvSpPr>
        <p:spPr>
          <a:xfrm>
            <a:off x="585216" y="3977319"/>
            <a:ext cx="6400800" cy="246221"/>
          </a:xfrm>
          <a:noFill/>
        </p:spPr>
        <p:txBody>
          <a:bodyPr lIns="0" tIns="0" rIns="0" bIns="0">
            <a:spAutoFit/>
          </a:bodyPr>
          <a:lstStyle>
            <a:lvl1pPr marL="0" indent="0">
              <a:spcBef>
                <a:spcPts val="0"/>
              </a:spcBef>
              <a:spcAft>
                <a:spcPts val="0"/>
              </a:spcAft>
              <a:buFont typeface="Arial" panose="020B0604020202020204" pitchFamily="34" charset="0"/>
              <a:buNone/>
              <a:defRPr sz="1600" b="0" i="0" spc="0" baseline="0">
                <a:solidFill>
                  <a:schemeClr val="tx1"/>
                </a:solidFill>
                <a:latin typeface="Segoe UI Variable Display" pitchFamily="2" charset="0"/>
              </a:defRPr>
            </a:lvl1pPr>
          </a:lstStyle>
          <a:p>
            <a:pPr lvl="0"/>
            <a:r>
              <a:rPr lang="en-US"/>
              <a:t>Speaker name</a:t>
            </a:r>
          </a:p>
        </p:txBody>
      </p:sp>
    </p:spTree>
    <p:extLst>
      <p:ext uri="{BB962C8B-B14F-4D97-AF65-F5344CB8AC3E}">
        <p14:creationId xmlns:p14="http://schemas.microsoft.com/office/powerpoint/2010/main" val="24639214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1_Demo slide">
    <p:bg>
      <p:bgPr>
        <a:solidFill>
          <a:srgbClr val="2A446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59E5338-B8BC-EF4B-0120-B8416A64FCFD}"/>
              </a:ext>
            </a:extLst>
          </p:cNvPr>
          <p:cNvPicPr>
            <a:picLocks noChangeAspect="1"/>
          </p:cNvPicPr>
          <p:nvPr userDrawn="1"/>
        </p:nvPicPr>
        <p:blipFill rotWithShape="1">
          <a:blip r:embed="rId2"/>
          <a:srcRect l="196" t="24499" r="24480" b="215"/>
          <a:stretch>
            <a:fillRect/>
          </a:stretch>
        </p:blipFill>
        <p:spPr>
          <a:xfrm>
            <a:off x="0" y="0"/>
            <a:ext cx="12192000" cy="6858000"/>
          </a:xfrm>
          <a:prstGeom prst="rect">
            <a:avLst/>
          </a:prstGeom>
        </p:spPr>
      </p:pic>
      <p:sp>
        <p:nvSpPr>
          <p:cNvPr id="2" name="Title 1"/>
          <p:cNvSpPr>
            <a:spLocks noGrp="1"/>
          </p:cNvSpPr>
          <p:nvPr>
            <p:ph type="title" hasCustomPrompt="1"/>
          </p:nvPr>
        </p:nvSpPr>
        <p:spPr>
          <a:xfrm>
            <a:off x="585216" y="2977823"/>
            <a:ext cx="64008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1" i="0" kern="1200" cap="none" spc="-50" baseline="0" dirty="0">
                <a:ln w="3175">
                  <a:noFill/>
                </a:ln>
                <a:solidFill>
                  <a:srgbClr val="99CEE7"/>
                </a:solidFill>
                <a:effectLst/>
                <a:latin typeface="Segoe UI Variable Display Semibold" pitchFamily="2" charset="0"/>
                <a:ea typeface="+mn-ea"/>
                <a:cs typeface="Segoe Sans Display Semibold" pitchFamily="2" charset="0"/>
              </a:defRPr>
            </a:lvl1pPr>
          </a:lstStyle>
          <a:p>
            <a:pPr marL="0" marR="0" lvl="0" indent="0" algn="l" defTabSz="932742" rtl="0" eaLnBrk="1" fontAlgn="auto" latinLnBrk="0" hangingPunct="1">
              <a:lnSpc>
                <a:spcPct val="90000"/>
              </a:lnSpc>
              <a:spcBef>
                <a:spcPct val="0"/>
              </a:spcBef>
              <a:spcAft>
                <a:spcPts val="0"/>
              </a:spcAft>
              <a:buClrTx/>
              <a:buSzPct val="90000"/>
              <a:buFont typeface="Wingdings" panose="05000000000000000000" pitchFamily="2" charset="2"/>
              <a:buNone/>
              <a:tabLst/>
            </a:pPr>
            <a:r>
              <a:rPr lang="en-US"/>
              <a:t>Demo title</a:t>
            </a:r>
          </a:p>
        </p:txBody>
      </p:sp>
      <p:sp>
        <p:nvSpPr>
          <p:cNvPr id="5" name="Text Placeholder 4"/>
          <p:cNvSpPr>
            <a:spLocks noGrp="1"/>
          </p:cNvSpPr>
          <p:nvPr>
            <p:ph type="body" sz="quarter" idx="12" hasCustomPrompt="1"/>
          </p:nvPr>
        </p:nvSpPr>
        <p:spPr>
          <a:xfrm>
            <a:off x="585216" y="3977319"/>
            <a:ext cx="6400800" cy="246221"/>
          </a:xfrm>
          <a:noFill/>
        </p:spPr>
        <p:txBody>
          <a:bodyPr lIns="0" tIns="0" rIns="0" bIns="0">
            <a:spAutoFit/>
          </a:bodyPr>
          <a:lstStyle>
            <a:lvl1pPr marL="0" indent="0">
              <a:spcBef>
                <a:spcPts val="0"/>
              </a:spcBef>
              <a:spcAft>
                <a:spcPts val="0"/>
              </a:spcAft>
              <a:buFont typeface="Arial" panose="020B0604020202020204" pitchFamily="34" charset="0"/>
              <a:buNone/>
              <a:defRPr sz="1600" b="0" i="0" spc="0" baseline="0">
                <a:solidFill>
                  <a:schemeClr val="tx1"/>
                </a:solidFill>
                <a:latin typeface="Segoe UI Variable Display" pitchFamily="2" charset="0"/>
              </a:defRPr>
            </a:lvl1pPr>
          </a:lstStyle>
          <a:p>
            <a:pPr lvl="0"/>
            <a:r>
              <a:rPr lang="en-US"/>
              <a:t>Speaker name</a:t>
            </a:r>
          </a:p>
        </p:txBody>
      </p:sp>
    </p:spTree>
    <p:extLst>
      <p:ext uri="{BB962C8B-B14F-4D97-AF65-F5344CB8AC3E}">
        <p14:creationId xmlns:p14="http://schemas.microsoft.com/office/powerpoint/2010/main" val="67636022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77823"/>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i="0" kern="1200" cap="none" spc="-50" baseline="0" dirty="0">
                <a:ln w="3175">
                  <a:noFill/>
                </a:ln>
                <a:solidFill>
                  <a:schemeClr val="tx1"/>
                </a:solidFill>
                <a:effectLst/>
                <a:latin typeface="Segoe UI Variable Display Semibold" pitchFamily="2" charset="0"/>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246221"/>
          </a:xfrm>
          <a:noFill/>
        </p:spPr>
        <p:txBody>
          <a:bodyPr lIns="0" tIns="0" rIns="0" bIns="0">
            <a:spAutoFit/>
          </a:bodyPr>
          <a:lstStyle>
            <a:lvl1pPr marL="0" indent="0">
              <a:spcBef>
                <a:spcPts val="0"/>
              </a:spcBef>
              <a:spcAft>
                <a:spcPts val="0"/>
              </a:spcAft>
              <a:buFont typeface="Arial" panose="020B0604020202020204" pitchFamily="34" charset="0"/>
              <a:buNone/>
              <a:defRPr sz="1600" b="0" i="0" spc="0" baseline="0">
                <a:solidFill>
                  <a:schemeClr val="tx1"/>
                </a:solidFill>
                <a:latin typeface="Segoe UI Variable Display" pitchFamily="2" charset="0"/>
              </a:defRPr>
            </a:lvl1pPr>
          </a:lstStyle>
          <a:p>
            <a:pPr lvl="0"/>
            <a:r>
              <a:rPr lang="en-US"/>
              <a:t>Speaker name</a:t>
            </a:r>
          </a:p>
        </p:txBody>
      </p:sp>
    </p:spTree>
    <p:extLst>
      <p:ext uri="{BB962C8B-B14F-4D97-AF65-F5344CB8AC3E}">
        <p14:creationId xmlns:p14="http://schemas.microsoft.com/office/powerpoint/2010/main" val="1140966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Section Title">
    <p:bg>
      <p:bgPr>
        <a:solidFill>
          <a:srgbClr val="2A446F"/>
        </a:solidFill>
        <a:effectLst/>
      </p:bgPr>
    </p:bg>
    <p:spTree>
      <p:nvGrpSpPr>
        <p:cNvPr id="1" name=""/>
        <p:cNvGrpSpPr/>
        <p:nvPr/>
      </p:nvGrpSpPr>
      <p:grpSpPr>
        <a:xfrm>
          <a:off x="0" y="0"/>
          <a:ext cx="0" cy="0"/>
          <a:chOff x="0" y="0"/>
          <a:chExt cx="0" cy="0"/>
        </a:xfrm>
      </p:grpSpPr>
      <p:pic>
        <p:nvPicPr>
          <p:cNvPr id="8" name="Picture 7" descr="A circular object with lights&#10;&#10;AI-generated content may be incorrect.">
            <a:extLst>
              <a:ext uri="{FF2B5EF4-FFF2-40B4-BE49-F238E27FC236}">
                <a16:creationId xmlns:a16="http://schemas.microsoft.com/office/drawing/2014/main" id="{BCE57C9D-A182-ADF0-7A99-11E0BD17D2E4}"/>
              </a:ext>
            </a:extLst>
          </p:cNvPr>
          <p:cNvPicPr>
            <a:picLocks noChangeAspect="1"/>
          </p:cNvPicPr>
          <p:nvPr userDrawn="1"/>
        </p:nvPicPr>
        <p:blipFill rotWithShape="1">
          <a:blip r:embed="rId2"/>
          <a:srcRect l="311" t="334" r="311" b="334"/>
          <a:stretch>
            <a:fillRect/>
          </a:stretch>
        </p:blipFill>
        <p:spPr>
          <a:xfrm>
            <a:off x="0" y="0"/>
            <a:ext cx="12192000" cy="6858000"/>
          </a:xfrm>
          <a:prstGeom prst="rect">
            <a:avLst/>
          </a:prstGeom>
        </p:spPr>
      </p:pic>
      <p:sp>
        <p:nvSpPr>
          <p:cNvPr id="2" name="Title 1"/>
          <p:cNvSpPr>
            <a:spLocks noGrp="1"/>
          </p:cNvSpPr>
          <p:nvPr>
            <p:ph type="title" hasCustomPrompt="1"/>
          </p:nvPr>
        </p:nvSpPr>
        <p:spPr>
          <a:xfrm>
            <a:off x="585216" y="2980408"/>
            <a:ext cx="667512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1" i="0" kern="1200" cap="none" spc="-50" baseline="0" dirty="0">
                <a:ln w="3175">
                  <a:noFill/>
                </a:ln>
                <a:solidFill>
                  <a:srgbClr val="99CEE7"/>
                </a:solidFill>
                <a:effectLst/>
                <a:latin typeface="Segoe UI Variable Display Semibold" pitchFamily="2" charset="0"/>
                <a:ea typeface="+mn-ea"/>
                <a:cs typeface="Segoe Sans Display Semibold" pitchFamily="2" charset="0"/>
              </a:defRPr>
            </a:lvl1pPr>
          </a:lstStyle>
          <a:p>
            <a:pPr marL="0" marR="0" lvl="0" indent="0" algn="l" defTabSz="932742" rtl="0" eaLnBrk="1" fontAlgn="auto" latinLnBrk="0" hangingPunct="1">
              <a:lnSpc>
                <a:spcPct val="90000"/>
              </a:lnSpc>
              <a:spcBef>
                <a:spcPct val="0"/>
              </a:spcBef>
              <a:spcAft>
                <a:spcPts val="0"/>
              </a:spcAft>
              <a:buClrTx/>
              <a:buSzPct val="90000"/>
              <a:buFont typeface="Wingdings" panose="05000000000000000000" pitchFamily="2" charset="2"/>
              <a:buNone/>
              <a:tabLst/>
            </a:pPr>
            <a:r>
              <a:rPr lang="en-US"/>
              <a:t>Section title</a:t>
            </a:r>
          </a:p>
        </p:txBody>
      </p:sp>
    </p:spTree>
    <p:extLst>
      <p:ext uri="{BB962C8B-B14F-4D97-AF65-F5344CB8AC3E}">
        <p14:creationId xmlns:p14="http://schemas.microsoft.com/office/powerpoint/2010/main" val="381383490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80408"/>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i="0" kern="1200" cap="none" spc="-50" baseline="0" dirty="0">
                <a:ln w="3175">
                  <a:noFill/>
                </a:ln>
                <a:solidFill>
                  <a:schemeClr val="tx1"/>
                </a:solidFill>
                <a:effectLst/>
                <a:latin typeface="Segoe UI Variable Display Semibold" pitchFamily="2" charset="0"/>
                <a:ea typeface="+mn-ea"/>
                <a:cs typeface="Segoe UI" pitchFamily="34" charset="0"/>
              </a:defRPr>
            </a:lvl1pPr>
          </a:lstStyle>
          <a:p>
            <a:r>
              <a:rPr lang="en-US"/>
              <a:t>Section title</a:t>
            </a:r>
          </a:p>
        </p:txBody>
      </p:sp>
    </p:spTree>
    <p:extLst>
      <p:ext uri="{BB962C8B-B14F-4D97-AF65-F5344CB8AC3E}">
        <p14:creationId xmlns:p14="http://schemas.microsoft.com/office/powerpoint/2010/main" val="771019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386148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1768219"/>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Closing logo slide">
    <p:bg>
      <p:bgRef idx="1001">
        <a:schemeClr val="bg2"/>
      </p:bgRef>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b="0" i="0">
                <a:solidFill>
                  <a:schemeClr val="tx1"/>
                </a:solidFill>
                <a:latin typeface="Segoe UI Variable Display" pitchFamily="2" charset="0"/>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256946805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Black Notes slide Layout">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i="0">
                <a:solidFill>
                  <a:schemeClr val="tx1"/>
                </a:solidFill>
                <a:latin typeface="Segoe UI Variable Display" pitchFamily="2" charset="0"/>
                <a:ea typeface="Segoe UI Variable Display" pitchFamily="2"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b="0" i="0">
                <a:latin typeface="Segoe UI Variable Display" pitchFamily="2" charset="0"/>
              </a:defRPr>
            </a:lvl1pPr>
            <a:lvl2pPr>
              <a:defRPr sz="2800" b="0" i="0">
                <a:latin typeface="Segoe UI Variable Display" pitchFamily="2" charset="0"/>
              </a:defRPr>
            </a:lvl2pPr>
            <a:lvl3pPr>
              <a:defRPr sz="2400" b="0" i="0">
                <a:latin typeface="Segoe UI Variable Display" pitchFamily="2" charset="0"/>
              </a:defRPr>
            </a:lvl3pPr>
            <a:lvl4pPr>
              <a:defRPr sz="2000" b="0" i="0">
                <a:latin typeface="Segoe UI Variable Display" pitchFamily="2" charset="0"/>
              </a:defRPr>
            </a:lvl4pPr>
            <a:lvl5pPr>
              <a:defRPr sz="1800" b="0" i="0">
                <a:latin typeface="Segoe UI Variable Display"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b="0" i="0" spc="-51" baseline="0">
                <a:solidFill>
                  <a:srgbClr val="000000"/>
                </a:solidFill>
                <a:effectLst/>
                <a:latin typeface="Segoe UI Variable Display" pitchFamily="2" charset="0"/>
                <a:ea typeface="Segoe UI Variable Display" pitchFamily="2" charset="0"/>
                <a:cs typeface="Segoe UI" pitchFamily="34" charset="0"/>
              </a:defRPr>
            </a:lvl1pPr>
          </a:lstStyle>
          <a:p>
            <a:pPr lvl="0"/>
            <a:r>
              <a:rPr lang="en-US"/>
              <a:t>Next:</a:t>
            </a:r>
          </a:p>
        </p:txBody>
      </p:sp>
    </p:spTree>
    <p:extLst>
      <p:ext uri="{BB962C8B-B14F-4D97-AF65-F5344CB8AC3E}">
        <p14:creationId xmlns:p14="http://schemas.microsoft.com/office/powerpoint/2010/main" val="1098346260"/>
      </p:ext>
    </p:extLst>
  </p:cSld>
  <p:clrMapOvr>
    <a:masterClrMapping/>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Test pattern">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530C24-163F-15BF-3D01-A8CA8BF26885}"/>
              </a:ext>
              <a:ext uri="{C183D7F6-B498-43B3-948B-1728B52AA6E4}">
                <adec:decorative xmlns:adec="http://schemas.microsoft.com/office/drawing/2017/decorative" val="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56241040"/>
      </p:ext>
    </p:extLst>
  </p:cSld>
  <p:clrMapOvr>
    <a:masterClrMapping/>
  </p:clrMapOvr>
  <p:transition>
    <p:fade/>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882295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6" name="Text Placeholder 12">
            <a:extLst>
              <a:ext uri="{FF2B5EF4-FFF2-40B4-BE49-F238E27FC236}">
                <a16:creationId xmlns:a16="http://schemas.microsoft.com/office/drawing/2014/main" id="{DE9FE9EA-07F9-FF9E-060B-5186390F4424}"/>
              </a:ext>
            </a:extLst>
          </p:cNvPr>
          <p:cNvSpPr>
            <a:spLocks noGrp="1"/>
          </p:cNvSpPr>
          <p:nvPr>
            <p:ph type="body" sz="quarter" idx="11" hasCustomPrompt="1"/>
          </p:nvPr>
        </p:nvSpPr>
        <p:spPr>
          <a:xfrm>
            <a:off x="584199" y="2609211"/>
            <a:ext cx="8138887" cy="1369493"/>
          </a:xfrm>
          <a:prstGeom prst="rect">
            <a:avLst/>
          </a:prstGeom>
        </p:spPr>
        <p:txBody>
          <a:bodyPr lIns="0" tIns="0" rIns="0" bIns="0" anchor="t"/>
          <a:lstStyle>
            <a:lvl1pPr marL="0" indent="0">
              <a:lnSpc>
                <a:spcPct val="90000"/>
              </a:lnSpc>
              <a:buNone/>
              <a:defRPr sz="4400" b="1" i="0" spc="0">
                <a:solidFill>
                  <a:schemeClr val="bg1"/>
                </a:solidFill>
                <a:latin typeface="Segoe UI Variable Display Semibold" pitchFamily="2" charset="0"/>
              </a:defRPr>
            </a:lvl1pPr>
          </a:lstStyle>
          <a:p>
            <a:pPr lvl="0"/>
            <a:r>
              <a:rPr lang="en-US"/>
              <a:t>Lorem Ipsum</a:t>
            </a:r>
          </a:p>
        </p:txBody>
      </p:sp>
      <p:pic>
        <p:nvPicPr>
          <p:cNvPr id="5" name="Picture 4">
            <a:extLst>
              <a:ext uri="{FF2B5EF4-FFF2-40B4-BE49-F238E27FC236}">
                <a16:creationId xmlns:a16="http://schemas.microsoft.com/office/drawing/2014/main" id="{D05D39D9-3533-F603-7AB6-EE6B9DD4BCD8}"/>
              </a:ext>
            </a:extLst>
          </p:cNvPr>
          <p:cNvPicPr>
            <a:picLocks noChangeAspect="1"/>
          </p:cNvPicPr>
          <p:nvPr userDrawn="1"/>
        </p:nvPicPr>
        <p:blipFill rotWithShape="1">
          <a:blip r:embed="rId2" cstate="print">
            <a:alphaModFix amt="51000"/>
            <a:extLst>
              <a:ext uri="{28A0092B-C50C-407E-A947-70E740481C1C}">
                <a14:useLocalDpi xmlns:a14="http://schemas.microsoft.com/office/drawing/2010/main" val="0"/>
              </a:ext>
            </a:extLst>
          </a:blip>
          <a:srcRect/>
          <a:stretch/>
        </p:blipFill>
        <p:spPr>
          <a:xfrm rot="5400000">
            <a:off x="8213207" y="798163"/>
            <a:ext cx="4776954" cy="3180632"/>
          </a:xfrm>
          <a:prstGeom prst="rect">
            <a:avLst/>
          </a:prstGeom>
        </p:spPr>
      </p:pic>
      <p:sp>
        <p:nvSpPr>
          <p:cNvPr id="3" name="Text Placeholder 12">
            <a:extLst>
              <a:ext uri="{FF2B5EF4-FFF2-40B4-BE49-F238E27FC236}">
                <a16:creationId xmlns:a16="http://schemas.microsoft.com/office/drawing/2014/main" id="{497C7890-7060-4DB4-16A3-9B701BF9DE00}"/>
              </a:ext>
            </a:extLst>
          </p:cNvPr>
          <p:cNvSpPr>
            <a:spLocks noGrp="1"/>
          </p:cNvSpPr>
          <p:nvPr>
            <p:ph type="body" sz="quarter" idx="12" hasCustomPrompt="1"/>
          </p:nvPr>
        </p:nvSpPr>
        <p:spPr>
          <a:xfrm>
            <a:off x="584199" y="4313760"/>
            <a:ext cx="8138887" cy="710063"/>
          </a:xfrm>
          <a:prstGeom prst="rect">
            <a:avLst/>
          </a:prstGeom>
        </p:spPr>
        <p:txBody>
          <a:bodyPr lIns="0" tIns="0" rIns="0" bIns="0" anchor="t"/>
          <a:lstStyle>
            <a:lvl1pPr marL="0" indent="0">
              <a:lnSpc>
                <a:spcPct val="90000"/>
              </a:lnSpc>
              <a:buNone/>
              <a:defRPr sz="2000" b="1" i="0" spc="0">
                <a:solidFill>
                  <a:schemeClr val="accent1"/>
                </a:solidFill>
                <a:latin typeface="Segoe UI Variable Display Semibold" pitchFamily="2" charset="0"/>
              </a:defRPr>
            </a:lvl1pPr>
          </a:lstStyle>
          <a:p>
            <a:pPr lvl="0"/>
            <a:r>
              <a:rPr lang="en-US"/>
              <a:t>FY24 Lorem</a:t>
            </a:r>
          </a:p>
          <a:p>
            <a:pPr lvl="0"/>
            <a:r>
              <a:rPr lang="en-US"/>
              <a:t>L100 Ipsum</a:t>
            </a:r>
          </a:p>
        </p:txBody>
      </p:sp>
    </p:spTree>
    <p:extLst>
      <p:ext uri="{BB962C8B-B14F-4D97-AF65-F5344CB8AC3E}">
        <p14:creationId xmlns:p14="http://schemas.microsoft.com/office/powerpoint/2010/main" val="3036127125"/>
      </p:ext>
    </p:extLst>
  </p:cSld>
  <p:clrMapOvr>
    <a:masterClrMapping/>
  </p:clrMapOvr>
  <p:transition>
    <p:fade/>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566A8-6AC2-153F-BC84-94BD2F18825E}"/>
              </a:ext>
            </a:extLst>
          </p:cNvPr>
          <p:cNvSpPr>
            <a:spLocks noGrp="1"/>
          </p:cNvSpPr>
          <p:nvPr>
            <p:ph type="title"/>
          </p:nvPr>
        </p:nvSpPr>
        <p:spPr>
          <a:xfrm>
            <a:off x="584200" y="487681"/>
            <a:ext cx="11023600" cy="922020"/>
          </a:xfrm>
          <a:prstGeom prst="rect">
            <a:avLst/>
          </a:prstGeom>
        </p:spPr>
        <p:txBody>
          <a:bodyPr lIns="0" tIns="0" rIns="0" bIns="0"/>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291573224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36">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888">
          <p15:clr>
            <a:srgbClr val="5ACBF0"/>
          </p15:clr>
        </p15:guide>
        <p15:guide id="29" orient="horz" pos="1271">
          <p15:clr>
            <a:srgbClr val="5ACBF0"/>
          </p15:clr>
        </p15:guide>
        <p15:guide id="30" orient="horz" pos="288">
          <p15:clr>
            <a:srgbClr val="5ACBF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594850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36">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888">
          <p15:clr>
            <a:srgbClr val="5ACBF0"/>
          </p15:clr>
        </p15:guide>
        <p15:guide id="29" orient="horz" pos="1271">
          <p15:clr>
            <a:srgbClr val="5ACBF0"/>
          </p15:clr>
        </p15:guide>
        <p15:guide id="30" orient="horz" pos="288">
          <p15:clr>
            <a:srgbClr val="5ACBF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Half Split">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A98A90A1-34A1-0E1C-5E46-5A952E5023F7}"/>
              </a:ext>
            </a:extLst>
          </p:cNvPr>
          <p:cNvSpPr>
            <a:spLocks noGrp="1"/>
          </p:cNvSpPr>
          <p:nvPr>
            <p:ph type="pic" sz="quarter" idx="15"/>
          </p:nvPr>
        </p:nvSpPr>
        <p:spPr>
          <a:xfrm>
            <a:off x="6913589" y="1341302"/>
            <a:ext cx="4601472" cy="4175395"/>
          </a:xfrm>
          <a:prstGeom prst="roundRect">
            <a:avLst/>
          </a:prstGeom>
          <a:solidFill>
            <a:schemeClr val="accent4"/>
          </a:solidFill>
        </p:spPr>
        <p:txBody>
          <a:bodyPr/>
          <a:lstStyle/>
          <a:p>
            <a:endParaRPr lang="en-US"/>
          </a:p>
        </p:txBody>
      </p:sp>
      <p:sp>
        <p:nvSpPr>
          <p:cNvPr id="7" name="Text Placeholder 6">
            <a:extLst>
              <a:ext uri="{FF2B5EF4-FFF2-40B4-BE49-F238E27FC236}">
                <a16:creationId xmlns:a16="http://schemas.microsoft.com/office/drawing/2014/main" id="{9BEE8F87-EE31-FED8-0EE6-24E5B41C5620}"/>
              </a:ext>
            </a:extLst>
          </p:cNvPr>
          <p:cNvSpPr>
            <a:spLocks noGrp="1"/>
          </p:cNvSpPr>
          <p:nvPr>
            <p:ph type="body" sz="quarter" idx="11" hasCustomPrompt="1"/>
          </p:nvPr>
        </p:nvSpPr>
        <p:spPr>
          <a:xfrm>
            <a:off x="572859" y="1586911"/>
            <a:ext cx="6077323" cy="2645935"/>
          </a:xfrm>
          <a:prstGeom prst="rect">
            <a:avLst/>
          </a:prstGeom>
        </p:spPr>
        <p:txBody>
          <a:bodyPr/>
          <a:lstStyle>
            <a:lvl1pPr marL="457200" indent="-457200">
              <a:lnSpc>
                <a:spcPct val="90000"/>
              </a:lnSpc>
              <a:buFont typeface="Arial" panose="020B0604020202020204" pitchFamily="34" charset="0"/>
              <a:buChar char="•"/>
              <a:defRPr sz="2800" b="0" i="0" spc="0">
                <a:solidFill>
                  <a:schemeClr val="bg1"/>
                </a:solidFill>
                <a:latin typeface="Segoe UI Variable Text"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“Lorem ipsum Lorem ipsum</a:t>
            </a:r>
            <a:br>
              <a:rPr lang="en-US"/>
            </a:br>
            <a:r>
              <a:rPr lang="en-US"/>
              <a:t> dolor sit </a:t>
            </a:r>
            <a:r>
              <a:rPr lang="en-US" err="1"/>
              <a:t>amet</a:t>
            </a:r>
            <a:r>
              <a:rPr lang="en-US"/>
              <a:t>, </a:t>
            </a:r>
            <a:r>
              <a:rPr lang="en-US" err="1"/>
              <a:t>consectetur</a:t>
            </a:r>
            <a:r>
              <a:rPr lang="en-US"/>
              <a:t> </a:t>
            </a:r>
            <a:br>
              <a:rPr lang="en-US"/>
            </a:br>
            <a:r>
              <a:rPr lang="en-US"/>
              <a:t> </a:t>
            </a:r>
            <a:r>
              <a:rPr lang="en-US" err="1"/>
              <a:t>adipiscing</a:t>
            </a:r>
            <a:r>
              <a:rPr lang="en-US"/>
              <a:t> </a:t>
            </a:r>
            <a:r>
              <a:rPr lang="en-US" err="1"/>
              <a:t>elit</a:t>
            </a:r>
            <a:r>
              <a:rPr lang="en-US"/>
              <a:t>, sed do </a:t>
            </a:r>
            <a:br>
              <a:rPr lang="en-US"/>
            </a:br>
            <a:r>
              <a:rPr lang="en-US"/>
              <a:t> </a:t>
            </a:r>
            <a:r>
              <a:rPr lang="en-US" err="1"/>
              <a:t>eiusmod</a:t>
            </a:r>
            <a:r>
              <a:rPr lang="en-US"/>
              <a:t> </a:t>
            </a:r>
            <a:r>
              <a:rPr lang="en-US" err="1"/>
              <a:t>tempor</a:t>
            </a:r>
            <a:r>
              <a:rPr lang="en-US"/>
              <a:t> </a:t>
            </a:r>
            <a:r>
              <a:rPr lang="en-US" err="1"/>
              <a:t>incididunt</a:t>
            </a:r>
            <a:r>
              <a:rPr lang="en-US"/>
              <a:t> </a:t>
            </a:r>
            <a:br>
              <a:rPr lang="en-US"/>
            </a:br>
            <a:r>
              <a:rPr lang="en-US"/>
              <a:t> </a:t>
            </a:r>
            <a:r>
              <a:rPr lang="en-US" err="1"/>
              <a:t>ut</a:t>
            </a:r>
            <a:r>
              <a:rPr lang="en-US"/>
              <a:t> labore et dolore magna.”</a:t>
            </a:r>
          </a:p>
        </p:txBody>
      </p:sp>
      <p:sp>
        <p:nvSpPr>
          <p:cNvPr id="9" name="Text Placeholder 6">
            <a:extLst>
              <a:ext uri="{FF2B5EF4-FFF2-40B4-BE49-F238E27FC236}">
                <a16:creationId xmlns:a16="http://schemas.microsoft.com/office/drawing/2014/main" id="{ADE482EF-2E34-4A71-7D2E-471885742260}"/>
              </a:ext>
            </a:extLst>
          </p:cNvPr>
          <p:cNvSpPr>
            <a:spLocks noGrp="1"/>
          </p:cNvSpPr>
          <p:nvPr>
            <p:ph type="body" sz="quarter" idx="13" hasCustomPrompt="1"/>
          </p:nvPr>
        </p:nvSpPr>
        <p:spPr>
          <a:xfrm>
            <a:off x="676938" y="4596673"/>
            <a:ext cx="4305732" cy="519833"/>
          </a:xfrm>
          <a:prstGeom prst="rect">
            <a:avLst/>
          </a:prstGeom>
        </p:spPr>
        <p:txBody>
          <a:bodyPr/>
          <a:lstStyle>
            <a:lvl1pPr marL="0" indent="0">
              <a:buNone/>
              <a:defRPr sz="2400" b="1" i="0" spc="0">
                <a:solidFill>
                  <a:schemeClr val="accent1"/>
                </a:solidFill>
                <a:latin typeface="Segoe UI Variable Display Semibold"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First Last</a:t>
            </a:r>
          </a:p>
        </p:txBody>
      </p:sp>
      <p:sp>
        <p:nvSpPr>
          <p:cNvPr id="10" name="Text Placeholder 6">
            <a:extLst>
              <a:ext uri="{FF2B5EF4-FFF2-40B4-BE49-F238E27FC236}">
                <a16:creationId xmlns:a16="http://schemas.microsoft.com/office/drawing/2014/main" id="{8C29160E-DED4-785D-B898-ABC6899C8EF2}"/>
              </a:ext>
            </a:extLst>
          </p:cNvPr>
          <p:cNvSpPr>
            <a:spLocks noGrp="1"/>
          </p:cNvSpPr>
          <p:nvPr>
            <p:ph type="body" sz="quarter" idx="14" hasCustomPrompt="1"/>
          </p:nvPr>
        </p:nvSpPr>
        <p:spPr>
          <a:xfrm>
            <a:off x="676938" y="5012596"/>
            <a:ext cx="4305732" cy="519833"/>
          </a:xfrm>
          <a:prstGeom prst="rect">
            <a:avLst/>
          </a:prstGeom>
        </p:spPr>
        <p:txBody>
          <a:bodyPr/>
          <a:lstStyle>
            <a:lvl1pPr marL="0" indent="0">
              <a:buNone/>
              <a:defRPr sz="1400" b="1" i="0" spc="0">
                <a:solidFill>
                  <a:schemeClr val="bg1"/>
                </a:solidFill>
                <a:latin typeface="Segoe UI Variable Display Semibold"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Title, Company</a:t>
            </a:r>
          </a:p>
        </p:txBody>
      </p:sp>
    </p:spTree>
    <p:extLst>
      <p:ext uri="{BB962C8B-B14F-4D97-AF65-F5344CB8AC3E}">
        <p14:creationId xmlns:p14="http://schemas.microsoft.com/office/powerpoint/2010/main" val="92334288"/>
      </p:ext>
    </p:extLst>
  </p:cSld>
  <p:clrMapOvr>
    <a:masterClrMapping/>
  </p:clrMapOvr>
  <p:transition>
    <p:fade/>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104F74B-185F-3B29-5A1E-D3F49AF062A1}"/>
              </a:ext>
              <a:ext uri="{C183D7F6-B498-43B3-948B-1728B52AA6E4}">
                <adec:decorative xmlns:adec="http://schemas.microsoft.com/office/drawing/2017/decorative" val="1"/>
              </a:ext>
            </a:extLst>
          </p:cNvPr>
          <p:cNvPicPr>
            <a:picLocks noChangeAspect="1"/>
          </p:cNvPicPr>
          <p:nvPr userDrawn="1"/>
        </p:nvPicPr>
        <p:blipFill rotWithShape="1">
          <a:blip r:embed="rId2" cstate="print">
            <a:alphaModFix amt="50000"/>
            <a:extLst>
              <a:ext uri="{28A0092B-C50C-407E-A947-70E740481C1C}">
                <a14:useLocalDpi xmlns:a14="http://schemas.microsoft.com/office/drawing/2010/main" val="0"/>
              </a:ext>
            </a:extLst>
          </a:blip>
          <a:srcRect b="-8795"/>
          <a:stretch/>
        </p:blipFill>
        <p:spPr>
          <a:xfrm rot="16200000">
            <a:off x="-4634" y="-14609"/>
            <a:ext cx="1859270" cy="1888489"/>
          </a:xfrm>
          <a:prstGeom prst="rect">
            <a:avLst/>
          </a:prstGeom>
        </p:spPr>
      </p:pic>
      <p:sp>
        <p:nvSpPr>
          <p:cNvPr id="13" name="Text Placeholder 12">
            <a:extLst>
              <a:ext uri="{FF2B5EF4-FFF2-40B4-BE49-F238E27FC236}">
                <a16:creationId xmlns:a16="http://schemas.microsoft.com/office/drawing/2014/main" id="{96D5B247-125F-0E8F-4BA7-01F854EEF4DD}"/>
              </a:ext>
            </a:extLst>
          </p:cNvPr>
          <p:cNvSpPr>
            <a:spLocks noGrp="1"/>
          </p:cNvSpPr>
          <p:nvPr>
            <p:ph type="body" sz="quarter" idx="11" hasCustomPrompt="1"/>
          </p:nvPr>
        </p:nvSpPr>
        <p:spPr>
          <a:xfrm>
            <a:off x="1088373" y="1"/>
            <a:ext cx="3585798" cy="6858000"/>
          </a:xfrm>
          <a:prstGeom prst="rect">
            <a:avLst/>
          </a:prstGeom>
        </p:spPr>
        <p:txBody>
          <a:bodyPr anchor="ctr"/>
          <a:lstStyle>
            <a:lvl1pPr marL="0" indent="0">
              <a:lnSpc>
                <a:spcPts val="4000"/>
              </a:lnSpc>
              <a:buNone/>
              <a:defRPr sz="4000" b="1" i="0" spc="0">
                <a:solidFill>
                  <a:schemeClr val="bg1"/>
                </a:solidFill>
                <a:latin typeface="Segoe UI Variable Display Semibold" pitchFamily="2" charset="0"/>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a:t>
            </a:r>
            <a:endParaRPr lang="en-US"/>
          </a:p>
        </p:txBody>
      </p:sp>
      <p:sp>
        <p:nvSpPr>
          <p:cNvPr id="15" name="Text Placeholder 6">
            <a:extLst>
              <a:ext uri="{FF2B5EF4-FFF2-40B4-BE49-F238E27FC236}">
                <a16:creationId xmlns:a16="http://schemas.microsoft.com/office/drawing/2014/main" id="{9C4D0B9B-6094-9D96-8740-225242B34910}"/>
              </a:ext>
            </a:extLst>
          </p:cNvPr>
          <p:cNvSpPr>
            <a:spLocks noGrp="1"/>
          </p:cNvSpPr>
          <p:nvPr>
            <p:ph type="body" sz="quarter" idx="13" hasCustomPrompt="1"/>
          </p:nvPr>
        </p:nvSpPr>
        <p:spPr>
          <a:xfrm>
            <a:off x="7786869" y="830322"/>
            <a:ext cx="3992171" cy="839815"/>
          </a:xfrm>
          <a:prstGeom prst="rect">
            <a:avLst/>
          </a:prstGeom>
        </p:spPr>
        <p:txBody>
          <a:bodyPr/>
          <a:lstStyle>
            <a:lvl1pPr marL="457200" indent="-457200" algn="l">
              <a:buFont typeface="Arial" panose="020B0604020202020204" pitchFamily="34" charset="0"/>
              <a:buChar char="•"/>
              <a:defRPr sz="1400" b="0" i="0" spc="0">
                <a:solidFill>
                  <a:schemeClr val="bg1"/>
                </a:solidFill>
                <a:latin typeface="Segoe UI Variable Text"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lang="en-US"/>
          </a:p>
        </p:txBody>
      </p:sp>
      <p:sp>
        <p:nvSpPr>
          <p:cNvPr id="17" name="Text Placeholder 6">
            <a:extLst>
              <a:ext uri="{FF2B5EF4-FFF2-40B4-BE49-F238E27FC236}">
                <a16:creationId xmlns:a16="http://schemas.microsoft.com/office/drawing/2014/main" id="{BF8AE22E-9212-9915-956C-064FD53755CA}"/>
              </a:ext>
            </a:extLst>
          </p:cNvPr>
          <p:cNvSpPr>
            <a:spLocks noGrp="1"/>
          </p:cNvSpPr>
          <p:nvPr>
            <p:ph type="body" sz="quarter" idx="15" hasCustomPrompt="1"/>
          </p:nvPr>
        </p:nvSpPr>
        <p:spPr>
          <a:xfrm>
            <a:off x="7786869" y="2279770"/>
            <a:ext cx="3992171" cy="839815"/>
          </a:xfrm>
          <a:prstGeom prst="rect">
            <a:avLst/>
          </a:prstGeom>
        </p:spPr>
        <p:txBody>
          <a:bodyPr/>
          <a:lstStyle>
            <a:lvl1pPr marL="457200" indent="-457200" algn="r">
              <a:buFont typeface="Arial" panose="020B0604020202020204" pitchFamily="34" charset="0"/>
              <a:buChar char="•"/>
              <a:defRPr sz="1400" b="0" i="0" spc="0">
                <a:solidFill>
                  <a:schemeClr val="bg1"/>
                </a:solidFill>
                <a:latin typeface="Segoe UI Variable Text"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lang="en-US"/>
          </a:p>
        </p:txBody>
      </p:sp>
      <p:sp>
        <p:nvSpPr>
          <p:cNvPr id="19" name="Text Placeholder 6">
            <a:extLst>
              <a:ext uri="{FF2B5EF4-FFF2-40B4-BE49-F238E27FC236}">
                <a16:creationId xmlns:a16="http://schemas.microsoft.com/office/drawing/2014/main" id="{F04EF941-D1C9-ADBC-81ED-C46D05B9F169}"/>
              </a:ext>
            </a:extLst>
          </p:cNvPr>
          <p:cNvSpPr>
            <a:spLocks noGrp="1"/>
          </p:cNvSpPr>
          <p:nvPr>
            <p:ph type="body" sz="quarter" idx="17" hasCustomPrompt="1"/>
          </p:nvPr>
        </p:nvSpPr>
        <p:spPr>
          <a:xfrm>
            <a:off x="7786869" y="3729218"/>
            <a:ext cx="3992171" cy="839815"/>
          </a:xfrm>
          <a:prstGeom prst="rect">
            <a:avLst/>
          </a:prstGeom>
        </p:spPr>
        <p:txBody>
          <a:bodyPr/>
          <a:lstStyle>
            <a:lvl1pPr marL="457200" indent="-457200" algn="r">
              <a:buFont typeface="Arial" panose="020B0604020202020204" pitchFamily="34" charset="0"/>
              <a:buChar char="•"/>
              <a:defRPr sz="1400" b="0" i="0" spc="0">
                <a:solidFill>
                  <a:schemeClr val="bg1"/>
                </a:solidFill>
                <a:latin typeface="Segoe UI Variable Text"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lang="en-US"/>
          </a:p>
        </p:txBody>
      </p:sp>
      <p:sp>
        <p:nvSpPr>
          <p:cNvPr id="21" name="Text Placeholder 6">
            <a:extLst>
              <a:ext uri="{FF2B5EF4-FFF2-40B4-BE49-F238E27FC236}">
                <a16:creationId xmlns:a16="http://schemas.microsoft.com/office/drawing/2014/main" id="{AFA00F78-6E18-5920-FD63-84D71E21D346}"/>
              </a:ext>
            </a:extLst>
          </p:cNvPr>
          <p:cNvSpPr>
            <a:spLocks noGrp="1"/>
          </p:cNvSpPr>
          <p:nvPr>
            <p:ph type="body" sz="quarter" idx="19" hasCustomPrompt="1"/>
          </p:nvPr>
        </p:nvSpPr>
        <p:spPr>
          <a:xfrm>
            <a:off x="7786869" y="5178666"/>
            <a:ext cx="3992171" cy="839815"/>
          </a:xfrm>
          <a:prstGeom prst="rect">
            <a:avLst/>
          </a:prstGeom>
        </p:spPr>
        <p:txBody>
          <a:bodyPr/>
          <a:lstStyle>
            <a:lvl1pPr marL="457200" indent="-457200" algn="r">
              <a:buFont typeface="Arial" panose="020B0604020202020204" pitchFamily="34" charset="0"/>
              <a:buChar char="•"/>
              <a:defRPr sz="1400" b="0" i="0" spc="0">
                <a:solidFill>
                  <a:schemeClr val="bg1"/>
                </a:solidFill>
                <a:latin typeface="Segoe UI Variable Text"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lang="en-US"/>
          </a:p>
        </p:txBody>
      </p:sp>
      <p:sp>
        <p:nvSpPr>
          <p:cNvPr id="23" name="Text Placeholder 22">
            <a:extLst>
              <a:ext uri="{FF2B5EF4-FFF2-40B4-BE49-F238E27FC236}">
                <a16:creationId xmlns:a16="http://schemas.microsoft.com/office/drawing/2014/main" id="{5A649A2B-810B-7B78-1BAE-9908F1F10804}"/>
              </a:ext>
            </a:extLst>
          </p:cNvPr>
          <p:cNvSpPr>
            <a:spLocks noGrp="1"/>
          </p:cNvSpPr>
          <p:nvPr>
            <p:ph type="body" sz="quarter" idx="20" hasCustomPrompt="1"/>
          </p:nvPr>
        </p:nvSpPr>
        <p:spPr>
          <a:xfrm>
            <a:off x="5320954" y="754290"/>
            <a:ext cx="2092968" cy="996805"/>
          </a:xfrm>
          <a:prstGeom prst="rect">
            <a:avLst/>
          </a:prstGeom>
        </p:spPr>
        <p:txBody>
          <a:bodyPr anchor="ctr"/>
          <a:lstStyle>
            <a:lvl1pPr marL="0" indent="0" algn="r">
              <a:lnSpc>
                <a:spcPts val="2400"/>
              </a:lnSpc>
              <a:buNone/>
              <a:defRPr sz="2400" b="1" i="0">
                <a:solidFill>
                  <a:schemeClr val="accent3"/>
                </a:solidFill>
                <a:latin typeface="Segoe UI Variable Display Semibold" pitchFamily="2" charset="0"/>
              </a:defRPr>
            </a:lvl1pPr>
          </a:lstStyle>
          <a:p>
            <a:pPr lvl="0"/>
            <a:r>
              <a:rPr lang="en-US"/>
              <a:t>Lorem Ipsum</a:t>
            </a:r>
          </a:p>
        </p:txBody>
      </p:sp>
      <p:sp>
        <p:nvSpPr>
          <p:cNvPr id="24" name="Text Placeholder 22">
            <a:extLst>
              <a:ext uri="{FF2B5EF4-FFF2-40B4-BE49-F238E27FC236}">
                <a16:creationId xmlns:a16="http://schemas.microsoft.com/office/drawing/2014/main" id="{20F47A50-36B8-C0BD-4629-CF486284264D}"/>
              </a:ext>
            </a:extLst>
          </p:cNvPr>
          <p:cNvSpPr>
            <a:spLocks noGrp="1"/>
          </p:cNvSpPr>
          <p:nvPr>
            <p:ph type="body" sz="quarter" idx="21" hasCustomPrompt="1"/>
          </p:nvPr>
        </p:nvSpPr>
        <p:spPr>
          <a:xfrm>
            <a:off x="5320954" y="2201274"/>
            <a:ext cx="2092968" cy="996805"/>
          </a:xfrm>
          <a:prstGeom prst="rect">
            <a:avLst/>
          </a:prstGeom>
        </p:spPr>
        <p:txBody>
          <a:bodyPr anchor="ctr"/>
          <a:lstStyle>
            <a:lvl1pPr marL="0" indent="0" algn="r">
              <a:lnSpc>
                <a:spcPts val="2400"/>
              </a:lnSpc>
              <a:buNone/>
              <a:defRPr sz="2400" b="1" i="0">
                <a:solidFill>
                  <a:schemeClr val="accent3"/>
                </a:solidFill>
                <a:latin typeface="Segoe UI Variable Display Semibold" pitchFamily="2" charset="0"/>
              </a:defRPr>
            </a:lvl1pPr>
          </a:lstStyle>
          <a:p>
            <a:pPr lvl="0"/>
            <a:r>
              <a:rPr lang="en-US"/>
              <a:t>Lorem Ipsum</a:t>
            </a:r>
          </a:p>
        </p:txBody>
      </p:sp>
      <p:sp>
        <p:nvSpPr>
          <p:cNvPr id="25" name="Text Placeholder 22">
            <a:extLst>
              <a:ext uri="{FF2B5EF4-FFF2-40B4-BE49-F238E27FC236}">
                <a16:creationId xmlns:a16="http://schemas.microsoft.com/office/drawing/2014/main" id="{2DEC9F45-9EF3-A424-59F7-14C170C109FE}"/>
              </a:ext>
            </a:extLst>
          </p:cNvPr>
          <p:cNvSpPr>
            <a:spLocks noGrp="1"/>
          </p:cNvSpPr>
          <p:nvPr>
            <p:ph type="body" sz="quarter" idx="22" hasCustomPrompt="1"/>
          </p:nvPr>
        </p:nvSpPr>
        <p:spPr>
          <a:xfrm>
            <a:off x="5320954" y="3648258"/>
            <a:ext cx="2092968" cy="996805"/>
          </a:xfrm>
          <a:prstGeom prst="rect">
            <a:avLst/>
          </a:prstGeom>
        </p:spPr>
        <p:txBody>
          <a:bodyPr anchor="ctr"/>
          <a:lstStyle>
            <a:lvl1pPr marL="0" indent="0" algn="r">
              <a:lnSpc>
                <a:spcPts val="2400"/>
              </a:lnSpc>
              <a:buNone/>
              <a:defRPr sz="2400" b="1" i="0">
                <a:solidFill>
                  <a:schemeClr val="accent3"/>
                </a:solidFill>
                <a:latin typeface="Segoe UI Variable Display Semibold" pitchFamily="2" charset="0"/>
              </a:defRPr>
            </a:lvl1pPr>
          </a:lstStyle>
          <a:p>
            <a:pPr lvl="0"/>
            <a:r>
              <a:rPr lang="en-US"/>
              <a:t>Lorem Ipsum</a:t>
            </a:r>
          </a:p>
        </p:txBody>
      </p:sp>
      <p:sp>
        <p:nvSpPr>
          <p:cNvPr id="26" name="Text Placeholder 22">
            <a:extLst>
              <a:ext uri="{FF2B5EF4-FFF2-40B4-BE49-F238E27FC236}">
                <a16:creationId xmlns:a16="http://schemas.microsoft.com/office/drawing/2014/main" id="{BBBFD6DE-6E77-D1C3-A842-1405E69B03ED}"/>
              </a:ext>
            </a:extLst>
          </p:cNvPr>
          <p:cNvSpPr>
            <a:spLocks noGrp="1"/>
          </p:cNvSpPr>
          <p:nvPr>
            <p:ph type="body" sz="quarter" idx="23" hasCustomPrompt="1"/>
          </p:nvPr>
        </p:nvSpPr>
        <p:spPr>
          <a:xfrm>
            <a:off x="5320954" y="5095242"/>
            <a:ext cx="2092968" cy="996805"/>
          </a:xfrm>
          <a:prstGeom prst="rect">
            <a:avLst/>
          </a:prstGeom>
        </p:spPr>
        <p:txBody>
          <a:bodyPr anchor="ctr"/>
          <a:lstStyle>
            <a:lvl1pPr marL="0" indent="0" algn="r">
              <a:lnSpc>
                <a:spcPts val="2400"/>
              </a:lnSpc>
              <a:buNone/>
              <a:defRPr sz="2400" b="1" i="0">
                <a:solidFill>
                  <a:schemeClr val="accent3"/>
                </a:solidFill>
                <a:latin typeface="Segoe UI Variable Display Semibold" pitchFamily="2" charset="0"/>
              </a:defRPr>
            </a:lvl1pPr>
          </a:lstStyle>
          <a:p>
            <a:pPr lvl="0"/>
            <a:r>
              <a:rPr lang="en-US"/>
              <a:t>Lorem Ipsum</a:t>
            </a:r>
          </a:p>
        </p:txBody>
      </p:sp>
      <p:cxnSp>
        <p:nvCxnSpPr>
          <p:cNvPr id="27" name="Straight Connector 26">
            <a:extLst>
              <a:ext uri="{FF2B5EF4-FFF2-40B4-BE49-F238E27FC236}">
                <a16:creationId xmlns:a16="http://schemas.microsoft.com/office/drawing/2014/main" id="{B4E06B24-3366-3CE1-9C1B-AC721C37035B}"/>
              </a:ext>
            </a:extLst>
          </p:cNvPr>
          <p:cNvCxnSpPr>
            <a:cxnSpLocks/>
          </p:cNvCxnSpPr>
          <p:nvPr userDrawn="1"/>
        </p:nvCxnSpPr>
        <p:spPr>
          <a:xfrm flipV="1">
            <a:off x="7599365" y="611868"/>
            <a:ext cx="0" cy="5634263"/>
          </a:xfrm>
          <a:prstGeom prst="line">
            <a:avLst/>
          </a:prstGeom>
          <a:noFill/>
          <a:ln w="6350" cap="rnd" cmpd="sng" algn="ctr">
            <a:gradFill flip="none" rotWithShape="1">
              <a:gsLst>
                <a:gs pos="14000">
                  <a:srgbClr val="8EC8E8">
                    <a:lumMod val="99000"/>
                  </a:srgbClr>
                </a:gs>
                <a:gs pos="100000">
                  <a:srgbClr val="CD9AD0"/>
                </a:gs>
              </a:gsLst>
              <a:lin ang="18900000" scaled="1"/>
              <a:tileRect/>
            </a:gradFill>
            <a:prstDash val="solid"/>
            <a:headEnd type="none" w="med" len="med"/>
            <a:tailEnd type="none" w="med" len="med"/>
          </a:ln>
          <a:effectLst/>
        </p:spPr>
      </p:cxnSp>
    </p:spTree>
    <p:extLst>
      <p:ext uri="{BB962C8B-B14F-4D97-AF65-F5344CB8AC3E}">
        <p14:creationId xmlns:p14="http://schemas.microsoft.com/office/powerpoint/2010/main" val="4150697995"/>
      </p:ext>
    </p:extLst>
  </p:cSld>
  <p:clrMapOvr>
    <a:masterClrMapping/>
  </p:clrMapOvr>
  <p:transition>
    <p:fade/>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96D5B247-125F-0E8F-4BA7-01F854EEF4DD}"/>
              </a:ext>
            </a:extLst>
          </p:cNvPr>
          <p:cNvSpPr>
            <a:spLocks noGrp="1"/>
          </p:cNvSpPr>
          <p:nvPr>
            <p:ph type="body" sz="quarter" idx="11" hasCustomPrompt="1"/>
          </p:nvPr>
        </p:nvSpPr>
        <p:spPr>
          <a:xfrm>
            <a:off x="1088373" y="1"/>
            <a:ext cx="3585798" cy="6858000"/>
          </a:xfrm>
          <a:prstGeom prst="rect">
            <a:avLst/>
          </a:prstGeom>
        </p:spPr>
        <p:txBody>
          <a:bodyPr anchor="ctr"/>
          <a:lstStyle>
            <a:lvl1pPr marL="0" indent="0">
              <a:lnSpc>
                <a:spcPts val="4000"/>
              </a:lnSpc>
              <a:buNone/>
              <a:defRPr sz="4000" b="1" i="0" spc="0">
                <a:solidFill>
                  <a:schemeClr val="bg1"/>
                </a:solidFill>
                <a:latin typeface="Segoe UI Variable Display Semibold" pitchFamily="2" charset="0"/>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a:t>
            </a:r>
            <a:endParaRPr lang="en-US"/>
          </a:p>
        </p:txBody>
      </p:sp>
      <p:sp>
        <p:nvSpPr>
          <p:cNvPr id="15" name="Text Placeholder 6">
            <a:extLst>
              <a:ext uri="{FF2B5EF4-FFF2-40B4-BE49-F238E27FC236}">
                <a16:creationId xmlns:a16="http://schemas.microsoft.com/office/drawing/2014/main" id="{9C4D0B9B-6094-9D96-8740-225242B34910}"/>
              </a:ext>
            </a:extLst>
          </p:cNvPr>
          <p:cNvSpPr>
            <a:spLocks noGrp="1"/>
          </p:cNvSpPr>
          <p:nvPr>
            <p:ph type="body" sz="quarter" idx="13" hasCustomPrompt="1"/>
          </p:nvPr>
        </p:nvSpPr>
        <p:spPr>
          <a:xfrm>
            <a:off x="7786870" y="830322"/>
            <a:ext cx="3714306" cy="839815"/>
          </a:xfrm>
          <a:prstGeom prst="rect">
            <a:avLst/>
          </a:prstGeom>
        </p:spPr>
        <p:txBody>
          <a:bodyPr/>
          <a:lstStyle>
            <a:lvl1pPr marL="457200" indent="-457200" algn="l">
              <a:buFont typeface="Arial" panose="020B0604020202020204" pitchFamily="34" charset="0"/>
              <a:buChar char="•"/>
              <a:defRPr sz="1400" b="0" i="0" spc="0">
                <a:solidFill>
                  <a:schemeClr val="bg1"/>
                </a:solidFill>
                <a:latin typeface="Segoe UI Variable Text"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lang="en-US"/>
          </a:p>
        </p:txBody>
      </p:sp>
      <p:sp>
        <p:nvSpPr>
          <p:cNvPr id="17" name="Text Placeholder 6">
            <a:extLst>
              <a:ext uri="{FF2B5EF4-FFF2-40B4-BE49-F238E27FC236}">
                <a16:creationId xmlns:a16="http://schemas.microsoft.com/office/drawing/2014/main" id="{BF8AE22E-9212-9915-956C-064FD53755CA}"/>
              </a:ext>
            </a:extLst>
          </p:cNvPr>
          <p:cNvSpPr>
            <a:spLocks noGrp="1"/>
          </p:cNvSpPr>
          <p:nvPr>
            <p:ph type="body" sz="quarter" idx="15" hasCustomPrompt="1"/>
          </p:nvPr>
        </p:nvSpPr>
        <p:spPr>
          <a:xfrm>
            <a:off x="7786870" y="2279770"/>
            <a:ext cx="3714306" cy="839815"/>
          </a:xfrm>
          <a:prstGeom prst="rect">
            <a:avLst/>
          </a:prstGeom>
        </p:spPr>
        <p:txBody>
          <a:bodyPr/>
          <a:lstStyle>
            <a:lvl1pPr marL="457200" indent="-457200" algn="r">
              <a:buFont typeface="Arial" panose="020B0604020202020204" pitchFamily="34" charset="0"/>
              <a:buChar char="•"/>
              <a:defRPr sz="1400" b="0" i="0" spc="0">
                <a:solidFill>
                  <a:schemeClr val="bg1"/>
                </a:solidFill>
                <a:latin typeface="Segoe UI Variable Text"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lang="en-US"/>
          </a:p>
        </p:txBody>
      </p:sp>
      <p:sp>
        <p:nvSpPr>
          <p:cNvPr id="19" name="Text Placeholder 6">
            <a:extLst>
              <a:ext uri="{FF2B5EF4-FFF2-40B4-BE49-F238E27FC236}">
                <a16:creationId xmlns:a16="http://schemas.microsoft.com/office/drawing/2014/main" id="{F04EF941-D1C9-ADBC-81ED-C46D05B9F169}"/>
              </a:ext>
            </a:extLst>
          </p:cNvPr>
          <p:cNvSpPr>
            <a:spLocks noGrp="1"/>
          </p:cNvSpPr>
          <p:nvPr>
            <p:ph type="body" sz="quarter" idx="17" hasCustomPrompt="1"/>
          </p:nvPr>
        </p:nvSpPr>
        <p:spPr>
          <a:xfrm>
            <a:off x="7786870" y="3729218"/>
            <a:ext cx="3714306" cy="839815"/>
          </a:xfrm>
          <a:prstGeom prst="rect">
            <a:avLst/>
          </a:prstGeom>
        </p:spPr>
        <p:txBody>
          <a:bodyPr/>
          <a:lstStyle>
            <a:lvl1pPr marL="457200" indent="-457200" algn="r">
              <a:buFont typeface="Arial" panose="020B0604020202020204" pitchFamily="34" charset="0"/>
              <a:buChar char="•"/>
              <a:defRPr sz="1400" b="0" i="0" spc="0">
                <a:solidFill>
                  <a:schemeClr val="bg1"/>
                </a:solidFill>
                <a:latin typeface="Segoe UI Variable Text"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lang="en-US"/>
          </a:p>
        </p:txBody>
      </p:sp>
      <p:sp>
        <p:nvSpPr>
          <p:cNvPr id="21" name="Text Placeholder 6">
            <a:extLst>
              <a:ext uri="{FF2B5EF4-FFF2-40B4-BE49-F238E27FC236}">
                <a16:creationId xmlns:a16="http://schemas.microsoft.com/office/drawing/2014/main" id="{AFA00F78-6E18-5920-FD63-84D71E21D346}"/>
              </a:ext>
            </a:extLst>
          </p:cNvPr>
          <p:cNvSpPr>
            <a:spLocks noGrp="1"/>
          </p:cNvSpPr>
          <p:nvPr>
            <p:ph type="body" sz="quarter" idx="19" hasCustomPrompt="1"/>
          </p:nvPr>
        </p:nvSpPr>
        <p:spPr>
          <a:xfrm>
            <a:off x="7786870" y="5178666"/>
            <a:ext cx="3714306" cy="839815"/>
          </a:xfrm>
          <a:prstGeom prst="rect">
            <a:avLst/>
          </a:prstGeom>
        </p:spPr>
        <p:txBody>
          <a:bodyPr/>
          <a:lstStyle>
            <a:lvl1pPr marL="457200" indent="-457200" algn="r">
              <a:buFont typeface="Arial" panose="020B0604020202020204" pitchFamily="34" charset="0"/>
              <a:buChar char="•"/>
              <a:defRPr sz="1400" b="0" i="0" spc="0">
                <a:solidFill>
                  <a:schemeClr val="bg1"/>
                </a:solidFill>
                <a:latin typeface="Segoe UI Variable Text"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endParaRPr lang="en-US"/>
          </a:p>
        </p:txBody>
      </p:sp>
      <p:sp>
        <p:nvSpPr>
          <p:cNvPr id="23" name="Text Placeholder 22">
            <a:extLst>
              <a:ext uri="{FF2B5EF4-FFF2-40B4-BE49-F238E27FC236}">
                <a16:creationId xmlns:a16="http://schemas.microsoft.com/office/drawing/2014/main" id="{5A649A2B-810B-7B78-1BAE-9908F1F10804}"/>
              </a:ext>
            </a:extLst>
          </p:cNvPr>
          <p:cNvSpPr>
            <a:spLocks noGrp="1"/>
          </p:cNvSpPr>
          <p:nvPr>
            <p:ph type="body" sz="quarter" idx="20" hasCustomPrompt="1"/>
          </p:nvPr>
        </p:nvSpPr>
        <p:spPr>
          <a:xfrm>
            <a:off x="5320954" y="754290"/>
            <a:ext cx="2092968" cy="996805"/>
          </a:xfrm>
          <a:prstGeom prst="rect">
            <a:avLst/>
          </a:prstGeom>
        </p:spPr>
        <p:txBody>
          <a:bodyPr anchor="ctr"/>
          <a:lstStyle>
            <a:lvl1pPr marL="0" indent="0" algn="r">
              <a:lnSpc>
                <a:spcPts val="2400"/>
              </a:lnSpc>
              <a:buNone/>
              <a:defRPr sz="2400" b="1" i="0">
                <a:solidFill>
                  <a:schemeClr val="accent3"/>
                </a:solidFill>
                <a:latin typeface="Segoe UI Variable Display Semibold" pitchFamily="2" charset="0"/>
              </a:defRPr>
            </a:lvl1pPr>
          </a:lstStyle>
          <a:p>
            <a:pPr lvl="0"/>
            <a:r>
              <a:rPr lang="en-US"/>
              <a:t>Lorem Ipsum</a:t>
            </a:r>
          </a:p>
        </p:txBody>
      </p:sp>
      <p:sp>
        <p:nvSpPr>
          <p:cNvPr id="24" name="Text Placeholder 22">
            <a:extLst>
              <a:ext uri="{FF2B5EF4-FFF2-40B4-BE49-F238E27FC236}">
                <a16:creationId xmlns:a16="http://schemas.microsoft.com/office/drawing/2014/main" id="{20F47A50-36B8-C0BD-4629-CF486284264D}"/>
              </a:ext>
            </a:extLst>
          </p:cNvPr>
          <p:cNvSpPr>
            <a:spLocks noGrp="1"/>
          </p:cNvSpPr>
          <p:nvPr>
            <p:ph type="body" sz="quarter" idx="21" hasCustomPrompt="1"/>
          </p:nvPr>
        </p:nvSpPr>
        <p:spPr>
          <a:xfrm>
            <a:off x="5320954" y="2201274"/>
            <a:ext cx="2092968" cy="996805"/>
          </a:xfrm>
          <a:prstGeom prst="rect">
            <a:avLst/>
          </a:prstGeom>
        </p:spPr>
        <p:txBody>
          <a:bodyPr anchor="ctr"/>
          <a:lstStyle>
            <a:lvl1pPr marL="0" indent="0" algn="r">
              <a:lnSpc>
                <a:spcPts val="2400"/>
              </a:lnSpc>
              <a:buNone/>
              <a:defRPr sz="2400" b="1" i="0">
                <a:solidFill>
                  <a:schemeClr val="accent3"/>
                </a:solidFill>
                <a:latin typeface="Segoe UI Variable Display Semibold" pitchFamily="2" charset="0"/>
              </a:defRPr>
            </a:lvl1pPr>
          </a:lstStyle>
          <a:p>
            <a:pPr lvl="0"/>
            <a:r>
              <a:rPr lang="en-US"/>
              <a:t>Lorem Ipsum</a:t>
            </a:r>
          </a:p>
        </p:txBody>
      </p:sp>
      <p:sp>
        <p:nvSpPr>
          <p:cNvPr id="25" name="Text Placeholder 22">
            <a:extLst>
              <a:ext uri="{FF2B5EF4-FFF2-40B4-BE49-F238E27FC236}">
                <a16:creationId xmlns:a16="http://schemas.microsoft.com/office/drawing/2014/main" id="{2DEC9F45-9EF3-A424-59F7-14C170C109FE}"/>
              </a:ext>
            </a:extLst>
          </p:cNvPr>
          <p:cNvSpPr>
            <a:spLocks noGrp="1"/>
          </p:cNvSpPr>
          <p:nvPr>
            <p:ph type="body" sz="quarter" idx="22" hasCustomPrompt="1"/>
          </p:nvPr>
        </p:nvSpPr>
        <p:spPr>
          <a:xfrm>
            <a:off x="5320954" y="3648258"/>
            <a:ext cx="2092968" cy="996805"/>
          </a:xfrm>
          <a:prstGeom prst="rect">
            <a:avLst/>
          </a:prstGeom>
        </p:spPr>
        <p:txBody>
          <a:bodyPr anchor="ctr"/>
          <a:lstStyle>
            <a:lvl1pPr marL="0" indent="0" algn="r">
              <a:lnSpc>
                <a:spcPts val="2400"/>
              </a:lnSpc>
              <a:buNone/>
              <a:defRPr sz="2400" b="1" i="0">
                <a:solidFill>
                  <a:schemeClr val="accent3"/>
                </a:solidFill>
                <a:latin typeface="Segoe UI Variable Display Semibold" pitchFamily="2" charset="0"/>
              </a:defRPr>
            </a:lvl1pPr>
          </a:lstStyle>
          <a:p>
            <a:pPr lvl="0"/>
            <a:r>
              <a:rPr lang="en-US"/>
              <a:t>Lorem Ipsum</a:t>
            </a:r>
          </a:p>
        </p:txBody>
      </p:sp>
      <p:sp>
        <p:nvSpPr>
          <p:cNvPr id="26" name="Text Placeholder 22">
            <a:extLst>
              <a:ext uri="{FF2B5EF4-FFF2-40B4-BE49-F238E27FC236}">
                <a16:creationId xmlns:a16="http://schemas.microsoft.com/office/drawing/2014/main" id="{BBBFD6DE-6E77-D1C3-A842-1405E69B03ED}"/>
              </a:ext>
            </a:extLst>
          </p:cNvPr>
          <p:cNvSpPr>
            <a:spLocks noGrp="1"/>
          </p:cNvSpPr>
          <p:nvPr>
            <p:ph type="body" sz="quarter" idx="23" hasCustomPrompt="1"/>
          </p:nvPr>
        </p:nvSpPr>
        <p:spPr>
          <a:xfrm>
            <a:off x="5320954" y="5095242"/>
            <a:ext cx="2092968" cy="996805"/>
          </a:xfrm>
          <a:prstGeom prst="rect">
            <a:avLst/>
          </a:prstGeom>
        </p:spPr>
        <p:txBody>
          <a:bodyPr anchor="ctr"/>
          <a:lstStyle>
            <a:lvl1pPr marL="0" indent="0" algn="r">
              <a:lnSpc>
                <a:spcPts val="2400"/>
              </a:lnSpc>
              <a:buNone/>
              <a:defRPr sz="2400" b="1" i="0">
                <a:solidFill>
                  <a:schemeClr val="accent3"/>
                </a:solidFill>
                <a:latin typeface="Segoe UI Variable Display Semibold" pitchFamily="2" charset="0"/>
              </a:defRPr>
            </a:lvl1pPr>
          </a:lstStyle>
          <a:p>
            <a:pPr lvl="0"/>
            <a:r>
              <a:rPr lang="en-US"/>
              <a:t>Lorem Ipsum</a:t>
            </a:r>
          </a:p>
        </p:txBody>
      </p:sp>
      <p:cxnSp>
        <p:nvCxnSpPr>
          <p:cNvPr id="27" name="Straight Connector 26">
            <a:extLst>
              <a:ext uri="{FF2B5EF4-FFF2-40B4-BE49-F238E27FC236}">
                <a16:creationId xmlns:a16="http://schemas.microsoft.com/office/drawing/2014/main" id="{B4E06B24-3366-3CE1-9C1B-AC721C37035B}"/>
              </a:ext>
            </a:extLst>
          </p:cNvPr>
          <p:cNvCxnSpPr>
            <a:cxnSpLocks/>
          </p:cNvCxnSpPr>
          <p:nvPr userDrawn="1"/>
        </p:nvCxnSpPr>
        <p:spPr>
          <a:xfrm flipV="1">
            <a:off x="7599365" y="611868"/>
            <a:ext cx="0" cy="5634263"/>
          </a:xfrm>
          <a:prstGeom prst="line">
            <a:avLst/>
          </a:prstGeom>
          <a:noFill/>
          <a:ln w="6350" cap="rnd" cmpd="sng" algn="ctr">
            <a:gradFill flip="none" rotWithShape="1">
              <a:gsLst>
                <a:gs pos="14000">
                  <a:srgbClr val="8EC8E8">
                    <a:lumMod val="99000"/>
                  </a:srgbClr>
                </a:gs>
                <a:gs pos="100000">
                  <a:srgbClr val="CD9AD0"/>
                </a:gs>
              </a:gsLst>
              <a:lin ang="18900000" scaled="1"/>
              <a:tileRect/>
            </a:gradFill>
            <a:prstDash val="solid"/>
            <a:headEnd type="none" w="med" len="med"/>
            <a:tailEnd type="none" w="med" len="med"/>
          </a:ln>
          <a:effectLst/>
        </p:spPr>
      </p:cxnSp>
      <p:pic>
        <p:nvPicPr>
          <p:cNvPr id="2" name="Picture 1" descr="A picture containing text, vector graphics&#10;&#10;Description automatically generated">
            <a:extLst>
              <a:ext uri="{FF2B5EF4-FFF2-40B4-BE49-F238E27FC236}">
                <a16:creationId xmlns:a16="http://schemas.microsoft.com/office/drawing/2014/main" id="{369DE330-DCA2-5B4A-B208-A0465BF229CB}"/>
              </a:ext>
            </a:extLst>
          </p:cNvPr>
          <p:cNvPicPr>
            <a:picLocks noChangeAspect="1"/>
          </p:cNvPicPr>
          <p:nvPr userDrawn="1"/>
        </p:nvPicPr>
        <p:blipFill>
          <a:blip r:embed="rId2" cstate="print">
            <a:alphaModFix amt="60000"/>
            <a:extLst>
              <a:ext uri="{28A0092B-C50C-407E-A947-70E740481C1C}">
                <a14:useLocalDpi xmlns:a14="http://schemas.microsoft.com/office/drawing/2010/main" val="0"/>
              </a:ext>
            </a:extLst>
          </a:blip>
          <a:stretch>
            <a:fillRect/>
          </a:stretch>
        </p:blipFill>
        <p:spPr>
          <a:xfrm flipH="1">
            <a:off x="0" y="1"/>
            <a:ext cx="3873910" cy="2181180"/>
          </a:xfrm>
          <a:prstGeom prst="rect">
            <a:avLst/>
          </a:prstGeom>
        </p:spPr>
      </p:pic>
    </p:spTree>
    <p:extLst>
      <p:ext uri="{BB962C8B-B14F-4D97-AF65-F5344CB8AC3E}">
        <p14:creationId xmlns:p14="http://schemas.microsoft.com/office/powerpoint/2010/main" val="307337559"/>
      </p:ext>
    </p:extLst>
  </p:cSld>
  <p:clrMapOvr>
    <a:masterClrMapping/>
  </p:clrMapOvr>
  <p:transition>
    <p:fade/>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Half Quote 1">
    <p:spTree>
      <p:nvGrpSpPr>
        <p:cNvPr id="1" name=""/>
        <p:cNvGrpSpPr/>
        <p:nvPr/>
      </p:nvGrpSpPr>
      <p:grpSpPr>
        <a:xfrm>
          <a:off x="0" y="0"/>
          <a:ext cx="0" cy="0"/>
          <a:chOff x="0" y="0"/>
          <a:chExt cx="0" cy="0"/>
        </a:xfrm>
      </p:grpSpPr>
      <p:sp>
        <p:nvSpPr>
          <p:cNvPr id="30" name="Content Placeholder 29">
            <a:extLst>
              <a:ext uri="{FF2B5EF4-FFF2-40B4-BE49-F238E27FC236}">
                <a16:creationId xmlns:a16="http://schemas.microsoft.com/office/drawing/2014/main" id="{4E0F8BF0-7D23-774C-6C25-3BBCA9B92190}"/>
              </a:ext>
            </a:extLst>
          </p:cNvPr>
          <p:cNvSpPr>
            <a:spLocks noGrp="1"/>
          </p:cNvSpPr>
          <p:nvPr>
            <p:ph sz="quarter" idx="15"/>
          </p:nvPr>
        </p:nvSpPr>
        <p:spPr>
          <a:xfrm>
            <a:off x="6095998" y="461255"/>
            <a:ext cx="5374017" cy="5935448"/>
          </a:xfrm>
          <a:prstGeom prst="roundRect">
            <a:avLst/>
          </a:prstGeom>
          <a:solidFill>
            <a:schemeClr val="accent4"/>
          </a:solidFill>
        </p:spPr>
        <p:txBody>
          <a:bodyPr/>
          <a:lstStyle>
            <a:lvl1pPr marL="0" indent="0">
              <a:buNone/>
              <a:defRPr/>
            </a:lvl1pPr>
          </a:lstStyle>
          <a:p>
            <a:pPr lvl="0"/>
            <a:endParaRPr lang="en-US"/>
          </a:p>
        </p:txBody>
      </p:sp>
      <p:cxnSp>
        <p:nvCxnSpPr>
          <p:cNvPr id="6" name="Straight Connector 5">
            <a:extLst>
              <a:ext uri="{FF2B5EF4-FFF2-40B4-BE49-F238E27FC236}">
                <a16:creationId xmlns:a16="http://schemas.microsoft.com/office/drawing/2014/main" id="{41035935-0393-A7C4-0929-FE736F4BFEE2}"/>
              </a:ext>
            </a:extLst>
          </p:cNvPr>
          <p:cNvCxnSpPr>
            <a:cxnSpLocks/>
          </p:cNvCxnSpPr>
          <p:nvPr userDrawn="1"/>
        </p:nvCxnSpPr>
        <p:spPr>
          <a:xfrm>
            <a:off x="1174173" y="2095872"/>
            <a:ext cx="2535382" cy="0"/>
          </a:xfrm>
          <a:prstGeom prst="line">
            <a:avLst/>
          </a:prstGeom>
          <a:noFill/>
          <a:ln w="6350" cap="rnd" cmpd="sng" algn="ctr">
            <a:solidFill>
              <a:srgbClr val="0078D4"/>
            </a:solidFill>
            <a:prstDash val="solid"/>
            <a:headEnd type="none" w="med" len="med"/>
            <a:tailEnd type="none" w="med" len="med"/>
          </a:ln>
          <a:effectLst>
            <a:outerShdw blurRad="63500" dist="63500" dir="2700000" algn="tl" rotWithShape="0">
              <a:srgbClr val="737373">
                <a:alpha val="20000"/>
              </a:srgbClr>
            </a:outerShdw>
          </a:effectLst>
        </p:spPr>
      </p:cxnSp>
      <p:sp>
        <p:nvSpPr>
          <p:cNvPr id="13" name="Title 12">
            <a:extLst>
              <a:ext uri="{FF2B5EF4-FFF2-40B4-BE49-F238E27FC236}">
                <a16:creationId xmlns:a16="http://schemas.microsoft.com/office/drawing/2014/main" id="{89DE4175-E69B-AA7C-EEAA-EDAB31A4667A}"/>
              </a:ext>
            </a:extLst>
          </p:cNvPr>
          <p:cNvSpPr>
            <a:spLocks noGrp="1"/>
          </p:cNvSpPr>
          <p:nvPr>
            <p:ph type="title" hasCustomPrompt="1"/>
          </p:nvPr>
        </p:nvSpPr>
        <p:spPr>
          <a:xfrm>
            <a:off x="1088375" y="843582"/>
            <a:ext cx="3639488" cy="1105718"/>
          </a:xfrm>
          <a:prstGeom prst="rect">
            <a:avLst/>
          </a:prstGeom>
        </p:spPr>
        <p:txBody>
          <a:bodyPr/>
          <a:lstStyle>
            <a:lvl1pPr>
              <a:lnSpc>
                <a:spcPts val="4000"/>
              </a:lnSpc>
              <a:defRPr sz="4000" b="1" i="0" spc="0">
                <a:solidFill>
                  <a:schemeClr val="bg1"/>
                </a:solidFill>
                <a:latin typeface="Segoe UI Variable Display Semibold" pitchFamily="2" charset="0"/>
              </a:defRPr>
            </a:lvl1pPr>
          </a:lstStyle>
          <a:p>
            <a:r>
              <a:rPr lang="en-US"/>
              <a:t>Title</a:t>
            </a:r>
            <a:br>
              <a:rPr lang="en-US"/>
            </a:br>
            <a:r>
              <a:rPr lang="en-US"/>
              <a:t>Example</a:t>
            </a:r>
          </a:p>
        </p:txBody>
      </p:sp>
      <p:sp>
        <p:nvSpPr>
          <p:cNvPr id="17" name="Text Placeholder 16">
            <a:extLst>
              <a:ext uri="{FF2B5EF4-FFF2-40B4-BE49-F238E27FC236}">
                <a16:creationId xmlns:a16="http://schemas.microsoft.com/office/drawing/2014/main" id="{32A9BA5D-023A-B777-01B4-9E119E17AE66}"/>
              </a:ext>
            </a:extLst>
          </p:cNvPr>
          <p:cNvSpPr>
            <a:spLocks noGrp="1"/>
          </p:cNvSpPr>
          <p:nvPr>
            <p:ph type="body" sz="quarter" idx="10" hasCustomPrompt="1"/>
          </p:nvPr>
        </p:nvSpPr>
        <p:spPr>
          <a:xfrm>
            <a:off x="1088374" y="2228160"/>
            <a:ext cx="3639489" cy="400778"/>
          </a:xfrm>
          <a:prstGeom prst="rect">
            <a:avLst/>
          </a:prstGeom>
        </p:spPr>
        <p:txBody>
          <a:bodyPr/>
          <a:lstStyle>
            <a:lvl1pPr marL="0" indent="0">
              <a:buNone/>
              <a:defRPr sz="2000" b="0" i="0">
                <a:solidFill>
                  <a:schemeClr val="accent1"/>
                </a:solidFill>
                <a:latin typeface="Segoe UI Variable Display" pitchFamily="2"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Sub-head</a:t>
            </a:r>
          </a:p>
        </p:txBody>
      </p:sp>
      <p:sp>
        <p:nvSpPr>
          <p:cNvPr id="18" name="Text Placeholder 16">
            <a:extLst>
              <a:ext uri="{FF2B5EF4-FFF2-40B4-BE49-F238E27FC236}">
                <a16:creationId xmlns:a16="http://schemas.microsoft.com/office/drawing/2014/main" id="{E94C1CEF-5F56-C093-150E-C9C81CEEB1BD}"/>
              </a:ext>
            </a:extLst>
          </p:cNvPr>
          <p:cNvSpPr>
            <a:spLocks noGrp="1"/>
          </p:cNvSpPr>
          <p:nvPr>
            <p:ph type="body" sz="quarter" idx="11" hasCustomPrompt="1"/>
          </p:nvPr>
        </p:nvSpPr>
        <p:spPr>
          <a:xfrm>
            <a:off x="1088374" y="2974584"/>
            <a:ext cx="3639489" cy="1592575"/>
          </a:xfrm>
          <a:prstGeom prst="rect">
            <a:avLst/>
          </a:prstGeom>
        </p:spPr>
        <p:txBody>
          <a:bodyPr/>
          <a:lstStyle>
            <a:lvl1pPr marL="0" indent="0">
              <a:buNone/>
              <a:defRPr sz="2000" b="0" i="0">
                <a:solidFill>
                  <a:schemeClr val="bg1"/>
                </a:solidFill>
                <a:latin typeface="Segoe UI Variable Text" pitchFamily="2"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p:txBody>
      </p:sp>
      <p:sp>
        <p:nvSpPr>
          <p:cNvPr id="27" name="Text Placeholder 6">
            <a:extLst>
              <a:ext uri="{FF2B5EF4-FFF2-40B4-BE49-F238E27FC236}">
                <a16:creationId xmlns:a16="http://schemas.microsoft.com/office/drawing/2014/main" id="{DA6F3126-E404-F56F-0985-BEAABAF925C1}"/>
              </a:ext>
            </a:extLst>
          </p:cNvPr>
          <p:cNvSpPr>
            <a:spLocks noGrp="1"/>
          </p:cNvSpPr>
          <p:nvPr>
            <p:ph type="body" sz="quarter" idx="13" hasCustomPrompt="1"/>
          </p:nvPr>
        </p:nvSpPr>
        <p:spPr>
          <a:xfrm>
            <a:off x="1088374" y="5152176"/>
            <a:ext cx="4305732" cy="519833"/>
          </a:xfrm>
          <a:prstGeom prst="rect">
            <a:avLst/>
          </a:prstGeom>
        </p:spPr>
        <p:txBody>
          <a:bodyPr/>
          <a:lstStyle>
            <a:lvl1pPr marL="0" indent="0">
              <a:buNone/>
              <a:defRPr sz="2000" b="1" i="0" spc="0">
                <a:solidFill>
                  <a:schemeClr val="bg1"/>
                </a:solidFill>
                <a:latin typeface="Segoe UI Variable Display Semibold"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Job Title</a:t>
            </a:r>
          </a:p>
        </p:txBody>
      </p:sp>
      <p:sp>
        <p:nvSpPr>
          <p:cNvPr id="28" name="Text Placeholder 6">
            <a:extLst>
              <a:ext uri="{FF2B5EF4-FFF2-40B4-BE49-F238E27FC236}">
                <a16:creationId xmlns:a16="http://schemas.microsoft.com/office/drawing/2014/main" id="{F58DFC78-CF64-0FB9-45FE-54037AD72886}"/>
              </a:ext>
            </a:extLst>
          </p:cNvPr>
          <p:cNvSpPr>
            <a:spLocks noGrp="1"/>
          </p:cNvSpPr>
          <p:nvPr>
            <p:ph type="body" sz="quarter" idx="14" hasCustomPrompt="1"/>
          </p:nvPr>
        </p:nvSpPr>
        <p:spPr>
          <a:xfrm>
            <a:off x="1088374" y="5494585"/>
            <a:ext cx="4305732" cy="519833"/>
          </a:xfrm>
          <a:prstGeom prst="rect">
            <a:avLst/>
          </a:prstGeom>
        </p:spPr>
        <p:txBody>
          <a:bodyPr/>
          <a:lstStyle>
            <a:lvl1pPr marL="0" indent="0">
              <a:buNone/>
              <a:defRPr sz="2000" b="0" i="0" spc="0">
                <a:solidFill>
                  <a:schemeClr val="accent1"/>
                </a:solidFill>
                <a:latin typeface="Segoe UI Variable Display" pitchFamily="2" charset="0"/>
              </a:defRPr>
            </a:lvl1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lang="en-US"/>
              <a:t>Company</a:t>
            </a:r>
          </a:p>
        </p:txBody>
      </p:sp>
    </p:spTree>
    <p:extLst>
      <p:ext uri="{BB962C8B-B14F-4D97-AF65-F5344CB8AC3E}">
        <p14:creationId xmlns:p14="http://schemas.microsoft.com/office/powerpoint/2010/main" val="4265130283"/>
      </p:ext>
    </p:extLst>
  </p:cSld>
  <p:clrMapOvr>
    <a:masterClrMapping/>
  </p:clrMapOvr>
  <p:transition>
    <p:fade/>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97FA370-82E8-A524-1FA6-381C79E4B95C}"/>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685" r="-1907" b="-14197"/>
          <a:stretch/>
        </p:blipFill>
        <p:spPr>
          <a:xfrm rot="10800000">
            <a:off x="8913053" y="5426091"/>
            <a:ext cx="2604043" cy="1439590"/>
          </a:xfrm>
          <a:prstGeom prst="rect">
            <a:avLst/>
          </a:prstGeom>
        </p:spPr>
      </p:pic>
      <p:sp>
        <p:nvSpPr>
          <p:cNvPr id="12" name="Text Placeholder 11">
            <a:extLst>
              <a:ext uri="{FF2B5EF4-FFF2-40B4-BE49-F238E27FC236}">
                <a16:creationId xmlns:a16="http://schemas.microsoft.com/office/drawing/2014/main" id="{D410EC5F-ACC1-D207-EB99-2029D6D7AD3D}"/>
              </a:ext>
            </a:extLst>
          </p:cNvPr>
          <p:cNvSpPr>
            <a:spLocks noGrp="1"/>
          </p:cNvSpPr>
          <p:nvPr>
            <p:ph type="body" sz="quarter" idx="11" hasCustomPrompt="1"/>
          </p:nvPr>
        </p:nvSpPr>
        <p:spPr>
          <a:xfrm>
            <a:off x="-2" y="5237221"/>
            <a:ext cx="12191999" cy="550572"/>
          </a:xfrm>
          <a:prstGeom prst="rect">
            <a:avLst/>
          </a:prstGeom>
        </p:spPr>
        <p:txBody>
          <a:bodyPr/>
          <a:lstStyle>
            <a:lvl1pPr marL="0" indent="0" algn="ctr">
              <a:buNone/>
              <a:defRPr sz="2800" b="1" i="0" spc="0">
                <a:solidFill>
                  <a:schemeClr val="accent3"/>
                </a:solidFill>
                <a:latin typeface="Segoe UI Variable Display Semibold" pitchFamily="2" charset="0"/>
                <a:cs typeface="Segoe UI Semibold 8" panose="020B0502040204020203" pitchFamily="34" charset="0"/>
              </a:defRPr>
            </a:lvl1pPr>
          </a:lstStyle>
          <a:p>
            <a:pPr lvl="0"/>
            <a:r>
              <a:rPr lang="en-US"/>
              <a:t>Title FPO</a:t>
            </a:r>
          </a:p>
        </p:txBody>
      </p:sp>
      <p:sp>
        <p:nvSpPr>
          <p:cNvPr id="13" name="Text Placeholder 11">
            <a:extLst>
              <a:ext uri="{FF2B5EF4-FFF2-40B4-BE49-F238E27FC236}">
                <a16:creationId xmlns:a16="http://schemas.microsoft.com/office/drawing/2014/main" id="{87D2C8B0-875C-2726-703B-C35C64E453DE}"/>
              </a:ext>
            </a:extLst>
          </p:cNvPr>
          <p:cNvSpPr>
            <a:spLocks noGrp="1"/>
          </p:cNvSpPr>
          <p:nvPr>
            <p:ph type="body" sz="quarter" idx="12" hasCustomPrompt="1"/>
          </p:nvPr>
        </p:nvSpPr>
        <p:spPr>
          <a:xfrm>
            <a:off x="-1" y="5705725"/>
            <a:ext cx="12191999" cy="410165"/>
          </a:xfrm>
          <a:prstGeom prst="rect">
            <a:avLst/>
          </a:prstGeom>
        </p:spPr>
        <p:txBody>
          <a:bodyPr/>
          <a:lstStyle>
            <a:lvl1pPr marL="0" indent="0" algn="ctr">
              <a:buNone/>
              <a:defRPr sz="2000" b="0" i="0" spc="0">
                <a:solidFill>
                  <a:schemeClr val="bg1"/>
                </a:solidFill>
                <a:latin typeface="Segoe UI Variable Text" pitchFamily="2" charset="0"/>
                <a:cs typeface="Segoe UI" panose="020B0502040204020203" pitchFamily="34" charset="0"/>
              </a:defRPr>
            </a:lvl1pPr>
          </a:lstStyle>
          <a:p>
            <a:pPr lvl="0"/>
            <a:r>
              <a:rPr lang="en-US"/>
              <a:t>Sub-head</a:t>
            </a:r>
          </a:p>
        </p:txBody>
      </p:sp>
      <p:sp>
        <p:nvSpPr>
          <p:cNvPr id="10" name="Text Placeholder 2">
            <a:extLst>
              <a:ext uri="{FF2B5EF4-FFF2-40B4-BE49-F238E27FC236}">
                <a16:creationId xmlns:a16="http://schemas.microsoft.com/office/drawing/2014/main" id="{404CE4C6-CB3E-79C0-902C-77F867551865}"/>
              </a:ext>
            </a:extLst>
          </p:cNvPr>
          <p:cNvSpPr>
            <a:spLocks noGrp="1"/>
          </p:cNvSpPr>
          <p:nvPr>
            <p:ph type="body" sz="quarter" idx="14" hasCustomPrompt="1"/>
          </p:nvPr>
        </p:nvSpPr>
        <p:spPr>
          <a:xfrm>
            <a:off x="726493" y="2339340"/>
            <a:ext cx="3390900" cy="1975009"/>
          </a:xfrm>
          <a:prstGeom prst="roundRect">
            <a:avLst/>
          </a:prstGeom>
          <a:ln>
            <a:noFill/>
          </a:ln>
        </p:spPr>
        <p:style>
          <a:lnRef idx="2">
            <a:schemeClr val="dk1"/>
          </a:lnRef>
          <a:fillRef idx="1">
            <a:schemeClr val="lt1"/>
          </a:fillRef>
          <a:effectRef idx="0">
            <a:schemeClr val="dk1"/>
          </a:effectRef>
          <a:fontRef idx="minor">
            <a:schemeClr val="dk1"/>
          </a:fontRef>
        </p:style>
        <p:txBody>
          <a:bodyPr wrap="square" lIns="182880" tIns="274320" rIns="274320" bIns="274320">
            <a:spAutoFit/>
          </a:bodyPr>
          <a:lstStyle>
            <a:lvl1pPr marL="0" indent="0">
              <a:buNone/>
              <a:defRPr sz="2000" b="0" i="0">
                <a:solidFill>
                  <a:schemeClr val="bg1"/>
                </a:solidFill>
                <a:latin typeface="Segoe UI Variable Text" pitchFamily="2" charset="0"/>
              </a:defRPr>
            </a:lvl1pPr>
          </a:lstStyle>
          <a:p>
            <a:pPr lvl="0"/>
            <a:r>
              <a:rPr lang="en-US"/>
              <a:t>Lorem ipsum dolor sit </a:t>
            </a:r>
            <a:r>
              <a:rPr lang="en-US" err="1"/>
              <a:t>amet</a:t>
            </a:r>
            <a:r>
              <a:rPr lang="en-US"/>
              <a:t>, </a:t>
            </a:r>
            <a:r>
              <a:rPr lang="en-US" err="1"/>
              <a:t>consectetur</a:t>
            </a:r>
            <a:r>
              <a:rPr lang="en-US"/>
              <a:t> </a:t>
            </a:r>
            <a:r>
              <a:rPr lang="en-US" err="1"/>
              <a:t>adip</a:t>
            </a:r>
            <a:r>
              <a:rPr lang="en-US"/>
              <a:t> </a:t>
            </a:r>
            <a:r>
              <a:rPr lang="en-US" err="1"/>
              <a:t>iscing</a:t>
            </a:r>
            <a:r>
              <a:rPr lang="en-US"/>
              <a:t> </a:t>
            </a:r>
            <a:r>
              <a:rPr lang="en-US" err="1"/>
              <a:t>elit</a:t>
            </a:r>
            <a:r>
              <a:rPr lang="en-US"/>
              <a:t>, sed do </a:t>
            </a:r>
            <a:r>
              <a:rPr lang="en-US" err="1"/>
              <a:t>eius</a:t>
            </a:r>
            <a:r>
              <a:rPr lang="en-US"/>
              <a:t> mod </a:t>
            </a:r>
            <a:r>
              <a:rPr lang="en-US" err="1"/>
              <a:t>tempor</a:t>
            </a:r>
            <a:r>
              <a:rPr lang="en-US"/>
              <a:t>.</a:t>
            </a:r>
          </a:p>
        </p:txBody>
      </p:sp>
      <p:sp>
        <p:nvSpPr>
          <p:cNvPr id="15" name="Text Placeholder 11">
            <a:extLst>
              <a:ext uri="{FF2B5EF4-FFF2-40B4-BE49-F238E27FC236}">
                <a16:creationId xmlns:a16="http://schemas.microsoft.com/office/drawing/2014/main" id="{E92B8597-484F-F371-4C77-59126F7772CD}"/>
              </a:ext>
            </a:extLst>
          </p:cNvPr>
          <p:cNvSpPr>
            <a:spLocks noGrp="1"/>
          </p:cNvSpPr>
          <p:nvPr>
            <p:ph type="body" sz="quarter" idx="17" hasCustomPrompt="1"/>
          </p:nvPr>
        </p:nvSpPr>
        <p:spPr>
          <a:xfrm>
            <a:off x="-2122" y="852247"/>
            <a:ext cx="12191999" cy="435920"/>
          </a:xfrm>
          <a:prstGeom prst="rect">
            <a:avLst/>
          </a:prstGeom>
        </p:spPr>
        <p:txBody>
          <a:bodyPr/>
          <a:lstStyle>
            <a:lvl1pPr marL="0" indent="0" algn="ctr">
              <a:lnSpc>
                <a:spcPts val="4000"/>
              </a:lnSpc>
              <a:buNone/>
              <a:defRPr sz="4000" b="1" i="0" spc="0">
                <a:solidFill>
                  <a:schemeClr val="bg1"/>
                </a:solidFill>
                <a:latin typeface="Segoe UI Variable Display Semibold" pitchFamily="2" charset="0"/>
                <a:cs typeface="Segoe UI Semibold 8" panose="020B0502040204020203" pitchFamily="34" charset="0"/>
              </a:defRPr>
            </a:lvl1pPr>
          </a:lstStyle>
          <a:p>
            <a:pPr lvl="0"/>
            <a:r>
              <a:rPr lang="en-US"/>
              <a:t>Title FPO</a:t>
            </a:r>
          </a:p>
        </p:txBody>
      </p:sp>
      <p:sp>
        <p:nvSpPr>
          <p:cNvPr id="16" name="Text Placeholder 11">
            <a:extLst>
              <a:ext uri="{FF2B5EF4-FFF2-40B4-BE49-F238E27FC236}">
                <a16:creationId xmlns:a16="http://schemas.microsoft.com/office/drawing/2014/main" id="{2CA77622-835F-2B79-5253-06B374A6797E}"/>
              </a:ext>
            </a:extLst>
          </p:cNvPr>
          <p:cNvSpPr>
            <a:spLocks noGrp="1"/>
          </p:cNvSpPr>
          <p:nvPr>
            <p:ph type="body" sz="quarter" idx="18" hasCustomPrompt="1"/>
          </p:nvPr>
        </p:nvSpPr>
        <p:spPr>
          <a:xfrm>
            <a:off x="-135467" y="-973082"/>
            <a:ext cx="12191999" cy="435920"/>
          </a:xfrm>
          <a:prstGeom prst="rect">
            <a:avLst/>
          </a:prstGeom>
        </p:spPr>
        <p:txBody>
          <a:bodyPr/>
          <a:lstStyle>
            <a:lvl1pPr marL="0" indent="0" algn="ctr">
              <a:lnSpc>
                <a:spcPts val="4000"/>
              </a:lnSpc>
              <a:buNone/>
              <a:defRPr sz="2800" b="0" i="0" spc="0">
                <a:solidFill>
                  <a:schemeClr val="bg1"/>
                </a:solidFill>
                <a:latin typeface="Segoe UI Variable Display" pitchFamily="2" charset="0"/>
                <a:cs typeface="Segoe UI Semibold 8" panose="020B0502040204020203" pitchFamily="34" charset="0"/>
              </a:defRPr>
            </a:lvl1pPr>
          </a:lstStyle>
          <a:p>
            <a:pPr lvl="0"/>
            <a:r>
              <a:rPr lang="en-US"/>
              <a:t>Sub-head</a:t>
            </a:r>
          </a:p>
        </p:txBody>
      </p:sp>
      <p:sp>
        <p:nvSpPr>
          <p:cNvPr id="17" name="Text Placeholder 2">
            <a:extLst>
              <a:ext uri="{FF2B5EF4-FFF2-40B4-BE49-F238E27FC236}">
                <a16:creationId xmlns:a16="http://schemas.microsoft.com/office/drawing/2014/main" id="{82EB7F2D-7AC9-291F-0C9E-BE5B2FEA9BA3}"/>
              </a:ext>
            </a:extLst>
          </p:cNvPr>
          <p:cNvSpPr>
            <a:spLocks noGrp="1"/>
          </p:cNvSpPr>
          <p:nvPr>
            <p:ph type="body" sz="quarter" idx="19" hasCustomPrompt="1"/>
          </p:nvPr>
        </p:nvSpPr>
        <p:spPr>
          <a:xfrm>
            <a:off x="4400547" y="2339340"/>
            <a:ext cx="3390900" cy="1975009"/>
          </a:xfrm>
          <a:prstGeom prst="roundRect">
            <a:avLst/>
          </a:prstGeom>
          <a:ln>
            <a:noFill/>
          </a:ln>
        </p:spPr>
        <p:style>
          <a:lnRef idx="2">
            <a:schemeClr val="dk1"/>
          </a:lnRef>
          <a:fillRef idx="1">
            <a:schemeClr val="lt1"/>
          </a:fillRef>
          <a:effectRef idx="0">
            <a:schemeClr val="dk1"/>
          </a:effectRef>
          <a:fontRef idx="minor">
            <a:schemeClr val="dk1"/>
          </a:fontRef>
        </p:style>
        <p:txBody>
          <a:bodyPr wrap="square" lIns="182880" tIns="274320" rIns="182880" bIns="274320">
            <a:spAutoFit/>
          </a:bodyPr>
          <a:lstStyle>
            <a:lvl1pPr marL="0" indent="0">
              <a:buNone/>
              <a:defRPr sz="2000" b="0" i="0">
                <a:solidFill>
                  <a:schemeClr val="bg1"/>
                </a:solidFill>
                <a:latin typeface="Segoe UI Variable Text" pitchFamily="2" charset="0"/>
              </a:defRPr>
            </a:lvl1pPr>
          </a:lstStyle>
          <a:p>
            <a:pPr lvl="0"/>
            <a:r>
              <a:rPr lang="en-US"/>
              <a:t>Lorem ipsum dolor sit </a:t>
            </a:r>
            <a:r>
              <a:rPr lang="en-US" err="1"/>
              <a:t>amet</a:t>
            </a:r>
            <a:r>
              <a:rPr lang="en-US"/>
              <a:t>, </a:t>
            </a:r>
            <a:r>
              <a:rPr lang="en-US" err="1"/>
              <a:t>consectetur</a:t>
            </a:r>
            <a:r>
              <a:rPr lang="en-US"/>
              <a:t> </a:t>
            </a:r>
            <a:r>
              <a:rPr lang="en-US" err="1"/>
              <a:t>adip</a:t>
            </a:r>
            <a:r>
              <a:rPr lang="en-US"/>
              <a:t> </a:t>
            </a:r>
            <a:r>
              <a:rPr lang="en-US" err="1"/>
              <a:t>iscing</a:t>
            </a:r>
            <a:r>
              <a:rPr lang="en-US"/>
              <a:t> </a:t>
            </a:r>
            <a:r>
              <a:rPr lang="en-US" err="1"/>
              <a:t>elit</a:t>
            </a:r>
            <a:r>
              <a:rPr lang="en-US"/>
              <a:t>, sed do </a:t>
            </a:r>
            <a:r>
              <a:rPr lang="en-US" err="1"/>
              <a:t>eius</a:t>
            </a:r>
            <a:r>
              <a:rPr lang="en-US"/>
              <a:t> mod </a:t>
            </a:r>
            <a:r>
              <a:rPr lang="en-US" err="1"/>
              <a:t>tempor</a:t>
            </a:r>
            <a:r>
              <a:rPr lang="en-US"/>
              <a:t>.</a:t>
            </a:r>
          </a:p>
        </p:txBody>
      </p:sp>
      <p:sp>
        <p:nvSpPr>
          <p:cNvPr id="18" name="Text Placeholder 2">
            <a:extLst>
              <a:ext uri="{FF2B5EF4-FFF2-40B4-BE49-F238E27FC236}">
                <a16:creationId xmlns:a16="http://schemas.microsoft.com/office/drawing/2014/main" id="{E450536C-D076-CBA2-FF64-F89875C33CAF}"/>
              </a:ext>
            </a:extLst>
          </p:cNvPr>
          <p:cNvSpPr>
            <a:spLocks noGrp="1"/>
          </p:cNvSpPr>
          <p:nvPr>
            <p:ph type="body" sz="quarter" idx="20" hasCustomPrompt="1"/>
          </p:nvPr>
        </p:nvSpPr>
        <p:spPr>
          <a:xfrm>
            <a:off x="8074601" y="2339340"/>
            <a:ext cx="3390900" cy="1975009"/>
          </a:xfrm>
          <a:prstGeom prst="roundRect">
            <a:avLst/>
          </a:prstGeom>
          <a:ln>
            <a:noFill/>
          </a:ln>
        </p:spPr>
        <p:style>
          <a:lnRef idx="2">
            <a:schemeClr val="dk1"/>
          </a:lnRef>
          <a:fillRef idx="1">
            <a:schemeClr val="lt1"/>
          </a:fillRef>
          <a:effectRef idx="0">
            <a:schemeClr val="dk1"/>
          </a:effectRef>
          <a:fontRef idx="minor">
            <a:schemeClr val="dk1"/>
          </a:fontRef>
        </p:style>
        <p:txBody>
          <a:bodyPr wrap="square" lIns="182880" tIns="274320" rIns="182880" bIns="274320">
            <a:spAutoFit/>
          </a:bodyPr>
          <a:lstStyle>
            <a:lvl1pPr marL="0" indent="0">
              <a:buNone/>
              <a:defRPr sz="2000" b="0" i="0">
                <a:solidFill>
                  <a:schemeClr val="bg1"/>
                </a:solidFill>
                <a:latin typeface="Segoe UI Variable Text" pitchFamily="2" charset="0"/>
              </a:defRPr>
            </a:lvl1pPr>
          </a:lstStyle>
          <a:p>
            <a:pPr lvl="0"/>
            <a:r>
              <a:rPr lang="en-US"/>
              <a:t>Lorem ipsum dolor sit </a:t>
            </a:r>
            <a:r>
              <a:rPr lang="en-US" err="1"/>
              <a:t>amet</a:t>
            </a:r>
            <a:r>
              <a:rPr lang="en-US"/>
              <a:t>, </a:t>
            </a:r>
            <a:r>
              <a:rPr lang="en-US" err="1"/>
              <a:t>consectetur</a:t>
            </a:r>
            <a:r>
              <a:rPr lang="en-US"/>
              <a:t> </a:t>
            </a:r>
            <a:r>
              <a:rPr lang="en-US" err="1"/>
              <a:t>adip</a:t>
            </a:r>
            <a:r>
              <a:rPr lang="en-US"/>
              <a:t> </a:t>
            </a:r>
            <a:r>
              <a:rPr lang="en-US" err="1"/>
              <a:t>iscing</a:t>
            </a:r>
            <a:r>
              <a:rPr lang="en-US"/>
              <a:t> </a:t>
            </a:r>
            <a:r>
              <a:rPr lang="en-US" err="1"/>
              <a:t>elit</a:t>
            </a:r>
            <a:r>
              <a:rPr lang="en-US"/>
              <a:t>, sed do </a:t>
            </a:r>
            <a:r>
              <a:rPr lang="en-US" err="1"/>
              <a:t>eius</a:t>
            </a:r>
            <a:r>
              <a:rPr lang="en-US"/>
              <a:t> mod </a:t>
            </a:r>
            <a:r>
              <a:rPr lang="en-US" err="1"/>
              <a:t>tempor</a:t>
            </a:r>
            <a:r>
              <a:rPr lang="en-US"/>
              <a:t>.</a:t>
            </a:r>
          </a:p>
        </p:txBody>
      </p:sp>
    </p:spTree>
    <p:extLst>
      <p:ext uri="{BB962C8B-B14F-4D97-AF65-F5344CB8AC3E}">
        <p14:creationId xmlns:p14="http://schemas.microsoft.com/office/powerpoint/2010/main" val="286907315"/>
      </p:ext>
    </p:extLst>
  </p:cSld>
  <p:clrMapOvr>
    <a:masterClrMapping/>
  </p:clrMapOvr>
  <p:transition>
    <p:fade/>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1_3 Bubbles">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D59C57A2-D7D7-A601-F370-3839A2BAC92F}"/>
              </a:ext>
            </a:extLst>
          </p:cNvPr>
          <p:cNvSpPr>
            <a:spLocks noGrp="1"/>
          </p:cNvSpPr>
          <p:nvPr>
            <p:ph type="body" sz="quarter" idx="11" hasCustomPrompt="1"/>
          </p:nvPr>
        </p:nvSpPr>
        <p:spPr>
          <a:xfrm>
            <a:off x="1063568" y="1"/>
            <a:ext cx="3724514" cy="6858000"/>
          </a:xfrm>
          <a:prstGeom prst="rect">
            <a:avLst/>
          </a:prstGeom>
        </p:spPr>
        <p:txBody>
          <a:bodyPr anchor="ctr"/>
          <a:lstStyle>
            <a:lvl1pPr marL="0" indent="0">
              <a:lnSpc>
                <a:spcPct val="90000"/>
              </a:lnSpc>
              <a:buNone/>
              <a:defRPr sz="2800" b="1" i="0" spc="0">
                <a:solidFill>
                  <a:schemeClr val="bg1"/>
                </a:solidFill>
                <a:latin typeface="Segoe UI Variable Display Semibold" pitchFamily="2" charset="0"/>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p:txBody>
      </p:sp>
      <p:sp>
        <p:nvSpPr>
          <p:cNvPr id="16" name="Picture Placeholder 15">
            <a:extLst>
              <a:ext uri="{FF2B5EF4-FFF2-40B4-BE49-F238E27FC236}">
                <a16:creationId xmlns:a16="http://schemas.microsoft.com/office/drawing/2014/main" id="{0EBFA095-3E68-277E-B955-A4D46EB5D83F}"/>
              </a:ext>
            </a:extLst>
          </p:cNvPr>
          <p:cNvSpPr>
            <a:spLocks noGrp="1"/>
          </p:cNvSpPr>
          <p:nvPr>
            <p:ph type="pic" sz="quarter" idx="12"/>
          </p:nvPr>
        </p:nvSpPr>
        <p:spPr>
          <a:xfrm>
            <a:off x="5230969" y="1077911"/>
            <a:ext cx="1040829" cy="1038513"/>
          </a:xfrm>
          <a:prstGeom prst="roundRect">
            <a:avLst/>
          </a:prstGeom>
          <a:solidFill>
            <a:srgbClr val="9288E7"/>
          </a:solidFill>
          <a:effectLst>
            <a:softEdge rad="0"/>
          </a:effectLst>
        </p:spPr>
        <p:txBody>
          <a:bodyPr/>
          <a:lstStyle>
            <a:lvl1pPr marL="0" indent="0">
              <a:buNone/>
              <a:defRPr/>
            </a:lvl1pPr>
          </a:lstStyle>
          <a:p>
            <a:endParaRPr lang="en-US"/>
          </a:p>
        </p:txBody>
      </p:sp>
      <p:sp>
        <p:nvSpPr>
          <p:cNvPr id="22" name="Text Placeholder 21">
            <a:extLst>
              <a:ext uri="{FF2B5EF4-FFF2-40B4-BE49-F238E27FC236}">
                <a16:creationId xmlns:a16="http://schemas.microsoft.com/office/drawing/2014/main" id="{CF103425-671C-E347-22B4-3B434CDE89DE}"/>
              </a:ext>
            </a:extLst>
          </p:cNvPr>
          <p:cNvSpPr>
            <a:spLocks noGrp="1"/>
          </p:cNvSpPr>
          <p:nvPr>
            <p:ph type="body" sz="quarter" idx="13" hasCustomPrompt="1"/>
          </p:nvPr>
        </p:nvSpPr>
        <p:spPr>
          <a:xfrm>
            <a:off x="7350126" y="3134769"/>
            <a:ext cx="3957800" cy="883809"/>
          </a:xfrm>
          <a:prstGeom prst="rect">
            <a:avLst/>
          </a:prstGeom>
        </p:spPr>
        <p:txBody>
          <a:bodyPr/>
          <a:lstStyle>
            <a:lvl1pPr marL="0" indent="0" algn="l">
              <a:buNone/>
              <a:defRPr sz="1600" b="0" i="0">
                <a:solidFill>
                  <a:schemeClr val="bg1"/>
                </a:solidFill>
                <a:latin typeface="Segoe UI Variable Text" pitchFamily="2" charset="0"/>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p:txBody>
      </p:sp>
      <p:sp>
        <p:nvSpPr>
          <p:cNvPr id="23" name="Text Placeholder 21">
            <a:extLst>
              <a:ext uri="{FF2B5EF4-FFF2-40B4-BE49-F238E27FC236}">
                <a16:creationId xmlns:a16="http://schemas.microsoft.com/office/drawing/2014/main" id="{47738FB2-E8A3-9888-C46E-3D1C4F59BB50}"/>
              </a:ext>
            </a:extLst>
          </p:cNvPr>
          <p:cNvSpPr>
            <a:spLocks noGrp="1"/>
          </p:cNvSpPr>
          <p:nvPr>
            <p:ph type="body" sz="quarter" idx="14" hasCustomPrompt="1"/>
          </p:nvPr>
        </p:nvSpPr>
        <p:spPr>
          <a:xfrm>
            <a:off x="7350125" y="2742622"/>
            <a:ext cx="3957801" cy="499340"/>
          </a:xfrm>
          <a:prstGeom prst="rect">
            <a:avLst/>
          </a:prstGeom>
        </p:spPr>
        <p:txBody>
          <a:bodyPr/>
          <a:lstStyle>
            <a:lvl1pPr marL="0" indent="0">
              <a:buNone/>
              <a:defRPr sz="2200" b="1" i="0">
                <a:solidFill>
                  <a:schemeClr val="accent1"/>
                </a:solidFill>
                <a:latin typeface="Segoe UI Variable Display Semibold" pitchFamily="2" charset="0"/>
              </a:defRPr>
            </a:lvl1pPr>
          </a:lstStyle>
          <a:p>
            <a:pPr lvl="0"/>
            <a:r>
              <a:rPr lang="en-US"/>
              <a:t>Lorem ipsum</a:t>
            </a:r>
          </a:p>
        </p:txBody>
      </p:sp>
      <p:sp>
        <p:nvSpPr>
          <p:cNvPr id="24" name="Picture Placeholder 15">
            <a:extLst>
              <a:ext uri="{FF2B5EF4-FFF2-40B4-BE49-F238E27FC236}">
                <a16:creationId xmlns:a16="http://schemas.microsoft.com/office/drawing/2014/main" id="{2B63918D-6BC3-B0A8-8058-0312122E9D24}"/>
              </a:ext>
            </a:extLst>
          </p:cNvPr>
          <p:cNvSpPr>
            <a:spLocks noGrp="1"/>
          </p:cNvSpPr>
          <p:nvPr>
            <p:ph type="pic" sz="quarter" idx="15"/>
          </p:nvPr>
        </p:nvSpPr>
        <p:spPr>
          <a:xfrm>
            <a:off x="6067011" y="2909741"/>
            <a:ext cx="1040829" cy="1038513"/>
          </a:xfrm>
          <a:prstGeom prst="roundRect">
            <a:avLst/>
          </a:prstGeom>
          <a:solidFill>
            <a:srgbClr val="9288E7"/>
          </a:solidFill>
          <a:effectLst>
            <a:softEdge rad="0"/>
          </a:effectLst>
        </p:spPr>
        <p:txBody>
          <a:bodyPr/>
          <a:lstStyle>
            <a:lvl1pPr marL="0" indent="0">
              <a:buNone/>
              <a:defRPr/>
            </a:lvl1pPr>
          </a:lstStyle>
          <a:p>
            <a:endParaRPr lang="en-US"/>
          </a:p>
        </p:txBody>
      </p:sp>
      <p:sp>
        <p:nvSpPr>
          <p:cNvPr id="25" name="Picture Placeholder 15">
            <a:extLst>
              <a:ext uri="{FF2B5EF4-FFF2-40B4-BE49-F238E27FC236}">
                <a16:creationId xmlns:a16="http://schemas.microsoft.com/office/drawing/2014/main" id="{131C4A08-53A2-E7D1-8B35-C885D2C02C8A}"/>
              </a:ext>
            </a:extLst>
          </p:cNvPr>
          <p:cNvSpPr>
            <a:spLocks noGrp="1"/>
          </p:cNvSpPr>
          <p:nvPr>
            <p:ph type="pic" sz="quarter" idx="16"/>
          </p:nvPr>
        </p:nvSpPr>
        <p:spPr>
          <a:xfrm>
            <a:off x="5230969" y="4741571"/>
            <a:ext cx="1040829" cy="1038513"/>
          </a:xfrm>
          <a:prstGeom prst="roundRect">
            <a:avLst/>
          </a:prstGeom>
          <a:solidFill>
            <a:srgbClr val="9288E7"/>
          </a:solidFill>
          <a:effectLst>
            <a:softEdge rad="0"/>
          </a:effectLst>
        </p:spPr>
        <p:txBody>
          <a:bodyPr/>
          <a:lstStyle>
            <a:lvl1pPr marL="0" indent="0">
              <a:buNone/>
              <a:defRPr/>
            </a:lvl1pPr>
          </a:lstStyle>
          <a:p>
            <a:endParaRPr lang="en-US"/>
          </a:p>
        </p:txBody>
      </p:sp>
      <p:sp>
        <p:nvSpPr>
          <p:cNvPr id="26" name="Text Placeholder 21">
            <a:extLst>
              <a:ext uri="{FF2B5EF4-FFF2-40B4-BE49-F238E27FC236}">
                <a16:creationId xmlns:a16="http://schemas.microsoft.com/office/drawing/2014/main" id="{2EB3CC18-96FC-7A4F-28AC-93733ABF633D}"/>
              </a:ext>
            </a:extLst>
          </p:cNvPr>
          <p:cNvSpPr>
            <a:spLocks noGrp="1"/>
          </p:cNvSpPr>
          <p:nvPr>
            <p:ph type="body" sz="quarter" idx="17" hasCustomPrompt="1"/>
          </p:nvPr>
        </p:nvSpPr>
        <p:spPr>
          <a:xfrm>
            <a:off x="6591588" y="1285187"/>
            <a:ext cx="3843501" cy="883809"/>
          </a:xfrm>
          <a:prstGeom prst="rect">
            <a:avLst/>
          </a:prstGeom>
        </p:spPr>
        <p:txBody>
          <a:bodyPr/>
          <a:lstStyle>
            <a:lvl1pPr marL="0" indent="0" algn="l">
              <a:buNone/>
              <a:defRPr sz="1600" b="0" i="0">
                <a:solidFill>
                  <a:schemeClr val="bg1"/>
                </a:solidFill>
                <a:latin typeface="Segoe UI Variable Text" pitchFamily="2" charset="0"/>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p:txBody>
      </p:sp>
      <p:sp>
        <p:nvSpPr>
          <p:cNvPr id="27" name="Text Placeholder 21">
            <a:extLst>
              <a:ext uri="{FF2B5EF4-FFF2-40B4-BE49-F238E27FC236}">
                <a16:creationId xmlns:a16="http://schemas.microsoft.com/office/drawing/2014/main" id="{D6C3E674-77A5-7619-AE80-4E04E2D6D929}"/>
              </a:ext>
            </a:extLst>
          </p:cNvPr>
          <p:cNvSpPr>
            <a:spLocks noGrp="1"/>
          </p:cNvSpPr>
          <p:nvPr>
            <p:ph type="body" sz="quarter" idx="18" hasCustomPrompt="1"/>
          </p:nvPr>
        </p:nvSpPr>
        <p:spPr>
          <a:xfrm>
            <a:off x="6591588" y="893040"/>
            <a:ext cx="3843501" cy="499340"/>
          </a:xfrm>
          <a:prstGeom prst="rect">
            <a:avLst/>
          </a:prstGeom>
        </p:spPr>
        <p:txBody>
          <a:bodyPr/>
          <a:lstStyle>
            <a:lvl1pPr marL="0" indent="0">
              <a:buNone/>
              <a:defRPr sz="2200" b="1" i="0">
                <a:solidFill>
                  <a:schemeClr val="accent1"/>
                </a:solidFill>
                <a:latin typeface="Segoe UI Variable Display Semibold" pitchFamily="2" charset="0"/>
              </a:defRPr>
            </a:lvl1pPr>
          </a:lstStyle>
          <a:p>
            <a:pPr lvl="0"/>
            <a:r>
              <a:rPr lang="en-US"/>
              <a:t>Lorem ipsum</a:t>
            </a:r>
          </a:p>
        </p:txBody>
      </p:sp>
      <p:sp>
        <p:nvSpPr>
          <p:cNvPr id="28" name="Text Placeholder 21">
            <a:extLst>
              <a:ext uri="{FF2B5EF4-FFF2-40B4-BE49-F238E27FC236}">
                <a16:creationId xmlns:a16="http://schemas.microsoft.com/office/drawing/2014/main" id="{149CED79-6E9E-B4AA-F70C-83D2F2E6FE5D}"/>
              </a:ext>
            </a:extLst>
          </p:cNvPr>
          <p:cNvSpPr>
            <a:spLocks noGrp="1"/>
          </p:cNvSpPr>
          <p:nvPr>
            <p:ph type="body" sz="quarter" idx="19" hasCustomPrompt="1"/>
          </p:nvPr>
        </p:nvSpPr>
        <p:spPr>
          <a:xfrm>
            <a:off x="6591589" y="4984351"/>
            <a:ext cx="3843500" cy="883809"/>
          </a:xfrm>
          <a:prstGeom prst="rect">
            <a:avLst/>
          </a:prstGeom>
        </p:spPr>
        <p:txBody>
          <a:bodyPr/>
          <a:lstStyle>
            <a:lvl1pPr marL="0" indent="0" algn="l">
              <a:buNone/>
              <a:defRPr sz="1600" b="0" i="0">
                <a:solidFill>
                  <a:schemeClr val="bg1"/>
                </a:solidFill>
                <a:latin typeface="Segoe UI Variable Text" pitchFamily="2" charset="0"/>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a:t>
            </a:r>
          </a:p>
        </p:txBody>
      </p:sp>
      <p:sp>
        <p:nvSpPr>
          <p:cNvPr id="29" name="Text Placeholder 21">
            <a:extLst>
              <a:ext uri="{FF2B5EF4-FFF2-40B4-BE49-F238E27FC236}">
                <a16:creationId xmlns:a16="http://schemas.microsoft.com/office/drawing/2014/main" id="{AAC579A6-D1D1-8F46-560F-D6005F4884C6}"/>
              </a:ext>
            </a:extLst>
          </p:cNvPr>
          <p:cNvSpPr>
            <a:spLocks noGrp="1"/>
          </p:cNvSpPr>
          <p:nvPr>
            <p:ph type="body" sz="quarter" idx="20" hasCustomPrompt="1"/>
          </p:nvPr>
        </p:nvSpPr>
        <p:spPr>
          <a:xfrm>
            <a:off x="6591589" y="4592204"/>
            <a:ext cx="3843500" cy="499340"/>
          </a:xfrm>
          <a:prstGeom prst="rect">
            <a:avLst/>
          </a:prstGeom>
        </p:spPr>
        <p:txBody>
          <a:bodyPr/>
          <a:lstStyle>
            <a:lvl1pPr marL="0" indent="0">
              <a:buNone/>
              <a:defRPr sz="2200" b="1" i="0">
                <a:solidFill>
                  <a:schemeClr val="accent1"/>
                </a:solidFill>
                <a:latin typeface="Segoe UI Variable Display Semibold" pitchFamily="2" charset="0"/>
              </a:defRPr>
            </a:lvl1pPr>
          </a:lstStyle>
          <a:p>
            <a:pPr lvl="0"/>
            <a:r>
              <a:rPr lang="en-US"/>
              <a:t>Lorem ipsum</a:t>
            </a:r>
          </a:p>
        </p:txBody>
      </p:sp>
      <p:sp>
        <p:nvSpPr>
          <p:cNvPr id="32" name="Text Placeholder 21">
            <a:extLst>
              <a:ext uri="{FF2B5EF4-FFF2-40B4-BE49-F238E27FC236}">
                <a16:creationId xmlns:a16="http://schemas.microsoft.com/office/drawing/2014/main" id="{05827CCD-2347-AA7C-E807-036BB170DA40}"/>
              </a:ext>
            </a:extLst>
          </p:cNvPr>
          <p:cNvSpPr>
            <a:spLocks noGrp="1"/>
          </p:cNvSpPr>
          <p:nvPr>
            <p:ph type="body" sz="quarter" idx="21" hasCustomPrompt="1"/>
          </p:nvPr>
        </p:nvSpPr>
        <p:spPr>
          <a:xfrm>
            <a:off x="7553194" y="2179411"/>
            <a:ext cx="2881895" cy="395148"/>
          </a:xfrm>
          <a:prstGeom prst="rect">
            <a:avLst/>
          </a:prstGeom>
        </p:spPr>
        <p:txBody>
          <a:bodyPr/>
          <a:lstStyle>
            <a:lvl1pPr marL="0" indent="0" algn="l">
              <a:buNone/>
              <a:defRPr sz="1600" b="0" i="0">
                <a:solidFill>
                  <a:schemeClr val="bg1"/>
                </a:solidFill>
                <a:latin typeface="Segoe UI Variable Text" pitchFamily="2" charset="0"/>
              </a:defRPr>
            </a:lvl1pPr>
          </a:lstStyle>
          <a:p>
            <a:pPr lvl="0" algn="r">
              <a:lnSpc>
                <a:spcPct val="90000"/>
              </a:lnSpc>
              <a:defRPr/>
            </a:pPr>
            <a:r>
              <a:rPr lang="en-US" sz="1600">
                <a:solidFill>
                  <a:schemeClr val="bg1"/>
                </a:solidFill>
                <a:latin typeface="Segoe UI" panose="020B0502040204020203" pitchFamily="34" charset="0"/>
                <a:cs typeface="Segoe UI" panose="020B0502040204020203" pitchFamily="34" charset="0"/>
                <a:sym typeface="Wingdings" panose="05000000000000000000" pitchFamily="2" charset="2"/>
              </a:rPr>
              <a:t> </a:t>
            </a:r>
            <a:r>
              <a:rPr lang="en-US" sz="1600">
                <a:solidFill>
                  <a:schemeClr val="bg1"/>
                </a:solidFill>
                <a:latin typeface="Segoe UI" panose="020B0502040204020203" pitchFamily="34" charset="0"/>
                <a:cs typeface="Segoe UI" panose="020B0502040204020203" pitchFamily="34" charset="0"/>
              </a:rPr>
              <a:t>See how </a:t>
            </a:r>
            <a:r>
              <a:rPr lang="en-US" sz="1600">
                <a:latin typeface="Segoe UI" panose="020B0502040204020203" pitchFamily="34" charset="0"/>
                <a:cs typeface="Segoe UI" panose="020B0502040204020203" pitchFamily="34" charset="0"/>
                <a:hlinkClick r:id="rId2"/>
              </a:rPr>
              <a:t>the BBC</a:t>
            </a:r>
            <a:r>
              <a:rPr lang="en-US" sz="1600">
                <a:latin typeface="Segoe UI" panose="020B0502040204020203" pitchFamily="34" charset="0"/>
                <a:cs typeface="Segoe UI" panose="020B0502040204020203" pitchFamily="34" charset="0"/>
              </a:rPr>
              <a:t> </a:t>
            </a:r>
            <a:r>
              <a:rPr lang="en-US" sz="1600">
                <a:solidFill>
                  <a:schemeClr val="bg1"/>
                </a:solidFill>
                <a:latin typeface="Segoe UI" panose="020B0502040204020203" pitchFamily="34" charset="0"/>
                <a:cs typeface="Segoe UI" panose="020B0502040204020203" pitchFamily="34" charset="0"/>
              </a:rPr>
              <a:t>did it</a:t>
            </a:r>
          </a:p>
        </p:txBody>
      </p:sp>
      <p:sp>
        <p:nvSpPr>
          <p:cNvPr id="33" name="Text Placeholder 21">
            <a:extLst>
              <a:ext uri="{FF2B5EF4-FFF2-40B4-BE49-F238E27FC236}">
                <a16:creationId xmlns:a16="http://schemas.microsoft.com/office/drawing/2014/main" id="{7A619965-B569-A6DA-0C01-8FE6B51D04AA}"/>
              </a:ext>
            </a:extLst>
          </p:cNvPr>
          <p:cNvSpPr>
            <a:spLocks noGrp="1"/>
          </p:cNvSpPr>
          <p:nvPr>
            <p:ph type="body" sz="quarter" idx="22" hasCustomPrompt="1"/>
          </p:nvPr>
        </p:nvSpPr>
        <p:spPr>
          <a:xfrm>
            <a:off x="8426031" y="4036640"/>
            <a:ext cx="2881895" cy="395148"/>
          </a:xfrm>
          <a:prstGeom prst="rect">
            <a:avLst/>
          </a:prstGeom>
        </p:spPr>
        <p:txBody>
          <a:bodyPr/>
          <a:lstStyle>
            <a:lvl1pPr marL="0" indent="0" algn="l">
              <a:buNone/>
              <a:defRPr sz="1600" b="0" i="0">
                <a:solidFill>
                  <a:schemeClr val="bg1"/>
                </a:solidFill>
                <a:latin typeface="Segoe UI Variable Text" pitchFamily="2" charset="0"/>
              </a:defRPr>
            </a:lvl1pPr>
          </a:lstStyle>
          <a:p>
            <a:pPr lvl="0" algn="r">
              <a:lnSpc>
                <a:spcPct val="90000"/>
              </a:lnSpc>
              <a:defRPr/>
            </a:pPr>
            <a:r>
              <a:rPr lang="en-US" sz="1600">
                <a:solidFill>
                  <a:schemeClr val="bg1"/>
                </a:solidFill>
                <a:latin typeface="Segoe UI" panose="020B0502040204020203" pitchFamily="34" charset="0"/>
                <a:cs typeface="Segoe UI" panose="020B0502040204020203" pitchFamily="34" charset="0"/>
                <a:sym typeface="Wingdings" panose="05000000000000000000" pitchFamily="2" charset="2"/>
              </a:rPr>
              <a:t> </a:t>
            </a:r>
            <a:r>
              <a:rPr lang="en-US" sz="1600">
                <a:solidFill>
                  <a:schemeClr val="bg1"/>
                </a:solidFill>
                <a:latin typeface="Segoe UI" panose="020B0502040204020203" pitchFamily="34" charset="0"/>
                <a:cs typeface="Segoe UI" panose="020B0502040204020203" pitchFamily="34" charset="0"/>
              </a:rPr>
              <a:t>See how </a:t>
            </a:r>
            <a:r>
              <a:rPr lang="en-US" sz="1600">
                <a:latin typeface="Segoe UI" panose="020B0502040204020203" pitchFamily="34" charset="0"/>
                <a:cs typeface="Segoe UI" panose="020B0502040204020203" pitchFamily="34" charset="0"/>
                <a:hlinkClick r:id="rId2"/>
              </a:rPr>
              <a:t>the BBC</a:t>
            </a:r>
            <a:r>
              <a:rPr lang="en-US" sz="1600">
                <a:latin typeface="Segoe UI" panose="020B0502040204020203" pitchFamily="34" charset="0"/>
                <a:cs typeface="Segoe UI" panose="020B0502040204020203" pitchFamily="34" charset="0"/>
              </a:rPr>
              <a:t> </a:t>
            </a:r>
            <a:r>
              <a:rPr lang="en-US" sz="1600">
                <a:solidFill>
                  <a:schemeClr val="bg1"/>
                </a:solidFill>
                <a:latin typeface="Segoe UI" panose="020B0502040204020203" pitchFamily="34" charset="0"/>
                <a:cs typeface="Segoe UI" panose="020B0502040204020203" pitchFamily="34" charset="0"/>
              </a:rPr>
              <a:t>did it</a:t>
            </a:r>
          </a:p>
        </p:txBody>
      </p:sp>
      <p:sp>
        <p:nvSpPr>
          <p:cNvPr id="34" name="Text Placeholder 21">
            <a:extLst>
              <a:ext uri="{FF2B5EF4-FFF2-40B4-BE49-F238E27FC236}">
                <a16:creationId xmlns:a16="http://schemas.microsoft.com/office/drawing/2014/main" id="{BF75FFA0-5C37-B298-1C7A-C3A3BA59A35D}"/>
              </a:ext>
            </a:extLst>
          </p:cNvPr>
          <p:cNvSpPr>
            <a:spLocks noGrp="1"/>
          </p:cNvSpPr>
          <p:nvPr>
            <p:ph type="body" sz="quarter" idx="23" hasCustomPrompt="1"/>
          </p:nvPr>
        </p:nvSpPr>
        <p:spPr>
          <a:xfrm>
            <a:off x="7553194" y="5865159"/>
            <a:ext cx="2881895" cy="395148"/>
          </a:xfrm>
          <a:prstGeom prst="rect">
            <a:avLst/>
          </a:prstGeom>
        </p:spPr>
        <p:txBody>
          <a:bodyPr/>
          <a:lstStyle>
            <a:lvl1pPr marL="0" indent="0" algn="l">
              <a:buNone/>
              <a:defRPr sz="1600" b="0" i="0">
                <a:solidFill>
                  <a:schemeClr val="bg1"/>
                </a:solidFill>
                <a:latin typeface="Segoe UI Variable Text" pitchFamily="2" charset="0"/>
              </a:defRPr>
            </a:lvl1pPr>
          </a:lstStyle>
          <a:p>
            <a:pPr lvl="0" algn="r">
              <a:lnSpc>
                <a:spcPct val="90000"/>
              </a:lnSpc>
              <a:defRPr/>
            </a:pPr>
            <a:r>
              <a:rPr lang="en-US" sz="1600">
                <a:solidFill>
                  <a:schemeClr val="bg1"/>
                </a:solidFill>
                <a:latin typeface="Segoe UI" panose="020B0502040204020203" pitchFamily="34" charset="0"/>
                <a:cs typeface="Segoe UI" panose="020B0502040204020203" pitchFamily="34" charset="0"/>
                <a:sym typeface="Wingdings" panose="05000000000000000000" pitchFamily="2" charset="2"/>
              </a:rPr>
              <a:t> </a:t>
            </a:r>
            <a:r>
              <a:rPr lang="en-US" sz="1600">
                <a:solidFill>
                  <a:schemeClr val="bg1"/>
                </a:solidFill>
                <a:latin typeface="Segoe UI" panose="020B0502040204020203" pitchFamily="34" charset="0"/>
                <a:cs typeface="Segoe UI" panose="020B0502040204020203" pitchFamily="34" charset="0"/>
              </a:rPr>
              <a:t>See how </a:t>
            </a:r>
            <a:r>
              <a:rPr lang="en-US" sz="1600">
                <a:latin typeface="Segoe UI" panose="020B0502040204020203" pitchFamily="34" charset="0"/>
                <a:cs typeface="Segoe UI" panose="020B0502040204020203" pitchFamily="34" charset="0"/>
                <a:hlinkClick r:id="rId2"/>
              </a:rPr>
              <a:t>the BBC</a:t>
            </a:r>
            <a:r>
              <a:rPr lang="en-US" sz="1600">
                <a:latin typeface="Segoe UI" panose="020B0502040204020203" pitchFamily="34" charset="0"/>
                <a:cs typeface="Segoe UI" panose="020B0502040204020203" pitchFamily="34" charset="0"/>
              </a:rPr>
              <a:t> </a:t>
            </a:r>
            <a:r>
              <a:rPr lang="en-US" sz="1600">
                <a:solidFill>
                  <a:schemeClr val="bg1"/>
                </a:solidFill>
                <a:latin typeface="Segoe UI" panose="020B0502040204020203" pitchFamily="34" charset="0"/>
                <a:cs typeface="Segoe UI" panose="020B0502040204020203" pitchFamily="34" charset="0"/>
              </a:rPr>
              <a:t>did it</a:t>
            </a:r>
          </a:p>
        </p:txBody>
      </p:sp>
      <p:pic>
        <p:nvPicPr>
          <p:cNvPr id="2" name="Picture 1" descr="A close up of a jellyfish&#10;&#10;Description automatically generated with low confidence">
            <a:extLst>
              <a:ext uri="{FF2B5EF4-FFF2-40B4-BE49-F238E27FC236}">
                <a16:creationId xmlns:a16="http://schemas.microsoft.com/office/drawing/2014/main" id="{2CFD0EB8-88F9-24B4-7558-683E61684E00}"/>
              </a:ext>
            </a:extLst>
          </p:cNvPr>
          <p:cNvPicPr>
            <a:picLocks noChangeAspect="1"/>
          </p:cNvPicPr>
          <p:nvPr userDrawn="1"/>
        </p:nvPicPr>
        <p:blipFill rotWithShape="1">
          <a:blip r:embed="rId3" cstate="print">
            <a:alphaModFix amt="45000"/>
            <a:extLst>
              <a:ext uri="{28A0092B-C50C-407E-A947-70E740481C1C}">
                <a14:useLocalDpi xmlns:a14="http://schemas.microsoft.com/office/drawing/2010/main" val="0"/>
              </a:ext>
            </a:extLst>
          </a:blip>
          <a:srcRect/>
          <a:stretch/>
        </p:blipFill>
        <p:spPr>
          <a:xfrm flipH="1">
            <a:off x="0" y="-1"/>
            <a:ext cx="5279923" cy="6858001"/>
          </a:xfrm>
          <a:prstGeom prst="rect">
            <a:avLst/>
          </a:prstGeom>
        </p:spPr>
      </p:pic>
    </p:spTree>
    <p:extLst>
      <p:ext uri="{BB962C8B-B14F-4D97-AF65-F5344CB8AC3E}">
        <p14:creationId xmlns:p14="http://schemas.microsoft.com/office/powerpoint/2010/main" val="2447592727"/>
      </p:ext>
    </p:extLst>
  </p:cSld>
  <p:clrMapOvr>
    <a:masterClrMapping/>
  </p:clrMapOvr>
  <p:transition>
    <p:fade/>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1_Graphic">
    <p:spTree>
      <p:nvGrpSpPr>
        <p:cNvPr id="1" name=""/>
        <p:cNvGrpSpPr/>
        <p:nvPr/>
      </p:nvGrpSpPr>
      <p:grpSpPr>
        <a:xfrm>
          <a:off x="0" y="0"/>
          <a:ext cx="0" cy="0"/>
          <a:chOff x="0" y="0"/>
          <a:chExt cx="0" cy="0"/>
        </a:xfrm>
      </p:grpSpPr>
      <p:pic>
        <p:nvPicPr>
          <p:cNvPr id="2" name="Picture 1" descr="A picture containing text, vector graphics&#10;&#10;Description automatically generated">
            <a:extLst>
              <a:ext uri="{FF2B5EF4-FFF2-40B4-BE49-F238E27FC236}">
                <a16:creationId xmlns:a16="http://schemas.microsoft.com/office/drawing/2014/main" id="{EC2CAC23-1268-5E7C-87AE-680DA7F183B6}"/>
              </a:ext>
            </a:extLst>
          </p:cNvPr>
          <p:cNvPicPr>
            <a:picLocks noChangeAspect="1"/>
          </p:cNvPicPr>
          <p:nvPr userDrawn="1"/>
        </p:nvPicPr>
        <p:blipFill>
          <a:blip r:embed="rId2" cstate="print">
            <a:alphaModFix amt="66000"/>
            <a:extLst>
              <a:ext uri="{28A0092B-C50C-407E-A947-70E740481C1C}">
                <a14:useLocalDpi xmlns:a14="http://schemas.microsoft.com/office/drawing/2010/main" val="0"/>
              </a:ext>
            </a:extLst>
          </a:blip>
          <a:stretch>
            <a:fillRect/>
          </a:stretch>
        </p:blipFill>
        <p:spPr>
          <a:xfrm>
            <a:off x="6520543" y="0"/>
            <a:ext cx="5671457" cy="3193277"/>
          </a:xfrm>
          <a:prstGeom prst="rect">
            <a:avLst/>
          </a:prstGeom>
        </p:spPr>
      </p:pic>
    </p:spTree>
    <p:extLst>
      <p:ext uri="{BB962C8B-B14F-4D97-AF65-F5344CB8AC3E}">
        <p14:creationId xmlns:p14="http://schemas.microsoft.com/office/powerpoint/2010/main" val="3094558152"/>
      </p:ext>
    </p:extLst>
  </p:cSld>
  <p:clrMapOvr>
    <a:masterClrMapping/>
  </p:clrMapOvr>
  <p:transition>
    <p:fade/>
  </p:transition>
  <p:extLst>
    <p:ext uri="{DCECCB84-F9BA-43D5-87BE-67443E8EF086}">
      <p15:sldGuideLst xmlns:p15="http://schemas.microsoft.com/office/powerpoint/2012/main">
        <p15:guide id="15">
          <p15:clr>
            <a:srgbClr val="A4A3A4"/>
          </p15:clr>
        </p15:guide>
        <p15:guide id="16" pos="384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12_Graphic">
    <p:spTree>
      <p:nvGrpSpPr>
        <p:cNvPr id="1" name=""/>
        <p:cNvGrpSpPr/>
        <p:nvPr/>
      </p:nvGrpSpPr>
      <p:grpSpPr>
        <a:xfrm>
          <a:off x="0" y="0"/>
          <a:ext cx="0" cy="0"/>
          <a:chOff x="0" y="0"/>
          <a:chExt cx="0" cy="0"/>
        </a:xfrm>
      </p:grpSpPr>
      <p:pic>
        <p:nvPicPr>
          <p:cNvPr id="3" name="Picture 2" descr="A close up of a jellyfish&#10;&#10;Description automatically generated with low confidence">
            <a:extLst>
              <a:ext uri="{FF2B5EF4-FFF2-40B4-BE49-F238E27FC236}">
                <a16:creationId xmlns:a16="http://schemas.microsoft.com/office/drawing/2014/main" id="{6A6D1CED-EFAD-5CC5-6AD3-E20129E5E775}"/>
              </a:ext>
            </a:extLst>
          </p:cNvPr>
          <p:cNvPicPr>
            <a:picLocks noChangeAspect="1"/>
          </p:cNvPicPr>
          <p:nvPr userDrawn="1"/>
        </p:nvPicPr>
        <p:blipFill rotWithShape="1">
          <a:blip r:embed="rId2" cstate="print">
            <a:alphaModFix amt="46000"/>
            <a:extLst>
              <a:ext uri="{28A0092B-C50C-407E-A947-70E740481C1C}">
                <a14:useLocalDpi xmlns:a14="http://schemas.microsoft.com/office/drawing/2010/main" val="0"/>
              </a:ext>
            </a:extLst>
          </a:blip>
          <a:srcRect/>
          <a:stretch/>
        </p:blipFill>
        <p:spPr>
          <a:xfrm flipH="1">
            <a:off x="0" y="-1"/>
            <a:ext cx="5279923" cy="6858001"/>
          </a:xfrm>
          <a:prstGeom prst="rect">
            <a:avLst/>
          </a:prstGeom>
        </p:spPr>
      </p:pic>
    </p:spTree>
    <p:extLst>
      <p:ext uri="{BB962C8B-B14F-4D97-AF65-F5344CB8AC3E}">
        <p14:creationId xmlns:p14="http://schemas.microsoft.com/office/powerpoint/2010/main" val="3143136024"/>
      </p:ext>
    </p:extLst>
  </p:cSld>
  <p:clrMapOvr>
    <a:masterClrMapping/>
  </p:clrMapOvr>
  <p:transition>
    <p:fade/>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2_Graphic">
    <p:spTree>
      <p:nvGrpSpPr>
        <p:cNvPr id="1" name=""/>
        <p:cNvGrpSpPr/>
        <p:nvPr/>
      </p:nvGrpSpPr>
      <p:grpSpPr>
        <a:xfrm>
          <a:off x="0" y="0"/>
          <a:ext cx="0" cy="0"/>
          <a:chOff x="0" y="0"/>
          <a:chExt cx="0" cy="0"/>
        </a:xfrm>
      </p:grpSpPr>
      <p:pic>
        <p:nvPicPr>
          <p:cNvPr id="3" name="Picture 2" descr="A close up of a jellyfish&#10;&#10;Description automatically generated with low confidence">
            <a:extLst>
              <a:ext uri="{FF2B5EF4-FFF2-40B4-BE49-F238E27FC236}">
                <a16:creationId xmlns:a16="http://schemas.microsoft.com/office/drawing/2014/main" id="{6A6D1CED-EFAD-5CC5-6AD3-E20129E5E775}"/>
              </a:ext>
            </a:extLst>
          </p:cNvPr>
          <p:cNvPicPr>
            <a:picLocks noChangeAspect="1"/>
          </p:cNvPicPr>
          <p:nvPr userDrawn="1"/>
        </p:nvPicPr>
        <p:blipFill rotWithShape="1">
          <a:blip r:embed="rId2" cstate="print">
            <a:alphaModFix amt="46000"/>
            <a:extLst>
              <a:ext uri="{28A0092B-C50C-407E-A947-70E740481C1C}">
                <a14:useLocalDpi xmlns:a14="http://schemas.microsoft.com/office/drawing/2010/main" val="0"/>
              </a:ext>
            </a:extLst>
          </a:blip>
          <a:srcRect/>
          <a:stretch/>
        </p:blipFill>
        <p:spPr>
          <a:xfrm>
            <a:off x="6912077" y="-1"/>
            <a:ext cx="5279923" cy="6858001"/>
          </a:xfrm>
          <a:prstGeom prst="rect">
            <a:avLst/>
          </a:prstGeom>
        </p:spPr>
      </p:pic>
    </p:spTree>
    <p:extLst>
      <p:ext uri="{BB962C8B-B14F-4D97-AF65-F5344CB8AC3E}">
        <p14:creationId xmlns:p14="http://schemas.microsoft.com/office/powerpoint/2010/main" val="2372025212"/>
      </p:ext>
    </p:extLst>
  </p:cSld>
  <p:clrMapOvr>
    <a:masterClrMapping/>
  </p:clrMapOvr>
  <p:transition>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3_Graphic">
    <p:spTree>
      <p:nvGrpSpPr>
        <p:cNvPr id="1" name=""/>
        <p:cNvGrpSpPr/>
        <p:nvPr/>
      </p:nvGrpSpPr>
      <p:grpSpPr>
        <a:xfrm>
          <a:off x="0" y="0"/>
          <a:ext cx="0" cy="0"/>
          <a:chOff x="0" y="0"/>
          <a:chExt cx="0" cy="0"/>
        </a:xfrm>
      </p:grpSpPr>
      <p:pic>
        <p:nvPicPr>
          <p:cNvPr id="4" name="Picture 3" descr="A picture containing bird, parrot&#10;&#10;Description automatically generated">
            <a:extLst>
              <a:ext uri="{FF2B5EF4-FFF2-40B4-BE49-F238E27FC236}">
                <a16:creationId xmlns:a16="http://schemas.microsoft.com/office/drawing/2014/main" id="{B6C67116-D23B-FFB4-4BF9-4EBB603DB725}"/>
              </a:ext>
            </a:extLst>
          </p:cNvPr>
          <p:cNvPicPr>
            <a:picLocks noChangeAspect="1"/>
          </p:cNvPicPr>
          <p:nvPr userDrawn="1"/>
        </p:nvPicPr>
        <p:blipFill rotWithShape="1">
          <a:blip r:embed="rId2" cstate="print">
            <a:alphaModFix amt="51000"/>
            <a:extLst>
              <a:ext uri="{28A0092B-C50C-407E-A947-70E740481C1C}">
                <a14:useLocalDpi xmlns:a14="http://schemas.microsoft.com/office/drawing/2010/main" val="0"/>
              </a:ext>
            </a:extLst>
          </a:blip>
          <a:srcRect b="-953"/>
          <a:stretch/>
        </p:blipFill>
        <p:spPr>
          <a:xfrm rot="1200000" flipH="1">
            <a:off x="7572751" y="-710028"/>
            <a:ext cx="5701622" cy="2963787"/>
          </a:xfrm>
          <a:prstGeom prst="rect">
            <a:avLst/>
          </a:prstGeom>
        </p:spPr>
      </p:pic>
    </p:spTree>
    <p:extLst>
      <p:ext uri="{BB962C8B-B14F-4D97-AF65-F5344CB8AC3E}">
        <p14:creationId xmlns:p14="http://schemas.microsoft.com/office/powerpoint/2010/main" val="2178753488"/>
      </p:ext>
    </p:extLst>
  </p:cSld>
  <p:clrMapOvr>
    <a:masterClrMapping/>
  </p:clrMapOvr>
  <p:transition>
    <p:fade/>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4_Graphic">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D5950A1-EF57-F961-9B38-13F40395B7EF}"/>
              </a:ext>
            </a:extLst>
          </p:cNvPr>
          <p:cNvPicPr>
            <a:picLocks noChangeAspect="1"/>
          </p:cNvPicPr>
          <p:nvPr userDrawn="1"/>
        </p:nvPicPr>
        <p:blipFill rotWithShape="1">
          <a:blip r:embed="rId2">
            <a:alphaModFix amt="30000"/>
            <a:extLst>
              <a:ext uri="{28A0092B-C50C-407E-A947-70E740481C1C}">
                <a14:useLocalDpi xmlns:a14="http://schemas.microsoft.com/office/drawing/2010/main" val="0"/>
              </a:ext>
            </a:extLst>
          </a:blip>
          <a:srcRect l="-49147"/>
          <a:stretch/>
        </p:blipFill>
        <p:spPr>
          <a:xfrm flipH="1">
            <a:off x="0" y="0"/>
            <a:ext cx="12192000" cy="6864626"/>
          </a:xfrm>
          <a:prstGeom prst="rect">
            <a:avLst/>
          </a:prstGeom>
        </p:spPr>
      </p:pic>
    </p:spTree>
    <p:extLst>
      <p:ext uri="{BB962C8B-B14F-4D97-AF65-F5344CB8AC3E}">
        <p14:creationId xmlns:p14="http://schemas.microsoft.com/office/powerpoint/2010/main" val="76963430"/>
      </p:ext>
    </p:extLst>
  </p:cSld>
  <p:clrMapOvr>
    <a:masterClrMapping/>
  </p:clrMapOvr>
  <p:transition>
    <p:fade/>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0_Graphic">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D5950A1-EF57-F961-9B38-13F40395B7EF}"/>
              </a:ext>
            </a:extLst>
          </p:cNvPr>
          <p:cNvPicPr>
            <a:picLocks noChangeAspect="1"/>
          </p:cNvPicPr>
          <p:nvPr userDrawn="1"/>
        </p:nvPicPr>
        <p:blipFill rotWithShape="1">
          <a:blip r:embed="rId2">
            <a:alphaModFix amt="30000"/>
            <a:extLst>
              <a:ext uri="{28A0092B-C50C-407E-A947-70E740481C1C}">
                <a14:useLocalDpi xmlns:a14="http://schemas.microsoft.com/office/drawing/2010/main" val="0"/>
              </a:ext>
            </a:extLst>
          </a:blip>
          <a:srcRect l="-49147"/>
          <a:stretch/>
        </p:blipFill>
        <p:spPr>
          <a:xfrm>
            <a:off x="0" y="0"/>
            <a:ext cx="12192000" cy="6864626"/>
          </a:xfrm>
          <a:prstGeom prst="rect">
            <a:avLst/>
          </a:prstGeom>
        </p:spPr>
      </p:pic>
    </p:spTree>
    <p:extLst>
      <p:ext uri="{BB962C8B-B14F-4D97-AF65-F5344CB8AC3E}">
        <p14:creationId xmlns:p14="http://schemas.microsoft.com/office/powerpoint/2010/main" val="2953101764"/>
      </p:ext>
    </p:extLst>
  </p:cSld>
  <p:clrMapOvr>
    <a:masterClrMapping/>
  </p:clrMapOvr>
  <p:transition>
    <p:fade/>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5_Graphic">
    <p:spTree>
      <p:nvGrpSpPr>
        <p:cNvPr id="1" name=""/>
        <p:cNvGrpSpPr/>
        <p:nvPr/>
      </p:nvGrpSpPr>
      <p:grpSpPr>
        <a:xfrm>
          <a:off x="0" y="0"/>
          <a:ext cx="0" cy="0"/>
          <a:chOff x="0" y="0"/>
          <a:chExt cx="0" cy="0"/>
        </a:xfrm>
      </p:grpSpPr>
      <p:pic>
        <p:nvPicPr>
          <p:cNvPr id="4" name="Picture 3" descr="A purple flower with a black background&#10;&#10;Description automatically generated with medium confidence">
            <a:extLst>
              <a:ext uri="{FF2B5EF4-FFF2-40B4-BE49-F238E27FC236}">
                <a16:creationId xmlns:a16="http://schemas.microsoft.com/office/drawing/2014/main" id="{458CC301-4694-33FA-1A6F-2621EAAF1775}"/>
              </a:ext>
            </a:extLst>
          </p:cNvPr>
          <p:cNvPicPr>
            <a:picLocks noChangeAspect="1"/>
          </p:cNvPicPr>
          <p:nvPr userDrawn="1"/>
        </p:nvPicPr>
        <p:blipFill rotWithShape="1">
          <a:blip r:embed="rId2" cstate="print">
            <a:alphaModFix amt="50000"/>
            <a:extLst>
              <a:ext uri="{28A0092B-C50C-407E-A947-70E740481C1C}">
                <a14:useLocalDpi xmlns:a14="http://schemas.microsoft.com/office/drawing/2010/main" val="0"/>
              </a:ext>
            </a:extLst>
          </a:blip>
          <a:srcRect b="-2555"/>
          <a:stretch/>
        </p:blipFill>
        <p:spPr>
          <a:xfrm>
            <a:off x="7472516" y="0"/>
            <a:ext cx="4719484" cy="6312924"/>
          </a:xfrm>
          <a:prstGeom prst="rect">
            <a:avLst/>
          </a:prstGeom>
        </p:spPr>
      </p:pic>
    </p:spTree>
    <p:extLst>
      <p:ext uri="{BB962C8B-B14F-4D97-AF65-F5344CB8AC3E}">
        <p14:creationId xmlns:p14="http://schemas.microsoft.com/office/powerpoint/2010/main" val="3289944488"/>
      </p:ext>
    </p:extLst>
  </p:cSld>
  <p:clrMapOvr>
    <a:masterClrMapping/>
  </p:clrMapOvr>
  <p:transition>
    <p:fade/>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6_Graphic">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679394-6087-568B-CC4E-18CFD1A7AD13}"/>
              </a:ext>
            </a:extLst>
          </p:cNvPr>
          <p:cNvPicPr>
            <a:picLocks noChangeAspect="1"/>
          </p:cNvPicPr>
          <p:nvPr userDrawn="1"/>
        </p:nvPicPr>
        <p:blipFill rotWithShape="1">
          <a:blip r:embed="rId2">
            <a:alphaModFix amt="40000"/>
            <a:extLst>
              <a:ext uri="{28A0092B-C50C-407E-A947-70E740481C1C}">
                <a14:useLocalDpi xmlns:a14="http://schemas.microsoft.com/office/drawing/2010/main" val="0"/>
              </a:ext>
            </a:extLst>
          </a:blip>
          <a:srcRect t="-25484"/>
          <a:stretch/>
        </p:blipFill>
        <p:spPr>
          <a:xfrm>
            <a:off x="0" y="2473263"/>
            <a:ext cx="4316896" cy="4384737"/>
          </a:xfrm>
          <a:prstGeom prst="rect">
            <a:avLst/>
          </a:prstGeom>
        </p:spPr>
      </p:pic>
    </p:spTree>
    <p:extLst>
      <p:ext uri="{BB962C8B-B14F-4D97-AF65-F5344CB8AC3E}">
        <p14:creationId xmlns:p14="http://schemas.microsoft.com/office/powerpoint/2010/main" val="66131334"/>
      </p:ext>
    </p:extLst>
  </p:cSld>
  <p:clrMapOvr>
    <a:masterClrMapping/>
  </p:clrMapOvr>
  <p:transition>
    <p:fade/>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8_Graphic">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679394-6087-568B-CC4E-18CFD1A7AD13}"/>
              </a:ext>
            </a:extLst>
          </p:cNvPr>
          <p:cNvPicPr>
            <a:picLocks noChangeAspect="1"/>
          </p:cNvPicPr>
          <p:nvPr userDrawn="1"/>
        </p:nvPicPr>
        <p:blipFill rotWithShape="1">
          <a:blip r:embed="rId2">
            <a:alphaModFix amt="50000"/>
            <a:extLst>
              <a:ext uri="{28A0092B-C50C-407E-A947-70E740481C1C}">
                <a14:useLocalDpi xmlns:a14="http://schemas.microsoft.com/office/drawing/2010/main" val="0"/>
              </a:ext>
            </a:extLst>
          </a:blip>
          <a:srcRect r="-6586" b="-20295"/>
          <a:stretch/>
        </p:blipFill>
        <p:spPr>
          <a:xfrm>
            <a:off x="0" y="0"/>
            <a:ext cx="2840019" cy="5862918"/>
          </a:xfrm>
          <a:prstGeom prst="rect">
            <a:avLst/>
          </a:prstGeom>
        </p:spPr>
      </p:pic>
    </p:spTree>
    <p:extLst>
      <p:ext uri="{BB962C8B-B14F-4D97-AF65-F5344CB8AC3E}">
        <p14:creationId xmlns:p14="http://schemas.microsoft.com/office/powerpoint/2010/main" val="281018583"/>
      </p:ext>
    </p:extLst>
  </p:cSld>
  <p:clrMapOvr>
    <a:masterClrMapping/>
  </p:clrMapOvr>
  <p:transition>
    <p:fade/>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9_Graphic">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679394-6087-568B-CC4E-18CFD1A7AD13}"/>
              </a:ext>
            </a:extLst>
          </p:cNvPr>
          <p:cNvPicPr>
            <a:picLocks noChangeAspect="1"/>
          </p:cNvPicPr>
          <p:nvPr userDrawn="1"/>
        </p:nvPicPr>
        <p:blipFill rotWithShape="1">
          <a:blip r:embed="rId2">
            <a:alphaModFix amt="50000"/>
            <a:extLst>
              <a:ext uri="{28A0092B-C50C-407E-A947-70E740481C1C}">
                <a14:useLocalDpi xmlns:a14="http://schemas.microsoft.com/office/drawing/2010/main" val="0"/>
              </a:ext>
            </a:extLst>
          </a:blip>
          <a:srcRect r="-13431" b="-61696"/>
          <a:stretch/>
        </p:blipFill>
        <p:spPr>
          <a:xfrm>
            <a:off x="0" y="0"/>
            <a:ext cx="2840019" cy="5862918"/>
          </a:xfrm>
          <a:prstGeom prst="rect">
            <a:avLst/>
          </a:prstGeom>
        </p:spPr>
      </p:pic>
    </p:spTree>
    <p:extLst>
      <p:ext uri="{BB962C8B-B14F-4D97-AF65-F5344CB8AC3E}">
        <p14:creationId xmlns:p14="http://schemas.microsoft.com/office/powerpoint/2010/main" val="417147896"/>
      </p:ext>
    </p:extLst>
  </p:cSld>
  <p:clrMapOvr>
    <a:masterClrMapping/>
  </p:clrMapOvr>
  <p:transition>
    <p:fade/>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11_Graphic">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679394-6087-568B-CC4E-18CFD1A7AD13}"/>
              </a:ext>
            </a:extLst>
          </p:cNvPr>
          <p:cNvPicPr>
            <a:picLocks noChangeAspect="1"/>
          </p:cNvPicPr>
          <p:nvPr userDrawn="1"/>
        </p:nvPicPr>
        <p:blipFill rotWithShape="1">
          <a:blip r:embed="rId2">
            <a:alphaModFix amt="50000"/>
            <a:extLst>
              <a:ext uri="{28A0092B-C50C-407E-A947-70E740481C1C}">
                <a14:useLocalDpi xmlns:a14="http://schemas.microsoft.com/office/drawing/2010/main" val="0"/>
              </a:ext>
            </a:extLst>
          </a:blip>
          <a:srcRect r="-13431" b="-61696"/>
          <a:stretch/>
        </p:blipFill>
        <p:spPr>
          <a:xfrm flipH="1">
            <a:off x="9351981" y="0"/>
            <a:ext cx="2840019" cy="5862918"/>
          </a:xfrm>
          <a:prstGeom prst="rect">
            <a:avLst/>
          </a:prstGeom>
        </p:spPr>
      </p:pic>
    </p:spTree>
    <p:extLst>
      <p:ext uri="{BB962C8B-B14F-4D97-AF65-F5344CB8AC3E}">
        <p14:creationId xmlns:p14="http://schemas.microsoft.com/office/powerpoint/2010/main" val="478707338"/>
      </p:ext>
    </p:extLst>
  </p:cSld>
  <p:clrMapOvr>
    <a:masterClrMapping/>
  </p:clrMapOvr>
  <p:transition>
    <p:fade/>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7_Graphic">
    <p:spTree>
      <p:nvGrpSpPr>
        <p:cNvPr id="1" name=""/>
        <p:cNvGrpSpPr/>
        <p:nvPr/>
      </p:nvGrpSpPr>
      <p:grpSpPr>
        <a:xfrm>
          <a:off x="0" y="0"/>
          <a:ext cx="0" cy="0"/>
          <a:chOff x="0" y="0"/>
          <a:chExt cx="0" cy="0"/>
        </a:xfrm>
      </p:grpSpPr>
      <p:pic>
        <p:nvPicPr>
          <p:cNvPr id="2" name="Picture 1" descr="A picture containing text, vector graphics&#10;&#10;Description automatically generated">
            <a:extLst>
              <a:ext uri="{FF2B5EF4-FFF2-40B4-BE49-F238E27FC236}">
                <a16:creationId xmlns:a16="http://schemas.microsoft.com/office/drawing/2014/main" id="{EC2CAC23-1268-5E7C-87AE-680DA7F183B6}"/>
              </a:ext>
            </a:extLst>
          </p:cNvPr>
          <p:cNvPicPr>
            <a:picLocks noChangeAspect="1"/>
          </p:cNvPicPr>
          <p:nvPr userDrawn="1"/>
        </p:nvPicPr>
        <p:blipFill>
          <a:blip r:embed="rId2" cstate="print">
            <a:alphaModFix amt="66000"/>
            <a:extLst>
              <a:ext uri="{28A0092B-C50C-407E-A947-70E740481C1C}">
                <a14:useLocalDpi xmlns:a14="http://schemas.microsoft.com/office/drawing/2010/main" val="0"/>
              </a:ext>
            </a:extLst>
          </a:blip>
          <a:stretch>
            <a:fillRect/>
          </a:stretch>
        </p:blipFill>
        <p:spPr>
          <a:xfrm flipH="1">
            <a:off x="0" y="0"/>
            <a:ext cx="5671457" cy="3193277"/>
          </a:xfrm>
          <a:prstGeom prst="rect">
            <a:avLst/>
          </a:prstGeom>
        </p:spPr>
      </p:pic>
    </p:spTree>
    <p:extLst>
      <p:ext uri="{BB962C8B-B14F-4D97-AF65-F5344CB8AC3E}">
        <p14:creationId xmlns:p14="http://schemas.microsoft.com/office/powerpoint/2010/main" val="2444889108"/>
      </p:ext>
    </p:extLst>
  </p:cSld>
  <p:clrMapOvr>
    <a:masterClrMapping/>
  </p:clrMapOvr>
  <p:transition>
    <p:fade/>
  </p:transition>
  <p:extLst>
    <p:ext uri="{DCECCB84-F9BA-43D5-87BE-67443E8EF086}">
      <p15:sldGuideLst xmlns:p15="http://schemas.microsoft.com/office/powerpoint/2012/main">
        <p15:guide id="15">
          <p15:clr>
            <a:srgbClr val="A4A3A4"/>
          </p15:clr>
        </p15:guide>
        <p15:guide id="16" pos="384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38.xml><?xml version="1.0" encoding="utf-8"?>
<p:sldLayout xmlns:a="http://schemas.openxmlformats.org/drawingml/2006/main" xmlns:r="http://schemas.openxmlformats.org/officeDocument/2006/relationships" xmlns:p="http://schemas.openxmlformats.org/presentationml/2006/main">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129992989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139.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8543689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40.xml><?xml version="1.0" encoding="utf-8"?>
<p:sldLayout xmlns:a="http://schemas.openxmlformats.org/drawingml/2006/main" xmlns:r="http://schemas.openxmlformats.org/officeDocument/2006/relationships" xmlns:p="http://schemas.openxmlformats.org/presentationml/2006/main">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52657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p:cSld name="Theme 6 - Light">
    <p:bg>
      <p:bgPr>
        <a:blipFill dpi="0" rotWithShape="1">
          <a:blip r:embed="rId2">
            <a:lum/>
            <a:extLst>
              <a:ext uri="{96DAC541-7B7A-43D3-8B79-37D633B846F1}">
                <asvg:svgBlip xmlns:asvg="http://schemas.microsoft.com/office/drawing/2016/SVG/main" r:embed="rId3"/>
              </a:ext>
            </a:extLst>
          </a:blip>
          <a:srcRect/>
          <a:stretch>
            <a:fillRect/>
          </a:stretch>
        </a:blip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AE8FFB8-AD83-E95E-37C6-3D334A0B290F}"/>
              </a:ext>
            </a:extLst>
          </p:cNvPr>
          <p:cNvGrpSpPr>
            <a:grpSpLocks noChangeAspect="1"/>
          </p:cNvGrpSpPr>
          <p:nvPr userDrawn="1"/>
        </p:nvGrpSpPr>
        <p:grpSpPr>
          <a:xfrm>
            <a:off x="0" y="-1104105"/>
            <a:ext cx="1625600" cy="914400"/>
            <a:chOff x="0" y="0"/>
            <a:chExt cx="20574000" cy="6858000"/>
          </a:xfrm>
        </p:grpSpPr>
        <p:sp>
          <p:nvSpPr>
            <p:cNvPr id="3" name="Rectangle 2">
              <a:extLst>
                <a:ext uri="{FF2B5EF4-FFF2-40B4-BE49-F238E27FC236}">
                  <a16:creationId xmlns:a16="http://schemas.microsoft.com/office/drawing/2014/main" id="{8A417764-E64C-0FD3-4B50-B3AC779683DB}"/>
                </a:ext>
              </a:extLst>
            </p:cNvPr>
            <p:cNvSpPr>
              <a:spLocks noChangeAspect="1"/>
            </p:cNvSpPr>
            <p:nvPr userDrawn="1"/>
          </p:nvSpPr>
          <p:spPr bwMode="auto">
            <a:xfrm>
              <a:off x="0" y="0"/>
              <a:ext cx="20574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222028" fontAlgn="base">
                <a:spcBef>
                  <a:spcPct val="0"/>
                </a:spcBef>
                <a:spcAft>
                  <a:spcPct val="0"/>
                </a:spcAft>
              </a:pPr>
              <a:endParaRPr lang="en-US" sz="476" err="1">
                <a:solidFill>
                  <a:srgbClr val="FFFFFF"/>
                </a:solidFill>
                <a:ea typeface="Segoe UI" pitchFamily="34" charset="0"/>
                <a:cs typeface="Segoe UI" pitchFamily="34" charset="0"/>
              </a:endParaRPr>
            </a:p>
          </p:txBody>
        </p:sp>
        <p:pic>
          <p:nvPicPr>
            <p:cNvPr id="4" name="Picture 3">
              <a:extLst>
                <a:ext uri="{FF2B5EF4-FFF2-40B4-BE49-F238E27FC236}">
                  <a16:creationId xmlns:a16="http://schemas.microsoft.com/office/drawing/2014/main" id="{A0557B51-36CF-AE06-6DE8-82ACAB946553}"/>
                </a:ext>
              </a:extLst>
            </p:cNvPr>
            <p:cNvPicPr>
              <a:picLocks noChangeAspect="1"/>
            </p:cNvPicPr>
            <p:nvPr/>
          </p:nvPicPr>
          <p:blipFill>
            <a:blip r:embed="rId4" cstate="print">
              <a:alphaModFix/>
              <a:extLst>
                <a:ext uri="{BEBA8EAE-BF5A-486C-A8C5-ECC9F3942E4B}">
                  <a14:imgProps xmlns:a14="http://schemas.microsoft.com/office/drawing/2010/main">
                    <a14:imgLayer r:embed="rId5">
                      <a14:imgEffect>
                        <a14:brightnessContrast bright="10000"/>
                      </a14:imgEffect>
                    </a14:imgLayer>
                  </a14:imgProps>
                </a:ext>
                <a:ext uri="{28A0092B-C50C-407E-A947-70E740481C1C}">
                  <a14:useLocalDpi xmlns:a14="http://schemas.microsoft.com/office/drawing/2010/main" val="0"/>
                </a:ext>
              </a:extLst>
            </a:blip>
            <a:srcRect/>
            <a:stretch/>
          </p:blipFill>
          <p:spPr>
            <a:xfrm>
              <a:off x="0" y="0"/>
              <a:ext cx="20574000" cy="6858000"/>
            </a:xfrm>
            <a:prstGeom prst="rect">
              <a:avLst/>
            </a:prstGeom>
          </p:spPr>
        </p:pic>
        <p:sp>
          <p:nvSpPr>
            <p:cNvPr id="5" name="Rectangle 4">
              <a:hlinkClick r:id="" action="ppaction://noaction"/>
              <a:extLst>
                <a:ext uri="{FF2B5EF4-FFF2-40B4-BE49-F238E27FC236}">
                  <a16:creationId xmlns:a16="http://schemas.microsoft.com/office/drawing/2014/main" id="{F5EA9A8B-89D0-947D-C76B-555C20C9BC95}"/>
                </a:ext>
              </a:extLst>
            </p:cNvPr>
            <p:cNvSpPr>
              <a:spLocks noChangeAspect="1"/>
            </p:cNvSpPr>
            <p:nvPr userDrawn="1"/>
          </p:nvSpPr>
          <p:spPr bwMode="auto">
            <a:xfrm>
              <a:off x="0" y="0"/>
              <a:ext cx="20574000" cy="6858000"/>
            </a:xfrm>
            <a:prstGeom prst="rect">
              <a:avLst/>
            </a:prstGeom>
            <a:gradFill flip="none" rotWithShape="1">
              <a:gsLst>
                <a:gs pos="60000">
                  <a:srgbClr val="E2F1F9">
                    <a:alpha val="60000"/>
                  </a:srgbClr>
                </a:gs>
                <a:gs pos="0">
                  <a:srgbClr val="FFECEE">
                    <a:alpha val="60000"/>
                  </a:srgbClr>
                </a:gs>
              </a:gsLst>
              <a:path path="circle">
                <a:fillToRect l="100000" t="100000"/>
              </a:path>
              <a:tileRect r="-100000" b="-10000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R="0" lvl="0" indent="0" defTabSz="222028" fontAlgn="base">
                <a:lnSpc>
                  <a:spcPct val="100000"/>
                </a:lnSpc>
                <a:spcBef>
                  <a:spcPct val="0"/>
                </a:spcBef>
                <a:spcAft>
                  <a:spcPct val="0"/>
                </a:spcAft>
                <a:buClrTx/>
                <a:buSzTx/>
                <a:buFontTx/>
                <a:buNone/>
                <a:tabLst/>
              </a:pPr>
              <a:endParaRPr kumimoji="0" lang="en-US" sz="476" b="0" i="0" u="none" strike="noStrike" cap="none" spc="0" normalizeH="0" baseline="0" noProof="0">
                <a:ln>
                  <a:noFill/>
                </a:ln>
                <a:solidFill>
                  <a:srgbClr val="091F2C"/>
                </a:solidFill>
                <a:effectLst/>
                <a:uLnTx/>
                <a:uFillTx/>
                <a:latin typeface="Segoe UI"/>
                <a:cs typeface="Segoe UI" pitchFamily="34" charset="0"/>
              </a:endParaRPr>
            </a:p>
          </p:txBody>
        </p:sp>
      </p:grpSp>
    </p:spTree>
    <p:extLst>
      <p:ext uri="{BB962C8B-B14F-4D97-AF65-F5344CB8AC3E}">
        <p14:creationId xmlns:p14="http://schemas.microsoft.com/office/powerpoint/2010/main" val="616703971"/>
      </p:ext>
    </p:extLst>
  </p:cSld>
  <p:clrMapOvr>
    <a:masterClrMapping/>
  </p:clrMapOvr>
  <p:transition>
    <p:fade/>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p:cSld name="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339057"/>
            <a:ext cx="11018520" cy="430887"/>
          </a:xfrm>
        </p:spPr>
        <p:txBody>
          <a:bodyPr/>
          <a:lstStyle>
            <a:lvl1pPr>
              <a:defRPr sz="2800"/>
            </a:lvl1pPr>
          </a:lstStyle>
          <a:p>
            <a:r>
              <a:rPr lang="en-US"/>
              <a:t>Click to edit Master title style</a:t>
            </a:r>
          </a:p>
        </p:txBody>
      </p:sp>
    </p:spTree>
    <p:extLst>
      <p:ext uri="{BB962C8B-B14F-4D97-AF65-F5344CB8AC3E}">
        <p14:creationId xmlns:p14="http://schemas.microsoft.com/office/powerpoint/2010/main" val="151846725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p:cSld name="Header Text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3" y="457200"/>
            <a:ext cx="11018520" cy="492443"/>
          </a:xfrm>
        </p:spPr>
        <p:txBody>
          <a:bodyPr/>
          <a:lstStyle>
            <a:lvl1pPr>
              <a:defRPr sz="3200"/>
            </a:lvl1pPr>
          </a:lstStyle>
          <a:p>
            <a:r>
              <a:rPr lang="en-US"/>
              <a:t>Click to edit Master title style</a:t>
            </a:r>
          </a:p>
        </p:txBody>
      </p:sp>
    </p:spTree>
    <p:extLst>
      <p:ext uri="{BB962C8B-B14F-4D97-AF65-F5344CB8AC3E}">
        <p14:creationId xmlns:p14="http://schemas.microsoft.com/office/powerpoint/2010/main" val="206386041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image" Target="../media/image2.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oleObject" Target="../embeddings/oleObject1.bin"/><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tags" Target="../tags/tag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image" Target="../media/image3.svg"/><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63.xml"/><Relationship Id="rId18" Type="http://schemas.openxmlformats.org/officeDocument/2006/relationships/slideLayout" Target="../slideLayouts/slideLayout68.xml"/><Relationship Id="rId26" Type="http://schemas.openxmlformats.org/officeDocument/2006/relationships/slideLayout" Target="../slideLayouts/slideLayout76.xml"/><Relationship Id="rId39" Type="http://schemas.openxmlformats.org/officeDocument/2006/relationships/slideLayout" Target="../slideLayouts/slideLayout89.xml"/><Relationship Id="rId21" Type="http://schemas.openxmlformats.org/officeDocument/2006/relationships/slideLayout" Target="../slideLayouts/slideLayout71.xml"/><Relationship Id="rId34" Type="http://schemas.openxmlformats.org/officeDocument/2006/relationships/slideLayout" Target="../slideLayouts/slideLayout84.xml"/><Relationship Id="rId42" Type="http://schemas.openxmlformats.org/officeDocument/2006/relationships/slideLayout" Target="../slideLayouts/slideLayout92.xml"/><Relationship Id="rId47" Type="http://schemas.openxmlformats.org/officeDocument/2006/relationships/slideLayout" Target="../slideLayouts/slideLayout97.xml"/><Relationship Id="rId50" Type="http://schemas.openxmlformats.org/officeDocument/2006/relationships/slideLayout" Target="../slideLayouts/slideLayout100.xml"/><Relationship Id="rId55" Type="http://schemas.openxmlformats.org/officeDocument/2006/relationships/theme" Target="../theme/theme2.xml"/><Relationship Id="rId7" Type="http://schemas.openxmlformats.org/officeDocument/2006/relationships/slideLayout" Target="../slideLayouts/slideLayout5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9" Type="http://schemas.openxmlformats.org/officeDocument/2006/relationships/slideLayout" Target="../slideLayouts/slideLayout79.xml"/><Relationship Id="rId11" Type="http://schemas.openxmlformats.org/officeDocument/2006/relationships/slideLayout" Target="../slideLayouts/slideLayout61.xml"/><Relationship Id="rId24" Type="http://schemas.openxmlformats.org/officeDocument/2006/relationships/slideLayout" Target="../slideLayouts/slideLayout74.xml"/><Relationship Id="rId32" Type="http://schemas.openxmlformats.org/officeDocument/2006/relationships/slideLayout" Target="../slideLayouts/slideLayout82.xml"/><Relationship Id="rId37" Type="http://schemas.openxmlformats.org/officeDocument/2006/relationships/slideLayout" Target="../slideLayouts/slideLayout87.xml"/><Relationship Id="rId40" Type="http://schemas.openxmlformats.org/officeDocument/2006/relationships/slideLayout" Target="../slideLayouts/slideLayout90.xml"/><Relationship Id="rId45" Type="http://schemas.openxmlformats.org/officeDocument/2006/relationships/slideLayout" Target="../slideLayouts/slideLayout95.xml"/><Relationship Id="rId53" Type="http://schemas.openxmlformats.org/officeDocument/2006/relationships/slideLayout" Target="../slideLayouts/slideLayout103.xml"/><Relationship Id="rId58" Type="http://schemas.openxmlformats.org/officeDocument/2006/relationships/image" Target="../media/image33.emf"/><Relationship Id="rId5" Type="http://schemas.openxmlformats.org/officeDocument/2006/relationships/slideLayout" Target="../slideLayouts/slideLayout55.xml"/><Relationship Id="rId19" Type="http://schemas.openxmlformats.org/officeDocument/2006/relationships/slideLayout" Target="../slideLayouts/slideLayout69.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 Id="rId27" Type="http://schemas.openxmlformats.org/officeDocument/2006/relationships/slideLayout" Target="../slideLayouts/slideLayout77.xml"/><Relationship Id="rId30" Type="http://schemas.openxmlformats.org/officeDocument/2006/relationships/slideLayout" Target="../slideLayouts/slideLayout80.xml"/><Relationship Id="rId35" Type="http://schemas.openxmlformats.org/officeDocument/2006/relationships/slideLayout" Target="../slideLayouts/slideLayout85.xml"/><Relationship Id="rId43" Type="http://schemas.openxmlformats.org/officeDocument/2006/relationships/slideLayout" Target="../slideLayouts/slideLayout93.xml"/><Relationship Id="rId48" Type="http://schemas.openxmlformats.org/officeDocument/2006/relationships/slideLayout" Target="../slideLayouts/slideLayout98.xml"/><Relationship Id="rId56" Type="http://schemas.openxmlformats.org/officeDocument/2006/relationships/tags" Target="../tags/tag2.xml"/><Relationship Id="rId8" Type="http://schemas.openxmlformats.org/officeDocument/2006/relationships/slideLayout" Target="../slideLayouts/slideLayout58.xml"/><Relationship Id="rId51" Type="http://schemas.openxmlformats.org/officeDocument/2006/relationships/slideLayout" Target="../slideLayouts/slideLayout101.xml"/><Relationship Id="rId3" Type="http://schemas.openxmlformats.org/officeDocument/2006/relationships/slideLayout" Target="../slideLayouts/slideLayout53.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5" Type="http://schemas.openxmlformats.org/officeDocument/2006/relationships/slideLayout" Target="../slideLayouts/slideLayout75.xml"/><Relationship Id="rId33" Type="http://schemas.openxmlformats.org/officeDocument/2006/relationships/slideLayout" Target="../slideLayouts/slideLayout83.xml"/><Relationship Id="rId38" Type="http://schemas.openxmlformats.org/officeDocument/2006/relationships/slideLayout" Target="../slideLayouts/slideLayout88.xml"/><Relationship Id="rId46" Type="http://schemas.openxmlformats.org/officeDocument/2006/relationships/slideLayout" Target="../slideLayouts/slideLayout96.xml"/><Relationship Id="rId59" Type="http://schemas.openxmlformats.org/officeDocument/2006/relationships/image" Target="../media/image2.png"/><Relationship Id="rId20" Type="http://schemas.openxmlformats.org/officeDocument/2006/relationships/slideLayout" Target="../slideLayouts/slideLayout70.xml"/><Relationship Id="rId41" Type="http://schemas.openxmlformats.org/officeDocument/2006/relationships/slideLayout" Target="../slideLayouts/slideLayout91.xml"/><Relationship Id="rId54" Type="http://schemas.openxmlformats.org/officeDocument/2006/relationships/slideLayout" Target="../slideLayouts/slideLayout104.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5" Type="http://schemas.openxmlformats.org/officeDocument/2006/relationships/slideLayout" Target="../slideLayouts/slideLayout65.xml"/><Relationship Id="rId23" Type="http://schemas.openxmlformats.org/officeDocument/2006/relationships/slideLayout" Target="../slideLayouts/slideLayout73.xml"/><Relationship Id="rId28" Type="http://schemas.openxmlformats.org/officeDocument/2006/relationships/slideLayout" Target="../slideLayouts/slideLayout78.xml"/><Relationship Id="rId36" Type="http://schemas.openxmlformats.org/officeDocument/2006/relationships/slideLayout" Target="../slideLayouts/slideLayout86.xml"/><Relationship Id="rId49" Type="http://schemas.openxmlformats.org/officeDocument/2006/relationships/slideLayout" Target="../slideLayouts/slideLayout99.xml"/><Relationship Id="rId57" Type="http://schemas.openxmlformats.org/officeDocument/2006/relationships/oleObject" Target="../embeddings/oleObject2.bin"/><Relationship Id="rId10" Type="http://schemas.openxmlformats.org/officeDocument/2006/relationships/slideLayout" Target="../slideLayouts/slideLayout60.xml"/><Relationship Id="rId31" Type="http://schemas.openxmlformats.org/officeDocument/2006/relationships/slideLayout" Target="../slideLayouts/slideLayout81.xml"/><Relationship Id="rId44" Type="http://schemas.openxmlformats.org/officeDocument/2006/relationships/slideLayout" Target="../slideLayouts/slideLayout94.xml"/><Relationship Id="rId52" Type="http://schemas.openxmlformats.org/officeDocument/2006/relationships/slideLayout" Target="../slideLayouts/slideLayout102.xml"/><Relationship Id="rId60" Type="http://schemas.openxmlformats.org/officeDocument/2006/relationships/image" Target="../media/image3.sv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theme" Target="../theme/theme3.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slideLayout" Target="../slideLayouts/slideLayout116.xml"/><Relationship Id="rId2" Type="http://schemas.openxmlformats.org/officeDocument/2006/relationships/slideLayout" Target="../slideLayouts/slideLayout106.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24.xml"/><Relationship Id="rId13" Type="http://schemas.openxmlformats.org/officeDocument/2006/relationships/slideLayout" Target="../slideLayouts/slideLayout129.xml"/><Relationship Id="rId18" Type="http://schemas.openxmlformats.org/officeDocument/2006/relationships/slideLayout" Target="../slideLayouts/slideLayout134.xml"/><Relationship Id="rId26" Type="http://schemas.openxmlformats.org/officeDocument/2006/relationships/slideLayout" Target="../slideLayouts/slideLayout142.xml"/><Relationship Id="rId3" Type="http://schemas.openxmlformats.org/officeDocument/2006/relationships/slideLayout" Target="../slideLayouts/slideLayout119.xml"/><Relationship Id="rId21" Type="http://schemas.openxmlformats.org/officeDocument/2006/relationships/slideLayout" Target="../slideLayouts/slideLayout137.xml"/><Relationship Id="rId7" Type="http://schemas.openxmlformats.org/officeDocument/2006/relationships/slideLayout" Target="../slideLayouts/slideLayout123.xml"/><Relationship Id="rId12" Type="http://schemas.openxmlformats.org/officeDocument/2006/relationships/slideLayout" Target="../slideLayouts/slideLayout128.xml"/><Relationship Id="rId17" Type="http://schemas.openxmlformats.org/officeDocument/2006/relationships/slideLayout" Target="../slideLayouts/slideLayout133.xml"/><Relationship Id="rId25" Type="http://schemas.openxmlformats.org/officeDocument/2006/relationships/slideLayout" Target="../slideLayouts/slideLayout141.xml"/><Relationship Id="rId2" Type="http://schemas.openxmlformats.org/officeDocument/2006/relationships/slideLayout" Target="../slideLayouts/slideLayout118.xml"/><Relationship Id="rId16" Type="http://schemas.openxmlformats.org/officeDocument/2006/relationships/slideLayout" Target="../slideLayouts/slideLayout132.xml"/><Relationship Id="rId20" Type="http://schemas.openxmlformats.org/officeDocument/2006/relationships/slideLayout" Target="../slideLayouts/slideLayout136.xml"/><Relationship Id="rId29" Type="http://schemas.openxmlformats.org/officeDocument/2006/relationships/image" Target="../media/image39.png"/><Relationship Id="rId1" Type="http://schemas.openxmlformats.org/officeDocument/2006/relationships/slideLayout" Target="../slideLayouts/slideLayout117.xml"/><Relationship Id="rId6" Type="http://schemas.openxmlformats.org/officeDocument/2006/relationships/slideLayout" Target="../slideLayouts/slideLayout122.xml"/><Relationship Id="rId11" Type="http://schemas.openxmlformats.org/officeDocument/2006/relationships/slideLayout" Target="../slideLayouts/slideLayout127.xml"/><Relationship Id="rId24" Type="http://schemas.openxmlformats.org/officeDocument/2006/relationships/slideLayout" Target="../slideLayouts/slideLayout140.xml"/><Relationship Id="rId5" Type="http://schemas.openxmlformats.org/officeDocument/2006/relationships/slideLayout" Target="../slideLayouts/slideLayout121.xml"/><Relationship Id="rId15" Type="http://schemas.openxmlformats.org/officeDocument/2006/relationships/slideLayout" Target="../slideLayouts/slideLayout131.xml"/><Relationship Id="rId23" Type="http://schemas.openxmlformats.org/officeDocument/2006/relationships/slideLayout" Target="../slideLayouts/slideLayout139.xml"/><Relationship Id="rId28" Type="http://schemas.openxmlformats.org/officeDocument/2006/relationships/theme" Target="../theme/theme4.xml"/><Relationship Id="rId10" Type="http://schemas.openxmlformats.org/officeDocument/2006/relationships/slideLayout" Target="../slideLayouts/slideLayout126.xml"/><Relationship Id="rId19" Type="http://schemas.openxmlformats.org/officeDocument/2006/relationships/slideLayout" Target="../slideLayouts/slideLayout135.xml"/><Relationship Id="rId4" Type="http://schemas.openxmlformats.org/officeDocument/2006/relationships/slideLayout" Target="../slideLayouts/slideLayout120.xml"/><Relationship Id="rId9" Type="http://schemas.openxmlformats.org/officeDocument/2006/relationships/slideLayout" Target="../slideLayouts/slideLayout125.xml"/><Relationship Id="rId14" Type="http://schemas.openxmlformats.org/officeDocument/2006/relationships/slideLayout" Target="../slideLayouts/slideLayout130.xml"/><Relationship Id="rId22" Type="http://schemas.openxmlformats.org/officeDocument/2006/relationships/slideLayout" Target="../slideLayouts/slideLayout138.xml"/><Relationship Id="rId27" Type="http://schemas.openxmlformats.org/officeDocument/2006/relationships/slideLayout" Target="../slideLayouts/slideLayout1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4F3F5"/>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FB9B4B78-3BD9-6B74-7F29-03690C206024}"/>
              </a:ext>
            </a:extLst>
          </p:cNvPr>
          <p:cNvGraphicFramePr>
            <a:graphicFrameLocks noChangeAspect="1"/>
          </p:cNvGraphicFramePr>
          <p:nvPr userDrawn="1">
            <p:custDataLst>
              <p:tags r:id="rId52"/>
            </p:custDataLst>
            <p:extLst>
              <p:ext uri="{D42A27DB-BD31-4B8C-83A1-F6EECF244321}">
                <p14:modId xmlns:p14="http://schemas.microsoft.com/office/powerpoint/2010/main" val="354149930"/>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3" imgW="7772400" imgH="10058400" progId="TCLayout.ActiveDocument.1">
                  <p:embed/>
                </p:oleObj>
              </mc:Choice>
              <mc:Fallback>
                <p:oleObj name="think-cell Slide" r:id="rId53" imgW="7772400" imgH="10058400" progId="TCLayout.ActiveDocument.1">
                  <p:embed/>
                  <p:pic>
                    <p:nvPicPr>
                      <p:cNvPr id="6" name="think-cell data - do not delete" hidden="1">
                        <a:extLst>
                          <a:ext uri="{FF2B5EF4-FFF2-40B4-BE49-F238E27FC236}">
                            <a16:creationId xmlns:a16="http://schemas.microsoft.com/office/drawing/2014/main" id="{FB9B4B78-3BD9-6B74-7F29-03690C206024}"/>
                          </a:ext>
                        </a:extLst>
                      </p:cNvPr>
                      <p:cNvPicPr/>
                      <p:nvPr/>
                    </p:nvPicPr>
                    <p:blipFill>
                      <a:blip r:embed="rId54"/>
                      <a:stretch>
                        <a:fillRect/>
                      </a:stretch>
                    </p:blipFill>
                    <p:spPr>
                      <a:xfrm>
                        <a:off x="1588" y="1588"/>
                        <a:ext cx="1227" cy="1588"/>
                      </a:xfrm>
                      <a:prstGeom prst="rect">
                        <a:avLst/>
                      </a:prstGeom>
                    </p:spPr>
                  </p:pic>
                </p:oleObj>
              </mc:Fallback>
            </mc:AlternateContent>
          </a:graphicData>
        </a:graphic>
      </p:graphicFrame>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144" name="Graphic 143">
            <a:extLst>
              <a:ext uri="{FF2B5EF4-FFF2-40B4-BE49-F238E27FC236}">
                <a16:creationId xmlns:a16="http://schemas.microsoft.com/office/drawing/2014/main" id="{55FCE7D5-5796-0746-3173-EB75FBE85E45}"/>
              </a:ext>
            </a:extLst>
          </p:cNvPr>
          <p:cNvPicPr>
            <a:picLocks noChangeAspect="1"/>
          </p:cNvPicPr>
          <p:nvPr/>
        </p:nvPicPr>
        <p:blipFill>
          <a:blip r:embed="rId55">
            <a:extLst>
              <a:ext uri="{96DAC541-7B7A-43D3-8B79-37D633B846F1}">
                <asvg:svgBlip xmlns:asvg="http://schemas.microsoft.com/office/drawing/2016/SVG/main" r:embed="rId56"/>
              </a:ext>
            </a:extLst>
          </a:blip>
          <a:srcRect/>
          <a:stretch/>
        </p:blipFill>
        <p:spPr>
          <a:xfrm rot="5400000">
            <a:off x="9509919" y="2743200"/>
            <a:ext cx="6858000" cy="1371600"/>
          </a:xfrm>
          <a:prstGeom prst="rect">
            <a:avLst/>
          </a:prstGeom>
        </p:spPr>
      </p:pic>
    </p:spTree>
    <p:extLst>
      <p:ext uri="{BB962C8B-B14F-4D97-AF65-F5344CB8AC3E}">
        <p14:creationId xmlns:p14="http://schemas.microsoft.com/office/powerpoint/2010/main" val="1777807596"/>
      </p:ext>
    </p:extLst>
  </p:cSld>
  <p:clrMap bg1="lt1" tx1="dk1" bg2="lt2" tx2="dk2" accent1="accent1" accent2="accent2" accent3="accent3" accent4="accent4" accent5="accent5" accent6="accent6" hlink="hlink" folHlink="folHlink"/>
  <p:sldLayoutIdLst>
    <p:sldLayoutId id="2147485604" r:id="rId1"/>
    <p:sldLayoutId id="2147485605" r:id="rId2"/>
    <p:sldLayoutId id="2147485606" r:id="rId3"/>
    <p:sldLayoutId id="2147485607" r:id="rId4"/>
    <p:sldLayoutId id="2147485608" r:id="rId5"/>
    <p:sldLayoutId id="2147485609" r:id="rId6"/>
    <p:sldLayoutId id="2147485610" r:id="rId7"/>
    <p:sldLayoutId id="2147485611" r:id="rId8"/>
    <p:sldLayoutId id="2147485612" r:id="rId9"/>
    <p:sldLayoutId id="2147485613" r:id="rId10"/>
    <p:sldLayoutId id="2147485614" r:id="rId11"/>
    <p:sldLayoutId id="2147485615"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5617" r:id="rId50"/>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orient="horz" pos="400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4A658521-9E38-8DB0-16EA-B39BA06D09E2}"/>
              </a:ext>
            </a:extLst>
          </p:cNvPr>
          <p:cNvGraphicFramePr>
            <a:graphicFrameLocks noChangeAspect="1"/>
          </p:cNvGraphicFramePr>
          <p:nvPr userDrawn="1">
            <p:custDataLst>
              <p:tags r:id="rId56"/>
            </p:custDataLst>
            <p:extLst>
              <p:ext uri="{D42A27DB-BD31-4B8C-83A1-F6EECF244321}">
                <p14:modId xmlns:p14="http://schemas.microsoft.com/office/powerpoint/2010/main" val="157157039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7" imgW="7772400" imgH="10058400" progId="TCLayout.ActiveDocument.1">
                  <p:embed/>
                </p:oleObj>
              </mc:Choice>
              <mc:Fallback>
                <p:oleObj name="think-cell Slide" r:id="rId57" imgW="7772400" imgH="10058400" progId="TCLayout.ActiveDocument.1">
                  <p:embed/>
                  <p:pic>
                    <p:nvPicPr>
                      <p:cNvPr id="6" name="think-cell data - do not delete" hidden="1">
                        <a:extLst>
                          <a:ext uri="{FF2B5EF4-FFF2-40B4-BE49-F238E27FC236}">
                            <a16:creationId xmlns:a16="http://schemas.microsoft.com/office/drawing/2014/main" id="{4A658521-9E38-8DB0-16EA-B39BA06D09E2}"/>
                          </a:ext>
                        </a:extLst>
                      </p:cNvPr>
                      <p:cNvPicPr/>
                      <p:nvPr/>
                    </p:nvPicPr>
                    <p:blipFill>
                      <a:blip r:embed="rId58"/>
                      <a:stretch>
                        <a:fillRect/>
                      </a:stretch>
                    </p:blipFill>
                    <p:spPr>
                      <a:xfrm>
                        <a:off x="1588" y="1588"/>
                        <a:ext cx="1227" cy="1588"/>
                      </a:xfrm>
                      <a:prstGeom prst="rect">
                        <a:avLst/>
                      </a:prstGeom>
                    </p:spPr>
                  </p:pic>
                </p:oleObj>
              </mc:Fallback>
            </mc:AlternateContent>
          </a:graphicData>
        </a:graphic>
      </p:graphicFrame>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b="0" i="0">
              <a:gradFill>
                <a:gsLst>
                  <a:gs pos="0">
                    <a:srgbClr val="FFFFFF"/>
                  </a:gs>
                  <a:gs pos="100000">
                    <a:srgbClr val="FFFFFF"/>
                  </a:gs>
                </a:gsLst>
                <a:lin ang="5400000" scaled="0"/>
              </a:gradFill>
              <a:latin typeface="Segoe UI Variable Display" pitchFamily="2" charset="0"/>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b="0" i="0">
              <a:gradFill>
                <a:gsLst>
                  <a:gs pos="0">
                    <a:srgbClr val="FFFFFF"/>
                  </a:gs>
                  <a:gs pos="100000">
                    <a:srgbClr val="FFFFFF"/>
                  </a:gs>
                </a:gsLst>
                <a:lin ang="5400000" scaled="0"/>
              </a:gradFill>
              <a:latin typeface="Segoe UI Variable Display" pitchFamily="2" charset="0"/>
              <a:ea typeface="Segoe UI" pitchFamily="34" charset="0"/>
              <a:cs typeface="Segoe UI" pitchFamily="34" charset="0"/>
            </a:endParaRPr>
          </a:p>
        </p:txBody>
      </p:sp>
      <p:pic>
        <p:nvPicPr>
          <p:cNvPr id="144" name="Graphic 143">
            <a:extLst>
              <a:ext uri="{FF2B5EF4-FFF2-40B4-BE49-F238E27FC236}">
                <a16:creationId xmlns:a16="http://schemas.microsoft.com/office/drawing/2014/main" id="{55FCE7D5-5796-0746-3173-EB75FBE85E45}"/>
              </a:ext>
            </a:extLst>
          </p:cNvPr>
          <p:cNvPicPr>
            <a:picLocks noChangeAspect="1"/>
          </p:cNvPicPr>
          <p:nvPr/>
        </p:nvPicPr>
        <p:blipFill>
          <a:blip r:embed="rId59">
            <a:extLst>
              <a:ext uri="{96DAC541-7B7A-43D3-8B79-37D633B846F1}">
                <asvg:svgBlip xmlns:asvg="http://schemas.microsoft.com/office/drawing/2016/SVG/main" r:embed="rId60"/>
              </a:ext>
            </a:extLst>
          </a:blip>
          <a:srcRect/>
          <a:stretch/>
        </p:blipFill>
        <p:spPr>
          <a:xfrm rot="5400000">
            <a:off x="9509919" y="2743200"/>
            <a:ext cx="6858000" cy="1371600"/>
          </a:xfrm>
          <a:prstGeom prst="rect">
            <a:avLst/>
          </a:prstGeom>
        </p:spPr>
      </p:pic>
    </p:spTree>
    <p:extLst>
      <p:ext uri="{BB962C8B-B14F-4D97-AF65-F5344CB8AC3E}">
        <p14:creationId xmlns:p14="http://schemas.microsoft.com/office/powerpoint/2010/main" val="1320068075"/>
      </p:ext>
    </p:extLst>
  </p:cSld>
  <p:clrMap bg1="dk1" tx1="lt1" bg2="dk2" tx2="lt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 id="2147483821" r:id="rId12"/>
    <p:sldLayoutId id="2147483822" r:id="rId13"/>
    <p:sldLayoutId id="2147483823" r:id="rId14"/>
    <p:sldLayoutId id="2147483824" r:id="rId15"/>
    <p:sldLayoutId id="2147483825" r:id="rId16"/>
    <p:sldLayoutId id="2147483826" r:id="rId17"/>
    <p:sldLayoutId id="2147483827" r:id="rId18"/>
    <p:sldLayoutId id="2147483828" r:id="rId19"/>
    <p:sldLayoutId id="2147483829" r:id="rId20"/>
    <p:sldLayoutId id="2147483830" r:id="rId21"/>
    <p:sldLayoutId id="2147483831" r:id="rId22"/>
    <p:sldLayoutId id="2147483832" r:id="rId23"/>
    <p:sldLayoutId id="2147483833" r:id="rId24"/>
    <p:sldLayoutId id="2147483834" r:id="rId25"/>
    <p:sldLayoutId id="2147483835" r:id="rId26"/>
    <p:sldLayoutId id="2147483836" r:id="rId27"/>
    <p:sldLayoutId id="2147483837" r:id="rId28"/>
    <p:sldLayoutId id="2147483838" r:id="rId29"/>
    <p:sldLayoutId id="2147483839" r:id="rId30"/>
    <p:sldLayoutId id="2147483840" r:id="rId31"/>
    <p:sldLayoutId id="2147483841" r:id="rId32"/>
    <p:sldLayoutId id="2147483842" r:id="rId33"/>
    <p:sldLayoutId id="2147483843" r:id="rId34"/>
    <p:sldLayoutId id="2147483844" r:id="rId35"/>
    <p:sldLayoutId id="2147483845" r:id="rId36"/>
    <p:sldLayoutId id="2147483846" r:id="rId37"/>
    <p:sldLayoutId id="2147483847" r:id="rId38"/>
    <p:sldLayoutId id="2147483848" r:id="rId39"/>
    <p:sldLayoutId id="2147483849" r:id="rId40"/>
    <p:sldLayoutId id="2147483850" r:id="rId41"/>
    <p:sldLayoutId id="2147483851" r:id="rId42"/>
    <p:sldLayoutId id="2147483852" r:id="rId43"/>
    <p:sldLayoutId id="2147483853" r:id="rId44"/>
    <p:sldLayoutId id="2147483854" r:id="rId45"/>
    <p:sldLayoutId id="2147483855" r:id="rId46"/>
    <p:sldLayoutId id="2147483856" r:id="rId47"/>
    <p:sldLayoutId id="2147483857" r:id="rId48"/>
    <p:sldLayoutId id="2147483858" r:id="rId49"/>
    <p:sldLayoutId id="2147483859" r:id="rId50"/>
    <p:sldLayoutId id="2147483860" r:id="rId51"/>
    <p:sldLayoutId id="2147483861" r:id="rId52"/>
    <p:sldLayoutId id="2147483862" r:id="rId53"/>
    <p:sldLayoutId id="2147483863" r:id="rId54"/>
  </p:sldLayoutIdLst>
  <p:transition>
    <p:fade/>
  </p:transition>
  <p:hf sldNum="0" hdr="0" ftr="0" dt="0"/>
  <p:txStyles>
    <p:titleStyle>
      <a:lvl1pPr algn="l" defTabSz="932742" rtl="0" eaLnBrk="1" latinLnBrk="0" hangingPunct="1">
        <a:lnSpc>
          <a:spcPct val="100000"/>
        </a:lnSpc>
        <a:spcBef>
          <a:spcPct val="0"/>
        </a:spcBef>
        <a:buNone/>
        <a:defRPr lang="en-US" sz="3600" b="0" i="0" kern="1200" cap="none" spc="-50" baseline="0" dirty="0" smtClean="0">
          <a:ln w="3175">
            <a:noFill/>
          </a:ln>
          <a:solidFill>
            <a:schemeClr val="tx1"/>
          </a:solidFill>
          <a:effectLst/>
          <a:latin typeface="Segoe UI Variable Display Semibold" pitchFamily="2" charset="0"/>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UI Variable Display" pitchFamily="2" charset="0"/>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UI Variable Display" pitchFamily="2" charset="0"/>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UI Variable Display" pitchFamily="2" charset="0"/>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UI Variable Display" pitchFamily="2" charset="0"/>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UI Variable Display" pitchFamily="2" charset="0"/>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orient="horz" pos="4008">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5F1FA">
                <a:lumMod val="97099"/>
                <a:alpha val="69897"/>
              </a:srgbClr>
            </a:gs>
            <a:gs pos="100000">
              <a:srgbClr val="EDF6FB">
                <a:lumMod val="92371"/>
              </a:srgbClr>
            </a:gs>
          </a:gsLst>
          <a:lin ang="1380000" scaled="0"/>
          <a:tileRect/>
        </a:gradFill>
        <a:effectLst/>
      </p:bgPr>
    </p:bg>
    <p:spTree>
      <p:nvGrpSpPr>
        <p:cNvPr id="1" name=""/>
        <p:cNvGrpSpPr/>
        <p:nvPr/>
      </p:nvGrpSpPr>
      <p:grpSpPr>
        <a:xfrm>
          <a:off x="0" y="0"/>
          <a:ext cx="0" cy="0"/>
          <a:chOff x="0" y="0"/>
          <a:chExt cx="0" cy="0"/>
        </a:xfrm>
      </p:grpSpPr>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49" name="Picture 48">
            <a:extLst>
              <a:ext uri="{FF2B5EF4-FFF2-40B4-BE49-F238E27FC236}">
                <a16:creationId xmlns:a16="http://schemas.microsoft.com/office/drawing/2014/main" id="{18E4BB3E-EFB4-084A-18AD-5FF1136C772A}"/>
              </a:ext>
            </a:extLst>
          </p:cNvPr>
          <p:cNvPicPr>
            <a:picLocks noChangeAspect="1"/>
          </p:cNvPicPr>
          <p:nvPr userDrawn="1"/>
        </p:nvPicPr>
        <p:blipFill>
          <a:blip r:embed="rId29"/>
          <a:stretch>
            <a:fillRect/>
          </a:stretch>
        </p:blipFill>
        <p:spPr>
          <a:xfrm>
            <a:off x="12330030" y="-72426"/>
            <a:ext cx="1227865" cy="6949440"/>
          </a:xfrm>
          <a:prstGeom prst="rect">
            <a:avLst/>
          </a:prstGeom>
        </p:spPr>
      </p:pic>
    </p:spTree>
    <p:extLst>
      <p:ext uri="{BB962C8B-B14F-4D97-AF65-F5344CB8AC3E}">
        <p14:creationId xmlns:p14="http://schemas.microsoft.com/office/powerpoint/2010/main" val="733228327"/>
      </p:ext>
    </p:extLst>
  </p:cSld>
  <p:clrMap bg1="dk1" tx1="lt1" bg2="dk2" tx2="lt2" accent1="accent1" accent2="accent2" accent3="accent3" accent4="accent4" accent5="accent5" accent6="accent6" hlink="hlink" folHlink="folHlink"/>
  <p:sldLayoutIdLst>
    <p:sldLayoutId id="2147485632" r:id="rId1"/>
    <p:sldLayoutId id="2147485633" r:id="rId2"/>
    <p:sldLayoutId id="2147485634" r:id="rId3"/>
    <p:sldLayoutId id="2147485635" r:id="rId4"/>
    <p:sldLayoutId id="2147485636" r:id="rId5"/>
    <p:sldLayoutId id="2147485637" r:id="rId6"/>
    <p:sldLayoutId id="2147485638" r:id="rId7"/>
    <p:sldLayoutId id="2147485639" r:id="rId8"/>
    <p:sldLayoutId id="2147485640" r:id="rId9"/>
    <p:sldLayoutId id="2147485641" r:id="rId10"/>
    <p:sldLayoutId id="2147485642" r:id="rId11"/>
    <p:sldLayoutId id="2147485643" r:id="rId12"/>
    <p:sldLayoutId id="2147485644" r:id="rId13"/>
    <p:sldLayoutId id="2147485645" r:id="rId14"/>
    <p:sldLayoutId id="2147485646" r:id="rId15"/>
    <p:sldLayoutId id="2147485647" r:id="rId16"/>
    <p:sldLayoutId id="2147485648" r:id="rId17"/>
    <p:sldLayoutId id="2147485649" r:id="rId18"/>
    <p:sldLayoutId id="2147485650" r:id="rId19"/>
    <p:sldLayoutId id="2147485651" r:id="rId20"/>
    <p:sldLayoutId id="2147485652" r:id="rId21"/>
    <p:sldLayoutId id="2147485653" r:id="rId22"/>
    <p:sldLayoutId id="2147485654" r:id="rId23"/>
    <p:sldLayoutId id="2147485655" r:id="rId24"/>
    <p:sldLayoutId id="2147485656" r:id="rId25"/>
    <p:sldLayoutId id="2147485657" r:id="rId26"/>
    <p:sldLayoutId id="2147485658" r:id="rId27"/>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8" Type="http://schemas.openxmlformats.org/officeDocument/2006/relationships/image" Target="../media/image61.svg"/><Relationship Id="rId13" Type="http://schemas.openxmlformats.org/officeDocument/2006/relationships/image" Target="../media/image66.png"/><Relationship Id="rId18" Type="http://schemas.openxmlformats.org/officeDocument/2006/relationships/image" Target="../media/image71.png"/><Relationship Id="rId26" Type="http://schemas.openxmlformats.org/officeDocument/2006/relationships/image" Target="../media/image79.png"/><Relationship Id="rId3" Type="http://schemas.openxmlformats.org/officeDocument/2006/relationships/image" Target="../media/image56.png"/><Relationship Id="rId21" Type="http://schemas.openxmlformats.org/officeDocument/2006/relationships/image" Target="../media/image74.png"/><Relationship Id="rId7" Type="http://schemas.openxmlformats.org/officeDocument/2006/relationships/image" Target="../media/image60.png"/><Relationship Id="rId12" Type="http://schemas.openxmlformats.org/officeDocument/2006/relationships/image" Target="../media/image65.png"/><Relationship Id="rId17" Type="http://schemas.openxmlformats.org/officeDocument/2006/relationships/image" Target="../media/image70.svg"/><Relationship Id="rId25" Type="http://schemas.openxmlformats.org/officeDocument/2006/relationships/image" Target="../media/image78.png"/><Relationship Id="rId2" Type="http://schemas.openxmlformats.org/officeDocument/2006/relationships/notesSlide" Target="../notesSlides/notesSlide1.xml"/><Relationship Id="rId16" Type="http://schemas.openxmlformats.org/officeDocument/2006/relationships/image" Target="../media/image69.png"/><Relationship Id="rId20" Type="http://schemas.openxmlformats.org/officeDocument/2006/relationships/image" Target="../media/image73.svg"/><Relationship Id="rId29" Type="http://schemas.openxmlformats.org/officeDocument/2006/relationships/image" Target="../media/image82.png"/><Relationship Id="rId1" Type="http://schemas.openxmlformats.org/officeDocument/2006/relationships/slideLayout" Target="../slideLayouts/slideLayout13.xml"/><Relationship Id="rId6" Type="http://schemas.openxmlformats.org/officeDocument/2006/relationships/image" Target="../media/image59.svg"/><Relationship Id="rId11" Type="http://schemas.openxmlformats.org/officeDocument/2006/relationships/image" Target="../media/image64.png"/><Relationship Id="rId24" Type="http://schemas.openxmlformats.org/officeDocument/2006/relationships/image" Target="../media/image77.png"/><Relationship Id="rId5" Type="http://schemas.openxmlformats.org/officeDocument/2006/relationships/image" Target="../media/image58.png"/><Relationship Id="rId15" Type="http://schemas.openxmlformats.org/officeDocument/2006/relationships/image" Target="../media/image68.png"/><Relationship Id="rId23" Type="http://schemas.openxmlformats.org/officeDocument/2006/relationships/image" Target="../media/image76.png"/><Relationship Id="rId28" Type="http://schemas.openxmlformats.org/officeDocument/2006/relationships/image" Target="../media/image81.png"/><Relationship Id="rId10" Type="http://schemas.openxmlformats.org/officeDocument/2006/relationships/image" Target="../media/image63.png"/><Relationship Id="rId19" Type="http://schemas.openxmlformats.org/officeDocument/2006/relationships/image" Target="../media/image72.png"/><Relationship Id="rId4" Type="http://schemas.openxmlformats.org/officeDocument/2006/relationships/image" Target="../media/image57.png"/><Relationship Id="rId9" Type="http://schemas.openxmlformats.org/officeDocument/2006/relationships/image" Target="../media/image62.png"/><Relationship Id="rId14" Type="http://schemas.openxmlformats.org/officeDocument/2006/relationships/image" Target="../media/image67.png"/><Relationship Id="rId22" Type="http://schemas.openxmlformats.org/officeDocument/2006/relationships/image" Target="../media/image75.png"/><Relationship Id="rId27" Type="http://schemas.openxmlformats.org/officeDocument/2006/relationships/image" Target="../media/image80.png"/></Relationships>
</file>

<file path=ppt/slides/_rels/slide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84.svg"/><Relationship Id="rId4" Type="http://schemas.openxmlformats.org/officeDocument/2006/relationships/image" Target="../media/image8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4.xml"/><Relationship Id="rId1" Type="http://schemas.openxmlformats.org/officeDocument/2006/relationships/slideLayout" Target="../slideLayouts/slideLayout45.xml"/><Relationship Id="rId4" Type="http://schemas.openxmlformats.org/officeDocument/2006/relationships/hyperlink" Target="https://learn.microsoft.com/en-us/azure/ai-foundry/openai/concepts/priority-processin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1.xml"/></Relationships>
</file>

<file path=ppt/slides/_rels/slide9.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7.xml"/><Relationship Id="rId1" Type="http://schemas.openxmlformats.org/officeDocument/2006/relationships/slideLayout" Target="../slideLayouts/slideLayout101.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10.xml.rels><?xml version="1.0" encoding="UTF-8" standalone="yes"?>
<Relationships xmlns="http://schemas.openxmlformats.org/package/2006/relationships"><Relationship Id="rId3" Type="http://schemas.openxmlformats.org/officeDocument/2006/relationships/hyperlink" Target="https://techcommunity.microsoft.com/blog/azure-ai-foundry-blog/introducing-openai%E2%80%99s-gpt-image-1-5-in-microsoft-foundry/4478139" TargetMode="External"/><Relationship Id="rId2" Type="http://schemas.openxmlformats.org/officeDocument/2006/relationships/image" Target="../media/image9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64.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s>
</file>

<file path=ppt/slides/_rels/slide12.xml.rels><?xml version="1.0" encoding="UTF-8" standalone="yes"?>
<Relationships xmlns="http://schemas.openxmlformats.org/package/2006/relationships"><Relationship Id="rId13" Type="http://schemas.openxmlformats.org/officeDocument/2006/relationships/image" Target="../media/image104.png"/><Relationship Id="rId18" Type="http://schemas.openxmlformats.org/officeDocument/2006/relationships/image" Target="../media/image109.png"/><Relationship Id="rId26" Type="http://schemas.openxmlformats.org/officeDocument/2006/relationships/image" Target="../media/image117.png"/><Relationship Id="rId39" Type="http://schemas.openxmlformats.org/officeDocument/2006/relationships/image" Target="../media/image128.svg"/><Relationship Id="rId21" Type="http://schemas.openxmlformats.org/officeDocument/2006/relationships/image" Target="../media/image112.png"/><Relationship Id="rId34" Type="http://schemas.openxmlformats.org/officeDocument/2006/relationships/image" Target="../media/image124.png"/><Relationship Id="rId7" Type="http://schemas.openxmlformats.org/officeDocument/2006/relationships/image" Target="../media/image98.jpeg"/><Relationship Id="rId12" Type="http://schemas.openxmlformats.org/officeDocument/2006/relationships/image" Target="../media/image103.png"/><Relationship Id="rId17" Type="http://schemas.openxmlformats.org/officeDocument/2006/relationships/image" Target="../media/image108.png"/><Relationship Id="rId25" Type="http://schemas.openxmlformats.org/officeDocument/2006/relationships/image" Target="../media/image116.png"/><Relationship Id="rId33" Type="http://schemas.openxmlformats.org/officeDocument/2006/relationships/image" Target="../media/image123.svg"/><Relationship Id="rId38" Type="http://schemas.openxmlformats.org/officeDocument/2006/relationships/image" Target="../media/image127.png"/><Relationship Id="rId2" Type="http://schemas.openxmlformats.org/officeDocument/2006/relationships/notesSlide" Target="../notesSlides/notesSlide8.xml"/><Relationship Id="rId16" Type="http://schemas.openxmlformats.org/officeDocument/2006/relationships/image" Target="../media/image107.png"/><Relationship Id="rId20" Type="http://schemas.openxmlformats.org/officeDocument/2006/relationships/image" Target="../media/image111.png"/><Relationship Id="rId29" Type="http://schemas.openxmlformats.org/officeDocument/2006/relationships/image" Target="../media/image120.png"/><Relationship Id="rId1" Type="http://schemas.openxmlformats.org/officeDocument/2006/relationships/slideLayout" Target="../slideLayouts/slideLayout13.xml"/><Relationship Id="rId6" Type="http://schemas.microsoft.com/office/2007/relationships/hdphoto" Target="../media/hdphoto2.wdp"/><Relationship Id="rId11" Type="http://schemas.openxmlformats.org/officeDocument/2006/relationships/image" Target="../media/image102.jpeg"/><Relationship Id="rId24" Type="http://schemas.openxmlformats.org/officeDocument/2006/relationships/image" Target="../media/image115.svg"/><Relationship Id="rId32" Type="http://schemas.openxmlformats.org/officeDocument/2006/relationships/image" Target="../media/image122.png"/><Relationship Id="rId37" Type="http://schemas.microsoft.com/office/2007/relationships/hdphoto" Target="../media/hdphoto3.wdp"/><Relationship Id="rId5" Type="http://schemas.openxmlformats.org/officeDocument/2006/relationships/image" Target="../media/image97.png"/><Relationship Id="rId15" Type="http://schemas.openxmlformats.org/officeDocument/2006/relationships/image" Target="../media/image106.jpeg"/><Relationship Id="rId23" Type="http://schemas.openxmlformats.org/officeDocument/2006/relationships/image" Target="../media/image114.png"/><Relationship Id="rId28" Type="http://schemas.openxmlformats.org/officeDocument/2006/relationships/image" Target="../media/image119.png"/><Relationship Id="rId36" Type="http://schemas.openxmlformats.org/officeDocument/2006/relationships/image" Target="../media/image126.png"/><Relationship Id="rId10" Type="http://schemas.openxmlformats.org/officeDocument/2006/relationships/image" Target="../media/image101.png"/><Relationship Id="rId19" Type="http://schemas.openxmlformats.org/officeDocument/2006/relationships/image" Target="../media/image110.svg"/><Relationship Id="rId31" Type="http://schemas.openxmlformats.org/officeDocument/2006/relationships/image" Target="../media/image79.png"/><Relationship Id="rId4" Type="http://schemas.openxmlformats.org/officeDocument/2006/relationships/image" Target="../media/image96.png"/><Relationship Id="rId9" Type="http://schemas.openxmlformats.org/officeDocument/2006/relationships/image" Target="../media/image100.svg"/><Relationship Id="rId14" Type="http://schemas.openxmlformats.org/officeDocument/2006/relationships/image" Target="../media/image105.png"/><Relationship Id="rId22" Type="http://schemas.openxmlformats.org/officeDocument/2006/relationships/image" Target="../media/image113.png"/><Relationship Id="rId27" Type="http://schemas.openxmlformats.org/officeDocument/2006/relationships/image" Target="../media/image118.png"/><Relationship Id="rId30" Type="http://schemas.openxmlformats.org/officeDocument/2006/relationships/image" Target="../media/image121.png"/><Relationship Id="rId35" Type="http://schemas.openxmlformats.org/officeDocument/2006/relationships/image" Target="../media/image125.png"/><Relationship Id="rId8" Type="http://schemas.openxmlformats.org/officeDocument/2006/relationships/image" Target="../media/image99.png"/><Relationship Id="rId3" Type="http://schemas.openxmlformats.org/officeDocument/2006/relationships/image" Target="../media/image56.png"/></Relationships>
</file>

<file path=ppt/slides/_rels/slide13.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hyperlink" Target="https://learn.microsoft.com/en-us/azure/ai-foundry/responsible-ai/openai/data-privacy?view=foundry-classic&amp;tabs=azure-portal" TargetMode="Externa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8" Type="http://schemas.openxmlformats.org/officeDocument/2006/relationships/image" Target="../media/image135.png"/><Relationship Id="rId13" Type="http://schemas.openxmlformats.org/officeDocument/2006/relationships/image" Target="../media/image140.jpeg"/><Relationship Id="rId18" Type="http://schemas.openxmlformats.org/officeDocument/2006/relationships/image" Target="../media/image145.png"/><Relationship Id="rId3" Type="http://schemas.openxmlformats.org/officeDocument/2006/relationships/image" Target="../media/image130.png"/><Relationship Id="rId21" Type="http://schemas.openxmlformats.org/officeDocument/2006/relationships/image" Target="../media/image148.png"/><Relationship Id="rId7" Type="http://schemas.openxmlformats.org/officeDocument/2006/relationships/image" Target="../media/image134.png"/><Relationship Id="rId12" Type="http://schemas.openxmlformats.org/officeDocument/2006/relationships/image" Target="../media/image139.png"/><Relationship Id="rId17" Type="http://schemas.openxmlformats.org/officeDocument/2006/relationships/image" Target="../media/image144.png"/><Relationship Id="rId2" Type="http://schemas.openxmlformats.org/officeDocument/2006/relationships/notesSlide" Target="../notesSlides/notesSlide9.xml"/><Relationship Id="rId16" Type="http://schemas.openxmlformats.org/officeDocument/2006/relationships/image" Target="../media/image143.png"/><Relationship Id="rId20" Type="http://schemas.openxmlformats.org/officeDocument/2006/relationships/image" Target="../media/image147.png"/><Relationship Id="rId1" Type="http://schemas.openxmlformats.org/officeDocument/2006/relationships/slideLayout" Target="../slideLayouts/slideLayout13.xml"/><Relationship Id="rId6" Type="http://schemas.openxmlformats.org/officeDocument/2006/relationships/image" Target="../media/image133.png"/><Relationship Id="rId11" Type="http://schemas.openxmlformats.org/officeDocument/2006/relationships/image" Target="../media/image138.png"/><Relationship Id="rId5" Type="http://schemas.openxmlformats.org/officeDocument/2006/relationships/image" Target="../media/image132.png"/><Relationship Id="rId15" Type="http://schemas.openxmlformats.org/officeDocument/2006/relationships/image" Target="../media/image142.png"/><Relationship Id="rId10" Type="http://schemas.openxmlformats.org/officeDocument/2006/relationships/image" Target="../media/image137.png"/><Relationship Id="rId19" Type="http://schemas.openxmlformats.org/officeDocument/2006/relationships/image" Target="../media/image146.png"/><Relationship Id="rId4" Type="http://schemas.openxmlformats.org/officeDocument/2006/relationships/image" Target="../media/image131.png"/><Relationship Id="rId9" Type="http://schemas.openxmlformats.org/officeDocument/2006/relationships/image" Target="../media/image136.png"/><Relationship Id="rId14" Type="http://schemas.openxmlformats.org/officeDocument/2006/relationships/image" Target="../media/image141.png"/></Relationships>
</file>

<file path=ppt/slides/_rels/slide15.xml.rels><?xml version="1.0" encoding="UTF-8" standalone="yes"?>
<Relationships xmlns="http://schemas.openxmlformats.org/package/2006/relationships"><Relationship Id="rId2" Type="http://schemas.openxmlformats.org/officeDocument/2006/relationships/image" Target="../media/image149.png"/><Relationship Id="rId1" Type="http://schemas.openxmlformats.org/officeDocument/2006/relationships/slideLayout" Target="../slideLayouts/slideLayout45.xml"/></Relationships>
</file>

<file path=ppt/slides/_rels/slide16.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50.png"/><Relationship Id="rId1" Type="http://schemas.openxmlformats.org/officeDocument/2006/relationships/slideLayout" Target="../slideLayouts/slideLayout45.xml"/></Relationships>
</file>

<file path=ppt/slides/_rels/slide17.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10.xml"/><Relationship Id="rId1" Type="http://schemas.openxmlformats.org/officeDocument/2006/relationships/slideLayout" Target="../slideLayouts/slideLayout100.xml"/></Relationships>
</file>

<file path=ppt/slides/_rels/slide18.xml.rels><?xml version="1.0" encoding="UTF-8" standalone="yes"?>
<Relationships xmlns="http://schemas.openxmlformats.org/package/2006/relationships"><Relationship Id="rId3" Type="http://schemas.openxmlformats.org/officeDocument/2006/relationships/hyperlink" Target="https://learn.microsoft.com/en-us/azure/ai-foundry/control-plane/register-custom-agent?view=foundry" TargetMode="External"/><Relationship Id="rId2" Type="http://schemas.openxmlformats.org/officeDocument/2006/relationships/image" Target="../media/image153.png"/><Relationship Id="rId1" Type="http://schemas.openxmlformats.org/officeDocument/2006/relationships/slideLayout" Target="../slideLayouts/slideLayout55.xml"/><Relationship Id="rId4" Type="http://schemas.openxmlformats.org/officeDocument/2006/relationships/image" Target="../media/image154.png"/></Relationships>
</file>

<file path=ppt/slides/_rels/slide19.xml.rels><?xml version="1.0" encoding="UTF-8" standalone="yes"?>
<Relationships xmlns="http://schemas.openxmlformats.org/package/2006/relationships"><Relationship Id="rId8" Type="http://schemas.openxmlformats.org/officeDocument/2006/relationships/image" Target="../media/image160.png"/><Relationship Id="rId3" Type="http://schemas.openxmlformats.org/officeDocument/2006/relationships/image" Target="../media/image155.png"/><Relationship Id="rId7" Type="http://schemas.openxmlformats.org/officeDocument/2006/relationships/image" Target="../media/image159.svg"/><Relationship Id="rId2" Type="http://schemas.openxmlformats.org/officeDocument/2006/relationships/notesSlide" Target="../notesSlides/notesSlide11.xml"/><Relationship Id="rId1" Type="http://schemas.openxmlformats.org/officeDocument/2006/relationships/slideLayout" Target="../slideLayouts/slideLayout118.xml"/><Relationship Id="rId6" Type="http://schemas.openxmlformats.org/officeDocument/2006/relationships/image" Target="../media/image158.png"/><Relationship Id="rId11" Type="http://schemas.openxmlformats.org/officeDocument/2006/relationships/image" Target="../media/image163.svg"/><Relationship Id="rId5" Type="http://schemas.openxmlformats.org/officeDocument/2006/relationships/image" Target="../media/image157.png"/><Relationship Id="rId10" Type="http://schemas.openxmlformats.org/officeDocument/2006/relationships/image" Target="../media/image162.png"/><Relationship Id="rId4" Type="http://schemas.openxmlformats.org/officeDocument/2006/relationships/image" Target="../media/image156.svg"/><Relationship Id="rId9" Type="http://schemas.openxmlformats.org/officeDocument/2006/relationships/image" Target="../media/image161.svg"/></Relationships>
</file>

<file path=ppt/slides/_rels/slide20.xml.rels><?xml version="1.0" encoding="UTF-8" standalone="yes"?>
<Relationships xmlns="http://schemas.openxmlformats.org/package/2006/relationships"><Relationship Id="rId8" Type="http://schemas.openxmlformats.org/officeDocument/2006/relationships/image" Target="../media/image166.png"/><Relationship Id="rId3" Type="http://schemas.openxmlformats.org/officeDocument/2006/relationships/image" Target="../media/image164.png"/><Relationship Id="rId7" Type="http://schemas.openxmlformats.org/officeDocument/2006/relationships/hyperlink" Target="https://github.com/Azure/AI-Landing-Zones" TargetMode="External"/><Relationship Id="rId2" Type="http://schemas.openxmlformats.org/officeDocument/2006/relationships/notesSlide" Target="../notesSlides/notesSlide12.xml"/><Relationship Id="rId1" Type="http://schemas.openxmlformats.org/officeDocument/2006/relationships/slideLayout" Target="../slideLayouts/slideLayout118.xml"/><Relationship Id="rId6" Type="http://schemas.openxmlformats.org/officeDocument/2006/relationships/hyperlink" Target="https://aka.ms/foundry-citadel" TargetMode="External"/><Relationship Id="rId5" Type="http://schemas.openxmlformats.org/officeDocument/2006/relationships/hyperlink" Target="https://aka.ms/ai-hub-gateway" TargetMode="External"/><Relationship Id="rId4" Type="http://schemas.openxmlformats.org/officeDocument/2006/relationships/image" Target="../media/image165.svg"/><Relationship Id="rId9" Type="http://schemas.openxmlformats.org/officeDocument/2006/relationships/image" Target="../media/image167.png"/></Relationships>
</file>

<file path=ppt/slides/_rels/slide21.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56.png"/><Relationship Id="rId7" Type="http://schemas.openxmlformats.org/officeDocument/2006/relationships/image" Target="../media/image79.png"/><Relationship Id="rId2" Type="http://schemas.openxmlformats.org/officeDocument/2006/relationships/notesSlide" Target="../notesSlides/notesSlide13.xml"/><Relationship Id="rId1" Type="http://schemas.openxmlformats.org/officeDocument/2006/relationships/slideLayout" Target="../slideLayouts/slideLayout45.xml"/><Relationship Id="rId6" Type="http://schemas.openxmlformats.org/officeDocument/2006/relationships/image" Target="../media/image78.png"/><Relationship Id="rId5" Type="http://schemas.openxmlformats.org/officeDocument/2006/relationships/image" Target="../media/image169.png"/><Relationship Id="rId10" Type="http://schemas.openxmlformats.org/officeDocument/2006/relationships/image" Target="../media/image82.png"/><Relationship Id="rId4" Type="http://schemas.openxmlformats.org/officeDocument/2006/relationships/image" Target="../media/image168.png"/><Relationship Id="rId9" Type="http://schemas.openxmlformats.org/officeDocument/2006/relationships/image" Target="../media/image81.png"/></Relationships>
</file>

<file path=ppt/slides/_rels/slide22.xml.rels><?xml version="1.0" encoding="UTF-8" standalone="yes"?>
<Relationships xmlns="http://schemas.openxmlformats.org/package/2006/relationships"><Relationship Id="rId13" Type="http://schemas.openxmlformats.org/officeDocument/2006/relationships/image" Target="../media/image178.png"/><Relationship Id="rId18" Type="http://schemas.openxmlformats.org/officeDocument/2006/relationships/image" Target="../media/image182.png"/><Relationship Id="rId26" Type="http://schemas.openxmlformats.org/officeDocument/2006/relationships/image" Target="../media/image187.png"/><Relationship Id="rId39" Type="http://schemas.openxmlformats.org/officeDocument/2006/relationships/image" Target="../media/image197.svg"/><Relationship Id="rId21" Type="http://schemas.openxmlformats.org/officeDocument/2006/relationships/image" Target="../media/image184.png"/><Relationship Id="rId34" Type="http://schemas.openxmlformats.org/officeDocument/2006/relationships/image" Target="../media/image193.png"/><Relationship Id="rId42" Type="http://schemas.openxmlformats.org/officeDocument/2006/relationships/image" Target="../media/image199.png"/><Relationship Id="rId7" Type="http://schemas.openxmlformats.org/officeDocument/2006/relationships/image" Target="../media/image173.png"/><Relationship Id="rId2" Type="http://schemas.openxmlformats.org/officeDocument/2006/relationships/notesSlide" Target="../notesSlides/notesSlide14.xml"/><Relationship Id="rId16" Type="http://schemas.microsoft.com/office/2007/relationships/hdphoto" Target="../media/hdphoto6.wdp"/><Relationship Id="rId29" Type="http://schemas.openxmlformats.org/officeDocument/2006/relationships/image" Target="../media/image189.png"/><Relationship Id="rId1" Type="http://schemas.openxmlformats.org/officeDocument/2006/relationships/slideLayout" Target="../slideLayouts/slideLayout13.xml"/><Relationship Id="rId6" Type="http://schemas.openxmlformats.org/officeDocument/2006/relationships/image" Target="../media/image172.png"/><Relationship Id="rId11" Type="http://schemas.microsoft.com/office/2007/relationships/hdphoto" Target="../media/hdphoto5.wdp"/><Relationship Id="rId24" Type="http://schemas.openxmlformats.org/officeDocument/2006/relationships/image" Target="../media/image186.png"/><Relationship Id="rId32" Type="http://schemas.openxmlformats.org/officeDocument/2006/relationships/image" Target="../media/image191.png"/><Relationship Id="rId37" Type="http://schemas.microsoft.com/office/2007/relationships/hdphoto" Target="../media/hdphoto12.wdp"/><Relationship Id="rId40" Type="http://schemas.openxmlformats.org/officeDocument/2006/relationships/image" Target="../media/image198.png"/><Relationship Id="rId45" Type="http://schemas.microsoft.com/office/2007/relationships/hdphoto" Target="../media/hdphoto15.wdp"/><Relationship Id="rId5" Type="http://schemas.openxmlformats.org/officeDocument/2006/relationships/image" Target="../media/image171.png"/><Relationship Id="rId15" Type="http://schemas.openxmlformats.org/officeDocument/2006/relationships/image" Target="../media/image180.png"/><Relationship Id="rId23" Type="http://schemas.openxmlformats.org/officeDocument/2006/relationships/image" Target="../media/image185.png"/><Relationship Id="rId28" Type="http://schemas.microsoft.com/office/2007/relationships/hdphoto" Target="../media/hdphoto10.wdp"/><Relationship Id="rId36" Type="http://schemas.openxmlformats.org/officeDocument/2006/relationships/image" Target="../media/image195.png"/><Relationship Id="rId10" Type="http://schemas.openxmlformats.org/officeDocument/2006/relationships/image" Target="../media/image176.png"/><Relationship Id="rId19" Type="http://schemas.openxmlformats.org/officeDocument/2006/relationships/image" Target="../media/image183.png"/><Relationship Id="rId31" Type="http://schemas.openxmlformats.org/officeDocument/2006/relationships/image" Target="../media/image190.png"/><Relationship Id="rId44" Type="http://schemas.openxmlformats.org/officeDocument/2006/relationships/image" Target="../media/image200.png"/><Relationship Id="rId4" Type="http://schemas.microsoft.com/office/2007/relationships/hdphoto" Target="../media/hdphoto4.wdp"/><Relationship Id="rId9" Type="http://schemas.openxmlformats.org/officeDocument/2006/relationships/image" Target="../media/image175.png"/><Relationship Id="rId14" Type="http://schemas.openxmlformats.org/officeDocument/2006/relationships/image" Target="../media/image179.png"/><Relationship Id="rId22" Type="http://schemas.microsoft.com/office/2007/relationships/hdphoto" Target="../media/hdphoto8.wdp"/><Relationship Id="rId27" Type="http://schemas.openxmlformats.org/officeDocument/2006/relationships/image" Target="../media/image188.png"/><Relationship Id="rId30" Type="http://schemas.microsoft.com/office/2007/relationships/hdphoto" Target="../media/hdphoto11.wdp"/><Relationship Id="rId35" Type="http://schemas.openxmlformats.org/officeDocument/2006/relationships/image" Target="../media/image194.svg"/><Relationship Id="rId43" Type="http://schemas.microsoft.com/office/2007/relationships/hdphoto" Target="../media/hdphoto14.wdp"/><Relationship Id="rId8" Type="http://schemas.openxmlformats.org/officeDocument/2006/relationships/image" Target="../media/image174.png"/><Relationship Id="rId3" Type="http://schemas.openxmlformats.org/officeDocument/2006/relationships/image" Target="../media/image170.png"/><Relationship Id="rId12" Type="http://schemas.openxmlformats.org/officeDocument/2006/relationships/image" Target="../media/image177.png"/><Relationship Id="rId17" Type="http://schemas.openxmlformats.org/officeDocument/2006/relationships/image" Target="../media/image181.png"/><Relationship Id="rId25" Type="http://schemas.microsoft.com/office/2007/relationships/hdphoto" Target="../media/hdphoto9.wdp"/><Relationship Id="rId33" Type="http://schemas.openxmlformats.org/officeDocument/2006/relationships/image" Target="../media/image192.png"/><Relationship Id="rId38" Type="http://schemas.openxmlformats.org/officeDocument/2006/relationships/image" Target="../media/image196.png"/><Relationship Id="rId46" Type="http://schemas.openxmlformats.org/officeDocument/2006/relationships/image" Target="../media/image201.png"/><Relationship Id="rId20" Type="http://schemas.microsoft.com/office/2007/relationships/hdphoto" Target="../media/hdphoto7.wdp"/><Relationship Id="rId41" Type="http://schemas.microsoft.com/office/2007/relationships/hdphoto" Target="../media/hdphoto13.wdp"/></Relationships>
</file>

<file path=ppt/slides/_rels/slide23.xml.rels><?xml version="1.0" encoding="UTF-8" standalone="yes"?>
<Relationships xmlns="http://schemas.openxmlformats.org/package/2006/relationships"><Relationship Id="rId3" Type="http://schemas.openxmlformats.org/officeDocument/2006/relationships/hyperlink" Target="https://techcommunity.microsoft.com/blog/azure-ai-foundry-blog/announcing-elastic-mcp-server-in-microsoft-foundry-tool-catalog/4469302" TargetMode="External"/><Relationship Id="rId2" Type="http://schemas.openxmlformats.org/officeDocument/2006/relationships/hyperlink" Target="https://www.elastic.co/docs/solutions/search/agent-builder/mcp-server" TargetMode="External"/><Relationship Id="rId1" Type="http://schemas.openxmlformats.org/officeDocument/2006/relationships/slideLayout" Target="../slideLayouts/slideLayout4.xml"/><Relationship Id="rId4" Type="http://schemas.openxmlformats.org/officeDocument/2006/relationships/image" Target="../media/image202.png"/></Relationships>
</file>

<file path=ppt/slides/_rels/slide24.xml.rels><?xml version="1.0" encoding="UTF-8" standalone="yes"?>
<Relationships xmlns="http://schemas.openxmlformats.org/package/2006/relationships"><Relationship Id="rId2" Type="http://schemas.openxmlformats.org/officeDocument/2006/relationships/image" Target="../media/image203.png"/><Relationship Id="rId1" Type="http://schemas.openxmlformats.org/officeDocument/2006/relationships/slideLayout" Target="../slideLayouts/slideLayout45.xml"/></Relationships>
</file>

<file path=ppt/slides/_rels/slide25.xml.rels><?xml version="1.0" encoding="UTF-8" standalone="yes"?>
<Relationships xmlns="http://schemas.openxmlformats.org/package/2006/relationships"><Relationship Id="rId8" Type="http://schemas.openxmlformats.org/officeDocument/2006/relationships/image" Target="../media/image209.png"/><Relationship Id="rId13" Type="http://schemas.openxmlformats.org/officeDocument/2006/relationships/image" Target="../media/image213.svg"/><Relationship Id="rId18" Type="http://schemas.openxmlformats.org/officeDocument/2006/relationships/image" Target="../media/image218.png"/><Relationship Id="rId26" Type="http://schemas.openxmlformats.org/officeDocument/2006/relationships/image" Target="../media/image226.png"/><Relationship Id="rId3" Type="http://schemas.openxmlformats.org/officeDocument/2006/relationships/image" Target="../media/image205.png"/><Relationship Id="rId21" Type="http://schemas.openxmlformats.org/officeDocument/2006/relationships/image" Target="../media/image221.png"/><Relationship Id="rId7" Type="http://schemas.microsoft.com/office/2007/relationships/hdphoto" Target="../media/hdphoto16.wdp"/><Relationship Id="rId12" Type="http://schemas.openxmlformats.org/officeDocument/2006/relationships/image" Target="../media/image212.png"/><Relationship Id="rId17" Type="http://schemas.openxmlformats.org/officeDocument/2006/relationships/image" Target="../media/image217.png"/><Relationship Id="rId25" Type="http://schemas.openxmlformats.org/officeDocument/2006/relationships/image" Target="../media/image225.png"/><Relationship Id="rId2" Type="http://schemas.openxmlformats.org/officeDocument/2006/relationships/image" Target="../media/image204.png"/><Relationship Id="rId16" Type="http://schemas.openxmlformats.org/officeDocument/2006/relationships/image" Target="../media/image216.svg"/><Relationship Id="rId20" Type="http://schemas.openxmlformats.org/officeDocument/2006/relationships/image" Target="../media/image220.png"/><Relationship Id="rId1" Type="http://schemas.openxmlformats.org/officeDocument/2006/relationships/slideLayout" Target="../slideLayouts/slideLayout50.xml"/><Relationship Id="rId6" Type="http://schemas.openxmlformats.org/officeDocument/2006/relationships/image" Target="../media/image208.png"/><Relationship Id="rId11" Type="http://schemas.openxmlformats.org/officeDocument/2006/relationships/image" Target="../media/image211.svg"/><Relationship Id="rId24" Type="http://schemas.openxmlformats.org/officeDocument/2006/relationships/image" Target="../media/image224.png"/><Relationship Id="rId5" Type="http://schemas.openxmlformats.org/officeDocument/2006/relationships/image" Target="../media/image207.png"/><Relationship Id="rId15" Type="http://schemas.openxmlformats.org/officeDocument/2006/relationships/image" Target="../media/image215.png"/><Relationship Id="rId23" Type="http://schemas.openxmlformats.org/officeDocument/2006/relationships/image" Target="../media/image223.png"/><Relationship Id="rId28" Type="http://schemas.openxmlformats.org/officeDocument/2006/relationships/image" Target="../media/image228.png"/><Relationship Id="rId10" Type="http://schemas.openxmlformats.org/officeDocument/2006/relationships/image" Target="../media/image210.png"/><Relationship Id="rId19" Type="http://schemas.openxmlformats.org/officeDocument/2006/relationships/image" Target="../media/image219.svg"/><Relationship Id="rId4" Type="http://schemas.openxmlformats.org/officeDocument/2006/relationships/image" Target="../media/image206.svg"/><Relationship Id="rId9" Type="http://schemas.microsoft.com/office/2007/relationships/hdphoto" Target="../media/hdphoto17.wdp"/><Relationship Id="rId14" Type="http://schemas.openxmlformats.org/officeDocument/2006/relationships/image" Target="../media/image214.png"/><Relationship Id="rId22" Type="http://schemas.openxmlformats.org/officeDocument/2006/relationships/image" Target="../media/image222.png"/><Relationship Id="rId27" Type="http://schemas.openxmlformats.org/officeDocument/2006/relationships/image" Target="../media/image227.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8" Type="http://schemas.openxmlformats.org/officeDocument/2006/relationships/image" Target="../media/image234.png"/><Relationship Id="rId3" Type="http://schemas.openxmlformats.org/officeDocument/2006/relationships/image" Target="../media/image229.png"/><Relationship Id="rId7" Type="http://schemas.openxmlformats.org/officeDocument/2006/relationships/image" Target="../media/image233.svg"/><Relationship Id="rId12" Type="http://schemas.openxmlformats.org/officeDocument/2006/relationships/image" Target="../media/image238.sv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232.png"/><Relationship Id="rId11" Type="http://schemas.openxmlformats.org/officeDocument/2006/relationships/image" Target="../media/image237.png"/><Relationship Id="rId5" Type="http://schemas.openxmlformats.org/officeDocument/2006/relationships/image" Target="../media/image231.png"/><Relationship Id="rId10" Type="http://schemas.openxmlformats.org/officeDocument/2006/relationships/image" Target="../media/image236.svg"/><Relationship Id="rId4" Type="http://schemas.openxmlformats.org/officeDocument/2006/relationships/image" Target="../media/image230.svg"/><Relationship Id="rId9" Type="http://schemas.openxmlformats.org/officeDocument/2006/relationships/image" Target="../media/image235.png"/></Relationships>
</file>

<file path=ppt/slides/_rels/slide28.xml.rels><?xml version="1.0" encoding="UTF-8" standalone="yes"?>
<Relationships xmlns="http://schemas.openxmlformats.org/package/2006/relationships"><Relationship Id="rId8" Type="http://schemas.openxmlformats.org/officeDocument/2006/relationships/image" Target="../media/image243.svg"/><Relationship Id="rId3" Type="http://schemas.openxmlformats.org/officeDocument/2006/relationships/image" Target="../media/image135.png"/><Relationship Id="rId7" Type="http://schemas.openxmlformats.org/officeDocument/2006/relationships/image" Target="../media/image242.png"/><Relationship Id="rId2" Type="http://schemas.openxmlformats.org/officeDocument/2006/relationships/notesSlide" Target="../notesSlides/notesSlide17.xml"/><Relationship Id="rId1" Type="http://schemas.openxmlformats.org/officeDocument/2006/relationships/slideLayout" Target="../slideLayouts/slideLayout45.xml"/><Relationship Id="rId6" Type="http://schemas.openxmlformats.org/officeDocument/2006/relationships/image" Target="../media/image241.png"/><Relationship Id="rId5" Type="http://schemas.openxmlformats.org/officeDocument/2006/relationships/image" Target="../media/image240.png"/><Relationship Id="rId4" Type="http://schemas.openxmlformats.org/officeDocument/2006/relationships/image" Target="../media/image239.png"/></Relationships>
</file>

<file path=ppt/slides/_rels/slide29.xml.rels><?xml version="1.0" encoding="UTF-8" standalone="yes"?>
<Relationships xmlns="http://schemas.openxmlformats.org/package/2006/relationships"><Relationship Id="rId3" Type="http://schemas.openxmlformats.org/officeDocument/2006/relationships/image" Target="../media/image244.png"/><Relationship Id="rId2" Type="http://schemas.openxmlformats.org/officeDocument/2006/relationships/notesSlide" Target="../notesSlides/notesSlide18.xml"/><Relationship Id="rId1" Type="http://schemas.openxmlformats.org/officeDocument/2006/relationships/slideLayout" Target="../slideLayouts/slideLayout4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45.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45.png"/></Relationships>
</file>

<file path=ppt/slides/_rels/slide32.xml.rels><?xml version="1.0" encoding="UTF-8" standalone="yes"?>
<Relationships xmlns="http://schemas.openxmlformats.org/package/2006/relationships"><Relationship Id="rId8" Type="http://schemas.openxmlformats.org/officeDocument/2006/relationships/image" Target="../media/image247.png"/><Relationship Id="rId3" Type="http://schemas.microsoft.com/office/2007/relationships/media" Target="../media/media3.webm"/><Relationship Id="rId7" Type="http://schemas.openxmlformats.org/officeDocument/2006/relationships/image" Target="../media/image246.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notesSlide" Target="../notesSlides/notesSlide20.xml"/><Relationship Id="rId5" Type="http://schemas.openxmlformats.org/officeDocument/2006/relationships/slideLayout" Target="../slideLayouts/slideLayout13.xml"/><Relationship Id="rId10" Type="http://schemas.openxmlformats.org/officeDocument/2006/relationships/image" Target="../media/image249.png"/><Relationship Id="rId4" Type="http://schemas.openxmlformats.org/officeDocument/2006/relationships/video" Target="../media/media3.webm"/><Relationship Id="rId9" Type="http://schemas.openxmlformats.org/officeDocument/2006/relationships/image" Target="../media/image248.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251.png"/><Relationship Id="rId4" Type="http://schemas.openxmlformats.org/officeDocument/2006/relationships/image" Target="../media/image250.png"/></Relationships>
</file>

<file path=ppt/slides/_rels/slide34.xml.rels><?xml version="1.0" encoding="UTF-8" standalone="yes"?>
<Relationships xmlns="http://schemas.openxmlformats.org/package/2006/relationships"><Relationship Id="rId2" Type="http://schemas.openxmlformats.org/officeDocument/2006/relationships/image" Target="../media/image252.png"/><Relationship Id="rId1" Type="http://schemas.openxmlformats.org/officeDocument/2006/relationships/slideLayout" Target="../slideLayouts/slideLayout45.xml"/></Relationships>
</file>

<file path=ppt/slides/_rels/slide35.xml.rels><?xml version="1.0" encoding="UTF-8" standalone="yes"?>
<Relationships xmlns="http://schemas.openxmlformats.org/package/2006/relationships"><Relationship Id="rId2" Type="http://schemas.openxmlformats.org/officeDocument/2006/relationships/image" Target="../media/image253.png"/><Relationship Id="rId1" Type="http://schemas.openxmlformats.org/officeDocument/2006/relationships/slideLayout" Target="../slideLayouts/slideLayout45.xml"/></Relationships>
</file>

<file path=ppt/slides/_rels/slide36.xml.rels><?xml version="1.0" encoding="UTF-8" standalone="yes"?>
<Relationships xmlns="http://schemas.openxmlformats.org/package/2006/relationships"><Relationship Id="rId2" Type="http://schemas.openxmlformats.org/officeDocument/2006/relationships/image" Target="../media/image254.png"/><Relationship Id="rId1" Type="http://schemas.openxmlformats.org/officeDocument/2006/relationships/slideLayout" Target="../slideLayouts/slideLayout45.xml"/></Relationships>
</file>

<file path=ppt/slides/_rels/slide37.xml.rels><?xml version="1.0" encoding="UTF-8" standalone="yes"?>
<Relationships xmlns="http://schemas.openxmlformats.org/package/2006/relationships"><Relationship Id="rId2" Type="http://schemas.openxmlformats.org/officeDocument/2006/relationships/image" Target="../media/image255.png"/><Relationship Id="rId1" Type="http://schemas.openxmlformats.org/officeDocument/2006/relationships/slideLayout" Target="../slideLayouts/slideLayout45.xml"/></Relationships>
</file>

<file path=ppt/slides/_rels/slide38.xml.rels><?xml version="1.0" encoding="UTF-8" standalone="yes"?>
<Relationships xmlns="http://schemas.openxmlformats.org/package/2006/relationships"><Relationship Id="rId2" Type="http://schemas.openxmlformats.org/officeDocument/2006/relationships/image" Target="../media/image256.png"/><Relationship Id="rId1" Type="http://schemas.openxmlformats.org/officeDocument/2006/relationships/slideLayout" Target="../slideLayouts/slideLayout45.xml"/></Relationships>
</file>

<file path=ppt/slides/_rels/slide39.xml.rels><?xml version="1.0" encoding="UTF-8" standalone="yes"?>
<Relationships xmlns="http://schemas.openxmlformats.org/package/2006/relationships"><Relationship Id="rId2" Type="http://schemas.openxmlformats.org/officeDocument/2006/relationships/image" Target="../media/image257.png"/><Relationship Id="rId1" Type="http://schemas.openxmlformats.org/officeDocument/2006/relationships/slideLayout" Target="../slideLayouts/slideLayout45.xml"/></Relationships>
</file>

<file path=ppt/slides/_rels/slide40.xml.rels><?xml version="1.0" encoding="UTF-8" standalone="yes"?>
<Relationships xmlns="http://schemas.openxmlformats.org/package/2006/relationships"><Relationship Id="rId2" Type="http://schemas.openxmlformats.org/officeDocument/2006/relationships/image" Target="../media/image258.png"/><Relationship Id="rId1" Type="http://schemas.openxmlformats.org/officeDocument/2006/relationships/slideLayout" Target="../slideLayouts/slideLayout45.xml"/></Relationships>
</file>

<file path=ppt/slides/_rels/slide41.xml.rels><?xml version="1.0" encoding="UTF-8" standalone="yes"?>
<Relationships xmlns="http://schemas.openxmlformats.org/package/2006/relationships"><Relationship Id="rId2" Type="http://schemas.openxmlformats.org/officeDocument/2006/relationships/image" Target="../media/image259.png"/><Relationship Id="rId1" Type="http://schemas.openxmlformats.org/officeDocument/2006/relationships/slideLayout" Target="../slideLayouts/slideLayout45.xml"/></Relationships>
</file>

<file path=ppt/slides/_rels/slide42.xml.rels><?xml version="1.0" encoding="UTF-8" standalone="yes"?>
<Relationships xmlns="http://schemas.openxmlformats.org/package/2006/relationships"><Relationship Id="rId2" Type="http://schemas.openxmlformats.org/officeDocument/2006/relationships/image" Target="../media/image260.png"/><Relationship Id="rId1" Type="http://schemas.openxmlformats.org/officeDocument/2006/relationships/slideLayout" Target="../slideLayouts/slideLayout45.xml"/></Relationships>
</file>

<file path=ppt/slides/_rels/slide43.xml.rels><?xml version="1.0" encoding="UTF-8" standalone="yes"?>
<Relationships xmlns="http://schemas.openxmlformats.org/package/2006/relationships"><Relationship Id="rId2" Type="http://schemas.openxmlformats.org/officeDocument/2006/relationships/image" Target="../media/image261.png"/><Relationship Id="rId1" Type="http://schemas.openxmlformats.org/officeDocument/2006/relationships/slideLayout" Target="../slideLayouts/slideLayout45.xml"/></Relationships>
</file>

<file path=ppt/slides/_rels/slide44.xml.rels><?xml version="1.0" encoding="UTF-8" standalone="yes"?>
<Relationships xmlns="http://schemas.openxmlformats.org/package/2006/relationships"><Relationship Id="rId2" Type="http://schemas.openxmlformats.org/officeDocument/2006/relationships/image" Target="../media/image262.png"/><Relationship Id="rId1" Type="http://schemas.openxmlformats.org/officeDocument/2006/relationships/slideLayout" Target="../slideLayouts/slideLayout45.xml"/></Relationships>
</file>

<file path=ppt/slides/_rels/slide45.xml.rels><?xml version="1.0" encoding="UTF-8" standalone="yes"?>
<Relationships xmlns="http://schemas.openxmlformats.org/package/2006/relationships"><Relationship Id="rId2" Type="http://schemas.openxmlformats.org/officeDocument/2006/relationships/image" Target="../media/image263.png"/><Relationship Id="rId1" Type="http://schemas.openxmlformats.org/officeDocument/2006/relationships/slideLayout" Target="../slideLayouts/slideLayout45.xml"/></Relationships>
</file>

<file path=ppt/slides/_rels/slide46.xml.rels><?xml version="1.0" encoding="UTF-8" standalone="yes"?>
<Relationships xmlns="http://schemas.openxmlformats.org/package/2006/relationships"><Relationship Id="rId2" Type="http://schemas.openxmlformats.org/officeDocument/2006/relationships/image" Target="../media/image264.png"/><Relationship Id="rId1" Type="http://schemas.openxmlformats.org/officeDocument/2006/relationships/slideLayout" Target="../slideLayouts/slideLayout45.xml"/></Relationships>
</file>

<file path=ppt/slides/_rels/slide47.xml.rels><?xml version="1.0" encoding="UTF-8" standalone="yes"?>
<Relationships xmlns="http://schemas.openxmlformats.org/package/2006/relationships"><Relationship Id="rId2" Type="http://schemas.openxmlformats.org/officeDocument/2006/relationships/image" Target="../media/image265.png"/><Relationship Id="rId1" Type="http://schemas.openxmlformats.org/officeDocument/2006/relationships/slideLayout" Target="../slideLayouts/slideLayout45.xml"/></Relationships>
</file>

<file path=ppt/slides/_rels/slide48.xml.rels><?xml version="1.0" encoding="UTF-8" standalone="yes"?>
<Relationships xmlns="http://schemas.openxmlformats.org/package/2006/relationships"><Relationship Id="rId3" Type="http://schemas.openxmlformats.org/officeDocument/2006/relationships/image" Target="../media/image266.png"/><Relationship Id="rId2" Type="http://schemas.openxmlformats.org/officeDocument/2006/relationships/notesSlide" Target="../notesSlides/notesSlide21.xml"/><Relationship Id="rId1" Type="http://schemas.openxmlformats.org/officeDocument/2006/relationships/slideLayout" Target="../slideLayouts/slideLayout116.xml"/><Relationship Id="rId4" Type="http://schemas.openxmlformats.org/officeDocument/2006/relationships/image" Target="../media/image267.png"/></Relationships>
</file>

<file path=ppt/slides/_rels/slide49.xml.rels><?xml version="1.0" encoding="UTF-8" standalone="yes"?>
<Relationships xmlns="http://schemas.openxmlformats.org/package/2006/relationships"><Relationship Id="rId8" Type="http://schemas.openxmlformats.org/officeDocument/2006/relationships/image" Target="../media/image273.png"/><Relationship Id="rId13" Type="http://schemas.openxmlformats.org/officeDocument/2006/relationships/image" Target="../media/image278.png"/><Relationship Id="rId18" Type="http://schemas.openxmlformats.org/officeDocument/2006/relationships/image" Target="../media/image283.png"/><Relationship Id="rId3" Type="http://schemas.openxmlformats.org/officeDocument/2006/relationships/image" Target="../media/image268.png"/><Relationship Id="rId21" Type="http://schemas.openxmlformats.org/officeDocument/2006/relationships/image" Target="../media/image286.png"/><Relationship Id="rId7" Type="http://schemas.openxmlformats.org/officeDocument/2006/relationships/image" Target="../media/image272.png"/><Relationship Id="rId12" Type="http://schemas.openxmlformats.org/officeDocument/2006/relationships/image" Target="../media/image277.png"/><Relationship Id="rId17" Type="http://schemas.openxmlformats.org/officeDocument/2006/relationships/image" Target="../media/image282.png"/><Relationship Id="rId2" Type="http://schemas.openxmlformats.org/officeDocument/2006/relationships/notesSlide" Target="../notesSlides/notesSlide22.xml"/><Relationship Id="rId16" Type="http://schemas.openxmlformats.org/officeDocument/2006/relationships/image" Target="../media/image281.png"/><Relationship Id="rId20" Type="http://schemas.openxmlformats.org/officeDocument/2006/relationships/image" Target="../media/image285.png"/><Relationship Id="rId1" Type="http://schemas.openxmlformats.org/officeDocument/2006/relationships/slideLayout" Target="../slideLayouts/slideLayout116.xml"/><Relationship Id="rId6" Type="http://schemas.openxmlformats.org/officeDocument/2006/relationships/image" Target="../media/image271.png"/><Relationship Id="rId11" Type="http://schemas.openxmlformats.org/officeDocument/2006/relationships/image" Target="../media/image276.png"/><Relationship Id="rId5" Type="http://schemas.openxmlformats.org/officeDocument/2006/relationships/image" Target="../media/image270.png"/><Relationship Id="rId15" Type="http://schemas.openxmlformats.org/officeDocument/2006/relationships/image" Target="../media/image280.png"/><Relationship Id="rId10" Type="http://schemas.openxmlformats.org/officeDocument/2006/relationships/image" Target="../media/image275.png"/><Relationship Id="rId19" Type="http://schemas.openxmlformats.org/officeDocument/2006/relationships/image" Target="../media/image284.png"/><Relationship Id="rId4" Type="http://schemas.openxmlformats.org/officeDocument/2006/relationships/image" Target="../media/image269.png"/><Relationship Id="rId9" Type="http://schemas.openxmlformats.org/officeDocument/2006/relationships/image" Target="../media/image274.png"/><Relationship Id="rId14" Type="http://schemas.openxmlformats.org/officeDocument/2006/relationships/image" Target="../media/image279.png"/><Relationship Id="rId22" Type="http://schemas.openxmlformats.org/officeDocument/2006/relationships/image" Target="../media/image287.png"/></Relationships>
</file>

<file path=ppt/slides/_rels/slide50.xml.rels><?xml version="1.0" encoding="UTF-8" standalone="yes"?>
<Relationships xmlns="http://schemas.openxmlformats.org/package/2006/relationships"><Relationship Id="rId8" Type="http://schemas.openxmlformats.org/officeDocument/2006/relationships/image" Target="../media/image292.png"/><Relationship Id="rId3" Type="http://schemas.openxmlformats.org/officeDocument/2006/relationships/image" Target="../media/image268.png"/><Relationship Id="rId7" Type="http://schemas.openxmlformats.org/officeDocument/2006/relationships/image" Target="../media/image291.png"/><Relationship Id="rId2" Type="http://schemas.openxmlformats.org/officeDocument/2006/relationships/notesSlide" Target="../notesSlides/notesSlide23.xml"/><Relationship Id="rId1" Type="http://schemas.openxmlformats.org/officeDocument/2006/relationships/slideLayout" Target="../slideLayouts/slideLayout116.xml"/><Relationship Id="rId6" Type="http://schemas.openxmlformats.org/officeDocument/2006/relationships/image" Target="../media/image290.png"/><Relationship Id="rId5" Type="http://schemas.openxmlformats.org/officeDocument/2006/relationships/image" Target="../media/image289.png"/><Relationship Id="rId4" Type="http://schemas.openxmlformats.org/officeDocument/2006/relationships/image" Target="../media/image288.png"/><Relationship Id="rId9" Type="http://schemas.openxmlformats.org/officeDocument/2006/relationships/image" Target="../media/image293.png"/></Relationships>
</file>

<file path=ppt/slides/_rels/slide51.xml.rels><?xml version="1.0" encoding="UTF-8" standalone="yes"?>
<Relationships xmlns="http://schemas.openxmlformats.org/package/2006/relationships"><Relationship Id="rId3" Type="http://schemas.openxmlformats.org/officeDocument/2006/relationships/image" Target="../media/image294.png"/><Relationship Id="rId2" Type="http://schemas.openxmlformats.org/officeDocument/2006/relationships/notesSlide" Target="../notesSlides/notesSlide24.xml"/><Relationship Id="rId1" Type="http://schemas.openxmlformats.org/officeDocument/2006/relationships/slideLayout" Target="../slideLayouts/slideLayout116.xml"/><Relationship Id="rId4" Type="http://schemas.openxmlformats.org/officeDocument/2006/relationships/image" Target="../media/image295.png"/></Relationships>
</file>

<file path=ppt/slides/_rels/slide52.xml.rels><?xml version="1.0" encoding="UTF-8" standalone="yes"?>
<Relationships xmlns="http://schemas.openxmlformats.org/package/2006/relationships"><Relationship Id="rId3" Type="http://schemas.openxmlformats.org/officeDocument/2006/relationships/image" Target="../media/image296.png"/><Relationship Id="rId7" Type="http://schemas.openxmlformats.org/officeDocument/2006/relationships/image" Target="../media/image300.png"/><Relationship Id="rId2" Type="http://schemas.openxmlformats.org/officeDocument/2006/relationships/notesSlide" Target="../notesSlides/notesSlide25.xml"/><Relationship Id="rId1" Type="http://schemas.openxmlformats.org/officeDocument/2006/relationships/slideLayout" Target="../slideLayouts/slideLayout116.xml"/><Relationship Id="rId6" Type="http://schemas.openxmlformats.org/officeDocument/2006/relationships/image" Target="../media/image299.png"/><Relationship Id="rId5" Type="http://schemas.openxmlformats.org/officeDocument/2006/relationships/image" Target="../media/image298.png"/><Relationship Id="rId4" Type="http://schemas.openxmlformats.org/officeDocument/2006/relationships/image" Target="../media/image297.png"/></Relationships>
</file>

<file path=ppt/slides/_rels/slide53.xml.rels><?xml version="1.0" encoding="UTF-8" standalone="yes"?>
<Relationships xmlns="http://schemas.openxmlformats.org/package/2006/relationships"><Relationship Id="rId8" Type="http://schemas.openxmlformats.org/officeDocument/2006/relationships/image" Target="../media/image306.png"/><Relationship Id="rId13" Type="http://schemas.openxmlformats.org/officeDocument/2006/relationships/image" Target="../media/image311.png"/><Relationship Id="rId3" Type="http://schemas.openxmlformats.org/officeDocument/2006/relationships/image" Target="../media/image301.png"/><Relationship Id="rId7" Type="http://schemas.openxmlformats.org/officeDocument/2006/relationships/image" Target="../media/image305.png"/><Relationship Id="rId12" Type="http://schemas.openxmlformats.org/officeDocument/2006/relationships/image" Target="../media/image310.png"/><Relationship Id="rId2" Type="http://schemas.openxmlformats.org/officeDocument/2006/relationships/notesSlide" Target="../notesSlides/notesSlide26.xml"/><Relationship Id="rId16" Type="http://schemas.openxmlformats.org/officeDocument/2006/relationships/image" Target="../media/image314.png"/><Relationship Id="rId1" Type="http://schemas.openxmlformats.org/officeDocument/2006/relationships/slideLayout" Target="../slideLayouts/slideLayout116.xml"/><Relationship Id="rId6" Type="http://schemas.openxmlformats.org/officeDocument/2006/relationships/image" Target="../media/image304.png"/><Relationship Id="rId11" Type="http://schemas.openxmlformats.org/officeDocument/2006/relationships/image" Target="../media/image309.png"/><Relationship Id="rId5" Type="http://schemas.openxmlformats.org/officeDocument/2006/relationships/image" Target="../media/image303.png"/><Relationship Id="rId15" Type="http://schemas.openxmlformats.org/officeDocument/2006/relationships/image" Target="../media/image313.png"/><Relationship Id="rId10" Type="http://schemas.openxmlformats.org/officeDocument/2006/relationships/image" Target="../media/image308.png"/><Relationship Id="rId4" Type="http://schemas.openxmlformats.org/officeDocument/2006/relationships/image" Target="../media/image302.png"/><Relationship Id="rId9" Type="http://schemas.openxmlformats.org/officeDocument/2006/relationships/image" Target="../media/image307.png"/><Relationship Id="rId14" Type="http://schemas.openxmlformats.org/officeDocument/2006/relationships/image" Target="../media/image312.png"/></Relationships>
</file>

<file path=ppt/slides/_rels/slide54.xml.rels><?xml version="1.0" encoding="UTF-8" standalone="yes"?>
<Relationships xmlns="http://schemas.openxmlformats.org/package/2006/relationships"><Relationship Id="rId8" Type="http://schemas.openxmlformats.org/officeDocument/2006/relationships/image" Target="../media/image320.png"/><Relationship Id="rId13" Type="http://schemas.openxmlformats.org/officeDocument/2006/relationships/image" Target="../media/image325.png"/><Relationship Id="rId3" Type="http://schemas.openxmlformats.org/officeDocument/2006/relationships/image" Target="../media/image315.png"/><Relationship Id="rId7" Type="http://schemas.openxmlformats.org/officeDocument/2006/relationships/image" Target="../media/image319.png"/><Relationship Id="rId12" Type="http://schemas.openxmlformats.org/officeDocument/2006/relationships/image" Target="../media/image324.png"/><Relationship Id="rId17" Type="http://schemas.openxmlformats.org/officeDocument/2006/relationships/image" Target="../media/image329.png"/><Relationship Id="rId2" Type="http://schemas.openxmlformats.org/officeDocument/2006/relationships/notesSlide" Target="../notesSlides/notesSlide27.xml"/><Relationship Id="rId16" Type="http://schemas.openxmlformats.org/officeDocument/2006/relationships/image" Target="../media/image328.png"/><Relationship Id="rId1" Type="http://schemas.openxmlformats.org/officeDocument/2006/relationships/slideLayout" Target="../slideLayouts/slideLayout116.xml"/><Relationship Id="rId6" Type="http://schemas.openxmlformats.org/officeDocument/2006/relationships/image" Target="../media/image318.png"/><Relationship Id="rId11" Type="http://schemas.openxmlformats.org/officeDocument/2006/relationships/image" Target="../media/image323.png"/><Relationship Id="rId5" Type="http://schemas.openxmlformats.org/officeDocument/2006/relationships/image" Target="../media/image317.png"/><Relationship Id="rId15" Type="http://schemas.openxmlformats.org/officeDocument/2006/relationships/image" Target="../media/image327.png"/><Relationship Id="rId10" Type="http://schemas.openxmlformats.org/officeDocument/2006/relationships/image" Target="../media/image322.png"/><Relationship Id="rId4" Type="http://schemas.openxmlformats.org/officeDocument/2006/relationships/image" Target="../media/image316.png"/><Relationship Id="rId9" Type="http://schemas.openxmlformats.org/officeDocument/2006/relationships/image" Target="../media/image321.png"/><Relationship Id="rId14" Type="http://schemas.openxmlformats.org/officeDocument/2006/relationships/image" Target="../media/image326.png"/></Relationships>
</file>

<file path=ppt/slides/_rels/slide55.xml.rels><?xml version="1.0" encoding="UTF-8" standalone="yes"?>
<Relationships xmlns="http://schemas.openxmlformats.org/package/2006/relationships"><Relationship Id="rId8" Type="http://schemas.openxmlformats.org/officeDocument/2006/relationships/image" Target="../media/image335.png"/><Relationship Id="rId13" Type="http://schemas.openxmlformats.org/officeDocument/2006/relationships/image" Target="../media/image340.png"/><Relationship Id="rId3" Type="http://schemas.openxmlformats.org/officeDocument/2006/relationships/image" Target="../media/image330.png"/><Relationship Id="rId7" Type="http://schemas.openxmlformats.org/officeDocument/2006/relationships/image" Target="../media/image334.png"/><Relationship Id="rId12" Type="http://schemas.openxmlformats.org/officeDocument/2006/relationships/image" Target="../media/image339.png"/><Relationship Id="rId2" Type="http://schemas.openxmlformats.org/officeDocument/2006/relationships/notesSlide" Target="../notesSlides/notesSlide28.xml"/><Relationship Id="rId1" Type="http://schemas.openxmlformats.org/officeDocument/2006/relationships/slideLayout" Target="../slideLayouts/slideLayout116.xml"/><Relationship Id="rId6" Type="http://schemas.openxmlformats.org/officeDocument/2006/relationships/image" Target="../media/image333.png"/><Relationship Id="rId11" Type="http://schemas.openxmlformats.org/officeDocument/2006/relationships/image" Target="../media/image338.png"/><Relationship Id="rId5" Type="http://schemas.openxmlformats.org/officeDocument/2006/relationships/image" Target="../media/image332.png"/><Relationship Id="rId15" Type="http://schemas.openxmlformats.org/officeDocument/2006/relationships/image" Target="../media/image342.png"/><Relationship Id="rId10" Type="http://schemas.openxmlformats.org/officeDocument/2006/relationships/image" Target="../media/image337.png"/><Relationship Id="rId4" Type="http://schemas.openxmlformats.org/officeDocument/2006/relationships/image" Target="../media/image331.png"/><Relationship Id="rId9" Type="http://schemas.openxmlformats.org/officeDocument/2006/relationships/image" Target="../media/image336.png"/><Relationship Id="rId14" Type="http://schemas.openxmlformats.org/officeDocument/2006/relationships/image" Target="../media/image341.png"/></Relationships>
</file>

<file path=ppt/slides/_rels/slide56.xml.rels><?xml version="1.0" encoding="UTF-8" standalone="yes"?>
<Relationships xmlns="http://schemas.openxmlformats.org/package/2006/relationships"><Relationship Id="rId3" Type="http://schemas.openxmlformats.org/officeDocument/2006/relationships/image" Target="../media/image343.png"/><Relationship Id="rId7" Type="http://schemas.openxmlformats.org/officeDocument/2006/relationships/image" Target="../media/image347.png"/><Relationship Id="rId2" Type="http://schemas.openxmlformats.org/officeDocument/2006/relationships/notesSlide" Target="../notesSlides/notesSlide29.xml"/><Relationship Id="rId1" Type="http://schemas.openxmlformats.org/officeDocument/2006/relationships/slideLayout" Target="../slideLayouts/slideLayout116.xml"/><Relationship Id="rId6" Type="http://schemas.openxmlformats.org/officeDocument/2006/relationships/image" Target="../media/image346.png"/><Relationship Id="rId5" Type="http://schemas.openxmlformats.org/officeDocument/2006/relationships/image" Target="../media/image345.png"/><Relationship Id="rId4" Type="http://schemas.openxmlformats.org/officeDocument/2006/relationships/image" Target="../media/image344.png"/></Relationships>
</file>

<file path=ppt/slides/_rels/slide57.xml.rels><?xml version="1.0" encoding="UTF-8" standalone="yes"?>
<Relationships xmlns="http://schemas.openxmlformats.org/package/2006/relationships"><Relationship Id="rId3" Type="http://schemas.openxmlformats.org/officeDocument/2006/relationships/image" Target="../media/image348.png"/><Relationship Id="rId2" Type="http://schemas.openxmlformats.org/officeDocument/2006/relationships/notesSlide" Target="../notesSlides/notesSlide30.xml"/><Relationship Id="rId1" Type="http://schemas.openxmlformats.org/officeDocument/2006/relationships/slideLayout" Target="../slideLayouts/slideLayout116.xml"/><Relationship Id="rId5" Type="http://schemas.openxmlformats.org/officeDocument/2006/relationships/image" Target="../media/image350.png"/><Relationship Id="rId4" Type="http://schemas.openxmlformats.org/officeDocument/2006/relationships/image" Target="../media/image349.png"/></Relationships>
</file>

<file path=ppt/slides/_rels/slide58.xml.rels><?xml version="1.0" encoding="UTF-8" standalone="yes"?>
<Relationships xmlns="http://schemas.openxmlformats.org/package/2006/relationships"><Relationship Id="rId3" Type="http://schemas.openxmlformats.org/officeDocument/2006/relationships/image" Target="../media/image351.png"/><Relationship Id="rId2" Type="http://schemas.openxmlformats.org/officeDocument/2006/relationships/notesSlide" Target="../notesSlides/notesSlide31.xml"/><Relationship Id="rId1" Type="http://schemas.openxmlformats.org/officeDocument/2006/relationships/slideLayout" Target="../slideLayouts/slideLayout116.xml"/><Relationship Id="rId5" Type="http://schemas.openxmlformats.org/officeDocument/2006/relationships/image" Target="../media/image353.png"/><Relationship Id="rId4" Type="http://schemas.openxmlformats.org/officeDocument/2006/relationships/image" Target="../media/image352.png"/></Relationships>
</file>

<file path=ppt/slides/_rels/slide59.xml.rels><?xml version="1.0" encoding="UTF-8" standalone="yes"?>
<Relationships xmlns="http://schemas.openxmlformats.org/package/2006/relationships"><Relationship Id="rId3" Type="http://schemas.openxmlformats.org/officeDocument/2006/relationships/image" Target="../media/image354.png"/><Relationship Id="rId2" Type="http://schemas.openxmlformats.org/officeDocument/2006/relationships/notesSlide" Target="../notesSlides/notesSlide32.xml"/><Relationship Id="rId1" Type="http://schemas.openxmlformats.org/officeDocument/2006/relationships/slideLayout" Target="../slideLayouts/slideLayout116.xml"/><Relationship Id="rId5" Type="http://schemas.openxmlformats.org/officeDocument/2006/relationships/image" Target="../media/image356.png"/><Relationship Id="rId4" Type="http://schemas.openxmlformats.org/officeDocument/2006/relationships/image" Target="../media/image355.png"/></Relationships>
</file>

<file path=ppt/slides/_rels/slide60.xml.rels><?xml version="1.0" encoding="UTF-8" standalone="yes"?>
<Relationships xmlns="http://schemas.openxmlformats.org/package/2006/relationships"><Relationship Id="rId8" Type="http://schemas.openxmlformats.org/officeDocument/2006/relationships/image" Target="../media/image362.png"/><Relationship Id="rId3" Type="http://schemas.openxmlformats.org/officeDocument/2006/relationships/image" Target="../media/image357.png"/><Relationship Id="rId7" Type="http://schemas.openxmlformats.org/officeDocument/2006/relationships/image" Target="../media/image361.png"/><Relationship Id="rId2" Type="http://schemas.openxmlformats.org/officeDocument/2006/relationships/notesSlide" Target="../notesSlides/notesSlide33.xml"/><Relationship Id="rId1" Type="http://schemas.openxmlformats.org/officeDocument/2006/relationships/slideLayout" Target="../slideLayouts/slideLayout116.xml"/><Relationship Id="rId6" Type="http://schemas.openxmlformats.org/officeDocument/2006/relationships/image" Target="../media/image360.png"/><Relationship Id="rId5" Type="http://schemas.openxmlformats.org/officeDocument/2006/relationships/image" Target="../media/image359.png"/><Relationship Id="rId4" Type="http://schemas.openxmlformats.org/officeDocument/2006/relationships/image" Target="../media/image358.png"/><Relationship Id="rId9" Type="http://schemas.openxmlformats.org/officeDocument/2006/relationships/image" Target="../media/image363.png"/></Relationships>
</file>

<file path=ppt/slides/_rels/slide61.xml.rels><?xml version="1.0" encoding="UTF-8" standalone="yes"?>
<Relationships xmlns="http://schemas.openxmlformats.org/package/2006/relationships"><Relationship Id="rId3" Type="http://schemas.openxmlformats.org/officeDocument/2006/relationships/image" Target="../media/image364.png"/><Relationship Id="rId7" Type="http://schemas.openxmlformats.org/officeDocument/2006/relationships/hyperlink" Target="https://github.com/microsoftdocs/mcp" TargetMode="External"/><Relationship Id="rId2" Type="http://schemas.openxmlformats.org/officeDocument/2006/relationships/notesSlide" Target="../notesSlides/notesSlide34.xml"/><Relationship Id="rId1" Type="http://schemas.openxmlformats.org/officeDocument/2006/relationships/slideLayout" Target="../slideLayouts/slideLayout116.xml"/><Relationship Id="rId6" Type="http://schemas.openxmlformats.org/officeDocument/2006/relationships/image" Target="../media/image367.png"/><Relationship Id="rId5" Type="http://schemas.openxmlformats.org/officeDocument/2006/relationships/image" Target="../media/image366.png"/><Relationship Id="rId4" Type="http://schemas.openxmlformats.org/officeDocument/2006/relationships/image" Target="../media/image365.png"/></Relationships>
</file>

<file path=ppt/slides/_rels/slide62.xml.rels><?xml version="1.0" encoding="UTF-8" standalone="yes"?>
<Relationships xmlns="http://schemas.openxmlformats.org/package/2006/relationships"><Relationship Id="rId3" Type="http://schemas.openxmlformats.org/officeDocument/2006/relationships/image" Target="../media/image368.png"/><Relationship Id="rId2" Type="http://schemas.openxmlformats.org/officeDocument/2006/relationships/notesSlide" Target="../notesSlides/notesSlide35.xml"/><Relationship Id="rId1" Type="http://schemas.openxmlformats.org/officeDocument/2006/relationships/slideLayout" Target="../slideLayouts/slideLayout72.xml"/></Relationships>
</file>

<file path=ppt/slides/_rels/slide63.xml.rels><?xml version="1.0" encoding="UTF-8" standalone="yes"?>
<Relationships xmlns="http://schemas.openxmlformats.org/package/2006/relationships"><Relationship Id="rId3" Type="http://schemas.openxmlformats.org/officeDocument/2006/relationships/image" Target="../media/image369.png"/><Relationship Id="rId2" Type="http://schemas.openxmlformats.org/officeDocument/2006/relationships/notesSlide" Target="../notesSlides/notesSlide36.xml"/><Relationship Id="rId1" Type="http://schemas.openxmlformats.org/officeDocument/2006/relationships/slideLayout" Target="../slideLayouts/slideLayout7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8.xml"/></Relationships>
</file>

<file path=ppt/slides/_rels/slide65.xml.rels><?xml version="1.0" encoding="UTF-8" standalone="yes"?>
<Relationships xmlns="http://schemas.openxmlformats.org/package/2006/relationships"><Relationship Id="rId3" Type="http://schemas.openxmlformats.org/officeDocument/2006/relationships/image" Target="../media/image370.png"/><Relationship Id="rId2" Type="http://schemas.openxmlformats.org/officeDocument/2006/relationships/notesSlide" Target="../notesSlides/notesSlide38.xml"/><Relationship Id="rId1" Type="http://schemas.openxmlformats.org/officeDocument/2006/relationships/slideLayout" Target="../slideLayouts/slideLayout116.xml"/><Relationship Id="rId4" Type="http://schemas.openxmlformats.org/officeDocument/2006/relationships/image" Target="../media/image371.jpeg"/></Relationships>
</file>

<file path=ppt/slides/_rels/slide66.xml.rels><?xml version="1.0" encoding="UTF-8" standalone="yes"?>
<Relationships xmlns="http://schemas.openxmlformats.org/package/2006/relationships"><Relationship Id="rId3" Type="http://schemas.openxmlformats.org/officeDocument/2006/relationships/image" Target="../media/image370.png"/><Relationship Id="rId2" Type="http://schemas.openxmlformats.org/officeDocument/2006/relationships/notesSlide" Target="../notesSlides/notesSlide39.xml"/><Relationship Id="rId1" Type="http://schemas.openxmlformats.org/officeDocument/2006/relationships/slideLayout" Target="../slideLayouts/slideLayout116.xml"/><Relationship Id="rId6" Type="http://schemas.openxmlformats.org/officeDocument/2006/relationships/hyperlink" Target="https://learn.microsoft.com/en-us/training/support/mcp" TargetMode="External"/><Relationship Id="rId5" Type="http://schemas.openxmlformats.org/officeDocument/2006/relationships/hyperlink" Target="https://github.com/microsoftdocs/mcp" TargetMode="External"/><Relationship Id="rId4" Type="http://schemas.openxmlformats.org/officeDocument/2006/relationships/hyperlink" Target="https://code.visualstudio.com/docs/copilot/customization/mcp-servers" TargetMode="External"/></Relationships>
</file>

<file path=ppt/slides/_rels/slide67.xml.rels><?xml version="1.0" encoding="UTF-8" standalone="yes"?>
<Relationships xmlns="http://schemas.openxmlformats.org/package/2006/relationships"><Relationship Id="rId8" Type="http://schemas.openxmlformats.org/officeDocument/2006/relationships/image" Target="../media/image377.svg"/><Relationship Id="rId3" Type="http://schemas.openxmlformats.org/officeDocument/2006/relationships/image" Target="../media/image372.png"/><Relationship Id="rId7" Type="http://schemas.openxmlformats.org/officeDocument/2006/relationships/image" Target="../media/image376.png"/><Relationship Id="rId12" Type="http://schemas.openxmlformats.org/officeDocument/2006/relationships/image" Target="../media/image381.svg"/><Relationship Id="rId2" Type="http://schemas.openxmlformats.org/officeDocument/2006/relationships/notesSlide" Target="../notesSlides/notesSlide40.xml"/><Relationship Id="rId1" Type="http://schemas.openxmlformats.org/officeDocument/2006/relationships/slideLayout" Target="../slideLayouts/slideLayout64.xml"/><Relationship Id="rId6" Type="http://schemas.openxmlformats.org/officeDocument/2006/relationships/image" Target="../media/image375.svg"/><Relationship Id="rId11" Type="http://schemas.openxmlformats.org/officeDocument/2006/relationships/image" Target="../media/image380.png"/><Relationship Id="rId5" Type="http://schemas.openxmlformats.org/officeDocument/2006/relationships/image" Target="../media/image374.png"/><Relationship Id="rId10" Type="http://schemas.openxmlformats.org/officeDocument/2006/relationships/image" Target="../media/image379.svg"/><Relationship Id="rId4" Type="http://schemas.openxmlformats.org/officeDocument/2006/relationships/image" Target="../media/image373.svg"/><Relationship Id="rId9" Type="http://schemas.openxmlformats.org/officeDocument/2006/relationships/image" Target="../media/image378.png"/></Relationships>
</file>

<file path=ppt/slides/_rels/slide68.xml.rels><?xml version="1.0" encoding="UTF-8" standalone="yes"?>
<Relationships xmlns="http://schemas.openxmlformats.org/package/2006/relationships"><Relationship Id="rId8" Type="http://schemas.openxmlformats.org/officeDocument/2006/relationships/image" Target="../media/image386.png"/><Relationship Id="rId13" Type="http://schemas.openxmlformats.org/officeDocument/2006/relationships/image" Target="../media/image391.png"/><Relationship Id="rId18" Type="http://schemas.openxmlformats.org/officeDocument/2006/relationships/image" Target="../media/image396.png"/><Relationship Id="rId3" Type="http://schemas.openxmlformats.org/officeDocument/2006/relationships/image" Target="../media/image382.png"/><Relationship Id="rId7" Type="http://schemas.microsoft.com/office/2007/relationships/hdphoto" Target="../media/hdphoto18.wdp"/><Relationship Id="rId12" Type="http://schemas.openxmlformats.org/officeDocument/2006/relationships/image" Target="../media/image390.png"/><Relationship Id="rId17" Type="http://schemas.openxmlformats.org/officeDocument/2006/relationships/image" Target="../media/image395.png"/><Relationship Id="rId2" Type="http://schemas.openxmlformats.org/officeDocument/2006/relationships/notesSlide" Target="../notesSlides/notesSlide41.xml"/><Relationship Id="rId16" Type="http://schemas.openxmlformats.org/officeDocument/2006/relationships/image" Target="../media/image394.png"/><Relationship Id="rId1" Type="http://schemas.openxmlformats.org/officeDocument/2006/relationships/slideLayout" Target="../slideLayouts/slideLayout66.xml"/><Relationship Id="rId6" Type="http://schemas.openxmlformats.org/officeDocument/2006/relationships/image" Target="../media/image385.png"/><Relationship Id="rId11" Type="http://schemas.openxmlformats.org/officeDocument/2006/relationships/image" Target="../media/image389.png"/><Relationship Id="rId5" Type="http://schemas.openxmlformats.org/officeDocument/2006/relationships/image" Target="../media/image384.png"/><Relationship Id="rId15" Type="http://schemas.openxmlformats.org/officeDocument/2006/relationships/image" Target="../media/image393.png"/><Relationship Id="rId10" Type="http://schemas.openxmlformats.org/officeDocument/2006/relationships/image" Target="../media/image388.png"/><Relationship Id="rId4" Type="http://schemas.openxmlformats.org/officeDocument/2006/relationships/image" Target="../media/image383.png"/><Relationship Id="rId9" Type="http://schemas.openxmlformats.org/officeDocument/2006/relationships/image" Target="../media/image387.png"/><Relationship Id="rId14" Type="http://schemas.openxmlformats.org/officeDocument/2006/relationships/image" Target="../media/image392.png"/></Relationships>
</file>

<file path=ppt/slides/_rels/slide69.xml.rels><?xml version="1.0" encoding="UTF-8" standalone="yes"?>
<Relationships xmlns="http://schemas.openxmlformats.org/package/2006/relationships"><Relationship Id="rId8" Type="http://schemas.openxmlformats.org/officeDocument/2006/relationships/image" Target="../media/image386.png"/><Relationship Id="rId13" Type="http://schemas.openxmlformats.org/officeDocument/2006/relationships/image" Target="../media/image393.png"/><Relationship Id="rId3" Type="http://schemas.openxmlformats.org/officeDocument/2006/relationships/image" Target="../media/image382.png"/><Relationship Id="rId7" Type="http://schemas.microsoft.com/office/2007/relationships/hdphoto" Target="../media/hdphoto18.wdp"/><Relationship Id="rId12" Type="http://schemas.openxmlformats.org/officeDocument/2006/relationships/image" Target="../media/image390.png"/><Relationship Id="rId2" Type="http://schemas.openxmlformats.org/officeDocument/2006/relationships/notesSlide" Target="../notesSlides/notesSlide42.xml"/><Relationship Id="rId16" Type="http://schemas.openxmlformats.org/officeDocument/2006/relationships/image" Target="../media/image396.png"/><Relationship Id="rId1" Type="http://schemas.openxmlformats.org/officeDocument/2006/relationships/slideLayout" Target="../slideLayouts/slideLayout66.xml"/><Relationship Id="rId6" Type="http://schemas.openxmlformats.org/officeDocument/2006/relationships/image" Target="../media/image385.png"/><Relationship Id="rId11" Type="http://schemas.openxmlformats.org/officeDocument/2006/relationships/image" Target="../media/image389.png"/><Relationship Id="rId5" Type="http://schemas.openxmlformats.org/officeDocument/2006/relationships/image" Target="../media/image384.png"/><Relationship Id="rId15" Type="http://schemas.openxmlformats.org/officeDocument/2006/relationships/image" Target="../media/image395.png"/><Relationship Id="rId10" Type="http://schemas.openxmlformats.org/officeDocument/2006/relationships/image" Target="../media/image388.png"/><Relationship Id="rId4" Type="http://schemas.openxmlformats.org/officeDocument/2006/relationships/image" Target="../media/image383.png"/><Relationship Id="rId9" Type="http://schemas.openxmlformats.org/officeDocument/2006/relationships/image" Target="../media/image387.png"/><Relationship Id="rId14" Type="http://schemas.openxmlformats.org/officeDocument/2006/relationships/image" Target="../media/image394.png"/></Relationships>
</file>

<file path=ppt/slides/_rels/slide70.xml.rels><?xml version="1.0" encoding="UTF-8" standalone="yes"?>
<Relationships xmlns="http://schemas.openxmlformats.org/package/2006/relationships"><Relationship Id="rId8" Type="http://schemas.openxmlformats.org/officeDocument/2006/relationships/image" Target="../media/image400.png"/><Relationship Id="rId13" Type="http://schemas.openxmlformats.org/officeDocument/2006/relationships/image" Target="../media/image374.png"/><Relationship Id="rId18" Type="http://schemas.openxmlformats.org/officeDocument/2006/relationships/image" Target="../media/image373.svg"/><Relationship Id="rId26" Type="http://schemas.openxmlformats.org/officeDocument/2006/relationships/image" Target="../media/image405.svg"/><Relationship Id="rId3" Type="http://schemas.openxmlformats.org/officeDocument/2006/relationships/image" Target="../media/image397.png"/><Relationship Id="rId21" Type="http://schemas.openxmlformats.org/officeDocument/2006/relationships/image" Target="../media/image401.png"/><Relationship Id="rId7" Type="http://schemas.openxmlformats.org/officeDocument/2006/relationships/image" Target="../media/image399.png"/><Relationship Id="rId12" Type="http://schemas.openxmlformats.org/officeDocument/2006/relationships/image" Target="../media/image381.svg"/><Relationship Id="rId17" Type="http://schemas.openxmlformats.org/officeDocument/2006/relationships/image" Target="../media/image372.png"/><Relationship Id="rId25" Type="http://schemas.openxmlformats.org/officeDocument/2006/relationships/image" Target="../media/image404.png"/><Relationship Id="rId2" Type="http://schemas.openxmlformats.org/officeDocument/2006/relationships/notesSlide" Target="../notesSlides/notesSlide43.xml"/><Relationship Id="rId16" Type="http://schemas.openxmlformats.org/officeDocument/2006/relationships/image" Target="../media/image379.svg"/><Relationship Id="rId20" Type="http://schemas.openxmlformats.org/officeDocument/2006/relationships/image" Target="../media/image377.svg"/><Relationship Id="rId29" Type="http://schemas.openxmlformats.org/officeDocument/2006/relationships/image" Target="../media/image382.png"/><Relationship Id="rId1" Type="http://schemas.openxmlformats.org/officeDocument/2006/relationships/slideLayout" Target="../slideLayouts/slideLayout66.xml"/><Relationship Id="rId6" Type="http://schemas.openxmlformats.org/officeDocument/2006/relationships/image" Target="../media/image84.svg"/><Relationship Id="rId11" Type="http://schemas.openxmlformats.org/officeDocument/2006/relationships/image" Target="../media/image380.png"/><Relationship Id="rId24" Type="http://schemas.microsoft.com/office/2007/relationships/hdphoto" Target="../media/hdphoto19.wdp"/><Relationship Id="rId5" Type="http://schemas.openxmlformats.org/officeDocument/2006/relationships/image" Target="../media/image83.png"/><Relationship Id="rId15" Type="http://schemas.openxmlformats.org/officeDocument/2006/relationships/image" Target="../media/image378.png"/><Relationship Id="rId23" Type="http://schemas.openxmlformats.org/officeDocument/2006/relationships/image" Target="../media/image403.png"/><Relationship Id="rId28" Type="http://schemas.openxmlformats.org/officeDocument/2006/relationships/image" Target="../media/image394.png"/><Relationship Id="rId10" Type="http://schemas.openxmlformats.org/officeDocument/2006/relationships/image" Target="../media/image395.png"/><Relationship Id="rId19" Type="http://schemas.openxmlformats.org/officeDocument/2006/relationships/image" Target="../media/image376.png"/><Relationship Id="rId4" Type="http://schemas.openxmlformats.org/officeDocument/2006/relationships/image" Target="../media/image398.svg"/><Relationship Id="rId9" Type="http://schemas.openxmlformats.org/officeDocument/2006/relationships/image" Target="../media/image389.png"/><Relationship Id="rId14" Type="http://schemas.openxmlformats.org/officeDocument/2006/relationships/image" Target="../media/image375.svg"/><Relationship Id="rId22" Type="http://schemas.openxmlformats.org/officeDocument/2006/relationships/image" Target="../media/image402.svg"/><Relationship Id="rId27" Type="http://schemas.openxmlformats.org/officeDocument/2006/relationships/image" Target="../media/image393.png"/><Relationship Id="rId30" Type="http://schemas.openxmlformats.org/officeDocument/2006/relationships/image" Target="../media/image396.png"/></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4.xml"/></Relationships>
</file>

<file path=ppt/slides/_rels/slide72.xml.rels><?xml version="1.0" encoding="UTF-8" standalone="yes"?>
<Relationships xmlns="http://schemas.openxmlformats.org/package/2006/relationships"><Relationship Id="rId3" Type="http://schemas.openxmlformats.org/officeDocument/2006/relationships/image" Target="../media/image406.png"/><Relationship Id="rId7" Type="http://schemas.openxmlformats.org/officeDocument/2006/relationships/image" Target="../media/image410.png"/><Relationship Id="rId2" Type="http://schemas.openxmlformats.org/officeDocument/2006/relationships/notesSlide" Target="../notesSlides/notesSlide45.xml"/><Relationship Id="rId1" Type="http://schemas.openxmlformats.org/officeDocument/2006/relationships/slideLayout" Target="../slideLayouts/slideLayout64.xml"/><Relationship Id="rId6" Type="http://schemas.openxmlformats.org/officeDocument/2006/relationships/image" Target="../media/image409.png"/><Relationship Id="rId5" Type="http://schemas.openxmlformats.org/officeDocument/2006/relationships/image" Target="../media/image408.png"/><Relationship Id="rId4" Type="http://schemas.openxmlformats.org/officeDocument/2006/relationships/image" Target="../media/image407.svg"/></Relationships>
</file>

<file path=ppt/slides/_rels/slide73.xml.rels><?xml version="1.0" encoding="UTF-8" standalone="yes"?>
<Relationships xmlns="http://schemas.openxmlformats.org/package/2006/relationships"><Relationship Id="rId8" Type="http://schemas.openxmlformats.org/officeDocument/2006/relationships/image" Target="../media/image409.png"/><Relationship Id="rId13" Type="http://schemas.openxmlformats.org/officeDocument/2006/relationships/image" Target="../media/image400.png"/><Relationship Id="rId3" Type="http://schemas.openxmlformats.org/officeDocument/2006/relationships/image" Target="../media/image408.png"/><Relationship Id="rId7" Type="http://schemas.microsoft.com/office/2007/relationships/hdphoto" Target="../media/hdphoto20.wdp"/><Relationship Id="rId12" Type="http://schemas.openxmlformats.org/officeDocument/2006/relationships/image" Target="../media/image416.png"/><Relationship Id="rId2" Type="http://schemas.openxmlformats.org/officeDocument/2006/relationships/notesSlide" Target="../notesSlides/notesSlide46.xml"/><Relationship Id="rId1" Type="http://schemas.openxmlformats.org/officeDocument/2006/relationships/slideLayout" Target="../slideLayouts/slideLayout64.xml"/><Relationship Id="rId6" Type="http://schemas.openxmlformats.org/officeDocument/2006/relationships/image" Target="../media/image413.png"/><Relationship Id="rId11" Type="http://schemas.openxmlformats.org/officeDocument/2006/relationships/image" Target="../media/image415.jpeg"/><Relationship Id="rId5" Type="http://schemas.openxmlformats.org/officeDocument/2006/relationships/image" Target="../media/image412.png"/><Relationship Id="rId15" Type="http://schemas.openxmlformats.org/officeDocument/2006/relationships/image" Target="../media/image418.svg"/><Relationship Id="rId10" Type="http://schemas.openxmlformats.org/officeDocument/2006/relationships/image" Target="../media/image414.png"/><Relationship Id="rId4" Type="http://schemas.openxmlformats.org/officeDocument/2006/relationships/image" Target="../media/image411.png"/><Relationship Id="rId9" Type="http://schemas.openxmlformats.org/officeDocument/2006/relationships/image" Target="../media/image386.png"/><Relationship Id="rId14" Type="http://schemas.openxmlformats.org/officeDocument/2006/relationships/image" Target="../media/image417.png"/></Relationships>
</file>

<file path=ppt/slides/_rels/slide74.xml.rels><?xml version="1.0" encoding="UTF-8" standalone="yes"?>
<Relationships xmlns="http://schemas.openxmlformats.org/package/2006/relationships"><Relationship Id="rId3" Type="http://schemas.openxmlformats.org/officeDocument/2006/relationships/image" Target="../media/image392.png"/><Relationship Id="rId2" Type="http://schemas.openxmlformats.org/officeDocument/2006/relationships/notesSlide" Target="../notesSlides/notesSlide47.xml"/><Relationship Id="rId1" Type="http://schemas.openxmlformats.org/officeDocument/2006/relationships/slideLayout" Target="../slideLayouts/slideLayout64.xml"/><Relationship Id="rId5" Type="http://schemas.openxmlformats.org/officeDocument/2006/relationships/image" Target="../media/image420.svg"/><Relationship Id="rId4" Type="http://schemas.openxmlformats.org/officeDocument/2006/relationships/image" Target="../media/image419.png"/></Relationships>
</file>

<file path=ppt/slides/_rels/slide75.xml.rels><?xml version="1.0" encoding="UTF-8" standalone="yes"?>
<Relationships xmlns="http://schemas.openxmlformats.org/package/2006/relationships"><Relationship Id="rId3" Type="http://schemas.openxmlformats.org/officeDocument/2006/relationships/image" Target="../media/image421.png"/><Relationship Id="rId2" Type="http://schemas.openxmlformats.org/officeDocument/2006/relationships/notesSlide" Target="../notesSlides/notesSlide48.xml"/><Relationship Id="rId1" Type="http://schemas.openxmlformats.org/officeDocument/2006/relationships/slideLayout" Target="../slideLayouts/slideLayout64.xml"/></Relationships>
</file>

<file path=ppt/slides/_rels/slide76.xml.rels><?xml version="1.0" encoding="UTF-8" standalone="yes"?>
<Relationships xmlns="http://schemas.openxmlformats.org/package/2006/relationships"><Relationship Id="rId8" Type="http://schemas.openxmlformats.org/officeDocument/2006/relationships/image" Target="../media/image425.png"/><Relationship Id="rId3" Type="http://schemas.openxmlformats.org/officeDocument/2006/relationships/image" Target="../media/image422.png"/><Relationship Id="rId7" Type="http://schemas.openxmlformats.org/officeDocument/2006/relationships/image" Target="../media/image424.png"/><Relationship Id="rId2" Type="http://schemas.openxmlformats.org/officeDocument/2006/relationships/notesSlide" Target="../notesSlides/notesSlide49.xml"/><Relationship Id="rId1" Type="http://schemas.openxmlformats.org/officeDocument/2006/relationships/slideLayout" Target="../slideLayouts/slideLayout101.xml"/><Relationship Id="rId6" Type="http://schemas.openxmlformats.org/officeDocument/2006/relationships/image" Target="../media/image423.png"/><Relationship Id="rId5" Type="http://schemas.openxmlformats.org/officeDocument/2006/relationships/hyperlink" Target="https://globalai.community/agentcamp/hong-kong-2/" TargetMode="External"/><Relationship Id="rId4" Type="http://schemas.openxmlformats.org/officeDocument/2006/relationships/hyperlink" Target="https://globalai.community/agentcamp/hong-kong-1/" TargetMode="External"/><Relationship Id="rId9" Type="http://schemas.openxmlformats.org/officeDocument/2006/relationships/image" Target="../media/image426.png"/></Relationships>
</file>

<file path=ppt/slides/_rels/slide77.xml.rels><?xml version="1.0" encoding="UTF-8" standalone="yes"?>
<Relationships xmlns="http://schemas.openxmlformats.org/package/2006/relationships"><Relationship Id="rId3" Type="http://schemas.openxmlformats.org/officeDocument/2006/relationships/image" Target="../media/image428.png"/><Relationship Id="rId2" Type="http://schemas.openxmlformats.org/officeDocument/2006/relationships/image" Target="../media/image427.png"/><Relationship Id="rId1" Type="http://schemas.openxmlformats.org/officeDocument/2006/relationships/slideLayout" Target="../slideLayouts/slideLayout101.xml"/><Relationship Id="rId5" Type="http://schemas.openxmlformats.org/officeDocument/2006/relationships/hyperlink" Target="https://techcommunity.microsoft.com/blog/azuredevcommunityblog/engineering-a-local-first-agentic-podcast-studio-a-deep-dive-into-multi-agent-or/4482839" TargetMode="External"/><Relationship Id="rId4" Type="http://schemas.openxmlformats.org/officeDocument/2006/relationships/hyperlink" Target="https://podcasts.apple.com/us/podcast/ai-%E7%A7%91%E6%8A%80%E5%BF%AB%E8%81%8A/id186145951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DCDD6-B583-0A41-098D-6859E780F050}"/>
              </a:ext>
            </a:extLst>
          </p:cNvPr>
          <p:cNvSpPr>
            <a:spLocks noGrp="1"/>
          </p:cNvSpPr>
          <p:nvPr>
            <p:ph type="title"/>
          </p:nvPr>
        </p:nvSpPr>
        <p:spPr>
          <a:xfrm>
            <a:off x="584200" y="2302670"/>
            <a:ext cx="5577840" cy="1231106"/>
          </a:xfrm>
        </p:spPr>
        <p:txBody>
          <a:bodyPr/>
          <a:lstStyle/>
          <a:p>
            <a:r>
              <a:rPr lang="en-US"/>
              <a:t>Microsoft Ignite 2025 Highlights</a:t>
            </a:r>
            <a:endParaRPr lang="en-HK"/>
          </a:p>
        </p:txBody>
      </p:sp>
      <p:sp>
        <p:nvSpPr>
          <p:cNvPr id="3" name="Text Placeholder 2">
            <a:extLst>
              <a:ext uri="{FF2B5EF4-FFF2-40B4-BE49-F238E27FC236}">
                <a16:creationId xmlns:a16="http://schemas.microsoft.com/office/drawing/2014/main" id="{4E180744-90F7-ADFE-8841-D05A549793F6}"/>
              </a:ext>
            </a:extLst>
          </p:cNvPr>
          <p:cNvSpPr>
            <a:spLocks noGrp="1"/>
          </p:cNvSpPr>
          <p:nvPr>
            <p:ph type="body" sz="quarter" idx="12"/>
          </p:nvPr>
        </p:nvSpPr>
        <p:spPr>
          <a:xfrm>
            <a:off x="584199" y="3962399"/>
            <a:ext cx="6760030" cy="1615827"/>
          </a:xfrm>
        </p:spPr>
        <p:txBody>
          <a:bodyPr/>
          <a:lstStyle/>
          <a:p>
            <a:pPr>
              <a:spcBef>
                <a:spcPts val="600"/>
              </a:spcBef>
            </a:pPr>
            <a:r>
              <a:rPr lang="en-US">
                <a:solidFill>
                  <a:srgbClr val="000000"/>
                </a:solidFill>
              </a:rPr>
              <a:t>Wai</a:t>
            </a:r>
            <a:r>
              <a:rPr lang="zh-TW" altLang="en-US">
                <a:solidFill>
                  <a:srgbClr val="000000"/>
                </a:solidFill>
              </a:rPr>
              <a:t> </a:t>
            </a:r>
            <a:r>
              <a:rPr lang="en-US" altLang="zh-TW">
                <a:solidFill>
                  <a:srgbClr val="000000"/>
                </a:solidFill>
              </a:rPr>
              <a:t>Man</a:t>
            </a:r>
            <a:r>
              <a:rPr lang="zh-TW" altLang="en-US">
                <a:solidFill>
                  <a:srgbClr val="000000"/>
                </a:solidFill>
              </a:rPr>
              <a:t> </a:t>
            </a:r>
            <a:r>
              <a:rPr lang="en-US" altLang="zh-TW">
                <a:solidFill>
                  <a:srgbClr val="000000"/>
                </a:solidFill>
              </a:rPr>
              <a:t>Hui -</a:t>
            </a:r>
            <a:r>
              <a:rPr lang="en-US">
                <a:solidFill>
                  <a:srgbClr val="000000"/>
                </a:solidFill>
              </a:rPr>
              <a:t> Microsoft Solution Engineer, Microsoft</a:t>
            </a:r>
          </a:p>
          <a:p>
            <a:pPr>
              <a:spcBef>
                <a:spcPts val="600"/>
              </a:spcBef>
            </a:pPr>
            <a:r>
              <a:rPr lang="en-US">
                <a:solidFill>
                  <a:srgbClr val="000000"/>
                </a:solidFill>
              </a:rPr>
              <a:t>Kinfey Lo - Microsoft Senior Cloud Advocate, Microsoft</a:t>
            </a:r>
          </a:p>
          <a:p>
            <a:pPr>
              <a:spcBef>
                <a:spcPts val="600"/>
              </a:spcBef>
            </a:pPr>
            <a:r>
              <a:rPr lang="en-US">
                <a:solidFill>
                  <a:srgbClr val="000000"/>
                </a:solidFill>
                <a:cs typeface="Segoe UI"/>
              </a:rPr>
              <a:t>Ken</a:t>
            </a:r>
            <a:r>
              <a:rPr lang="zh-TW" altLang="en-US">
                <a:solidFill>
                  <a:srgbClr val="000000"/>
                </a:solidFill>
                <a:cs typeface="Segoe UI"/>
              </a:rPr>
              <a:t> </a:t>
            </a:r>
            <a:r>
              <a:rPr lang="en-US" altLang="zh-TW">
                <a:solidFill>
                  <a:srgbClr val="000000"/>
                </a:solidFill>
                <a:cs typeface="Segoe UI"/>
              </a:rPr>
              <a:t>Lin</a:t>
            </a:r>
            <a:r>
              <a:rPr lang="en-US">
                <a:solidFill>
                  <a:srgbClr val="000000"/>
                </a:solidFill>
                <a:cs typeface="Segoe UI"/>
              </a:rPr>
              <a:t> - MCT Regional Lead, MCT Community Lead</a:t>
            </a:r>
          </a:p>
          <a:p>
            <a:pPr>
              <a:spcBef>
                <a:spcPts val="600"/>
              </a:spcBef>
            </a:pPr>
            <a:r>
              <a:rPr lang="en-US">
                <a:solidFill>
                  <a:srgbClr val="000000"/>
                </a:solidFill>
                <a:cs typeface="Segoe UI"/>
              </a:rPr>
              <a:t>     Microsoft MVP 2003-2017</a:t>
            </a:r>
            <a:endParaRPr lang="en-US"/>
          </a:p>
          <a:p>
            <a:endParaRPr lang="en-HK"/>
          </a:p>
        </p:txBody>
      </p:sp>
    </p:spTree>
    <p:extLst>
      <p:ext uri="{BB962C8B-B14F-4D97-AF65-F5344CB8AC3E}">
        <p14:creationId xmlns:p14="http://schemas.microsoft.com/office/powerpoint/2010/main" val="1828081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00B0D91-68A3-5DE3-2172-A13C7FAAE8F3}"/>
              </a:ext>
            </a:extLst>
          </p:cNvPr>
          <p:cNvSpPr>
            <a:spLocks noGrp="1"/>
          </p:cNvSpPr>
          <p:nvPr>
            <p:ph type="title"/>
          </p:nvPr>
        </p:nvSpPr>
        <p:spPr>
          <a:xfrm>
            <a:off x="588263" y="3150414"/>
            <a:ext cx="3182027" cy="553998"/>
          </a:xfrm>
        </p:spPr>
        <p:txBody>
          <a:bodyPr/>
          <a:lstStyle/>
          <a:p>
            <a:r>
              <a:rPr lang="en-HK"/>
              <a:t>Agenda</a:t>
            </a:r>
          </a:p>
        </p:txBody>
      </p:sp>
      <p:sp>
        <p:nvSpPr>
          <p:cNvPr id="6" name="Text Placeholder 5">
            <a:extLst>
              <a:ext uri="{FF2B5EF4-FFF2-40B4-BE49-F238E27FC236}">
                <a16:creationId xmlns:a16="http://schemas.microsoft.com/office/drawing/2014/main" id="{5B57977A-D65A-C3C0-3845-051F39D8A1E6}"/>
              </a:ext>
            </a:extLst>
          </p:cNvPr>
          <p:cNvSpPr>
            <a:spLocks noGrp="1"/>
          </p:cNvSpPr>
          <p:nvPr>
            <p:ph type="body" sz="quarter" idx="11"/>
          </p:nvPr>
        </p:nvSpPr>
        <p:spPr>
          <a:xfrm>
            <a:off x="4941888" y="2187072"/>
            <a:ext cx="6667500" cy="2480679"/>
          </a:xfrm>
        </p:spPr>
        <p:txBody>
          <a:bodyPr/>
          <a:lstStyle/>
          <a:p>
            <a:r>
              <a:rPr lang="en-HK"/>
              <a:t>Overview on Microsoft Ignite Updates</a:t>
            </a:r>
          </a:p>
          <a:p>
            <a:r>
              <a:rPr lang="en-HK"/>
              <a:t>Real-World Business Scenario with Microsoft Foundry</a:t>
            </a:r>
          </a:p>
          <a:p>
            <a:r>
              <a:rPr lang="en-HK"/>
              <a:t>Connecting AI Agents to MS Learn Content via Learn MCP Server</a:t>
            </a:r>
          </a:p>
        </p:txBody>
      </p:sp>
    </p:spTree>
    <p:extLst>
      <p:ext uri="{BB962C8B-B14F-4D97-AF65-F5344CB8AC3E}">
        <p14:creationId xmlns:p14="http://schemas.microsoft.com/office/powerpoint/2010/main" val="559047227"/>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712CC-770F-C43C-D89C-7B93F94F055E}"/>
            </a:ext>
          </a:extLst>
        </p:cNvPr>
        <p:cNvGrpSpPr/>
        <p:nvPr/>
      </p:nvGrpSpPr>
      <p:grpSpPr>
        <a:xfrm>
          <a:off x="0" y="0"/>
          <a:ext cx="0" cy="0"/>
          <a:chOff x="0" y="0"/>
          <a:chExt cx="0" cy="0"/>
        </a:xfrm>
      </p:grpSpPr>
      <p:pic>
        <p:nvPicPr>
          <p:cNvPr id="29" name="Picture 28">
            <a:extLst>
              <a:ext uri="{FF2B5EF4-FFF2-40B4-BE49-F238E27FC236}">
                <a16:creationId xmlns:a16="http://schemas.microsoft.com/office/drawing/2014/main" id="{E1898F46-C670-CEDA-D05A-FAA98464B71C}"/>
              </a:ext>
            </a:extLst>
          </p:cNvPr>
          <p:cNvPicPr>
            <a:picLocks noChangeAspect="1"/>
          </p:cNvPicPr>
          <p:nvPr/>
        </p:nvPicPr>
        <p:blipFill>
          <a:blip r:embed="rId3"/>
          <a:srcRect t="13025" b="14408"/>
          <a:stretch>
            <a:fillRect/>
          </a:stretch>
        </p:blipFill>
        <p:spPr>
          <a:xfrm>
            <a:off x="898342" y="0"/>
            <a:ext cx="10395317" cy="6858000"/>
          </a:xfrm>
          <a:prstGeom prst="rect">
            <a:avLst/>
          </a:prstGeom>
        </p:spPr>
      </p:pic>
      <p:sp>
        <p:nvSpPr>
          <p:cNvPr id="6" name="Rounded Rectangle 2">
            <a:extLst>
              <a:ext uri="{FF2B5EF4-FFF2-40B4-BE49-F238E27FC236}">
                <a16:creationId xmlns:a16="http://schemas.microsoft.com/office/drawing/2014/main" id="{2DB2B7FC-F3A4-A50E-A592-68DB5D2D9A3F}"/>
              </a:ext>
            </a:extLst>
          </p:cNvPr>
          <p:cNvSpPr/>
          <p:nvPr/>
        </p:nvSpPr>
        <p:spPr>
          <a:xfrm>
            <a:off x="649794" y="1150683"/>
            <a:ext cx="10892412" cy="818808"/>
          </a:xfrm>
          <a:prstGeom prst="roundRect">
            <a:avLst>
              <a:gd name="adj" fmla="val 27652"/>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594360" tIns="91440" rIns="91440"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Segoe Sans Text"/>
                <a:ea typeface="+mn-ea"/>
                <a:cs typeface="+mn-cs"/>
              </a:rPr>
              <a:t>           </a:t>
            </a:r>
          </a:p>
        </p:txBody>
      </p:sp>
      <p:sp>
        <p:nvSpPr>
          <p:cNvPr id="31" name="Title 1">
            <a:extLst>
              <a:ext uri="{FF2B5EF4-FFF2-40B4-BE49-F238E27FC236}">
                <a16:creationId xmlns:a16="http://schemas.microsoft.com/office/drawing/2014/main" id="{4E0F8917-A914-2471-35C0-1DBAC64C8F46}"/>
              </a:ext>
            </a:extLst>
          </p:cNvPr>
          <p:cNvSpPr txBox="1">
            <a:spLocks/>
          </p:cNvSpPr>
          <p:nvPr/>
        </p:nvSpPr>
        <p:spPr>
          <a:xfrm>
            <a:off x="4069026" y="476363"/>
            <a:ext cx="4053948" cy="547159"/>
          </a:xfrm>
          <a:prstGeom prst="rect">
            <a:avLst/>
          </a:prstGeom>
          <a:noFill/>
          <a:ln>
            <a:noFill/>
            <a:prstDash/>
          </a:ln>
          <a:effectLst/>
        </p:spPr>
        <p:txBody>
          <a:bodyPr rot="0" spcFirstLastPara="0" vertOverflow="overflow" horzOverflow="overflow" vert="horz" wrap="square" lIns="54187" tIns="0" rIns="54187" bIns="54187" numCol="1" spcCol="0" rtlCol="0" fromWordArt="0" anchor="ctr" anchorCtr="0" forceAA="0" compatLnSpc="1">
            <a:prstTxWarp prst="textNoShape">
              <a:avLst/>
            </a:prstTxWarp>
            <a:spAutoFit/>
          </a:bodyPr>
          <a:lstStyle>
            <a:defPPr>
              <a:defRPr lang="en-US"/>
            </a:defPPr>
            <a:lvl1pPr algn="ctr" defTabSz="2413689" fontAlgn="base">
              <a:lnSpc>
                <a:spcPct val="100000"/>
              </a:lnSpc>
              <a:spcBef>
                <a:spcPct val="0"/>
              </a:spcBef>
              <a:spcAft>
                <a:spcPct val="0"/>
              </a:spcAft>
              <a:buNone/>
              <a:tabLst>
                <a:tab pos="2455604" algn="l"/>
              </a:tabLst>
              <a:defRPr lang="en-US" sz="11500" b="0" cap="none" spc="-50" baseline="0" dirty="0" smtClean="0">
                <a:ln w="3175">
                  <a:noFill/>
                </a:ln>
                <a:gradFill>
                  <a:gsLst>
                    <a:gs pos="94406">
                      <a:srgbClr val="FFFFFF">
                        <a:lumMod val="75000"/>
                        <a:lumOff val="25000"/>
                      </a:srgbClr>
                    </a:gs>
                    <a:gs pos="80000">
                      <a:srgbClr val="FFFFFF">
                        <a:lumMod val="75000"/>
                        <a:lumOff val="25000"/>
                      </a:srgbClr>
                    </a:gs>
                  </a:gsLst>
                  <a:path path="circle">
                    <a:fillToRect l="100000" t="100000"/>
                  </a:path>
                </a:gradFill>
                <a:effectLst/>
                <a:latin typeface="Segoe UI Variable Display Semib" pitchFamily="2" charset="0"/>
              </a:defRPr>
            </a:lvl1pPr>
          </a:lstStyle>
          <a:p>
            <a:pPr marL="0" marR="0" lvl="0" indent="0" algn="ctr" defTabSz="536254" rtl="0" eaLnBrk="1" fontAlgn="base" latinLnBrk="0" hangingPunct="1">
              <a:lnSpc>
                <a:spcPct val="100000"/>
              </a:lnSpc>
              <a:spcBef>
                <a:spcPct val="0"/>
              </a:spcBef>
              <a:spcAft>
                <a:spcPct val="0"/>
              </a:spcAft>
              <a:buClrTx/>
              <a:buSzTx/>
              <a:buFontTx/>
              <a:buNone/>
              <a:tabLst>
                <a:tab pos="545566" algn="l"/>
              </a:tabLst>
              <a:defRPr/>
            </a:pPr>
            <a:r>
              <a:rPr kumimoji="0" lang="en-US" sz="3200" b="0" i="0" u="none" strike="noStrike" kern="1200" cap="none" spc="0" normalizeH="0" baseline="0" noProof="0">
                <a:ln w="3175">
                  <a:noFill/>
                </a:ln>
                <a:gradFill>
                  <a:gsLst>
                    <a:gs pos="10092">
                      <a:srgbClr val="000000"/>
                    </a:gs>
                    <a:gs pos="33028">
                      <a:srgbClr val="000000"/>
                    </a:gs>
                  </a:gsLst>
                  <a:path path="circle">
                    <a:fillToRect l="100000" t="100000"/>
                  </a:path>
                </a:gradFill>
                <a:effectLst/>
                <a:uLnTx/>
                <a:uFillTx/>
                <a:latin typeface="Segoe Sans Text Semibold"/>
                <a:ea typeface="+mn-ea"/>
                <a:cs typeface="Segoe Sans Display Semibold"/>
              </a:rPr>
              <a:t>Microsoft Foundry</a:t>
            </a:r>
            <a:endParaRPr kumimoji="0" lang="en-CA" sz="3200" b="0" i="0" u="none" strike="noStrike" kern="1200" cap="none" spc="0" normalizeH="0" baseline="0" noProof="0">
              <a:ln w="3175">
                <a:noFill/>
              </a:ln>
              <a:gradFill>
                <a:gsLst>
                  <a:gs pos="10092">
                    <a:srgbClr val="000000"/>
                  </a:gs>
                  <a:gs pos="33028">
                    <a:srgbClr val="000000"/>
                  </a:gs>
                </a:gsLst>
                <a:path path="circle">
                  <a:fillToRect l="100000" t="100000"/>
                </a:path>
              </a:gradFill>
              <a:effectLst/>
              <a:uLnTx/>
              <a:uFillTx/>
              <a:latin typeface="Segoe Sans Text Semibold"/>
              <a:ea typeface="+mn-ea"/>
              <a:cs typeface="Segoe Sans Display Semibold"/>
            </a:endParaRPr>
          </a:p>
        </p:txBody>
      </p:sp>
      <p:sp>
        <p:nvSpPr>
          <p:cNvPr id="2" name="Rounded Rectangle 16">
            <a:extLst>
              <a:ext uri="{FF2B5EF4-FFF2-40B4-BE49-F238E27FC236}">
                <a16:creationId xmlns:a16="http://schemas.microsoft.com/office/drawing/2014/main" id="{AD823F1C-F7EE-8FCA-8278-CD816AD413E2}"/>
              </a:ext>
              <a:ext uri="{C183D7F6-B498-43B3-948B-1728B52AA6E4}">
                <adec:decorative xmlns:adec="http://schemas.microsoft.com/office/drawing/2017/decorative" val="1"/>
              </a:ext>
            </a:extLst>
          </p:cNvPr>
          <p:cNvSpPr>
            <a:spLocks/>
          </p:cNvSpPr>
          <p:nvPr/>
        </p:nvSpPr>
        <p:spPr>
          <a:xfrm>
            <a:off x="649794" y="2135696"/>
            <a:ext cx="10892412" cy="4090536"/>
          </a:xfrm>
          <a:prstGeom prst="roundRect">
            <a:avLst>
              <a:gd name="adj" fmla="val 3468"/>
            </a:avLst>
          </a:prstGeom>
          <a:noFill/>
          <a:ln w="12700" cap="rnd">
            <a:solidFill>
              <a:schemeClr val="tx1">
                <a:alpha val="60000"/>
              </a:schemeClr>
            </a:solidFill>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84" rtl="0" eaLnBrk="1" fontAlgn="auto" latinLnBrk="0" hangingPunct="1">
              <a:lnSpc>
                <a:spcPct val="100000"/>
              </a:lnSpc>
              <a:spcBef>
                <a:spcPts val="174"/>
              </a:spcBef>
              <a:spcAft>
                <a:spcPts val="0"/>
              </a:spcAft>
              <a:buClrTx/>
              <a:buSzTx/>
              <a:buFontTx/>
              <a:buNone/>
              <a:tabLst/>
              <a:defRPr/>
            </a:pPr>
            <a:endParaRPr kumimoji="0" lang="en-US" sz="2170" b="1" i="0" u="none" strike="noStrike" kern="1200" cap="none" spc="0" normalizeH="0" baseline="0" noProof="0">
              <a:ln>
                <a:noFill/>
              </a:ln>
              <a:gradFill>
                <a:gsLst>
                  <a:gs pos="41958">
                    <a:srgbClr val="FFFFFF"/>
                  </a:gs>
                  <a:gs pos="63000">
                    <a:srgbClr val="FFFFFF"/>
                  </a:gs>
                </a:gsLst>
                <a:lin ang="0" scaled="0"/>
              </a:gradFill>
              <a:effectLst/>
              <a:uLnTx/>
              <a:uFillTx/>
              <a:latin typeface="Segoe Sans Text"/>
              <a:ea typeface="+mn-ea"/>
              <a:cs typeface="Segoe Sans Display Semibold" pitchFamily="2" charset="0"/>
            </a:endParaRPr>
          </a:p>
        </p:txBody>
      </p:sp>
      <p:grpSp>
        <p:nvGrpSpPr>
          <p:cNvPr id="3" name="Group 2">
            <a:extLst>
              <a:ext uri="{FF2B5EF4-FFF2-40B4-BE49-F238E27FC236}">
                <a16:creationId xmlns:a16="http://schemas.microsoft.com/office/drawing/2014/main" id="{0D6E2778-6D1B-83B6-1C43-33AFB74A3399}"/>
              </a:ext>
            </a:extLst>
          </p:cNvPr>
          <p:cNvGrpSpPr/>
          <p:nvPr/>
        </p:nvGrpSpPr>
        <p:grpSpPr>
          <a:xfrm>
            <a:off x="846376" y="4520186"/>
            <a:ext cx="10501088" cy="640080"/>
            <a:chOff x="843267" y="4015099"/>
            <a:chExt cx="10501088" cy="640080"/>
          </a:xfrm>
        </p:grpSpPr>
        <p:sp>
          <p:nvSpPr>
            <p:cNvPr id="24" name="Rounded Rectangle 2">
              <a:extLst>
                <a:ext uri="{FF2B5EF4-FFF2-40B4-BE49-F238E27FC236}">
                  <a16:creationId xmlns:a16="http://schemas.microsoft.com/office/drawing/2014/main" id="{E262992F-C3F0-A1C3-FF22-2AF73D6D9B51}"/>
                </a:ext>
              </a:extLst>
            </p:cNvPr>
            <p:cNvSpPr/>
            <p:nvPr/>
          </p:nvSpPr>
          <p:spPr>
            <a:xfrm>
              <a:off x="843267" y="4015099"/>
              <a:ext cx="10501088" cy="640080"/>
            </a:xfrm>
            <a:prstGeom prst="roundRect">
              <a:avLst>
                <a:gd name="adj" fmla="val 27652"/>
              </a:avLst>
            </a:prstGeom>
            <a:solidFill>
              <a:schemeClr val="bg1"/>
            </a:solid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594360" tIns="91440" rIns="91440"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Segoe Sans Text"/>
                  <a:ea typeface="+mn-ea"/>
                  <a:cs typeface="+mn-cs"/>
                </a:rPr>
                <a:t>           </a:t>
              </a:r>
            </a:p>
          </p:txBody>
        </p:sp>
        <p:grpSp>
          <p:nvGrpSpPr>
            <p:cNvPr id="26" name="Group 25">
              <a:extLst>
                <a:ext uri="{FF2B5EF4-FFF2-40B4-BE49-F238E27FC236}">
                  <a16:creationId xmlns:a16="http://schemas.microsoft.com/office/drawing/2014/main" id="{F20AFF78-ED3A-9075-58D5-D31303CF7325}"/>
                </a:ext>
              </a:extLst>
            </p:cNvPr>
            <p:cNvGrpSpPr/>
            <p:nvPr/>
          </p:nvGrpSpPr>
          <p:grpSpPr>
            <a:xfrm>
              <a:off x="3593094" y="4133705"/>
              <a:ext cx="4950637" cy="402868"/>
              <a:chOff x="3663108" y="4441675"/>
              <a:chExt cx="4950637" cy="402868"/>
            </a:xfrm>
          </p:grpSpPr>
          <p:pic>
            <p:nvPicPr>
              <p:cNvPr id="27" name="Picture 26">
                <a:extLst>
                  <a:ext uri="{FF2B5EF4-FFF2-40B4-BE49-F238E27FC236}">
                    <a16:creationId xmlns:a16="http://schemas.microsoft.com/office/drawing/2014/main" id="{EA9C9038-5880-002C-AC06-C57230DFB5D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63108" y="4441675"/>
                <a:ext cx="402175" cy="402868"/>
              </a:xfrm>
              <a:prstGeom prst="rect">
                <a:avLst/>
              </a:prstGeom>
            </p:spPr>
          </p:pic>
          <p:sp>
            <p:nvSpPr>
              <p:cNvPr id="30" name="TextBox 29">
                <a:extLst>
                  <a:ext uri="{FF2B5EF4-FFF2-40B4-BE49-F238E27FC236}">
                    <a16:creationId xmlns:a16="http://schemas.microsoft.com/office/drawing/2014/main" id="{03BDB55B-8D2D-E8A6-5EEA-25848828177D}"/>
                  </a:ext>
                </a:extLst>
              </p:cNvPr>
              <p:cNvSpPr txBox="1"/>
              <p:nvPr/>
            </p:nvSpPr>
            <p:spPr>
              <a:xfrm>
                <a:off x="4206368" y="4507233"/>
                <a:ext cx="4407377" cy="246221"/>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Security, Governance and Observability</a:t>
                </a:r>
              </a:p>
            </p:txBody>
          </p:sp>
        </p:grpSp>
      </p:grpSp>
      <p:grpSp>
        <p:nvGrpSpPr>
          <p:cNvPr id="8" name="Group 7">
            <a:extLst>
              <a:ext uri="{FF2B5EF4-FFF2-40B4-BE49-F238E27FC236}">
                <a16:creationId xmlns:a16="http://schemas.microsoft.com/office/drawing/2014/main" id="{FB2090BF-1474-B74F-D599-8A68C058BC90}"/>
              </a:ext>
            </a:extLst>
          </p:cNvPr>
          <p:cNvGrpSpPr/>
          <p:nvPr/>
        </p:nvGrpSpPr>
        <p:grpSpPr>
          <a:xfrm>
            <a:off x="3289680" y="1560087"/>
            <a:ext cx="5611548" cy="316309"/>
            <a:chOff x="3482489" y="2050550"/>
            <a:chExt cx="5611548" cy="316309"/>
          </a:xfrm>
        </p:grpSpPr>
        <p:grpSp>
          <p:nvGrpSpPr>
            <p:cNvPr id="9" name="Group 8">
              <a:extLst>
                <a:ext uri="{FF2B5EF4-FFF2-40B4-BE49-F238E27FC236}">
                  <a16:creationId xmlns:a16="http://schemas.microsoft.com/office/drawing/2014/main" id="{DC32370F-BA6D-2884-B3C0-AF207E732EE5}"/>
                </a:ext>
              </a:extLst>
            </p:cNvPr>
            <p:cNvGrpSpPr/>
            <p:nvPr/>
          </p:nvGrpSpPr>
          <p:grpSpPr>
            <a:xfrm>
              <a:off x="3482489" y="2055609"/>
              <a:ext cx="878237" cy="306939"/>
              <a:chOff x="3930940" y="4952181"/>
              <a:chExt cx="878237" cy="306939"/>
            </a:xfrm>
          </p:grpSpPr>
          <p:pic>
            <p:nvPicPr>
              <p:cNvPr id="25" name="Graphic 24">
                <a:extLst>
                  <a:ext uri="{FF2B5EF4-FFF2-40B4-BE49-F238E27FC236}">
                    <a16:creationId xmlns:a16="http://schemas.microsoft.com/office/drawing/2014/main" id="{93DA6032-8811-ED6C-C6E4-61469D0BDB64}"/>
                  </a:ext>
                </a:extLst>
              </p:cNvPr>
              <p:cNvPicPr>
                <a:picLocks noChangeAspect="1"/>
              </p:cNvPicPr>
              <p:nvPr/>
            </p:nvPicPr>
            <p:blipFill>
              <a:blip r:embed="rId5">
                <a:lum bright="-100000"/>
                <a:extLst>
                  <a:ext uri="{96DAC541-7B7A-43D3-8B79-37D633B846F1}">
                    <asvg:svgBlip xmlns:asvg="http://schemas.microsoft.com/office/drawing/2016/SVG/main" r:embed="rId6"/>
                  </a:ext>
                </a:extLst>
              </a:blip>
              <a:stretch>
                <a:fillRect/>
              </a:stretch>
            </p:blipFill>
            <p:spPr>
              <a:xfrm>
                <a:off x="3930940" y="4952181"/>
                <a:ext cx="311204" cy="306939"/>
              </a:xfrm>
              <a:prstGeom prst="rect">
                <a:avLst/>
              </a:prstGeom>
            </p:spPr>
          </p:pic>
          <p:sp>
            <p:nvSpPr>
              <p:cNvPr id="28" name="TextBox 27">
                <a:extLst>
                  <a:ext uri="{FF2B5EF4-FFF2-40B4-BE49-F238E27FC236}">
                    <a16:creationId xmlns:a16="http://schemas.microsoft.com/office/drawing/2014/main" id="{067BB4A2-57EE-86A8-1101-4741EC483544}"/>
                  </a:ext>
                </a:extLst>
              </p:cNvPr>
              <p:cNvSpPr txBox="1"/>
              <p:nvPr/>
            </p:nvSpPr>
            <p:spPr>
              <a:xfrm>
                <a:off x="4373117" y="5043596"/>
                <a:ext cx="436060"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GitHub</a:t>
                </a:r>
              </a:p>
            </p:txBody>
          </p:sp>
        </p:grpSp>
        <p:grpSp>
          <p:nvGrpSpPr>
            <p:cNvPr id="10" name="Group 9">
              <a:extLst>
                <a:ext uri="{FF2B5EF4-FFF2-40B4-BE49-F238E27FC236}">
                  <a16:creationId xmlns:a16="http://schemas.microsoft.com/office/drawing/2014/main" id="{98DC1317-6D92-0338-D1C1-691BD620EDD7}"/>
                </a:ext>
              </a:extLst>
            </p:cNvPr>
            <p:cNvGrpSpPr/>
            <p:nvPr/>
          </p:nvGrpSpPr>
          <p:grpSpPr>
            <a:xfrm>
              <a:off x="5001482" y="2057975"/>
              <a:ext cx="1360506" cy="302124"/>
              <a:chOff x="5540566" y="4957903"/>
              <a:chExt cx="1360506" cy="302124"/>
            </a:xfrm>
          </p:grpSpPr>
          <p:pic>
            <p:nvPicPr>
              <p:cNvPr id="22" name="Picture 93">
                <a:extLst>
                  <a:ext uri="{FF2B5EF4-FFF2-40B4-BE49-F238E27FC236}">
                    <a16:creationId xmlns:a16="http://schemas.microsoft.com/office/drawing/2014/main" id="{800BBEDC-0297-D5DF-273F-23A15EC701F1}"/>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rcRect l="2769" r="2769"/>
              <a:stretch/>
            </p:blipFill>
            <p:spPr>
              <a:xfrm>
                <a:off x="6615679" y="4957903"/>
                <a:ext cx="285393" cy="302124"/>
              </a:xfrm>
              <a:prstGeom prst="rect">
                <a:avLst/>
              </a:prstGeom>
              <a:ln w="6657" cap="flat">
                <a:noFill/>
                <a:prstDash val="solid"/>
                <a:miter/>
              </a:ln>
              <a:effectLst/>
            </p:spPr>
          </p:pic>
          <p:sp>
            <p:nvSpPr>
              <p:cNvPr id="23" name="TextBox 22">
                <a:extLst>
                  <a:ext uri="{FF2B5EF4-FFF2-40B4-BE49-F238E27FC236}">
                    <a16:creationId xmlns:a16="http://schemas.microsoft.com/office/drawing/2014/main" id="{E2322918-7FCA-4C7D-C238-D288E35986D5}"/>
                  </a:ext>
                </a:extLst>
              </p:cNvPr>
              <p:cNvSpPr txBox="1"/>
              <p:nvPr/>
            </p:nvSpPr>
            <p:spPr>
              <a:xfrm>
                <a:off x="5540566" y="5043596"/>
                <a:ext cx="778311"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Visual Studio</a:t>
                </a:r>
              </a:p>
            </p:txBody>
          </p:sp>
        </p:grpSp>
        <p:grpSp>
          <p:nvGrpSpPr>
            <p:cNvPr id="11" name="Group 10">
              <a:extLst>
                <a:ext uri="{FF2B5EF4-FFF2-40B4-BE49-F238E27FC236}">
                  <a16:creationId xmlns:a16="http://schemas.microsoft.com/office/drawing/2014/main" id="{BABC5BDD-A7BF-9160-376F-E23714C1A08B}"/>
                </a:ext>
              </a:extLst>
            </p:cNvPr>
            <p:cNvGrpSpPr/>
            <p:nvPr/>
          </p:nvGrpSpPr>
          <p:grpSpPr>
            <a:xfrm>
              <a:off x="4570407" y="2055199"/>
              <a:ext cx="2993918" cy="311660"/>
              <a:chOff x="3684629" y="5382972"/>
              <a:chExt cx="2993918" cy="311660"/>
            </a:xfrm>
          </p:grpSpPr>
          <p:pic>
            <p:nvPicPr>
              <p:cNvPr id="18" name="Picture 17">
                <a:extLst>
                  <a:ext uri="{FF2B5EF4-FFF2-40B4-BE49-F238E27FC236}">
                    <a16:creationId xmlns:a16="http://schemas.microsoft.com/office/drawing/2014/main" id="{D9E6A1A6-CCF8-B447-B820-5E539FF4C3D0}"/>
                  </a:ext>
                  <a:ext uri="{C183D7F6-B498-43B3-948B-1728B52AA6E4}">
                    <adec:decorative xmlns:adec="http://schemas.microsoft.com/office/drawing/2017/decorative" val="1"/>
                  </a:ext>
                </a:extLst>
              </p:cNvPr>
              <p:cNvPicPr>
                <a:picLocks noChangeAspect="1"/>
              </p:cNvPicPr>
              <p:nvPr/>
            </p:nvPicPr>
            <p:blipFill>
              <a:blip r:embed="rId9" cstate="print">
                <a:extLst>
                  <a:ext uri="{28A0092B-C50C-407E-A947-70E740481C1C}">
                    <a14:useLocalDpi xmlns:a14="http://schemas.microsoft.com/office/drawing/2010/main" val="0"/>
                  </a:ext>
                </a:extLst>
              </a:blip>
              <a:srcRect l="20481" r="20481"/>
              <a:stretch/>
            </p:blipFill>
            <p:spPr>
              <a:xfrm>
                <a:off x="3684629" y="5382972"/>
                <a:ext cx="319622" cy="311660"/>
              </a:xfrm>
              <a:prstGeom prst="rect">
                <a:avLst/>
              </a:prstGeom>
              <a:ln w="6657" cap="flat">
                <a:noFill/>
                <a:prstDash val="solid"/>
                <a:miter/>
              </a:ln>
              <a:effectLst/>
            </p:spPr>
          </p:pic>
          <p:sp>
            <p:nvSpPr>
              <p:cNvPr id="19" name="TextBox 18">
                <a:extLst>
                  <a:ext uri="{FF2B5EF4-FFF2-40B4-BE49-F238E27FC236}">
                    <a16:creationId xmlns:a16="http://schemas.microsoft.com/office/drawing/2014/main" id="{A16CCA1D-151B-7DDF-9F8E-9D977873461E}"/>
                  </a:ext>
                </a:extLst>
              </p:cNvPr>
              <p:cNvSpPr txBox="1"/>
              <p:nvPr/>
            </p:nvSpPr>
            <p:spPr>
              <a:xfrm>
                <a:off x="5547828" y="5450399"/>
                <a:ext cx="1130719"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Visual Studio Code</a:t>
                </a:r>
              </a:p>
            </p:txBody>
          </p:sp>
        </p:grpSp>
        <p:grpSp>
          <p:nvGrpSpPr>
            <p:cNvPr id="14" name="Group 13">
              <a:extLst>
                <a:ext uri="{FF2B5EF4-FFF2-40B4-BE49-F238E27FC236}">
                  <a16:creationId xmlns:a16="http://schemas.microsoft.com/office/drawing/2014/main" id="{537269B5-ED38-BCD6-DB62-528FA56AB6BE}"/>
                </a:ext>
              </a:extLst>
            </p:cNvPr>
            <p:cNvGrpSpPr/>
            <p:nvPr/>
          </p:nvGrpSpPr>
          <p:grpSpPr>
            <a:xfrm>
              <a:off x="7783295" y="2050550"/>
              <a:ext cx="1310742" cy="316309"/>
              <a:chOff x="4280826" y="5380597"/>
              <a:chExt cx="1310742" cy="316309"/>
            </a:xfrm>
          </p:grpSpPr>
          <p:pic>
            <p:nvPicPr>
              <p:cNvPr id="16" name="Picture 15">
                <a:extLst>
                  <a:ext uri="{FF2B5EF4-FFF2-40B4-BE49-F238E27FC236}">
                    <a16:creationId xmlns:a16="http://schemas.microsoft.com/office/drawing/2014/main" id="{57C0527E-2D4F-2661-2142-D1804C4F77ED}"/>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4280826" y="5380597"/>
                <a:ext cx="313948" cy="316309"/>
              </a:xfrm>
              <a:prstGeom prst="rect">
                <a:avLst/>
              </a:prstGeom>
              <a:effectLst/>
            </p:spPr>
          </p:pic>
          <p:sp>
            <p:nvSpPr>
              <p:cNvPr id="17" name="TextBox 16">
                <a:extLst>
                  <a:ext uri="{FF2B5EF4-FFF2-40B4-BE49-F238E27FC236}">
                    <a16:creationId xmlns:a16="http://schemas.microsoft.com/office/drawing/2014/main" id="{24EA3426-08CF-AF44-528A-201A750BB335}"/>
                  </a:ext>
                </a:extLst>
              </p:cNvPr>
              <p:cNvSpPr txBox="1"/>
              <p:nvPr/>
            </p:nvSpPr>
            <p:spPr>
              <a:xfrm>
                <a:off x="4723608" y="5453708"/>
                <a:ext cx="867960"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Copilot Studio</a:t>
                </a:r>
              </a:p>
            </p:txBody>
          </p:sp>
        </p:grpSp>
      </p:grpSp>
      <p:sp>
        <p:nvSpPr>
          <p:cNvPr id="54" name="Rounded Rectangle 25">
            <a:extLst>
              <a:ext uri="{FF2B5EF4-FFF2-40B4-BE49-F238E27FC236}">
                <a16:creationId xmlns:a16="http://schemas.microsoft.com/office/drawing/2014/main" id="{13851528-0BC6-116A-6968-DA740D0E2A2A}"/>
              </a:ext>
            </a:extLst>
          </p:cNvPr>
          <p:cNvSpPr/>
          <p:nvPr/>
        </p:nvSpPr>
        <p:spPr>
          <a:xfrm>
            <a:off x="1913049" y="3591558"/>
            <a:ext cx="8364811" cy="373523"/>
          </a:xfrm>
          <a:prstGeom prst="roundRect">
            <a:avLst>
              <a:gd name="adj" fmla="val 50000"/>
            </a:avLst>
          </a:prstGeom>
          <a:no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Sans Text Semibold"/>
                <a:ea typeface="+mn-ea"/>
                <a:cs typeface="+mn-cs"/>
              </a:rPr>
              <a:t>Build context-aware and action-oriented agents with 1,400+ pre-built connections and MCP tools</a:t>
            </a:r>
          </a:p>
        </p:txBody>
      </p:sp>
      <p:sp>
        <p:nvSpPr>
          <p:cNvPr id="55" name="Rounded Rectangle 25">
            <a:extLst>
              <a:ext uri="{FF2B5EF4-FFF2-40B4-BE49-F238E27FC236}">
                <a16:creationId xmlns:a16="http://schemas.microsoft.com/office/drawing/2014/main" id="{D444C501-EB6E-2F3A-6590-AFBA301F2CCF}"/>
              </a:ext>
            </a:extLst>
          </p:cNvPr>
          <p:cNvSpPr/>
          <p:nvPr/>
        </p:nvSpPr>
        <p:spPr>
          <a:xfrm>
            <a:off x="3432163" y="1151701"/>
            <a:ext cx="5304867" cy="373523"/>
          </a:xfrm>
          <a:prstGeom prst="roundRect">
            <a:avLst>
              <a:gd name="adj" fmla="val 50000"/>
            </a:avLst>
          </a:prstGeom>
          <a:no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Sans Text Semibold"/>
                <a:ea typeface="+mn-ea"/>
                <a:cs typeface="+mn-cs"/>
              </a:rPr>
              <a:t>Streamline development with native IDE experiences</a:t>
            </a:r>
          </a:p>
        </p:txBody>
      </p:sp>
      <p:sp>
        <p:nvSpPr>
          <p:cNvPr id="56" name="Rounded Rectangle 25">
            <a:extLst>
              <a:ext uri="{FF2B5EF4-FFF2-40B4-BE49-F238E27FC236}">
                <a16:creationId xmlns:a16="http://schemas.microsoft.com/office/drawing/2014/main" id="{77E17B45-B4F3-9E77-C57C-596582228B2B}"/>
              </a:ext>
            </a:extLst>
          </p:cNvPr>
          <p:cNvSpPr/>
          <p:nvPr/>
        </p:nvSpPr>
        <p:spPr>
          <a:xfrm>
            <a:off x="1152620" y="5216169"/>
            <a:ext cx="9885671" cy="373523"/>
          </a:xfrm>
          <a:prstGeom prst="roundRect">
            <a:avLst>
              <a:gd name="adj" fmla="val 50000"/>
            </a:avLst>
          </a:prstGeom>
          <a:noFill/>
          <a:ln w="127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Sans Text Semibold"/>
                <a:ea typeface="+mn-ea"/>
                <a:cs typeface="+mn-cs"/>
              </a:rPr>
              <a:t>Leverage a complete signals management layer with Microsoft Security integrations</a:t>
            </a:r>
          </a:p>
        </p:txBody>
      </p:sp>
      <p:grpSp>
        <p:nvGrpSpPr>
          <p:cNvPr id="57" name="Group 56">
            <a:extLst>
              <a:ext uri="{FF2B5EF4-FFF2-40B4-BE49-F238E27FC236}">
                <a16:creationId xmlns:a16="http://schemas.microsoft.com/office/drawing/2014/main" id="{678DC150-FE39-9D7B-0D9F-20421F54F0E0}"/>
              </a:ext>
            </a:extLst>
          </p:cNvPr>
          <p:cNvGrpSpPr/>
          <p:nvPr/>
        </p:nvGrpSpPr>
        <p:grpSpPr>
          <a:xfrm>
            <a:off x="2649184" y="5587008"/>
            <a:ext cx="7020117" cy="353910"/>
            <a:chOff x="3353505" y="4428100"/>
            <a:chExt cx="7020117" cy="353910"/>
          </a:xfrm>
        </p:grpSpPr>
        <p:grpSp>
          <p:nvGrpSpPr>
            <p:cNvPr id="59" name="Group 58">
              <a:extLst>
                <a:ext uri="{FF2B5EF4-FFF2-40B4-BE49-F238E27FC236}">
                  <a16:creationId xmlns:a16="http://schemas.microsoft.com/office/drawing/2014/main" id="{55613A78-9546-DF97-92A2-1D2139D8EA7E}"/>
                </a:ext>
              </a:extLst>
            </p:cNvPr>
            <p:cNvGrpSpPr/>
            <p:nvPr/>
          </p:nvGrpSpPr>
          <p:grpSpPr>
            <a:xfrm>
              <a:off x="3353505" y="4464712"/>
              <a:ext cx="1694835" cy="280686"/>
              <a:chOff x="3740424" y="4657232"/>
              <a:chExt cx="1694835" cy="280686"/>
            </a:xfrm>
          </p:grpSpPr>
          <p:pic>
            <p:nvPicPr>
              <p:cNvPr id="70" name="Picture 69" descr="A blue and pink logo&#10;&#10;AI-generated content may be incorrect.">
                <a:extLst>
                  <a:ext uri="{FF2B5EF4-FFF2-40B4-BE49-F238E27FC236}">
                    <a16:creationId xmlns:a16="http://schemas.microsoft.com/office/drawing/2014/main" id="{6106C16B-B67A-94CF-232E-EBD833FFA24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740424" y="4657232"/>
                <a:ext cx="280688" cy="280686"/>
              </a:xfrm>
              <a:prstGeom prst="rect">
                <a:avLst/>
              </a:prstGeom>
            </p:spPr>
          </p:pic>
          <p:sp>
            <p:nvSpPr>
              <p:cNvPr id="71" name="TextBox 70">
                <a:extLst>
                  <a:ext uri="{FF2B5EF4-FFF2-40B4-BE49-F238E27FC236}">
                    <a16:creationId xmlns:a16="http://schemas.microsoft.com/office/drawing/2014/main" id="{6549BA2E-ECD0-8805-15DF-C8FE9B45D5E0}"/>
                  </a:ext>
                </a:extLst>
              </p:cNvPr>
              <p:cNvSpPr txBox="1"/>
              <p:nvPr/>
            </p:nvSpPr>
            <p:spPr>
              <a:xfrm>
                <a:off x="4123870" y="4712121"/>
                <a:ext cx="1311389"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Microsoft Agent 365</a:t>
                </a:r>
              </a:p>
            </p:txBody>
          </p:sp>
        </p:grpSp>
        <p:grpSp>
          <p:nvGrpSpPr>
            <p:cNvPr id="60" name="Group 59">
              <a:extLst>
                <a:ext uri="{FF2B5EF4-FFF2-40B4-BE49-F238E27FC236}">
                  <a16:creationId xmlns:a16="http://schemas.microsoft.com/office/drawing/2014/main" id="{BCD13BD2-BE4D-2275-0C00-AE2EEA100121}"/>
                </a:ext>
              </a:extLst>
            </p:cNvPr>
            <p:cNvGrpSpPr/>
            <p:nvPr/>
          </p:nvGrpSpPr>
          <p:grpSpPr>
            <a:xfrm>
              <a:off x="5080688" y="4428100"/>
              <a:ext cx="1672938" cy="353910"/>
              <a:chOff x="4182969" y="5115348"/>
              <a:chExt cx="1672938" cy="353910"/>
            </a:xfrm>
          </p:grpSpPr>
          <p:pic>
            <p:nvPicPr>
              <p:cNvPr id="68" name="Picture 67" descr="A blue shield with black background&#10;&#10;AI-generated content may be incorrect.">
                <a:extLst>
                  <a:ext uri="{FF2B5EF4-FFF2-40B4-BE49-F238E27FC236}">
                    <a16:creationId xmlns:a16="http://schemas.microsoft.com/office/drawing/2014/main" id="{95FDFDD0-FFAC-0357-5A1B-7D02A3C0F00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182969" y="5115348"/>
                <a:ext cx="353912" cy="353910"/>
              </a:xfrm>
              <a:prstGeom prst="rect">
                <a:avLst/>
              </a:prstGeom>
            </p:spPr>
          </p:pic>
          <p:sp>
            <p:nvSpPr>
              <p:cNvPr id="69" name="TextBox 68">
                <a:extLst>
                  <a:ext uri="{FF2B5EF4-FFF2-40B4-BE49-F238E27FC236}">
                    <a16:creationId xmlns:a16="http://schemas.microsoft.com/office/drawing/2014/main" id="{804A10CB-F6EA-318F-E801-12D223A35C6D}"/>
                  </a:ext>
                </a:extLst>
              </p:cNvPr>
              <p:cNvSpPr txBox="1"/>
              <p:nvPr/>
            </p:nvSpPr>
            <p:spPr>
              <a:xfrm>
                <a:off x="4651792" y="5206849"/>
                <a:ext cx="1204115"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Microsoft Defender</a:t>
                </a:r>
              </a:p>
            </p:txBody>
          </p:sp>
        </p:grpSp>
        <p:grpSp>
          <p:nvGrpSpPr>
            <p:cNvPr id="62" name="Group 61">
              <a:extLst>
                <a:ext uri="{FF2B5EF4-FFF2-40B4-BE49-F238E27FC236}">
                  <a16:creationId xmlns:a16="http://schemas.microsoft.com/office/drawing/2014/main" id="{64FD4E9D-6A9E-B504-6638-4B956C2A22BD}"/>
                </a:ext>
              </a:extLst>
            </p:cNvPr>
            <p:cNvGrpSpPr/>
            <p:nvPr/>
          </p:nvGrpSpPr>
          <p:grpSpPr>
            <a:xfrm>
              <a:off x="7077354" y="4447007"/>
              <a:ext cx="1532634" cy="287634"/>
              <a:chOff x="7199783" y="4460770"/>
              <a:chExt cx="1532634" cy="287634"/>
            </a:xfrm>
          </p:grpSpPr>
          <p:pic>
            <p:nvPicPr>
              <p:cNvPr id="66" name="Picture 65">
                <a:extLst>
                  <a:ext uri="{FF2B5EF4-FFF2-40B4-BE49-F238E27FC236}">
                    <a16:creationId xmlns:a16="http://schemas.microsoft.com/office/drawing/2014/main" id="{06807B88-A3D3-A50F-4766-B7C0DECDE77F}"/>
                  </a:ext>
                </a:extLst>
              </p:cNvPr>
              <p:cNvPicPr>
                <a:picLocks noChangeAspect="1"/>
              </p:cNvPicPr>
              <p:nvPr/>
            </p:nvPicPr>
            <p:blipFill>
              <a:blip r:embed="rId13"/>
              <a:stretch>
                <a:fillRect/>
              </a:stretch>
            </p:blipFill>
            <p:spPr>
              <a:xfrm>
                <a:off x="7199783" y="4460770"/>
                <a:ext cx="315786" cy="287634"/>
              </a:xfrm>
              <a:prstGeom prst="rect">
                <a:avLst/>
              </a:prstGeom>
            </p:spPr>
          </p:pic>
          <p:sp>
            <p:nvSpPr>
              <p:cNvPr id="67" name="TextBox 66">
                <a:extLst>
                  <a:ext uri="{FF2B5EF4-FFF2-40B4-BE49-F238E27FC236}">
                    <a16:creationId xmlns:a16="http://schemas.microsoft.com/office/drawing/2014/main" id="{E7161B2D-3D22-3EC0-1BEA-40CBCF9D17EE}"/>
                  </a:ext>
                </a:extLst>
              </p:cNvPr>
              <p:cNvSpPr txBox="1"/>
              <p:nvPr/>
            </p:nvSpPr>
            <p:spPr>
              <a:xfrm>
                <a:off x="7630480" y="4541874"/>
                <a:ext cx="1101937"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Microsoft Purview</a:t>
                </a:r>
              </a:p>
            </p:txBody>
          </p:sp>
        </p:grpSp>
        <p:grpSp>
          <p:nvGrpSpPr>
            <p:cNvPr id="63" name="Group 62">
              <a:extLst>
                <a:ext uri="{FF2B5EF4-FFF2-40B4-BE49-F238E27FC236}">
                  <a16:creationId xmlns:a16="http://schemas.microsoft.com/office/drawing/2014/main" id="{2255A791-1D67-ADC6-8C71-34E3972C462F}"/>
                </a:ext>
              </a:extLst>
            </p:cNvPr>
            <p:cNvGrpSpPr/>
            <p:nvPr/>
          </p:nvGrpSpPr>
          <p:grpSpPr>
            <a:xfrm>
              <a:off x="9013478" y="4446360"/>
              <a:ext cx="1360144" cy="295540"/>
              <a:chOff x="7871086" y="4992448"/>
              <a:chExt cx="1360144" cy="295540"/>
            </a:xfrm>
          </p:grpSpPr>
          <p:pic>
            <p:nvPicPr>
              <p:cNvPr id="64" name="Picture 63" descr="A blue and black logo&#10;&#10;AI-generated content may be incorrect.">
                <a:extLst>
                  <a:ext uri="{FF2B5EF4-FFF2-40B4-BE49-F238E27FC236}">
                    <a16:creationId xmlns:a16="http://schemas.microsoft.com/office/drawing/2014/main" id="{F8A8C06E-D1CD-10EC-A422-F86BAC09D45E}"/>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871086" y="4992448"/>
                <a:ext cx="237377" cy="295540"/>
              </a:xfrm>
              <a:prstGeom prst="rect">
                <a:avLst/>
              </a:prstGeom>
            </p:spPr>
          </p:pic>
          <p:sp>
            <p:nvSpPr>
              <p:cNvPr id="65" name="TextBox 64">
                <a:extLst>
                  <a:ext uri="{FF2B5EF4-FFF2-40B4-BE49-F238E27FC236}">
                    <a16:creationId xmlns:a16="http://schemas.microsoft.com/office/drawing/2014/main" id="{C8A05793-6C69-B067-C6F4-F49963D013BD}"/>
                  </a:ext>
                </a:extLst>
              </p:cNvPr>
              <p:cNvSpPr txBox="1"/>
              <p:nvPr/>
            </p:nvSpPr>
            <p:spPr>
              <a:xfrm>
                <a:off x="8229447" y="5060967"/>
                <a:ext cx="1001783"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Microsoft Entra</a:t>
                </a:r>
              </a:p>
            </p:txBody>
          </p:sp>
        </p:grpSp>
      </p:grpSp>
      <p:grpSp>
        <p:nvGrpSpPr>
          <p:cNvPr id="42" name="Group 41">
            <a:extLst>
              <a:ext uri="{FF2B5EF4-FFF2-40B4-BE49-F238E27FC236}">
                <a16:creationId xmlns:a16="http://schemas.microsoft.com/office/drawing/2014/main" id="{7FF0D732-1801-BC48-18CD-3D9FAB7562E7}"/>
              </a:ext>
            </a:extLst>
          </p:cNvPr>
          <p:cNvGrpSpPr/>
          <p:nvPr/>
        </p:nvGrpSpPr>
        <p:grpSpPr>
          <a:xfrm>
            <a:off x="1110669" y="4032421"/>
            <a:ext cx="9969569" cy="379818"/>
            <a:chOff x="1199443" y="3892654"/>
            <a:chExt cx="9969569" cy="379818"/>
          </a:xfrm>
        </p:grpSpPr>
        <p:grpSp>
          <p:nvGrpSpPr>
            <p:cNvPr id="100" name="Group 99">
              <a:extLst>
                <a:ext uri="{FF2B5EF4-FFF2-40B4-BE49-F238E27FC236}">
                  <a16:creationId xmlns:a16="http://schemas.microsoft.com/office/drawing/2014/main" id="{A2EE2EE9-AC74-7EDA-4E71-D5B302949885}"/>
                </a:ext>
              </a:extLst>
            </p:cNvPr>
            <p:cNvGrpSpPr/>
            <p:nvPr/>
          </p:nvGrpSpPr>
          <p:grpSpPr>
            <a:xfrm>
              <a:off x="1199443" y="3892654"/>
              <a:ext cx="9969569" cy="379818"/>
              <a:chOff x="1412858" y="3881913"/>
              <a:chExt cx="9969569" cy="379818"/>
            </a:xfrm>
          </p:grpSpPr>
          <p:pic>
            <p:nvPicPr>
              <p:cNvPr id="86" name="Picture 20" descr="SAP Enterprise Threat Detection - Microsoft Sentinel - Integration icon">
                <a:extLst>
                  <a:ext uri="{FF2B5EF4-FFF2-40B4-BE49-F238E27FC236}">
                    <a16:creationId xmlns:a16="http://schemas.microsoft.com/office/drawing/2014/main" id="{CDC4EC25-D92F-08E5-2959-6534ECAD90B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562413" y="3882085"/>
                <a:ext cx="379646" cy="379646"/>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85">
                <a:extLst>
                  <a:ext uri="{FF2B5EF4-FFF2-40B4-BE49-F238E27FC236}">
                    <a16:creationId xmlns:a16="http://schemas.microsoft.com/office/drawing/2014/main" id="{11D55754-3E65-7B51-F51A-46B55820503F}"/>
                  </a:ext>
                </a:extLst>
              </p:cNvPr>
              <p:cNvPicPr>
                <a:picLocks noChangeAspect="1"/>
              </p:cNvPicPr>
              <p:nvPr/>
            </p:nvPicPr>
            <p:blipFill>
              <a:blip r:embed="rId16">
                <a:extLst>
                  <a:ext uri="{96DAC541-7B7A-43D3-8B79-37D633B846F1}">
                    <asvg:svgBlip xmlns:asvg="http://schemas.microsoft.com/office/drawing/2016/SVG/main" r:embed="rId17"/>
                  </a:ext>
                </a:extLst>
              </a:blip>
              <a:srcRect/>
              <a:stretch/>
            </p:blipFill>
            <p:spPr>
              <a:xfrm>
                <a:off x="5688608" y="3957350"/>
                <a:ext cx="574112" cy="187209"/>
              </a:xfrm>
              <a:prstGeom prst="rect">
                <a:avLst/>
              </a:prstGeom>
            </p:spPr>
          </p:pic>
          <p:pic>
            <p:nvPicPr>
              <p:cNvPr id="90" name="Picture 89">
                <a:extLst>
                  <a:ext uri="{FF2B5EF4-FFF2-40B4-BE49-F238E27FC236}">
                    <a16:creationId xmlns:a16="http://schemas.microsoft.com/office/drawing/2014/main" id="{17EEF1EE-7329-F0DB-9955-227E8B131FB3}"/>
                  </a:ext>
                </a:extLst>
              </p:cNvPr>
              <p:cNvPicPr>
                <a:picLocks noChangeAspect="1"/>
              </p:cNvPicPr>
              <p:nvPr/>
            </p:nvPicPr>
            <p:blipFill>
              <a:blip r:embed="rId18"/>
              <a:stretch>
                <a:fillRect/>
              </a:stretch>
            </p:blipFill>
            <p:spPr>
              <a:xfrm>
                <a:off x="1412858" y="3969702"/>
                <a:ext cx="635498" cy="165538"/>
              </a:xfrm>
              <a:prstGeom prst="rect">
                <a:avLst/>
              </a:prstGeom>
            </p:spPr>
          </p:pic>
          <p:grpSp>
            <p:nvGrpSpPr>
              <p:cNvPr id="98" name="Group 97">
                <a:extLst>
                  <a:ext uri="{FF2B5EF4-FFF2-40B4-BE49-F238E27FC236}">
                    <a16:creationId xmlns:a16="http://schemas.microsoft.com/office/drawing/2014/main" id="{849E0025-8CCB-4502-23ED-37030C236B70}"/>
                  </a:ext>
                </a:extLst>
              </p:cNvPr>
              <p:cNvGrpSpPr/>
              <p:nvPr/>
            </p:nvGrpSpPr>
            <p:grpSpPr>
              <a:xfrm>
                <a:off x="8188588" y="3881913"/>
                <a:ext cx="1416015" cy="313000"/>
                <a:chOff x="9761400" y="7953785"/>
                <a:chExt cx="1416015" cy="313000"/>
              </a:xfrm>
            </p:grpSpPr>
            <p:pic>
              <p:nvPicPr>
                <p:cNvPr id="52" name="Graphic 51">
                  <a:extLst>
                    <a:ext uri="{FF2B5EF4-FFF2-40B4-BE49-F238E27FC236}">
                      <a16:creationId xmlns:a16="http://schemas.microsoft.com/office/drawing/2014/main" id="{7ECD9957-5D91-76E4-1262-1737B97455C8}"/>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9761400" y="7953785"/>
                  <a:ext cx="313000" cy="313000"/>
                </a:xfrm>
                <a:prstGeom prst="rect">
                  <a:avLst/>
                </a:prstGeom>
              </p:spPr>
            </p:pic>
            <p:sp>
              <p:nvSpPr>
                <p:cNvPr id="91" name="TextBox 90">
                  <a:extLst>
                    <a:ext uri="{FF2B5EF4-FFF2-40B4-BE49-F238E27FC236}">
                      <a16:creationId xmlns:a16="http://schemas.microsoft.com/office/drawing/2014/main" id="{8188A537-12C3-DAEF-065A-D9676395B440}"/>
                    </a:ext>
                  </a:extLst>
                </p:cNvPr>
                <p:cNvSpPr txBox="1"/>
                <p:nvPr/>
              </p:nvSpPr>
              <p:spPr>
                <a:xfrm>
                  <a:off x="10130393" y="8033340"/>
                  <a:ext cx="1047022"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Microsoft Fabric</a:t>
                  </a:r>
                </a:p>
              </p:txBody>
            </p:sp>
          </p:grpSp>
          <p:grpSp>
            <p:nvGrpSpPr>
              <p:cNvPr id="99" name="Group 98">
                <a:extLst>
                  <a:ext uri="{FF2B5EF4-FFF2-40B4-BE49-F238E27FC236}">
                    <a16:creationId xmlns:a16="http://schemas.microsoft.com/office/drawing/2014/main" id="{B934644E-E44C-BE1C-1A3F-A15073E695F5}"/>
                  </a:ext>
                </a:extLst>
              </p:cNvPr>
              <p:cNvGrpSpPr/>
              <p:nvPr/>
            </p:nvGrpSpPr>
            <p:grpSpPr>
              <a:xfrm>
                <a:off x="9882716" y="3916267"/>
                <a:ext cx="1499711" cy="275440"/>
                <a:chOff x="11455528" y="7988139"/>
                <a:chExt cx="1499711" cy="275440"/>
              </a:xfrm>
            </p:grpSpPr>
            <p:pic>
              <p:nvPicPr>
                <p:cNvPr id="92" name="Graphic 91">
                  <a:extLst>
                    <a:ext uri="{FF2B5EF4-FFF2-40B4-BE49-F238E27FC236}">
                      <a16:creationId xmlns:a16="http://schemas.microsoft.com/office/drawing/2014/main" id="{9AF86965-5E3F-6E60-3A99-410648FCF58E}"/>
                    </a:ext>
                  </a:extLst>
                </p:cNvPr>
                <p:cNvPicPr>
                  <a:picLocks noChangeAspect="1"/>
                </p:cNvPicPr>
                <p:nvPr/>
              </p:nvPicPr>
              <p:blipFill>
                <a:blip r:embed="rId21">
                  <a:extLst>
                    <a:ext uri="{28A0092B-C50C-407E-A947-70E740481C1C}">
                      <a14:useLocalDpi xmlns:a14="http://schemas.microsoft.com/office/drawing/2010/main" val="0"/>
                    </a:ext>
                  </a:extLst>
                </a:blip>
                <a:srcRect/>
                <a:stretch/>
              </p:blipFill>
              <p:spPr>
                <a:xfrm>
                  <a:off x="11455528" y="7988139"/>
                  <a:ext cx="313000" cy="275440"/>
                </a:xfrm>
                <a:prstGeom prst="rect">
                  <a:avLst/>
                </a:prstGeom>
              </p:spPr>
            </p:pic>
            <p:sp>
              <p:nvSpPr>
                <p:cNvPr id="93" name="TextBox 92">
                  <a:extLst>
                    <a:ext uri="{FF2B5EF4-FFF2-40B4-BE49-F238E27FC236}">
                      <a16:creationId xmlns:a16="http://schemas.microsoft.com/office/drawing/2014/main" id="{27BC5DCB-6CC9-5BF9-3FE4-0FEEB7018E33}"/>
                    </a:ext>
                  </a:extLst>
                </p:cNvPr>
                <p:cNvSpPr txBox="1"/>
                <p:nvPr/>
              </p:nvSpPr>
              <p:spPr>
                <a:xfrm>
                  <a:off x="11824520" y="8048915"/>
                  <a:ext cx="1130719"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Microsoft </a:t>
                  </a:r>
                  <a:r>
                    <a:rPr kumimoji="0" lang="en-US" sz="1000" b="0" i="0" u="none" strike="noStrike" kern="1200" cap="none" spc="0" normalizeH="0" baseline="0" noProof="0" err="1">
                      <a:ln>
                        <a:noFill/>
                      </a:ln>
                      <a:solidFill>
                        <a:srgbClr val="000000"/>
                      </a:solidFill>
                      <a:effectLst/>
                      <a:uLnTx/>
                      <a:uFillTx/>
                      <a:latin typeface="Segoe Sans Text"/>
                      <a:ea typeface="+mn-ea"/>
                      <a:cs typeface="+mn-cs"/>
                    </a:rPr>
                    <a:t>OneLake</a:t>
                  </a:r>
                  <a:endParaRPr kumimoji="0" lang="en-US" sz="1000" b="0" i="0" u="none" strike="noStrike" kern="1200" cap="none" spc="0" normalizeH="0" baseline="0" noProof="0">
                    <a:ln>
                      <a:noFill/>
                    </a:ln>
                    <a:solidFill>
                      <a:srgbClr val="000000"/>
                    </a:solidFill>
                    <a:effectLst/>
                    <a:uLnTx/>
                    <a:uFillTx/>
                    <a:latin typeface="Segoe Sans Text"/>
                    <a:ea typeface="+mn-ea"/>
                    <a:cs typeface="+mn-cs"/>
                  </a:endParaRPr>
                </a:p>
              </p:txBody>
            </p:sp>
          </p:grpSp>
          <p:grpSp>
            <p:nvGrpSpPr>
              <p:cNvPr id="97" name="Group 96">
                <a:extLst>
                  <a:ext uri="{FF2B5EF4-FFF2-40B4-BE49-F238E27FC236}">
                    <a16:creationId xmlns:a16="http://schemas.microsoft.com/office/drawing/2014/main" id="{E4B676F9-48E5-5945-394E-62748B9A6B7C}"/>
                  </a:ext>
                </a:extLst>
              </p:cNvPr>
              <p:cNvGrpSpPr/>
              <p:nvPr/>
            </p:nvGrpSpPr>
            <p:grpSpPr>
              <a:xfrm>
                <a:off x="6644925" y="3894113"/>
                <a:ext cx="1268066" cy="313000"/>
                <a:chOff x="8181564" y="7976932"/>
                <a:chExt cx="1268066" cy="313000"/>
              </a:xfrm>
            </p:grpSpPr>
            <p:pic>
              <p:nvPicPr>
                <p:cNvPr id="94" name="Graphic 91">
                  <a:extLst>
                    <a:ext uri="{FF2B5EF4-FFF2-40B4-BE49-F238E27FC236}">
                      <a16:creationId xmlns:a16="http://schemas.microsoft.com/office/drawing/2014/main" id="{3574E374-1C00-5A18-52B3-407DE3A31F04}"/>
                    </a:ext>
                  </a:extLst>
                </p:cNvPr>
                <p:cNvPicPr>
                  <a:picLocks noChangeAspect="1"/>
                </p:cNvPicPr>
                <p:nvPr/>
              </p:nvPicPr>
              <p:blipFill>
                <a:blip r:embed="rId22">
                  <a:extLst>
                    <a:ext uri="{28A0092B-C50C-407E-A947-70E740481C1C}">
                      <a14:useLocalDpi xmlns:a14="http://schemas.microsoft.com/office/drawing/2010/main" val="0"/>
                    </a:ext>
                  </a:extLst>
                </a:blip>
                <a:srcRect/>
                <a:stretch/>
              </p:blipFill>
              <p:spPr>
                <a:xfrm>
                  <a:off x="8181564" y="7976932"/>
                  <a:ext cx="236226" cy="313000"/>
                </a:xfrm>
                <a:prstGeom prst="rect">
                  <a:avLst/>
                </a:prstGeom>
              </p:spPr>
            </p:pic>
            <p:sp>
              <p:nvSpPr>
                <p:cNvPr id="95" name="TextBox 94">
                  <a:extLst>
                    <a:ext uri="{FF2B5EF4-FFF2-40B4-BE49-F238E27FC236}">
                      <a16:creationId xmlns:a16="http://schemas.microsoft.com/office/drawing/2014/main" id="{2786DAD5-D930-58B1-66B4-C3DD9B7EC765}"/>
                    </a:ext>
                  </a:extLst>
                </p:cNvPr>
                <p:cNvSpPr txBox="1"/>
                <p:nvPr/>
              </p:nvSpPr>
              <p:spPr>
                <a:xfrm>
                  <a:off x="8543242" y="8063597"/>
                  <a:ext cx="906388" cy="15388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Microsoft Bing</a:t>
                  </a:r>
                </a:p>
              </p:txBody>
            </p:sp>
          </p:grpSp>
        </p:grpSp>
        <p:pic>
          <p:nvPicPr>
            <p:cNvPr id="40" name="Picture 39">
              <a:extLst>
                <a:ext uri="{FF2B5EF4-FFF2-40B4-BE49-F238E27FC236}">
                  <a16:creationId xmlns:a16="http://schemas.microsoft.com/office/drawing/2014/main" id="{813D7B0E-CBA6-7DAE-7D28-092442180202}"/>
                </a:ext>
              </a:extLst>
            </p:cNvPr>
            <p:cNvPicPr>
              <a:picLocks noChangeAspect="1"/>
            </p:cNvPicPr>
            <p:nvPr/>
          </p:nvPicPr>
          <p:blipFill>
            <a:blip r:embed="rId23"/>
            <a:stretch>
              <a:fillRect/>
            </a:stretch>
          </p:blipFill>
          <p:spPr>
            <a:xfrm>
              <a:off x="2136479" y="4026939"/>
              <a:ext cx="830234" cy="102159"/>
            </a:xfrm>
            <a:prstGeom prst="rect">
              <a:avLst/>
            </a:prstGeom>
          </p:spPr>
        </p:pic>
        <p:pic>
          <p:nvPicPr>
            <p:cNvPr id="41" name="Picture 40">
              <a:extLst>
                <a:ext uri="{FF2B5EF4-FFF2-40B4-BE49-F238E27FC236}">
                  <a16:creationId xmlns:a16="http://schemas.microsoft.com/office/drawing/2014/main" id="{5D17B61A-3A36-8EB6-68B5-E9AD2D1A3C7D}"/>
                </a:ext>
              </a:extLst>
            </p:cNvPr>
            <p:cNvPicPr>
              <a:picLocks noChangeAspect="1"/>
            </p:cNvPicPr>
            <p:nvPr/>
          </p:nvPicPr>
          <p:blipFill>
            <a:blip r:embed="rId24"/>
            <a:stretch>
              <a:fillRect/>
            </a:stretch>
          </p:blipFill>
          <p:spPr>
            <a:xfrm>
              <a:off x="4110929" y="3996063"/>
              <a:ext cx="975497" cy="144800"/>
            </a:xfrm>
            <a:prstGeom prst="rect">
              <a:avLst/>
            </a:prstGeom>
          </p:spPr>
        </p:pic>
      </p:grpSp>
      <p:sp>
        <p:nvSpPr>
          <p:cNvPr id="4" name="Rectangle: Rounded Corners 146">
            <a:extLst>
              <a:ext uri="{FF2B5EF4-FFF2-40B4-BE49-F238E27FC236}">
                <a16:creationId xmlns:a16="http://schemas.microsoft.com/office/drawing/2014/main" id="{EC08C9DF-7A1F-A97B-8A5C-50C96E256059}"/>
              </a:ext>
              <a:ext uri="{C183D7F6-B498-43B3-948B-1728B52AA6E4}">
                <adec:decorative xmlns:adec="http://schemas.microsoft.com/office/drawing/2017/decorative" val="0"/>
              </a:ext>
            </a:extLst>
          </p:cNvPr>
          <p:cNvSpPr/>
          <p:nvPr/>
        </p:nvSpPr>
        <p:spPr bwMode="auto">
          <a:xfrm>
            <a:off x="2966713" y="2267057"/>
            <a:ext cx="2011680" cy="1248937"/>
          </a:xfrm>
          <a:prstGeom prst="roundRect">
            <a:avLst>
              <a:gd name="adj" fmla="val 20830"/>
            </a:avLst>
          </a:prstGeom>
          <a:solidFill>
            <a:schemeClr val="bg1"/>
          </a:solidFill>
          <a:ln>
            <a:noFill/>
          </a:ln>
          <a:effectLst>
            <a:outerShdw blurRad="50800" dist="38100" dir="5400000" algn="t" rotWithShape="0">
              <a:prstClr val="black">
                <a:alpha val="40000"/>
              </a:prstClr>
            </a:outerShdw>
          </a:effectLst>
        </p:spPr>
        <p:txBody>
          <a:bodyPr wrap="square" lIns="91440" tIns="91440" rIns="91440" bIns="91440" rtlCol="0" anchor="b" anchorCtr="0">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17626"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Agent Service</a:t>
            </a:r>
          </a:p>
        </p:txBody>
      </p:sp>
      <p:sp>
        <p:nvSpPr>
          <p:cNvPr id="5" name="Rectangle: Rounded Corners 146">
            <a:extLst>
              <a:ext uri="{FF2B5EF4-FFF2-40B4-BE49-F238E27FC236}">
                <a16:creationId xmlns:a16="http://schemas.microsoft.com/office/drawing/2014/main" id="{A6C664C6-6F38-17E7-C70D-32BD51F75DEA}"/>
              </a:ext>
              <a:ext uri="{C183D7F6-B498-43B3-948B-1728B52AA6E4}">
                <adec:decorative xmlns:adec="http://schemas.microsoft.com/office/drawing/2017/decorative" val="0"/>
              </a:ext>
            </a:extLst>
          </p:cNvPr>
          <p:cNvSpPr/>
          <p:nvPr/>
        </p:nvSpPr>
        <p:spPr bwMode="auto">
          <a:xfrm>
            <a:off x="5090160" y="2269579"/>
            <a:ext cx="2011680" cy="1248936"/>
          </a:xfrm>
          <a:prstGeom prst="roundRect">
            <a:avLst>
              <a:gd name="adj" fmla="val 20830"/>
            </a:avLst>
          </a:prstGeom>
          <a:solidFill>
            <a:schemeClr val="bg1"/>
          </a:solidFill>
          <a:ln>
            <a:noFill/>
          </a:ln>
          <a:effectLst>
            <a:outerShdw blurRad="50800" dist="38100" dir="5400000" algn="t" rotWithShape="0">
              <a:prstClr val="black">
                <a:alpha val="40000"/>
              </a:prstClr>
            </a:outerShdw>
          </a:effectLst>
        </p:spPr>
        <p:txBody>
          <a:bodyPr wrap="square" lIns="91440" tIns="91440" rIns="91440" bIns="91440" rtlCol="0" anchor="b" anchorCtr="0">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17626"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IQ</a:t>
            </a:r>
          </a:p>
        </p:txBody>
      </p:sp>
      <p:sp>
        <p:nvSpPr>
          <p:cNvPr id="33" name="Rectangle: Rounded Corners 146">
            <a:extLst>
              <a:ext uri="{FF2B5EF4-FFF2-40B4-BE49-F238E27FC236}">
                <a16:creationId xmlns:a16="http://schemas.microsoft.com/office/drawing/2014/main" id="{F4A3889A-23FC-6999-0389-43A2E29FACBE}"/>
              </a:ext>
              <a:ext uri="{C183D7F6-B498-43B3-948B-1728B52AA6E4}">
                <adec:decorative xmlns:adec="http://schemas.microsoft.com/office/drawing/2017/decorative" val="0"/>
              </a:ext>
            </a:extLst>
          </p:cNvPr>
          <p:cNvSpPr/>
          <p:nvPr/>
        </p:nvSpPr>
        <p:spPr bwMode="auto">
          <a:xfrm>
            <a:off x="7212371" y="2267057"/>
            <a:ext cx="2011680" cy="1241431"/>
          </a:xfrm>
          <a:prstGeom prst="roundRect">
            <a:avLst>
              <a:gd name="adj" fmla="val 20830"/>
            </a:avLst>
          </a:prstGeom>
          <a:solidFill>
            <a:schemeClr val="bg1"/>
          </a:solidFill>
          <a:ln>
            <a:noFill/>
          </a:ln>
          <a:effectLst>
            <a:outerShdw blurRad="50800" dist="38100" dir="5400000" algn="t" rotWithShape="0">
              <a:prstClr val="black">
                <a:alpha val="40000"/>
              </a:prstClr>
            </a:outerShdw>
          </a:effectLst>
        </p:spPr>
        <p:txBody>
          <a:bodyPr wrap="square" lIns="91440" tIns="91440" rIns="91440" bIns="91440" rtlCol="0" anchor="b" anchorCtr="0">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17626"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Tools</a:t>
            </a:r>
          </a:p>
        </p:txBody>
      </p:sp>
      <p:sp>
        <p:nvSpPr>
          <p:cNvPr id="38" name="Rectangle: Rounded Corners 146">
            <a:extLst>
              <a:ext uri="{FF2B5EF4-FFF2-40B4-BE49-F238E27FC236}">
                <a16:creationId xmlns:a16="http://schemas.microsoft.com/office/drawing/2014/main" id="{CB4A200C-3D05-C031-F76D-3E66F5D3BF1C}"/>
              </a:ext>
              <a:ext uri="{C183D7F6-B498-43B3-948B-1728B52AA6E4}">
                <adec:decorative xmlns:adec="http://schemas.microsoft.com/office/drawing/2017/decorative" val="0"/>
              </a:ext>
            </a:extLst>
          </p:cNvPr>
          <p:cNvSpPr/>
          <p:nvPr/>
        </p:nvSpPr>
        <p:spPr bwMode="auto">
          <a:xfrm>
            <a:off x="9332675" y="2267056"/>
            <a:ext cx="2011680" cy="1241431"/>
          </a:xfrm>
          <a:prstGeom prst="roundRect">
            <a:avLst>
              <a:gd name="adj" fmla="val 20830"/>
            </a:avLst>
          </a:prstGeom>
          <a:solidFill>
            <a:schemeClr val="bg1"/>
          </a:solidFill>
          <a:ln>
            <a:noFill/>
          </a:ln>
          <a:effectLst>
            <a:outerShdw blurRad="50800" dist="38100" dir="5400000" algn="t" rotWithShape="0">
              <a:prstClr val="black">
                <a:alpha val="40000"/>
              </a:prstClr>
            </a:outerShdw>
          </a:effectLst>
        </p:spPr>
        <p:txBody>
          <a:bodyPr wrap="square" lIns="91440" tIns="91440" rIns="91440" bIns="91440" rtlCol="0" anchor="b" anchorCtr="0">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17626"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Machine Learning</a:t>
            </a:r>
          </a:p>
        </p:txBody>
      </p:sp>
      <p:pic>
        <p:nvPicPr>
          <p:cNvPr id="43" name="Picture 42">
            <a:extLst>
              <a:ext uri="{FF2B5EF4-FFF2-40B4-BE49-F238E27FC236}">
                <a16:creationId xmlns:a16="http://schemas.microsoft.com/office/drawing/2014/main" id="{4D9C2DE4-B8B9-95AB-8FDF-E64772ACB243}"/>
              </a:ext>
              <a:ext uri="{C183D7F6-B498-43B3-948B-1728B52AA6E4}">
                <adec:decorative xmlns:adec="http://schemas.microsoft.com/office/drawing/2017/decorative" val="1"/>
              </a:ext>
            </a:extLst>
          </p:cNvPr>
          <p:cNvPicPr>
            <a:picLocks noChangeAspect="1"/>
          </p:cNvPicPr>
          <p:nvPr/>
        </p:nvPicPr>
        <p:blipFill>
          <a:blip r:embed="rId25">
            <a:extLst>
              <a:ext uri="{28A0092B-C50C-407E-A947-70E740481C1C}">
                <a14:useLocalDpi xmlns:a14="http://schemas.microsoft.com/office/drawing/2010/main" val="0"/>
              </a:ext>
            </a:extLst>
          </a:blip>
          <a:srcRect/>
          <a:stretch/>
        </p:blipFill>
        <p:spPr>
          <a:xfrm>
            <a:off x="5760185" y="2414638"/>
            <a:ext cx="667251" cy="667251"/>
          </a:xfrm>
          <a:prstGeom prst="rect">
            <a:avLst/>
          </a:prstGeom>
          <a:ln>
            <a:noFill/>
          </a:ln>
        </p:spPr>
      </p:pic>
      <p:sp>
        <p:nvSpPr>
          <p:cNvPr id="44" name="Rectangle: Rounded Corners 146">
            <a:extLst>
              <a:ext uri="{FF2B5EF4-FFF2-40B4-BE49-F238E27FC236}">
                <a16:creationId xmlns:a16="http://schemas.microsoft.com/office/drawing/2014/main" id="{E620B6ED-5AD7-8343-71F1-3A4C8C13BEFA}"/>
              </a:ext>
              <a:ext uri="{C183D7F6-B498-43B3-948B-1728B52AA6E4}">
                <adec:decorative xmlns:adec="http://schemas.microsoft.com/office/drawing/2017/decorative" val="0"/>
              </a:ext>
            </a:extLst>
          </p:cNvPr>
          <p:cNvSpPr/>
          <p:nvPr/>
        </p:nvSpPr>
        <p:spPr bwMode="auto">
          <a:xfrm>
            <a:off x="843266" y="2238355"/>
            <a:ext cx="2011680" cy="1280160"/>
          </a:xfrm>
          <a:prstGeom prst="roundRect">
            <a:avLst>
              <a:gd name="adj" fmla="val 20830"/>
            </a:avLst>
          </a:prstGeom>
          <a:solidFill>
            <a:schemeClr val="bg1"/>
          </a:solidFill>
          <a:ln>
            <a:noFill/>
          </a:ln>
          <a:effectLst>
            <a:outerShdw blurRad="50800" dist="38100" dir="5400000" algn="t" rotWithShape="0">
              <a:prstClr val="black">
                <a:alpha val="40000"/>
              </a:prstClr>
            </a:outerShdw>
          </a:effectLst>
        </p:spPr>
        <p:txBody>
          <a:bodyPr wrap="square" lIns="91440" tIns="91440" rIns="91440" bIns="91440" rtlCol="0" anchor="b" anchorCtr="0">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17626"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Models</a:t>
            </a:r>
          </a:p>
        </p:txBody>
      </p:sp>
      <p:pic>
        <p:nvPicPr>
          <p:cNvPr id="45" name="Picture 44" descr="A blue triangle logo on a black background&#10;&#10;AI-generated content may be incorrect.">
            <a:extLst>
              <a:ext uri="{FF2B5EF4-FFF2-40B4-BE49-F238E27FC236}">
                <a16:creationId xmlns:a16="http://schemas.microsoft.com/office/drawing/2014/main" id="{65DEEAD2-9F96-14CF-25CB-99A112A86769}"/>
              </a:ext>
            </a:extLst>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1515504" y="2445660"/>
            <a:ext cx="605206" cy="605206"/>
          </a:xfrm>
          <a:prstGeom prst="rect">
            <a:avLst/>
          </a:prstGeom>
        </p:spPr>
      </p:pic>
      <p:pic>
        <p:nvPicPr>
          <p:cNvPr id="46" name="Picture 45" descr="A blue logo with a black background&#10;&#10;AI-generated content may be incorrect.">
            <a:extLst>
              <a:ext uri="{FF2B5EF4-FFF2-40B4-BE49-F238E27FC236}">
                <a16:creationId xmlns:a16="http://schemas.microsoft.com/office/drawing/2014/main" id="{882788E3-1E71-888F-D22A-BB82D8428509}"/>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10039457" y="2449206"/>
            <a:ext cx="598115" cy="598115"/>
          </a:xfrm>
          <a:prstGeom prst="rect">
            <a:avLst/>
          </a:prstGeom>
        </p:spPr>
      </p:pic>
      <p:pic>
        <p:nvPicPr>
          <p:cNvPr id="47" name="Picture 46" descr="A blue ribbon in a shape of a star&#10;&#10;AI-generated content may be incorrect.">
            <a:extLst>
              <a:ext uri="{FF2B5EF4-FFF2-40B4-BE49-F238E27FC236}">
                <a16:creationId xmlns:a16="http://schemas.microsoft.com/office/drawing/2014/main" id="{2E6F7F93-E138-CE68-677A-1051CCA8BA8D}"/>
              </a:ext>
            </a:extLst>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7948038" y="2478091"/>
            <a:ext cx="540345" cy="540345"/>
          </a:xfrm>
          <a:prstGeom prst="rect">
            <a:avLst/>
          </a:prstGeom>
        </p:spPr>
      </p:pic>
      <p:pic>
        <p:nvPicPr>
          <p:cNvPr id="48" name="Picture 47" descr="A blue logo with a black background&#10;&#10;AI-generated content may be incorrect.">
            <a:extLst>
              <a:ext uri="{FF2B5EF4-FFF2-40B4-BE49-F238E27FC236}">
                <a16:creationId xmlns:a16="http://schemas.microsoft.com/office/drawing/2014/main" id="{2BA6D257-7CC8-C9F8-B6C3-4B1475ADCF5A}"/>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3671306" y="2449206"/>
            <a:ext cx="598115" cy="598115"/>
          </a:xfrm>
          <a:prstGeom prst="rect">
            <a:avLst/>
          </a:prstGeom>
        </p:spPr>
      </p:pic>
      <p:sp>
        <p:nvSpPr>
          <p:cNvPr id="21" name="Rounded Rectangle 25">
            <a:extLst>
              <a:ext uri="{FF2B5EF4-FFF2-40B4-BE49-F238E27FC236}">
                <a16:creationId xmlns:a16="http://schemas.microsoft.com/office/drawing/2014/main" id="{825EBF24-9C76-2A22-86E3-7991F15223A7}"/>
              </a:ext>
            </a:extLst>
          </p:cNvPr>
          <p:cNvSpPr/>
          <p:nvPr/>
        </p:nvSpPr>
        <p:spPr>
          <a:xfrm>
            <a:off x="3961809" y="6067460"/>
            <a:ext cx="4268383" cy="373523"/>
          </a:xfrm>
          <a:prstGeom prst="roundRect">
            <a:avLst>
              <a:gd name="adj" fmla="val 36011"/>
            </a:avLst>
          </a:prstGeom>
          <a:gradFill flip="none" rotWithShape="1">
            <a:gsLst>
              <a:gs pos="0">
                <a:srgbClr val="C03BC4"/>
              </a:gs>
              <a:gs pos="80000">
                <a:srgbClr val="0078D4"/>
              </a:gs>
            </a:gsLst>
            <a:path path="circle">
              <a:fillToRect l="100000" t="100000"/>
            </a:path>
            <a:tileRect r="-100000" b="-100000"/>
          </a:gradFill>
          <a:ln w="63897" cap="flat">
            <a:noFill/>
            <a:prstDash val="solid"/>
            <a:miter/>
          </a:ln>
          <a:effectLst>
            <a:outerShdw blurRad="63500" dist="63500" dir="2400000" algn="tl" rotWithShape="0">
              <a:srgbClr val="454142">
                <a:alpha val="20000"/>
              </a:srgbClr>
            </a:outerShdw>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p>
            <a:pPr marL="0" marR="0" lvl="0" indent="0" algn="ctr" defTabSz="717626"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gradFill>
                  <a:gsLst>
                    <a:gs pos="23776">
                      <a:srgbClr val="FFFFFF"/>
                    </a:gs>
                    <a:gs pos="42000">
                      <a:srgbClr val="FFFFFF"/>
                    </a:gs>
                  </a:gsLst>
                  <a:path path="circle">
                    <a:fillToRect l="100000" t="100000"/>
                  </a:path>
                </a:gradFill>
                <a:effectLst/>
                <a:uLnTx/>
                <a:uFillTx/>
                <a:latin typeface="Segoe Sans Text Semibold"/>
                <a:ea typeface="+mn-ea"/>
                <a:cs typeface="+mn-cs"/>
              </a:rPr>
              <a:t>Security, compliance, and governance</a:t>
            </a:r>
          </a:p>
        </p:txBody>
      </p:sp>
    </p:spTree>
    <p:extLst>
      <p:ext uri="{BB962C8B-B14F-4D97-AF65-F5344CB8AC3E}">
        <p14:creationId xmlns:p14="http://schemas.microsoft.com/office/powerpoint/2010/main" val="2494165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2E771-45E2-BF1B-B42C-AFBDCF22BB31}"/>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BB139DB5-5ADA-FAC5-AEC2-3902E6854AD8}"/>
              </a:ext>
              <a:ext uri="{C183D7F6-B498-43B3-948B-1728B52AA6E4}">
                <adec:decorative xmlns:adec="http://schemas.microsoft.com/office/drawing/2017/decorative" val="1"/>
              </a:ext>
            </a:extLst>
          </p:cNvPr>
          <p:cNvPicPr>
            <a:picLocks noChangeAspect="1"/>
          </p:cNvPicPr>
          <p:nvPr/>
        </p:nvPicPr>
        <p:blipFill>
          <a:blip r:embed="rId3"/>
          <a:srcRect t="13025" r="16808" b="14408"/>
          <a:stretch>
            <a:fillRect/>
          </a:stretch>
        </p:blipFill>
        <p:spPr>
          <a:xfrm>
            <a:off x="0" y="0"/>
            <a:ext cx="12192000" cy="6858000"/>
          </a:xfrm>
          <a:prstGeom prst="rect">
            <a:avLst/>
          </a:prstGeom>
        </p:spPr>
      </p:pic>
      <p:pic>
        <p:nvPicPr>
          <p:cNvPr id="54" name="Graphic 53" descr="Azure AI logo">
            <a:extLst>
              <a:ext uri="{FF2B5EF4-FFF2-40B4-BE49-F238E27FC236}">
                <a16:creationId xmlns:a16="http://schemas.microsoft.com/office/drawing/2014/main" id="{9EBCA66E-8A0A-2404-4013-E948BD41C522}"/>
              </a:ext>
              <a:ext uri="{C183D7F6-B498-43B3-948B-1728B52AA6E4}">
                <adec:decorative xmlns:adec="http://schemas.microsoft.com/office/drawing/2017/decorative" val="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669117" y="388500"/>
            <a:ext cx="689266" cy="689266"/>
          </a:xfrm>
          <a:prstGeom prst="rect">
            <a:avLst/>
          </a:prstGeom>
        </p:spPr>
      </p:pic>
      <p:sp>
        <p:nvSpPr>
          <p:cNvPr id="53" name="Title 4">
            <a:extLst>
              <a:ext uri="{FF2B5EF4-FFF2-40B4-BE49-F238E27FC236}">
                <a16:creationId xmlns:a16="http://schemas.microsoft.com/office/drawing/2014/main" id="{F6B40776-569F-78AD-5BB2-A70998943FA9}"/>
              </a:ext>
            </a:extLst>
          </p:cNvPr>
          <p:cNvSpPr>
            <a:spLocks/>
          </p:cNvSpPr>
          <p:nvPr/>
        </p:nvSpPr>
        <p:spPr>
          <a:xfrm>
            <a:off x="4358381" y="457200"/>
            <a:ext cx="4060826"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32742"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50" normalizeH="0" baseline="0" noProof="0">
                <a:ln w="3175">
                  <a:noFill/>
                </a:ln>
                <a:solidFill>
                  <a:srgbClr val="000000"/>
                </a:solidFill>
                <a:effectLst/>
                <a:uLnTx/>
                <a:uFillTx/>
                <a:latin typeface="Segoe UI Semibold"/>
                <a:ea typeface="+mn-ea"/>
                <a:cs typeface="Segoe UI" pitchFamily="34" charset="0"/>
              </a:rPr>
              <a:t>Microsoft Foundry</a:t>
            </a:r>
          </a:p>
        </p:txBody>
      </p:sp>
      <p:sp>
        <p:nvSpPr>
          <p:cNvPr id="7" name="TextBox 6">
            <a:extLst>
              <a:ext uri="{FF2B5EF4-FFF2-40B4-BE49-F238E27FC236}">
                <a16:creationId xmlns:a16="http://schemas.microsoft.com/office/drawing/2014/main" id="{0F9821EC-0807-E19F-1EA8-C2107D50DC06}"/>
              </a:ext>
            </a:extLst>
          </p:cNvPr>
          <p:cNvSpPr txBox="1"/>
          <p:nvPr/>
        </p:nvSpPr>
        <p:spPr>
          <a:xfrm>
            <a:off x="3410334" y="1060468"/>
            <a:ext cx="5366954" cy="369332"/>
          </a:xfrm>
          <a:prstGeom prst="rect">
            <a:avLst/>
          </a:prstGeom>
          <a:noFill/>
        </p:spPr>
        <p:txBody>
          <a:bodyPr wrap="square" lIns="0" tIns="0" rIns="0" bIns="0" rtlCol="0" anchor="t">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Segoe Sans Display"/>
              </a:rPr>
              <a:t>The AI app and agent factory</a:t>
            </a:r>
          </a:p>
        </p:txBody>
      </p:sp>
      <p:sp>
        <p:nvSpPr>
          <p:cNvPr id="1076" name="Rounded Rectangle 9">
            <a:extLst>
              <a:ext uri="{FF2B5EF4-FFF2-40B4-BE49-F238E27FC236}">
                <a16:creationId xmlns:a16="http://schemas.microsoft.com/office/drawing/2014/main" id="{19B41AF4-9606-6001-E528-E83539DD4B93}"/>
              </a:ext>
              <a:ext uri="{C183D7F6-B498-43B3-948B-1728B52AA6E4}">
                <adec:decorative xmlns:adec="http://schemas.microsoft.com/office/drawing/2017/decorative" val="1"/>
              </a:ext>
            </a:extLst>
          </p:cNvPr>
          <p:cNvSpPr/>
          <p:nvPr/>
        </p:nvSpPr>
        <p:spPr bwMode="auto">
          <a:xfrm>
            <a:off x="588294" y="1625376"/>
            <a:ext cx="2880000" cy="1052948"/>
          </a:xfrm>
          <a:prstGeom prst="roundRect">
            <a:avLst>
              <a:gd name="adj" fmla="val 18212"/>
            </a:avLst>
          </a:prstGeom>
          <a:noFill/>
          <a:ln w="12700">
            <a:solidFill>
              <a:schemeClr val="tx1"/>
            </a:solidFill>
            <a:headEnd type="none" w="med" len="med"/>
            <a:tailEnd type="none" w="med" len="med"/>
          </a:ln>
          <a:effectLst/>
        </p:spPr>
        <p:style>
          <a:lnRef idx="2">
            <a:schemeClr val="accent2">
              <a:shade val="50000"/>
            </a:schemeClr>
          </a:lnRef>
          <a:fillRef idx="1">
            <a:schemeClr val="accent2"/>
          </a:fillRef>
          <a:effectRef idx="0">
            <a:schemeClr val="accent2"/>
          </a:effectRef>
          <a:fontRef idx="minor">
            <a:schemeClr val="lt1"/>
          </a:fontRef>
        </p:style>
        <p:txBody>
          <a:bodyPr vert="horz" wrap="square" lIns="0" tIns="46637" rIns="0" bIns="46637" numCol="1" rtlCol="0" anchor="t"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Segoe Sans Display"/>
              </a:rPr>
              <a:t>Build anywhere</a:t>
            </a:r>
          </a:p>
        </p:txBody>
      </p:sp>
      <p:sp>
        <p:nvSpPr>
          <p:cNvPr id="1053" name="Rectangle: Rounded Corners 12">
            <a:extLst>
              <a:ext uri="{FF2B5EF4-FFF2-40B4-BE49-F238E27FC236}">
                <a16:creationId xmlns:a16="http://schemas.microsoft.com/office/drawing/2014/main" id="{52A7E7E3-C2B6-53E3-3636-558432D83F8B}"/>
              </a:ext>
              <a:ext uri="{C183D7F6-B498-43B3-948B-1728B52AA6E4}">
                <adec:decorative xmlns:adec="http://schemas.microsoft.com/office/drawing/2017/decorative" val="0"/>
              </a:ext>
            </a:extLst>
          </p:cNvPr>
          <p:cNvSpPr txBox="1">
            <a:spLocks/>
          </p:cNvSpPr>
          <p:nvPr/>
        </p:nvSpPr>
        <p:spPr bwMode="auto">
          <a:xfrm>
            <a:off x="748862" y="1998036"/>
            <a:ext cx="2558865" cy="24987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Code-first</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1055" name="Rectangle: Rounded Corners 12">
            <a:extLst>
              <a:ext uri="{FF2B5EF4-FFF2-40B4-BE49-F238E27FC236}">
                <a16:creationId xmlns:a16="http://schemas.microsoft.com/office/drawing/2014/main" id="{CE27BCFC-F34C-75D2-4D9A-064F9C8BEE1D}"/>
              </a:ext>
              <a:ext uri="{C183D7F6-B498-43B3-948B-1728B52AA6E4}">
                <adec:decorative xmlns:adec="http://schemas.microsoft.com/office/drawing/2017/decorative" val="0"/>
              </a:ext>
            </a:extLst>
          </p:cNvPr>
          <p:cNvSpPr txBox="1">
            <a:spLocks/>
          </p:cNvSpPr>
          <p:nvPr/>
        </p:nvSpPr>
        <p:spPr bwMode="auto">
          <a:xfrm>
            <a:off x="748862" y="2293451"/>
            <a:ext cx="2558865" cy="24987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Design-first</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188" name="Rounded Rectangle 9">
            <a:extLst>
              <a:ext uri="{FF2B5EF4-FFF2-40B4-BE49-F238E27FC236}">
                <a16:creationId xmlns:a16="http://schemas.microsoft.com/office/drawing/2014/main" id="{638DF11E-F61A-B1CA-1AD9-F1C0F2CFBC64}"/>
              </a:ext>
              <a:ext uri="{C183D7F6-B498-43B3-948B-1728B52AA6E4}">
                <adec:decorative xmlns:adec="http://schemas.microsoft.com/office/drawing/2017/decorative" val="1"/>
              </a:ext>
            </a:extLst>
          </p:cNvPr>
          <p:cNvSpPr/>
          <p:nvPr/>
        </p:nvSpPr>
        <p:spPr bwMode="auto">
          <a:xfrm>
            <a:off x="3816058" y="1625376"/>
            <a:ext cx="4724705" cy="2037435"/>
          </a:xfrm>
          <a:prstGeom prst="roundRect">
            <a:avLst>
              <a:gd name="adj" fmla="val 9050"/>
            </a:avLst>
          </a:prstGeom>
          <a:noFill/>
          <a:ln w="12700">
            <a:solidFill>
              <a:schemeClr val="tx1"/>
            </a:solidFill>
            <a:headEnd type="none" w="med" len="med"/>
            <a:tailEnd type="none" w="med" len="med"/>
          </a:ln>
          <a:effectLst/>
        </p:spPr>
        <p:style>
          <a:lnRef idx="2">
            <a:schemeClr val="accent2">
              <a:shade val="50000"/>
            </a:schemeClr>
          </a:lnRef>
          <a:fillRef idx="1">
            <a:schemeClr val="accent2"/>
          </a:fillRef>
          <a:effectRef idx="0">
            <a:schemeClr val="accent2"/>
          </a:effectRef>
          <a:fontRef idx="minor">
            <a:schemeClr val="lt1"/>
          </a:fontRef>
        </p:style>
        <p:txBody>
          <a:bodyPr vert="horz" wrap="square" lIns="0" tIns="46637" rIns="0" bIns="46637" numCol="1" rtlCol="0" anchor="t" anchorCtr="0" compatLnSpc="1">
            <a:prstTxWarp prst="textNoShape">
              <a:avLst/>
            </a:prstTxWarp>
          </a:bodyPr>
          <a:lstStyle/>
          <a:p>
            <a:pPr marL="0" marR="0" lvl="0" indent="0" algn="ctr" defTabSz="932472" rtl="0" eaLnBrk="1" fontAlgn="base" latinLnBrk="0" hangingPunct="1">
              <a:lnSpc>
                <a:spcPct val="100000"/>
              </a:lnSpc>
              <a:spcBef>
                <a:spcPct val="0"/>
              </a:spcBef>
              <a:spcAft>
                <a:spcPts val="300"/>
              </a:spcAft>
              <a:buClrTx/>
              <a:buSzTx/>
              <a:buFontTx/>
              <a:buNone/>
              <a:tabLst/>
              <a:defRPr/>
            </a:pPr>
            <a:r>
              <a:rPr kumimoji="0" lang="en-US" sz="1400" b="0" i="0" u="none" strike="noStrike" kern="1200" cap="none" spc="0" normalizeH="0" baseline="0" noProof="0">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Segoe Sans Display"/>
              </a:rPr>
              <a:t>Build, optimize and govern production agents</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05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Connect models, knowledge, and tools into a single, observable                        runtime with seamless hosting, modularity and interoperability</a:t>
            </a:r>
          </a:p>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Segoe UI"/>
              <a:ea typeface="+mn-ea"/>
              <a:cs typeface="+mn-cs"/>
            </a:endParaRPr>
          </a:p>
        </p:txBody>
      </p:sp>
      <p:sp>
        <p:nvSpPr>
          <p:cNvPr id="45" name="Rectangle: Rounded Corners 12">
            <a:extLst>
              <a:ext uri="{FF2B5EF4-FFF2-40B4-BE49-F238E27FC236}">
                <a16:creationId xmlns:a16="http://schemas.microsoft.com/office/drawing/2014/main" id="{493FB02E-0CFD-E0A1-7A70-DA49828D82E6}"/>
              </a:ext>
              <a:ext uri="{C183D7F6-B498-43B3-948B-1728B52AA6E4}">
                <adec:decorative xmlns:adec="http://schemas.microsoft.com/office/drawing/2017/decorative" val="0"/>
              </a:ext>
            </a:extLst>
          </p:cNvPr>
          <p:cNvSpPr txBox="1">
            <a:spLocks/>
          </p:cNvSpPr>
          <p:nvPr/>
        </p:nvSpPr>
        <p:spPr bwMode="auto">
          <a:xfrm>
            <a:off x="3930975" y="2527471"/>
            <a:ext cx="4494870" cy="279382"/>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UI Semibold"/>
                <a:ea typeface="+mn-ea"/>
                <a:cs typeface="Segoe Sans Display Semibold" pitchFamily="2" charset="0"/>
              </a:rPr>
              <a:t>Support for open frameworks and protocols</a:t>
            </a:r>
          </a:p>
        </p:txBody>
      </p:sp>
      <p:sp>
        <p:nvSpPr>
          <p:cNvPr id="46" name="Rectangle: Rounded Corners 12">
            <a:extLst>
              <a:ext uri="{FF2B5EF4-FFF2-40B4-BE49-F238E27FC236}">
                <a16:creationId xmlns:a16="http://schemas.microsoft.com/office/drawing/2014/main" id="{DD8536BB-EC3A-138D-7305-9B75A674B239}"/>
              </a:ext>
              <a:ext uri="{C183D7F6-B498-43B3-948B-1728B52AA6E4}">
                <adec:decorative xmlns:adec="http://schemas.microsoft.com/office/drawing/2017/decorative" val="0"/>
              </a:ext>
            </a:extLst>
          </p:cNvPr>
          <p:cNvSpPr txBox="1">
            <a:spLocks/>
          </p:cNvSpPr>
          <p:nvPr/>
        </p:nvSpPr>
        <p:spPr bwMode="auto">
          <a:xfrm>
            <a:off x="3930975" y="2879090"/>
            <a:ext cx="1455782" cy="279382"/>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Declarative agents</a:t>
            </a:r>
          </a:p>
        </p:txBody>
      </p:sp>
      <p:sp>
        <p:nvSpPr>
          <p:cNvPr id="7222" name="Rectangle: Rounded Corners 12">
            <a:extLst>
              <a:ext uri="{FF2B5EF4-FFF2-40B4-BE49-F238E27FC236}">
                <a16:creationId xmlns:a16="http://schemas.microsoft.com/office/drawing/2014/main" id="{B82A598A-2260-688A-81BC-79DC7A688471}"/>
              </a:ext>
              <a:ext uri="{C183D7F6-B498-43B3-948B-1728B52AA6E4}">
                <adec:decorative xmlns:adec="http://schemas.microsoft.com/office/drawing/2017/decorative" val="0"/>
              </a:ext>
            </a:extLst>
          </p:cNvPr>
          <p:cNvSpPr txBox="1">
            <a:spLocks/>
          </p:cNvSpPr>
          <p:nvPr/>
        </p:nvSpPr>
        <p:spPr bwMode="auto">
          <a:xfrm>
            <a:off x="5449787" y="2879090"/>
            <a:ext cx="1455782" cy="279382"/>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Hosted agents</a:t>
            </a:r>
          </a:p>
        </p:txBody>
      </p:sp>
      <p:sp>
        <p:nvSpPr>
          <p:cNvPr id="7221" name="Rectangle: Rounded Corners 12">
            <a:extLst>
              <a:ext uri="{FF2B5EF4-FFF2-40B4-BE49-F238E27FC236}">
                <a16:creationId xmlns:a16="http://schemas.microsoft.com/office/drawing/2014/main" id="{BBAA6DD3-0DB5-45D9-379F-6EA03306FC89}"/>
              </a:ext>
              <a:ext uri="{C183D7F6-B498-43B3-948B-1728B52AA6E4}">
                <adec:decorative xmlns:adec="http://schemas.microsoft.com/office/drawing/2017/decorative" val="0"/>
              </a:ext>
            </a:extLst>
          </p:cNvPr>
          <p:cNvSpPr txBox="1">
            <a:spLocks/>
          </p:cNvSpPr>
          <p:nvPr/>
        </p:nvSpPr>
        <p:spPr bwMode="auto">
          <a:xfrm>
            <a:off x="6970063" y="2879090"/>
            <a:ext cx="1455782" cy="279606"/>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Multi-agent workflows</a:t>
            </a:r>
          </a:p>
        </p:txBody>
      </p:sp>
      <p:sp>
        <p:nvSpPr>
          <p:cNvPr id="7223" name="Rectangle: Rounded Corners 12">
            <a:extLst>
              <a:ext uri="{FF2B5EF4-FFF2-40B4-BE49-F238E27FC236}">
                <a16:creationId xmlns:a16="http://schemas.microsoft.com/office/drawing/2014/main" id="{BABE3696-9D97-A4A8-DA5D-4A8FC0C6A1D7}"/>
              </a:ext>
              <a:ext uri="{C183D7F6-B498-43B3-948B-1728B52AA6E4}">
                <adec:decorative xmlns:adec="http://schemas.microsoft.com/office/drawing/2017/decorative" val="0"/>
              </a:ext>
            </a:extLst>
          </p:cNvPr>
          <p:cNvSpPr txBox="1">
            <a:spLocks/>
          </p:cNvSpPr>
          <p:nvPr/>
        </p:nvSpPr>
        <p:spPr bwMode="auto">
          <a:xfrm>
            <a:off x="3930975" y="3199454"/>
            <a:ext cx="1455782" cy="279382"/>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Built-in memory</a:t>
            </a:r>
          </a:p>
        </p:txBody>
      </p:sp>
      <p:sp>
        <p:nvSpPr>
          <p:cNvPr id="52" name="Rectangle: Rounded Corners 12">
            <a:extLst>
              <a:ext uri="{FF2B5EF4-FFF2-40B4-BE49-F238E27FC236}">
                <a16:creationId xmlns:a16="http://schemas.microsoft.com/office/drawing/2014/main" id="{15AF9339-1376-216C-E487-CBAFF41ADDFA}"/>
              </a:ext>
              <a:ext uri="{C183D7F6-B498-43B3-948B-1728B52AA6E4}">
                <adec:decorative xmlns:adec="http://schemas.microsoft.com/office/drawing/2017/decorative" val="0"/>
              </a:ext>
            </a:extLst>
          </p:cNvPr>
          <p:cNvSpPr txBox="1">
            <a:spLocks/>
          </p:cNvSpPr>
          <p:nvPr/>
        </p:nvSpPr>
        <p:spPr bwMode="auto">
          <a:xfrm>
            <a:off x="5449068" y="3212411"/>
            <a:ext cx="1455782" cy="279382"/>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Agent controls</a:t>
            </a:r>
          </a:p>
        </p:txBody>
      </p:sp>
      <p:sp>
        <p:nvSpPr>
          <p:cNvPr id="1085" name="Rectangle: Rounded Corners 12">
            <a:extLst>
              <a:ext uri="{FF2B5EF4-FFF2-40B4-BE49-F238E27FC236}">
                <a16:creationId xmlns:a16="http://schemas.microsoft.com/office/drawing/2014/main" id="{DEC7E125-9156-660D-5D5D-DFE50D5B6A0C}"/>
              </a:ext>
              <a:ext uri="{C183D7F6-B498-43B3-948B-1728B52AA6E4}">
                <adec:decorative xmlns:adec="http://schemas.microsoft.com/office/drawing/2017/decorative" val="0"/>
              </a:ext>
            </a:extLst>
          </p:cNvPr>
          <p:cNvSpPr txBox="1">
            <a:spLocks/>
          </p:cNvSpPr>
          <p:nvPr/>
        </p:nvSpPr>
        <p:spPr bwMode="auto">
          <a:xfrm>
            <a:off x="6970063" y="3212775"/>
            <a:ext cx="1455782" cy="279382"/>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Channel integration</a:t>
            </a:r>
          </a:p>
        </p:txBody>
      </p:sp>
      <p:sp>
        <p:nvSpPr>
          <p:cNvPr id="7214" name="Rounded Rectangle 9">
            <a:extLst>
              <a:ext uri="{FF2B5EF4-FFF2-40B4-BE49-F238E27FC236}">
                <a16:creationId xmlns:a16="http://schemas.microsoft.com/office/drawing/2014/main" id="{DCCA5029-519F-024B-FFA8-917885DB1809}"/>
              </a:ext>
              <a:ext uri="{C183D7F6-B498-43B3-948B-1728B52AA6E4}">
                <adec:decorative xmlns:adec="http://schemas.microsoft.com/office/drawing/2017/decorative" val="1"/>
              </a:ext>
            </a:extLst>
          </p:cNvPr>
          <p:cNvSpPr/>
          <p:nvPr/>
        </p:nvSpPr>
        <p:spPr bwMode="auto">
          <a:xfrm>
            <a:off x="8888527" y="1625376"/>
            <a:ext cx="2714194" cy="1049741"/>
          </a:xfrm>
          <a:prstGeom prst="roundRect">
            <a:avLst>
              <a:gd name="adj" fmla="val 17511"/>
            </a:avLst>
          </a:prstGeom>
          <a:noFill/>
          <a:ln w="12700">
            <a:solidFill>
              <a:schemeClr val="tx1"/>
            </a:solidFill>
            <a:headEnd type="none" w="med" len="med"/>
            <a:tailEnd type="none" w="med" len="med"/>
          </a:ln>
          <a:effectLst/>
        </p:spPr>
        <p:style>
          <a:lnRef idx="2">
            <a:schemeClr val="accent2">
              <a:shade val="50000"/>
            </a:schemeClr>
          </a:lnRef>
          <a:fillRef idx="1">
            <a:schemeClr val="accent2"/>
          </a:fillRef>
          <a:effectRef idx="0">
            <a:schemeClr val="accent2"/>
          </a:effectRef>
          <a:fontRef idx="minor">
            <a:schemeClr val="lt1"/>
          </a:fontRef>
        </p:style>
        <p:txBody>
          <a:bodyPr vert="horz" wrap="square" lIns="0" tIns="46637" rIns="0" bIns="46637" numCol="1" rtlCol="0" anchor="t" anchorCtr="0" compatLnSpc="1">
            <a:prstTxWarp prst="textNoShape">
              <a:avLst/>
            </a:prstTxWarp>
          </a:bodyPr>
          <a:lstStyle/>
          <a:p>
            <a:pPr marL="0" marR="0" lvl="0" indent="0" algn="ctr" defTabSz="932472" rtl="0" eaLnBrk="1" fontAlgn="base" latinLnBrk="0" hangingPunct="1">
              <a:lnSpc>
                <a:spcPct val="100000"/>
              </a:lnSpc>
              <a:spcBef>
                <a:spcPct val="0"/>
              </a:spcBef>
              <a:spcAft>
                <a:spcPts val="300"/>
              </a:spcAft>
              <a:buClrTx/>
              <a:buSzTx/>
              <a:buFontTx/>
              <a:buNone/>
              <a:tabLst/>
              <a:defRPr/>
            </a:pPr>
            <a:r>
              <a:rPr kumimoji="0" lang="en-US" sz="1400" b="0" i="0" u="none" strike="noStrike" kern="1200" cap="none" spc="0" normalizeH="0" baseline="0" noProof="0">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Segoe Sans Display"/>
              </a:rPr>
              <a:t>Deploy anywhere</a:t>
            </a:r>
          </a:p>
        </p:txBody>
      </p:sp>
      <p:sp>
        <p:nvSpPr>
          <p:cNvPr id="7184" name="Rectangle: Rounded Corners 12">
            <a:extLst>
              <a:ext uri="{FF2B5EF4-FFF2-40B4-BE49-F238E27FC236}">
                <a16:creationId xmlns:a16="http://schemas.microsoft.com/office/drawing/2014/main" id="{6390DCBF-CD31-972E-401D-233CD638AAC4}"/>
              </a:ext>
              <a:ext uri="{C183D7F6-B498-43B3-948B-1728B52AA6E4}">
                <adec:decorative xmlns:adec="http://schemas.microsoft.com/office/drawing/2017/decorative" val="0"/>
              </a:ext>
            </a:extLst>
          </p:cNvPr>
          <p:cNvSpPr txBox="1">
            <a:spLocks/>
          </p:cNvSpPr>
          <p:nvPr/>
        </p:nvSpPr>
        <p:spPr bwMode="auto">
          <a:xfrm>
            <a:off x="8966192" y="2011106"/>
            <a:ext cx="2558865" cy="24987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Local/On-device</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185" name="Rectangle: Rounded Corners 12">
            <a:extLst>
              <a:ext uri="{FF2B5EF4-FFF2-40B4-BE49-F238E27FC236}">
                <a16:creationId xmlns:a16="http://schemas.microsoft.com/office/drawing/2014/main" id="{ED886539-E5DF-23B6-1844-00C0F28EFA28}"/>
              </a:ext>
              <a:ext uri="{C183D7F6-B498-43B3-948B-1728B52AA6E4}">
                <adec:decorative xmlns:adec="http://schemas.microsoft.com/office/drawing/2017/decorative" val="0"/>
              </a:ext>
            </a:extLst>
          </p:cNvPr>
          <p:cNvSpPr txBox="1">
            <a:spLocks/>
          </p:cNvSpPr>
          <p:nvPr/>
        </p:nvSpPr>
        <p:spPr bwMode="auto">
          <a:xfrm>
            <a:off x="8966192" y="2306520"/>
            <a:ext cx="2558865" cy="24987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Cloud</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cxnSp>
        <p:nvCxnSpPr>
          <p:cNvPr id="7193" name="Connector: Curved 7192">
            <a:extLst>
              <a:ext uri="{FF2B5EF4-FFF2-40B4-BE49-F238E27FC236}">
                <a16:creationId xmlns:a16="http://schemas.microsoft.com/office/drawing/2014/main" id="{1736C890-2CC4-AA96-E0AF-F957B0CF87ED}"/>
              </a:ext>
              <a:ext uri="{C183D7F6-B498-43B3-948B-1728B52AA6E4}">
                <adec:decorative xmlns:adec="http://schemas.microsoft.com/office/drawing/2017/decorative" val="1"/>
              </a:ext>
            </a:extLst>
          </p:cNvPr>
          <p:cNvCxnSpPr>
            <a:cxnSpLocks/>
            <a:stCxn id="7188" idx="1"/>
            <a:endCxn id="1075" idx="3"/>
          </p:cNvCxnSpPr>
          <p:nvPr/>
        </p:nvCxnSpPr>
        <p:spPr>
          <a:xfrm rot="10800000" flipV="1">
            <a:off x="3468294" y="2644093"/>
            <a:ext cx="347764" cy="1304705"/>
          </a:xfrm>
          <a:prstGeom prst="curvedConnector3">
            <a:avLst>
              <a:gd name="adj1" fmla="val 50000"/>
            </a:avLst>
          </a:prstGeom>
          <a:ln w="12700">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055" name="Connector: Curved 2054">
            <a:extLst>
              <a:ext uri="{FF2B5EF4-FFF2-40B4-BE49-F238E27FC236}">
                <a16:creationId xmlns:a16="http://schemas.microsoft.com/office/drawing/2014/main" id="{9D9CE605-0233-7254-D083-79B1FD4FCAB8}"/>
              </a:ext>
              <a:ext uri="{C183D7F6-B498-43B3-948B-1728B52AA6E4}">
                <adec:decorative xmlns:adec="http://schemas.microsoft.com/office/drawing/2017/decorative" val="1"/>
              </a:ext>
            </a:extLst>
          </p:cNvPr>
          <p:cNvCxnSpPr>
            <a:cxnSpLocks/>
            <a:stCxn id="7188" idx="1"/>
            <a:endCxn id="1076" idx="3"/>
          </p:cNvCxnSpPr>
          <p:nvPr/>
        </p:nvCxnSpPr>
        <p:spPr>
          <a:xfrm rot="10800000">
            <a:off x="3468294" y="2151850"/>
            <a:ext cx="347764" cy="492244"/>
          </a:xfrm>
          <a:prstGeom prst="curvedConnector3">
            <a:avLst>
              <a:gd name="adj1" fmla="val 50000"/>
            </a:avLst>
          </a:prstGeom>
          <a:ln w="12700">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5" name="Connector: Curved 14">
            <a:extLst>
              <a:ext uri="{FF2B5EF4-FFF2-40B4-BE49-F238E27FC236}">
                <a16:creationId xmlns:a16="http://schemas.microsoft.com/office/drawing/2014/main" id="{697C1193-1DA4-EACD-3EFC-7084548889CC}"/>
              </a:ext>
              <a:ext uri="{C183D7F6-B498-43B3-948B-1728B52AA6E4}">
                <adec:decorative xmlns:adec="http://schemas.microsoft.com/office/drawing/2017/decorative" val="1"/>
              </a:ext>
            </a:extLst>
          </p:cNvPr>
          <p:cNvCxnSpPr>
            <a:cxnSpLocks/>
            <a:stCxn id="7188" idx="3"/>
            <a:endCxn id="7174" idx="1"/>
          </p:cNvCxnSpPr>
          <p:nvPr/>
        </p:nvCxnSpPr>
        <p:spPr>
          <a:xfrm>
            <a:off x="8540763" y="2644094"/>
            <a:ext cx="347764" cy="1303777"/>
          </a:xfrm>
          <a:prstGeom prst="curvedConnector3">
            <a:avLst/>
          </a:prstGeom>
          <a:ln w="12700">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058" name="Connector: Curved 2057">
            <a:extLst>
              <a:ext uri="{FF2B5EF4-FFF2-40B4-BE49-F238E27FC236}">
                <a16:creationId xmlns:a16="http://schemas.microsoft.com/office/drawing/2014/main" id="{C9BF064A-1CB1-EFD6-A565-003048592500}"/>
              </a:ext>
              <a:ext uri="{C183D7F6-B498-43B3-948B-1728B52AA6E4}">
                <adec:decorative xmlns:adec="http://schemas.microsoft.com/office/drawing/2017/decorative" val="1"/>
              </a:ext>
            </a:extLst>
          </p:cNvPr>
          <p:cNvCxnSpPr>
            <a:cxnSpLocks/>
            <a:stCxn id="7188" idx="3"/>
            <a:endCxn id="7214" idx="1"/>
          </p:cNvCxnSpPr>
          <p:nvPr/>
        </p:nvCxnSpPr>
        <p:spPr>
          <a:xfrm flipV="1">
            <a:off x="8540763" y="2150247"/>
            <a:ext cx="347764" cy="493847"/>
          </a:xfrm>
          <a:prstGeom prst="curvedConnector3">
            <a:avLst>
              <a:gd name="adj1" fmla="val 50000"/>
            </a:avLst>
          </a:prstGeom>
          <a:ln w="12700">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075" name="Rounded Rectangle 9">
            <a:extLst>
              <a:ext uri="{FF2B5EF4-FFF2-40B4-BE49-F238E27FC236}">
                <a16:creationId xmlns:a16="http://schemas.microsoft.com/office/drawing/2014/main" id="{EE01DD0F-9E83-5930-53F6-6357A7AF80FD}"/>
              </a:ext>
              <a:ext uri="{C183D7F6-B498-43B3-948B-1728B52AA6E4}">
                <adec:decorative xmlns:adec="http://schemas.microsoft.com/office/drawing/2017/decorative" val="1"/>
              </a:ext>
            </a:extLst>
          </p:cNvPr>
          <p:cNvSpPr/>
          <p:nvPr/>
        </p:nvSpPr>
        <p:spPr bwMode="auto">
          <a:xfrm>
            <a:off x="588294" y="2869362"/>
            <a:ext cx="2880000" cy="2158873"/>
          </a:xfrm>
          <a:prstGeom prst="roundRect">
            <a:avLst>
              <a:gd name="adj" fmla="val 9226"/>
            </a:avLst>
          </a:prstGeom>
          <a:noFill/>
          <a:ln w="12700">
            <a:solidFill>
              <a:schemeClr val="tx1"/>
            </a:solidFill>
            <a:headEnd type="none" w="med" len="med"/>
            <a:tailEnd type="none" w="med" len="med"/>
          </a:ln>
          <a:effectLst/>
        </p:spPr>
        <p:style>
          <a:lnRef idx="2">
            <a:schemeClr val="accent2">
              <a:shade val="50000"/>
            </a:schemeClr>
          </a:lnRef>
          <a:fillRef idx="1">
            <a:schemeClr val="accent2"/>
          </a:fillRef>
          <a:effectRef idx="0">
            <a:schemeClr val="accent2"/>
          </a:effectRef>
          <a:fontRef idx="minor">
            <a:schemeClr val="lt1"/>
          </a:fontRef>
        </p:style>
        <p:txBody>
          <a:bodyPr vert="horz" wrap="square" lIns="0" tIns="46637" rIns="0" bIns="46637" numCol="1" rtlCol="0" anchor="t" anchorCtr="0" compatLnSpc="1">
            <a:prstTxWarp prst="textNoShape">
              <a:avLst/>
            </a:prstTxWarp>
          </a:bodyPr>
          <a:lstStyle/>
          <a:p>
            <a:pPr marL="0" marR="0" lvl="0" indent="0" algn="ctr" defTabSz="932472" rtl="0" eaLnBrk="1" fontAlgn="base" latinLnBrk="0" hangingPunct="1">
              <a:lnSpc>
                <a:spcPct val="100000"/>
              </a:lnSpc>
              <a:spcBef>
                <a:spcPct val="0"/>
              </a:spcBef>
              <a:spcAft>
                <a:spcPts val="300"/>
              </a:spcAft>
              <a:buClrTx/>
              <a:buSzTx/>
              <a:buFontTx/>
              <a:buNone/>
              <a:tabLst/>
              <a:defRPr/>
            </a:pPr>
            <a:r>
              <a:rPr kumimoji="0" lang="en-US" sz="1400" b="0" i="0" u="none" strike="noStrike" kern="1200" cap="none" spc="0" normalizeH="0" baseline="0" noProof="0">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Segoe Sans Display"/>
              </a:rPr>
              <a:t>Unlock agent knowledge</a:t>
            </a:r>
          </a:p>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1050" b="0" i="0" u="none" strike="noStrike" kern="1200" cap="none" spc="0" normalizeH="0" baseline="0" noProof="0">
                <a:ln>
                  <a:noFill/>
                </a:ln>
                <a:solidFill>
                  <a:srgbClr val="000000"/>
                </a:solidFill>
                <a:effectLst/>
                <a:uLnTx/>
                <a:uFillTx/>
                <a:latin typeface="Segoe UI"/>
                <a:ea typeface="+mn-ea"/>
                <a:cs typeface="+mn-cs"/>
              </a:rPr>
              <a:t>Ground agents on your data while respecting  user permissions and data classifications</a:t>
            </a:r>
          </a:p>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 </a:t>
            </a:r>
          </a:p>
        </p:txBody>
      </p:sp>
      <p:sp>
        <p:nvSpPr>
          <p:cNvPr id="2087" name="Rectangle: Rounded Corners 12">
            <a:extLst>
              <a:ext uri="{FF2B5EF4-FFF2-40B4-BE49-F238E27FC236}">
                <a16:creationId xmlns:a16="http://schemas.microsoft.com/office/drawing/2014/main" id="{C9C29BD7-95AD-C60E-FCEA-3ED9CC094AD9}"/>
              </a:ext>
              <a:ext uri="{C183D7F6-B498-43B3-948B-1728B52AA6E4}">
                <adec:decorative xmlns:adec="http://schemas.microsoft.com/office/drawing/2017/decorative" val="0"/>
              </a:ext>
            </a:extLst>
          </p:cNvPr>
          <p:cNvSpPr txBox="1">
            <a:spLocks/>
          </p:cNvSpPr>
          <p:nvPr/>
        </p:nvSpPr>
        <p:spPr bwMode="auto">
          <a:xfrm>
            <a:off x="748862" y="3650151"/>
            <a:ext cx="2558865" cy="24987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One API for all RAG workflows</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2089" name="Rectangle: Rounded Corners 12">
            <a:extLst>
              <a:ext uri="{FF2B5EF4-FFF2-40B4-BE49-F238E27FC236}">
                <a16:creationId xmlns:a16="http://schemas.microsoft.com/office/drawing/2014/main" id="{39D51D73-7C25-BD74-88DD-7A83A8930041}"/>
              </a:ext>
              <a:ext uri="{C183D7F6-B498-43B3-948B-1728B52AA6E4}">
                <adec:decorative xmlns:adec="http://schemas.microsoft.com/office/drawing/2017/decorative" val="0"/>
              </a:ext>
            </a:extLst>
          </p:cNvPr>
          <p:cNvSpPr txBox="1">
            <a:spLocks/>
          </p:cNvSpPr>
          <p:nvPr/>
        </p:nvSpPr>
        <p:spPr bwMode="auto">
          <a:xfrm>
            <a:off x="748862" y="3947027"/>
            <a:ext cx="2558865" cy="24987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Improve agent quality with agentic retrieval</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2088" name="Rectangle: Rounded Corners 12">
            <a:extLst>
              <a:ext uri="{FF2B5EF4-FFF2-40B4-BE49-F238E27FC236}">
                <a16:creationId xmlns:a16="http://schemas.microsoft.com/office/drawing/2014/main" id="{EFF4865B-A867-B27B-7A51-67ACAE630BA1}"/>
              </a:ext>
              <a:ext uri="{C183D7F6-B498-43B3-948B-1728B52AA6E4}">
                <adec:decorative xmlns:adec="http://schemas.microsoft.com/office/drawing/2017/decorative" val="0"/>
              </a:ext>
            </a:extLst>
          </p:cNvPr>
          <p:cNvSpPr txBox="1">
            <a:spLocks/>
          </p:cNvSpPr>
          <p:nvPr/>
        </p:nvSpPr>
        <p:spPr bwMode="auto">
          <a:xfrm>
            <a:off x="748862" y="4243903"/>
            <a:ext cx="2558865" cy="374923"/>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Connect to data stored anywhere,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 remotely or via index</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2092" name="Rectangle: Rounded Corners 12">
            <a:extLst>
              <a:ext uri="{FF2B5EF4-FFF2-40B4-BE49-F238E27FC236}">
                <a16:creationId xmlns:a16="http://schemas.microsoft.com/office/drawing/2014/main" id="{49770522-C63E-DCB8-99E1-9C87D9EB6F9C}"/>
              </a:ext>
              <a:ext uri="{C183D7F6-B498-43B3-948B-1728B52AA6E4}">
                <adec:decorative xmlns:adec="http://schemas.microsoft.com/office/drawing/2017/decorative" val="0"/>
              </a:ext>
            </a:extLst>
          </p:cNvPr>
          <p:cNvSpPr txBox="1">
            <a:spLocks/>
          </p:cNvSpPr>
          <p:nvPr/>
        </p:nvSpPr>
        <p:spPr bwMode="auto">
          <a:xfrm>
            <a:off x="748862" y="4665824"/>
            <a:ext cx="2558865" cy="24987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Structured, unstructured, and live web data</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49" name="Rounded Rectangle 9">
            <a:extLst>
              <a:ext uri="{FF2B5EF4-FFF2-40B4-BE49-F238E27FC236}">
                <a16:creationId xmlns:a16="http://schemas.microsoft.com/office/drawing/2014/main" id="{C65DF164-F00B-D610-E500-F24242B5C96C}"/>
              </a:ext>
              <a:ext uri="{C183D7F6-B498-43B3-948B-1728B52AA6E4}">
                <adec:decorative xmlns:adec="http://schemas.microsoft.com/office/drawing/2017/decorative" val="1"/>
              </a:ext>
            </a:extLst>
          </p:cNvPr>
          <p:cNvSpPr/>
          <p:nvPr/>
        </p:nvSpPr>
        <p:spPr bwMode="auto">
          <a:xfrm>
            <a:off x="3814591" y="3818513"/>
            <a:ext cx="4726172" cy="1209723"/>
          </a:xfrm>
          <a:prstGeom prst="roundRect">
            <a:avLst>
              <a:gd name="adj" fmla="val 17141"/>
            </a:avLst>
          </a:prstGeom>
          <a:noFill/>
          <a:ln w="12700">
            <a:solidFill>
              <a:schemeClr val="tx1"/>
            </a:solidFill>
            <a:headEnd type="none" w="med" len="med"/>
            <a:tailEnd type="none" w="med" len="med"/>
          </a:ln>
          <a:effectLst/>
        </p:spPr>
        <p:style>
          <a:lnRef idx="2">
            <a:schemeClr val="accent2">
              <a:shade val="50000"/>
            </a:schemeClr>
          </a:lnRef>
          <a:fillRef idx="1">
            <a:schemeClr val="accent2"/>
          </a:fillRef>
          <a:effectRef idx="0">
            <a:schemeClr val="accent2"/>
          </a:effectRef>
          <a:fontRef idx="minor">
            <a:schemeClr val="lt1"/>
          </a:fontRef>
        </p:style>
        <p:txBody>
          <a:bodyPr vert="horz" wrap="square" lIns="0" tIns="46637" rIns="0" bIns="46637" numCol="1" rtlCol="0" anchor="t" anchorCtr="0" compatLnSpc="1">
            <a:prstTxWarp prst="textNoShape">
              <a:avLst/>
            </a:prstTxWarp>
          </a:bodyPr>
          <a:lstStyle/>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Semibold"/>
                <a:ea typeface="+mn-ea"/>
                <a:cs typeface="+mn-cs"/>
              </a:rPr>
              <a:t>Use the right models at the right time</a:t>
            </a:r>
          </a:p>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Segoe UI"/>
                <a:ea typeface="+mn-ea"/>
                <a:cs typeface="+mn-cs"/>
              </a:rPr>
              <a:t>Access and compare over 11,000 models and enable intelligent model </a:t>
            </a:r>
          </a:p>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050" b="0" i="0" u="none" strike="noStrike" kern="1200" cap="none" spc="0" normalizeH="0" baseline="0" noProof="0">
                <a:ln>
                  <a:noFill/>
                </a:ln>
                <a:solidFill>
                  <a:srgbClr val="000000"/>
                </a:solidFill>
                <a:effectLst/>
                <a:uLnTx/>
                <a:uFillTx/>
                <a:latin typeface="Segoe UI"/>
                <a:ea typeface="+mn-ea"/>
                <a:cs typeface="+mn-cs"/>
              </a:rPr>
              <a:t>routing to optimize performance in real-time</a:t>
            </a:r>
            <a:endParaRPr kumimoji="0" lang="en-US" sz="1050" b="0" i="0" u="none" strike="noStrike" kern="1200" cap="none" spc="0" normalizeH="0" baseline="0" noProof="0">
              <a:ln>
                <a:noFill/>
              </a:ln>
              <a:solidFill>
                <a:srgbClr val="000000"/>
              </a:solidFill>
              <a:effectLst/>
              <a:highlight>
                <a:srgbClr val="FFFF00"/>
              </a:highlight>
              <a:uLnTx/>
              <a:uFillTx/>
              <a:latin typeface="Segoe UI"/>
              <a:ea typeface="+mn-ea"/>
              <a:cs typeface="+mn-cs"/>
            </a:endParaRPr>
          </a:p>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Segoe UI"/>
              <a:ea typeface="+mn-ea"/>
              <a:cs typeface="+mn-cs"/>
            </a:endParaRPr>
          </a:p>
        </p:txBody>
      </p:sp>
      <p:sp>
        <p:nvSpPr>
          <p:cNvPr id="1077" name="Rectangle: Rounded Corners 12">
            <a:extLst>
              <a:ext uri="{FF2B5EF4-FFF2-40B4-BE49-F238E27FC236}">
                <a16:creationId xmlns:a16="http://schemas.microsoft.com/office/drawing/2014/main" id="{4EF49702-D908-2486-C629-1BAB82A23DEB}"/>
              </a:ext>
              <a:ext uri="{C183D7F6-B498-43B3-948B-1728B52AA6E4}">
                <adec:decorative xmlns:adec="http://schemas.microsoft.com/office/drawing/2017/decorative" val="0"/>
              </a:ext>
            </a:extLst>
          </p:cNvPr>
          <p:cNvSpPr txBox="1">
            <a:spLocks/>
          </p:cNvSpPr>
          <p:nvPr/>
        </p:nvSpPr>
        <p:spPr bwMode="auto">
          <a:xfrm>
            <a:off x="4111682" y="4637791"/>
            <a:ext cx="767087" cy="276474"/>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OSS</a:t>
            </a:r>
          </a:p>
        </p:txBody>
      </p:sp>
      <p:sp>
        <p:nvSpPr>
          <p:cNvPr id="1081" name="Rectangle: Rounded Corners 12">
            <a:extLst>
              <a:ext uri="{FF2B5EF4-FFF2-40B4-BE49-F238E27FC236}">
                <a16:creationId xmlns:a16="http://schemas.microsoft.com/office/drawing/2014/main" id="{FFECF93B-FB3A-2F3E-FA82-9C55319165C3}"/>
              </a:ext>
              <a:ext uri="{C183D7F6-B498-43B3-948B-1728B52AA6E4}">
                <adec:decorative xmlns:adec="http://schemas.microsoft.com/office/drawing/2017/decorative" val="0"/>
              </a:ext>
            </a:extLst>
          </p:cNvPr>
          <p:cNvSpPr txBox="1">
            <a:spLocks/>
          </p:cNvSpPr>
          <p:nvPr/>
        </p:nvSpPr>
        <p:spPr bwMode="auto">
          <a:xfrm>
            <a:off x="4949371" y="4637791"/>
            <a:ext cx="767087" cy="276474"/>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Frontier</a:t>
            </a:r>
          </a:p>
        </p:txBody>
      </p:sp>
      <p:sp>
        <p:nvSpPr>
          <p:cNvPr id="1082" name="Rectangle: Rounded Corners 12">
            <a:extLst>
              <a:ext uri="{FF2B5EF4-FFF2-40B4-BE49-F238E27FC236}">
                <a16:creationId xmlns:a16="http://schemas.microsoft.com/office/drawing/2014/main" id="{716F7B45-ECE0-D552-8EA7-E6D5FC258999}"/>
              </a:ext>
              <a:ext uri="{C183D7F6-B498-43B3-948B-1728B52AA6E4}">
                <adec:decorative xmlns:adec="http://schemas.microsoft.com/office/drawing/2017/decorative" val="0"/>
              </a:ext>
            </a:extLst>
          </p:cNvPr>
          <p:cNvSpPr txBox="1">
            <a:spLocks/>
          </p:cNvSpPr>
          <p:nvPr/>
        </p:nvSpPr>
        <p:spPr bwMode="auto">
          <a:xfrm>
            <a:off x="5787084" y="4637791"/>
            <a:ext cx="767087" cy="276474"/>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SLM</a:t>
            </a:r>
          </a:p>
        </p:txBody>
      </p:sp>
      <p:sp>
        <p:nvSpPr>
          <p:cNvPr id="1083" name="Rectangle: Rounded Corners 12">
            <a:extLst>
              <a:ext uri="{FF2B5EF4-FFF2-40B4-BE49-F238E27FC236}">
                <a16:creationId xmlns:a16="http://schemas.microsoft.com/office/drawing/2014/main" id="{5FFCD13E-6C85-06DD-3B5A-ED633E7104CB}"/>
              </a:ext>
              <a:ext uri="{C183D7F6-B498-43B3-948B-1728B52AA6E4}">
                <adec:decorative xmlns:adec="http://schemas.microsoft.com/office/drawing/2017/decorative" val="0"/>
              </a:ext>
            </a:extLst>
          </p:cNvPr>
          <p:cNvSpPr txBox="1">
            <a:spLocks/>
          </p:cNvSpPr>
          <p:nvPr/>
        </p:nvSpPr>
        <p:spPr bwMode="auto">
          <a:xfrm>
            <a:off x="6631835" y="4637791"/>
            <a:ext cx="767087" cy="276474"/>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Multimodal</a:t>
            </a:r>
          </a:p>
        </p:txBody>
      </p:sp>
      <p:sp>
        <p:nvSpPr>
          <p:cNvPr id="1084" name="Rectangle: Rounded Corners 12">
            <a:extLst>
              <a:ext uri="{FF2B5EF4-FFF2-40B4-BE49-F238E27FC236}">
                <a16:creationId xmlns:a16="http://schemas.microsoft.com/office/drawing/2014/main" id="{2A2D6116-8A08-74F3-5FB5-2A3D3A70A389}"/>
              </a:ext>
              <a:ext uri="{C183D7F6-B498-43B3-948B-1728B52AA6E4}">
                <adec:decorative xmlns:adec="http://schemas.microsoft.com/office/drawing/2017/decorative" val="0"/>
              </a:ext>
            </a:extLst>
          </p:cNvPr>
          <p:cNvSpPr txBox="1">
            <a:spLocks/>
          </p:cNvSpPr>
          <p:nvPr/>
        </p:nvSpPr>
        <p:spPr bwMode="auto">
          <a:xfrm>
            <a:off x="7476586" y="4637791"/>
            <a:ext cx="767087" cy="276474"/>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Semibold" pitchFamily="2" charset="0"/>
              </a:rPr>
              <a:t>Industry</a:t>
            </a:r>
          </a:p>
        </p:txBody>
      </p:sp>
      <p:sp>
        <p:nvSpPr>
          <p:cNvPr id="7174" name="Rounded Rectangle 9">
            <a:extLst>
              <a:ext uri="{FF2B5EF4-FFF2-40B4-BE49-F238E27FC236}">
                <a16:creationId xmlns:a16="http://schemas.microsoft.com/office/drawing/2014/main" id="{E79EE89E-8D3A-254D-E2A5-E277ADE3727D}"/>
              </a:ext>
              <a:ext uri="{C183D7F6-B498-43B3-948B-1728B52AA6E4}">
                <adec:decorative xmlns:adec="http://schemas.microsoft.com/office/drawing/2017/decorative" val="1"/>
              </a:ext>
            </a:extLst>
          </p:cNvPr>
          <p:cNvSpPr/>
          <p:nvPr/>
        </p:nvSpPr>
        <p:spPr bwMode="auto">
          <a:xfrm>
            <a:off x="8888527" y="2869362"/>
            <a:ext cx="2714194" cy="2157018"/>
          </a:xfrm>
          <a:prstGeom prst="roundRect">
            <a:avLst>
              <a:gd name="adj" fmla="val 8789"/>
            </a:avLst>
          </a:prstGeom>
          <a:noFill/>
          <a:ln w="12700">
            <a:solidFill>
              <a:schemeClr val="tx1"/>
            </a:solidFill>
            <a:headEnd type="none" w="med" len="med"/>
            <a:tailEnd type="none" w="med" len="med"/>
          </a:ln>
          <a:effectLst/>
        </p:spPr>
        <p:style>
          <a:lnRef idx="2">
            <a:schemeClr val="accent2">
              <a:shade val="50000"/>
            </a:schemeClr>
          </a:lnRef>
          <a:fillRef idx="1">
            <a:schemeClr val="accent2"/>
          </a:fillRef>
          <a:effectRef idx="0">
            <a:schemeClr val="accent2"/>
          </a:effectRef>
          <a:fontRef idx="minor">
            <a:schemeClr val="lt1"/>
          </a:fontRef>
        </p:style>
        <p:txBody>
          <a:bodyPr vert="horz" wrap="square" lIns="0" tIns="46637" rIns="0" bIns="46637" numCol="1" rtlCol="0" anchor="t" anchorCtr="0" compatLnSpc="1">
            <a:prstTxWarp prst="textNoShape">
              <a:avLst/>
            </a:prstTxWarp>
          </a:bodyPr>
          <a:lstStyle/>
          <a:p>
            <a:pPr marL="0" marR="0" lvl="0" indent="0" algn="ctr" defTabSz="932472" rtl="0" eaLnBrk="1" fontAlgn="base" latinLnBrk="0" hangingPunct="1">
              <a:lnSpc>
                <a:spcPct val="100000"/>
              </a:lnSpc>
              <a:spcBef>
                <a:spcPct val="0"/>
              </a:spcBef>
              <a:spcAft>
                <a:spcPts val="300"/>
              </a:spcAft>
              <a:buClrTx/>
              <a:buSzTx/>
              <a:buFontTx/>
              <a:buNone/>
              <a:tabLst/>
              <a:defRPr/>
            </a:pPr>
            <a:r>
              <a:rPr kumimoji="0" lang="en-US" sz="1400" b="0" i="0" u="none" strike="noStrike" kern="1200" cap="none" spc="0" normalizeH="0" baseline="0" noProof="0">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Segoe Sans Display"/>
              </a:rPr>
              <a:t>Empower agents with tools</a:t>
            </a:r>
          </a:p>
          <a:p>
            <a:pPr marL="0" marR="0" lvl="0" indent="0" algn="ctr" defTabSz="932472" rtl="0" eaLnBrk="1" fontAlgn="base" latinLnBrk="0" hangingPunct="1">
              <a:lnSpc>
                <a:spcPct val="100000"/>
              </a:lnSpc>
              <a:spcBef>
                <a:spcPct val="0"/>
              </a:spcBef>
              <a:spcAft>
                <a:spcPts val="600"/>
              </a:spcAft>
              <a:buClrTx/>
              <a:buSzTx/>
              <a:buFontTx/>
              <a:buNone/>
              <a:tabLst/>
              <a:defRPr/>
            </a:pPr>
            <a:r>
              <a:rPr kumimoji="0" lang="en-US" sz="1050" b="0" i="0" u="none" strike="noStrike" kern="1200" cap="none" spc="0" normalizeH="0" baseline="0" noProof="0">
                <a:ln>
                  <a:noFill/>
                </a:ln>
                <a:solidFill>
                  <a:srgbClr val="000000"/>
                </a:solidFill>
                <a:effectLst/>
                <a:uLnTx/>
                <a:uFillTx/>
                <a:latin typeface="Segoe UI"/>
                <a:ea typeface="+mn-ea"/>
                <a:cs typeface="+mn-cs"/>
              </a:rPr>
              <a:t>Enable agents to act on business context using pre-built and MCP tools</a:t>
            </a:r>
          </a:p>
          <a:p>
            <a:pPr marL="0" marR="0" lvl="0" indent="0" algn="ctr" defTabSz="932472" rtl="0" eaLnBrk="1" fontAlgn="base" latinLnBrk="0" hangingPunct="1">
              <a:lnSpc>
                <a:spcPct val="100000"/>
              </a:lnSpc>
              <a:spcBef>
                <a:spcPct val="0"/>
              </a:spcBef>
              <a:spcAft>
                <a:spcPts val="600"/>
              </a:spcAft>
              <a:buClrTx/>
              <a:buSzTx/>
              <a:buFontTx/>
              <a:buNone/>
              <a:tabLst/>
              <a:defRPr/>
            </a:pPr>
            <a:endParaRPr kumimoji="0" lang="en-US" sz="1050" b="0" i="0" u="none" strike="noStrike" kern="1200" cap="none" spc="0" normalizeH="0" baseline="0" noProof="0">
              <a:ln>
                <a:noFill/>
              </a:ln>
              <a:solidFill>
                <a:srgbClr val="000000"/>
              </a:solidFill>
              <a:effectLst/>
              <a:uLnTx/>
              <a:uFillTx/>
              <a:latin typeface="Segoe UI"/>
              <a:ea typeface="+mn-ea"/>
              <a:cs typeface="+mn-cs"/>
            </a:endParaRPr>
          </a:p>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 </a:t>
            </a:r>
          </a:p>
        </p:txBody>
      </p:sp>
      <p:sp>
        <p:nvSpPr>
          <p:cNvPr id="2093" name="Rectangle: Rounded Corners 12">
            <a:extLst>
              <a:ext uri="{FF2B5EF4-FFF2-40B4-BE49-F238E27FC236}">
                <a16:creationId xmlns:a16="http://schemas.microsoft.com/office/drawing/2014/main" id="{2DD481E7-1957-AE6D-A4BF-5C0163DFACBF}"/>
              </a:ext>
              <a:ext uri="{C183D7F6-B498-43B3-948B-1728B52AA6E4}">
                <adec:decorative xmlns:adec="http://schemas.microsoft.com/office/drawing/2017/decorative" val="0"/>
              </a:ext>
            </a:extLst>
          </p:cNvPr>
          <p:cNvSpPr txBox="1">
            <a:spLocks/>
          </p:cNvSpPr>
          <p:nvPr/>
        </p:nvSpPr>
        <p:spPr bwMode="auto">
          <a:xfrm>
            <a:off x="8966192" y="3650151"/>
            <a:ext cx="2558865" cy="24987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Enrich workflows with AI tools</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2096" name="Rectangle: Rounded Corners 12">
            <a:extLst>
              <a:ext uri="{FF2B5EF4-FFF2-40B4-BE49-F238E27FC236}">
                <a16:creationId xmlns:a16="http://schemas.microsoft.com/office/drawing/2014/main" id="{9ED9D40D-564B-DD2D-E2AE-63654E467948}"/>
              </a:ext>
              <a:ext uri="{C183D7F6-B498-43B3-948B-1728B52AA6E4}">
                <adec:decorative xmlns:adec="http://schemas.microsoft.com/office/drawing/2017/decorative" val="0"/>
              </a:ext>
            </a:extLst>
          </p:cNvPr>
          <p:cNvSpPr txBox="1">
            <a:spLocks/>
          </p:cNvSpPr>
          <p:nvPr/>
        </p:nvSpPr>
        <p:spPr bwMode="auto">
          <a:xfrm>
            <a:off x="8966192" y="3947133"/>
            <a:ext cx="2558865" cy="24987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Access 1,400+ business system connections</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2094" name="Rectangle: Rounded Corners 12">
            <a:extLst>
              <a:ext uri="{FF2B5EF4-FFF2-40B4-BE49-F238E27FC236}">
                <a16:creationId xmlns:a16="http://schemas.microsoft.com/office/drawing/2014/main" id="{2871CAFB-21F7-B0C8-DBF4-A7209988E805}"/>
              </a:ext>
              <a:ext uri="{C183D7F6-B498-43B3-948B-1728B52AA6E4}">
                <adec:decorative xmlns:adec="http://schemas.microsoft.com/office/drawing/2017/decorative" val="0"/>
              </a:ext>
            </a:extLst>
          </p:cNvPr>
          <p:cNvSpPr txBox="1">
            <a:spLocks/>
          </p:cNvSpPr>
          <p:nvPr/>
        </p:nvSpPr>
        <p:spPr bwMode="auto">
          <a:xfrm>
            <a:off x="8966192" y="4244115"/>
            <a:ext cx="2558865" cy="374605"/>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Bring any tool via open protocols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with full authentication support</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2095" name="Rectangle: Rounded Corners 12">
            <a:extLst>
              <a:ext uri="{FF2B5EF4-FFF2-40B4-BE49-F238E27FC236}">
                <a16:creationId xmlns:a16="http://schemas.microsoft.com/office/drawing/2014/main" id="{1F804477-1E29-24E8-1513-D9BF0543999E}"/>
              </a:ext>
              <a:ext uri="{C183D7F6-B498-43B3-948B-1728B52AA6E4}">
                <adec:decorative xmlns:adec="http://schemas.microsoft.com/office/drawing/2017/decorative" val="0"/>
              </a:ext>
            </a:extLst>
          </p:cNvPr>
          <p:cNvSpPr txBox="1">
            <a:spLocks/>
          </p:cNvSpPr>
          <p:nvPr/>
        </p:nvSpPr>
        <p:spPr bwMode="auto">
          <a:xfrm>
            <a:off x="8966192" y="4665824"/>
            <a:ext cx="2558865" cy="24987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Build your own tool catalog</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194" name="Rounded Rectangle 9">
            <a:extLst>
              <a:ext uri="{FF2B5EF4-FFF2-40B4-BE49-F238E27FC236}">
                <a16:creationId xmlns:a16="http://schemas.microsoft.com/office/drawing/2014/main" id="{E810E288-67A7-7EF9-ECE1-56E743D63288}"/>
              </a:ext>
              <a:ext uri="{C183D7F6-B498-43B3-948B-1728B52AA6E4}">
                <adec:decorative xmlns:adec="http://schemas.microsoft.com/office/drawing/2017/decorative" val="1"/>
              </a:ext>
            </a:extLst>
          </p:cNvPr>
          <p:cNvSpPr/>
          <p:nvPr/>
        </p:nvSpPr>
        <p:spPr bwMode="auto">
          <a:xfrm>
            <a:off x="584200" y="5147944"/>
            <a:ext cx="11015141" cy="399198"/>
          </a:xfrm>
          <a:prstGeom prst="roundRect">
            <a:avLst>
              <a:gd name="adj" fmla="val 28693"/>
            </a:avLst>
          </a:prstGeom>
          <a:noFill/>
          <a:ln w="12700">
            <a:solidFill>
              <a:schemeClr val="tx1"/>
            </a:solidFill>
            <a:headEnd type="none" w="med" len="med"/>
            <a:tailEnd type="none" w="med" len="med"/>
          </a:ln>
          <a:effectLst/>
        </p:spPr>
        <p:style>
          <a:lnRef idx="2">
            <a:schemeClr val="accent2">
              <a:shade val="50000"/>
            </a:schemeClr>
          </a:lnRef>
          <a:fillRef idx="1">
            <a:schemeClr val="accent2"/>
          </a:fillRef>
          <a:effectRef idx="0">
            <a:schemeClr val="accent2"/>
          </a:effectRef>
          <a:fontRef idx="minor">
            <a:schemeClr val="lt1"/>
          </a:fontRef>
        </p:style>
        <p:txBody>
          <a:bodyPr vert="horz" wrap="square" lIns="45720" tIns="46637" rIns="45720" bIns="46637" numCol="1" rtlCol="0" anchor="ctr" anchorCtr="0" compatLnSpc="1">
            <a:prstTxWarp prst="textNoShape">
              <a:avLst/>
            </a:prstTxWarp>
          </a:bodyPr>
          <a:lstStyle/>
          <a:p>
            <a:pPr marL="0" marR="0" lvl="0" indent="0" algn="l" defTabSz="932472" rtl="0" eaLnBrk="1" fontAlgn="base" latinLnBrk="0" hangingPunct="1">
              <a:lnSpc>
                <a:spcPct val="100000"/>
              </a:lnSpc>
              <a:spcBef>
                <a:spcPct val="0"/>
              </a:spcBef>
              <a:spcAft>
                <a:spcPts val="300"/>
              </a:spcAft>
              <a:buClrTx/>
              <a:buSzTx/>
              <a:buFontTx/>
              <a:buNone/>
              <a:tabLst/>
              <a:defRPr/>
            </a:pPr>
            <a:r>
              <a:rPr kumimoji="0" lang="en-US" sz="1400" b="0" i="0" u="none" strike="noStrike" kern="1200" cap="none" spc="0" normalizeH="0" baseline="0" noProof="0">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Segoe Sans Display"/>
              </a:rPr>
              <a:t>Observe and optimize </a:t>
            </a:r>
          </a:p>
        </p:txBody>
      </p:sp>
      <p:sp>
        <p:nvSpPr>
          <p:cNvPr id="7195" name="Rectangle: Rounded Corners 12">
            <a:extLst>
              <a:ext uri="{FF2B5EF4-FFF2-40B4-BE49-F238E27FC236}">
                <a16:creationId xmlns:a16="http://schemas.microsoft.com/office/drawing/2014/main" id="{B52CC9D6-AAD7-DCC0-1BE8-5D8A8D16F168}"/>
              </a:ext>
              <a:ext uri="{C183D7F6-B498-43B3-948B-1728B52AA6E4}">
                <adec:decorative xmlns:adec="http://schemas.microsoft.com/office/drawing/2017/decorative" val="0"/>
              </a:ext>
            </a:extLst>
          </p:cNvPr>
          <p:cNvSpPr txBox="1">
            <a:spLocks/>
          </p:cNvSpPr>
          <p:nvPr/>
        </p:nvSpPr>
        <p:spPr bwMode="auto">
          <a:xfrm>
            <a:off x="3330338" y="5228550"/>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Tracing/Logging</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197" name="Rectangle: Rounded Corners 12">
            <a:extLst>
              <a:ext uri="{FF2B5EF4-FFF2-40B4-BE49-F238E27FC236}">
                <a16:creationId xmlns:a16="http://schemas.microsoft.com/office/drawing/2014/main" id="{2D3438D2-6669-DB70-083F-4F69E04C6AB1}"/>
              </a:ext>
              <a:ext uri="{C183D7F6-B498-43B3-948B-1728B52AA6E4}">
                <adec:decorative xmlns:adec="http://schemas.microsoft.com/office/drawing/2017/decorative" val="0"/>
              </a:ext>
            </a:extLst>
          </p:cNvPr>
          <p:cNvSpPr txBox="1">
            <a:spLocks/>
          </p:cNvSpPr>
          <p:nvPr/>
        </p:nvSpPr>
        <p:spPr bwMode="auto">
          <a:xfrm>
            <a:off x="4936199" y="5228550"/>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Evaluations</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200" name="Rectangle: Rounded Corners 12">
            <a:extLst>
              <a:ext uri="{FF2B5EF4-FFF2-40B4-BE49-F238E27FC236}">
                <a16:creationId xmlns:a16="http://schemas.microsoft.com/office/drawing/2014/main" id="{69D74089-4486-ACA1-6B16-C7C776DDF4D5}"/>
              </a:ext>
              <a:ext uri="{C183D7F6-B498-43B3-948B-1728B52AA6E4}">
                <adec:decorative xmlns:adec="http://schemas.microsoft.com/office/drawing/2017/decorative" val="0"/>
              </a:ext>
            </a:extLst>
          </p:cNvPr>
          <p:cNvSpPr txBox="1">
            <a:spLocks/>
          </p:cNvSpPr>
          <p:nvPr/>
        </p:nvSpPr>
        <p:spPr bwMode="auto">
          <a:xfrm>
            <a:off x="6546886" y="5238194"/>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Monitoring</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215" name="Rectangle: Rounded Corners 12">
            <a:extLst>
              <a:ext uri="{FF2B5EF4-FFF2-40B4-BE49-F238E27FC236}">
                <a16:creationId xmlns:a16="http://schemas.microsoft.com/office/drawing/2014/main" id="{2C8B9F3B-293C-47B7-5576-1F9ACE215578}"/>
              </a:ext>
              <a:ext uri="{C183D7F6-B498-43B3-948B-1728B52AA6E4}">
                <adec:decorative xmlns:adec="http://schemas.microsoft.com/office/drawing/2017/decorative" val="0"/>
              </a:ext>
            </a:extLst>
          </p:cNvPr>
          <p:cNvSpPr txBox="1">
            <a:spLocks/>
          </p:cNvSpPr>
          <p:nvPr/>
        </p:nvSpPr>
        <p:spPr bwMode="auto">
          <a:xfrm>
            <a:off x="8152747" y="5238193"/>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Quality, safety, security</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217" name="Rectangle: Rounded Corners 12">
            <a:extLst>
              <a:ext uri="{FF2B5EF4-FFF2-40B4-BE49-F238E27FC236}">
                <a16:creationId xmlns:a16="http://schemas.microsoft.com/office/drawing/2014/main" id="{F75FAE99-FAC1-3857-E035-4E820BCD9FBA}"/>
              </a:ext>
              <a:ext uri="{C183D7F6-B498-43B3-948B-1728B52AA6E4}">
                <adec:decorative xmlns:adec="http://schemas.microsoft.com/office/drawing/2017/decorative" val="0"/>
              </a:ext>
            </a:extLst>
          </p:cNvPr>
          <p:cNvSpPr txBox="1">
            <a:spLocks/>
          </p:cNvSpPr>
          <p:nvPr/>
        </p:nvSpPr>
        <p:spPr bwMode="auto">
          <a:xfrm>
            <a:off x="9758608" y="5228550"/>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Cost &amp; throughput</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1074" name="Rounded Rectangle 9">
            <a:extLst>
              <a:ext uri="{FF2B5EF4-FFF2-40B4-BE49-F238E27FC236}">
                <a16:creationId xmlns:a16="http://schemas.microsoft.com/office/drawing/2014/main" id="{EE899662-0250-7CA3-2D83-861EECD44C00}"/>
              </a:ext>
              <a:ext uri="{C183D7F6-B498-43B3-948B-1728B52AA6E4}">
                <adec:decorative xmlns:adec="http://schemas.microsoft.com/office/drawing/2017/decorative" val="1"/>
              </a:ext>
            </a:extLst>
          </p:cNvPr>
          <p:cNvSpPr/>
          <p:nvPr/>
        </p:nvSpPr>
        <p:spPr bwMode="auto">
          <a:xfrm>
            <a:off x="584201" y="5666852"/>
            <a:ext cx="11015140" cy="691086"/>
          </a:xfrm>
          <a:prstGeom prst="roundRect">
            <a:avLst>
              <a:gd name="adj" fmla="val 28484"/>
            </a:avLst>
          </a:prstGeom>
          <a:noFill/>
          <a:ln w="12700">
            <a:solidFill>
              <a:schemeClr val="tx1"/>
            </a:solidFill>
            <a:headEnd type="none" w="med" len="med"/>
            <a:tailEnd type="none" w="med" len="med"/>
          </a:ln>
          <a:effectLst/>
        </p:spPr>
        <p:style>
          <a:lnRef idx="2">
            <a:schemeClr val="accent2">
              <a:shade val="50000"/>
            </a:schemeClr>
          </a:lnRef>
          <a:fillRef idx="1">
            <a:schemeClr val="accent2"/>
          </a:fillRef>
          <a:effectRef idx="0">
            <a:schemeClr val="accent2"/>
          </a:effectRef>
          <a:fontRef idx="minor">
            <a:schemeClr val="lt1"/>
          </a:fontRef>
        </p:style>
        <p:txBody>
          <a:bodyPr vert="horz" wrap="square" lIns="45720" tIns="46637" rIns="45720" bIns="46637" numCol="1" rtlCol="0" anchor="ctr" anchorCtr="0" compatLnSpc="1">
            <a:prstTxWarp prst="textNoShape">
              <a:avLst/>
            </a:prstTxWarp>
          </a:bodyPr>
          <a:lstStyle/>
          <a:p>
            <a:pPr marL="0" marR="0" lvl="0" indent="0" algn="l" defTabSz="932472"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Segoe Sans Display"/>
              </a:rPr>
              <a:t>Gain built-in enterprise </a:t>
            </a:r>
          </a:p>
          <a:p>
            <a:pPr marL="0" marR="0" lvl="0" indent="0" algn="l" defTabSz="932472" rtl="0" eaLnBrk="1" fontAlgn="base" latinLnBrk="0" hangingPunct="1">
              <a:lnSpc>
                <a:spcPct val="100000"/>
              </a:lnSpc>
              <a:spcBef>
                <a:spcPct val="0"/>
              </a:spcBef>
              <a:spcAft>
                <a:spcPts val="0"/>
              </a:spcAft>
              <a:buClrTx/>
              <a:buSzTx/>
              <a:buFontTx/>
              <a:buNone/>
              <a:tabLst/>
              <a:defRPr/>
            </a:pPr>
            <a:r>
              <a:rPr kumimoji="0" lang="en-US" sz="1400" b="0" i="0" u="none" strike="noStrike" kern="1200" cap="none" spc="0" normalizeH="0" baseline="0" noProof="0">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Segoe Sans Display"/>
              </a:rPr>
              <a:t>security and governance</a:t>
            </a:r>
          </a:p>
        </p:txBody>
      </p:sp>
      <p:sp>
        <p:nvSpPr>
          <p:cNvPr id="55" name="Rectangle: Rounded Corners 12">
            <a:extLst>
              <a:ext uri="{FF2B5EF4-FFF2-40B4-BE49-F238E27FC236}">
                <a16:creationId xmlns:a16="http://schemas.microsoft.com/office/drawing/2014/main" id="{CA262105-57B9-4E67-456D-9BA1F0A3BD50}"/>
              </a:ext>
              <a:ext uri="{C183D7F6-B498-43B3-948B-1728B52AA6E4}">
                <adec:decorative xmlns:adec="http://schemas.microsoft.com/office/drawing/2017/decorative" val="0"/>
              </a:ext>
            </a:extLst>
          </p:cNvPr>
          <p:cNvSpPr txBox="1">
            <a:spLocks/>
          </p:cNvSpPr>
          <p:nvPr/>
        </p:nvSpPr>
        <p:spPr bwMode="auto">
          <a:xfrm>
            <a:off x="3330339" y="5749454"/>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Network isolation</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58" name="Rectangle: Rounded Corners 12">
            <a:extLst>
              <a:ext uri="{FF2B5EF4-FFF2-40B4-BE49-F238E27FC236}">
                <a16:creationId xmlns:a16="http://schemas.microsoft.com/office/drawing/2014/main" id="{95798B30-173E-0614-7ECA-48211B19E717}"/>
              </a:ext>
              <a:ext uri="{C183D7F6-B498-43B3-948B-1728B52AA6E4}">
                <adec:decorative xmlns:adec="http://schemas.microsoft.com/office/drawing/2017/decorative" val="0"/>
              </a:ext>
            </a:extLst>
          </p:cNvPr>
          <p:cNvSpPr txBox="1">
            <a:spLocks/>
          </p:cNvSpPr>
          <p:nvPr/>
        </p:nvSpPr>
        <p:spPr bwMode="auto">
          <a:xfrm>
            <a:off x="4941026" y="5737194"/>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BYO-resources</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12" name="Rectangle: Rounded Corners 12">
            <a:extLst>
              <a:ext uri="{FF2B5EF4-FFF2-40B4-BE49-F238E27FC236}">
                <a16:creationId xmlns:a16="http://schemas.microsoft.com/office/drawing/2014/main" id="{4B474B9D-4ADD-1F17-D870-DCD0805B2427}"/>
              </a:ext>
              <a:ext uri="{C183D7F6-B498-43B3-948B-1728B52AA6E4}">
                <adec:decorative xmlns:adec="http://schemas.microsoft.com/office/drawing/2017/decorative" val="0"/>
              </a:ext>
            </a:extLst>
          </p:cNvPr>
          <p:cNvSpPr txBox="1">
            <a:spLocks/>
          </p:cNvSpPr>
          <p:nvPr/>
        </p:nvSpPr>
        <p:spPr bwMode="auto">
          <a:xfrm>
            <a:off x="6546887" y="5737194"/>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AI gateway</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231" name="Rectangle: Rounded Corners 12">
            <a:extLst>
              <a:ext uri="{FF2B5EF4-FFF2-40B4-BE49-F238E27FC236}">
                <a16:creationId xmlns:a16="http://schemas.microsoft.com/office/drawing/2014/main" id="{8959D122-10F7-18A0-76BC-B51034EE06B9}"/>
              </a:ext>
              <a:ext uri="{C183D7F6-B498-43B3-948B-1728B52AA6E4}">
                <adec:decorative xmlns:adec="http://schemas.microsoft.com/office/drawing/2017/decorative" val="0"/>
              </a:ext>
            </a:extLst>
          </p:cNvPr>
          <p:cNvSpPr txBox="1">
            <a:spLocks/>
          </p:cNvSpPr>
          <p:nvPr/>
        </p:nvSpPr>
        <p:spPr bwMode="auto">
          <a:xfrm>
            <a:off x="8152747" y="5746629"/>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Agent identity</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192" name="Rectangle: Rounded Corners 12">
            <a:extLst>
              <a:ext uri="{FF2B5EF4-FFF2-40B4-BE49-F238E27FC236}">
                <a16:creationId xmlns:a16="http://schemas.microsoft.com/office/drawing/2014/main" id="{B9F48AD4-6F0B-E4D3-6F82-A768440F196E}"/>
              </a:ext>
              <a:ext uri="{C183D7F6-B498-43B3-948B-1728B52AA6E4}">
                <adec:decorative xmlns:adec="http://schemas.microsoft.com/office/drawing/2017/decorative" val="0"/>
              </a:ext>
            </a:extLst>
          </p:cNvPr>
          <p:cNvSpPr txBox="1">
            <a:spLocks/>
          </p:cNvSpPr>
          <p:nvPr/>
        </p:nvSpPr>
        <p:spPr bwMode="auto">
          <a:xfrm>
            <a:off x="9758608" y="5746629"/>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AI red teaming</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11" name="Rectangle: Rounded Corners 12">
            <a:extLst>
              <a:ext uri="{FF2B5EF4-FFF2-40B4-BE49-F238E27FC236}">
                <a16:creationId xmlns:a16="http://schemas.microsoft.com/office/drawing/2014/main" id="{A1D5E4D8-22B8-2A98-A468-1C2C92740C6C}"/>
              </a:ext>
              <a:ext uri="{C183D7F6-B498-43B3-948B-1728B52AA6E4}">
                <adec:decorative xmlns:adec="http://schemas.microsoft.com/office/drawing/2017/decorative" val="0"/>
              </a:ext>
            </a:extLst>
          </p:cNvPr>
          <p:cNvSpPr txBox="1">
            <a:spLocks/>
          </p:cNvSpPr>
          <p:nvPr/>
        </p:nvSpPr>
        <p:spPr bwMode="auto">
          <a:xfrm>
            <a:off x="3330339" y="6044138"/>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Access controls</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56" name="Rectangle: Rounded Corners 12">
            <a:extLst>
              <a:ext uri="{FF2B5EF4-FFF2-40B4-BE49-F238E27FC236}">
                <a16:creationId xmlns:a16="http://schemas.microsoft.com/office/drawing/2014/main" id="{431A7E39-3ADE-3FAC-BB12-663A3FB2F203}"/>
              </a:ext>
              <a:ext uri="{C183D7F6-B498-43B3-948B-1728B52AA6E4}">
                <adec:decorative xmlns:adec="http://schemas.microsoft.com/office/drawing/2017/decorative" val="0"/>
              </a:ext>
            </a:extLst>
          </p:cNvPr>
          <p:cNvSpPr txBox="1">
            <a:spLocks/>
          </p:cNvSpPr>
          <p:nvPr/>
        </p:nvSpPr>
        <p:spPr bwMode="auto">
          <a:xfrm>
            <a:off x="4941026" y="6042003"/>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Data classification</a:t>
            </a:r>
          </a:p>
        </p:txBody>
      </p:sp>
      <p:sp>
        <p:nvSpPr>
          <p:cNvPr id="36" name="Rectangle: Rounded Corners 12">
            <a:extLst>
              <a:ext uri="{FF2B5EF4-FFF2-40B4-BE49-F238E27FC236}">
                <a16:creationId xmlns:a16="http://schemas.microsoft.com/office/drawing/2014/main" id="{06924E20-C57F-9014-10F8-E098D565353A}"/>
              </a:ext>
              <a:ext uri="{C183D7F6-B498-43B3-948B-1728B52AA6E4}">
                <adec:decorative xmlns:adec="http://schemas.microsoft.com/office/drawing/2017/decorative" val="0"/>
              </a:ext>
            </a:extLst>
          </p:cNvPr>
          <p:cNvSpPr txBox="1">
            <a:spLocks/>
          </p:cNvSpPr>
          <p:nvPr/>
        </p:nvSpPr>
        <p:spPr bwMode="auto">
          <a:xfrm>
            <a:off x="6546887" y="6042003"/>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Data encryption</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230" name="Rectangle: Rounded Corners 12">
            <a:extLst>
              <a:ext uri="{FF2B5EF4-FFF2-40B4-BE49-F238E27FC236}">
                <a16:creationId xmlns:a16="http://schemas.microsoft.com/office/drawing/2014/main" id="{11ECC718-DBFC-8996-D06E-4D0D30C78399}"/>
              </a:ext>
              <a:ext uri="{C183D7F6-B498-43B3-948B-1728B52AA6E4}">
                <adec:decorative xmlns:adec="http://schemas.microsoft.com/office/drawing/2017/decorative" val="0"/>
              </a:ext>
            </a:extLst>
          </p:cNvPr>
          <p:cNvSpPr txBox="1">
            <a:spLocks/>
          </p:cNvSpPr>
          <p:nvPr/>
        </p:nvSpPr>
        <p:spPr bwMode="auto">
          <a:xfrm>
            <a:off x="8152747" y="6035154"/>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Policies</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sp>
        <p:nvSpPr>
          <p:cNvPr id="7191" name="Rectangle: Rounded Corners 12">
            <a:extLst>
              <a:ext uri="{FF2B5EF4-FFF2-40B4-BE49-F238E27FC236}">
                <a16:creationId xmlns:a16="http://schemas.microsoft.com/office/drawing/2014/main" id="{16506D7D-AD98-0DBD-9B50-759B6AFBB4E5}"/>
              </a:ext>
              <a:ext uri="{C183D7F6-B498-43B3-948B-1728B52AA6E4}">
                <adec:decorative xmlns:adec="http://schemas.microsoft.com/office/drawing/2017/decorative" val="0"/>
              </a:ext>
            </a:extLst>
          </p:cNvPr>
          <p:cNvSpPr txBox="1">
            <a:spLocks/>
          </p:cNvSpPr>
          <p:nvPr/>
        </p:nvSpPr>
        <p:spPr bwMode="auto">
          <a:xfrm>
            <a:off x="9758608" y="6035154"/>
            <a:ext cx="1523337" cy="243458"/>
          </a:xfrm>
          <a:prstGeom prst="roundRect">
            <a:avLst>
              <a:gd name="adj" fmla="val 50000"/>
            </a:avLst>
          </a:prstGeom>
          <a:solidFill>
            <a:schemeClr val="tx1">
              <a:alpha val="7000"/>
            </a:schemeClr>
          </a:solidFill>
          <a:ln w="63897" cap="flat">
            <a:no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R="0" lvl="0" indent="0" algn="ctr" fontAlgn="auto">
              <a:lnSpc>
                <a:spcPct val="100000"/>
              </a:lnSpc>
              <a:spcBef>
                <a:spcPts val="0"/>
              </a:spcBef>
              <a:spcAft>
                <a:spcPts val="0"/>
              </a:spcAft>
              <a:buClrTx/>
              <a:buSzTx/>
              <a:buFontTx/>
              <a:buNone/>
              <a:tabLst/>
              <a:defRPr kumimoji="0" sz="2000" b="0" i="0" u="none" strike="noStrike" cap="none" spc="0" normalizeH="0" baseline="0">
                <a:ln>
                  <a:noFill/>
                </a:ln>
                <a:gradFill>
                  <a:gsLst>
                    <a:gs pos="40559">
                      <a:srgbClr val="091F2C"/>
                    </a:gs>
                    <a:gs pos="68000">
                      <a:srgbClr val="091F2C"/>
                    </a:gs>
                  </a:gsLst>
                  <a:path path="circle">
                    <a:fillToRect l="100000" t="100000"/>
                  </a:path>
                </a:gradFill>
                <a:effectLst/>
                <a:uLnTx/>
                <a:uFillTx/>
                <a:latin typeface="Segoe UI Variable Display Semib"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000000"/>
                </a:solidFill>
                <a:effectLst/>
                <a:uLnTx/>
                <a:uFillTx/>
                <a:latin typeface="Segoe UI"/>
                <a:ea typeface="+mn-ea"/>
                <a:cs typeface="Segoe Sans Display" pitchFamily="2" charset="0"/>
              </a:rPr>
              <a:t>Compliance</a:t>
            </a:r>
            <a:endParaRPr kumimoji="0" lang="en-US" sz="900" b="1" i="0" u="none" strike="noStrike" kern="1200" cap="none" spc="0" normalizeH="0" baseline="0" noProof="0">
              <a:ln w="3175">
                <a:noFill/>
              </a:ln>
              <a:solidFill>
                <a:srgbClr val="000000"/>
              </a:solidFill>
              <a:effectLst/>
              <a:uLnTx/>
              <a:uFillTx/>
              <a:latin typeface="Segoe UI"/>
              <a:ea typeface="+mn-ea"/>
              <a:cs typeface="Segoe Sans Display" pitchFamily="2" charset="0"/>
            </a:endParaRPr>
          </a:p>
        </p:txBody>
      </p:sp>
      <p:cxnSp>
        <p:nvCxnSpPr>
          <p:cNvPr id="7198" name="Straight Connector 7197">
            <a:extLst>
              <a:ext uri="{FF2B5EF4-FFF2-40B4-BE49-F238E27FC236}">
                <a16:creationId xmlns:a16="http://schemas.microsoft.com/office/drawing/2014/main" id="{51859D08-D9AA-F1C8-4661-2CEC9C98DB1C}"/>
              </a:ext>
              <a:ext uri="{C183D7F6-B498-43B3-948B-1728B52AA6E4}">
                <adec:decorative xmlns:adec="http://schemas.microsoft.com/office/drawing/2017/decorative" val="1"/>
              </a:ext>
            </a:extLst>
          </p:cNvPr>
          <p:cNvCxnSpPr>
            <a:cxnSpLocks/>
          </p:cNvCxnSpPr>
          <p:nvPr/>
        </p:nvCxnSpPr>
        <p:spPr>
          <a:xfrm flipV="1">
            <a:off x="6177311" y="3662811"/>
            <a:ext cx="733" cy="155702"/>
          </a:xfrm>
          <a:prstGeom prst="line">
            <a:avLst/>
          </a:prstGeom>
          <a:ln w="12700">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7050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4D4C9-2466-83A5-113D-16CE26FE7E10}"/>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2711F047-7421-9D52-43E2-22D0B2F081C8}"/>
              </a:ext>
              <a:ext uri="{C183D7F6-B498-43B3-948B-1728B52AA6E4}">
                <adec:decorative xmlns:adec="http://schemas.microsoft.com/office/drawing/2017/decorative" val="1"/>
              </a:ext>
            </a:extLst>
          </p:cNvPr>
          <p:cNvSpPr>
            <a:spLocks/>
          </p:cNvSpPr>
          <p:nvPr/>
        </p:nvSpPr>
        <p:spPr>
          <a:xfrm rot="16200000" flipH="1">
            <a:off x="869119" y="1767680"/>
            <a:ext cx="1847906" cy="2729388"/>
          </a:xfrm>
          <a:prstGeom prst="roundRect">
            <a:avLst>
              <a:gd name="adj" fmla="val 8465"/>
            </a:avLst>
          </a:prstGeom>
          <a:solidFill>
            <a:srgbClr val="FFFFFF"/>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a:ln>
                <a:noFill/>
              </a:ln>
              <a:solidFill>
                <a:srgbClr val="FFFFFF"/>
              </a:solidFill>
              <a:effectLst/>
              <a:uLnTx/>
              <a:uFillTx/>
              <a:latin typeface="Segoe Sans Display Semibold" pitchFamily="2" charset="0"/>
              <a:ea typeface="+mn-ea"/>
              <a:cs typeface="Segoe Sans Display Semibold" pitchFamily="2" charset="0"/>
            </a:endParaRPr>
          </a:p>
        </p:txBody>
      </p:sp>
      <p:sp>
        <p:nvSpPr>
          <p:cNvPr id="7" name="TextBox 6">
            <a:extLst>
              <a:ext uri="{FF2B5EF4-FFF2-40B4-BE49-F238E27FC236}">
                <a16:creationId xmlns:a16="http://schemas.microsoft.com/office/drawing/2014/main" id="{A5052B82-EAB7-43CC-C49D-B2070EA18DB3}"/>
              </a:ext>
            </a:extLst>
          </p:cNvPr>
          <p:cNvSpPr txBox="1"/>
          <p:nvPr/>
        </p:nvSpPr>
        <p:spPr>
          <a:xfrm>
            <a:off x="588263" y="2458016"/>
            <a:ext cx="2384853" cy="492443"/>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Segoe UI Semibold"/>
                <a:ea typeface="+mn-ea"/>
                <a:cs typeface="Segoe UI" panose="020B0502040204020203" pitchFamily="34" charset="0"/>
              </a:rPr>
              <a:t>Entra Agent ID integration</a:t>
            </a:r>
            <a:endParaRPr kumimoji="0" lang="en-US" sz="1600" b="0" i="0" u="none" strike="noStrike" kern="0" cap="none" spc="0" normalizeH="0" baseline="0" noProof="0">
              <a:ln>
                <a:noFill/>
              </a:ln>
              <a:solidFill>
                <a:srgbClr val="000000"/>
              </a:solidFill>
              <a:effectLst/>
              <a:uLnTx/>
              <a:uFillTx/>
              <a:latin typeface="Segoe UI Semibold"/>
              <a:ea typeface="+mn-ea"/>
              <a:cs typeface="Segoe UI Light" panose="020B0502040204020203" pitchFamily="34" charset="0"/>
            </a:endParaRPr>
          </a:p>
        </p:txBody>
      </p:sp>
      <p:sp>
        <p:nvSpPr>
          <p:cNvPr id="12" name="TextBox 11">
            <a:extLst>
              <a:ext uri="{FF2B5EF4-FFF2-40B4-BE49-F238E27FC236}">
                <a16:creationId xmlns:a16="http://schemas.microsoft.com/office/drawing/2014/main" id="{6F14EB56-8E95-8FE1-F3C8-CE0D93DA4280}"/>
              </a:ext>
            </a:extLst>
          </p:cNvPr>
          <p:cNvSpPr txBox="1"/>
          <p:nvPr/>
        </p:nvSpPr>
        <p:spPr>
          <a:xfrm>
            <a:off x="550161" y="3079228"/>
            <a:ext cx="2485818" cy="64633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Every agent created in Foundry is assigned an Entra Agent ID for consistent governance</a:t>
            </a:r>
          </a:p>
        </p:txBody>
      </p:sp>
      <p:sp>
        <p:nvSpPr>
          <p:cNvPr id="16" name="Rectangle: Rounded Corners 15">
            <a:extLst>
              <a:ext uri="{FF2B5EF4-FFF2-40B4-BE49-F238E27FC236}">
                <a16:creationId xmlns:a16="http://schemas.microsoft.com/office/drawing/2014/main" id="{69C8D416-F47F-DC02-DEA0-C6BDB5679CF6}"/>
              </a:ext>
              <a:ext uri="{C183D7F6-B498-43B3-948B-1728B52AA6E4}">
                <adec:decorative xmlns:adec="http://schemas.microsoft.com/office/drawing/2017/decorative" val="1"/>
              </a:ext>
            </a:extLst>
          </p:cNvPr>
          <p:cNvSpPr>
            <a:spLocks/>
          </p:cNvSpPr>
          <p:nvPr/>
        </p:nvSpPr>
        <p:spPr>
          <a:xfrm rot="16200000" flipH="1">
            <a:off x="3770779" y="1767679"/>
            <a:ext cx="1847904" cy="2729389"/>
          </a:xfrm>
          <a:prstGeom prst="roundRect">
            <a:avLst>
              <a:gd name="adj" fmla="val 8465"/>
            </a:avLst>
          </a:prstGeom>
          <a:solidFill>
            <a:srgbClr val="FFFFFF"/>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a:ln>
                <a:noFill/>
              </a:ln>
              <a:solidFill>
                <a:srgbClr val="FFFFFF"/>
              </a:solidFill>
              <a:effectLst/>
              <a:uLnTx/>
              <a:uFillTx/>
              <a:latin typeface="Segoe Sans Display Semibold" pitchFamily="2" charset="0"/>
              <a:ea typeface="+mn-ea"/>
              <a:cs typeface="Segoe Sans Display Semibold" pitchFamily="2" charset="0"/>
            </a:endParaRPr>
          </a:p>
        </p:txBody>
      </p:sp>
      <p:sp>
        <p:nvSpPr>
          <p:cNvPr id="17" name="TextBox 16">
            <a:extLst>
              <a:ext uri="{FF2B5EF4-FFF2-40B4-BE49-F238E27FC236}">
                <a16:creationId xmlns:a16="http://schemas.microsoft.com/office/drawing/2014/main" id="{74C296D6-2C46-9C7F-D35E-96DD11DA891D}"/>
              </a:ext>
            </a:extLst>
          </p:cNvPr>
          <p:cNvSpPr txBox="1"/>
          <p:nvPr/>
        </p:nvSpPr>
        <p:spPr>
          <a:xfrm>
            <a:off x="3502303" y="2565737"/>
            <a:ext cx="2384853" cy="276999"/>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000000"/>
                </a:solidFill>
                <a:effectLst/>
                <a:uLnTx/>
                <a:uFillTx/>
                <a:latin typeface="Segoe UI Semibold"/>
                <a:ea typeface="+mn-ea"/>
                <a:cs typeface="Segoe UI Light" panose="020B0502040204020203" pitchFamily="34" charset="0"/>
              </a:rPr>
              <a:t>Foundry Tools</a:t>
            </a:r>
          </a:p>
        </p:txBody>
      </p:sp>
      <p:sp>
        <p:nvSpPr>
          <p:cNvPr id="18" name="TextBox 17">
            <a:extLst>
              <a:ext uri="{FF2B5EF4-FFF2-40B4-BE49-F238E27FC236}">
                <a16:creationId xmlns:a16="http://schemas.microsoft.com/office/drawing/2014/main" id="{3A826C2B-C7F5-D59C-CA67-06E4B3404F0B}"/>
              </a:ext>
            </a:extLst>
          </p:cNvPr>
          <p:cNvSpPr txBox="1"/>
          <p:nvPr/>
        </p:nvSpPr>
        <p:spPr>
          <a:xfrm>
            <a:off x="3502303" y="3075637"/>
            <a:ext cx="2384852" cy="64633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a:ea typeface="+mn-ea"/>
                <a:cs typeface="Segoe UI" panose="020B0502040204020203" pitchFamily="34" charset="0"/>
              </a:rPr>
              <a:t>Find, connect, and manage all your MCP tools for agents from a single, secure interface</a:t>
            </a:r>
          </a:p>
        </p:txBody>
      </p:sp>
      <p:sp>
        <p:nvSpPr>
          <p:cNvPr id="37" name="Rectangle: Rounded Corners 36">
            <a:extLst>
              <a:ext uri="{FF2B5EF4-FFF2-40B4-BE49-F238E27FC236}">
                <a16:creationId xmlns:a16="http://schemas.microsoft.com/office/drawing/2014/main" id="{B9447765-9FBC-FE86-C10F-98AEB7B9EC12}"/>
              </a:ext>
              <a:ext uri="{C183D7F6-B498-43B3-948B-1728B52AA6E4}">
                <adec:decorative xmlns:adec="http://schemas.microsoft.com/office/drawing/2017/decorative" val="1"/>
              </a:ext>
            </a:extLst>
          </p:cNvPr>
          <p:cNvSpPr>
            <a:spLocks/>
          </p:cNvSpPr>
          <p:nvPr/>
        </p:nvSpPr>
        <p:spPr>
          <a:xfrm rot="16200000" flipH="1">
            <a:off x="6672435" y="1767679"/>
            <a:ext cx="1847904" cy="2729389"/>
          </a:xfrm>
          <a:prstGeom prst="roundRect">
            <a:avLst>
              <a:gd name="adj" fmla="val 8465"/>
            </a:avLst>
          </a:prstGeom>
          <a:solidFill>
            <a:srgbClr val="FFFFFF"/>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a:ln>
                <a:noFill/>
              </a:ln>
              <a:solidFill>
                <a:srgbClr val="FFFFFF"/>
              </a:solidFill>
              <a:effectLst/>
              <a:uLnTx/>
              <a:uFillTx/>
              <a:latin typeface="Segoe Sans Display Semibold" pitchFamily="2" charset="0"/>
              <a:ea typeface="+mn-ea"/>
              <a:cs typeface="Segoe Sans Display Semibold" pitchFamily="2" charset="0"/>
            </a:endParaRPr>
          </a:p>
        </p:txBody>
      </p:sp>
      <p:sp>
        <p:nvSpPr>
          <p:cNvPr id="40" name="Rectangle: Rounded Corners 39">
            <a:extLst>
              <a:ext uri="{FF2B5EF4-FFF2-40B4-BE49-F238E27FC236}">
                <a16:creationId xmlns:a16="http://schemas.microsoft.com/office/drawing/2014/main" id="{393EC7C2-5AA4-8D81-221C-059EFD3F21CB}"/>
              </a:ext>
              <a:ext uri="{C183D7F6-B498-43B3-948B-1728B52AA6E4}">
                <adec:decorative xmlns:adec="http://schemas.microsoft.com/office/drawing/2017/decorative" val="1"/>
              </a:ext>
            </a:extLst>
          </p:cNvPr>
          <p:cNvSpPr>
            <a:spLocks/>
          </p:cNvSpPr>
          <p:nvPr/>
        </p:nvSpPr>
        <p:spPr>
          <a:xfrm rot="16200000" flipH="1">
            <a:off x="9574091" y="1767678"/>
            <a:ext cx="1847904" cy="2729389"/>
          </a:xfrm>
          <a:prstGeom prst="roundRect">
            <a:avLst>
              <a:gd name="adj" fmla="val 8465"/>
            </a:avLst>
          </a:prstGeom>
          <a:solidFill>
            <a:srgbClr val="FFFFFF"/>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a:ln>
                <a:noFill/>
              </a:ln>
              <a:solidFill>
                <a:srgbClr val="FFFFFF"/>
              </a:solidFill>
              <a:effectLst/>
              <a:uLnTx/>
              <a:uFillTx/>
              <a:latin typeface="Segoe Sans Display Semibold" pitchFamily="2" charset="0"/>
              <a:ea typeface="+mn-ea"/>
              <a:cs typeface="Segoe Sans Display Semibold" pitchFamily="2" charset="0"/>
            </a:endParaRPr>
          </a:p>
        </p:txBody>
      </p:sp>
      <p:sp>
        <p:nvSpPr>
          <p:cNvPr id="43" name="Rectangle: Rounded Corners 42">
            <a:extLst>
              <a:ext uri="{FF2B5EF4-FFF2-40B4-BE49-F238E27FC236}">
                <a16:creationId xmlns:a16="http://schemas.microsoft.com/office/drawing/2014/main" id="{FF7FF54B-3EDE-3659-BA19-5E84AF90D643}"/>
              </a:ext>
              <a:ext uri="{C183D7F6-B498-43B3-948B-1728B52AA6E4}">
                <adec:decorative xmlns:adec="http://schemas.microsoft.com/office/drawing/2017/decorative" val="1"/>
              </a:ext>
            </a:extLst>
          </p:cNvPr>
          <p:cNvSpPr>
            <a:spLocks/>
          </p:cNvSpPr>
          <p:nvPr/>
        </p:nvSpPr>
        <p:spPr>
          <a:xfrm rot="16200000" flipH="1">
            <a:off x="869119" y="3800253"/>
            <a:ext cx="1847906" cy="2729388"/>
          </a:xfrm>
          <a:prstGeom prst="roundRect">
            <a:avLst>
              <a:gd name="adj" fmla="val 8465"/>
            </a:avLst>
          </a:prstGeom>
          <a:solidFill>
            <a:srgbClr val="FFFFFF"/>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a:ln>
                <a:noFill/>
              </a:ln>
              <a:solidFill>
                <a:srgbClr val="FFFFFF"/>
              </a:solidFill>
              <a:effectLst/>
              <a:uLnTx/>
              <a:uFillTx/>
              <a:latin typeface="Segoe Sans Display Semibold" pitchFamily="2" charset="0"/>
              <a:ea typeface="+mn-ea"/>
              <a:cs typeface="Segoe Sans Display Semibold" pitchFamily="2" charset="0"/>
            </a:endParaRPr>
          </a:p>
        </p:txBody>
      </p:sp>
      <p:sp>
        <p:nvSpPr>
          <p:cNvPr id="44" name="TextBox 43">
            <a:extLst>
              <a:ext uri="{FF2B5EF4-FFF2-40B4-BE49-F238E27FC236}">
                <a16:creationId xmlns:a16="http://schemas.microsoft.com/office/drawing/2014/main" id="{1B25ACA7-7139-3219-C6D7-BDB4F068B49F}"/>
              </a:ext>
            </a:extLst>
          </p:cNvPr>
          <p:cNvSpPr txBox="1"/>
          <p:nvPr/>
        </p:nvSpPr>
        <p:spPr>
          <a:xfrm>
            <a:off x="514510" y="4555677"/>
            <a:ext cx="2557120" cy="492443"/>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Segoe UI Semibold"/>
                <a:ea typeface="+mn-ea"/>
                <a:cs typeface="Segoe UI" panose="020B0502040204020203" pitchFamily="34" charset="0"/>
              </a:rPr>
              <a:t>Model Router in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Segoe UI Semibold"/>
                <a:ea typeface="+mn-ea"/>
                <a:cs typeface="Segoe UI" panose="020B0502040204020203" pitchFamily="34" charset="0"/>
              </a:rPr>
              <a:t>Foundry Agent Service</a:t>
            </a:r>
            <a:endParaRPr kumimoji="0" lang="en-US" sz="1600" b="0" i="0" u="none" strike="noStrike" kern="0" cap="none" spc="0" normalizeH="0" baseline="0" noProof="0">
              <a:ln>
                <a:noFill/>
              </a:ln>
              <a:solidFill>
                <a:srgbClr val="000000"/>
              </a:solidFill>
              <a:effectLst/>
              <a:uLnTx/>
              <a:uFillTx/>
              <a:latin typeface="Segoe UI Semibold"/>
              <a:ea typeface="+mn-ea"/>
              <a:cs typeface="Segoe UI Light" panose="020B0502040204020203" pitchFamily="34" charset="0"/>
            </a:endParaRPr>
          </a:p>
        </p:txBody>
      </p:sp>
      <p:sp>
        <p:nvSpPr>
          <p:cNvPr id="45" name="TextBox 44">
            <a:extLst>
              <a:ext uri="{FF2B5EF4-FFF2-40B4-BE49-F238E27FC236}">
                <a16:creationId xmlns:a16="http://schemas.microsoft.com/office/drawing/2014/main" id="{5D3E06FA-5358-C743-C337-11D6298EC853}"/>
              </a:ext>
            </a:extLst>
          </p:cNvPr>
          <p:cNvSpPr txBox="1"/>
          <p:nvPr/>
        </p:nvSpPr>
        <p:spPr>
          <a:xfrm>
            <a:off x="615523" y="5118009"/>
            <a:ext cx="2355094" cy="861774"/>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a:ea typeface="+mn-ea"/>
                <a:cs typeface="Segoe UI" panose="020B0502040204020203" pitchFamily="34" charset="0"/>
              </a:rPr>
              <a:t>Dynamically select the best model for each prompt—balancing cost, performance, and quality</a:t>
            </a:r>
          </a:p>
        </p:txBody>
      </p:sp>
      <p:sp>
        <p:nvSpPr>
          <p:cNvPr id="46" name="Rectangle: Rounded Corners 45">
            <a:extLst>
              <a:ext uri="{FF2B5EF4-FFF2-40B4-BE49-F238E27FC236}">
                <a16:creationId xmlns:a16="http://schemas.microsoft.com/office/drawing/2014/main" id="{1B7119C0-EE11-489A-23F5-A598A99C91D2}"/>
              </a:ext>
              <a:ext uri="{C183D7F6-B498-43B3-948B-1728B52AA6E4}">
                <adec:decorative xmlns:adec="http://schemas.microsoft.com/office/drawing/2017/decorative" val="1"/>
              </a:ext>
            </a:extLst>
          </p:cNvPr>
          <p:cNvSpPr>
            <a:spLocks/>
          </p:cNvSpPr>
          <p:nvPr/>
        </p:nvSpPr>
        <p:spPr>
          <a:xfrm rot="16200000" flipH="1">
            <a:off x="3770779" y="3800252"/>
            <a:ext cx="1847904" cy="2729389"/>
          </a:xfrm>
          <a:prstGeom prst="roundRect">
            <a:avLst>
              <a:gd name="adj" fmla="val 8465"/>
            </a:avLst>
          </a:prstGeom>
          <a:solidFill>
            <a:srgbClr val="FFFFFF"/>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a:ln>
                <a:noFill/>
              </a:ln>
              <a:solidFill>
                <a:srgbClr val="FFFFFF"/>
              </a:solidFill>
              <a:effectLst/>
              <a:uLnTx/>
              <a:uFillTx/>
              <a:latin typeface="Segoe Sans Display Semibold" pitchFamily="2" charset="0"/>
              <a:ea typeface="+mn-ea"/>
              <a:cs typeface="Segoe Sans Display Semibold" pitchFamily="2" charset="0"/>
            </a:endParaRPr>
          </a:p>
        </p:txBody>
      </p:sp>
      <p:sp>
        <p:nvSpPr>
          <p:cNvPr id="47" name="TextBox 46">
            <a:extLst>
              <a:ext uri="{FF2B5EF4-FFF2-40B4-BE49-F238E27FC236}">
                <a16:creationId xmlns:a16="http://schemas.microsoft.com/office/drawing/2014/main" id="{8636F357-C050-B3CA-D320-C797C18C89AE}"/>
              </a:ext>
            </a:extLst>
          </p:cNvPr>
          <p:cNvSpPr txBox="1"/>
          <p:nvPr/>
        </p:nvSpPr>
        <p:spPr>
          <a:xfrm>
            <a:off x="3502303" y="4679388"/>
            <a:ext cx="2384853" cy="276999"/>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000000"/>
                </a:solidFill>
                <a:effectLst/>
                <a:uLnTx/>
                <a:uFillTx/>
                <a:latin typeface="Segoe UI Semibold"/>
                <a:ea typeface="+mn-ea"/>
                <a:cs typeface="Segoe UI" panose="020B0502040204020203" pitchFamily="34" charset="0"/>
              </a:rPr>
              <a:t>Hosted Agents</a:t>
            </a:r>
            <a:endParaRPr kumimoji="0" lang="en-US" sz="1800" b="0" i="0" u="none" strike="noStrike" kern="0" cap="none" spc="0" normalizeH="0" baseline="0" noProof="0">
              <a:ln>
                <a:noFill/>
              </a:ln>
              <a:solidFill>
                <a:srgbClr val="000000"/>
              </a:solidFill>
              <a:effectLst/>
              <a:uLnTx/>
              <a:uFillTx/>
              <a:latin typeface="Segoe UI Semibold"/>
              <a:ea typeface="+mn-ea"/>
              <a:cs typeface="Segoe UI Light" panose="020B0502040204020203" pitchFamily="34" charset="0"/>
            </a:endParaRPr>
          </a:p>
        </p:txBody>
      </p:sp>
      <p:sp>
        <p:nvSpPr>
          <p:cNvPr id="48" name="TextBox 47">
            <a:extLst>
              <a:ext uri="{FF2B5EF4-FFF2-40B4-BE49-F238E27FC236}">
                <a16:creationId xmlns:a16="http://schemas.microsoft.com/office/drawing/2014/main" id="{1EA749F8-4D53-7B27-9C5F-F1BE15663175}"/>
              </a:ext>
            </a:extLst>
          </p:cNvPr>
          <p:cNvSpPr txBox="1"/>
          <p:nvPr/>
        </p:nvSpPr>
        <p:spPr>
          <a:xfrm>
            <a:off x="3425747" y="5088837"/>
            <a:ext cx="2528785" cy="64633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a:ea typeface="+mn-ea"/>
                <a:cs typeface="Segoe UI" panose="020B0502040204020203" pitchFamily="34" charset="0"/>
              </a:rPr>
              <a:t>Run agents built with open frameworks in a fully-managed environment</a:t>
            </a:r>
            <a:endParaRPr kumimoji="0" lang="en-US" sz="1400" b="0" i="0" u="none" strike="noStrike" kern="1200" cap="none" spc="0" normalizeH="0" baseline="0" noProof="0">
              <a:ln>
                <a:noFill/>
              </a:ln>
              <a:solidFill>
                <a:srgbClr val="000000"/>
              </a:solidFill>
              <a:effectLst/>
              <a:uLnTx/>
              <a:uFillTx/>
              <a:latin typeface="Segoe UI"/>
              <a:ea typeface="+mn-ea"/>
              <a:cs typeface="+mn-cs"/>
            </a:endParaRPr>
          </a:p>
        </p:txBody>
      </p:sp>
      <p:sp>
        <p:nvSpPr>
          <p:cNvPr id="49" name="Rectangle: Rounded Corners 48">
            <a:extLst>
              <a:ext uri="{FF2B5EF4-FFF2-40B4-BE49-F238E27FC236}">
                <a16:creationId xmlns:a16="http://schemas.microsoft.com/office/drawing/2014/main" id="{52D9601D-7AE8-B089-F249-FA28BFCC09BE}"/>
              </a:ext>
              <a:ext uri="{C183D7F6-B498-43B3-948B-1728B52AA6E4}">
                <adec:decorative xmlns:adec="http://schemas.microsoft.com/office/drawing/2017/decorative" val="1"/>
              </a:ext>
            </a:extLst>
          </p:cNvPr>
          <p:cNvSpPr>
            <a:spLocks/>
          </p:cNvSpPr>
          <p:nvPr/>
        </p:nvSpPr>
        <p:spPr>
          <a:xfrm rot="16200000" flipH="1">
            <a:off x="6672435" y="3800252"/>
            <a:ext cx="1847904" cy="2729389"/>
          </a:xfrm>
          <a:prstGeom prst="roundRect">
            <a:avLst>
              <a:gd name="adj" fmla="val 8465"/>
            </a:avLst>
          </a:prstGeom>
          <a:solidFill>
            <a:srgbClr val="FFFFFF"/>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a:ln>
                <a:noFill/>
              </a:ln>
              <a:solidFill>
                <a:srgbClr val="FFFFFF"/>
              </a:solidFill>
              <a:effectLst/>
              <a:uLnTx/>
              <a:uFillTx/>
              <a:latin typeface="Segoe Sans Display Semibold" pitchFamily="2" charset="0"/>
              <a:ea typeface="+mn-ea"/>
              <a:cs typeface="Segoe Sans Display Semibold" pitchFamily="2" charset="0"/>
            </a:endParaRPr>
          </a:p>
        </p:txBody>
      </p:sp>
      <p:sp>
        <p:nvSpPr>
          <p:cNvPr id="50" name="TextBox 49">
            <a:extLst>
              <a:ext uri="{FF2B5EF4-FFF2-40B4-BE49-F238E27FC236}">
                <a16:creationId xmlns:a16="http://schemas.microsoft.com/office/drawing/2014/main" id="{A68DA234-7EDF-2BC0-CC12-0C4C8B58A7ED}"/>
              </a:ext>
            </a:extLst>
          </p:cNvPr>
          <p:cNvSpPr txBox="1"/>
          <p:nvPr/>
        </p:nvSpPr>
        <p:spPr>
          <a:xfrm>
            <a:off x="6403959" y="4677411"/>
            <a:ext cx="2384853" cy="276999"/>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000000"/>
                </a:solidFill>
                <a:effectLst/>
                <a:uLnTx/>
                <a:uFillTx/>
                <a:latin typeface="Segoe UI Semibold"/>
                <a:ea typeface="+mn-ea"/>
                <a:cs typeface="Segoe UI" panose="020B0502040204020203" pitchFamily="34" charset="0"/>
              </a:rPr>
              <a:t>Memory</a:t>
            </a:r>
          </a:p>
        </p:txBody>
      </p:sp>
      <p:sp>
        <p:nvSpPr>
          <p:cNvPr id="51" name="TextBox 50">
            <a:extLst>
              <a:ext uri="{FF2B5EF4-FFF2-40B4-BE49-F238E27FC236}">
                <a16:creationId xmlns:a16="http://schemas.microsoft.com/office/drawing/2014/main" id="{B9670758-7F46-CC27-0634-C492477BFCAA}"/>
              </a:ext>
            </a:extLst>
          </p:cNvPr>
          <p:cNvSpPr txBox="1"/>
          <p:nvPr/>
        </p:nvSpPr>
        <p:spPr>
          <a:xfrm>
            <a:off x="6403958" y="5088837"/>
            <a:ext cx="2384853" cy="861774"/>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a:ea typeface="+mn-ea"/>
                <a:cs typeface="Segoe UI" panose="020B0502040204020203" pitchFamily="34" charset="0"/>
              </a:rPr>
              <a:t>Enable agents to securely retain context across sessions for more personalized  interactions out-of-the-box</a:t>
            </a:r>
          </a:p>
        </p:txBody>
      </p:sp>
      <p:sp>
        <p:nvSpPr>
          <p:cNvPr id="52" name="Rectangle: Rounded Corners 51">
            <a:extLst>
              <a:ext uri="{FF2B5EF4-FFF2-40B4-BE49-F238E27FC236}">
                <a16:creationId xmlns:a16="http://schemas.microsoft.com/office/drawing/2014/main" id="{DADC7663-2A69-17D5-DF96-155F3D3FE088}"/>
              </a:ext>
              <a:ext uri="{C183D7F6-B498-43B3-948B-1728B52AA6E4}">
                <adec:decorative xmlns:adec="http://schemas.microsoft.com/office/drawing/2017/decorative" val="1"/>
              </a:ext>
            </a:extLst>
          </p:cNvPr>
          <p:cNvSpPr>
            <a:spLocks/>
          </p:cNvSpPr>
          <p:nvPr/>
        </p:nvSpPr>
        <p:spPr>
          <a:xfrm rot="16200000" flipH="1">
            <a:off x="9574091" y="3800251"/>
            <a:ext cx="1847904" cy="2729389"/>
          </a:xfrm>
          <a:prstGeom prst="roundRect">
            <a:avLst>
              <a:gd name="adj" fmla="val 8465"/>
            </a:avLst>
          </a:prstGeom>
          <a:solidFill>
            <a:srgbClr val="FFFFFF"/>
          </a:solidFill>
          <a:ln w="9525" cap="flat" cmpd="sng" algn="ctr">
            <a:noFill/>
            <a:prstDash val="solid"/>
          </a:ln>
          <a:effectLst>
            <a:outerShdw blurRad="50800" dist="38100" dir="5400000" algn="t"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0" cap="none" spc="0" normalizeH="0" baseline="0" noProof="0">
              <a:ln>
                <a:noFill/>
              </a:ln>
              <a:solidFill>
                <a:srgbClr val="FFFFFF"/>
              </a:solidFill>
              <a:effectLst/>
              <a:uLnTx/>
              <a:uFillTx/>
              <a:latin typeface="Segoe Sans Display Semibold" pitchFamily="2" charset="0"/>
              <a:ea typeface="+mn-ea"/>
              <a:cs typeface="Segoe Sans Display Semibold" pitchFamily="2" charset="0"/>
            </a:endParaRPr>
          </a:p>
        </p:txBody>
      </p:sp>
      <p:sp>
        <p:nvSpPr>
          <p:cNvPr id="54" name="TextBox 53">
            <a:extLst>
              <a:ext uri="{FF2B5EF4-FFF2-40B4-BE49-F238E27FC236}">
                <a16:creationId xmlns:a16="http://schemas.microsoft.com/office/drawing/2014/main" id="{6EA4E73D-D066-1212-B770-54090C478791}"/>
              </a:ext>
            </a:extLst>
          </p:cNvPr>
          <p:cNvSpPr txBox="1"/>
          <p:nvPr/>
        </p:nvSpPr>
        <p:spPr>
          <a:xfrm>
            <a:off x="6508845" y="3075637"/>
            <a:ext cx="2175076" cy="64633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Securely expose any API or function as an MCP tool via API Management</a:t>
            </a:r>
            <a:endParaRPr kumimoji="0" lang="en-US" sz="1400" b="0" i="0" u="none" strike="noStrike" kern="0" cap="none" spc="0" normalizeH="0" baseline="0" noProof="0">
              <a:ln>
                <a:noFill/>
              </a:ln>
              <a:solidFill>
                <a:srgbClr val="000000"/>
              </a:solidFill>
              <a:effectLst/>
              <a:uLnTx/>
              <a:uFillTx/>
              <a:latin typeface="Segoe UI"/>
              <a:ea typeface="+mn-ea"/>
              <a:cs typeface="Segoe UI" panose="020B0502040204020203" pitchFamily="34" charset="0"/>
            </a:endParaRPr>
          </a:p>
        </p:txBody>
      </p:sp>
      <p:sp>
        <p:nvSpPr>
          <p:cNvPr id="66" name="Rounded Rectangle 17">
            <a:extLst>
              <a:ext uri="{FF2B5EF4-FFF2-40B4-BE49-F238E27FC236}">
                <a16:creationId xmlns:a16="http://schemas.microsoft.com/office/drawing/2014/main" id="{8377611A-5556-76B1-D3C8-1D094167FADC}"/>
              </a:ext>
              <a:ext uri="{C183D7F6-B498-43B3-948B-1728B52AA6E4}">
                <adec:decorative xmlns:adec="http://schemas.microsoft.com/office/drawing/2017/decorative" val="1"/>
              </a:ext>
            </a:extLst>
          </p:cNvPr>
          <p:cNvSpPr/>
          <p:nvPr/>
        </p:nvSpPr>
        <p:spPr bwMode="auto">
          <a:xfrm>
            <a:off x="705532" y="2098914"/>
            <a:ext cx="2175076" cy="246221"/>
          </a:xfrm>
          <a:prstGeom prst="roundRect">
            <a:avLst>
              <a:gd name="adj" fmla="val 50000"/>
            </a:avLst>
          </a:prstGeom>
          <a:gradFill flip="none" rotWithShape="1">
            <a:gsLst>
              <a:gs pos="100000">
                <a:schemeClr val="accent2">
                  <a:lumMod val="75000"/>
                </a:schemeClr>
              </a:gs>
              <a:gs pos="0">
                <a:schemeClr val="accent1">
                  <a:lumMod val="75000"/>
                </a:schemeClr>
              </a:gs>
              <a:gs pos="52000">
                <a:schemeClr val="accent5">
                  <a:lumMod val="75000"/>
                </a:schemeClr>
              </a:gs>
            </a:gsLst>
            <a:path path="circle">
              <a:fillToRect l="100000" t="100000"/>
            </a:path>
            <a:tileRect r="-100000" b="-100000"/>
          </a:gradFill>
        </p:spPr>
        <p:txBody>
          <a:bodyPr wrap="none" lIns="146957" tIns="25718" rIns="146957" bIns="27432" rtlCol="0" anchor="ctr">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400" b="0" i="0" u="none" strike="noStrike" kern="1200" cap="none" spc="0" normalizeH="0" baseline="0" noProof="0">
                <a:ln>
                  <a:noFill/>
                </a:ln>
                <a:solidFill>
                  <a:srgbClr val="FFFFFF"/>
                </a:solidFill>
                <a:effectLst/>
                <a:uLnTx/>
                <a:uFillTx/>
                <a:latin typeface="Segoe UI Semibold"/>
                <a:ea typeface="+mn-ea"/>
                <a:cs typeface="+mn-cs"/>
              </a:rPr>
              <a:t>Public Preview</a:t>
            </a:r>
            <a:endParaRPr kumimoji="0" lang="en-US" sz="1400" b="1" i="0" u="none" strike="noStrike" kern="1200" cap="none" spc="0" normalizeH="0" baseline="0" noProof="0">
              <a:ln w="3175">
                <a:noFill/>
              </a:ln>
              <a:solidFill>
                <a:srgbClr val="FFFFFF"/>
              </a:solidFill>
              <a:effectLst/>
              <a:uLnTx/>
              <a:uFillTx/>
              <a:latin typeface="Segoe UI Semibold"/>
              <a:ea typeface="+mn-ea"/>
              <a:cs typeface="Segoe UI" pitchFamily="34" charset="0"/>
            </a:endParaRPr>
          </a:p>
        </p:txBody>
      </p:sp>
      <p:sp>
        <p:nvSpPr>
          <p:cNvPr id="75" name="Rounded Rectangle 17">
            <a:extLst>
              <a:ext uri="{FF2B5EF4-FFF2-40B4-BE49-F238E27FC236}">
                <a16:creationId xmlns:a16="http://schemas.microsoft.com/office/drawing/2014/main" id="{3E2E5810-16F2-8D95-727F-C2CB0CC2982F}"/>
              </a:ext>
              <a:ext uri="{C183D7F6-B498-43B3-948B-1728B52AA6E4}">
                <adec:decorative xmlns:adec="http://schemas.microsoft.com/office/drawing/2017/decorative" val="1"/>
              </a:ext>
            </a:extLst>
          </p:cNvPr>
          <p:cNvSpPr/>
          <p:nvPr/>
        </p:nvSpPr>
        <p:spPr bwMode="auto">
          <a:xfrm>
            <a:off x="3607191" y="4176093"/>
            <a:ext cx="2175076" cy="246221"/>
          </a:xfrm>
          <a:prstGeom prst="roundRect">
            <a:avLst>
              <a:gd name="adj" fmla="val 50000"/>
            </a:avLst>
          </a:prstGeom>
          <a:gradFill flip="none" rotWithShape="1">
            <a:gsLst>
              <a:gs pos="100000">
                <a:schemeClr val="accent2">
                  <a:lumMod val="75000"/>
                </a:schemeClr>
              </a:gs>
              <a:gs pos="0">
                <a:schemeClr val="accent1">
                  <a:lumMod val="75000"/>
                </a:schemeClr>
              </a:gs>
              <a:gs pos="52000">
                <a:schemeClr val="accent5">
                  <a:lumMod val="75000"/>
                </a:schemeClr>
              </a:gs>
            </a:gsLst>
            <a:path path="circle">
              <a:fillToRect l="100000" t="100000"/>
            </a:path>
            <a:tileRect r="-100000" b="-100000"/>
          </a:gradFill>
        </p:spPr>
        <p:txBody>
          <a:bodyPr wrap="none" lIns="146957" tIns="25718" rIns="146957" bIns="27432" rtlCol="0" anchor="ctr">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400" b="0" i="0" u="none" strike="noStrike" kern="1200" cap="none" spc="0" normalizeH="0" baseline="0" noProof="0">
                <a:ln>
                  <a:noFill/>
                </a:ln>
                <a:solidFill>
                  <a:srgbClr val="FFFFFF"/>
                </a:solidFill>
                <a:effectLst/>
                <a:uLnTx/>
                <a:uFillTx/>
                <a:latin typeface="Segoe UI Semibold"/>
                <a:ea typeface="+mn-ea"/>
                <a:cs typeface="+mn-cs"/>
              </a:rPr>
              <a:t>Public Preview</a:t>
            </a:r>
            <a:endParaRPr kumimoji="0" lang="en-US" sz="1400" b="1" i="0" u="none" strike="noStrike" kern="1200" cap="none" spc="0" normalizeH="0" baseline="0" noProof="0">
              <a:ln w="3175">
                <a:noFill/>
              </a:ln>
              <a:solidFill>
                <a:srgbClr val="FFFFFF"/>
              </a:solidFill>
              <a:effectLst/>
              <a:uLnTx/>
              <a:uFillTx/>
              <a:latin typeface="Segoe UI Semibold"/>
              <a:ea typeface="+mn-ea"/>
              <a:cs typeface="Segoe UI" pitchFamily="34" charset="0"/>
            </a:endParaRPr>
          </a:p>
        </p:txBody>
      </p:sp>
      <p:sp>
        <p:nvSpPr>
          <p:cNvPr id="76" name="Rounded Rectangle 17">
            <a:extLst>
              <a:ext uri="{FF2B5EF4-FFF2-40B4-BE49-F238E27FC236}">
                <a16:creationId xmlns:a16="http://schemas.microsoft.com/office/drawing/2014/main" id="{B9E8375E-9F79-78C6-701D-5EDF0F15F273}"/>
              </a:ext>
              <a:ext uri="{C183D7F6-B498-43B3-948B-1728B52AA6E4}">
                <adec:decorative xmlns:adec="http://schemas.microsoft.com/office/drawing/2017/decorative" val="1"/>
              </a:ext>
            </a:extLst>
          </p:cNvPr>
          <p:cNvSpPr/>
          <p:nvPr/>
        </p:nvSpPr>
        <p:spPr bwMode="auto">
          <a:xfrm>
            <a:off x="6508845" y="2075468"/>
            <a:ext cx="2175076" cy="246221"/>
          </a:xfrm>
          <a:prstGeom prst="roundRect">
            <a:avLst>
              <a:gd name="adj" fmla="val 50000"/>
            </a:avLst>
          </a:prstGeom>
          <a:gradFill flip="none" rotWithShape="1">
            <a:gsLst>
              <a:gs pos="100000">
                <a:schemeClr val="accent2">
                  <a:lumMod val="75000"/>
                </a:schemeClr>
              </a:gs>
              <a:gs pos="0">
                <a:schemeClr val="accent1">
                  <a:lumMod val="75000"/>
                </a:schemeClr>
              </a:gs>
              <a:gs pos="52000">
                <a:schemeClr val="accent5">
                  <a:lumMod val="75000"/>
                </a:schemeClr>
              </a:gs>
            </a:gsLst>
            <a:path path="circle">
              <a:fillToRect l="100000" t="100000"/>
            </a:path>
            <a:tileRect r="-100000" b="-100000"/>
          </a:gradFill>
        </p:spPr>
        <p:txBody>
          <a:bodyPr wrap="none" lIns="146957" tIns="25718" rIns="146957" bIns="27432" rtlCol="0" anchor="ctr">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400" b="0" i="0" u="none" strike="noStrike" kern="1200" cap="none" spc="0" normalizeH="0" baseline="0" noProof="0">
                <a:ln>
                  <a:noFill/>
                </a:ln>
                <a:solidFill>
                  <a:srgbClr val="FFFFFF"/>
                </a:solidFill>
                <a:effectLst/>
                <a:uLnTx/>
                <a:uFillTx/>
                <a:latin typeface="Segoe UI Semibold"/>
                <a:ea typeface="+mn-ea"/>
                <a:cs typeface="+mn-cs"/>
              </a:rPr>
              <a:t>Public Preview</a:t>
            </a:r>
            <a:endParaRPr kumimoji="0" lang="en-US" sz="1400" b="1" i="0" u="none" strike="noStrike" kern="1200" cap="none" spc="0" normalizeH="0" baseline="0" noProof="0">
              <a:ln w="3175">
                <a:noFill/>
              </a:ln>
              <a:solidFill>
                <a:srgbClr val="FFFFFF"/>
              </a:solidFill>
              <a:effectLst/>
              <a:uLnTx/>
              <a:uFillTx/>
              <a:latin typeface="Segoe UI Semibold"/>
              <a:ea typeface="+mn-ea"/>
              <a:cs typeface="Segoe UI" pitchFamily="34" charset="0"/>
            </a:endParaRPr>
          </a:p>
        </p:txBody>
      </p:sp>
      <p:sp>
        <p:nvSpPr>
          <p:cNvPr id="77" name="Rounded Rectangle 17">
            <a:extLst>
              <a:ext uri="{FF2B5EF4-FFF2-40B4-BE49-F238E27FC236}">
                <a16:creationId xmlns:a16="http://schemas.microsoft.com/office/drawing/2014/main" id="{2FCF9274-77FA-8294-830E-BF7CCF4F32E6}"/>
              </a:ext>
              <a:ext uri="{C183D7F6-B498-43B3-948B-1728B52AA6E4}">
                <adec:decorative xmlns:adec="http://schemas.microsoft.com/office/drawing/2017/decorative" val="1"/>
              </a:ext>
            </a:extLst>
          </p:cNvPr>
          <p:cNvSpPr/>
          <p:nvPr/>
        </p:nvSpPr>
        <p:spPr bwMode="auto">
          <a:xfrm>
            <a:off x="9444175" y="2075469"/>
            <a:ext cx="2175076" cy="246221"/>
          </a:xfrm>
          <a:prstGeom prst="roundRect">
            <a:avLst>
              <a:gd name="adj" fmla="val 50000"/>
            </a:avLst>
          </a:prstGeom>
          <a:gradFill flip="none" rotWithShape="1">
            <a:gsLst>
              <a:gs pos="100000">
                <a:schemeClr val="accent2">
                  <a:lumMod val="75000"/>
                </a:schemeClr>
              </a:gs>
              <a:gs pos="0">
                <a:schemeClr val="accent1">
                  <a:lumMod val="75000"/>
                </a:schemeClr>
              </a:gs>
              <a:gs pos="52000">
                <a:schemeClr val="accent5">
                  <a:lumMod val="75000"/>
                </a:schemeClr>
              </a:gs>
            </a:gsLst>
            <a:path path="circle">
              <a:fillToRect l="100000" t="100000"/>
            </a:path>
            <a:tileRect r="-100000" b="-100000"/>
          </a:gradFill>
        </p:spPr>
        <p:txBody>
          <a:bodyPr wrap="none" lIns="146957" tIns="25718" rIns="146957" bIns="27432" rtlCol="0" anchor="ctr">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400" b="0" i="0" u="none" strike="noStrike" kern="1200" cap="none" spc="0" normalizeH="0" baseline="0" noProof="0">
                <a:ln>
                  <a:noFill/>
                </a:ln>
                <a:solidFill>
                  <a:srgbClr val="FFFFFF"/>
                </a:solidFill>
                <a:effectLst/>
                <a:uLnTx/>
                <a:uFillTx/>
                <a:latin typeface="Segoe UI Semibold"/>
                <a:ea typeface="+mn-ea"/>
                <a:cs typeface="+mn-cs"/>
              </a:rPr>
              <a:t>Public Preview</a:t>
            </a:r>
            <a:endParaRPr kumimoji="0" lang="en-US" sz="1400" b="1" i="0" u="none" strike="noStrike" kern="1200" cap="none" spc="0" normalizeH="0" baseline="0" noProof="0">
              <a:ln w="3175">
                <a:noFill/>
              </a:ln>
              <a:solidFill>
                <a:srgbClr val="FFFFFF"/>
              </a:solidFill>
              <a:effectLst/>
              <a:uLnTx/>
              <a:uFillTx/>
              <a:latin typeface="Segoe UI Semibold"/>
              <a:ea typeface="+mn-ea"/>
              <a:cs typeface="Segoe UI" pitchFamily="34" charset="0"/>
            </a:endParaRPr>
          </a:p>
        </p:txBody>
      </p:sp>
      <p:sp>
        <p:nvSpPr>
          <p:cNvPr id="78" name="Rounded Rectangle 17">
            <a:extLst>
              <a:ext uri="{FF2B5EF4-FFF2-40B4-BE49-F238E27FC236}">
                <a16:creationId xmlns:a16="http://schemas.microsoft.com/office/drawing/2014/main" id="{8F1130D2-4678-8728-70FB-314416E37E83}"/>
              </a:ext>
              <a:ext uri="{C183D7F6-B498-43B3-948B-1728B52AA6E4}">
                <adec:decorative xmlns:adec="http://schemas.microsoft.com/office/drawing/2017/decorative" val="1"/>
              </a:ext>
            </a:extLst>
          </p:cNvPr>
          <p:cNvSpPr/>
          <p:nvPr/>
        </p:nvSpPr>
        <p:spPr bwMode="auto">
          <a:xfrm>
            <a:off x="727583" y="4183440"/>
            <a:ext cx="2175076" cy="246221"/>
          </a:xfrm>
          <a:prstGeom prst="roundRect">
            <a:avLst>
              <a:gd name="adj" fmla="val 50000"/>
            </a:avLst>
          </a:prstGeom>
          <a:gradFill flip="none" rotWithShape="1">
            <a:gsLst>
              <a:gs pos="100000">
                <a:schemeClr val="accent2">
                  <a:lumMod val="75000"/>
                </a:schemeClr>
              </a:gs>
              <a:gs pos="0">
                <a:schemeClr val="accent1">
                  <a:lumMod val="75000"/>
                </a:schemeClr>
              </a:gs>
              <a:gs pos="52000">
                <a:schemeClr val="accent5">
                  <a:lumMod val="75000"/>
                </a:schemeClr>
              </a:gs>
            </a:gsLst>
            <a:path path="circle">
              <a:fillToRect l="100000" t="100000"/>
            </a:path>
            <a:tileRect r="-100000" b="-100000"/>
          </a:gradFill>
        </p:spPr>
        <p:txBody>
          <a:bodyPr wrap="none" lIns="146957" tIns="25718" rIns="146957" bIns="27432" rtlCol="0" anchor="ctr">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400" b="0" i="0" u="none" strike="noStrike" kern="1200" cap="none" spc="0" normalizeH="0" baseline="0" noProof="0">
                <a:ln>
                  <a:noFill/>
                </a:ln>
                <a:solidFill>
                  <a:srgbClr val="FFFFFF"/>
                </a:solidFill>
                <a:effectLst/>
                <a:uLnTx/>
                <a:uFillTx/>
                <a:latin typeface="Segoe UI Semibold"/>
                <a:ea typeface="+mn-ea"/>
                <a:cs typeface="+mn-cs"/>
              </a:rPr>
              <a:t>Public Preview</a:t>
            </a:r>
            <a:endParaRPr kumimoji="0" lang="en-US" sz="1400" b="1" i="0" u="none" strike="noStrike" kern="1200" cap="none" spc="0" normalizeH="0" baseline="0" noProof="0">
              <a:ln w="3175">
                <a:noFill/>
              </a:ln>
              <a:solidFill>
                <a:srgbClr val="FFFFFF"/>
              </a:solidFill>
              <a:effectLst/>
              <a:uLnTx/>
              <a:uFillTx/>
              <a:latin typeface="Segoe UI Semibold"/>
              <a:ea typeface="+mn-ea"/>
              <a:cs typeface="Segoe UI" pitchFamily="34" charset="0"/>
            </a:endParaRPr>
          </a:p>
        </p:txBody>
      </p:sp>
      <p:sp>
        <p:nvSpPr>
          <p:cNvPr id="81" name="Rounded Rectangle 17">
            <a:extLst>
              <a:ext uri="{FF2B5EF4-FFF2-40B4-BE49-F238E27FC236}">
                <a16:creationId xmlns:a16="http://schemas.microsoft.com/office/drawing/2014/main" id="{120F3B3B-2C42-9A39-1192-F40A3E8C90E8}"/>
              </a:ext>
              <a:ext uri="{C183D7F6-B498-43B3-948B-1728B52AA6E4}">
                <adec:decorative xmlns:adec="http://schemas.microsoft.com/office/drawing/2017/decorative" val="1"/>
              </a:ext>
            </a:extLst>
          </p:cNvPr>
          <p:cNvSpPr/>
          <p:nvPr/>
        </p:nvSpPr>
        <p:spPr bwMode="auto">
          <a:xfrm>
            <a:off x="9432555" y="4189276"/>
            <a:ext cx="2175076" cy="246221"/>
          </a:xfrm>
          <a:prstGeom prst="roundRect">
            <a:avLst>
              <a:gd name="adj" fmla="val 50000"/>
            </a:avLst>
          </a:prstGeom>
          <a:gradFill flip="none" rotWithShape="1">
            <a:gsLst>
              <a:gs pos="100000">
                <a:schemeClr val="accent2">
                  <a:lumMod val="75000"/>
                </a:schemeClr>
              </a:gs>
              <a:gs pos="0">
                <a:schemeClr val="accent1">
                  <a:lumMod val="75000"/>
                </a:schemeClr>
              </a:gs>
              <a:gs pos="52000">
                <a:schemeClr val="accent5">
                  <a:lumMod val="75000"/>
                </a:schemeClr>
              </a:gs>
            </a:gsLst>
            <a:path path="circle">
              <a:fillToRect l="100000" t="100000"/>
            </a:path>
            <a:tileRect r="-100000" b="-100000"/>
          </a:gradFill>
        </p:spPr>
        <p:txBody>
          <a:bodyPr wrap="none" lIns="146957" tIns="25718" rIns="146957" bIns="27432" rtlCol="0" anchor="ctr">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400" b="0" i="0" u="none" strike="noStrike" kern="1200" cap="none" spc="0" normalizeH="0" baseline="0" noProof="0">
                <a:ln>
                  <a:noFill/>
                </a:ln>
                <a:solidFill>
                  <a:srgbClr val="FFFFFF"/>
                </a:solidFill>
                <a:effectLst/>
                <a:uLnTx/>
                <a:uFillTx/>
                <a:latin typeface="Segoe UI Semibold"/>
                <a:ea typeface="+mn-ea"/>
                <a:cs typeface="+mn-cs"/>
              </a:rPr>
              <a:t>Generally Available</a:t>
            </a:r>
            <a:endParaRPr kumimoji="0" lang="en-US" sz="1400" b="1" i="0" u="none" strike="noStrike" kern="1200" cap="none" spc="0" normalizeH="0" baseline="0" noProof="0">
              <a:ln w="3175">
                <a:noFill/>
              </a:ln>
              <a:solidFill>
                <a:srgbClr val="FFFFFF"/>
              </a:solidFill>
              <a:effectLst/>
              <a:uLnTx/>
              <a:uFillTx/>
              <a:latin typeface="Segoe UI Semibold"/>
              <a:ea typeface="+mn-ea"/>
              <a:cs typeface="Segoe UI" pitchFamily="34" charset="0"/>
            </a:endParaRPr>
          </a:p>
        </p:txBody>
      </p:sp>
      <p:sp>
        <p:nvSpPr>
          <p:cNvPr id="4" name="Rounded Rectangle 17">
            <a:extLst>
              <a:ext uri="{FF2B5EF4-FFF2-40B4-BE49-F238E27FC236}">
                <a16:creationId xmlns:a16="http://schemas.microsoft.com/office/drawing/2014/main" id="{53FDA6D5-4F47-906C-C0C7-E36D55E8775B}"/>
              </a:ext>
              <a:ext uri="{C183D7F6-B498-43B3-948B-1728B52AA6E4}">
                <adec:decorative xmlns:adec="http://schemas.microsoft.com/office/drawing/2017/decorative" val="1"/>
              </a:ext>
            </a:extLst>
          </p:cNvPr>
          <p:cNvSpPr/>
          <p:nvPr/>
        </p:nvSpPr>
        <p:spPr bwMode="auto">
          <a:xfrm>
            <a:off x="3607191" y="2098914"/>
            <a:ext cx="2175076" cy="246221"/>
          </a:xfrm>
          <a:prstGeom prst="roundRect">
            <a:avLst>
              <a:gd name="adj" fmla="val 50000"/>
            </a:avLst>
          </a:prstGeom>
          <a:gradFill flip="none" rotWithShape="1">
            <a:gsLst>
              <a:gs pos="100000">
                <a:schemeClr val="accent2">
                  <a:lumMod val="75000"/>
                </a:schemeClr>
              </a:gs>
              <a:gs pos="0">
                <a:schemeClr val="accent1">
                  <a:lumMod val="75000"/>
                </a:schemeClr>
              </a:gs>
              <a:gs pos="52000">
                <a:schemeClr val="accent5">
                  <a:lumMod val="75000"/>
                </a:schemeClr>
              </a:gs>
            </a:gsLst>
            <a:path path="circle">
              <a:fillToRect l="100000" t="100000"/>
            </a:path>
            <a:tileRect r="-100000" b="-100000"/>
          </a:gradFill>
        </p:spPr>
        <p:txBody>
          <a:bodyPr wrap="none" lIns="146957" tIns="25718" rIns="146957" bIns="27432" rtlCol="0" anchor="ctr">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400" b="0" i="0" u="none" strike="noStrike" kern="1200" cap="none" spc="0" normalizeH="0" baseline="0" noProof="0">
                <a:ln>
                  <a:noFill/>
                </a:ln>
                <a:solidFill>
                  <a:srgbClr val="FFFFFF"/>
                </a:solidFill>
                <a:effectLst/>
                <a:uLnTx/>
                <a:uFillTx/>
                <a:latin typeface="Segoe UI Semibold"/>
                <a:ea typeface="+mn-ea"/>
                <a:cs typeface="+mn-cs"/>
              </a:rPr>
              <a:t>Public Preview</a:t>
            </a:r>
            <a:endParaRPr kumimoji="0" lang="en-US" sz="1400" b="1" i="0" u="none" strike="noStrike" kern="1200" cap="none" spc="0" normalizeH="0" baseline="0" noProof="0">
              <a:ln w="3175">
                <a:noFill/>
              </a:ln>
              <a:solidFill>
                <a:srgbClr val="FFFFFF"/>
              </a:solidFill>
              <a:effectLst/>
              <a:uLnTx/>
              <a:uFillTx/>
              <a:latin typeface="Segoe UI Semibold"/>
              <a:ea typeface="+mn-ea"/>
              <a:cs typeface="Segoe UI" pitchFamily="34" charset="0"/>
            </a:endParaRPr>
          </a:p>
        </p:txBody>
      </p:sp>
      <p:sp>
        <p:nvSpPr>
          <p:cNvPr id="5" name="Rounded Rectangle 17">
            <a:extLst>
              <a:ext uri="{FF2B5EF4-FFF2-40B4-BE49-F238E27FC236}">
                <a16:creationId xmlns:a16="http://schemas.microsoft.com/office/drawing/2014/main" id="{C83E828F-EA7E-5CC3-64EE-65F2BA62F8DA}"/>
              </a:ext>
              <a:ext uri="{C183D7F6-B498-43B3-948B-1728B52AA6E4}">
                <adec:decorative xmlns:adec="http://schemas.microsoft.com/office/drawing/2017/decorative" val="1"/>
              </a:ext>
            </a:extLst>
          </p:cNvPr>
          <p:cNvSpPr/>
          <p:nvPr/>
        </p:nvSpPr>
        <p:spPr bwMode="auto">
          <a:xfrm>
            <a:off x="6530895" y="4183441"/>
            <a:ext cx="2175076" cy="246221"/>
          </a:xfrm>
          <a:prstGeom prst="roundRect">
            <a:avLst>
              <a:gd name="adj" fmla="val 50000"/>
            </a:avLst>
          </a:prstGeom>
          <a:gradFill flip="none" rotWithShape="1">
            <a:gsLst>
              <a:gs pos="100000">
                <a:schemeClr val="accent2">
                  <a:lumMod val="75000"/>
                </a:schemeClr>
              </a:gs>
              <a:gs pos="0">
                <a:schemeClr val="accent1">
                  <a:lumMod val="75000"/>
                </a:schemeClr>
              </a:gs>
              <a:gs pos="52000">
                <a:schemeClr val="accent5">
                  <a:lumMod val="75000"/>
                </a:schemeClr>
              </a:gs>
            </a:gsLst>
            <a:path path="circle">
              <a:fillToRect l="100000" t="100000"/>
            </a:path>
            <a:tileRect r="-100000" b="-100000"/>
          </a:gradFill>
        </p:spPr>
        <p:txBody>
          <a:bodyPr wrap="none" lIns="146957" tIns="25718" rIns="146957" bIns="27432" rtlCol="0" anchor="ctr">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r>
              <a:rPr kumimoji="0" lang="en-US" sz="1400" b="0" i="0" u="none" strike="noStrike" kern="1200" cap="none" spc="0" normalizeH="0" baseline="0" noProof="0">
                <a:ln>
                  <a:noFill/>
                </a:ln>
                <a:solidFill>
                  <a:srgbClr val="FFFFFF"/>
                </a:solidFill>
                <a:effectLst/>
                <a:uLnTx/>
                <a:uFillTx/>
                <a:latin typeface="Segoe UI Semibold"/>
                <a:ea typeface="+mn-ea"/>
                <a:cs typeface="+mn-cs"/>
              </a:rPr>
              <a:t>Public Preview</a:t>
            </a:r>
            <a:endParaRPr kumimoji="0" lang="en-US" sz="1400" b="1" i="0" u="none" strike="noStrike" kern="1200" cap="none" spc="0" normalizeH="0" baseline="0" noProof="0">
              <a:ln w="3175">
                <a:noFill/>
              </a:ln>
              <a:solidFill>
                <a:srgbClr val="FFFFFF"/>
              </a:solidFill>
              <a:effectLst/>
              <a:uLnTx/>
              <a:uFillTx/>
              <a:latin typeface="Segoe UI Semibold"/>
              <a:ea typeface="+mn-ea"/>
              <a:cs typeface="Segoe UI" pitchFamily="34" charset="0"/>
            </a:endParaRPr>
          </a:p>
        </p:txBody>
      </p:sp>
      <p:sp>
        <p:nvSpPr>
          <p:cNvPr id="10" name="Title 12">
            <a:extLst>
              <a:ext uri="{FF2B5EF4-FFF2-40B4-BE49-F238E27FC236}">
                <a16:creationId xmlns:a16="http://schemas.microsoft.com/office/drawing/2014/main" id="{B02B5688-B77C-315D-548D-804EF7213B3A}"/>
              </a:ext>
            </a:extLst>
          </p:cNvPr>
          <p:cNvSpPr>
            <a:spLocks noGrp="1"/>
          </p:cNvSpPr>
          <p:nvPr>
            <p:ph type="title"/>
          </p:nvPr>
        </p:nvSpPr>
        <p:spPr>
          <a:xfrm>
            <a:off x="588963" y="457200"/>
            <a:ext cx="11017250" cy="984885"/>
          </a:xfrm>
        </p:spPr>
        <p:txBody>
          <a:bodyPr/>
          <a:lstStyle/>
          <a:p>
            <a:pPr algn="ctr"/>
            <a:r>
              <a:rPr lang="en-US"/>
              <a:t>Build agents you can trust</a:t>
            </a:r>
            <a:br>
              <a:rPr lang="en-US"/>
            </a:br>
            <a:r>
              <a:rPr lang="en-US" sz="2800" b="1">
                <a:gradFill flip="none" rotWithShape="1">
                  <a:gsLst>
                    <a:gs pos="0">
                      <a:srgbClr val="F65567"/>
                    </a:gs>
                    <a:gs pos="100000">
                      <a:srgbClr val="318581"/>
                    </a:gs>
                    <a:gs pos="68000">
                      <a:srgbClr val="0A6BBA"/>
                    </a:gs>
                    <a:gs pos="31000">
                      <a:srgbClr val="7656AD"/>
                    </a:gs>
                  </a:gsLst>
                  <a:path path="circle">
                    <a:fillToRect l="100000" t="100000"/>
                  </a:path>
                  <a:tileRect r="-100000" b="-100000"/>
                </a:gradFill>
                <a:latin typeface="Segoe UI Variable Display Semibold" pitchFamily="2" charset="0"/>
              </a:rPr>
              <a:t>Announcements at Microsoft Ignite 2025</a:t>
            </a:r>
          </a:p>
        </p:txBody>
      </p:sp>
      <p:sp>
        <p:nvSpPr>
          <p:cNvPr id="13" name="TextBox 12">
            <a:extLst>
              <a:ext uri="{FF2B5EF4-FFF2-40B4-BE49-F238E27FC236}">
                <a16:creationId xmlns:a16="http://schemas.microsoft.com/office/drawing/2014/main" id="{150DD0DA-69B7-755A-1737-4703C9FD1046}"/>
              </a:ext>
            </a:extLst>
          </p:cNvPr>
          <p:cNvSpPr txBox="1"/>
          <p:nvPr/>
        </p:nvSpPr>
        <p:spPr>
          <a:xfrm>
            <a:off x="9292637" y="4677411"/>
            <a:ext cx="2384853" cy="276999"/>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000000"/>
                </a:solidFill>
                <a:effectLst/>
                <a:uLnTx/>
                <a:uFillTx/>
                <a:latin typeface="Segoe UI Semibold"/>
                <a:ea typeface="+mn-ea"/>
                <a:cs typeface="Segoe UI Light" panose="020B0502040204020203" pitchFamily="34" charset="0"/>
              </a:rPr>
              <a:t>Observability</a:t>
            </a:r>
          </a:p>
        </p:txBody>
      </p:sp>
      <p:sp>
        <p:nvSpPr>
          <p:cNvPr id="14" name="TextBox 13">
            <a:extLst>
              <a:ext uri="{FF2B5EF4-FFF2-40B4-BE49-F238E27FC236}">
                <a16:creationId xmlns:a16="http://schemas.microsoft.com/office/drawing/2014/main" id="{DFEC2753-662F-AF0B-0077-4525643B75B1}"/>
              </a:ext>
            </a:extLst>
          </p:cNvPr>
          <p:cNvSpPr txBox="1"/>
          <p:nvPr/>
        </p:nvSpPr>
        <p:spPr>
          <a:xfrm>
            <a:off x="9314688" y="5088837"/>
            <a:ext cx="2384853" cy="861774"/>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a:ea typeface="+mn-ea"/>
                <a:cs typeface="Segoe UI" panose="020B0502040204020203" pitchFamily="34" charset="0"/>
              </a:rPr>
              <a:t>Enable fleet-wide monitoring and governance across the AI development lifecycle with CI/CD integration</a:t>
            </a:r>
          </a:p>
        </p:txBody>
      </p:sp>
      <p:sp>
        <p:nvSpPr>
          <p:cNvPr id="15" name="TextBox 14">
            <a:extLst>
              <a:ext uri="{FF2B5EF4-FFF2-40B4-BE49-F238E27FC236}">
                <a16:creationId xmlns:a16="http://schemas.microsoft.com/office/drawing/2014/main" id="{BDFDE5F7-1ABF-BBA3-B811-E1FE53B6ABE0}"/>
              </a:ext>
            </a:extLst>
          </p:cNvPr>
          <p:cNvSpPr txBox="1"/>
          <p:nvPr/>
        </p:nvSpPr>
        <p:spPr>
          <a:xfrm>
            <a:off x="9292637" y="2565737"/>
            <a:ext cx="2384853" cy="276999"/>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srgbClr val="000000"/>
                </a:solidFill>
                <a:effectLst/>
                <a:uLnTx/>
                <a:uFillTx/>
                <a:latin typeface="Segoe UI Semibold"/>
                <a:ea typeface="+mn-ea"/>
                <a:cs typeface="Segoe UI" panose="020B0502040204020203" pitchFamily="34" charset="0"/>
              </a:rPr>
              <a:t>Foundry IQ</a:t>
            </a:r>
            <a:endParaRPr kumimoji="0" lang="en-US" sz="1800" b="0" i="0" u="none" strike="noStrike" kern="0" cap="none" spc="0" normalizeH="0" baseline="0" noProof="0">
              <a:ln>
                <a:noFill/>
              </a:ln>
              <a:solidFill>
                <a:srgbClr val="000000"/>
              </a:solidFill>
              <a:effectLst/>
              <a:uLnTx/>
              <a:uFillTx/>
              <a:latin typeface="Segoe UI Semibold"/>
              <a:ea typeface="+mn-ea"/>
              <a:cs typeface="Segoe UI Light" panose="020B0502040204020203" pitchFamily="34" charset="0"/>
            </a:endParaRPr>
          </a:p>
        </p:txBody>
      </p:sp>
      <p:sp>
        <p:nvSpPr>
          <p:cNvPr id="19" name="TextBox 18">
            <a:extLst>
              <a:ext uri="{FF2B5EF4-FFF2-40B4-BE49-F238E27FC236}">
                <a16:creationId xmlns:a16="http://schemas.microsoft.com/office/drawing/2014/main" id="{7DA71CDB-523C-329F-60AC-E1CB91E2BB34}"/>
              </a:ext>
            </a:extLst>
          </p:cNvPr>
          <p:cNvSpPr txBox="1"/>
          <p:nvPr/>
        </p:nvSpPr>
        <p:spPr>
          <a:xfrm>
            <a:off x="9292637" y="3127446"/>
            <a:ext cx="2384853" cy="646331"/>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a:ea typeface="+mn-ea"/>
                <a:cs typeface="Segoe UI" panose="020B0502040204020203" pitchFamily="34" charset="0"/>
              </a:rPr>
              <a:t>Centralize RAG workflows into a single grounding API and enable advanced retrieval</a:t>
            </a:r>
          </a:p>
        </p:txBody>
      </p:sp>
      <p:sp>
        <p:nvSpPr>
          <p:cNvPr id="20" name="TextBox 19">
            <a:extLst>
              <a:ext uri="{FF2B5EF4-FFF2-40B4-BE49-F238E27FC236}">
                <a16:creationId xmlns:a16="http://schemas.microsoft.com/office/drawing/2014/main" id="{506589C5-B848-81AF-9481-AF4FFC4587B2}"/>
              </a:ext>
            </a:extLst>
          </p:cNvPr>
          <p:cNvSpPr txBox="1"/>
          <p:nvPr/>
        </p:nvSpPr>
        <p:spPr>
          <a:xfrm>
            <a:off x="6403957" y="2458016"/>
            <a:ext cx="2384853" cy="492443"/>
          </a:xfrm>
          <a:prstGeom prst="rect">
            <a:avLst/>
          </a:prstGeom>
          <a:noFill/>
        </p:spPr>
        <p:txBody>
          <a:bodyPr wrap="square" lIns="0" tIns="0" rIns="0" bIns="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Segoe UI Semibold"/>
                <a:ea typeface="+mn-ea"/>
                <a:cs typeface="Segoe UI" panose="020B0502040204020203" pitchFamily="34" charset="0"/>
              </a:rPr>
              <a:t>AI Gateway for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000000"/>
                </a:solidFill>
                <a:effectLst/>
                <a:uLnTx/>
                <a:uFillTx/>
                <a:latin typeface="Segoe UI Semibold"/>
                <a:ea typeface="+mn-ea"/>
                <a:cs typeface="Segoe UI" panose="020B0502040204020203" pitchFamily="34" charset="0"/>
              </a:rPr>
              <a:t>Foundry Tools</a:t>
            </a:r>
            <a:endParaRPr kumimoji="0" lang="en-US" sz="1600" b="0" i="0" u="none" strike="noStrike" kern="0" cap="none" spc="0" normalizeH="0" baseline="0" noProof="0">
              <a:ln>
                <a:noFill/>
              </a:ln>
              <a:solidFill>
                <a:srgbClr val="000000"/>
              </a:solidFill>
              <a:effectLst/>
              <a:uLnTx/>
              <a:uFillTx/>
              <a:latin typeface="Segoe UI Semibold"/>
              <a:ea typeface="+mn-ea"/>
              <a:cs typeface="Segoe UI Light" panose="020B0502040204020203" pitchFamily="34" charset="0"/>
            </a:endParaRPr>
          </a:p>
        </p:txBody>
      </p:sp>
    </p:spTree>
    <p:extLst>
      <p:ext uri="{BB962C8B-B14F-4D97-AF65-F5344CB8AC3E}">
        <p14:creationId xmlns:p14="http://schemas.microsoft.com/office/powerpoint/2010/main" val="2201217429"/>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24770-E34C-D417-1B18-9D9CA20F2B01}"/>
            </a:ext>
          </a:extLst>
        </p:cNvPr>
        <p:cNvGrpSpPr/>
        <p:nvPr/>
      </p:nvGrpSpPr>
      <p:grpSpPr>
        <a:xfrm>
          <a:off x="0" y="0"/>
          <a:ext cx="0" cy="0"/>
          <a:chOff x="0" y="0"/>
          <a:chExt cx="0" cy="0"/>
        </a:xfrm>
      </p:grpSpPr>
      <p:sp>
        <p:nvSpPr>
          <p:cNvPr id="2" name="Oval 1">
            <a:extLst>
              <a:ext uri="{FF2B5EF4-FFF2-40B4-BE49-F238E27FC236}">
                <a16:creationId xmlns:a16="http://schemas.microsoft.com/office/drawing/2014/main" id="{C1E7B107-DEFF-A978-8BE0-78EDDBE22BCE}"/>
              </a:ext>
              <a:ext uri="{C183D7F6-B498-43B3-948B-1728B52AA6E4}">
                <adec:decorative xmlns:adec="http://schemas.microsoft.com/office/drawing/2017/decorative" val="1"/>
              </a:ext>
            </a:extLst>
          </p:cNvPr>
          <p:cNvSpPr/>
          <p:nvPr/>
        </p:nvSpPr>
        <p:spPr bwMode="auto">
          <a:xfrm>
            <a:off x="-1472251" y="-1040683"/>
            <a:ext cx="13847295" cy="9625889"/>
          </a:xfrm>
          <a:prstGeom prst="ellipse">
            <a:avLst/>
          </a:prstGeom>
          <a:gradFill flip="none" rotWithShape="1">
            <a:gsLst>
              <a:gs pos="90000">
                <a:srgbClr val="E2D9F1"/>
              </a:gs>
              <a:gs pos="10000">
                <a:srgbClr val="DCEDE8"/>
              </a:gs>
              <a:gs pos="50000">
                <a:srgbClr val="C6E3F3"/>
              </a:gs>
            </a:gsLst>
            <a:lin ang="0" scaled="0"/>
            <a:tileRect/>
          </a:gradFill>
          <a:ln>
            <a:noFill/>
            <a:headEnd type="none" w="med" len="med"/>
            <a:tailEnd type="none" w="med" len="med"/>
          </a:ln>
          <a:effectLst>
            <a:softEdge rad="1270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4000" b="0" i="0" u="none" strike="noStrike" kern="1200" cap="none" spc="0" normalizeH="0" baseline="0" noProof="0" err="1">
              <a:ln>
                <a:noFill/>
              </a:ln>
              <a:solidFill>
                <a:srgbClr val="EE0000"/>
              </a:solidFill>
              <a:effectLst/>
              <a:uLnTx/>
              <a:uFillTx/>
              <a:latin typeface="Segoe UI"/>
              <a:ea typeface="+mn-ea"/>
              <a:cs typeface="Segoe UI" pitchFamily="34" charset="0"/>
            </a:endParaRPr>
          </a:p>
        </p:txBody>
      </p:sp>
      <p:pic>
        <p:nvPicPr>
          <p:cNvPr id="10" name="Picture 9" descr="Microsoft Foundry">
            <a:extLst>
              <a:ext uri="{FF2B5EF4-FFF2-40B4-BE49-F238E27FC236}">
                <a16:creationId xmlns:a16="http://schemas.microsoft.com/office/drawing/2014/main" id="{AF1DD849-DAF7-E10B-1CE1-FCC3D41F68F7}"/>
              </a:ext>
            </a:extLst>
          </p:cNvPr>
          <p:cNvPicPr>
            <a:picLocks noChangeAspect="1"/>
          </p:cNvPicPr>
          <p:nvPr/>
        </p:nvPicPr>
        <p:blipFill>
          <a:blip r:embed="rId3"/>
          <a:stretch>
            <a:fillRect/>
          </a:stretch>
        </p:blipFill>
        <p:spPr>
          <a:xfrm>
            <a:off x="3556480" y="424100"/>
            <a:ext cx="4943475" cy="962025"/>
          </a:xfrm>
          <a:prstGeom prst="rect">
            <a:avLst/>
          </a:prstGeom>
        </p:spPr>
      </p:pic>
      <p:sp>
        <p:nvSpPr>
          <p:cNvPr id="9" name="Rectangle: Rounded Corners 16">
            <a:extLst>
              <a:ext uri="{FF2B5EF4-FFF2-40B4-BE49-F238E27FC236}">
                <a16:creationId xmlns:a16="http://schemas.microsoft.com/office/drawing/2014/main" id="{E5E4EB67-E0AC-03E2-A8F9-861299446BAF}"/>
              </a:ext>
              <a:ext uri="{C183D7F6-B498-43B3-948B-1728B52AA6E4}">
                <adec:decorative xmlns:adec="http://schemas.microsoft.com/office/drawing/2017/decorative" val="0"/>
              </a:ext>
            </a:extLst>
          </p:cNvPr>
          <p:cNvSpPr/>
          <p:nvPr/>
        </p:nvSpPr>
        <p:spPr bwMode="auto">
          <a:xfrm>
            <a:off x="5057794" y="1386125"/>
            <a:ext cx="2072577" cy="437007"/>
          </a:xfrm>
          <a:prstGeom prst="roundRect">
            <a:avLst>
              <a:gd name="adj" fmla="val 22846"/>
            </a:avLst>
          </a:prstGeom>
          <a:gradFill flip="none" rotWithShape="1">
            <a:gsLst>
              <a:gs pos="68000">
                <a:srgbClr val="0A6BBA"/>
              </a:gs>
              <a:gs pos="100000">
                <a:srgbClr val="318581"/>
              </a:gs>
              <a:gs pos="0">
                <a:srgbClr val="F65567"/>
              </a:gs>
              <a:gs pos="32000">
                <a:srgbClr val="7656AD"/>
              </a:gs>
            </a:gsLst>
            <a:path path="circle">
              <a:fillToRect l="100000" t="100000"/>
            </a:path>
            <a:tileRect r="-100000" b="-100000"/>
          </a:gradFill>
        </p:spPr>
        <p:txBody>
          <a:bodyPr wrap="none" lIns="137160" tIns="18288" rIns="137160" bIns="54864" rtlCol="0" anchor="ctr" anchorCtr="0">
            <a:sp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2000" b="1" i="0" u="none" strike="noStrike" kern="1200" cap="none" spc="0" normalizeH="0" baseline="0" noProof="0">
                <a:ln w="3175">
                  <a:noFill/>
                </a:ln>
                <a:gradFill>
                  <a:gsLst>
                    <a:gs pos="92661">
                      <a:srgbClr val="FFFFFF"/>
                    </a:gs>
                    <a:gs pos="78000">
                      <a:srgbClr val="FFFFFF"/>
                    </a:gs>
                  </a:gsLst>
                  <a:path path="circle">
                    <a:fillToRect l="100000" b="100000"/>
                  </a:path>
                </a:gradFill>
                <a:effectLst/>
                <a:uLnTx/>
                <a:uFillTx/>
                <a:latin typeface="Segoe UI Semibold"/>
                <a:ea typeface="+mn-ea"/>
                <a:cs typeface="Segoe UI" pitchFamily="34" charset="0"/>
              </a:rPr>
              <a:t>Public Preview </a:t>
            </a:r>
          </a:p>
        </p:txBody>
      </p:sp>
      <p:sp>
        <p:nvSpPr>
          <p:cNvPr id="4" name="Title 6">
            <a:extLst>
              <a:ext uri="{FF2B5EF4-FFF2-40B4-BE49-F238E27FC236}">
                <a16:creationId xmlns:a16="http://schemas.microsoft.com/office/drawing/2014/main" id="{4B16D5F3-6224-A228-EF80-8199C93CD492}"/>
              </a:ext>
            </a:extLst>
          </p:cNvPr>
          <p:cNvSpPr txBox="1">
            <a:spLocks/>
          </p:cNvSpPr>
          <p:nvPr/>
        </p:nvSpPr>
        <p:spPr>
          <a:xfrm>
            <a:off x="803275" y="2032227"/>
            <a:ext cx="10585450" cy="676275"/>
          </a:xfrm>
          <a:prstGeom prst="rect">
            <a:avLst/>
          </a:prstGeom>
          <a:noFill/>
          <a:ln w="9525" cap="flat" cmpd="sng" algn="ctr">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b" anchorCtr="0" forceAA="0" compatLnSpc="1">
            <a:prstTxWarp prst="textNoShape">
              <a:avLst/>
            </a:prstTxWarp>
            <a:spAutoFit/>
          </a:bodyPr>
          <a:lstStyle>
            <a:defPPr>
              <a:defRPr lang="en-US"/>
            </a:defPPr>
            <a:lvl1pPr algn="ctr" defTabSz="2901014" rtl="0" eaLnBrk="1" fontAlgn="base" latinLnBrk="0" hangingPunct="1">
              <a:lnSpc>
                <a:spcPct val="100000"/>
              </a:lnSpc>
              <a:spcBef>
                <a:spcPct val="0"/>
              </a:spcBef>
              <a:spcAft>
                <a:spcPct val="0"/>
              </a:spcAft>
              <a:buNone/>
              <a:defRPr lang="en-US" sz="8800" b="0" kern="1200" cap="none" spc="-50" baseline="0">
                <a:ln w="3175">
                  <a:noFill/>
                </a:ln>
                <a:gradFill>
                  <a:gsLst>
                    <a:gs pos="4321">
                      <a:srgbClr val="000000"/>
                    </a:gs>
                    <a:gs pos="21000">
                      <a:srgbClr val="000000"/>
                    </a:gs>
                  </a:gsLst>
                  <a:path path="circle">
                    <a:fillToRect l="100000" t="100000"/>
                  </a:path>
                </a:gradFill>
                <a:effectLst/>
                <a:latin typeface="+mj-lt"/>
                <a:ea typeface="+mn-ea"/>
                <a:cs typeface="Segoe UI" pitchFamily="34" charset="0"/>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2901014" rtl="0" eaLnBrk="1" fontAlgn="base" latinLnBrk="0" hangingPunct="1">
              <a:lnSpc>
                <a:spcPct val="100000"/>
              </a:lnSpc>
              <a:spcBef>
                <a:spcPct val="0"/>
              </a:spcBef>
              <a:spcAft>
                <a:spcPct val="0"/>
              </a:spcAft>
              <a:buClrTx/>
              <a:buSzTx/>
              <a:buFontTx/>
              <a:buNone/>
              <a:tabLst/>
              <a:defRPr/>
            </a:pPr>
            <a:r>
              <a:rPr kumimoji="0" lang="en-US" sz="4400" b="1" i="0" u="none" strike="noStrike" kern="1200" cap="none" spc="0" normalizeH="0" baseline="0" noProof="0">
                <a:ln>
                  <a:noFill/>
                </a:ln>
                <a:gradFill>
                  <a:gsLst>
                    <a:gs pos="10000">
                      <a:srgbClr val="000000"/>
                    </a:gs>
                    <a:gs pos="34000">
                      <a:srgbClr val="000000"/>
                    </a:gs>
                  </a:gsLst>
                  <a:lin ang="10800000" scaled="1"/>
                </a:gradFill>
                <a:effectLst/>
                <a:uLnTx/>
                <a:uFillTx/>
                <a:latin typeface="Segoe UI Semibold" panose="020B0502040204020203" pitchFamily="34" charset="0"/>
                <a:ea typeface="+mn-ea"/>
                <a:cs typeface="Segoe UI" pitchFamily="34" charset="0"/>
              </a:rPr>
              <a:t>Priority Processing </a:t>
            </a:r>
          </a:p>
        </p:txBody>
      </p:sp>
      <p:sp>
        <p:nvSpPr>
          <p:cNvPr id="7" name="Title 6">
            <a:extLst>
              <a:ext uri="{FF2B5EF4-FFF2-40B4-BE49-F238E27FC236}">
                <a16:creationId xmlns:a16="http://schemas.microsoft.com/office/drawing/2014/main" id="{7D9F45D4-8E88-63D9-C0CE-B9E8BCCD021A}"/>
              </a:ext>
            </a:extLst>
          </p:cNvPr>
          <p:cNvSpPr txBox="1">
            <a:spLocks/>
          </p:cNvSpPr>
          <p:nvPr/>
        </p:nvSpPr>
        <p:spPr>
          <a:xfrm>
            <a:off x="3325921" y="3033598"/>
            <a:ext cx="5540158" cy="738664"/>
          </a:xfrm>
          <a:prstGeom prst="rect">
            <a:avLst/>
          </a:prstGeom>
          <a:noFill/>
          <a:ln w="9525" cap="flat" cmpd="sng" algn="ctr">
            <a:noFill/>
            <a:prstDash val="solid"/>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b" anchorCtr="0" forceAA="0" compatLnSpc="1">
            <a:prstTxWarp prst="textNoShape">
              <a:avLst/>
            </a:prstTxWarp>
            <a:spAutoFit/>
          </a:bodyPr>
          <a:lstStyle>
            <a:defPPr>
              <a:defRPr lang="en-US"/>
            </a:defPPr>
            <a:lvl1pPr algn="ctr" defTabSz="2901014" rtl="0" eaLnBrk="1" fontAlgn="base" latinLnBrk="0" hangingPunct="1">
              <a:lnSpc>
                <a:spcPct val="100000"/>
              </a:lnSpc>
              <a:spcBef>
                <a:spcPct val="0"/>
              </a:spcBef>
              <a:spcAft>
                <a:spcPct val="0"/>
              </a:spcAft>
              <a:buNone/>
              <a:defRPr lang="en-US" sz="8800" b="0" kern="1200" cap="none" spc="-50" baseline="0">
                <a:ln w="3175">
                  <a:noFill/>
                </a:ln>
                <a:gradFill>
                  <a:gsLst>
                    <a:gs pos="4321">
                      <a:srgbClr val="000000"/>
                    </a:gs>
                    <a:gs pos="21000">
                      <a:srgbClr val="000000"/>
                    </a:gs>
                  </a:gsLst>
                  <a:path path="circle">
                    <a:fillToRect l="100000" t="100000"/>
                  </a:path>
                </a:gradFill>
                <a:effectLst/>
                <a:latin typeface="+mj-lt"/>
                <a:ea typeface="+mn-ea"/>
                <a:cs typeface="Segoe UI" pitchFamily="34" charset="0"/>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2901014"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50" normalizeH="0" baseline="0" noProof="0">
                <a:ln w="3175">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panose="020B0502040204020203" pitchFamily="34" charset="0"/>
                <a:ea typeface="+mn-ea"/>
                <a:cs typeface="Segoe UI" pitchFamily="34" charset="0"/>
              </a:rPr>
              <a:t>Consistent, low-latency outcomes</a:t>
            </a:r>
            <a:br>
              <a:rPr kumimoji="0" lang="en-US" sz="2400" b="1" i="0" u="none" strike="noStrike" kern="1200" cap="none" spc="-50" normalizeH="0" baseline="0" noProof="0">
                <a:ln w="3175">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panose="020B0502040204020203" pitchFamily="34" charset="0"/>
                <a:ea typeface="+mn-ea"/>
                <a:cs typeface="Segoe UI" pitchFamily="34" charset="0"/>
              </a:rPr>
            </a:br>
            <a:r>
              <a:rPr kumimoji="0" lang="en-US" sz="2400" b="1" i="0" u="none" strike="noStrike" kern="1200" cap="none" spc="-50" normalizeH="0" baseline="0" noProof="0">
                <a:ln w="3175">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panose="020B0502040204020203" pitchFamily="34" charset="0"/>
                <a:ea typeface="+mn-ea"/>
                <a:cs typeface="Segoe UI" pitchFamily="34" charset="0"/>
              </a:rPr>
              <a:t>backed by Microsoft Foundry </a:t>
            </a:r>
          </a:p>
        </p:txBody>
      </p:sp>
      <p:sp>
        <p:nvSpPr>
          <p:cNvPr id="94" name="TextBox 93">
            <a:extLst>
              <a:ext uri="{FF2B5EF4-FFF2-40B4-BE49-F238E27FC236}">
                <a16:creationId xmlns:a16="http://schemas.microsoft.com/office/drawing/2014/main" id="{AE397160-EBF8-C255-ADA3-7E03D30328E8}"/>
              </a:ext>
            </a:extLst>
          </p:cNvPr>
          <p:cNvSpPr txBox="1"/>
          <p:nvPr/>
        </p:nvSpPr>
        <p:spPr>
          <a:xfrm>
            <a:off x="752575" y="4469731"/>
            <a:ext cx="2360445" cy="492443"/>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Low-latency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Performance</a:t>
            </a:r>
          </a:p>
        </p:txBody>
      </p:sp>
      <p:sp>
        <p:nvSpPr>
          <p:cNvPr id="3" name="Text Placeholder 19">
            <a:extLst>
              <a:ext uri="{FF2B5EF4-FFF2-40B4-BE49-F238E27FC236}">
                <a16:creationId xmlns:a16="http://schemas.microsoft.com/office/drawing/2014/main" id="{C59C7C08-6351-B1EE-6303-7DA9B6A8B7DC}"/>
              </a:ext>
            </a:extLst>
          </p:cNvPr>
          <p:cNvSpPr txBox="1">
            <a:spLocks/>
          </p:cNvSpPr>
          <p:nvPr/>
        </p:nvSpPr>
        <p:spPr>
          <a:xfrm>
            <a:off x="789798" y="5169707"/>
            <a:ext cx="2286000" cy="430887"/>
          </a:xfrm>
          <a:prstGeom prst="rect">
            <a:avLst/>
          </a:prstGeom>
        </p:spPr>
        <p:txBody>
          <a:bodyPr vert="horz" wrap="square" lIns="0" tIns="0" rIns="0" bIns="0" rtlCol="0" anchor="t" anchorCtr="0">
            <a:spAutoFit/>
          </a:bodyPr>
          <a:lstStyle>
            <a:lvl1pPr marL="0" marR="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745266"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it-IT" sz="1400" b="0" i="0" u="none" strike="noStrike" kern="1200" cap="none" spc="0" normalizeH="0" baseline="0" noProof="0">
                <a:ln>
                  <a:noFill/>
                </a:ln>
                <a:solidFill>
                  <a:srgbClr val="000000"/>
                </a:solidFill>
                <a:effectLst/>
                <a:uLnTx/>
                <a:uFillTx/>
                <a:latin typeface="Segoe UI"/>
                <a:ea typeface="+mn-ea"/>
                <a:cs typeface="Segoe UI Light"/>
              </a:rPr>
              <a:t>Premium access with </a:t>
            </a:r>
          </a:p>
          <a:p>
            <a:pPr marL="0" marR="0" lvl="0" indent="0" algn="ctr" defTabSz="745266"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it-IT" sz="1400" b="0" i="0" u="none" strike="noStrike" kern="1200" cap="none" spc="0" normalizeH="0" baseline="0" noProof="0">
                <a:ln>
                  <a:noFill/>
                </a:ln>
                <a:solidFill>
                  <a:srgbClr val="000000"/>
                </a:solidFill>
                <a:effectLst/>
                <a:uLnTx/>
                <a:uFillTx/>
                <a:latin typeface="Segoe UI"/>
                <a:ea typeface="+mn-ea"/>
                <a:cs typeface="Segoe UI Light"/>
              </a:rPr>
              <a:t>SLA-backed </a:t>
            </a:r>
          </a:p>
        </p:txBody>
      </p:sp>
      <p:cxnSp>
        <p:nvCxnSpPr>
          <p:cNvPr id="11" name="!!Straight Connector 49">
            <a:extLst>
              <a:ext uri="{FF2B5EF4-FFF2-40B4-BE49-F238E27FC236}">
                <a16:creationId xmlns:a16="http://schemas.microsoft.com/office/drawing/2014/main" id="{10BD9829-97C1-3EAB-95FA-8D6B3046FCC0}"/>
              </a:ext>
              <a:ext uri="{C183D7F6-B498-43B3-948B-1728B52AA6E4}">
                <adec:decorative xmlns:adec="http://schemas.microsoft.com/office/drawing/2017/decorative" val="1"/>
              </a:ext>
            </a:extLst>
          </p:cNvPr>
          <p:cNvCxnSpPr>
            <a:cxnSpLocks/>
          </p:cNvCxnSpPr>
          <p:nvPr/>
        </p:nvCxnSpPr>
        <p:spPr>
          <a:xfrm>
            <a:off x="3350883" y="4418364"/>
            <a:ext cx="0" cy="595176"/>
          </a:xfrm>
          <a:prstGeom prst="line">
            <a:avLst/>
          </a:prstGeom>
          <a:ln w="12700" cap="rnd">
            <a:solidFill>
              <a:srgbClr val="000000"/>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sp>
        <p:nvSpPr>
          <p:cNvPr id="92" name="TextBox 91">
            <a:extLst>
              <a:ext uri="{FF2B5EF4-FFF2-40B4-BE49-F238E27FC236}">
                <a16:creationId xmlns:a16="http://schemas.microsoft.com/office/drawing/2014/main" id="{7E6724EE-1AD0-8EA3-84E9-5EF30346C00B}"/>
              </a:ext>
            </a:extLst>
          </p:cNvPr>
          <p:cNvSpPr txBox="1"/>
          <p:nvPr/>
        </p:nvSpPr>
        <p:spPr>
          <a:xfrm>
            <a:off x="3785080" y="4469731"/>
            <a:ext cx="1828800" cy="492443"/>
          </a:xfrm>
          <a:prstGeom prst="rect">
            <a:avLst/>
          </a:prstGeom>
          <a:noFill/>
        </p:spPr>
        <p:txBody>
          <a:bodyPr wrap="square" lIns="0" tIns="0" rIns="0" bIns="0" rtlCol="0" anchor="ctr" anchorCtr="0">
            <a:spAutoFit/>
          </a:bodyPr>
          <a:lstStyle>
            <a:defPPr>
              <a:defRPr lang="en-US"/>
            </a:defPPr>
            <a:lvl1pPr marR="0" lvl="0" indent="0" algn="ctr" fontAlgn="auto">
              <a:lnSpc>
                <a:spcPct val="100000"/>
              </a:lnSpc>
              <a:spcBef>
                <a:spcPts val="0"/>
              </a:spcBef>
              <a:spcAft>
                <a:spcPts val="0"/>
              </a:spcAft>
              <a:buClrTx/>
              <a:buSzTx/>
              <a:buFontTx/>
              <a:buNone/>
              <a:tabLst/>
              <a:defRPr kumimoji="0" sz="1600" u="none" strike="noStrike" cap="none" spc="0" normalizeH="0" baseline="0">
                <a:ln>
                  <a:noFill/>
                </a:ln>
                <a:gradFill>
                  <a:gsLst>
                    <a:gs pos="10000">
                      <a:srgbClr val="000000"/>
                    </a:gs>
                    <a:gs pos="34000">
                      <a:srgbClr val="000000"/>
                    </a:gs>
                  </a:gsLst>
                  <a:lin ang="10800000" scaled="1"/>
                </a:gradFill>
                <a:effectLst/>
                <a:uLnTx/>
                <a:uFillTx/>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Flexible and commitment-free</a:t>
            </a:r>
          </a:p>
        </p:txBody>
      </p:sp>
      <p:sp>
        <p:nvSpPr>
          <p:cNvPr id="5" name="Text Placeholder 20">
            <a:extLst>
              <a:ext uri="{FF2B5EF4-FFF2-40B4-BE49-F238E27FC236}">
                <a16:creationId xmlns:a16="http://schemas.microsoft.com/office/drawing/2014/main" id="{C7FB5E60-B6BC-D672-0A1C-E5D10FC2C73C}"/>
              </a:ext>
            </a:extLst>
          </p:cNvPr>
          <p:cNvSpPr txBox="1">
            <a:spLocks/>
          </p:cNvSpPr>
          <p:nvPr/>
        </p:nvSpPr>
        <p:spPr>
          <a:xfrm>
            <a:off x="3556480" y="5169707"/>
            <a:ext cx="2286000" cy="430887"/>
          </a:xfrm>
          <a:prstGeom prst="rect">
            <a:avLst/>
          </a:prstGeom>
        </p:spPr>
        <p:txBody>
          <a:bodyPr vert="horz" wrap="square" lIns="0" tIns="0" rIns="0" bIns="0" rtlCol="0" anchor="t" anchorCtr="0">
            <a:spAutoFit/>
          </a:bodyPr>
          <a:lstStyle>
            <a:lvl1pPr marL="0" marR="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745266"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Light" panose="020B0502040204020203" pitchFamily="34" charset="0"/>
              </a:rPr>
              <a:t>Ideal for high demanding workloads </a:t>
            </a:r>
          </a:p>
        </p:txBody>
      </p:sp>
      <p:cxnSp>
        <p:nvCxnSpPr>
          <p:cNvPr id="100" name="!!Straight Connector 49">
            <a:extLst>
              <a:ext uri="{FF2B5EF4-FFF2-40B4-BE49-F238E27FC236}">
                <a16:creationId xmlns:a16="http://schemas.microsoft.com/office/drawing/2014/main" id="{93761B3B-A112-DAEF-157C-7578C8BEC441}"/>
              </a:ext>
              <a:ext uri="{C183D7F6-B498-43B3-948B-1728B52AA6E4}">
                <adec:decorative xmlns:adec="http://schemas.microsoft.com/office/drawing/2017/decorative" val="1"/>
              </a:ext>
            </a:extLst>
          </p:cNvPr>
          <p:cNvCxnSpPr>
            <a:cxnSpLocks/>
          </p:cNvCxnSpPr>
          <p:nvPr/>
        </p:nvCxnSpPr>
        <p:spPr>
          <a:xfrm>
            <a:off x="6094083" y="4418364"/>
            <a:ext cx="0" cy="595176"/>
          </a:xfrm>
          <a:prstGeom prst="line">
            <a:avLst/>
          </a:prstGeom>
          <a:ln w="12700" cap="rnd">
            <a:solidFill>
              <a:srgbClr val="000000"/>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D9C7CF5-22C4-1857-A265-6731DB1D3B76}"/>
              </a:ext>
            </a:extLst>
          </p:cNvPr>
          <p:cNvSpPr txBox="1"/>
          <p:nvPr/>
        </p:nvSpPr>
        <p:spPr>
          <a:xfrm>
            <a:off x="6439162" y="4469731"/>
            <a:ext cx="2081944" cy="492443"/>
          </a:xfrm>
          <a:prstGeom prst="rect">
            <a:avLst/>
          </a:prstGeom>
          <a:noFill/>
        </p:spPr>
        <p:txBody>
          <a:bodyPr wrap="square" lIns="0" tIns="0" rIns="0" bIns="0" rtlCol="0" anchor="ctr" anchorCtr="0">
            <a:spAutoFit/>
          </a:bodyPr>
          <a:lstStyle>
            <a:defPPr>
              <a:defRPr lang="en-US"/>
            </a:defPPr>
            <a:lvl1pPr marR="0" lvl="0" indent="0" algn="ctr" fontAlgn="auto">
              <a:lnSpc>
                <a:spcPct val="100000"/>
              </a:lnSpc>
              <a:spcBef>
                <a:spcPts val="0"/>
              </a:spcBef>
              <a:spcAft>
                <a:spcPts val="0"/>
              </a:spcAft>
              <a:buClrTx/>
              <a:buSzTx/>
              <a:buFontTx/>
              <a:buNone/>
              <a:tabLst/>
              <a:defRPr kumimoji="0" sz="1600" u="none" strike="noStrike" cap="none" spc="0" normalizeH="0" baseline="0">
                <a:ln>
                  <a:noFill/>
                </a:ln>
                <a:gradFill>
                  <a:gsLst>
                    <a:gs pos="10000">
                      <a:srgbClr val="000000"/>
                    </a:gs>
                    <a:gs pos="34000">
                      <a:srgbClr val="000000"/>
                    </a:gs>
                  </a:gsLst>
                  <a:lin ang="10800000" scaled="1"/>
                </a:gradFill>
                <a:effectLst/>
                <a:uLnTx/>
                <a:uFillTx/>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Optimized cost control</a:t>
            </a:r>
          </a:p>
        </p:txBody>
      </p:sp>
      <p:sp>
        <p:nvSpPr>
          <p:cNvPr id="6" name="Text Placeholder 21">
            <a:extLst>
              <a:ext uri="{FF2B5EF4-FFF2-40B4-BE49-F238E27FC236}">
                <a16:creationId xmlns:a16="http://schemas.microsoft.com/office/drawing/2014/main" id="{1342EDF9-4E65-E526-3B09-2B35FC9D00E0}"/>
              </a:ext>
            </a:extLst>
          </p:cNvPr>
          <p:cNvSpPr txBox="1">
            <a:spLocks/>
          </p:cNvSpPr>
          <p:nvPr/>
        </p:nvSpPr>
        <p:spPr>
          <a:xfrm>
            <a:off x="6768768" y="5169707"/>
            <a:ext cx="1422732" cy="430887"/>
          </a:xfrm>
          <a:prstGeom prst="rect">
            <a:avLst/>
          </a:prstGeom>
        </p:spPr>
        <p:txBody>
          <a:bodyPr vert="horz" wrap="square" lIns="0" tIns="0" rIns="0" bIns="0" rtlCol="0" anchor="t" anchorCtr="0">
            <a:spAutoFit/>
          </a:bodyPr>
          <a:lstStyle>
            <a:lvl1pPr marL="0" marR="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745266"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Light"/>
              </a:rPr>
              <a:t>Only pay for what you use</a:t>
            </a:r>
            <a:endParaRPr kumimoji="0" lang="en-US" sz="1400" b="0" i="0" u="none" strike="noStrike" kern="1200" cap="none" spc="0" normalizeH="0" baseline="0" noProof="0">
              <a:ln>
                <a:noFill/>
              </a:ln>
              <a:solidFill>
                <a:srgbClr val="000000"/>
              </a:solidFill>
              <a:effectLst/>
              <a:uLnTx/>
              <a:uFillTx/>
              <a:latin typeface="Segoe UI"/>
              <a:ea typeface="+mn-ea"/>
              <a:cs typeface="Segoe UI Light" panose="020B0502040204020203" pitchFamily="34" charset="0"/>
            </a:endParaRPr>
          </a:p>
        </p:txBody>
      </p:sp>
      <p:cxnSp>
        <p:nvCxnSpPr>
          <p:cNvPr id="12" name="!!Straight Connector 49">
            <a:extLst>
              <a:ext uri="{FF2B5EF4-FFF2-40B4-BE49-F238E27FC236}">
                <a16:creationId xmlns:a16="http://schemas.microsoft.com/office/drawing/2014/main" id="{785FBE0C-AB53-4A9E-8B84-CD6F8A5C198A}"/>
              </a:ext>
              <a:ext uri="{C183D7F6-B498-43B3-948B-1728B52AA6E4}">
                <adec:decorative xmlns:adec="http://schemas.microsoft.com/office/drawing/2017/decorative" val="1"/>
              </a:ext>
            </a:extLst>
          </p:cNvPr>
          <p:cNvCxnSpPr>
            <a:cxnSpLocks/>
          </p:cNvCxnSpPr>
          <p:nvPr/>
        </p:nvCxnSpPr>
        <p:spPr>
          <a:xfrm>
            <a:off x="8866079" y="4418364"/>
            <a:ext cx="0" cy="595176"/>
          </a:xfrm>
          <a:prstGeom prst="line">
            <a:avLst/>
          </a:prstGeom>
          <a:ln w="12700" cap="rnd">
            <a:solidFill>
              <a:srgbClr val="000000"/>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sp>
        <p:nvSpPr>
          <p:cNvPr id="93" name="TextBox 92">
            <a:extLst>
              <a:ext uri="{FF2B5EF4-FFF2-40B4-BE49-F238E27FC236}">
                <a16:creationId xmlns:a16="http://schemas.microsoft.com/office/drawing/2014/main" id="{B8D1C57A-CFC2-20E7-7EC5-1E7859EF8089}"/>
              </a:ext>
            </a:extLst>
          </p:cNvPr>
          <p:cNvSpPr txBox="1"/>
          <p:nvPr/>
        </p:nvSpPr>
        <p:spPr>
          <a:xfrm>
            <a:off x="9049914" y="4469731"/>
            <a:ext cx="2421752" cy="492443"/>
          </a:xfrm>
          <a:prstGeom prst="rect">
            <a:avLst/>
          </a:prstGeom>
          <a:noFill/>
        </p:spPr>
        <p:txBody>
          <a:bodyPr wrap="square" lIns="0" tIns="0" rIns="0" bIns="0" rtlCol="0" anchor="ctr" anchorCtr="0">
            <a:spAutoFit/>
          </a:bodyPr>
          <a:lstStyle>
            <a:defPPr>
              <a:defRPr lang="en-US"/>
            </a:defPPr>
            <a:lvl1pPr marR="0" lvl="0" indent="0" algn="ctr" fontAlgn="auto">
              <a:lnSpc>
                <a:spcPct val="100000"/>
              </a:lnSpc>
              <a:spcBef>
                <a:spcPts val="0"/>
              </a:spcBef>
              <a:spcAft>
                <a:spcPts val="0"/>
              </a:spcAft>
              <a:buClrTx/>
              <a:buSzTx/>
              <a:buFontTx/>
              <a:buNone/>
              <a:tabLst/>
              <a:defRPr kumimoji="0" sz="1600" u="none" strike="noStrike" cap="none" spc="0" normalizeH="0" baseline="0">
                <a:ln>
                  <a:noFill/>
                </a:ln>
                <a:gradFill>
                  <a:gsLst>
                    <a:gs pos="10000">
                      <a:srgbClr val="000000"/>
                    </a:gs>
                    <a:gs pos="34000">
                      <a:srgbClr val="000000"/>
                    </a:gs>
                  </a:gsLst>
                  <a:lin ang="10800000" scaled="1"/>
                </a:gradFill>
                <a:effectLst/>
                <a:uLnTx/>
                <a:uFillTx/>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Seamless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Integration</a:t>
            </a:r>
          </a:p>
        </p:txBody>
      </p:sp>
      <p:sp>
        <p:nvSpPr>
          <p:cNvPr id="8" name="Text Placeholder 21">
            <a:extLst>
              <a:ext uri="{FF2B5EF4-FFF2-40B4-BE49-F238E27FC236}">
                <a16:creationId xmlns:a16="http://schemas.microsoft.com/office/drawing/2014/main" id="{82F0A023-E504-EF63-47A7-AD1961ABAAFF}"/>
              </a:ext>
            </a:extLst>
          </p:cNvPr>
          <p:cNvSpPr txBox="1">
            <a:spLocks/>
          </p:cNvSpPr>
          <p:nvPr/>
        </p:nvSpPr>
        <p:spPr>
          <a:xfrm>
            <a:off x="9393206" y="5169707"/>
            <a:ext cx="1735170" cy="430887"/>
          </a:xfrm>
          <a:prstGeom prst="rect">
            <a:avLst/>
          </a:prstGeom>
        </p:spPr>
        <p:txBody>
          <a:bodyPr vert="horz" wrap="square" lIns="0" tIns="0" rIns="0" bIns="0" rtlCol="0" anchor="t" anchorCtr="0">
            <a:spAutoFit/>
          </a:bodyPr>
          <a:lstStyle>
            <a:lvl1pPr marL="0" marR="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745266"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Segoe UI Light" panose="020B0502040204020203" pitchFamily="34" charset="0"/>
              </a:rPr>
              <a:t>Same model and same API</a:t>
            </a:r>
          </a:p>
        </p:txBody>
      </p:sp>
      <p:sp>
        <p:nvSpPr>
          <p:cNvPr id="16" name="TextBox 15">
            <a:extLst>
              <a:ext uri="{FF2B5EF4-FFF2-40B4-BE49-F238E27FC236}">
                <a16:creationId xmlns:a16="http://schemas.microsoft.com/office/drawing/2014/main" id="{C294C946-FD78-F185-7808-2F57DCE67807}"/>
              </a:ext>
            </a:extLst>
          </p:cNvPr>
          <p:cNvSpPr txBox="1"/>
          <p:nvPr/>
        </p:nvSpPr>
        <p:spPr>
          <a:xfrm>
            <a:off x="1519504" y="6446403"/>
            <a:ext cx="9149156" cy="276999"/>
          </a:xfrm>
          <a:prstGeom prst="rect">
            <a:avLst/>
          </a:prstGeom>
          <a:noFill/>
        </p:spPr>
        <p:txBody>
          <a:bodyPr wrap="square">
            <a:spAutoFit/>
          </a:bodyPr>
          <a:lstStyle/>
          <a:p>
            <a:pPr algn="ctr"/>
            <a:r>
              <a:rPr lang="en-HK" sz="1200">
                <a:hlinkClick r:id="rId4"/>
              </a:rPr>
              <a:t>https://learn.microsoft.com/en-us/azure/ai-foundry/openai/concepts/priority-processing</a:t>
            </a:r>
            <a:endParaRPr lang="en-HK" sz="1200"/>
          </a:p>
        </p:txBody>
      </p:sp>
    </p:spTree>
    <p:extLst>
      <p:ext uri="{BB962C8B-B14F-4D97-AF65-F5344CB8AC3E}">
        <p14:creationId xmlns:p14="http://schemas.microsoft.com/office/powerpoint/2010/main" val="3432213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800" fill="hold"/>
                                        <p:tgtEl>
                                          <p:spTgt spid="2"/>
                                        </p:tgtEl>
                                        <p:attrNameLst>
                                          <p:attrName>ppt_x</p:attrName>
                                        </p:attrNameLst>
                                      </p:cBhvr>
                                      <p:tavLst>
                                        <p:tav tm="0">
                                          <p:val>
                                            <p:strVal val="#ppt_x"/>
                                          </p:val>
                                        </p:tav>
                                        <p:tav tm="100000">
                                          <p:val>
                                            <p:strVal val="#ppt_x"/>
                                          </p:val>
                                        </p:tav>
                                      </p:tavLst>
                                    </p:anim>
                                    <p:anim calcmode="lin" valueType="num">
                                      <p:cBhvr additive="base">
                                        <p:cTn id="8" dur="800" fill="hold"/>
                                        <p:tgtEl>
                                          <p:spTgt spid="2"/>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200"/>
                                        <p:tgtEl>
                                          <p:spTgt spid="9"/>
                                        </p:tgtEl>
                                      </p:cBhvr>
                                    </p:animEffect>
                                  </p:childTnLst>
                                </p:cTn>
                              </p:par>
                              <p:par>
                                <p:cTn id="12" presetID="10" presetClass="entr" presetSubtype="0" fill="hold" grpId="0" nodeType="withEffect">
                                  <p:stCondLst>
                                    <p:cond delay="200"/>
                                  </p:stCondLst>
                                  <p:iterate type="lt">
                                    <p:tmPct val="5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200"/>
                                        <p:tgtEl>
                                          <p:spTgt spid="4"/>
                                        </p:tgtEl>
                                      </p:cBhvr>
                                    </p:animEffect>
                                  </p:childTnLst>
                                </p:cTn>
                              </p:par>
                              <p:par>
                                <p:cTn id="15" presetID="10" presetClass="entr" presetSubtype="0" fill="hold" grpId="0" nodeType="withEffect">
                                  <p:stCondLst>
                                    <p:cond delay="3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
                                        <p:tgtEl>
                                          <p:spTgt spid="7"/>
                                        </p:tgtEl>
                                      </p:cBhvr>
                                    </p:animEffect>
                                  </p:childTnLst>
                                </p:cTn>
                              </p:par>
                              <p:par>
                                <p:cTn id="18" presetID="10" presetClass="entr" presetSubtype="0" fill="hold" grpId="0" nodeType="withEffect">
                                  <p:stCondLst>
                                    <p:cond delay="400"/>
                                  </p:stCondLst>
                                  <p:childTnLst>
                                    <p:set>
                                      <p:cBhvr>
                                        <p:cTn id="19" dur="1" fill="hold">
                                          <p:stCondLst>
                                            <p:cond delay="0"/>
                                          </p:stCondLst>
                                        </p:cTn>
                                        <p:tgtEl>
                                          <p:spTgt spid="94"/>
                                        </p:tgtEl>
                                        <p:attrNameLst>
                                          <p:attrName>style.visibility</p:attrName>
                                        </p:attrNameLst>
                                      </p:cBhvr>
                                      <p:to>
                                        <p:strVal val="visible"/>
                                      </p:to>
                                    </p:set>
                                    <p:animEffect transition="in" filter="fade">
                                      <p:cBhvr>
                                        <p:cTn id="20" dur="200"/>
                                        <p:tgtEl>
                                          <p:spTgt spid="94"/>
                                        </p:tgtEl>
                                      </p:cBhvr>
                                    </p:animEffect>
                                  </p:childTnLst>
                                </p:cTn>
                              </p:par>
                              <p:par>
                                <p:cTn id="21" presetID="10" presetClass="entr" presetSubtype="0" fill="hold" nodeType="withEffect">
                                  <p:stCondLst>
                                    <p:cond delay="45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200"/>
                                        <p:tgtEl>
                                          <p:spTgt spid="11"/>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92"/>
                                        </p:tgtEl>
                                        <p:attrNameLst>
                                          <p:attrName>style.visibility</p:attrName>
                                        </p:attrNameLst>
                                      </p:cBhvr>
                                      <p:to>
                                        <p:strVal val="visible"/>
                                      </p:to>
                                    </p:set>
                                    <p:animEffect transition="in" filter="fade">
                                      <p:cBhvr>
                                        <p:cTn id="26" dur="200"/>
                                        <p:tgtEl>
                                          <p:spTgt spid="92"/>
                                        </p:tgtEl>
                                      </p:cBhvr>
                                    </p:animEffect>
                                  </p:childTnLst>
                                </p:cTn>
                              </p:par>
                              <p:par>
                                <p:cTn id="27" presetID="10" presetClass="entr" presetSubtype="0" fill="hold" nodeType="withEffect">
                                  <p:stCondLst>
                                    <p:cond delay="550"/>
                                  </p:stCondLst>
                                  <p:childTnLst>
                                    <p:set>
                                      <p:cBhvr>
                                        <p:cTn id="28" dur="1" fill="hold">
                                          <p:stCondLst>
                                            <p:cond delay="0"/>
                                          </p:stCondLst>
                                        </p:cTn>
                                        <p:tgtEl>
                                          <p:spTgt spid="100"/>
                                        </p:tgtEl>
                                        <p:attrNameLst>
                                          <p:attrName>style.visibility</p:attrName>
                                        </p:attrNameLst>
                                      </p:cBhvr>
                                      <p:to>
                                        <p:strVal val="visible"/>
                                      </p:to>
                                    </p:set>
                                    <p:animEffect transition="in" filter="fade">
                                      <p:cBhvr>
                                        <p:cTn id="29" dur="200"/>
                                        <p:tgtEl>
                                          <p:spTgt spid="100"/>
                                        </p:tgtEl>
                                      </p:cBhvr>
                                    </p:animEffect>
                                  </p:childTnLst>
                                </p:cTn>
                              </p:par>
                              <p:par>
                                <p:cTn id="30" presetID="10" presetClass="entr" presetSubtype="0" fill="hold" grpId="0" nodeType="withEffect">
                                  <p:stCondLst>
                                    <p:cond delay="60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200"/>
                                        <p:tgtEl>
                                          <p:spTgt spid="15"/>
                                        </p:tgtEl>
                                      </p:cBhvr>
                                    </p:animEffect>
                                  </p:childTnLst>
                                </p:cTn>
                              </p:par>
                              <p:par>
                                <p:cTn id="33" presetID="10" presetClass="entr" presetSubtype="0" fill="hold" nodeType="withEffect">
                                  <p:stCondLst>
                                    <p:cond delay="65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00"/>
                                        <p:tgtEl>
                                          <p:spTgt spid="12"/>
                                        </p:tgtEl>
                                      </p:cBhvr>
                                    </p:animEffect>
                                  </p:childTnLst>
                                </p:cTn>
                              </p:par>
                              <p:par>
                                <p:cTn id="36" presetID="10" presetClass="entr" presetSubtype="0" fill="hold" grpId="0" nodeType="withEffect">
                                  <p:stCondLst>
                                    <p:cond delay="700"/>
                                  </p:stCondLst>
                                  <p:childTnLst>
                                    <p:set>
                                      <p:cBhvr>
                                        <p:cTn id="37" dur="1" fill="hold">
                                          <p:stCondLst>
                                            <p:cond delay="0"/>
                                          </p:stCondLst>
                                        </p:cTn>
                                        <p:tgtEl>
                                          <p:spTgt spid="93"/>
                                        </p:tgtEl>
                                        <p:attrNameLst>
                                          <p:attrName>style.visibility</p:attrName>
                                        </p:attrNameLst>
                                      </p:cBhvr>
                                      <p:to>
                                        <p:strVal val="visible"/>
                                      </p:to>
                                    </p:set>
                                    <p:animEffect transition="in" filter="fade">
                                      <p:cBhvr>
                                        <p:cTn id="38" dur="200"/>
                                        <p:tgtEl>
                                          <p:spTgt spid="93"/>
                                        </p:tgtEl>
                                      </p:cBhvr>
                                    </p:animEffect>
                                  </p:childTnLst>
                                </p:cTn>
                              </p:par>
                              <p:par>
                                <p:cTn id="39" presetID="10" presetClass="entr" presetSubtype="0" fill="hold" grpId="0" nodeType="withEffect">
                                  <p:stCondLst>
                                    <p:cond delay="40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200"/>
                                        <p:tgtEl>
                                          <p:spTgt spid="3"/>
                                        </p:tgtEl>
                                      </p:cBhvr>
                                    </p:animEffect>
                                  </p:childTnLst>
                                </p:cTn>
                              </p:par>
                              <p:par>
                                <p:cTn id="42" presetID="10" presetClass="entr" presetSubtype="0" fill="hold" grpId="0" nodeType="withEffect">
                                  <p:stCondLst>
                                    <p:cond delay="40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200"/>
                                        <p:tgtEl>
                                          <p:spTgt spid="5"/>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200"/>
                                        <p:tgtEl>
                                          <p:spTgt spid="6"/>
                                        </p:tgtEl>
                                      </p:cBhvr>
                                    </p:animEffect>
                                  </p:childTnLst>
                                </p:cTn>
                              </p:par>
                              <p:par>
                                <p:cTn id="48" presetID="10" presetClass="entr" presetSubtype="0" fill="hold" grpId="0" nodeType="withEffect">
                                  <p:stCondLst>
                                    <p:cond delay="40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2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4" grpId="0"/>
      <p:bldP spid="7" grpId="0"/>
      <p:bldP spid="94" grpId="0"/>
      <p:bldP spid="3" grpId="0"/>
      <p:bldP spid="92" grpId="0"/>
      <p:bldP spid="5" grpId="0"/>
      <p:bldP spid="15" grpId="0"/>
      <p:bldP spid="6" grpId="0"/>
      <p:bldP spid="93"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A154B-2DEF-FF3C-A118-22B5297C7CD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740B191C-16BE-63E1-8660-01025A668261}"/>
              </a:ext>
              <a:ext uri="{C183D7F6-B498-43B3-948B-1728B52AA6E4}">
                <adec:decorative xmlns:adec="http://schemas.microsoft.com/office/drawing/2017/decorative" val="1"/>
              </a:ext>
            </a:extLst>
          </p:cNvPr>
          <p:cNvPicPr>
            <a:picLocks noChangeAspect="1"/>
          </p:cNvPicPr>
          <p:nvPr/>
        </p:nvPicPr>
        <p:blipFill>
          <a:blip r:embed="rId3"/>
          <a:srcRect t="13025" r="16808" b="14408"/>
          <a:stretch>
            <a:fillRect/>
          </a:stretch>
        </p:blipFill>
        <p:spPr>
          <a:xfrm>
            <a:off x="1" y="0"/>
            <a:ext cx="12192000" cy="6858000"/>
          </a:xfrm>
          <a:prstGeom prst="rect">
            <a:avLst/>
          </a:prstGeom>
        </p:spPr>
      </p:pic>
      <p:sp>
        <p:nvSpPr>
          <p:cNvPr id="10" name="Title 9">
            <a:extLst>
              <a:ext uri="{FF2B5EF4-FFF2-40B4-BE49-F238E27FC236}">
                <a16:creationId xmlns:a16="http://schemas.microsoft.com/office/drawing/2014/main" id="{502E7394-E482-4FE9-966E-66C702C3F790}"/>
              </a:ext>
            </a:extLst>
          </p:cNvPr>
          <p:cNvSpPr>
            <a:spLocks noGrp="1"/>
          </p:cNvSpPr>
          <p:nvPr>
            <p:ph type="title"/>
          </p:nvPr>
        </p:nvSpPr>
        <p:spPr>
          <a:xfrm>
            <a:off x="586740" y="457200"/>
            <a:ext cx="11018520" cy="553998"/>
          </a:xfrm>
        </p:spPr>
        <p:txBody>
          <a:bodyPr/>
          <a:lstStyle/>
          <a:p>
            <a:pPr algn="ctr"/>
            <a:r>
              <a:rPr lang="en-US"/>
              <a:t>Choosing the best Offer</a:t>
            </a:r>
          </a:p>
        </p:txBody>
      </p:sp>
      <p:sp>
        <p:nvSpPr>
          <p:cNvPr id="20" name="Rectangle: Rounded Corners 19">
            <a:extLst>
              <a:ext uri="{FF2B5EF4-FFF2-40B4-BE49-F238E27FC236}">
                <a16:creationId xmlns:a16="http://schemas.microsoft.com/office/drawing/2014/main" id="{F3A5CBFA-9F0F-5A90-D3A2-3F232D4AFC1E}"/>
              </a:ext>
              <a:ext uri="{C183D7F6-B498-43B3-948B-1728B52AA6E4}">
                <adec:decorative xmlns:adec="http://schemas.microsoft.com/office/drawing/2017/decorative" val="1"/>
              </a:ext>
            </a:extLst>
          </p:cNvPr>
          <p:cNvSpPr/>
          <p:nvPr/>
        </p:nvSpPr>
        <p:spPr bwMode="auto">
          <a:xfrm>
            <a:off x="586740" y="1487335"/>
            <a:ext cx="11018520" cy="2998402"/>
          </a:xfrm>
          <a:prstGeom prst="roundRect">
            <a:avLst>
              <a:gd name="adj" fmla="val 10513"/>
            </a:avLst>
          </a:prstGeom>
          <a:solidFill>
            <a:schemeClr val="bg1"/>
          </a:solidFill>
          <a:ln w="19050" cap="rnd">
            <a:gradFill flip="none" rotWithShape="1">
              <a:gsLst>
                <a:gs pos="0">
                  <a:srgbClr val="F65567"/>
                </a:gs>
                <a:gs pos="32000">
                  <a:srgbClr val="7656AD"/>
                </a:gs>
                <a:gs pos="100000">
                  <a:srgbClr val="318581"/>
                </a:gs>
                <a:gs pos="68000">
                  <a:srgbClr val="0A6BBA"/>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spcFirstLastPara="0" vert="horz" wrap="square" lIns="0" tIns="0" rIns="0" bIns="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err="1">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mn-cs"/>
            </a:endParaRPr>
          </a:p>
        </p:txBody>
      </p:sp>
      <p:sp>
        <p:nvSpPr>
          <p:cNvPr id="17" name="Rectangle: Rounded Corners 16">
            <a:extLst>
              <a:ext uri="{FF2B5EF4-FFF2-40B4-BE49-F238E27FC236}">
                <a16:creationId xmlns:a16="http://schemas.microsoft.com/office/drawing/2014/main" id="{3B978479-B6E5-0D97-ACC4-88D0AD81FCDA}"/>
              </a:ext>
              <a:ext uri="{C183D7F6-B498-43B3-948B-1728B52AA6E4}">
                <adec:decorative xmlns:adec="http://schemas.microsoft.com/office/drawing/2017/decorative" val="1"/>
              </a:ext>
            </a:extLst>
          </p:cNvPr>
          <p:cNvSpPr/>
          <p:nvPr/>
        </p:nvSpPr>
        <p:spPr>
          <a:xfrm>
            <a:off x="1006156" y="1736329"/>
            <a:ext cx="3175640" cy="2520000"/>
          </a:xfrm>
          <a:prstGeom prst="roundRect">
            <a:avLst>
              <a:gd name="adj" fmla="val 13382"/>
            </a:avLst>
          </a:prstGeom>
          <a:solidFill>
            <a:schemeClr val="tx1">
              <a:alpha val="7000"/>
            </a:schemeClr>
          </a:solidFill>
        </p:spPr>
        <p:txBody>
          <a:bodyPr wrap="none" lIns="137160" tIns="18288" rIns="137160" bIns="54864" rtlCol="0">
            <a:noAutofit/>
          </a:bodyPr>
          <a:lstStyle/>
          <a:p>
            <a:pPr marL="0" marR="0" lvl="0" indent="0" algn="ctr" defTabSz="914437" rtl="0" eaLnBrk="1" fontAlgn="base" latinLnBrk="0" hangingPunct="1">
              <a:lnSpc>
                <a:spcPct val="95000"/>
              </a:lnSpc>
              <a:spcBef>
                <a:spcPct val="0"/>
              </a:spcBef>
              <a:spcAft>
                <a:spcPct val="0"/>
              </a:spcAft>
              <a:buClrTx/>
              <a:buSzTx/>
              <a:buFontTx/>
              <a:buNone/>
              <a:tabLst>
                <a:tab pos="1487158" algn="l"/>
              </a:tabLst>
              <a:defRPr/>
            </a:pPr>
            <a:endPar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panose="020B0502040204020203" pitchFamily="34" charset="0"/>
              <a:ea typeface="+mn-ea"/>
              <a:cs typeface="Segoe UI" pitchFamily="34" charset="0"/>
            </a:endParaRPr>
          </a:p>
        </p:txBody>
      </p:sp>
      <p:sp>
        <p:nvSpPr>
          <p:cNvPr id="13" name="Rectangle: Rounded Corners 12">
            <a:extLst>
              <a:ext uri="{FF2B5EF4-FFF2-40B4-BE49-F238E27FC236}">
                <a16:creationId xmlns:a16="http://schemas.microsoft.com/office/drawing/2014/main" id="{165DFA42-708A-1BD7-A289-9466D55BC89B}"/>
              </a:ext>
            </a:extLst>
          </p:cNvPr>
          <p:cNvSpPr/>
          <p:nvPr/>
        </p:nvSpPr>
        <p:spPr>
          <a:xfrm>
            <a:off x="1367273" y="1890364"/>
            <a:ext cx="2453407" cy="498764"/>
          </a:xfrm>
          <a:prstGeom prst="roundRect">
            <a:avLst>
              <a:gd name="adj" fmla="val 35186"/>
            </a:avLst>
          </a:prstGeom>
          <a:gradFill>
            <a:gsLst>
              <a:gs pos="100000">
                <a:srgbClr val="1C77A0"/>
              </a:gs>
              <a:gs pos="0">
                <a:srgbClr val="2C8288"/>
              </a:gs>
            </a:gsLst>
            <a:path path="circle">
              <a:fillToRect r="100000" b="100000"/>
            </a:path>
          </a:gradFill>
          <a:ln w="1905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r>
              <a:rPr kumimoji="0" lang="en-US" sz="1800" b="0" i="0" u="none" strike="noStrike" kern="1200" cap="none" spc="0" normalizeH="0" baseline="0" noProof="0">
                <a:ln>
                  <a:noFill/>
                </a:ln>
                <a:solidFill>
                  <a:srgbClr val="F4F3F5"/>
                </a:solidFill>
                <a:effectLst/>
                <a:uLnTx/>
                <a:uFillTx/>
                <a:latin typeface="Segoe UI Semibold"/>
                <a:ea typeface="+mn-ea"/>
                <a:cs typeface="+mn-cs"/>
              </a:rPr>
              <a:t>Standard</a:t>
            </a:r>
          </a:p>
        </p:txBody>
      </p:sp>
      <p:sp>
        <p:nvSpPr>
          <p:cNvPr id="51" name="TextBox 50">
            <a:extLst>
              <a:ext uri="{FF2B5EF4-FFF2-40B4-BE49-F238E27FC236}">
                <a16:creationId xmlns:a16="http://schemas.microsoft.com/office/drawing/2014/main" id="{9C84CF6B-787D-E205-821A-6EAC4DFA981F}"/>
              </a:ext>
            </a:extLst>
          </p:cNvPr>
          <p:cNvSpPr txBox="1"/>
          <p:nvPr/>
        </p:nvSpPr>
        <p:spPr>
          <a:xfrm>
            <a:off x="1244602" y="2494261"/>
            <a:ext cx="2698748" cy="215444"/>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Semibold"/>
                <a:ea typeface="+mn-ea"/>
                <a:cs typeface="+mn-cs"/>
              </a:rPr>
              <a:t>Recommended for</a:t>
            </a:r>
          </a:p>
        </p:txBody>
      </p:sp>
      <p:sp>
        <p:nvSpPr>
          <p:cNvPr id="24" name="TextBox 23">
            <a:extLst>
              <a:ext uri="{FF2B5EF4-FFF2-40B4-BE49-F238E27FC236}">
                <a16:creationId xmlns:a16="http://schemas.microsoft.com/office/drawing/2014/main" id="{F12C7652-7CB7-899F-111F-6AA21B72BB08}"/>
              </a:ext>
            </a:extLst>
          </p:cNvPr>
          <p:cNvSpPr txBox="1"/>
          <p:nvPr/>
        </p:nvSpPr>
        <p:spPr>
          <a:xfrm>
            <a:off x="1577853" y="2799551"/>
            <a:ext cx="2032246" cy="1169551"/>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Production workloads </a:t>
            </a:r>
          </a:p>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Development and testing</a:t>
            </a:r>
          </a:p>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Prototyping and proof       of concept</a:t>
            </a:r>
          </a:p>
        </p:txBody>
      </p:sp>
      <p:cxnSp>
        <p:nvCxnSpPr>
          <p:cNvPr id="38" name="Straight Connector 37">
            <a:extLst>
              <a:ext uri="{FF2B5EF4-FFF2-40B4-BE49-F238E27FC236}">
                <a16:creationId xmlns:a16="http://schemas.microsoft.com/office/drawing/2014/main" id="{911BDA80-3052-F2DC-3A03-C70698D2EF6F}"/>
              </a:ext>
              <a:ext uri="{C183D7F6-B498-43B3-948B-1728B52AA6E4}">
                <adec:decorative xmlns:adec="http://schemas.microsoft.com/office/drawing/2017/decorative" val="1"/>
              </a:ext>
            </a:extLst>
          </p:cNvPr>
          <p:cNvCxnSpPr>
            <a:cxnSpLocks/>
          </p:cNvCxnSpPr>
          <p:nvPr/>
        </p:nvCxnSpPr>
        <p:spPr>
          <a:xfrm>
            <a:off x="1236663" y="3089013"/>
            <a:ext cx="2706687" cy="0"/>
          </a:xfrm>
          <a:prstGeom prst="line">
            <a:avLst/>
          </a:prstGeom>
          <a:ln w="12700">
            <a:solidFill>
              <a:schemeClr val="tx1">
                <a:alpha val="5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A4480FE-43FB-F46F-8734-40569019F363}"/>
              </a:ext>
              <a:ext uri="{C183D7F6-B498-43B3-948B-1728B52AA6E4}">
                <adec:decorative xmlns:adec="http://schemas.microsoft.com/office/drawing/2017/decorative" val="1"/>
              </a:ext>
            </a:extLst>
          </p:cNvPr>
          <p:cNvCxnSpPr>
            <a:cxnSpLocks/>
          </p:cNvCxnSpPr>
          <p:nvPr/>
        </p:nvCxnSpPr>
        <p:spPr>
          <a:xfrm>
            <a:off x="1236663" y="3464893"/>
            <a:ext cx="2706687" cy="0"/>
          </a:xfrm>
          <a:prstGeom prst="line">
            <a:avLst/>
          </a:prstGeom>
          <a:ln w="12700">
            <a:solidFill>
              <a:schemeClr val="tx1">
                <a:alpha val="5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8" name="Rectangle: Rounded Corners 17">
            <a:extLst>
              <a:ext uri="{FF2B5EF4-FFF2-40B4-BE49-F238E27FC236}">
                <a16:creationId xmlns:a16="http://schemas.microsoft.com/office/drawing/2014/main" id="{E924E35F-48A8-9C23-34B0-5929EF5DDB7D}"/>
              </a:ext>
              <a:ext uri="{C183D7F6-B498-43B3-948B-1728B52AA6E4}">
                <adec:decorative xmlns:adec="http://schemas.microsoft.com/office/drawing/2017/decorative" val="1"/>
              </a:ext>
            </a:extLst>
          </p:cNvPr>
          <p:cNvSpPr/>
          <p:nvPr/>
        </p:nvSpPr>
        <p:spPr>
          <a:xfrm>
            <a:off x="4508180" y="1736329"/>
            <a:ext cx="3175640" cy="2520000"/>
          </a:xfrm>
          <a:prstGeom prst="roundRect">
            <a:avLst>
              <a:gd name="adj" fmla="val 13210"/>
            </a:avLst>
          </a:prstGeom>
          <a:solidFill>
            <a:schemeClr val="tx1">
              <a:alpha val="7000"/>
            </a:schemeClr>
          </a:solidFill>
        </p:spPr>
        <p:txBody>
          <a:bodyPr wrap="none" lIns="137160" tIns="18288" rIns="137160" bIns="54864" rtlCol="0">
            <a:noAutofit/>
          </a:bodyPr>
          <a:lstStyle/>
          <a:p>
            <a:pPr marL="0" marR="0" lvl="0" indent="0" algn="ctr" defTabSz="914437" rtl="0" eaLnBrk="1" fontAlgn="base" latinLnBrk="0" hangingPunct="1">
              <a:lnSpc>
                <a:spcPct val="95000"/>
              </a:lnSpc>
              <a:spcBef>
                <a:spcPct val="0"/>
              </a:spcBef>
              <a:spcAft>
                <a:spcPct val="0"/>
              </a:spcAft>
              <a:buClrTx/>
              <a:buSzTx/>
              <a:buFontTx/>
              <a:buNone/>
              <a:tabLst>
                <a:tab pos="1487158" algn="l"/>
              </a:tabLst>
              <a:defRPr/>
            </a:pPr>
            <a:endPar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panose="020B0502040204020203" pitchFamily="34" charset="0"/>
              <a:ea typeface="+mn-ea"/>
              <a:cs typeface="Segoe UI" pitchFamily="34" charset="0"/>
            </a:endParaRPr>
          </a:p>
        </p:txBody>
      </p:sp>
      <p:sp>
        <p:nvSpPr>
          <p:cNvPr id="16" name="Rectangle: Rounded Corners 15">
            <a:extLst>
              <a:ext uri="{FF2B5EF4-FFF2-40B4-BE49-F238E27FC236}">
                <a16:creationId xmlns:a16="http://schemas.microsoft.com/office/drawing/2014/main" id="{EBBF953D-DA7D-37CF-B283-8F1DF2325503}"/>
              </a:ext>
            </a:extLst>
          </p:cNvPr>
          <p:cNvSpPr/>
          <p:nvPr/>
        </p:nvSpPr>
        <p:spPr>
          <a:xfrm>
            <a:off x="4869297" y="1890364"/>
            <a:ext cx="2453407" cy="498764"/>
          </a:xfrm>
          <a:prstGeom prst="roundRect">
            <a:avLst>
              <a:gd name="adj" fmla="val 34028"/>
            </a:avLst>
          </a:prstGeom>
          <a:gradFill>
            <a:gsLst>
              <a:gs pos="50000">
                <a:srgbClr val="0C6CB8"/>
              </a:gs>
              <a:gs pos="99000">
                <a:srgbClr val="1C77A0"/>
              </a:gs>
            </a:gsLst>
            <a:path path="circle">
              <a:fillToRect l="100000" t="100000"/>
            </a:path>
          </a:gradFill>
          <a:ln w="1905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r>
              <a:rPr kumimoji="0" lang="en-US" sz="1800" b="0" i="0" u="none" strike="noStrike" kern="1200" cap="none" spc="0" normalizeH="0" baseline="0" noProof="0">
                <a:ln>
                  <a:noFill/>
                </a:ln>
                <a:solidFill>
                  <a:srgbClr val="F4F3F5"/>
                </a:solidFill>
                <a:effectLst/>
                <a:uLnTx/>
                <a:uFillTx/>
                <a:latin typeface="Segoe UI Semibold"/>
                <a:ea typeface="+mn-ea"/>
                <a:cs typeface="+mn-cs"/>
              </a:rPr>
              <a:t>Priority Processing</a:t>
            </a:r>
          </a:p>
        </p:txBody>
      </p:sp>
      <p:sp>
        <p:nvSpPr>
          <p:cNvPr id="52" name="TextBox 51">
            <a:extLst>
              <a:ext uri="{FF2B5EF4-FFF2-40B4-BE49-F238E27FC236}">
                <a16:creationId xmlns:a16="http://schemas.microsoft.com/office/drawing/2014/main" id="{4834BC00-79C3-F87E-0CF4-C5CC3A436380}"/>
              </a:ext>
            </a:extLst>
          </p:cNvPr>
          <p:cNvSpPr txBox="1"/>
          <p:nvPr/>
        </p:nvSpPr>
        <p:spPr>
          <a:xfrm>
            <a:off x="4746626" y="2494261"/>
            <a:ext cx="2698748" cy="215444"/>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Semibold"/>
                <a:ea typeface="+mn-ea"/>
                <a:cs typeface="+mn-cs"/>
              </a:rPr>
              <a:t>Recommended for</a:t>
            </a:r>
          </a:p>
        </p:txBody>
      </p:sp>
      <p:sp>
        <p:nvSpPr>
          <p:cNvPr id="25" name="TextBox 24">
            <a:extLst>
              <a:ext uri="{FF2B5EF4-FFF2-40B4-BE49-F238E27FC236}">
                <a16:creationId xmlns:a16="http://schemas.microsoft.com/office/drawing/2014/main" id="{0033860E-3027-4ECA-40CD-96D044C66D0C}"/>
              </a:ext>
            </a:extLst>
          </p:cNvPr>
          <p:cNvSpPr txBox="1"/>
          <p:nvPr/>
        </p:nvSpPr>
        <p:spPr>
          <a:xfrm>
            <a:off x="4805548" y="2799551"/>
            <a:ext cx="2580904" cy="1169551"/>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Latency-sensitive workloads</a:t>
            </a:r>
          </a:p>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High customer value workloads</a:t>
            </a:r>
          </a:p>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Need of consistent speed without PTU commitments</a:t>
            </a:r>
          </a:p>
        </p:txBody>
      </p:sp>
      <p:cxnSp>
        <p:nvCxnSpPr>
          <p:cNvPr id="44" name="Straight Connector 43">
            <a:extLst>
              <a:ext uri="{FF2B5EF4-FFF2-40B4-BE49-F238E27FC236}">
                <a16:creationId xmlns:a16="http://schemas.microsoft.com/office/drawing/2014/main" id="{63EE9FD8-74A0-8FFF-B44A-2802AE637397}"/>
              </a:ext>
              <a:ext uri="{C183D7F6-B498-43B3-948B-1728B52AA6E4}">
                <adec:decorative xmlns:adec="http://schemas.microsoft.com/office/drawing/2017/decorative" val="1"/>
              </a:ext>
            </a:extLst>
          </p:cNvPr>
          <p:cNvCxnSpPr>
            <a:cxnSpLocks/>
          </p:cNvCxnSpPr>
          <p:nvPr/>
        </p:nvCxnSpPr>
        <p:spPr>
          <a:xfrm>
            <a:off x="4742657" y="3089013"/>
            <a:ext cx="2706687" cy="0"/>
          </a:xfrm>
          <a:prstGeom prst="line">
            <a:avLst/>
          </a:prstGeom>
          <a:ln w="12700">
            <a:solidFill>
              <a:schemeClr val="tx1">
                <a:alpha val="5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E433994-6502-2B84-168F-A7C5E890822B}"/>
              </a:ext>
              <a:ext uri="{C183D7F6-B498-43B3-948B-1728B52AA6E4}">
                <adec:decorative xmlns:adec="http://schemas.microsoft.com/office/drawing/2017/decorative" val="1"/>
              </a:ext>
            </a:extLst>
          </p:cNvPr>
          <p:cNvCxnSpPr>
            <a:cxnSpLocks/>
          </p:cNvCxnSpPr>
          <p:nvPr/>
        </p:nvCxnSpPr>
        <p:spPr>
          <a:xfrm>
            <a:off x="4742657" y="3464893"/>
            <a:ext cx="2706687" cy="0"/>
          </a:xfrm>
          <a:prstGeom prst="line">
            <a:avLst/>
          </a:prstGeom>
          <a:ln w="12700">
            <a:solidFill>
              <a:schemeClr val="tx1">
                <a:alpha val="5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9" name="Rectangle: Rounded Corners 18">
            <a:extLst>
              <a:ext uri="{FF2B5EF4-FFF2-40B4-BE49-F238E27FC236}">
                <a16:creationId xmlns:a16="http://schemas.microsoft.com/office/drawing/2014/main" id="{3F4B5C5D-7AD2-DF44-8D08-50D89E2C506D}"/>
              </a:ext>
              <a:ext uri="{C183D7F6-B498-43B3-948B-1728B52AA6E4}">
                <adec:decorative xmlns:adec="http://schemas.microsoft.com/office/drawing/2017/decorative" val="1"/>
              </a:ext>
            </a:extLst>
          </p:cNvPr>
          <p:cNvSpPr/>
          <p:nvPr/>
        </p:nvSpPr>
        <p:spPr>
          <a:xfrm>
            <a:off x="8004331" y="1736329"/>
            <a:ext cx="3175640" cy="2520000"/>
          </a:xfrm>
          <a:prstGeom prst="roundRect">
            <a:avLst>
              <a:gd name="adj" fmla="val 12880"/>
            </a:avLst>
          </a:prstGeom>
          <a:solidFill>
            <a:schemeClr val="tx1">
              <a:alpha val="7000"/>
            </a:schemeClr>
          </a:solidFill>
        </p:spPr>
        <p:txBody>
          <a:bodyPr wrap="none" lIns="137160" tIns="18288" rIns="137160" bIns="54864" rtlCol="0">
            <a:noAutofit/>
          </a:bodyPr>
          <a:lstStyle/>
          <a:p>
            <a:pPr marL="0" marR="0" lvl="0" indent="0" algn="ctr" defTabSz="914437" rtl="0" eaLnBrk="1" fontAlgn="base" latinLnBrk="0" hangingPunct="1">
              <a:lnSpc>
                <a:spcPct val="95000"/>
              </a:lnSpc>
              <a:spcBef>
                <a:spcPct val="0"/>
              </a:spcBef>
              <a:spcAft>
                <a:spcPct val="0"/>
              </a:spcAft>
              <a:buClrTx/>
              <a:buSzTx/>
              <a:buFontTx/>
              <a:buNone/>
              <a:tabLst>
                <a:tab pos="1487158" algn="l"/>
              </a:tabLst>
              <a:defRPr/>
            </a:pPr>
            <a:endParaRPr kumimoji="0" lang="en-US" sz="1800" b="1"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Semibold" panose="020B0502040204020203" pitchFamily="34" charset="0"/>
              <a:ea typeface="+mn-ea"/>
              <a:cs typeface="Segoe UI" pitchFamily="34" charset="0"/>
            </a:endParaRPr>
          </a:p>
        </p:txBody>
      </p:sp>
      <p:sp>
        <p:nvSpPr>
          <p:cNvPr id="15" name="Rectangle: Rounded Corners 14">
            <a:extLst>
              <a:ext uri="{FF2B5EF4-FFF2-40B4-BE49-F238E27FC236}">
                <a16:creationId xmlns:a16="http://schemas.microsoft.com/office/drawing/2014/main" id="{3662E5AB-A50D-C181-D4B1-B1088BFB9324}"/>
              </a:ext>
            </a:extLst>
          </p:cNvPr>
          <p:cNvSpPr/>
          <p:nvPr/>
        </p:nvSpPr>
        <p:spPr>
          <a:xfrm>
            <a:off x="8365448" y="1890364"/>
            <a:ext cx="2453407" cy="498764"/>
          </a:xfrm>
          <a:prstGeom prst="roundRect">
            <a:avLst>
              <a:gd name="adj" fmla="val 33334"/>
            </a:avLst>
          </a:prstGeom>
          <a:gradFill>
            <a:gsLst>
              <a:gs pos="100000">
                <a:srgbClr val="4E65A7"/>
              </a:gs>
              <a:gs pos="35000">
                <a:srgbClr val="7756AC"/>
              </a:gs>
            </a:gsLst>
            <a:path path="circle">
              <a:fillToRect l="100000" t="100000"/>
            </a:path>
          </a:gradFill>
          <a:ln w="1905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r>
              <a:rPr kumimoji="0" lang="en-US" sz="1800" b="0" i="0" u="none" strike="noStrike" kern="1200" cap="none" spc="0" normalizeH="0" baseline="0" noProof="0">
                <a:ln>
                  <a:noFill/>
                </a:ln>
                <a:solidFill>
                  <a:srgbClr val="F4F3F5"/>
                </a:solidFill>
                <a:effectLst/>
                <a:uLnTx/>
                <a:uFillTx/>
                <a:latin typeface="Segoe UI Semibold"/>
                <a:ea typeface="+mn-ea"/>
                <a:cs typeface="+mn-cs"/>
              </a:rPr>
              <a:t>Provisioned</a:t>
            </a:r>
          </a:p>
        </p:txBody>
      </p:sp>
      <p:sp>
        <p:nvSpPr>
          <p:cNvPr id="53" name="TextBox 52">
            <a:extLst>
              <a:ext uri="{FF2B5EF4-FFF2-40B4-BE49-F238E27FC236}">
                <a16:creationId xmlns:a16="http://schemas.microsoft.com/office/drawing/2014/main" id="{266ABA5E-D4A2-A7F9-FC21-410228361BD6}"/>
              </a:ext>
            </a:extLst>
          </p:cNvPr>
          <p:cNvSpPr txBox="1"/>
          <p:nvPr/>
        </p:nvSpPr>
        <p:spPr>
          <a:xfrm>
            <a:off x="8242777" y="2494261"/>
            <a:ext cx="2698748" cy="215444"/>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Semibold"/>
                <a:ea typeface="+mn-ea"/>
                <a:cs typeface="+mn-cs"/>
              </a:rPr>
              <a:t>Recommended for</a:t>
            </a:r>
          </a:p>
        </p:txBody>
      </p:sp>
      <p:sp>
        <p:nvSpPr>
          <p:cNvPr id="26" name="TextBox 25">
            <a:extLst>
              <a:ext uri="{FF2B5EF4-FFF2-40B4-BE49-F238E27FC236}">
                <a16:creationId xmlns:a16="http://schemas.microsoft.com/office/drawing/2014/main" id="{7FBAA95F-AB53-D9B1-E7A5-0FC9CA632BBB}"/>
              </a:ext>
            </a:extLst>
          </p:cNvPr>
          <p:cNvSpPr txBox="1"/>
          <p:nvPr/>
        </p:nvSpPr>
        <p:spPr>
          <a:xfrm>
            <a:off x="8230552" y="2799551"/>
            <a:ext cx="2723198" cy="1323439"/>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Production workloads</a:t>
            </a:r>
          </a:p>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High volume data processing</a:t>
            </a:r>
          </a:p>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Throughput heavy workloads</a:t>
            </a:r>
          </a:p>
          <a:p>
            <a:pPr marL="0" marR="0" lvl="0" indent="0" algn="ctr" defTabSz="914400" rtl="0" eaLnBrk="1" fontAlgn="auto" latinLnBrk="0" hangingPunct="1">
              <a:lnSpc>
                <a:spcPct val="100000"/>
              </a:lnSpc>
              <a:spcBef>
                <a:spcPts val="120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Real-time </a:t>
            </a:r>
          </a:p>
        </p:txBody>
      </p:sp>
      <p:cxnSp>
        <p:nvCxnSpPr>
          <p:cNvPr id="47" name="Straight Connector 46">
            <a:extLst>
              <a:ext uri="{FF2B5EF4-FFF2-40B4-BE49-F238E27FC236}">
                <a16:creationId xmlns:a16="http://schemas.microsoft.com/office/drawing/2014/main" id="{B7EF155A-908C-9564-45C5-CF6005E5BBAD}"/>
              </a:ext>
              <a:ext uri="{C183D7F6-B498-43B3-948B-1728B52AA6E4}">
                <adec:decorative xmlns:adec="http://schemas.microsoft.com/office/drawing/2017/decorative" val="1"/>
              </a:ext>
            </a:extLst>
          </p:cNvPr>
          <p:cNvCxnSpPr>
            <a:cxnSpLocks/>
          </p:cNvCxnSpPr>
          <p:nvPr/>
        </p:nvCxnSpPr>
        <p:spPr>
          <a:xfrm>
            <a:off x="8238807" y="3089013"/>
            <a:ext cx="2706687" cy="0"/>
          </a:xfrm>
          <a:prstGeom prst="line">
            <a:avLst/>
          </a:prstGeom>
          <a:ln w="12700">
            <a:solidFill>
              <a:schemeClr val="tx1">
                <a:alpha val="5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569C8EA8-0932-9F32-6298-87EB6C6BC105}"/>
              </a:ext>
              <a:ext uri="{C183D7F6-B498-43B3-948B-1728B52AA6E4}">
                <adec:decorative xmlns:adec="http://schemas.microsoft.com/office/drawing/2017/decorative" val="1"/>
              </a:ext>
            </a:extLst>
          </p:cNvPr>
          <p:cNvCxnSpPr>
            <a:cxnSpLocks/>
          </p:cNvCxnSpPr>
          <p:nvPr/>
        </p:nvCxnSpPr>
        <p:spPr>
          <a:xfrm>
            <a:off x="8238807" y="3464893"/>
            <a:ext cx="2706687" cy="0"/>
          </a:xfrm>
          <a:prstGeom prst="line">
            <a:avLst/>
          </a:prstGeom>
          <a:ln w="12700">
            <a:solidFill>
              <a:schemeClr val="tx1">
                <a:alpha val="5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2A53CFEB-A404-0A56-FF62-BEAE83AD6F2C}"/>
              </a:ext>
              <a:ext uri="{C183D7F6-B498-43B3-948B-1728B52AA6E4}">
                <adec:decorative xmlns:adec="http://schemas.microsoft.com/office/drawing/2017/decorative" val="1"/>
              </a:ext>
            </a:extLst>
          </p:cNvPr>
          <p:cNvCxnSpPr>
            <a:cxnSpLocks/>
          </p:cNvCxnSpPr>
          <p:nvPr/>
        </p:nvCxnSpPr>
        <p:spPr>
          <a:xfrm>
            <a:off x="8238807" y="3840773"/>
            <a:ext cx="2706687" cy="0"/>
          </a:xfrm>
          <a:prstGeom prst="line">
            <a:avLst/>
          </a:prstGeom>
          <a:ln w="12700">
            <a:solidFill>
              <a:schemeClr val="tx1">
                <a:alpha val="5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4" name="Rectangle: Rounded Corners 13">
            <a:extLst>
              <a:ext uri="{FF2B5EF4-FFF2-40B4-BE49-F238E27FC236}">
                <a16:creationId xmlns:a16="http://schemas.microsoft.com/office/drawing/2014/main" id="{1C4B8A77-859E-63D9-0E55-8CFAC9CD4A68}"/>
              </a:ext>
            </a:extLst>
          </p:cNvPr>
          <p:cNvSpPr/>
          <p:nvPr/>
        </p:nvSpPr>
        <p:spPr>
          <a:xfrm>
            <a:off x="5082196" y="4733974"/>
            <a:ext cx="2027609" cy="498764"/>
          </a:xfrm>
          <a:prstGeom prst="roundRect">
            <a:avLst>
              <a:gd name="adj" fmla="val 38658"/>
            </a:avLst>
          </a:prstGeom>
          <a:gradFill>
            <a:gsLst>
              <a:gs pos="0">
                <a:srgbClr val="E25572"/>
              </a:gs>
              <a:gs pos="100000">
                <a:srgbClr val="9E5697"/>
              </a:gs>
            </a:gsLst>
            <a:path path="circle">
              <a:fillToRect l="100000" t="100000"/>
            </a:path>
          </a:gradFill>
          <a:ln w="1905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r>
              <a:rPr kumimoji="0" lang="en-US" sz="1800" b="0" i="0" u="none" strike="noStrike" kern="1200" cap="none" spc="-20" normalizeH="0" baseline="0" noProof="0">
                <a:ln>
                  <a:noFill/>
                </a:ln>
                <a:solidFill>
                  <a:srgbClr val="F4F3F5"/>
                </a:solidFill>
                <a:effectLst/>
                <a:uLnTx/>
                <a:uFillTx/>
                <a:latin typeface="Segoe UI Semibold"/>
                <a:ea typeface="+mn-ea"/>
                <a:cs typeface="+mn-cs"/>
              </a:rPr>
              <a:t>Batch</a:t>
            </a:r>
          </a:p>
        </p:txBody>
      </p:sp>
      <p:sp>
        <p:nvSpPr>
          <p:cNvPr id="21" name="Rounded Rectangle 47" descr="Plus sign">
            <a:extLst>
              <a:ext uri="{FF2B5EF4-FFF2-40B4-BE49-F238E27FC236}">
                <a16:creationId xmlns:a16="http://schemas.microsoft.com/office/drawing/2014/main" id="{BB3BD6B7-0EFA-F459-DB12-F5E6A1CAAA8C}"/>
              </a:ext>
            </a:extLst>
          </p:cNvPr>
          <p:cNvSpPr/>
          <p:nvPr/>
        </p:nvSpPr>
        <p:spPr bwMode="auto">
          <a:xfrm>
            <a:off x="5325374" y="4816579"/>
            <a:ext cx="333554" cy="333554"/>
          </a:xfrm>
          <a:prstGeom prst="ellipse">
            <a:avLst/>
          </a:prstGeom>
          <a:solidFill>
            <a:schemeClr val="bg1"/>
          </a:solidFill>
          <a:ln w="1905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spcFirstLastPara="0" vert="horz" wrap="square" lIns="0" tIns="0" rIns="0" bIns="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a:ln>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a:ea typeface="+mn-ea"/>
                <a:cs typeface="+mn-cs"/>
              </a:rPr>
              <a:t>+</a:t>
            </a:r>
          </a:p>
        </p:txBody>
      </p:sp>
      <p:sp>
        <p:nvSpPr>
          <p:cNvPr id="54" name="TextBox 53">
            <a:extLst>
              <a:ext uri="{FF2B5EF4-FFF2-40B4-BE49-F238E27FC236}">
                <a16:creationId xmlns:a16="http://schemas.microsoft.com/office/drawing/2014/main" id="{094F3666-271F-9A94-1D8E-BD41ECFC07B5}"/>
              </a:ext>
            </a:extLst>
          </p:cNvPr>
          <p:cNvSpPr txBox="1"/>
          <p:nvPr/>
        </p:nvSpPr>
        <p:spPr>
          <a:xfrm>
            <a:off x="4952742" y="5429217"/>
            <a:ext cx="2286516" cy="184666"/>
          </a:xfrm>
          <a:prstGeom prst="rect">
            <a:avLst/>
          </a:prstGeom>
          <a:noFill/>
        </p:spPr>
        <p:txBody>
          <a:bodyPr wrap="square" lIns="0" tIns="0" rIns="0" b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Semibold"/>
                <a:ea typeface="+mn-ea"/>
                <a:cs typeface="+mn-cs"/>
              </a:rPr>
              <a:t>Recommended for</a:t>
            </a:r>
          </a:p>
        </p:txBody>
      </p:sp>
      <p:sp>
        <p:nvSpPr>
          <p:cNvPr id="28" name="TextBox 27">
            <a:extLst>
              <a:ext uri="{FF2B5EF4-FFF2-40B4-BE49-F238E27FC236}">
                <a16:creationId xmlns:a16="http://schemas.microsoft.com/office/drawing/2014/main" id="{EF900DB4-BE0C-8827-FE67-80B2DDD502F6}"/>
              </a:ext>
            </a:extLst>
          </p:cNvPr>
          <p:cNvSpPr txBox="1"/>
          <p:nvPr/>
        </p:nvSpPr>
        <p:spPr>
          <a:xfrm>
            <a:off x="1602897" y="5676889"/>
            <a:ext cx="1734506" cy="430887"/>
          </a:xfrm>
          <a:prstGeom prst="rect">
            <a:avLst/>
          </a:prstGeom>
          <a:noFill/>
        </p:spPr>
        <p:txBody>
          <a:bodyPr wrap="square" lIns="0" tIns="0" rIns="0" bIns="0"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Large-scale data processing</a:t>
            </a:r>
          </a:p>
        </p:txBody>
      </p:sp>
      <p:cxnSp>
        <p:nvCxnSpPr>
          <p:cNvPr id="29" name="!!Straight Connector 49">
            <a:extLst>
              <a:ext uri="{FF2B5EF4-FFF2-40B4-BE49-F238E27FC236}">
                <a16:creationId xmlns:a16="http://schemas.microsoft.com/office/drawing/2014/main" id="{D8AEA35B-B180-D996-182B-E3E8FBCB8332}"/>
              </a:ext>
              <a:ext uri="{C183D7F6-B498-43B3-948B-1728B52AA6E4}">
                <adec:decorative xmlns:adec="http://schemas.microsoft.com/office/drawing/2017/decorative" val="1"/>
              </a:ext>
            </a:extLst>
          </p:cNvPr>
          <p:cNvCxnSpPr>
            <a:cxnSpLocks/>
          </p:cNvCxnSpPr>
          <p:nvPr/>
        </p:nvCxnSpPr>
        <p:spPr>
          <a:xfrm>
            <a:off x="4065588" y="5689732"/>
            <a:ext cx="0" cy="405200"/>
          </a:xfrm>
          <a:prstGeom prst="line">
            <a:avLst/>
          </a:prstGeom>
          <a:ln w="12700" cap="rnd">
            <a:solidFill>
              <a:srgbClr val="000000">
                <a:alpha val="50000"/>
              </a:srgbClr>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24FFCAAF-3E1E-C483-28AE-EE2C768198D1}"/>
              </a:ext>
            </a:extLst>
          </p:cNvPr>
          <p:cNvSpPr txBox="1"/>
          <p:nvPr/>
        </p:nvSpPr>
        <p:spPr>
          <a:xfrm>
            <a:off x="4466864" y="5676889"/>
            <a:ext cx="3275056" cy="430887"/>
          </a:xfrm>
          <a:prstGeom prst="rect">
            <a:avLst/>
          </a:prstGeom>
          <a:noFill/>
        </p:spPr>
        <p:txBody>
          <a:bodyPr wrap="square" lIns="0" tIns="0" rIns="0" bIns="0" rtlCol="0" anchor="ctr" anchorCtr="0">
            <a:spAutoFit/>
          </a:bodyPr>
          <a:lstStyle>
            <a:defPPr>
              <a:defRPr lang="en-US"/>
            </a:defPPr>
            <a:lvl1pPr marR="0" lvl="0" indent="0" algn="ctr" fontAlgn="auto">
              <a:lnSpc>
                <a:spcPct val="100000"/>
              </a:lnSpc>
              <a:spcBef>
                <a:spcPts val="0"/>
              </a:spcBef>
              <a:spcAft>
                <a:spcPts val="0"/>
              </a:spcAft>
              <a:buClrTx/>
              <a:buSzTx/>
              <a:buFontTx/>
              <a:buNone/>
              <a:tabLst/>
              <a:defRPr kumimoji="0" sz="1600" u="none" strike="noStrike" cap="none" spc="0" normalizeH="0" baseline="0">
                <a:ln>
                  <a:noFill/>
                </a:ln>
                <a:gradFill>
                  <a:gsLst>
                    <a:gs pos="10000">
                      <a:srgbClr val="000000"/>
                    </a:gs>
                    <a:gs pos="34000">
                      <a:srgbClr val="000000"/>
                    </a:gs>
                  </a:gsLst>
                  <a:lin ang="10800000" scaled="1"/>
                </a:gradFill>
                <a:effectLst/>
                <a:uLnTx/>
                <a:uFillTx/>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Generate large volumes of content Transforming data at scale</a:t>
            </a:r>
          </a:p>
        </p:txBody>
      </p:sp>
      <p:cxnSp>
        <p:nvCxnSpPr>
          <p:cNvPr id="34" name="!!Straight Connector 49">
            <a:extLst>
              <a:ext uri="{FF2B5EF4-FFF2-40B4-BE49-F238E27FC236}">
                <a16:creationId xmlns:a16="http://schemas.microsoft.com/office/drawing/2014/main" id="{0CF3D4C9-049C-73B2-6FC5-076B00451411}"/>
              </a:ext>
              <a:ext uri="{C183D7F6-B498-43B3-948B-1728B52AA6E4}">
                <adec:decorative xmlns:adec="http://schemas.microsoft.com/office/drawing/2017/decorative" val="1"/>
              </a:ext>
            </a:extLst>
          </p:cNvPr>
          <p:cNvCxnSpPr>
            <a:cxnSpLocks/>
          </p:cNvCxnSpPr>
          <p:nvPr/>
        </p:nvCxnSpPr>
        <p:spPr>
          <a:xfrm>
            <a:off x="8128915" y="5689732"/>
            <a:ext cx="0" cy="405200"/>
          </a:xfrm>
          <a:prstGeom prst="line">
            <a:avLst/>
          </a:prstGeom>
          <a:ln w="12700" cap="rnd">
            <a:solidFill>
              <a:srgbClr val="000000">
                <a:alpha val="50000"/>
              </a:srgbClr>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D1B9A27E-1F03-4A8F-5150-DB1A3F83E52B}"/>
              </a:ext>
            </a:extLst>
          </p:cNvPr>
          <p:cNvSpPr txBox="1"/>
          <p:nvPr/>
        </p:nvSpPr>
        <p:spPr>
          <a:xfrm>
            <a:off x="8895851" y="5676889"/>
            <a:ext cx="1670434" cy="430887"/>
          </a:xfrm>
          <a:prstGeom prst="rect">
            <a:avLst/>
          </a:prstGeom>
          <a:noFill/>
        </p:spPr>
        <p:txBody>
          <a:bodyPr wrap="square" lIns="0" tIns="0" rIns="0" bIns="0" rtlCol="0" anchor="ctr" anchorCtr="0">
            <a:spAutoFit/>
          </a:bodyPr>
          <a:lstStyle>
            <a:defPPr>
              <a:defRPr lang="en-US"/>
            </a:defPPr>
            <a:lvl1pPr marR="0" lvl="0" indent="0" algn="ctr" fontAlgn="auto">
              <a:lnSpc>
                <a:spcPct val="100000"/>
              </a:lnSpc>
              <a:spcBef>
                <a:spcPts val="0"/>
              </a:spcBef>
              <a:spcAft>
                <a:spcPts val="0"/>
              </a:spcAft>
              <a:buClrTx/>
              <a:buSzTx/>
              <a:buFontTx/>
              <a:buNone/>
              <a:tabLst/>
              <a:defRPr kumimoji="0" sz="1600" u="none" strike="noStrike" cap="none" spc="0" normalizeH="0" baseline="0">
                <a:ln>
                  <a:noFill/>
                </a:ln>
                <a:gradFill>
                  <a:gsLst>
                    <a:gs pos="10000">
                      <a:srgbClr val="000000"/>
                    </a:gs>
                    <a:gs pos="34000">
                      <a:srgbClr val="000000"/>
                    </a:gs>
                  </a:gsLst>
                  <a:lin ang="10800000" scaled="1"/>
                </a:gradFill>
                <a:effectLst/>
                <a:uLnTx/>
                <a:uFillTx/>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Evaluate LLM models and assess </a:t>
            </a:r>
          </a:p>
        </p:txBody>
      </p:sp>
    </p:spTree>
    <p:extLst>
      <p:ext uri="{BB962C8B-B14F-4D97-AF65-F5344CB8AC3E}">
        <p14:creationId xmlns:p14="http://schemas.microsoft.com/office/powerpoint/2010/main" val="1201170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42AF8-BFA3-EBFA-1942-773790EFA02D}"/>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B56B29D-7107-7BAD-D1F1-E0A8A0365261}"/>
              </a:ext>
            </a:extLst>
          </p:cNvPr>
          <p:cNvGraphicFramePr>
            <a:graphicFrameLocks noGrp="1"/>
          </p:cNvGraphicFramePr>
          <p:nvPr/>
        </p:nvGraphicFramePr>
        <p:xfrm>
          <a:off x="550615" y="1004747"/>
          <a:ext cx="11258600" cy="5917023"/>
        </p:xfrm>
        <a:graphic>
          <a:graphicData uri="http://schemas.openxmlformats.org/drawingml/2006/table">
            <a:tbl>
              <a:tblPr>
                <a:tableStyleId>{5C22544A-7EE6-4342-B048-85BDC9FD1C3A}</a:tableStyleId>
              </a:tblPr>
              <a:tblGrid>
                <a:gridCol w="1976053">
                  <a:extLst>
                    <a:ext uri="{9D8B030D-6E8A-4147-A177-3AD203B41FA5}">
                      <a16:colId xmlns:a16="http://schemas.microsoft.com/office/drawing/2014/main" val="356114388"/>
                    </a:ext>
                  </a:extLst>
                </a:gridCol>
                <a:gridCol w="2847593">
                  <a:extLst>
                    <a:ext uri="{9D8B030D-6E8A-4147-A177-3AD203B41FA5}">
                      <a16:colId xmlns:a16="http://schemas.microsoft.com/office/drawing/2014/main" val="3147037242"/>
                    </a:ext>
                  </a:extLst>
                </a:gridCol>
                <a:gridCol w="2857727">
                  <a:extLst>
                    <a:ext uri="{9D8B030D-6E8A-4147-A177-3AD203B41FA5}">
                      <a16:colId xmlns:a16="http://schemas.microsoft.com/office/drawing/2014/main" val="3409830819"/>
                    </a:ext>
                  </a:extLst>
                </a:gridCol>
                <a:gridCol w="3577227">
                  <a:extLst>
                    <a:ext uri="{9D8B030D-6E8A-4147-A177-3AD203B41FA5}">
                      <a16:colId xmlns:a16="http://schemas.microsoft.com/office/drawing/2014/main" val="358807230"/>
                    </a:ext>
                  </a:extLst>
                </a:gridCol>
              </a:tblGrid>
              <a:tr h="971537">
                <a:tc>
                  <a:txBody>
                    <a:bodyPr/>
                    <a:lstStyle/>
                    <a:p>
                      <a:pPr marL="0" marR="0" lvl="0" indent="0" algn="l" defTabSz="91410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a:ln>
                          <a:noFill/>
                        </a:ln>
                        <a:solidFill>
                          <a:srgbClr val="FFFFFF"/>
                        </a:solidFill>
                        <a:effectLst/>
                        <a:uLnTx/>
                        <a:uFillTx/>
                        <a:latin typeface="Segoe UI Semibold"/>
                        <a:ea typeface="+mn-ea"/>
                        <a:cs typeface="Segoe UI"/>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lvl="0" indent="0" algn="ctr">
                        <a:lnSpc>
                          <a:spcPct val="100000"/>
                        </a:lnSpc>
                        <a:spcBef>
                          <a:spcPts val="0"/>
                        </a:spcBef>
                        <a:spcAft>
                          <a:spcPts val="0"/>
                        </a:spcAft>
                        <a:buFont typeface="Arial"/>
                        <a:buNone/>
                      </a:pPr>
                      <a:r>
                        <a:rPr lang="en-CA" sz="1800" b="0" i="0" u="none" strike="noStrike" kern="0" cap="none" spc="0" normalizeH="0" baseline="0" noProof="0">
                          <a:ln>
                            <a:noFill/>
                          </a:ln>
                          <a:solidFill>
                            <a:srgbClr val="FFFFFF"/>
                          </a:solidFill>
                          <a:effectLst/>
                          <a:uLnTx/>
                          <a:uFillTx/>
                          <a:latin typeface="+mj-lt"/>
                        </a:rPr>
                        <a:t>Use Cases</a:t>
                      </a:r>
                    </a:p>
                  </a:txBody>
                  <a:tcPr marL="6858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lvl="0" indent="0" algn="ctr">
                        <a:lnSpc>
                          <a:spcPct val="100000"/>
                        </a:lnSpc>
                        <a:spcBef>
                          <a:spcPts val="0"/>
                        </a:spcBef>
                        <a:spcAft>
                          <a:spcPts val="0"/>
                        </a:spcAft>
                        <a:buFont typeface="Arial"/>
                        <a:buNone/>
                      </a:pPr>
                      <a:r>
                        <a:rPr lang="en-CA" sz="1800" b="0" i="0" u="none" strike="noStrike" kern="0" cap="none" spc="0" normalizeH="0" baseline="0" noProof="0">
                          <a:ln>
                            <a:noFill/>
                          </a:ln>
                          <a:solidFill>
                            <a:srgbClr val="FFFFFF"/>
                          </a:solidFill>
                          <a:effectLst/>
                          <a:uLnTx/>
                          <a:uFillTx/>
                          <a:latin typeface="+mj-lt"/>
                        </a:rPr>
                        <a:t>Key Features</a:t>
                      </a:r>
                    </a:p>
                  </a:txBody>
                  <a:tcPr marL="6858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lvl="0" indent="0" algn="ctr">
                        <a:lnSpc>
                          <a:spcPct val="100000"/>
                        </a:lnSpc>
                        <a:spcBef>
                          <a:spcPts val="0"/>
                        </a:spcBef>
                        <a:spcAft>
                          <a:spcPts val="0"/>
                        </a:spcAft>
                        <a:buFont typeface="Arial"/>
                        <a:buNone/>
                      </a:pPr>
                      <a:r>
                        <a:rPr lang="en-CA" sz="1800" b="0" i="0" u="none" strike="noStrike" kern="0" cap="none" spc="0" normalizeH="0" baseline="0" noProof="0">
                          <a:ln>
                            <a:noFill/>
                          </a:ln>
                          <a:solidFill>
                            <a:srgbClr val="FFFFFF"/>
                          </a:solidFill>
                          <a:effectLst/>
                          <a:uLnTx/>
                          <a:uFillTx/>
                          <a:latin typeface="+mj-lt"/>
                        </a:rPr>
                        <a:t>Advantages</a:t>
                      </a:r>
                    </a:p>
                  </a:txBody>
                  <a:tcPr marL="68580" marR="6858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07108261"/>
                  </a:ext>
                </a:extLst>
              </a:tr>
              <a:tr h="1331477">
                <a:tc>
                  <a:txBody>
                    <a:bodyPr/>
                    <a:lstStyle/>
                    <a:p>
                      <a:pPr marL="0" marR="0" lvl="0" indent="0" algn="l" defTabSz="914102" rtl="0" eaLnBrk="1" fontAlgn="base" latinLnBrk="0" hangingPunct="1">
                        <a:lnSpc>
                          <a:spcPct val="100000"/>
                        </a:lnSpc>
                        <a:spcBef>
                          <a:spcPct val="0"/>
                        </a:spcBef>
                        <a:spcAft>
                          <a:spcPct val="0"/>
                        </a:spcAft>
                        <a:buClrTx/>
                        <a:buSzTx/>
                        <a:buFontTx/>
                        <a:buNone/>
                        <a:tabLst/>
                        <a:defRPr/>
                      </a:pPr>
                      <a:r>
                        <a:rPr kumimoji="0" lang="en-US" sz="1800" b="0" i="0" u="none" strike="noStrike" kern="0" cap="none" spc="0" normalizeH="0" baseline="0">
                          <a:ln>
                            <a:noFill/>
                          </a:ln>
                          <a:solidFill>
                            <a:srgbClr val="FFFFFF"/>
                          </a:solidFill>
                          <a:effectLst/>
                          <a:uLnTx/>
                          <a:uFillTx/>
                          <a:latin typeface="Segoe UI Semibold"/>
                          <a:ea typeface="+mn-ea"/>
                          <a:cs typeface="Segoe UI"/>
                        </a:rPr>
                        <a:t>GPT-5.2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Enterprise Agents</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Analytic &amp; Decision Support</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Code Modernization</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Data Pipelines Validation</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Context-ware agentic workflow for customer ops </a:t>
                      </a:r>
                    </a:p>
                    <a:p>
                      <a:pPr marL="0" lvl="0" indent="0" algn="l">
                        <a:lnSpc>
                          <a:spcPct val="100000"/>
                        </a:lnSpc>
                        <a:spcBef>
                          <a:spcPts val="0"/>
                        </a:spcBef>
                        <a:spcAft>
                          <a:spcPts val="0"/>
                        </a:spcAft>
                        <a:buFont typeface="Arial"/>
                        <a:buNone/>
                      </a:pPr>
                      <a:endParaRPr lang="en-US" sz="1200" b="0" i="0" u="none" strike="noStrike" kern="0" cap="none" spc="0" normalizeH="0" baseline="0" noProof="0">
                        <a:ln>
                          <a:noFill/>
                        </a:ln>
                        <a:solidFill>
                          <a:srgbClr val="FFFFFF"/>
                        </a:solidFill>
                        <a:effectLst/>
                        <a:uLnTx/>
                        <a:uFillTx/>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Deep Reasoning &amp; Planning</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Large-Context Comprehension </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Structured Outputs</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Agentic Patterns </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Safety and Compliance enhancements</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1450" lvl="0" indent="-171450" algn="l">
                        <a:lnSpc>
                          <a:spcPct val="100000"/>
                        </a:lnSpc>
                        <a:spcBef>
                          <a:spcPts val="0"/>
                        </a:spcBef>
                        <a:spcAft>
                          <a:spcPts val="0"/>
                        </a:spcAft>
                        <a:buFont typeface="Arial" panose="020B0604020202020204" pitchFamily="34" charset="0"/>
                        <a:buChar char="•"/>
                      </a:pPr>
                      <a:r>
                        <a:rPr lang="en-CA" sz="1200" b="0" i="0" u="none" strike="noStrike" kern="0" cap="none" spc="0" normalizeH="0" baseline="0" noProof="0">
                          <a:ln>
                            <a:noFill/>
                          </a:ln>
                          <a:solidFill>
                            <a:srgbClr val="FFFFFF"/>
                          </a:solidFill>
                          <a:effectLst/>
                          <a:uLnTx/>
                          <a:uFillTx/>
                        </a:rPr>
                        <a:t>Enterprise-grade security &amp; compliance</a:t>
                      </a:r>
                    </a:p>
                    <a:p>
                      <a:pPr marL="171450" lvl="0" indent="-171450" algn="l">
                        <a:lnSpc>
                          <a:spcPct val="100000"/>
                        </a:lnSpc>
                        <a:spcBef>
                          <a:spcPts val="0"/>
                        </a:spcBef>
                        <a:spcAft>
                          <a:spcPts val="0"/>
                        </a:spcAft>
                        <a:buFont typeface="Arial" panose="020B0604020202020204" pitchFamily="34" charset="0"/>
                        <a:buChar char="•"/>
                      </a:pPr>
                      <a:r>
                        <a:rPr lang="en-CA" sz="1200" b="0" i="0" u="none" strike="noStrike" kern="0" cap="none" spc="0" normalizeH="0" baseline="0" noProof="0">
                          <a:ln>
                            <a:noFill/>
                          </a:ln>
                          <a:solidFill>
                            <a:srgbClr val="FFFFFF"/>
                          </a:solidFill>
                          <a:effectLst/>
                          <a:uLnTx/>
                          <a:uFillTx/>
                        </a:rPr>
                        <a:t>Deep, multi-step reasoning</a:t>
                      </a:r>
                    </a:p>
                    <a:p>
                      <a:pPr marL="171450" lvl="0" indent="-171450" algn="l">
                        <a:lnSpc>
                          <a:spcPct val="100000"/>
                        </a:lnSpc>
                        <a:spcBef>
                          <a:spcPts val="0"/>
                        </a:spcBef>
                        <a:spcAft>
                          <a:spcPts val="0"/>
                        </a:spcAft>
                        <a:buFont typeface="Arial" panose="020B0604020202020204" pitchFamily="34" charset="0"/>
                        <a:buChar char="•"/>
                      </a:pPr>
                      <a:r>
                        <a:rPr lang="en-CA" sz="1200" b="0" i="0" u="none" strike="noStrike" kern="0" cap="none" spc="0" normalizeH="0" baseline="0" noProof="0">
                          <a:ln>
                            <a:noFill/>
                          </a:ln>
                          <a:solidFill>
                            <a:srgbClr val="FFFFFF"/>
                          </a:solidFill>
                          <a:effectLst/>
                          <a:uLnTx/>
                          <a:uFillTx/>
                        </a:rPr>
                        <a:t>Handles large, complex inputs</a:t>
                      </a:r>
                    </a:p>
                    <a:p>
                      <a:pPr marL="171450" lvl="0" indent="-171450" algn="l">
                        <a:lnSpc>
                          <a:spcPct val="100000"/>
                        </a:lnSpc>
                        <a:spcBef>
                          <a:spcPts val="0"/>
                        </a:spcBef>
                        <a:spcAft>
                          <a:spcPts val="0"/>
                        </a:spcAft>
                        <a:buFont typeface="Arial" panose="020B0604020202020204" pitchFamily="34" charset="0"/>
                        <a:buChar char="•"/>
                      </a:pPr>
                      <a:r>
                        <a:rPr lang="en-CA" sz="1200" b="0" i="0" u="none" strike="noStrike" kern="0" cap="none" spc="0" normalizeH="0" baseline="0" noProof="0">
                          <a:ln>
                            <a:noFill/>
                          </a:ln>
                          <a:solidFill>
                            <a:srgbClr val="FFFFFF"/>
                          </a:solidFill>
                          <a:effectLst/>
                          <a:uLnTx/>
                          <a:uFillTx/>
                        </a:rPr>
                        <a:t>Produces structured, auditable outputs</a:t>
                      </a:r>
                    </a:p>
                    <a:p>
                      <a:pPr marL="171450" lvl="0" indent="-171450" algn="l">
                        <a:lnSpc>
                          <a:spcPct val="100000"/>
                        </a:lnSpc>
                        <a:spcBef>
                          <a:spcPts val="0"/>
                        </a:spcBef>
                        <a:spcAft>
                          <a:spcPts val="0"/>
                        </a:spcAft>
                        <a:buFont typeface="Arial" panose="020B0604020202020204" pitchFamily="34" charset="0"/>
                        <a:buChar char="•"/>
                      </a:pPr>
                      <a:r>
                        <a:rPr lang="en-CA" sz="1200" b="0" i="0" u="none" strike="noStrike" kern="0" cap="none" spc="0" normalizeH="0" baseline="0" noProof="0">
                          <a:ln>
                            <a:noFill/>
                          </a:ln>
                          <a:solidFill>
                            <a:srgbClr val="FFFFFF"/>
                          </a:solidFill>
                          <a:effectLst/>
                          <a:uLnTx/>
                          <a:uFillTx/>
                        </a:rPr>
                        <a:t>Optimized for agent automation</a:t>
                      </a:r>
                    </a:p>
                    <a:p>
                      <a:pPr marL="171450" lvl="0" indent="-171450" algn="l">
                        <a:lnSpc>
                          <a:spcPct val="100000"/>
                        </a:lnSpc>
                        <a:spcBef>
                          <a:spcPts val="0"/>
                        </a:spcBef>
                        <a:spcAft>
                          <a:spcPts val="0"/>
                        </a:spcAft>
                        <a:buFont typeface="Arial" panose="020B0604020202020204" pitchFamily="34" charset="0"/>
                        <a:buChar char="•"/>
                      </a:pPr>
                      <a:r>
                        <a:rPr lang="en-CA" sz="1200" b="0" i="0" u="none" strike="noStrike" kern="0" cap="none" spc="0" normalizeH="0" baseline="0" noProof="0">
                          <a:ln>
                            <a:noFill/>
                          </a:ln>
                          <a:solidFill>
                            <a:srgbClr val="FFFFFF"/>
                          </a:solidFill>
                          <a:effectLst/>
                          <a:uLnTx/>
                          <a:uFillTx/>
                        </a:rPr>
                        <a:t>Reliable, scalable performance</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42785302"/>
                  </a:ext>
                </a:extLst>
              </a:tr>
              <a:tr h="1141266">
                <a:tc>
                  <a:txBody>
                    <a:bodyPr/>
                    <a:lstStyle/>
                    <a:p>
                      <a:pPr marL="0" marR="0" lvl="0" indent="0" algn="l" defTabSz="914102" rtl="0" eaLnBrk="1" fontAlgn="base" latinLnBrk="0" hangingPunct="1">
                        <a:lnSpc>
                          <a:spcPct val="100000"/>
                        </a:lnSpc>
                        <a:spcBef>
                          <a:spcPct val="0"/>
                        </a:spcBef>
                        <a:spcAft>
                          <a:spcPct val="0"/>
                        </a:spcAft>
                        <a:buClrTx/>
                        <a:buSzTx/>
                        <a:buFontTx/>
                        <a:buNone/>
                        <a:tabLst/>
                        <a:defRPr/>
                      </a:pPr>
                      <a:r>
                        <a:rPr kumimoji="0" lang="en-US" sz="1800" b="0" i="0" u="none" strike="noStrike" kern="0" cap="none" spc="0" normalizeH="0" baseline="0">
                          <a:ln>
                            <a:noFill/>
                          </a:ln>
                          <a:solidFill>
                            <a:srgbClr val="FFFFFF"/>
                          </a:solidFill>
                          <a:effectLst/>
                          <a:uLnTx/>
                          <a:uFillTx/>
                          <a:latin typeface="Segoe UI Semibold"/>
                          <a:ea typeface="+mn-ea"/>
                          <a:cs typeface="Segoe UI"/>
                        </a:rPr>
                        <a:t>GPT-5.1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Automate code generation and review</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Accelerate research</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Complex intelligence analysis </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Modernize software development</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Stepwise, multi-source reasoning</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Adaptive chat with Chain-of-thought</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Multimodal intelligence </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Advanced coding</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Deeper thinking and agentic reasoning</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More intelligent chat interaction</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Coding with advanced reasoning </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More model options for variety of use cases  </a:t>
                      </a:r>
                    </a:p>
                    <a:p>
                      <a:pPr marL="0" lvl="0" indent="0" algn="l">
                        <a:lnSpc>
                          <a:spcPct val="100000"/>
                        </a:lnSpc>
                        <a:spcBef>
                          <a:spcPts val="0"/>
                        </a:spcBef>
                        <a:spcAft>
                          <a:spcPts val="0"/>
                        </a:spcAft>
                        <a:buFont typeface="Arial"/>
                        <a:buNone/>
                      </a:pPr>
                      <a:endParaRPr lang="en-CA" sz="1200" b="0" i="0" u="none" strike="noStrike" kern="0" cap="none" spc="0" normalizeH="0" baseline="0" noProof="0">
                        <a:ln>
                          <a:noFill/>
                        </a:ln>
                        <a:solidFill>
                          <a:srgbClr val="FFFFFF"/>
                        </a:solidFill>
                        <a:effectLst/>
                        <a:uLnTx/>
                        <a:uFillTx/>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74732783"/>
                  </a:ext>
                </a:extLst>
              </a:tr>
              <a:tr h="1331477">
                <a:tc>
                  <a:txBody>
                    <a:bodyPr/>
                    <a:lstStyle/>
                    <a:p>
                      <a:pPr marL="0" marR="0" lvl="0" indent="0" algn="l" defTabSz="914102" rtl="0" eaLnBrk="1" fontAlgn="base" latinLnBrk="0" hangingPunct="1">
                        <a:lnSpc>
                          <a:spcPct val="100000"/>
                        </a:lnSpc>
                        <a:spcBef>
                          <a:spcPct val="0"/>
                        </a:spcBef>
                        <a:spcAft>
                          <a:spcPct val="0"/>
                        </a:spcAft>
                        <a:buClrTx/>
                        <a:buSzTx/>
                        <a:buFontTx/>
                        <a:buNone/>
                        <a:tabLst/>
                        <a:defRPr/>
                      </a:pPr>
                      <a:r>
                        <a:rPr kumimoji="0" lang="en-US" sz="1800" b="0" i="0" u="none" strike="noStrike" kern="0" cap="none" spc="0" normalizeH="0" baseline="0">
                          <a:ln>
                            <a:noFill/>
                          </a:ln>
                          <a:solidFill>
                            <a:srgbClr val="FFFFFF"/>
                          </a:solidFill>
                          <a:effectLst/>
                          <a:uLnTx/>
                          <a:uFillTx/>
                          <a:latin typeface="Segoe UI Semibold"/>
                          <a:ea typeface="+mn-ea"/>
                          <a:cs typeface="Segoe UI"/>
                        </a:rPr>
                        <a:t>GPT-5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Research Automation</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Software Modernization </a:t>
                      </a:r>
                    </a:p>
                    <a:p>
                      <a:pPr marL="285750" marR="0" lvl="0" indent="-285750" algn="l" defTabSz="932742" rtl="0" eaLnBrk="1" fontAlgn="auto" latinLnBrk="0" hangingPunct="1">
                        <a:lnSpc>
                          <a:spcPct val="100000"/>
                        </a:lnSpc>
                        <a:spcBef>
                          <a:spcPts val="0"/>
                        </a:spcBef>
                        <a:spcAft>
                          <a:spcPts val="0"/>
                        </a:spcAft>
                        <a:buClrTx/>
                        <a:buSzTx/>
                        <a:buFont typeface="Arial"/>
                        <a:buChar char="•"/>
                        <a:tabLst/>
                        <a:defRPr/>
                      </a:pPr>
                      <a:r>
                        <a:rPr lang="en-US" sz="1200" b="0" i="0" u="none" strike="noStrike" kern="0" cap="none" spc="0" normalizeH="0" baseline="0" noProof="0">
                          <a:ln>
                            <a:noFill/>
                          </a:ln>
                          <a:solidFill>
                            <a:srgbClr val="FFFFFF"/>
                          </a:solidFill>
                          <a:effectLst/>
                          <a:uLnTx/>
                          <a:uFillTx/>
                        </a:rPr>
                        <a:t>Legal Due Diligence&amp; Contract Intelligence</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Customer service autopilot</a:t>
                      </a:r>
                    </a:p>
                    <a:p>
                      <a:pPr marL="285750" lvl="0" indent="-285750" algn="l">
                        <a:lnSpc>
                          <a:spcPct val="100000"/>
                        </a:lnSpc>
                        <a:spcBef>
                          <a:spcPts val="0"/>
                        </a:spcBef>
                        <a:spcAft>
                          <a:spcPts val="0"/>
                        </a:spcAft>
                        <a:buFont typeface="Arial"/>
                        <a:buChar char="•"/>
                      </a:pPr>
                      <a:endParaRPr lang="en-US" sz="1200" b="0" i="0" u="none" strike="noStrike" kern="0" cap="none" spc="0" normalizeH="0" baseline="0" noProof="0">
                        <a:ln>
                          <a:noFill/>
                        </a:ln>
                        <a:solidFill>
                          <a:srgbClr val="FFFFFF"/>
                        </a:solidFill>
                        <a:effectLst/>
                        <a:uLnTx/>
                        <a:uFillTx/>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Quantitative and advanced reasoning </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Multi-turn and multilingual dialogue</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Safety alignment with reduced sycophancy </a:t>
                      </a:r>
                    </a:p>
                    <a:p>
                      <a:pPr marL="285750" lvl="0" indent="-285750" algn="l">
                        <a:lnSpc>
                          <a:spcPct val="100000"/>
                        </a:lnSpc>
                        <a:spcBef>
                          <a:spcPts val="0"/>
                        </a:spcBef>
                        <a:spcAft>
                          <a:spcPts val="0"/>
                        </a:spcAft>
                        <a:buFont typeface="Arial"/>
                        <a:buChar char="•"/>
                      </a:pPr>
                      <a:endParaRPr lang="en-CA" sz="1200" b="0" i="0" u="none" strike="noStrike" kern="0" cap="none" spc="0" normalizeH="0" baseline="0" noProof="0">
                        <a:ln>
                          <a:noFill/>
                        </a:ln>
                        <a:solidFill>
                          <a:srgbClr val="FFFFFF"/>
                        </a:solidFill>
                        <a:effectLst/>
                        <a:uLnTx/>
                        <a:uFillTx/>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Frontier reasoning at low latency</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Knowledge-dense comprehension</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Long and coherent conversations </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Precise instruction adherence</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Safer defaults</a:t>
                      </a:r>
                    </a:p>
                    <a:p>
                      <a:pPr marL="0" lvl="0" indent="0" algn="l">
                        <a:lnSpc>
                          <a:spcPct val="100000"/>
                        </a:lnSpc>
                        <a:spcBef>
                          <a:spcPts val="0"/>
                        </a:spcBef>
                        <a:spcAft>
                          <a:spcPts val="0"/>
                        </a:spcAft>
                        <a:buFont typeface="Arial"/>
                        <a:buNone/>
                      </a:pPr>
                      <a:endParaRPr lang="en-CA" sz="1200" b="0" i="0" u="none" strike="noStrike" kern="0" cap="none" spc="0" normalizeH="0" baseline="0" noProof="0">
                        <a:ln>
                          <a:noFill/>
                        </a:ln>
                        <a:solidFill>
                          <a:srgbClr val="FFFFFF"/>
                        </a:solidFill>
                        <a:effectLst/>
                        <a:uLnTx/>
                        <a:uFillTx/>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48794363"/>
                  </a:ext>
                </a:extLst>
              </a:tr>
              <a:tr h="1141266">
                <a:tc>
                  <a:txBody>
                    <a:bodyPr/>
                    <a:lstStyle/>
                    <a:p>
                      <a:pPr marL="0" marR="0" lvl="0" indent="0" algn="l" defTabSz="914102"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a:ln>
                            <a:noFill/>
                          </a:ln>
                          <a:solidFill>
                            <a:srgbClr val="FFFFFF"/>
                          </a:solidFill>
                          <a:effectLst/>
                          <a:uLnTx/>
                          <a:uFillTx/>
                          <a:latin typeface="Segoe UI Semibold"/>
                          <a:ea typeface="+mn-ea"/>
                          <a:cs typeface="Segoe UI"/>
                        </a:rPr>
                        <a:t>GPT-4.1</a:t>
                      </a:r>
                    </a:p>
                    <a:p>
                      <a:pPr marL="0" marR="0" lvl="0" indent="0" algn="l" defTabSz="914102"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a:ln>
                          <a:noFill/>
                        </a:ln>
                        <a:solidFill>
                          <a:srgbClr val="FFFFFF"/>
                        </a:solidFill>
                        <a:effectLst/>
                        <a:uLnTx/>
                        <a:uFillTx/>
                        <a:latin typeface="Segoe UI Semibold"/>
                        <a:ea typeface="+mn-ea"/>
                        <a:cs typeface="Segoe UI"/>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Customer Service Chatbots</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Data Analysis Tools</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a:ln>
                            <a:noFill/>
                          </a:ln>
                          <a:solidFill>
                            <a:srgbClr val="FFFFFF"/>
                          </a:solidFill>
                          <a:effectLst/>
                          <a:uLnTx/>
                          <a:uFillTx/>
                        </a:rPr>
                        <a:t>Machine Learning Applications</a:t>
                      </a: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Enhanced Coding</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Longer context input</a:t>
                      </a:r>
                    </a:p>
                    <a:p>
                      <a:pPr marL="285750" lvl="0" indent="-285750" algn="l">
                        <a:lnSpc>
                          <a:spcPct val="100000"/>
                        </a:lnSpc>
                        <a:spcBef>
                          <a:spcPts val="0"/>
                        </a:spcBef>
                        <a:spcAft>
                          <a:spcPts val="0"/>
                        </a:spcAft>
                        <a:buFont typeface="Arial"/>
                        <a:buChar char="•"/>
                      </a:pPr>
                      <a:r>
                        <a:rPr lang="en-CA" sz="1200" b="0" i="0" u="none" strike="noStrike" kern="0" cap="none" spc="0" normalizeH="0" baseline="0" noProof="0">
                          <a:ln>
                            <a:noFill/>
                          </a:ln>
                          <a:solidFill>
                            <a:srgbClr val="FFFFFF"/>
                          </a:solidFill>
                          <a:effectLst/>
                          <a:uLnTx/>
                          <a:uFillTx/>
                        </a:rPr>
                        <a:t>Improved instruction following</a:t>
                      </a:r>
                    </a:p>
                    <a:p>
                      <a:pPr marL="285750" lvl="0" indent="-285750" algn="l">
                        <a:lnSpc>
                          <a:spcPct val="100000"/>
                        </a:lnSpc>
                        <a:spcBef>
                          <a:spcPts val="0"/>
                        </a:spcBef>
                        <a:spcAft>
                          <a:spcPts val="0"/>
                        </a:spcAft>
                        <a:buFont typeface="Arial"/>
                        <a:buChar char="•"/>
                      </a:pPr>
                      <a:endParaRPr lang="en-CA" sz="1200" b="0" i="0" u="none" strike="noStrike" kern="0" cap="none" spc="0" normalizeH="0" baseline="0" noProof="0">
                        <a:ln>
                          <a:noFill/>
                        </a:ln>
                        <a:solidFill>
                          <a:srgbClr val="FFFFFF"/>
                        </a:solidFill>
                        <a:effectLst/>
                        <a:uLnTx/>
                        <a:uFillTx/>
                      </a:endParaRPr>
                    </a:p>
                    <a:p>
                      <a:pPr marL="285750" lvl="0" indent="-285750" algn="l">
                        <a:lnSpc>
                          <a:spcPct val="100000"/>
                        </a:lnSpc>
                        <a:spcBef>
                          <a:spcPts val="0"/>
                        </a:spcBef>
                        <a:spcAft>
                          <a:spcPts val="0"/>
                        </a:spcAft>
                        <a:buFont typeface="Arial"/>
                        <a:buChar char="•"/>
                      </a:pPr>
                      <a:endParaRPr lang="en-CA" sz="1200" b="0" i="0" u="none" strike="noStrike" kern="0" cap="none" spc="0" normalizeH="0" baseline="0" noProof="0">
                        <a:ln>
                          <a:noFill/>
                        </a:ln>
                        <a:solidFill>
                          <a:srgbClr val="FFFFFF"/>
                        </a:solidFill>
                        <a:effectLst/>
                        <a:uLnTx/>
                        <a:uFillTx/>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285750" lvl="0" indent="-285750" algn="l">
                        <a:lnSpc>
                          <a:spcPct val="100000"/>
                        </a:lnSpc>
                        <a:spcBef>
                          <a:spcPts val="0"/>
                        </a:spcBef>
                        <a:spcAft>
                          <a:spcPts val="0"/>
                        </a:spcAft>
                        <a:buFont typeface="Arial"/>
                        <a:buChar char="•"/>
                      </a:pPr>
                      <a:r>
                        <a:rPr lang="en-US" sz="1200" b="0" i="0" u="none" strike="noStrike" kern="0" cap="none" spc="0" normalizeH="0" baseline="0" noProof="0" dirty="0">
                          <a:ln>
                            <a:noFill/>
                          </a:ln>
                          <a:solidFill>
                            <a:srgbClr val="FFFFFF"/>
                          </a:solidFill>
                          <a:effectLst/>
                          <a:uLnTx/>
                          <a:uFillTx/>
                        </a:rPr>
                        <a:t>Consistently produces outputs that compile and run successfully</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dirty="0">
                          <a:ln>
                            <a:noFill/>
                          </a:ln>
                          <a:solidFill>
                            <a:srgbClr val="FFFFFF"/>
                          </a:solidFill>
                          <a:effectLst/>
                          <a:uLnTx/>
                          <a:uFillTx/>
                        </a:rPr>
                        <a:t>Generates cleaner, simpler front-end code</a:t>
                      </a:r>
                    </a:p>
                    <a:p>
                      <a:pPr marL="285750" lvl="0" indent="-285750" algn="l">
                        <a:lnSpc>
                          <a:spcPct val="100000"/>
                        </a:lnSpc>
                        <a:spcBef>
                          <a:spcPts val="0"/>
                        </a:spcBef>
                        <a:spcAft>
                          <a:spcPts val="0"/>
                        </a:spcAft>
                        <a:buFont typeface="Arial"/>
                        <a:buChar char="•"/>
                      </a:pPr>
                      <a:r>
                        <a:rPr lang="en-US" sz="1200" b="0" i="0" u="none" strike="noStrike" kern="0" cap="none" spc="0" normalizeH="0" baseline="0" noProof="0" dirty="0">
                          <a:ln>
                            <a:noFill/>
                          </a:ln>
                          <a:solidFill>
                            <a:srgbClr val="FFFFFF"/>
                          </a:solidFill>
                          <a:effectLst/>
                          <a:uLnTx/>
                          <a:uFillTx/>
                        </a:rPr>
                        <a:t>Understands extensive context in a single interaction</a:t>
                      </a:r>
                      <a:endParaRPr lang="en-CA" sz="1200" b="0" i="0" u="none" strike="noStrike" kern="0" cap="none" spc="0" normalizeH="0" baseline="0" noProof="0" dirty="0">
                        <a:ln>
                          <a:noFill/>
                        </a:ln>
                        <a:solidFill>
                          <a:srgbClr val="FFFFFF"/>
                        </a:solidFill>
                        <a:effectLst/>
                        <a:uLnTx/>
                        <a:uFillTx/>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32115053"/>
                  </a:ext>
                </a:extLst>
              </a:tr>
            </a:tbl>
          </a:graphicData>
        </a:graphic>
      </p:graphicFrame>
      <p:sp>
        <p:nvSpPr>
          <p:cNvPr id="2" name="Rounded Rectangle 64">
            <a:extLst>
              <a:ext uri="{FF2B5EF4-FFF2-40B4-BE49-F238E27FC236}">
                <a16:creationId xmlns:a16="http://schemas.microsoft.com/office/drawing/2014/main" id="{18D745DE-250D-75AD-3966-5DF3828F9B86}"/>
              </a:ext>
              <a:ext uri="{C183D7F6-B498-43B3-948B-1728B52AA6E4}">
                <adec:decorative xmlns:adec="http://schemas.microsoft.com/office/drawing/2017/decorative" val="1"/>
              </a:ext>
            </a:extLst>
          </p:cNvPr>
          <p:cNvSpPr/>
          <p:nvPr/>
        </p:nvSpPr>
        <p:spPr bwMode="auto">
          <a:xfrm>
            <a:off x="342659" y="1004747"/>
            <a:ext cx="11674513" cy="5853253"/>
          </a:xfrm>
          <a:prstGeom prst="roundRect">
            <a:avLst>
              <a:gd name="adj" fmla="val 4972"/>
            </a:avLst>
          </a:prstGeom>
          <a:noFill/>
          <a:ln w="19050" cap="rnd">
            <a:gradFill flip="none" rotWithShape="1">
              <a:gsLst>
                <a:gs pos="0">
                  <a:srgbClr val="FF5C39"/>
                </a:gs>
                <a:gs pos="32000">
                  <a:srgbClr val="C03BC4"/>
                </a:gs>
                <a:gs pos="68000">
                  <a:srgbClr val="0078D4"/>
                </a:gs>
                <a:gs pos="100000">
                  <a:srgbClr val="399A91"/>
                </a:gs>
              </a:gsLst>
              <a:lin ang="12600000" scaled="0"/>
              <a:tileRect/>
            </a:gra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4"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11" name="Title 6">
            <a:extLst>
              <a:ext uri="{FF2B5EF4-FFF2-40B4-BE49-F238E27FC236}">
                <a16:creationId xmlns:a16="http://schemas.microsoft.com/office/drawing/2014/main" id="{4B4F3BCB-A545-5080-3F6E-D25E4541F391}"/>
              </a:ext>
            </a:extLst>
          </p:cNvPr>
          <p:cNvSpPr txBox="1">
            <a:spLocks/>
          </p:cNvSpPr>
          <p:nvPr/>
        </p:nvSpPr>
        <p:spPr>
          <a:xfrm>
            <a:off x="258743" y="0"/>
            <a:ext cx="11674513" cy="677108"/>
          </a:xfrm>
          <a:prstGeom prst="rect">
            <a:avLst/>
          </a:prstGeom>
          <a:noFill/>
          <a:ln w="9525" cap="flat" cmpd="sng" algn="ctr">
            <a:noFill/>
            <a:prstDash val="solid"/>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algn="ctr" defTabSz="2901014" rtl="0" eaLnBrk="1" fontAlgn="base" latinLnBrk="0" hangingPunct="1">
              <a:lnSpc>
                <a:spcPct val="100000"/>
              </a:lnSpc>
              <a:spcBef>
                <a:spcPct val="0"/>
              </a:spcBef>
              <a:spcAft>
                <a:spcPct val="0"/>
              </a:spcAft>
              <a:buNone/>
              <a:defRPr lang="en-US" sz="8800" b="0" kern="1200" cap="none" spc="-50" baseline="0">
                <a:ln w="3175">
                  <a:noFill/>
                </a:ln>
                <a:gradFill>
                  <a:gsLst>
                    <a:gs pos="4321">
                      <a:srgbClr val="000000"/>
                    </a:gs>
                    <a:gs pos="21000">
                      <a:srgbClr val="000000"/>
                    </a:gs>
                  </a:gsLst>
                  <a:path path="circle">
                    <a:fillToRect l="100000" t="100000"/>
                  </a:path>
                </a:gradFill>
                <a:effectLst/>
                <a:latin typeface="+mj-lt"/>
                <a:ea typeface="+mn-ea"/>
                <a:cs typeface="Segoe UI" pitchFamily="34" charset="0"/>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2901014" rtl="0" eaLnBrk="1" fontAlgn="base" latinLnBrk="0" hangingPunct="1">
              <a:lnSpc>
                <a:spcPct val="100000"/>
              </a:lnSpc>
              <a:spcBef>
                <a:spcPct val="0"/>
              </a:spcBef>
              <a:spcAft>
                <a:spcPct val="0"/>
              </a:spcAft>
              <a:buClrTx/>
              <a:buSzTx/>
              <a:buFontTx/>
              <a:buNone/>
              <a:tabLst/>
              <a:defRPr/>
            </a:pPr>
            <a:r>
              <a:rPr kumimoji="0" lang="en-US" sz="4400" b="0" i="0" u="none" strike="noStrike" kern="1200" cap="none" spc="0" normalizeH="0" baseline="0" noProof="0">
                <a:ln>
                  <a:noFill/>
                </a:ln>
                <a:gradFill>
                  <a:gsLst>
                    <a:gs pos="68966">
                      <a:srgbClr val="FFFFFF"/>
                    </a:gs>
                    <a:gs pos="89510">
                      <a:srgbClr val="FFFFFF"/>
                    </a:gs>
                  </a:gsLst>
                  <a:path path="circle">
                    <a:fillToRect l="100000" t="100000"/>
                  </a:path>
                </a:gradFill>
                <a:effectLst/>
                <a:uLnTx/>
                <a:uFillTx/>
                <a:latin typeface="Segoe UI Variable Display Semibold"/>
                <a:ea typeface="+mn-ea"/>
                <a:cs typeface="Segoe UI"/>
              </a:rPr>
              <a:t>Frontier Models</a:t>
            </a:r>
          </a:p>
        </p:txBody>
      </p:sp>
      <p:sp>
        <p:nvSpPr>
          <p:cNvPr id="5" name="TextBox 4">
            <a:extLst>
              <a:ext uri="{FF2B5EF4-FFF2-40B4-BE49-F238E27FC236}">
                <a16:creationId xmlns:a16="http://schemas.microsoft.com/office/drawing/2014/main" id="{19F08C1E-ADE3-F007-B803-5E1682721F95}"/>
              </a:ext>
            </a:extLst>
          </p:cNvPr>
          <p:cNvSpPr txBox="1"/>
          <p:nvPr/>
        </p:nvSpPr>
        <p:spPr>
          <a:xfrm>
            <a:off x="1638486" y="687039"/>
            <a:ext cx="8905875"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Segoe UI"/>
                <a:ea typeface="+mn-ea"/>
                <a:cs typeface="+mn-cs"/>
              </a:rPr>
              <a:t>Recent Releases</a:t>
            </a:r>
          </a:p>
        </p:txBody>
      </p:sp>
    </p:spTree>
    <p:extLst>
      <p:ext uri="{BB962C8B-B14F-4D97-AF65-F5344CB8AC3E}">
        <p14:creationId xmlns:p14="http://schemas.microsoft.com/office/powerpoint/2010/main" val="21105965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path" presetSubtype="0" decel="100000" fill="hold" grpId="1" nodeType="withEffect">
                                  <p:stCondLst>
                                    <p:cond delay="0"/>
                                  </p:stCondLst>
                                  <p:childTnLst>
                                    <p:animMotion origin="layout" path="M -2.91667E-6 1.85185E-6 L -2.91667E-6 0.03541 " pathEditMode="relative" rAng="0" ptsTypes="AA">
                                      <p:cBhvr>
                                        <p:cTn id="9" dur="700" spd="-100000" fill="hold"/>
                                        <p:tgtEl>
                                          <p:spTgt spid="2"/>
                                        </p:tgtEl>
                                        <p:attrNameLst>
                                          <p:attrName>ppt_x</p:attrName>
                                          <p:attrName>ppt_y</p:attrName>
                                        </p:attrNameLst>
                                      </p:cBhvr>
                                      <p:rCtr x="0" y="1759"/>
                                    </p:animMotion>
                                  </p:childTnLst>
                                </p:cTn>
                              </p:par>
                              <p:par>
                                <p:cTn id="10" presetID="10" presetClass="entr" presetSubtype="0" fill="hold" grpId="0" nodeType="withEffect">
                                  <p:stCondLst>
                                    <p:cond delay="1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42" presetClass="path" presetSubtype="0" decel="100000" fill="hold" grpId="1" nodeType="withEffect">
                                  <p:stCondLst>
                                    <p:cond delay="100"/>
                                  </p:stCondLst>
                                  <p:childTnLst>
                                    <p:animMotion origin="layout" path="M 3.33333E-6 -1.85185E-6 L 3.33333E-6 0.03542 " pathEditMode="relative" rAng="0" ptsTypes="AA">
                                      <p:cBhvr>
                                        <p:cTn id="14" dur="700" spd="-100000" fill="hold"/>
                                        <p:tgtEl>
                                          <p:spTgt spid="11"/>
                                        </p:tgtEl>
                                        <p:attrNameLst>
                                          <p:attrName>ppt_x</p:attrName>
                                          <p:attrName>ppt_y</p:attrName>
                                        </p:attrNameLst>
                                      </p:cBhvr>
                                      <p:rCtr x="0" y="1759"/>
                                    </p:animMotion>
                                  </p:childTnLst>
                                </p:cTn>
                              </p:par>
                            </p:childTnLst>
                          </p:cTn>
                        </p:par>
                        <p:par>
                          <p:cTn id="15" fill="hold">
                            <p:stCondLst>
                              <p:cond delay="800"/>
                            </p:stCondLst>
                            <p:childTnLst>
                              <p:par>
                                <p:cTn id="16" presetID="22" presetClass="entr" presetSubtype="1"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up)">
                                      <p:cBhvr>
                                        <p:cTn id="18"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11" grpId="0"/>
      <p:bldP spid="11"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0ED80-AA9A-3C86-93E0-EAF88C785FB9}"/>
            </a:ext>
          </a:extLst>
        </p:cNvPr>
        <p:cNvGrpSpPr/>
        <p:nvPr/>
      </p:nvGrpSpPr>
      <p:grpSpPr>
        <a:xfrm>
          <a:off x="0" y="0"/>
          <a:ext cx="0" cy="0"/>
          <a:chOff x="0" y="0"/>
          <a:chExt cx="0" cy="0"/>
        </a:xfrm>
      </p:grpSpPr>
      <p:sp>
        <p:nvSpPr>
          <p:cNvPr id="11" name="Oval 10">
            <a:extLst>
              <a:ext uri="{FF2B5EF4-FFF2-40B4-BE49-F238E27FC236}">
                <a16:creationId xmlns:a16="http://schemas.microsoft.com/office/drawing/2014/main" id="{FC509FB5-886F-6598-F3AA-0900DB8C8F8A}"/>
              </a:ext>
              <a:ext uri="{C183D7F6-B498-43B3-948B-1728B52AA6E4}">
                <adec:decorative xmlns:adec="http://schemas.microsoft.com/office/drawing/2017/decorative" val="1"/>
              </a:ext>
            </a:extLst>
          </p:cNvPr>
          <p:cNvSpPr/>
          <p:nvPr/>
        </p:nvSpPr>
        <p:spPr bwMode="auto">
          <a:xfrm rot="551106">
            <a:off x="-5081770" y="335950"/>
            <a:ext cx="22355538" cy="6186099"/>
          </a:xfrm>
          <a:prstGeom prst="ellipse">
            <a:avLst/>
          </a:prstGeom>
          <a:gradFill flip="none" rotWithShape="1">
            <a:gsLst>
              <a:gs pos="78000">
                <a:srgbClr val="0078D4"/>
              </a:gs>
              <a:gs pos="20000">
                <a:srgbClr val="C03BC4"/>
              </a:gs>
            </a:gsLst>
            <a:lin ang="10800000" scaled="1"/>
            <a:tileRect/>
          </a:gradFill>
          <a:ln>
            <a:noFill/>
            <a:headEnd type="none" w="med" len="med"/>
            <a:tailEnd type="none" w="med" len="med"/>
          </a:ln>
          <a:effectLst>
            <a:softEdge rad="381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27432" rIns="0" bIns="0" numCol="1" spcCol="0" rtlCol="0" fromWordArt="0" anchor="t" anchorCtr="0" forceAA="0" compatLnSpc="1">
            <a:prstTxWarp prst="textNoShape">
              <a:avLst/>
            </a:prstTxWarp>
            <a:noAutofit/>
          </a:bodyPr>
          <a:lstStyle/>
          <a:p>
            <a:pPr algn="ctr" defTabSz="932477" fontAlgn="base">
              <a:spcBef>
                <a:spcPct val="0"/>
              </a:spcBef>
              <a:spcAft>
                <a:spcPct val="0"/>
              </a:spcAft>
            </a:pPr>
            <a:endParaRPr lang="en-US" sz="1400" err="1">
              <a:gradFill>
                <a:gsLst>
                  <a:gs pos="76923">
                    <a:srgbClr val="FFFFFF"/>
                  </a:gs>
                  <a:gs pos="74000">
                    <a:srgbClr val="FFFFFF"/>
                  </a:gs>
                </a:gsLst>
                <a:path path="circle">
                  <a:fillToRect l="100000" t="100000"/>
                </a:path>
              </a:gradFill>
              <a:latin typeface="Segoe UI Variable Small Semibol" pitchFamily="2" charset="0"/>
              <a:cs typeface="Segoe UI" pitchFamily="34" charset="0"/>
            </a:endParaRPr>
          </a:p>
        </p:txBody>
      </p:sp>
      <p:sp>
        <p:nvSpPr>
          <p:cNvPr id="3" name="Rectangle: Rounded Corners 2">
            <a:extLst>
              <a:ext uri="{FF2B5EF4-FFF2-40B4-BE49-F238E27FC236}">
                <a16:creationId xmlns:a16="http://schemas.microsoft.com/office/drawing/2014/main" id="{62B3EA89-FCE1-D5AD-D4B8-079D1D784A38}"/>
              </a:ext>
              <a:ext uri="{C183D7F6-B498-43B3-948B-1728B52AA6E4}">
                <adec:decorative xmlns:adec="http://schemas.microsoft.com/office/drawing/2017/decorative" val="1"/>
              </a:ext>
            </a:extLst>
          </p:cNvPr>
          <p:cNvSpPr/>
          <p:nvPr/>
        </p:nvSpPr>
        <p:spPr bwMode="auto">
          <a:xfrm>
            <a:off x="138684" y="137160"/>
            <a:ext cx="11914632" cy="6583680"/>
          </a:xfrm>
          <a:prstGeom prst="roundRect">
            <a:avLst>
              <a:gd name="adj" fmla="val 2697"/>
            </a:avLst>
          </a:prstGeom>
          <a:solidFill>
            <a:srgbClr val="091F2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defRPr/>
            </a:pPr>
            <a:endParaRPr lang="en-US" sz="2000">
              <a:solidFill>
                <a:srgbClr val="091F2C"/>
              </a:solidFill>
              <a:latin typeface="Segoe UI"/>
              <a:ea typeface="Segoe UI" pitchFamily="34" charset="0"/>
              <a:cs typeface="Segoe UI" pitchFamily="34" charset="0"/>
            </a:endParaRPr>
          </a:p>
        </p:txBody>
      </p:sp>
      <p:sp>
        <p:nvSpPr>
          <p:cNvPr id="7" name="Rectangle: Rounded Corners 6">
            <a:extLst>
              <a:ext uri="{FF2B5EF4-FFF2-40B4-BE49-F238E27FC236}">
                <a16:creationId xmlns:a16="http://schemas.microsoft.com/office/drawing/2014/main" id="{7029A8D2-A82A-2C62-E030-B96D5E68A803}"/>
              </a:ext>
              <a:ext uri="{C183D7F6-B498-43B3-948B-1728B52AA6E4}">
                <adec:decorative xmlns:adec="http://schemas.microsoft.com/office/drawing/2017/decorative" val="1"/>
              </a:ext>
            </a:extLst>
          </p:cNvPr>
          <p:cNvSpPr/>
          <p:nvPr/>
        </p:nvSpPr>
        <p:spPr bwMode="auto">
          <a:xfrm>
            <a:off x="2647509" y="766684"/>
            <a:ext cx="6974952" cy="3119361"/>
          </a:xfrm>
          <a:prstGeom prst="roundRect">
            <a:avLst>
              <a:gd name="adj" fmla="val 4109"/>
            </a:avLst>
          </a:prstGeom>
          <a:noFill/>
          <a:ln w="19050" cap="rnd">
            <a:gradFill flip="none" rotWithShape="1">
              <a:gsLst>
                <a:gs pos="0">
                  <a:srgbClr val="FF5C39"/>
                </a:gs>
                <a:gs pos="32000">
                  <a:srgbClr val="C03BC4"/>
                </a:gs>
                <a:gs pos="68000">
                  <a:srgbClr val="0078D4"/>
                </a:gs>
                <a:gs pos="100000">
                  <a:srgbClr val="399A91"/>
                </a:gs>
              </a:gsLst>
              <a:lin ang="12600000" scaled="0"/>
              <a:tileRect/>
            </a:gra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algn="ctr" defTabSz="811674">
              <a:spcBef>
                <a:spcPts val="174"/>
              </a:spcBef>
            </a:pPr>
            <a:endParaRPr lang="en-US" sz="2400">
              <a:gradFill>
                <a:gsLst>
                  <a:gs pos="41958">
                    <a:srgbClr val="FFFFFF"/>
                  </a:gs>
                  <a:gs pos="63000">
                    <a:srgbClr val="FFFFFF"/>
                  </a:gs>
                </a:gsLst>
                <a:lin ang="0" scaled="0"/>
              </a:gradFill>
              <a:latin typeface="Segoe UI Variable Display Semib" pitchFamily="2" charset="0"/>
            </a:endParaRPr>
          </a:p>
        </p:txBody>
      </p:sp>
      <p:sp>
        <p:nvSpPr>
          <p:cNvPr id="13" name="TextBox 12">
            <a:extLst>
              <a:ext uri="{FF2B5EF4-FFF2-40B4-BE49-F238E27FC236}">
                <a16:creationId xmlns:a16="http://schemas.microsoft.com/office/drawing/2014/main" id="{95C27115-F521-C7F4-64DA-479528929DFB}"/>
              </a:ext>
            </a:extLst>
          </p:cNvPr>
          <p:cNvSpPr txBox="1"/>
          <p:nvPr/>
        </p:nvSpPr>
        <p:spPr>
          <a:xfrm>
            <a:off x="3564852" y="1056041"/>
            <a:ext cx="5046545" cy="830997"/>
          </a:xfrm>
          <a:prstGeom prst="rect">
            <a:avLst/>
          </a:prstGeom>
          <a:noFill/>
        </p:spPr>
        <p:txBody>
          <a:bodyPr wrap="square">
            <a:spAutoFit/>
          </a:bodyPr>
          <a:lstStyle/>
          <a:p>
            <a:pPr marL="0" marR="0" lvl="0" indent="0" algn="ctr" defTabSz="2901014" rtl="0" eaLnBrk="1" fontAlgn="base" latinLnBrk="0" hangingPunct="1">
              <a:lnSpc>
                <a:spcPct val="100000"/>
              </a:lnSpc>
              <a:spcBef>
                <a:spcPct val="0"/>
              </a:spcBef>
              <a:spcAft>
                <a:spcPct val="0"/>
              </a:spcAft>
              <a:buClrTx/>
              <a:buSzTx/>
              <a:buFontTx/>
              <a:buNone/>
              <a:tabLst/>
              <a:defRPr/>
            </a:pPr>
            <a:r>
              <a:rPr lang="en-US" sz="4800">
                <a:gradFill>
                  <a:gsLst>
                    <a:gs pos="89510">
                      <a:srgbClr val="FFFFFF"/>
                    </a:gs>
                    <a:gs pos="68966">
                      <a:srgbClr val="FFFFFF"/>
                    </a:gs>
                  </a:gsLst>
                  <a:path path="circle">
                    <a:fillToRect l="100000" t="100000"/>
                  </a:path>
                </a:gradFill>
                <a:latin typeface="Segoe UI Variable Display Semibold" pitchFamily="2" charset="0"/>
                <a:cs typeface="Segoe UI" pitchFamily="34" charset="0"/>
              </a:rPr>
              <a:t>GPT-image-1.5</a:t>
            </a:r>
            <a:endParaRPr kumimoji="0" lang="en-US" sz="4800" b="0" i="0" u="none" strike="noStrike" kern="1200" cap="none" spc="0" normalizeH="0" baseline="0" noProof="0">
              <a:ln>
                <a:noFill/>
              </a:ln>
              <a:gradFill>
                <a:gsLst>
                  <a:gs pos="89510">
                    <a:srgbClr val="FFFFFF"/>
                  </a:gs>
                  <a:gs pos="68966">
                    <a:srgbClr val="FFFFFF"/>
                  </a:gs>
                </a:gsLst>
                <a:path path="circle">
                  <a:fillToRect l="100000" t="100000"/>
                </a:path>
              </a:gradFill>
              <a:effectLst/>
              <a:uLnTx/>
              <a:uFillTx/>
              <a:latin typeface="Segoe UI Variable Display Semibold" pitchFamily="2" charset="0"/>
              <a:ea typeface="+mn-ea"/>
              <a:cs typeface="Segoe UI" pitchFamily="34" charset="0"/>
            </a:endParaRPr>
          </a:p>
        </p:txBody>
      </p:sp>
      <p:sp>
        <p:nvSpPr>
          <p:cNvPr id="16" name="TextBox 15">
            <a:extLst>
              <a:ext uri="{FF2B5EF4-FFF2-40B4-BE49-F238E27FC236}">
                <a16:creationId xmlns:a16="http://schemas.microsoft.com/office/drawing/2014/main" id="{5A65BCC2-6240-D704-AE90-BC365D171E01}"/>
              </a:ext>
            </a:extLst>
          </p:cNvPr>
          <p:cNvSpPr txBox="1"/>
          <p:nvPr/>
        </p:nvSpPr>
        <p:spPr>
          <a:xfrm>
            <a:off x="3116880" y="1930377"/>
            <a:ext cx="6269159" cy="1552284"/>
          </a:xfrm>
          <a:prstGeom prst="rect">
            <a:avLst/>
          </a:prstGeom>
          <a:noFill/>
        </p:spPr>
        <p:txBody>
          <a:bodyPr wrap="square" lIns="91440" tIns="45720" rIns="91440" bIns="45720" anchor="t">
            <a:spAutoFit/>
          </a:bodyPr>
          <a:lstStyle/>
          <a:p>
            <a:pPr marL="342900" marR="0" lvl="0" indent="-342900">
              <a:lnSpc>
                <a:spcPct val="115000"/>
              </a:lnSpc>
              <a:spcAft>
                <a:spcPts val="800"/>
              </a:spcAft>
              <a:buSzPts val="1000"/>
              <a:buFont typeface="Symbol" panose="05050102010706020507" pitchFamily="18" charset="2"/>
              <a:buChar char=""/>
              <a:tabLst>
                <a:tab pos="457200" algn="l"/>
              </a:tabLst>
            </a:pPr>
            <a:r>
              <a:rPr lang="en-US" sz="1200" b="1" kern="100">
                <a:effectLst/>
                <a:latin typeface="Segoe UI" panose="020B0502040204020203" pitchFamily="34" charset="0"/>
                <a:ea typeface="Aptos" panose="020B0004020202020204" pitchFamily="34" charset="0"/>
                <a:cs typeface="Times New Roman" panose="02020603050405020304" pitchFamily="18" charset="0"/>
              </a:rPr>
              <a:t>Text-to-image</a:t>
            </a:r>
            <a:r>
              <a:rPr lang="en-US" sz="1200" kern="100">
                <a:effectLst/>
                <a:latin typeface="Segoe UI" panose="020B0502040204020203" pitchFamily="34" charset="0"/>
                <a:ea typeface="Aptos" panose="020B0004020202020204" pitchFamily="34" charset="0"/>
                <a:cs typeface="Times New Roman" panose="02020603050405020304" pitchFamily="18" charset="0"/>
              </a:rPr>
              <a:t>: Stronger instruction following and highly precise editing.</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1200" b="1" kern="100">
                <a:effectLst/>
                <a:latin typeface="Segoe UI" panose="020B0502040204020203" pitchFamily="34" charset="0"/>
                <a:ea typeface="Aptos" panose="020B0004020202020204" pitchFamily="34" charset="0"/>
                <a:cs typeface="Times New Roman" panose="02020603050405020304" pitchFamily="18" charset="0"/>
              </a:rPr>
              <a:t>Image-to-image:</a:t>
            </a:r>
            <a:r>
              <a:rPr lang="en-US" sz="1200" kern="100">
                <a:effectLst/>
                <a:latin typeface="Segoe UI" panose="020B0502040204020203" pitchFamily="34" charset="0"/>
                <a:ea typeface="Aptos" panose="020B0004020202020204" pitchFamily="34" charset="0"/>
                <a:cs typeface="Times New Roman" panose="02020603050405020304" pitchFamily="18" charset="0"/>
              </a:rPr>
              <a:t> Transform existing images to iteratively refine specific regions</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1200" b="1" kern="100">
                <a:effectLst/>
                <a:latin typeface="Segoe UI" panose="020B0502040204020203" pitchFamily="34" charset="0"/>
                <a:ea typeface="Aptos" panose="020B0004020202020204" pitchFamily="34" charset="0"/>
                <a:cs typeface="Times New Roman" panose="02020603050405020304" pitchFamily="18" charset="0"/>
              </a:rPr>
              <a:t>Improved visual fidelity:</a:t>
            </a:r>
            <a:r>
              <a:rPr lang="en-US" sz="1200" kern="100">
                <a:effectLst/>
                <a:latin typeface="Segoe UI" panose="020B0502040204020203" pitchFamily="34" charset="0"/>
                <a:ea typeface="Aptos" panose="020B0004020202020204" pitchFamily="34" charset="0"/>
                <a:cs typeface="Times New Roman" panose="02020603050405020304" pitchFamily="18" charset="0"/>
              </a:rPr>
              <a:t> More detailed scenes and realistic rendering.</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1200" b="1" kern="100">
                <a:effectLst/>
                <a:latin typeface="Segoe UI" panose="020B0502040204020203" pitchFamily="34" charset="0"/>
                <a:ea typeface="Aptos" panose="020B0004020202020204" pitchFamily="34" charset="0"/>
                <a:cs typeface="Times New Roman" panose="02020603050405020304" pitchFamily="18" charset="0"/>
              </a:rPr>
              <a:t>Accelerated creation times:</a:t>
            </a:r>
            <a:r>
              <a:rPr lang="en-US" sz="1200" kern="100">
                <a:effectLst/>
                <a:latin typeface="Segoe UI" panose="020B0502040204020203" pitchFamily="34" charset="0"/>
                <a:ea typeface="Aptos" panose="020B0004020202020204" pitchFamily="34" charset="0"/>
                <a:cs typeface="Times New Roman" panose="02020603050405020304" pitchFamily="18" charset="0"/>
              </a:rPr>
              <a:t> Up to 4x faster generation speed.</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SzPts val="1000"/>
              <a:buFont typeface="Symbol" panose="05050102010706020507" pitchFamily="18" charset="2"/>
              <a:buChar char=""/>
              <a:tabLst>
                <a:tab pos="457200" algn="l"/>
              </a:tabLst>
            </a:pPr>
            <a:r>
              <a:rPr lang="en-US" sz="1200" b="1" kern="100">
                <a:effectLst/>
                <a:latin typeface="Segoe UI" panose="020B0502040204020203" pitchFamily="34" charset="0"/>
                <a:ea typeface="Aptos" panose="020B0004020202020204" pitchFamily="34" charset="0"/>
                <a:cs typeface="Times New Roman" panose="02020603050405020304" pitchFamily="18" charset="0"/>
              </a:rPr>
              <a:t>Enterprise integration:</a:t>
            </a:r>
            <a:r>
              <a:rPr lang="en-US" sz="1200" kern="100">
                <a:effectLst/>
                <a:latin typeface="Segoe UI" panose="020B0502040204020203" pitchFamily="34" charset="0"/>
                <a:ea typeface="Aptos" panose="020B0004020202020204" pitchFamily="34" charset="0"/>
                <a:cs typeface="Times New Roman" panose="02020603050405020304" pitchFamily="18" charset="0"/>
              </a:rPr>
              <a:t> Deploy and scale securely in Microsoft Foundry.</a:t>
            </a:r>
            <a:endParaRPr lang="en-US" sz="1200" kern="100">
              <a:effectLst/>
              <a:latin typeface="Aptos" panose="020B0004020202020204" pitchFamily="34" charset="0"/>
              <a:ea typeface="Aptos" panose="020B0004020202020204" pitchFamily="34" charset="0"/>
              <a:cs typeface="Times New Roman" panose="02020603050405020304" pitchFamily="18" charset="0"/>
            </a:endParaRPr>
          </a:p>
        </p:txBody>
      </p:sp>
      <p:sp>
        <p:nvSpPr>
          <p:cNvPr id="19" name="TextBox 18">
            <a:extLst>
              <a:ext uri="{FF2B5EF4-FFF2-40B4-BE49-F238E27FC236}">
                <a16:creationId xmlns:a16="http://schemas.microsoft.com/office/drawing/2014/main" id="{8DC7EE82-F88A-31F7-0393-A346E3187656}"/>
              </a:ext>
            </a:extLst>
          </p:cNvPr>
          <p:cNvSpPr txBox="1"/>
          <p:nvPr/>
        </p:nvSpPr>
        <p:spPr>
          <a:xfrm>
            <a:off x="1571621" y="5949427"/>
            <a:ext cx="1893248" cy="553998"/>
          </a:xfrm>
          <a:prstGeom prst="rect">
            <a:avLst/>
          </a:prstGeom>
          <a:noFill/>
        </p:spPr>
        <p:txBody>
          <a:bodyPr wrap="square" lIns="0" tIns="0" rIns="0" bIns="0" rtlCol="0" anchor="ctr" anchorCtr="0">
            <a:spAutoFit/>
          </a:bodyPr>
          <a:lstStyle/>
          <a:p>
            <a:pPr algn="ctr">
              <a:defRPr/>
            </a:pPr>
            <a:r>
              <a:rPr lang="en-US">
                <a:gradFill>
                  <a:gsLst>
                    <a:gs pos="3497">
                      <a:srgbClr val="FFFFFF"/>
                    </a:gs>
                    <a:gs pos="14685">
                      <a:srgbClr val="FFFFFF"/>
                    </a:gs>
                  </a:gsLst>
                  <a:lin ang="2700000" scaled="1"/>
                </a:gradFill>
                <a:latin typeface="Segoe UI Variable Display Semib" pitchFamily="2" charset="0"/>
              </a:rPr>
              <a:t>Enhanced text rendering</a:t>
            </a:r>
          </a:p>
        </p:txBody>
      </p:sp>
      <p:sp>
        <p:nvSpPr>
          <p:cNvPr id="36" name="Rectangle: Rounded Corners 35">
            <a:extLst>
              <a:ext uri="{FF2B5EF4-FFF2-40B4-BE49-F238E27FC236}">
                <a16:creationId xmlns:a16="http://schemas.microsoft.com/office/drawing/2014/main" id="{3DC2B21D-87D6-CE1F-E149-961E79F9FB1D}"/>
              </a:ext>
              <a:ext uri="{C183D7F6-B498-43B3-948B-1728B52AA6E4}">
                <adec:decorative xmlns:adec="http://schemas.microsoft.com/office/drawing/2017/decorative" val="0"/>
              </a:ext>
            </a:extLst>
          </p:cNvPr>
          <p:cNvSpPr/>
          <p:nvPr/>
        </p:nvSpPr>
        <p:spPr bwMode="auto">
          <a:xfrm>
            <a:off x="4562708" y="531404"/>
            <a:ext cx="3066585" cy="481298"/>
          </a:xfrm>
          <a:prstGeom prst="roundRect">
            <a:avLst>
              <a:gd name="adj" fmla="val 36259"/>
            </a:avLst>
          </a:prstGeom>
          <a:gradFill flip="none" rotWithShape="1">
            <a:gsLst>
              <a:gs pos="80000">
                <a:srgbClr val="0078D4"/>
              </a:gs>
              <a:gs pos="0">
                <a:srgbClr val="C03BC4"/>
              </a:gs>
            </a:gsLst>
            <a:path path="circle">
              <a:fillToRect l="100000" t="100000"/>
            </a:path>
            <a:tileRect r="-100000" b="-100000"/>
          </a:gradFill>
          <a:ln w="63897" cap="flat">
            <a:noFill/>
            <a:prstDash val="solid"/>
            <a:miter/>
          </a:ln>
          <a:effectLst>
            <a:outerShdw blurRad="63500" dist="63500" dir="2700000" algn="tl" rotWithShape="0">
              <a:prstClr val="black">
                <a:alpha val="50000"/>
              </a:prstClr>
            </a:outerShdw>
          </a:effectLst>
        </p:spPr>
        <p:txBody>
          <a:bodyPr rot="0" spcFirstLastPara="0" vertOverflow="overflow" horzOverflow="overflow" vert="horz" wrap="square" lIns="137160" tIns="18288" rIns="137160" bIns="54864" numCol="1" spcCol="0" rtlCol="0" fromWordArt="0" anchor="ctr" anchorCtr="0" forceAA="0" compatLnSpc="1">
            <a:prstTxWarp prst="textNoShape">
              <a:avLst/>
            </a:prstTxWarp>
            <a:spAutoFit/>
          </a:bodyPr>
          <a:lstStyle/>
          <a:p>
            <a:pPr algn="ctr" defTabSz="914405" fontAlgn="base">
              <a:spcBef>
                <a:spcPct val="0"/>
              </a:spcBef>
              <a:spcAft>
                <a:spcPct val="0"/>
              </a:spcAft>
              <a:defRPr/>
            </a:pPr>
            <a:r>
              <a:rPr lang="en-US" sz="20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rPr>
              <a:t>GA</a:t>
            </a:r>
            <a:endParaRPr lang="en-US" sz="1600" b="1">
              <a:ln w="3175">
                <a:noFill/>
              </a:ln>
              <a:gradFill>
                <a:gsLst>
                  <a:gs pos="53147">
                    <a:srgbClr val="FFFFFF"/>
                  </a:gs>
                  <a:gs pos="28000">
                    <a:srgbClr val="FFFFFF"/>
                  </a:gs>
                </a:gsLst>
                <a:path path="circle">
                  <a:fillToRect l="100000" b="100000"/>
                </a:path>
              </a:gradFill>
              <a:latin typeface="Segoe UI Variable Display Semib" pitchFamily="2" charset="0"/>
              <a:cs typeface="Segoe UI" pitchFamily="34" charset="0"/>
            </a:endParaRPr>
          </a:p>
        </p:txBody>
      </p:sp>
      <p:sp>
        <p:nvSpPr>
          <p:cNvPr id="39" name="TextBox 38">
            <a:extLst>
              <a:ext uri="{FF2B5EF4-FFF2-40B4-BE49-F238E27FC236}">
                <a16:creationId xmlns:a16="http://schemas.microsoft.com/office/drawing/2014/main" id="{42C0AC32-A1F9-CB41-1FA4-81E8A39BA5AB}"/>
              </a:ext>
            </a:extLst>
          </p:cNvPr>
          <p:cNvSpPr txBox="1"/>
          <p:nvPr/>
        </p:nvSpPr>
        <p:spPr>
          <a:xfrm>
            <a:off x="3306228" y="5964344"/>
            <a:ext cx="2148777" cy="553998"/>
          </a:xfrm>
          <a:prstGeom prst="rect">
            <a:avLst/>
          </a:prstGeom>
          <a:noFill/>
        </p:spPr>
        <p:txBody>
          <a:bodyPr wrap="square" lIns="0" tIns="0" rIns="0" bIns="0" rtlCol="0" anchor="ctr" anchorCtr="0">
            <a:spAutoFit/>
          </a:bodyPr>
          <a:lstStyle>
            <a:defPPr>
              <a:defRPr lang="en-US"/>
            </a:defPPr>
            <a:lvl1pPr algn="ctr" defTabSz="914400">
              <a:defRPr sz="1800">
                <a:gradFill>
                  <a:gsLst>
                    <a:gs pos="3497">
                      <a:srgbClr val="FFFFFF"/>
                    </a:gs>
                    <a:gs pos="14685">
                      <a:srgbClr val="FFFFFF"/>
                    </a:gs>
                  </a:gsLst>
                  <a:lin ang="2700000" scaled="1"/>
                </a:gradFill>
                <a:latin typeface="Segoe UI Variable Display Semib" pitchFamily="2" charset="0"/>
              </a:defRPr>
            </a:lvl1pPr>
          </a:lstStyle>
          <a:p>
            <a:pPr>
              <a:defRPr/>
            </a:pPr>
            <a:r>
              <a:rPr lang="en-US"/>
              <a:t>Image-to-image editing</a:t>
            </a:r>
          </a:p>
        </p:txBody>
      </p:sp>
      <p:pic>
        <p:nvPicPr>
          <p:cNvPr id="5" name="Picture 4">
            <a:extLst>
              <a:ext uri="{FF2B5EF4-FFF2-40B4-BE49-F238E27FC236}">
                <a16:creationId xmlns:a16="http://schemas.microsoft.com/office/drawing/2014/main" id="{4611695B-64C8-A536-9040-96B8702F52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6793" y="4012610"/>
            <a:ext cx="1080558" cy="1620837"/>
          </a:xfrm>
          <a:prstGeom prst="rect">
            <a:avLst/>
          </a:prstGeom>
        </p:spPr>
      </p:pic>
      <p:pic>
        <p:nvPicPr>
          <p:cNvPr id="10" name="Picture 9">
            <a:extLst>
              <a:ext uri="{FF2B5EF4-FFF2-40B4-BE49-F238E27FC236}">
                <a16:creationId xmlns:a16="http://schemas.microsoft.com/office/drawing/2014/main" id="{2845C3F9-DB5F-1961-9552-A074B9D1E0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9176" y="4005215"/>
            <a:ext cx="1080558" cy="1620837"/>
          </a:xfrm>
          <a:prstGeom prst="rect">
            <a:avLst/>
          </a:prstGeom>
        </p:spPr>
      </p:pic>
      <p:pic>
        <p:nvPicPr>
          <p:cNvPr id="14" name="Picture 13">
            <a:extLst>
              <a:ext uri="{FF2B5EF4-FFF2-40B4-BE49-F238E27FC236}">
                <a16:creationId xmlns:a16="http://schemas.microsoft.com/office/drawing/2014/main" id="{173FFD74-21AF-15AB-D603-17CFB557E4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83083" y="4061257"/>
            <a:ext cx="1055581" cy="1583372"/>
          </a:xfrm>
          <a:prstGeom prst="rect">
            <a:avLst/>
          </a:prstGeom>
        </p:spPr>
      </p:pic>
      <p:pic>
        <p:nvPicPr>
          <p:cNvPr id="17" name="Picture 16">
            <a:extLst>
              <a:ext uri="{FF2B5EF4-FFF2-40B4-BE49-F238E27FC236}">
                <a16:creationId xmlns:a16="http://schemas.microsoft.com/office/drawing/2014/main" id="{273A7283-FE7E-A0D6-83BF-91777E3C81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55533" y="4050075"/>
            <a:ext cx="1070491" cy="1605736"/>
          </a:xfrm>
          <a:prstGeom prst="rect">
            <a:avLst/>
          </a:prstGeom>
        </p:spPr>
      </p:pic>
      <p:sp>
        <p:nvSpPr>
          <p:cNvPr id="2" name="TextBox 1">
            <a:extLst>
              <a:ext uri="{FF2B5EF4-FFF2-40B4-BE49-F238E27FC236}">
                <a16:creationId xmlns:a16="http://schemas.microsoft.com/office/drawing/2014/main" id="{9588B99C-3D20-1AC0-E921-6C87A4868541}"/>
              </a:ext>
            </a:extLst>
          </p:cNvPr>
          <p:cNvSpPr txBox="1"/>
          <p:nvPr/>
        </p:nvSpPr>
        <p:spPr>
          <a:xfrm>
            <a:off x="5177072" y="5986708"/>
            <a:ext cx="2148777" cy="553998"/>
          </a:xfrm>
          <a:prstGeom prst="rect">
            <a:avLst/>
          </a:prstGeom>
          <a:noFill/>
        </p:spPr>
        <p:txBody>
          <a:bodyPr wrap="square" lIns="0" tIns="0" rIns="0" bIns="0" rtlCol="0" anchor="ctr" anchorCtr="0">
            <a:spAutoFit/>
          </a:bodyPr>
          <a:lstStyle>
            <a:defPPr>
              <a:defRPr lang="en-US"/>
            </a:defPPr>
            <a:lvl1pPr algn="ctr" defTabSz="914400">
              <a:defRPr sz="1800">
                <a:gradFill>
                  <a:gsLst>
                    <a:gs pos="3497">
                      <a:srgbClr val="FFFFFF"/>
                    </a:gs>
                    <a:gs pos="14685">
                      <a:srgbClr val="FFFFFF"/>
                    </a:gs>
                  </a:gsLst>
                  <a:lin ang="2700000" scaled="1"/>
                </a:gradFill>
                <a:latin typeface="Segoe UI Variable Display Semib" pitchFamily="2" charset="0"/>
              </a:defRPr>
            </a:lvl1pPr>
          </a:lstStyle>
          <a:p>
            <a:pPr>
              <a:defRPr/>
            </a:pPr>
            <a:r>
              <a:rPr lang="en-US"/>
              <a:t>Faster image generation</a:t>
            </a:r>
          </a:p>
        </p:txBody>
      </p:sp>
      <p:sp>
        <p:nvSpPr>
          <p:cNvPr id="6" name="TextBox 5">
            <a:extLst>
              <a:ext uri="{FF2B5EF4-FFF2-40B4-BE49-F238E27FC236}">
                <a16:creationId xmlns:a16="http://schemas.microsoft.com/office/drawing/2014/main" id="{893C9810-4EBC-6296-EDB8-8D0F48D0A4A0}"/>
              </a:ext>
            </a:extLst>
          </p:cNvPr>
          <p:cNvSpPr txBox="1"/>
          <p:nvPr/>
        </p:nvSpPr>
        <p:spPr>
          <a:xfrm>
            <a:off x="6879073" y="5964344"/>
            <a:ext cx="2148777" cy="553998"/>
          </a:xfrm>
          <a:prstGeom prst="rect">
            <a:avLst/>
          </a:prstGeom>
          <a:noFill/>
        </p:spPr>
        <p:txBody>
          <a:bodyPr wrap="square" lIns="0" tIns="0" rIns="0" bIns="0" rtlCol="0" anchor="ctr" anchorCtr="0">
            <a:spAutoFit/>
          </a:bodyPr>
          <a:lstStyle>
            <a:defPPr>
              <a:defRPr lang="en-US"/>
            </a:defPPr>
            <a:lvl1pPr algn="ctr" defTabSz="914400">
              <a:defRPr sz="1800">
                <a:gradFill>
                  <a:gsLst>
                    <a:gs pos="3497">
                      <a:srgbClr val="FFFFFF"/>
                    </a:gs>
                    <a:gs pos="14685">
                      <a:srgbClr val="FFFFFF"/>
                    </a:gs>
                  </a:gsLst>
                  <a:lin ang="2700000" scaled="1"/>
                </a:gradFill>
                <a:latin typeface="Segoe UI Variable Display Semib" pitchFamily="2" charset="0"/>
              </a:defRPr>
            </a:lvl1pPr>
          </a:lstStyle>
          <a:p>
            <a:pPr>
              <a:defRPr/>
            </a:pPr>
            <a:r>
              <a:rPr lang="en-US"/>
              <a:t>Improved visual </a:t>
            </a:r>
          </a:p>
          <a:p>
            <a:pPr>
              <a:defRPr/>
            </a:pPr>
            <a:r>
              <a:rPr lang="en-US"/>
              <a:t>fidelity</a:t>
            </a:r>
          </a:p>
        </p:txBody>
      </p:sp>
      <p:sp>
        <p:nvSpPr>
          <p:cNvPr id="8" name="TextBox 7">
            <a:extLst>
              <a:ext uri="{FF2B5EF4-FFF2-40B4-BE49-F238E27FC236}">
                <a16:creationId xmlns:a16="http://schemas.microsoft.com/office/drawing/2014/main" id="{ECB75A8A-FCF9-7E83-882C-29EB0B21E861}"/>
              </a:ext>
            </a:extLst>
          </p:cNvPr>
          <p:cNvSpPr txBox="1"/>
          <p:nvPr/>
        </p:nvSpPr>
        <p:spPr>
          <a:xfrm>
            <a:off x="8611256" y="5949427"/>
            <a:ext cx="2148777" cy="553998"/>
          </a:xfrm>
          <a:prstGeom prst="rect">
            <a:avLst/>
          </a:prstGeom>
          <a:noFill/>
        </p:spPr>
        <p:txBody>
          <a:bodyPr wrap="square" lIns="0" tIns="0" rIns="0" bIns="0" rtlCol="0" anchor="ctr" anchorCtr="0">
            <a:spAutoFit/>
          </a:bodyPr>
          <a:lstStyle>
            <a:defPPr>
              <a:defRPr lang="en-US"/>
            </a:defPPr>
            <a:lvl1pPr algn="ctr" defTabSz="914400">
              <a:defRPr sz="1800">
                <a:gradFill>
                  <a:gsLst>
                    <a:gs pos="3497">
                      <a:srgbClr val="FFFFFF"/>
                    </a:gs>
                    <a:gs pos="14685">
                      <a:srgbClr val="FFFFFF"/>
                    </a:gs>
                  </a:gsLst>
                  <a:lin ang="2700000" scaled="1"/>
                </a:gradFill>
                <a:latin typeface="Segoe UI Variable Display Semib" pitchFamily="2" charset="0"/>
              </a:defRPr>
            </a:lvl1pPr>
          </a:lstStyle>
          <a:p>
            <a:pPr>
              <a:defRPr/>
            </a:pPr>
            <a:r>
              <a:rPr lang="en-US"/>
              <a:t>Enterprise </a:t>
            </a:r>
          </a:p>
          <a:p>
            <a:pPr>
              <a:defRPr/>
            </a:pPr>
            <a:r>
              <a:rPr lang="en-US"/>
              <a:t>ready</a:t>
            </a:r>
          </a:p>
        </p:txBody>
      </p:sp>
    </p:spTree>
    <p:extLst>
      <p:ext uri="{BB962C8B-B14F-4D97-AF65-F5344CB8AC3E}">
        <p14:creationId xmlns:p14="http://schemas.microsoft.com/office/powerpoint/2010/main" val="61762820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2000"/>
                                        <p:tgtEl>
                                          <p:spTgt spid="11"/>
                                        </p:tgtEl>
                                      </p:cBhvr>
                                    </p:animEffect>
                                  </p:childTnLst>
                                </p:cTn>
                              </p:par>
                              <p:par>
                                <p:cTn id="8" presetID="8" presetClass="emph" presetSubtype="0" repeatCount="indefinite" fill="hold" grpId="1" nodeType="withEffect">
                                  <p:stCondLst>
                                    <p:cond delay="1000"/>
                                  </p:stCondLst>
                                  <p:childTnLst>
                                    <p:animRot by="21600000">
                                      <p:cBhvr>
                                        <p:cTn id="9" dur="40000" fill="hold"/>
                                        <p:tgtEl>
                                          <p:spTgt spid="11"/>
                                        </p:tgtEl>
                                        <p:attrNameLst>
                                          <p:attrName>r</p:attrName>
                                        </p:attrNameLst>
                                      </p:cBhvr>
                                    </p:animRot>
                                  </p:childTnLst>
                                </p:cTn>
                              </p:par>
                              <p:par>
                                <p:cTn id="10" presetID="10" presetClass="entr" presetSubtype="0" fill="hold" grpId="0" nodeType="withEffect">
                                  <p:stCondLst>
                                    <p:cond delay="10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par>
                                <p:cTn id="13" presetID="42" presetClass="path" presetSubtype="0" decel="100000" fill="hold" grpId="1" nodeType="withEffect">
                                  <p:stCondLst>
                                    <p:cond delay="100"/>
                                  </p:stCondLst>
                                  <p:childTnLst>
                                    <p:animMotion origin="layout" path="M -2.08333E-6 -7.40741E-7 L -2.08333E-6 0.01968 " pathEditMode="relative" rAng="0" ptsTypes="AA">
                                      <p:cBhvr>
                                        <p:cTn id="14" dur="500" spd="-100000" fill="hold"/>
                                        <p:tgtEl>
                                          <p:spTgt spid="19"/>
                                        </p:tgtEl>
                                        <p:attrNameLst>
                                          <p:attrName>ppt_x</p:attrName>
                                          <p:attrName>ppt_y</p:attrName>
                                        </p:attrNameLst>
                                      </p:cBhvr>
                                      <p:rCtr x="0" y="972"/>
                                    </p:animMotion>
                                  </p:childTnLst>
                                </p:cTn>
                              </p:par>
                              <p:par>
                                <p:cTn id="15" presetID="10" presetClass="entr" presetSubtype="0" fill="hold" grpId="0" nodeType="withEffect">
                                  <p:stCondLst>
                                    <p:cond delay="10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500"/>
                                        <p:tgtEl>
                                          <p:spTgt spid="39"/>
                                        </p:tgtEl>
                                      </p:cBhvr>
                                    </p:animEffect>
                                  </p:childTnLst>
                                </p:cTn>
                              </p:par>
                              <p:par>
                                <p:cTn id="18" presetID="42" presetClass="path" presetSubtype="0" decel="100000" fill="hold" grpId="1" nodeType="withEffect">
                                  <p:stCondLst>
                                    <p:cond delay="100"/>
                                  </p:stCondLst>
                                  <p:childTnLst>
                                    <p:animMotion origin="layout" path="M 2.91667E-6 -1.48148E-6 L 2.91667E-6 0.01968 " pathEditMode="relative" rAng="0" ptsTypes="AA">
                                      <p:cBhvr>
                                        <p:cTn id="19" dur="500" spd="-100000" fill="hold"/>
                                        <p:tgtEl>
                                          <p:spTgt spid="39"/>
                                        </p:tgtEl>
                                        <p:attrNameLst>
                                          <p:attrName>ppt_x</p:attrName>
                                          <p:attrName>ppt_y</p:attrName>
                                        </p:attrNameLst>
                                      </p:cBhvr>
                                      <p:rCtr x="0" y="972"/>
                                    </p:animMotion>
                                  </p:childTnLst>
                                </p:cTn>
                              </p:par>
                              <p:par>
                                <p:cTn id="20" presetID="10" presetClass="entr" presetSubtype="0" fill="hold" grpId="0" nodeType="withEffect">
                                  <p:stCondLst>
                                    <p:cond delay="1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par>
                                <p:cTn id="23" presetID="42" presetClass="path" presetSubtype="0" decel="100000" fill="hold" grpId="1" nodeType="withEffect">
                                  <p:stCondLst>
                                    <p:cond delay="100"/>
                                  </p:stCondLst>
                                  <p:childTnLst>
                                    <p:animMotion origin="layout" path="M 2.91667E-6 -1.48148E-6 L 2.91667E-6 0.01968 " pathEditMode="relative" rAng="0" ptsTypes="AA">
                                      <p:cBhvr>
                                        <p:cTn id="24" dur="500" spd="-100000" fill="hold"/>
                                        <p:tgtEl>
                                          <p:spTgt spid="2"/>
                                        </p:tgtEl>
                                        <p:attrNameLst>
                                          <p:attrName>ppt_x</p:attrName>
                                          <p:attrName>ppt_y</p:attrName>
                                        </p:attrNameLst>
                                      </p:cBhvr>
                                      <p:rCtr x="0" y="972"/>
                                    </p:animMotion>
                                  </p:childTnLst>
                                </p:cTn>
                              </p:par>
                              <p:par>
                                <p:cTn id="25" presetID="10" presetClass="entr" presetSubtype="0" fill="hold" grpId="0" nodeType="withEffect">
                                  <p:stCondLst>
                                    <p:cond delay="1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par>
                                <p:cTn id="28" presetID="42" presetClass="path" presetSubtype="0" decel="100000" fill="hold" grpId="1" nodeType="withEffect">
                                  <p:stCondLst>
                                    <p:cond delay="100"/>
                                  </p:stCondLst>
                                  <p:childTnLst>
                                    <p:animMotion origin="layout" path="M 2.91667E-6 -1.48148E-6 L 2.91667E-6 0.01968 " pathEditMode="relative" rAng="0" ptsTypes="AA">
                                      <p:cBhvr>
                                        <p:cTn id="29" dur="500" spd="-100000" fill="hold"/>
                                        <p:tgtEl>
                                          <p:spTgt spid="6"/>
                                        </p:tgtEl>
                                        <p:attrNameLst>
                                          <p:attrName>ppt_x</p:attrName>
                                          <p:attrName>ppt_y</p:attrName>
                                        </p:attrNameLst>
                                      </p:cBhvr>
                                      <p:rCtr x="0" y="972"/>
                                    </p:animMotion>
                                  </p:childTnLst>
                                </p:cTn>
                              </p:par>
                              <p:par>
                                <p:cTn id="30" presetID="10" presetClass="entr" presetSubtype="0" fill="hold" grpId="0" nodeType="withEffect">
                                  <p:stCondLst>
                                    <p:cond delay="1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42" presetClass="path" presetSubtype="0" decel="100000" fill="hold" grpId="1" nodeType="withEffect">
                                  <p:stCondLst>
                                    <p:cond delay="100"/>
                                  </p:stCondLst>
                                  <p:childTnLst>
                                    <p:animMotion origin="layout" path="M 2.91667E-6 -1.48148E-6 L 2.91667E-6 0.01968 " pathEditMode="relative" rAng="0" ptsTypes="AA">
                                      <p:cBhvr>
                                        <p:cTn id="34" dur="500" spd="-100000" fill="hold"/>
                                        <p:tgtEl>
                                          <p:spTgt spid="8"/>
                                        </p:tgtEl>
                                        <p:attrNameLst>
                                          <p:attrName>ppt_x</p:attrName>
                                          <p:attrName>ppt_y</p:attrName>
                                        </p:attrNameLst>
                                      </p:cBhvr>
                                      <p:rCtr x="0" y="97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9" grpId="0"/>
      <p:bldP spid="19" grpId="1"/>
      <p:bldP spid="39" grpId="0"/>
      <p:bldP spid="39" grpId="1"/>
      <p:bldP spid="2" grpId="0"/>
      <p:bldP spid="2" grpId="1"/>
      <p:bldP spid="6" grpId="0"/>
      <p:bldP spid="6" grpId="1"/>
      <p:bldP spid="8" grpId="0"/>
      <p:bldP spid="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8B42B-9C4B-D9FF-5F9F-BAD7BA366D39}"/>
              </a:ext>
            </a:extLst>
          </p:cNvPr>
          <p:cNvSpPr>
            <a:spLocks noGrp="1"/>
          </p:cNvSpPr>
          <p:nvPr>
            <p:ph type="title"/>
          </p:nvPr>
        </p:nvSpPr>
        <p:spPr/>
        <p:txBody>
          <a:bodyPr/>
          <a:lstStyle/>
          <a:p>
            <a:r>
              <a:rPr lang="en-HK"/>
              <a:t>Benchmark</a:t>
            </a:r>
          </a:p>
        </p:txBody>
      </p:sp>
      <p:pic>
        <p:nvPicPr>
          <p:cNvPr id="5" name="Picture 4">
            <a:extLst>
              <a:ext uri="{FF2B5EF4-FFF2-40B4-BE49-F238E27FC236}">
                <a16:creationId xmlns:a16="http://schemas.microsoft.com/office/drawing/2014/main" id="{4D197EF0-DD49-2282-46CD-BFDFE4A0B182}"/>
              </a:ext>
            </a:extLst>
          </p:cNvPr>
          <p:cNvPicPr>
            <a:picLocks noChangeAspect="1"/>
          </p:cNvPicPr>
          <p:nvPr/>
        </p:nvPicPr>
        <p:blipFill>
          <a:blip r:embed="rId2"/>
          <a:stretch>
            <a:fillRect/>
          </a:stretch>
        </p:blipFill>
        <p:spPr>
          <a:xfrm>
            <a:off x="3201253" y="734199"/>
            <a:ext cx="6861381" cy="5589886"/>
          </a:xfrm>
          <a:prstGeom prst="rect">
            <a:avLst/>
          </a:prstGeom>
        </p:spPr>
      </p:pic>
      <p:sp>
        <p:nvSpPr>
          <p:cNvPr id="4" name="TextBox 3">
            <a:extLst>
              <a:ext uri="{FF2B5EF4-FFF2-40B4-BE49-F238E27FC236}">
                <a16:creationId xmlns:a16="http://schemas.microsoft.com/office/drawing/2014/main" id="{01B40C70-043A-3402-6D5A-8ED5672C36A6}"/>
              </a:ext>
            </a:extLst>
          </p:cNvPr>
          <p:cNvSpPr txBox="1"/>
          <p:nvPr/>
        </p:nvSpPr>
        <p:spPr>
          <a:xfrm>
            <a:off x="116878" y="6581001"/>
            <a:ext cx="12075122" cy="276999"/>
          </a:xfrm>
          <a:prstGeom prst="rect">
            <a:avLst/>
          </a:prstGeom>
          <a:noFill/>
        </p:spPr>
        <p:txBody>
          <a:bodyPr wrap="square">
            <a:spAutoFit/>
          </a:bodyPr>
          <a:lstStyle/>
          <a:p>
            <a:r>
              <a:rPr lang="en-HK" sz="1200" dirty="0">
                <a:hlinkClick r:id="rId3"/>
              </a:rPr>
              <a:t>https://techcommunity.microsoft.com/blog/azure-ai-foundry-blog/introducing-openai%E2%80%99s-gpt-image-1-5-in-microsoft-foundry/4478139</a:t>
            </a:r>
            <a:endParaRPr lang="en-HK" sz="1200" dirty="0"/>
          </a:p>
        </p:txBody>
      </p:sp>
    </p:spTree>
    <p:extLst>
      <p:ext uri="{BB962C8B-B14F-4D97-AF65-F5344CB8AC3E}">
        <p14:creationId xmlns:p14="http://schemas.microsoft.com/office/powerpoint/2010/main" val="1103485334"/>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63D5E-5BB3-7B07-1B81-A82C057DF360}"/>
              </a:ext>
            </a:extLst>
          </p:cNvPr>
          <p:cNvSpPr>
            <a:spLocks noGrp="1"/>
          </p:cNvSpPr>
          <p:nvPr>
            <p:ph type="title"/>
          </p:nvPr>
        </p:nvSpPr>
        <p:spPr/>
        <p:txBody>
          <a:bodyPr/>
          <a:lstStyle/>
          <a:p>
            <a:r>
              <a:rPr lang="en-HK"/>
              <a:t>GPT-image-1.5 sample</a:t>
            </a:r>
          </a:p>
        </p:txBody>
      </p:sp>
      <p:pic>
        <p:nvPicPr>
          <p:cNvPr id="2050" name="Picture 2">
            <a:extLst>
              <a:ext uri="{FF2B5EF4-FFF2-40B4-BE49-F238E27FC236}">
                <a16:creationId xmlns:a16="http://schemas.microsoft.com/office/drawing/2014/main" id="{7624B8F8-BF9D-E665-E30D-867C555FAF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1795" y="3429000"/>
            <a:ext cx="3230123" cy="323012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ADB2E459-A2CC-9C8B-8BEE-FE5460F778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271" y="4048030"/>
            <a:ext cx="4030579" cy="268705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82C36AC3-F657-FC6D-DE7C-DFDF4AD0AB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2885" y="234301"/>
            <a:ext cx="4017266" cy="267817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50A3E21B-CF60-CA91-6B24-22B93E2D2E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85" y="1167326"/>
            <a:ext cx="4086865" cy="272457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A6D50CC-B926-6F37-6170-12049462CEA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14218" y="3002824"/>
            <a:ext cx="4284209" cy="2856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61660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021A0-C2B0-F645-2785-077C15F6BAF7}"/>
            </a:ext>
          </a:extLst>
        </p:cNvPr>
        <p:cNvGrpSpPr/>
        <p:nvPr/>
      </p:nvGrpSpPr>
      <p:grpSpPr>
        <a:xfrm>
          <a:off x="0" y="0"/>
          <a:ext cx="0" cy="0"/>
          <a:chOff x="0" y="0"/>
          <a:chExt cx="0" cy="0"/>
        </a:xfrm>
      </p:grpSpPr>
      <p:pic>
        <p:nvPicPr>
          <p:cNvPr id="28" name="Picture 27">
            <a:extLst>
              <a:ext uri="{FF2B5EF4-FFF2-40B4-BE49-F238E27FC236}">
                <a16:creationId xmlns:a16="http://schemas.microsoft.com/office/drawing/2014/main" id="{557F3B3A-A5C0-A098-A1D4-4D6307BAF402}"/>
              </a:ext>
            </a:extLst>
          </p:cNvPr>
          <p:cNvPicPr>
            <a:picLocks noChangeAspect="1"/>
          </p:cNvPicPr>
          <p:nvPr/>
        </p:nvPicPr>
        <p:blipFill>
          <a:blip r:embed="rId3"/>
          <a:srcRect t="13025" b="14408"/>
          <a:stretch>
            <a:fillRect/>
          </a:stretch>
        </p:blipFill>
        <p:spPr>
          <a:xfrm>
            <a:off x="0" y="0"/>
            <a:ext cx="12192000" cy="6858000"/>
          </a:xfrm>
          <a:prstGeom prst="rect">
            <a:avLst/>
          </a:prstGeom>
        </p:spPr>
      </p:pic>
      <p:sp>
        <p:nvSpPr>
          <p:cNvPr id="14" name="Title 2">
            <a:extLst>
              <a:ext uri="{FF2B5EF4-FFF2-40B4-BE49-F238E27FC236}">
                <a16:creationId xmlns:a16="http://schemas.microsoft.com/office/drawing/2014/main" id="{43DB0A93-AED6-7448-6D02-2B4EB940CF4B}"/>
              </a:ext>
            </a:extLst>
          </p:cNvPr>
          <p:cNvSpPr txBox="1">
            <a:spLocks/>
          </p:cNvSpPr>
          <p:nvPr/>
        </p:nvSpPr>
        <p:spPr>
          <a:xfrm>
            <a:off x="593761" y="1204654"/>
            <a:ext cx="2675246" cy="5137779"/>
          </a:xfrm>
          <a:prstGeom prst="roundRect">
            <a:avLst>
              <a:gd name="adj" fmla="val 4450"/>
            </a:avLst>
          </a:prstGeom>
          <a:gradFill flip="none" rotWithShape="1">
            <a:gsLst>
              <a:gs pos="0">
                <a:schemeClr val="accent1"/>
              </a:gs>
              <a:gs pos="100000">
                <a:schemeClr val="accent2"/>
              </a:gs>
            </a:gsLst>
            <a:path path="circle">
              <a:fillToRect l="100000" t="100000"/>
            </a:path>
            <a:tileRect r="-100000" b="-100000"/>
          </a:gradFill>
          <a:ln w="12700">
            <a:noFill/>
            <a:headEnd type="none" w="med" len="med"/>
            <a:tailEnd type="none" w="med" len="med"/>
          </a:ln>
          <a:effectLst>
            <a:outerShdw blurRad="152400" dist="38100" dir="2700000" algn="tl" rotWithShape="0">
              <a:prstClr val="black">
                <a:alpha val="39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760" tIns="0" rIns="0" bIns="0" numCol="1" spcCol="0" rtlCol="0" fromWordArt="0" anchor="ctr" anchorCtr="0" forceAA="0" compatLnSpc="1">
            <a:prstTxWarp prst="textNoShape">
              <a:avLst/>
            </a:prstTxWarp>
            <a:noAutofit/>
          </a:bodyPr>
          <a:lstStyle>
            <a:defPPr>
              <a:defRPr lang="en-US"/>
            </a:defPPr>
            <a:lvl1pPr algn="ctr" defTabSz="491019" fontAlgn="base">
              <a:spcAft>
                <a:spcPct val="0"/>
              </a:spcAft>
              <a:defRPr b="1">
                <a:solidFill>
                  <a:schemeClr val="bg1"/>
                </a:solidFill>
                <a:latin typeface="Segoe UI Semibold" panose="020B0502040204020203" pitchFamily="34" charset="0"/>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l" defTabSz="491019" rtl="0" eaLnBrk="1" fontAlgn="base" latinLnBrk="0" hangingPunct="1">
              <a:lnSpc>
                <a:spcPct val="90000"/>
              </a:lnSpc>
              <a:spcBef>
                <a:spcPts val="0"/>
              </a:spcBef>
              <a:spcAft>
                <a:spcPct val="0"/>
              </a:spcAft>
              <a:buClrTx/>
              <a:buSzTx/>
              <a:buFontTx/>
              <a:buNone/>
              <a:tabLst/>
              <a:defRPr/>
            </a:pPr>
            <a:br>
              <a:rPr kumimoji="0" lang="en-US" sz="1800" b="0" i="0" u="none" strike="noStrike" kern="1200" cap="none" spc="0" normalizeH="0" baseline="0" noProof="0">
                <a:ln>
                  <a:noFill/>
                </a:ln>
                <a:solidFill>
                  <a:srgbClr val="FFFFFF"/>
                </a:solidFill>
                <a:effectLst/>
                <a:uLnTx/>
                <a:uFillTx/>
                <a:latin typeface="Segoe Sans Text Semibold"/>
                <a:ea typeface="+mn-ea"/>
                <a:cs typeface="Segoe Sans Text" pitchFamily="2" charset="0"/>
              </a:rPr>
            </a:br>
            <a:endParaRPr kumimoji="0" lang="en-US" sz="1800" b="0" i="0" u="none" strike="noStrike" kern="1200" cap="none" spc="0" normalizeH="0" baseline="0" noProof="0">
              <a:ln>
                <a:noFill/>
              </a:ln>
              <a:solidFill>
                <a:srgbClr val="FFFFFF"/>
              </a:solidFill>
              <a:effectLst/>
              <a:uLnTx/>
              <a:uFillTx/>
              <a:latin typeface="Segoe Sans Text Semibold"/>
              <a:ea typeface="+mn-ea"/>
              <a:cs typeface="Segoe Sans Text" pitchFamily="2" charset="0"/>
            </a:endParaRPr>
          </a:p>
        </p:txBody>
      </p:sp>
      <p:sp>
        <p:nvSpPr>
          <p:cNvPr id="16" name="Title 2">
            <a:extLst>
              <a:ext uri="{FF2B5EF4-FFF2-40B4-BE49-F238E27FC236}">
                <a16:creationId xmlns:a16="http://schemas.microsoft.com/office/drawing/2014/main" id="{031B3DCA-3412-0DE7-95D9-6DDFB33A360B}"/>
              </a:ext>
            </a:extLst>
          </p:cNvPr>
          <p:cNvSpPr txBox="1">
            <a:spLocks/>
          </p:cNvSpPr>
          <p:nvPr/>
        </p:nvSpPr>
        <p:spPr>
          <a:xfrm>
            <a:off x="3463048" y="1244790"/>
            <a:ext cx="7963710" cy="1655449"/>
          </a:xfrm>
          <a:prstGeom prst="roundRect">
            <a:avLst>
              <a:gd name="adj" fmla="val 10818"/>
            </a:avLst>
          </a:prstGeom>
          <a:solidFill>
            <a:schemeClr val="bg1"/>
          </a:solidFill>
          <a:ln w="12700">
            <a:gradFill>
              <a:gsLst>
                <a:gs pos="0">
                  <a:schemeClr val="accent1"/>
                </a:gs>
                <a:gs pos="100000">
                  <a:schemeClr val="accent2"/>
                </a:gs>
              </a:gsLst>
              <a:lin ang="5400000" scaled="1"/>
            </a:gra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82880" rIns="0" bIns="0" numCol="1" spcCol="0" rtlCol="0" fromWordArt="0" anchor="t" anchorCtr="0" forceAA="0" compatLnSpc="1">
            <a:prstTxWarp prst="textNoShape">
              <a:avLst/>
            </a:prstTxWarp>
            <a:noAutofit/>
          </a:bodyPr>
          <a:lstStyle>
            <a:defPPr>
              <a:defRPr lang="en-US"/>
            </a:defPPr>
            <a:lvl1pPr algn="ctr" defTabSz="491019" fontAlgn="base">
              <a:spcAft>
                <a:spcPct val="0"/>
              </a:spcAft>
              <a:defRPr b="1">
                <a:solidFill>
                  <a:schemeClr val="bg1"/>
                </a:solidFill>
                <a:latin typeface="Segoe UI Semibold" panose="020B0502040204020203" pitchFamily="34" charset="0"/>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491019" rtl="0" eaLnBrk="1" fontAlgn="base" latinLnBrk="0" hangingPunct="1">
              <a:lnSpc>
                <a:spcPct val="100000"/>
              </a:lnSpc>
              <a:spcBef>
                <a:spcPts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Segoe Sans Text Semibold"/>
                <a:ea typeface="+mn-ea"/>
                <a:cs typeface="Segoe Sans Text"/>
              </a:rPr>
              <a:t>Models direct from Azure</a:t>
            </a:r>
          </a:p>
          <a:p>
            <a:pPr marL="0" marR="0" lvl="0" indent="0" algn="ctr" defTabSz="491019" rtl="0" eaLnBrk="1" fontAlgn="base"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78D4"/>
                </a:solidFill>
                <a:effectLst/>
                <a:uLnTx/>
                <a:uFillTx/>
                <a:latin typeface="Segoe UI Semibold"/>
                <a:ea typeface="+mn-ea"/>
                <a:cs typeface="Segoe UI Semibold"/>
              </a:rPr>
              <a:t>Azure-hosted, Azure-sold. API Licensed and supported directly by Microsoft</a:t>
            </a:r>
            <a:endParaRPr kumimoji="0" lang="en-US" sz="1200" b="1" i="0" u="none" strike="noStrike" kern="1200" cap="none" spc="0" normalizeH="0" baseline="0" noProof="0" dirty="0">
              <a:ln>
                <a:noFill/>
              </a:ln>
              <a:solidFill>
                <a:srgbClr val="0078D4"/>
              </a:solidFill>
              <a:effectLst/>
              <a:uLnTx/>
              <a:uFillTx/>
              <a:latin typeface="Segoe UI Semibold" panose="020B0502040204020203" pitchFamily="34" charset="0"/>
              <a:ea typeface="+mn-ea"/>
              <a:cs typeface="Segoe UI" pitchFamily="34" charset="0"/>
            </a:endParaRPr>
          </a:p>
          <a:p>
            <a:pPr marL="0" marR="0" lvl="0" indent="0" algn="ctr" defTabSz="491019" rtl="0" eaLnBrk="1" fontAlgn="base" latinLnBrk="0" hangingPunct="1">
              <a:lnSpc>
                <a:spcPct val="100000"/>
              </a:lnSpc>
              <a:spcBef>
                <a:spcPts val="0"/>
              </a:spcBef>
              <a:spcAft>
                <a:spcPct val="0"/>
              </a:spcAft>
              <a:buClrTx/>
              <a:buSzTx/>
              <a:buFontTx/>
              <a:buNone/>
              <a:tabLst/>
              <a:defRPr/>
            </a:pPr>
            <a:endParaRPr kumimoji="0" lang="en-US" sz="2800" b="1" i="0" u="none" strike="noStrike" kern="1200" cap="none" spc="0" normalizeH="0" baseline="0" noProof="0" dirty="0">
              <a:ln>
                <a:noFill/>
              </a:ln>
              <a:solidFill>
                <a:srgbClr val="000000"/>
              </a:solidFill>
              <a:effectLst/>
              <a:uLnTx/>
              <a:uFillTx/>
              <a:latin typeface="Segoe Sans Text Semibold"/>
              <a:ea typeface="+mn-ea"/>
              <a:cs typeface="Segoe Sans Text" pitchFamily="2" charset="0"/>
            </a:endParaRPr>
          </a:p>
        </p:txBody>
      </p:sp>
      <p:sp>
        <p:nvSpPr>
          <p:cNvPr id="17" name="Title 2">
            <a:extLst>
              <a:ext uri="{FF2B5EF4-FFF2-40B4-BE49-F238E27FC236}">
                <a16:creationId xmlns:a16="http://schemas.microsoft.com/office/drawing/2014/main" id="{7F439D7C-3968-772B-2BB6-9936083875BE}"/>
              </a:ext>
            </a:extLst>
          </p:cNvPr>
          <p:cNvSpPr txBox="1">
            <a:spLocks/>
          </p:cNvSpPr>
          <p:nvPr/>
        </p:nvSpPr>
        <p:spPr>
          <a:xfrm>
            <a:off x="3463048" y="2943834"/>
            <a:ext cx="7963710" cy="3398600"/>
          </a:xfrm>
          <a:prstGeom prst="roundRect">
            <a:avLst>
              <a:gd name="adj" fmla="val 6909"/>
            </a:avLst>
          </a:prstGeom>
          <a:solidFill>
            <a:schemeClr val="bg1"/>
          </a:solidFill>
          <a:ln w="12700">
            <a:gradFill>
              <a:gsLst>
                <a:gs pos="0">
                  <a:schemeClr val="accent1"/>
                </a:gs>
                <a:gs pos="100000">
                  <a:schemeClr val="accent2"/>
                </a:gs>
              </a:gsLst>
              <a:lin ang="5400000" scaled="1"/>
            </a:gra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182880" rIns="0" bIns="0" numCol="1" spcCol="0" rtlCol="0" fromWordArt="0" anchor="t" anchorCtr="0" forceAA="0" compatLnSpc="1">
            <a:prstTxWarp prst="textNoShape">
              <a:avLst/>
            </a:prstTxWarp>
            <a:noAutofit/>
          </a:bodyPr>
          <a:lstStyle>
            <a:defPPr>
              <a:defRPr lang="en-US"/>
            </a:defPPr>
            <a:lvl1pPr algn="ctr" defTabSz="491019" fontAlgn="base">
              <a:spcAft>
                <a:spcPct val="0"/>
              </a:spcAft>
              <a:defRPr b="1">
                <a:solidFill>
                  <a:schemeClr val="bg1"/>
                </a:solidFill>
                <a:latin typeface="Segoe UI Semibold" panose="020B0502040204020203" pitchFamily="34" charset="0"/>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491019" rtl="0" eaLnBrk="1" fontAlgn="base" latinLnBrk="0" hangingPunct="1">
              <a:lnSpc>
                <a:spcPct val="100000"/>
              </a:lnSpc>
              <a:spcBef>
                <a:spcPts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Segoe Sans Text Semibold"/>
                <a:ea typeface="+mn-ea"/>
                <a:cs typeface="Segoe Sans Text"/>
              </a:rPr>
              <a:t>Models from Community &amp; Partners</a:t>
            </a:r>
          </a:p>
          <a:p>
            <a:pPr marL="0" marR="0" lvl="0" indent="0" algn="ctr" defTabSz="491019" rtl="0" eaLnBrk="1" fontAlgn="base"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78D4"/>
                </a:solidFill>
                <a:effectLst/>
                <a:uLnTx/>
                <a:uFillTx/>
                <a:latin typeface="Segoe UI Semibold"/>
                <a:ea typeface="+mn-ea"/>
                <a:cs typeface="Segoe UI Semibold"/>
              </a:rPr>
              <a:t>Azure-hosted, partner-sold or open-source, licensing/support from partner or community</a:t>
            </a:r>
            <a:endParaRPr kumimoji="0" lang="en-US" sz="1200" b="1" i="0" u="none" strike="noStrike" kern="1200" cap="none" spc="0" normalizeH="0" baseline="0" noProof="0" dirty="0">
              <a:ln>
                <a:noFill/>
              </a:ln>
              <a:solidFill>
                <a:srgbClr val="0078D4"/>
              </a:solidFill>
              <a:effectLst/>
              <a:uLnTx/>
              <a:uFillTx/>
              <a:latin typeface="Segoe UI Semibold" panose="020B0502040204020203" pitchFamily="34" charset="0"/>
              <a:ea typeface="+mn-ea"/>
              <a:cs typeface="Segoe UI" pitchFamily="34" charset="0"/>
            </a:endParaRPr>
          </a:p>
          <a:p>
            <a:pPr marL="0" marR="0" lvl="0" indent="0" algn="ctr" defTabSz="491019" rtl="0" eaLnBrk="1" fontAlgn="base" latinLnBrk="0" hangingPunct="1">
              <a:lnSpc>
                <a:spcPct val="100000"/>
              </a:lnSpc>
              <a:spcBef>
                <a:spcPts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Segoe Sans Text Semibold"/>
              <a:ea typeface="+mn-ea"/>
              <a:cs typeface="Segoe Sans Text" pitchFamily="2" charset="0"/>
            </a:endParaRPr>
          </a:p>
        </p:txBody>
      </p:sp>
      <p:sp>
        <p:nvSpPr>
          <p:cNvPr id="18" name="Title 17">
            <a:extLst>
              <a:ext uri="{FF2B5EF4-FFF2-40B4-BE49-F238E27FC236}">
                <a16:creationId xmlns:a16="http://schemas.microsoft.com/office/drawing/2014/main" id="{61832B08-E722-D96A-EEA4-CEF581681E9E}"/>
              </a:ext>
            </a:extLst>
          </p:cNvPr>
          <p:cNvSpPr>
            <a:spLocks noGrp="1"/>
          </p:cNvSpPr>
          <p:nvPr>
            <p:ph type="title"/>
          </p:nvPr>
        </p:nvSpPr>
        <p:spPr>
          <a:xfrm>
            <a:off x="593761" y="164604"/>
            <a:ext cx="11018520" cy="553998"/>
          </a:xfrm>
        </p:spPr>
        <p:txBody>
          <a:bodyPr/>
          <a:lstStyle/>
          <a:p>
            <a:r>
              <a:rPr lang="en-US"/>
              <a:t>Find the best models for your AI applications</a:t>
            </a:r>
          </a:p>
        </p:txBody>
      </p:sp>
      <p:grpSp>
        <p:nvGrpSpPr>
          <p:cNvPr id="2" name="Group 1">
            <a:extLst>
              <a:ext uri="{FF2B5EF4-FFF2-40B4-BE49-F238E27FC236}">
                <a16:creationId xmlns:a16="http://schemas.microsoft.com/office/drawing/2014/main" id="{FF1F5C17-B4A0-7683-E8CB-A4195DEC29D6}"/>
              </a:ext>
            </a:extLst>
          </p:cNvPr>
          <p:cNvGrpSpPr/>
          <p:nvPr/>
        </p:nvGrpSpPr>
        <p:grpSpPr>
          <a:xfrm>
            <a:off x="5496552" y="2052210"/>
            <a:ext cx="3896700" cy="775150"/>
            <a:chOff x="3113706" y="3649862"/>
            <a:chExt cx="5964587" cy="1257134"/>
          </a:xfrm>
        </p:grpSpPr>
        <p:pic>
          <p:nvPicPr>
            <p:cNvPr id="3" name="Picture 2" descr="Grok color icon in PNG, SVG">
              <a:extLst>
                <a:ext uri="{FF2B5EF4-FFF2-40B4-BE49-F238E27FC236}">
                  <a16:creationId xmlns:a16="http://schemas.microsoft.com/office/drawing/2014/main" id="{E4199D4C-ECD5-2118-BCA4-F351C58CBF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31" y="3667123"/>
              <a:ext cx="400373" cy="40037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744A09C-7928-16D0-245C-AEDDC9320DD4}"/>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649" b="89474" l="9910" r="93694">
                          <a14:foregroundMark x1="93694" y1="28947" x2="92793" y2="28947"/>
                        </a14:backgroundRemoval>
                      </a14:imgEffect>
                    </a14:imgLayer>
                  </a14:imgProps>
                </a:ext>
              </a:extLst>
            </a:blip>
            <a:stretch>
              <a:fillRect/>
            </a:stretch>
          </p:blipFill>
          <p:spPr>
            <a:xfrm>
              <a:off x="4358339" y="3649862"/>
              <a:ext cx="445208" cy="457241"/>
            </a:xfrm>
            <a:prstGeom prst="rect">
              <a:avLst/>
            </a:prstGeom>
          </p:spPr>
        </p:pic>
        <p:pic>
          <p:nvPicPr>
            <p:cNvPr id="8" name="Picture 7" descr="A white letter on a red and yellow background&#10;&#10;AI-generated content may be incorrect.">
              <a:extLst>
                <a:ext uri="{FF2B5EF4-FFF2-40B4-BE49-F238E27FC236}">
                  <a16:creationId xmlns:a16="http://schemas.microsoft.com/office/drawing/2014/main" id="{99FB6375-C5D3-98F9-0850-8FE7788382CF}"/>
                </a:ext>
              </a:extLst>
            </p:cNvPr>
            <p:cNvPicPr>
              <a:picLocks noChangeAspect="1"/>
            </p:cNvPicPr>
            <p:nvPr/>
          </p:nvPicPr>
          <p:blipFill>
            <a:blip r:embed="rId7"/>
            <a:stretch>
              <a:fillRect/>
            </a:stretch>
          </p:blipFill>
          <p:spPr>
            <a:xfrm>
              <a:off x="5433179" y="3700462"/>
              <a:ext cx="315603" cy="323234"/>
            </a:xfrm>
            <a:prstGeom prst="rect">
              <a:avLst/>
            </a:prstGeom>
          </p:spPr>
        </p:pic>
        <p:pic>
          <p:nvPicPr>
            <p:cNvPr id="9" name="Graphic 8">
              <a:extLst>
                <a:ext uri="{FF2B5EF4-FFF2-40B4-BE49-F238E27FC236}">
                  <a16:creationId xmlns:a16="http://schemas.microsoft.com/office/drawing/2014/main" id="{5964B7C4-246B-35E4-B553-F1769995CE3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420907" y="3742271"/>
              <a:ext cx="400372" cy="314717"/>
            </a:xfrm>
            <a:prstGeom prst="rect">
              <a:avLst/>
            </a:prstGeom>
          </p:spPr>
        </p:pic>
        <p:sp>
          <p:nvSpPr>
            <p:cNvPr id="13" name="TextBox 12">
              <a:extLst>
                <a:ext uri="{FF2B5EF4-FFF2-40B4-BE49-F238E27FC236}">
                  <a16:creationId xmlns:a16="http://schemas.microsoft.com/office/drawing/2014/main" id="{EF31E80B-7361-C62F-4BB3-B76DAD7A41F5}"/>
                </a:ext>
              </a:extLst>
            </p:cNvPr>
            <p:cNvSpPr txBox="1"/>
            <p:nvPr/>
          </p:nvSpPr>
          <p:spPr>
            <a:xfrm>
              <a:off x="6143817" y="4120833"/>
              <a:ext cx="914400" cy="524107"/>
            </a:xfrm>
            <a:prstGeom prst="rect">
              <a:avLst/>
            </a:prstGeom>
            <a:noFill/>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000000"/>
                  </a:solidFill>
                  <a:effectLst/>
                  <a:uLnTx/>
                  <a:uFillTx/>
                  <a:latin typeface="Segoe Sans Text"/>
                  <a:ea typeface="+mn-ea"/>
                  <a:cs typeface="Segoe Sans Text"/>
                </a:rPr>
                <a:t>Azure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000000"/>
                  </a:solidFill>
                  <a:effectLst/>
                  <a:uLnTx/>
                  <a:uFillTx/>
                  <a:latin typeface="Segoe Sans Text"/>
                  <a:ea typeface="+mn-ea"/>
                  <a:cs typeface="+mn-cs"/>
                </a:rPr>
                <a:t>Grok</a:t>
              </a:r>
            </a:p>
          </p:txBody>
        </p:sp>
        <p:sp>
          <p:nvSpPr>
            <p:cNvPr id="19" name="TextBox 18">
              <a:extLst>
                <a:ext uri="{FF2B5EF4-FFF2-40B4-BE49-F238E27FC236}">
                  <a16:creationId xmlns:a16="http://schemas.microsoft.com/office/drawing/2014/main" id="{7FD136FE-C752-5641-B2E9-131203020460}"/>
                </a:ext>
              </a:extLst>
            </p:cNvPr>
            <p:cNvSpPr txBox="1"/>
            <p:nvPr/>
          </p:nvSpPr>
          <p:spPr>
            <a:xfrm>
              <a:off x="7081855" y="4120833"/>
              <a:ext cx="1187994" cy="524107"/>
            </a:xfrm>
            <a:prstGeom prst="rect">
              <a:avLst/>
            </a:prstGeom>
            <a:noFill/>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Sans Text"/>
                  <a:ea typeface="+mn-ea"/>
                  <a:cs typeface="+mn-cs"/>
                </a:rPr>
                <a:t>Azure Black </a:t>
              </a:r>
              <a:br>
                <a:rPr kumimoji="0" lang="en-US" sz="1050" b="0" i="0" u="none" strike="noStrike" kern="0" cap="none" spc="0" normalizeH="0" baseline="0" noProof="0">
                  <a:ln>
                    <a:noFill/>
                  </a:ln>
                  <a:solidFill>
                    <a:srgbClr val="000000"/>
                  </a:solidFill>
                  <a:effectLst/>
                  <a:uLnTx/>
                  <a:uFillTx/>
                  <a:latin typeface="Segoe Sans Text"/>
                  <a:ea typeface="+mn-ea"/>
                  <a:cs typeface="+mn-cs"/>
                </a:rPr>
              </a:br>
              <a:r>
                <a:rPr kumimoji="0" lang="en-US" sz="1050" b="0" i="0" u="none" strike="noStrike" kern="0" cap="none" spc="0" normalizeH="0" baseline="0" noProof="0">
                  <a:ln>
                    <a:noFill/>
                  </a:ln>
                  <a:solidFill>
                    <a:srgbClr val="000000"/>
                  </a:solidFill>
                  <a:effectLst/>
                  <a:uLnTx/>
                  <a:uFillTx/>
                  <a:latin typeface="Segoe Sans Text"/>
                  <a:ea typeface="+mn-ea"/>
                  <a:cs typeface="+mn-cs"/>
                </a:rPr>
                <a:t>Forest Labs</a:t>
              </a:r>
            </a:p>
          </p:txBody>
        </p:sp>
        <p:sp>
          <p:nvSpPr>
            <p:cNvPr id="20" name="TextBox 19">
              <a:extLst>
                <a:ext uri="{FF2B5EF4-FFF2-40B4-BE49-F238E27FC236}">
                  <a16:creationId xmlns:a16="http://schemas.microsoft.com/office/drawing/2014/main" id="{3FD9ADDB-F5E8-6EB9-60AF-A59FBDCABEB3}"/>
                </a:ext>
              </a:extLst>
            </p:cNvPr>
            <p:cNvSpPr txBox="1"/>
            <p:nvPr/>
          </p:nvSpPr>
          <p:spPr>
            <a:xfrm>
              <a:off x="3113706" y="4120835"/>
              <a:ext cx="914400" cy="786161"/>
            </a:xfrm>
            <a:prstGeom prst="rect">
              <a:avLst/>
            </a:prstGeom>
            <a:noFill/>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Sans Text"/>
                  <a:ea typeface="+mn-ea"/>
                  <a:cs typeface="+mn-cs"/>
                </a:rPr>
                <a:t>Azure OpenAI</a:t>
              </a:r>
              <a:br>
                <a:rPr kumimoji="0" lang="en-US" sz="1050" b="0" i="0" u="none" strike="noStrike" kern="0" cap="none" spc="0" normalizeH="0" baseline="0" noProof="0">
                  <a:ln>
                    <a:noFill/>
                  </a:ln>
                  <a:solidFill>
                    <a:srgbClr val="000000"/>
                  </a:solidFill>
                  <a:effectLst/>
                  <a:uLnTx/>
                  <a:uFillTx/>
                  <a:latin typeface="Segoe Sans Text"/>
                  <a:ea typeface="+mn-ea"/>
                  <a:cs typeface="+mn-cs"/>
                </a:rPr>
              </a:br>
              <a:endParaRPr kumimoji="0" lang="en-US" sz="1050" b="0" i="0" u="none" strike="noStrike" kern="0" cap="none" spc="0" normalizeH="0" baseline="0" noProof="0">
                <a:ln>
                  <a:noFill/>
                </a:ln>
                <a:solidFill>
                  <a:srgbClr val="000000"/>
                </a:solidFill>
                <a:effectLst/>
                <a:uLnTx/>
                <a:uFillTx/>
                <a:latin typeface="Segoe Sans Text"/>
                <a:ea typeface="+mn-ea"/>
                <a:cs typeface="+mn-cs"/>
              </a:endParaRPr>
            </a:p>
          </p:txBody>
        </p:sp>
        <p:sp>
          <p:nvSpPr>
            <p:cNvPr id="21" name="TextBox 20">
              <a:extLst>
                <a:ext uri="{FF2B5EF4-FFF2-40B4-BE49-F238E27FC236}">
                  <a16:creationId xmlns:a16="http://schemas.microsoft.com/office/drawing/2014/main" id="{664C1227-EC0C-4D09-4FBF-3C9C35C98A9B}"/>
                </a:ext>
              </a:extLst>
            </p:cNvPr>
            <p:cNvSpPr txBox="1"/>
            <p:nvPr/>
          </p:nvSpPr>
          <p:spPr>
            <a:xfrm>
              <a:off x="4123743" y="4120833"/>
              <a:ext cx="914400" cy="786161"/>
            </a:xfrm>
            <a:prstGeom prst="rect">
              <a:avLst/>
            </a:prstGeom>
            <a:noFill/>
          </p:spPr>
          <p:txBody>
            <a:bodyPr wrap="square" lIns="0" tIns="0" rIns="0" bIns="0" rtlCol="0" anchor="t">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000000"/>
                  </a:solidFill>
                  <a:effectLst/>
                  <a:uLnTx/>
                  <a:uFillTx/>
                  <a:latin typeface="Segoe Sans Text"/>
                  <a:ea typeface="+mn-ea"/>
                  <a:cs typeface="+mn-cs"/>
                </a:rPr>
                <a:t>Azure DeepSe</a:t>
              </a:r>
              <a:r>
                <a:rPr kumimoji="0" lang="en-US" sz="1050" b="0" i="0" u="none" strike="noStrike" kern="0" cap="none" spc="0" normalizeH="0" baseline="0" noProof="0" dirty="0">
                  <a:ln>
                    <a:noFill/>
                  </a:ln>
                  <a:solidFill>
                    <a:srgbClr val="000000"/>
                  </a:solidFill>
                  <a:effectLst/>
                  <a:uLnTx/>
                  <a:uFillTx/>
                  <a:latin typeface="Segoe Sans Text"/>
                  <a:ea typeface="+mn-ea"/>
                  <a:cs typeface="Segoe Sans Text"/>
                </a:rPr>
                <a:t>ek</a:t>
              </a:r>
              <a:br>
                <a:rPr kumimoji="0" lang="en-US" sz="1050" b="0" i="0" u="none" strike="noStrike" kern="0" cap="none" spc="0" normalizeH="0" baseline="0" noProof="0" dirty="0">
                  <a:ln>
                    <a:noFill/>
                  </a:ln>
                  <a:solidFill>
                    <a:srgbClr val="000000"/>
                  </a:solidFill>
                  <a:effectLst/>
                  <a:uLnTx/>
                  <a:uFillTx/>
                  <a:latin typeface="Segoe Sans Text"/>
                  <a:ea typeface="+mn-ea"/>
                  <a:cs typeface="+mn-cs"/>
                </a:rPr>
              </a:br>
              <a:endParaRPr kumimoji="0" lang="en-US" sz="1050" b="0" i="0" u="none" strike="noStrike" kern="0" cap="none" spc="0" normalizeH="0" baseline="0" noProof="0" dirty="0">
                <a:ln>
                  <a:noFill/>
                </a:ln>
                <a:solidFill>
                  <a:srgbClr val="000000"/>
                </a:solidFill>
                <a:effectLst/>
                <a:uLnTx/>
                <a:uFillTx/>
                <a:latin typeface="Segoe Sans Text"/>
                <a:ea typeface="+mn-ea"/>
                <a:cs typeface="+mn-cs"/>
              </a:endParaRPr>
            </a:p>
          </p:txBody>
        </p:sp>
        <p:sp>
          <p:nvSpPr>
            <p:cNvPr id="22" name="TextBox 21">
              <a:extLst>
                <a:ext uri="{FF2B5EF4-FFF2-40B4-BE49-F238E27FC236}">
                  <a16:creationId xmlns:a16="http://schemas.microsoft.com/office/drawing/2014/main" id="{5F83D1C3-0D8B-E9C2-5AF0-DE8950F88DB3}"/>
                </a:ext>
              </a:extLst>
            </p:cNvPr>
            <p:cNvSpPr txBox="1"/>
            <p:nvPr/>
          </p:nvSpPr>
          <p:spPr>
            <a:xfrm>
              <a:off x="5133780" y="4120833"/>
              <a:ext cx="914400" cy="786161"/>
            </a:xfrm>
            <a:prstGeom prst="rect">
              <a:avLst/>
            </a:prstGeom>
            <a:noFill/>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dirty="0">
                  <a:ln>
                    <a:noFill/>
                  </a:ln>
                  <a:solidFill>
                    <a:srgbClr val="000000"/>
                  </a:solidFill>
                  <a:effectLst/>
                  <a:uLnTx/>
                  <a:uFillTx/>
                  <a:latin typeface="Segoe Sans Text"/>
                  <a:ea typeface="+mn-ea"/>
                  <a:cs typeface="+mn-cs"/>
                </a:rPr>
                <a:t>Azure Mistral AI</a:t>
              </a:r>
              <a:br>
                <a:rPr kumimoji="0" lang="en-US" sz="1050" b="0" i="0" u="none" strike="noStrike" kern="0" cap="none" spc="0" normalizeH="0" baseline="0" noProof="0" dirty="0">
                  <a:ln>
                    <a:noFill/>
                  </a:ln>
                  <a:solidFill>
                    <a:srgbClr val="000000"/>
                  </a:solidFill>
                  <a:effectLst/>
                  <a:uLnTx/>
                  <a:uFillTx/>
                  <a:latin typeface="Segoe Sans Text"/>
                  <a:ea typeface="+mn-ea"/>
                  <a:cs typeface="+mn-cs"/>
                </a:rPr>
              </a:br>
              <a:endParaRPr kumimoji="0" lang="en-US" sz="1050" b="0" i="0" u="none" strike="noStrike" kern="0" cap="none" spc="0" normalizeH="0" baseline="0" noProof="0" dirty="0">
                <a:ln>
                  <a:noFill/>
                </a:ln>
                <a:solidFill>
                  <a:srgbClr val="000000"/>
                </a:solidFill>
                <a:effectLst/>
                <a:uLnTx/>
                <a:uFillTx/>
                <a:latin typeface="Segoe Sans Text"/>
                <a:ea typeface="+mn-ea"/>
                <a:cs typeface="Segoe Sans Text"/>
              </a:endParaRPr>
            </a:p>
          </p:txBody>
        </p:sp>
        <p:sp>
          <p:nvSpPr>
            <p:cNvPr id="23" name="TextBox 22">
              <a:extLst>
                <a:ext uri="{FF2B5EF4-FFF2-40B4-BE49-F238E27FC236}">
                  <a16:creationId xmlns:a16="http://schemas.microsoft.com/office/drawing/2014/main" id="{100BE8E7-297E-3FD0-BA22-82F40D459F6F}"/>
                </a:ext>
              </a:extLst>
            </p:cNvPr>
            <p:cNvSpPr txBox="1"/>
            <p:nvPr/>
          </p:nvSpPr>
          <p:spPr>
            <a:xfrm>
              <a:off x="8163893" y="4120833"/>
              <a:ext cx="914400" cy="524107"/>
            </a:xfrm>
            <a:prstGeom prst="rect">
              <a:avLst/>
            </a:prstGeom>
            <a:noFill/>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Sans Text"/>
                  <a:ea typeface="+mn-ea"/>
                  <a:cs typeface="+mn-cs"/>
                </a:rPr>
                <a:t>Azure </a:t>
              </a:r>
              <a:br>
                <a:rPr kumimoji="0" lang="en-US" sz="1050" b="0" i="0" u="none" strike="noStrike" kern="0" cap="none" spc="0" normalizeH="0" baseline="0" noProof="0">
                  <a:ln>
                    <a:noFill/>
                  </a:ln>
                  <a:solidFill>
                    <a:srgbClr val="000000"/>
                  </a:solidFill>
                  <a:effectLst/>
                  <a:uLnTx/>
                  <a:uFillTx/>
                  <a:latin typeface="Segoe Sans Text"/>
                  <a:ea typeface="+mn-ea"/>
                  <a:cs typeface="+mn-cs"/>
                </a:rPr>
              </a:br>
              <a:r>
                <a:rPr kumimoji="0" lang="en-US" sz="1050" b="0" i="0" u="none" strike="noStrike" kern="0" cap="none" spc="0" normalizeH="0" baseline="0" noProof="0" err="1">
                  <a:ln>
                    <a:noFill/>
                  </a:ln>
                  <a:solidFill>
                    <a:srgbClr val="000000"/>
                  </a:solidFill>
                  <a:effectLst/>
                  <a:uLnTx/>
                  <a:uFillTx/>
                  <a:latin typeface="Segoe Sans Text"/>
                  <a:ea typeface="+mn-ea"/>
                  <a:cs typeface="+mn-cs"/>
                </a:rPr>
                <a:t>LlamCa</a:t>
              </a:r>
              <a:endParaRPr kumimoji="0" lang="en-US" sz="1050" b="0" i="0" u="none" strike="noStrike" kern="0" cap="none" spc="0" normalizeH="0" baseline="0" noProof="0">
                <a:ln>
                  <a:noFill/>
                </a:ln>
                <a:solidFill>
                  <a:srgbClr val="000000"/>
                </a:solidFill>
                <a:effectLst/>
                <a:uLnTx/>
                <a:uFillTx/>
                <a:latin typeface="Segoe Sans Text"/>
                <a:ea typeface="+mn-ea"/>
                <a:cs typeface="+mn-cs"/>
              </a:endParaRPr>
            </a:p>
          </p:txBody>
        </p:sp>
      </p:grpSp>
      <p:grpSp>
        <p:nvGrpSpPr>
          <p:cNvPr id="15" name="Group 14">
            <a:extLst>
              <a:ext uri="{FF2B5EF4-FFF2-40B4-BE49-F238E27FC236}">
                <a16:creationId xmlns:a16="http://schemas.microsoft.com/office/drawing/2014/main" id="{8E441D82-36C8-7B9E-1573-5539E4C7B3F0}"/>
              </a:ext>
            </a:extLst>
          </p:cNvPr>
          <p:cNvGrpSpPr/>
          <p:nvPr/>
        </p:nvGrpSpPr>
        <p:grpSpPr>
          <a:xfrm>
            <a:off x="4147472" y="5754788"/>
            <a:ext cx="6594863" cy="276999"/>
            <a:chOff x="3917603" y="5665295"/>
            <a:chExt cx="6594863" cy="276999"/>
          </a:xfrm>
        </p:grpSpPr>
        <p:grpSp>
          <p:nvGrpSpPr>
            <p:cNvPr id="12" name="Group 11">
              <a:extLst>
                <a:ext uri="{FF2B5EF4-FFF2-40B4-BE49-F238E27FC236}">
                  <a16:creationId xmlns:a16="http://schemas.microsoft.com/office/drawing/2014/main" id="{0601B3C5-706E-31FF-B1CB-56B552D9FE31}"/>
                </a:ext>
              </a:extLst>
            </p:cNvPr>
            <p:cNvGrpSpPr/>
            <p:nvPr/>
          </p:nvGrpSpPr>
          <p:grpSpPr>
            <a:xfrm>
              <a:off x="5442967" y="5667593"/>
              <a:ext cx="5069499" cy="248911"/>
              <a:chOff x="5442967" y="5667593"/>
              <a:chExt cx="5069499" cy="248911"/>
            </a:xfrm>
          </p:grpSpPr>
          <p:pic>
            <p:nvPicPr>
              <p:cNvPr id="78" name="Picture 77" descr="bayer logo">
                <a:extLst>
                  <a:ext uri="{FF2B5EF4-FFF2-40B4-BE49-F238E27FC236}">
                    <a16:creationId xmlns:a16="http://schemas.microsoft.com/office/drawing/2014/main" id="{694DD6D3-4516-92CD-4EA3-79B11666C434}"/>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075385" y="5688518"/>
                <a:ext cx="275169" cy="20706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2" descr="Media Resources | Rockwell Automation">
                <a:extLst>
                  <a:ext uri="{FF2B5EF4-FFF2-40B4-BE49-F238E27FC236}">
                    <a16:creationId xmlns:a16="http://schemas.microsoft.com/office/drawing/2014/main" id="{FBEA67E9-6E2C-F16C-7075-A2173C6D1797}"/>
                  </a:ext>
                </a:extLst>
              </p:cNvPr>
              <p:cNvPicPr>
                <a:picLocks noChangeAspect="1" noChangeArrowheads="1"/>
              </p:cNvPicPr>
              <p:nvPr/>
            </p:nvPicPr>
            <p:blipFill rotWithShape="1">
              <a:blip r:embed="rId11"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7559331" y="5697547"/>
                <a:ext cx="972609" cy="189004"/>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4" descr="Sight Machine: Manufacturing Data Platform">
                <a:extLst>
                  <a:ext uri="{FF2B5EF4-FFF2-40B4-BE49-F238E27FC236}">
                    <a16:creationId xmlns:a16="http://schemas.microsoft.com/office/drawing/2014/main" id="{C23E63E7-B29C-D1CC-8AEA-CAD5CA4EA456}"/>
                  </a:ext>
                </a:extLst>
              </p:cNvPr>
              <p:cNvPicPr>
                <a:picLocks noChangeAspect="1" noChangeArrowheads="1"/>
              </p:cNvPicPr>
              <p:nvPr/>
            </p:nvPicPr>
            <p:blipFill>
              <a:blip r:embed="rId1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8740717" y="5704449"/>
                <a:ext cx="817640" cy="175201"/>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80" descr="saifr logo">
                <a:extLst>
                  <a:ext uri="{FF2B5EF4-FFF2-40B4-BE49-F238E27FC236}">
                    <a16:creationId xmlns:a16="http://schemas.microsoft.com/office/drawing/2014/main" id="{02B53876-E9CB-EC0E-16D1-BE547AB56DD0}"/>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9767134" y="5706088"/>
                <a:ext cx="745332" cy="171923"/>
              </a:xfrm>
              <a:prstGeom prst="rect">
                <a:avLst/>
              </a:prstGeom>
            </p:spPr>
          </p:pic>
          <p:pic>
            <p:nvPicPr>
              <p:cNvPr id="82" name="Picture 81" descr="Paige logo">
                <a:extLst>
                  <a:ext uri="{FF2B5EF4-FFF2-40B4-BE49-F238E27FC236}">
                    <a16:creationId xmlns:a16="http://schemas.microsoft.com/office/drawing/2014/main" id="{A4FF560D-B69D-6916-CF48-B67EAED51A2B}"/>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228891" y="5718533"/>
                <a:ext cx="637717" cy="147032"/>
              </a:xfrm>
              <a:prstGeom prst="rect">
                <a:avLst/>
              </a:prstGeom>
            </p:spPr>
          </p:pic>
          <p:pic>
            <p:nvPicPr>
              <p:cNvPr id="83" name="Picture 2" descr="A Voice Giant is Born. Cerence Now Houses All of Nuance’s Automotive ...">
                <a:extLst>
                  <a:ext uri="{FF2B5EF4-FFF2-40B4-BE49-F238E27FC236}">
                    <a16:creationId xmlns:a16="http://schemas.microsoft.com/office/drawing/2014/main" id="{C4FAE7B7-36A2-3FE8-FD8D-293BAE23B2E3}"/>
                  </a:ext>
                </a:extLst>
              </p:cNvPr>
              <p:cNvPicPr>
                <a:picLocks noChangeAspect="1" noChangeArrowheads="1"/>
              </p:cNvPicPr>
              <p:nvPr/>
            </p:nvPicPr>
            <p:blipFill rotWithShape="1">
              <a:blip r:embed="rId1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5442967" y="5667593"/>
                <a:ext cx="577147" cy="248911"/>
              </a:xfrm>
              <a:prstGeom prst="rect">
                <a:avLst/>
              </a:prstGeom>
              <a:noFill/>
              <a:extLst>
                <a:ext uri="{909E8E84-426E-40DD-AFC4-6F175D3DCCD1}">
                  <a14:hiddenFill xmlns:a14="http://schemas.microsoft.com/office/drawing/2010/main">
                    <a:solidFill>
                      <a:srgbClr val="FFFFFF"/>
                    </a:solidFill>
                  </a14:hiddenFill>
                </a:ext>
              </a:extLst>
            </p:spPr>
          </p:pic>
        </p:grpSp>
        <p:sp>
          <p:nvSpPr>
            <p:cNvPr id="84" name="TextBox 83">
              <a:extLst>
                <a:ext uri="{FF2B5EF4-FFF2-40B4-BE49-F238E27FC236}">
                  <a16:creationId xmlns:a16="http://schemas.microsoft.com/office/drawing/2014/main" id="{8BDCD164-A5FA-A981-B8F6-07D829AE0337}"/>
                </a:ext>
              </a:extLst>
            </p:cNvPr>
            <p:cNvSpPr txBox="1"/>
            <p:nvPr/>
          </p:nvSpPr>
          <p:spPr>
            <a:xfrm>
              <a:off x="3917603" y="5665295"/>
              <a:ext cx="1438281" cy="276999"/>
            </a:xfrm>
            <a:prstGeom prst="rect">
              <a:avLst/>
            </a:prstGeom>
            <a:noFill/>
          </p:spPr>
          <p:txBody>
            <a:bodyPr wrap="square">
              <a:spAutoFit/>
            </a:bodyPr>
            <a:lstStyle/>
            <a:p>
              <a:pPr marL="0" marR="0" lvl="0" indent="0" algn="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Sans Text Semibold"/>
                  <a:ea typeface="Segoe UI" pitchFamily="34" charset="0"/>
                  <a:cs typeface="Segoe UI" pitchFamily="34" charset="0"/>
                </a:rPr>
                <a:t>Industry models:</a:t>
              </a:r>
            </a:p>
          </p:txBody>
        </p:sp>
      </p:grpSp>
      <p:grpSp>
        <p:nvGrpSpPr>
          <p:cNvPr id="115" name="Group 114">
            <a:extLst>
              <a:ext uri="{FF2B5EF4-FFF2-40B4-BE49-F238E27FC236}">
                <a16:creationId xmlns:a16="http://schemas.microsoft.com/office/drawing/2014/main" id="{966AA012-90F0-D5E0-8AD8-4EEFE2C577FC}"/>
              </a:ext>
            </a:extLst>
          </p:cNvPr>
          <p:cNvGrpSpPr/>
          <p:nvPr/>
        </p:nvGrpSpPr>
        <p:grpSpPr>
          <a:xfrm>
            <a:off x="4145114" y="3987138"/>
            <a:ext cx="6669443" cy="718893"/>
            <a:chOff x="4557436" y="3839876"/>
            <a:chExt cx="7407895" cy="900034"/>
          </a:xfrm>
        </p:grpSpPr>
        <p:pic>
          <p:nvPicPr>
            <p:cNvPr id="86" name="Picture 2">
              <a:extLst>
                <a:ext uri="{FF2B5EF4-FFF2-40B4-BE49-F238E27FC236}">
                  <a16:creationId xmlns:a16="http://schemas.microsoft.com/office/drawing/2014/main" id="{45DC7E4F-B9C9-385A-327E-039F728FC852}"/>
                </a:ext>
                <a:ext uri="{C183D7F6-B498-43B3-948B-1728B52AA6E4}">
                  <adec:decorative xmlns:adec="http://schemas.microsoft.com/office/drawing/2017/decorative" val="1"/>
                </a:ext>
              </a:extLst>
            </p:cNvPr>
            <p:cNvPicPr>
              <a:picLocks noChangeAspect="1" noChangeArrowheads="1"/>
            </p:cNvPicPr>
            <p:nvPr/>
          </p:nvPicPr>
          <p:blipFill rotWithShape="1">
            <a:blip r:embed="rId16" cstate="screen">
              <a:extLst>
                <a:ext uri="{28A0092B-C50C-407E-A947-70E740481C1C}">
                  <a14:useLocalDpi xmlns:a14="http://schemas.microsoft.com/office/drawing/2010/main"/>
                </a:ext>
              </a:extLst>
            </a:blip>
            <a:srcRect l="10477" t="36119" r="75600" b="36385"/>
            <a:stretch/>
          </p:blipFill>
          <p:spPr bwMode="auto">
            <a:xfrm>
              <a:off x="5957463" y="3841757"/>
              <a:ext cx="361190" cy="377851"/>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86">
              <a:extLst>
                <a:ext uri="{FF2B5EF4-FFF2-40B4-BE49-F238E27FC236}">
                  <a16:creationId xmlns:a16="http://schemas.microsoft.com/office/drawing/2014/main" id="{AB8C2449-DA36-0535-33B5-8A25452E353C}"/>
                </a:ext>
                <a:ext uri="{C183D7F6-B498-43B3-948B-1728B52AA6E4}">
                  <adec:decorative xmlns:adec="http://schemas.microsoft.com/office/drawing/2017/decorative" val="1"/>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6929048" y="3864643"/>
              <a:ext cx="359652" cy="332079"/>
            </a:xfrm>
            <a:prstGeom prst="rect">
              <a:avLst/>
            </a:prstGeom>
          </p:spPr>
        </p:pic>
        <p:pic>
          <p:nvPicPr>
            <p:cNvPr id="88" name="Graphic 87">
              <a:extLst>
                <a:ext uri="{FF2B5EF4-FFF2-40B4-BE49-F238E27FC236}">
                  <a16:creationId xmlns:a16="http://schemas.microsoft.com/office/drawing/2014/main" id="{7C379691-07C8-82DD-DBC7-FDA8160C4AED}"/>
                </a:ext>
                <a:ext uri="{C183D7F6-B498-43B3-948B-1728B52AA6E4}">
                  <adec:decorative xmlns:adec="http://schemas.microsoft.com/office/drawing/2017/decorative" val="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7957679" y="3882317"/>
              <a:ext cx="447796" cy="296730"/>
            </a:xfrm>
            <a:prstGeom prst="rect">
              <a:avLst/>
            </a:prstGeom>
          </p:spPr>
        </p:pic>
        <p:pic>
          <p:nvPicPr>
            <p:cNvPr id="89" name="Picture 2" descr="Nixtla · GitHub">
              <a:extLst>
                <a:ext uri="{FF2B5EF4-FFF2-40B4-BE49-F238E27FC236}">
                  <a16:creationId xmlns:a16="http://schemas.microsoft.com/office/drawing/2014/main" id="{BCE18557-A386-4A47-8187-FD9A50BAC346}"/>
                </a:ext>
              </a:extLst>
            </p:cNvPr>
            <p:cNvPicPr>
              <a:picLocks noChangeAspect="1" noChangeArrowheads="1"/>
            </p:cNvPicPr>
            <p:nvPr/>
          </p:nvPicPr>
          <p:blipFill rotWithShape="1">
            <a:blip r:embed="rId20" cstate="screen">
              <a:clrChange>
                <a:clrFrom>
                  <a:srgbClr val="F8F8F8"/>
                </a:clrFrom>
                <a:clrTo>
                  <a:srgbClr val="F8F8F8">
                    <a:alpha val="0"/>
                  </a:srgbClr>
                </a:clrTo>
              </a:clrChange>
              <a:extLst>
                <a:ext uri="{28A0092B-C50C-407E-A947-70E740481C1C}">
                  <a14:useLocalDpi xmlns:a14="http://schemas.microsoft.com/office/drawing/2010/main"/>
                </a:ext>
              </a:extLst>
            </a:blip>
            <a:srcRect l="14476" t="24955" r="14476" b="24955"/>
            <a:stretch/>
          </p:blipFill>
          <p:spPr bwMode="auto">
            <a:xfrm>
              <a:off x="9083382" y="3877602"/>
              <a:ext cx="429932" cy="285282"/>
            </a:xfrm>
            <a:prstGeom prst="rect">
              <a:avLst/>
            </a:prstGeom>
            <a:noFill/>
            <a:extLst>
              <a:ext uri="{909E8E84-426E-40DD-AFC4-6F175D3DCCD1}">
                <a14:hiddenFill xmlns:a14="http://schemas.microsoft.com/office/drawing/2010/main">
                  <a:solidFill>
                    <a:srgbClr val="FFFFFF"/>
                  </a:solidFill>
                </a14:hiddenFill>
              </a:ext>
            </a:extLst>
          </p:spPr>
        </p:pic>
        <p:sp>
          <p:nvSpPr>
            <p:cNvPr id="90" name="TextBox 89">
              <a:extLst>
                <a:ext uri="{FF2B5EF4-FFF2-40B4-BE49-F238E27FC236}">
                  <a16:creationId xmlns:a16="http://schemas.microsoft.com/office/drawing/2014/main" id="{B74AA214-84EC-02A1-54C9-B1A2B8177715}"/>
                </a:ext>
              </a:extLst>
            </p:cNvPr>
            <p:cNvSpPr txBox="1"/>
            <p:nvPr/>
          </p:nvSpPr>
          <p:spPr>
            <a:xfrm>
              <a:off x="4557436" y="4281976"/>
              <a:ext cx="1032093" cy="385328"/>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Claude</a:t>
              </a:r>
              <a:br>
                <a:rPr kumimoji="0" lang="en-US" sz="1000" b="0" i="0" u="none" strike="noStrike" kern="1200" cap="none" spc="0" normalizeH="0" baseline="0" noProof="0">
                  <a:ln>
                    <a:noFill/>
                  </a:ln>
                  <a:solidFill>
                    <a:srgbClr val="404040"/>
                  </a:solidFill>
                  <a:effectLst/>
                  <a:uLnTx/>
                  <a:uFillTx/>
                  <a:latin typeface="Segoe Sans Text"/>
                  <a:ea typeface="+mn-ea"/>
                  <a:cs typeface="+mn-cs"/>
                </a:rPr>
              </a:br>
              <a:r>
                <a:rPr kumimoji="0" lang="en-US" sz="1000" b="0" i="0" u="none" strike="noStrike" kern="1200" cap="none" spc="0" normalizeH="0" baseline="0" noProof="0">
                  <a:ln>
                    <a:noFill/>
                  </a:ln>
                  <a:solidFill>
                    <a:srgbClr val="404040"/>
                  </a:solidFill>
                  <a:effectLst/>
                  <a:uLnTx/>
                  <a:uFillTx/>
                  <a:latin typeface="Segoe Sans Text"/>
                  <a:ea typeface="+mn-ea"/>
                  <a:cs typeface="+mn-cs"/>
                </a:rPr>
                <a:t>Model Family</a:t>
              </a:r>
            </a:p>
          </p:txBody>
        </p:sp>
        <p:sp>
          <p:nvSpPr>
            <p:cNvPr id="91" name="TextBox 90">
              <a:extLst>
                <a:ext uri="{FF2B5EF4-FFF2-40B4-BE49-F238E27FC236}">
                  <a16:creationId xmlns:a16="http://schemas.microsoft.com/office/drawing/2014/main" id="{E4020269-7FB1-4949-04C8-1A377654B66F}"/>
                </a:ext>
              </a:extLst>
            </p:cNvPr>
            <p:cNvSpPr txBox="1"/>
            <p:nvPr/>
          </p:nvSpPr>
          <p:spPr>
            <a:xfrm>
              <a:off x="5622012" y="4278245"/>
              <a:ext cx="1032093"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Databricks</a:t>
              </a:r>
              <a:br>
                <a:rPr kumimoji="0" lang="en-US" sz="1000" b="0" i="0" u="none" strike="noStrike" kern="1200" cap="none" spc="0" normalizeH="0" baseline="0" noProof="0">
                  <a:ln>
                    <a:noFill/>
                  </a:ln>
                  <a:solidFill>
                    <a:srgbClr val="404040"/>
                  </a:solidFill>
                  <a:effectLst/>
                  <a:uLnTx/>
                  <a:uFillTx/>
                  <a:latin typeface="Segoe Sans Text"/>
                  <a:ea typeface="+mn-ea"/>
                  <a:cs typeface="+mn-cs"/>
                </a:rPr>
              </a:br>
              <a:r>
                <a:rPr kumimoji="0" lang="en-US" sz="1000" b="0" i="0" u="none" strike="noStrike" kern="1200" cap="none" spc="0" normalizeH="0" baseline="0" noProof="0">
                  <a:ln>
                    <a:noFill/>
                  </a:ln>
                  <a:solidFill>
                    <a:srgbClr val="404040"/>
                  </a:solidFill>
                  <a:effectLst/>
                  <a:uLnTx/>
                  <a:uFillTx/>
                  <a:latin typeface="Segoe Sans Text"/>
                  <a:ea typeface="+mn-ea"/>
                  <a:cs typeface="+mn-cs"/>
                </a:rPr>
                <a:t>Model Family</a:t>
              </a:r>
            </a:p>
          </p:txBody>
        </p:sp>
        <p:sp>
          <p:nvSpPr>
            <p:cNvPr id="92" name="TextBox 91">
              <a:extLst>
                <a:ext uri="{FF2B5EF4-FFF2-40B4-BE49-F238E27FC236}">
                  <a16:creationId xmlns:a16="http://schemas.microsoft.com/office/drawing/2014/main" id="{ED1D6601-6121-056D-3B38-DB5ACFF5240A}"/>
                </a:ext>
              </a:extLst>
            </p:cNvPr>
            <p:cNvSpPr txBox="1"/>
            <p:nvPr/>
          </p:nvSpPr>
          <p:spPr>
            <a:xfrm>
              <a:off x="6592828" y="4278245"/>
              <a:ext cx="1032093"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Hugging Face</a:t>
              </a:r>
              <a:br>
                <a:rPr kumimoji="0" lang="en-US" sz="1000" b="0" i="0" u="none" strike="noStrike" kern="1200" cap="none" spc="0" normalizeH="0" baseline="0" noProof="0">
                  <a:ln>
                    <a:noFill/>
                  </a:ln>
                  <a:solidFill>
                    <a:srgbClr val="404040"/>
                  </a:solidFill>
                  <a:effectLst/>
                  <a:uLnTx/>
                  <a:uFillTx/>
                  <a:latin typeface="Segoe Sans Text"/>
                  <a:ea typeface="+mn-ea"/>
                  <a:cs typeface="+mn-cs"/>
                </a:rPr>
              </a:br>
              <a:r>
                <a:rPr kumimoji="0" lang="en-US" sz="1000" b="0" i="0" u="none" strike="noStrike" kern="1200" cap="none" spc="0" normalizeH="0" baseline="0" noProof="0">
                  <a:ln>
                    <a:noFill/>
                  </a:ln>
                  <a:solidFill>
                    <a:srgbClr val="404040"/>
                  </a:solidFill>
                  <a:effectLst/>
                  <a:uLnTx/>
                  <a:uFillTx/>
                  <a:latin typeface="Segoe Sans Text"/>
                  <a:ea typeface="+mn-ea"/>
                  <a:cs typeface="+mn-cs"/>
                </a:rPr>
                <a:t>Collection</a:t>
              </a:r>
            </a:p>
          </p:txBody>
        </p:sp>
        <p:sp>
          <p:nvSpPr>
            <p:cNvPr id="93" name="TextBox 92">
              <a:extLst>
                <a:ext uri="{FF2B5EF4-FFF2-40B4-BE49-F238E27FC236}">
                  <a16:creationId xmlns:a16="http://schemas.microsoft.com/office/drawing/2014/main" id="{728FDAF8-ACA0-08F8-A370-3EEFC8DF1DB5}"/>
                </a:ext>
              </a:extLst>
            </p:cNvPr>
            <p:cNvSpPr txBox="1"/>
            <p:nvPr/>
          </p:nvSpPr>
          <p:spPr>
            <a:xfrm>
              <a:off x="7665531" y="4278245"/>
              <a:ext cx="1032093"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NVIDIA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Model Family</a:t>
              </a:r>
              <a:br>
                <a:rPr kumimoji="0" lang="en-US" sz="1000" b="0" i="0" u="none" strike="noStrike" kern="1200" cap="none" spc="0" normalizeH="0" baseline="0" noProof="0">
                  <a:ln>
                    <a:noFill/>
                  </a:ln>
                  <a:solidFill>
                    <a:srgbClr val="000000"/>
                  </a:solidFill>
                  <a:effectLst/>
                  <a:uLnTx/>
                  <a:uFillTx/>
                  <a:latin typeface="Segoe Sans Text"/>
                  <a:ea typeface="+mn-ea"/>
                  <a:cs typeface="+mn-cs"/>
                </a:rPr>
              </a:br>
              <a:endParaRPr kumimoji="0" lang="en-US" sz="1000" b="0" i="0" u="none" strike="noStrike" kern="1200" cap="none" spc="0" normalizeH="0" baseline="0" noProof="0">
                <a:ln>
                  <a:noFill/>
                </a:ln>
                <a:solidFill>
                  <a:srgbClr val="000000"/>
                </a:solidFill>
                <a:effectLst/>
                <a:uLnTx/>
                <a:uFillTx/>
                <a:latin typeface="Segoe Sans Text"/>
                <a:ea typeface="+mn-ea"/>
                <a:cs typeface="+mn-cs"/>
              </a:endParaRPr>
            </a:p>
          </p:txBody>
        </p:sp>
        <p:sp>
          <p:nvSpPr>
            <p:cNvPr id="94" name="TextBox 93">
              <a:extLst>
                <a:ext uri="{FF2B5EF4-FFF2-40B4-BE49-F238E27FC236}">
                  <a16:creationId xmlns:a16="http://schemas.microsoft.com/office/drawing/2014/main" id="{CB30E81B-CAF9-9B1C-1FA8-E330511AA929}"/>
                </a:ext>
              </a:extLst>
            </p:cNvPr>
            <p:cNvSpPr txBox="1"/>
            <p:nvPr/>
          </p:nvSpPr>
          <p:spPr>
            <a:xfrm>
              <a:off x="8782302" y="4278245"/>
              <a:ext cx="1032093" cy="307777"/>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Nixtla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Time-Gen1 Model</a:t>
              </a:r>
            </a:p>
          </p:txBody>
        </p:sp>
        <p:pic>
          <p:nvPicPr>
            <p:cNvPr id="95" name="Picture 3">
              <a:extLst>
                <a:ext uri="{FF2B5EF4-FFF2-40B4-BE49-F238E27FC236}">
                  <a16:creationId xmlns:a16="http://schemas.microsoft.com/office/drawing/2014/main" id="{6F9A4DEA-058A-F738-389E-10991F9AB382}"/>
                </a:ext>
                <a:ext uri="{C183D7F6-B498-43B3-948B-1728B52AA6E4}">
                  <adec:decorative xmlns:adec="http://schemas.microsoft.com/office/drawing/2017/decorative" val="1"/>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0181312" y="3839876"/>
              <a:ext cx="391466" cy="391466"/>
            </a:xfrm>
            <a:prstGeom prst="rect">
              <a:avLst/>
            </a:prstGeom>
            <a:noFill/>
            <a:extLst>
              <a:ext uri="{909E8E84-426E-40DD-AFC4-6F175D3DCCD1}">
                <a14:hiddenFill xmlns:a14="http://schemas.microsoft.com/office/drawing/2010/main">
                  <a:solidFill>
                    <a:srgbClr val="FFFFFF"/>
                  </a:solidFill>
                </a14:hiddenFill>
              </a:ext>
            </a:extLst>
          </p:spPr>
        </p:pic>
        <p:sp>
          <p:nvSpPr>
            <p:cNvPr id="96" name="TextBox 62">
              <a:extLst>
                <a:ext uri="{FF2B5EF4-FFF2-40B4-BE49-F238E27FC236}">
                  <a16:creationId xmlns:a16="http://schemas.microsoft.com/office/drawing/2014/main" id="{37539660-F9C8-4B6D-C98A-C5FCDB456E43}"/>
                </a:ext>
              </a:extLst>
            </p:cNvPr>
            <p:cNvSpPr txBox="1"/>
            <p:nvPr/>
          </p:nvSpPr>
          <p:spPr>
            <a:xfrm>
              <a:off x="9845596" y="4271527"/>
              <a:ext cx="1062898" cy="307777"/>
            </a:xfrm>
            <a:prstGeom prst="rect">
              <a:avLst/>
            </a:prstGeom>
            <a:noFill/>
          </p:spPr>
          <p:txBody>
            <a:bodyPr wrap="non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Snowflake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Segoe Sans Text"/>
                  <a:ea typeface="+mn-ea"/>
                  <a:cs typeface="+mn-cs"/>
                </a:rPr>
                <a:t>Model Family</a:t>
              </a:r>
            </a:p>
          </p:txBody>
        </p:sp>
        <p:pic>
          <p:nvPicPr>
            <p:cNvPr id="97" name="Picture 96">
              <a:extLst>
                <a:ext uri="{FF2B5EF4-FFF2-40B4-BE49-F238E27FC236}">
                  <a16:creationId xmlns:a16="http://schemas.microsoft.com/office/drawing/2014/main" id="{4F87F10E-FA28-6E61-7704-CC21DC0E4DC5}"/>
                </a:ext>
                <a:ext uri="{C183D7F6-B498-43B3-948B-1728B52AA6E4}">
                  <adec:decorative xmlns:adec="http://schemas.microsoft.com/office/drawing/2017/decorative" val="1"/>
                </a:ext>
              </a:extLst>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11255947" y="3907467"/>
              <a:ext cx="355870" cy="355871"/>
            </a:xfrm>
            <a:prstGeom prst="rect">
              <a:avLst/>
            </a:prstGeom>
          </p:spPr>
        </p:pic>
        <p:sp>
          <p:nvSpPr>
            <p:cNvPr id="98" name="TextBox 97">
              <a:extLst>
                <a:ext uri="{FF2B5EF4-FFF2-40B4-BE49-F238E27FC236}">
                  <a16:creationId xmlns:a16="http://schemas.microsoft.com/office/drawing/2014/main" id="{FA59D0E0-E9A4-DC58-62FD-EB93227A69BC}"/>
                </a:ext>
              </a:extLst>
            </p:cNvPr>
            <p:cNvSpPr txBox="1"/>
            <p:nvPr/>
          </p:nvSpPr>
          <p:spPr>
            <a:xfrm>
              <a:off x="10902433" y="4300613"/>
              <a:ext cx="1062898"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Phi SLM</a:t>
              </a:r>
              <a:br>
                <a:rPr kumimoji="0" lang="en-US" sz="1000" b="0" i="0" u="none" strike="noStrike" kern="1200" cap="none" spc="0" normalizeH="0" baseline="0" noProof="0">
                  <a:ln>
                    <a:noFill/>
                  </a:ln>
                  <a:solidFill>
                    <a:srgbClr val="404040"/>
                  </a:solidFill>
                  <a:effectLst/>
                  <a:uLnTx/>
                  <a:uFillTx/>
                  <a:latin typeface="Segoe Sans Text"/>
                  <a:ea typeface="+mn-ea"/>
                  <a:cs typeface="+mn-cs"/>
                </a:rPr>
              </a:br>
              <a:r>
                <a:rPr kumimoji="0" lang="en-US" sz="1000" b="0" i="0" u="none" strike="noStrike" kern="1200" cap="none" spc="0" normalizeH="0" baseline="0" noProof="0">
                  <a:ln>
                    <a:noFill/>
                  </a:ln>
                  <a:solidFill>
                    <a:srgbClr val="404040"/>
                  </a:solidFill>
                  <a:effectLst/>
                  <a:uLnTx/>
                  <a:uFillTx/>
                  <a:latin typeface="Segoe Sans Text"/>
                  <a:ea typeface="+mn-ea"/>
                  <a:cs typeface="+mn-cs"/>
                </a:rPr>
                <a:t>Model Family</a:t>
              </a:r>
            </a:p>
          </p:txBody>
        </p:sp>
      </p:grpSp>
      <p:grpSp>
        <p:nvGrpSpPr>
          <p:cNvPr id="114" name="Group 113">
            <a:extLst>
              <a:ext uri="{FF2B5EF4-FFF2-40B4-BE49-F238E27FC236}">
                <a16:creationId xmlns:a16="http://schemas.microsoft.com/office/drawing/2014/main" id="{6DDC62EA-5763-AC36-F500-173CB24986D7}"/>
              </a:ext>
            </a:extLst>
          </p:cNvPr>
          <p:cNvGrpSpPr/>
          <p:nvPr/>
        </p:nvGrpSpPr>
        <p:grpSpPr>
          <a:xfrm>
            <a:off x="4049712" y="4713389"/>
            <a:ext cx="6790383" cy="730753"/>
            <a:chOff x="4479863" y="4839108"/>
            <a:chExt cx="7470066" cy="893000"/>
          </a:xfrm>
        </p:grpSpPr>
        <p:sp>
          <p:nvSpPr>
            <p:cNvPr id="99" name="TextBox 98">
              <a:extLst>
                <a:ext uri="{FF2B5EF4-FFF2-40B4-BE49-F238E27FC236}">
                  <a16:creationId xmlns:a16="http://schemas.microsoft.com/office/drawing/2014/main" id="{9A764194-EB83-7311-F2A8-3A523104DC90}"/>
                </a:ext>
              </a:extLst>
            </p:cNvPr>
            <p:cNvSpPr txBox="1"/>
            <p:nvPr/>
          </p:nvSpPr>
          <p:spPr>
            <a:xfrm>
              <a:off x="4479863" y="5367634"/>
              <a:ext cx="1032093"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Stability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Model Family</a:t>
              </a:r>
            </a:p>
          </p:txBody>
        </p:sp>
        <p:sp>
          <p:nvSpPr>
            <p:cNvPr id="100" name="TextBox 99">
              <a:extLst>
                <a:ext uri="{FF2B5EF4-FFF2-40B4-BE49-F238E27FC236}">
                  <a16:creationId xmlns:a16="http://schemas.microsoft.com/office/drawing/2014/main" id="{13EC2318-80D7-D50B-D0C8-9715575CBF4E}"/>
                </a:ext>
              </a:extLst>
            </p:cNvPr>
            <p:cNvSpPr txBox="1"/>
            <p:nvPr/>
          </p:nvSpPr>
          <p:spPr>
            <a:xfrm>
              <a:off x="5622012" y="5367634"/>
              <a:ext cx="1032093"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Bria 2.3 Fast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Model</a:t>
              </a:r>
            </a:p>
          </p:txBody>
        </p:sp>
        <p:sp>
          <p:nvSpPr>
            <p:cNvPr id="101" name="TextBox 100">
              <a:extLst>
                <a:ext uri="{FF2B5EF4-FFF2-40B4-BE49-F238E27FC236}">
                  <a16:creationId xmlns:a16="http://schemas.microsoft.com/office/drawing/2014/main" id="{41992D01-4A0E-A1DC-456C-037387B556BA}"/>
                </a:ext>
              </a:extLst>
            </p:cNvPr>
            <p:cNvSpPr txBox="1"/>
            <p:nvPr/>
          </p:nvSpPr>
          <p:spPr>
            <a:xfrm>
              <a:off x="6628746" y="5367634"/>
              <a:ext cx="1032093"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Deci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Model Family</a:t>
              </a:r>
            </a:p>
          </p:txBody>
        </p:sp>
        <p:sp>
          <p:nvSpPr>
            <p:cNvPr id="102" name="TextBox 101">
              <a:extLst>
                <a:ext uri="{FF2B5EF4-FFF2-40B4-BE49-F238E27FC236}">
                  <a16:creationId xmlns:a16="http://schemas.microsoft.com/office/drawing/2014/main" id="{7AA4CA9B-ACB0-A4FD-B8AB-B4E5EAF090EA}"/>
                </a:ext>
              </a:extLst>
            </p:cNvPr>
            <p:cNvSpPr txBox="1"/>
            <p:nvPr/>
          </p:nvSpPr>
          <p:spPr>
            <a:xfrm>
              <a:off x="7665531" y="5367634"/>
              <a:ext cx="1032093"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NTT Data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err="1">
                  <a:ln>
                    <a:noFill/>
                  </a:ln>
                  <a:solidFill>
                    <a:srgbClr val="404040"/>
                  </a:solidFill>
                  <a:effectLst/>
                  <a:uLnTx/>
                  <a:uFillTx/>
                  <a:latin typeface="Segoe Sans Text"/>
                  <a:ea typeface="+mn-ea"/>
                  <a:cs typeface="+mn-cs"/>
                </a:rPr>
                <a:t>Tsuzumi</a:t>
              </a:r>
              <a:r>
                <a:rPr kumimoji="0" lang="en-US" sz="1000" b="0" i="0" u="none" strike="noStrike" kern="1200" cap="none" spc="0" normalizeH="0" baseline="0" noProof="0">
                  <a:ln>
                    <a:noFill/>
                  </a:ln>
                  <a:solidFill>
                    <a:srgbClr val="404040"/>
                  </a:solidFill>
                  <a:effectLst/>
                  <a:uLnTx/>
                  <a:uFillTx/>
                  <a:latin typeface="Segoe Sans Text"/>
                  <a:ea typeface="+mn-ea"/>
                  <a:cs typeface="+mn-cs"/>
                </a:rPr>
                <a:t> Model</a:t>
              </a:r>
            </a:p>
          </p:txBody>
        </p:sp>
        <p:sp>
          <p:nvSpPr>
            <p:cNvPr id="103" name="TextBox 102">
              <a:extLst>
                <a:ext uri="{FF2B5EF4-FFF2-40B4-BE49-F238E27FC236}">
                  <a16:creationId xmlns:a16="http://schemas.microsoft.com/office/drawing/2014/main" id="{0191857B-5D92-2E54-6536-7EA0A8AA7B8C}"/>
                </a:ext>
              </a:extLst>
            </p:cNvPr>
            <p:cNvSpPr txBox="1"/>
            <p:nvPr/>
          </p:nvSpPr>
          <p:spPr>
            <a:xfrm>
              <a:off x="8782302" y="5367634"/>
              <a:ext cx="1032093"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Gretel Navigator Model</a:t>
              </a:r>
            </a:p>
          </p:txBody>
        </p:sp>
        <p:sp>
          <p:nvSpPr>
            <p:cNvPr id="104" name="TextBox 103">
              <a:extLst>
                <a:ext uri="{FF2B5EF4-FFF2-40B4-BE49-F238E27FC236}">
                  <a16:creationId xmlns:a16="http://schemas.microsoft.com/office/drawing/2014/main" id="{C5E75E42-2F83-916A-9523-4F8361690A43}"/>
                </a:ext>
              </a:extLst>
            </p:cNvPr>
            <p:cNvSpPr txBox="1"/>
            <p:nvPr/>
          </p:nvSpPr>
          <p:spPr>
            <a:xfrm>
              <a:off x="9860999" y="5424331"/>
              <a:ext cx="1032093"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Core 42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Jais Model</a:t>
              </a:r>
            </a:p>
          </p:txBody>
        </p:sp>
        <p:sp>
          <p:nvSpPr>
            <p:cNvPr id="105" name="TextBox 104">
              <a:extLst>
                <a:ext uri="{FF2B5EF4-FFF2-40B4-BE49-F238E27FC236}">
                  <a16:creationId xmlns:a16="http://schemas.microsoft.com/office/drawing/2014/main" id="{37A7CB80-D99D-836A-41B4-FACE69526855}"/>
                </a:ext>
              </a:extLst>
            </p:cNvPr>
            <p:cNvSpPr txBox="1"/>
            <p:nvPr/>
          </p:nvSpPr>
          <p:spPr>
            <a:xfrm>
              <a:off x="10917836" y="5367634"/>
              <a:ext cx="1032093" cy="30777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404040"/>
                  </a:solidFill>
                  <a:effectLst/>
                  <a:uLnTx/>
                  <a:uFillTx/>
                  <a:latin typeface="Segoe Sans Text"/>
                  <a:ea typeface="+mn-ea"/>
                  <a:cs typeface="+mn-cs"/>
                </a:rPr>
                <a:t>SDAIA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err="1">
                  <a:ln>
                    <a:noFill/>
                  </a:ln>
                  <a:solidFill>
                    <a:srgbClr val="404040"/>
                  </a:solidFill>
                  <a:effectLst/>
                  <a:uLnTx/>
                  <a:uFillTx/>
                  <a:latin typeface="Segoe Sans Text"/>
                  <a:ea typeface="+mn-ea"/>
                  <a:cs typeface="+mn-cs"/>
                </a:rPr>
                <a:t>ALLaM</a:t>
              </a:r>
              <a:r>
                <a:rPr kumimoji="0" lang="en-US" sz="1000" b="0" i="0" u="none" strike="noStrike" kern="1200" cap="none" spc="0" normalizeH="0" baseline="0" noProof="0">
                  <a:ln>
                    <a:noFill/>
                  </a:ln>
                  <a:solidFill>
                    <a:srgbClr val="404040"/>
                  </a:solidFill>
                  <a:effectLst/>
                  <a:uLnTx/>
                  <a:uFillTx/>
                  <a:latin typeface="Segoe Sans Text"/>
                  <a:ea typeface="+mn-ea"/>
                  <a:cs typeface="+mn-cs"/>
                </a:rPr>
                <a:t> Model</a:t>
              </a:r>
            </a:p>
          </p:txBody>
        </p:sp>
        <p:pic>
          <p:nvPicPr>
            <p:cNvPr id="106" name="Graphic 105">
              <a:extLst>
                <a:ext uri="{FF2B5EF4-FFF2-40B4-BE49-F238E27FC236}">
                  <a16:creationId xmlns:a16="http://schemas.microsoft.com/office/drawing/2014/main" id="{D0F26B4B-2B7C-1A69-6579-529CF3580461}"/>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4860332" y="4959447"/>
              <a:ext cx="271154" cy="226401"/>
            </a:xfrm>
            <a:prstGeom prst="rect">
              <a:avLst/>
            </a:prstGeom>
          </p:spPr>
        </p:pic>
        <p:pic>
          <p:nvPicPr>
            <p:cNvPr id="107" name="Picture 106">
              <a:extLst>
                <a:ext uri="{FF2B5EF4-FFF2-40B4-BE49-F238E27FC236}">
                  <a16:creationId xmlns:a16="http://schemas.microsoft.com/office/drawing/2014/main" id="{3DF342E5-23DE-FBBC-8CDD-C300DD45C3EE}"/>
                </a:ext>
              </a:extLst>
            </p:cNvPr>
            <p:cNvPicPr>
              <a:picLocks noChangeAspect="1"/>
            </p:cNvPicPr>
            <p:nvPr/>
          </p:nvPicPr>
          <p:blipFill>
            <a:blip r:embed="rId25">
              <a:extLst>
                <a:ext uri="{28A0092B-C50C-407E-A947-70E740481C1C}">
                  <a14:useLocalDpi xmlns:a14="http://schemas.microsoft.com/office/drawing/2010/main" val="0"/>
                </a:ext>
              </a:extLst>
            </a:blip>
            <a:srcRect/>
            <a:stretch>
              <a:fillRect/>
            </a:stretch>
          </p:blipFill>
          <p:spPr bwMode="auto">
            <a:xfrm>
              <a:off x="5891727" y="4914996"/>
              <a:ext cx="492662" cy="315303"/>
            </a:xfrm>
            <a:prstGeom prst="rect">
              <a:avLst/>
            </a:prstGeom>
            <a:noFill/>
          </p:spPr>
        </p:pic>
        <p:pic>
          <p:nvPicPr>
            <p:cNvPr id="108" name="Picture 107">
              <a:extLst>
                <a:ext uri="{FF2B5EF4-FFF2-40B4-BE49-F238E27FC236}">
                  <a16:creationId xmlns:a16="http://schemas.microsoft.com/office/drawing/2014/main" id="{B7BB9666-3B60-C353-AA3D-8EA6843539C6}"/>
                </a:ext>
              </a:extLst>
            </p:cNvPr>
            <p:cNvPicPr>
              <a:picLocks noChangeAspect="1"/>
            </p:cNvPicPr>
            <p:nvPr/>
          </p:nvPicPr>
          <p:blipFill>
            <a:blip r:embed="rId26">
              <a:extLst>
                <a:ext uri="{28A0092B-C50C-407E-A947-70E740481C1C}">
                  <a14:useLocalDpi xmlns:a14="http://schemas.microsoft.com/office/drawing/2010/main" val="0"/>
                </a:ext>
              </a:extLst>
            </a:blip>
            <a:srcRect/>
            <a:stretch>
              <a:fillRect/>
            </a:stretch>
          </p:blipFill>
          <p:spPr bwMode="auto">
            <a:xfrm>
              <a:off x="7001408" y="4913679"/>
              <a:ext cx="317937" cy="317937"/>
            </a:xfrm>
            <a:prstGeom prst="rect">
              <a:avLst/>
            </a:prstGeom>
            <a:noFill/>
          </p:spPr>
        </p:pic>
        <p:pic>
          <p:nvPicPr>
            <p:cNvPr id="109" name="Picture 108">
              <a:extLst>
                <a:ext uri="{FF2B5EF4-FFF2-40B4-BE49-F238E27FC236}">
                  <a16:creationId xmlns:a16="http://schemas.microsoft.com/office/drawing/2014/main" id="{AE5D4978-71DC-B5AC-2905-FEEDF6CBBCBC}"/>
                </a:ext>
              </a:extLst>
            </p:cNvPr>
            <p:cNvPicPr>
              <a:picLocks noChangeAspect="1"/>
            </p:cNvPicPr>
            <p:nvPr/>
          </p:nvPicPr>
          <p:blipFill>
            <a:blip r:embed="rId27">
              <a:extLst>
                <a:ext uri="{28A0092B-C50C-407E-A947-70E740481C1C}">
                  <a14:useLocalDpi xmlns:a14="http://schemas.microsoft.com/office/drawing/2010/main" val="0"/>
                </a:ext>
              </a:extLst>
            </a:blip>
            <a:srcRect/>
            <a:stretch>
              <a:fillRect/>
            </a:stretch>
          </p:blipFill>
          <p:spPr bwMode="auto">
            <a:xfrm>
              <a:off x="11246532" y="4885297"/>
              <a:ext cx="374700" cy="374700"/>
            </a:xfrm>
            <a:prstGeom prst="rect">
              <a:avLst/>
            </a:prstGeom>
            <a:noFill/>
          </p:spPr>
        </p:pic>
        <p:pic>
          <p:nvPicPr>
            <p:cNvPr id="110" name="Picture 109" descr="A blue and black logo&#10;&#10;AI-generated content may be incorrect.">
              <a:extLst>
                <a:ext uri="{FF2B5EF4-FFF2-40B4-BE49-F238E27FC236}">
                  <a16:creationId xmlns:a16="http://schemas.microsoft.com/office/drawing/2014/main" id="{34AA0146-55EF-6C2E-75DB-F2C73613AFF6}"/>
                </a:ext>
              </a:extLst>
            </p:cNvPr>
            <p:cNvPicPr>
              <a:picLocks noChangeAspect="1"/>
            </p:cNvPicPr>
            <p:nvPr/>
          </p:nvPicPr>
          <p:blipFill>
            <a:blip r:embed="rId28">
              <a:extLst>
                <a:ext uri="{28A0092B-C50C-407E-A947-70E740481C1C}">
                  <a14:useLocalDpi xmlns:a14="http://schemas.microsoft.com/office/drawing/2010/main" val="0"/>
                </a:ext>
              </a:extLst>
            </a:blip>
            <a:srcRect/>
            <a:stretch>
              <a:fillRect/>
            </a:stretch>
          </p:blipFill>
          <p:spPr bwMode="auto">
            <a:xfrm>
              <a:off x="9140598" y="4944495"/>
              <a:ext cx="315501" cy="315501"/>
            </a:xfrm>
            <a:prstGeom prst="rect">
              <a:avLst/>
            </a:prstGeom>
            <a:noFill/>
          </p:spPr>
        </p:pic>
        <p:pic>
          <p:nvPicPr>
            <p:cNvPr id="111" name="Picture 110">
              <a:extLst>
                <a:ext uri="{FF2B5EF4-FFF2-40B4-BE49-F238E27FC236}">
                  <a16:creationId xmlns:a16="http://schemas.microsoft.com/office/drawing/2014/main" id="{E9CA0297-8D69-7CD1-1EC8-075629403014}"/>
                </a:ext>
              </a:extLst>
            </p:cNvPr>
            <p:cNvPicPr>
              <a:picLocks noChangeAspect="1"/>
            </p:cNvPicPr>
            <p:nvPr/>
          </p:nvPicPr>
          <p:blipFill>
            <a:blip r:embed="rId29">
              <a:extLst>
                <a:ext uri="{28A0092B-C50C-407E-A947-70E740481C1C}">
                  <a14:useLocalDpi xmlns:a14="http://schemas.microsoft.com/office/drawing/2010/main" val="0"/>
                </a:ext>
              </a:extLst>
            </a:blip>
            <a:srcRect/>
            <a:stretch>
              <a:fillRect/>
            </a:stretch>
          </p:blipFill>
          <p:spPr bwMode="auto">
            <a:xfrm>
              <a:off x="10189695" y="4944495"/>
              <a:ext cx="374700" cy="374700"/>
            </a:xfrm>
            <a:prstGeom prst="rect">
              <a:avLst/>
            </a:prstGeom>
            <a:noFill/>
          </p:spPr>
        </p:pic>
        <p:pic>
          <p:nvPicPr>
            <p:cNvPr id="112" name="Picture 18" descr="Download NTT Data Logo in SVG Vector or PNG File Format - Logo.wine">
              <a:extLst>
                <a:ext uri="{FF2B5EF4-FFF2-40B4-BE49-F238E27FC236}">
                  <a16:creationId xmlns:a16="http://schemas.microsoft.com/office/drawing/2014/main" id="{E0E07D93-6549-9447-D99D-F2FD42502552}"/>
                </a:ext>
              </a:extLst>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7761984" y="4839108"/>
              <a:ext cx="839187" cy="559458"/>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2">
            <a:extLst>
              <a:ext uri="{FF2B5EF4-FFF2-40B4-BE49-F238E27FC236}">
                <a16:creationId xmlns:a16="http://schemas.microsoft.com/office/drawing/2014/main" id="{B66CD112-A0DE-9A98-6E46-6721766D4507}"/>
              </a:ext>
            </a:extLst>
          </p:cNvPr>
          <p:cNvSpPr txBox="1">
            <a:spLocks/>
          </p:cNvSpPr>
          <p:nvPr/>
        </p:nvSpPr>
        <p:spPr>
          <a:xfrm>
            <a:off x="4144631" y="958791"/>
            <a:ext cx="6715954" cy="461665"/>
          </a:xfrm>
          <a:prstGeom prst="roundRect">
            <a:avLst>
              <a:gd name="adj" fmla="val 31069"/>
            </a:avLst>
          </a:prstGeom>
          <a:solidFill>
            <a:schemeClr val="bg1"/>
          </a:solidFill>
          <a:ln w="19050" cap="rnd">
            <a:gradFill flip="none" rotWithShape="1">
              <a:gsLst>
                <a:gs pos="0">
                  <a:srgbClr val="F65567"/>
                </a:gs>
                <a:gs pos="32000">
                  <a:srgbClr val="7656AD"/>
                </a:gs>
                <a:gs pos="100000">
                  <a:srgbClr val="318581"/>
                </a:gs>
                <a:gs pos="68000">
                  <a:srgbClr val="0A6BBA"/>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wrap="square" lIns="91440" tIns="18288" rIns="91440" bIns="36576" rtlCol="0" anchor="ctr" anchorCtr="0">
            <a:noAutofit/>
          </a:bodyPr>
          <a:lstStyle>
            <a:defPPr>
              <a:defRPr lang="en-US"/>
            </a:defPPr>
            <a:lvl1pPr algn="ctr" defTabSz="914437" fontAlgn="base">
              <a:spcBef>
                <a:spcPct val="0"/>
              </a:spcBef>
              <a:spcAft>
                <a:spcPct val="0"/>
              </a:spcAft>
              <a:tabLst>
                <a:tab pos="1487158" algn="l"/>
              </a:tabLst>
              <a:defRPr sz="1400" b="1">
                <a:ln w="3175">
                  <a:noFill/>
                </a:ln>
                <a:gradFill>
                  <a:gsLst>
                    <a:gs pos="92661">
                      <a:srgbClr val="FFFFFF"/>
                    </a:gs>
                    <a:gs pos="78000">
                      <a:srgbClr val="FFFFFF"/>
                    </a:gs>
                  </a:gsLst>
                  <a:path path="circle">
                    <a:fillToRect l="100000" b="100000"/>
                  </a:path>
                </a:gradFill>
                <a:latin typeface="Segoe UI Semibold" panose="020B0502040204020203" pitchFamily="34"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600" b="1" i="0" u="none" strike="noStrike" kern="1200" cap="none" spc="0" normalizeH="0" baseline="0" noProof="0">
                <a:ln w="3175">
                  <a:noFill/>
                </a:ln>
                <a:solidFill>
                  <a:srgbClr val="000000"/>
                </a:solidFill>
                <a:effectLst/>
                <a:uLnTx/>
                <a:uFillTx/>
                <a:latin typeface="Segoe UI Semibold" panose="020B0502040204020203" pitchFamily="34" charset="0"/>
                <a:ea typeface="+mn-ea"/>
                <a:cs typeface="Segoe UI" pitchFamily="34" charset="0"/>
              </a:rPr>
              <a:t>11,000+ Frontier and open models in Foundry Models</a:t>
            </a:r>
          </a:p>
        </p:txBody>
      </p:sp>
      <p:pic>
        <p:nvPicPr>
          <p:cNvPr id="10" name="Picture 9">
            <a:extLst>
              <a:ext uri="{FF2B5EF4-FFF2-40B4-BE49-F238E27FC236}">
                <a16:creationId xmlns:a16="http://schemas.microsoft.com/office/drawing/2014/main" id="{C15A09E2-7F99-C9E3-98F0-49327317761D}"/>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4278776" y="1006157"/>
            <a:ext cx="491894" cy="491894"/>
          </a:xfrm>
          <a:prstGeom prst="rect">
            <a:avLst/>
          </a:prstGeom>
        </p:spPr>
      </p:pic>
      <p:sp>
        <p:nvSpPr>
          <p:cNvPr id="11" name="Title 5">
            <a:extLst>
              <a:ext uri="{FF2B5EF4-FFF2-40B4-BE49-F238E27FC236}">
                <a16:creationId xmlns:a16="http://schemas.microsoft.com/office/drawing/2014/main" id="{53437916-E43F-1CF5-2624-E47E33DAB5D2}"/>
              </a:ext>
            </a:extLst>
          </p:cNvPr>
          <p:cNvSpPr txBox="1">
            <a:spLocks/>
          </p:cNvSpPr>
          <p:nvPr/>
        </p:nvSpPr>
        <p:spPr>
          <a:xfrm>
            <a:off x="765768" y="2062854"/>
            <a:ext cx="2503239" cy="1163395"/>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a:ln w="3175">
                  <a:noFill/>
                </a:ln>
                <a:solidFill>
                  <a:schemeClr val="tx2"/>
                </a:solidFill>
                <a:effectLst/>
                <a:latin typeface="+mj-lt"/>
                <a:ea typeface="+mn-ea"/>
                <a:cs typeface="Segoe UI" pitchFamily="34" charset="0"/>
              </a:defRPr>
            </a:lvl1pPr>
          </a:lstStyle>
          <a:p>
            <a:pPr marL="0" marR="0" lvl="0" indent="0" algn="l" defTabSz="932719" rtl="0" eaLnBrk="1" fontAlgn="auto" latinLnBrk="0" hangingPunct="1">
              <a:lnSpc>
                <a:spcPct val="90000"/>
              </a:lnSpc>
              <a:spcBef>
                <a:spcPct val="20000"/>
              </a:spcBef>
              <a:spcAft>
                <a:spcPts val="0"/>
              </a:spcAft>
              <a:buClrTx/>
              <a:buSzPct val="90000"/>
              <a:buFontTx/>
              <a:buNone/>
              <a:tabLst/>
              <a:defRPr/>
            </a:pPr>
            <a:r>
              <a:rPr kumimoji="0" lang="en-US" sz="1800" b="0" i="0" u="none" strike="noStrike" kern="1200" cap="none" spc="0" normalizeH="0" baseline="0" noProof="0">
                <a:ln>
                  <a:noFill/>
                </a:ln>
                <a:solidFill>
                  <a:srgbClr val="FFFFFF"/>
                </a:solidFill>
                <a:effectLst/>
                <a:uLnTx/>
                <a:uFillTx/>
                <a:latin typeface="Segoe Sans Text Semibold"/>
                <a:ea typeface="+mn-ea"/>
                <a:cs typeface="Segoe Sans Text" pitchFamily="2" charset="0"/>
              </a:rPr>
              <a:t>All Foundry Models:</a:t>
            </a:r>
          </a:p>
          <a:p>
            <a:pPr marL="180975" marR="0" lvl="0" indent="-180975" algn="l" defTabSz="932719" rtl="0" eaLnBrk="1" fontAlgn="auto" latinLnBrk="0" hangingPunct="1">
              <a:lnSpc>
                <a:spcPct val="90000"/>
              </a:lnSpc>
              <a:spcBef>
                <a:spcPct val="20000"/>
              </a:spcBef>
              <a:spcAft>
                <a:spcPts val="0"/>
              </a:spcAft>
              <a:buClrTx/>
              <a:buSzPct val="90000"/>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Sans Display" pitchFamily="2" charset="0"/>
                <a:ea typeface="+mn-ea"/>
                <a:cs typeface="Segoe Sans Display" pitchFamily="2" charset="0"/>
              </a:rPr>
              <a:t>Unified access</a:t>
            </a:r>
          </a:p>
          <a:p>
            <a:pPr marL="180975" marR="0" lvl="0" indent="-180975" algn="l" defTabSz="932719" rtl="0" eaLnBrk="1" fontAlgn="auto" latinLnBrk="0" hangingPunct="1">
              <a:lnSpc>
                <a:spcPct val="90000"/>
              </a:lnSpc>
              <a:spcBef>
                <a:spcPct val="20000"/>
              </a:spcBef>
              <a:spcAft>
                <a:spcPts val="0"/>
              </a:spcAft>
              <a:buClrTx/>
              <a:buSzPct val="90000"/>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Sans Display" pitchFamily="2" charset="0"/>
                <a:ea typeface="+mn-ea"/>
                <a:cs typeface="Segoe Sans Display" pitchFamily="2" charset="0"/>
              </a:rPr>
              <a:t>Scalable deployment</a:t>
            </a:r>
          </a:p>
          <a:p>
            <a:pPr marL="180975" marR="0" lvl="0" indent="-180975" algn="l" defTabSz="932719" rtl="0" eaLnBrk="1" fontAlgn="auto" latinLnBrk="0" hangingPunct="1">
              <a:lnSpc>
                <a:spcPct val="90000"/>
              </a:lnSpc>
              <a:spcBef>
                <a:spcPct val="20000"/>
              </a:spcBef>
              <a:spcAft>
                <a:spcPts val="0"/>
              </a:spcAft>
              <a:buClrTx/>
              <a:buSzPct val="90000"/>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Sans Display" pitchFamily="2" charset="0"/>
                <a:ea typeface="+mn-ea"/>
                <a:cs typeface="Segoe Sans Display" pitchFamily="2" charset="0"/>
              </a:rPr>
              <a:t>Enterprise-Ready</a:t>
            </a:r>
          </a:p>
        </p:txBody>
      </p:sp>
      <p:sp>
        <p:nvSpPr>
          <p:cNvPr id="24" name="TextBox 23">
            <a:extLst>
              <a:ext uri="{FF2B5EF4-FFF2-40B4-BE49-F238E27FC236}">
                <a16:creationId xmlns:a16="http://schemas.microsoft.com/office/drawing/2014/main" id="{C7C6636E-708A-28D8-1D59-7AFA20D0831C}"/>
              </a:ext>
            </a:extLst>
          </p:cNvPr>
          <p:cNvSpPr txBox="1"/>
          <p:nvPr/>
        </p:nvSpPr>
        <p:spPr>
          <a:xfrm>
            <a:off x="771201" y="3912931"/>
            <a:ext cx="2483681" cy="1661993"/>
          </a:xfrm>
          <a:prstGeom prst="rect">
            <a:avLst/>
          </a:prstGeom>
          <a:noFill/>
        </p:spPr>
        <p:txBody>
          <a:bodyPr wrap="square" lIns="0" tIns="0" rIns="0" bIns="0">
            <a:spAutoFit/>
          </a:bodyPr>
          <a:lstStyle/>
          <a:p>
            <a:pPr marL="0" marR="0" lvl="0" indent="0" algn="l" defTabSz="932719" rtl="0" eaLnBrk="1" fontAlgn="auto" latinLnBrk="0" hangingPunct="1">
              <a:lnSpc>
                <a:spcPct val="90000"/>
              </a:lnSpc>
              <a:spcBef>
                <a:spcPct val="20000"/>
              </a:spcBef>
              <a:spcAft>
                <a:spcPts val="0"/>
              </a:spcAft>
              <a:buClrTx/>
              <a:buSzPct val="90000"/>
              <a:buFontTx/>
              <a:buNone/>
              <a:tabLst/>
              <a:defRPr/>
            </a:pPr>
            <a:r>
              <a:rPr kumimoji="0" lang="en-US" sz="1800" b="0" i="0" u="none" strike="noStrike" kern="1200" cap="none" spc="0" normalizeH="0" baseline="0" noProof="0">
                <a:ln>
                  <a:noFill/>
                </a:ln>
                <a:solidFill>
                  <a:srgbClr val="FFFFFF"/>
                </a:solidFill>
                <a:effectLst/>
                <a:uLnTx/>
                <a:uFillTx/>
                <a:latin typeface="Segoe Sans Text Semibold"/>
                <a:ea typeface="+mn-ea"/>
                <a:cs typeface="Segoe Sans Text" pitchFamily="2" charset="0"/>
              </a:rPr>
              <a:t>Sold directly by</a:t>
            </a:r>
            <a:br>
              <a:rPr kumimoji="0" lang="en-US" sz="1800" b="0" i="0" u="none" strike="noStrike" kern="1200" cap="none" spc="0" normalizeH="0" baseline="0" noProof="0">
                <a:ln>
                  <a:noFill/>
                </a:ln>
                <a:solidFill>
                  <a:srgbClr val="FFFFFF"/>
                </a:solidFill>
                <a:effectLst/>
                <a:uLnTx/>
                <a:uFillTx/>
                <a:latin typeface="Segoe Sans Text Semibold"/>
                <a:ea typeface="+mn-ea"/>
                <a:cs typeface="Segoe Sans Text" pitchFamily="2" charset="0"/>
              </a:rPr>
            </a:br>
            <a:r>
              <a:rPr kumimoji="0" lang="en-US" sz="1800" b="0" i="0" u="none" strike="noStrike" kern="1200" cap="none" spc="0" normalizeH="0" baseline="0" noProof="0">
                <a:ln>
                  <a:noFill/>
                </a:ln>
                <a:solidFill>
                  <a:srgbClr val="FFFFFF"/>
                </a:solidFill>
                <a:effectLst/>
                <a:uLnTx/>
                <a:uFillTx/>
                <a:latin typeface="Segoe Sans Text Semibold"/>
                <a:ea typeface="+mn-ea"/>
                <a:cs typeface="Segoe Sans Text" pitchFamily="2" charset="0"/>
              </a:rPr>
              <a:t>Microsoft models:</a:t>
            </a:r>
          </a:p>
          <a:p>
            <a:pPr marL="180975" marR="0" lvl="0" indent="-180975" algn="l" defTabSz="932719" rtl="0" eaLnBrk="1" fontAlgn="auto" latinLnBrk="0" hangingPunct="1">
              <a:lnSpc>
                <a:spcPct val="90000"/>
              </a:lnSpc>
              <a:spcBef>
                <a:spcPct val="20000"/>
              </a:spcBef>
              <a:spcAft>
                <a:spcPts val="0"/>
              </a:spcAft>
              <a:buClrTx/>
              <a:buSzPct val="90000"/>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Sans Display" pitchFamily="2" charset="0"/>
                <a:ea typeface="+mn-ea"/>
                <a:cs typeface="Segoe Sans Display" pitchFamily="2" charset="0"/>
              </a:rPr>
              <a:t>SLA &amp; compliance </a:t>
            </a:r>
          </a:p>
          <a:p>
            <a:pPr marL="180975" marR="0" lvl="0" indent="-180975" algn="l" defTabSz="932719" rtl="0" eaLnBrk="1" fontAlgn="auto" latinLnBrk="0" hangingPunct="1">
              <a:lnSpc>
                <a:spcPct val="90000"/>
              </a:lnSpc>
              <a:spcBef>
                <a:spcPct val="20000"/>
              </a:spcBef>
              <a:spcAft>
                <a:spcPts val="0"/>
              </a:spcAft>
              <a:buClrTx/>
              <a:buSzPct val="90000"/>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Sans Display" pitchFamily="2" charset="0"/>
                <a:ea typeface="+mn-ea"/>
                <a:cs typeface="Segoe Sans Display" pitchFamily="2" charset="0"/>
              </a:rPr>
              <a:t>Reserved capacity </a:t>
            </a:r>
          </a:p>
          <a:p>
            <a:pPr marL="180975" marR="0" lvl="0" indent="-180975" algn="l" defTabSz="932719" rtl="0" eaLnBrk="1" fontAlgn="auto" latinLnBrk="0" hangingPunct="1">
              <a:lnSpc>
                <a:spcPct val="90000"/>
              </a:lnSpc>
              <a:spcBef>
                <a:spcPct val="20000"/>
              </a:spcBef>
              <a:spcAft>
                <a:spcPts val="0"/>
              </a:spcAft>
              <a:buClrTx/>
              <a:buSzPct val="90000"/>
              <a:buFont typeface="Arial" panose="020B0604020202020204" pitchFamily="34" charset="0"/>
              <a:buChar char="•"/>
              <a:tabLst/>
              <a:defRPr/>
            </a:pPr>
            <a:r>
              <a:rPr kumimoji="0" lang="en-US" sz="1800" b="0" i="0" u="none" strike="noStrike" kern="1200" cap="none" spc="0" normalizeH="0" baseline="0" noProof="0">
                <a:ln>
                  <a:noFill/>
                </a:ln>
                <a:solidFill>
                  <a:srgbClr val="FFFFFF"/>
                </a:solidFill>
                <a:effectLst/>
                <a:uLnTx/>
                <a:uFillTx/>
                <a:latin typeface="Segoe Sans Display" pitchFamily="2" charset="0"/>
                <a:ea typeface="+mn-ea"/>
                <a:cs typeface="Segoe Sans Display" pitchFamily="2" charset="0"/>
              </a:rPr>
              <a:t>Cost-efficient PTU quotas</a:t>
            </a:r>
          </a:p>
        </p:txBody>
      </p:sp>
      <p:sp>
        <p:nvSpPr>
          <p:cNvPr id="25" name="Rectangle: Rounded Corners 24">
            <a:extLst>
              <a:ext uri="{FF2B5EF4-FFF2-40B4-BE49-F238E27FC236}">
                <a16:creationId xmlns:a16="http://schemas.microsoft.com/office/drawing/2014/main" id="{DC3E50A0-1859-415D-45BD-C44EF06435D6}"/>
              </a:ext>
              <a:ext uri="{C183D7F6-B498-43B3-948B-1728B52AA6E4}">
                <adec:decorative xmlns:adec="http://schemas.microsoft.com/office/drawing/2017/decorative" val="0"/>
              </a:ext>
            </a:extLst>
          </p:cNvPr>
          <p:cNvSpPr/>
          <p:nvPr/>
        </p:nvSpPr>
        <p:spPr bwMode="auto">
          <a:xfrm>
            <a:off x="1232132" y="1294743"/>
            <a:ext cx="1260083" cy="437007"/>
          </a:xfrm>
          <a:prstGeom prst="roundRect">
            <a:avLst>
              <a:gd name="adj" fmla="val 22846"/>
            </a:avLst>
          </a:prstGeom>
          <a:gradFill flip="none" rotWithShape="1">
            <a:gsLst>
              <a:gs pos="68000">
                <a:srgbClr val="0A6BBA"/>
              </a:gs>
              <a:gs pos="100000">
                <a:srgbClr val="318581"/>
              </a:gs>
              <a:gs pos="0">
                <a:srgbClr val="F65567"/>
              </a:gs>
              <a:gs pos="32000">
                <a:srgbClr val="7656AD"/>
              </a:gs>
            </a:gsLst>
            <a:path path="circle">
              <a:fillToRect l="100000" t="100000"/>
            </a:path>
            <a:tileRect r="-100000" b="-100000"/>
          </a:gradFill>
        </p:spPr>
        <p:txBody>
          <a:bodyPr wrap="none" lIns="137160" tIns="18288" rIns="137160" bIns="54864" rtlCol="0" anchor="ctr" anchorCtr="0">
            <a:sp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2000" b="0" i="0" u="none" strike="noStrike" kern="1200" cap="none" spc="0" normalizeH="0" baseline="0" noProof="0">
                <a:ln w="3175">
                  <a:noFill/>
                </a:ln>
                <a:gradFill>
                  <a:gsLst>
                    <a:gs pos="92661">
                      <a:srgbClr val="FFFFFF"/>
                    </a:gs>
                    <a:gs pos="78000">
                      <a:srgbClr val="FFFFFF"/>
                    </a:gs>
                  </a:gsLst>
                  <a:path path="circle">
                    <a:fillToRect l="100000" b="100000"/>
                  </a:path>
                </a:gradFill>
                <a:effectLst/>
                <a:uLnTx/>
                <a:uFillTx/>
                <a:latin typeface="Segoe UI Semibold"/>
                <a:ea typeface="+mn-ea"/>
                <a:cs typeface="Segoe UI" pitchFamily="34" charset="0"/>
              </a:rPr>
              <a:t>Benefits</a:t>
            </a:r>
          </a:p>
        </p:txBody>
      </p:sp>
      <p:cxnSp>
        <p:nvCxnSpPr>
          <p:cNvPr id="26" name="Straight Connector 25">
            <a:extLst>
              <a:ext uri="{FF2B5EF4-FFF2-40B4-BE49-F238E27FC236}">
                <a16:creationId xmlns:a16="http://schemas.microsoft.com/office/drawing/2014/main" id="{BFE732EA-5CDD-0FAC-7188-E3691172D0AA}"/>
              </a:ext>
            </a:extLst>
          </p:cNvPr>
          <p:cNvCxnSpPr>
            <a:cxnSpLocks/>
          </p:cNvCxnSpPr>
          <p:nvPr/>
        </p:nvCxnSpPr>
        <p:spPr>
          <a:xfrm>
            <a:off x="743555" y="3631752"/>
            <a:ext cx="2467568" cy="0"/>
          </a:xfrm>
          <a:prstGeom prst="line">
            <a:avLst/>
          </a:prstGeom>
          <a:ln w="12700">
            <a:solidFill>
              <a:schemeClr val="bg1">
                <a:alpha val="5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27" name="Graphic 26">
            <a:extLst>
              <a:ext uri="{FF2B5EF4-FFF2-40B4-BE49-F238E27FC236}">
                <a16:creationId xmlns:a16="http://schemas.microsoft.com/office/drawing/2014/main" id="{EB97B51E-0986-20E4-CCB3-05649D9A4A65}"/>
              </a:ext>
            </a:extLst>
          </p:cNvPr>
          <p:cNvPicPr>
            <a:picLocks noChangeAspect="1"/>
          </p:cNvPicPr>
          <p:nvPr/>
        </p:nvPicPr>
        <p:blipFill>
          <a:blip r:embed="rId32">
            <a:extLst>
              <a:ext uri="{96DAC541-7B7A-43D3-8B79-37D633B846F1}">
                <asvg:svgBlip xmlns:asvg="http://schemas.microsoft.com/office/drawing/2016/SVG/main" r:embed="rId33"/>
              </a:ext>
            </a:extLst>
          </a:blip>
          <a:stretch>
            <a:fillRect/>
          </a:stretch>
        </p:blipFill>
        <p:spPr>
          <a:xfrm>
            <a:off x="8295360" y="2050137"/>
            <a:ext cx="311594" cy="212164"/>
          </a:xfrm>
          <a:prstGeom prst="rect">
            <a:avLst/>
          </a:prstGeom>
        </p:spPr>
      </p:pic>
      <p:pic>
        <p:nvPicPr>
          <p:cNvPr id="29" name="Picture 28">
            <a:extLst>
              <a:ext uri="{FF2B5EF4-FFF2-40B4-BE49-F238E27FC236}">
                <a16:creationId xmlns:a16="http://schemas.microsoft.com/office/drawing/2014/main" id="{9011E6B9-AF2D-F923-68EE-79AB3201D5BA}"/>
              </a:ext>
            </a:extLst>
          </p:cNvPr>
          <p:cNvPicPr>
            <a:picLocks noChangeAspect="1"/>
          </p:cNvPicPr>
          <p:nvPr/>
        </p:nvPicPr>
        <p:blipFill>
          <a:blip r:embed="rId34"/>
          <a:stretch>
            <a:fillRect/>
          </a:stretch>
        </p:blipFill>
        <p:spPr>
          <a:xfrm>
            <a:off x="5640065" y="2050700"/>
            <a:ext cx="298730" cy="298730"/>
          </a:xfrm>
          <a:prstGeom prst="rect">
            <a:avLst/>
          </a:prstGeom>
        </p:spPr>
      </p:pic>
      <p:pic>
        <p:nvPicPr>
          <p:cNvPr id="30" name="Picture 29">
            <a:extLst>
              <a:ext uri="{FF2B5EF4-FFF2-40B4-BE49-F238E27FC236}">
                <a16:creationId xmlns:a16="http://schemas.microsoft.com/office/drawing/2014/main" id="{13AB75F3-0B85-F0A2-627F-4C4EA97E326B}"/>
              </a:ext>
            </a:extLst>
          </p:cNvPr>
          <p:cNvPicPr>
            <a:picLocks noChangeAspect="1"/>
          </p:cNvPicPr>
          <p:nvPr/>
        </p:nvPicPr>
        <p:blipFill>
          <a:blip r:embed="rId35"/>
          <a:stretch>
            <a:fillRect/>
          </a:stretch>
        </p:blipFill>
        <p:spPr>
          <a:xfrm>
            <a:off x="5642102" y="2021909"/>
            <a:ext cx="301320" cy="301320"/>
          </a:xfrm>
          <a:prstGeom prst="rect">
            <a:avLst/>
          </a:prstGeom>
        </p:spPr>
      </p:pic>
      <p:pic>
        <p:nvPicPr>
          <p:cNvPr id="32" name="Picture 2">
            <a:extLst>
              <a:ext uri="{FF2B5EF4-FFF2-40B4-BE49-F238E27FC236}">
                <a16:creationId xmlns:a16="http://schemas.microsoft.com/office/drawing/2014/main" id="{AAD4370C-D941-10A1-C1EB-F026D6E1AF99}"/>
              </a:ext>
              <a:ext uri="{C183D7F6-B498-43B3-948B-1728B52AA6E4}">
                <adec:decorative xmlns:adec="http://schemas.microsoft.com/office/drawing/2017/decorative" val="1"/>
              </a:ext>
            </a:extLst>
          </p:cNvPr>
          <p:cNvPicPr>
            <a:picLocks noChangeAspect="1" noChangeArrowheads="1"/>
          </p:cNvPicPr>
          <p:nvPr/>
        </p:nvPicPr>
        <p:blipFill>
          <a:blip r:embed="rId36" cstate="screen">
            <a:extLst>
              <a:ext uri="{BEBA8EAE-BF5A-486C-A8C5-ECC9F3942E4B}">
                <a14:imgProps xmlns:a14="http://schemas.microsoft.com/office/drawing/2010/main">
                  <a14:imgLayer r:embed="rId37">
                    <a14:imgEffect>
                      <a14:backgroundRemoval t="10000" b="90000" l="10000" r="90000">
                        <a14:foregroundMark x1="31013" y1="68313" x2="31013" y2="68313"/>
                        <a14:foregroundMark x1="60338" y1="68313" x2="60338" y2="68313"/>
                        <a14:foregroundMark x1="63924" y1="59259" x2="63924" y2="59259"/>
                        <a14:foregroundMark x1="46203" y1="62551" x2="46203" y2="62551"/>
                      </a14:backgroundRemoval>
                    </a14:imgEffect>
                  </a14:imgLayer>
                </a14:imgProps>
              </a:ext>
              <a:ext uri="{28A0092B-C50C-407E-A947-70E740481C1C}">
                <a14:useLocalDpi xmlns:a14="http://schemas.microsoft.com/office/drawing/2010/main"/>
              </a:ext>
            </a:extLst>
          </a:blip>
          <a:srcRect/>
          <a:stretch>
            <a:fillRect/>
          </a:stretch>
        </p:blipFill>
        <p:spPr bwMode="auto">
          <a:xfrm>
            <a:off x="9447167" y="2049898"/>
            <a:ext cx="400388" cy="364209"/>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76BBCF61-EE90-5260-B323-E09AA5F83975}"/>
              </a:ext>
            </a:extLst>
          </p:cNvPr>
          <p:cNvSpPr txBox="1"/>
          <p:nvPr/>
        </p:nvSpPr>
        <p:spPr>
          <a:xfrm>
            <a:off x="9393404" y="2365267"/>
            <a:ext cx="597383" cy="323165"/>
          </a:xfrm>
          <a:prstGeom prst="rect">
            <a:avLst/>
          </a:prstGeom>
          <a:noFill/>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0" cap="none" spc="0" normalizeH="0" baseline="0" noProof="0">
                <a:ln>
                  <a:noFill/>
                </a:ln>
                <a:solidFill>
                  <a:srgbClr val="000000"/>
                </a:solidFill>
                <a:effectLst/>
                <a:uLnTx/>
                <a:uFillTx/>
                <a:latin typeface="Segoe Sans Text"/>
                <a:ea typeface="+mn-ea"/>
                <a:cs typeface="+mn-cs"/>
              </a:rPr>
              <a:t>Azure </a:t>
            </a:r>
            <a:br>
              <a:rPr kumimoji="0" lang="en-US" sz="1050" b="0" i="0" u="none" strike="noStrike" kern="0" cap="none" spc="0" normalizeH="0" baseline="0" noProof="0">
                <a:ln>
                  <a:noFill/>
                </a:ln>
                <a:solidFill>
                  <a:srgbClr val="000000"/>
                </a:solidFill>
                <a:effectLst/>
                <a:uLnTx/>
                <a:uFillTx/>
                <a:latin typeface="Segoe Sans Text"/>
                <a:ea typeface="+mn-ea"/>
                <a:cs typeface="+mn-cs"/>
              </a:rPr>
            </a:br>
            <a:r>
              <a:rPr kumimoji="0" lang="en-US" sz="1050" b="0" i="0" u="none" strike="noStrike" kern="0" cap="none" spc="0" normalizeH="0" baseline="0" noProof="0">
                <a:ln>
                  <a:noFill/>
                </a:ln>
                <a:solidFill>
                  <a:srgbClr val="000000"/>
                </a:solidFill>
                <a:effectLst/>
                <a:uLnTx/>
                <a:uFillTx/>
                <a:latin typeface="Segoe Sans Text"/>
                <a:ea typeface="+mn-ea"/>
                <a:cs typeface="+mn-cs"/>
              </a:rPr>
              <a:t>Cohere</a:t>
            </a:r>
          </a:p>
        </p:txBody>
      </p:sp>
      <p:pic>
        <p:nvPicPr>
          <p:cNvPr id="34" name="Graphic 33">
            <a:extLst>
              <a:ext uri="{FF2B5EF4-FFF2-40B4-BE49-F238E27FC236}">
                <a16:creationId xmlns:a16="http://schemas.microsoft.com/office/drawing/2014/main" id="{132787AC-6268-FD31-9D9D-F3D093779F70}"/>
              </a:ext>
            </a:extLst>
          </p:cNvPr>
          <p:cNvPicPr>
            <a:picLocks noChangeAspect="1"/>
          </p:cNvPicPr>
          <p:nvPr/>
        </p:nvPicPr>
        <p:blipFill>
          <a:blip r:embed="rId38">
            <a:extLst>
              <a:ext uri="{96DAC541-7B7A-43D3-8B79-37D633B846F1}">
                <asvg:svgBlip xmlns:asvg="http://schemas.microsoft.com/office/drawing/2016/SVG/main" r:embed="rId39"/>
              </a:ext>
            </a:extLst>
          </a:blip>
          <a:stretch>
            <a:fillRect/>
          </a:stretch>
        </p:blipFill>
        <p:spPr>
          <a:xfrm>
            <a:off x="4485347" y="4017275"/>
            <a:ext cx="241465" cy="241465"/>
          </a:xfrm>
          <a:prstGeom prst="rect">
            <a:avLst/>
          </a:prstGeom>
        </p:spPr>
      </p:pic>
    </p:spTree>
    <p:extLst>
      <p:ext uri="{BB962C8B-B14F-4D97-AF65-F5344CB8AC3E}">
        <p14:creationId xmlns:p14="http://schemas.microsoft.com/office/powerpoint/2010/main" val="38369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C1AB7-4F91-093F-36F6-7EA97A82DCA0}"/>
              </a:ext>
            </a:extLst>
          </p:cNvPr>
          <p:cNvSpPr>
            <a:spLocks noGrp="1"/>
          </p:cNvSpPr>
          <p:nvPr>
            <p:ph type="title"/>
          </p:nvPr>
        </p:nvSpPr>
        <p:spPr>
          <a:xfrm>
            <a:off x="588263" y="457200"/>
            <a:ext cx="11018520" cy="984885"/>
          </a:xfrm>
        </p:spPr>
        <p:txBody>
          <a:bodyPr/>
          <a:lstStyle/>
          <a:p>
            <a:r>
              <a:rPr lang="en-US" sz="3200" b="1" dirty="0"/>
              <a:t>Data, privacy, and security for Azure Direct Models</a:t>
            </a:r>
            <a:br>
              <a:rPr lang="en-US" sz="3200" b="1" dirty="0"/>
            </a:br>
            <a:r>
              <a:rPr lang="en-HK" sz="3200" b="1" dirty="0"/>
              <a:t>in Microsoft Foundry</a:t>
            </a:r>
            <a:endParaRPr lang="en-HK" sz="3200" dirty="0"/>
          </a:p>
        </p:txBody>
      </p:sp>
      <p:sp>
        <p:nvSpPr>
          <p:cNvPr id="4" name="TextBox 3">
            <a:extLst>
              <a:ext uri="{FF2B5EF4-FFF2-40B4-BE49-F238E27FC236}">
                <a16:creationId xmlns:a16="http://schemas.microsoft.com/office/drawing/2014/main" id="{F0262F29-722D-68FB-724D-A82458A71939}"/>
              </a:ext>
            </a:extLst>
          </p:cNvPr>
          <p:cNvSpPr txBox="1"/>
          <p:nvPr/>
        </p:nvSpPr>
        <p:spPr>
          <a:xfrm>
            <a:off x="405407" y="6400800"/>
            <a:ext cx="11201375" cy="307777"/>
          </a:xfrm>
          <a:prstGeom prst="rect">
            <a:avLst/>
          </a:prstGeom>
          <a:noFill/>
        </p:spPr>
        <p:txBody>
          <a:bodyPr wrap="square">
            <a:spAutoFit/>
          </a:bodyPr>
          <a:lstStyle/>
          <a:p>
            <a:r>
              <a:rPr lang="en-HK" dirty="0">
                <a:hlinkClick r:id="rId2"/>
              </a:rPr>
              <a:t>https://learn.microsoft.com/en-us/azure/ai-foundry/responsible-ai/openai/data-privacy?view=foundry-classic&amp;tabs=azure-portal</a:t>
            </a:r>
            <a:endParaRPr lang="en-HK" dirty="0"/>
          </a:p>
        </p:txBody>
      </p:sp>
      <p:pic>
        <p:nvPicPr>
          <p:cNvPr id="8" name="Picture 7">
            <a:extLst>
              <a:ext uri="{FF2B5EF4-FFF2-40B4-BE49-F238E27FC236}">
                <a16:creationId xmlns:a16="http://schemas.microsoft.com/office/drawing/2014/main" id="{BB14685A-34AD-1212-493A-0A861C028240}"/>
              </a:ext>
            </a:extLst>
          </p:cNvPr>
          <p:cNvPicPr>
            <a:picLocks noChangeAspect="1"/>
          </p:cNvPicPr>
          <p:nvPr/>
        </p:nvPicPr>
        <p:blipFill>
          <a:blip r:embed="rId3"/>
          <a:stretch>
            <a:fillRect/>
          </a:stretch>
        </p:blipFill>
        <p:spPr>
          <a:xfrm>
            <a:off x="714375" y="1612921"/>
            <a:ext cx="7308413" cy="4702154"/>
          </a:xfrm>
          <a:prstGeom prst="rect">
            <a:avLst/>
          </a:prstGeom>
        </p:spPr>
      </p:pic>
    </p:spTree>
    <p:extLst>
      <p:ext uri="{BB962C8B-B14F-4D97-AF65-F5344CB8AC3E}">
        <p14:creationId xmlns:p14="http://schemas.microsoft.com/office/powerpoint/2010/main" val="4165819043"/>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0D0B9-06C3-CFF0-BE71-FAE0145AFE0C}"/>
            </a:ext>
          </a:extLst>
        </p:cNvPr>
        <p:cNvGrpSpPr/>
        <p:nvPr/>
      </p:nvGrpSpPr>
      <p:grpSpPr>
        <a:xfrm>
          <a:off x="0" y="0"/>
          <a:ext cx="0" cy="0"/>
          <a:chOff x="0" y="0"/>
          <a:chExt cx="0" cy="0"/>
        </a:xfrm>
      </p:grpSpPr>
      <p:sp>
        <p:nvSpPr>
          <p:cNvPr id="133" name="Rounded Rectangle 16">
            <a:extLst>
              <a:ext uri="{FF2B5EF4-FFF2-40B4-BE49-F238E27FC236}">
                <a16:creationId xmlns:a16="http://schemas.microsoft.com/office/drawing/2014/main" id="{9D09875C-366E-49B4-F2FB-3962EF669548}"/>
              </a:ext>
              <a:ext uri="{C183D7F6-B498-43B3-948B-1728B52AA6E4}">
                <adec:decorative xmlns:adec="http://schemas.microsoft.com/office/drawing/2017/decorative" val="1"/>
              </a:ext>
            </a:extLst>
          </p:cNvPr>
          <p:cNvSpPr>
            <a:spLocks/>
          </p:cNvSpPr>
          <p:nvPr/>
        </p:nvSpPr>
        <p:spPr>
          <a:xfrm>
            <a:off x="5130916" y="369060"/>
            <a:ext cx="4762410" cy="5429857"/>
          </a:xfrm>
          <a:prstGeom prst="roundRect">
            <a:avLst>
              <a:gd name="adj" fmla="val 3468"/>
            </a:avLst>
          </a:prstGeom>
          <a:ln w="19050" cap="rnd">
            <a:gradFill flip="none" rotWithShape="1">
              <a:gsLst>
                <a:gs pos="0">
                  <a:srgbClr val="F65567"/>
                </a:gs>
                <a:gs pos="32000">
                  <a:srgbClr val="7656AD"/>
                </a:gs>
                <a:gs pos="100000">
                  <a:srgbClr val="318581"/>
                </a:gs>
                <a:gs pos="68000">
                  <a:srgbClr val="0A6BBA"/>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a:ln>
                <a:noFill/>
              </a:ln>
              <a:solidFill>
                <a:srgbClr val="000000"/>
              </a:solidFill>
              <a:effectLst/>
              <a:uLnTx/>
              <a:uFillTx/>
              <a:latin typeface="Segoe UI Semibold" panose="020B0702040204020203" pitchFamily="34" charset="0"/>
              <a:ea typeface="+mn-ea"/>
              <a:cs typeface="Segoe UI" panose="020B0502040204020203" pitchFamily="34" charset="0"/>
            </a:endParaRPr>
          </a:p>
        </p:txBody>
      </p:sp>
      <p:cxnSp>
        <p:nvCxnSpPr>
          <p:cNvPr id="11" name="Straight Connector 10">
            <a:extLst>
              <a:ext uri="{FF2B5EF4-FFF2-40B4-BE49-F238E27FC236}">
                <a16:creationId xmlns:a16="http://schemas.microsoft.com/office/drawing/2014/main" id="{217B72A4-1B24-55F6-6B20-934FA63F3ABD}"/>
              </a:ext>
              <a:ext uri="{C183D7F6-B498-43B3-948B-1728B52AA6E4}">
                <adec:decorative xmlns:adec="http://schemas.microsoft.com/office/drawing/2017/decorative" val="1"/>
              </a:ext>
            </a:extLst>
          </p:cNvPr>
          <p:cNvCxnSpPr/>
          <p:nvPr/>
        </p:nvCxnSpPr>
        <p:spPr>
          <a:xfrm>
            <a:off x="5260902" y="4077529"/>
            <a:ext cx="4488632" cy="0"/>
          </a:xfrm>
          <a:prstGeom prst="lin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sp>
        <p:nvSpPr>
          <p:cNvPr id="12" name="Rectangle 11">
            <a:extLst>
              <a:ext uri="{FF2B5EF4-FFF2-40B4-BE49-F238E27FC236}">
                <a16:creationId xmlns:a16="http://schemas.microsoft.com/office/drawing/2014/main" id="{2720BA40-202C-9F4D-5D4E-4FF621A5D9A7}"/>
              </a:ext>
              <a:ext uri="{C183D7F6-B498-43B3-948B-1728B52AA6E4}">
                <adec:decorative xmlns:adec="http://schemas.microsoft.com/office/drawing/2017/decorative" val="1"/>
              </a:ext>
            </a:extLst>
          </p:cNvPr>
          <p:cNvSpPr/>
          <p:nvPr/>
        </p:nvSpPr>
        <p:spPr>
          <a:xfrm>
            <a:off x="5260903" y="2969205"/>
            <a:ext cx="2196069" cy="936385"/>
          </a:xfrm>
          <a:prstGeom prst="rect">
            <a:avLst/>
          </a:prstGeom>
          <a:solidFill>
            <a:srgbClr val="E5E5E5"/>
          </a:solidFill>
          <a:ln>
            <a:solidFill>
              <a:srgbClr val="E5E5E5"/>
            </a:solidFill>
          </a:ln>
        </p:spPr>
        <p:style>
          <a:lnRef idx="2">
            <a:schemeClr val="accent1">
              <a:shade val="15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300"/>
              </a:spcAft>
              <a:buClrTx/>
              <a:buSzTx/>
              <a:buFontTx/>
              <a:buNone/>
              <a:tabLst/>
              <a:defRPr/>
            </a:pPr>
            <a:endParaRPr kumimoji="0" lang="en-US" sz="1000" b="0" i="0" u="none" strike="noStrike" kern="1200" cap="none" spc="0" normalizeH="0" baseline="0" noProof="0">
              <a:ln>
                <a:noFill/>
              </a:ln>
              <a:solidFill>
                <a:sysClr val="windowText" lastClr="000000"/>
              </a:solidFill>
              <a:effectLst/>
              <a:uLnTx/>
              <a:uFillTx/>
              <a:latin typeface="Segoe UI" panose="020B0502040204020203" pitchFamily="34" charset="0"/>
              <a:ea typeface="+mn-ea"/>
              <a:cs typeface="+mn-cs"/>
            </a:endParaRPr>
          </a:p>
        </p:txBody>
      </p:sp>
      <p:sp>
        <p:nvSpPr>
          <p:cNvPr id="13" name="Rectangle 12">
            <a:extLst>
              <a:ext uri="{FF2B5EF4-FFF2-40B4-BE49-F238E27FC236}">
                <a16:creationId xmlns:a16="http://schemas.microsoft.com/office/drawing/2014/main" id="{A0843CA3-4332-C6CD-8CC7-50C3074ADB58}"/>
              </a:ext>
              <a:ext uri="{C183D7F6-B498-43B3-948B-1728B52AA6E4}">
                <adec:decorative xmlns:adec="http://schemas.microsoft.com/office/drawing/2017/decorative" val="1"/>
              </a:ext>
            </a:extLst>
          </p:cNvPr>
          <p:cNvSpPr/>
          <p:nvPr/>
        </p:nvSpPr>
        <p:spPr>
          <a:xfrm>
            <a:off x="8257499" y="4218627"/>
            <a:ext cx="1467416" cy="1267451"/>
          </a:xfrm>
          <a:prstGeom prst="rect">
            <a:avLst/>
          </a:prstGeom>
          <a:solidFill>
            <a:srgbClr val="E5E5E5"/>
          </a:solidFill>
          <a:ln>
            <a:solidFill>
              <a:srgbClr val="E5E5E5"/>
            </a:solidFill>
          </a:ln>
        </p:spPr>
        <p:style>
          <a:lnRef idx="2">
            <a:schemeClr val="accent1">
              <a:shade val="15000"/>
            </a:schemeClr>
          </a:lnRef>
          <a:fillRef idx="1">
            <a:schemeClr val="accent1"/>
          </a:fillRef>
          <a:effectRef idx="0">
            <a:schemeClr val="accent1"/>
          </a:effectRef>
          <a:fontRef idx="minor">
            <a:schemeClr val="lt1"/>
          </a:fontRef>
        </p:style>
        <p:txBody>
          <a:bodyPr tIns="274320" rtlCol="0" anchor="t" anchorCtr="0"/>
          <a:lstStyle/>
          <a:p>
            <a:pPr marL="0" marR="0" lvl="0" indent="0" algn="ctr" defTabSz="914400" rtl="0" eaLnBrk="1" fontAlgn="auto" latinLnBrk="0" hangingPunct="1">
              <a:lnSpc>
                <a:spcPct val="100000"/>
              </a:lnSpc>
              <a:spcBef>
                <a:spcPts val="0"/>
              </a:spcBef>
              <a:spcAft>
                <a:spcPts val="300"/>
              </a:spcAft>
              <a:buClrTx/>
              <a:buSzTx/>
              <a:buFontTx/>
              <a:buNone/>
              <a:tabLst/>
              <a:defRPr/>
            </a:pPr>
            <a:endParaRPr kumimoji="0" lang="en-US" sz="1400" b="0" i="0" u="none" strike="noStrike" kern="1200" cap="none" spc="0" normalizeH="0" baseline="0" noProof="0">
              <a:ln>
                <a:noFill/>
              </a:ln>
              <a:solidFill>
                <a:sysClr val="windowText" lastClr="000000"/>
              </a:solidFill>
              <a:effectLst/>
              <a:uLnTx/>
              <a:uFillTx/>
              <a:latin typeface="Segoe UI" panose="020B0502040204020203" pitchFamily="34" charset="0"/>
              <a:ea typeface="+mn-ea"/>
              <a:cs typeface="+mn-cs"/>
            </a:endParaRPr>
          </a:p>
        </p:txBody>
      </p:sp>
      <p:sp>
        <p:nvSpPr>
          <p:cNvPr id="14" name="Rectangle 13">
            <a:extLst>
              <a:ext uri="{FF2B5EF4-FFF2-40B4-BE49-F238E27FC236}">
                <a16:creationId xmlns:a16="http://schemas.microsoft.com/office/drawing/2014/main" id="{18D2EA99-72DC-1D2F-2A9E-3C6D2DB432F9}"/>
              </a:ext>
              <a:ext uri="{C183D7F6-B498-43B3-948B-1728B52AA6E4}">
                <adec:decorative xmlns:adec="http://schemas.microsoft.com/office/drawing/2017/decorative" val="1"/>
              </a:ext>
            </a:extLst>
          </p:cNvPr>
          <p:cNvSpPr/>
          <p:nvPr/>
        </p:nvSpPr>
        <p:spPr>
          <a:xfrm>
            <a:off x="5248200" y="4218626"/>
            <a:ext cx="1467416" cy="1267452"/>
          </a:xfrm>
          <a:prstGeom prst="rect">
            <a:avLst/>
          </a:prstGeom>
          <a:solidFill>
            <a:srgbClr val="E5E5E5"/>
          </a:solidFill>
          <a:ln>
            <a:solidFill>
              <a:srgbClr val="E5E5E5"/>
            </a:solidFill>
          </a:ln>
        </p:spPr>
        <p:style>
          <a:lnRef idx="2">
            <a:schemeClr val="accent1">
              <a:shade val="15000"/>
            </a:schemeClr>
          </a:lnRef>
          <a:fillRef idx="1">
            <a:schemeClr val="accent1"/>
          </a:fillRef>
          <a:effectRef idx="0">
            <a:schemeClr val="accent1"/>
          </a:effectRef>
          <a:fontRef idx="minor">
            <a:schemeClr val="lt1"/>
          </a:fontRef>
        </p:style>
        <p:txBody>
          <a:bodyPr tIns="274320" rtlCol="0" anchor="t" anchorCtr="0"/>
          <a:lstStyle/>
          <a:p>
            <a:pPr marL="0" marR="0" lvl="0" indent="0" algn="ctr" defTabSz="914400" rtl="0" eaLnBrk="1" fontAlgn="auto" latinLnBrk="0" hangingPunct="1">
              <a:lnSpc>
                <a:spcPct val="100000"/>
              </a:lnSpc>
              <a:spcBef>
                <a:spcPts val="0"/>
              </a:spcBef>
              <a:spcAft>
                <a:spcPts val="300"/>
              </a:spcAft>
              <a:buClrTx/>
              <a:buSzTx/>
              <a:buFontTx/>
              <a:buNone/>
              <a:tabLst/>
              <a:defRPr/>
            </a:pPr>
            <a:endParaRPr kumimoji="0" lang="en-US" sz="1400" b="0" i="0" u="none" strike="noStrike" kern="1200" cap="none" spc="0" normalizeH="0" baseline="0" noProof="0">
              <a:ln>
                <a:noFill/>
              </a:ln>
              <a:solidFill>
                <a:sysClr val="windowText" lastClr="000000"/>
              </a:solidFill>
              <a:effectLst/>
              <a:uLnTx/>
              <a:uFillTx/>
              <a:latin typeface="Segoe UI" panose="020B0502040204020203" pitchFamily="34" charset="0"/>
              <a:ea typeface="+mn-ea"/>
              <a:cs typeface="+mn-cs"/>
            </a:endParaRPr>
          </a:p>
        </p:txBody>
      </p:sp>
      <p:sp>
        <p:nvSpPr>
          <p:cNvPr id="15" name="Rectangle 14">
            <a:extLst>
              <a:ext uri="{FF2B5EF4-FFF2-40B4-BE49-F238E27FC236}">
                <a16:creationId xmlns:a16="http://schemas.microsoft.com/office/drawing/2014/main" id="{7AFFAE0A-F630-1106-0664-BAB491402D97}"/>
              </a:ext>
              <a:ext uri="{C183D7F6-B498-43B3-948B-1728B52AA6E4}">
                <adec:decorative xmlns:adec="http://schemas.microsoft.com/office/drawing/2017/decorative" val="1"/>
              </a:ext>
            </a:extLst>
          </p:cNvPr>
          <p:cNvSpPr/>
          <p:nvPr/>
        </p:nvSpPr>
        <p:spPr>
          <a:xfrm>
            <a:off x="6752844" y="4218626"/>
            <a:ext cx="1467416" cy="1267452"/>
          </a:xfrm>
          <a:prstGeom prst="rect">
            <a:avLst/>
          </a:prstGeom>
          <a:solidFill>
            <a:srgbClr val="E5E5E5"/>
          </a:solidFill>
          <a:ln>
            <a:solidFill>
              <a:srgbClr val="E5E5E5"/>
            </a:solidFill>
          </a:ln>
        </p:spPr>
        <p:style>
          <a:lnRef idx="2">
            <a:schemeClr val="accent1">
              <a:shade val="15000"/>
            </a:schemeClr>
          </a:lnRef>
          <a:fillRef idx="1">
            <a:schemeClr val="accent1"/>
          </a:fillRef>
          <a:effectRef idx="0">
            <a:schemeClr val="accent1"/>
          </a:effectRef>
          <a:fontRef idx="minor">
            <a:schemeClr val="lt1"/>
          </a:fontRef>
        </p:style>
        <p:txBody>
          <a:bodyPr tIns="274320" rtlCol="0" anchor="t" anchorCtr="0"/>
          <a:lstStyle/>
          <a:p>
            <a:pPr marL="0" marR="0" lvl="0" indent="0" algn="ctr" defTabSz="914400" rtl="0" eaLnBrk="1" fontAlgn="auto" latinLnBrk="0" hangingPunct="1">
              <a:lnSpc>
                <a:spcPct val="100000"/>
              </a:lnSpc>
              <a:spcBef>
                <a:spcPts val="0"/>
              </a:spcBef>
              <a:spcAft>
                <a:spcPts val="300"/>
              </a:spcAft>
              <a:buClrTx/>
              <a:buSzTx/>
              <a:buFontTx/>
              <a:buNone/>
              <a:tabLst/>
              <a:defRPr/>
            </a:pPr>
            <a:endParaRPr kumimoji="0" lang="en-US" sz="1400" b="0" i="0" u="none" strike="noStrike" kern="1200" cap="none" spc="0" normalizeH="0" baseline="0" noProof="0">
              <a:ln>
                <a:noFill/>
              </a:ln>
              <a:solidFill>
                <a:sysClr val="windowText" lastClr="000000"/>
              </a:solidFill>
              <a:effectLst/>
              <a:uLnTx/>
              <a:uFillTx/>
              <a:latin typeface="Segoe UI" panose="020B0502040204020203" pitchFamily="34" charset="0"/>
              <a:ea typeface="+mn-ea"/>
              <a:cs typeface="+mn-cs"/>
            </a:endParaRPr>
          </a:p>
        </p:txBody>
      </p:sp>
      <p:cxnSp>
        <p:nvCxnSpPr>
          <p:cNvPr id="16" name="Straight Connector 15">
            <a:extLst>
              <a:ext uri="{FF2B5EF4-FFF2-40B4-BE49-F238E27FC236}">
                <a16:creationId xmlns:a16="http://schemas.microsoft.com/office/drawing/2014/main" id="{5C60F18F-9758-47A2-E424-72036FE66FDB}"/>
              </a:ext>
              <a:ext uri="{C183D7F6-B498-43B3-948B-1728B52AA6E4}">
                <adec:decorative xmlns:adec="http://schemas.microsoft.com/office/drawing/2017/decorative" val="1"/>
              </a:ext>
            </a:extLst>
          </p:cNvPr>
          <p:cNvCxnSpPr>
            <a:cxnSpLocks/>
          </p:cNvCxnSpPr>
          <p:nvPr/>
        </p:nvCxnSpPr>
        <p:spPr>
          <a:xfrm>
            <a:off x="5254945" y="2784702"/>
            <a:ext cx="4488632" cy="0"/>
          </a:xfrm>
          <a:prstGeom prst="lin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sp>
        <p:nvSpPr>
          <p:cNvPr id="17" name="Rectangle 16">
            <a:extLst>
              <a:ext uri="{FF2B5EF4-FFF2-40B4-BE49-F238E27FC236}">
                <a16:creationId xmlns:a16="http://schemas.microsoft.com/office/drawing/2014/main" id="{F2E7221B-2EC6-7FAC-D3AC-99AEFBB7BF23}"/>
              </a:ext>
              <a:ext uri="{C183D7F6-B498-43B3-948B-1728B52AA6E4}">
                <adec:decorative xmlns:adec="http://schemas.microsoft.com/office/drawing/2017/decorative" val="1"/>
              </a:ext>
            </a:extLst>
          </p:cNvPr>
          <p:cNvSpPr/>
          <p:nvPr/>
        </p:nvSpPr>
        <p:spPr>
          <a:xfrm>
            <a:off x="5260902" y="1675039"/>
            <a:ext cx="4488632" cy="947097"/>
          </a:xfrm>
          <a:prstGeom prst="rect">
            <a:avLst/>
          </a:prstGeom>
          <a:solidFill>
            <a:srgbClr val="E5E5E5"/>
          </a:solidFill>
          <a:ln>
            <a:solidFill>
              <a:srgbClr val="E5E5E5"/>
            </a:solidFill>
          </a:ln>
        </p:spPr>
        <p:style>
          <a:lnRef idx="2">
            <a:schemeClr val="accent1">
              <a:shade val="15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300"/>
              </a:spcAft>
              <a:buClrTx/>
              <a:buSzTx/>
              <a:buFontTx/>
              <a:buNone/>
              <a:tabLst/>
              <a:defRPr/>
            </a:pPr>
            <a:endParaRPr kumimoji="0" lang="en-US" sz="1400" b="0" i="0" u="none" strike="noStrike" kern="1200" cap="none" spc="0" normalizeH="0" baseline="0" noProof="0">
              <a:ln>
                <a:noFill/>
              </a:ln>
              <a:solidFill>
                <a:sysClr val="windowText" lastClr="000000"/>
              </a:solidFill>
              <a:effectLst/>
              <a:uLnTx/>
              <a:uFillTx/>
              <a:latin typeface="Segoe UI" panose="020B0502040204020203" pitchFamily="34" charset="0"/>
              <a:ea typeface="+mn-ea"/>
              <a:cs typeface="+mn-cs"/>
            </a:endParaRPr>
          </a:p>
        </p:txBody>
      </p:sp>
      <p:sp>
        <p:nvSpPr>
          <p:cNvPr id="20" name="Rectangle 19">
            <a:extLst>
              <a:ext uri="{FF2B5EF4-FFF2-40B4-BE49-F238E27FC236}">
                <a16:creationId xmlns:a16="http://schemas.microsoft.com/office/drawing/2014/main" id="{5305DCCC-09F0-CE2C-A92C-1D0C2FBC669E}"/>
              </a:ext>
              <a:ext uri="{C183D7F6-B498-43B3-948B-1728B52AA6E4}">
                <adec:decorative xmlns:adec="http://schemas.microsoft.com/office/drawing/2017/decorative" val="1"/>
              </a:ext>
            </a:extLst>
          </p:cNvPr>
          <p:cNvSpPr/>
          <p:nvPr/>
        </p:nvSpPr>
        <p:spPr>
          <a:xfrm>
            <a:off x="7530287" y="2969205"/>
            <a:ext cx="2196069" cy="936385"/>
          </a:xfrm>
          <a:prstGeom prst="rect">
            <a:avLst/>
          </a:prstGeom>
          <a:solidFill>
            <a:srgbClr val="E5E5E5"/>
          </a:solidFill>
          <a:ln>
            <a:solidFill>
              <a:srgbClr val="E5E5E5"/>
            </a:solidFill>
          </a:ln>
        </p:spPr>
        <p:style>
          <a:lnRef idx="2">
            <a:schemeClr val="accent1">
              <a:shade val="15000"/>
            </a:schemeClr>
          </a:lnRef>
          <a:fillRef idx="1">
            <a:schemeClr val="accent1"/>
          </a:fillRef>
          <a:effectRef idx="0">
            <a:schemeClr val="accent1"/>
          </a:effectRef>
          <a:fontRef idx="minor">
            <a:schemeClr val="lt1"/>
          </a:fontRef>
        </p:style>
        <p:txBody>
          <a:bodyPr tIns="45720" bIns="91440" rtlCol="0" anchor="ctr" anchorCtr="0"/>
          <a:lstStyle/>
          <a:p>
            <a:pPr marL="0" marR="0" lvl="0" indent="0" algn="ctr" defTabSz="914400" rtl="0" eaLnBrk="1" fontAlgn="auto" latinLnBrk="0" hangingPunct="1">
              <a:lnSpc>
                <a:spcPct val="100000"/>
              </a:lnSpc>
              <a:spcBef>
                <a:spcPts val="0"/>
              </a:spcBef>
              <a:spcAft>
                <a:spcPts val="300"/>
              </a:spcAft>
              <a:buClrTx/>
              <a:buSzTx/>
              <a:buFontTx/>
              <a:buNone/>
              <a:tabLst/>
              <a:defRPr/>
            </a:pPr>
            <a:endParaRPr kumimoji="0" lang="en-US" sz="1000" b="0" i="0" u="none" strike="noStrike" kern="1200" cap="none" spc="0" normalizeH="0" baseline="0" noProof="0">
              <a:ln>
                <a:noFill/>
              </a:ln>
              <a:solidFill>
                <a:sysClr val="windowText" lastClr="000000"/>
              </a:solidFill>
              <a:effectLst/>
              <a:uLnTx/>
              <a:uFillTx/>
              <a:latin typeface="Segoe UI" panose="020B0502040204020203" pitchFamily="34" charset="0"/>
              <a:ea typeface="+mn-ea"/>
              <a:cs typeface="+mn-cs"/>
            </a:endParaRPr>
          </a:p>
        </p:txBody>
      </p:sp>
      <p:cxnSp>
        <p:nvCxnSpPr>
          <p:cNvPr id="25" name="Straight Connector 24">
            <a:extLst>
              <a:ext uri="{FF2B5EF4-FFF2-40B4-BE49-F238E27FC236}">
                <a16:creationId xmlns:a16="http://schemas.microsoft.com/office/drawing/2014/main" id="{5881E4CA-4F92-30BA-8565-6F91BAE9D814}"/>
              </a:ext>
              <a:ext uri="{C183D7F6-B498-43B3-948B-1728B52AA6E4}">
                <adec:decorative xmlns:adec="http://schemas.microsoft.com/office/drawing/2017/decorative" val="1"/>
              </a:ext>
            </a:extLst>
          </p:cNvPr>
          <p:cNvCxnSpPr/>
          <p:nvPr/>
        </p:nvCxnSpPr>
        <p:spPr>
          <a:xfrm>
            <a:off x="5236284" y="1543023"/>
            <a:ext cx="4488632" cy="0"/>
          </a:xfrm>
          <a:prstGeom prst="line">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sp>
        <p:nvSpPr>
          <p:cNvPr id="29" name="Rounded Rectangle 6">
            <a:extLst>
              <a:ext uri="{FF2B5EF4-FFF2-40B4-BE49-F238E27FC236}">
                <a16:creationId xmlns:a16="http://schemas.microsoft.com/office/drawing/2014/main" id="{19BCBA8F-1007-D674-A684-9DB2AFAD40A3}"/>
              </a:ext>
              <a:ext uri="{C183D7F6-B498-43B3-948B-1728B52AA6E4}">
                <adec:decorative xmlns:adec="http://schemas.microsoft.com/office/drawing/2017/decorative" val="1"/>
              </a:ext>
            </a:extLst>
          </p:cNvPr>
          <p:cNvSpPr/>
          <p:nvPr/>
        </p:nvSpPr>
        <p:spPr bwMode="auto">
          <a:xfrm>
            <a:off x="10152346" y="2906786"/>
            <a:ext cx="1363047" cy="1062335"/>
          </a:xfrm>
          <a:prstGeom prst="roundRect">
            <a:avLst>
              <a:gd name="adj" fmla="val 6508"/>
            </a:avLst>
          </a:prstGeom>
          <a:solidFill>
            <a:srgbClr val="222120">
              <a:alpha val="10000"/>
            </a:srgbClr>
          </a:solidFill>
        </p:spPr>
        <p:txBody>
          <a:bodyPr wrap="square" lIns="0" tIns="0" rIns="0" bIns="45720" rtlCol="0" anchor="ctr" anchorCtr="0">
            <a:noAutofit/>
          </a:bodyPr>
          <a:lstStyle/>
          <a:p>
            <a:pPr marL="0" marR="0" lvl="0" indent="0" algn="ctr" defTabSz="2275850" rtl="0" eaLnBrk="1" fontAlgn="base" latinLnBrk="0" hangingPunct="1">
              <a:lnSpc>
                <a:spcPct val="100000"/>
              </a:lnSpc>
              <a:spcBef>
                <a:spcPts val="200"/>
              </a:spcBef>
              <a:spcAft>
                <a:spcPct val="0"/>
              </a:spcAft>
              <a:buClrTx/>
              <a:buSzTx/>
              <a:buFontTx/>
              <a:buNone/>
              <a:tabLst>
                <a:tab pos="3701239" algn="l"/>
              </a:tabLst>
              <a:defRPr/>
            </a:pPr>
            <a:endParaRPr kumimoji="0" lang="en-US" sz="1765" b="1" i="0" u="none" strike="noStrike" kern="1200" cap="none" spc="0" normalizeH="0" baseline="0" noProof="0">
              <a:ln w="3175">
                <a:noFill/>
              </a:ln>
              <a:gradFill>
                <a:gsLst>
                  <a:gs pos="22936">
                    <a:srgbClr val="000000"/>
                  </a:gs>
                  <a:gs pos="38000">
                    <a:srgbClr val="000000"/>
                  </a:gs>
                </a:gsLst>
                <a:path path="circle">
                  <a:fillToRect l="100000" t="100000"/>
                </a:path>
              </a:gradFill>
              <a:effectLst/>
              <a:uLnTx/>
              <a:uFillTx/>
              <a:latin typeface="Segoe UI Semibold" panose="020B0502040204020203" pitchFamily="34" charset="0"/>
              <a:ea typeface="+mn-ea"/>
              <a:cs typeface="Segoe UI" pitchFamily="34" charset="0"/>
            </a:endParaRPr>
          </a:p>
        </p:txBody>
      </p:sp>
      <p:pic>
        <p:nvPicPr>
          <p:cNvPr id="30" name="Picture 29">
            <a:extLst>
              <a:ext uri="{FF2B5EF4-FFF2-40B4-BE49-F238E27FC236}">
                <a16:creationId xmlns:a16="http://schemas.microsoft.com/office/drawing/2014/main" id="{CC5E220B-2C13-F6FF-E8B5-8D89036F039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18166" y="2939102"/>
            <a:ext cx="617428" cy="617428"/>
          </a:xfrm>
          <a:prstGeom prst="rect">
            <a:avLst/>
          </a:prstGeom>
        </p:spPr>
      </p:pic>
      <p:pic>
        <p:nvPicPr>
          <p:cNvPr id="31" name="Picture 30">
            <a:extLst>
              <a:ext uri="{FF2B5EF4-FFF2-40B4-BE49-F238E27FC236}">
                <a16:creationId xmlns:a16="http://schemas.microsoft.com/office/drawing/2014/main" id="{3ABBA17D-38FE-A553-DA33-E2F3F23BCBB6}"/>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0878047" y="2985351"/>
            <a:ext cx="535817" cy="535817"/>
          </a:xfrm>
          <a:prstGeom prst="rect">
            <a:avLst/>
          </a:prstGeom>
        </p:spPr>
      </p:pic>
      <p:cxnSp>
        <p:nvCxnSpPr>
          <p:cNvPr id="33" name="Straight Arrow Connector 32">
            <a:extLst>
              <a:ext uri="{FF2B5EF4-FFF2-40B4-BE49-F238E27FC236}">
                <a16:creationId xmlns:a16="http://schemas.microsoft.com/office/drawing/2014/main" id="{E1450E35-6678-E745-F129-2C4CB6B46980}"/>
              </a:ext>
              <a:ext uri="{C183D7F6-B498-43B3-948B-1728B52AA6E4}">
                <adec:decorative xmlns:adec="http://schemas.microsoft.com/office/drawing/2017/decorative" val="1"/>
              </a:ext>
            </a:extLst>
          </p:cNvPr>
          <p:cNvCxnSpPr>
            <a:cxnSpLocks/>
            <a:stCxn id="29" idx="1"/>
            <a:endCxn id="20" idx="3"/>
          </p:cNvCxnSpPr>
          <p:nvPr/>
        </p:nvCxnSpPr>
        <p:spPr>
          <a:xfrm flipH="1" flipV="1">
            <a:off x="9726356" y="3437398"/>
            <a:ext cx="425990" cy="556"/>
          </a:xfrm>
          <a:prstGeom prst="straightConnector1">
            <a:avLst/>
          </a:prstGeom>
          <a:ln w="19050" cap="rnd">
            <a:solidFill>
              <a:schemeClr val="tx1"/>
            </a:solidFill>
            <a:headEnd type="none" w="lg" len="sm"/>
            <a:tailEnd type="arrow" w="lg" len="sm"/>
          </a:ln>
          <a:effectLst/>
        </p:spPr>
        <p:style>
          <a:lnRef idx="1">
            <a:schemeClr val="accent1"/>
          </a:lnRef>
          <a:fillRef idx="0">
            <a:schemeClr val="accent1"/>
          </a:fillRef>
          <a:effectRef idx="0">
            <a:schemeClr val="accent1"/>
          </a:effectRef>
          <a:fontRef idx="minor">
            <a:schemeClr val="tx1"/>
          </a:fontRef>
        </p:style>
      </p:cxnSp>
      <p:sp>
        <p:nvSpPr>
          <p:cNvPr id="37" name="Rounded Rectangle 6">
            <a:extLst>
              <a:ext uri="{FF2B5EF4-FFF2-40B4-BE49-F238E27FC236}">
                <a16:creationId xmlns:a16="http://schemas.microsoft.com/office/drawing/2014/main" id="{7769CF4C-9A39-E34D-B694-6C83C2964973}"/>
              </a:ext>
              <a:ext uri="{C183D7F6-B498-43B3-948B-1728B52AA6E4}">
                <adec:decorative xmlns:adec="http://schemas.microsoft.com/office/drawing/2017/decorative" val="1"/>
              </a:ext>
            </a:extLst>
          </p:cNvPr>
          <p:cNvSpPr/>
          <p:nvPr/>
        </p:nvSpPr>
        <p:spPr bwMode="auto">
          <a:xfrm>
            <a:off x="10152346" y="1692434"/>
            <a:ext cx="1383469" cy="997655"/>
          </a:xfrm>
          <a:prstGeom prst="roundRect">
            <a:avLst>
              <a:gd name="adj" fmla="val 6508"/>
            </a:avLst>
          </a:prstGeom>
          <a:solidFill>
            <a:srgbClr val="222120">
              <a:alpha val="10000"/>
            </a:srgbClr>
          </a:solidFill>
        </p:spPr>
        <p:txBody>
          <a:bodyPr wrap="square" lIns="0" tIns="0" rIns="0" bIns="45720" rtlCol="0" anchor="ctr" anchorCtr="0">
            <a:noAutofit/>
          </a:bodyPr>
          <a:lstStyle/>
          <a:p>
            <a:pPr marL="0" marR="0" lvl="0" indent="0" algn="ctr" defTabSz="2275850" rtl="0" eaLnBrk="1" fontAlgn="base" latinLnBrk="0" hangingPunct="1">
              <a:lnSpc>
                <a:spcPct val="100000"/>
              </a:lnSpc>
              <a:spcBef>
                <a:spcPts val="200"/>
              </a:spcBef>
              <a:spcAft>
                <a:spcPct val="0"/>
              </a:spcAft>
              <a:buClrTx/>
              <a:buSzTx/>
              <a:buFontTx/>
              <a:buNone/>
              <a:tabLst>
                <a:tab pos="3701239" algn="l"/>
              </a:tabLst>
              <a:defRPr/>
            </a:pPr>
            <a:endParaRPr kumimoji="0" lang="en-US" sz="1765" b="1" i="0" u="none" strike="noStrike" kern="1200" cap="none" spc="0" normalizeH="0" baseline="0" noProof="0">
              <a:ln w="3175">
                <a:noFill/>
              </a:ln>
              <a:gradFill>
                <a:gsLst>
                  <a:gs pos="22936">
                    <a:srgbClr val="000000"/>
                  </a:gs>
                  <a:gs pos="38000">
                    <a:srgbClr val="000000"/>
                  </a:gs>
                </a:gsLst>
                <a:path path="circle">
                  <a:fillToRect l="100000" t="100000"/>
                </a:path>
              </a:gradFill>
              <a:effectLst/>
              <a:uLnTx/>
              <a:uFillTx/>
              <a:latin typeface="Segoe UI Semibold" panose="020B0502040204020203" pitchFamily="34" charset="0"/>
              <a:ea typeface="+mn-ea"/>
              <a:cs typeface="Segoe UI" pitchFamily="34" charset="0"/>
            </a:endParaRPr>
          </a:p>
        </p:txBody>
      </p:sp>
      <p:pic>
        <p:nvPicPr>
          <p:cNvPr id="38" name="Picture 37">
            <a:extLst>
              <a:ext uri="{FF2B5EF4-FFF2-40B4-BE49-F238E27FC236}">
                <a16:creationId xmlns:a16="http://schemas.microsoft.com/office/drawing/2014/main" id="{BA8EEB36-9E2C-07D3-385E-CC2B2EEA9D6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587946" y="1751101"/>
            <a:ext cx="512270" cy="512270"/>
          </a:xfrm>
          <a:prstGeom prst="rect">
            <a:avLst/>
          </a:prstGeom>
        </p:spPr>
      </p:pic>
      <p:cxnSp>
        <p:nvCxnSpPr>
          <p:cNvPr id="40" name="Straight Arrow Connector 39">
            <a:extLst>
              <a:ext uri="{FF2B5EF4-FFF2-40B4-BE49-F238E27FC236}">
                <a16:creationId xmlns:a16="http://schemas.microsoft.com/office/drawing/2014/main" id="{F857DF9C-9EEE-135F-7C92-040DD0EFD7DE}"/>
              </a:ext>
              <a:ext uri="{C183D7F6-B498-43B3-948B-1728B52AA6E4}">
                <adec:decorative xmlns:adec="http://schemas.microsoft.com/office/drawing/2017/decorative" val="1"/>
              </a:ext>
            </a:extLst>
          </p:cNvPr>
          <p:cNvCxnSpPr>
            <a:cxnSpLocks/>
            <a:stCxn id="37" idx="1"/>
          </p:cNvCxnSpPr>
          <p:nvPr/>
        </p:nvCxnSpPr>
        <p:spPr>
          <a:xfrm flipH="1">
            <a:off x="9735823" y="2191262"/>
            <a:ext cx="416524" cy="0"/>
          </a:xfrm>
          <a:prstGeom prst="straightConnector1">
            <a:avLst/>
          </a:prstGeom>
          <a:ln w="19050" cap="rnd">
            <a:solidFill>
              <a:schemeClr val="tx1"/>
            </a:solidFill>
            <a:headEnd type="none" w="lg" len="sm"/>
            <a:tailEnd type="arrow" w="lg" len="sm"/>
          </a:ln>
          <a:effectLst/>
        </p:spPr>
        <p:style>
          <a:lnRef idx="1">
            <a:schemeClr val="accent1"/>
          </a:lnRef>
          <a:fillRef idx="0">
            <a:schemeClr val="accent1"/>
          </a:fillRef>
          <a:effectRef idx="0">
            <a:schemeClr val="accent1"/>
          </a:effectRef>
          <a:fontRef idx="minor">
            <a:schemeClr val="tx1"/>
          </a:fontRef>
        </p:style>
      </p:cxnSp>
      <p:sp>
        <p:nvSpPr>
          <p:cNvPr id="46" name="Rounded Rectangle 6">
            <a:extLst>
              <a:ext uri="{FF2B5EF4-FFF2-40B4-BE49-F238E27FC236}">
                <a16:creationId xmlns:a16="http://schemas.microsoft.com/office/drawing/2014/main" id="{6E6B76A5-F681-0A65-1208-3DE79E32AC8B}"/>
              </a:ext>
              <a:ext uri="{C183D7F6-B498-43B3-948B-1728B52AA6E4}">
                <adec:decorative xmlns:adec="http://schemas.microsoft.com/office/drawing/2017/decorative" val="1"/>
              </a:ext>
            </a:extLst>
          </p:cNvPr>
          <p:cNvSpPr/>
          <p:nvPr/>
        </p:nvSpPr>
        <p:spPr bwMode="auto">
          <a:xfrm>
            <a:off x="10139277" y="605479"/>
            <a:ext cx="1383469" cy="997655"/>
          </a:xfrm>
          <a:prstGeom prst="roundRect">
            <a:avLst>
              <a:gd name="adj" fmla="val 6508"/>
            </a:avLst>
          </a:prstGeom>
          <a:solidFill>
            <a:srgbClr val="222120">
              <a:alpha val="10000"/>
            </a:srgbClr>
          </a:solidFill>
        </p:spPr>
        <p:txBody>
          <a:bodyPr wrap="square" lIns="0" tIns="0" rIns="0" bIns="45720" rtlCol="0" anchor="ctr" anchorCtr="0">
            <a:noAutofit/>
          </a:bodyPr>
          <a:lstStyle/>
          <a:p>
            <a:pPr marL="0" marR="0" lvl="0" indent="0" algn="ctr" defTabSz="2275850" rtl="0" eaLnBrk="1" fontAlgn="base" latinLnBrk="0" hangingPunct="1">
              <a:lnSpc>
                <a:spcPct val="100000"/>
              </a:lnSpc>
              <a:spcBef>
                <a:spcPts val="200"/>
              </a:spcBef>
              <a:spcAft>
                <a:spcPct val="0"/>
              </a:spcAft>
              <a:buClrTx/>
              <a:buSzTx/>
              <a:buFontTx/>
              <a:buNone/>
              <a:tabLst>
                <a:tab pos="3701239" algn="l"/>
              </a:tabLst>
              <a:defRPr/>
            </a:pPr>
            <a:endParaRPr kumimoji="0" lang="en-US" sz="1765" b="1" i="0" u="none" strike="noStrike" kern="1200" cap="none" spc="0" normalizeH="0" baseline="0" noProof="0">
              <a:ln w="3175">
                <a:noFill/>
              </a:ln>
              <a:gradFill>
                <a:gsLst>
                  <a:gs pos="22936">
                    <a:srgbClr val="000000"/>
                  </a:gs>
                  <a:gs pos="38000">
                    <a:srgbClr val="000000"/>
                  </a:gs>
                </a:gsLst>
                <a:path path="circle">
                  <a:fillToRect l="100000" t="100000"/>
                </a:path>
              </a:gradFill>
              <a:effectLst/>
              <a:uLnTx/>
              <a:uFillTx/>
              <a:latin typeface="Segoe UI Semibold" panose="020B0502040204020203" pitchFamily="34" charset="0"/>
              <a:ea typeface="+mn-ea"/>
              <a:cs typeface="Segoe UI" pitchFamily="34" charset="0"/>
            </a:endParaRPr>
          </a:p>
        </p:txBody>
      </p:sp>
      <p:pic>
        <p:nvPicPr>
          <p:cNvPr id="48" name="Picture 2">
            <a:extLst>
              <a:ext uri="{FF2B5EF4-FFF2-40B4-BE49-F238E27FC236}">
                <a16:creationId xmlns:a16="http://schemas.microsoft.com/office/drawing/2014/main" id="{9A570DAF-E898-2F62-153A-066A1F7E8E82}"/>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81239" y="824114"/>
            <a:ext cx="289963" cy="292980"/>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2">
            <a:extLst>
              <a:ext uri="{FF2B5EF4-FFF2-40B4-BE49-F238E27FC236}">
                <a16:creationId xmlns:a16="http://schemas.microsoft.com/office/drawing/2014/main" id="{3EA53D58-2D0C-AF78-7FB3-F6955DDC12B0}"/>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80440" y="829551"/>
            <a:ext cx="496355" cy="282104"/>
          </a:xfrm>
          <a:prstGeom prst="rect">
            <a:avLst/>
          </a:prstGeom>
          <a:noFill/>
          <a:extLst>
            <a:ext uri="{909E8E84-426E-40DD-AFC4-6F175D3DCCD1}">
              <a14:hiddenFill xmlns:a14="http://schemas.microsoft.com/office/drawing/2010/main">
                <a:solidFill>
                  <a:srgbClr val="FFFFFF"/>
                </a:solidFill>
              </a14:hiddenFill>
            </a:ext>
          </a:extLst>
        </p:spPr>
      </p:pic>
      <p:cxnSp>
        <p:nvCxnSpPr>
          <p:cNvPr id="50" name="Straight Arrow Connector 49">
            <a:extLst>
              <a:ext uri="{FF2B5EF4-FFF2-40B4-BE49-F238E27FC236}">
                <a16:creationId xmlns:a16="http://schemas.microsoft.com/office/drawing/2014/main" id="{BDA48D6D-54B0-C538-49D7-34C4BAA796DF}"/>
              </a:ext>
              <a:ext uri="{C183D7F6-B498-43B3-948B-1728B52AA6E4}">
                <adec:decorative xmlns:adec="http://schemas.microsoft.com/office/drawing/2017/decorative" val="1"/>
              </a:ext>
            </a:extLst>
          </p:cNvPr>
          <p:cNvCxnSpPr>
            <a:cxnSpLocks/>
            <a:stCxn id="26" idx="3"/>
          </p:cNvCxnSpPr>
          <p:nvPr/>
        </p:nvCxnSpPr>
        <p:spPr>
          <a:xfrm>
            <a:off x="9361375" y="1229831"/>
            <a:ext cx="777902" cy="0"/>
          </a:xfrm>
          <a:prstGeom prst="straightConnector1">
            <a:avLst/>
          </a:prstGeom>
          <a:ln w="19050" cap="rnd">
            <a:solidFill>
              <a:schemeClr val="tx1"/>
            </a:solidFill>
            <a:headEnd type="none" w="lg" len="sm"/>
            <a:tailEnd type="arrow" w="lg" len="sm"/>
          </a:ln>
          <a:effectLst/>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798E1A52-B372-EB96-6700-826A7BA7A30E}"/>
              </a:ext>
              <a:ext uri="{C183D7F6-B498-43B3-948B-1728B52AA6E4}">
                <adec:decorative xmlns:adec="http://schemas.microsoft.com/office/drawing/2017/decorative" val="1"/>
              </a:ext>
            </a:extLst>
          </p:cNvPr>
          <p:cNvCxnSpPr>
            <a:cxnSpLocks/>
          </p:cNvCxnSpPr>
          <p:nvPr/>
        </p:nvCxnSpPr>
        <p:spPr>
          <a:xfrm flipV="1">
            <a:off x="4969577" y="6197182"/>
            <a:ext cx="4985333" cy="12636"/>
          </a:xfrm>
          <a:prstGeom prst="straightConnector1">
            <a:avLst/>
          </a:prstGeom>
          <a:ln w="19050" cap="rnd">
            <a:gradFill flip="none" rotWithShape="1">
              <a:gsLst>
                <a:gs pos="0">
                  <a:srgbClr val="F65567"/>
                </a:gs>
                <a:gs pos="32000">
                  <a:srgbClr val="7656AD"/>
                </a:gs>
                <a:gs pos="100000">
                  <a:srgbClr val="318581"/>
                </a:gs>
                <a:gs pos="68000">
                  <a:srgbClr val="0A6BBA"/>
                </a:gs>
              </a:gsLst>
              <a:lin ang="10800000" scaled="1"/>
              <a:tileRect/>
            </a:gradFill>
            <a:headEnd type="arrow" w="lg" len="sm"/>
            <a:tailEnd type="arrow" w="lg" len="sm"/>
          </a:ln>
          <a:effectLst/>
        </p:spPr>
        <p:style>
          <a:lnRef idx="1">
            <a:schemeClr val="accent1"/>
          </a:lnRef>
          <a:fillRef idx="0">
            <a:schemeClr val="accent1"/>
          </a:fillRef>
          <a:effectRef idx="0">
            <a:schemeClr val="accent1"/>
          </a:effectRef>
          <a:fontRef idx="minor">
            <a:schemeClr val="tx1"/>
          </a:fontRef>
        </p:style>
      </p:cxnSp>
      <p:sp>
        <p:nvSpPr>
          <p:cNvPr id="74" name="Rectangle 73">
            <a:extLst>
              <a:ext uri="{FF2B5EF4-FFF2-40B4-BE49-F238E27FC236}">
                <a16:creationId xmlns:a16="http://schemas.microsoft.com/office/drawing/2014/main" id="{034E89F3-17B1-1EF4-3D60-8B4AB9DE1BE4}"/>
              </a:ext>
              <a:ext uri="{C183D7F6-B498-43B3-948B-1728B52AA6E4}">
                <adec:decorative xmlns:adec="http://schemas.microsoft.com/office/drawing/2017/decorative" val="1"/>
              </a:ext>
            </a:extLst>
          </p:cNvPr>
          <p:cNvSpPr/>
          <p:nvPr/>
        </p:nvSpPr>
        <p:spPr>
          <a:xfrm>
            <a:off x="5470092" y="5198959"/>
            <a:ext cx="1537179" cy="35108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solidFill>
                <a:schemeClr val="tx1"/>
              </a:solidFill>
              <a:effectLst/>
              <a:uLnTx/>
              <a:uFillTx/>
              <a:latin typeface="Segoe UI Semibold" panose="020B0702040204020203" pitchFamily="34" charset="0"/>
              <a:ea typeface="+mn-ea"/>
              <a:cs typeface="Segoe UI Semibold" panose="020B0702040204020203" pitchFamily="34" charset="0"/>
            </a:endParaRPr>
          </a:p>
        </p:txBody>
      </p:sp>
      <p:grpSp>
        <p:nvGrpSpPr>
          <p:cNvPr id="78" name="Group 77">
            <a:extLst>
              <a:ext uri="{FF2B5EF4-FFF2-40B4-BE49-F238E27FC236}">
                <a16:creationId xmlns:a16="http://schemas.microsoft.com/office/drawing/2014/main" id="{85107196-5FB7-EA9A-8827-4C722789B15D}"/>
              </a:ext>
              <a:ext uri="{C183D7F6-B498-43B3-948B-1728B52AA6E4}">
                <adec:decorative xmlns:adec="http://schemas.microsoft.com/office/drawing/2017/decorative" val="1"/>
              </a:ext>
            </a:extLst>
          </p:cNvPr>
          <p:cNvGrpSpPr/>
          <p:nvPr/>
        </p:nvGrpSpPr>
        <p:grpSpPr>
          <a:xfrm>
            <a:off x="5269934" y="4857238"/>
            <a:ext cx="921569" cy="226625"/>
            <a:chOff x="9223921" y="1191993"/>
            <a:chExt cx="997001" cy="245175"/>
          </a:xfrm>
        </p:grpSpPr>
        <p:pic>
          <p:nvPicPr>
            <p:cNvPr id="104" name="Picture 103">
              <a:extLst>
                <a:ext uri="{FF2B5EF4-FFF2-40B4-BE49-F238E27FC236}">
                  <a16:creationId xmlns:a16="http://schemas.microsoft.com/office/drawing/2014/main" id="{8F9D7249-9D37-5652-8210-B93437C40787}"/>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9223921" y="1191993"/>
              <a:ext cx="217526" cy="241133"/>
            </a:xfrm>
            <a:prstGeom prst="rect">
              <a:avLst/>
            </a:prstGeom>
          </p:spPr>
        </p:pic>
        <p:sp>
          <p:nvSpPr>
            <p:cNvPr id="106" name="TextBox 105">
              <a:extLst>
                <a:ext uri="{FF2B5EF4-FFF2-40B4-BE49-F238E27FC236}">
                  <a16:creationId xmlns:a16="http://schemas.microsoft.com/office/drawing/2014/main" id="{D96B7416-3184-0373-E242-D92E6A152AD6}"/>
                </a:ext>
                <a:ext uri="{C183D7F6-B498-43B3-948B-1728B52AA6E4}">
                  <adec:decorative xmlns:adec="http://schemas.microsoft.com/office/drawing/2017/decorative" val="1"/>
                </a:ext>
              </a:extLst>
            </p:cNvPr>
            <p:cNvSpPr txBox="1"/>
            <p:nvPr/>
          </p:nvSpPr>
          <p:spPr>
            <a:xfrm>
              <a:off x="9348512" y="1221724"/>
              <a:ext cx="872410" cy="21544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a:ln>
                    <a:noFill/>
                  </a:ln>
                  <a:effectLst/>
                  <a:uLnTx/>
                  <a:uFillTx/>
                  <a:latin typeface="Segoe UI Semibold" panose="020B0702040204020203" pitchFamily="34" charset="0"/>
                  <a:ea typeface="+mn-ea"/>
                  <a:cs typeface="Segoe UI Semibold" panose="020B0702040204020203" pitchFamily="34" charset="0"/>
                </a:rPr>
                <a:t>OpenAI</a:t>
              </a:r>
            </a:p>
          </p:txBody>
        </p:sp>
      </p:grpSp>
      <p:grpSp>
        <p:nvGrpSpPr>
          <p:cNvPr id="80" name="Group 79">
            <a:extLst>
              <a:ext uri="{FF2B5EF4-FFF2-40B4-BE49-F238E27FC236}">
                <a16:creationId xmlns:a16="http://schemas.microsoft.com/office/drawing/2014/main" id="{32AEA900-56EE-EBCB-B9B5-EAB16ABF62E5}"/>
              </a:ext>
              <a:ext uri="{C183D7F6-B498-43B3-948B-1728B52AA6E4}">
                <adec:decorative xmlns:adec="http://schemas.microsoft.com/office/drawing/2017/decorative" val="1"/>
              </a:ext>
            </a:extLst>
          </p:cNvPr>
          <p:cNvGrpSpPr/>
          <p:nvPr/>
        </p:nvGrpSpPr>
        <p:grpSpPr>
          <a:xfrm>
            <a:off x="5773958" y="4873057"/>
            <a:ext cx="654143" cy="222794"/>
            <a:chOff x="9882940" y="1209108"/>
            <a:chExt cx="707686" cy="241031"/>
          </a:xfrm>
        </p:grpSpPr>
        <p:pic>
          <p:nvPicPr>
            <p:cNvPr id="94" name="Picture 93">
              <a:extLst>
                <a:ext uri="{FF2B5EF4-FFF2-40B4-BE49-F238E27FC236}">
                  <a16:creationId xmlns:a16="http://schemas.microsoft.com/office/drawing/2014/main" id="{788BCF71-8049-60FD-2DEB-6C5C714D66A0}"/>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882940" y="1209108"/>
              <a:ext cx="287375" cy="238921"/>
            </a:xfrm>
            <a:prstGeom prst="rect">
              <a:avLst/>
            </a:prstGeom>
          </p:spPr>
        </p:pic>
        <p:sp>
          <p:nvSpPr>
            <p:cNvPr id="96" name="TextBox 95">
              <a:extLst>
                <a:ext uri="{FF2B5EF4-FFF2-40B4-BE49-F238E27FC236}">
                  <a16:creationId xmlns:a16="http://schemas.microsoft.com/office/drawing/2014/main" id="{485B0F69-16E9-61DB-9FD2-3197BC6F3670}"/>
                </a:ext>
                <a:ext uri="{C183D7F6-B498-43B3-948B-1728B52AA6E4}">
                  <adec:decorative xmlns:adec="http://schemas.microsoft.com/office/drawing/2017/decorative" val="1"/>
                </a:ext>
              </a:extLst>
            </p:cNvPr>
            <p:cNvSpPr txBox="1"/>
            <p:nvPr/>
          </p:nvSpPr>
          <p:spPr>
            <a:xfrm>
              <a:off x="10098042" y="1217060"/>
              <a:ext cx="492584" cy="23307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effectLst/>
                  <a:uLnTx/>
                  <a:uFillTx/>
                  <a:latin typeface="Segoe UI Semibold" panose="020B0702040204020203" pitchFamily="34" charset="0"/>
                  <a:ea typeface="+mn-ea"/>
                  <a:cs typeface="Segoe UI Semibold" panose="020B0702040204020203" pitchFamily="34" charset="0"/>
                </a:rPr>
                <a:t>Llama</a:t>
              </a:r>
            </a:p>
          </p:txBody>
        </p:sp>
      </p:grpSp>
      <p:grpSp>
        <p:nvGrpSpPr>
          <p:cNvPr id="82" name="Group 81">
            <a:extLst>
              <a:ext uri="{FF2B5EF4-FFF2-40B4-BE49-F238E27FC236}">
                <a16:creationId xmlns:a16="http://schemas.microsoft.com/office/drawing/2014/main" id="{62BDB390-DDF6-E542-CAE7-B1582C176109}"/>
              </a:ext>
              <a:ext uri="{C183D7F6-B498-43B3-948B-1728B52AA6E4}">
                <adec:decorative xmlns:adec="http://schemas.microsoft.com/office/drawing/2017/decorative" val="1"/>
              </a:ext>
            </a:extLst>
          </p:cNvPr>
          <p:cNvGrpSpPr/>
          <p:nvPr/>
        </p:nvGrpSpPr>
        <p:grpSpPr>
          <a:xfrm>
            <a:off x="6116045" y="5148271"/>
            <a:ext cx="683242" cy="248039"/>
            <a:chOff x="10163779" y="1578823"/>
            <a:chExt cx="739168" cy="268341"/>
          </a:xfrm>
        </p:grpSpPr>
        <p:pic>
          <p:nvPicPr>
            <p:cNvPr id="90" name="Picture 89">
              <a:extLst>
                <a:ext uri="{FF2B5EF4-FFF2-40B4-BE49-F238E27FC236}">
                  <a16:creationId xmlns:a16="http://schemas.microsoft.com/office/drawing/2014/main" id="{687C32F9-0807-D6B4-6998-84B4D03C02B7}"/>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10163779" y="1578823"/>
              <a:ext cx="242070" cy="268341"/>
            </a:xfrm>
            <a:prstGeom prst="rect">
              <a:avLst/>
            </a:prstGeom>
          </p:spPr>
        </p:pic>
        <p:sp>
          <p:nvSpPr>
            <p:cNvPr id="92" name="TextBox 91">
              <a:extLst>
                <a:ext uri="{FF2B5EF4-FFF2-40B4-BE49-F238E27FC236}">
                  <a16:creationId xmlns:a16="http://schemas.microsoft.com/office/drawing/2014/main" id="{E50C10BB-AF04-BDD0-072A-03905C650EEA}"/>
                </a:ext>
                <a:ext uri="{C183D7F6-B498-43B3-948B-1728B52AA6E4}">
                  <adec:decorative xmlns:adec="http://schemas.microsoft.com/office/drawing/2017/decorative" val="1"/>
                </a:ext>
              </a:extLst>
            </p:cNvPr>
            <p:cNvSpPr txBox="1"/>
            <p:nvPr/>
          </p:nvSpPr>
          <p:spPr>
            <a:xfrm>
              <a:off x="10331296" y="1589222"/>
              <a:ext cx="571651" cy="23307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effectLst/>
                  <a:uLnTx/>
                  <a:uFillTx/>
                  <a:latin typeface="Segoe UI Semibold" panose="020B0702040204020203" pitchFamily="34" charset="0"/>
                  <a:ea typeface="+mn-ea"/>
                  <a:cs typeface="Segoe UI Semibold" panose="020B0702040204020203" pitchFamily="34" charset="0"/>
                </a:rPr>
                <a:t>Mistral</a:t>
              </a:r>
            </a:p>
          </p:txBody>
        </p:sp>
      </p:grpSp>
      <p:grpSp>
        <p:nvGrpSpPr>
          <p:cNvPr id="84" name="Group 83">
            <a:extLst>
              <a:ext uri="{FF2B5EF4-FFF2-40B4-BE49-F238E27FC236}">
                <a16:creationId xmlns:a16="http://schemas.microsoft.com/office/drawing/2014/main" id="{55FB8CC6-C9DB-1019-7552-6BFB25541841}"/>
              </a:ext>
              <a:ext uri="{C183D7F6-B498-43B3-948B-1728B52AA6E4}">
                <adec:decorative xmlns:adec="http://schemas.microsoft.com/office/drawing/2017/decorative" val="1"/>
              </a:ext>
            </a:extLst>
          </p:cNvPr>
          <p:cNvGrpSpPr/>
          <p:nvPr/>
        </p:nvGrpSpPr>
        <p:grpSpPr>
          <a:xfrm>
            <a:off x="6300203" y="4872118"/>
            <a:ext cx="922394" cy="215444"/>
            <a:chOff x="10338519" y="1208091"/>
            <a:chExt cx="997894" cy="233078"/>
          </a:xfrm>
        </p:grpSpPr>
        <p:pic>
          <p:nvPicPr>
            <p:cNvPr id="86" name="Picture 2">
              <a:extLst>
                <a:ext uri="{FF2B5EF4-FFF2-40B4-BE49-F238E27FC236}">
                  <a16:creationId xmlns:a16="http://schemas.microsoft.com/office/drawing/2014/main" id="{8CC64B3A-4277-FBA1-1F18-02D83A06E7E6}"/>
                </a:ext>
                <a:ext uri="{C183D7F6-B498-43B3-948B-1728B52AA6E4}">
                  <adec:decorative xmlns:adec="http://schemas.microsoft.com/office/drawing/2017/decorative" val="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338519" y="1216178"/>
              <a:ext cx="191185" cy="211933"/>
            </a:xfrm>
            <a:prstGeom prst="rect">
              <a:avLst/>
            </a:prstGeom>
            <a:noFill/>
            <a:extLst>
              <a:ext uri="{909E8E84-426E-40DD-AFC4-6F175D3DCCD1}">
                <a14:hiddenFill xmlns:a14="http://schemas.microsoft.com/office/drawing/2010/main">
                  <a:solidFill>
                    <a:srgbClr val="FFFFFF"/>
                  </a:solidFill>
                </a14:hiddenFill>
              </a:ext>
            </a:extLst>
          </p:spPr>
        </p:pic>
        <p:sp>
          <p:nvSpPr>
            <p:cNvPr id="88" name="TextBox 87">
              <a:extLst>
                <a:ext uri="{FF2B5EF4-FFF2-40B4-BE49-F238E27FC236}">
                  <a16:creationId xmlns:a16="http://schemas.microsoft.com/office/drawing/2014/main" id="{342DCA0C-683C-5D4E-025F-BE21BA5BAA85}"/>
                </a:ext>
                <a:ext uri="{C183D7F6-B498-43B3-948B-1728B52AA6E4}">
                  <adec:decorative xmlns:adec="http://schemas.microsoft.com/office/drawing/2017/decorative" val="1"/>
                </a:ext>
              </a:extLst>
            </p:cNvPr>
            <p:cNvSpPr txBox="1"/>
            <p:nvPr/>
          </p:nvSpPr>
          <p:spPr>
            <a:xfrm>
              <a:off x="10464003" y="1208091"/>
              <a:ext cx="872410" cy="23307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effectLst/>
                  <a:uLnTx/>
                  <a:uFillTx/>
                  <a:latin typeface="Segoe UI Semibold" panose="020B0702040204020203" pitchFamily="34" charset="0"/>
                  <a:ea typeface="+mn-ea"/>
                  <a:cs typeface="Segoe UI Semibold" panose="020B0702040204020203" pitchFamily="34" charset="0"/>
                </a:rPr>
                <a:t>Grok</a:t>
              </a:r>
            </a:p>
          </p:txBody>
        </p:sp>
      </p:grpSp>
      <p:sp>
        <p:nvSpPr>
          <p:cNvPr id="110" name="TextBox 109">
            <a:extLst>
              <a:ext uri="{FF2B5EF4-FFF2-40B4-BE49-F238E27FC236}">
                <a16:creationId xmlns:a16="http://schemas.microsoft.com/office/drawing/2014/main" id="{3FC7838F-69B5-E7AF-FE2B-D6EB93522F52}"/>
              </a:ext>
              <a:ext uri="{C183D7F6-B498-43B3-948B-1728B52AA6E4}">
                <adec:decorative xmlns:adec="http://schemas.microsoft.com/office/drawing/2017/decorative" val="1"/>
              </a:ext>
            </a:extLst>
          </p:cNvPr>
          <p:cNvSpPr txBox="1"/>
          <p:nvPr/>
        </p:nvSpPr>
        <p:spPr>
          <a:xfrm>
            <a:off x="5464160" y="5189587"/>
            <a:ext cx="709506" cy="21544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effectLst/>
                <a:uLnTx/>
                <a:uFillTx/>
                <a:latin typeface="Segoe UI Semibold" panose="020B0702040204020203" pitchFamily="34" charset="0"/>
                <a:ea typeface="+mn-ea"/>
                <a:cs typeface="Segoe UI Semibold" panose="020B0702040204020203" pitchFamily="34" charset="0"/>
              </a:rPr>
              <a:t>Anthropic</a:t>
            </a:r>
          </a:p>
        </p:txBody>
      </p:sp>
      <p:pic>
        <p:nvPicPr>
          <p:cNvPr id="111" name="Graphic 89">
            <a:extLst>
              <a:ext uri="{FF2B5EF4-FFF2-40B4-BE49-F238E27FC236}">
                <a16:creationId xmlns:a16="http://schemas.microsoft.com/office/drawing/2014/main" id="{7BF0D090-B145-1289-0AAD-4D80E68B0A62}"/>
              </a:ext>
              <a:ext uri="{C183D7F6-B498-43B3-948B-1728B52AA6E4}">
                <adec:decorative xmlns:adec="http://schemas.microsoft.com/office/drawing/2017/decorative" val="1"/>
              </a:ext>
            </a:extLst>
          </p:cNvPr>
          <p:cNvPicPr>
            <a:picLocks noChangeAspect="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a:off x="8312225" y="4641092"/>
            <a:ext cx="276465" cy="276465"/>
          </a:xfrm>
          <a:prstGeom prst="rect">
            <a:avLst/>
          </a:prstGeom>
        </p:spPr>
      </p:pic>
      <p:pic>
        <p:nvPicPr>
          <p:cNvPr id="112" name="Picture 4">
            <a:extLst>
              <a:ext uri="{FF2B5EF4-FFF2-40B4-BE49-F238E27FC236}">
                <a16:creationId xmlns:a16="http://schemas.microsoft.com/office/drawing/2014/main" id="{E4255BD6-E9C1-E277-63AE-2B564649B5EB}"/>
              </a:ext>
              <a:ext uri="{C183D7F6-B498-43B3-948B-1728B52AA6E4}">
                <adec:decorative xmlns:adec="http://schemas.microsoft.com/office/drawing/2017/decorative" val="1"/>
              </a:ext>
            </a:extLst>
          </p:cNvPr>
          <p:cNvPicPr>
            <a:picLocks noChangeAspect="1" noChangeArrowheads="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955485" y="4615583"/>
            <a:ext cx="272799" cy="272799"/>
          </a:xfrm>
          <a:prstGeom prst="rect">
            <a:avLst/>
          </a:prstGeom>
          <a:noFill/>
          <a:extLst>
            <a:ext uri="{909E8E84-426E-40DD-AFC4-6F175D3DCCD1}">
              <a14:hiddenFill xmlns:a14="http://schemas.microsoft.com/office/drawing/2010/main">
                <a:solidFill>
                  <a:srgbClr val="FFFFFF"/>
                </a:solidFill>
              </a14:hiddenFill>
            </a:ext>
          </a:extLst>
        </p:spPr>
      </p:pic>
      <p:sp>
        <p:nvSpPr>
          <p:cNvPr id="113" name="TextBox 112">
            <a:extLst>
              <a:ext uri="{FF2B5EF4-FFF2-40B4-BE49-F238E27FC236}">
                <a16:creationId xmlns:a16="http://schemas.microsoft.com/office/drawing/2014/main" id="{6C33EA01-ED56-4BA6-319E-0537C54D26DD}"/>
              </a:ext>
              <a:ext uri="{C183D7F6-B498-43B3-948B-1728B52AA6E4}">
                <adec:decorative xmlns:adec="http://schemas.microsoft.com/office/drawing/2017/decorative" val="1"/>
              </a:ext>
            </a:extLst>
          </p:cNvPr>
          <p:cNvSpPr txBox="1"/>
          <p:nvPr/>
        </p:nvSpPr>
        <p:spPr>
          <a:xfrm>
            <a:off x="8538645" y="4688453"/>
            <a:ext cx="402674" cy="215444"/>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effectLst/>
                <a:uLnTx/>
                <a:uFillTx/>
                <a:latin typeface="Segoe UI Semibold" panose="020B0702040204020203" pitchFamily="34" charset="0"/>
                <a:ea typeface="+mn-ea"/>
                <a:cs typeface="Segoe UI Semibold" panose="020B0702040204020203" pitchFamily="34" charset="0"/>
              </a:rPr>
              <a:t>MCP</a:t>
            </a:r>
          </a:p>
        </p:txBody>
      </p:sp>
      <p:sp>
        <p:nvSpPr>
          <p:cNvPr id="115" name="TextBox 114">
            <a:extLst>
              <a:ext uri="{FF2B5EF4-FFF2-40B4-BE49-F238E27FC236}">
                <a16:creationId xmlns:a16="http://schemas.microsoft.com/office/drawing/2014/main" id="{DBCDBF9E-EDCD-9737-630D-9E087227D153}"/>
              </a:ext>
              <a:ext uri="{C183D7F6-B498-43B3-948B-1728B52AA6E4}">
                <adec:decorative xmlns:adec="http://schemas.microsoft.com/office/drawing/2017/decorative" val="1"/>
              </a:ext>
            </a:extLst>
          </p:cNvPr>
          <p:cNvSpPr txBox="1"/>
          <p:nvPr/>
        </p:nvSpPr>
        <p:spPr>
          <a:xfrm>
            <a:off x="9177559" y="4680980"/>
            <a:ext cx="596638" cy="215444"/>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effectLst/>
                <a:uLnTx/>
                <a:uFillTx/>
                <a:latin typeface="Segoe UI Semibold" panose="020B0702040204020203" pitchFamily="34" charset="0"/>
                <a:ea typeface="+mn-ea"/>
                <a:cs typeface="Segoe UI Semibold" panose="020B0702040204020203" pitchFamily="34" charset="0"/>
              </a:rPr>
              <a:t>OpenAPI</a:t>
            </a:r>
          </a:p>
        </p:txBody>
      </p:sp>
      <p:sp>
        <p:nvSpPr>
          <p:cNvPr id="116" name="TextBox 115">
            <a:extLst>
              <a:ext uri="{FF2B5EF4-FFF2-40B4-BE49-F238E27FC236}">
                <a16:creationId xmlns:a16="http://schemas.microsoft.com/office/drawing/2014/main" id="{76BF0265-C208-72C6-6807-C88B5D8E01E0}"/>
              </a:ext>
              <a:ext uri="{C183D7F6-B498-43B3-948B-1728B52AA6E4}">
                <adec:decorative xmlns:adec="http://schemas.microsoft.com/office/drawing/2017/decorative" val="1"/>
              </a:ext>
            </a:extLst>
          </p:cNvPr>
          <p:cNvSpPr txBox="1"/>
          <p:nvPr/>
        </p:nvSpPr>
        <p:spPr>
          <a:xfrm>
            <a:off x="6832858" y="4850108"/>
            <a:ext cx="1307388"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effectLst/>
                <a:uLnTx/>
                <a:uFillTx/>
                <a:latin typeface="Segoe UI Semibold" panose="020B0702040204020203" pitchFamily="34" charset="0"/>
                <a:ea typeface="+mn-ea"/>
                <a:cs typeface="Segoe UI Semibold" panose="020B0702040204020203" pitchFamily="34" charset="0"/>
              </a:rPr>
              <a:t>Managed Memory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effectLst/>
                <a:uLnTx/>
                <a:uFillTx/>
                <a:latin typeface="Segoe UI Semibold" panose="020B0702040204020203" pitchFamily="34" charset="0"/>
                <a:ea typeface="+mn-ea"/>
                <a:cs typeface="Segoe UI Semibold" panose="020B0702040204020203" pitchFamily="34" charset="0"/>
              </a:rPr>
              <a:t>Managed Conversations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effectLst/>
                <a:uLnTx/>
                <a:uFillTx/>
                <a:latin typeface="Segoe UI Semibold" panose="020B0702040204020203" pitchFamily="34" charset="0"/>
                <a:ea typeface="+mn-ea"/>
                <a:cs typeface="Segoe UI Semibold" panose="020B0702040204020203" pitchFamily="34" charset="0"/>
              </a:rPr>
              <a:t>BYO-Memory Store</a:t>
            </a:r>
          </a:p>
        </p:txBody>
      </p:sp>
      <p:pic>
        <p:nvPicPr>
          <p:cNvPr id="117" name="Picture 6">
            <a:extLst>
              <a:ext uri="{FF2B5EF4-FFF2-40B4-BE49-F238E27FC236}">
                <a16:creationId xmlns:a16="http://schemas.microsoft.com/office/drawing/2014/main" id="{6DDF7174-B3B7-F34E-1967-F92884C62F52}"/>
              </a:ext>
              <a:ext uri="{C183D7F6-B498-43B3-948B-1728B52AA6E4}">
                <adec:decorative xmlns:adec="http://schemas.microsoft.com/office/drawing/2017/decorative" val="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300369" y="5022222"/>
            <a:ext cx="236654" cy="124243"/>
          </a:xfrm>
          <a:prstGeom prst="rect">
            <a:avLst/>
          </a:prstGeom>
          <a:noFill/>
          <a:extLst>
            <a:ext uri="{909E8E84-426E-40DD-AFC4-6F175D3DCCD1}">
              <a14:hiddenFill xmlns:a14="http://schemas.microsoft.com/office/drawing/2010/main">
                <a:solidFill>
                  <a:srgbClr val="FFFFFF"/>
                </a:solidFill>
              </a14:hiddenFill>
            </a:ext>
          </a:extLst>
        </p:spPr>
      </p:pic>
      <p:sp>
        <p:nvSpPr>
          <p:cNvPr id="118" name="TextBox 117">
            <a:extLst>
              <a:ext uri="{FF2B5EF4-FFF2-40B4-BE49-F238E27FC236}">
                <a16:creationId xmlns:a16="http://schemas.microsoft.com/office/drawing/2014/main" id="{0456E8CC-3AF1-E16C-2258-95A0A488A257}"/>
              </a:ext>
              <a:ext uri="{C183D7F6-B498-43B3-948B-1728B52AA6E4}">
                <adec:decorative xmlns:adec="http://schemas.microsoft.com/office/drawing/2017/decorative" val="1"/>
              </a:ext>
            </a:extLst>
          </p:cNvPr>
          <p:cNvSpPr txBox="1"/>
          <p:nvPr/>
        </p:nvSpPr>
        <p:spPr>
          <a:xfrm>
            <a:off x="8433211" y="4994423"/>
            <a:ext cx="1092701" cy="21544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effectLst/>
                <a:uLnTx/>
                <a:uFillTx/>
                <a:latin typeface="Segoe UI Semibold" panose="020B0702040204020203" pitchFamily="34" charset="0"/>
                <a:ea typeface="+mn-ea"/>
                <a:cs typeface="+mn-cs"/>
              </a:rPr>
              <a:t>Logic Apps</a:t>
            </a:r>
          </a:p>
        </p:txBody>
      </p:sp>
      <p:pic>
        <p:nvPicPr>
          <p:cNvPr id="119" name="Picture 2">
            <a:extLst>
              <a:ext uri="{FF2B5EF4-FFF2-40B4-BE49-F238E27FC236}">
                <a16:creationId xmlns:a16="http://schemas.microsoft.com/office/drawing/2014/main" id="{8A5751AA-6985-EB2E-B36A-9744F994AAE2}"/>
              </a:ext>
              <a:ext uri="{C183D7F6-B498-43B3-948B-1728B52AA6E4}">
                <adec:decorative xmlns:adec="http://schemas.microsoft.com/office/drawing/2017/decorative" val="1"/>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9045346" y="4982661"/>
            <a:ext cx="227594" cy="227593"/>
          </a:xfrm>
          <a:prstGeom prst="rect">
            <a:avLst/>
          </a:prstGeom>
          <a:noFill/>
          <a:extLst>
            <a:ext uri="{909E8E84-426E-40DD-AFC4-6F175D3DCCD1}">
              <a14:hiddenFill xmlns:a14="http://schemas.microsoft.com/office/drawing/2010/main">
                <a:solidFill>
                  <a:srgbClr val="FFFFFF"/>
                </a:solidFill>
              </a14:hiddenFill>
            </a:ext>
          </a:extLst>
        </p:spPr>
      </p:pic>
      <p:sp>
        <p:nvSpPr>
          <p:cNvPr id="120" name="TextBox 119">
            <a:extLst>
              <a:ext uri="{FF2B5EF4-FFF2-40B4-BE49-F238E27FC236}">
                <a16:creationId xmlns:a16="http://schemas.microsoft.com/office/drawing/2014/main" id="{4C9D3B7A-FF84-5FCA-7517-461305EA73BE}"/>
              </a:ext>
              <a:ext uri="{C183D7F6-B498-43B3-948B-1728B52AA6E4}">
                <adec:decorative xmlns:adec="http://schemas.microsoft.com/office/drawing/2017/decorative" val="1"/>
              </a:ext>
            </a:extLst>
          </p:cNvPr>
          <p:cNvSpPr txBox="1"/>
          <p:nvPr/>
        </p:nvSpPr>
        <p:spPr>
          <a:xfrm>
            <a:off x="9191942" y="4994423"/>
            <a:ext cx="1092701" cy="19914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6F4152"/>
                </a:solidFill>
                <a:effectLst/>
                <a:uLnTx/>
                <a:uFillTx/>
                <a:latin typeface="Segoe UI Semibold" panose="020B0702040204020203" pitchFamily="34" charset="0"/>
                <a:ea typeface="+mn-ea"/>
                <a:cs typeface="+mn-cs"/>
              </a:rPr>
              <a:t>Functions</a:t>
            </a:r>
          </a:p>
        </p:txBody>
      </p:sp>
      <p:pic>
        <p:nvPicPr>
          <p:cNvPr id="122" name="Picture 2">
            <a:extLst>
              <a:ext uri="{FF2B5EF4-FFF2-40B4-BE49-F238E27FC236}">
                <a16:creationId xmlns:a16="http://schemas.microsoft.com/office/drawing/2014/main" id="{46BB44F9-F358-A9A5-283A-0212CAE5FD86}"/>
              </a:ext>
              <a:ext uri="{C183D7F6-B498-43B3-948B-1728B52AA6E4}">
                <adec:decorative xmlns:adec="http://schemas.microsoft.com/office/drawing/2017/decorative" val="1"/>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8439252" y="5267116"/>
            <a:ext cx="171713" cy="153688"/>
          </a:xfrm>
          <a:prstGeom prst="rect">
            <a:avLst/>
          </a:prstGeom>
          <a:noFill/>
          <a:extLst>
            <a:ext uri="{909E8E84-426E-40DD-AFC4-6F175D3DCCD1}">
              <a14:hiddenFill xmlns:a14="http://schemas.microsoft.com/office/drawing/2010/main">
                <a:solidFill>
                  <a:srgbClr val="FFFFFF"/>
                </a:solidFill>
              </a14:hiddenFill>
            </a:ext>
          </a:extLst>
        </p:spPr>
      </p:pic>
      <p:pic>
        <p:nvPicPr>
          <p:cNvPr id="123" name="Picture 6">
            <a:extLst>
              <a:ext uri="{FF2B5EF4-FFF2-40B4-BE49-F238E27FC236}">
                <a16:creationId xmlns:a16="http://schemas.microsoft.com/office/drawing/2014/main" id="{63B89C61-ABAE-C469-7854-9E1EC745612C}"/>
              </a:ext>
              <a:ext uri="{C183D7F6-B498-43B3-948B-1728B52AA6E4}">
                <adec:decorative xmlns:adec="http://schemas.microsoft.com/office/drawing/2017/decorative" val="1"/>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589312" y="5238740"/>
            <a:ext cx="367956" cy="219554"/>
          </a:xfrm>
          <a:prstGeom prst="rect">
            <a:avLst/>
          </a:prstGeom>
          <a:noFill/>
          <a:extLst>
            <a:ext uri="{909E8E84-426E-40DD-AFC4-6F175D3DCCD1}">
              <a14:hiddenFill xmlns:a14="http://schemas.microsoft.com/office/drawing/2010/main">
                <a:solidFill>
                  <a:srgbClr val="FFFFFF"/>
                </a:solidFill>
              </a14:hiddenFill>
            </a:ext>
          </a:extLst>
        </p:spPr>
      </p:pic>
      <p:pic>
        <p:nvPicPr>
          <p:cNvPr id="124" name="Picture 4">
            <a:extLst>
              <a:ext uri="{FF2B5EF4-FFF2-40B4-BE49-F238E27FC236}">
                <a16:creationId xmlns:a16="http://schemas.microsoft.com/office/drawing/2014/main" id="{D44C8F90-F717-740A-7693-4F0996DA6971}"/>
              </a:ext>
              <a:ext uri="{C183D7F6-B498-43B3-948B-1728B52AA6E4}">
                <adec:decorative xmlns:adec="http://schemas.microsoft.com/office/drawing/2017/decorative" val="1"/>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8996360" y="5273875"/>
            <a:ext cx="106592" cy="144106"/>
          </a:xfrm>
          <a:prstGeom prst="rect">
            <a:avLst/>
          </a:prstGeom>
          <a:noFill/>
          <a:extLst>
            <a:ext uri="{909E8E84-426E-40DD-AFC4-6F175D3DCCD1}">
              <a14:hiddenFill xmlns:a14="http://schemas.microsoft.com/office/drawing/2010/main">
                <a:solidFill>
                  <a:srgbClr val="FFFFFF"/>
                </a:solidFill>
              </a14:hiddenFill>
            </a:ext>
          </a:extLst>
        </p:spPr>
      </p:pic>
      <p:pic>
        <p:nvPicPr>
          <p:cNvPr id="125" name="Picture 4">
            <a:extLst>
              <a:ext uri="{FF2B5EF4-FFF2-40B4-BE49-F238E27FC236}">
                <a16:creationId xmlns:a16="http://schemas.microsoft.com/office/drawing/2014/main" id="{01A3B761-1C96-5C90-B650-6AEB214BD5F7}"/>
              </a:ext>
              <a:ext uri="{C183D7F6-B498-43B3-948B-1728B52AA6E4}">
                <adec:decorative xmlns:adec="http://schemas.microsoft.com/office/drawing/2017/decorative" val="1"/>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9137255" y="5262620"/>
            <a:ext cx="369040" cy="1734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46">
            <a:extLst>
              <a:ext uri="{FF2B5EF4-FFF2-40B4-BE49-F238E27FC236}">
                <a16:creationId xmlns:a16="http://schemas.microsoft.com/office/drawing/2014/main" id="{7DBF8D40-9CDC-A00A-1E35-3723287743C7}"/>
              </a:ext>
              <a:ext uri="{C183D7F6-B498-43B3-948B-1728B52AA6E4}">
                <adec:decorative xmlns:adec="http://schemas.microsoft.com/office/drawing/2017/decorative" val="1"/>
              </a:ext>
            </a:extLst>
          </p:cNvPr>
          <p:cNvSpPr/>
          <p:nvPr/>
        </p:nvSpPr>
        <p:spPr bwMode="auto">
          <a:xfrm>
            <a:off x="5858674" y="1140436"/>
            <a:ext cx="354555" cy="158829"/>
          </a:xfrm>
          <a:prstGeom prst="roundRect">
            <a:avLst>
              <a:gd name="adj" fmla="val 38975"/>
            </a:avLst>
          </a:prstGeom>
          <a:solidFill>
            <a:srgbClr val="FFFFFF"/>
          </a:solidFill>
          <a:ln w="22225" cap="rnd">
            <a:gradFill flip="none" rotWithShape="1">
              <a:gsLst>
                <a:gs pos="0">
                  <a:srgbClr val="F65567"/>
                </a:gs>
                <a:gs pos="32000">
                  <a:srgbClr val="7656AD"/>
                </a:gs>
                <a:gs pos="68000">
                  <a:srgbClr val="0A6BBA"/>
                </a:gs>
                <a:gs pos="100000">
                  <a:srgbClr val="318581"/>
                </a:gs>
              </a:gsLst>
              <a:path path="circle">
                <a:fillToRect l="100000" t="100000"/>
              </a:path>
              <a:tileRect r="-100000" b="-100000"/>
            </a:gradFill>
            <a:prstDash val="solid"/>
            <a:round/>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ctr" defTabSz="914437" fontAlgn="base">
              <a:spcBef>
                <a:spcPct val="0"/>
              </a:spcBef>
              <a:spcAft>
                <a:spcPct val="0"/>
              </a:spcAft>
            </a:pPr>
            <a:r>
              <a:rPr lang="en-US" sz="800" b="1">
                <a:ln w="3175">
                  <a:noFill/>
                </a:ln>
                <a:gradFill>
                  <a:gsLst>
                    <a:gs pos="95413">
                      <a:schemeClr val="tx1"/>
                    </a:gs>
                    <a:gs pos="74126">
                      <a:schemeClr val="tx1"/>
                    </a:gs>
                  </a:gsLst>
                  <a:path path="circle">
                    <a:fillToRect l="100000" b="100000"/>
                  </a:path>
                </a:gradFill>
                <a:latin typeface="Segoe UI Semibold" panose="020B0502040204020203" pitchFamily="34" charset="0"/>
                <a:cs typeface="Segoe UI" pitchFamily="34" charset="0"/>
              </a:rPr>
              <a:t>New</a:t>
            </a:r>
          </a:p>
        </p:txBody>
      </p:sp>
      <p:sp>
        <p:nvSpPr>
          <p:cNvPr id="5" name="Rectangle: Rounded Corners 46">
            <a:extLst>
              <a:ext uri="{FF2B5EF4-FFF2-40B4-BE49-F238E27FC236}">
                <a16:creationId xmlns:a16="http://schemas.microsoft.com/office/drawing/2014/main" id="{5C2F3313-D962-B1DE-FBB9-05BD1C6A8C68}"/>
              </a:ext>
              <a:ext uri="{C183D7F6-B498-43B3-948B-1728B52AA6E4}">
                <adec:decorative xmlns:adec="http://schemas.microsoft.com/office/drawing/2017/decorative" val="1"/>
              </a:ext>
            </a:extLst>
          </p:cNvPr>
          <p:cNvSpPr/>
          <p:nvPr/>
        </p:nvSpPr>
        <p:spPr bwMode="auto">
          <a:xfrm>
            <a:off x="8451044" y="3060676"/>
            <a:ext cx="354555" cy="158829"/>
          </a:xfrm>
          <a:prstGeom prst="roundRect">
            <a:avLst>
              <a:gd name="adj" fmla="val 38975"/>
            </a:avLst>
          </a:prstGeom>
          <a:solidFill>
            <a:srgbClr val="FFFFFF"/>
          </a:solidFill>
          <a:ln w="22225" cap="rnd">
            <a:gradFill flip="none" rotWithShape="1">
              <a:gsLst>
                <a:gs pos="0">
                  <a:srgbClr val="F65567"/>
                </a:gs>
                <a:gs pos="32000">
                  <a:srgbClr val="7656AD"/>
                </a:gs>
                <a:gs pos="68000">
                  <a:srgbClr val="0A6BBA"/>
                </a:gs>
                <a:gs pos="100000">
                  <a:srgbClr val="318581"/>
                </a:gs>
              </a:gsLst>
              <a:path path="circle">
                <a:fillToRect l="100000" t="100000"/>
              </a:path>
              <a:tileRect r="-100000" b="-100000"/>
            </a:gradFill>
            <a:prstDash val="solid"/>
            <a:round/>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ctr" defTabSz="914437" fontAlgn="base">
              <a:spcBef>
                <a:spcPct val="0"/>
              </a:spcBef>
              <a:spcAft>
                <a:spcPct val="0"/>
              </a:spcAft>
            </a:pPr>
            <a:r>
              <a:rPr lang="en-US" sz="800" b="1">
                <a:ln w="3175">
                  <a:noFill/>
                </a:ln>
                <a:gradFill>
                  <a:gsLst>
                    <a:gs pos="95413">
                      <a:schemeClr val="tx1"/>
                    </a:gs>
                    <a:gs pos="74126">
                      <a:schemeClr val="tx1"/>
                    </a:gs>
                  </a:gsLst>
                  <a:path path="circle">
                    <a:fillToRect l="100000" b="100000"/>
                  </a:path>
                </a:gradFill>
                <a:latin typeface="Segoe UI Semibold" panose="020B0502040204020203" pitchFamily="34" charset="0"/>
                <a:cs typeface="Segoe UI" pitchFamily="34" charset="0"/>
              </a:rPr>
              <a:t>New</a:t>
            </a:r>
          </a:p>
        </p:txBody>
      </p:sp>
      <p:pic>
        <p:nvPicPr>
          <p:cNvPr id="10" name="Picture 9">
            <a:extLst>
              <a:ext uri="{FF2B5EF4-FFF2-40B4-BE49-F238E27FC236}">
                <a16:creationId xmlns:a16="http://schemas.microsoft.com/office/drawing/2014/main" id="{E4EE6306-F843-82D7-61F6-668CAC5B36DD}"/>
              </a:ext>
              <a:ext uri="{C183D7F6-B498-43B3-948B-1728B52AA6E4}">
                <adec:decorative xmlns:adec="http://schemas.microsoft.com/office/drawing/2017/decorative" val="1"/>
              </a:ext>
            </a:extLst>
          </p:cNvPr>
          <p:cNvPicPr>
            <a:picLocks noChangeAspect="1"/>
          </p:cNvPicPr>
          <p:nvPr/>
        </p:nvPicPr>
        <p:blipFill>
          <a:blip r:embed="rId20">
            <a:extLst>
              <a:ext uri="{28A0092B-C50C-407E-A947-70E740481C1C}">
                <a14:useLocalDpi xmlns:a14="http://schemas.microsoft.com/office/drawing/2010/main" val="0"/>
              </a:ext>
            </a:extLst>
          </a:blip>
          <a:srcRect/>
          <a:stretch/>
        </p:blipFill>
        <p:spPr>
          <a:xfrm>
            <a:off x="588963" y="596619"/>
            <a:ext cx="747967" cy="747967"/>
          </a:xfrm>
          <a:prstGeom prst="rect">
            <a:avLst/>
          </a:prstGeom>
          <a:ln>
            <a:noFill/>
          </a:ln>
        </p:spPr>
      </p:pic>
      <p:pic>
        <p:nvPicPr>
          <p:cNvPr id="1026" name="Picture 2">
            <a:extLst>
              <a:ext uri="{FF2B5EF4-FFF2-40B4-BE49-F238E27FC236}">
                <a16:creationId xmlns:a16="http://schemas.microsoft.com/office/drawing/2014/main" id="{0EB92093-9740-7409-2324-5D859C81CEA4}"/>
              </a:ext>
              <a:ext uri="{C183D7F6-B498-43B3-948B-1728B52AA6E4}">
                <adec:decorative xmlns:adec="http://schemas.microsoft.com/office/drawing/2017/decorative" val="1"/>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5287823" y="5161538"/>
            <a:ext cx="223755" cy="223755"/>
          </a:xfrm>
          <a:prstGeom prst="rect">
            <a:avLst/>
          </a:prstGeom>
          <a:noFill/>
          <a:extLst>
            <a:ext uri="{909E8E84-426E-40DD-AFC4-6F175D3DCCD1}">
              <a14:hiddenFill xmlns:a14="http://schemas.microsoft.com/office/drawing/2010/main">
                <a:solidFill>
                  <a:srgbClr val="FFFFFF"/>
                </a:solidFill>
              </a14:hiddenFill>
            </a:ext>
          </a:extLst>
        </p:spPr>
      </p:pic>
      <p:sp>
        <p:nvSpPr>
          <p:cNvPr id="34" name="Title 33">
            <a:extLst>
              <a:ext uri="{FF2B5EF4-FFF2-40B4-BE49-F238E27FC236}">
                <a16:creationId xmlns:a16="http://schemas.microsoft.com/office/drawing/2014/main" id="{B5C8B371-CB76-DD81-6B90-8812E5CD5929}"/>
              </a:ext>
              <a:ext uri="{C183D7F6-B498-43B3-948B-1728B52AA6E4}">
                <adec:decorative xmlns:adec="http://schemas.microsoft.com/office/drawing/2017/decorative" val="0"/>
              </a:ext>
            </a:extLst>
          </p:cNvPr>
          <p:cNvSpPr>
            <a:spLocks noGrp="1"/>
          </p:cNvSpPr>
          <p:nvPr>
            <p:ph type="title"/>
          </p:nvPr>
        </p:nvSpPr>
        <p:spPr>
          <a:xfrm>
            <a:off x="588963" y="1430498"/>
            <a:ext cx="2923164" cy="554038"/>
          </a:xfrm>
        </p:spPr>
        <p:txBody>
          <a:bodyPr/>
          <a:lstStyle/>
          <a:p>
            <a:r>
              <a:rPr lang="en-US"/>
              <a:t>Foundry Agent Service</a:t>
            </a:r>
          </a:p>
        </p:txBody>
      </p:sp>
      <p:sp>
        <p:nvSpPr>
          <p:cNvPr id="19" name="Rounded Rectangle 13">
            <a:extLst>
              <a:ext uri="{FF2B5EF4-FFF2-40B4-BE49-F238E27FC236}">
                <a16:creationId xmlns:a16="http://schemas.microsoft.com/office/drawing/2014/main" id="{F8B2FC8A-89FD-BAEA-A43A-49BD639186CE}"/>
              </a:ext>
              <a:ext uri="{C183D7F6-B498-43B3-948B-1728B52AA6E4}">
                <adec:decorative xmlns:adec="http://schemas.microsoft.com/office/drawing/2017/decorative" val="0"/>
              </a:ext>
            </a:extLst>
          </p:cNvPr>
          <p:cNvSpPr/>
          <p:nvPr/>
        </p:nvSpPr>
        <p:spPr>
          <a:xfrm>
            <a:off x="5353307" y="602078"/>
            <a:ext cx="2073315" cy="297132"/>
          </a:xfrm>
          <a:prstGeom prst="roundRect">
            <a:avLst>
              <a:gd name="adj" fmla="val 50000"/>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Segoe UI Semibold" panose="020B0702040204020203" pitchFamily="34" charset="0"/>
                <a:ea typeface="+mn-ea"/>
                <a:cs typeface="+mn-cs"/>
              </a:rPr>
              <a:t>Activity Protocol</a:t>
            </a:r>
          </a:p>
        </p:txBody>
      </p:sp>
      <p:sp>
        <p:nvSpPr>
          <p:cNvPr id="23" name="Rounded Rectangle 13">
            <a:extLst>
              <a:ext uri="{FF2B5EF4-FFF2-40B4-BE49-F238E27FC236}">
                <a16:creationId xmlns:a16="http://schemas.microsoft.com/office/drawing/2014/main" id="{D256C1BC-27F1-6033-7462-B062B42B8112}"/>
              </a:ext>
              <a:ext uri="{C183D7F6-B498-43B3-948B-1728B52AA6E4}">
                <adec:decorative xmlns:adec="http://schemas.microsoft.com/office/drawing/2017/decorative" val="0"/>
              </a:ext>
            </a:extLst>
          </p:cNvPr>
          <p:cNvSpPr/>
          <p:nvPr/>
        </p:nvSpPr>
        <p:spPr>
          <a:xfrm>
            <a:off x="7641718" y="600180"/>
            <a:ext cx="2043874" cy="297132"/>
          </a:xfrm>
          <a:prstGeom prst="roundRect">
            <a:avLst>
              <a:gd name="adj" fmla="val 50000"/>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Segoe UI Semibold" panose="020B0702040204020203" pitchFamily="34" charset="0"/>
                <a:ea typeface="+mn-ea"/>
                <a:cs typeface="+mn-cs"/>
              </a:rPr>
              <a:t>A2A</a:t>
            </a:r>
          </a:p>
        </p:txBody>
      </p:sp>
      <p:sp>
        <p:nvSpPr>
          <p:cNvPr id="26" name="Rounded Rectangle 28">
            <a:extLst>
              <a:ext uri="{FF2B5EF4-FFF2-40B4-BE49-F238E27FC236}">
                <a16:creationId xmlns:a16="http://schemas.microsoft.com/office/drawing/2014/main" id="{6C5E0A13-4A65-0969-0620-FD3E8BBBBE00}"/>
              </a:ext>
              <a:ext uri="{C183D7F6-B498-43B3-948B-1728B52AA6E4}">
                <adec:decorative xmlns:adec="http://schemas.microsoft.com/office/drawing/2017/decorative" val="0"/>
              </a:ext>
            </a:extLst>
          </p:cNvPr>
          <p:cNvSpPr/>
          <p:nvPr/>
        </p:nvSpPr>
        <p:spPr>
          <a:xfrm>
            <a:off x="5660517" y="1060437"/>
            <a:ext cx="3700857" cy="338789"/>
          </a:xfrm>
          <a:prstGeom prst="roundRect">
            <a:avLst>
              <a:gd name="adj" fmla="val 44035"/>
            </a:avLst>
          </a:prstGeom>
          <a:gradFill flip="none" rotWithShape="1">
            <a:gsLst>
              <a:gs pos="68000">
                <a:srgbClr val="0A6BBA"/>
              </a:gs>
              <a:gs pos="100000">
                <a:srgbClr val="318581"/>
              </a:gs>
              <a:gs pos="0">
                <a:srgbClr val="F65567"/>
              </a:gs>
              <a:gs pos="32000">
                <a:srgbClr val="7656AD"/>
              </a:gs>
            </a:gsLst>
            <a:path path="circle">
              <a:fillToRect l="100000" t="100000"/>
            </a:path>
            <a:tileRect r="-100000" b="-100000"/>
          </a:gradFill>
        </p:spPr>
        <p:txBody>
          <a:bodyPr wrap="square" lIns="146957" tIns="0" rIns="146957" bIns="27432"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FFFFFF"/>
                </a:solidFill>
                <a:effectLst/>
                <a:uLnTx/>
                <a:uFillTx/>
                <a:latin typeface="Segoe UI Semibold" panose="020B0702040204020203" pitchFamily="34" charset="0"/>
                <a:ea typeface="+mn-ea"/>
                <a:cs typeface="+mn-cs"/>
              </a:rPr>
              <a:t>One-click publishing to M365/A365</a:t>
            </a:r>
          </a:p>
        </p:txBody>
      </p:sp>
      <p:sp>
        <p:nvSpPr>
          <p:cNvPr id="47" name="TextBox 46">
            <a:extLst>
              <a:ext uri="{FF2B5EF4-FFF2-40B4-BE49-F238E27FC236}">
                <a16:creationId xmlns:a16="http://schemas.microsoft.com/office/drawing/2014/main" id="{E99957AA-3101-6D56-BC02-B2F75F10B181}"/>
              </a:ext>
              <a:ext uri="{C183D7F6-B498-43B3-948B-1728B52AA6E4}">
                <adec:decorative xmlns:adec="http://schemas.microsoft.com/office/drawing/2017/decorative" val="0"/>
              </a:ext>
            </a:extLst>
          </p:cNvPr>
          <p:cNvSpPr txBox="1"/>
          <p:nvPr/>
        </p:nvSpPr>
        <p:spPr>
          <a:xfrm>
            <a:off x="10340332" y="1219852"/>
            <a:ext cx="981359"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M365/A365</a:t>
            </a:r>
          </a:p>
        </p:txBody>
      </p:sp>
      <p:sp>
        <p:nvSpPr>
          <p:cNvPr id="4" name="Rectangle: Rounded Corners 46">
            <a:extLst>
              <a:ext uri="{FF2B5EF4-FFF2-40B4-BE49-F238E27FC236}">
                <a16:creationId xmlns:a16="http://schemas.microsoft.com/office/drawing/2014/main" id="{2B463A72-854E-F37A-E8C9-9C149C418C51}"/>
              </a:ext>
              <a:ext uri="{C183D7F6-B498-43B3-948B-1728B52AA6E4}">
                <adec:decorative xmlns:adec="http://schemas.microsoft.com/office/drawing/2017/decorative" val="0"/>
              </a:ext>
            </a:extLst>
          </p:cNvPr>
          <p:cNvSpPr/>
          <p:nvPr/>
        </p:nvSpPr>
        <p:spPr bwMode="auto">
          <a:xfrm>
            <a:off x="7327941" y="1784688"/>
            <a:ext cx="354555" cy="158829"/>
          </a:xfrm>
          <a:prstGeom prst="roundRect">
            <a:avLst>
              <a:gd name="adj" fmla="val 38975"/>
            </a:avLst>
          </a:prstGeom>
          <a:solidFill>
            <a:srgbClr val="FFFFFF"/>
          </a:solidFill>
          <a:ln w="22225" cap="rnd">
            <a:gradFill flip="none" rotWithShape="1">
              <a:gsLst>
                <a:gs pos="0">
                  <a:srgbClr val="F65567"/>
                </a:gs>
                <a:gs pos="32000">
                  <a:srgbClr val="7656AD"/>
                </a:gs>
                <a:gs pos="68000">
                  <a:srgbClr val="0A6BBA"/>
                </a:gs>
                <a:gs pos="100000">
                  <a:srgbClr val="318581"/>
                </a:gs>
              </a:gsLst>
              <a:path path="circle">
                <a:fillToRect l="100000" t="100000"/>
              </a:path>
              <a:tileRect r="-100000" b="-100000"/>
            </a:gradFill>
            <a:prstDash val="solid"/>
            <a:round/>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ctr" defTabSz="914437" fontAlgn="base">
              <a:spcBef>
                <a:spcPct val="0"/>
              </a:spcBef>
              <a:spcAft>
                <a:spcPct val="0"/>
              </a:spcAft>
            </a:pPr>
            <a:r>
              <a:rPr lang="en-US" sz="800" b="1">
                <a:ln w="3175">
                  <a:noFill/>
                </a:ln>
                <a:gradFill>
                  <a:gsLst>
                    <a:gs pos="95413">
                      <a:schemeClr val="tx1"/>
                    </a:gs>
                    <a:gs pos="74126">
                      <a:schemeClr val="tx1"/>
                    </a:gs>
                  </a:gsLst>
                  <a:path path="circle">
                    <a:fillToRect l="100000" b="100000"/>
                  </a:path>
                </a:gradFill>
                <a:latin typeface="Segoe UI Semibold" panose="020B0502040204020203" pitchFamily="34" charset="0"/>
                <a:cs typeface="Segoe UI" pitchFamily="34" charset="0"/>
              </a:rPr>
              <a:t>New</a:t>
            </a:r>
          </a:p>
        </p:txBody>
      </p:sp>
      <p:sp>
        <p:nvSpPr>
          <p:cNvPr id="129" name="Text Placeholder 20">
            <a:extLst>
              <a:ext uri="{FF2B5EF4-FFF2-40B4-BE49-F238E27FC236}">
                <a16:creationId xmlns:a16="http://schemas.microsoft.com/office/drawing/2014/main" id="{50621BDD-ACCA-5966-39D5-1BB5430CF4F2}"/>
              </a:ext>
              <a:ext uri="{C183D7F6-B498-43B3-948B-1728B52AA6E4}">
                <adec:decorative xmlns:adec="http://schemas.microsoft.com/office/drawing/2017/decorative" val="0"/>
              </a:ext>
            </a:extLst>
          </p:cNvPr>
          <p:cNvSpPr txBox="1">
            <a:spLocks/>
          </p:cNvSpPr>
          <p:nvPr/>
        </p:nvSpPr>
        <p:spPr>
          <a:xfrm>
            <a:off x="5821209" y="1980973"/>
            <a:ext cx="3368019" cy="538609"/>
          </a:xfrm>
          <a:prstGeom prst="rect">
            <a:avLst/>
          </a:prstGeom>
        </p:spPr>
        <p:txBody>
          <a:bodyPr wrap="square" lIns="91440" tIns="45720" rIns="91440" bIns="45720" anchor="t">
            <a:spAutoFit/>
          </a:bodyPr>
          <a:lstStyle>
            <a:lvl1pPr marL="0" marR="0" indent="0" algn="l" defTabSz="932742" rtl="0" eaLnBrk="1" fontAlgn="auto" latinLnBrk="0" hangingPunct="1">
              <a:lnSpc>
                <a:spcPct val="100000"/>
              </a:lnSpc>
              <a:spcBef>
                <a:spcPts val="12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1pPr>
            <a:lvl2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2pPr>
            <a:lvl3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3pPr>
            <a:lvl4pPr marL="0" marR="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sz="1400" kern="1200" cap="all" spc="100" baseline="0">
                <a:solidFill>
                  <a:schemeClr val="accent2"/>
                </a:solidFill>
                <a:latin typeface="+mn-lt"/>
                <a:ea typeface="+mn-ea"/>
                <a:cs typeface="Segoe UI Light" panose="020B0502040204020203" pitchFamily="34" charset="0"/>
              </a:defRPr>
            </a:lvl4pPr>
            <a:lvl5pPr marL="0" marR="0" indent="0" algn="l" defTabSz="932742" rtl="0" eaLnBrk="1" fontAlgn="auto" latinLnBrk="0" hangingPunct="1">
              <a:lnSpc>
                <a:spcPct val="100000"/>
              </a:lnSpc>
              <a:spcBef>
                <a:spcPts val="0"/>
              </a:spcBef>
              <a:spcAft>
                <a:spcPts val="60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5pPr>
            <a:lvl6pPr marL="0" indent="0" algn="l" defTabSz="932742" rtl="0" eaLnBrk="1" latinLnBrk="0" hangingPunct="1">
              <a:spcBef>
                <a:spcPts val="0"/>
              </a:spcBef>
              <a:spcAft>
                <a:spcPts val="600"/>
              </a:spcAft>
              <a:buFont typeface="Arial" pitchFamily="34" charset="0"/>
              <a:buNone/>
              <a:defRPr sz="1400" b="1" kern="1200">
                <a:solidFill>
                  <a:schemeClr val="tx1"/>
                </a:solidFill>
                <a:latin typeface="+mn-lt"/>
                <a:ea typeface="+mn-ea"/>
                <a:cs typeface="Segoe UI Light" panose="020B0502040204020203" pitchFamily="34" charset="0"/>
              </a:defRPr>
            </a:lvl6pPr>
            <a:lvl7pPr marL="0" indent="0" algn="l" defTabSz="932742" rtl="0" eaLnBrk="1" latinLnBrk="0" hangingPunct="1">
              <a:spcBef>
                <a:spcPts val="0"/>
              </a:spcBef>
              <a:spcAft>
                <a:spcPts val="600"/>
              </a:spcAft>
              <a:buFont typeface="Arial" pitchFamily="34" charset="0"/>
              <a:buNone/>
              <a:defRPr sz="1400" kern="1200">
                <a:solidFill>
                  <a:schemeClr val="accent2"/>
                </a:solidFill>
                <a:latin typeface="+mn-lt"/>
                <a:ea typeface="+mn-ea"/>
                <a:cs typeface="Segoe UI Light" panose="020B0502040204020203" pitchFamily="34" charset="0"/>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400" b="1" i="0" u="none" strike="noStrike" kern="0" cap="none" spc="0" normalizeH="0" baseline="0" noProof="0">
                <a:ln>
                  <a:noFill/>
                </a:ln>
                <a:solidFill>
                  <a:srgbClr val="000000"/>
                </a:solidFill>
                <a:effectLst/>
                <a:uLnTx/>
                <a:uFillTx/>
                <a:latin typeface="Segoe UI Semibold"/>
                <a:ea typeface="+mn-ea"/>
                <a:cs typeface="Segoe UI Semibold" panose="020B0702040204020203" pitchFamily="34" charset="0"/>
              </a:rPr>
              <a:t>Multi-agent workflows</a:t>
            </a:r>
          </a:p>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000" b="1" i="0" u="none" strike="noStrike" kern="0" cap="none" spc="0" normalizeH="0" baseline="0" noProof="0">
                <a:ln>
                  <a:noFill/>
                </a:ln>
                <a:solidFill>
                  <a:srgbClr val="000000"/>
                </a:solidFill>
                <a:effectLst/>
                <a:uLnTx/>
                <a:uFillTx/>
                <a:latin typeface="Segoe UI Semibold"/>
                <a:ea typeface="+mn-ea"/>
                <a:cs typeface="Segoe UI Semibold" panose="020B0702040204020203" pitchFamily="34" charset="0"/>
              </a:rPr>
              <a:t>(Multi-step, deterministic workflows)</a:t>
            </a:r>
          </a:p>
        </p:txBody>
      </p:sp>
      <p:sp>
        <p:nvSpPr>
          <p:cNvPr id="39" name="TextBox 38">
            <a:extLst>
              <a:ext uri="{FF2B5EF4-FFF2-40B4-BE49-F238E27FC236}">
                <a16:creationId xmlns:a16="http://schemas.microsoft.com/office/drawing/2014/main" id="{73ECDBB8-11DB-A5E9-3C80-F095DA0E248D}"/>
              </a:ext>
              <a:ext uri="{C183D7F6-B498-43B3-948B-1728B52AA6E4}">
                <adec:decorative xmlns:adec="http://schemas.microsoft.com/office/drawing/2017/decorative" val="0"/>
              </a:ext>
            </a:extLst>
          </p:cNvPr>
          <p:cNvSpPr txBox="1"/>
          <p:nvPr/>
        </p:nvSpPr>
        <p:spPr>
          <a:xfrm>
            <a:off x="10268506" y="2306807"/>
            <a:ext cx="1151148"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Copilot Studio</a:t>
            </a:r>
          </a:p>
        </p:txBody>
      </p:sp>
      <p:sp>
        <p:nvSpPr>
          <p:cNvPr id="127" name="Text Placeholder 20">
            <a:extLst>
              <a:ext uri="{FF2B5EF4-FFF2-40B4-BE49-F238E27FC236}">
                <a16:creationId xmlns:a16="http://schemas.microsoft.com/office/drawing/2014/main" id="{C4C4CA1B-5322-8D5A-B958-D8DDEF30E6EF}"/>
              </a:ext>
              <a:ext uri="{C183D7F6-B498-43B3-948B-1728B52AA6E4}">
                <adec:decorative xmlns:adec="http://schemas.microsoft.com/office/drawing/2017/decorative" val="0"/>
              </a:ext>
            </a:extLst>
          </p:cNvPr>
          <p:cNvSpPr txBox="1">
            <a:spLocks/>
          </p:cNvSpPr>
          <p:nvPr/>
        </p:nvSpPr>
        <p:spPr>
          <a:xfrm>
            <a:off x="5313694" y="3196970"/>
            <a:ext cx="2048395" cy="538609"/>
          </a:xfrm>
          <a:prstGeom prst="rect">
            <a:avLst/>
          </a:prstGeom>
        </p:spPr>
        <p:txBody>
          <a:bodyPr wrap="square" lIns="91440" tIns="45720" rIns="91440" bIns="45720" anchor="t">
            <a:spAutoFit/>
          </a:bodyPr>
          <a:lstStyle>
            <a:lvl1pPr marL="0" marR="0" indent="0" algn="l" defTabSz="932742" rtl="0" eaLnBrk="1" fontAlgn="auto" latinLnBrk="0" hangingPunct="1">
              <a:lnSpc>
                <a:spcPct val="100000"/>
              </a:lnSpc>
              <a:spcBef>
                <a:spcPts val="12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1pPr>
            <a:lvl2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2pPr>
            <a:lvl3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3pPr>
            <a:lvl4pPr marL="0" marR="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sz="1400" kern="1200" cap="all" spc="100" baseline="0">
                <a:solidFill>
                  <a:schemeClr val="accent2"/>
                </a:solidFill>
                <a:latin typeface="+mn-lt"/>
                <a:ea typeface="+mn-ea"/>
                <a:cs typeface="Segoe UI Light" panose="020B0502040204020203" pitchFamily="34" charset="0"/>
              </a:defRPr>
            </a:lvl4pPr>
            <a:lvl5pPr marL="0" marR="0" indent="0" algn="l" defTabSz="932742" rtl="0" eaLnBrk="1" fontAlgn="auto" latinLnBrk="0" hangingPunct="1">
              <a:lnSpc>
                <a:spcPct val="100000"/>
              </a:lnSpc>
              <a:spcBef>
                <a:spcPts val="0"/>
              </a:spcBef>
              <a:spcAft>
                <a:spcPts val="60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5pPr>
            <a:lvl6pPr marL="0" indent="0" algn="l" defTabSz="932742" rtl="0" eaLnBrk="1" latinLnBrk="0" hangingPunct="1">
              <a:spcBef>
                <a:spcPts val="0"/>
              </a:spcBef>
              <a:spcAft>
                <a:spcPts val="600"/>
              </a:spcAft>
              <a:buFont typeface="Arial" pitchFamily="34" charset="0"/>
              <a:buNone/>
              <a:defRPr sz="1400" b="1" kern="1200">
                <a:solidFill>
                  <a:schemeClr val="tx1"/>
                </a:solidFill>
                <a:latin typeface="+mn-lt"/>
                <a:ea typeface="+mn-ea"/>
                <a:cs typeface="Segoe UI Light" panose="020B0502040204020203" pitchFamily="34" charset="0"/>
              </a:defRPr>
            </a:lvl6pPr>
            <a:lvl7pPr marL="0" indent="0" algn="l" defTabSz="932742" rtl="0" eaLnBrk="1" latinLnBrk="0" hangingPunct="1">
              <a:spcBef>
                <a:spcPts val="0"/>
              </a:spcBef>
              <a:spcAft>
                <a:spcPts val="600"/>
              </a:spcAft>
              <a:buFont typeface="Arial" pitchFamily="34" charset="0"/>
              <a:buNone/>
              <a:defRPr sz="1400" kern="1200">
                <a:solidFill>
                  <a:schemeClr val="accent2"/>
                </a:solidFill>
                <a:latin typeface="+mn-lt"/>
                <a:ea typeface="+mn-ea"/>
                <a:cs typeface="Segoe UI Light" panose="020B0502040204020203" pitchFamily="34" charset="0"/>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400" b="1" i="0" u="none" strike="noStrike" kern="0" cap="none" spc="0" normalizeH="0" baseline="0" noProof="0" dirty="0">
                <a:ln>
                  <a:noFill/>
                </a:ln>
                <a:solidFill>
                  <a:srgbClr val="000000"/>
                </a:solidFill>
                <a:effectLst/>
                <a:uLnTx/>
                <a:uFillTx/>
                <a:latin typeface="Segoe UI Semibold"/>
                <a:ea typeface="+mn-ea"/>
                <a:cs typeface="Segoe UI Semibold" panose="020B0702040204020203" pitchFamily="34" charset="0"/>
              </a:rPr>
              <a:t>Declarative Agents</a:t>
            </a:r>
          </a:p>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000" b="1" i="0" u="none" strike="noStrike" kern="0" cap="none" spc="0" normalizeH="0" baseline="0" noProof="0" dirty="0">
                <a:ln>
                  <a:noFill/>
                </a:ln>
                <a:solidFill>
                  <a:srgbClr val="000000"/>
                </a:solidFill>
                <a:effectLst/>
                <a:uLnTx/>
                <a:uFillTx/>
                <a:latin typeface="Segoe UI Semibold"/>
                <a:ea typeface="+mn-ea"/>
                <a:cs typeface="Segoe UI Semibold" panose="020B0702040204020203" pitchFamily="34" charset="0"/>
              </a:rPr>
              <a:t>(Single prompt agents)</a:t>
            </a:r>
          </a:p>
        </p:txBody>
      </p:sp>
      <p:sp>
        <p:nvSpPr>
          <p:cNvPr id="128" name="Text Placeholder 20">
            <a:extLst>
              <a:ext uri="{FF2B5EF4-FFF2-40B4-BE49-F238E27FC236}">
                <a16:creationId xmlns:a16="http://schemas.microsoft.com/office/drawing/2014/main" id="{7810E961-BE1B-36BF-468B-A59A3F4B7B83}"/>
              </a:ext>
              <a:ext uri="{C183D7F6-B498-43B3-948B-1728B52AA6E4}">
                <adec:decorative xmlns:adec="http://schemas.microsoft.com/office/drawing/2017/decorative" val="0"/>
              </a:ext>
            </a:extLst>
          </p:cNvPr>
          <p:cNvSpPr txBox="1">
            <a:spLocks/>
          </p:cNvSpPr>
          <p:nvPr/>
        </p:nvSpPr>
        <p:spPr>
          <a:xfrm>
            <a:off x="7604124" y="3261158"/>
            <a:ext cx="2048395" cy="538609"/>
          </a:xfrm>
          <a:prstGeom prst="rect">
            <a:avLst/>
          </a:prstGeom>
        </p:spPr>
        <p:txBody>
          <a:bodyPr wrap="square" lIns="91440" tIns="45720" rIns="91440" bIns="45720" anchor="t">
            <a:spAutoFit/>
          </a:bodyPr>
          <a:lstStyle>
            <a:lvl1pPr marL="0" marR="0" indent="0" algn="l" defTabSz="932742" rtl="0" eaLnBrk="1" fontAlgn="auto" latinLnBrk="0" hangingPunct="1">
              <a:lnSpc>
                <a:spcPct val="100000"/>
              </a:lnSpc>
              <a:spcBef>
                <a:spcPts val="12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1pPr>
            <a:lvl2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2pPr>
            <a:lvl3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3pPr>
            <a:lvl4pPr marL="0" marR="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sz="1400" kern="1200" cap="all" spc="100" baseline="0">
                <a:solidFill>
                  <a:schemeClr val="accent2"/>
                </a:solidFill>
                <a:latin typeface="+mn-lt"/>
                <a:ea typeface="+mn-ea"/>
                <a:cs typeface="Segoe UI Light" panose="020B0502040204020203" pitchFamily="34" charset="0"/>
              </a:defRPr>
            </a:lvl4pPr>
            <a:lvl5pPr marL="0" marR="0" indent="0" algn="l" defTabSz="932742" rtl="0" eaLnBrk="1" fontAlgn="auto" latinLnBrk="0" hangingPunct="1">
              <a:lnSpc>
                <a:spcPct val="100000"/>
              </a:lnSpc>
              <a:spcBef>
                <a:spcPts val="0"/>
              </a:spcBef>
              <a:spcAft>
                <a:spcPts val="60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5pPr>
            <a:lvl6pPr marL="0" indent="0" algn="l" defTabSz="932742" rtl="0" eaLnBrk="1" latinLnBrk="0" hangingPunct="1">
              <a:spcBef>
                <a:spcPts val="0"/>
              </a:spcBef>
              <a:spcAft>
                <a:spcPts val="600"/>
              </a:spcAft>
              <a:buFont typeface="Arial" pitchFamily="34" charset="0"/>
              <a:buNone/>
              <a:defRPr sz="1400" b="1" kern="1200">
                <a:solidFill>
                  <a:schemeClr val="tx1"/>
                </a:solidFill>
                <a:latin typeface="+mn-lt"/>
                <a:ea typeface="+mn-ea"/>
                <a:cs typeface="Segoe UI Light" panose="020B0502040204020203" pitchFamily="34" charset="0"/>
              </a:defRPr>
            </a:lvl6pPr>
            <a:lvl7pPr marL="0" indent="0" algn="l" defTabSz="932742" rtl="0" eaLnBrk="1" latinLnBrk="0" hangingPunct="1">
              <a:spcBef>
                <a:spcPts val="0"/>
              </a:spcBef>
              <a:spcAft>
                <a:spcPts val="600"/>
              </a:spcAft>
              <a:buFont typeface="Arial" pitchFamily="34" charset="0"/>
              <a:buNone/>
              <a:defRPr sz="1400" kern="1200">
                <a:solidFill>
                  <a:schemeClr val="accent2"/>
                </a:solidFill>
                <a:latin typeface="+mn-lt"/>
                <a:ea typeface="+mn-ea"/>
                <a:cs typeface="Segoe UI Light" panose="020B0502040204020203" pitchFamily="34" charset="0"/>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400" b="1" i="0" u="none" strike="noStrike" kern="0" cap="none" spc="0" normalizeH="0" baseline="0" noProof="0">
                <a:ln>
                  <a:noFill/>
                </a:ln>
                <a:solidFill>
                  <a:srgbClr val="000000"/>
                </a:solidFill>
                <a:effectLst/>
                <a:uLnTx/>
                <a:uFillTx/>
                <a:latin typeface="Segoe UI Semibold"/>
                <a:ea typeface="+mn-ea"/>
                <a:cs typeface="Segoe UI Semibold" panose="020B0702040204020203" pitchFamily="34" charset="0"/>
              </a:rPr>
              <a:t>Hosted Agents</a:t>
            </a:r>
          </a:p>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000" b="1" i="0" u="none" strike="noStrike" kern="0" cap="none" spc="0" normalizeH="0" baseline="0" noProof="0">
                <a:ln>
                  <a:noFill/>
                </a:ln>
                <a:solidFill>
                  <a:srgbClr val="000000"/>
                </a:solidFill>
                <a:effectLst/>
                <a:uLnTx/>
                <a:uFillTx/>
                <a:latin typeface="Segoe UI Semibold"/>
                <a:ea typeface="+mn-ea"/>
                <a:cs typeface="Segoe UI Semibold" panose="020B0702040204020203" pitchFamily="34" charset="0"/>
              </a:rPr>
              <a:t>(Multi-agent hosting)</a:t>
            </a:r>
          </a:p>
        </p:txBody>
      </p:sp>
      <p:sp>
        <p:nvSpPr>
          <p:cNvPr id="32" name="TextBox 31">
            <a:extLst>
              <a:ext uri="{FF2B5EF4-FFF2-40B4-BE49-F238E27FC236}">
                <a16:creationId xmlns:a16="http://schemas.microsoft.com/office/drawing/2014/main" id="{9B75D4F9-A8A3-6329-F1D0-56F9F23C93F7}"/>
              </a:ext>
              <a:ext uri="{C183D7F6-B498-43B3-948B-1728B52AA6E4}">
                <adec:decorative xmlns:adec="http://schemas.microsoft.com/office/drawing/2017/decorative" val="0"/>
              </a:ext>
            </a:extLst>
          </p:cNvPr>
          <p:cNvSpPr txBox="1"/>
          <p:nvPr/>
        </p:nvSpPr>
        <p:spPr>
          <a:xfrm>
            <a:off x="10118543" y="3552809"/>
            <a:ext cx="1424942"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rPr>
              <a:t>Agent frameworks</a:t>
            </a:r>
          </a:p>
        </p:txBody>
      </p:sp>
      <p:sp>
        <p:nvSpPr>
          <p:cNvPr id="6" name="Rectangle: Rounded Corners 46">
            <a:extLst>
              <a:ext uri="{FF2B5EF4-FFF2-40B4-BE49-F238E27FC236}">
                <a16:creationId xmlns:a16="http://schemas.microsoft.com/office/drawing/2014/main" id="{DBAC4C19-4CAE-31E7-CC2B-A6B8511A4A51}"/>
              </a:ext>
              <a:ext uri="{C183D7F6-B498-43B3-948B-1728B52AA6E4}">
                <adec:decorative xmlns:adec="http://schemas.microsoft.com/office/drawing/2017/decorative" val="0"/>
              </a:ext>
            </a:extLst>
          </p:cNvPr>
          <p:cNvSpPr/>
          <p:nvPr/>
        </p:nvSpPr>
        <p:spPr bwMode="auto">
          <a:xfrm>
            <a:off x="5804631" y="4367670"/>
            <a:ext cx="354555" cy="158829"/>
          </a:xfrm>
          <a:prstGeom prst="roundRect">
            <a:avLst>
              <a:gd name="adj" fmla="val 38975"/>
            </a:avLst>
          </a:prstGeom>
          <a:solidFill>
            <a:srgbClr val="FFFFFF"/>
          </a:solidFill>
          <a:ln w="22225" cap="rnd">
            <a:gradFill flip="none" rotWithShape="1">
              <a:gsLst>
                <a:gs pos="0">
                  <a:srgbClr val="F65567"/>
                </a:gs>
                <a:gs pos="32000">
                  <a:srgbClr val="7656AD"/>
                </a:gs>
                <a:gs pos="68000">
                  <a:srgbClr val="0A6BBA"/>
                </a:gs>
                <a:gs pos="100000">
                  <a:srgbClr val="318581"/>
                </a:gs>
              </a:gsLst>
              <a:path path="circle">
                <a:fillToRect l="100000" t="100000"/>
              </a:path>
              <a:tileRect r="-100000" b="-100000"/>
            </a:gradFill>
            <a:prstDash val="solid"/>
            <a:round/>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ctr" defTabSz="914437" fontAlgn="base">
              <a:spcBef>
                <a:spcPct val="0"/>
              </a:spcBef>
              <a:spcAft>
                <a:spcPct val="0"/>
              </a:spcAft>
            </a:pPr>
            <a:r>
              <a:rPr lang="en-US" sz="800" b="1">
                <a:ln w="3175">
                  <a:noFill/>
                </a:ln>
                <a:gradFill>
                  <a:gsLst>
                    <a:gs pos="95413">
                      <a:schemeClr val="tx1"/>
                    </a:gs>
                    <a:gs pos="74126">
                      <a:schemeClr val="tx1"/>
                    </a:gs>
                  </a:gsLst>
                  <a:path path="circle">
                    <a:fillToRect l="100000" b="100000"/>
                  </a:path>
                </a:gradFill>
                <a:latin typeface="Segoe UI Semibold" panose="020B0502040204020203" pitchFamily="34" charset="0"/>
                <a:cs typeface="Segoe UI" pitchFamily="34" charset="0"/>
              </a:rPr>
              <a:t>New</a:t>
            </a:r>
          </a:p>
        </p:txBody>
      </p:sp>
      <p:sp>
        <p:nvSpPr>
          <p:cNvPr id="58" name="Text Placeholder 20">
            <a:extLst>
              <a:ext uri="{FF2B5EF4-FFF2-40B4-BE49-F238E27FC236}">
                <a16:creationId xmlns:a16="http://schemas.microsoft.com/office/drawing/2014/main" id="{D3C2F434-421F-CB4B-7787-DC4C237BCBEE}"/>
              </a:ext>
              <a:ext uri="{C183D7F6-B498-43B3-948B-1728B52AA6E4}">
                <adec:decorative xmlns:adec="http://schemas.microsoft.com/office/drawing/2017/decorative" val="0"/>
              </a:ext>
            </a:extLst>
          </p:cNvPr>
          <p:cNvSpPr txBox="1">
            <a:spLocks/>
          </p:cNvSpPr>
          <p:nvPr/>
        </p:nvSpPr>
        <p:spPr>
          <a:xfrm>
            <a:off x="5381321" y="4524030"/>
            <a:ext cx="1201174" cy="307777"/>
          </a:xfrm>
          <a:prstGeom prst="rect">
            <a:avLst/>
          </a:prstGeom>
        </p:spPr>
        <p:txBody>
          <a:bodyPr wrap="square" lIns="91440" tIns="45720" rIns="91440" bIns="45720" anchor="t">
            <a:spAutoFit/>
          </a:bodyPr>
          <a:lstStyle>
            <a:lvl1pPr marL="0" marR="0" indent="0" algn="l" defTabSz="932742" rtl="0" eaLnBrk="1" fontAlgn="auto" latinLnBrk="0" hangingPunct="1">
              <a:lnSpc>
                <a:spcPct val="100000"/>
              </a:lnSpc>
              <a:spcBef>
                <a:spcPts val="12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1pPr>
            <a:lvl2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2pPr>
            <a:lvl3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3pPr>
            <a:lvl4pPr marL="0" marR="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sz="1400" kern="1200" cap="all" spc="100" baseline="0">
                <a:solidFill>
                  <a:schemeClr val="accent2"/>
                </a:solidFill>
                <a:latin typeface="+mn-lt"/>
                <a:ea typeface="+mn-ea"/>
                <a:cs typeface="Segoe UI Light" panose="020B0502040204020203" pitchFamily="34" charset="0"/>
              </a:defRPr>
            </a:lvl4pPr>
            <a:lvl5pPr marL="0" marR="0" indent="0" algn="l" defTabSz="932742" rtl="0" eaLnBrk="1" fontAlgn="auto" latinLnBrk="0" hangingPunct="1">
              <a:lnSpc>
                <a:spcPct val="100000"/>
              </a:lnSpc>
              <a:spcBef>
                <a:spcPts val="0"/>
              </a:spcBef>
              <a:spcAft>
                <a:spcPts val="60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5pPr>
            <a:lvl6pPr marL="0" indent="0" algn="l" defTabSz="932742" rtl="0" eaLnBrk="1" latinLnBrk="0" hangingPunct="1">
              <a:spcBef>
                <a:spcPts val="0"/>
              </a:spcBef>
              <a:spcAft>
                <a:spcPts val="600"/>
              </a:spcAft>
              <a:buFont typeface="Arial" pitchFamily="34" charset="0"/>
              <a:buNone/>
              <a:defRPr sz="1400" b="1" kern="1200">
                <a:solidFill>
                  <a:schemeClr val="tx1"/>
                </a:solidFill>
                <a:latin typeface="+mn-lt"/>
                <a:ea typeface="+mn-ea"/>
                <a:cs typeface="Segoe UI Light" panose="020B0502040204020203" pitchFamily="34" charset="0"/>
              </a:defRPr>
            </a:lvl6pPr>
            <a:lvl7pPr marL="0" indent="0" algn="l" defTabSz="932742" rtl="0" eaLnBrk="1" latinLnBrk="0" hangingPunct="1">
              <a:spcBef>
                <a:spcPts val="0"/>
              </a:spcBef>
              <a:spcAft>
                <a:spcPts val="600"/>
              </a:spcAft>
              <a:buFont typeface="Arial" pitchFamily="34" charset="0"/>
              <a:buNone/>
              <a:defRPr sz="1400" kern="1200">
                <a:solidFill>
                  <a:schemeClr val="accent2"/>
                </a:solidFill>
                <a:latin typeface="+mn-lt"/>
                <a:ea typeface="+mn-ea"/>
                <a:cs typeface="Segoe UI Light" panose="020B0502040204020203" pitchFamily="34" charset="0"/>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400" b="1" i="0" u="none" strike="noStrike" kern="0" cap="none" spc="0" normalizeH="0" baseline="0" noProof="0">
                <a:ln>
                  <a:noFill/>
                </a:ln>
                <a:solidFill>
                  <a:srgbClr val="000000"/>
                </a:solidFill>
                <a:effectLst/>
                <a:uLnTx/>
                <a:uFillTx/>
                <a:latin typeface="Segoe UI Semibold"/>
                <a:ea typeface="+mn-ea"/>
                <a:cs typeface="Segoe UI Semibold" panose="020B0702040204020203" pitchFamily="34" charset="0"/>
              </a:rPr>
              <a:t>Models</a:t>
            </a:r>
          </a:p>
        </p:txBody>
      </p:sp>
      <p:sp>
        <p:nvSpPr>
          <p:cNvPr id="7" name="Rectangle: Rounded Corners 46">
            <a:extLst>
              <a:ext uri="{FF2B5EF4-FFF2-40B4-BE49-F238E27FC236}">
                <a16:creationId xmlns:a16="http://schemas.microsoft.com/office/drawing/2014/main" id="{5112ECCB-0EAB-DB1C-A659-0CF0DD16431B}"/>
              </a:ext>
              <a:ext uri="{C183D7F6-B498-43B3-948B-1728B52AA6E4}">
                <adec:decorative xmlns:adec="http://schemas.microsoft.com/office/drawing/2017/decorative" val="0"/>
              </a:ext>
            </a:extLst>
          </p:cNvPr>
          <p:cNvSpPr/>
          <p:nvPr/>
        </p:nvSpPr>
        <p:spPr bwMode="auto">
          <a:xfrm>
            <a:off x="7309275" y="4367670"/>
            <a:ext cx="354555" cy="158829"/>
          </a:xfrm>
          <a:prstGeom prst="roundRect">
            <a:avLst>
              <a:gd name="adj" fmla="val 38975"/>
            </a:avLst>
          </a:prstGeom>
          <a:solidFill>
            <a:srgbClr val="FFFFFF"/>
          </a:solidFill>
          <a:ln w="22225" cap="rnd">
            <a:gradFill flip="none" rotWithShape="1">
              <a:gsLst>
                <a:gs pos="0">
                  <a:srgbClr val="F65567"/>
                </a:gs>
                <a:gs pos="32000">
                  <a:srgbClr val="7656AD"/>
                </a:gs>
                <a:gs pos="68000">
                  <a:srgbClr val="0A6BBA"/>
                </a:gs>
                <a:gs pos="100000">
                  <a:srgbClr val="318581"/>
                </a:gs>
              </a:gsLst>
              <a:path path="circle">
                <a:fillToRect l="100000" t="100000"/>
              </a:path>
              <a:tileRect r="-100000" b="-100000"/>
            </a:gradFill>
            <a:prstDash val="solid"/>
            <a:round/>
          </a:ln>
          <a:effectLst/>
        </p:spPr>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ctr" defTabSz="914437" fontAlgn="base">
              <a:spcBef>
                <a:spcPct val="0"/>
              </a:spcBef>
              <a:spcAft>
                <a:spcPct val="0"/>
              </a:spcAft>
            </a:pPr>
            <a:r>
              <a:rPr lang="en-US" sz="800" b="1">
                <a:ln w="3175">
                  <a:noFill/>
                </a:ln>
                <a:gradFill>
                  <a:gsLst>
                    <a:gs pos="95413">
                      <a:schemeClr val="tx1"/>
                    </a:gs>
                    <a:gs pos="74126">
                      <a:schemeClr val="tx1"/>
                    </a:gs>
                  </a:gsLst>
                  <a:path path="circle">
                    <a:fillToRect l="100000" b="100000"/>
                  </a:path>
                </a:gradFill>
                <a:latin typeface="Segoe UI Semibold" panose="020B0502040204020203" pitchFamily="34" charset="0"/>
                <a:cs typeface="Segoe UI" pitchFamily="34" charset="0"/>
              </a:rPr>
              <a:t>New</a:t>
            </a:r>
          </a:p>
        </p:txBody>
      </p:sp>
      <p:sp>
        <p:nvSpPr>
          <p:cNvPr id="60" name="Text Placeholder 20">
            <a:extLst>
              <a:ext uri="{FF2B5EF4-FFF2-40B4-BE49-F238E27FC236}">
                <a16:creationId xmlns:a16="http://schemas.microsoft.com/office/drawing/2014/main" id="{7D2D6C28-994C-6151-598B-71809EABF4D9}"/>
              </a:ext>
              <a:ext uri="{C183D7F6-B498-43B3-948B-1728B52AA6E4}">
                <adec:decorative xmlns:adec="http://schemas.microsoft.com/office/drawing/2017/decorative" val="0"/>
              </a:ext>
            </a:extLst>
          </p:cNvPr>
          <p:cNvSpPr txBox="1">
            <a:spLocks/>
          </p:cNvSpPr>
          <p:nvPr/>
        </p:nvSpPr>
        <p:spPr>
          <a:xfrm>
            <a:off x="6885965" y="4524030"/>
            <a:ext cx="1201174" cy="307777"/>
          </a:xfrm>
          <a:prstGeom prst="rect">
            <a:avLst/>
          </a:prstGeom>
        </p:spPr>
        <p:txBody>
          <a:bodyPr wrap="square" lIns="91440" tIns="45720" rIns="91440" bIns="45720" anchor="t">
            <a:spAutoFit/>
          </a:bodyPr>
          <a:lstStyle>
            <a:lvl1pPr marL="0" marR="0" indent="0" algn="l" defTabSz="932742" rtl="0" eaLnBrk="1" fontAlgn="auto" latinLnBrk="0" hangingPunct="1">
              <a:lnSpc>
                <a:spcPct val="100000"/>
              </a:lnSpc>
              <a:spcBef>
                <a:spcPts val="12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1pPr>
            <a:lvl2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2pPr>
            <a:lvl3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3pPr>
            <a:lvl4pPr marL="0" marR="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sz="1400" kern="1200" cap="all" spc="100" baseline="0">
                <a:solidFill>
                  <a:schemeClr val="accent2"/>
                </a:solidFill>
                <a:latin typeface="+mn-lt"/>
                <a:ea typeface="+mn-ea"/>
                <a:cs typeface="Segoe UI Light" panose="020B0502040204020203" pitchFamily="34" charset="0"/>
              </a:defRPr>
            </a:lvl4pPr>
            <a:lvl5pPr marL="0" marR="0" indent="0" algn="l" defTabSz="932742" rtl="0" eaLnBrk="1" fontAlgn="auto" latinLnBrk="0" hangingPunct="1">
              <a:lnSpc>
                <a:spcPct val="100000"/>
              </a:lnSpc>
              <a:spcBef>
                <a:spcPts val="0"/>
              </a:spcBef>
              <a:spcAft>
                <a:spcPts val="60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5pPr>
            <a:lvl6pPr marL="0" indent="0" algn="l" defTabSz="932742" rtl="0" eaLnBrk="1" latinLnBrk="0" hangingPunct="1">
              <a:spcBef>
                <a:spcPts val="0"/>
              </a:spcBef>
              <a:spcAft>
                <a:spcPts val="600"/>
              </a:spcAft>
              <a:buFont typeface="Arial" pitchFamily="34" charset="0"/>
              <a:buNone/>
              <a:defRPr sz="1400" b="1" kern="1200">
                <a:solidFill>
                  <a:schemeClr val="tx1"/>
                </a:solidFill>
                <a:latin typeface="+mn-lt"/>
                <a:ea typeface="+mn-ea"/>
                <a:cs typeface="Segoe UI Light" panose="020B0502040204020203" pitchFamily="34" charset="0"/>
              </a:defRPr>
            </a:lvl6pPr>
            <a:lvl7pPr marL="0" indent="0" algn="l" defTabSz="932742" rtl="0" eaLnBrk="1" latinLnBrk="0" hangingPunct="1">
              <a:spcBef>
                <a:spcPts val="0"/>
              </a:spcBef>
              <a:spcAft>
                <a:spcPts val="600"/>
              </a:spcAft>
              <a:buFont typeface="Arial" pitchFamily="34" charset="0"/>
              <a:buNone/>
              <a:defRPr sz="1400" kern="1200">
                <a:solidFill>
                  <a:schemeClr val="accent2"/>
                </a:solidFill>
                <a:latin typeface="+mn-lt"/>
                <a:ea typeface="+mn-ea"/>
                <a:cs typeface="Segoe UI Light" panose="020B0502040204020203" pitchFamily="34" charset="0"/>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400" b="1" i="0" u="none" strike="noStrike" kern="0" cap="none" spc="0" normalizeH="0" baseline="0" noProof="0">
                <a:ln>
                  <a:noFill/>
                </a:ln>
                <a:solidFill>
                  <a:srgbClr val="000000"/>
                </a:solidFill>
                <a:effectLst/>
                <a:uLnTx/>
                <a:uFillTx/>
                <a:latin typeface="Segoe UI Semibold"/>
                <a:ea typeface="+mn-ea"/>
                <a:cs typeface="Segoe UI Semibold" panose="020B0702040204020203" pitchFamily="34" charset="0"/>
              </a:rPr>
              <a:t>Memory</a:t>
            </a:r>
          </a:p>
        </p:txBody>
      </p:sp>
      <p:sp>
        <p:nvSpPr>
          <p:cNvPr id="64" name="Text Placeholder 20">
            <a:extLst>
              <a:ext uri="{FF2B5EF4-FFF2-40B4-BE49-F238E27FC236}">
                <a16:creationId xmlns:a16="http://schemas.microsoft.com/office/drawing/2014/main" id="{A2162485-3C1B-096D-B095-897F33861E93}"/>
              </a:ext>
              <a:ext uri="{C183D7F6-B498-43B3-948B-1728B52AA6E4}">
                <adec:decorative xmlns:adec="http://schemas.microsoft.com/office/drawing/2017/decorative" val="0"/>
              </a:ext>
            </a:extLst>
          </p:cNvPr>
          <p:cNvSpPr txBox="1">
            <a:spLocks/>
          </p:cNvSpPr>
          <p:nvPr/>
        </p:nvSpPr>
        <p:spPr>
          <a:xfrm>
            <a:off x="8390620" y="4300616"/>
            <a:ext cx="1201174" cy="307777"/>
          </a:xfrm>
          <a:prstGeom prst="rect">
            <a:avLst/>
          </a:prstGeom>
        </p:spPr>
        <p:txBody>
          <a:bodyPr wrap="square" lIns="91440" tIns="45720" rIns="91440" bIns="45720" anchor="t">
            <a:spAutoFit/>
          </a:bodyPr>
          <a:lstStyle>
            <a:lvl1pPr marL="0" marR="0" indent="0" algn="l" defTabSz="932742" rtl="0" eaLnBrk="1" fontAlgn="auto" latinLnBrk="0" hangingPunct="1">
              <a:lnSpc>
                <a:spcPct val="100000"/>
              </a:lnSpc>
              <a:spcBef>
                <a:spcPts val="12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1pPr>
            <a:lvl2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2pPr>
            <a:lvl3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3pPr>
            <a:lvl4pPr marL="0" marR="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sz="1400" kern="1200" cap="all" spc="100" baseline="0">
                <a:solidFill>
                  <a:schemeClr val="accent2"/>
                </a:solidFill>
                <a:latin typeface="+mn-lt"/>
                <a:ea typeface="+mn-ea"/>
                <a:cs typeface="Segoe UI Light" panose="020B0502040204020203" pitchFamily="34" charset="0"/>
              </a:defRPr>
            </a:lvl4pPr>
            <a:lvl5pPr marL="0" marR="0" indent="0" algn="l" defTabSz="932742" rtl="0" eaLnBrk="1" fontAlgn="auto" latinLnBrk="0" hangingPunct="1">
              <a:lnSpc>
                <a:spcPct val="100000"/>
              </a:lnSpc>
              <a:spcBef>
                <a:spcPts val="0"/>
              </a:spcBef>
              <a:spcAft>
                <a:spcPts val="60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5pPr>
            <a:lvl6pPr marL="0" indent="0" algn="l" defTabSz="932742" rtl="0" eaLnBrk="1" latinLnBrk="0" hangingPunct="1">
              <a:spcBef>
                <a:spcPts val="0"/>
              </a:spcBef>
              <a:spcAft>
                <a:spcPts val="600"/>
              </a:spcAft>
              <a:buFont typeface="Arial" pitchFamily="34" charset="0"/>
              <a:buNone/>
              <a:defRPr sz="1400" b="1" kern="1200">
                <a:solidFill>
                  <a:schemeClr val="tx1"/>
                </a:solidFill>
                <a:latin typeface="+mn-lt"/>
                <a:ea typeface="+mn-ea"/>
                <a:cs typeface="Segoe UI Light" panose="020B0502040204020203" pitchFamily="34" charset="0"/>
              </a:defRPr>
            </a:lvl6pPr>
            <a:lvl7pPr marL="0" indent="0" algn="l" defTabSz="932742" rtl="0" eaLnBrk="1" latinLnBrk="0" hangingPunct="1">
              <a:spcBef>
                <a:spcPts val="0"/>
              </a:spcBef>
              <a:spcAft>
                <a:spcPts val="600"/>
              </a:spcAft>
              <a:buFont typeface="Arial" pitchFamily="34" charset="0"/>
              <a:buNone/>
              <a:defRPr sz="1400" kern="1200">
                <a:solidFill>
                  <a:schemeClr val="accent2"/>
                </a:solidFill>
                <a:latin typeface="+mn-lt"/>
                <a:ea typeface="+mn-ea"/>
                <a:cs typeface="Segoe UI Light" panose="020B0502040204020203" pitchFamily="34" charset="0"/>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400" b="1" i="0" u="none" strike="noStrike" kern="0" cap="none" spc="0" normalizeH="0" baseline="0" noProof="0">
                <a:ln>
                  <a:noFill/>
                </a:ln>
                <a:solidFill>
                  <a:srgbClr val="000000"/>
                </a:solidFill>
                <a:effectLst/>
                <a:uLnTx/>
                <a:uFillTx/>
                <a:latin typeface="Segoe UI Semibold"/>
                <a:ea typeface="+mn-ea"/>
                <a:cs typeface="Segoe UI Semibold" panose="020B0702040204020203" pitchFamily="34" charset="0"/>
              </a:rPr>
              <a:t>Tools</a:t>
            </a:r>
          </a:p>
        </p:txBody>
      </p:sp>
      <p:sp>
        <p:nvSpPr>
          <p:cNvPr id="21" name="Rounded Rectangle 28">
            <a:extLst>
              <a:ext uri="{FF2B5EF4-FFF2-40B4-BE49-F238E27FC236}">
                <a16:creationId xmlns:a16="http://schemas.microsoft.com/office/drawing/2014/main" id="{E2473A3F-A26E-1345-8907-131E3C19298E}"/>
              </a:ext>
              <a:ext uri="{C183D7F6-B498-43B3-948B-1728B52AA6E4}">
                <adec:decorative xmlns:adec="http://schemas.microsoft.com/office/drawing/2017/decorative" val="0"/>
              </a:ext>
            </a:extLst>
          </p:cNvPr>
          <p:cNvSpPr/>
          <p:nvPr/>
        </p:nvSpPr>
        <p:spPr>
          <a:xfrm>
            <a:off x="5613052" y="5617837"/>
            <a:ext cx="3700857" cy="338789"/>
          </a:xfrm>
          <a:prstGeom prst="roundRect">
            <a:avLst>
              <a:gd name="adj" fmla="val 44035"/>
            </a:avLst>
          </a:prstGeom>
          <a:gradFill flip="none" rotWithShape="1">
            <a:gsLst>
              <a:gs pos="68000">
                <a:srgbClr val="0A6BBA"/>
              </a:gs>
              <a:gs pos="100000">
                <a:srgbClr val="318581"/>
              </a:gs>
              <a:gs pos="0">
                <a:srgbClr val="F65567"/>
              </a:gs>
              <a:gs pos="32000">
                <a:srgbClr val="7656AD"/>
              </a:gs>
            </a:gsLst>
            <a:path path="circle">
              <a:fillToRect l="100000" t="100000"/>
            </a:path>
            <a:tileRect r="-100000" b="-100000"/>
          </a:gradFill>
        </p:spPr>
        <p:txBody>
          <a:bodyPr wrap="square" lIns="146957" tIns="0" rIns="146957" bIns="27432"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FFFFFF"/>
                </a:solidFill>
                <a:effectLst/>
                <a:uLnTx/>
                <a:uFillTx/>
                <a:latin typeface="Segoe UI Semibold" panose="020B0702040204020203" pitchFamily="34" charset="0"/>
                <a:ea typeface="+mn-ea"/>
                <a:cs typeface="+mn-cs"/>
              </a:rPr>
              <a:t>Agent-first SDK, API, and UI</a:t>
            </a:r>
          </a:p>
        </p:txBody>
      </p:sp>
      <p:sp>
        <p:nvSpPr>
          <p:cNvPr id="131" name="Rounded Rectangle 25">
            <a:extLst>
              <a:ext uri="{FF2B5EF4-FFF2-40B4-BE49-F238E27FC236}">
                <a16:creationId xmlns:a16="http://schemas.microsoft.com/office/drawing/2014/main" id="{D640B5FA-63C3-8DE1-EFCB-E97C34C96641}"/>
              </a:ext>
              <a:ext uri="{C183D7F6-B498-43B3-948B-1728B52AA6E4}">
                <adec:decorative xmlns:adec="http://schemas.microsoft.com/office/drawing/2017/decorative" val="0"/>
              </a:ext>
            </a:extLst>
          </p:cNvPr>
          <p:cNvSpPr/>
          <p:nvPr/>
        </p:nvSpPr>
        <p:spPr>
          <a:xfrm>
            <a:off x="5542935" y="6009976"/>
            <a:ext cx="3912653" cy="345263"/>
          </a:xfrm>
          <a:prstGeom prst="roundRect">
            <a:avLst>
              <a:gd name="adj" fmla="val 50000"/>
            </a:avLst>
          </a:prstGeom>
          <a:solidFill>
            <a:schemeClr val="bg1"/>
          </a:solidFill>
          <a:ln w="12700">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w="3175">
                  <a:noFill/>
                </a:ln>
                <a:gradFill flip="none" rotWithShape="1">
                  <a:gsLst>
                    <a:gs pos="0">
                      <a:srgbClr val="F65567"/>
                    </a:gs>
                    <a:gs pos="100000">
                      <a:srgbClr val="318581"/>
                    </a:gs>
                    <a:gs pos="68000">
                      <a:srgbClr val="0A6BBA"/>
                    </a:gs>
                    <a:gs pos="31000">
                      <a:srgbClr val="7656AD"/>
                    </a:gs>
                  </a:gsLst>
                  <a:path path="circle">
                    <a:fillToRect l="100000" t="100000"/>
                  </a:path>
                  <a:tileRect r="-100000" b="-100000"/>
                </a:gradFill>
                <a:effectLst/>
                <a:uLnTx/>
                <a:uFillTx/>
                <a:latin typeface="Segoe UI Semibold" panose="020B0502040204020203" pitchFamily="34" charset="0"/>
                <a:ea typeface="+mn-ea"/>
                <a:cs typeface="Segoe UI" pitchFamily="34" charset="0"/>
              </a:rPr>
              <a:t>Security, compliance, and governance</a:t>
            </a:r>
          </a:p>
        </p:txBody>
      </p:sp>
      <p:sp>
        <p:nvSpPr>
          <p:cNvPr id="8" name="TextBox 7">
            <a:extLst>
              <a:ext uri="{FF2B5EF4-FFF2-40B4-BE49-F238E27FC236}">
                <a16:creationId xmlns:a16="http://schemas.microsoft.com/office/drawing/2014/main" id="{3143CFA6-20CE-291D-96EE-E6533255B1F0}"/>
              </a:ext>
              <a:ext uri="{C183D7F6-B498-43B3-948B-1728B52AA6E4}">
                <adec:decorative xmlns:adec="http://schemas.microsoft.com/office/drawing/2017/decorative" val="0"/>
              </a:ext>
            </a:extLst>
          </p:cNvPr>
          <p:cNvSpPr txBox="1"/>
          <p:nvPr/>
        </p:nvSpPr>
        <p:spPr>
          <a:xfrm>
            <a:off x="10398068" y="5209867"/>
            <a:ext cx="1404295" cy="1107996"/>
          </a:xfrm>
          <a:prstGeom prst="rect">
            <a:avLst/>
          </a:prstGeom>
          <a:noFill/>
        </p:spPr>
        <p:txBody>
          <a:bodyPr wrap="none" lIns="0" tIns="0" rIns="0" bIns="0" rtlCol="0">
            <a:spAutoFit/>
          </a:bodyPr>
          <a:lstStyle/>
          <a:p>
            <a:pPr marL="342900" indent="-342900" algn="l">
              <a:buFont typeface="Arial" panose="020B0604020202020204" pitchFamily="34" charset="0"/>
              <a:buChar char="•"/>
            </a:pPr>
            <a:r>
              <a:rPr lang="en-US" sz="1800"/>
              <a:t>Python</a:t>
            </a:r>
          </a:p>
          <a:p>
            <a:pPr marL="342900" indent="-342900" algn="l">
              <a:buFont typeface="Arial" panose="020B0604020202020204" pitchFamily="34" charset="0"/>
              <a:buChar char="•"/>
            </a:pPr>
            <a:r>
              <a:rPr lang="en-US" sz="1800"/>
              <a:t>C#</a:t>
            </a:r>
          </a:p>
          <a:p>
            <a:pPr marL="342900" indent="-342900" algn="l">
              <a:buFont typeface="Arial" panose="020B0604020202020204" pitchFamily="34" charset="0"/>
              <a:buChar char="•"/>
            </a:pPr>
            <a:r>
              <a:rPr lang="en-US" sz="1800"/>
              <a:t>TypeScript</a:t>
            </a:r>
          </a:p>
          <a:p>
            <a:pPr marL="285750" indent="-285750" algn="l">
              <a:buFont typeface="Arial" panose="020B0604020202020204" pitchFamily="34" charset="0"/>
              <a:buChar char="•"/>
            </a:pPr>
            <a:r>
              <a:rPr lang="en-US" sz="1800"/>
              <a:t> Java</a:t>
            </a:r>
          </a:p>
        </p:txBody>
      </p:sp>
      <p:sp>
        <p:nvSpPr>
          <p:cNvPr id="9" name="TextBox 8">
            <a:extLst>
              <a:ext uri="{FF2B5EF4-FFF2-40B4-BE49-F238E27FC236}">
                <a16:creationId xmlns:a16="http://schemas.microsoft.com/office/drawing/2014/main" id="{54E3D42D-3DF8-1869-818D-D19D6C241E83}"/>
              </a:ext>
              <a:ext uri="{C183D7F6-B498-43B3-948B-1728B52AA6E4}">
                <adec:decorative xmlns:adec="http://schemas.microsoft.com/office/drawing/2017/decorative" val="0"/>
              </a:ext>
            </a:extLst>
          </p:cNvPr>
          <p:cNvSpPr txBox="1"/>
          <p:nvPr/>
        </p:nvSpPr>
        <p:spPr>
          <a:xfrm>
            <a:off x="5640356" y="6322872"/>
            <a:ext cx="3791197" cy="193768"/>
          </a:xfrm>
          <a:prstGeom prst="rect">
            <a:avLst/>
          </a:prstGeom>
          <a:noFill/>
        </p:spPr>
        <p:txBody>
          <a:bodyPr wrap="square">
            <a:spAutoFit/>
          </a:bodyPr>
          <a:lstStyle/>
          <a:p>
            <a:pPr algn="ctr" defTabSz="914400">
              <a:defRPr/>
            </a:pPr>
            <a:r>
              <a:rPr lang="en-US" sz="800" b="1">
                <a:latin typeface="Segoe UI Semibold" panose="020B0702040204020203" pitchFamily="34" charset="0"/>
                <a:cs typeface="Segoe UI Semibold" panose="020B0702040204020203" pitchFamily="34" charset="0"/>
              </a:rPr>
              <a:t>BYO-resources, </a:t>
            </a:r>
            <a:r>
              <a:rPr lang="en-US" sz="800" b="1" err="1">
                <a:latin typeface="Segoe UI Semibold" panose="020B0702040204020203" pitchFamily="34" charset="0"/>
                <a:cs typeface="Segoe UI Semibold" panose="020B0702040204020203" pitchFamily="34" charset="0"/>
              </a:rPr>
              <a:t>VNet</a:t>
            </a:r>
            <a:r>
              <a:rPr lang="en-US" sz="800" b="1">
                <a:latin typeface="Segoe UI Semibold" panose="020B0702040204020203" pitchFamily="34" charset="0"/>
                <a:cs typeface="Segoe UI Semibold" panose="020B0702040204020203" pitchFamily="34" charset="0"/>
              </a:rPr>
              <a:t>, Encryption, Guardrails, Entra Agent ID, Observability</a:t>
            </a:r>
          </a:p>
        </p:txBody>
      </p:sp>
      <p:grpSp>
        <p:nvGrpSpPr>
          <p:cNvPr id="3" name="Group 2">
            <a:extLst>
              <a:ext uri="{FF2B5EF4-FFF2-40B4-BE49-F238E27FC236}">
                <a16:creationId xmlns:a16="http://schemas.microsoft.com/office/drawing/2014/main" id="{7EE4DE8B-5920-18D1-7BF5-F0CFFCEBD6F0}"/>
              </a:ext>
              <a:ext uri="{C183D7F6-B498-43B3-948B-1728B52AA6E4}">
                <adec:decorative xmlns:adec="http://schemas.microsoft.com/office/drawing/2017/decorative" val="1"/>
              </a:ext>
            </a:extLst>
          </p:cNvPr>
          <p:cNvGrpSpPr/>
          <p:nvPr/>
        </p:nvGrpSpPr>
        <p:grpSpPr>
          <a:xfrm>
            <a:off x="480368" y="2862970"/>
            <a:ext cx="3899855" cy="3447098"/>
            <a:chOff x="618705" y="1905932"/>
            <a:chExt cx="4092191" cy="3447098"/>
          </a:xfrm>
        </p:grpSpPr>
        <p:sp>
          <p:nvSpPr>
            <p:cNvPr id="18" name="TextBox 17">
              <a:extLst>
                <a:ext uri="{FF2B5EF4-FFF2-40B4-BE49-F238E27FC236}">
                  <a16:creationId xmlns:a16="http://schemas.microsoft.com/office/drawing/2014/main" id="{1F4C90ED-9CFB-3700-A7D7-7904AA8FC491}"/>
                </a:ext>
              </a:extLst>
            </p:cNvPr>
            <p:cNvSpPr txBox="1"/>
            <p:nvPr/>
          </p:nvSpPr>
          <p:spPr>
            <a:xfrm>
              <a:off x="618705" y="1905932"/>
              <a:ext cx="3915529" cy="3447098"/>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000000"/>
                  </a:solidFill>
                  <a:effectLst/>
                  <a:uLnTx/>
                  <a:uFillTx/>
                  <a:latin typeface="Segoe UI"/>
                  <a:ea typeface="+mn-ea"/>
                  <a:cs typeface="+mn-cs"/>
                </a:rPr>
                <a:t>Open by Design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Build with any framework or protocol </a:t>
              </a:r>
              <a:endParaRPr kumimoji="0" lang="en-US" sz="1400" b="0" i="0" u="none" strike="noStrike" kern="0" cap="none" spc="0" normalizeH="0" baseline="0" noProof="0">
                <a:ln>
                  <a:noFill/>
                </a:ln>
                <a:solidFill>
                  <a:srgbClr val="000000"/>
                </a:solidFill>
                <a:effectLst/>
                <a:uLnTx/>
                <a:uFillTx/>
                <a:latin typeface="Segoe UI"/>
                <a:ea typeface="+mn-ea"/>
                <a:cs typeface="Segoe UI"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0" cap="none" spc="0" normalizeH="0" baseline="0" noProof="0">
                <a:ln>
                  <a:noFill/>
                </a:ln>
                <a:solidFill>
                  <a:srgbClr val="000000"/>
                </a:solidFill>
                <a:effectLst/>
                <a:uLnTx/>
                <a:uFillTx/>
                <a:latin typeface="Segoe UI"/>
                <a:ea typeface="+mn-ea"/>
                <a:cs typeface="Segoe UI"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0" cap="none" spc="0" normalizeH="0" baseline="0" noProof="0">
                <a:ln>
                  <a:noFill/>
                </a:ln>
                <a:solidFill>
                  <a:srgbClr val="000000"/>
                </a:solidFill>
                <a:effectLst/>
                <a:uLnTx/>
                <a:uFillTx/>
                <a:latin typeface="Segoe UI"/>
                <a:ea typeface="+mn-ea"/>
                <a:cs typeface="Segoe UI"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0" cap="none" spc="0" normalizeH="0" baseline="0" noProof="0">
                <a:ln>
                  <a:noFill/>
                </a:ln>
                <a:solidFill>
                  <a:srgbClr val="000000"/>
                </a:solidFill>
                <a:effectLst/>
                <a:uLnTx/>
                <a:uFillTx/>
                <a:latin typeface="Segoe UI"/>
                <a:ea typeface="+mn-ea"/>
                <a:cs typeface="Segoe UI"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Segoe UI"/>
                  <a:ea typeface="+mn-ea"/>
                  <a:cs typeface="Segoe UI" pitchFamily="34" charset="0"/>
                </a:rPr>
                <a:t>Connected Intelligence Everywhere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a:ea typeface="+mn-ea"/>
                  <a:cs typeface="Segoe UI" pitchFamily="34" charset="0"/>
                </a:rPr>
                <a:t>Empower agents with memory, knowledge, and over 1,400 MCP-enabled connectors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Segoe UI"/>
                <a:ea typeface="+mn-ea"/>
                <a:cs typeface="Segoe UI"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Segoe UI"/>
                <a:ea typeface="+mn-ea"/>
                <a:cs typeface="Segoe UI"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Segoe UI"/>
                <a:ea typeface="+mn-ea"/>
                <a:cs typeface="Segoe UI"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rgbClr val="000000"/>
                  </a:solidFill>
                  <a:effectLst/>
                  <a:uLnTx/>
                  <a:uFillTx/>
                  <a:latin typeface="Segoe UI"/>
                  <a:ea typeface="+mn-ea"/>
                  <a:cs typeface="Segoe UI" pitchFamily="34" charset="0"/>
                </a:rPr>
                <a:t>Enterprise-Grade Trust and Reach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000000"/>
                  </a:solidFill>
                  <a:effectLst/>
                  <a:uLnTx/>
                  <a:uFillTx/>
                  <a:latin typeface="Segoe UI"/>
                  <a:ea typeface="+mn-ea"/>
                  <a:cs typeface="Segoe UI" pitchFamily="34" charset="0"/>
                </a:rPr>
                <a:t>Deploy confidently &amp; securely, and one-click publishing to Microsoft 365</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Segoe UI"/>
                <a:ea typeface="+mn-ea"/>
                <a:cs typeface="Segoe UI"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srgbClr val="000000"/>
                </a:solidFill>
                <a:effectLst/>
                <a:uLnTx/>
                <a:uFillTx/>
                <a:latin typeface="Segoe UI"/>
                <a:ea typeface="+mn-ea"/>
                <a:cs typeface="Segoe UI" pitchFamily="34" charset="0"/>
              </a:endParaRPr>
            </a:p>
          </p:txBody>
        </p:sp>
        <p:cxnSp>
          <p:nvCxnSpPr>
            <p:cNvPr id="22" name="Straight Connector 21">
              <a:extLst>
                <a:ext uri="{FF2B5EF4-FFF2-40B4-BE49-F238E27FC236}">
                  <a16:creationId xmlns:a16="http://schemas.microsoft.com/office/drawing/2014/main" id="{7C1AC834-9EF9-D27B-16AD-D3EC4B6E2561}"/>
                </a:ext>
                <a:ext uri="{C183D7F6-B498-43B3-948B-1728B52AA6E4}">
                  <adec:decorative xmlns:adec="http://schemas.microsoft.com/office/drawing/2017/decorative" val="1"/>
                </a:ext>
              </a:extLst>
            </p:cNvPr>
            <p:cNvCxnSpPr>
              <a:cxnSpLocks/>
            </p:cNvCxnSpPr>
            <p:nvPr/>
          </p:nvCxnSpPr>
          <p:spPr>
            <a:xfrm>
              <a:off x="618705" y="2654041"/>
              <a:ext cx="4092191" cy="0"/>
            </a:xfrm>
            <a:prstGeom prst="line">
              <a:avLst/>
            </a:prstGeom>
            <a:ln>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B3843C1-65B8-98E7-28AB-C26D981227F5}"/>
                </a:ext>
                <a:ext uri="{C183D7F6-B498-43B3-948B-1728B52AA6E4}">
                  <adec:decorative xmlns:adec="http://schemas.microsoft.com/office/drawing/2017/decorative" val="1"/>
                </a:ext>
              </a:extLst>
            </p:cNvPr>
            <p:cNvCxnSpPr>
              <a:cxnSpLocks/>
            </p:cNvCxnSpPr>
            <p:nvPr/>
          </p:nvCxnSpPr>
          <p:spPr>
            <a:xfrm>
              <a:off x="618705" y="3958565"/>
              <a:ext cx="4092191" cy="0"/>
            </a:xfrm>
            <a:prstGeom prst="line">
              <a:avLst/>
            </a:prstGeom>
            <a:ln>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360459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133"/>
                                        </p:tgtEl>
                                        <p:attrNameLst>
                                          <p:attrName>style.visibility</p:attrName>
                                        </p:attrNameLst>
                                      </p:cBhvr>
                                      <p:to>
                                        <p:strVal val="visible"/>
                                      </p:to>
                                    </p:set>
                                    <p:animEffect transition="in" filter="fade">
                                      <p:cBhvr>
                                        <p:cTn id="10" dur="500"/>
                                        <p:tgtEl>
                                          <p:spTgt spid="133"/>
                                        </p:tgtEl>
                                      </p:cBhvr>
                                    </p:animEffect>
                                  </p:childTnLst>
                                </p:cTn>
                              </p:par>
                              <p:par>
                                <p:cTn id="11" presetID="10" presetClass="entr" presetSubtype="0" fill="hold" nodeType="withEffect">
                                  <p:stCondLst>
                                    <p:cond delay="2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20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2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20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grpId="0" nodeType="withEffect">
                                  <p:stCondLst>
                                    <p:cond delay="2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nodeType="withEffect">
                                  <p:stCondLst>
                                    <p:cond delay="20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2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par>
                                <p:cTn id="32" presetID="10" presetClass="entr" presetSubtype="0" fill="hold" grpId="0" nodeType="withEffect">
                                  <p:stCondLst>
                                    <p:cond delay="20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20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par>
                                <p:cTn id="38" presetID="10" presetClass="entr" presetSubtype="0" fill="hold" grpId="0" nodeType="withEffect">
                                  <p:stCondLst>
                                    <p:cond delay="20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20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nodeType="withEffect">
                                  <p:stCondLst>
                                    <p:cond delay="2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20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20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cTn>
                              </p:par>
                              <p:par>
                                <p:cTn id="53" presetID="10" presetClass="entr" presetSubtype="0" fill="hold" nodeType="withEffect">
                                  <p:stCondLst>
                                    <p:cond delay="20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500"/>
                                        <p:tgtEl>
                                          <p:spTgt spid="30"/>
                                        </p:tgtEl>
                                      </p:cBhvr>
                                    </p:animEffect>
                                  </p:childTnLst>
                                </p:cTn>
                              </p:par>
                              <p:par>
                                <p:cTn id="56" presetID="10" presetClass="entr" presetSubtype="0" fill="hold" nodeType="withEffect">
                                  <p:stCondLst>
                                    <p:cond delay="20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ntr" presetSubtype="0" fill="hold" grpId="0" nodeType="withEffect">
                                  <p:stCondLst>
                                    <p:cond delay="20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par>
                                <p:cTn id="62" presetID="10" presetClass="entr" presetSubtype="0" fill="hold" nodeType="withEffect">
                                  <p:stCondLst>
                                    <p:cond delay="20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par>
                                <p:cTn id="65" presetID="10" presetClass="entr" presetSubtype="0" fill="hold" grpId="0" nodeType="withEffect">
                                  <p:stCondLst>
                                    <p:cond delay="20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childTnLst>
                                </p:cTn>
                              </p:par>
                              <p:par>
                                <p:cTn id="68" presetID="10" presetClass="entr" presetSubtype="0" fill="hold" nodeType="withEffect">
                                  <p:stCondLst>
                                    <p:cond delay="200"/>
                                  </p:stCondLst>
                                  <p:childTnLst>
                                    <p:set>
                                      <p:cBhvr>
                                        <p:cTn id="69" dur="1" fill="hold">
                                          <p:stCondLst>
                                            <p:cond delay="0"/>
                                          </p:stCondLst>
                                        </p:cTn>
                                        <p:tgtEl>
                                          <p:spTgt spid="38"/>
                                        </p:tgtEl>
                                        <p:attrNameLst>
                                          <p:attrName>style.visibility</p:attrName>
                                        </p:attrNameLst>
                                      </p:cBhvr>
                                      <p:to>
                                        <p:strVal val="visible"/>
                                      </p:to>
                                    </p:set>
                                    <p:animEffect transition="in" filter="fade">
                                      <p:cBhvr>
                                        <p:cTn id="70" dur="500"/>
                                        <p:tgtEl>
                                          <p:spTgt spid="38"/>
                                        </p:tgtEl>
                                      </p:cBhvr>
                                    </p:animEffect>
                                  </p:childTnLst>
                                </p:cTn>
                              </p:par>
                              <p:par>
                                <p:cTn id="71" presetID="10" presetClass="entr" presetSubtype="0" fill="hold" grpId="0" nodeType="withEffect">
                                  <p:stCondLst>
                                    <p:cond delay="20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500"/>
                                        <p:tgtEl>
                                          <p:spTgt spid="39"/>
                                        </p:tgtEl>
                                      </p:cBhvr>
                                    </p:animEffect>
                                  </p:childTnLst>
                                </p:cTn>
                              </p:par>
                              <p:par>
                                <p:cTn id="74" presetID="10" presetClass="entr" presetSubtype="0" fill="hold" nodeType="withEffect">
                                  <p:stCondLst>
                                    <p:cond delay="200"/>
                                  </p:stCondLst>
                                  <p:childTnLst>
                                    <p:set>
                                      <p:cBhvr>
                                        <p:cTn id="75" dur="1" fill="hold">
                                          <p:stCondLst>
                                            <p:cond delay="0"/>
                                          </p:stCondLst>
                                        </p:cTn>
                                        <p:tgtEl>
                                          <p:spTgt spid="40"/>
                                        </p:tgtEl>
                                        <p:attrNameLst>
                                          <p:attrName>style.visibility</p:attrName>
                                        </p:attrNameLst>
                                      </p:cBhvr>
                                      <p:to>
                                        <p:strVal val="visible"/>
                                      </p:to>
                                    </p:set>
                                    <p:animEffect transition="in" filter="fade">
                                      <p:cBhvr>
                                        <p:cTn id="76" dur="500"/>
                                        <p:tgtEl>
                                          <p:spTgt spid="40"/>
                                        </p:tgtEl>
                                      </p:cBhvr>
                                    </p:animEffect>
                                  </p:childTnLst>
                                </p:cTn>
                              </p:par>
                              <p:par>
                                <p:cTn id="77" presetID="10" presetClass="entr" presetSubtype="0" fill="hold" grpId="0" nodeType="withEffect">
                                  <p:stCondLst>
                                    <p:cond delay="200"/>
                                  </p:stCondLst>
                                  <p:childTnLst>
                                    <p:set>
                                      <p:cBhvr>
                                        <p:cTn id="78" dur="1" fill="hold">
                                          <p:stCondLst>
                                            <p:cond delay="0"/>
                                          </p:stCondLst>
                                        </p:cTn>
                                        <p:tgtEl>
                                          <p:spTgt spid="46"/>
                                        </p:tgtEl>
                                        <p:attrNameLst>
                                          <p:attrName>style.visibility</p:attrName>
                                        </p:attrNameLst>
                                      </p:cBhvr>
                                      <p:to>
                                        <p:strVal val="visible"/>
                                      </p:to>
                                    </p:set>
                                    <p:animEffect transition="in" filter="fade">
                                      <p:cBhvr>
                                        <p:cTn id="79" dur="500"/>
                                        <p:tgtEl>
                                          <p:spTgt spid="46"/>
                                        </p:tgtEl>
                                      </p:cBhvr>
                                    </p:animEffect>
                                  </p:childTnLst>
                                </p:cTn>
                              </p:par>
                              <p:par>
                                <p:cTn id="80" presetID="10" presetClass="entr" presetSubtype="0" fill="hold" grpId="0" nodeType="withEffect">
                                  <p:stCondLst>
                                    <p:cond delay="20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500"/>
                                        <p:tgtEl>
                                          <p:spTgt spid="47"/>
                                        </p:tgtEl>
                                      </p:cBhvr>
                                    </p:animEffect>
                                  </p:childTnLst>
                                </p:cTn>
                              </p:par>
                              <p:par>
                                <p:cTn id="83" presetID="10" presetClass="entr" presetSubtype="0" fill="hold" nodeType="withEffect">
                                  <p:stCondLst>
                                    <p:cond delay="200"/>
                                  </p:stCondLst>
                                  <p:childTnLst>
                                    <p:set>
                                      <p:cBhvr>
                                        <p:cTn id="84" dur="1" fill="hold">
                                          <p:stCondLst>
                                            <p:cond delay="0"/>
                                          </p:stCondLst>
                                        </p:cTn>
                                        <p:tgtEl>
                                          <p:spTgt spid="48"/>
                                        </p:tgtEl>
                                        <p:attrNameLst>
                                          <p:attrName>style.visibility</p:attrName>
                                        </p:attrNameLst>
                                      </p:cBhvr>
                                      <p:to>
                                        <p:strVal val="visible"/>
                                      </p:to>
                                    </p:set>
                                    <p:animEffect transition="in" filter="fade">
                                      <p:cBhvr>
                                        <p:cTn id="85" dur="500"/>
                                        <p:tgtEl>
                                          <p:spTgt spid="48"/>
                                        </p:tgtEl>
                                      </p:cBhvr>
                                    </p:animEffect>
                                  </p:childTnLst>
                                </p:cTn>
                              </p:par>
                              <p:par>
                                <p:cTn id="86" presetID="10" presetClass="entr" presetSubtype="0" fill="hold" nodeType="withEffect">
                                  <p:stCondLst>
                                    <p:cond delay="200"/>
                                  </p:stCondLst>
                                  <p:childTnLst>
                                    <p:set>
                                      <p:cBhvr>
                                        <p:cTn id="87" dur="1" fill="hold">
                                          <p:stCondLst>
                                            <p:cond delay="0"/>
                                          </p:stCondLst>
                                        </p:cTn>
                                        <p:tgtEl>
                                          <p:spTgt spid="49"/>
                                        </p:tgtEl>
                                        <p:attrNameLst>
                                          <p:attrName>style.visibility</p:attrName>
                                        </p:attrNameLst>
                                      </p:cBhvr>
                                      <p:to>
                                        <p:strVal val="visible"/>
                                      </p:to>
                                    </p:set>
                                    <p:animEffect transition="in" filter="fade">
                                      <p:cBhvr>
                                        <p:cTn id="88" dur="500"/>
                                        <p:tgtEl>
                                          <p:spTgt spid="49"/>
                                        </p:tgtEl>
                                      </p:cBhvr>
                                    </p:animEffect>
                                  </p:childTnLst>
                                </p:cTn>
                              </p:par>
                              <p:par>
                                <p:cTn id="89" presetID="10" presetClass="entr" presetSubtype="0" fill="hold" nodeType="withEffect">
                                  <p:stCondLst>
                                    <p:cond delay="200"/>
                                  </p:stCondLst>
                                  <p:childTnLst>
                                    <p:set>
                                      <p:cBhvr>
                                        <p:cTn id="90" dur="1" fill="hold">
                                          <p:stCondLst>
                                            <p:cond delay="0"/>
                                          </p:stCondLst>
                                        </p:cTn>
                                        <p:tgtEl>
                                          <p:spTgt spid="50"/>
                                        </p:tgtEl>
                                        <p:attrNameLst>
                                          <p:attrName>style.visibility</p:attrName>
                                        </p:attrNameLst>
                                      </p:cBhvr>
                                      <p:to>
                                        <p:strVal val="visible"/>
                                      </p:to>
                                    </p:set>
                                    <p:animEffect transition="in" filter="fade">
                                      <p:cBhvr>
                                        <p:cTn id="91" dur="500"/>
                                        <p:tgtEl>
                                          <p:spTgt spid="50"/>
                                        </p:tgtEl>
                                      </p:cBhvr>
                                    </p:animEffect>
                                  </p:childTnLst>
                                </p:cTn>
                              </p:par>
                              <p:par>
                                <p:cTn id="92" presetID="10" presetClass="entr" presetSubtype="0" fill="hold" nodeType="withEffect">
                                  <p:stCondLst>
                                    <p:cond delay="200"/>
                                  </p:stCondLst>
                                  <p:childTnLst>
                                    <p:set>
                                      <p:cBhvr>
                                        <p:cTn id="93" dur="1" fill="hold">
                                          <p:stCondLst>
                                            <p:cond delay="0"/>
                                          </p:stCondLst>
                                        </p:cTn>
                                        <p:tgtEl>
                                          <p:spTgt spid="51"/>
                                        </p:tgtEl>
                                        <p:attrNameLst>
                                          <p:attrName>style.visibility</p:attrName>
                                        </p:attrNameLst>
                                      </p:cBhvr>
                                      <p:to>
                                        <p:strVal val="visible"/>
                                      </p:to>
                                    </p:set>
                                    <p:animEffect transition="in" filter="fade">
                                      <p:cBhvr>
                                        <p:cTn id="94" dur="500"/>
                                        <p:tgtEl>
                                          <p:spTgt spid="51"/>
                                        </p:tgtEl>
                                      </p:cBhvr>
                                    </p:animEffect>
                                  </p:childTnLst>
                                </p:cTn>
                              </p:par>
                              <p:par>
                                <p:cTn id="95" presetID="10" presetClass="entr" presetSubtype="0" fill="hold" grpId="0" nodeType="withEffect">
                                  <p:stCondLst>
                                    <p:cond delay="20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par>
                                <p:cTn id="98" presetID="10" presetClass="entr" presetSubtype="0" fill="hold" grpId="0" nodeType="withEffect">
                                  <p:stCondLst>
                                    <p:cond delay="200"/>
                                  </p:stCondLst>
                                  <p:childTnLst>
                                    <p:set>
                                      <p:cBhvr>
                                        <p:cTn id="99" dur="1" fill="hold">
                                          <p:stCondLst>
                                            <p:cond delay="0"/>
                                          </p:stCondLst>
                                        </p:cTn>
                                        <p:tgtEl>
                                          <p:spTgt spid="60"/>
                                        </p:tgtEl>
                                        <p:attrNameLst>
                                          <p:attrName>style.visibility</p:attrName>
                                        </p:attrNameLst>
                                      </p:cBhvr>
                                      <p:to>
                                        <p:strVal val="visible"/>
                                      </p:to>
                                    </p:set>
                                    <p:animEffect transition="in" filter="fade">
                                      <p:cBhvr>
                                        <p:cTn id="100" dur="500"/>
                                        <p:tgtEl>
                                          <p:spTgt spid="60"/>
                                        </p:tgtEl>
                                      </p:cBhvr>
                                    </p:animEffect>
                                  </p:childTnLst>
                                </p:cTn>
                              </p:par>
                              <p:par>
                                <p:cTn id="101" presetID="10" presetClass="entr" presetSubtype="0" fill="hold" grpId="0" nodeType="withEffect">
                                  <p:stCondLst>
                                    <p:cond delay="200"/>
                                  </p:stCondLst>
                                  <p:childTnLst>
                                    <p:set>
                                      <p:cBhvr>
                                        <p:cTn id="102" dur="1" fill="hold">
                                          <p:stCondLst>
                                            <p:cond delay="0"/>
                                          </p:stCondLst>
                                        </p:cTn>
                                        <p:tgtEl>
                                          <p:spTgt spid="64"/>
                                        </p:tgtEl>
                                        <p:attrNameLst>
                                          <p:attrName>style.visibility</p:attrName>
                                        </p:attrNameLst>
                                      </p:cBhvr>
                                      <p:to>
                                        <p:strVal val="visible"/>
                                      </p:to>
                                    </p:set>
                                    <p:animEffect transition="in" filter="fade">
                                      <p:cBhvr>
                                        <p:cTn id="103" dur="500"/>
                                        <p:tgtEl>
                                          <p:spTgt spid="64"/>
                                        </p:tgtEl>
                                      </p:cBhvr>
                                    </p:animEffect>
                                  </p:childTnLst>
                                </p:cTn>
                              </p:par>
                              <p:par>
                                <p:cTn id="104" presetID="10" presetClass="entr" presetSubtype="0" fill="hold" grpId="0" nodeType="withEffect" nodePh="1">
                                  <p:stCondLst>
                                    <p:cond delay="200"/>
                                  </p:stCondLst>
                                  <p:endCondLst>
                                    <p:cond evt="begin" delay="0">
                                      <p:tn val="104"/>
                                    </p:cond>
                                  </p:endCondLst>
                                  <p:childTnLst>
                                    <p:set>
                                      <p:cBhvr>
                                        <p:cTn id="105" dur="1" fill="hold">
                                          <p:stCondLst>
                                            <p:cond delay="0"/>
                                          </p:stCondLst>
                                        </p:cTn>
                                        <p:tgtEl>
                                          <p:spTgt spid="74"/>
                                        </p:tgtEl>
                                        <p:attrNameLst>
                                          <p:attrName>style.visibility</p:attrName>
                                        </p:attrNameLst>
                                      </p:cBhvr>
                                      <p:to>
                                        <p:strVal val="visible"/>
                                      </p:to>
                                    </p:set>
                                    <p:animEffect transition="in" filter="fade">
                                      <p:cBhvr>
                                        <p:cTn id="106" dur="500"/>
                                        <p:tgtEl>
                                          <p:spTgt spid="74"/>
                                        </p:tgtEl>
                                      </p:cBhvr>
                                    </p:animEffect>
                                  </p:childTnLst>
                                </p:cTn>
                              </p:par>
                              <p:par>
                                <p:cTn id="107" presetID="10" presetClass="entr" presetSubtype="0" fill="hold" nodeType="withEffect">
                                  <p:stCondLst>
                                    <p:cond delay="200"/>
                                  </p:stCondLst>
                                  <p:childTnLst>
                                    <p:set>
                                      <p:cBhvr>
                                        <p:cTn id="108" dur="1" fill="hold">
                                          <p:stCondLst>
                                            <p:cond delay="0"/>
                                          </p:stCondLst>
                                        </p:cTn>
                                        <p:tgtEl>
                                          <p:spTgt spid="78"/>
                                        </p:tgtEl>
                                        <p:attrNameLst>
                                          <p:attrName>style.visibility</p:attrName>
                                        </p:attrNameLst>
                                      </p:cBhvr>
                                      <p:to>
                                        <p:strVal val="visible"/>
                                      </p:to>
                                    </p:set>
                                    <p:animEffect transition="in" filter="fade">
                                      <p:cBhvr>
                                        <p:cTn id="109" dur="500"/>
                                        <p:tgtEl>
                                          <p:spTgt spid="78"/>
                                        </p:tgtEl>
                                      </p:cBhvr>
                                    </p:animEffect>
                                  </p:childTnLst>
                                </p:cTn>
                              </p:par>
                              <p:par>
                                <p:cTn id="110" presetID="10" presetClass="entr" presetSubtype="0" fill="hold" nodeType="withEffect">
                                  <p:stCondLst>
                                    <p:cond delay="200"/>
                                  </p:stCondLst>
                                  <p:childTnLst>
                                    <p:set>
                                      <p:cBhvr>
                                        <p:cTn id="111" dur="1" fill="hold">
                                          <p:stCondLst>
                                            <p:cond delay="0"/>
                                          </p:stCondLst>
                                        </p:cTn>
                                        <p:tgtEl>
                                          <p:spTgt spid="80"/>
                                        </p:tgtEl>
                                        <p:attrNameLst>
                                          <p:attrName>style.visibility</p:attrName>
                                        </p:attrNameLst>
                                      </p:cBhvr>
                                      <p:to>
                                        <p:strVal val="visible"/>
                                      </p:to>
                                    </p:set>
                                    <p:animEffect transition="in" filter="fade">
                                      <p:cBhvr>
                                        <p:cTn id="112" dur="500"/>
                                        <p:tgtEl>
                                          <p:spTgt spid="80"/>
                                        </p:tgtEl>
                                      </p:cBhvr>
                                    </p:animEffect>
                                  </p:childTnLst>
                                </p:cTn>
                              </p:par>
                              <p:par>
                                <p:cTn id="113" presetID="10" presetClass="entr" presetSubtype="0" fill="hold" nodeType="withEffect">
                                  <p:stCondLst>
                                    <p:cond delay="200"/>
                                  </p:stCondLst>
                                  <p:childTnLst>
                                    <p:set>
                                      <p:cBhvr>
                                        <p:cTn id="114" dur="1" fill="hold">
                                          <p:stCondLst>
                                            <p:cond delay="0"/>
                                          </p:stCondLst>
                                        </p:cTn>
                                        <p:tgtEl>
                                          <p:spTgt spid="82"/>
                                        </p:tgtEl>
                                        <p:attrNameLst>
                                          <p:attrName>style.visibility</p:attrName>
                                        </p:attrNameLst>
                                      </p:cBhvr>
                                      <p:to>
                                        <p:strVal val="visible"/>
                                      </p:to>
                                    </p:set>
                                    <p:animEffect transition="in" filter="fade">
                                      <p:cBhvr>
                                        <p:cTn id="115" dur="500"/>
                                        <p:tgtEl>
                                          <p:spTgt spid="82"/>
                                        </p:tgtEl>
                                      </p:cBhvr>
                                    </p:animEffect>
                                  </p:childTnLst>
                                </p:cTn>
                              </p:par>
                              <p:par>
                                <p:cTn id="116" presetID="10" presetClass="entr" presetSubtype="0" fill="hold" nodeType="withEffect">
                                  <p:stCondLst>
                                    <p:cond delay="200"/>
                                  </p:stCondLst>
                                  <p:childTnLst>
                                    <p:set>
                                      <p:cBhvr>
                                        <p:cTn id="117" dur="1" fill="hold">
                                          <p:stCondLst>
                                            <p:cond delay="0"/>
                                          </p:stCondLst>
                                        </p:cTn>
                                        <p:tgtEl>
                                          <p:spTgt spid="84"/>
                                        </p:tgtEl>
                                        <p:attrNameLst>
                                          <p:attrName>style.visibility</p:attrName>
                                        </p:attrNameLst>
                                      </p:cBhvr>
                                      <p:to>
                                        <p:strVal val="visible"/>
                                      </p:to>
                                    </p:set>
                                    <p:animEffect transition="in" filter="fade">
                                      <p:cBhvr>
                                        <p:cTn id="118" dur="500"/>
                                        <p:tgtEl>
                                          <p:spTgt spid="84"/>
                                        </p:tgtEl>
                                      </p:cBhvr>
                                    </p:animEffect>
                                  </p:childTnLst>
                                </p:cTn>
                              </p:par>
                              <p:par>
                                <p:cTn id="119" presetID="10" presetClass="entr" presetSubtype="0" fill="hold" grpId="0" nodeType="withEffect">
                                  <p:stCondLst>
                                    <p:cond delay="200"/>
                                  </p:stCondLst>
                                  <p:childTnLst>
                                    <p:set>
                                      <p:cBhvr>
                                        <p:cTn id="120" dur="1" fill="hold">
                                          <p:stCondLst>
                                            <p:cond delay="0"/>
                                          </p:stCondLst>
                                        </p:cTn>
                                        <p:tgtEl>
                                          <p:spTgt spid="110"/>
                                        </p:tgtEl>
                                        <p:attrNameLst>
                                          <p:attrName>style.visibility</p:attrName>
                                        </p:attrNameLst>
                                      </p:cBhvr>
                                      <p:to>
                                        <p:strVal val="visible"/>
                                      </p:to>
                                    </p:set>
                                    <p:animEffect transition="in" filter="fade">
                                      <p:cBhvr>
                                        <p:cTn id="121" dur="500"/>
                                        <p:tgtEl>
                                          <p:spTgt spid="110"/>
                                        </p:tgtEl>
                                      </p:cBhvr>
                                    </p:animEffect>
                                  </p:childTnLst>
                                </p:cTn>
                              </p:par>
                              <p:par>
                                <p:cTn id="122" presetID="10" presetClass="entr" presetSubtype="0" fill="hold" nodeType="withEffect">
                                  <p:stCondLst>
                                    <p:cond delay="200"/>
                                  </p:stCondLst>
                                  <p:childTnLst>
                                    <p:set>
                                      <p:cBhvr>
                                        <p:cTn id="123" dur="1" fill="hold">
                                          <p:stCondLst>
                                            <p:cond delay="0"/>
                                          </p:stCondLst>
                                        </p:cTn>
                                        <p:tgtEl>
                                          <p:spTgt spid="111"/>
                                        </p:tgtEl>
                                        <p:attrNameLst>
                                          <p:attrName>style.visibility</p:attrName>
                                        </p:attrNameLst>
                                      </p:cBhvr>
                                      <p:to>
                                        <p:strVal val="visible"/>
                                      </p:to>
                                    </p:set>
                                    <p:animEffect transition="in" filter="fade">
                                      <p:cBhvr>
                                        <p:cTn id="124" dur="500"/>
                                        <p:tgtEl>
                                          <p:spTgt spid="111"/>
                                        </p:tgtEl>
                                      </p:cBhvr>
                                    </p:animEffect>
                                  </p:childTnLst>
                                </p:cTn>
                              </p:par>
                              <p:par>
                                <p:cTn id="125" presetID="10" presetClass="entr" presetSubtype="0" fill="hold" nodeType="withEffect">
                                  <p:stCondLst>
                                    <p:cond delay="200"/>
                                  </p:stCondLst>
                                  <p:childTnLst>
                                    <p:set>
                                      <p:cBhvr>
                                        <p:cTn id="126" dur="1" fill="hold">
                                          <p:stCondLst>
                                            <p:cond delay="0"/>
                                          </p:stCondLst>
                                        </p:cTn>
                                        <p:tgtEl>
                                          <p:spTgt spid="112"/>
                                        </p:tgtEl>
                                        <p:attrNameLst>
                                          <p:attrName>style.visibility</p:attrName>
                                        </p:attrNameLst>
                                      </p:cBhvr>
                                      <p:to>
                                        <p:strVal val="visible"/>
                                      </p:to>
                                    </p:set>
                                    <p:animEffect transition="in" filter="fade">
                                      <p:cBhvr>
                                        <p:cTn id="127" dur="500"/>
                                        <p:tgtEl>
                                          <p:spTgt spid="112"/>
                                        </p:tgtEl>
                                      </p:cBhvr>
                                    </p:animEffect>
                                  </p:childTnLst>
                                </p:cTn>
                              </p:par>
                              <p:par>
                                <p:cTn id="128" presetID="10" presetClass="entr" presetSubtype="0" fill="hold" grpId="0" nodeType="withEffect">
                                  <p:stCondLst>
                                    <p:cond delay="200"/>
                                  </p:stCondLst>
                                  <p:childTnLst>
                                    <p:set>
                                      <p:cBhvr>
                                        <p:cTn id="129" dur="1" fill="hold">
                                          <p:stCondLst>
                                            <p:cond delay="0"/>
                                          </p:stCondLst>
                                        </p:cTn>
                                        <p:tgtEl>
                                          <p:spTgt spid="113"/>
                                        </p:tgtEl>
                                        <p:attrNameLst>
                                          <p:attrName>style.visibility</p:attrName>
                                        </p:attrNameLst>
                                      </p:cBhvr>
                                      <p:to>
                                        <p:strVal val="visible"/>
                                      </p:to>
                                    </p:set>
                                    <p:animEffect transition="in" filter="fade">
                                      <p:cBhvr>
                                        <p:cTn id="130" dur="500"/>
                                        <p:tgtEl>
                                          <p:spTgt spid="113"/>
                                        </p:tgtEl>
                                      </p:cBhvr>
                                    </p:animEffect>
                                  </p:childTnLst>
                                </p:cTn>
                              </p:par>
                              <p:par>
                                <p:cTn id="131" presetID="10" presetClass="entr" presetSubtype="0" fill="hold" grpId="0" nodeType="withEffect">
                                  <p:stCondLst>
                                    <p:cond delay="200"/>
                                  </p:stCondLst>
                                  <p:childTnLst>
                                    <p:set>
                                      <p:cBhvr>
                                        <p:cTn id="132" dur="1" fill="hold">
                                          <p:stCondLst>
                                            <p:cond delay="0"/>
                                          </p:stCondLst>
                                        </p:cTn>
                                        <p:tgtEl>
                                          <p:spTgt spid="115"/>
                                        </p:tgtEl>
                                        <p:attrNameLst>
                                          <p:attrName>style.visibility</p:attrName>
                                        </p:attrNameLst>
                                      </p:cBhvr>
                                      <p:to>
                                        <p:strVal val="visible"/>
                                      </p:to>
                                    </p:set>
                                    <p:animEffect transition="in" filter="fade">
                                      <p:cBhvr>
                                        <p:cTn id="133" dur="500"/>
                                        <p:tgtEl>
                                          <p:spTgt spid="115"/>
                                        </p:tgtEl>
                                      </p:cBhvr>
                                    </p:animEffect>
                                  </p:childTnLst>
                                </p:cTn>
                              </p:par>
                              <p:par>
                                <p:cTn id="134" presetID="10" presetClass="entr" presetSubtype="0" fill="hold" grpId="0" nodeType="withEffect">
                                  <p:stCondLst>
                                    <p:cond delay="200"/>
                                  </p:stCondLst>
                                  <p:childTnLst>
                                    <p:set>
                                      <p:cBhvr>
                                        <p:cTn id="135" dur="1" fill="hold">
                                          <p:stCondLst>
                                            <p:cond delay="0"/>
                                          </p:stCondLst>
                                        </p:cTn>
                                        <p:tgtEl>
                                          <p:spTgt spid="116"/>
                                        </p:tgtEl>
                                        <p:attrNameLst>
                                          <p:attrName>style.visibility</p:attrName>
                                        </p:attrNameLst>
                                      </p:cBhvr>
                                      <p:to>
                                        <p:strVal val="visible"/>
                                      </p:to>
                                    </p:set>
                                    <p:animEffect transition="in" filter="fade">
                                      <p:cBhvr>
                                        <p:cTn id="136" dur="500"/>
                                        <p:tgtEl>
                                          <p:spTgt spid="116"/>
                                        </p:tgtEl>
                                      </p:cBhvr>
                                    </p:animEffect>
                                  </p:childTnLst>
                                </p:cTn>
                              </p:par>
                              <p:par>
                                <p:cTn id="137" presetID="10" presetClass="entr" presetSubtype="0" fill="hold" nodeType="withEffect">
                                  <p:stCondLst>
                                    <p:cond delay="200"/>
                                  </p:stCondLst>
                                  <p:childTnLst>
                                    <p:set>
                                      <p:cBhvr>
                                        <p:cTn id="138" dur="1" fill="hold">
                                          <p:stCondLst>
                                            <p:cond delay="0"/>
                                          </p:stCondLst>
                                        </p:cTn>
                                        <p:tgtEl>
                                          <p:spTgt spid="117"/>
                                        </p:tgtEl>
                                        <p:attrNameLst>
                                          <p:attrName>style.visibility</p:attrName>
                                        </p:attrNameLst>
                                      </p:cBhvr>
                                      <p:to>
                                        <p:strVal val="visible"/>
                                      </p:to>
                                    </p:set>
                                    <p:animEffect transition="in" filter="fade">
                                      <p:cBhvr>
                                        <p:cTn id="139" dur="500"/>
                                        <p:tgtEl>
                                          <p:spTgt spid="117"/>
                                        </p:tgtEl>
                                      </p:cBhvr>
                                    </p:animEffect>
                                  </p:childTnLst>
                                </p:cTn>
                              </p:par>
                              <p:par>
                                <p:cTn id="140" presetID="10" presetClass="entr" presetSubtype="0" fill="hold" grpId="0" nodeType="withEffect">
                                  <p:stCondLst>
                                    <p:cond delay="200"/>
                                  </p:stCondLst>
                                  <p:childTnLst>
                                    <p:set>
                                      <p:cBhvr>
                                        <p:cTn id="141" dur="1" fill="hold">
                                          <p:stCondLst>
                                            <p:cond delay="0"/>
                                          </p:stCondLst>
                                        </p:cTn>
                                        <p:tgtEl>
                                          <p:spTgt spid="118"/>
                                        </p:tgtEl>
                                        <p:attrNameLst>
                                          <p:attrName>style.visibility</p:attrName>
                                        </p:attrNameLst>
                                      </p:cBhvr>
                                      <p:to>
                                        <p:strVal val="visible"/>
                                      </p:to>
                                    </p:set>
                                    <p:animEffect transition="in" filter="fade">
                                      <p:cBhvr>
                                        <p:cTn id="142" dur="500"/>
                                        <p:tgtEl>
                                          <p:spTgt spid="118"/>
                                        </p:tgtEl>
                                      </p:cBhvr>
                                    </p:animEffect>
                                  </p:childTnLst>
                                </p:cTn>
                              </p:par>
                              <p:par>
                                <p:cTn id="143" presetID="10" presetClass="entr" presetSubtype="0" fill="hold" nodeType="withEffect">
                                  <p:stCondLst>
                                    <p:cond delay="200"/>
                                  </p:stCondLst>
                                  <p:childTnLst>
                                    <p:set>
                                      <p:cBhvr>
                                        <p:cTn id="144" dur="1" fill="hold">
                                          <p:stCondLst>
                                            <p:cond delay="0"/>
                                          </p:stCondLst>
                                        </p:cTn>
                                        <p:tgtEl>
                                          <p:spTgt spid="119"/>
                                        </p:tgtEl>
                                        <p:attrNameLst>
                                          <p:attrName>style.visibility</p:attrName>
                                        </p:attrNameLst>
                                      </p:cBhvr>
                                      <p:to>
                                        <p:strVal val="visible"/>
                                      </p:to>
                                    </p:set>
                                    <p:animEffect transition="in" filter="fade">
                                      <p:cBhvr>
                                        <p:cTn id="145" dur="500"/>
                                        <p:tgtEl>
                                          <p:spTgt spid="119"/>
                                        </p:tgtEl>
                                      </p:cBhvr>
                                    </p:animEffect>
                                  </p:childTnLst>
                                </p:cTn>
                              </p:par>
                              <p:par>
                                <p:cTn id="146" presetID="10" presetClass="entr" presetSubtype="0" fill="hold" grpId="0" nodeType="withEffect">
                                  <p:stCondLst>
                                    <p:cond delay="200"/>
                                  </p:stCondLst>
                                  <p:childTnLst>
                                    <p:set>
                                      <p:cBhvr>
                                        <p:cTn id="147" dur="1" fill="hold">
                                          <p:stCondLst>
                                            <p:cond delay="0"/>
                                          </p:stCondLst>
                                        </p:cTn>
                                        <p:tgtEl>
                                          <p:spTgt spid="120"/>
                                        </p:tgtEl>
                                        <p:attrNameLst>
                                          <p:attrName>style.visibility</p:attrName>
                                        </p:attrNameLst>
                                      </p:cBhvr>
                                      <p:to>
                                        <p:strVal val="visible"/>
                                      </p:to>
                                    </p:set>
                                    <p:animEffect transition="in" filter="fade">
                                      <p:cBhvr>
                                        <p:cTn id="148" dur="500"/>
                                        <p:tgtEl>
                                          <p:spTgt spid="120"/>
                                        </p:tgtEl>
                                      </p:cBhvr>
                                    </p:animEffect>
                                  </p:childTnLst>
                                </p:cTn>
                              </p:par>
                              <p:par>
                                <p:cTn id="149" presetID="10" presetClass="entr" presetSubtype="0" fill="hold" nodeType="withEffect">
                                  <p:stCondLst>
                                    <p:cond delay="200"/>
                                  </p:stCondLst>
                                  <p:childTnLst>
                                    <p:set>
                                      <p:cBhvr>
                                        <p:cTn id="150" dur="1" fill="hold">
                                          <p:stCondLst>
                                            <p:cond delay="0"/>
                                          </p:stCondLst>
                                        </p:cTn>
                                        <p:tgtEl>
                                          <p:spTgt spid="122"/>
                                        </p:tgtEl>
                                        <p:attrNameLst>
                                          <p:attrName>style.visibility</p:attrName>
                                        </p:attrNameLst>
                                      </p:cBhvr>
                                      <p:to>
                                        <p:strVal val="visible"/>
                                      </p:to>
                                    </p:set>
                                    <p:animEffect transition="in" filter="fade">
                                      <p:cBhvr>
                                        <p:cTn id="151" dur="500"/>
                                        <p:tgtEl>
                                          <p:spTgt spid="122"/>
                                        </p:tgtEl>
                                      </p:cBhvr>
                                    </p:animEffect>
                                  </p:childTnLst>
                                </p:cTn>
                              </p:par>
                              <p:par>
                                <p:cTn id="152" presetID="10" presetClass="entr" presetSubtype="0" fill="hold" nodeType="withEffect">
                                  <p:stCondLst>
                                    <p:cond delay="200"/>
                                  </p:stCondLst>
                                  <p:childTnLst>
                                    <p:set>
                                      <p:cBhvr>
                                        <p:cTn id="153" dur="1" fill="hold">
                                          <p:stCondLst>
                                            <p:cond delay="0"/>
                                          </p:stCondLst>
                                        </p:cTn>
                                        <p:tgtEl>
                                          <p:spTgt spid="123"/>
                                        </p:tgtEl>
                                        <p:attrNameLst>
                                          <p:attrName>style.visibility</p:attrName>
                                        </p:attrNameLst>
                                      </p:cBhvr>
                                      <p:to>
                                        <p:strVal val="visible"/>
                                      </p:to>
                                    </p:set>
                                    <p:animEffect transition="in" filter="fade">
                                      <p:cBhvr>
                                        <p:cTn id="154" dur="500"/>
                                        <p:tgtEl>
                                          <p:spTgt spid="123"/>
                                        </p:tgtEl>
                                      </p:cBhvr>
                                    </p:animEffect>
                                  </p:childTnLst>
                                </p:cTn>
                              </p:par>
                              <p:par>
                                <p:cTn id="155" presetID="10" presetClass="entr" presetSubtype="0" fill="hold" nodeType="withEffect">
                                  <p:stCondLst>
                                    <p:cond delay="200"/>
                                  </p:stCondLst>
                                  <p:childTnLst>
                                    <p:set>
                                      <p:cBhvr>
                                        <p:cTn id="156" dur="1" fill="hold">
                                          <p:stCondLst>
                                            <p:cond delay="0"/>
                                          </p:stCondLst>
                                        </p:cTn>
                                        <p:tgtEl>
                                          <p:spTgt spid="124"/>
                                        </p:tgtEl>
                                        <p:attrNameLst>
                                          <p:attrName>style.visibility</p:attrName>
                                        </p:attrNameLst>
                                      </p:cBhvr>
                                      <p:to>
                                        <p:strVal val="visible"/>
                                      </p:to>
                                    </p:set>
                                    <p:animEffect transition="in" filter="fade">
                                      <p:cBhvr>
                                        <p:cTn id="157" dur="500"/>
                                        <p:tgtEl>
                                          <p:spTgt spid="124"/>
                                        </p:tgtEl>
                                      </p:cBhvr>
                                    </p:animEffect>
                                  </p:childTnLst>
                                </p:cTn>
                              </p:par>
                              <p:par>
                                <p:cTn id="158" presetID="10" presetClass="entr" presetSubtype="0" fill="hold" nodeType="withEffect">
                                  <p:stCondLst>
                                    <p:cond delay="200"/>
                                  </p:stCondLst>
                                  <p:childTnLst>
                                    <p:set>
                                      <p:cBhvr>
                                        <p:cTn id="159" dur="1" fill="hold">
                                          <p:stCondLst>
                                            <p:cond delay="0"/>
                                          </p:stCondLst>
                                        </p:cTn>
                                        <p:tgtEl>
                                          <p:spTgt spid="125"/>
                                        </p:tgtEl>
                                        <p:attrNameLst>
                                          <p:attrName>style.visibility</p:attrName>
                                        </p:attrNameLst>
                                      </p:cBhvr>
                                      <p:to>
                                        <p:strVal val="visible"/>
                                      </p:to>
                                    </p:set>
                                    <p:animEffect transition="in" filter="fade">
                                      <p:cBhvr>
                                        <p:cTn id="160" dur="500"/>
                                        <p:tgtEl>
                                          <p:spTgt spid="125"/>
                                        </p:tgtEl>
                                      </p:cBhvr>
                                    </p:animEffect>
                                  </p:childTnLst>
                                </p:cTn>
                              </p:par>
                              <p:par>
                                <p:cTn id="161" presetID="10" presetClass="entr" presetSubtype="0" fill="hold" grpId="0" nodeType="withEffect">
                                  <p:stCondLst>
                                    <p:cond delay="200"/>
                                  </p:stCondLst>
                                  <p:childTnLst>
                                    <p:set>
                                      <p:cBhvr>
                                        <p:cTn id="162" dur="1" fill="hold">
                                          <p:stCondLst>
                                            <p:cond delay="0"/>
                                          </p:stCondLst>
                                        </p:cTn>
                                        <p:tgtEl>
                                          <p:spTgt spid="127"/>
                                        </p:tgtEl>
                                        <p:attrNameLst>
                                          <p:attrName>style.visibility</p:attrName>
                                        </p:attrNameLst>
                                      </p:cBhvr>
                                      <p:to>
                                        <p:strVal val="visible"/>
                                      </p:to>
                                    </p:set>
                                    <p:animEffect transition="in" filter="fade">
                                      <p:cBhvr>
                                        <p:cTn id="163" dur="500"/>
                                        <p:tgtEl>
                                          <p:spTgt spid="127"/>
                                        </p:tgtEl>
                                      </p:cBhvr>
                                    </p:animEffect>
                                  </p:childTnLst>
                                </p:cTn>
                              </p:par>
                              <p:par>
                                <p:cTn id="164" presetID="10" presetClass="entr" presetSubtype="0" fill="hold" grpId="0" nodeType="withEffect">
                                  <p:stCondLst>
                                    <p:cond delay="200"/>
                                  </p:stCondLst>
                                  <p:childTnLst>
                                    <p:set>
                                      <p:cBhvr>
                                        <p:cTn id="165" dur="1" fill="hold">
                                          <p:stCondLst>
                                            <p:cond delay="0"/>
                                          </p:stCondLst>
                                        </p:cTn>
                                        <p:tgtEl>
                                          <p:spTgt spid="128"/>
                                        </p:tgtEl>
                                        <p:attrNameLst>
                                          <p:attrName>style.visibility</p:attrName>
                                        </p:attrNameLst>
                                      </p:cBhvr>
                                      <p:to>
                                        <p:strVal val="visible"/>
                                      </p:to>
                                    </p:set>
                                    <p:animEffect transition="in" filter="fade">
                                      <p:cBhvr>
                                        <p:cTn id="166" dur="500"/>
                                        <p:tgtEl>
                                          <p:spTgt spid="128"/>
                                        </p:tgtEl>
                                      </p:cBhvr>
                                    </p:animEffect>
                                  </p:childTnLst>
                                </p:cTn>
                              </p:par>
                              <p:par>
                                <p:cTn id="167" presetID="10" presetClass="entr" presetSubtype="0" fill="hold" grpId="0" nodeType="withEffect">
                                  <p:stCondLst>
                                    <p:cond delay="200"/>
                                  </p:stCondLst>
                                  <p:childTnLst>
                                    <p:set>
                                      <p:cBhvr>
                                        <p:cTn id="168" dur="1" fill="hold">
                                          <p:stCondLst>
                                            <p:cond delay="0"/>
                                          </p:stCondLst>
                                        </p:cTn>
                                        <p:tgtEl>
                                          <p:spTgt spid="129"/>
                                        </p:tgtEl>
                                        <p:attrNameLst>
                                          <p:attrName>style.visibility</p:attrName>
                                        </p:attrNameLst>
                                      </p:cBhvr>
                                      <p:to>
                                        <p:strVal val="visible"/>
                                      </p:to>
                                    </p:set>
                                    <p:animEffect transition="in" filter="fade">
                                      <p:cBhvr>
                                        <p:cTn id="169" dur="500"/>
                                        <p:tgtEl>
                                          <p:spTgt spid="129"/>
                                        </p:tgtEl>
                                      </p:cBhvr>
                                    </p:animEffect>
                                  </p:childTnLst>
                                </p:cTn>
                              </p:par>
                              <p:par>
                                <p:cTn id="170" presetID="10" presetClass="entr" presetSubtype="0" fill="hold" grpId="0" nodeType="withEffect">
                                  <p:stCondLst>
                                    <p:cond delay="200"/>
                                  </p:stCondLst>
                                  <p:childTnLst>
                                    <p:set>
                                      <p:cBhvr>
                                        <p:cTn id="171" dur="1" fill="hold">
                                          <p:stCondLst>
                                            <p:cond delay="0"/>
                                          </p:stCondLst>
                                        </p:cTn>
                                        <p:tgtEl>
                                          <p:spTgt spid="131"/>
                                        </p:tgtEl>
                                        <p:attrNameLst>
                                          <p:attrName>style.visibility</p:attrName>
                                        </p:attrNameLst>
                                      </p:cBhvr>
                                      <p:to>
                                        <p:strVal val="visible"/>
                                      </p:to>
                                    </p:set>
                                    <p:animEffect transition="in" filter="fade">
                                      <p:cBhvr>
                                        <p:cTn id="172" dur="500"/>
                                        <p:tgtEl>
                                          <p:spTgt spid="131"/>
                                        </p:tgtEl>
                                      </p:cBhvr>
                                    </p:animEffect>
                                  </p:childTnLst>
                                </p:cTn>
                              </p:par>
                              <p:par>
                                <p:cTn id="173" presetID="10" presetClass="entr" presetSubtype="0" fill="hold" grpId="0" nodeType="withEffect">
                                  <p:stCondLst>
                                    <p:cond delay="200"/>
                                  </p:stCondLst>
                                  <p:childTnLst>
                                    <p:set>
                                      <p:cBhvr>
                                        <p:cTn id="174" dur="1" fill="hold">
                                          <p:stCondLst>
                                            <p:cond delay="0"/>
                                          </p:stCondLst>
                                        </p:cTn>
                                        <p:tgtEl>
                                          <p:spTgt spid="2"/>
                                        </p:tgtEl>
                                        <p:attrNameLst>
                                          <p:attrName>style.visibility</p:attrName>
                                        </p:attrNameLst>
                                      </p:cBhvr>
                                      <p:to>
                                        <p:strVal val="visible"/>
                                      </p:to>
                                    </p:set>
                                    <p:animEffect transition="in" filter="fade">
                                      <p:cBhvr>
                                        <p:cTn id="175" dur="500"/>
                                        <p:tgtEl>
                                          <p:spTgt spid="2"/>
                                        </p:tgtEl>
                                      </p:cBhvr>
                                    </p:animEffect>
                                  </p:childTnLst>
                                </p:cTn>
                              </p:par>
                              <p:par>
                                <p:cTn id="176" presetID="10" presetClass="entr" presetSubtype="0" fill="hold" grpId="0" nodeType="withEffect">
                                  <p:stCondLst>
                                    <p:cond delay="200"/>
                                  </p:stCondLst>
                                  <p:childTnLst>
                                    <p:set>
                                      <p:cBhvr>
                                        <p:cTn id="177" dur="1" fill="hold">
                                          <p:stCondLst>
                                            <p:cond delay="0"/>
                                          </p:stCondLst>
                                        </p:cTn>
                                        <p:tgtEl>
                                          <p:spTgt spid="4"/>
                                        </p:tgtEl>
                                        <p:attrNameLst>
                                          <p:attrName>style.visibility</p:attrName>
                                        </p:attrNameLst>
                                      </p:cBhvr>
                                      <p:to>
                                        <p:strVal val="visible"/>
                                      </p:to>
                                    </p:set>
                                    <p:animEffect transition="in" filter="fade">
                                      <p:cBhvr>
                                        <p:cTn id="178" dur="500"/>
                                        <p:tgtEl>
                                          <p:spTgt spid="4"/>
                                        </p:tgtEl>
                                      </p:cBhvr>
                                    </p:animEffect>
                                  </p:childTnLst>
                                </p:cTn>
                              </p:par>
                              <p:par>
                                <p:cTn id="179" presetID="10" presetClass="entr" presetSubtype="0" fill="hold" grpId="0" nodeType="withEffect">
                                  <p:stCondLst>
                                    <p:cond delay="200"/>
                                  </p:stCondLst>
                                  <p:childTnLst>
                                    <p:set>
                                      <p:cBhvr>
                                        <p:cTn id="180" dur="1" fill="hold">
                                          <p:stCondLst>
                                            <p:cond delay="0"/>
                                          </p:stCondLst>
                                        </p:cTn>
                                        <p:tgtEl>
                                          <p:spTgt spid="5"/>
                                        </p:tgtEl>
                                        <p:attrNameLst>
                                          <p:attrName>style.visibility</p:attrName>
                                        </p:attrNameLst>
                                      </p:cBhvr>
                                      <p:to>
                                        <p:strVal val="visible"/>
                                      </p:to>
                                    </p:set>
                                    <p:animEffect transition="in" filter="fade">
                                      <p:cBhvr>
                                        <p:cTn id="181" dur="500"/>
                                        <p:tgtEl>
                                          <p:spTgt spid="5"/>
                                        </p:tgtEl>
                                      </p:cBhvr>
                                    </p:animEffect>
                                  </p:childTnLst>
                                </p:cTn>
                              </p:par>
                              <p:par>
                                <p:cTn id="182" presetID="10" presetClass="entr" presetSubtype="0" fill="hold" grpId="0" nodeType="withEffect">
                                  <p:stCondLst>
                                    <p:cond delay="200"/>
                                  </p:stCondLst>
                                  <p:childTnLst>
                                    <p:set>
                                      <p:cBhvr>
                                        <p:cTn id="183" dur="1" fill="hold">
                                          <p:stCondLst>
                                            <p:cond delay="0"/>
                                          </p:stCondLst>
                                        </p:cTn>
                                        <p:tgtEl>
                                          <p:spTgt spid="6"/>
                                        </p:tgtEl>
                                        <p:attrNameLst>
                                          <p:attrName>style.visibility</p:attrName>
                                        </p:attrNameLst>
                                      </p:cBhvr>
                                      <p:to>
                                        <p:strVal val="visible"/>
                                      </p:to>
                                    </p:set>
                                    <p:animEffect transition="in" filter="fade">
                                      <p:cBhvr>
                                        <p:cTn id="184" dur="500"/>
                                        <p:tgtEl>
                                          <p:spTgt spid="6"/>
                                        </p:tgtEl>
                                      </p:cBhvr>
                                    </p:animEffect>
                                  </p:childTnLst>
                                </p:cTn>
                              </p:par>
                              <p:par>
                                <p:cTn id="185" presetID="10" presetClass="entr" presetSubtype="0" fill="hold" grpId="0" nodeType="withEffect">
                                  <p:stCondLst>
                                    <p:cond delay="200"/>
                                  </p:stCondLst>
                                  <p:childTnLst>
                                    <p:set>
                                      <p:cBhvr>
                                        <p:cTn id="186" dur="1" fill="hold">
                                          <p:stCondLst>
                                            <p:cond delay="0"/>
                                          </p:stCondLst>
                                        </p:cTn>
                                        <p:tgtEl>
                                          <p:spTgt spid="7"/>
                                        </p:tgtEl>
                                        <p:attrNameLst>
                                          <p:attrName>style.visibility</p:attrName>
                                        </p:attrNameLst>
                                      </p:cBhvr>
                                      <p:to>
                                        <p:strVal val="visible"/>
                                      </p:to>
                                    </p:set>
                                    <p:animEffect transition="in" filter="fade">
                                      <p:cBhvr>
                                        <p:cTn id="187" dur="500"/>
                                        <p:tgtEl>
                                          <p:spTgt spid="7"/>
                                        </p:tgtEl>
                                      </p:cBhvr>
                                    </p:animEffect>
                                  </p:childTnLst>
                                </p:cTn>
                              </p:par>
                              <p:par>
                                <p:cTn id="188" presetID="10" presetClass="entr" presetSubtype="0" fill="hold" grpId="0" nodeType="withEffect">
                                  <p:stCondLst>
                                    <p:cond delay="200"/>
                                  </p:stCondLst>
                                  <p:childTnLst>
                                    <p:set>
                                      <p:cBhvr>
                                        <p:cTn id="189" dur="1" fill="hold">
                                          <p:stCondLst>
                                            <p:cond delay="0"/>
                                          </p:stCondLst>
                                        </p:cTn>
                                        <p:tgtEl>
                                          <p:spTgt spid="9"/>
                                        </p:tgtEl>
                                        <p:attrNameLst>
                                          <p:attrName>style.visibility</p:attrName>
                                        </p:attrNameLst>
                                      </p:cBhvr>
                                      <p:to>
                                        <p:strVal val="visible"/>
                                      </p:to>
                                    </p:set>
                                    <p:animEffect transition="in" filter="fade">
                                      <p:cBhvr>
                                        <p:cTn id="190" dur="500"/>
                                        <p:tgtEl>
                                          <p:spTgt spid="9"/>
                                        </p:tgtEl>
                                      </p:cBhvr>
                                    </p:animEffect>
                                  </p:childTnLst>
                                </p:cTn>
                              </p:par>
                              <p:par>
                                <p:cTn id="191" presetID="10" presetClass="entr" presetSubtype="0" fill="hold" nodeType="withEffect">
                                  <p:stCondLst>
                                    <p:cond delay="0"/>
                                  </p:stCondLst>
                                  <p:childTnLst>
                                    <p:set>
                                      <p:cBhvr>
                                        <p:cTn id="192" dur="1" fill="hold">
                                          <p:stCondLst>
                                            <p:cond delay="0"/>
                                          </p:stCondLst>
                                        </p:cTn>
                                        <p:tgtEl>
                                          <p:spTgt spid="10"/>
                                        </p:tgtEl>
                                        <p:attrNameLst>
                                          <p:attrName>style.visibility</p:attrName>
                                        </p:attrNameLst>
                                      </p:cBhvr>
                                      <p:to>
                                        <p:strVal val="visible"/>
                                      </p:to>
                                    </p:set>
                                    <p:animEffect transition="in" filter="fade">
                                      <p:cBhvr>
                                        <p:cTn id="193" dur="500"/>
                                        <p:tgtEl>
                                          <p:spTgt spid="10"/>
                                        </p:tgtEl>
                                      </p:cBhvr>
                                    </p:animEffect>
                                  </p:childTnLst>
                                </p:cTn>
                              </p:par>
                              <p:par>
                                <p:cTn id="194" presetID="1" presetClass="entr" presetSubtype="0" fill="hold" nodeType="withEffect">
                                  <p:stCondLst>
                                    <p:cond delay="0"/>
                                  </p:stCondLst>
                                  <p:childTnLst>
                                    <p:set>
                                      <p:cBhvr>
                                        <p:cTn id="195" dur="1" fill="hold">
                                          <p:stCondLst>
                                            <p:cond delay="0"/>
                                          </p:stCondLst>
                                        </p:cTn>
                                        <p:tgtEl>
                                          <p:spTgt spid="1026"/>
                                        </p:tgtEl>
                                        <p:attrNameLst>
                                          <p:attrName>style.visibility</p:attrName>
                                        </p:attrNameLst>
                                      </p:cBhvr>
                                      <p:to>
                                        <p:strVal val="visible"/>
                                      </p:to>
                                    </p:set>
                                  </p:childTnLst>
                                </p:cTn>
                              </p:par>
                            </p:childTnLst>
                          </p:cTn>
                        </p:par>
                        <p:par>
                          <p:cTn id="196" fill="hold">
                            <p:stCondLst>
                              <p:cond delay="700"/>
                            </p:stCondLst>
                            <p:childTnLst>
                              <p:par>
                                <p:cTn id="197" presetID="1" presetClass="entr" presetSubtype="0" fill="hold" grpId="0" nodeType="afterEffect">
                                  <p:stCondLst>
                                    <p:cond delay="0"/>
                                  </p:stCondLst>
                                  <p:childTnLst>
                                    <p:set>
                                      <p:cBhvr>
                                        <p:cTn id="19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animBg="1"/>
      <p:bldP spid="12" grpId="0" animBg="1"/>
      <p:bldP spid="13" grpId="0" animBg="1"/>
      <p:bldP spid="14" grpId="0" animBg="1"/>
      <p:bldP spid="15" grpId="0" animBg="1"/>
      <p:bldP spid="17" grpId="0" animBg="1"/>
      <p:bldP spid="20" grpId="0" animBg="1"/>
      <p:bldP spid="29" grpId="0" animBg="1"/>
      <p:bldP spid="37" grpId="0" animBg="1"/>
      <p:bldP spid="46" grpId="0" animBg="1"/>
      <p:bldP spid="74" grpId="0"/>
      <p:bldP spid="110" grpId="0"/>
      <p:bldP spid="113" grpId="0"/>
      <p:bldP spid="115" grpId="0"/>
      <p:bldP spid="116" grpId="0"/>
      <p:bldP spid="118" grpId="0"/>
      <p:bldP spid="120" grpId="0"/>
      <p:bldP spid="2" grpId="0" animBg="1"/>
      <p:bldP spid="5" grpId="0" animBg="1"/>
      <p:bldP spid="34" grpId="0"/>
      <p:bldP spid="19" grpId="0" animBg="1"/>
      <p:bldP spid="23" grpId="0" animBg="1"/>
      <p:bldP spid="26" grpId="0" animBg="1"/>
      <p:bldP spid="47" grpId="0"/>
      <p:bldP spid="4" grpId="0" animBg="1"/>
      <p:bldP spid="129" grpId="0"/>
      <p:bldP spid="39" grpId="0"/>
      <p:bldP spid="127" grpId="0"/>
      <p:bldP spid="128" grpId="0"/>
      <p:bldP spid="32" grpId="0"/>
      <p:bldP spid="6" grpId="0" animBg="1"/>
      <p:bldP spid="58" grpId="0"/>
      <p:bldP spid="7" grpId="0" animBg="1"/>
      <p:bldP spid="60" grpId="0"/>
      <p:bldP spid="64" grpId="0"/>
      <p:bldP spid="21" grpId="0" animBg="1"/>
      <p:bldP spid="131" grpId="0" animBg="1"/>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a:extLst>
              <a:ext uri="{FF2B5EF4-FFF2-40B4-BE49-F238E27FC236}">
                <a16:creationId xmlns:a16="http://schemas.microsoft.com/office/drawing/2014/main" id="{DEC86194-BCFE-8798-B53A-F8B53A90DAF2}"/>
              </a:ext>
            </a:extLst>
          </p:cNvPr>
          <p:cNvPicPr>
            <a:picLocks noChangeAspect="1"/>
          </p:cNvPicPr>
          <p:nvPr/>
        </p:nvPicPr>
        <p:blipFill>
          <a:blip r:embed="rId2"/>
          <a:stretch>
            <a:fillRect/>
          </a:stretch>
        </p:blipFill>
        <p:spPr>
          <a:xfrm>
            <a:off x="962835" y="835724"/>
            <a:ext cx="10266329" cy="5678233"/>
          </a:xfrm>
          <a:prstGeom prst="rect">
            <a:avLst/>
          </a:prstGeom>
        </p:spPr>
      </p:pic>
      <p:sp>
        <p:nvSpPr>
          <p:cNvPr id="6" name="Title 6">
            <a:extLst>
              <a:ext uri="{FF2B5EF4-FFF2-40B4-BE49-F238E27FC236}">
                <a16:creationId xmlns:a16="http://schemas.microsoft.com/office/drawing/2014/main" id="{8134C043-73B0-BE46-A0FC-3B4638444497}"/>
              </a:ext>
            </a:extLst>
          </p:cNvPr>
          <p:cNvSpPr txBox="1">
            <a:spLocks/>
          </p:cNvSpPr>
          <p:nvPr/>
        </p:nvSpPr>
        <p:spPr>
          <a:xfrm>
            <a:off x="1226424" y="0"/>
            <a:ext cx="9739152" cy="738664"/>
          </a:xfrm>
          <a:prstGeom prst="rect">
            <a:avLst/>
          </a:prstGeom>
          <a:noFill/>
          <a:ln w="9525" cap="flat" cmpd="sng" algn="ctr">
            <a:noFill/>
            <a:prstDash val="solid"/>
            <a:miter lim="800000"/>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b" anchorCtr="0" forceAA="0" compatLnSpc="1">
            <a:prstTxWarp prst="textNoShape">
              <a:avLst/>
            </a:prstTxWarp>
            <a:spAutoFit/>
          </a:bodyPr>
          <a:lstStyle>
            <a:defPPr>
              <a:defRPr lang="en-US"/>
            </a:defPPr>
            <a:lvl1pPr algn="ctr" defTabSz="2901014" rtl="0" eaLnBrk="1" fontAlgn="base" latinLnBrk="0" hangingPunct="1">
              <a:lnSpc>
                <a:spcPct val="100000"/>
              </a:lnSpc>
              <a:spcBef>
                <a:spcPct val="0"/>
              </a:spcBef>
              <a:spcAft>
                <a:spcPct val="0"/>
              </a:spcAft>
              <a:buNone/>
              <a:defRPr lang="en-US" sz="8800" b="0" kern="1200" cap="none" spc="-50" baseline="0">
                <a:ln w="3175">
                  <a:noFill/>
                </a:ln>
                <a:gradFill>
                  <a:gsLst>
                    <a:gs pos="4321">
                      <a:srgbClr val="000000"/>
                    </a:gs>
                    <a:gs pos="21000">
                      <a:srgbClr val="000000"/>
                    </a:gs>
                  </a:gsLst>
                  <a:path path="circle">
                    <a:fillToRect l="100000" t="100000"/>
                  </a:path>
                </a:gradFill>
                <a:effectLst/>
                <a:latin typeface="+mj-lt"/>
                <a:ea typeface="+mn-ea"/>
                <a:cs typeface="Segoe UI" pitchFamily="34" charset="0"/>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defRPr/>
            </a:pPr>
            <a:r>
              <a:rPr lang="en-GB" sz="4800" b="1" spc="0">
                <a:ln>
                  <a:noFill/>
                </a:ln>
                <a:solidFill>
                  <a:schemeClr val="tx1"/>
                </a:solidFill>
                <a:latin typeface="Segoe Sans Text Semibold"/>
                <a:cs typeface="Segoe Sans Text"/>
              </a:rPr>
              <a:t>Visual </a:t>
            </a:r>
            <a:r>
              <a:rPr lang="en-US" sz="4800" b="1" spc="0">
                <a:ln>
                  <a:noFill/>
                </a:ln>
                <a:solidFill>
                  <a:schemeClr val="tx1"/>
                </a:solidFill>
                <a:latin typeface="Segoe Sans Text Semibold"/>
                <a:cs typeface="Segoe Sans Text"/>
              </a:rPr>
              <a:t>W</a:t>
            </a:r>
            <a:r>
              <a:rPr lang="en-GB" sz="4800" b="1" spc="0" err="1">
                <a:ln>
                  <a:noFill/>
                </a:ln>
                <a:solidFill>
                  <a:schemeClr val="tx1"/>
                </a:solidFill>
                <a:latin typeface="Segoe Sans Text Semibold"/>
                <a:cs typeface="Segoe Sans Text"/>
              </a:rPr>
              <a:t>orkflow</a:t>
            </a:r>
            <a:r>
              <a:rPr lang="en-GB" sz="4800" b="1" spc="0">
                <a:ln>
                  <a:noFill/>
                </a:ln>
                <a:solidFill>
                  <a:schemeClr val="tx1"/>
                </a:solidFill>
                <a:latin typeface="Segoe Sans Text Semibold"/>
                <a:cs typeface="Segoe Sans Text"/>
              </a:rPr>
              <a:t> Builder</a:t>
            </a:r>
            <a:endParaRPr lang="en-GB" sz="4800" b="1" spc="0">
              <a:ln>
                <a:noFill/>
              </a:ln>
              <a:solidFill>
                <a:schemeClr val="tx1"/>
              </a:solidFill>
              <a:latin typeface="Segoe Sans Text Semibold"/>
              <a:ea typeface="游ゴシック"/>
              <a:cs typeface="Segoe Sans Text"/>
            </a:endParaRPr>
          </a:p>
        </p:txBody>
      </p:sp>
    </p:spTree>
    <p:extLst>
      <p:ext uri="{BB962C8B-B14F-4D97-AF65-F5344CB8AC3E}">
        <p14:creationId xmlns:p14="http://schemas.microsoft.com/office/powerpoint/2010/main" val="2684317432"/>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89489F6D-932E-942D-5561-20A9A772B3F9}"/>
              </a:ext>
            </a:extLst>
          </p:cNvPr>
          <p:cNvSpPr txBox="1">
            <a:spLocks/>
          </p:cNvSpPr>
          <p:nvPr/>
        </p:nvSpPr>
        <p:spPr>
          <a:xfrm>
            <a:off x="1226424" y="0"/>
            <a:ext cx="9739152" cy="738664"/>
          </a:xfrm>
          <a:prstGeom prst="rect">
            <a:avLst/>
          </a:prstGeom>
          <a:noFill/>
          <a:ln w="9525" cap="flat" cmpd="sng" algn="ctr">
            <a:noFill/>
            <a:prstDash val="solid"/>
            <a:miter lim="800000"/>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b" anchorCtr="0" forceAA="0" compatLnSpc="1">
            <a:prstTxWarp prst="textNoShape">
              <a:avLst/>
            </a:prstTxWarp>
            <a:spAutoFit/>
          </a:bodyPr>
          <a:lstStyle>
            <a:defPPr>
              <a:defRPr lang="en-US"/>
            </a:defPPr>
            <a:lvl1pPr algn="ctr" defTabSz="2901014" rtl="0" eaLnBrk="1" fontAlgn="base" latinLnBrk="0" hangingPunct="1">
              <a:lnSpc>
                <a:spcPct val="100000"/>
              </a:lnSpc>
              <a:spcBef>
                <a:spcPct val="0"/>
              </a:spcBef>
              <a:spcAft>
                <a:spcPct val="0"/>
              </a:spcAft>
              <a:buNone/>
              <a:defRPr lang="en-US" sz="8800" b="0" kern="1200" cap="none" spc="-50" baseline="0">
                <a:ln w="3175">
                  <a:noFill/>
                </a:ln>
                <a:gradFill>
                  <a:gsLst>
                    <a:gs pos="4321">
                      <a:srgbClr val="000000"/>
                    </a:gs>
                    <a:gs pos="21000">
                      <a:srgbClr val="000000"/>
                    </a:gs>
                  </a:gsLst>
                  <a:path path="circle">
                    <a:fillToRect l="100000" t="100000"/>
                  </a:path>
                </a:gradFill>
                <a:effectLst/>
                <a:latin typeface="+mj-lt"/>
                <a:ea typeface="+mn-ea"/>
                <a:cs typeface="Segoe UI" pitchFamily="34" charset="0"/>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defRPr/>
            </a:pPr>
            <a:r>
              <a:rPr lang="en-GB" sz="4800" b="1" spc="0">
                <a:ln>
                  <a:noFill/>
                </a:ln>
                <a:solidFill>
                  <a:schemeClr val="tx1"/>
                </a:solidFill>
                <a:latin typeface="Segoe Sans Text Semibold"/>
                <a:cs typeface="Segoe Sans Text"/>
              </a:rPr>
              <a:t>YAML Workflow Definition</a:t>
            </a:r>
            <a:endParaRPr lang="en-GB" sz="4800" b="1" spc="0">
              <a:ln>
                <a:noFill/>
              </a:ln>
              <a:solidFill>
                <a:schemeClr val="tx1"/>
              </a:solidFill>
              <a:latin typeface="Segoe Sans Text Semibold"/>
              <a:ea typeface="游ゴシック"/>
              <a:cs typeface="Segoe Sans Text"/>
            </a:endParaRPr>
          </a:p>
        </p:txBody>
      </p:sp>
      <p:pic>
        <p:nvPicPr>
          <p:cNvPr id="5" name="圖片 4">
            <a:extLst>
              <a:ext uri="{FF2B5EF4-FFF2-40B4-BE49-F238E27FC236}">
                <a16:creationId xmlns:a16="http://schemas.microsoft.com/office/drawing/2014/main" id="{B053A2C1-08DC-2C0D-C81F-8F92EE84AD03}"/>
              </a:ext>
            </a:extLst>
          </p:cNvPr>
          <p:cNvPicPr>
            <a:picLocks noChangeAspect="1"/>
          </p:cNvPicPr>
          <p:nvPr/>
        </p:nvPicPr>
        <p:blipFill>
          <a:blip r:embed="rId2"/>
          <a:srcRect l="13370" r="12609"/>
          <a:stretch>
            <a:fillRect/>
          </a:stretch>
        </p:blipFill>
        <p:spPr>
          <a:xfrm>
            <a:off x="5291417" y="2720502"/>
            <a:ext cx="6534110" cy="3887664"/>
          </a:xfrm>
          <a:prstGeom prst="rect">
            <a:avLst/>
          </a:prstGeom>
          <a:ln>
            <a:noFill/>
          </a:ln>
          <a:effectLst>
            <a:outerShdw blurRad="292100" dist="139700" dir="2700000" algn="tl" rotWithShape="0">
              <a:srgbClr val="333333">
                <a:alpha val="65000"/>
              </a:srgbClr>
            </a:outerShdw>
          </a:effectLst>
        </p:spPr>
      </p:pic>
      <p:pic>
        <p:nvPicPr>
          <p:cNvPr id="3" name="圖片 2">
            <a:extLst>
              <a:ext uri="{FF2B5EF4-FFF2-40B4-BE49-F238E27FC236}">
                <a16:creationId xmlns:a16="http://schemas.microsoft.com/office/drawing/2014/main" id="{FC84A614-312F-88B4-404C-E7E15EEAE861}"/>
              </a:ext>
            </a:extLst>
          </p:cNvPr>
          <p:cNvPicPr>
            <a:picLocks noChangeAspect="1"/>
          </p:cNvPicPr>
          <p:nvPr/>
        </p:nvPicPr>
        <p:blipFill>
          <a:blip r:embed="rId3"/>
          <a:stretch>
            <a:fillRect/>
          </a:stretch>
        </p:blipFill>
        <p:spPr>
          <a:xfrm>
            <a:off x="673249" y="1056035"/>
            <a:ext cx="6789869" cy="500892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331945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91EB51-42BB-489D-3C44-E2D1797495FD}"/>
            </a:ext>
          </a:extLst>
        </p:cNvPr>
        <p:cNvGrpSpPr/>
        <p:nvPr/>
      </p:nvGrpSpPr>
      <p:grpSpPr>
        <a:xfrm>
          <a:off x="0" y="0"/>
          <a:ext cx="0" cy="0"/>
          <a:chOff x="0" y="0"/>
          <a:chExt cx="0" cy="0"/>
        </a:xfrm>
      </p:grpSpPr>
      <p:sp>
        <p:nvSpPr>
          <p:cNvPr id="13" name="Title 6">
            <a:extLst>
              <a:ext uri="{FF2B5EF4-FFF2-40B4-BE49-F238E27FC236}">
                <a16:creationId xmlns:a16="http://schemas.microsoft.com/office/drawing/2014/main" id="{906EAA0E-2746-FD87-2795-648A5455299C}"/>
              </a:ext>
            </a:extLst>
          </p:cNvPr>
          <p:cNvSpPr txBox="1">
            <a:spLocks/>
          </p:cNvSpPr>
          <p:nvPr/>
        </p:nvSpPr>
        <p:spPr>
          <a:xfrm>
            <a:off x="1487548" y="729098"/>
            <a:ext cx="9542357" cy="1231106"/>
          </a:xfrm>
          <a:prstGeom prst="rect">
            <a:avLst/>
          </a:prstGeom>
          <a:noFill/>
          <a:ln w="9525" cap="flat" cmpd="sng" algn="ctr">
            <a:noFill/>
            <a:prstDash val="solid"/>
            <a:miter lim="800000"/>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b" anchorCtr="0" forceAA="0" compatLnSpc="1">
            <a:prstTxWarp prst="textNoShape">
              <a:avLst/>
            </a:prstTxWarp>
            <a:spAutoFit/>
          </a:bodyPr>
          <a:lstStyle>
            <a:defPPr>
              <a:defRPr lang="en-US"/>
            </a:defPPr>
            <a:lvl1pPr algn="ctr" defTabSz="2901014" rtl="0" eaLnBrk="1" fontAlgn="base" latinLnBrk="0" hangingPunct="1">
              <a:lnSpc>
                <a:spcPct val="100000"/>
              </a:lnSpc>
              <a:spcBef>
                <a:spcPct val="0"/>
              </a:spcBef>
              <a:spcAft>
                <a:spcPct val="0"/>
              </a:spcAft>
              <a:buNone/>
              <a:defRPr lang="en-US" sz="8800" b="0" kern="1200" cap="none" spc="-50" baseline="0">
                <a:ln w="3175">
                  <a:noFill/>
                </a:ln>
                <a:gradFill>
                  <a:gsLst>
                    <a:gs pos="4321">
                      <a:srgbClr val="000000"/>
                    </a:gs>
                    <a:gs pos="21000">
                      <a:srgbClr val="000000"/>
                    </a:gs>
                  </a:gsLst>
                  <a:path path="circle">
                    <a:fillToRect l="100000" t="100000"/>
                  </a:path>
                </a:gradFill>
                <a:effectLst/>
                <a:latin typeface="+mj-lt"/>
                <a:ea typeface="+mn-ea"/>
                <a:cs typeface="Segoe UI" pitchFamily="34" charset="0"/>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2901014" rtl="0" eaLnBrk="1" fontAlgn="base" latinLnBrk="0" hangingPunct="1">
              <a:lnSpc>
                <a:spcPct val="100000"/>
              </a:lnSpc>
              <a:spcBef>
                <a:spcPct val="0"/>
              </a:spcBef>
              <a:spcAft>
                <a:spcPct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Segoe Sans Text Semibold"/>
                <a:ea typeface="+mn-ea"/>
                <a:cs typeface="Segoe Sans Text"/>
              </a:rPr>
              <a:t>Bring your own AI gateway to Azure AI Agent Service</a:t>
            </a:r>
            <a:endParaRPr kumimoji="0" lang="en-US" sz="4000" b="1" i="0" u="none" strike="noStrike" kern="1200" cap="none" spc="0" normalizeH="0" baseline="0" noProof="0" dirty="0">
              <a:ln>
                <a:noFill/>
              </a:ln>
              <a:solidFill>
                <a:srgbClr val="FFFFFF"/>
              </a:solidFill>
              <a:effectLst/>
              <a:uLnTx/>
              <a:uFillTx/>
              <a:latin typeface="Segoe Sans Text Semibold"/>
              <a:ea typeface="游ゴシック"/>
              <a:cs typeface="Segoe Sans Text"/>
            </a:endParaRPr>
          </a:p>
        </p:txBody>
      </p:sp>
      <p:sp>
        <p:nvSpPr>
          <p:cNvPr id="3" name="TextBox 2">
            <a:extLst>
              <a:ext uri="{FF2B5EF4-FFF2-40B4-BE49-F238E27FC236}">
                <a16:creationId xmlns:a16="http://schemas.microsoft.com/office/drawing/2014/main" id="{BA134158-84F6-5C01-A246-68F0C894891D}"/>
              </a:ext>
            </a:extLst>
          </p:cNvPr>
          <p:cNvSpPr txBox="1"/>
          <p:nvPr/>
        </p:nvSpPr>
        <p:spPr>
          <a:xfrm>
            <a:off x="174332" y="2464717"/>
            <a:ext cx="2771128" cy="3077766"/>
          </a:xfrm>
          <a:prstGeom prst="rect">
            <a:avLst/>
          </a:prstGeom>
          <a:noFill/>
        </p:spPr>
        <p:txBody>
          <a:bodyPr wrap="square" lIns="0" tIns="0" rIns="0" bIns="0" rtlCol="0">
            <a:spAutoFit/>
          </a:bodyPr>
          <a:lstStyle/>
          <a:p>
            <a:pPr marL="342900" marR="0" lvl="0" indent="-342900" algn="l" defTabSz="914367"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000" dirty="0">
                <a:solidFill>
                  <a:srgbClr val="FFFFFF"/>
                </a:solidFill>
                <a:latin typeface="Calibri" panose="020F0502020204030204" pitchFamily="34" charset="0"/>
                <a:ea typeface="Calibri" panose="020F0502020204030204" pitchFamily="34" charset="0"/>
                <a:cs typeface="Calibri" panose="020F0502020204030204" pitchFamily="34" charset="0"/>
              </a:rPr>
              <a:t>Can host your AI models behind your own enterprise gateway such as Kong</a:t>
            </a:r>
          </a:p>
          <a:p>
            <a:pPr marL="342900" marR="0" lvl="0" indent="-342900" algn="l" defTabSz="914367"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endParaRPr>
          </a:p>
          <a:p>
            <a:pPr marL="342900" marR="0" lvl="0" indent="-342900" algn="l" defTabSz="914367"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Maintain control over your model endpoints and enforce security</a:t>
            </a:r>
          </a:p>
          <a:p>
            <a:pPr marL="342900" marR="0" lvl="0" indent="-342900" algn="l" defTabSz="914367"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Segoe UI Light"/>
                <a:ea typeface="+mn-ea"/>
                <a:cs typeface="+mn-cs"/>
              </a:rPr>
              <a:t> </a:t>
            </a:r>
          </a:p>
        </p:txBody>
      </p:sp>
      <p:sp>
        <p:nvSpPr>
          <p:cNvPr id="25" name="TextBox 24">
            <a:extLst>
              <a:ext uri="{FF2B5EF4-FFF2-40B4-BE49-F238E27FC236}">
                <a16:creationId xmlns:a16="http://schemas.microsoft.com/office/drawing/2014/main" id="{AFCE37FA-22A7-2327-1239-C95890D63F89}"/>
              </a:ext>
            </a:extLst>
          </p:cNvPr>
          <p:cNvSpPr txBox="1"/>
          <p:nvPr/>
        </p:nvSpPr>
        <p:spPr>
          <a:xfrm>
            <a:off x="5452310" y="207314"/>
            <a:ext cx="1287381" cy="484989"/>
          </a:xfrm>
          <a:prstGeom prst="roundRect">
            <a:avLst>
              <a:gd name="adj" fmla="val 37015"/>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sp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2000" b="1" i="0" u="none" strike="noStrike" kern="1200" cap="none" spc="0" normalizeH="0" baseline="0" noProof="0" dirty="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Preview</a:t>
            </a:r>
          </a:p>
        </p:txBody>
      </p:sp>
      <p:pic>
        <p:nvPicPr>
          <p:cNvPr id="1026" name="Picture 2" descr="A diagram explaining the AI gateway feature and potential gateways to use.">
            <a:extLst>
              <a:ext uri="{FF2B5EF4-FFF2-40B4-BE49-F238E27FC236}">
                <a16:creationId xmlns:a16="http://schemas.microsoft.com/office/drawing/2014/main" id="{0714A3DC-CEB5-58FA-DBDF-7B2420ECBD9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a:fillRect/>
          </a:stretch>
        </p:blipFill>
        <p:spPr bwMode="auto">
          <a:xfrm>
            <a:off x="2863764" y="2331171"/>
            <a:ext cx="9328236" cy="2903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37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2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2F0BF-4237-EF66-4A20-F5E2FF1274A2}"/>
              </a:ext>
            </a:extLst>
          </p:cNvPr>
          <p:cNvSpPr>
            <a:spLocks noGrp="1"/>
          </p:cNvSpPr>
          <p:nvPr>
            <p:ph type="title"/>
          </p:nvPr>
        </p:nvSpPr>
        <p:spPr/>
        <p:txBody>
          <a:bodyPr/>
          <a:lstStyle/>
          <a:p>
            <a:r>
              <a:rPr lang="en-HK" dirty="0"/>
              <a:t>Custom Agent</a:t>
            </a:r>
          </a:p>
        </p:txBody>
      </p:sp>
      <p:sp>
        <p:nvSpPr>
          <p:cNvPr id="5" name="Content Placeholder 4">
            <a:extLst>
              <a:ext uri="{FF2B5EF4-FFF2-40B4-BE49-F238E27FC236}">
                <a16:creationId xmlns:a16="http://schemas.microsoft.com/office/drawing/2014/main" id="{1D56D6CA-7222-A683-41E6-8E17B668C0D5}"/>
              </a:ext>
            </a:extLst>
          </p:cNvPr>
          <p:cNvSpPr>
            <a:spLocks noGrp="1"/>
          </p:cNvSpPr>
          <p:nvPr>
            <p:ph sz="quarter" idx="10"/>
          </p:nvPr>
        </p:nvSpPr>
        <p:spPr>
          <a:xfrm>
            <a:off x="584200" y="1435100"/>
            <a:ext cx="4408714" cy="3262432"/>
          </a:xfrm>
        </p:spPr>
        <p:txBody>
          <a:bodyPr/>
          <a:lstStyle/>
          <a:p>
            <a:r>
              <a:rPr lang="en-US" sz="2000" dirty="0"/>
              <a:t>Register a custom agent in the Control Plane. Develop the agent in the technology of your choice, both platform and infrastructure solutions.</a:t>
            </a:r>
          </a:p>
          <a:p>
            <a:endParaRPr lang="en-US" sz="2000" dirty="0"/>
          </a:p>
          <a:p>
            <a:r>
              <a:rPr lang="en-US" sz="2000" dirty="0"/>
              <a:t>Foundry uses Azure API Management to act as a proxy for communications to your agent, so it can control access and monitor activity.</a:t>
            </a:r>
          </a:p>
          <a:p>
            <a:endParaRPr lang="en-HK" sz="2000" dirty="0"/>
          </a:p>
        </p:txBody>
      </p:sp>
      <p:pic>
        <p:nvPicPr>
          <p:cNvPr id="1026" name="Picture 2" descr="A diagram showing the resulting architecture once a custom agent is registered and configured.">
            <a:extLst>
              <a:ext uri="{FF2B5EF4-FFF2-40B4-BE49-F238E27FC236}">
                <a16:creationId xmlns:a16="http://schemas.microsoft.com/office/drawing/2014/main" id="{084A02A6-B674-914B-82C9-686C216B45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7828" y="457200"/>
            <a:ext cx="6025909" cy="21239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A5735F2-5F51-A5E7-8D71-531E0E8D4EE0}"/>
              </a:ext>
            </a:extLst>
          </p:cNvPr>
          <p:cNvSpPr txBox="1"/>
          <p:nvPr/>
        </p:nvSpPr>
        <p:spPr>
          <a:xfrm>
            <a:off x="119658" y="6499086"/>
            <a:ext cx="10795992" cy="276999"/>
          </a:xfrm>
          <a:prstGeom prst="rect">
            <a:avLst/>
          </a:prstGeom>
          <a:noFill/>
        </p:spPr>
        <p:txBody>
          <a:bodyPr wrap="square">
            <a:spAutoFit/>
          </a:bodyPr>
          <a:lstStyle/>
          <a:p>
            <a:r>
              <a:rPr lang="en-HK" sz="1200" dirty="0">
                <a:hlinkClick r:id="rId3"/>
              </a:rPr>
              <a:t>https://learn.microsoft.com/en-us/azure/ai-foundry/control-plane/register-custom-agent?view=foundry</a:t>
            </a:r>
            <a:endParaRPr lang="en-HK" sz="1200" dirty="0"/>
          </a:p>
        </p:txBody>
      </p:sp>
      <p:pic>
        <p:nvPicPr>
          <p:cNvPr id="3" name="Picture 2" descr="Screenshot of the Foundry administration portal showing how to verify if your project has AI Gateway configured.">
            <a:extLst>
              <a:ext uri="{FF2B5EF4-FFF2-40B4-BE49-F238E27FC236}">
                <a16:creationId xmlns:a16="http://schemas.microsoft.com/office/drawing/2014/main" id="{CFF8BBD6-BF3D-98C3-0DD6-D6BED79B38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3954" y="2906233"/>
            <a:ext cx="6644892" cy="3393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80052"/>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5BA76-BF5A-5DBA-75E2-CAB0B9B143B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379150E-4F65-2E17-9FF3-715E83A34305}"/>
              </a:ext>
            </a:extLst>
          </p:cNvPr>
          <p:cNvSpPr>
            <a:spLocks noGrp="1"/>
          </p:cNvSpPr>
          <p:nvPr>
            <p:ph type="title"/>
          </p:nvPr>
        </p:nvSpPr>
        <p:spPr>
          <a:xfrm>
            <a:off x="389270" y="255317"/>
            <a:ext cx="10861615" cy="585909"/>
          </a:xfrm>
        </p:spPr>
        <p:txBody>
          <a:bodyPr/>
          <a:lstStyle/>
          <a:p>
            <a:r>
              <a:rPr lang="en-US" dirty="0">
                <a:solidFill>
                  <a:srgbClr val="0078D4"/>
                </a:solidFill>
              </a:rPr>
              <a:t>Foundry</a:t>
            </a:r>
            <a:r>
              <a:rPr lang="en-US" dirty="0"/>
              <a:t> </a:t>
            </a:r>
            <a:r>
              <a:rPr lang="en-US" dirty="0">
                <a:solidFill>
                  <a:srgbClr val="B85CBC"/>
                </a:solidFill>
              </a:rPr>
              <a:t>Citadel Platform </a:t>
            </a:r>
            <a:r>
              <a:rPr lang="en-US" dirty="0"/>
              <a:t>Landing Zone</a:t>
            </a:r>
          </a:p>
        </p:txBody>
      </p:sp>
      <p:sp>
        <p:nvSpPr>
          <p:cNvPr id="19" name="Rounded Rectangle 14">
            <a:extLst>
              <a:ext uri="{FF2B5EF4-FFF2-40B4-BE49-F238E27FC236}">
                <a16:creationId xmlns:a16="http://schemas.microsoft.com/office/drawing/2014/main" id="{D985F303-2EB6-45B0-FE61-B928455829F7}"/>
              </a:ext>
              <a:ext uri="{C183D7F6-B498-43B3-948B-1728B52AA6E4}">
                <adec:decorative xmlns:adec="http://schemas.microsoft.com/office/drawing/2017/decorative" val="1"/>
              </a:ext>
            </a:extLst>
          </p:cNvPr>
          <p:cNvSpPr/>
          <p:nvPr/>
        </p:nvSpPr>
        <p:spPr bwMode="auto">
          <a:xfrm>
            <a:off x="196757" y="1299224"/>
            <a:ext cx="11798485" cy="5146040"/>
          </a:xfrm>
          <a:prstGeom prst="roundRect">
            <a:avLst>
              <a:gd name="adj" fmla="val 2589"/>
            </a:avLst>
          </a:prstGeom>
          <a:solidFill>
            <a:srgbClr val="FFFFFF">
              <a:alpha val="35000"/>
            </a:srgbClr>
          </a:solidFill>
          <a:ln w="9525" cap="flat" cmpd="sng" algn="ctr">
            <a:solidFill>
              <a:srgbClr val="FFFFFF"/>
            </a:solidFill>
            <a:prstDash val="solid"/>
            <a:headEnd type="none" w="med" len="med"/>
            <a:tailEnd type="none" w="med" len="med"/>
          </a:ln>
          <a:effectLst>
            <a:outerShdw blurRad="215900" dist="127000" algn="ctr" rotWithShape="0">
              <a:srgbClr val="080808">
                <a:alpha val="25000"/>
              </a:srgbClr>
            </a:outerShdw>
          </a:effectLst>
        </p:spPr>
        <p:txBody>
          <a:bodyPr rot="0" spcFirstLastPara="0" vertOverflow="overflow" horzOverflow="overflow" vert="horz" wrap="square" lIns="216000" tIns="72000" rIns="108000" bIns="72000" numCol="1" spcCol="0" rtlCol="0" fromWordArt="0" anchor="ctr"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80808"/>
              </a:solidFill>
              <a:effectLst/>
              <a:uLnTx/>
              <a:uFillTx/>
              <a:latin typeface="Segoe UI (Body)"/>
              <a:ea typeface="+mn-ea"/>
              <a:cs typeface="Segoe UI" pitchFamily="34" charset="0"/>
            </a:endParaRPr>
          </a:p>
        </p:txBody>
      </p:sp>
      <p:sp>
        <p:nvSpPr>
          <p:cNvPr id="20" name="Rectangle: Rounded Corners 18">
            <a:extLst>
              <a:ext uri="{FF2B5EF4-FFF2-40B4-BE49-F238E27FC236}">
                <a16:creationId xmlns:a16="http://schemas.microsoft.com/office/drawing/2014/main" id="{A99351DE-FF67-E98C-0530-1F68209E4177}"/>
              </a:ext>
              <a:ext uri="{C183D7F6-B498-43B3-948B-1728B52AA6E4}">
                <adec:decorative xmlns:adec="http://schemas.microsoft.com/office/drawing/2017/decorative" val="1"/>
              </a:ext>
            </a:extLst>
          </p:cNvPr>
          <p:cNvSpPr>
            <a:spLocks/>
          </p:cNvSpPr>
          <p:nvPr/>
        </p:nvSpPr>
        <p:spPr bwMode="auto">
          <a:xfrm>
            <a:off x="364850" y="1705623"/>
            <a:ext cx="5598123" cy="1813560"/>
          </a:xfrm>
          <a:prstGeom prst="roundRect">
            <a:avLst>
              <a:gd name="adj" fmla="val 4179"/>
            </a:avLst>
          </a:prstGeom>
          <a:gradFill flip="none" rotWithShape="1">
            <a:gsLst>
              <a:gs pos="80000">
                <a:srgbClr val="FFFFFF"/>
              </a:gs>
              <a:gs pos="0">
                <a:srgbClr val="FFFFFF">
                  <a:alpha val="56000"/>
                </a:srgbClr>
              </a:gs>
            </a:gsLst>
            <a:path path="circle">
              <a:fillToRect l="100000" t="100000"/>
            </a:path>
            <a:tileRect r="-100000" b="-100000"/>
          </a:gradFill>
          <a:ln w="12700" cap="flat" cmpd="sng" algn="ctr">
            <a:noFill/>
            <a:prstDash val="solid"/>
            <a:headEnd type="none" w="med" len="med"/>
            <a:tailEnd type="none" w="med" len="med"/>
          </a:ln>
          <a:effectLst/>
        </p:spPr>
        <p:txBody>
          <a:bodyPr rot="0" spcFirstLastPara="0" vertOverflow="overflow" horzOverflow="overflow" vert="horz" wrap="square" lIns="182880" tIns="182880" rIns="64008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400">
                <a:solidFill>
                  <a:srgbClr val="000000"/>
                </a:solidFill>
              </a:defRPr>
            </a:pPr>
            <a:endParaRPr kumimoji="0" lang="en-GB" sz="3000" b="0" i="0" u="none" strike="noStrike" kern="0" cap="none" spc="0" normalizeH="0" baseline="0" noProof="0">
              <a:ln>
                <a:noFill/>
              </a:ln>
              <a:solidFill>
                <a:srgbClr val="000000"/>
              </a:solidFill>
              <a:effectLst/>
              <a:uLnTx/>
              <a:uFillTx/>
              <a:latin typeface="Segoe UI (Body)"/>
              <a:ea typeface="+mn-ea"/>
              <a:cs typeface="Segoe Sans Text Light" pitchFamily="2" charset="0"/>
            </a:endParaRPr>
          </a:p>
        </p:txBody>
      </p:sp>
      <p:sp>
        <p:nvSpPr>
          <p:cNvPr id="21" name="Rectangle: Rounded Corners 18">
            <a:extLst>
              <a:ext uri="{FF2B5EF4-FFF2-40B4-BE49-F238E27FC236}">
                <a16:creationId xmlns:a16="http://schemas.microsoft.com/office/drawing/2014/main" id="{E1C889B0-47CF-193F-489B-092A10BA184B}"/>
              </a:ext>
              <a:ext uri="{C183D7F6-B498-43B3-948B-1728B52AA6E4}">
                <adec:decorative xmlns:adec="http://schemas.microsoft.com/office/drawing/2017/decorative" val="1"/>
              </a:ext>
            </a:extLst>
          </p:cNvPr>
          <p:cNvSpPr>
            <a:spLocks/>
          </p:cNvSpPr>
          <p:nvPr/>
        </p:nvSpPr>
        <p:spPr bwMode="auto">
          <a:xfrm>
            <a:off x="364850" y="3836967"/>
            <a:ext cx="5598123" cy="2356836"/>
          </a:xfrm>
          <a:prstGeom prst="roundRect">
            <a:avLst>
              <a:gd name="adj" fmla="val 4179"/>
            </a:avLst>
          </a:prstGeom>
          <a:gradFill flip="none" rotWithShape="1">
            <a:gsLst>
              <a:gs pos="80000">
                <a:srgbClr val="FFFFFF"/>
              </a:gs>
              <a:gs pos="0">
                <a:srgbClr val="FFFFFF">
                  <a:alpha val="56000"/>
                </a:srgbClr>
              </a:gs>
            </a:gsLst>
            <a:path path="circle">
              <a:fillToRect l="100000" t="100000"/>
            </a:path>
            <a:tileRect r="-100000" b="-100000"/>
          </a:gradFill>
          <a:ln w="12700" cap="flat" cmpd="sng" algn="ctr">
            <a:noFill/>
            <a:prstDash val="solid"/>
            <a:headEnd type="none" w="med" len="med"/>
            <a:tailEnd type="none" w="med" len="med"/>
          </a:ln>
          <a:effectLst/>
        </p:spPr>
        <p:txBody>
          <a:bodyPr rot="0" spcFirstLastPara="0" vertOverflow="overflow" horzOverflow="overflow" vert="horz" wrap="square" lIns="182880" tIns="182880" rIns="64008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400">
                <a:solidFill>
                  <a:srgbClr val="000000"/>
                </a:solidFill>
              </a:defRPr>
            </a:pPr>
            <a:endParaRPr kumimoji="0" lang="en-GB" sz="3000" b="0" i="0" u="none" strike="noStrike" kern="0" cap="none" spc="0" normalizeH="0" baseline="0" noProof="0">
              <a:ln>
                <a:noFill/>
              </a:ln>
              <a:solidFill>
                <a:srgbClr val="000000"/>
              </a:solidFill>
              <a:effectLst/>
              <a:uLnTx/>
              <a:uFillTx/>
              <a:latin typeface="Segoe UI (Body)"/>
              <a:ea typeface="+mn-ea"/>
              <a:cs typeface="Segoe Sans Text Light" pitchFamily="2" charset="0"/>
            </a:endParaRPr>
          </a:p>
        </p:txBody>
      </p:sp>
      <p:sp>
        <p:nvSpPr>
          <p:cNvPr id="22" name="TextBox 21">
            <a:extLst>
              <a:ext uri="{FF2B5EF4-FFF2-40B4-BE49-F238E27FC236}">
                <a16:creationId xmlns:a16="http://schemas.microsoft.com/office/drawing/2014/main" id="{07F7D0C0-1090-0F4C-0113-8F3A818A776D}"/>
              </a:ext>
            </a:extLst>
          </p:cNvPr>
          <p:cNvSpPr txBox="1"/>
          <p:nvPr/>
        </p:nvSpPr>
        <p:spPr>
          <a:xfrm>
            <a:off x="455236" y="2023407"/>
            <a:ext cx="4897709" cy="1411125"/>
          </a:xfrm>
          <a:prstGeom prst="rect">
            <a:avLst/>
          </a:prstGeom>
        </p:spPr>
        <p:txBody>
          <a:bodyPr vert="horz" lIns="91440" tIns="45720" rIns="91440" bIns="45720" rtlCol="0" anchor="t">
            <a:noAutofit/>
          </a:bodyPr>
          <a:lstStyle/>
          <a:p>
            <a:pPr marL="285750" marR="0" lvl="0" indent="-28575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80808"/>
                </a:solidFill>
                <a:effectLst/>
                <a:uLnTx/>
                <a:uFillTx/>
                <a:latin typeface="Segoe Pro Light"/>
                <a:ea typeface="+mn-ea"/>
                <a:cs typeface="Segoe UI Semilight"/>
              </a:rPr>
              <a:t>Pre-configured central governance &amp; AI apps/agents landing zone to accelerate AI application deployment.</a:t>
            </a:r>
          </a:p>
          <a:p>
            <a:pPr marL="285750" marR="0" lvl="0" indent="-28575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80808"/>
                </a:solidFill>
                <a:effectLst/>
                <a:uLnTx/>
                <a:uFillTx/>
                <a:latin typeface="Segoe Pro Light"/>
                <a:ea typeface="+mn-ea"/>
                <a:cs typeface="Segoe UI Semilight"/>
              </a:rPr>
              <a:t>Clear technical and coding guidance for developing and managing multi-agent systems.</a:t>
            </a:r>
          </a:p>
        </p:txBody>
      </p:sp>
      <p:sp>
        <p:nvSpPr>
          <p:cNvPr id="24" name="Rectangle: Rounded Corners 23">
            <a:extLst>
              <a:ext uri="{FF2B5EF4-FFF2-40B4-BE49-F238E27FC236}">
                <a16:creationId xmlns:a16="http://schemas.microsoft.com/office/drawing/2014/main" id="{E6D6B820-51D1-F541-24A9-6094CAD4098C}"/>
              </a:ext>
              <a:ext uri="{C183D7F6-B498-43B3-948B-1728B52AA6E4}">
                <adec:decorative xmlns:adec="http://schemas.microsoft.com/office/drawing/2017/decorative" val="1"/>
              </a:ext>
            </a:extLst>
          </p:cNvPr>
          <p:cNvSpPr/>
          <p:nvPr/>
        </p:nvSpPr>
        <p:spPr bwMode="auto">
          <a:xfrm>
            <a:off x="5687050" y="1614420"/>
            <a:ext cx="6127787" cy="4702687"/>
          </a:xfrm>
          <a:prstGeom prst="roundRect">
            <a:avLst>
              <a:gd name="adj" fmla="val 4078"/>
            </a:avLst>
          </a:prstGeom>
          <a:solidFill>
            <a:srgbClr val="FFFFFF"/>
          </a:solidFill>
          <a:ln w="19050" cap="flat">
            <a:gradFill flip="none" rotWithShape="1">
              <a:gsLst>
                <a:gs pos="0">
                  <a:srgbClr val="FF5C39"/>
                </a:gs>
                <a:gs pos="32000">
                  <a:srgbClr val="C03BC4"/>
                </a:gs>
                <a:gs pos="68000">
                  <a:srgbClr val="0078D4"/>
                </a:gs>
                <a:gs pos="100000">
                  <a:srgbClr val="399A91"/>
                </a:gs>
              </a:gsLst>
              <a:path path="circle">
                <a:fillToRect l="100000" t="100000"/>
              </a:path>
              <a:tileRect r="-100000" b="-100000"/>
            </a:gradFill>
            <a:prstDash val="solid"/>
            <a:miter/>
          </a:ln>
          <a:effectLst>
            <a:outerShdw blurRad="63500" dist="63500" dir="2700000" algn="tl" rotWithShape="0">
              <a:srgbClr val="000000">
                <a:alpha val="50000"/>
              </a:srgbClr>
            </a:outerShdw>
          </a:effectLst>
        </p:spPr>
        <p:txBody>
          <a:bodyPr rot="0" spcFirstLastPara="0" vertOverflow="overflow" horzOverflow="overflow" vert="horz" wrap="square" lIns="91440" tIns="18288" rIns="91440" bIns="36576" numCol="1" spcCol="0" rtlCol="0" fromWordArt="0" anchor="ctr" anchorCtr="0" forceAA="0" compatLnSpc="1">
            <a:prstTxWarp prst="textNoShape">
              <a:avLst/>
            </a:prstTxWarp>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1" i="0" u="none" strike="noStrike" kern="0" cap="none" spc="0" normalizeH="0" baseline="0" noProof="0">
              <a:ln w="3175">
                <a:noFill/>
              </a:ln>
              <a:gradFill>
                <a:gsLst>
                  <a:gs pos="90210">
                    <a:srgbClr val="FFFFFF"/>
                  </a:gs>
                  <a:gs pos="74126">
                    <a:srgbClr val="FFFFFF"/>
                  </a:gs>
                </a:gsLst>
                <a:path path="circle">
                  <a:fillToRect l="100000" b="100000"/>
                </a:path>
              </a:gradFill>
              <a:effectLst/>
              <a:uLnTx/>
              <a:uFillTx/>
              <a:latin typeface="Segoe UI Variable Small" pitchFamily="2" charset="0"/>
              <a:ea typeface="+mn-ea"/>
              <a:cs typeface="Segoe UI" pitchFamily="34" charset="0"/>
            </a:endParaRPr>
          </a:p>
        </p:txBody>
      </p:sp>
      <p:sp>
        <p:nvSpPr>
          <p:cNvPr id="26" name="TextBox 25">
            <a:extLst>
              <a:ext uri="{FF2B5EF4-FFF2-40B4-BE49-F238E27FC236}">
                <a16:creationId xmlns:a16="http://schemas.microsoft.com/office/drawing/2014/main" id="{D55DE6C7-BE37-7D68-C4A7-688840B39523}"/>
              </a:ext>
            </a:extLst>
          </p:cNvPr>
          <p:cNvSpPr txBox="1"/>
          <p:nvPr/>
        </p:nvSpPr>
        <p:spPr>
          <a:xfrm>
            <a:off x="941379" y="4243366"/>
            <a:ext cx="4212489" cy="1834604"/>
          </a:xfrm>
          <a:prstGeom prst="rect">
            <a:avLst/>
          </a:prstGeom>
        </p:spPr>
        <p:txBody>
          <a:bodyPr vert="horz" lIns="91440" tIns="45720" rIns="91440" bIns="45720" rtlCol="0" anchor="t">
            <a:no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a:ln>
                  <a:noFill/>
                </a:ln>
                <a:solidFill>
                  <a:srgbClr val="080808"/>
                </a:solidFill>
                <a:effectLst/>
                <a:uLnTx/>
                <a:uFillTx/>
                <a:latin typeface="Segoe Pro Light"/>
                <a:ea typeface="+mn-ea"/>
                <a:cs typeface="Segoe UI Semilight"/>
              </a:rPr>
              <a:t>Effortless integration with existing landing zone infrastructure</a:t>
            </a: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a:ln>
                  <a:noFill/>
                </a:ln>
                <a:solidFill>
                  <a:srgbClr val="080808"/>
                </a:solidFill>
                <a:effectLst/>
                <a:uLnTx/>
                <a:uFillTx/>
                <a:latin typeface="Segoe Pro Light"/>
                <a:ea typeface="+mn-ea"/>
                <a:cs typeface="Segoe UI Semilight"/>
              </a:rPr>
              <a:t>Preconfigured AI apps/agents with best practices out-of-the-box</a:t>
            </a: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a:ln>
                  <a:noFill/>
                </a:ln>
                <a:solidFill>
                  <a:srgbClr val="080808"/>
                </a:solidFill>
                <a:effectLst/>
                <a:uLnTx/>
                <a:uFillTx/>
                <a:latin typeface="Segoe Pro Light"/>
                <a:ea typeface="+mn-ea"/>
                <a:cs typeface="Segoe UI Semilight"/>
              </a:rPr>
              <a:t>Landing zone that is secure, dependable, scalable, and ready for running AI in production</a:t>
            </a:r>
          </a:p>
        </p:txBody>
      </p:sp>
      <p:sp>
        <p:nvSpPr>
          <p:cNvPr id="27" name="Rectangle: Rounded Corners 26">
            <a:extLst>
              <a:ext uri="{FF2B5EF4-FFF2-40B4-BE49-F238E27FC236}">
                <a16:creationId xmlns:a16="http://schemas.microsoft.com/office/drawing/2014/main" id="{40B7D5F6-69B4-A03F-FBD5-66B806E6770D}"/>
              </a:ext>
            </a:extLst>
          </p:cNvPr>
          <p:cNvSpPr/>
          <p:nvPr/>
        </p:nvSpPr>
        <p:spPr bwMode="auto">
          <a:xfrm>
            <a:off x="465377" y="1540601"/>
            <a:ext cx="2788920" cy="365167"/>
          </a:xfrm>
          <a:prstGeom prst="roundRect">
            <a:avLst>
              <a:gd name="adj" fmla="val 50000"/>
            </a:avLst>
          </a:prstGeom>
          <a:solidFill>
            <a:srgbClr val="FFFFFF"/>
          </a:solidFill>
          <a:ln w="12700" cap="flat" cmpd="sng" algn="ctr">
            <a:solidFill>
              <a:srgbClr val="8661C5"/>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400" rtl="0" eaLnBrk="1" fontAlgn="base" latinLnBrk="0" hangingPunct="1">
              <a:lnSpc>
                <a:spcPct val="100000"/>
              </a:lnSpc>
              <a:spcBef>
                <a:spcPct val="0"/>
              </a:spcBef>
              <a:spcAft>
                <a:spcPts val="400"/>
              </a:spcAft>
              <a:buClrTx/>
              <a:buSzTx/>
              <a:buFontTx/>
              <a:buNone/>
              <a:tabLst/>
              <a:defRPr/>
            </a:pPr>
            <a:r>
              <a:rPr kumimoji="0" lang="en-US" sz="1800" b="1" i="0" u="none" strike="noStrike" kern="0" cap="none" spc="0" normalizeH="0" baseline="0" noProof="0">
                <a:ln>
                  <a:noFill/>
                </a:ln>
                <a:solidFill>
                  <a:srgbClr val="080808"/>
                </a:solidFill>
                <a:effectLst/>
                <a:uLnTx/>
                <a:uFillTx/>
                <a:latin typeface="Segoe UI"/>
                <a:ea typeface="+mn-ea"/>
                <a:cs typeface="Segoe UI" pitchFamily="34" charset="0"/>
              </a:rPr>
              <a:t>What it is</a:t>
            </a:r>
          </a:p>
        </p:txBody>
      </p:sp>
      <p:sp>
        <p:nvSpPr>
          <p:cNvPr id="28" name="Rectangle: Rounded Corners 27">
            <a:extLst>
              <a:ext uri="{FF2B5EF4-FFF2-40B4-BE49-F238E27FC236}">
                <a16:creationId xmlns:a16="http://schemas.microsoft.com/office/drawing/2014/main" id="{BB0BADEA-DA2E-8507-3E9D-A7A7FA3DA5CB}"/>
              </a:ext>
            </a:extLst>
          </p:cNvPr>
          <p:cNvSpPr/>
          <p:nvPr/>
        </p:nvSpPr>
        <p:spPr bwMode="auto">
          <a:xfrm>
            <a:off x="465377" y="3718823"/>
            <a:ext cx="2788920" cy="365167"/>
          </a:xfrm>
          <a:prstGeom prst="roundRect">
            <a:avLst>
              <a:gd name="adj" fmla="val 50000"/>
            </a:avLst>
          </a:prstGeom>
          <a:solidFill>
            <a:srgbClr val="FFFFFF"/>
          </a:solidFill>
          <a:ln w="12700" cap="flat" cmpd="sng" algn="ctr">
            <a:solidFill>
              <a:srgbClr val="8661C5"/>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400" rtl="0" eaLnBrk="1" fontAlgn="base" latinLnBrk="0" hangingPunct="1">
              <a:lnSpc>
                <a:spcPct val="100000"/>
              </a:lnSpc>
              <a:spcBef>
                <a:spcPct val="0"/>
              </a:spcBef>
              <a:spcAft>
                <a:spcPts val="400"/>
              </a:spcAft>
              <a:buClrTx/>
              <a:buSzTx/>
              <a:buFontTx/>
              <a:buNone/>
              <a:tabLst/>
              <a:defRPr/>
            </a:pPr>
            <a:r>
              <a:rPr kumimoji="0" lang="en-US" sz="1800" b="1" i="0" u="none" strike="noStrike" kern="0" cap="none" spc="0" normalizeH="0" baseline="0" noProof="0">
                <a:ln>
                  <a:noFill/>
                </a:ln>
                <a:solidFill>
                  <a:srgbClr val="080808"/>
                </a:solidFill>
                <a:effectLst/>
                <a:uLnTx/>
                <a:uFillTx/>
                <a:latin typeface="Segoe UI"/>
                <a:ea typeface="+mn-ea"/>
                <a:cs typeface="Segoe UI" pitchFamily="34" charset="0"/>
              </a:rPr>
              <a:t>Key benefits</a:t>
            </a:r>
          </a:p>
        </p:txBody>
      </p:sp>
      <p:pic>
        <p:nvPicPr>
          <p:cNvPr id="29" name="Graphic 28" descr="Badge Follow outline">
            <a:extLst>
              <a:ext uri="{FF2B5EF4-FFF2-40B4-BE49-F238E27FC236}">
                <a16:creationId xmlns:a16="http://schemas.microsoft.com/office/drawing/2014/main" id="{A83C52D7-1E5B-F282-A5FA-D70EDF14F1B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3834" y="4236003"/>
            <a:ext cx="318051" cy="318051"/>
          </a:xfrm>
          <a:prstGeom prst="rect">
            <a:avLst/>
          </a:prstGeom>
        </p:spPr>
      </p:pic>
      <p:pic>
        <p:nvPicPr>
          <p:cNvPr id="30" name="Graphic 29" descr="Badge Follow outline">
            <a:extLst>
              <a:ext uri="{FF2B5EF4-FFF2-40B4-BE49-F238E27FC236}">
                <a16:creationId xmlns:a16="http://schemas.microsoft.com/office/drawing/2014/main" id="{FDEAEF66-A344-8C46-05FB-EE0055134E1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3834" y="4794064"/>
            <a:ext cx="318051" cy="318051"/>
          </a:xfrm>
          <a:prstGeom prst="rect">
            <a:avLst/>
          </a:prstGeom>
        </p:spPr>
      </p:pic>
      <p:pic>
        <p:nvPicPr>
          <p:cNvPr id="31" name="Graphic 30" descr="Badge Follow outline">
            <a:extLst>
              <a:ext uri="{FF2B5EF4-FFF2-40B4-BE49-F238E27FC236}">
                <a16:creationId xmlns:a16="http://schemas.microsoft.com/office/drawing/2014/main" id="{2E847F85-4C2F-64D0-5451-5EAC0C0AE70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3834" y="5327132"/>
            <a:ext cx="318051" cy="318051"/>
          </a:xfrm>
          <a:prstGeom prst="rect">
            <a:avLst/>
          </a:prstGeom>
        </p:spPr>
      </p:pic>
      <p:pic>
        <p:nvPicPr>
          <p:cNvPr id="4" name="Picture 3">
            <a:extLst>
              <a:ext uri="{FF2B5EF4-FFF2-40B4-BE49-F238E27FC236}">
                <a16:creationId xmlns:a16="http://schemas.microsoft.com/office/drawing/2014/main" id="{D5FD2A69-9C93-9B45-EEA6-66B02F0A71A3}"/>
              </a:ext>
            </a:extLst>
          </p:cNvPr>
          <p:cNvPicPr>
            <a:picLocks noChangeAspect="1"/>
          </p:cNvPicPr>
          <p:nvPr/>
        </p:nvPicPr>
        <p:blipFill>
          <a:blip r:embed="rId5"/>
          <a:stretch>
            <a:fillRect/>
          </a:stretch>
        </p:blipFill>
        <p:spPr>
          <a:xfrm>
            <a:off x="5730397" y="1777729"/>
            <a:ext cx="6006367" cy="4360382"/>
          </a:xfrm>
          <a:prstGeom prst="rect">
            <a:avLst/>
          </a:prstGeom>
        </p:spPr>
      </p:pic>
      <p:sp>
        <p:nvSpPr>
          <p:cNvPr id="2" name="TextBox 13">
            <a:extLst>
              <a:ext uri="{FF2B5EF4-FFF2-40B4-BE49-F238E27FC236}">
                <a16:creationId xmlns:a16="http://schemas.microsoft.com/office/drawing/2014/main" id="{02F4188D-211F-05FE-B34B-F46BF12928F1}"/>
              </a:ext>
            </a:extLst>
          </p:cNvPr>
          <p:cNvSpPr txBox="1">
            <a:spLocks/>
          </p:cNvSpPr>
          <p:nvPr/>
        </p:nvSpPr>
        <p:spPr>
          <a:xfrm>
            <a:off x="2792257" y="5812721"/>
            <a:ext cx="1098930" cy="323165"/>
          </a:xfrm>
          <a:prstGeom prst="rect">
            <a:avLst/>
          </a:prstGeom>
        </p:spPr>
        <p:txBody>
          <a:bodyPr vert="horz" wrap="square" lIns="0" tIns="0" rIns="0" bIns="0" rtlCol="0">
            <a:spAutoFit/>
          </a:bodyPr>
          <a:lstStyle>
            <a:defPPr>
              <a:defRPr lang="en-US"/>
            </a:defPPr>
            <a:lvl1pPr marR="0" indent="0" defTabSz="932742" fontAlgn="auto">
              <a:lnSpc>
                <a:spcPct val="100000"/>
              </a:lnSpc>
              <a:spcBef>
                <a:spcPts val="600"/>
              </a:spcBef>
              <a:spcAft>
                <a:spcPts val="600"/>
              </a:spcAft>
              <a:buClrTx/>
              <a:buSzPct val="90000"/>
              <a:buFont typeface="Wingdings" panose="05000000000000000000" pitchFamily="2" charset="2"/>
              <a:buNone/>
              <a:tabLst/>
              <a:defRPr sz="2000" spc="0" baseline="0">
                <a:latin typeface="+mj-lt"/>
                <a:cs typeface="Segoe UI" panose="020B0502040204020203" pitchFamily="34" charset="0"/>
              </a:defRPr>
            </a:lvl1pPr>
            <a:lvl2pPr marL="266700" marR="0" lvl="1" indent="-266700" defTabSz="932742" fontAlgn="auto">
              <a:lnSpc>
                <a:spcPct val="100000"/>
              </a:lnSpc>
              <a:spcBef>
                <a:spcPts val="600"/>
              </a:spcBef>
              <a:spcAft>
                <a:spcPts val="600"/>
              </a:spcAft>
              <a:buClrTx/>
              <a:buSzPct val="90000"/>
              <a:buFont typeface="Arial" panose="020B0604020202020204" pitchFamily="34" charset="0"/>
              <a:buChar char="•"/>
              <a:tabLst/>
              <a:defRPr sz="1800" spc="0" baseline="0"/>
            </a:lvl2pPr>
            <a:lvl3pPr marL="657225" marR="0" indent="-200025" defTabSz="932742" fontAlgn="auto">
              <a:lnSpc>
                <a:spcPct val="100000"/>
              </a:lnSpc>
              <a:spcBef>
                <a:spcPct val="20000"/>
              </a:spcBef>
              <a:spcAft>
                <a:spcPts val="0"/>
              </a:spcAft>
              <a:buClrTx/>
              <a:buSzPct val="90000"/>
              <a:buFont typeface="Wingdings" panose="05000000000000000000" pitchFamily="2" charset="2"/>
              <a:buChar char=""/>
              <a:tabLst/>
              <a:defRPr sz="1600" spc="0" baseline="0"/>
            </a:lvl3pPr>
            <a:lvl4pPr marL="842963" marR="0" indent="-180975" defTabSz="932742" fontAlgn="auto">
              <a:lnSpc>
                <a:spcPct val="100000"/>
              </a:lnSpc>
              <a:spcBef>
                <a:spcPct val="20000"/>
              </a:spcBef>
              <a:spcAft>
                <a:spcPts val="0"/>
              </a:spcAft>
              <a:buClrTx/>
              <a:buSzPct val="90000"/>
              <a:buFont typeface="Wingdings" panose="05000000000000000000" pitchFamily="2" charset="2"/>
              <a:buChar char=""/>
              <a:tabLst/>
              <a:defRPr sz="1400" spc="0" baseline="0"/>
            </a:lvl4pPr>
            <a:lvl5pPr marL="1023938" marR="0" indent="-168275" defTabSz="932742" fontAlgn="auto">
              <a:lnSpc>
                <a:spcPct val="100000"/>
              </a:lnSpc>
              <a:spcBef>
                <a:spcPct val="20000"/>
              </a:spcBef>
              <a:spcAft>
                <a:spcPts val="0"/>
              </a:spcAft>
              <a:buClrTx/>
              <a:buSzPct val="90000"/>
              <a:buFont typeface="Wingdings" panose="05000000000000000000" pitchFamily="2" charset="2"/>
              <a:buChar char=""/>
              <a:tabLst/>
              <a:defRPr sz="1400" spc="0" baseline="0"/>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a:pPr>
            <a:r>
              <a:rPr kumimoji="0" lang="en-US" sz="1050" b="0" i="0" u="none" strike="noStrike" kern="0" cap="none" spc="0" normalizeH="0" baseline="0" noProof="0" dirty="0">
                <a:ln>
                  <a:noFill/>
                </a:ln>
                <a:solidFill>
                  <a:srgbClr val="0078D4"/>
                </a:solidFill>
                <a:effectLst/>
                <a:uLnTx/>
                <a:uFillTx/>
                <a:latin typeface="Segoe Sans Text Semibold"/>
                <a:ea typeface="+mn-ea"/>
                <a:cs typeface="Segoe UI" panose="020B0502040204020203" pitchFamily="34" charset="0"/>
              </a:rPr>
              <a:t>Observability &amp; Compliance</a:t>
            </a:r>
            <a:endParaRPr kumimoji="0" lang="en-US" sz="900" b="0" i="0" u="none" strike="noStrike" kern="0" cap="none" spc="0" normalizeH="0" baseline="0" noProof="0" dirty="0">
              <a:ln>
                <a:noFill/>
              </a:ln>
              <a:solidFill>
                <a:srgbClr val="0078D4"/>
              </a:solidFill>
              <a:effectLst/>
              <a:uLnTx/>
              <a:uFillTx/>
              <a:latin typeface="Segoe UI Semilight" panose="020B0402040204020203" pitchFamily="34" charset="0"/>
              <a:ea typeface="+mn-ea"/>
              <a:cs typeface="Segoe UI Semilight" panose="020B0402040204020203" pitchFamily="34" charset="0"/>
            </a:endParaRPr>
          </a:p>
        </p:txBody>
      </p:sp>
      <p:sp>
        <p:nvSpPr>
          <p:cNvPr id="5" name="TextBox 13">
            <a:extLst>
              <a:ext uri="{FF2B5EF4-FFF2-40B4-BE49-F238E27FC236}">
                <a16:creationId xmlns:a16="http://schemas.microsoft.com/office/drawing/2014/main" id="{59EB8678-E3CE-E873-C401-3021E97EBB12}"/>
              </a:ext>
            </a:extLst>
          </p:cNvPr>
          <p:cNvSpPr txBox="1">
            <a:spLocks/>
          </p:cNvSpPr>
          <p:nvPr/>
        </p:nvSpPr>
        <p:spPr>
          <a:xfrm>
            <a:off x="4335288" y="5815109"/>
            <a:ext cx="1021771" cy="323165"/>
          </a:xfrm>
          <a:prstGeom prst="rect">
            <a:avLst/>
          </a:prstGeom>
        </p:spPr>
        <p:txBody>
          <a:bodyPr vert="horz" wrap="square" lIns="0" tIns="0" rIns="0" bIns="0" rtlCol="0">
            <a:spAutoFit/>
          </a:bodyPr>
          <a:lstStyle>
            <a:defPPr>
              <a:defRPr lang="en-US"/>
            </a:defPPr>
            <a:lvl1pPr marR="0" indent="0" defTabSz="932742" fontAlgn="auto">
              <a:lnSpc>
                <a:spcPct val="100000"/>
              </a:lnSpc>
              <a:spcBef>
                <a:spcPts val="600"/>
              </a:spcBef>
              <a:spcAft>
                <a:spcPts val="600"/>
              </a:spcAft>
              <a:buClrTx/>
              <a:buSzPct val="90000"/>
              <a:buFont typeface="Wingdings" panose="05000000000000000000" pitchFamily="2" charset="2"/>
              <a:buNone/>
              <a:tabLst/>
              <a:defRPr sz="2000" spc="0" baseline="0">
                <a:latin typeface="+mj-lt"/>
                <a:cs typeface="Segoe UI" panose="020B0502040204020203" pitchFamily="34" charset="0"/>
              </a:defRPr>
            </a:lvl1pPr>
            <a:lvl2pPr marL="266700" marR="0" lvl="1" indent="-266700" defTabSz="932742" fontAlgn="auto">
              <a:lnSpc>
                <a:spcPct val="100000"/>
              </a:lnSpc>
              <a:spcBef>
                <a:spcPts val="600"/>
              </a:spcBef>
              <a:spcAft>
                <a:spcPts val="600"/>
              </a:spcAft>
              <a:buClrTx/>
              <a:buSzPct val="90000"/>
              <a:buFont typeface="Arial" panose="020B0604020202020204" pitchFamily="34" charset="0"/>
              <a:buChar char="•"/>
              <a:tabLst/>
              <a:defRPr sz="1800" spc="0" baseline="0"/>
            </a:lvl2pPr>
            <a:lvl3pPr marL="657225" marR="0" indent="-200025" defTabSz="932742" fontAlgn="auto">
              <a:lnSpc>
                <a:spcPct val="100000"/>
              </a:lnSpc>
              <a:spcBef>
                <a:spcPct val="20000"/>
              </a:spcBef>
              <a:spcAft>
                <a:spcPts val="0"/>
              </a:spcAft>
              <a:buClrTx/>
              <a:buSzPct val="90000"/>
              <a:buFont typeface="Wingdings" panose="05000000000000000000" pitchFamily="2" charset="2"/>
              <a:buChar char=""/>
              <a:tabLst/>
              <a:defRPr sz="1600" spc="0" baseline="0"/>
            </a:lvl3pPr>
            <a:lvl4pPr marL="842963" marR="0" indent="-180975" defTabSz="932742" fontAlgn="auto">
              <a:lnSpc>
                <a:spcPct val="100000"/>
              </a:lnSpc>
              <a:spcBef>
                <a:spcPct val="20000"/>
              </a:spcBef>
              <a:spcAft>
                <a:spcPts val="0"/>
              </a:spcAft>
              <a:buClrTx/>
              <a:buSzPct val="90000"/>
              <a:buFont typeface="Wingdings" panose="05000000000000000000" pitchFamily="2" charset="2"/>
              <a:buChar char=""/>
              <a:tabLst/>
              <a:defRPr sz="1400" spc="0" baseline="0"/>
            </a:lvl4pPr>
            <a:lvl5pPr marL="1023938" marR="0" indent="-168275" defTabSz="932742" fontAlgn="auto">
              <a:lnSpc>
                <a:spcPct val="100000"/>
              </a:lnSpc>
              <a:spcBef>
                <a:spcPct val="20000"/>
              </a:spcBef>
              <a:spcAft>
                <a:spcPts val="0"/>
              </a:spcAft>
              <a:buClrTx/>
              <a:buSzPct val="90000"/>
              <a:buFont typeface="Wingdings" panose="05000000000000000000" pitchFamily="2" charset="2"/>
              <a:buChar char=""/>
              <a:tabLst/>
              <a:defRPr sz="1400" spc="0" baseline="0"/>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a:pPr>
            <a:r>
              <a:rPr kumimoji="0" lang="en-US" sz="1050" b="0" i="0" u="none" strike="noStrike" kern="0" cap="none" spc="0" normalizeH="0" baseline="0" noProof="0" dirty="0">
                <a:ln>
                  <a:noFill/>
                </a:ln>
                <a:solidFill>
                  <a:srgbClr val="7030A0"/>
                </a:solidFill>
                <a:effectLst/>
                <a:uLnTx/>
                <a:uFillTx/>
                <a:latin typeface="Segoe Sans Text Semibold"/>
                <a:ea typeface="+mn-ea"/>
                <a:cs typeface="Segoe UI" panose="020B0502040204020203" pitchFamily="34" charset="0"/>
              </a:rPr>
              <a:t>AI Development Velocity</a:t>
            </a:r>
            <a:endParaRPr kumimoji="0" lang="en-US" sz="1050" b="0" i="0" u="none" strike="noStrike" kern="0" cap="none" spc="0" normalizeH="0" baseline="0" noProof="0" dirty="0">
              <a:ln>
                <a:noFill/>
              </a:ln>
              <a:solidFill>
                <a:srgbClr val="7030A0"/>
              </a:solidFill>
              <a:effectLst/>
              <a:uLnTx/>
              <a:uFillTx/>
              <a:latin typeface="Segoe Sans Text"/>
              <a:ea typeface="+mn-ea"/>
              <a:cs typeface="Segoe UI" panose="020B0502040204020203" pitchFamily="34" charset="0"/>
            </a:endParaRPr>
          </a:p>
        </p:txBody>
      </p:sp>
      <p:sp>
        <p:nvSpPr>
          <p:cNvPr id="6" name="TextBox 13">
            <a:extLst>
              <a:ext uri="{FF2B5EF4-FFF2-40B4-BE49-F238E27FC236}">
                <a16:creationId xmlns:a16="http://schemas.microsoft.com/office/drawing/2014/main" id="{2CE668CD-93B7-A91A-2BCD-2B692B0E6293}"/>
              </a:ext>
            </a:extLst>
          </p:cNvPr>
          <p:cNvSpPr txBox="1">
            <a:spLocks/>
          </p:cNvSpPr>
          <p:nvPr/>
        </p:nvSpPr>
        <p:spPr>
          <a:xfrm>
            <a:off x="851583" y="5882175"/>
            <a:ext cx="1414744" cy="161583"/>
          </a:xfrm>
          <a:prstGeom prst="rect">
            <a:avLst/>
          </a:prstGeom>
        </p:spPr>
        <p:txBody>
          <a:bodyPr vert="horz" wrap="square" lIns="0" tIns="0" rIns="0" bIns="0" rtlCol="0">
            <a:spAutoFit/>
          </a:bodyPr>
          <a:lstStyle>
            <a:defPPr>
              <a:defRPr lang="en-US"/>
            </a:defPPr>
            <a:lvl1pPr marR="0" indent="0" defTabSz="932742" fontAlgn="auto">
              <a:lnSpc>
                <a:spcPct val="100000"/>
              </a:lnSpc>
              <a:spcBef>
                <a:spcPts val="600"/>
              </a:spcBef>
              <a:spcAft>
                <a:spcPts val="600"/>
              </a:spcAft>
              <a:buClrTx/>
              <a:buSzPct val="90000"/>
              <a:buFont typeface="Wingdings" panose="05000000000000000000" pitchFamily="2" charset="2"/>
              <a:buNone/>
              <a:tabLst/>
              <a:defRPr sz="2000" spc="0" baseline="0">
                <a:latin typeface="+mj-lt"/>
                <a:cs typeface="Segoe UI" panose="020B0502040204020203" pitchFamily="34" charset="0"/>
              </a:defRPr>
            </a:lvl1pPr>
            <a:lvl2pPr marL="266700" marR="0" lvl="1" indent="-266700" defTabSz="932742" fontAlgn="auto">
              <a:lnSpc>
                <a:spcPct val="100000"/>
              </a:lnSpc>
              <a:spcBef>
                <a:spcPts val="600"/>
              </a:spcBef>
              <a:spcAft>
                <a:spcPts val="600"/>
              </a:spcAft>
              <a:buClrTx/>
              <a:buSzPct val="90000"/>
              <a:buFont typeface="Arial" panose="020B0604020202020204" pitchFamily="34" charset="0"/>
              <a:buChar char="•"/>
              <a:tabLst/>
              <a:defRPr sz="1800" spc="0" baseline="0"/>
            </a:lvl2pPr>
            <a:lvl3pPr marL="657225" marR="0" indent="-200025" defTabSz="932742" fontAlgn="auto">
              <a:lnSpc>
                <a:spcPct val="100000"/>
              </a:lnSpc>
              <a:spcBef>
                <a:spcPct val="20000"/>
              </a:spcBef>
              <a:spcAft>
                <a:spcPts val="0"/>
              </a:spcAft>
              <a:buClrTx/>
              <a:buSzPct val="90000"/>
              <a:buFont typeface="Wingdings" panose="05000000000000000000" pitchFamily="2" charset="2"/>
              <a:buChar char=""/>
              <a:tabLst/>
              <a:defRPr sz="1600" spc="0" baseline="0"/>
            </a:lvl3pPr>
            <a:lvl4pPr marL="842963" marR="0" indent="-180975" defTabSz="932742" fontAlgn="auto">
              <a:lnSpc>
                <a:spcPct val="100000"/>
              </a:lnSpc>
              <a:spcBef>
                <a:spcPct val="20000"/>
              </a:spcBef>
              <a:spcAft>
                <a:spcPts val="0"/>
              </a:spcAft>
              <a:buClrTx/>
              <a:buSzPct val="90000"/>
              <a:buFont typeface="Wingdings" panose="05000000000000000000" pitchFamily="2" charset="2"/>
              <a:buChar char=""/>
              <a:tabLst/>
              <a:defRPr sz="1400" spc="0" baseline="0"/>
            </a:lvl4pPr>
            <a:lvl5pPr marL="1023938" marR="0" indent="-168275" defTabSz="932742" fontAlgn="auto">
              <a:lnSpc>
                <a:spcPct val="100000"/>
              </a:lnSpc>
              <a:spcBef>
                <a:spcPct val="20000"/>
              </a:spcBef>
              <a:spcAft>
                <a:spcPts val="0"/>
              </a:spcAft>
              <a:buClrTx/>
              <a:buSzPct val="90000"/>
              <a:buFont typeface="Wingdings" panose="05000000000000000000" pitchFamily="2" charset="2"/>
              <a:buChar char=""/>
              <a:tabLst/>
              <a:defRPr sz="1400" spc="0" baseline="0"/>
            </a:lvl5pPr>
            <a:lvl6pPr marL="2565040" indent="-233186" defTabSz="932742">
              <a:spcBef>
                <a:spcPct val="20000"/>
              </a:spcBef>
              <a:buFont typeface="Arial" pitchFamily="34" charset="0"/>
              <a:buChar char="•"/>
              <a:defRPr sz="2000"/>
            </a:lvl6pPr>
            <a:lvl7pPr marL="3031412" indent="-233186" defTabSz="932742">
              <a:spcBef>
                <a:spcPct val="20000"/>
              </a:spcBef>
              <a:buFont typeface="Arial" pitchFamily="34" charset="0"/>
              <a:buChar char="•"/>
              <a:defRPr sz="2000"/>
            </a:lvl7pPr>
            <a:lvl8pPr marL="3497783" indent="-233186" defTabSz="932742">
              <a:spcBef>
                <a:spcPct val="20000"/>
              </a:spcBef>
              <a:buFont typeface="Arial" pitchFamily="34" charset="0"/>
              <a:buChar char="•"/>
              <a:defRPr sz="2000"/>
            </a:lvl8pPr>
            <a:lvl9pPr marL="3964155" indent="-233186" defTabSz="932742">
              <a:spcBef>
                <a:spcPct val="20000"/>
              </a:spcBef>
              <a:buFont typeface="Arial" pitchFamily="34" charset="0"/>
              <a:buChar char="•"/>
              <a:defRPr sz="2000"/>
            </a:lvl9pPr>
          </a:lstStyle>
          <a:p>
            <a:pPr marL="0" marR="0" lvl="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a:pPr>
            <a:r>
              <a:rPr kumimoji="0" lang="en-US" sz="1050" b="0" i="0" u="none" strike="noStrike" kern="0" cap="none" spc="0" normalizeH="0" baseline="0" noProof="0" dirty="0">
                <a:ln>
                  <a:noFill/>
                </a:ln>
                <a:solidFill>
                  <a:srgbClr val="00B050"/>
                </a:solidFill>
                <a:effectLst/>
                <a:uLnTx/>
                <a:uFillTx/>
                <a:latin typeface="Segoe Sans Text Semibold"/>
                <a:ea typeface="+mn-ea"/>
                <a:cs typeface="Segoe UI" panose="020B0502040204020203" pitchFamily="34" charset="0"/>
              </a:rPr>
              <a:t>Governance &amp; Security</a:t>
            </a:r>
            <a:endParaRPr kumimoji="0" lang="en-US" sz="1050" b="0" i="0" u="none" strike="noStrike" kern="0" cap="none" spc="0" normalizeH="0" baseline="0" noProof="0" dirty="0">
              <a:ln>
                <a:noFill/>
              </a:ln>
              <a:solidFill>
                <a:srgbClr val="00B050"/>
              </a:solidFill>
              <a:effectLst/>
              <a:uLnTx/>
              <a:uFillTx/>
              <a:latin typeface="Segoe Sans Text"/>
              <a:ea typeface="+mn-ea"/>
              <a:cs typeface="Segoe UI" panose="020B0502040204020203" pitchFamily="34" charset="0"/>
            </a:endParaRPr>
          </a:p>
        </p:txBody>
      </p:sp>
      <p:pic>
        <p:nvPicPr>
          <p:cNvPr id="7" name="Graphic 6" descr="Shield Tick with solid fill">
            <a:extLst>
              <a:ext uri="{FF2B5EF4-FFF2-40B4-BE49-F238E27FC236}">
                <a16:creationId xmlns:a16="http://schemas.microsoft.com/office/drawing/2014/main" id="{107245FC-911F-E390-7949-3CABE495CD6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41294" y="5804514"/>
            <a:ext cx="366942" cy="366942"/>
          </a:xfrm>
          <a:prstGeom prst="rect">
            <a:avLst/>
          </a:prstGeom>
        </p:spPr>
      </p:pic>
      <p:pic>
        <p:nvPicPr>
          <p:cNvPr id="8" name="Graphic 7" descr="Bar graph with upward trend with solid fill">
            <a:extLst>
              <a:ext uri="{FF2B5EF4-FFF2-40B4-BE49-F238E27FC236}">
                <a16:creationId xmlns:a16="http://schemas.microsoft.com/office/drawing/2014/main" id="{D0F4DDD5-889F-F96A-634E-70E41658664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345821" y="5800856"/>
            <a:ext cx="366942" cy="366942"/>
          </a:xfrm>
          <a:prstGeom prst="rect">
            <a:avLst/>
          </a:prstGeom>
        </p:spPr>
      </p:pic>
      <p:pic>
        <p:nvPicPr>
          <p:cNvPr id="9" name="Graphic 8" descr="Rocket with solid fill">
            <a:extLst>
              <a:ext uri="{FF2B5EF4-FFF2-40B4-BE49-F238E27FC236}">
                <a16:creationId xmlns:a16="http://schemas.microsoft.com/office/drawing/2014/main" id="{35CFBA35-1165-89E6-DE6D-8F259165C16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891187" y="5808546"/>
            <a:ext cx="366942" cy="366942"/>
          </a:xfrm>
          <a:prstGeom prst="rect">
            <a:avLst/>
          </a:prstGeom>
        </p:spPr>
      </p:pic>
    </p:spTree>
    <p:extLst>
      <p:ext uri="{BB962C8B-B14F-4D97-AF65-F5344CB8AC3E}">
        <p14:creationId xmlns:p14="http://schemas.microsoft.com/office/powerpoint/2010/main" val="496751570"/>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44796-27E0-6D9A-6376-FD10DFC6B1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A9BE71-D37D-D417-E205-2265290DD750}"/>
              </a:ext>
            </a:extLst>
          </p:cNvPr>
          <p:cNvSpPr>
            <a:spLocks noGrp="1"/>
          </p:cNvSpPr>
          <p:nvPr>
            <p:ph type="title"/>
          </p:nvPr>
        </p:nvSpPr>
        <p:spPr>
          <a:xfrm>
            <a:off x="584200" y="487681"/>
            <a:ext cx="9953885" cy="922020"/>
          </a:xfrm>
        </p:spPr>
        <p:txBody>
          <a:bodyPr/>
          <a:lstStyle/>
          <a:p>
            <a:r>
              <a:rPr lang="en-US"/>
              <a:t>Technical Deployment</a:t>
            </a:r>
            <a:endParaRPr lang="en-US">
              <a:solidFill>
                <a:schemeClr val="accent3"/>
              </a:solidFill>
            </a:endParaRPr>
          </a:p>
        </p:txBody>
      </p:sp>
      <p:sp>
        <p:nvSpPr>
          <p:cNvPr id="4" name="Content Placeholder 3">
            <a:extLst>
              <a:ext uri="{FF2B5EF4-FFF2-40B4-BE49-F238E27FC236}">
                <a16:creationId xmlns:a16="http://schemas.microsoft.com/office/drawing/2014/main" id="{C84506D8-01B8-C2E5-C276-520510D6BECC}"/>
              </a:ext>
            </a:extLst>
          </p:cNvPr>
          <p:cNvSpPr txBox="1">
            <a:spLocks/>
          </p:cNvSpPr>
          <p:nvPr/>
        </p:nvSpPr>
        <p:spPr>
          <a:xfrm>
            <a:off x="6389688" y="1506124"/>
            <a:ext cx="5219700" cy="430887"/>
          </a:xfrm>
          <a:prstGeom prst="rect">
            <a:avLst/>
          </a:prstGeom>
        </p:spPr>
        <p:txBody>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US">
              <a:solidFill>
                <a:schemeClr val="bg1"/>
              </a:solidFill>
            </a:endParaRPr>
          </a:p>
        </p:txBody>
      </p:sp>
      <p:sp>
        <p:nvSpPr>
          <p:cNvPr id="28" name="Rounded Rectangle 14">
            <a:extLst>
              <a:ext uri="{FF2B5EF4-FFF2-40B4-BE49-F238E27FC236}">
                <a16:creationId xmlns:a16="http://schemas.microsoft.com/office/drawing/2014/main" id="{95438286-FA6A-072A-CB3D-8F5BA00FA2B8}"/>
              </a:ext>
              <a:ext uri="{C183D7F6-B498-43B3-948B-1728B52AA6E4}">
                <adec:decorative xmlns:adec="http://schemas.microsoft.com/office/drawing/2017/decorative" val="1"/>
              </a:ext>
            </a:extLst>
          </p:cNvPr>
          <p:cNvSpPr/>
          <p:nvPr/>
        </p:nvSpPr>
        <p:spPr bwMode="auto">
          <a:xfrm>
            <a:off x="206499" y="1152471"/>
            <a:ext cx="11720006" cy="5544048"/>
          </a:xfrm>
          <a:prstGeom prst="roundRect">
            <a:avLst>
              <a:gd name="adj" fmla="val 2589"/>
            </a:avLst>
          </a:prstGeom>
          <a:solidFill>
            <a:srgbClr val="FFFFFF">
              <a:alpha val="35000"/>
            </a:srgbClr>
          </a:solidFill>
          <a:ln w="9525" cap="flat" cmpd="sng" algn="ctr">
            <a:solidFill>
              <a:srgbClr val="FFFFFF"/>
            </a:solidFill>
            <a:prstDash val="solid"/>
            <a:headEnd type="none" w="med" len="med"/>
            <a:tailEnd type="none" w="med" len="med"/>
          </a:ln>
          <a:effectLst>
            <a:outerShdw blurRad="215900" dist="127000" algn="ctr" rotWithShape="0">
              <a:srgbClr val="080808">
                <a:alpha val="25000"/>
              </a:srgbClr>
            </a:outerShdw>
          </a:effectLst>
        </p:spPr>
        <p:txBody>
          <a:bodyPr rot="0" spcFirstLastPara="0" vertOverflow="overflow" horzOverflow="overflow" vert="horz" wrap="square" lIns="216000" tIns="72000" rIns="108000" bIns="72000" numCol="1" spcCol="0" rtlCol="0" fromWordArt="0" anchor="ctr"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80808"/>
              </a:solidFill>
              <a:effectLst/>
              <a:uLnTx/>
              <a:uFillTx/>
              <a:latin typeface="Segoe UI (Body)"/>
              <a:ea typeface="+mn-ea"/>
              <a:cs typeface="Segoe UI" pitchFamily="34" charset="0"/>
            </a:endParaRPr>
          </a:p>
        </p:txBody>
      </p:sp>
      <p:grpSp>
        <p:nvGrpSpPr>
          <p:cNvPr id="29" name="Group 28">
            <a:extLst>
              <a:ext uri="{FF2B5EF4-FFF2-40B4-BE49-F238E27FC236}">
                <a16:creationId xmlns:a16="http://schemas.microsoft.com/office/drawing/2014/main" id="{B41AA9C9-BD2E-B3CA-C363-54E6A6AE3400}"/>
              </a:ext>
            </a:extLst>
          </p:cNvPr>
          <p:cNvGrpSpPr/>
          <p:nvPr/>
        </p:nvGrpSpPr>
        <p:grpSpPr>
          <a:xfrm>
            <a:off x="265494" y="1315988"/>
            <a:ext cx="5640006" cy="4686057"/>
            <a:chOff x="265494" y="1244964"/>
            <a:chExt cx="5640006" cy="4686057"/>
          </a:xfrm>
        </p:grpSpPr>
        <p:sp>
          <p:nvSpPr>
            <p:cNvPr id="30" name="Rounded Rectangle 9">
              <a:extLst>
                <a:ext uri="{FF2B5EF4-FFF2-40B4-BE49-F238E27FC236}">
                  <a16:creationId xmlns:a16="http://schemas.microsoft.com/office/drawing/2014/main" id="{2A1F147E-3A73-B4F0-6611-C6BAA2EA0DE0}"/>
                </a:ext>
              </a:extLst>
            </p:cNvPr>
            <p:cNvSpPr/>
            <p:nvPr/>
          </p:nvSpPr>
          <p:spPr bwMode="auto">
            <a:xfrm>
              <a:off x="265495" y="1244964"/>
              <a:ext cx="5640005" cy="4686057"/>
            </a:xfrm>
            <a:prstGeom prst="roundRect">
              <a:avLst>
                <a:gd name="adj" fmla="val 2934"/>
              </a:avLst>
            </a:prstGeom>
            <a:solidFill>
              <a:srgbClr val="FFFFFF"/>
            </a:solidFill>
            <a:ln w="9525" cap="flat" cmpd="sng" algn="ctr">
              <a:solidFill>
                <a:srgbClr val="EBEBEB"/>
              </a:solidFill>
              <a:prstDash val="solid"/>
              <a:headEnd type="none" w="med" len="med"/>
              <a:tailEnd type="none" w="med" len="med"/>
            </a:ln>
            <a:effectLst>
              <a:outerShdw blurRad="208225" dist="101965" dir="5400000" algn="t" rotWithShape="0">
                <a:srgbClr val="0078D3">
                  <a:alpha val="20054"/>
                </a:srgbClr>
              </a:outerShdw>
            </a:effectLst>
          </p:spPr>
          <p:txBody>
            <a:bodyPr rot="0" spcFirstLastPara="0" vertOverflow="overflow" horzOverflow="overflow" vert="horz" wrap="square" lIns="274320" tIns="1645920" rIns="274320" bIns="146304" numCol="1" spcCol="0" rtlCol="0" fromWordArt="0" anchor="t" anchorCtr="0" forceAA="0" compatLnSpc="1">
              <a:prstTxWarp prst="textNoShape">
                <a:avLst/>
              </a:prstTxWarp>
              <a:noAutofit/>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1050" b="0" i="0" u="none" strike="noStrike" kern="0" cap="none" spc="0" normalizeH="0" baseline="0" noProof="0">
                <a:ln>
                  <a:noFill/>
                </a:ln>
                <a:solidFill>
                  <a:srgbClr val="000000"/>
                </a:solidFill>
                <a:effectLst/>
                <a:uLnTx/>
                <a:uFillTx/>
                <a:cs typeface="Segoe UI" panose="020B0502040204020203" pitchFamily="34" charset="0"/>
              </a:endParaRPr>
            </a:p>
          </p:txBody>
        </p:sp>
        <p:grpSp>
          <p:nvGrpSpPr>
            <p:cNvPr id="31" name="Group 30">
              <a:extLst>
                <a:ext uri="{FF2B5EF4-FFF2-40B4-BE49-F238E27FC236}">
                  <a16:creationId xmlns:a16="http://schemas.microsoft.com/office/drawing/2014/main" id="{26E0C20E-1E08-C285-E22C-A20DCE626A68}"/>
                </a:ext>
              </a:extLst>
            </p:cNvPr>
            <p:cNvGrpSpPr/>
            <p:nvPr/>
          </p:nvGrpSpPr>
          <p:grpSpPr>
            <a:xfrm>
              <a:off x="2644459" y="1472370"/>
              <a:ext cx="882073" cy="866451"/>
              <a:chOff x="4104185" y="4367279"/>
              <a:chExt cx="1027442" cy="1027442"/>
            </a:xfrm>
          </p:grpSpPr>
          <p:sp>
            <p:nvSpPr>
              <p:cNvPr id="34" name="Oval 33">
                <a:extLst>
                  <a:ext uri="{FF2B5EF4-FFF2-40B4-BE49-F238E27FC236}">
                    <a16:creationId xmlns:a16="http://schemas.microsoft.com/office/drawing/2014/main" id="{02DF0382-A5C9-361F-A6F2-C7A4B90BD2FD}"/>
                  </a:ext>
                  <a:ext uri="{C183D7F6-B498-43B3-948B-1728B52AA6E4}">
                    <adec:decorative xmlns:adec="http://schemas.microsoft.com/office/drawing/2017/decorative" val="1"/>
                  </a:ext>
                </a:extLst>
              </p:cNvPr>
              <p:cNvSpPr/>
              <p:nvPr/>
            </p:nvSpPr>
            <p:spPr bwMode="auto">
              <a:xfrm>
                <a:off x="4104185" y="4367279"/>
                <a:ext cx="1027442" cy="1027442"/>
              </a:xfrm>
              <a:prstGeom prst="ellipse">
                <a:avLst/>
              </a:prstGeom>
              <a:solidFill>
                <a:srgbClr val="FFFFFF"/>
              </a:solidFill>
              <a:ln w="9525" cap="flat" cmpd="sng" algn="ctr">
                <a:noFill/>
                <a:prstDash val="solid"/>
                <a:headEnd type="none" w="med" len="med"/>
                <a:tailEnd type="none" w="med" len="med"/>
              </a:ln>
              <a:effectLst>
                <a:outerShdw blurRad="50800" dist="38100" dir="5400000" algn="tl" rotWithShape="0">
                  <a:srgbClr val="0078D3">
                    <a:alpha val="19988"/>
                  </a:srgbClr>
                </a:outerShdw>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1800" b="0" i="0" u="none" strike="noStrike" kern="0" cap="none" spc="0" normalizeH="0" baseline="0" noProof="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pic>
            <p:nvPicPr>
              <p:cNvPr id="35" name="Graphic 34">
                <a:extLst>
                  <a:ext uri="{FF2B5EF4-FFF2-40B4-BE49-F238E27FC236}">
                    <a16:creationId xmlns:a16="http://schemas.microsoft.com/office/drawing/2014/main" id="{F2472786-32B8-BFA4-9E45-A20BB39B2EA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208612" y="4471706"/>
                <a:ext cx="818587" cy="818587"/>
              </a:xfrm>
              <a:prstGeom prst="rect">
                <a:avLst/>
              </a:prstGeom>
              <a:effectLst/>
            </p:spPr>
          </p:pic>
        </p:grpSp>
        <p:sp>
          <p:nvSpPr>
            <p:cNvPr id="32" name="Text Placeholder 1">
              <a:extLst>
                <a:ext uri="{FF2B5EF4-FFF2-40B4-BE49-F238E27FC236}">
                  <a16:creationId xmlns:a16="http://schemas.microsoft.com/office/drawing/2014/main" id="{E66958CC-4F98-19DE-7A84-A1D6311A2B28}"/>
                </a:ext>
              </a:extLst>
            </p:cNvPr>
            <p:cNvSpPr txBox="1">
              <a:spLocks/>
            </p:cNvSpPr>
            <p:nvPr/>
          </p:nvSpPr>
          <p:spPr>
            <a:xfrm>
              <a:off x="265494" y="2342216"/>
              <a:ext cx="5640005" cy="761664"/>
            </a:xfrm>
            <a:prstGeom prst="rect">
              <a:avLst/>
            </a:prstGeom>
          </p:spPr>
          <p:txBody>
            <a:bodyPr/>
            <a:lstStyle>
              <a:lvl1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2353" kern="1200" spc="-49" baseline="0">
                  <a:solidFill>
                    <a:srgbClr val="000000"/>
                  </a:solidFill>
                  <a:latin typeface="+mj-lt"/>
                  <a:ea typeface="+mn-ea"/>
                  <a:cs typeface="+mn-cs"/>
                </a:defRPr>
              </a:lvl1pPr>
              <a:lvl2pPr marL="0" marR="0" indent="0" algn="l" defTabSz="914367" rtl="0" eaLnBrk="1" fontAlgn="auto" latinLnBrk="0" hangingPunct="1">
                <a:lnSpc>
                  <a:spcPct val="100000"/>
                </a:lnSpc>
                <a:spcBef>
                  <a:spcPts val="0"/>
                </a:spcBef>
                <a:spcAft>
                  <a:spcPts val="0"/>
                </a:spcAft>
                <a:buClrTx/>
                <a:buSzPct val="90000"/>
                <a:buFontTx/>
                <a:buNone/>
                <a:tabLst/>
                <a:defRPr sz="1961" kern="1200" spc="0" baseline="0">
                  <a:solidFill>
                    <a:srgbClr val="000000"/>
                  </a:solidFill>
                  <a:latin typeface="+mn-lt"/>
                  <a:ea typeface="+mn-ea"/>
                  <a:cs typeface="+mn-cs"/>
                </a:defRPr>
              </a:lvl2pPr>
              <a:lvl3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1372" kern="1200" spc="0" baseline="0">
                  <a:solidFill>
                    <a:schemeClr val="tx2"/>
                  </a:solidFill>
                  <a:latin typeface="+mj-lt"/>
                  <a:ea typeface="+mn-ea"/>
                  <a:cs typeface="+mn-cs"/>
                </a:defRPr>
              </a:lvl3pPr>
              <a:lvl4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1372" kern="1200" spc="0" baseline="0">
                  <a:solidFill>
                    <a:srgbClr val="000000"/>
                  </a:solidFill>
                  <a:latin typeface="+mn-lt"/>
                  <a:ea typeface="+mn-ea"/>
                  <a:cs typeface="+mn-cs"/>
                </a:defRPr>
              </a:lvl4pPr>
              <a:lvl5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980" b="1" kern="1200" spc="0" baseline="0">
                  <a:solidFill>
                    <a:srgbClr val="000000"/>
                  </a:solidFill>
                  <a:latin typeface="+mn-lt"/>
                  <a:ea typeface="+mn-ea"/>
                  <a:cs typeface="+mn-cs"/>
                </a:defRPr>
              </a:lvl5pPr>
              <a:lvl6pPr marL="2285916" indent="0" algn="l" defTabSz="914367"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367" rtl="0" eaLnBrk="1" latinLnBrk="0" hangingPunct="1">
                <a:lnSpc>
                  <a:spcPct val="100000"/>
                </a:lnSpc>
                <a:spcBef>
                  <a:spcPts val="0"/>
                </a:spcBef>
                <a:spcAft>
                  <a:spcPts val="0"/>
                </a:spcAft>
                <a:buFont typeface="Arial" pitchFamily="34" charset="0"/>
                <a:buNone/>
                <a:defRPr sz="980" kern="1200">
                  <a:solidFill>
                    <a:srgbClr val="000000"/>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800" b="1" i="0" u="none" strike="noStrike" kern="1200" cap="none" spc="0" normalizeH="0" baseline="0" noProof="0">
                  <a:ln>
                    <a:noFill/>
                  </a:ln>
                  <a:solidFill>
                    <a:srgbClr val="000000"/>
                  </a:solidFill>
                  <a:effectLst/>
                  <a:uLnTx/>
                  <a:uFillTx/>
                  <a:latin typeface="HK Grotesk Bold" panose="020B0604020202020204" charset="0"/>
                  <a:ea typeface="+mn-ea"/>
                  <a:cs typeface="+mn-cs"/>
                </a:rPr>
                <a:t>AI Citadel Governance Hub</a:t>
              </a:r>
            </a:p>
            <a:p>
              <a:pPr marL="0" marR="0" lvl="0" indent="0" algn="ctr"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a:ln>
                    <a:noFill/>
                  </a:ln>
                  <a:solidFill>
                    <a:srgbClr val="000000"/>
                  </a:solidFill>
                  <a:effectLst/>
                  <a:uLnTx/>
                  <a:uFillTx/>
                  <a:latin typeface="HK Grotesk Bold" panose="020B0604020202020204" charset="0"/>
                  <a:ea typeface="+mn-ea"/>
                  <a:cs typeface="+mn-cs"/>
                </a:rPr>
                <a:t>AI Hub Gateway</a:t>
              </a:r>
            </a:p>
            <a:p>
              <a:pPr marL="0" marR="0" lvl="0" indent="0" algn="ctr"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a:ln>
                    <a:noFill/>
                  </a:ln>
                  <a:solidFill>
                    <a:srgbClr val="B85CBC"/>
                  </a:solidFill>
                  <a:effectLst/>
                  <a:uLnTx/>
                  <a:uFillTx/>
                  <a:latin typeface="HK Grotesk Bold" panose="020B0604020202020204" charset="0"/>
                  <a:ea typeface="+mn-ea"/>
                  <a:cs typeface="+mn-cs"/>
                  <a:hlinkClick r:id="rId5">
                    <a:extLst>
                      <a:ext uri="{A12FA001-AC4F-418D-AE19-62706E023703}">
                        <ahyp:hlinkClr xmlns:ahyp="http://schemas.microsoft.com/office/drawing/2018/hyperlinkcolor" val="tx"/>
                      </a:ext>
                    </a:extLst>
                  </a:hlinkClick>
                </a:rPr>
                <a:t>https://aka.ms/ai-hub-gateway</a:t>
              </a:r>
              <a:r>
                <a:rPr kumimoji="0" lang="en-US" sz="2000" b="1" i="0" u="none" strike="noStrike" kern="1200" cap="none" spc="0" normalizeH="0" baseline="0" noProof="0">
                  <a:ln>
                    <a:noFill/>
                  </a:ln>
                  <a:solidFill>
                    <a:srgbClr val="B85CBC"/>
                  </a:solidFill>
                  <a:effectLst/>
                  <a:uLnTx/>
                  <a:uFillTx/>
                  <a:latin typeface="HK Grotesk Bold" panose="020B0604020202020204" charset="0"/>
                  <a:ea typeface="+mn-ea"/>
                  <a:cs typeface="+mn-cs"/>
                </a:rPr>
                <a:t> </a:t>
              </a:r>
            </a:p>
          </p:txBody>
        </p:sp>
        <p:sp>
          <p:nvSpPr>
            <p:cNvPr id="33" name="Content Placeholder 2">
              <a:extLst>
                <a:ext uri="{FF2B5EF4-FFF2-40B4-BE49-F238E27FC236}">
                  <a16:creationId xmlns:a16="http://schemas.microsoft.com/office/drawing/2014/main" id="{A345BD0C-EC52-5973-E992-ED8B367F4550}"/>
                </a:ext>
              </a:extLst>
            </p:cNvPr>
            <p:cNvSpPr txBox="1">
              <a:spLocks/>
            </p:cNvSpPr>
            <p:nvPr/>
          </p:nvSpPr>
          <p:spPr>
            <a:xfrm>
              <a:off x="584200" y="3436073"/>
              <a:ext cx="5211763" cy="2393745"/>
            </a:xfrm>
            <a:prstGeom prst="rect">
              <a:avLst/>
            </a:prstGeom>
          </p:spPr>
          <p:txBody>
            <a:bodyPr anchor="ct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18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Deployed </a:t>
              </a:r>
              <a:r>
                <a:rPr kumimoji="0" lang="en-US" sz="1800" b="1" i="0" u="sng" strike="noStrike" kern="1200" cap="none" spc="0" normalizeH="0" baseline="0" noProof="0">
                  <a:ln>
                    <a:noFill/>
                  </a:ln>
                  <a:solidFill>
                    <a:srgbClr val="000000"/>
                  </a:solidFill>
                  <a:effectLst/>
                  <a:uLnTx/>
                  <a:uFillTx/>
                  <a:latin typeface="Segoe UI"/>
                  <a:ea typeface="+mn-ea"/>
                  <a:cs typeface="Segoe UI" panose="020B0502040204020203" pitchFamily="34" charset="0"/>
                </a:rPr>
                <a:t>centrally</a:t>
              </a:r>
            </a:p>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With one deployment governing both Production and non-production</a:t>
              </a:r>
            </a:p>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Or two deployments one for production and non-production (more can be added as per requirements)</a:t>
              </a:r>
            </a:p>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Leverage Microsoft Foundry’s AI agents, model catalog and AI evaluation</a:t>
              </a:r>
            </a:p>
          </p:txBody>
        </p:sp>
      </p:grpSp>
      <p:sp>
        <p:nvSpPr>
          <p:cNvPr id="36" name="Rectangle: Rounded Corners 2287">
            <a:extLst>
              <a:ext uri="{FF2B5EF4-FFF2-40B4-BE49-F238E27FC236}">
                <a16:creationId xmlns:a16="http://schemas.microsoft.com/office/drawing/2014/main" id="{FBD2C2EE-461F-287F-55DF-1C829C02D13A}"/>
              </a:ext>
            </a:extLst>
          </p:cNvPr>
          <p:cNvSpPr/>
          <p:nvPr/>
        </p:nvSpPr>
        <p:spPr bwMode="auto">
          <a:xfrm>
            <a:off x="265494" y="6159451"/>
            <a:ext cx="11631396" cy="383494"/>
          </a:xfrm>
          <a:prstGeom prst="roundRect">
            <a:avLst>
              <a:gd name="adj" fmla="val 50000"/>
            </a:avLst>
          </a:prstGeom>
          <a:gradFill flip="none" rotWithShape="1">
            <a:gsLst>
              <a:gs pos="0">
                <a:srgbClr val="F4364C"/>
              </a:gs>
              <a:gs pos="83000">
                <a:srgbClr val="C03BC4"/>
              </a:gs>
            </a:gsLst>
            <a:path path="circle">
              <a:fillToRect l="100000" t="100000"/>
            </a:path>
            <a:tileRect r="-100000" b="-100000"/>
          </a:gradFill>
          <a:ln w="9525" cap="flat" cmpd="sng" algn="ctr">
            <a:noFill/>
            <a:prstDash val="solid"/>
            <a:headEnd type="none" w="med" len="med"/>
            <a:tailEnd type="none" w="med" len="med"/>
          </a:ln>
          <a:effectLst/>
        </p:spPr>
        <p:txBody>
          <a:bodyPr rot="0" spcFirstLastPara="0" vert="horz" wrap="square" lIns="182880" tIns="146304" rIns="182880" bIns="14630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FFFFFF"/>
                </a:solidFill>
                <a:effectLst/>
                <a:uLnTx/>
                <a:uFillTx/>
                <a:latin typeface="Segoe UI Semibold"/>
                <a:ea typeface="+mn-ea"/>
                <a:cs typeface="+mn-cs"/>
              </a:rPr>
              <a:t>Foundry Citadel Guidance: </a:t>
            </a:r>
            <a:r>
              <a:rPr kumimoji="0" lang="en-US" sz="1600" b="0" i="0" u="none" strike="noStrike" kern="0" cap="none" spc="0" normalizeH="0" baseline="0" noProof="0">
                <a:ln>
                  <a:noFill/>
                </a:ln>
                <a:solidFill>
                  <a:srgbClr val="D4EC8E">
                    <a:lumMod val="40000"/>
                    <a:lumOff val="60000"/>
                  </a:srgbClr>
                </a:solidFill>
                <a:effectLst/>
                <a:uLnTx/>
                <a:uFillTx/>
                <a:latin typeface="Segoe UI"/>
                <a:ea typeface="+mn-ea"/>
                <a:cs typeface="+mn-cs"/>
                <a:hlinkClick r:id="rId6">
                  <a:extLst>
                    <a:ext uri="{A12FA001-AC4F-418D-AE19-62706E023703}">
                      <ahyp:hlinkClr xmlns:ahyp="http://schemas.microsoft.com/office/drawing/2018/hyperlinkcolor" val="tx"/>
                    </a:ext>
                  </a:extLst>
                </a:hlinkClick>
              </a:rPr>
              <a:t>https://aka.ms/foundry-citadel</a:t>
            </a:r>
            <a:endParaRPr kumimoji="0" lang="en-US" sz="1600" b="0" i="0" u="none" strike="noStrike" kern="0" cap="none" spc="0" normalizeH="0" baseline="0" noProof="0">
              <a:ln>
                <a:noFill/>
              </a:ln>
              <a:solidFill>
                <a:srgbClr val="FFFFFF"/>
              </a:solidFill>
              <a:effectLst/>
              <a:uLnTx/>
              <a:uFillTx/>
              <a:latin typeface="Segoe UI"/>
              <a:ea typeface="+mn-ea"/>
              <a:cs typeface="+mn-cs"/>
            </a:endParaRPr>
          </a:p>
        </p:txBody>
      </p:sp>
      <p:grpSp>
        <p:nvGrpSpPr>
          <p:cNvPr id="37" name="Group 36">
            <a:extLst>
              <a:ext uri="{FF2B5EF4-FFF2-40B4-BE49-F238E27FC236}">
                <a16:creationId xmlns:a16="http://schemas.microsoft.com/office/drawing/2014/main" id="{EDFAB228-4D56-FE3D-E5AB-A35DB015F87F}"/>
              </a:ext>
            </a:extLst>
          </p:cNvPr>
          <p:cNvGrpSpPr/>
          <p:nvPr/>
        </p:nvGrpSpPr>
        <p:grpSpPr>
          <a:xfrm>
            <a:off x="6256885" y="1315988"/>
            <a:ext cx="5640006" cy="4686057"/>
            <a:chOff x="6256885" y="1244964"/>
            <a:chExt cx="5640006" cy="4686057"/>
          </a:xfrm>
        </p:grpSpPr>
        <p:sp>
          <p:nvSpPr>
            <p:cNvPr id="38" name="Rounded Rectangle 10">
              <a:extLst>
                <a:ext uri="{FF2B5EF4-FFF2-40B4-BE49-F238E27FC236}">
                  <a16:creationId xmlns:a16="http://schemas.microsoft.com/office/drawing/2014/main" id="{AA16022B-8E80-9371-D89A-CF9D03C61F10}"/>
                </a:ext>
              </a:extLst>
            </p:cNvPr>
            <p:cNvSpPr/>
            <p:nvPr/>
          </p:nvSpPr>
          <p:spPr bwMode="auto">
            <a:xfrm>
              <a:off x="6256886" y="1244964"/>
              <a:ext cx="5640005" cy="4686057"/>
            </a:xfrm>
            <a:prstGeom prst="roundRect">
              <a:avLst>
                <a:gd name="adj" fmla="val 6914"/>
              </a:avLst>
            </a:prstGeom>
            <a:solidFill>
              <a:srgbClr val="FFFFFF"/>
            </a:solidFill>
            <a:ln w="9525" cap="flat" cmpd="sng" algn="ctr">
              <a:solidFill>
                <a:srgbClr val="EBEBEB"/>
              </a:solidFill>
              <a:prstDash val="solid"/>
              <a:headEnd type="none" w="med" len="med"/>
              <a:tailEnd type="none" w="med" len="med"/>
            </a:ln>
            <a:effectLst>
              <a:outerShdw blurRad="208225" dist="101965" dir="5400000" algn="t" rotWithShape="0">
                <a:srgbClr val="0078D3">
                  <a:alpha val="20054"/>
                </a:srgbClr>
              </a:outerShdw>
            </a:effectLst>
          </p:spPr>
          <p:txBody>
            <a:bodyPr rot="0" spcFirstLastPara="0" vertOverflow="overflow" horzOverflow="overflow" vert="horz" wrap="square" lIns="274320" tIns="1645920" rIns="274320" bIns="146304" numCol="1" spcCol="0" rtlCol="0" fromWordArt="0" anchor="t" anchorCtr="0" forceAA="0" compatLnSpc="1">
              <a:prstTxWarp prst="textNoShape">
                <a:avLst/>
              </a:prstTxWarp>
              <a:noAutofit/>
            </a:bodyP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en-US" sz="1050" b="0" i="0" u="none" strike="noStrike" kern="0" cap="none" spc="0" normalizeH="0" baseline="0" noProof="0">
                <a:ln>
                  <a:noFill/>
                </a:ln>
                <a:solidFill>
                  <a:srgbClr val="000000"/>
                </a:solidFill>
                <a:effectLst/>
                <a:uLnTx/>
                <a:uFillTx/>
                <a:cs typeface="Segoe UI" panose="020B0502040204020203" pitchFamily="34" charset="0"/>
              </a:endParaRPr>
            </a:p>
          </p:txBody>
        </p:sp>
        <p:sp>
          <p:nvSpPr>
            <p:cNvPr id="39" name="Oval 38">
              <a:extLst>
                <a:ext uri="{FF2B5EF4-FFF2-40B4-BE49-F238E27FC236}">
                  <a16:creationId xmlns:a16="http://schemas.microsoft.com/office/drawing/2014/main" id="{8BA6409F-6050-E7C3-79E1-C315ACECA9C5}"/>
                </a:ext>
                <a:ext uri="{C183D7F6-B498-43B3-948B-1728B52AA6E4}">
                  <adec:decorative xmlns:adec="http://schemas.microsoft.com/office/drawing/2017/decorative" val="1"/>
                </a:ext>
              </a:extLst>
            </p:cNvPr>
            <p:cNvSpPr/>
            <p:nvPr/>
          </p:nvSpPr>
          <p:spPr bwMode="auto">
            <a:xfrm>
              <a:off x="8635850" y="1472370"/>
              <a:ext cx="882073" cy="866451"/>
            </a:xfrm>
            <a:prstGeom prst="ellipse">
              <a:avLst/>
            </a:prstGeom>
            <a:solidFill>
              <a:srgbClr val="FFFFFF"/>
            </a:solidFill>
            <a:ln w="9525" cap="flat" cmpd="sng" algn="ctr">
              <a:noFill/>
              <a:prstDash val="solid"/>
              <a:headEnd type="none" w="med" len="med"/>
              <a:tailEnd type="none" w="med" len="med"/>
            </a:ln>
            <a:effectLst>
              <a:outerShdw blurRad="50800" dist="38100" dir="5400000" algn="tl" rotWithShape="0">
                <a:srgbClr val="0078D3">
                  <a:alpha val="19988"/>
                </a:srgbClr>
              </a:outerShdw>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1800" b="0" i="0" u="none" strike="noStrike" kern="0" cap="none" spc="0" normalizeH="0" baseline="0" noProof="0" err="1">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40" name="Text Placeholder 1">
              <a:extLst>
                <a:ext uri="{FF2B5EF4-FFF2-40B4-BE49-F238E27FC236}">
                  <a16:creationId xmlns:a16="http://schemas.microsoft.com/office/drawing/2014/main" id="{0542238B-C84B-C274-A306-07B251F8DE65}"/>
                </a:ext>
              </a:extLst>
            </p:cNvPr>
            <p:cNvSpPr txBox="1">
              <a:spLocks/>
            </p:cNvSpPr>
            <p:nvPr/>
          </p:nvSpPr>
          <p:spPr>
            <a:xfrm>
              <a:off x="6256885" y="2380193"/>
              <a:ext cx="5640005" cy="807508"/>
            </a:xfrm>
            <a:prstGeom prst="rect">
              <a:avLst/>
            </a:prstGeom>
          </p:spPr>
          <p:txBody>
            <a:bodyPr/>
            <a:lstStyle>
              <a:lvl1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2353" kern="1200" spc="-49" baseline="0">
                  <a:solidFill>
                    <a:srgbClr val="000000"/>
                  </a:solidFill>
                  <a:latin typeface="+mj-lt"/>
                  <a:ea typeface="+mn-ea"/>
                  <a:cs typeface="+mn-cs"/>
                </a:defRPr>
              </a:lvl1pPr>
              <a:lvl2pPr marL="0" marR="0" indent="0" algn="l" defTabSz="914367" rtl="0" eaLnBrk="1" fontAlgn="auto" latinLnBrk="0" hangingPunct="1">
                <a:lnSpc>
                  <a:spcPct val="100000"/>
                </a:lnSpc>
                <a:spcBef>
                  <a:spcPts val="0"/>
                </a:spcBef>
                <a:spcAft>
                  <a:spcPts val="0"/>
                </a:spcAft>
                <a:buClrTx/>
                <a:buSzPct val="90000"/>
                <a:buFontTx/>
                <a:buNone/>
                <a:tabLst/>
                <a:defRPr sz="1961" kern="1200" spc="0" baseline="0">
                  <a:solidFill>
                    <a:srgbClr val="000000"/>
                  </a:solidFill>
                  <a:latin typeface="+mn-lt"/>
                  <a:ea typeface="+mn-ea"/>
                  <a:cs typeface="+mn-cs"/>
                </a:defRPr>
              </a:lvl2pPr>
              <a:lvl3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1372" kern="1200" spc="0" baseline="0">
                  <a:solidFill>
                    <a:schemeClr val="tx2"/>
                  </a:solidFill>
                  <a:latin typeface="+mj-lt"/>
                  <a:ea typeface="+mn-ea"/>
                  <a:cs typeface="+mn-cs"/>
                </a:defRPr>
              </a:lvl3pPr>
              <a:lvl4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1372" kern="1200" spc="0" baseline="0">
                  <a:solidFill>
                    <a:srgbClr val="000000"/>
                  </a:solidFill>
                  <a:latin typeface="+mn-lt"/>
                  <a:ea typeface="+mn-ea"/>
                  <a:cs typeface="+mn-cs"/>
                </a:defRPr>
              </a:lvl4pPr>
              <a:lvl5pPr marL="0" marR="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sz="980" b="1" kern="1200" spc="0" baseline="0">
                  <a:solidFill>
                    <a:srgbClr val="000000"/>
                  </a:solidFill>
                  <a:latin typeface="+mn-lt"/>
                  <a:ea typeface="+mn-ea"/>
                  <a:cs typeface="+mn-cs"/>
                </a:defRPr>
              </a:lvl5pPr>
              <a:lvl6pPr marL="2285916" indent="0" algn="l" defTabSz="914367"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367" rtl="0" eaLnBrk="1" latinLnBrk="0" hangingPunct="1">
                <a:lnSpc>
                  <a:spcPct val="100000"/>
                </a:lnSpc>
                <a:spcBef>
                  <a:spcPts val="0"/>
                </a:spcBef>
                <a:spcAft>
                  <a:spcPts val="0"/>
                </a:spcAft>
                <a:buFont typeface="Arial" pitchFamily="34" charset="0"/>
                <a:buNone/>
                <a:defRPr sz="980" kern="1200">
                  <a:solidFill>
                    <a:srgbClr val="000000"/>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800" b="1" i="0" u="none" strike="noStrike" kern="1200" cap="none" spc="0" normalizeH="0" baseline="0" noProof="0">
                  <a:ln>
                    <a:noFill/>
                  </a:ln>
                  <a:solidFill>
                    <a:srgbClr val="000000"/>
                  </a:solidFill>
                  <a:effectLst/>
                  <a:uLnTx/>
                  <a:uFillTx/>
                  <a:latin typeface="HK Grotesk Bold" panose="020B0604020202020204" charset="0"/>
                  <a:ea typeface="+mn-ea"/>
                  <a:cs typeface="+mn-cs"/>
                </a:rPr>
                <a:t>AI Citadel Agents Spoke</a:t>
              </a:r>
            </a:p>
            <a:p>
              <a:pPr marL="0" marR="0" lvl="0" indent="0" algn="ctr"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a:ln>
                    <a:noFill/>
                  </a:ln>
                  <a:solidFill>
                    <a:srgbClr val="000000"/>
                  </a:solidFill>
                  <a:effectLst/>
                  <a:uLnTx/>
                  <a:uFillTx/>
                  <a:latin typeface="HK Grotesk Bold" panose="020B0604020202020204" charset="0"/>
                  <a:ea typeface="+mn-ea"/>
                  <a:cs typeface="+mn-cs"/>
                </a:rPr>
                <a:t>AI Apps Landing Zone</a:t>
              </a:r>
            </a:p>
            <a:p>
              <a:pPr marL="0" marR="0" lvl="0" indent="0" algn="ctr"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000" b="1" i="0" u="none" strike="noStrike" kern="1200" cap="none" spc="0" normalizeH="0" baseline="0" noProof="0">
                  <a:ln>
                    <a:noFill/>
                  </a:ln>
                  <a:solidFill>
                    <a:srgbClr val="B85CBC"/>
                  </a:solidFill>
                  <a:effectLst/>
                  <a:uLnTx/>
                  <a:uFillTx/>
                  <a:latin typeface="HK Grotesk Bold" panose="020B0604020202020204" charset="0"/>
                  <a:ea typeface="+mn-ea"/>
                  <a:cs typeface="+mn-cs"/>
                  <a:hlinkClick r:id="rId7">
                    <a:extLst>
                      <a:ext uri="{A12FA001-AC4F-418D-AE19-62706E023703}">
                        <ahyp:hlinkClr xmlns:ahyp="http://schemas.microsoft.com/office/drawing/2018/hyperlinkcolor" val="tx"/>
                      </a:ext>
                    </a:extLst>
                  </a:hlinkClick>
                </a:rPr>
                <a:t>https://github.com/Azure/AI-Landing-Zones</a:t>
              </a:r>
              <a:r>
                <a:rPr kumimoji="0" lang="en-US" sz="2000" b="1" i="0" u="none" strike="noStrike" kern="1200" cap="none" spc="0" normalizeH="0" baseline="0" noProof="0">
                  <a:ln>
                    <a:noFill/>
                  </a:ln>
                  <a:solidFill>
                    <a:srgbClr val="B85CBC"/>
                  </a:solidFill>
                  <a:effectLst/>
                  <a:uLnTx/>
                  <a:uFillTx/>
                  <a:latin typeface="HK Grotesk Bold" panose="020B0604020202020204" charset="0"/>
                  <a:ea typeface="+mn-ea"/>
                  <a:cs typeface="+mn-cs"/>
                </a:rPr>
                <a:t> </a:t>
              </a:r>
            </a:p>
          </p:txBody>
        </p:sp>
        <p:sp>
          <p:nvSpPr>
            <p:cNvPr id="41" name="Content Placeholder 2">
              <a:extLst>
                <a:ext uri="{FF2B5EF4-FFF2-40B4-BE49-F238E27FC236}">
                  <a16:creationId xmlns:a16="http://schemas.microsoft.com/office/drawing/2014/main" id="{7E064B84-12C9-F6ED-C9D5-B9F0354539DA}"/>
                </a:ext>
              </a:extLst>
            </p:cNvPr>
            <p:cNvSpPr txBox="1">
              <a:spLocks/>
            </p:cNvSpPr>
            <p:nvPr/>
          </p:nvSpPr>
          <p:spPr>
            <a:xfrm>
              <a:off x="6550701" y="3362488"/>
              <a:ext cx="5211763" cy="2393745"/>
            </a:xfrm>
            <a:prstGeom prst="rect">
              <a:avLst/>
            </a:prstGeom>
          </p:spPr>
          <p:txBody>
            <a:bodyPr anchor="ct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8600"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1800" b="0" i="0" u="none" strike="noStrike" kern="1200" cap="none" spc="0" normalizeH="0" baseline="0" noProof="0">
                  <a:ln>
                    <a:noFill/>
                  </a:ln>
                  <a:solidFill>
                    <a:srgbClr val="000000"/>
                  </a:solidFill>
                  <a:effectLst/>
                  <a:uLnTx/>
                  <a:uFillTx/>
                  <a:latin typeface="Segoe UI"/>
                  <a:ea typeface="+mn-ea"/>
                  <a:cs typeface="Segoe UI" panose="020B0502040204020203" pitchFamily="34" charset="0"/>
                </a:rPr>
                <a:t>Deployed </a:t>
              </a:r>
              <a:r>
                <a:rPr kumimoji="0" lang="en-US" sz="1800" b="1" i="0" u="sng" strike="noStrike" kern="1200" cap="none" spc="0" normalizeH="0" baseline="0" noProof="0">
                  <a:ln>
                    <a:noFill/>
                  </a:ln>
                  <a:solidFill>
                    <a:srgbClr val="000000"/>
                  </a:solidFill>
                  <a:effectLst/>
                  <a:uLnTx/>
                  <a:uFillTx/>
                  <a:latin typeface="Segoe UI"/>
                  <a:ea typeface="+mn-ea"/>
                  <a:cs typeface="Segoe UI" panose="020B0502040204020203" pitchFamily="34" charset="0"/>
                </a:rPr>
                <a:t>at a spoke</a:t>
              </a:r>
            </a:p>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Will have many deployments</a:t>
              </a:r>
            </a:p>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This will be deployed for each business unit or use-case</a:t>
              </a:r>
            </a:p>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1400" b="0" i="0" u="none" strike="noStrike" kern="1200" cap="none" spc="0" normalizeH="0" baseline="0" noProof="0">
                  <a:ln>
                    <a:noFill/>
                  </a:ln>
                  <a:solidFill>
                    <a:srgbClr val="000000"/>
                  </a:solidFill>
                  <a:effectLst/>
                  <a:uLnTx/>
                  <a:uFillTx/>
                  <a:latin typeface="Segoe UI"/>
                  <a:ea typeface="+mn-ea"/>
                  <a:cs typeface="+mn-cs"/>
                </a:rPr>
                <a:t>Accelerate development through templated deployment that is configurable</a:t>
              </a:r>
            </a:p>
          </p:txBody>
        </p:sp>
      </p:grpSp>
      <p:sp>
        <p:nvSpPr>
          <p:cNvPr id="43" name="Octagon 42">
            <a:extLst>
              <a:ext uri="{FF2B5EF4-FFF2-40B4-BE49-F238E27FC236}">
                <a16:creationId xmlns:a16="http://schemas.microsoft.com/office/drawing/2014/main" id="{18301E61-0B6F-04D7-2019-90D9F343AE62}"/>
              </a:ext>
            </a:extLst>
          </p:cNvPr>
          <p:cNvSpPr/>
          <p:nvPr/>
        </p:nvSpPr>
        <p:spPr bwMode="auto">
          <a:xfrm>
            <a:off x="5650269" y="4799517"/>
            <a:ext cx="1078572" cy="1027539"/>
          </a:xfrm>
          <a:prstGeom prst="octagon">
            <a:avLst/>
          </a:prstGeom>
          <a:solidFill>
            <a:schemeClr val="tx1"/>
          </a:solidFill>
          <a:ln>
            <a:noFill/>
            <a:headEnd type="none" w="med" len="med"/>
            <a:tailEnd type="none" w="med" len="med"/>
          </a:ln>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base" latinLnBrk="0" hangingPunct="1">
              <a:lnSpc>
                <a:spcPct val="100000"/>
              </a:lnSpc>
              <a:spcBef>
                <a:spcPct val="0"/>
              </a:spcBef>
              <a:spcAft>
                <a:spcPts val="400"/>
              </a:spcAft>
              <a:buClrTx/>
              <a:buSzTx/>
              <a:buFontTx/>
              <a:buNone/>
              <a:tabLst/>
              <a:defRPr/>
            </a:pPr>
            <a:endParaRPr kumimoji="0" lang="en-US" sz="1100" b="0" i="1" u="none" strike="noStrike" kern="0" cap="none" spc="0" normalizeH="0" baseline="0" noProof="0" dirty="0">
              <a:ln>
                <a:noFill/>
              </a:ln>
              <a:solidFill>
                <a:srgbClr val="080808"/>
              </a:solidFill>
              <a:effectLst/>
              <a:uLnTx/>
              <a:uFillTx/>
              <a:latin typeface="Segoe UI"/>
              <a:ea typeface="+mn-ea"/>
              <a:cs typeface="Segoe UI" pitchFamily="34" charset="0"/>
            </a:endParaRPr>
          </a:p>
          <a:p>
            <a:pPr marL="0" marR="0" lvl="0" indent="0" algn="ctr" defTabSz="914400" eaLnBrk="1" fontAlgn="base" latinLnBrk="0" hangingPunct="1">
              <a:lnSpc>
                <a:spcPct val="100000"/>
              </a:lnSpc>
              <a:spcBef>
                <a:spcPct val="0"/>
              </a:spcBef>
              <a:spcAft>
                <a:spcPts val="400"/>
              </a:spcAft>
              <a:buClrTx/>
              <a:buSzTx/>
              <a:buFontTx/>
              <a:buNone/>
              <a:tabLst/>
              <a:defRPr/>
            </a:pPr>
            <a:endParaRPr lang="en-US" sz="1100" i="1" kern="0" dirty="0">
              <a:solidFill>
                <a:srgbClr val="080808"/>
              </a:solidFill>
              <a:latin typeface="Segoe UI"/>
              <a:cs typeface="Segoe UI" pitchFamily="34" charset="0"/>
            </a:endParaRPr>
          </a:p>
          <a:p>
            <a:pPr marL="0" marR="0" lvl="0" indent="0" algn="ctr" defTabSz="914400" eaLnBrk="1" fontAlgn="base" latinLnBrk="0" hangingPunct="1">
              <a:lnSpc>
                <a:spcPct val="100000"/>
              </a:lnSpc>
              <a:spcBef>
                <a:spcPct val="0"/>
              </a:spcBef>
              <a:spcAft>
                <a:spcPts val="400"/>
              </a:spcAft>
              <a:buClrTx/>
              <a:buSzTx/>
              <a:buFontTx/>
              <a:buNone/>
              <a:tabLst/>
              <a:defRPr/>
            </a:pPr>
            <a:r>
              <a:rPr kumimoji="0" lang="en-US" sz="1100" b="0" i="1" u="none" strike="noStrike" kern="0" cap="none" spc="0" normalizeH="0" baseline="0" noProof="0" dirty="0">
                <a:ln>
                  <a:noFill/>
                </a:ln>
                <a:solidFill>
                  <a:srgbClr val="080808"/>
                </a:solidFill>
                <a:effectLst/>
                <a:uLnTx/>
                <a:uFillTx/>
                <a:latin typeface="Segoe UI"/>
                <a:ea typeface="+mn-ea"/>
                <a:cs typeface="Segoe UI" pitchFamily="34" charset="0"/>
              </a:rPr>
              <a:t>Publish Contracts</a:t>
            </a:r>
            <a:endParaRPr kumimoji="0" lang="en-AE" sz="1100" b="0" i="1" u="none" strike="noStrike" kern="0" cap="none" spc="0" normalizeH="0" baseline="0" noProof="0" dirty="0">
              <a:ln>
                <a:noFill/>
              </a:ln>
              <a:solidFill>
                <a:srgbClr val="080808"/>
              </a:solidFill>
              <a:effectLst/>
              <a:uLnTx/>
              <a:uFillTx/>
              <a:latin typeface="Segoe UI"/>
              <a:ea typeface="+mn-ea"/>
              <a:cs typeface="Segoe UI" pitchFamily="34" charset="0"/>
            </a:endParaRPr>
          </a:p>
        </p:txBody>
      </p:sp>
      <p:sp>
        <p:nvSpPr>
          <p:cNvPr id="44" name="Octagon 43">
            <a:extLst>
              <a:ext uri="{FF2B5EF4-FFF2-40B4-BE49-F238E27FC236}">
                <a16:creationId xmlns:a16="http://schemas.microsoft.com/office/drawing/2014/main" id="{9719A26A-F339-FDB6-B648-14C0C89509F6}"/>
              </a:ext>
            </a:extLst>
          </p:cNvPr>
          <p:cNvSpPr/>
          <p:nvPr/>
        </p:nvSpPr>
        <p:spPr bwMode="auto">
          <a:xfrm>
            <a:off x="5550492" y="1580429"/>
            <a:ext cx="1078572" cy="1027539"/>
          </a:xfrm>
          <a:prstGeom prst="octagon">
            <a:avLst/>
          </a:prstGeom>
          <a:solidFill>
            <a:schemeClr val="tx1"/>
          </a:solidFill>
          <a:ln>
            <a:noFill/>
            <a:headEnd type="none" w="med" len="med"/>
            <a:tailEnd type="none" w="med" len="med"/>
          </a:ln>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base" latinLnBrk="0" hangingPunct="1">
              <a:lnSpc>
                <a:spcPct val="100000"/>
              </a:lnSpc>
              <a:spcBef>
                <a:spcPct val="0"/>
              </a:spcBef>
              <a:spcAft>
                <a:spcPts val="400"/>
              </a:spcAft>
              <a:buClrTx/>
              <a:buSzTx/>
              <a:buFontTx/>
              <a:buNone/>
              <a:tabLst/>
              <a:defRPr/>
            </a:pPr>
            <a:endParaRPr kumimoji="0" lang="en-US" sz="1100" b="0" i="1" u="none" strike="noStrike" kern="0" cap="none" spc="0" normalizeH="0" baseline="0" noProof="0" dirty="0">
              <a:ln>
                <a:noFill/>
              </a:ln>
              <a:solidFill>
                <a:srgbClr val="080808"/>
              </a:solidFill>
              <a:effectLst/>
              <a:uLnTx/>
              <a:uFillTx/>
              <a:latin typeface="Segoe UI"/>
              <a:ea typeface="+mn-ea"/>
              <a:cs typeface="Segoe UI" pitchFamily="34" charset="0"/>
            </a:endParaRPr>
          </a:p>
          <a:p>
            <a:pPr marL="0" marR="0" lvl="0" indent="0" algn="ctr" defTabSz="914400" eaLnBrk="1" fontAlgn="base" latinLnBrk="0" hangingPunct="1">
              <a:lnSpc>
                <a:spcPct val="100000"/>
              </a:lnSpc>
              <a:spcBef>
                <a:spcPct val="0"/>
              </a:spcBef>
              <a:spcAft>
                <a:spcPts val="400"/>
              </a:spcAft>
              <a:buClrTx/>
              <a:buSzTx/>
              <a:buFontTx/>
              <a:buNone/>
              <a:tabLst/>
              <a:defRPr/>
            </a:pPr>
            <a:endParaRPr kumimoji="0" lang="en-US" sz="1100" b="0" i="1" u="none" strike="noStrike" kern="0" cap="none" spc="0" normalizeH="0" baseline="0" noProof="0" dirty="0">
              <a:ln>
                <a:noFill/>
              </a:ln>
              <a:solidFill>
                <a:srgbClr val="080808"/>
              </a:solidFill>
              <a:effectLst/>
              <a:uLnTx/>
              <a:uFillTx/>
              <a:latin typeface="Segoe UI"/>
              <a:ea typeface="+mn-ea"/>
              <a:cs typeface="Segoe UI" pitchFamily="34" charset="0"/>
            </a:endParaRPr>
          </a:p>
          <a:p>
            <a:pPr marL="0" marR="0" lvl="0" indent="0" algn="ctr" defTabSz="914400" eaLnBrk="1" fontAlgn="base" latinLnBrk="0" hangingPunct="1">
              <a:lnSpc>
                <a:spcPct val="100000"/>
              </a:lnSpc>
              <a:spcBef>
                <a:spcPct val="0"/>
              </a:spcBef>
              <a:spcAft>
                <a:spcPts val="400"/>
              </a:spcAft>
              <a:buClrTx/>
              <a:buSzTx/>
              <a:buFontTx/>
              <a:buNone/>
              <a:tabLst/>
              <a:defRPr/>
            </a:pPr>
            <a:r>
              <a:rPr kumimoji="0" lang="en-US" sz="1100" b="0" i="1" u="none" strike="noStrike" kern="0" cap="none" spc="0" normalizeH="0" baseline="0" noProof="0" dirty="0">
                <a:ln>
                  <a:noFill/>
                </a:ln>
                <a:solidFill>
                  <a:srgbClr val="080808"/>
                </a:solidFill>
                <a:effectLst/>
                <a:uLnTx/>
                <a:uFillTx/>
                <a:latin typeface="Segoe UI"/>
                <a:ea typeface="+mn-ea"/>
                <a:cs typeface="Segoe UI" pitchFamily="34" charset="0"/>
              </a:rPr>
              <a:t>Access Contracts</a:t>
            </a:r>
            <a:endParaRPr kumimoji="0" lang="en-AE" sz="1100" b="0" i="1" u="none" strike="noStrike" kern="0" cap="none" spc="0" normalizeH="0" baseline="0" noProof="0" dirty="0">
              <a:ln>
                <a:noFill/>
              </a:ln>
              <a:solidFill>
                <a:srgbClr val="080808"/>
              </a:solidFill>
              <a:effectLst/>
              <a:uLnTx/>
              <a:uFillTx/>
              <a:latin typeface="Segoe UI"/>
              <a:ea typeface="+mn-ea"/>
              <a:cs typeface="Segoe UI" pitchFamily="34" charset="0"/>
            </a:endParaRPr>
          </a:p>
        </p:txBody>
      </p:sp>
      <p:pic>
        <p:nvPicPr>
          <p:cNvPr id="3" name="!! Logo Foundry">
            <a:extLst>
              <a:ext uri="{FF2B5EF4-FFF2-40B4-BE49-F238E27FC236}">
                <a16:creationId xmlns:a16="http://schemas.microsoft.com/office/drawing/2014/main" id="{F46C96CB-C7F2-DBBF-6248-FE8CA64F1B10}"/>
              </a:ext>
            </a:extLst>
          </p:cNvPr>
          <p:cNvPicPr>
            <a:picLocks noChangeAspect="1"/>
          </p:cNvPicPr>
          <p:nvPr/>
        </p:nvPicPr>
        <p:blipFill>
          <a:blip r:embed="rId8"/>
          <a:stretch>
            <a:fillRect/>
          </a:stretch>
        </p:blipFill>
        <p:spPr>
          <a:xfrm>
            <a:off x="8808143" y="1692613"/>
            <a:ext cx="537486" cy="563336"/>
          </a:xfrm>
          <a:prstGeom prst="rect">
            <a:avLst/>
          </a:prstGeom>
          <a:effectLst/>
        </p:spPr>
      </p:pic>
      <p:pic>
        <p:nvPicPr>
          <p:cNvPr id="6" name="Picture 5">
            <a:extLst>
              <a:ext uri="{FF2B5EF4-FFF2-40B4-BE49-F238E27FC236}">
                <a16:creationId xmlns:a16="http://schemas.microsoft.com/office/drawing/2014/main" id="{E6B4DA93-555A-72AD-327E-826083DEF4A1}"/>
              </a:ext>
            </a:extLst>
          </p:cNvPr>
          <p:cNvPicPr>
            <a:picLocks noChangeAspect="1"/>
          </p:cNvPicPr>
          <p:nvPr/>
        </p:nvPicPr>
        <p:blipFill>
          <a:blip r:embed="rId9"/>
          <a:srcRect l="21870" t="13956" r="22602" b="12482"/>
          <a:stretch>
            <a:fillRect/>
          </a:stretch>
        </p:blipFill>
        <p:spPr>
          <a:xfrm>
            <a:off x="5922464" y="1662764"/>
            <a:ext cx="334418" cy="443033"/>
          </a:xfrm>
          <a:prstGeom prst="rect">
            <a:avLst/>
          </a:prstGeom>
        </p:spPr>
      </p:pic>
      <p:pic>
        <p:nvPicPr>
          <p:cNvPr id="5" name="Picture 4">
            <a:extLst>
              <a:ext uri="{FF2B5EF4-FFF2-40B4-BE49-F238E27FC236}">
                <a16:creationId xmlns:a16="http://schemas.microsoft.com/office/drawing/2014/main" id="{C01FE20D-A35B-FA21-6691-A2488BCEBFB9}"/>
              </a:ext>
            </a:extLst>
          </p:cNvPr>
          <p:cNvPicPr>
            <a:picLocks noChangeAspect="1"/>
          </p:cNvPicPr>
          <p:nvPr/>
        </p:nvPicPr>
        <p:blipFill>
          <a:blip r:embed="rId9"/>
          <a:srcRect l="21870" t="13956" r="22602" b="12482"/>
          <a:stretch>
            <a:fillRect/>
          </a:stretch>
        </p:blipFill>
        <p:spPr>
          <a:xfrm>
            <a:off x="6011713" y="4868827"/>
            <a:ext cx="334418" cy="443033"/>
          </a:xfrm>
          <a:prstGeom prst="rect">
            <a:avLst/>
          </a:prstGeom>
        </p:spPr>
      </p:pic>
    </p:spTree>
    <p:extLst>
      <p:ext uri="{BB962C8B-B14F-4D97-AF65-F5344CB8AC3E}">
        <p14:creationId xmlns:p14="http://schemas.microsoft.com/office/powerpoint/2010/main" val="21914248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1000"/>
                                        <p:tgtEl>
                                          <p:spTgt spid="37"/>
                                        </p:tgtEl>
                                      </p:cBhvr>
                                    </p:animEffect>
                                    <p:anim calcmode="lin" valueType="num">
                                      <p:cBhvr>
                                        <p:cTn id="15" dur="1000" fill="hold"/>
                                        <p:tgtEl>
                                          <p:spTgt spid="37"/>
                                        </p:tgtEl>
                                        <p:attrNameLst>
                                          <p:attrName>ppt_x</p:attrName>
                                        </p:attrNameLst>
                                      </p:cBhvr>
                                      <p:tavLst>
                                        <p:tav tm="0">
                                          <p:val>
                                            <p:strVal val="#ppt_x"/>
                                          </p:val>
                                        </p:tav>
                                        <p:tav tm="100000">
                                          <p:val>
                                            <p:strVal val="#ppt_x"/>
                                          </p:val>
                                        </p:tav>
                                      </p:tavLst>
                                    </p:anim>
                                    <p:anim calcmode="lin" valueType="num">
                                      <p:cBhvr>
                                        <p:cTn id="16" dur="1000" fill="hold"/>
                                        <p:tgtEl>
                                          <p:spTgt spid="37"/>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p:cTn id="26" dur="500" fill="hold"/>
                                        <p:tgtEl>
                                          <p:spTgt spid="44"/>
                                        </p:tgtEl>
                                        <p:attrNameLst>
                                          <p:attrName>ppt_w</p:attrName>
                                        </p:attrNameLst>
                                      </p:cBhvr>
                                      <p:tavLst>
                                        <p:tav tm="0">
                                          <p:val>
                                            <p:fltVal val="0"/>
                                          </p:val>
                                        </p:tav>
                                        <p:tav tm="100000">
                                          <p:val>
                                            <p:strVal val="#ppt_w"/>
                                          </p:val>
                                        </p:tav>
                                      </p:tavLst>
                                    </p:anim>
                                    <p:anim calcmode="lin" valueType="num">
                                      <p:cBhvr>
                                        <p:cTn id="27" dur="500" fill="hold"/>
                                        <p:tgtEl>
                                          <p:spTgt spid="44"/>
                                        </p:tgtEl>
                                        <p:attrNameLst>
                                          <p:attrName>ppt_h</p:attrName>
                                        </p:attrNameLst>
                                      </p:cBhvr>
                                      <p:tavLst>
                                        <p:tav tm="0">
                                          <p:val>
                                            <p:fltVal val="0"/>
                                          </p:val>
                                        </p:tav>
                                        <p:tav tm="100000">
                                          <p:val>
                                            <p:strVal val="#ppt_h"/>
                                          </p:val>
                                        </p:tav>
                                      </p:tavLst>
                                    </p:anim>
                                    <p:animEffect transition="in" filter="fade">
                                      <p:cBhvr>
                                        <p:cTn id="28" dur="500"/>
                                        <p:tgtEl>
                                          <p:spTgt spid="44"/>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arn(inVertical)">
                                      <p:cBhvr>
                                        <p:cTn id="33" dur="500"/>
                                        <p:tgtEl>
                                          <p:spTgt spid="6"/>
                                        </p:tgtEl>
                                      </p:cBhvr>
                                    </p:animEffect>
                                  </p:childTnLst>
                                </p:cTn>
                              </p:par>
                              <p:par>
                                <p:cTn id="34" presetID="6" presetClass="emph" presetSubtype="0" fill="hold" grpId="1" nodeType="withEffect">
                                  <p:stCondLst>
                                    <p:cond delay="0"/>
                                  </p:stCondLst>
                                  <p:childTnLst>
                                    <p:animScale>
                                      <p:cBhvr>
                                        <p:cTn id="35" dur="2000" fill="hold"/>
                                        <p:tgtEl>
                                          <p:spTgt spid="44"/>
                                        </p:tgtEl>
                                      </p:cBhvr>
                                      <p:by x="150000" y="150000"/>
                                    </p:animScale>
                                  </p:childTnLst>
                                </p:cTn>
                              </p:par>
                            </p:childTnLst>
                          </p:cTn>
                        </p:par>
                        <p:par>
                          <p:cTn id="36" fill="hold">
                            <p:stCondLst>
                              <p:cond delay="2000"/>
                            </p:stCondLst>
                            <p:childTnLst>
                              <p:par>
                                <p:cTn id="37" presetID="6" presetClass="emph" presetSubtype="0" fill="hold" grpId="2" nodeType="afterEffect">
                                  <p:stCondLst>
                                    <p:cond delay="0"/>
                                  </p:stCondLst>
                                  <p:childTnLst>
                                    <p:animScale>
                                      <p:cBhvr>
                                        <p:cTn id="38" dur="2000" fill="hold"/>
                                        <p:tgtEl>
                                          <p:spTgt spid="44"/>
                                        </p:tgtEl>
                                      </p:cBhvr>
                                      <p:by x="75000" y="75000"/>
                                    </p:animScale>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43"/>
                                        </p:tgtEl>
                                        <p:attrNameLst>
                                          <p:attrName>style.visibility</p:attrName>
                                        </p:attrNameLst>
                                      </p:cBhvr>
                                      <p:to>
                                        <p:strVal val="visible"/>
                                      </p:to>
                                    </p:set>
                                    <p:anim calcmode="lin" valueType="num">
                                      <p:cBhvr>
                                        <p:cTn id="43" dur="500" fill="hold"/>
                                        <p:tgtEl>
                                          <p:spTgt spid="43"/>
                                        </p:tgtEl>
                                        <p:attrNameLst>
                                          <p:attrName>ppt_w</p:attrName>
                                        </p:attrNameLst>
                                      </p:cBhvr>
                                      <p:tavLst>
                                        <p:tav tm="0">
                                          <p:val>
                                            <p:fltVal val="0"/>
                                          </p:val>
                                        </p:tav>
                                        <p:tav tm="100000">
                                          <p:val>
                                            <p:strVal val="#ppt_w"/>
                                          </p:val>
                                        </p:tav>
                                      </p:tavLst>
                                    </p:anim>
                                    <p:anim calcmode="lin" valueType="num">
                                      <p:cBhvr>
                                        <p:cTn id="44" dur="500" fill="hold"/>
                                        <p:tgtEl>
                                          <p:spTgt spid="43"/>
                                        </p:tgtEl>
                                        <p:attrNameLst>
                                          <p:attrName>ppt_h</p:attrName>
                                        </p:attrNameLst>
                                      </p:cBhvr>
                                      <p:tavLst>
                                        <p:tav tm="0">
                                          <p:val>
                                            <p:fltVal val="0"/>
                                          </p:val>
                                        </p:tav>
                                        <p:tav tm="100000">
                                          <p:val>
                                            <p:strVal val="#ppt_h"/>
                                          </p:val>
                                        </p:tav>
                                      </p:tavLst>
                                    </p:anim>
                                    <p:animEffect transition="in" filter="fade">
                                      <p:cBhvr>
                                        <p:cTn id="45" dur="500"/>
                                        <p:tgtEl>
                                          <p:spTgt spid="43"/>
                                        </p:tgtEl>
                                      </p:cBhvr>
                                    </p:animEffect>
                                  </p:childTnLst>
                                </p:cTn>
                              </p:par>
                              <p:par>
                                <p:cTn id="46" presetID="16" presetClass="entr" presetSubtype="21" fill="hold" nodeType="with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barn(inVertical)">
                                      <p:cBhvr>
                                        <p:cTn id="48" dur="500"/>
                                        <p:tgtEl>
                                          <p:spTgt spid="5"/>
                                        </p:tgtEl>
                                      </p:cBhvr>
                                    </p:animEffect>
                                  </p:childTnLst>
                                </p:cTn>
                              </p:par>
                              <p:par>
                                <p:cTn id="49" presetID="6" presetClass="emph" presetSubtype="0" fill="hold" grpId="1" nodeType="withEffect">
                                  <p:stCondLst>
                                    <p:cond delay="0"/>
                                  </p:stCondLst>
                                  <p:childTnLst>
                                    <p:animScale>
                                      <p:cBhvr>
                                        <p:cTn id="50" dur="2000" fill="hold"/>
                                        <p:tgtEl>
                                          <p:spTgt spid="43"/>
                                        </p:tgtEl>
                                      </p:cBhvr>
                                      <p:by x="150000" y="150000"/>
                                    </p:animScale>
                                  </p:childTnLst>
                                </p:cTn>
                              </p:par>
                            </p:childTnLst>
                          </p:cTn>
                        </p:par>
                        <p:par>
                          <p:cTn id="51" fill="hold">
                            <p:stCondLst>
                              <p:cond delay="2000"/>
                            </p:stCondLst>
                            <p:childTnLst>
                              <p:par>
                                <p:cTn id="52" presetID="6" presetClass="emph" presetSubtype="0" fill="hold" grpId="2" nodeType="afterEffect">
                                  <p:stCondLst>
                                    <p:cond delay="0"/>
                                  </p:stCondLst>
                                  <p:childTnLst>
                                    <p:animScale>
                                      <p:cBhvr>
                                        <p:cTn id="53" dur="2000" fill="hold"/>
                                        <p:tgtEl>
                                          <p:spTgt spid="43"/>
                                        </p:tgtEl>
                                      </p:cBhvr>
                                      <p:by x="75000" y="75000"/>
                                    </p:animScale>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10" presetClass="entr" presetSubtype="0"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500"/>
                                        <p:tgtEl>
                                          <p:spTgt spid="28"/>
                                        </p:tgtEl>
                                      </p:cBhvr>
                                    </p:animEffect>
                                  </p:childTnLst>
                                </p:cTn>
                              </p:par>
                              <p:par>
                                <p:cTn id="64" presetID="42" presetClass="path" presetSubtype="0" decel="100000" fill="hold" grpId="1" nodeType="withEffect">
                                  <p:stCondLst>
                                    <p:cond delay="0"/>
                                  </p:stCondLst>
                                  <p:childTnLst>
                                    <p:animMotion origin="layout" path="M -1.45833E-6 -2.22222E-6 L -0.04271 -2.22222E-6 " pathEditMode="relative" rAng="0" ptsTypes="AA">
                                      <p:cBhvr>
                                        <p:cTn id="65" dur="700" spd="-100000" fill="hold"/>
                                        <p:tgtEl>
                                          <p:spTgt spid="28"/>
                                        </p:tgtEl>
                                        <p:attrNameLst>
                                          <p:attrName>ppt_x</p:attrName>
                                          <p:attrName>ppt_y</p:attrName>
                                        </p:attrNameLst>
                                      </p:cBhvr>
                                      <p:rCtr x="-213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36" grpId="0" animBg="1"/>
      <p:bldP spid="43" grpId="0" animBg="1"/>
      <p:bldP spid="43" grpId="1" animBg="1"/>
      <p:bldP spid="43" grpId="2" animBg="1"/>
      <p:bldP spid="44" grpId="0" animBg="1"/>
      <p:bldP spid="44" grpId="1" animBg="1"/>
      <p:bldP spid="44" grpId="2"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30FD3-6CCA-BDBD-882B-C8DD81F81951}"/>
            </a:ext>
          </a:extLst>
        </p:cNvPr>
        <p:cNvGrpSpPr/>
        <p:nvPr/>
      </p:nvGrpSpPr>
      <p:grpSpPr>
        <a:xfrm>
          <a:off x="0" y="0"/>
          <a:ext cx="0" cy="0"/>
          <a:chOff x="0" y="0"/>
          <a:chExt cx="0" cy="0"/>
        </a:xfrm>
      </p:grpSpPr>
      <p:pic>
        <p:nvPicPr>
          <p:cNvPr id="22" name="Picture 21">
            <a:extLst>
              <a:ext uri="{FF2B5EF4-FFF2-40B4-BE49-F238E27FC236}">
                <a16:creationId xmlns:a16="http://schemas.microsoft.com/office/drawing/2014/main" id="{C6E93422-02F6-98CE-4A66-BF05770CCAAC}"/>
              </a:ext>
              <a:ext uri="{C183D7F6-B498-43B3-948B-1728B52AA6E4}">
                <adec:decorative xmlns:adec="http://schemas.microsoft.com/office/drawing/2017/decorative" val="1"/>
              </a:ext>
            </a:extLst>
          </p:cNvPr>
          <p:cNvPicPr>
            <a:picLocks noChangeAspect="1"/>
          </p:cNvPicPr>
          <p:nvPr/>
        </p:nvPicPr>
        <p:blipFill>
          <a:blip r:embed="rId3"/>
          <a:srcRect t="13025" b="14408"/>
          <a:stretch>
            <a:fillRect/>
          </a:stretch>
        </p:blipFill>
        <p:spPr>
          <a:xfrm>
            <a:off x="898342" y="0"/>
            <a:ext cx="10395317" cy="6858000"/>
          </a:xfrm>
          <a:prstGeom prst="rect">
            <a:avLst/>
          </a:prstGeom>
        </p:spPr>
      </p:pic>
      <p:sp>
        <p:nvSpPr>
          <p:cNvPr id="2" name="Rounded Rectangle 16">
            <a:extLst>
              <a:ext uri="{FF2B5EF4-FFF2-40B4-BE49-F238E27FC236}">
                <a16:creationId xmlns:a16="http://schemas.microsoft.com/office/drawing/2014/main" id="{FB1A6B3F-BA37-E7EA-F019-B5188F01A62A}"/>
              </a:ext>
              <a:ext uri="{C183D7F6-B498-43B3-948B-1728B52AA6E4}">
                <adec:decorative xmlns:adec="http://schemas.microsoft.com/office/drawing/2017/decorative" val="1"/>
              </a:ext>
            </a:extLst>
          </p:cNvPr>
          <p:cNvSpPr>
            <a:spLocks/>
          </p:cNvSpPr>
          <p:nvPr/>
        </p:nvSpPr>
        <p:spPr>
          <a:xfrm>
            <a:off x="647605" y="2474240"/>
            <a:ext cx="10892412" cy="3293614"/>
          </a:xfrm>
          <a:prstGeom prst="roundRect">
            <a:avLst>
              <a:gd name="adj" fmla="val 3468"/>
            </a:avLst>
          </a:prstGeom>
          <a:noFill/>
          <a:ln w="12700" cap="rnd">
            <a:solidFill>
              <a:schemeClr val="tx1">
                <a:alpha val="60000"/>
              </a:schemeClr>
            </a:solidFill>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84" rtl="0" eaLnBrk="1" fontAlgn="auto" latinLnBrk="0" hangingPunct="1">
              <a:lnSpc>
                <a:spcPct val="100000"/>
              </a:lnSpc>
              <a:spcBef>
                <a:spcPts val="174"/>
              </a:spcBef>
              <a:spcAft>
                <a:spcPts val="0"/>
              </a:spcAft>
              <a:buClrTx/>
              <a:buSzTx/>
              <a:buFontTx/>
              <a:buNone/>
              <a:tabLst/>
              <a:defRPr/>
            </a:pPr>
            <a:endParaRPr kumimoji="0" lang="en-US" sz="2170" b="1" i="0" u="none" strike="noStrike" kern="1200" cap="none" spc="0" normalizeH="0" baseline="0" noProof="0">
              <a:ln>
                <a:noFill/>
              </a:ln>
              <a:gradFill>
                <a:gsLst>
                  <a:gs pos="41958">
                    <a:srgbClr val="FFFFFF"/>
                  </a:gs>
                  <a:gs pos="63000">
                    <a:srgbClr val="FFFFFF"/>
                  </a:gs>
                </a:gsLst>
                <a:lin ang="0" scaled="0"/>
              </a:gradFill>
              <a:effectLst/>
              <a:uLnTx/>
              <a:uFillTx/>
              <a:latin typeface="Segoe Sans Text"/>
              <a:ea typeface="+mn-ea"/>
              <a:cs typeface="Segoe Sans Display Semibold" pitchFamily="2" charset="0"/>
            </a:endParaRPr>
          </a:p>
        </p:txBody>
      </p:sp>
      <p:sp>
        <p:nvSpPr>
          <p:cNvPr id="24" name="Rounded Rectangle 2">
            <a:extLst>
              <a:ext uri="{FF2B5EF4-FFF2-40B4-BE49-F238E27FC236}">
                <a16:creationId xmlns:a16="http://schemas.microsoft.com/office/drawing/2014/main" id="{C7217602-B858-4C01-B3ED-5CDD619B74B7}"/>
              </a:ext>
              <a:ext uri="{C183D7F6-B498-43B3-948B-1728B52AA6E4}">
                <adec:decorative xmlns:adec="http://schemas.microsoft.com/office/drawing/2017/decorative" val="1"/>
              </a:ext>
            </a:extLst>
          </p:cNvPr>
          <p:cNvSpPr/>
          <p:nvPr/>
        </p:nvSpPr>
        <p:spPr>
          <a:xfrm>
            <a:off x="841078" y="4322397"/>
            <a:ext cx="10501088" cy="640080"/>
          </a:xfrm>
          <a:prstGeom prst="roundRect">
            <a:avLst>
              <a:gd name="adj" fmla="val 38521"/>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lIns="594360" tIns="91440" rIns="91440"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Segoe Sans Text Semibold"/>
                <a:ea typeface="+mn-ea"/>
                <a:cs typeface="+mn-cs"/>
              </a:rPr>
              <a:t>           </a:t>
            </a:r>
          </a:p>
        </p:txBody>
      </p:sp>
      <p:cxnSp>
        <p:nvCxnSpPr>
          <p:cNvPr id="82" name="!!Straight Arrow Connector 18">
            <a:extLst>
              <a:ext uri="{FF2B5EF4-FFF2-40B4-BE49-F238E27FC236}">
                <a16:creationId xmlns:a16="http://schemas.microsoft.com/office/drawing/2014/main" id="{FAD3E25A-62EB-6BCC-8932-0028A17DA61A}"/>
              </a:ext>
              <a:ext uri="{C183D7F6-B498-43B3-948B-1728B52AA6E4}">
                <adec:decorative xmlns:adec="http://schemas.microsoft.com/office/drawing/2017/decorative" val="1"/>
              </a:ext>
            </a:extLst>
          </p:cNvPr>
          <p:cNvCxnSpPr>
            <a:cxnSpLocks/>
            <a:stCxn id="91" idx="3"/>
            <a:endCxn id="20" idx="1"/>
          </p:cNvCxnSpPr>
          <p:nvPr/>
        </p:nvCxnSpPr>
        <p:spPr>
          <a:xfrm>
            <a:off x="1815918" y="5317132"/>
            <a:ext cx="8555785" cy="0"/>
          </a:xfrm>
          <a:prstGeom prst="straightConnector1">
            <a:avLst/>
          </a:prstGeom>
          <a:ln w="22225">
            <a:gradFill flip="none" rotWithShape="1">
              <a:gsLst>
                <a:gs pos="0">
                  <a:schemeClr val="accent2">
                    <a:lumMod val="50000"/>
                  </a:schemeClr>
                </a:gs>
                <a:gs pos="100000">
                  <a:srgbClr val="8661C5"/>
                </a:gs>
                <a:gs pos="39000">
                  <a:schemeClr val="accent1"/>
                </a:gs>
              </a:gsLst>
              <a:lin ang="0" scaled="1"/>
              <a:tileRect/>
            </a:gradFill>
            <a:headEnd type="arrow" w="med" len="med"/>
            <a:tailEnd type="arrow" w="med" len="med"/>
          </a:ln>
        </p:spPr>
        <p:style>
          <a:lnRef idx="1">
            <a:schemeClr val="dk1"/>
          </a:lnRef>
          <a:fillRef idx="0">
            <a:schemeClr val="dk1"/>
          </a:fillRef>
          <a:effectRef idx="0">
            <a:schemeClr val="dk1"/>
          </a:effectRef>
          <a:fontRef idx="minor">
            <a:schemeClr val="tx1"/>
          </a:fontRef>
        </p:style>
      </p:cxnSp>
      <p:pic>
        <p:nvPicPr>
          <p:cNvPr id="19" name="Picture 18">
            <a:extLst>
              <a:ext uri="{FF2B5EF4-FFF2-40B4-BE49-F238E27FC236}">
                <a16:creationId xmlns:a16="http://schemas.microsoft.com/office/drawing/2014/main" id="{DAD13782-E231-EE26-E287-C644E494A0DF}"/>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15131" y="4384389"/>
            <a:ext cx="535432" cy="535432"/>
          </a:xfrm>
          <a:prstGeom prst="rect">
            <a:avLst/>
          </a:prstGeom>
        </p:spPr>
      </p:pic>
      <p:pic>
        <p:nvPicPr>
          <p:cNvPr id="10" name="Picture 9">
            <a:extLst>
              <a:ext uri="{FF2B5EF4-FFF2-40B4-BE49-F238E27FC236}">
                <a16:creationId xmlns:a16="http://schemas.microsoft.com/office/drawing/2014/main" id="{E2AB4410-B67A-515B-BCE5-0F887A4B74DD}"/>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809863" y="605664"/>
            <a:ext cx="572275" cy="547159"/>
          </a:xfrm>
          <a:prstGeom prst="rect">
            <a:avLst/>
          </a:prstGeom>
        </p:spPr>
      </p:pic>
      <p:sp>
        <p:nvSpPr>
          <p:cNvPr id="12" name="Title 1">
            <a:extLst>
              <a:ext uri="{FF2B5EF4-FFF2-40B4-BE49-F238E27FC236}">
                <a16:creationId xmlns:a16="http://schemas.microsoft.com/office/drawing/2014/main" id="{06A18076-61A2-361F-7D6A-D01B5AC3EABB}"/>
              </a:ext>
            </a:extLst>
          </p:cNvPr>
          <p:cNvSpPr txBox="1">
            <a:spLocks noGrp="1"/>
          </p:cNvSpPr>
          <p:nvPr>
            <p:ph type="title" idx="4294967295"/>
          </p:nvPr>
        </p:nvSpPr>
        <p:spPr>
          <a:xfrm>
            <a:off x="4064383" y="1267321"/>
            <a:ext cx="4054475" cy="547687"/>
          </a:xfrm>
          <a:prstGeom prst="rect">
            <a:avLst/>
          </a:prstGeom>
          <a:noFill/>
          <a:ln>
            <a:noFill/>
            <a:prstDash/>
          </a:ln>
          <a:effectLst/>
        </p:spPr>
        <p:txBody>
          <a:bodyPr rot="0" spcFirstLastPara="0" vertOverflow="overflow" horzOverflow="overflow" vert="horz" wrap="square" lIns="54187" tIns="0" rIns="54187" bIns="54187" numCol="1" spcCol="0" rtlCol="0" fromWordArt="0" anchor="ctr" anchorCtr="0" forceAA="0" compatLnSpc="1">
            <a:prstTxWarp prst="textNoShape">
              <a:avLst/>
            </a:prstTxWarp>
            <a:spAutoFit/>
          </a:bodyPr>
          <a:lstStyle>
            <a:defPPr>
              <a:defRPr lang="en-US"/>
            </a:defPPr>
            <a:lvl1pPr algn="ctr" defTabSz="2413689" fontAlgn="base">
              <a:lnSpc>
                <a:spcPct val="100000"/>
              </a:lnSpc>
              <a:spcBef>
                <a:spcPct val="0"/>
              </a:spcBef>
              <a:spcAft>
                <a:spcPct val="0"/>
              </a:spcAft>
              <a:buNone/>
              <a:tabLst>
                <a:tab pos="2455604" algn="l"/>
              </a:tabLst>
              <a:defRPr lang="en-US" sz="11500" b="0" cap="none" spc="-50" baseline="0" dirty="0" smtClean="0">
                <a:ln w="3175">
                  <a:noFill/>
                </a:ln>
                <a:gradFill>
                  <a:gsLst>
                    <a:gs pos="94406">
                      <a:srgbClr val="FFFFFF">
                        <a:lumMod val="75000"/>
                        <a:lumOff val="25000"/>
                      </a:srgbClr>
                    </a:gs>
                    <a:gs pos="80000">
                      <a:srgbClr val="FFFFFF">
                        <a:lumMod val="75000"/>
                        <a:lumOff val="25000"/>
                      </a:srgbClr>
                    </a:gs>
                  </a:gsLst>
                  <a:path path="circle">
                    <a:fillToRect l="100000" t="100000"/>
                  </a:path>
                </a:gradFill>
                <a:effectLst/>
                <a:latin typeface="Segoe UI Variable Display Semib" pitchFamily="2" charset="0"/>
              </a:defRPr>
            </a:lvl1pPr>
          </a:lstStyle>
          <a:p>
            <a:pPr marL="0" marR="0" lvl="0" indent="0" algn="ctr" defTabSz="536254" rtl="0" eaLnBrk="1" fontAlgn="base" latinLnBrk="0" hangingPunct="1">
              <a:lnSpc>
                <a:spcPct val="100000"/>
              </a:lnSpc>
              <a:spcBef>
                <a:spcPct val="0"/>
              </a:spcBef>
              <a:spcAft>
                <a:spcPct val="0"/>
              </a:spcAft>
              <a:buClrTx/>
              <a:buSzTx/>
              <a:buFontTx/>
              <a:buNone/>
              <a:tabLst>
                <a:tab pos="545566" algn="l"/>
              </a:tabLst>
              <a:defRPr/>
            </a:pPr>
            <a:r>
              <a:rPr kumimoji="0" lang="en-US" sz="3200" b="0" i="0" u="none" strike="noStrike" kern="1200" cap="none" spc="0" normalizeH="0" baseline="0" noProof="0">
                <a:ln w="3175">
                  <a:noFill/>
                </a:ln>
                <a:gradFill>
                  <a:gsLst>
                    <a:gs pos="10092">
                      <a:srgbClr val="000000"/>
                    </a:gs>
                    <a:gs pos="33028">
                      <a:srgbClr val="000000"/>
                    </a:gs>
                  </a:gsLst>
                  <a:path path="circle">
                    <a:fillToRect l="100000" t="100000"/>
                  </a:path>
                </a:gradFill>
                <a:effectLst/>
                <a:uLnTx/>
                <a:uFillTx/>
                <a:latin typeface="Segoe Sans Text Semibold"/>
                <a:ea typeface="+mn-ea"/>
                <a:cs typeface="Segoe Sans Display Semibold"/>
              </a:rPr>
              <a:t>Microsoft Foundry</a:t>
            </a:r>
            <a:endParaRPr kumimoji="0" lang="en-CA" sz="3200" b="0" i="0" u="none" strike="noStrike" kern="1200" cap="none" spc="0" normalizeH="0" baseline="0" noProof="0">
              <a:ln w="3175">
                <a:noFill/>
              </a:ln>
              <a:gradFill>
                <a:gsLst>
                  <a:gs pos="10092">
                    <a:srgbClr val="000000"/>
                  </a:gs>
                  <a:gs pos="33028">
                    <a:srgbClr val="000000"/>
                  </a:gs>
                </a:gsLst>
                <a:path path="circle">
                  <a:fillToRect l="100000" t="100000"/>
                </a:path>
              </a:gradFill>
              <a:effectLst/>
              <a:uLnTx/>
              <a:uFillTx/>
              <a:latin typeface="Segoe Sans Text Semibold"/>
              <a:ea typeface="+mn-ea"/>
              <a:cs typeface="Segoe Sans Display Semibold"/>
            </a:endParaRPr>
          </a:p>
        </p:txBody>
      </p:sp>
      <p:sp>
        <p:nvSpPr>
          <p:cNvPr id="13" name="TextBox 12">
            <a:extLst>
              <a:ext uri="{FF2B5EF4-FFF2-40B4-BE49-F238E27FC236}">
                <a16:creationId xmlns:a16="http://schemas.microsoft.com/office/drawing/2014/main" id="{03C7F25A-98B3-663E-D0F9-6305F2ED312A}"/>
              </a:ext>
            </a:extLst>
          </p:cNvPr>
          <p:cNvSpPr txBox="1"/>
          <p:nvPr/>
        </p:nvSpPr>
        <p:spPr>
          <a:xfrm>
            <a:off x="2845678" y="1684621"/>
            <a:ext cx="6500644" cy="369332"/>
          </a:xfrm>
          <a:prstGeom prst="rect">
            <a:avLst/>
          </a:prstGeom>
          <a:noFill/>
        </p:spPr>
        <p:txBody>
          <a:bodyPr wrap="square" lIns="0" tIns="0" rIns="0" bIns="0" rtlCol="0" anchor="t">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50" normalizeH="0" baseline="0" noProof="0">
                <a:ln w="3175">
                  <a:noFill/>
                </a:ln>
                <a:gradFill>
                  <a:gsLst>
                    <a:gs pos="0">
                      <a:srgbClr val="C03BC4"/>
                    </a:gs>
                    <a:gs pos="100000">
                      <a:srgbClr val="0078D4"/>
                    </a:gs>
                  </a:gsLst>
                  <a:path path="circle">
                    <a:fillToRect l="100000" t="100000"/>
                  </a:path>
                </a:gradFill>
                <a:effectLst/>
                <a:uLnTx/>
                <a:uFillTx/>
                <a:latin typeface="Segoe Sans Text Semibold"/>
                <a:ea typeface="+mn-ea"/>
                <a:cs typeface="Segoe UI" pitchFamily="34" charset="0"/>
              </a:rPr>
              <a:t>The AI app and agent factory</a:t>
            </a:r>
          </a:p>
        </p:txBody>
      </p:sp>
      <p:sp>
        <p:nvSpPr>
          <p:cNvPr id="4" name="Rectangle: Rounded Corners 146">
            <a:extLst>
              <a:ext uri="{FF2B5EF4-FFF2-40B4-BE49-F238E27FC236}">
                <a16:creationId xmlns:a16="http://schemas.microsoft.com/office/drawing/2014/main" id="{8F97DFB3-B8B2-0D55-87FF-E120FC4335E2}"/>
              </a:ext>
              <a:ext uri="{C183D7F6-B498-43B3-948B-1728B52AA6E4}">
                <adec:decorative xmlns:adec="http://schemas.microsoft.com/office/drawing/2017/decorative" val="0"/>
              </a:ext>
            </a:extLst>
          </p:cNvPr>
          <p:cNvSpPr/>
          <p:nvPr/>
        </p:nvSpPr>
        <p:spPr bwMode="auto">
          <a:xfrm>
            <a:off x="841077" y="2844884"/>
            <a:ext cx="2011680" cy="1280160"/>
          </a:xfrm>
          <a:prstGeom prst="roundRect">
            <a:avLst>
              <a:gd name="adj" fmla="val 20830"/>
            </a:avLst>
          </a:prstGeom>
          <a:solidFill>
            <a:schemeClr val="bg1"/>
          </a:solidFill>
          <a:ln>
            <a:noFill/>
          </a:ln>
          <a:effectLst>
            <a:outerShdw blurRad="50800" dist="38100" dir="5400000" algn="t" rotWithShape="0">
              <a:prstClr val="black">
                <a:alpha val="40000"/>
              </a:prstClr>
            </a:outerShdw>
          </a:effectLst>
        </p:spPr>
        <p:txBody>
          <a:bodyPr wrap="square" lIns="91440" tIns="91440" rIns="91440" bIns="91440" rtlCol="0" anchor="b" anchorCtr="0">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541895" rtl="0" eaLnBrk="1" fontAlgn="auto" latinLnBrk="0" hangingPunct="1">
              <a:lnSpc>
                <a:spcPct val="100000"/>
              </a:lnSpc>
              <a:spcBef>
                <a:spcPct val="0"/>
              </a:spcBef>
              <a:spcAft>
                <a:spcPct val="0"/>
              </a:spcAft>
              <a:buClrTx/>
              <a:buSzTx/>
              <a:buFontTx/>
              <a:buNone/>
              <a:tabLst>
                <a:tab pos="881290" algn="l"/>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Models</a:t>
            </a:r>
          </a:p>
        </p:txBody>
      </p:sp>
      <p:sp>
        <p:nvSpPr>
          <p:cNvPr id="33" name="Rectangle: Rounded Corners 146">
            <a:extLst>
              <a:ext uri="{FF2B5EF4-FFF2-40B4-BE49-F238E27FC236}">
                <a16:creationId xmlns:a16="http://schemas.microsoft.com/office/drawing/2014/main" id="{CEB6CCCE-8318-D5F2-A759-6E917A3F0522}"/>
              </a:ext>
              <a:ext uri="{C183D7F6-B498-43B3-948B-1728B52AA6E4}">
                <adec:decorative xmlns:adec="http://schemas.microsoft.com/office/drawing/2017/decorative" val="0"/>
              </a:ext>
            </a:extLst>
          </p:cNvPr>
          <p:cNvSpPr/>
          <p:nvPr/>
        </p:nvSpPr>
        <p:spPr bwMode="auto">
          <a:xfrm>
            <a:off x="2964524" y="2873586"/>
            <a:ext cx="2011680" cy="1248937"/>
          </a:xfrm>
          <a:prstGeom prst="roundRect">
            <a:avLst>
              <a:gd name="adj" fmla="val 20830"/>
            </a:avLst>
          </a:prstGeom>
          <a:solidFill>
            <a:schemeClr val="bg1"/>
          </a:solidFill>
          <a:ln>
            <a:noFill/>
          </a:ln>
          <a:effectLst>
            <a:outerShdw blurRad="50800" dist="38100" dir="5400000" algn="t" rotWithShape="0">
              <a:prstClr val="black">
                <a:alpha val="40000"/>
              </a:prstClr>
            </a:outerShdw>
          </a:effectLst>
        </p:spPr>
        <p:txBody>
          <a:bodyPr wrap="square" lIns="91440" tIns="91440" rIns="91440" bIns="91440" rtlCol="0" anchor="b" anchorCtr="0">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541895" rtl="0" eaLnBrk="1" fontAlgn="auto" latinLnBrk="0" hangingPunct="1">
              <a:lnSpc>
                <a:spcPct val="100000"/>
              </a:lnSpc>
              <a:spcBef>
                <a:spcPct val="0"/>
              </a:spcBef>
              <a:spcAft>
                <a:spcPct val="0"/>
              </a:spcAft>
              <a:buClrTx/>
              <a:buSzTx/>
              <a:buFontTx/>
              <a:buNone/>
              <a:tabLst>
                <a:tab pos="881290" algn="l"/>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Agent Service</a:t>
            </a:r>
          </a:p>
        </p:txBody>
      </p:sp>
      <p:sp>
        <p:nvSpPr>
          <p:cNvPr id="43" name="Rectangle: Rounded Corners 146">
            <a:extLst>
              <a:ext uri="{FF2B5EF4-FFF2-40B4-BE49-F238E27FC236}">
                <a16:creationId xmlns:a16="http://schemas.microsoft.com/office/drawing/2014/main" id="{7E440147-F5F0-89DE-50BE-C7D151ADACFA}"/>
              </a:ext>
              <a:ext uri="{C183D7F6-B498-43B3-948B-1728B52AA6E4}">
                <adec:decorative xmlns:adec="http://schemas.microsoft.com/office/drawing/2017/decorative" val="0"/>
              </a:ext>
            </a:extLst>
          </p:cNvPr>
          <p:cNvSpPr/>
          <p:nvPr/>
        </p:nvSpPr>
        <p:spPr bwMode="auto">
          <a:xfrm>
            <a:off x="5087971" y="2876108"/>
            <a:ext cx="2011680" cy="1248936"/>
          </a:xfrm>
          <a:prstGeom prst="roundRect">
            <a:avLst>
              <a:gd name="adj" fmla="val 20830"/>
            </a:avLst>
          </a:prstGeom>
          <a:solidFill>
            <a:schemeClr val="bg1"/>
          </a:solidFill>
          <a:ln>
            <a:noFill/>
          </a:ln>
          <a:effectLst>
            <a:outerShdw blurRad="50800" dist="38100" dir="5400000" algn="t" rotWithShape="0">
              <a:prstClr val="black">
                <a:alpha val="40000"/>
              </a:prstClr>
            </a:outerShdw>
          </a:effectLst>
        </p:spPr>
        <p:txBody>
          <a:bodyPr wrap="square" lIns="91440" tIns="91440" rIns="91440" bIns="91440" rtlCol="0" anchor="b" anchorCtr="0">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541895" rtl="0" eaLnBrk="1" fontAlgn="auto" latinLnBrk="0" hangingPunct="1">
              <a:lnSpc>
                <a:spcPct val="100000"/>
              </a:lnSpc>
              <a:spcBef>
                <a:spcPct val="0"/>
              </a:spcBef>
              <a:spcAft>
                <a:spcPct val="0"/>
              </a:spcAft>
              <a:buClrTx/>
              <a:buSzTx/>
              <a:buFontTx/>
              <a:buNone/>
              <a:tabLst>
                <a:tab pos="881290" algn="l"/>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IQ</a:t>
            </a:r>
          </a:p>
        </p:txBody>
      </p:sp>
      <p:sp>
        <p:nvSpPr>
          <p:cNvPr id="45" name="Rectangle: Rounded Corners 146">
            <a:extLst>
              <a:ext uri="{FF2B5EF4-FFF2-40B4-BE49-F238E27FC236}">
                <a16:creationId xmlns:a16="http://schemas.microsoft.com/office/drawing/2014/main" id="{3E32EDD2-0650-8C5C-60D5-5A38EC145F2A}"/>
              </a:ext>
              <a:ext uri="{C183D7F6-B498-43B3-948B-1728B52AA6E4}">
                <adec:decorative xmlns:adec="http://schemas.microsoft.com/office/drawing/2017/decorative" val="0"/>
              </a:ext>
            </a:extLst>
          </p:cNvPr>
          <p:cNvSpPr/>
          <p:nvPr/>
        </p:nvSpPr>
        <p:spPr bwMode="auto">
          <a:xfrm>
            <a:off x="7210182" y="2873586"/>
            <a:ext cx="2011680" cy="1241431"/>
          </a:xfrm>
          <a:prstGeom prst="roundRect">
            <a:avLst>
              <a:gd name="adj" fmla="val 20830"/>
            </a:avLst>
          </a:prstGeom>
          <a:solidFill>
            <a:schemeClr val="accent1">
              <a:lumMod val="60000"/>
              <a:lumOff val="40000"/>
            </a:schemeClr>
          </a:solidFill>
          <a:ln>
            <a:noFill/>
          </a:ln>
          <a:effectLst>
            <a:outerShdw blurRad="50800" dist="38100" algn="l" rotWithShape="0">
              <a:prstClr val="black">
                <a:alpha val="40000"/>
              </a:prstClr>
            </a:outerShdw>
          </a:effectLst>
        </p:spPr>
        <p:txBody>
          <a:bodyPr wrap="square" lIns="91440" tIns="91440" rIns="91440" bIns="91440" rtlCol="0" anchor="b" anchorCtr="0">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541895" rtl="0" eaLnBrk="1" fontAlgn="auto" latinLnBrk="0" hangingPunct="1">
              <a:lnSpc>
                <a:spcPct val="100000"/>
              </a:lnSpc>
              <a:spcBef>
                <a:spcPct val="0"/>
              </a:spcBef>
              <a:spcAft>
                <a:spcPct val="0"/>
              </a:spcAft>
              <a:buClrTx/>
              <a:buSzTx/>
              <a:buFontTx/>
              <a:buNone/>
              <a:tabLst>
                <a:tab pos="881290" algn="l"/>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Tools</a:t>
            </a:r>
          </a:p>
        </p:txBody>
      </p:sp>
      <p:sp>
        <p:nvSpPr>
          <p:cNvPr id="46" name="Rectangle: Rounded Corners 146">
            <a:extLst>
              <a:ext uri="{FF2B5EF4-FFF2-40B4-BE49-F238E27FC236}">
                <a16:creationId xmlns:a16="http://schemas.microsoft.com/office/drawing/2014/main" id="{4786250D-2246-4FFB-8E7E-88C0D2E59153}"/>
              </a:ext>
              <a:ext uri="{C183D7F6-B498-43B3-948B-1728B52AA6E4}">
                <adec:decorative xmlns:adec="http://schemas.microsoft.com/office/drawing/2017/decorative" val="0"/>
              </a:ext>
            </a:extLst>
          </p:cNvPr>
          <p:cNvSpPr/>
          <p:nvPr/>
        </p:nvSpPr>
        <p:spPr bwMode="auto">
          <a:xfrm>
            <a:off x="9330486" y="2873585"/>
            <a:ext cx="2011680" cy="1241431"/>
          </a:xfrm>
          <a:prstGeom prst="roundRect">
            <a:avLst>
              <a:gd name="adj" fmla="val 20830"/>
            </a:avLst>
          </a:prstGeom>
          <a:solidFill>
            <a:schemeClr val="bg1"/>
          </a:solidFill>
          <a:ln>
            <a:noFill/>
          </a:ln>
          <a:effectLst>
            <a:outerShdw blurRad="50800" dist="38100" dir="5400000" algn="t" rotWithShape="0">
              <a:prstClr val="black">
                <a:alpha val="40000"/>
              </a:prstClr>
            </a:outerShdw>
          </a:effectLst>
        </p:spPr>
        <p:txBody>
          <a:bodyPr wrap="square" lIns="91440" tIns="91440" rIns="91440" bIns="91440" rtlCol="0" anchor="b" anchorCtr="0">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Machine Learning</a:t>
            </a:r>
          </a:p>
        </p:txBody>
      </p:sp>
      <p:sp>
        <p:nvSpPr>
          <p:cNvPr id="30" name="TextBox 29">
            <a:extLst>
              <a:ext uri="{FF2B5EF4-FFF2-40B4-BE49-F238E27FC236}">
                <a16:creationId xmlns:a16="http://schemas.microsoft.com/office/drawing/2014/main" id="{14A501EE-5542-2F88-0C19-3D1D0A25306D}"/>
              </a:ext>
            </a:extLst>
          </p:cNvPr>
          <p:cNvSpPr txBox="1"/>
          <p:nvPr/>
        </p:nvSpPr>
        <p:spPr>
          <a:xfrm>
            <a:off x="5789326" y="4521027"/>
            <a:ext cx="1287542" cy="246221"/>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Sans Text Semibold"/>
                <a:ea typeface="+mn-ea"/>
                <a:cs typeface="+mn-cs"/>
              </a:rPr>
              <a:t>Control Plane</a:t>
            </a:r>
          </a:p>
        </p:txBody>
      </p:sp>
      <p:sp>
        <p:nvSpPr>
          <p:cNvPr id="91" name="Rectangle: Rounded Corners 146">
            <a:extLst>
              <a:ext uri="{FF2B5EF4-FFF2-40B4-BE49-F238E27FC236}">
                <a16:creationId xmlns:a16="http://schemas.microsoft.com/office/drawing/2014/main" id="{53BAE7DB-DA54-C258-ADB3-E768F1400977}"/>
              </a:ext>
              <a:ext uri="{C183D7F6-B498-43B3-948B-1728B52AA6E4}">
                <adec:decorative xmlns:adec="http://schemas.microsoft.com/office/drawing/2017/decorative" val="0"/>
              </a:ext>
            </a:extLst>
          </p:cNvPr>
          <p:cNvSpPr/>
          <p:nvPr/>
        </p:nvSpPr>
        <p:spPr bwMode="auto">
          <a:xfrm>
            <a:off x="843266" y="5146661"/>
            <a:ext cx="972652" cy="340959"/>
          </a:xfrm>
          <a:prstGeom prst="roundRect">
            <a:avLst>
              <a:gd name="adj" fmla="val 50000"/>
            </a:avLst>
          </a:prstGeom>
          <a:gradFill flip="none" rotWithShape="1">
            <a:gsLst>
              <a:gs pos="0">
                <a:srgbClr val="C03BC4"/>
              </a:gs>
              <a:gs pos="80000">
                <a:srgbClr val="0078D4"/>
              </a:gs>
            </a:gsLst>
            <a:path path="circle">
              <a:fillToRect l="100000" t="100000"/>
            </a:path>
            <a:tileRect r="-100000" b="-100000"/>
          </a:gradFill>
          <a:ln w="63897" cap="flat">
            <a:noFill/>
            <a:prstDash val="solid"/>
            <a:miter/>
          </a:ln>
          <a:effectLst>
            <a:outerShdw blurRad="63500" dist="63500" dir="2400000" algn="tl" rotWithShape="0">
              <a:srgbClr val="454142">
                <a:alpha val="20000"/>
              </a:srgbClr>
            </a:outerShdw>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17626"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gradFill>
                  <a:gsLst>
                    <a:gs pos="23776">
                      <a:srgbClr val="FFFFFF"/>
                    </a:gs>
                    <a:gs pos="42000">
                      <a:srgbClr val="FFFFFF"/>
                    </a:gs>
                  </a:gsLst>
                  <a:path path="circle">
                    <a:fillToRect l="100000" t="100000"/>
                  </a:path>
                </a:gradFill>
                <a:effectLst/>
                <a:uLnTx/>
                <a:uFillTx/>
                <a:latin typeface="Segoe Sans Text"/>
                <a:ea typeface="+mn-ea"/>
                <a:cs typeface="+mn-cs"/>
              </a:rPr>
              <a:t>Cloud</a:t>
            </a:r>
          </a:p>
        </p:txBody>
      </p:sp>
      <p:sp>
        <p:nvSpPr>
          <p:cNvPr id="20" name="Rectangle: Rounded Corners 146">
            <a:extLst>
              <a:ext uri="{FF2B5EF4-FFF2-40B4-BE49-F238E27FC236}">
                <a16:creationId xmlns:a16="http://schemas.microsoft.com/office/drawing/2014/main" id="{4BFDCA80-6A6D-68DE-F03C-6285E626EDE7}"/>
              </a:ext>
              <a:ext uri="{C183D7F6-B498-43B3-948B-1728B52AA6E4}">
                <adec:decorative xmlns:adec="http://schemas.microsoft.com/office/drawing/2017/decorative" val="0"/>
              </a:ext>
            </a:extLst>
          </p:cNvPr>
          <p:cNvSpPr/>
          <p:nvPr/>
        </p:nvSpPr>
        <p:spPr bwMode="auto">
          <a:xfrm>
            <a:off x="10371703" y="5146653"/>
            <a:ext cx="972652" cy="340959"/>
          </a:xfrm>
          <a:prstGeom prst="roundRect">
            <a:avLst>
              <a:gd name="adj" fmla="val 50000"/>
            </a:avLst>
          </a:prstGeom>
          <a:gradFill flip="none" rotWithShape="1">
            <a:gsLst>
              <a:gs pos="0">
                <a:srgbClr val="C03BC4"/>
              </a:gs>
              <a:gs pos="80000">
                <a:srgbClr val="0078D4"/>
              </a:gs>
            </a:gsLst>
            <a:path path="circle">
              <a:fillToRect l="100000" t="100000"/>
            </a:path>
            <a:tileRect r="-100000" b="-100000"/>
          </a:gradFill>
          <a:ln w="63897" cap="flat">
            <a:noFill/>
            <a:prstDash val="solid"/>
            <a:miter/>
          </a:ln>
          <a:effectLst>
            <a:outerShdw blurRad="63500" dist="63500" dir="2400000" algn="tl" rotWithShape="0">
              <a:srgbClr val="454142">
                <a:alpha val="20000"/>
              </a:srgbClr>
            </a:outerShdw>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17626"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gradFill>
                  <a:gsLst>
                    <a:gs pos="23776">
                      <a:srgbClr val="FFFFFF"/>
                    </a:gs>
                    <a:gs pos="42000">
                      <a:srgbClr val="FFFFFF"/>
                    </a:gs>
                  </a:gsLst>
                  <a:path path="circle">
                    <a:fillToRect l="100000" t="100000"/>
                  </a:path>
                </a:gradFill>
                <a:effectLst/>
                <a:uLnTx/>
                <a:uFillTx/>
                <a:latin typeface="Segoe Sans Text"/>
                <a:ea typeface="+mn-ea"/>
                <a:cs typeface="+mn-cs"/>
              </a:rPr>
              <a:t>Edge</a:t>
            </a:r>
          </a:p>
        </p:txBody>
      </p:sp>
      <p:sp>
        <p:nvSpPr>
          <p:cNvPr id="3" name="Rounded Rectangle 25">
            <a:extLst>
              <a:ext uri="{FF2B5EF4-FFF2-40B4-BE49-F238E27FC236}">
                <a16:creationId xmlns:a16="http://schemas.microsoft.com/office/drawing/2014/main" id="{4A482F91-0CE3-509C-F5DA-580986CEB02C}"/>
              </a:ext>
            </a:extLst>
          </p:cNvPr>
          <p:cNvSpPr/>
          <p:nvPr/>
        </p:nvSpPr>
        <p:spPr>
          <a:xfrm>
            <a:off x="3961809" y="5555694"/>
            <a:ext cx="4268383" cy="373523"/>
          </a:xfrm>
          <a:prstGeom prst="roundRect">
            <a:avLst>
              <a:gd name="adj" fmla="val 36011"/>
            </a:avLst>
          </a:prstGeom>
          <a:gradFill flip="none" rotWithShape="1">
            <a:gsLst>
              <a:gs pos="0">
                <a:srgbClr val="C03BC4"/>
              </a:gs>
              <a:gs pos="80000">
                <a:srgbClr val="0078D4"/>
              </a:gs>
            </a:gsLst>
            <a:path path="circle">
              <a:fillToRect l="100000" t="100000"/>
            </a:path>
            <a:tileRect r="-100000" b="-100000"/>
          </a:gradFill>
          <a:ln w="63897" cap="flat">
            <a:noFill/>
            <a:prstDash val="solid"/>
            <a:miter/>
          </a:ln>
          <a:effectLst>
            <a:outerShdw blurRad="63500" dist="63500" dir="2400000" algn="tl" rotWithShape="0">
              <a:srgbClr val="454142">
                <a:alpha val="20000"/>
              </a:srgbClr>
            </a:outerShdw>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p>
            <a:pPr marL="0" marR="0" lvl="0" indent="0" algn="ctr" defTabSz="717626"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gradFill>
                  <a:gsLst>
                    <a:gs pos="23776">
                      <a:srgbClr val="FFFFFF"/>
                    </a:gs>
                    <a:gs pos="42000">
                      <a:srgbClr val="FFFFFF"/>
                    </a:gs>
                  </a:gsLst>
                  <a:path path="circle">
                    <a:fillToRect l="100000" t="100000"/>
                  </a:path>
                </a:gradFill>
                <a:effectLst/>
                <a:uLnTx/>
                <a:uFillTx/>
                <a:latin typeface="Segoe Sans Text Semibold"/>
                <a:ea typeface="+mn-ea"/>
                <a:cs typeface="+mn-cs"/>
              </a:rPr>
              <a:t>Security, compliance, and governance</a:t>
            </a:r>
          </a:p>
        </p:txBody>
      </p:sp>
      <p:pic>
        <p:nvPicPr>
          <p:cNvPr id="61" name="Picture 60">
            <a:extLst>
              <a:ext uri="{FF2B5EF4-FFF2-40B4-BE49-F238E27FC236}">
                <a16:creationId xmlns:a16="http://schemas.microsoft.com/office/drawing/2014/main" id="{E0AB22BD-E4B5-4C56-A1D1-DEC35BF6A6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757996" y="3012930"/>
            <a:ext cx="667251" cy="667251"/>
          </a:xfrm>
          <a:prstGeom prst="rect">
            <a:avLst/>
          </a:prstGeom>
          <a:ln>
            <a:noFill/>
          </a:ln>
        </p:spPr>
      </p:pic>
      <p:pic>
        <p:nvPicPr>
          <p:cNvPr id="11" name="Picture 10">
            <a:extLst>
              <a:ext uri="{FF2B5EF4-FFF2-40B4-BE49-F238E27FC236}">
                <a16:creationId xmlns:a16="http://schemas.microsoft.com/office/drawing/2014/main" id="{16E29E7A-1E3C-51B5-F9AD-CDAE6A74BA4F}"/>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13315" y="3043952"/>
            <a:ext cx="605206" cy="605206"/>
          </a:xfrm>
          <a:prstGeom prst="rect">
            <a:avLst/>
          </a:prstGeom>
        </p:spPr>
      </p:pic>
      <p:pic>
        <p:nvPicPr>
          <p:cNvPr id="14" name="Picture 13">
            <a:extLst>
              <a:ext uri="{FF2B5EF4-FFF2-40B4-BE49-F238E27FC236}">
                <a16:creationId xmlns:a16="http://schemas.microsoft.com/office/drawing/2014/main" id="{8CDCCC89-D574-FBF0-1237-48B27A07C364}"/>
              </a:ext>
              <a:ext uri="{C183D7F6-B498-43B3-948B-1728B52AA6E4}">
                <adec:decorative xmlns:adec="http://schemas.microsoft.com/office/drawing/2017/decorative" val="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037268" y="3047498"/>
            <a:ext cx="598115" cy="598115"/>
          </a:xfrm>
          <a:prstGeom prst="rect">
            <a:avLst/>
          </a:prstGeom>
        </p:spPr>
      </p:pic>
      <p:pic>
        <p:nvPicPr>
          <p:cNvPr id="17" name="Picture 16">
            <a:extLst>
              <a:ext uri="{FF2B5EF4-FFF2-40B4-BE49-F238E27FC236}">
                <a16:creationId xmlns:a16="http://schemas.microsoft.com/office/drawing/2014/main" id="{76DEDC18-BD93-C37E-87C1-4192879504BB}"/>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945849" y="3076383"/>
            <a:ext cx="540345" cy="540345"/>
          </a:xfrm>
          <a:prstGeom prst="rect">
            <a:avLst/>
          </a:prstGeom>
        </p:spPr>
      </p:pic>
      <p:pic>
        <p:nvPicPr>
          <p:cNvPr id="23" name="Picture 22">
            <a:extLst>
              <a:ext uri="{FF2B5EF4-FFF2-40B4-BE49-F238E27FC236}">
                <a16:creationId xmlns:a16="http://schemas.microsoft.com/office/drawing/2014/main" id="{1D0635D3-EE22-EF9B-3009-D016B161C29A}"/>
              </a:ext>
              <a:ext uri="{C183D7F6-B498-43B3-948B-1728B52AA6E4}">
                <adec:decorative xmlns:adec="http://schemas.microsoft.com/office/drawing/2017/decorative" val="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669117" y="3047498"/>
            <a:ext cx="598115" cy="598115"/>
          </a:xfrm>
          <a:prstGeom prst="rect">
            <a:avLst/>
          </a:prstGeom>
        </p:spPr>
      </p:pic>
      <p:pic>
        <p:nvPicPr>
          <p:cNvPr id="6" name="Picture 5">
            <a:extLst>
              <a:ext uri="{FF2B5EF4-FFF2-40B4-BE49-F238E27FC236}">
                <a16:creationId xmlns:a16="http://schemas.microsoft.com/office/drawing/2014/main" id="{C43D9B2C-7954-D80A-84EF-825DE99EA641}"/>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13315" y="3047498"/>
            <a:ext cx="605206" cy="605206"/>
          </a:xfrm>
          <a:prstGeom prst="rect">
            <a:avLst/>
          </a:prstGeom>
        </p:spPr>
      </p:pic>
    </p:spTree>
    <p:extLst>
      <p:ext uri="{BB962C8B-B14F-4D97-AF65-F5344CB8AC3E}">
        <p14:creationId xmlns:p14="http://schemas.microsoft.com/office/powerpoint/2010/main" val="3026244810"/>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869FF-C372-CC7F-CD38-E61AD6D74E98}"/>
            </a:ext>
          </a:extLst>
        </p:cNvPr>
        <p:cNvGrpSpPr/>
        <p:nvPr/>
      </p:nvGrpSpPr>
      <p:grpSpPr>
        <a:xfrm>
          <a:off x="0" y="0"/>
          <a:ext cx="0" cy="0"/>
          <a:chOff x="0" y="0"/>
          <a:chExt cx="0" cy="0"/>
        </a:xfrm>
      </p:grpSpPr>
      <p:sp>
        <p:nvSpPr>
          <p:cNvPr id="6" name="Oval 5">
            <a:extLst>
              <a:ext uri="{FF2B5EF4-FFF2-40B4-BE49-F238E27FC236}">
                <a16:creationId xmlns:a16="http://schemas.microsoft.com/office/drawing/2014/main" id="{3CD0C22B-07E8-D5B1-F4E5-CF30792AC9E8}"/>
              </a:ext>
              <a:ext uri="{C183D7F6-B498-43B3-948B-1728B52AA6E4}">
                <adec:decorative xmlns:adec="http://schemas.microsoft.com/office/drawing/2017/decorative" val="1"/>
              </a:ext>
            </a:extLst>
          </p:cNvPr>
          <p:cNvSpPr>
            <a:spLocks/>
          </p:cNvSpPr>
          <p:nvPr/>
        </p:nvSpPr>
        <p:spPr bwMode="auto">
          <a:xfrm>
            <a:off x="-1655296" y="-1383944"/>
            <a:ext cx="15502592" cy="9625889"/>
          </a:xfrm>
          <a:prstGeom prst="ellipse">
            <a:avLst/>
          </a:prstGeom>
          <a:gradFill flip="none" rotWithShape="1">
            <a:gsLst>
              <a:gs pos="90000">
                <a:srgbClr val="E2D9F1"/>
              </a:gs>
              <a:gs pos="10000">
                <a:srgbClr val="DCEDE8"/>
              </a:gs>
              <a:gs pos="50000">
                <a:srgbClr val="C6E3F3"/>
              </a:gs>
            </a:gsLst>
            <a:lin ang="0" scaled="0"/>
            <a:tileRect/>
          </a:gradFill>
          <a:ln>
            <a:noFill/>
            <a:headEnd type="none" w="med" len="med"/>
            <a:tailEnd type="none" w="med" len="med"/>
          </a:ln>
          <a:effectLst>
            <a:softEdge rad="1270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4000" b="0" i="0" u="none" strike="noStrike" kern="1200" cap="none" spc="0" normalizeH="0" baseline="0" noProof="0" err="1">
              <a:ln>
                <a:noFill/>
              </a:ln>
              <a:solidFill>
                <a:srgbClr val="EE0000"/>
              </a:solidFill>
              <a:effectLst/>
              <a:uLnTx/>
              <a:uFillTx/>
              <a:latin typeface="Segoe UI"/>
              <a:ea typeface="+mn-ea"/>
              <a:cs typeface="Segoe UI" pitchFamily="34" charset="0"/>
            </a:endParaRPr>
          </a:p>
        </p:txBody>
      </p:sp>
      <p:sp>
        <p:nvSpPr>
          <p:cNvPr id="11" name="Rounded Rectangle 64">
            <a:extLst>
              <a:ext uri="{FF2B5EF4-FFF2-40B4-BE49-F238E27FC236}">
                <a16:creationId xmlns:a16="http://schemas.microsoft.com/office/drawing/2014/main" id="{FB4566C5-05DF-6A5B-44BF-A711BDE51A74}"/>
              </a:ext>
              <a:ext uri="{C183D7F6-B498-43B3-948B-1728B52AA6E4}">
                <adec:decorative xmlns:adec="http://schemas.microsoft.com/office/drawing/2017/decorative" val="1"/>
              </a:ext>
            </a:extLst>
          </p:cNvPr>
          <p:cNvSpPr/>
          <p:nvPr/>
        </p:nvSpPr>
        <p:spPr bwMode="auto">
          <a:xfrm>
            <a:off x="588263" y="1442719"/>
            <a:ext cx="11027664" cy="4645565"/>
          </a:xfrm>
          <a:prstGeom prst="roundRect">
            <a:avLst>
              <a:gd name="adj" fmla="val 10686"/>
            </a:avLst>
          </a:prstGeom>
          <a:solidFill>
            <a:srgbClr val="FFFFFF"/>
          </a:solidFill>
          <a:ln w="12700" cap="flat">
            <a:solidFill>
              <a:schemeClr val="bg1">
                <a:lumMod val="75000"/>
              </a:schemeClr>
            </a:solidFill>
            <a:prstDash val="solid"/>
            <a:miter/>
          </a:ln>
          <a:effectLst/>
        </p:spPr>
        <p:txBody>
          <a:bodyPr rot="0" spcFirstLastPara="0" vertOverflow="overflow" horzOverflow="overflow" vert="horz" wrap="square" lIns="0" tIns="0" rIns="0" bIns="18288" numCol="1" spcCol="0" rtlCol="0" fromWordArt="0" anchor="ctr" anchorCtr="0" forceAA="0" compatLnSpc="1">
            <a:prstTxWarp prst="textNoShape">
              <a:avLst/>
            </a:prstTxWarp>
            <a:noAutofit/>
          </a:bodyPr>
          <a:lstStyle/>
          <a:p>
            <a:pPr algn="ctr" defTabSz="914400">
              <a:defRPr/>
            </a:pPr>
            <a:br>
              <a:rPr lang="en-US"/>
            </a:br>
            <a:endParaRPr lang="en-US"/>
          </a:p>
          <a:p>
            <a:pPr defTabSz="914400">
              <a:defRPr/>
            </a:pPr>
            <a:r>
              <a:rPr lang="en-US" sz="1000">
                <a:gradFill>
                  <a:gsLst>
                    <a:gs pos="23776">
                      <a:srgbClr val="FFFFFF"/>
                    </a:gs>
                    <a:gs pos="42000">
                      <a:srgbClr val="FFFFFF"/>
                    </a:gs>
                  </a:gsLst>
                  <a:path path="circle">
                    <a:fillToRect l="100000" t="100000"/>
                  </a:path>
                </a:gradFill>
                <a:latin typeface="helvetica"/>
                <a:cs typeface="helvetica"/>
              </a:rPr>
              <a:t>File Properties</a:t>
            </a:r>
            <a:endParaRPr lang="en-US"/>
          </a:p>
          <a:p>
            <a:pPr algn="ctr" defTabSz="914400">
              <a:defRPr/>
            </a:pPr>
            <a:r>
              <a:rPr lang="en-US" sz="1000">
                <a:gradFill>
                  <a:gsLst>
                    <a:gs pos="23776">
                      <a:srgbClr val="FFFFFF"/>
                    </a:gs>
                    <a:gs pos="42000">
                      <a:srgbClr val="FFFFFF"/>
                    </a:gs>
                  </a:gsLst>
                  <a:path path="circle">
                    <a:fillToRect l="100000" t="100000"/>
                  </a:path>
                </a:gradFill>
                <a:latin typeface="helvetica"/>
                <a:cs typeface="helvetica"/>
              </a:rPr>
              <a:t>Owner</a:t>
            </a:r>
            <a:endParaRPr lang="en-US"/>
          </a:p>
          <a:p>
            <a:pPr algn="ctr" defTabSz="914400">
              <a:defRPr/>
            </a:pPr>
            <a:r>
              <a:rPr lang="en-US" sz="1000">
                <a:gradFill>
                  <a:gsLst>
                    <a:gs pos="23776">
                      <a:srgbClr val="FFFFFF"/>
                    </a:gs>
                    <a:gs pos="42000">
                      <a:srgbClr val="FFFFFF"/>
                    </a:gs>
                  </a:gsLst>
                  <a:path path="circle">
                    <a:fillToRect l="100000" t="100000"/>
                  </a:path>
                </a:gradFill>
                <a:latin typeface="helvetica"/>
                <a:cs typeface="helvetica"/>
              </a:rPr>
              <a:t>IT ESS</a:t>
            </a:r>
            <a:endParaRPr lang="en-US"/>
          </a:p>
          <a:p>
            <a:pPr algn="ctr" defTabSz="914400">
              <a:defRPr/>
            </a:pPr>
            <a:r>
              <a:rPr lang="en-US" sz="1000">
                <a:gradFill>
                  <a:gsLst>
                    <a:gs pos="23776">
                      <a:srgbClr val="FFFFFF"/>
                    </a:gs>
                    <a:gs pos="42000">
                      <a:srgbClr val="FFFFFF"/>
                    </a:gs>
                  </a:gsLst>
                  <a:path path="circle">
                    <a:fillToRect l="100000" t="100000"/>
                  </a:path>
                </a:gradFill>
                <a:latin typeface="helvetica"/>
                <a:cs typeface="helvetica"/>
              </a:rPr>
              <a:t>Uploader</a:t>
            </a:r>
            <a:endParaRPr lang="en-US"/>
          </a:p>
          <a:p>
            <a:pPr algn="ctr" defTabSz="914400">
              <a:defRPr/>
            </a:pPr>
            <a:r>
              <a:rPr lang="en-US" sz="1000">
                <a:gradFill>
                  <a:gsLst>
                    <a:gs pos="23776">
                      <a:srgbClr val="FFFFFF"/>
                    </a:gs>
                    <a:gs pos="42000">
                      <a:srgbClr val="FFFFFF"/>
                    </a:gs>
                  </a:gsLst>
                  <a:path path="circle">
                    <a:fillToRect l="100000" t="100000"/>
                  </a:path>
                </a:gradFill>
                <a:latin typeface="helvetica"/>
                <a:cs typeface="helvetica"/>
              </a:rPr>
              <a:t>Bianca Nicholls</a:t>
            </a:r>
            <a:endParaRPr lang="en-US"/>
          </a:p>
          <a:p>
            <a:pPr algn="ctr" defTabSz="914400">
              <a:defRPr/>
            </a:pPr>
            <a:r>
              <a:rPr lang="en-US" sz="1000">
                <a:gradFill>
                  <a:gsLst>
                    <a:gs pos="23776">
                      <a:srgbClr val="FFFFFF"/>
                    </a:gs>
                    <a:gs pos="42000">
                      <a:srgbClr val="FFFFFF"/>
                    </a:gs>
                  </a:gsLst>
                  <a:path path="circle">
                    <a:fillToRect l="100000" t="100000"/>
                  </a:path>
                </a:gradFill>
                <a:latin typeface="helvetica"/>
                <a:cs typeface="helvetica"/>
              </a:rPr>
              <a:t>Created</a:t>
            </a:r>
            <a:endParaRPr lang="en-US"/>
          </a:p>
          <a:p>
            <a:pPr algn="ctr" defTabSz="914400">
              <a:defRPr/>
            </a:pPr>
            <a:r>
              <a:rPr lang="en-US" sz="1000">
                <a:gradFill>
                  <a:gsLst>
                    <a:gs pos="23776">
                      <a:srgbClr val="FFFFFF"/>
                    </a:gs>
                    <a:gs pos="42000">
                      <a:srgbClr val="FFFFFF"/>
                    </a:gs>
                  </a:gsLst>
                  <a:path path="circle">
                    <a:fillToRect l="100000" t="100000"/>
                  </a:path>
                </a:gradFill>
                <a:latin typeface="helvetica"/>
                <a:cs typeface="helvetica"/>
              </a:rPr>
              <a:t>Apr 20, 2018, 2:24 PM</a:t>
            </a:r>
            <a:endParaRPr lang="en-US"/>
          </a:p>
          <a:p>
            <a:pPr algn="ctr" defTabSz="914400">
              <a:defRPr/>
            </a:pPr>
            <a:r>
              <a:rPr lang="en-US" sz="1000">
                <a:gradFill>
                  <a:gsLst>
                    <a:gs pos="23776">
                      <a:srgbClr val="FFFFFF"/>
                    </a:gs>
                    <a:gs pos="42000">
                      <a:srgbClr val="FFFFFF"/>
                    </a:gs>
                  </a:gsLst>
                  <a:path path="circle">
                    <a:fillToRect l="100000" t="100000"/>
                  </a:path>
                </a:gradFill>
                <a:latin typeface="helvetica"/>
                <a:cs typeface="helvetica"/>
              </a:rPr>
              <a:t>Modified</a:t>
            </a:r>
            <a:endParaRPr lang="en-US"/>
          </a:p>
          <a:p>
            <a:pPr algn="ctr" defTabSz="914400">
              <a:defRPr/>
            </a:pPr>
            <a:r>
              <a:rPr lang="en-US" sz="1000">
                <a:gradFill>
                  <a:gsLst>
                    <a:gs pos="23776">
                      <a:srgbClr val="FFFFFF"/>
                    </a:gs>
                    <a:gs pos="42000">
                      <a:srgbClr val="FFFFFF"/>
                    </a:gs>
                  </a:gsLst>
                  <a:path path="circle">
                    <a:fillToRect l="100000" t="100000"/>
                  </a:path>
                </a:gradFill>
                <a:latin typeface="helvetica"/>
                <a:cs typeface="helvetica"/>
              </a:rPr>
              <a:t>Apr 20, 2018, 2:24 PM</a:t>
            </a:r>
            <a:endParaRPr lang="en-US"/>
          </a:p>
          <a:p>
            <a:pPr algn="ctr" defTabSz="914400">
              <a:defRPr/>
            </a:pPr>
            <a:r>
              <a:rPr lang="en-US" sz="1000">
                <a:gradFill>
                  <a:gsLst>
                    <a:gs pos="23776">
                      <a:srgbClr val="FFFFFF"/>
                    </a:gs>
                    <a:gs pos="42000">
                      <a:srgbClr val="FFFFFF"/>
                    </a:gs>
                  </a:gsLst>
                  <a:path path="circle">
                    <a:fillToRect l="100000" t="100000"/>
                  </a:path>
                </a:gradFill>
                <a:latin typeface="helvetica"/>
                <a:cs typeface="helvetica"/>
              </a:rPr>
              <a:t>Size</a:t>
            </a:r>
            <a:endParaRPr lang="en-US"/>
          </a:p>
          <a:p>
            <a:pPr algn="ctr" defTabSz="914400">
              <a:defRPr/>
            </a:pPr>
            <a:r>
              <a:rPr lang="en-US" sz="1100">
                <a:gradFill>
                  <a:gsLst>
                    <a:gs pos="23776">
                      <a:srgbClr val="FFFFFF"/>
                    </a:gs>
                    <a:gs pos="42000">
                      <a:srgbClr val="FFFFFF"/>
                    </a:gs>
                  </a:gsLst>
                  <a:path path="circle">
                    <a:fillToRect l="100000" t="100000"/>
                  </a:path>
                </a:gradFill>
                <a:latin typeface="Segoe UI"/>
                <a:cs typeface="Segoe UI"/>
              </a:rPr>
              <a:t>46.6 KB</a:t>
            </a:r>
            <a:endParaRPr lang="en-US"/>
          </a:p>
          <a:p>
            <a:pPr algn="ctr" defTabSz="914400">
              <a:defRPr/>
            </a:pPr>
            <a:br>
              <a:rPr lang="en-US"/>
            </a:br>
            <a:endParaRPr lang="en-US"/>
          </a:p>
          <a:p>
            <a:pPr marL="0" marR="0" lvl="0" indent="0" algn="ctr" defTabSz="914400">
              <a:lnSpc>
                <a:spcPct val="100000"/>
              </a:lnSpc>
              <a:spcBef>
                <a:spcPts val="0"/>
              </a:spcBef>
              <a:spcAft>
                <a:spcPts val="0"/>
              </a:spcAft>
              <a:buClrTx/>
              <a:buSzTx/>
              <a:buFontTx/>
              <a:buNone/>
              <a:tabLst/>
              <a:defRPr/>
            </a:pPr>
            <a:endParaRPr lang="en-US" sz="2000" b="0" i="0" u="none" strike="noStrike" kern="1200" cap="none" spc="0" normalizeH="0" baseline="0" noProof="0">
              <a:ln>
                <a:noFill/>
              </a:ln>
              <a:gradFill>
                <a:gsLst>
                  <a:gs pos="23776">
                    <a:srgbClr val="FFFFFF"/>
                  </a:gs>
                  <a:gs pos="42000">
                    <a:srgbClr val="FFFFFF"/>
                  </a:gs>
                </a:gsLst>
                <a:path path="circle">
                  <a:fillToRect l="100000" t="100000"/>
                </a:path>
              </a:gradFill>
              <a:effectLst/>
              <a:uLnTx/>
              <a:uFillTx/>
              <a:latin typeface="Segoe UI Semibold" panose="020B0702040204020203" pitchFamily="34" charset="0"/>
              <a:cs typeface="Segoe UI Semibold"/>
            </a:endParaRPr>
          </a:p>
        </p:txBody>
      </p:sp>
      <p:pic>
        <p:nvPicPr>
          <p:cNvPr id="3" name="Picture 2">
            <a:extLst>
              <a:ext uri="{FF2B5EF4-FFF2-40B4-BE49-F238E27FC236}">
                <a16:creationId xmlns:a16="http://schemas.microsoft.com/office/drawing/2014/main" id="{37488A4A-F0B4-9AB6-9AF4-B8E28AC72D03}"/>
              </a:ext>
              <a:ext uri="{C183D7F6-B498-43B3-948B-1728B52AA6E4}">
                <adec:decorative xmlns:adec="http://schemas.microsoft.com/office/drawing/2017/decorative" val="1"/>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100000"/>
                    </a14:imgEffect>
                  </a14:imgLayer>
                </a14:imgProps>
              </a:ext>
            </a:extLst>
          </a:blip>
          <a:stretch>
            <a:fillRect/>
          </a:stretch>
        </p:blipFill>
        <p:spPr>
          <a:xfrm>
            <a:off x="5195073" y="2740559"/>
            <a:ext cx="839458" cy="354146"/>
          </a:xfrm>
          <a:prstGeom prst="rect">
            <a:avLst/>
          </a:prstGeom>
        </p:spPr>
      </p:pic>
      <p:pic>
        <p:nvPicPr>
          <p:cNvPr id="7" name="Picture 6">
            <a:extLst>
              <a:ext uri="{FF2B5EF4-FFF2-40B4-BE49-F238E27FC236}">
                <a16:creationId xmlns:a16="http://schemas.microsoft.com/office/drawing/2014/main" id="{5BBD449E-43AF-D6CF-03D3-E6F775714394}"/>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234987" y="5316552"/>
            <a:ext cx="915744" cy="515104"/>
          </a:xfrm>
          <a:prstGeom prst="rect">
            <a:avLst/>
          </a:prstGeom>
        </p:spPr>
      </p:pic>
      <p:pic>
        <p:nvPicPr>
          <p:cNvPr id="9" name="Picture 8">
            <a:extLst>
              <a:ext uri="{FF2B5EF4-FFF2-40B4-BE49-F238E27FC236}">
                <a16:creationId xmlns:a16="http://schemas.microsoft.com/office/drawing/2014/main" id="{9391017A-9F81-ED5A-E900-B2F2DD77F88A}"/>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6398242" y="2610054"/>
            <a:ext cx="1093612" cy="615155"/>
          </a:xfrm>
          <a:prstGeom prst="rect">
            <a:avLst/>
          </a:prstGeom>
        </p:spPr>
      </p:pic>
      <p:pic>
        <p:nvPicPr>
          <p:cNvPr id="14" name="Picture 13">
            <a:extLst>
              <a:ext uri="{FF2B5EF4-FFF2-40B4-BE49-F238E27FC236}">
                <a16:creationId xmlns:a16="http://schemas.microsoft.com/office/drawing/2014/main" id="{104373CF-E860-A901-01E6-7225F676B061}"/>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2583693" y="4555952"/>
            <a:ext cx="1531334" cy="323281"/>
          </a:xfrm>
          <a:prstGeom prst="rect">
            <a:avLst/>
          </a:prstGeom>
        </p:spPr>
      </p:pic>
      <p:pic>
        <p:nvPicPr>
          <p:cNvPr id="16" name="Picture 15">
            <a:extLst>
              <a:ext uri="{FF2B5EF4-FFF2-40B4-BE49-F238E27FC236}">
                <a16:creationId xmlns:a16="http://schemas.microsoft.com/office/drawing/2014/main" id="{258912A2-D817-2269-20DC-BE5F9B474CF1}"/>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8726282" y="5453573"/>
            <a:ext cx="1187722" cy="236036"/>
          </a:xfrm>
          <a:prstGeom prst="rect">
            <a:avLst/>
          </a:prstGeom>
        </p:spPr>
      </p:pic>
      <p:pic>
        <p:nvPicPr>
          <p:cNvPr id="18" name="Picture 17">
            <a:extLst>
              <a:ext uri="{FF2B5EF4-FFF2-40B4-BE49-F238E27FC236}">
                <a16:creationId xmlns:a16="http://schemas.microsoft.com/office/drawing/2014/main" id="{9F0DBE9C-AE52-E1B3-9CAE-29E853119905}"/>
              </a:ext>
              <a:ext uri="{C183D7F6-B498-43B3-948B-1728B52AA6E4}">
                <adec:decorative xmlns:adec="http://schemas.microsoft.com/office/drawing/2017/decorative" val="1"/>
              </a:ext>
            </a:extLst>
          </p:cNvPr>
          <p:cNvPicPr>
            <a:picLocks noChangeAspect="1"/>
          </p:cNvPicPr>
          <p:nvPr/>
        </p:nvPicPr>
        <p:blipFill>
          <a:blip r:embed="rId9">
            <a:duotone>
              <a:prstClr val="black"/>
              <a:schemeClr val="accent4">
                <a:tint val="45000"/>
                <a:satMod val="400000"/>
              </a:schemeClr>
            </a:duotone>
          </a:blip>
          <a:stretch>
            <a:fillRect/>
          </a:stretch>
        </p:blipFill>
        <p:spPr>
          <a:xfrm>
            <a:off x="10021628" y="3644626"/>
            <a:ext cx="1292469" cy="359951"/>
          </a:xfrm>
          <a:prstGeom prst="rect">
            <a:avLst/>
          </a:prstGeom>
        </p:spPr>
      </p:pic>
      <p:pic>
        <p:nvPicPr>
          <p:cNvPr id="20" name="Picture 19">
            <a:extLst>
              <a:ext uri="{FF2B5EF4-FFF2-40B4-BE49-F238E27FC236}">
                <a16:creationId xmlns:a16="http://schemas.microsoft.com/office/drawing/2014/main" id="{B103E928-94D3-0181-F6C4-12B7D9B8C1B5}"/>
              </a:ext>
              <a:ext uri="{C183D7F6-B498-43B3-948B-1728B52AA6E4}">
                <adec:decorative xmlns:adec="http://schemas.microsoft.com/office/drawing/2017/decorative" val="1"/>
              </a:ext>
            </a:extLst>
          </p:cNvPr>
          <p:cNvPicPr>
            <a:picLocks noChangeAspect="1"/>
          </p:cNvPicPr>
          <p:nvPr/>
        </p:nvPicPr>
        <p:blipFill>
          <a:blip r:embed="rId10">
            <a:extLst>
              <a:ext uri="{BEBA8EAE-BF5A-486C-A8C5-ECC9F3942E4B}">
                <a14:imgProps xmlns:a14="http://schemas.microsoft.com/office/drawing/2010/main">
                  <a14:imgLayer r:embed="rId11">
                    <a14:imgEffect>
                      <a14:brightnessContrast bright="-100000"/>
                    </a14:imgEffect>
                  </a14:imgLayer>
                </a14:imgProps>
              </a:ext>
            </a:extLst>
          </a:blip>
          <a:stretch>
            <a:fillRect/>
          </a:stretch>
        </p:blipFill>
        <p:spPr>
          <a:xfrm>
            <a:off x="4232063" y="1991921"/>
            <a:ext cx="1831605" cy="226684"/>
          </a:xfrm>
          <a:prstGeom prst="rect">
            <a:avLst/>
          </a:prstGeom>
        </p:spPr>
      </p:pic>
      <p:pic>
        <p:nvPicPr>
          <p:cNvPr id="24" name="Picture 23">
            <a:extLst>
              <a:ext uri="{FF2B5EF4-FFF2-40B4-BE49-F238E27FC236}">
                <a16:creationId xmlns:a16="http://schemas.microsoft.com/office/drawing/2014/main" id="{15A86322-D294-0240-B1C1-301524F0ED7F}"/>
              </a:ext>
              <a:ext uri="{C183D7F6-B498-43B3-948B-1728B52AA6E4}">
                <adec:decorative xmlns:adec="http://schemas.microsoft.com/office/drawing/2017/decorative" val="1"/>
              </a:ext>
            </a:extLst>
          </p:cNvPr>
          <p:cNvPicPr>
            <a:picLocks noChangeAspect="1"/>
          </p:cNvPicPr>
          <p:nvPr/>
        </p:nvPicPr>
        <p:blipFill>
          <a:blip r:embed="rId12">
            <a:biLevel thresh="75000"/>
          </a:blip>
          <a:stretch>
            <a:fillRect/>
          </a:stretch>
        </p:blipFill>
        <p:spPr>
          <a:xfrm>
            <a:off x="6486314" y="4387556"/>
            <a:ext cx="734188" cy="660074"/>
          </a:xfrm>
          <a:prstGeom prst="rect">
            <a:avLst/>
          </a:prstGeom>
        </p:spPr>
      </p:pic>
      <p:pic>
        <p:nvPicPr>
          <p:cNvPr id="26" name="Picture 25">
            <a:extLst>
              <a:ext uri="{FF2B5EF4-FFF2-40B4-BE49-F238E27FC236}">
                <a16:creationId xmlns:a16="http://schemas.microsoft.com/office/drawing/2014/main" id="{EE8642C1-684D-43EB-455C-5E52A5C5BDAF}"/>
              </a:ext>
              <a:ext uri="{C183D7F6-B498-43B3-948B-1728B52AA6E4}">
                <adec:decorative xmlns:adec="http://schemas.microsoft.com/office/drawing/2017/decorative" val="1"/>
              </a:ext>
            </a:extLst>
          </p:cNvPr>
          <p:cNvPicPr>
            <a:picLocks noChangeAspect="1"/>
          </p:cNvPicPr>
          <p:nvPr/>
        </p:nvPicPr>
        <p:blipFill>
          <a:blip r:embed="rId13">
            <a:grayscl/>
          </a:blip>
          <a:stretch>
            <a:fillRect/>
          </a:stretch>
        </p:blipFill>
        <p:spPr>
          <a:xfrm>
            <a:off x="7855566" y="2631711"/>
            <a:ext cx="2151117" cy="571843"/>
          </a:xfrm>
          <a:prstGeom prst="rect">
            <a:avLst/>
          </a:prstGeom>
        </p:spPr>
      </p:pic>
      <p:pic>
        <p:nvPicPr>
          <p:cNvPr id="28" name="Picture 27">
            <a:extLst>
              <a:ext uri="{FF2B5EF4-FFF2-40B4-BE49-F238E27FC236}">
                <a16:creationId xmlns:a16="http://schemas.microsoft.com/office/drawing/2014/main" id="{55D1BF39-BC60-D3D3-DAA4-7C4BA8711A1C}"/>
              </a:ext>
              <a:ext uri="{C183D7F6-B498-43B3-948B-1728B52AA6E4}">
                <adec:decorative xmlns:adec="http://schemas.microsoft.com/office/drawing/2017/decorative" val="1"/>
              </a:ext>
            </a:extLst>
          </p:cNvPr>
          <p:cNvPicPr>
            <a:picLocks noChangeAspect="1"/>
          </p:cNvPicPr>
          <p:nvPr/>
        </p:nvPicPr>
        <p:blipFill>
          <a:blip r:embed="rId14"/>
          <a:stretch>
            <a:fillRect/>
          </a:stretch>
        </p:blipFill>
        <p:spPr>
          <a:xfrm>
            <a:off x="4433712" y="4581843"/>
            <a:ext cx="1704913" cy="332458"/>
          </a:xfrm>
          <a:prstGeom prst="rect">
            <a:avLst/>
          </a:prstGeom>
        </p:spPr>
      </p:pic>
      <p:pic>
        <p:nvPicPr>
          <p:cNvPr id="30" name="Picture 29">
            <a:extLst>
              <a:ext uri="{FF2B5EF4-FFF2-40B4-BE49-F238E27FC236}">
                <a16:creationId xmlns:a16="http://schemas.microsoft.com/office/drawing/2014/main" id="{E60BF018-2280-69ED-D505-060D8C831444}"/>
              </a:ext>
              <a:ext uri="{C183D7F6-B498-43B3-948B-1728B52AA6E4}">
                <adec:decorative xmlns:adec="http://schemas.microsoft.com/office/drawing/2017/decorative" val="1"/>
              </a:ext>
            </a:extLst>
          </p:cNvPr>
          <p:cNvPicPr>
            <a:picLocks noChangeAspect="1"/>
          </p:cNvPicPr>
          <p:nvPr/>
        </p:nvPicPr>
        <p:blipFill>
          <a:blip r:embed="rId15">
            <a:extLst>
              <a:ext uri="{BEBA8EAE-BF5A-486C-A8C5-ECC9F3942E4B}">
                <a14:imgProps xmlns:a14="http://schemas.microsoft.com/office/drawing/2010/main">
                  <a14:imgLayer r:embed="rId16">
                    <a14:imgEffect>
                      <a14:brightnessContrast bright="-100000"/>
                    </a14:imgEffect>
                  </a14:imgLayer>
                </a14:imgProps>
              </a:ext>
            </a:extLst>
          </a:blip>
          <a:srcRect l="9808" t="27808" r="9808" b="27808"/>
          <a:stretch>
            <a:fillRect/>
          </a:stretch>
        </p:blipFill>
        <p:spPr>
          <a:xfrm>
            <a:off x="841382" y="4510748"/>
            <a:ext cx="1310772" cy="482499"/>
          </a:xfrm>
          <a:prstGeom prst="rect">
            <a:avLst/>
          </a:prstGeom>
        </p:spPr>
      </p:pic>
      <p:pic>
        <p:nvPicPr>
          <p:cNvPr id="32" name="Picture 31">
            <a:extLst>
              <a:ext uri="{FF2B5EF4-FFF2-40B4-BE49-F238E27FC236}">
                <a16:creationId xmlns:a16="http://schemas.microsoft.com/office/drawing/2014/main" id="{84D17983-B6A2-FC56-361A-766F65B614D8}"/>
              </a:ext>
              <a:ext uri="{C183D7F6-B498-43B3-948B-1728B52AA6E4}">
                <adec:decorative xmlns:adec="http://schemas.microsoft.com/office/drawing/2017/decorative" val="1"/>
              </a:ext>
            </a:extLst>
          </p:cNvPr>
          <p:cNvPicPr>
            <a:picLocks noChangeAspect="1"/>
          </p:cNvPicPr>
          <p:nvPr/>
        </p:nvPicPr>
        <p:blipFill>
          <a:blip r:embed="rId17"/>
          <a:stretch>
            <a:fillRect/>
          </a:stretch>
        </p:blipFill>
        <p:spPr>
          <a:xfrm>
            <a:off x="10466077" y="5371422"/>
            <a:ext cx="711715" cy="400339"/>
          </a:xfrm>
          <a:prstGeom prst="rect">
            <a:avLst/>
          </a:prstGeom>
        </p:spPr>
      </p:pic>
      <p:pic>
        <p:nvPicPr>
          <p:cNvPr id="34" name="Picture 33">
            <a:extLst>
              <a:ext uri="{FF2B5EF4-FFF2-40B4-BE49-F238E27FC236}">
                <a16:creationId xmlns:a16="http://schemas.microsoft.com/office/drawing/2014/main" id="{F47D1453-C1FB-E902-CB05-9B7DD2B8383B}"/>
              </a:ext>
              <a:ext uri="{C183D7F6-B498-43B3-948B-1728B52AA6E4}">
                <adec:decorative xmlns:adec="http://schemas.microsoft.com/office/drawing/2017/decorative" val="1"/>
              </a:ext>
            </a:extLst>
          </p:cNvPr>
          <p:cNvPicPr>
            <a:picLocks noChangeAspect="1"/>
          </p:cNvPicPr>
          <p:nvPr/>
        </p:nvPicPr>
        <p:blipFill>
          <a:blip r:embed="rId18">
            <a:duotone>
              <a:prstClr val="black"/>
              <a:schemeClr val="accent4">
                <a:tint val="45000"/>
                <a:satMod val="400000"/>
              </a:schemeClr>
            </a:duotone>
          </a:blip>
          <a:stretch>
            <a:fillRect/>
          </a:stretch>
        </p:blipFill>
        <p:spPr>
          <a:xfrm>
            <a:off x="2628545" y="5411730"/>
            <a:ext cx="1661909" cy="319723"/>
          </a:xfrm>
          <a:prstGeom prst="rect">
            <a:avLst/>
          </a:prstGeom>
        </p:spPr>
      </p:pic>
      <p:pic>
        <p:nvPicPr>
          <p:cNvPr id="36" name="Picture 35">
            <a:extLst>
              <a:ext uri="{FF2B5EF4-FFF2-40B4-BE49-F238E27FC236}">
                <a16:creationId xmlns:a16="http://schemas.microsoft.com/office/drawing/2014/main" id="{8ACC2CA4-A281-BFB4-DDD7-41E352416350}"/>
              </a:ext>
              <a:ext uri="{C183D7F6-B498-43B3-948B-1728B52AA6E4}">
                <adec:decorative xmlns:adec="http://schemas.microsoft.com/office/drawing/2017/decorative" val="1"/>
              </a:ext>
            </a:extLst>
          </p:cNvPr>
          <p:cNvPicPr>
            <a:picLocks noChangeAspect="1"/>
          </p:cNvPicPr>
          <p:nvPr/>
        </p:nvPicPr>
        <p:blipFill>
          <a:blip r:embed="rId19">
            <a:extLst>
              <a:ext uri="{BEBA8EAE-BF5A-486C-A8C5-ECC9F3942E4B}">
                <a14:imgProps xmlns:a14="http://schemas.microsoft.com/office/drawing/2010/main">
                  <a14:imgLayer r:embed="rId20">
                    <a14:imgEffect>
                      <a14:brightnessContrast bright="-100000"/>
                    </a14:imgEffect>
                  </a14:imgLayer>
                </a14:imgProps>
              </a:ext>
            </a:extLst>
          </a:blip>
          <a:stretch>
            <a:fillRect/>
          </a:stretch>
        </p:blipFill>
        <p:spPr>
          <a:xfrm>
            <a:off x="2950565" y="1958517"/>
            <a:ext cx="858558" cy="276588"/>
          </a:xfrm>
          <a:prstGeom prst="rect">
            <a:avLst/>
          </a:prstGeom>
        </p:spPr>
      </p:pic>
      <p:pic>
        <p:nvPicPr>
          <p:cNvPr id="38" name="Picture 37">
            <a:extLst>
              <a:ext uri="{FF2B5EF4-FFF2-40B4-BE49-F238E27FC236}">
                <a16:creationId xmlns:a16="http://schemas.microsoft.com/office/drawing/2014/main" id="{67A1DA86-19BF-6AC5-982D-593B3DFF1B95}"/>
              </a:ext>
              <a:ext uri="{C183D7F6-B498-43B3-948B-1728B52AA6E4}">
                <adec:decorative xmlns:adec="http://schemas.microsoft.com/office/drawing/2017/decorative" val="1"/>
              </a:ext>
            </a:extLst>
          </p:cNvPr>
          <p:cNvPicPr>
            <a:picLocks noChangeAspect="1"/>
          </p:cNvPicPr>
          <p:nvPr/>
        </p:nvPicPr>
        <p:blipFill>
          <a:blip r:embed="rId21">
            <a:extLst>
              <a:ext uri="{BEBA8EAE-BF5A-486C-A8C5-ECC9F3942E4B}">
                <a14:imgProps xmlns:a14="http://schemas.microsoft.com/office/drawing/2010/main">
                  <a14:imgLayer r:embed="rId22">
                    <a14:imgEffect>
                      <a14:brightnessContrast bright="-100000"/>
                    </a14:imgEffect>
                  </a14:imgLayer>
                </a14:imgProps>
              </a:ext>
            </a:extLst>
          </a:blip>
          <a:stretch>
            <a:fillRect/>
          </a:stretch>
        </p:blipFill>
        <p:spPr>
          <a:xfrm>
            <a:off x="6649170" y="5142674"/>
            <a:ext cx="1525039" cy="857834"/>
          </a:xfrm>
          <a:prstGeom prst="rect">
            <a:avLst/>
          </a:prstGeom>
        </p:spPr>
      </p:pic>
      <p:pic>
        <p:nvPicPr>
          <p:cNvPr id="40" name="Picture 39">
            <a:extLst>
              <a:ext uri="{FF2B5EF4-FFF2-40B4-BE49-F238E27FC236}">
                <a16:creationId xmlns:a16="http://schemas.microsoft.com/office/drawing/2014/main" id="{643F002A-A997-E5CB-4780-2023C1090674}"/>
              </a:ext>
              <a:ext uri="{C183D7F6-B498-43B3-948B-1728B52AA6E4}">
                <adec:decorative xmlns:adec="http://schemas.microsoft.com/office/drawing/2017/decorative" val="1"/>
              </a:ext>
            </a:extLst>
          </p:cNvPr>
          <p:cNvPicPr>
            <a:picLocks noChangeAspect="1"/>
          </p:cNvPicPr>
          <p:nvPr/>
        </p:nvPicPr>
        <p:blipFill>
          <a:blip r:embed="rId23"/>
          <a:stretch>
            <a:fillRect/>
          </a:stretch>
        </p:blipFill>
        <p:spPr>
          <a:xfrm>
            <a:off x="898425" y="3593399"/>
            <a:ext cx="1590255" cy="408746"/>
          </a:xfrm>
          <a:prstGeom prst="rect">
            <a:avLst/>
          </a:prstGeom>
        </p:spPr>
      </p:pic>
      <p:pic>
        <p:nvPicPr>
          <p:cNvPr id="44" name="Picture 43">
            <a:extLst>
              <a:ext uri="{FF2B5EF4-FFF2-40B4-BE49-F238E27FC236}">
                <a16:creationId xmlns:a16="http://schemas.microsoft.com/office/drawing/2014/main" id="{196C9BA7-9B25-8C05-DB80-F76308D2E5D6}"/>
              </a:ext>
              <a:ext uri="{C183D7F6-B498-43B3-948B-1728B52AA6E4}">
                <adec:decorative xmlns:adec="http://schemas.microsoft.com/office/drawing/2017/decorative" val="1"/>
              </a:ext>
            </a:extLst>
          </p:cNvPr>
          <p:cNvPicPr>
            <a:picLocks noChangeAspect="1"/>
          </p:cNvPicPr>
          <p:nvPr/>
        </p:nvPicPr>
        <p:blipFill>
          <a:blip r:embed="rId24">
            <a:extLst>
              <a:ext uri="{BEBA8EAE-BF5A-486C-A8C5-ECC9F3942E4B}">
                <a14:imgProps xmlns:a14="http://schemas.microsoft.com/office/drawing/2010/main">
                  <a14:imgLayer r:embed="rId25">
                    <a14:imgEffect>
                      <a14:brightnessContrast bright="-100000"/>
                    </a14:imgEffect>
                  </a14:imgLayer>
                </a14:imgProps>
              </a:ext>
            </a:extLst>
          </a:blip>
          <a:srcRect t="23513" b="23513"/>
          <a:stretch>
            <a:fillRect/>
          </a:stretch>
        </p:blipFill>
        <p:spPr>
          <a:xfrm>
            <a:off x="2973553" y="3566207"/>
            <a:ext cx="1859473" cy="516790"/>
          </a:xfrm>
          <a:prstGeom prst="rect">
            <a:avLst/>
          </a:prstGeom>
        </p:spPr>
      </p:pic>
      <p:pic>
        <p:nvPicPr>
          <p:cNvPr id="46" name="Picture 45">
            <a:extLst>
              <a:ext uri="{FF2B5EF4-FFF2-40B4-BE49-F238E27FC236}">
                <a16:creationId xmlns:a16="http://schemas.microsoft.com/office/drawing/2014/main" id="{7E0B2062-6B59-994C-55DC-49116BB6304E}"/>
              </a:ext>
              <a:ext uri="{C183D7F6-B498-43B3-948B-1728B52AA6E4}">
                <adec:decorative xmlns:adec="http://schemas.microsoft.com/office/drawing/2017/decorative" val="1"/>
              </a:ext>
            </a:extLst>
          </p:cNvPr>
          <p:cNvPicPr>
            <a:picLocks noChangeAspect="1"/>
          </p:cNvPicPr>
          <p:nvPr/>
        </p:nvPicPr>
        <p:blipFill>
          <a:blip r:embed="rId26">
            <a:duotone>
              <a:prstClr val="black"/>
              <a:schemeClr val="accent4">
                <a:tint val="45000"/>
                <a:satMod val="400000"/>
              </a:schemeClr>
            </a:duotone>
          </a:blip>
          <a:stretch>
            <a:fillRect/>
          </a:stretch>
        </p:blipFill>
        <p:spPr>
          <a:xfrm>
            <a:off x="3316158" y="2697644"/>
            <a:ext cx="1283042" cy="439976"/>
          </a:xfrm>
          <a:prstGeom prst="rect">
            <a:avLst/>
          </a:prstGeom>
        </p:spPr>
      </p:pic>
      <p:pic>
        <p:nvPicPr>
          <p:cNvPr id="48" name="Picture 47">
            <a:extLst>
              <a:ext uri="{FF2B5EF4-FFF2-40B4-BE49-F238E27FC236}">
                <a16:creationId xmlns:a16="http://schemas.microsoft.com/office/drawing/2014/main" id="{246AF36B-7E33-49DA-D096-EDEF7CBD81FD}"/>
              </a:ext>
              <a:ext uri="{C183D7F6-B498-43B3-948B-1728B52AA6E4}">
                <adec:decorative xmlns:adec="http://schemas.microsoft.com/office/drawing/2017/decorative" val="1"/>
              </a:ext>
            </a:extLst>
          </p:cNvPr>
          <p:cNvPicPr>
            <a:picLocks noChangeAspect="1"/>
          </p:cNvPicPr>
          <p:nvPr/>
        </p:nvPicPr>
        <p:blipFill>
          <a:blip r:embed="rId27">
            <a:extLst>
              <a:ext uri="{BEBA8EAE-BF5A-486C-A8C5-ECC9F3942E4B}">
                <a14:imgProps xmlns:a14="http://schemas.microsoft.com/office/drawing/2010/main">
                  <a14:imgLayer r:embed="rId28">
                    <a14:imgEffect>
                      <a14:brightnessContrast bright="-100000"/>
                    </a14:imgEffect>
                  </a14:imgLayer>
                </a14:imgProps>
              </a:ext>
            </a:extLst>
          </a:blip>
          <a:stretch>
            <a:fillRect/>
          </a:stretch>
        </p:blipFill>
        <p:spPr>
          <a:xfrm>
            <a:off x="7667141" y="4503422"/>
            <a:ext cx="1425769" cy="428341"/>
          </a:xfrm>
          <a:prstGeom prst="rect">
            <a:avLst/>
          </a:prstGeom>
        </p:spPr>
      </p:pic>
      <p:pic>
        <p:nvPicPr>
          <p:cNvPr id="50" name="Picture 49">
            <a:extLst>
              <a:ext uri="{FF2B5EF4-FFF2-40B4-BE49-F238E27FC236}">
                <a16:creationId xmlns:a16="http://schemas.microsoft.com/office/drawing/2014/main" id="{87900445-7CBD-594D-CB1E-B52905451DB2}"/>
              </a:ext>
              <a:ext uri="{C183D7F6-B498-43B3-948B-1728B52AA6E4}">
                <adec:decorative xmlns:adec="http://schemas.microsoft.com/office/drawing/2017/decorative" val="1"/>
              </a:ext>
            </a:extLst>
          </p:cNvPr>
          <p:cNvPicPr>
            <a:picLocks noChangeAspect="1"/>
          </p:cNvPicPr>
          <p:nvPr/>
        </p:nvPicPr>
        <p:blipFill>
          <a:blip r:embed="rId29">
            <a:extLst>
              <a:ext uri="{BEBA8EAE-BF5A-486C-A8C5-ECC9F3942E4B}">
                <a14:imgProps xmlns:a14="http://schemas.microsoft.com/office/drawing/2010/main">
                  <a14:imgLayer r:embed="rId30">
                    <a14:imgEffect>
                      <a14:brightnessContrast bright="-100000"/>
                    </a14:imgEffect>
                  </a14:imgLayer>
                </a14:imgProps>
              </a:ext>
            </a:extLst>
          </a:blip>
          <a:stretch>
            <a:fillRect/>
          </a:stretch>
        </p:blipFill>
        <p:spPr>
          <a:xfrm>
            <a:off x="10370394" y="2521597"/>
            <a:ext cx="792072" cy="792070"/>
          </a:xfrm>
          <a:prstGeom prst="rect">
            <a:avLst/>
          </a:prstGeom>
        </p:spPr>
      </p:pic>
      <p:pic>
        <p:nvPicPr>
          <p:cNvPr id="52" name="Picture 51">
            <a:extLst>
              <a:ext uri="{FF2B5EF4-FFF2-40B4-BE49-F238E27FC236}">
                <a16:creationId xmlns:a16="http://schemas.microsoft.com/office/drawing/2014/main" id="{B4CF1EFE-1919-D96B-4B98-6FB4128E4D8D}"/>
              </a:ext>
              <a:ext uri="{C183D7F6-B498-43B3-948B-1728B52AA6E4}">
                <adec:decorative xmlns:adec="http://schemas.microsoft.com/office/drawing/2017/decorative" val="1"/>
              </a:ext>
            </a:extLst>
          </p:cNvPr>
          <p:cNvPicPr>
            <a:picLocks noChangeAspect="1"/>
          </p:cNvPicPr>
          <p:nvPr/>
        </p:nvPicPr>
        <p:blipFill>
          <a:blip r:embed="rId31"/>
          <a:srcRect l="26892" t="32747" r="26892" b="32747"/>
          <a:stretch>
            <a:fillRect/>
          </a:stretch>
        </p:blipFill>
        <p:spPr>
          <a:xfrm>
            <a:off x="10262205" y="1922676"/>
            <a:ext cx="936212" cy="365173"/>
          </a:xfrm>
          <a:prstGeom prst="rect">
            <a:avLst/>
          </a:prstGeom>
        </p:spPr>
      </p:pic>
      <p:pic>
        <p:nvPicPr>
          <p:cNvPr id="54" name="Picture 53">
            <a:extLst>
              <a:ext uri="{FF2B5EF4-FFF2-40B4-BE49-F238E27FC236}">
                <a16:creationId xmlns:a16="http://schemas.microsoft.com/office/drawing/2014/main" id="{7611F4A4-6DB5-E0BB-4178-2793834D6C1F}"/>
              </a:ext>
              <a:ext uri="{C183D7F6-B498-43B3-948B-1728B52AA6E4}">
                <adec:decorative xmlns:adec="http://schemas.microsoft.com/office/drawing/2017/decorative" val="1"/>
              </a:ext>
            </a:extLst>
          </p:cNvPr>
          <p:cNvPicPr>
            <a:picLocks noChangeAspect="1"/>
          </p:cNvPicPr>
          <p:nvPr/>
        </p:nvPicPr>
        <p:blipFill>
          <a:blip r:embed="rId32">
            <a:duotone>
              <a:prstClr val="black"/>
              <a:schemeClr val="accent4">
                <a:tint val="45000"/>
                <a:satMod val="400000"/>
              </a:schemeClr>
            </a:duotone>
          </a:blip>
          <a:stretch>
            <a:fillRect/>
          </a:stretch>
        </p:blipFill>
        <p:spPr>
          <a:xfrm>
            <a:off x="4842527" y="5364245"/>
            <a:ext cx="1254571" cy="414694"/>
          </a:xfrm>
          <a:prstGeom prst="rect">
            <a:avLst/>
          </a:prstGeom>
        </p:spPr>
      </p:pic>
      <p:pic>
        <p:nvPicPr>
          <p:cNvPr id="58" name="Picture 57">
            <a:extLst>
              <a:ext uri="{FF2B5EF4-FFF2-40B4-BE49-F238E27FC236}">
                <a16:creationId xmlns:a16="http://schemas.microsoft.com/office/drawing/2014/main" id="{3FFF8E6E-5FE7-7AE8-9C07-E8F1F867FFE1}"/>
              </a:ext>
              <a:ext uri="{C183D7F6-B498-43B3-948B-1728B52AA6E4}">
                <adec:decorative xmlns:adec="http://schemas.microsoft.com/office/drawing/2017/decorative" val="1"/>
              </a:ext>
            </a:extLst>
          </p:cNvPr>
          <p:cNvPicPr>
            <a:picLocks noChangeAspect="1"/>
          </p:cNvPicPr>
          <p:nvPr/>
        </p:nvPicPr>
        <p:blipFill>
          <a:blip r:embed="rId33"/>
          <a:srcRect l="9344" t="14610" r="9344" b="14610"/>
          <a:stretch>
            <a:fillRect/>
          </a:stretch>
        </p:blipFill>
        <p:spPr>
          <a:xfrm>
            <a:off x="1336054" y="2612684"/>
            <a:ext cx="1114952" cy="532785"/>
          </a:xfrm>
          <a:prstGeom prst="rect">
            <a:avLst/>
          </a:prstGeom>
        </p:spPr>
      </p:pic>
      <p:pic>
        <p:nvPicPr>
          <p:cNvPr id="64" name="Graphic 63">
            <a:extLst>
              <a:ext uri="{FF2B5EF4-FFF2-40B4-BE49-F238E27FC236}">
                <a16:creationId xmlns:a16="http://schemas.microsoft.com/office/drawing/2014/main" id="{A503D1AD-A8CE-9997-EBA6-0327942B6EF0}"/>
              </a:ext>
              <a:ext uri="{C183D7F6-B498-43B3-948B-1728B52AA6E4}">
                <adec:decorative xmlns:adec="http://schemas.microsoft.com/office/drawing/2017/decorative" val="1"/>
              </a:ext>
            </a:extLst>
          </p:cNvPr>
          <p:cNvPicPr>
            <a:picLocks noChangeAspect="1"/>
          </p:cNvPicPr>
          <p:nvPr/>
        </p:nvPicPr>
        <p:blipFill>
          <a:blip r:embed="rId34">
            <a:lum bright="-100000"/>
            <a:extLst>
              <a:ext uri="{96DAC541-7B7A-43D3-8B79-37D633B846F1}">
                <asvg:svgBlip xmlns:asvg="http://schemas.microsoft.com/office/drawing/2016/SVG/main" r:embed="rId35"/>
              </a:ext>
            </a:extLst>
          </a:blip>
          <a:stretch>
            <a:fillRect/>
          </a:stretch>
        </p:blipFill>
        <p:spPr>
          <a:xfrm>
            <a:off x="8300930" y="3685878"/>
            <a:ext cx="1364118" cy="277447"/>
          </a:xfrm>
          <a:prstGeom prst="rect">
            <a:avLst/>
          </a:prstGeom>
        </p:spPr>
      </p:pic>
      <p:pic>
        <p:nvPicPr>
          <p:cNvPr id="66" name="Picture 65">
            <a:extLst>
              <a:ext uri="{FF2B5EF4-FFF2-40B4-BE49-F238E27FC236}">
                <a16:creationId xmlns:a16="http://schemas.microsoft.com/office/drawing/2014/main" id="{11155002-5601-8E72-4391-4238F59DFCFB}"/>
              </a:ext>
              <a:ext uri="{C183D7F6-B498-43B3-948B-1728B52AA6E4}">
                <adec:decorative xmlns:adec="http://schemas.microsoft.com/office/drawing/2017/decorative" val="1"/>
              </a:ext>
            </a:extLst>
          </p:cNvPr>
          <p:cNvPicPr>
            <a:picLocks noChangeAspect="1"/>
          </p:cNvPicPr>
          <p:nvPr/>
        </p:nvPicPr>
        <p:blipFill>
          <a:blip r:embed="rId36">
            <a:extLst>
              <a:ext uri="{BEBA8EAE-BF5A-486C-A8C5-ECC9F3942E4B}">
                <a14:imgProps xmlns:a14="http://schemas.microsoft.com/office/drawing/2010/main">
                  <a14:imgLayer r:embed="rId37">
                    <a14:imgEffect>
                      <a14:brightnessContrast bright="-100000"/>
                    </a14:imgEffect>
                  </a14:imgLayer>
                </a14:imgProps>
              </a:ext>
            </a:extLst>
          </a:blip>
          <a:srcRect t="27801" b="27801"/>
          <a:stretch>
            <a:fillRect/>
          </a:stretch>
        </p:blipFill>
        <p:spPr>
          <a:xfrm>
            <a:off x="1047879" y="1870336"/>
            <a:ext cx="1693262" cy="469854"/>
          </a:xfrm>
          <a:prstGeom prst="rect">
            <a:avLst/>
          </a:prstGeom>
        </p:spPr>
      </p:pic>
      <p:pic>
        <p:nvPicPr>
          <p:cNvPr id="68" name="Graphic 67">
            <a:extLst>
              <a:ext uri="{FF2B5EF4-FFF2-40B4-BE49-F238E27FC236}">
                <a16:creationId xmlns:a16="http://schemas.microsoft.com/office/drawing/2014/main" id="{1024CE2B-8F12-0F96-E0C9-47330F57C5B4}"/>
              </a:ext>
              <a:ext uri="{C183D7F6-B498-43B3-948B-1728B52AA6E4}">
                <adec:decorative xmlns:adec="http://schemas.microsoft.com/office/drawing/2017/decorative" val="1"/>
              </a:ext>
            </a:extLst>
          </p:cNvPr>
          <p:cNvPicPr>
            <a:picLocks noChangeAspect="1"/>
          </p:cNvPicPr>
          <p:nvPr/>
        </p:nvPicPr>
        <p:blipFill>
          <a:blip r:embed="rId38">
            <a:lum bright="-100000"/>
            <a:extLst>
              <a:ext uri="{96DAC541-7B7A-43D3-8B79-37D633B846F1}">
                <asvg:svgBlip xmlns:asvg="http://schemas.microsoft.com/office/drawing/2016/SVG/main" r:embed="rId39"/>
              </a:ext>
            </a:extLst>
          </a:blip>
          <a:srcRect l="15253" t="11699" r="15253" b="11699"/>
          <a:stretch>
            <a:fillRect/>
          </a:stretch>
        </p:blipFill>
        <p:spPr>
          <a:xfrm>
            <a:off x="5177928" y="3548567"/>
            <a:ext cx="708754" cy="552070"/>
          </a:xfrm>
          <a:prstGeom prst="rect">
            <a:avLst/>
          </a:prstGeom>
        </p:spPr>
      </p:pic>
      <p:pic>
        <p:nvPicPr>
          <p:cNvPr id="8" name="Picture 7">
            <a:extLst>
              <a:ext uri="{FF2B5EF4-FFF2-40B4-BE49-F238E27FC236}">
                <a16:creationId xmlns:a16="http://schemas.microsoft.com/office/drawing/2014/main" id="{8D93DFF2-B5FD-321C-1677-A4F81E33414E}"/>
              </a:ext>
              <a:ext uri="{C183D7F6-B498-43B3-948B-1728B52AA6E4}">
                <adec:decorative xmlns:adec="http://schemas.microsoft.com/office/drawing/2017/decorative" val="1"/>
              </a:ext>
            </a:extLst>
          </p:cNvPr>
          <p:cNvPicPr>
            <a:picLocks noChangeAspect="1"/>
          </p:cNvPicPr>
          <p:nvPr/>
        </p:nvPicPr>
        <p:blipFill>
          <a:blip r:embed="rId40">
            <a:extLst>
              <a:ext uri="{BEBA8EAE-BF5A-486C-A8C5-ECC9F3942E4B}">
                <a14:imgProps xmlns:a14="http://schemas.microsoft.com/office/drawing/2010/main">
                  <a14:imgLayer r:embed="rId41">
                    <a14:imgEffect>
                      <a14:brightnessContrast bright="-100000"/>
                    </a14:imgEffect>
                  </a14:imgLayer>
                </a14:imgProps>
              </a:ext>
            </a:extLst>
          </a:blip>
          <a:stretch>
            <a:fillRect/>
          </a:stretch>
        </p:blipFill>
        <p:spPr>
          <a:xfrm>
            <a:off x="9590701" y="4546033"/>
            <a:ext cx="1490258" cy="343118"/>
          </a:xfrm>
          <a:prstGeom prst="rect">
            <a:avLst/>
          </a:prstGeom>
        </p:spPr>
      </p:pic>
      <p:pic>
        <p:nvPicPr>
          <p:cNvPr id="10" name="Picture 9">
            <a:extLst>
              <a:ext uri="{FF2B5EF4-FFF2-40B4-BE49-F238E27FC236}">
                <a16:creationId xmlns:a16="http://schemas.microsoft.com/office/drawing/2014/main" id="{2BEC10E1-9104-8CDE-FBDF-754AF8A5841B}"/>
              </a:ext>
              <a:ext uri="{C183D7F6-B498-43B3-948B-1728B52AA6E4}">
                <adec:decorative xmlns:adec="http://schemas.microsoft.com/office/drawing/2017/decorative" val="1"/>
              </a:ext>
            </a:extLst>
          </p:cNvPr>
          <p:cNvPicPr>
            <a:picLocks noChangeAspect="1"/>
          </p:cNvPicPr>
          <p:nvPr/>
        </p:nvPicPr>
        <p:blipFill>
          <a:blip r:embed="rId42">
            <a:extLst>
              <a:ext uri="{BEBA8EAE-BF5A-486C-A8C5-ECC9F3942E4B}">
                <a14:imgProps xmlns:a14="http://schemas.microsoft.com/office/drawing/2010/main">
                  <a14:imgLayer r:embed="rId43">
                    <a14:imgEffect>
                      <a14:brightnessContrast bright="-100000"/>
                    </a14:imgEffect>
                  </a14:imgLayer>
                </a14:imgProps>
              </a:ext>
            </a:extLst>
          </a:blip>
          <a:stretch>
            <a:fillRect/>
          </a:stretch>
        </p:blipFill>
        <p:spPr>
          <a:xfrm>
            <a:off x="6344863" y="3622852"/>
            <a:ext cx="1599488" cy="403499"/>
          </a:xfrm>
          <a:prstGeom prst="rect">
            <a:avLst/>
          </a:prstGeom>
        </p:spPr>
      </p:pic>
      <p:pic>
        <p:nvPicPr>
          <p:cNvPr id="13" name="Picture 12">
            <a:extLst>
              <a:ext uri="{FF2B5EF4-FFF2-40B4-BE49-F238E27FC236}">
                <a16:creationId xmlns:a16="http://schemas.microsoft.com/office/drawing/2014/main" id="{23E5EFF2-78B8-377B-07EB-36DDD5B5D3E0}"/>
              </a:ext>
              <a:ext uri="{C183D7F6-B498-43B3-948B-1728B52AA6E4}">
                <adec:decorative xmlns:adec="http://schemas.microsoft.com/office/drawing/2017/decorative" val="1"/>
              </a:ext>
            </a:extLst>
          </p:cNvPr>
          <p:cNvPicPr>
            <a:picLocks noChangeAspect="1"/>
          </p:cNvPicPr>
          <p:nvPr/>
        </p:nvPicPr>
        <p:blipFill>
          <a:blip r:embed="rId44">
            <a:extLst>
              <a:ext uri="{BEBA8EAE-BF5A-486C-A8C5-ECC9F3942E4B}">
                <a14:imgProps xmlns:a14="http://schemas.microsoft.com/office/drawing/2010/main">
                  <a14:imgLayer r:embed="rId45">
                    <a14:imgEffect>
                      <a14:brightnessContrast bright="-100000"/>
                    </a14:imgEffect>
                  </a14:imgLayer>
                </a14:imgProps>
              </a:ext>
            </a:extLst>
          </a:blip>
          <a:stretch>
            <a:fillRect/>
          </a:stretch>
        </p:blipFill>
        <p:spPr>
          <a:xfrm>
            <a:off x="6384851" y="1944476"/>
            <a:ext cx="2321139" cy="321574"/>
          </a:xfrm>
          <a:prstGeom prst="rect">
            <a:avLst/>
          </a:prstGeom>
        </p:spPr>
      </p:pic>
      <p:sp>
        <p:nvSpPr>
          <p:cNvPr id="5" name="Title 4">
            <a:extLst>
              <a:ext uri="{FF2B5EF4-FFF2-40B4-BE49-F238E27FC236}">
                <a16:creationId xmlns:a16="http://schemas.microsoft.com/office/drawing/2014/main" id="{B0404934-E2AE-9E1B-D2B3-0DF4C04EE953}"/>
              </a:ext>
            </a:extLst>
          </p:cNvPr>
          <p:cNvSpPr>
            <a:spLocks noGrp="1"/>
          </p:cNvSpPr>
          <p:nvPr>
            <p:ph type="title"/>
          </p:nvPr>
        </p:nvSpPr>
        <p:spPr>
          <a:xfrm>
            <a:off x="588263" y="457200"/>
            <a:ext cx="11334544" cy="553998"/>
          </a:xfrm>
        </p:spPr>
        <p:txBody>
          <a:bodyPr/>
          <a:lstStyle/>
          <a:p>
            <a:r>
              <a:rPr lang="en-US"/>
              <a:t>Official MCP servers in Foundry Tools</a:t>
            </a:r>
          </a:p>
        </p:txBody>
      </p:sp>
      <p:pic>
        <p:nvPicPr>
          <p:cNvPr id="1027" name="Picture 3">
            <a:extLst>
              <a:ext uri="{FF2B5EF4-FFF2-40B4-BE49-F238E27FC236}">
                <a16:creationId xmlns:a16="http://schemas.microsoft.com/office/drawing/2014/main" id="{6BED1E6E-2858-4FD8-C94D-951F8A2AC408}"/>
              </a:ext>
              <a:ext uri="{C183D7F6-B498-43B3-948B-1728B52AA6E4}">
                <adec:decorative xmlns:adec="http://schemas.microsoft.com/office/drawing/2017/decorative" val="1"/>
              </a:ext>
            </a:extLst>
          </p:cNvPr>
          <p:cNvPicPr>
            <a:picLocks noChangeAspect="1" noChangeArrowheads="1"/>
          </p:cNvPicPr>
          <p:nvPr/>
        </p:nvPicPr>
        <p:blipFill>
          <a:blip r:embed="rId46">
            <a:extLst>
              <a:ext uri="{28A0092B-C50C-407E-A947-70E740481C1C}">
                <a14:useLocalDpi xmlns:a14="http://schemas.microsoft.com/office/drawing/2010/main" val="0"/>
              </a:ext>
            </a:extLst>
          </a:blip>
          <a:srcRect/>
          <a:stretch>
            <a:fillRect/>
          </a:stretch>
        </p:blipFill>
        <p:spPr bwMode="auto">
          <a:xfrm>
            <a:off x="9092910" y="1887438"/>
            <a:ext cx="679417" cy="359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252109"/>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E527E-BF3C-8CF8-B822-CBB9DC261D45}"/>
              </a:ext>
            </a:extLst>
          </p:cNvPr>
          <p:cNvSpPr>
            <a:spLocks noGrp="1"/>
          </p:cNvSpPr>
          <p:nvPr>
            <p:ph type="title"/>
          </p:nvPr>
        </p:nvSpPr>
        <p:spPr/>
        <p:txBody>
          <a:bodyPr/>
          <a:lstStyle/>
          <a:p>
            <a:r>
              <a:rPr lang="en-HK" dirty="0"/>
              <a:t>Elastic</a:t>
            </a:r>
            <a:r>
              <a:rPr lang="zh-TW" altLang="en-US" dirty="0"/>
              <a:t> </a:t>
            </a:r>
            <a:r>
              <a:rPr lang="en-HK" altLang="zh-TW" dirty="0"/>
              <a:t>MCP</a:t>
            </a:r>
            <a:r>
              <a:rPr lang="zh-TW" altLang="en-US" dirty="0"/>
              <a:t> </a:t>
            </a:r>
            <a:r>
              <a:rPr lang="en-HK" altLang="zh-TW" dirty="0"/>
              <a:t>server</a:t>
            </a:r>
            <a:r>
              <a:rPr lang="zh-TW" altLang="en-US" dirty="0"/>
              <a:t> </a:t>
            </a:r>
            <a:r>
              <a:rPr lang="en-HK" altLang="zh-TW" dirty="0"/>
              <a:t>in</a:t>
            </a:r>
            <a:r>
              <a:rPr lang="zh-TW" altLang="en-US" dirty="0"/>
              <a:t> </a:t>
            </a:r>
            <a:r>
              <a:rPr lang="en-HK" altLang="zh-TW" dirty="0"/>
              <a:t>Foundry Tool</a:t>
            </a:r>
            <a:endParaRPr lang="en-HK" dirty="0"/>
          </a:p>
        </p:txBody>
      </p:sp>
      <p:sp>
        <p:nvSpPr>
          <p:cNvPr id="9" name="Content Placeholder 8">
            <a:extLst>
              <a:ext uri="{FF2B5EF4-FFF2-40B4-BE49-F238E27FC236}">
                <a16:creationId xmlns:a16="http://schemas.microsoft.com/office/drawing/2014/main" id="{DDFE3773-5EAA-B782-C45D-FE6857056E89}"/>
              </a:ext>
            </a:extLst>
          </p:cNvPr>
          <p:cNvSpPr>
            <a:spLocks noGrp="1"/>
          </p:cNvSpPr>
          <p:nvPr>
            <p:ph sz="quarter" idx="10"/>
          </p:nvPr>
        </p:nvSpPr>
        <p:spPr>
          <a:xfrm>
            <a:off x="304800" y="1821676"/>
            <a:ext cx="4493322" cy="4579124"/>
          </a:xfrm>
        </p:spPr>
        <p:txBody>
          <a:bodyPr/>
          <a:lstStyle/>
          <a:p>
            <a:pPr marL="0" indent="0">
              <a:buNone/>
            </a:pPr>
            <a:r>
              <a:rPr lang="en-US" sz="1600" dirty="0"/>
              <a:t>Elastic’s advanced vector search capabilities are now natively accessible to Foundry agents, enabling powerful Retrieval-Augmented Generation (RAG) workflows:</a:t>
            </a:r>
          </a:p>
          <a:p>
            <a:r>
              <a:rPr lang="en-US" sz="1600" b="1" dirty="0"/>
              <a:t>Semantic Search</a:t>
            </a:r>
            <a:r>
              <a:rPr lang="en-US" sz="1600" dirty="0"/>
              <a:t>: Agents can perform hybrid and vector-based searches over enterprise data, retrieving the most relevant context for grounding LLM responses.</a:t>
            </a:r>
          </a:p>
          <a:p>
            <a:r>
              <a:rPr lang="en-US" sz="1600" b="1" dirty="0"/>
              <a:t>Customizable Retrieval</a:t>
            </a:r>
            <a:r>
              <a:rPr lang="en-US" sz="1600" dirty="0"/>
              <a:t>: With </a:t>
            </a:r>
            <a:r>
              <a:rPr lang="en-US" sz="1600" dirty="0">
                <a:hlinkClick r:id="rId2"/>
              </a:rPr>
              <a:t>Elastic’s Agent Builder</a:t>
            </a:r>
            <a:r>
              <a:rPr lang="en-US" sz="1600" dirty="0"/>
              <a:t>, you can define your custom tools specific to your indices and datasets and expose them to Foundry Agents via MCP.</a:t>
            </a:r>
          </a:p>
          <a:p>
            <a:r>
              <a:rPr lang="en-US" sz="1600" b="1" dirty="0"/>
              <a:t>Enterprise Grounding</a:t>
            </a:r>
            <a:r>
              <a:rPr lang="en-US" sz="1600" dirty="0"/>
              <a:t>: Ensure agent outputs are always based on proprietary, up-to-date data, reducing hallucinations and improving trust.</a:t>
            </a:r>
            <a:br>
              <a:rPr lang="en-US" sz="1600" dirty="0"/>
            </a:br>
            <a:endParaRPr lang="en-US" sz="1600" dirty="0"/>
          </a:p>
          <a:p>
            <a:endParaRPr lang="en-HK" sz="1600" dirty="0"/>
          </a:p>
        </p:txBody>
      </p:sp>
      <p:sp>
        <p:nvSpPr>
          <p:cNvPr id="4" name="TextBox 3">
            <a:extLst>
              <a:ext uri="{FF2B5EF4-FFF2-40B4-BE49-F238E27FC236}">
                <a16:creationId xmlns:a16="http://schemas.microsoft.com/office/drawing/2014/main" id="{376A632A-55B3-D140-ED55-2B856073CE80}"/>
              </a:ext>
            </a:extLst>
          </p:cNvPr>
          <p:cNvSpPr txBox="1"/>
          <p:nvPr/>
        </p:nvSpPr>
        <p:spPr>
          <a:xfrm>
            <a:off x="304800" y="6581001"/>
            <a:ext cx="11582400" cy="276999"/>
          </a:xfrm>
          <a:prstGeom prst="rect">
            <a:avLst/>
          </a:prstGeom>
          <a:noFill/>
        </p:spPr>
        <p:txBody>
          <a:bodyPr wrap="square">
            <a:spAutoFit/>
          </a:bodyPr>
          <a:lstStyle/>
          <a:p>
            <a:r>
              <a:rPr lang="en-HK" sz="1200" dirty="0">
                <a:hlinkClick r:id="rId3"/>
              </a:rPr>
              <a:t>https://techcommunity.microsoft.com/blog/azure-ai-foundry-blog/announcing-elastic-mcp-server-in-microsoft-foundry-tool-catalog/4469302</a:t>
            </a:r>
            <a:endParaRPr lang="en-HK" sz="1200" dirty="0"/>
          </a:p>
        </p:txBody>
      </p:sp>
      <p:pic>
        <p:nvPicPr>
          <p:cNvPr id="8" name="Picture 7" descr="The image displays a Microsoft Foundry dashboard with various tools and options for managing and customizing Elasticsearch, including connectors, models, and configurations for different services like Azure Cosmos DB and openFDA.&#10;&#10;AI-generated content may be incorrect.">
            <a:extLst>
              <a:ext uri="{FF2B5EF4-FFF2-40B4-BE49-F238E27FC236}">
                <a16:creationId xmlns:a16="http://schemas.microsoft.com/office/drawing/2014/main" id="{498C78BB-0923-D7DC-358E-1C6805563E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8122" y="1821676"/>
            <a:ext cx="7186569" cy="3770998"/>
          </a:xfrm>
          <a:prstGeom prst="rect">
            <a:avLst/>
          </a:prstGeom>
        </p:spPr>
      </p:pic>
    </p:spTree>
    <p:extLst>
      <p:ext uri="{BB962C8B-B14F-4D97-AF65-F5344CB8AC3E}">
        <p14:creationId xmlns:p14="http://schemas.microsoft.com/office/powerpoint/2010/main" val="3585243585"/>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6E971BD7-BBBA-F481-207D-C1B44E2D40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1625"/>
            <a:ext cx="12192000" cy="6254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4308121"/>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38150-02B2-8260-B46C-FC07350C177F}"/>
            </a:ext>
          </a:extLst>
        </p:cNvPr>
        <p:cNvGrpSpPr/>
        <p:nvPr/>
      </p:nvGrpSpPr>
      <p:grpSpPr>
        <a:xfrm>
          <a:off x="0" y="0"/>
          <a:ext cx="0" cy="0"/>
          <a:chOff x="0" y="0"/>
          <a:chExt cx="0" cy="0"/>
        </a:xfrm>
      </p:grpSpPr>
      <p:sp>
        <p:nvSpPr>
          <p:cNvPr id="49" name="Title 48">
            <a:extLst>
              <a:ext uri="{FF2B5EF4-FFF2-40B4-BE49-F238E27FC236}">
                <a16:creationId xmlns:a16="http://schemas.microsoft.com/office/drawing/2014/main" id="{56848EB8-E1C7-C949-601F-2B0B730A18BD}"/>
              </a:ext>
            </a:extLst>
          </p:cNvPr>
          <p:cNvSpPr>
            <a:spLocks noGrp="1"/>
          </p:cNvSpPr>
          <p:nvPr>
            <p:ph type="title"/>
          </p:nvPr>
        </p:nvSpPr>
        <p:spPr>
          <a:xfrm>
            <a:off x="588263" y="437131"/>
            <a:ext cx="11018520" cy="594137"/>
          </a:xfrm>
        </p:spPr>
        <p:txBody>
          <a:bodyPr/>
          <a:lstStyle/>
          <a:p>
            <a:r>
              <a:rPr lang="en-US" sz="3600">
                <a:solidFill>
                  <a:srgbClr val="0070C0"/>
                </a:solidFill>
              </a:rPr>
              <a:t>Foundry Tools</a:t>
            </a:r>
          </a:p>
        </p:txBody>
      </p:sp>
      <p:sp>
        <p:nvSpPr>
          <p:cNvPr id="50" name="Text Placeholder 49">
            <a:extLst>
              <a:ext uri="{FF2B5EF4-FFF2-40B4-BE49-F238E27FC236}">
                <a16:creationId xmlns:a16="http://schemas.microsoft.com/office/drawing/2014/main" id="{B41A53F5-A897-8E3F-D6EC-AA7BA02CC5F0}"/>
              </a:ext>
            </a:extLst>
          </p:cNvPr>
          <p:cNvSpPr>
            <a:spLocks noGrp="1"/>
          </p:cNvSpPr>
          <p:nvPr>
            <p:ph type="body" sz="quarter" idx="24"/>
          </p:nvPr>
        </p:nvSpPr>
        <p:spPr>
          <a:xfrm>
            <a:off x="588263" y="1278545"/>
            <a:ext cx="1771063" cy="492443"/>
          </a:xfrm>
          <a:noFill/>
        </p:spPr>
        <p:txBody>
          <a:bodyPr vert="horz" wrap="square" lIns="0" tIns="0" rIns="0" bIns="0" rtlCol="0" anchor="t">
            <a:spAutoFit/>
          </a:bodyPr>
          <a:lstStyle/>
          <a:p>
            <a:pPr defTabSz="932742">
              <a:lnSpc>
                <a:spcPct val="100000"/>
              </a:lnSpc>
              <a:buSzPct val="90000"/>
            </a:pPr>
            <a:r>
              <a:rPr lang="en-US" sz="1600" b="1">
                <a:cs typeface="Segoe UI" panose="020B0502040204020203" pitchFamily="34" charset="0"/>
              </a:rPr>
              <a:t>Content Understanding</a:t>
            </a:r>
          </a:p>
        </p:txBody>
      </p:sp>
      <p:sp>
        <p:nvSpPr>
          <p:cNvPr id="37" name="Content Placeholder 36">
            <a:extLst>
              <a:ext uri="{FF2B5EF4-FFF2-40B4-BE49-F238E27FC236}">
                <a16:creationId xmlns:a16="http://schemas.microsoft.com/office/drawing/2014/main" id="{EFF70E79-BE85-2278-E930-598684FD3192}"/>
              </a:ext>
            </a:extLst>
          </p:cNvPr>
          <p:cNvSpPr>
            <a:spLocks noGrp="1"/>
          </p:cNvSpPr>
          <p:nvPr>
            <p:ph type="body" sz="quarter" idx="25"/>
          </p:nvPr>
        </p:nvSpPr>
        <p:spPr>
          <a:xfrm>
            <a:off x="516071" y="2123385"/>
            <a:ext cx="1771063" cy="1514261"/>
          </a:xfrm>
        </p:spPr>
        <p:txBody>
          <a:bodyPr/>
          <a:lstStyle/>
          <a:p>
            <a:r>
              <a:rPr lang="en-US"/>
              <a:t>Multi-file processing</a:t>
            </a:r>
          </a:p>
          <a:p>
            <a:r>
              <a:rPr lang="en-US"/>
              <a:t>Multi-modal processing</a:t>
            </a:r>
          </a:p>
          <a:p>
            <a:r>
              <a:rPr lang="en-US"/>
              <a:t>Prebuilt Analyzers</a:t>
            </a:r>
          </a:p>
          <a:p>
            <a:r>
              <a:rPr lang="en-US"/>
              <a:t>Documents</a:t>
            </a:r>
          </a:p>
          <a:p>
            <a:r>
              <a:rPr lang="en-US"/>
              <a:t>Images</a:t>
            </a:r>
          </a:p>
          <a:p>
            <a:r>
              <a:rPr lang="en-US"/>
              <a:t>Video</a:t>
            </a:r>
          </a:p>
          <a:p>
            <a:r>
              <a:rPr lang="en-US"/>
              <a:t>Audio</a:t>
            </a:r>
          </a:p>
        </p:txBody>
      </p:sp>
      <p:sp>
        <p:nvSpPr>
          <p:cNvPr id="51" name="Text Placeholder 50">
            <a:extLst>
              <a:ext uri="{FF2B5EF4-FFF2-40B4-BE49-F238E27FC236}">
                <a16:creationId xmlns:a16="http://schemas.microsoft.com/office/drawing/2014/main" id="{C8B38890-DC63-6DE8-6E65-37F1339FA793}"/>
              </a:ext>
            </a:extLst>
          </p:cNvPr>
          <p:cNvSpPr>
            <a:spLocks noGrp="1"/>
          </p:cNvSpPr>
          <p:nvPr>
            <p:ph type="body" sz="quarter" idx="26"/>
          </p:nvPr>
        </p:nvSpPr>
        <p:spPr>
          <a:xfrm>
            <a:off x="2460207" y="1278545"/>
            <a:ext cx="1771063" cy="492443"/>
          </a:xfrm>
        </p:spPr>
        <p:txBody>
          <a:bodyPr>
            <a:noAutofit/>
          </a:bodyPr>
          <a:lstStyle/>
          <a:p>
            <a:pPr defTabSz="932742">
              <a:lnSpc>
                <a:spcPct val="100000"/>
              </a:lnSpc>
              <a:buSzPct val="90000"/>
            </a:pPr>
            <a:r>
              <a:rPr lang="en-US" sz="1600" b="1">
                <a:cs typeface="Segoe UI" panose="020B0502040204020203" pitchFamily="34" charset="0"/>
              </a:rPr>
              <a:t>Document Intelligence</a:t>
            </a:r>
          </a:p>
        </p:txBody>
      </p:sp>
      <p:sp>
        <p:nvSpPr>
          <p:cNvPr id="38" name="Content Placeholder 37">
            <a:extLst>
              <a:ext uri="{FF2B5EF4-FFF2-40B4-BE49-F238E27FC236}">
                <a16:creationId xmlns:a16="http://schemas.microsoft.com/office/drawing/2014/main" id="{3389CA3A-5151-9919-A633-EB25C419B119}"/>
              </a:ext>
            </a:extLst>
          </p:cNvPr>
          <p:cNvSpPr>
            <a:spLocks noGrp="1"/>
          </p:cNvSpPr>
          <p:nvPr>
            <p:ph type="body" sz="quarter" idx="27"/>
          </p:nvPr>
        </p:nvSpPr>
        <p:spPr>
          <a:xfrm>
            <a:off x="2460207" y="2123385"/>
            <a:ext cx="1771063" cy="1142877"/>
          </a:xfrm>
        </p:spPr>
        <p:txBody>
          <a:bodyPr/>
          <a:lstStyle/>
          <a:p>
            <a:r>
              <a:rPr lang="en-US"/>
              <a:t>Document Analysis</a:t>
            </a:r>
          </a:p>
          <a:p>
            <a:r>
              <a:rPr lang="en-US"/>
              <a:t>Prebuilt Models</a:t>
            </a:r>
          </a:p>
          <a:p>
            <a:r>
              <a:rPr lang="en-US"/>
              <a:t>Custom</a:t>
            </a:r>
          </a:p>
          <a:p>
            <a:r>
              <a:rPr lang="en-US"/>
              <a:t>Add-on Capabilities</a:t>
            </a:r>
          </a:p>
        </p:txBody>
      </p:sp>
      <p:sp>
        <p:nvSpPr>
          <p:cNvPr id="52" name="Text Placeholder 51">
            <a:extLst>
              <a:ext uri="{FF2B5EF4-FFF2-40B4-BE49-F238E27FC236}">
                <a16:creationId xmlns:a16="http://schemas.microsoft.com/office/drawing/2014/main" id="{BFD1B52B-EED6-4858-46C0-ABEF6C20B295}"/>
              </a:ext>
            </a:extLst>
          </p:cNvPr>
          <p:cNvSpPr>
            <a:spLocks noGrp="1"/>
          </p:cNvSpPr>
          <p:nvPr>
            <p:ph type="body" sz="quarter" idx="28"/>
          </p:nvPr>
        </p:nvSpPr>
        <p:spPr>
          <a:xfrm>
            <a:off x="4332151" y="1278545"/>
            <a:ext cx="1771063" cy="246221"/>
          </a:xfrm>
          <a:noFill/>
        </p:spPr>
        <p:txBody>
          <a:bodyPr vert="horz" wrap="square" lIns="0" tIns="0" rIns="0" bIns="0" rtlCol="0" anchor="t">
            <a:spAutoFit/>
          </a:bodyPr>
          <a:lstStyle/>
          <a:p>
            <a:pPr defTabSz="932742">
              <a:lnSpc>
                <a:spcPct val="100000"/>
              </a:lnSpc>
              <a:buSzPct val="90000"/>
            </a:pPr>
            <a:r>
              <a:rPr lang="en-US" sz="1600" b="1">
                <a:cs typeface="Segoe UI" panose="020B0502040204020203" pitchFamily="34" charset="0"/>
              </a:rPr>
              <a:t>Language</a:t>
            </a:r>
          </a:p>
        </p:txBody>
      </p:sp>
      <p:sp>
        <p:nvSpPr>
          <p:cNvPr id="53" name="Text Placeholder 52">
            <a:extLst>
              <a:ext uri="{FF2B5EF4-FFF2-40B4-BE49-F238E27FC236}">
                <a16:creationId xmlns:a16="http://schemas.microsoft.com/office/drawing/2014/main" id="{1E45B29A-4ECB-A4E5-545B-360FC72551D5}"/>
              </a:ext>
            </a:extLst>
          </p:cNvPr>
          <p:cNvSpPr>
            <a:spLocks noGrp="1"/>
          </p:cNvSpPr>
          <p:nvPr>
            <p:ph type="body" sz="quarter" idx="29"/>
          </p:nvPr>
        </p:nvSpPr>
        <p:spPr>
          <a:xfrm>
            <a:off x="4296055" y="2123385"/>
            <a:ext cx="1771063" cy="1870256"/>
          </a:xfrm>
        </p:spPr>
        <p:txBody>
          <a:bodyPr/>
          <a:lstStyle/>
          <a:p>
            <a:r>
              <a:rPr lang="en-US"/>
              <a:t>Entity extraction </a:t>
            </a:r>
            <a:r>
              <a:rPr lang="en-US" sz="1000"/>
              <a:t>(PII/PHI)</a:t>
            </a:r>
          </a:p>
          <a:p>
            <a:r>
              <a:rPr lang="en-US"/>
              <a:t>Summarization</a:t>
            </a:r>
          </a:p>
          <a:p>
            <a:r>
              <a:rPr lang="en-US"/>
              <a:t>Text analytics</a:t>
            </a:r>
          </a:p>
          <a:p>
            <a:r>
              <a:rPr lang="en-US"/>
              <a:t>Sentiment mining</a:t>
            </a:r>
          </a:p>
          <a:p>
            <a:r>
              <a:rPr lang="en-US"/>
              <a:t>Conversational AI</a:t>
            </a:r>
          </a:p>
          <a:p>
            <a:pPr marL="0" indent="0">
              <a:buNone/>
            </a:pPr>
            <a:endParaRPr lang="en-US"/>
          </a:p>
        </p:txBody>
      </p:sp>
      <p:sp>
        <p:nvSpPr>
          <p:cNvPr id="54" name="Text Placeholder 53">
            <a:extLst>
              <a:ext uri="{FF2B5EF4-FFF2-40B4-BE49-F238E27FC236}">
                <a16:creationId xmlns:a16="http://schemas.microsoft.com/office/drawing/2014/main" id="{03A78F87-21A3-994B-CEF6-38D06B529F74}"/>
              </a:ext>
            </a:extLst>
          </p:cNvPr>
          <p:cNvSpPr>
            <a:spLocks noGrp="1"/>
          </p:cNvSpPr>
          <p:nvPr>
            <p:ph type="body" sz="quarter" idx="30"/>
          </p:nvPr>
        </p:nvSpPr>
        <p:spPr>
          <a:xfrm>
            <a:off x="6204095" y="1278545"/>
            <a:ext cx="1771063" cy="246221"/>
          </a:xfrm>
          <a:noFill/>
        </p:spPr>
        <p:txBody>
          <a:bodyPr vert="horz" wrap="square" lIns="0" tIns="0" rIns="0" bIns="0" rtlCol="0" anchor="t">
            <a:spAutoFit/>
          </a:bodyPr>
          <a:lstStyle/>
          <a:p>
            <a:pPr>
              <a:lnSpc>
                <a:spcPct val="100000"/>
              </a:lnSpc>
            </a:pPr>
            <a:r>
              <a:rPr lang="en-US" sz="1600" b="1">
                <a:cs typeface="Segoe UI" panose="020B0502040204020203" pitchFamily="34" charset="0"/>
              </a:rPr>
              <a:t>Speech</a:t>
            </a:r>
          </a:p>
        </p:txBody>
      </p:sp>
      <p:sp>
        <p:nvSpPr>
          <p:cNvPr id="55" name="Text Placeholder 54">
            <a:extLst>
              <a:ext uri="{FF2B5EF4-FFF2-40B4-BE49-F238E27FC236}">
                <a16:creationId xmlns:a16="http://schemas.microsoft.com/office/drawing/2014/main" id="{E56E23E1-8314-DAA1-4A3F-2048AEF226AF}"/>
              </a:ext>
            </a:extLst>
          </p:cNvPr>
          <p:cNvSpPr>
            <a:spLocks noGrp="1"/>
          </p:cNvSpPr>
          <p:nvPr>
            <p:ph type="body" sz="quarter" idx="31"/>
          </p:nvPr>
        </p:nvSpPr>
        <p:spPr>
          <a:xfrm>
            <a:off x="6167999" y="2123385"/>
            <a:ext cx="1771063" cy="1292662"/>
          </a:xfrm>
        </p:spPr>
        <p:txBody>
          <a:bodyPr/>
          <a:lstStyle/>
          <a:p>
            <a:r>
              <a:rPr lang="en-US"/>
              <a:t>Speech to text</a:t>
            </a:r>
          </a:p>
          <a:p>
            <a:r>
              <a:rPr lang="en-US"/>
              <a:t>Text to speech</a:t>
            </a:r>
          </a:p>
          <a:p>
            <a:r>
              <a:rPr lang="en-US"/>
              <a:t>Custom Neural Voice</a:t>
            </a:r>
          </a:p>
          <a:p>
            <a:r>
              <a:rPr lang="en-US"/>
              <a:t>Speech Translation</a:t>
            </a:r>
          </a:p>
          <a:p>
            <a:r>
              <a:rPr lang="en-US"/>
              <a:t>Avatar</a:t>
            </a:r>
          </a:p>
          <a:p>
            <a:r>
              <a:rPr lang="en-US"/>
              <a:t>Embedded speech</a:t>
            </a:r>
          </a:p>
        </p:txBody>
      </p:sp>
      <p:sp>
        <p:nvSpPr>
          <p:cNvPr id="12" name="Text Placeholder 11">
            <a:extLst>
              <a:ext uri="{FF2B5EF4-FFF2-40B4-BE49-F238E27FC236}">
                <a16:creationId xmlns:a16="http://schemas.microsoft.com/office/drawing/2014/main" id="{D95D1C55-9C51-9343-14CA-2C07F8F958D8}"/>
              </a:ext>
            </a:extLst>
          </p:cNvPr>
          <p:cNvSpPr>
            <a:spLocks noGrp="1"/>
          </p:cNvSpPr>
          <p:nvPr>
            <p:ph type="body" sz="quarter" idx="32"/>
          </p:nvPr>
        </p:nvSpPr>
        <p:spPr>
          <a:xfrm>
            <a:off x="8076039" y="1278545"/>
            <a:ext cx="1771063" cy="246221"/>
          </a:xfrm>
        </p:spPr>
        <p:txBody>
          <a:bodyPr vert="horz" wrap="square" lIns="0" tIns="0" rIns="0" bIns="0" rtlCol="0" anchor="t">
            <a:spAutoFit/>
          </a:bodyPr>
          <a:lstStyle/>
          <a:p>
            <a:pPr defTabSz="932742">
              <a:lnSpc>
                <a:spcPct val="100000"/>
              </a:lnSpc>
              <a:buSzPct val="90000"/>
            </a:pPr>
            <a:r>
              <a:rPr lang="en-US" sz="1600" b="1">
                <a:cs typeface="Segoe UI" panose="020B0502040204020203" pitchFamily="34" charset="0"/>
              </a:rPr>
              <a:t>Translator</a:t>
            </a:r>
          </a:p>
        </p:txBody>
      </p:sp>
      <p:sp>
        <p:nvSpPr>
          <p:cNvPr id="13" name="Text Placeholder 12">
            <a:extLst>
              <a:ext uri="{FF2B5EF4-FFF2-40B4-BE49-F238E27FC236}">
                <a16:creationId xmlns:a16="http://schemas.microsoft.com/office/drawing/2014/main" id="{F0781251-B243-EF58-D3AE-DA0DD78E431C}"/>
              </a:ext>
            </a:extLst>
          </p:cNvPr>
          <p:cNvSpPr>
            <a:spLocks noGrp="1"/>
          </p:cNvSpPr>
          <p:nvPr>
            <p:ph type="body" sz="quarter" idx="33"/>
          </p:nvPr>
        </p:nvSpPr>
        <p:spPr>
          <a:xfrm>
            <a:off x="8027911" y="2123385"/>
            <a:ext cx="1771063" cy="2486835"/>
          </a:xfrm>
        </p:spPr>
        <p:txBody>
          <a:bodyPr/>
          <a:lstStyle/>
          <a:p>
            <a:r>
              <a:rPr lang="en-US"/>
              <a:t>Text translation</a:t>
            </a:r>
          </a:p>
          <a:p>
            <a:r>
              <a:rPr lang="en-US"/>
              <a:t>Document translation </a:t>
            </a:r>
          </a:p>
          <a:p>
            <a:r>
              <a:rPr lang="en-US"/>
              <a:t>Speech translation</a:t>
            </a:r>
          </a:p>
          <a:p>
            <a:r>
              <a:rPr lang="en-US"/>
              <a:t>Translator Pro </a:t>
            </a:r>
          </a:p>
          <a:p>
            <a:r>
              <a:rPr lang="en-US"/>
              <a:t>Embedded translation</a:t>
            </a:r>
          </a:p>
          <a:p>
            <a:endParaRPr lang="en-US"/>
          </a:p>
          <a:p>
            <a:endParaRPr lang="en-US"/>
          </a:p>
          <a:p>
            <a:endParaRPr lang="en-US"/>
          </a:p>
        </p:txBody>
      </p:sp>
      <p:sp>
        <p:nvSpPr>
          <p:cNvPr id="14" name="Text Placeholder 13">
            <a:extLst>
              <a:ext uri="{FF2B5EF4-FFF2-40B4-BE49-F238E27FC236}">
                <a16:creationId xmlns:a16="http://schemas.microsoft.com/office/drawing/2014/main" id="{773D55C5-9E1D-751E-F314-38C26772AF0E}"/>
              </a:ext>
            </a:extLst>
          </p:cNvPr>
          <p:cNvSpPr>
            <a:spLocks noGrp="1"/>
          </p:cNvSpPr>
          <p:nvPr>
            <p:ph type="body" sz="quarter" idx="34"/>
          </p:nvPr>
        </p:nvSpPr>
        <p:spPr>
          <a:xfrm>
            <a:off x="9947981" y="1278545"/>
            <a:ext cx="1771063" cy="246221"/>
          </a:xfrm>
          <a:noFill/>
        </p:spPr>
        <p:txBody>
          <a:bodyPr vert="horz" wrap="square" lIns="0" tIns="0" rIns="0" bIns="0" rtlCol="0" anchor="t">
            <a:spAutoFit/>
          </a:bodyPr>
          <a:lstStyle/>
          <a:p>
            <a:pPr>
              <a:lnSpc>
                <a:spcPct val="100000"/>
              </a:lnSpc>
            </a:pPr>
            <a:r>
              <a:rPr lang="en-US" sz="1600" b="1">
                <a:cs typeface="Segoe UI" panose="020B0502040204020203" pitchFamily="34" charset="0"/>
              </a:rPr>
              <a:t>Vision</a:t>
            </a:r>
          </a:p>
        </p:txBody>
      </p:sp>
      <p:sp>
        <p:nvSpPr>
          <p:cNvPr id="15" name="Text Placeholder 14">
            <a:extLst>
              <a:ext uri="{FF2B5EF4-FFF2-40B4-BE49-F238E27FC236}">
                <a16:creationId xmlns:a16="http://schemas.microsoft.com/office/drawing/2014/main" id="{9F7300FC-3CB7-AAD4-DA18-D4DB9CBF3F9C}"/>
              </a:ext>
            </a:extLst>
          </p:cNvPr>
          <p:cNvSpPr>
            <a:spLocks noGrp="1"/>
          </p:cNvSpPr>
          <p:nvPr>
            <p:ph type="body" sz="quarter" idx="35"/>
          </p:nvPr>
        </p:nvSpPr>
        <p:spPr>
          <a:xfrm>
            <a:off x="9911885" y="2123385"/>
            <a:ext cx="1771063" cy="553998"/>
          </a:xfrm>
        </p:spPr>
        <p:txBody>
          <a:bodyPr/>
          <a:lstStyle/>
          <a:p>
            <a:r>
              <a:rPr lang="en-US"/>
              <a:t>OCR</a:t>
            </a:r>
          </a:p>
          <a:p>
            <a:r>
              <a:rPr lang="en-US"/>
              <a:t>Facial Recognition</a:t>
            </a:r>
          </a:p>
        </p:txBody>
      </p:sp>
      <p:pic>
        <p:nvPicPr>
          <p:cNvPr id="2062" name="Picture 14" descr="Text mining - Free computer icons">
            <a:extLst>
              <a:ext uri="{FF2B5EF4-FFF2-40B4-BE49-F238E27FC236}">
                <a16:creationId xmlns:a16="http://schemas.microsoft.com/office/drawing/2014/main" id="{1FDDCE24-542C-0255-18EC-DB24A42C6F74}"/>
              </a:ext>
            </a:extLst>
          </p:cNvPr>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371683" y="1265175"/>
            <a:ext cx="272959" cy="272959"/>
          </a:xfrm>
          <a:prstGeom prst="rect">
            <a:avLst/>
          </a:prstGeom>
          <a:noFill/>
          <a:extLst>
            <a:ext uri="{909E8E84-426E-40DD-AFC4-6F175D3DCCD1}">
              <a14:hiddenFill xmlns:a14="http://schemas.microsoft.com/office/drawing/2010/main">
                <a:solidFill>
                  <a:srgbClr val="FFFFFF"/>
                </a:solidFill>
              </a14:hiddenFill>
            </a:ext>
          </a:extLst>
        </p:spPr>
      </p:pic>
      <p:pic>
        <p:nvPicPr>
          <p:cNvPr id="90" name="Graphic 89" descr="Volume outline">
            <a:extLst>
              <a:ext uri="{FF2B5EF4-FFF2-40B4-BE49-F238E27FC236}">
                <a16:creationId xmlns:a16="http://schemas.microsoft.com/office/drawing/2014/main" id="{E05CB530-31CB-1C7C-9F17-2D8925B254B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35950" y="1295310"/>
            <a:ext cx="272960" cy="272960"/>
          </a:xfrm>
          <a:prstGeom prst="rect">
            <a:avLst/>
          </a:prstGeom>
        </p:spPr>
      </p:pic>
      <p:pic>
        <p:nvPicPr>
          <p:cNvPr id="2066" name="Picture 18" descr="Microsoft Translator · GitHub">
            <a:extLst>
              <a:ext uri="{FF2B5EF4-FFF2-40B4-BE49-F238E27FC236}">
                <a16:creationId xmlns:a16="http://schemas.microsoft.com/office/drawing/2014/main" id="{3C435085-70CA-D320-6C69-7876F875C6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60762" y="1250841"/>
            <a:ext cx="301625" cy="30162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Captures, collection, data, recopilation, sources icon - Download on Iconfinder">
            <a:extLst>
              <a:ext uri="{FF2B5EF4-FFF2-40B4-BE49-F238E27FC236}">
                <a16:creationId xmlns:a16="http://schemas.microsoft.com/office/drawing/2014/main" id="{F6211077-0834-143C-A4BB-F0312F17201F}"/>
              </a:ext>
            </a:extLst>
          </p:cNvPr>
          <p:cNvPicPr>
            <a:picLocks noChangeAspect="1" noChangeArrowheads="1"/>
          </p:cNvPicPr>
          <p:nvPr/>
        </p:nvPicPr>
        <p:blipFill>
          <a:blip r:embed="rId6">
            <a:duotone>
              <a:prstClr val="black"/>
              <a:schemeClr val="accent1">
                <a:tint val="45000"/>
                <a:satMod val="400000"/>
              </a:schemeClr>
            </a:duotone>
            <a:extLst>
              <a:ext uri="{BEBA8EAE-BF5A-486C-A8C5-ECC9F3942E4B}">
                <a14:imgProps xmlns:a14="http://schemas.microsoft.com/office/drawing/2010/main">
                  <a14:imgLayer r:embed="rId7">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1909993" y="1295310"/>
            <a:ext cx="272960" cy="27296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Azure Form Recognizer – MS Club of SLIIT – Medium">
            <a:extLst>
              <a:ext uri="{FF2B5EF4-FFF2-40B4-BE49-F238E27FC236}">
                <a16:creationId xmlns:a16="http://schemas.microsoft.com/office/drawing/2014/main" id="{416BAA0F-C4D1-86DB-88EE-0B08455A65FA}"/>
              </a:ext>
            </a:extLst>
          </p:cNvPr>
          <p:cNvPicPr>
            <a:picLocks noChangeAspect="1" noChangeArrowheads="1"/>
          </p:cNvPicPr>
          <p:nvPr/>
        </p:nvPicPr>
        <p:blipFill>
          <a:blip r:embed="rId8">
            <a:duotone>
              <a:prstClr val="black"/>
              <a:schemeClr val="accent2">
                <a:tint val="45000"/>
                <a:satMod val="400000"/>
              </a:schemeClr>
            </a:duotone>
            <a:extLst>
              <a:ext uri="{BEBA8EAE-BF5A-486C-A8C5-ECC9F3942E4B}">
                <a14:imgProps xmlns:a14="http://schemas.microsoft.com/office/drawing/2010/main">
                  <a14:imgLayer r:embed="rId9">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3620314" y="1321599"/>
            <a:ext cx="419777" cy="220383"/>
          </a:xfrm>
          <a:prstGeom prst="rect">
            <a:avLst/>
          </a:prstGeom>
          <a:noFill/>
          <a:extLst>
            <a:ext uri="{909E8E84-426E-40DD-AFC4-6F175D3DCCD1}">
              <a14:hiddenFill xmlns:a14="http://schemas.microsoft.com/office/drawing/2010/main">
                <a:solidFill>
                  <a:srgbClr val="FFFFFF"/>
                </a:solidFill>
              </a14:hiddenFill>
            </a:ext>
          </a:extLst>
        </p:spPr>
      </p:pic>
      <p:pic>
        <p:nvPicPr>
          <p:cNvPr id="18" name="Graphic 17" descr="Eye outline">
            <a:extLst>
              <a:ext uri="{FF2B5EF4-FFF2-40B4-BE49-F238E27FC236}">
                <a16:creationId xmlns:a16="http://schemas.microsoft.com/office/drawing/2014/main" id="{C0913164-5264-A477-9CAC-36149F1B798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797416" y="1266645"/>
            <a:ext cx="301625" cy="301625"/>
          </a:xfrm>
          <a:prstGeom prst="rect">
            <a:avLst/>
          </a:prstGeom>
        </p:spPr>
      </p:pic>
      <p:grpSp>
        <p:nvGrpSpPr>
          <p:cNvPr id="2" name="Group 1">
            <a:extLst>
              <a:ext uri="{FF2B5EF4-FFF2-40B4-BE49-F238E27FC236}">
                <a16:creationId xmlns:a16="http://schemas.microsoft.com/office/drawing/2014/main" id="{64983D7E-29E8-3FBC-772A-D479E01BFFC9}"/>
              </a:ext>
            </a:extLst>
          </p:cNvPr>
          <p:cNvGrpSpPr/>
          <p:nvPr/>
        </p:nvGrpSpPr>
        <p:grpSpPr>
          <a:xfrm>
            <a:off x="1267638" y="5023069"/>
            <a:ext cx="10322642" cy="1486622"/>
            <a:chOff x="1267638" y="5023069"/>
            <a:chExt cx="10322642" cy="1486622"/>
          </a:xfrm>
        </p:grpSpPr>
        <p:pic>
          <p:nvPicPr>
            <p:cNvPr id="5" name="Graphic 4" descr="Syncing cloud with solid fill">
              <a:extLst>
                <a:ext uri="{FF2B5EF4-FFF2-40B4-BE49-F238E27FC236}">
                  <a16:creationId xmlns:a16="http://schemas.microsoft.com/office/drawing/2014/main" id="{ED99C192-EF90-DCCC-0A86-D9C2F03C9D8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flipH="1">
              <a:off x="1267638" y="5377227"/>
              <a:ext cx="484871" cy="484872"/>
            </a:xfrm>
            <a:prstGeom prst="rect">
              <a:avLst/>
            </a:prstGeom>
          </p:spPr>
        </p:pic>
        <p:sp>
          <p:nvSpPr>
            <p:cNvPr id="6" name="TextBox 5">
              <a:extLst>
                <a:ext uri="{FF2B5EF4-FFF2-40B4-BE49-F238E27FC236}">
                  <a16:creationId xmlns:a16="http://schemas.microsoft.com/office/drawing/2014/main" id="{A6C7B27E-AB26-2910-65B1-FC3B0F89ED3F}"/>
                </a:ext>
              </a:extLst>
            </p:cNvPr>
            <p:cNvSpPr txBox="1"/>
            <p:nvPr/>
          </p:nvSpPr>
          <p:spPr>
            <a:xfrm>
              <a:off x="1898673" y="5474167"/>
              <a:ext cx="1730847" cy="33855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Microsoft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Public Cloud</a:t>
              </a:r>
            </a:p>
          </p:txBody>
        </p:sp>
        <p:sp>
          <p:nvSpPr>
            <p:cNvPr id="7" name="TextBox 6">
              <a:extLst>
                <a:ext uri="{FF2B5EF4-FFF2-40B4-BE49-F238E27FC236}">
                  <a16:creationId xmlns:a16="http://schemas.microsoft.com/office/drawing/2014/main" id="{2A57B2C2-49FC-C303-2C1F-0C0F3646B8B1}"/>
                </a:ext>
              </a:extLst>
            </p:cNvPr>
            <p:cNvSpPr txBox="1"/>
            <p:nvPr/>
          </p:nvSpPr>
          <p:spPr>
            <a:xfrm>
              <a:off x="7320714" y="5474167"/>
              <a:ext cx="1730847" cy="33855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Connected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Containers</a:t>
              </a:r>
            </a:p>
          </p:txBody>
        </p:sp>
        <p:sp>
          <p:nvSpPr>
            <p:cNvPr id="8" name="Text Placeholder 38">
              <a:extLst>
                <a:ext uri="{FF2B5EF4-FFF2-40B4-BE49-F238E27FC236}">
                  <a16:creationId xmlns:a16="http://schemas.microsoft.com/office/drawing/2014/main" id="{687F8D70-DAB9-30ED-0E6B-3BBC18DBB202}"/>
                </a:ext>
              </a:extLst>
            </p:cNvPr>
            <p:cNvSpPr txBox="1">
              <a:spLocks/>
            </p:cNvSpPr>
            <p:nvPr/>
          </p:nvSpPr>
          <p:spPr>
            <a:xfrm>
              <a:off x="3085973" y="5140419"/>
              <a:ext cx="6206937" cy="215444"/>
            </a:xfrm>
            <a:prstGeom prst="rect">
              <a:avLst/>
            </a:prstGeom>
          </p:spPr>
          <p:txBody>
            <a:bodyPr vert="horz" wrap="square" lIns="0" tIns="0" rIns="0" bIns="0" rtlCol="0" anchor="t">
              <a:spAutoFit/>
            </a:bodyPr>
            <a:lstStyle>
              <a:lvl1pPr marL="0" marR="0" indent="0" algn="l" defTabSz="932384" rtl="0" eaLnBrk="1" fontAlgn="auto" latinLnBrk="0" hangingPunct="1">
                <a:lnSpc>
                  <a:spcPct val="100000"/>
                </a:lnSpc>
                <a:spcBef>
                  <a:spcPts val="0"/>
                </a:spcBef>
                <a:spcAft>
                  <a:spcPts val="0"/>
                </a:spcAft>
                <a:buClrTx/>
                <a:buSzPct val="90000"/>
                <a:buFont typeface="Wingdings" panose="05000000000000000000" pitchFamily="2" charset="2"/>
                <a:buNone/>
                <a:tabLst/>
                <a:defRPr sz="1600" kern="1200" spc="0" baseline="0">
                  <a:solidFill>
                    <a:schemeClr val="accent1"/>
                  </a:solidFill>
                  <a:latin typeface="+mj-lt"/>
                  <a:ea typeface="+mn-ea"/>
                  <a:cs typeface="Segoe UI" panose="020B0502040204020203" pitchFamily="34" charset="0"/>
                </a:defRPr>
              </a:lvl1pPr>
              <a:lvl2pPr marL="457025" marR="0" indent="-228512" algn="l" defTabSz="93238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6973" marR="0" indent="-199948" algn="l" defTabSz="93238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639" marR="0" indent="-180906" algn="l" defTabSz="93238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544" marR="0" indent="-168211" algn="l" defTabSz="93238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4054" indent="-233097" algn="l" defTabSz="932384"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0248" indent="-233097" algn="l" defTabSz="932384"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6440" indent="-233097" algn="l" defTabSz="932384"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2633" indent="-233097" algn="l" defTabSz="932384"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384"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1400" b="0" i="0" u="none" strike="noStrike" kern="1200" cap="none" spc="0" normalizeH="0" baseline="0" noProof="0">
                  <a:ln>
                    <a:noFill/>
                  </a:ln>
                  <a:solidFill>
                    <a:srgbClr val="0078D4"/>
                  </a:solidFill>
                  <a:effectLst/>
                  <a:uLnTx/>
                  <a:uFillTx/>
                  <a:latin typeface="Segoe UI Semibold"/>
                  <a:ea typeface="+mn-ea"/>
                  <a:cs typeface="Segoe UI" panose="020B0502040204020203" pitchFamily="34" charset="0"/>
                </a:rPr>
                <a:t>Foundry Tools Availability Options</a:t>
              </a:r>
            </a:p>
          </p:txBody>
        </p:sp>
        <p:cxnSp>
          <p:nvCxnSpPr>
            <p:cNvPr id="9" name="Straight Connector 8">
              <a:extLst>
                <a:ext uri="{FF2B5EF4-FFF2-40B4-BE49-F238E27FC236}">
                  <a16:creationId xmlns:a16="http://schemas.microsoft.com/office/drawing/2014/main" id="{8F3337ED-70BF-7B04-D775-7FFD8F4A2DF0}"/>
                </a:ext>
              </a:extLst>
            </p:cNvPr>
            <p:cNvCxnSpPr>
              <a:cxnSpLocks/>
            </p:cNvCxnSpPr>
            <p:nvPr/>
          </p:nvCxnSpPr>
          <p:spPr>
            <a:xfrm>
              <a:off x="1267638" y="5023069"/>
              <a:ext cx="10036015" cy="0"/>
            </a:xfrm>
            <a:prstGeom prst="line">
              <a:avLst/>
            </a:prstGeom>
            <a:ln w="3175">
              <a:gradFill flip="none" rotWithShape="1">
                <a:gsLst>
                  <a:gs pos="27000">
                    <a:schemeClr val="accent3">
                      <a:alpha val="20000"/>
                    </a:schemeClr>
                  </a:gs>
                  <a:gs pos="55000">
                    <a:schemeClr val="accent3">
                      <a:lumMod val="50000"/>
                      <a:alpha val="50000"/>
                    </a:schemeClr>
                  </a:gs>
                  <a:gs pos="84000">
                    <a:schemeClr val="accent3">
                      <a:alpha val="20000"/>
                    </a:schemeClr>
                  </a:gs>
                </a:gsLst>
                <a:path path="circle">
                  <a:fillToRect l="100000" t="100000"/>
                </a:path>
                <a:tileRect r="-100000" b="-100000"/>
              </a:gradFill>
              <a:prstDash val="solid"/>
              <a:headEnd type="none" w="lg" len="med"/>
              <a:tailEnd type="none" w="lg" len="med"/>
            </a:ln>
          </p:spPr>
          <p:style>
            <a:lnRef idx="1">
              <a:schemeClr val="accent1"/>
            </a:lnRef>
            <a:fillRef idx="0">
              <a:schemeClr val="accent1"/>
            </a:fillRef>
            <a:effectRef idx="0">
              <a:schemeClr val="accent1"/>
            </a:effectRef>
            <a:fontRef idx="minor">
              <a:schemeClr val="tx1"/>
            </a:fontRef>
          </p:style>
        </p:cxnSp>
        <p:pic>
          <p:nvPicPr>
            <p:cNvPr id="16" name="Graphic 15" descr="Syncing cloud with solid fill">
              <a:extLst>
                <a:ext uri="{FF2B5EF4-FFF2-40B4-BE49-F238E27FC236}">
                  <a16:creationId xmlns:a16="http://schemas.microsoft.com/office/drawing/2014/main" id="{689ED150-AC3F-B9DF-B683-C87F5969436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flipH="1">
              <a:off x="3720636" y="5377227"/>
              <a:ext cx="484871" cy="484872"/>
            </a:xfrm>
            <a:prstGeom prst="rect">
              <a:avLst/>
            </a:prstGeom>
          </p:spPr>
        </p:pic>
        <p:sp>
          <p:nvSpPr>
            <p:cNvPr id="17" name="TextBox 16">
              <a:extLst>
                <a:ext uri="{FF2B5EF4-FFF2-40B4-BE49-F238E27FC236}">
                  <a16:creationId xmlns:a16="http://schemas.microsoft.com/office/drawing/2014/main" id="{B5C35D71-8514-10E9-7F3D-0609754B36D8}"/>
                </a:ext>
              </a:extLst>
            </p:cNvPr>
            <p:cNvSpPr txBox="1"/>
            <p:nvPr/>
          </p:nvSpPr>
          <p:spPr>
            <a:xfrm>
              <a:off x="4371158" y="5444349"/>
              <a:ext cx="2638968" cy="338553"/>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Microsoft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Government Cloud </a:t>
              </a:r>
            </a:p>
          </p:txBody>
        </p:sp>
        <p:grpSp>
          <p:nvGrpSpPr>
            <p:cNvPr id="19" name="Group 18">
              <a:extLst>
                <a:ext uri="{FF2B5EF4-FFF2-40B4-BE49-F238E27FC236}">
                  <a16:creationId xmlns:a16="http://schemas.microsoft.com/office/drawing/2014/main" id="{FBA87BF3-2082-3511-89AF-A5282920D0D9}"/>
                </a:ext>
              </a:extLst>
            </p:cNvPr>
            <p:cNvGrpSpPr>
              <a:grpSpLocks noUngrp="1" noChangeAspect="1"/>
            </p:cNvGrpSpPr>
            <p:nvPr/>
          </p:nvGrpSpPr>
          <p:grpSpPr>
            <a:xfrm>
              <a:off x="9175031" y="5465079"/>
              <a:ext cx="508088" cy="398541"/>
              <a:chOff x="7600106" y="5386029"/>
              <a:chExt cx="461384" cy="355566"/>
            </a:xfrm>
          </p:grpSpPr>
          <p:grpSp>
            <p:nvGrpSpPr>
              <p:cNvPr id="26" name="Group 25">
                <a:extLst>
                  <a:ext uri="{FF2B5EF4-FFF2-40B4-BE49-F238E27FC236}">
                    <a16:creationId xmlns:a16="http://schemas.microsoft.com/office/drawing/2014/main" id="{FC571149-CEB6-B8F2-E8E4-1BFE4BCFE6E7}"/>
                  </a:ext>
                </a:extLst>
              </p:cNvPr>
              <p:cNvGrpSpPr/>
              <p:nvPr/>
            </p:nvGrpSpPr>
            <p:grpSpPr>
              <a:xfrm>
                <a:off x="7600106" y="5386029"/>
                <a:ext cx="305032" cy="317276"/>
                <a:chOff x="10236605" y="3744464"/>
                <a:chExt cx="496252" cy="538989"/>
              </a:xfrm>
            </p:grpSpPr>
            <p:sp>
              <p:nvSpPr>
                <p:cNvPr id="28" name="Freeform: Shape 27">
                  <a:extLst>
                    <a:ext uri="{FF2B5EF4-FFF2-40B4-BE49-F238E27FC236}">
                      <a16:creationId xmlns:a16="http://schemas.microsoft.com/office/drawing/2014/main" id="{1C43D528-7B51-8212-4CC1-06C162CD08E5}"/>
                    </a:ext>
                  </a:extLst>
                </p:cNvPr>
                <p:cNvSpPr>
                  <a:spLocks/>
                </p:cNvSpPr>
                <p:nvPr/>
              </p:nvSpPr>
              <p:spPr>
                <a:xfrm flipH="1">
                  <a:off x="10236605" y="3744464"/>
                  <a:ext cx="496252" cy="320992"/>
                </a:xfrm>
                <a:custGeom>
                  <a:avLst/>
                  <a:gdLst>
                    <a:gd name="connsiteX0" fmla="*/ 422910 w 496252"/>
                    <a:gd name="connsiteY0" fmla="*/ 124777 h 320992"/>
                    <a:gd name="connsiteX1" fmla="*/ 328613 w 496252"/>
                    <a:gd name="connsiteY1" fmla="*/ 45720 h 320992"/>
                    <a:gd name="connsiteX2" fmla="*/ 313373 w 496252"/>
                    <a:gd name="connsiteY2" fmla="*/ 46672 h 320992"/>
                    <a:gd name="connsiteX3" fmla="*/ 215265 w 496252"/>
                    <a:gd name="connsiteY3" fmla="*/ 0 h 320992"/>
                    <a:gd name="connsiteX4" fmla="*/ 93345 w 496252"/>
                    <a:gd name="connsiteY4" fmla="*/ 92393 h 320992"/>
                    <a:gd name="connsiteX5" fmla="*/ 0 w 496252"/>
                    <a:gd name="connsiteY5" fmla="*/ 205740 h 320992"/>
                    <a:gd name="connsiteX6" fmla="*/ 114300 w 496252"/>
                    <a:gd name="connsiteY6" fmla="*/ 320993 h 320992"/>
                    <a:gd name="connsiteX7" fmla="*/ 114300 w 496252"/>
                    <a:gd name="connsiteY7" fmla="*/ 320993 h 320992"/>
                    <a:gd name="connsiteX8" fmla="*/ 400050 w 496252"/>
                    <a:gd name="connsiteY8" fmla="*/ 320993 h 320992"/>
                    <a:gd name="connsiteX9" fmla="*/ 496253 w 496252"/>
                    <a:gd name="connsiteY9" fmla="*/ 220980 h 320992"/>
                    <a:gd name="connsiteX10" fmla="*/ 422910 w 496252"/>
                    <a:gd name="connsiteY10" fmla="*/ 124777 h 320992"/>
                    <a:gd name="connsiteX11" fmla="*/ 394335 w 496252"/>
                    <a:gd name="connsiteY11" fmla="*/ 263843 h 320992"/>
                    <a:gd name="connsiteX12" fmla="*/ 112395 w 496252"/>
                    <a:gd name="connsiteY12" fmla="*/ 263843 h 320992"/>
                    <a:gd name="connsiteX13" fmla="*/ 61913 w 496252"/>
                    <a:gd name="connsiteY13" fmla="*/ 230505 h 320992"/>
                    <a:gd name="connsiteX14" fmla="*/ 68580 w 496252"/>
                    <a:gd name="connsiteY14" fmla="*/ 169545 h 320992"/>
                    <a:gd name="connsiteX15" fmla="*/ 115252 w 496252"/>
                    <a:gd name="connsiteY15" fmla="*/ 145733 h 320992"/>
                    <a:gd name="connsiteX16" fmla="*/ 124777 w 496252"/>
                    <a:gd name="connsiteY16" fmla="*/ 146685 h 320992"/>
                    <a:gd name="connsiteX17" fmla="*/ 141923 w 496252"/>
                    <a:gd name="connsiteY17" fmla="*/ 149543 h 320992"/>
                    <a:gd name="connsiteX18" fmla="*/ 141923 w 496252"/>
                    <a:gd name="connsiteY18" fmla="*/ 130493 h 320992"/>
                    <a:gd name="connsiteX19" fmla="*/ 198120 w 496252"/>
                    <a:gd name="connsiteY19" fmla="*/ 59055 h 320992"/>
                    <a:gd name="connsiteX20" fmla="*/ 215265 w 496252"/>
                    <a:gd name="connsiteY20" fmla="*/ 57150 h 320992"/>
                    <a:gd name="connsiteX21" fmla="*/ 215265 w 496252"/>
                    <a:gd name="connsiteY21" fmla="*/ 57150 h 320992"/>
                    <a:gd name="connsiteX22" fmla="*/ 215265 w 496252"/>
                    <a:gd name="connsiteY22" fmla="*/ 57150 h 320992"/>
                    <a:gd name="connsiteX23" fmla="*/ 215265 w 496252"/>
                    <a:gd name="connsiteY23" fmla="*/ 57150 h 320992"/>
                    <a:gd name="connsiteX24" fmla="*/ 280035 w 496252"/>
                    <a:gd name="connsiteY24" fmla="*/ 97155 h 320992"/>
                    <a:gd name="connsiteX25" fmla="*/ 285750 w 496252"/>
                    <a:gd name="connsiteY25" fmla="*/ 108585 h 320992"/>
                    <a:gd name="connsiteX26" fmla="*/ 298133 w 496252"/>
                    <a:gd name="connsiteY26" fmla="*/ 103823 h 320992"/>
                    <a:gd name="connsiteX27" fmla="*/ 317183 w 496252"/>
                    <a:gd name="connsiteY27" fmla="*/ 100965 h 320992"/>
                    <a:gd name="connsiteX28" fmla="*/ 351473 w 496252"/>
                    <a:gd name="connsiteY28" fmla="*/ 111443 h 320992"/>
                    <a:gd name="connsiteX29" fmla="*/ 376238 w 496252"/>
                    <a:gd name="connsiteY29" fmla="*/ 160020 h 320992"/>
                    <a:gd name="connsiteX30" fmla="*/ 376238 w 496252"/>
                    <a:gd name="connsiteY30" fmla="*/ 175260 h 320992"/>
                    <a:gd name="connsiteX31" fmla="*/ 395288 w 496252"/>
                    <a:gd name="connsiteY31" fmla="*/ 175260 h 320992"/>
                    <a:gd name="connsiteX32" fmla="*/ 440055 w 496252"/>
                    <a:gd name="connsiteY32" fmla="*/ 220028 h 320992"/>
                    <a:gd name="connsiteX33" fmla="*/ 394335 w 496252"/>
                    <a:gd name="connsiteY33" fmla="*/ 263843 h 32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96252" h="320992">
                      <a:moveTo>
                        <a:pt x="422910" y="124777"/>
                      </a:moveTo>
                      <a:cubicBezTo>
                        <a:pt x="415290" y="80010"/>
                        <a:pt x="375285" y="45720"/>
                        <a:pt x="328613" y="45720"/>
                      </a:cubicBezTo>
                      <a:cubicBezTo>
                        <a:pt x="323850" y="45720"/>
                        <a:pt x="318135" y="46672"/>
                        <a:pt x="313373" y="46672"/>
                      </a:cubicBezTo>
                      <a:cubicBezTo>
                        <a:pt x="290513" y="18097"/>
                        <a:pt x="255270" y="0"/>
                        <a:pt x="215265" y="0"/>
                      </a:cubicBezTo>
                      <a:cubicBezTo>
                        <a:pt x="157163" y="0"/>
                        <a:pt x="108585" y="39052"/>
                        <a:pt x="93345" y="92393"/>
                      </a:cubicBezTo>
                      <a:cubicBezTo>
                        <a:pt x="40005" y="102870"/>
                        <a:pt x="0" y="149543"/>
                        <a:pt x="0" y="205740"/>
                      </a:cubicBezTo>
                      <a:cubicBezTo>
                        <a:pt x="0" y="269557"/>
                        <a:pt x="51435" y="320993"/>
                        <a:pt x="114300" y="320993"/>
                      </a:cubicBezTo>
                      <a:lnTo>
                        <a:pt x="114300" y="320993"/>
                      </a:lnTo>
                      <a:cubicBezTo>
                        <a:pt x="114300" y="320993"/>
                        <a:pt x="396240" y="320993"/>
                        <a:pt x="400050" y="320993"/>
                      </a:cubicBezTo>
                      <a:cubicBezTo>
                        <a:pt x="455295" y="320993"/>
                        <a:pt x="496253" y="276225"/>
                        <a:pt x="496253" y="220980"/>
                      </a:cubicBezTo>
                      <a:cubicBezTo>
                        <a:pt x="496253" y="175260"/>
                        <a:pt x="464820" y="137160"/>
                        <a:pt x="422910" y="124777"/>
                      </a:cubicBezTo>
                      <a:close/>
                      <a:moveTo>
                        <a:pt x="394335" y="263843"/>
                      </a:moveTo>
                      <a:lnTo>
                        <a:pt x="112395" y="263843"/>
                      </a:lnTo>
                      <a:cubicBezTo>
                        <a:pt x="90488" y="261937"/>
                        <a:pt x="71438" y="249555"/>
                        <a:pt x="61913" y="230505"/>
                      </a:cubicBezTo>
                      <a:cubicBezTo>
                        <a:pt x="53340" y="210503"/>
                        <a:pt x="55245" y="187643"/>
                        <a:pt x="68580" y="169545"/>
                      </a:cubicBezTo>
                      <a:cubicBezTo>
                        <a:pt x="80010" y="154305"/>
                        <a:pt x="97155" y="145733"/>
                        <a:pt x="115252" y="145733"/>
                      </a:cubicBezTo>
                      <a:cubicBezTo>
                        <a:pt x="118110" y="145733"/>
                        <a:pt x="121920" y="145733"/>
                        <a:pt x="124777" y="146685"/>
                      </a:cubicBezTo>
                      <a:lnTo>
                        <a:pt x="141923" y="149543"/>
                      </a:lnTo>
                      <a:lnTo>
                        <a:pt x="141923" y="130493"/>
                      </a:lnTo>
                      <a:cubicBezTo>
                        <a:pt x="141923" y="96202"/>
                        <a:pt x="164783" y="66675"/>
                        <a:pt x="198120" y="59055"/>
                      </a:cubicBezTo>
                      <a:cubicBezTo>
                        <a:pt x="203835" y="58102"/>
                        <a:pt x="209550" y="57150"/>
                        <a:pt x="215265" y="57150"/>
                      </a:cubicBezTo>
                      <a:cubicBezTo>
                        <a:pt x="215265" y="57150"/>
                        <a:pt x="215265" y="57150"/>
                        <a:pt x="215265" y="57150"/>
                      </a:cubicBezTo>
                      <a:lnTo>
                        <a:pt x="215265" y="57150"/>
                      </a:lnTo>
                      <a:cubicBezTo>
                        <a:pt x="215265" y="57150"/>
                        <a:pt x="215265" y="57150"/>
                        <a:pt x="215265" y="57150"/>
                      </a:cubicBezTo>
                      <a:cubicBezTo>
                        <a:pt x="242888" y="57150"/>
                        <a:pt x="267653" y="72390"/>
                        <a:pt x="280035" y="97155"/>
                      </a:cubicBezTo>
                      <a:lnTo>
                        <a:pt x="285750" y="108585"/>
                      </a:lnTo>
                      <a:lnTo>
                        <a:pt x="298133" y="103823"/>
                      </a:lnTo>
                      <a:cubicBezTo>
                        <a:pt x="303848" y="101918"/>
                        <a:pt x="310515" y="100965"/>
                        <a:pt x="317183" y="100965"/>
                      </a:cubicBezTo>
                      <a:cubicBezTo>
                        <a:pt x="329565" y="100965"/>
                        <a:pt x="340995" y="104775"/>
                        <a:pt x="351473" y="111443"/>
                      </a:cubicBezTo>
                      <a:cubicBezTo>
                        <a:pt x="366713" y="122873"/>
                        <a:pt x="376238" y="140970"/>
                        <a:pt x="376238" y="160020"/>
                      </a:cubicBezTo>
                      <a:lnTo>
                        <a:pt x="376238" y="175260"/>
                      </a:lnTo>
                      <a:lnTo>
                        <a:pt x="395288" y="175260"/>
                      </a:lnTo>
                      <a:cubicBezTo>
                        <a:pt x="420053" y="175260"/>
                        <a:pt x="440055" y="195262"/>
                        <a:pt x="440055" y="220028"/>
                      </a:cubicBezTo>
                      <a:cubicBezTo>
                        <a:pt x="439103" y="243840"/>
                        <a:pt x="419100" y="263843"/>
                        <a:pt x="394335" y="263843"/>
                      </a:cubicBezTo>
                      <a:close/>
                    </a:path>
                  </a:pathLst>
                </a:custGeom>
                <a:solidFill>
                  <a:schemeClr val="accent3">
                    <a:lumMod val="50000"/>
                  </a:schemeClr>
                </a:solidFill>
                <a:ln w="9525" cap="flat">
                  <a:noFill/>
                  <a:prstDash val="solid"/>
                  <a:miter/>
                </a:ln>
              </p:spPr>
              <p:txBody>
                <a:bodyPr rtlCol="0" anchor="ctr"/>
                <a:ls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D2D2D2">
                        <a:lumMod val="75000"/>
                      </a:srgbClr>
                    </a:solidFill>
                    <a:effectLst/>
                    <a:uLnTx/>
                    <a:uFillTx/>
                    <a:latin typeface="Segoe UI"/>
                    <a:ea typeface="+mn-ea"/>
                    <a:cs typeface="+mn-cs"/>
                  </a:endParaRPr>
                </a:p>
              </p:txBody>
            </p:sp>
            <p:pic>
              <p:nvPicPr>
                <p:cNvPr id="29" name="Picture 28">
                  <a:extLst>
                    <a:ext uri="{FF2B5EF4-FFF2-40B4-BE49-F238E27FC236}">
                      <a16:creationId xmlns:a16="http://schemas.microsoft.com/office/drawing/2014/main" id="{614AE54C-85F4-A66A-FCC9-DC675825E798}"/>
                    </a:ext>
                  </a:extLst>
                </p:cNvPr>
                <p:cNvPicPr>
                  <a:picLocks noChangeAspect="1"/>
                </p:cNvPicPr>
                <p:nvPr/>
              </p:nvPicPr>
              <p:blipFill>
                <a:blip r:embed="rId14"/>
                <a:stretch>
                  <a:fillRect/>
                </a:stretch>
              </p:blipFill>
              <p:spPr>
                <a:xfrm>
                  <a:off x="10433060" y="3858663"/>
                  <a:ext cx="144114" cy="126821"/>
                </a:xfrm>
                <a:prstGeom prst="rect">
                  <a:avLst/>
                </a:prstGeom>
                <a:solidFill>
                  <a:schemeClr val="accent1"/>
                </a:solidFill>
              </p:spPr>
            </p:pic>
            <p:pic>
              <p:nvPicPr>
                <p:cNvPr id="30" name="Graphic 41" descr="Disconnected with solid fill">
                  <a:extLst>
                    <a:ext uri="{FF2B5EF4-FFF2-40B4-BE49-F238E27FC236}">
                      <a16:creationId xmlns:a16="http://schemas.microsoft.com/office/drawing/2014/main" id="{5090C1F6-2681-8A0D-7369-BB95A7E970CE}"/>
                    </a:ext>
                  </a:extLst>
                </p:cNvPr>
                <p:cNvPicPr>
                  <a:picLocks noChangeAspect="1"/>
                </p:cNvPicPr>
                <p:nvPr/>
              </p:nvPicPr>
              <p:blipFill>
                <a:blip r:embed="rId15">
                  <a:extLst>
                    <a:ext uri="{96DAC541-7B7A-43D3-8B79-37D633B846F1}">
                      <asvg:svgBlip xmlns:asvg="http://schemas.microsoft.com/office/drawing/2016/SVG/main" r:embed="rId16"/>
                    </a:ext>
                  </a:extLst>
                </a:blip>
                <a:srcRect/>
                <a:stretch/>
              </p:blipFill>
              <p:spPr>
                <a:xfrm rot="16200000" flipV="1">
                  <a:off x="10324329" y="3969253"/>
                  <a:ext cx="320994" cy="307405"/>
                </a:xfrm>
                <a:prstGeom prst="rect">
                  <a:avLst/>
                </a:prstGeom>
              </p:spPr>
            </p:pic>
          </p:grpSp>
          <p:pic>
            <p:nvPicPr>
              <p:cNvPr id="27" name="Picture 26">
                <a:extLst>
                  <a:ext uri="{FF2B5EF4-FFF2-40B4-BE49-F238E27FC236}">
                    <a16:creationId xmlns:a16="http://schemas.microsoft.com/office/drawing/2014/main" id="{93FD3BFB-73FC-6069-9BA1-912035AB0A94}"/>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806792" y="5557576"/>
                <a:ext cx="254698" cy="18401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Group 19">
              <a:extLst>
                <a:ext uri="{FF2B5EF4-FFF2-40B4-BE49-F238E27FC236}">
                  <a16:creationId xmlns:a16="http://schemas.microsoft.com/office/drawing/2014/main" id="{5008B4FF-E4A0-822F-94F3-1722B4CD1ACD}"/>
                </a:ext>
              </a:extLst>
            </p:cNvPr>
            <p:cNvGrpSpPr>
              <a:grpSpLocks noUngrp="1" noChangeAspect="1"/>
            </p:cNvGrpSpPr>
            <p:nvPr/>
          </p:nvGrpSpPr>
          <p:grpSpPr>
            <a:xfrm>
              <a:off x="6634747" y="5481611"/>
              <a:ext cx="507405" cy="390723"/>
              <a:chOff x="5007358" y="5394749"/>
              <a:chExt cx="464037" cy="357721"/>
            </a:xfrm>
          </p:grpSpPr>
          <p:grpSp>
            <p:nvGrpSpPr>
              <p:cNvPr id="21" name="Group 20">
                <a:extLst>
                  <a:ext uri="{FF2B5EF4-FFF2-40B4-BE49-F238E27FC236}">
                    <a16:creationId xmlns:a16="http://schemas.microsoft.com/office/drawing/2014/main" id="{D941617E-F6DF-E8DB-E38E-183EF48A8589}"/>
                  </a:ext>
                </a:extLst>
              </p:cNvPr>
              <p:cNvGrpSpPr/>
              <p:nvPr/>
            </p:nvGrpSpPr>
            <p:grpSpPr>
              <a:xfrm>
                <a:off x="5007358" y="5394749"/>
                <a:ext cx="305032" cy="317275"/>
                <a:chOff x="10236605" y="3744464"/>
                <a:chExt cx="496252" cy="538988"/>
              </a:xfrm>
              <a:solidFill>
                <a:schemeClr val="accent1"/>
              </a:solidFill>
            </p:grpSpPr>
            <p:sp>
              <p:nvSpPr>
                <p:cNvPr id="23" name="Freeform: Shape 22">
                  <a:extLst>
                    <a:ext uri="{FF2B5EF4-FFF2-40B4-BE49-F238E27FC236}">
                      <a16:creationId xmlns:a16="http://schemas.microsoft.com/office/drawing/2014/main" id="{A667CB60-F24D-F471-DBEF-97C6527374AA}"/>
                    </a:ext>
                  </a:extLst>
                </p:cNvPr>
                <p:cNvSpPr>
                  <a:spLocks/>
                </p:cNvSpPr>
                <p:nvPr/>
              </p:nvSpPr>
              <p:spPr>
                <a:xfrm flipH="1">
                  <a:off x="10236605" y="3744464"/>
                  <a:ext cx="496252" cy="320992"/>
                </a:xfrm>
                <a:custGeom>
                  <a:avLst/>
                  <a:gdLst>
                    <a:gd name="connsiteX0" fmla="*/ 422910 w 496252"/>
                    <a:gd name="connsiteY0" fmla="*/ 124777 h 320992"/>
                    <a:gd name="connsiteX1" fmla="*/ 328613 w 496252"/>
                    <a:gd name="connsiteY1" fmla="*/ 45720 h 320992"/>
                    <a:gd name="connsiteX2" fmla="*/ 313373 w 496252"/>
                    <a:gd name="connsiteY2" fmla="*/ 46672 h 320992"/>
                    <a:gd name="connsiteX3" fmla="*/ 215265 w 496252"/>
                    <a:gd name="connsiteY3" fmla="*/ 0 h 320992"/>
                    <a:gd name="connsiteX4" fmla="*/ 93345 w 496252"/>
                    <a:gd name="connsiteY4" fmla="*/ 92393 h 320992"/>
                    <a:gd name="connsiteX5" fmla="*/ 0 w 496252"/>
                    <a:gd name="connsiteY5" fmla="*/ 205740 h 320992"/>
                    <a:gd name="connsiteX6" fmla="*/ 114300 w 496252"/>
                    <a:gd name="connsiteY6" fmla="*/ 320993 h 320992"/>
                    <a:gd name="connsiteX7" fmla="*/ 114300 w 496252"/>
                    <a:gd name="connsiteY7" fmla="*/ 320993 h 320992"/>
                    <a:gd name="connsiteX8" fmla="*/ 400050 w 496252"/>
                    <a:gd name="connsiteY8" fmla="*/ 320993 h 320992"/>
                    <a:gd name="connsiteX9" fmla="*/ 496253 w 496252"/>
                    <a:gd name="connsiteY9" fmla="*/ 220980 h 320992"/>
                    <a:gd name="connsiteX10" fmla="*/ 422910 w 496252"/>
                    <a:gd name="connsiteY10" fmla="*/ 124777 h 320992"/>
                    <a:gd name="connsiteX11" fmla="*/ 394335 w 496252"/>
                    <a:gd name="connsiteY11" fmla="*/ 263843 h 320992"/>
                    <a:gd name="connsiteX12" fmla="*/ 112395 w 496252"/>
                    <a:gd name="connsiteY12" fmla="*/ 263843 h 320992"/>
                    <a:gd name="connsiteX13" fmla="*/ 61913 w 496252"/>
                    <a:gd name="connsiteY13" fmla="*/ 230505 h 320992"/>
                    <a:gd name="connsiteX14" fmla="*/ 68580 w 496252"/>
                    <a:gd name="connsiteY14" fmla="*/ 169545 h 320992"/>
                    <a:gd name="connsiteX15" fmla="*/ 115252 w 496252"/>
                    <a:gd name="connsiteY15" fmla="*/ 145733 h 320992"/>
                    <a:gd name="connsiteX16" fmla="*/ 124777 w 496252"/>
                    <a:gd name="connsiteY16" fmla="*/ 146685 h 320992"/>
                    <a:gd name="connsiteX17" fmla="*/ 141923 w 496252"/>
                    <a:gd name="connsiteY17" fmla="*/ 149543 h 320992"/>
                    <a:gd name="connsiteX18" fmla="*/ 141923 w 496252"/>
                    <a:gd name="connsiteY18" fmla="*/ 130493 h 320992"/>
                    <a:gd name="connsiteX19" fmla="*/ 198120 w 496252"/>
                    <a:gd name="connsiteY19" fmla="*/ 59055 h 320992"/>
                    <a:gd name="connsiteX20" fmla="*/ 215265 w 496252"/>
                    <a:gd name="connsiteY20" fmla="*/ 57150 h 320992"/>
                    <a:gd name="connsiteX21" fmla="*/ 215265 w 496252"/>
                    <a:gd name="connsiteY21" fmla="*/ 57150 h 320992"/>
                    <a:gd name="connsiteX22" fmla="*/ 215265 w 496252"/>
                    <a:gd name="connsiteY22" fmla="*/ 57150 h 320992"/>
                    <a:gd name="connsiteX23" fmla="*/ 215265 w 496252"/>
                    <a:gd name="connsiteY23" fmla="*/ 57150 h 320992"/>
                    <a:gd name="connsiteX24" fmla="*/ 280035 w 496252"/>
                    <a:gd name="connsiteY24" fmla="*/ 97155 h 320992"/>
                    <a:gd name="connsiteX25" fmla="*/ 285750 w 496252"/>
                    <a:gd name="connsiteY25" fmla="*/ 108585 h 320992"/>
                    <a:gd name="connsiteX26" fmla="*/ 298133 w 496252"/>
                    <a:gd name="connsiteY26" fmla="*/ 103823 h 320992"/>
                    <a:gd name="connsiteX27" fmla="*/ 317183 w 496252"/>
                    <a:gd name="connsiteY27" fmla="*/ 100965 h 320992"/>
                    <a:gd name="connsiteX28" fmla="*/ 351473 w 496252"/>
                    <a:gd name="connsiteY28" fmla="*/ 111443 h 320992"/>
                    <a:gd name="connsiteX29" fmla="*/ 376238 w 496252"/>
                    <a:gd name="connsiteY29" fmla="*/ 160020 h 320992"/>
                    <a:gd name="connsiteX30" fmla="*/ 376238 w 496252"/>
                    <a:gd name="connsiteY30" fmla="*/ 175260 h 320992"/>
                    <a:gd name="connsiteX31" fmla="*/ 395288 w 496252"/>
                    <a:gd name="connsiteY31" fmla="*/ 175260 h 320992"/>
                    <a:gd name="connsiteX32" fmla="*/ 440055 w 496252"/>
                    <a:gd name="connsiteY32" fmla="*/ 220028 h 320992"/>
                    <a:gd name="connsiteX33" fmla="*/ 394335 w 496252"/>
                    <a:gd name="connsiteY33" fmla="*/ 263843 h 32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96252" h="320992">
                      <a:moveTo>
                        <a:pt x="422910" y="124777"/>
                      </a:moveTo>
                      <a:cubicBezTo>
                        <a:pt x="415290" y="80010"/>
                        <a:pt x="375285" y="45720"/>
                        <a:pt x="328613" y="45720"/>
                      </a:cubicBezTo>
                      <a:cubicBezTo>
                        <a:pt x="323850" y="45720"/>
                        <a:pt x="318135" y="46672"/>
                        <a:pt x="313373" y="46672"/>
                      </a:cubicBezTo>
                      <a:cubicBezTo>
                        <a:pt x="290513" y="18097"/>
                        <a:pt x="255270" y="0"/>
                        <a:pt x="215265" y="0"/>
                      </a:cubicBezTo>
                      <a:cubicBezTo>
                        <a:pt x="157163" y="0"/>
                        <a:pt x="108585" y="39052"/>
                        <a:pt x="93345" y="92393"/>
                      </a:cubicBezTo>
                      <a:cubicBezTo>
                        <a:pt x="40005" y="102870"/>
                        <a:pt x="0" y="149543"/>
                        <a:pt x="0" y="205740"/>
                      </a:cubicBezTo>
                      <a:cubicBezTo>
                        <a:pt x="0" y="269557"/>
                        <a:pt x="51435" y="320993"/>
                        <a:pt x="114300" y="320993"/>
                      </a:cubicBezTo>
                      <a:lnTo>
                        <a:pt x="114300" y="320993"/>
                      </a:lnTo>
                      <a:cubicBezTo>
                        <a:pt x="114300" y="320993"/>
                        <a:pt x="396240" y="320993"/>
                        <a:pt x="400050" y="320993"/>
                      </a:cubicBezTo>
                      <a:cubicBezTo>
                        <a:pt x="455295" y="320993"/>
                        <a:pt x="496253" y="276225"/>
                        <a:pt x="496253" y="220980"/>
                      </a:cubicBezTo>
                      <a:cubicBezTo>
                        <a:pt x="496253" y="175260"/>
                        <a:pt x="464820" y="137160"/>
                        <a:pt x="422910" y="124777"/>
                      </a:cubicBezTo>
                      <a:close/>
                      <a:moveTo>
                        <a:pt x="394335" y="263843"/>
                      </a:moveTo>
                      <a:lnTo>
                        <a:pt x="112395" y="263843"/>
                      </a:lnTo>
                      <a:cubicBezTo>
                        <a:pt x="90488" y="261937"/>
                        <a:pt x="71438" y="249555"/>
                        <a:pt x="61913" y="230505"/>
                      </a:cubicBezTo>
                      <a:cubicBezTo>
                        <a:pt x="53340" y="210503"/>
                        <a:pt x="55245" y="187643"/>
                        <a:pt x="68580" y="169545"/>
                      </a:cubicBezTo>
                      <a:cubicBezTo>
                        <a:pt x="80010" y="154305"/>
                        <a:pt x="97155" y="145733"/>
                        <a:pt x="115252" y="145733"/>
                      </a:cubicBezTo>
                      <a:cubicBezTo>
                        <a:pt x="118110" y="145733"/>
                        <a:pt x="121920" y="145733"/>
                        <a:pt x="124777" y="146685"/>
                      </a:cubicBezTo>
                      <a:lnTo>
                        <a:pt x="141923" y="149543"/>
                      </a:lnTo>
                      <a:lnTo>
                        <a:pt x="141923" y="130493"/>
                      </a:lnTo>
                      <a:cubicBezTo>
                        <a:pt x="141923" y="96202"/>
                        <a:pt x="164783" y="66675"/>
                        <a:pt x="198120" y="59055"/>
                      </a:cubicBezTo>
                      <a:cubicBezTo>
                        <a:pt x="203835" y="58102"/>
                        <a:pt x="209550" y="57150"/>
                        <a:pt x="215265" y="57150"/>
                      </a:cubicBezTo>
                      <a:cubicBezTo>
                        <a:pt x="215265" y="57150"/>
                        <a:pt x="215265" y="57150"/>
                        <a:pt x="215265" y="57150"/>
                      </a:cubicBezTo>
                      <a:lnTo>
                        <a:pt x="215265" y="57150"/>
                      </a:lnTo>
                      <a:cubicBezTo>
                        <a:pt x="215265" y="57150"/>
                        <a:pt x="215265" y="57150"/>
                        <a:pt x="215265" y="57150"/>
                      </a:cubicBezTo>
                      <a:cubicBezTo>
                        <a:pt x="242888" y="57150"/>
                        <a:pt x="267653" y="72390"/>
                        <a:pt x="280035" y="97155"/>
                      </a:cubicBezTo>
                      <a:lnTo>
                        <a:pt x="285750" y="108585"/>
                      </a:lnTo>
                      <a:lnTo>
                        <a:pt x="298133" y="103823"/>
                      </a:lnTo>
                      <a:cubicBezTo>
                        <a:pt x="303848" y="101918"/>
                        <a:pt x="310515" y="100965"/>
                        <a:pt x="317183" y="100965"/>
                      </a:cubicBezTo>
                      <a:cubicBezTo>
                        <a:pt x="329565" y="100965"/>
                        <a:pt x="340995" y="104775"/>
                        <a:pt x="351473" y="111443"/>
                      </a:cubicBezTo>
                      <a:cubicBezTo>
                        <a:pt x="366713" y="122873"/>
                        <a:pt x="376238" y="140970"/>
                        <a:pt x="376238" y="160020"/>
                      </a:cubicBezTo>
                      <a:lnTo>
                        <a:pt x="376238" y="175260"/>
                      </a:lnTo>
                      <a:lnTo>
                        <a:pt x="395288" y="175260"/>
                      </a:lnTo>
                      <a:cubicBezTo>
                        <a:pt x="420053" y="175260"/>
                        <a:pt x="440055" y="195262"/>
                        <a:pt x="440055" y="220028"/>
                      </a:cubicBezTo>
                      <a:cubicBezTo>
                        <a:pt x="439103" y="243840"/>
                        <a:pt x="419100" y="263843"/>
                        <a:pt x="394335" y="263843"/>
                      </a:cubicBezTo>
                      <a:close/>
                    </a:path>
                  </a:pathLst>
                </a:custGeom>
                <a:solidFill>
                  <a:schemeClr val="accent3">
                    <a:lumMod val="50000"/>
                  </a:schemeClr>
                </a:solidFill>
                <a:ln w="9525" cap="flat">
                  <a:noFill/>
                  <a:prstDash val="solid"/>
                  <a:miter/>
                </a:ln>
              </p:spPr>
              <p:txBody>
                <a:bodyPr rtlCol="0" anchor="ctr"/>
                <a:ls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D2D2D2">
                        <a:lumMod val="75000"/>
                      </a:srgbClr>
                    </a:solidFill>
                    <a:effectLst/>
                    <a:uLnTx/>
                    <a:uFillTx/>
                    <a:latin typeface="Segoe UI"/>
                    <a:ea typeface="+mn-ea"/>
                    <a:cs typeface="+mn-cs"/>
                  </a:endParaRPr>
                </a:p>
              </p:txBody>
            </p:sp>
            <p:pic>
              <p:nvPicPr>
                <p:cNvPr id="24" name="Picture 23">
                  <a:extLst>
                    <a:ext uri="{FF2B5EF4-FFF2-40B4-BE49-F238E27FC236}">
                      <a16:creationId xmlns:a16="http://schemas.microsoft.com/office/drawing/2014/main" id="{58415339-F013-FECF-CC01-473662E3786D}"/>
                    </a:ext>
                  </a:extLst>
                </p:cNvPr>
                <p:cNvPicPr>
                  <a:picLocks noChangeAspect="1"/>
                </p:cNvPicPr>
                <p:nvPr/>
              </p:nvPicPr>
              <p:blipFill>
                <a:blip r:embed="rId14"/>
                <a:stretch>
                  <a:fillRect/>
                </a:stretch>
              </p:blipFill>
              <p:spPr>
                <a:xfrm>
                  <a:off x="10433060" y="3858663"/>
                  <a:ext cx="139878" cy="123092"/>
                </a:xfrm>
                <a:prstGeom prst="rect">
                  <a:avLst/>
                </a:prstGeom>
                <a:grpFill/>
              </p:spPr>
            </p:pic>
            <p:pic>
              <p:nvPicPr>
                <p:cNvPr id="25" name="Graphic 29" descr="Connected with solid fill">
                  <a:extLst>
                    <a:ext uri="{FF2B5EF4-FFF2-40B4-BE49-F238E27FC236}">
                      <a16:creationId xmlns:a16="http://schemas.microsoft.com/office/drawing/2014/main" id="{DC786C02-8C3C-659E-DBCE-F4CC933D10A8}"/>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rot="16200000" flipV="1">
                  <a:off x="10324329" y="3962458"/>
                  <a:ext cx="320994" cy="320994"/>
                </a:xfrm>
                <a:prstGeom prst="rect">
                  <a:avLst/>
                </a:prstGeom>
              </p:spPr>
            </p:pic>
          </p:grpSp>
          <p:pic>
            <p:nvPicPr>
              <p:cNvPr id="22" name="Picture 21">
                <a:extLst>
                  <a:ext uri="{FF2B5EF4-FFF2-40B4-BE49-F238E27FC236}">
                    <a16:creationId xmlns:a16="http://schemas.microsoft.com/office/drawing/2014/main" id="{A8EC6397-7823-1BEC-46A5-F13BD0952A7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216697" y="5568451"/>
                <a:ext cx="254698" cy="184019"/>
              </a:xfrm>
              <a:prstGeom prst="rect">
                <a:avLst/>
              </a:prstGeom>
              <a:noFill/>
              <a:extLst>
                <a:ext uri="{909E8E84-426E-40DD-AFC4-6F175D3DCCD1}">
                  <a14:hiddenFill xmlns:a14="http://schemas.microsoft.com/office/drawing/2010/main">
                    <a:solidFill>
                      <a:srgbClr val="FFFFFF"/>
                    </a:solidFill>
                  </a14:hiddenFill>
                </a:ext>
              </a:extLst>
            </p:spPr>
          </p:pic>
        </p:grpSp>
        <p:sp>
          <p:nvSpPr>
            <p:cNvPr id="31" name="TextBox 30">
              <a:extLst>
                <a:ext uri="{FF2B5EF4-FFF2-40B4-BE49-F238E27FC236}">
                  <a16:creationId xmlns:a16="http://schemas.microsoft.com/office/drawing/2014/main" id="{CB38A476-6196-8F3E-5E7E-AA58545AC7BA}"/>
                </a:ext>
              </a:extLst>
            </p:cNvPr>
            <p:cNvSpPr txBox="1"/>
            <p:nvPr/>
          </p:nvSpPr>
          <p:spPr>
            <a:xfrm>
              <a:off x="9859433" y="5474167"/>
              <a:ext cx="1730847" cy="33855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Disconnected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000000"/>
                  </a:solidFill>
                  <a:effectLst/>
                  <a:uLnTx/>
                  <a:uFillTx/>
                  <a:latin typeface="Segoe UI"/>
                  <a:ea typeface="+mn-ea"/>
                  <a:cs typeface="+mn-cs"/>
                </a:rPr>
                <a:t>Containers</a:t>
              </a:r>
            </a:p>
          </p:txBody>
        </p:sp>
        <p:grpSp>
          <p:nvGrpSpPr>
            <p:cNvPr id="62" name="Group 61">
              <a:extLst>
                <a:ext uri="{FF2B5EF4-FFF2-40B4-BE49-F238E27FC236}">
                  <a16:creationId xmlns:a16="http://schemas.microsoft.com/office/drawing/2014/main" id="{9F128DC4-E11B-351F-624E-57CB5C6408FC}"/>
                </a:ext>
              </a:extLst>
            </p:cNvPr>
            <p:cNvGrpSpPr/>
            <p:nvPr/>
          </p:nvGrpSpPr>
          <p:grpSpPr>
            <a:xfrm>
              <a:off x="1992517" y="6100098"/>
              <a:ext cx="8206965" cy="409593"/>
              <a:chOff x="2100255" y="5935873"/>
              <a:chExt cx="8206965" cy="409593"/>
            </a:xfrm>
          </p:grpSpPr>
          <p:grpSp>
            <p:nvGrpSpPr>
              <p:cNvPr id="64" name="Group 63">
                <a:extLst>
                  <a:ext uri="{FF2B5EF4-FFF2-40B4-BE49-F238E27FC236}">
                    <a16:creationId xmlns:a16="http://schemas.microsoft.com/office/drawing/2014/main" id="{F2C8D99A-7743-4558-3B9E-4BE377BE9759}"/>
                  </a:ext>
                </a:extLst>
              </p:cNvPr>
              <p:cNvGrpSpPr/>
              <p:nvPr/>
            </p:nvGrpSpPr>
            <p:grpSpPr>
              <a:xfrm>
                <a:off x="2100255" y="5935873"/>
                <a:ext cx="8206965" cy="409593"/>
                <a:chOff x="2108367" y="5981855"/>
                <a:chExt cx="8206965" cy="409593"/>
              </a:xfrm>
            </p:grpSpPr>
            <p:pic>
              <p:nvPicPr>
                <p:cNvPr id="72" name="Picture 6" descr="Security">
                  <a:extLst>
                    <a:ext uri="{FF2B5EF4-FFF2-40B4-BE49-F238E27FC236}">
                      <a16:creationId xmlns:a16="http://schemas.microsoft.com/office/drawing/2014/main" id="{B10BCBF7-A76A-5D54-41B8-227318618129}"/>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372325" y="6029941"/>
                  <a:ext cx="305532" cy="305532"/>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10" descr="GDPR Compliant | LoginRadius">
                  <a:extLst>
                    <a:ext uri="{FF2B5EF4-FFF2-40B4-BE49-F238E27FC236}">
                      <a16:creationId xmlns:a16="http://schemas.microsoft.com/office/drawing/2014/main" id="{F752C9F4-B619-7759-6BF8-C122FC4A434F}"/>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5106974" y="5981855"/>
                  <a:ext cx="409783" cy="409593"/>
                </a:xfrm>
                <a:prstGeom prst="rect">
                  <a:avLst/>
                </a:prstGeom>
                <a:noFill/>
                <a:extLst>
                  <a:ext uri="{909E8E84-426E-40DD-AFC4-6F175D3DCCD1}">
                    <a14:hiddenFill xmlns:a14="http://schemas.microsoft.com/office/drawing/2010/main">
                      <a:solidFill>
                        <a:srgbClr val="FFFFFF"/>
                      </a:solidFill>
                    </a14:hiddenFill>
                  </a:ext>
                </a:extLst>
              </p:spPr>
            </p:pic>
            <p:pic>
              <p:nvPicPr>
                <p:cNvPr id="74" name="Picture 14" descr="HIPAA Compliance Alignment | Contigo Technology">
                  <a:extLst>
                    <a:ext uri="{FF2B5EF4-FFF2-40B4-BE49-F238E27FC236}">
                      <a16:creationId xmlns:a16="http://schemas.microsoft.com/office/drawing/2014/main" id="{00A08E51-40F3-D6BB-C9A2-BA5AFA02708C}"/>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5901436" y="6044940"/>
                  <a:ext cx="535942" cy="309322"/>
                </a:xfrm>
                <a:prstGeom prst="rect">
                  <a:avLst/>
                </a:prstGeom>
                <a:noFill/>
                <a:extLst>
                  <a:ext uri="{909E8E84-426E-40DD-AFC4-6F175D3DCCD1}">
                    <a14:hiddenFill xmlns:a14="http://schemas.microsoft.com/office/drawing/2010/main">
                      <a:solidFill>
                        <a:srgbClr val="FFFFFF"/>
                      </a:solidFill>
                    </a14:hiddenFill>
                  </a:ext>
                </a:extLst>
              </p:spPr>
            </p:pic>
            <p:pic>
              <p:nvPicPr>
                <p:cNvPr id="75" name="Picture 16" descr="Navigating the HITRUST Framework: What it is and how to do it">
                  <a:extLst>
                    <a:ext uri="{FF2B5EF4-FFF2-40B4-BE49-F238E27FC236}">
                      <a16:creationId xmlns:a16="http://schemas.microsoft.com/office/drawing/2014/main" id="{9B1DC7A9-70C5-04ED-51B4-515D4E4CDC01}"/>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6877761" y="6032912"/>
                  <a:ext cx="307477" cy="307477"/>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20" descr="ISO Logo PNG Transparent – Brands Logos">
                  <a:extLst>
                    <a:ext uri="{FF2B5EF4-FFF2-40B4-BE49-F238E27FC236}">
                      <a16:creationId xmlns:a16="http://schemas.microsoft.com/office/drawing/2014/main" id="{37009FE4-5CFA-7940-F149-81B5663C6810}"/>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7612163" y="6038851"/>
                  <a:ext cx="335011" cy="272449"/>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24" descr="PCI Logo - American DataBank">
                  <a:extLst>
                    <a:ext uri="{FF2B5EF4-FFF2-40B4-BE49-F238E27FC236}">
                      <a16:creationId xmlns:a16="http://schemas.microsoft.com/office/drawing/2014/main" id="{1E986A35-41C1-2B33-D180-E768095063BC}"/>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8377808" y="6026478"/>
                  <a:ext cx="390250" cy="320998"/>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28" descr="Rooster Security - Rooster">
                  <a:extLst>
                    <a:ext uri="{FF2B5EF4-FFF2-40B4-BE49-F238E27FC236}">
                      <a16:creationId xmlns:a16="http://schemas.microsoft.com/office/drawing/2014/main" id="{D209517F-A409-A177-15F3-C367004CED86}"/>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9231648" y="6008832"/>
                  <a:ext cx="321652" cy="358089"/>
                </a:xfrm>
                <a:prstGeom prst="rect">
                  <a:avLst/>
                </a:prstGeom>
                <a:noFill/>
                <a:extLst>
                  <a:ext uri="{909E8E84-426E-40DD-AFC4-6F175D3DCCD1}">
                    <a14:hiddenFill xmlns:a14="http://schemas.microsoft.com/office/drawing/2010/main">
                      <a:solidFill>
                        <a:srgbClr val="FFFFFF"/>
                      </a:solidFill>
                    </a14:hiddenFill>
                  </a:ext>
                </a:extLst>
              </p:spPr>
            </p:pic>
            <p:pic>
              <p:nvPicPr>
                <p:cNvPr id="91" name="Picture 30" descr="Department Of Defense Icon at Vectorified.com | Collection of Department Of Defense Icon free ...">
                  <a:extLst>
                    <a:ext uri="{FF2B5EF4-FFF2-40B4-BE49-F238E27FC236}">
                      <a16:creationId xmlns:a16="http://schemas.microsoft.com/office/drawing/2014/main" id="{B94AFC23-0F0E-832F-2AFF-6E654ED9659F}"/>
                    </a:ext>
                  </a:extLst>
                </p:cNvPr>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9993680" y="6021881"/>
                  <a:ext cx="321652" cy="321652"/>
                </a:xfrm>
                <a:prstGeom prst="rect">
                  <a:avLst/>
                </a:prstGeom>
                <a:noFill/>
                <a:extLst>
                  <a:ext uri="{909E8E84-426E-40DD-AFC4-6F175D3DCCD1}">
                    <a14:hiddenFill xmlns:a14="http://schemas.microsoft.com/office/drawing/2010/main">
                      <a:solidFill>
                        <a:srgbClr val="FFFFFF"/>
                      </a:solidFill>
                    </a14:hiddenFill>
                  </a:ext>
                </a:extLst>
              </p:spPr>
            </p:pic>
            <p:sp>
              <p:nvSpPr>
                <p:cNvPr id="92" name="TextBox 91">
                  <a:extLst>
                    <a:ext uri="{FF2B5EF4-FFF2-40B4-BE49-F238E27FC236}">
                      <a16:creationId xmlns:a16="http://schemas.microsoft.com/office/drawing/2014/main" id="{F76B1375-FA54-724A-66FA-AE3838CD412E}"/>
                    </a:ext>
                  </a:extLst>
                </p:cNvPr>
                <p:cNvSpPr txBox="1"/>
                <p:nvPr/>
              </p:nvSpPr>
              <p:spPr>
                <a:xfrm>
                  <a:off x="2108367" y="6024311"/>
                  <a:ext cx="864643" cy="323165"/>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78D4"/>
                      </a:solidFill>
                      <a:effectLst/>
                      <a:uLnTx/>
                      <a:uFillTx/>
                      <a:latin typeface="Segoe UI Semibold"/>
                      <a:ea typeface="+mn-ea"/>
                      <a:cs typeface="+mn-cs"/>
                    </a:rPr>
                    <a:t>Regulatory Compliance</a:t>
                  </a:r>
                </a:p>
              </p:txBody>
            </p:sp>
          </p:grpSp>
          <p:pic>
            <p:nvPicPr>
              <p:cNvPr id="71" name="Picture 70" descr="DevonWay Software for Government and National Laboratories">
                <a:extLst>
                  <a:ext uri="{FF2B5EF4-FFF2-40B4-BE49-F238E27FC236}">
                    <a16:creationId xmlns:a16="http://schemas.microsoft.com/office/drawing/2014/main" id="{691B969F-0453-EC41-2A5F-104C8C44CA59}"/>
                  </a:ext>
                </a:extLst>
              </p:cNvPr>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4179754" y="5991845"/>
                <a:ext cx="517389" cy="297646"/>
              </a:xfrm>
              <a:prstGeom prst="roundRect">
                <a:avLst>
                  <a:gd name="adj" fmla="val 26136"/>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grpSp>
      </p:grpSp>
    </p:spTree>
    <p:extLst>
      <p:ext uri="{BB962C8B-B14F-4D97-AF65-F5344CB8AC3E}">
        <p14:creationId xmlns:p14="http://schemas.microsoft.com/office/powerpoint/2010/main" val="239540089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33930-F394-12B8-0D4E-11ABF2AFC70B}"/>
            </a:ext>
          </a:extLst>
        </p:cNvPr>
        <p:cNvGrpSpPr/>
        <p:nvPr/>
      </p:nvGrpSpPr>
      <p:grpSpPr>
        <a:xfrm>
          <a:off x="0" y="0"/>
          <a:ext cx="0" cy="0"/>
          <a:chOff x="0" y="0"/>
          <a:chExt cx="0" cy="0"/>
        </a:xfrm>
      </p:grpSpPr>
      <p:sp>
        <p:nvSpPr>
          <p:cNvPr id="3" name="Oval 2">
            <a:extLst>
              <a:ext uri="{FF2B5EF4-FFF2-40B4-BE49-F238E27FC236}">
                <a16:creationId xmlns:a16="http://schemas.microsoft.com/office/drawing/2014/main" id="{FBAA4340-047F-9D28-A0EF-51D67784B45F}"/>
              </a:ext>
              <a:ext uri="{C183D7F6-B498-43B3-948B-1728B52AA6E4}">
                <adec:decorative xmlns:adec="http://schemas.microsoft.com/office/drawing/2017/decorative" val="1"/>
              </a:ext>
            </a:extLst>
          </p:cNvPr>
          <p:cNvSpPr/>
          <p:nvPr/>
        </p:nvSpPr>
        <p:spPr bwMode="auto">
          <a:xfrm>
            <a:off x="-1655296" y="-1383944"/>
            <a:ext cx="15502592" cy="9625889"/>
          </a:xfrm>
          <a:prstGeom prst="ellipse">
            <a:avLst/>
          </a:prstGeom>
          <a:gradFill flip="none" rotWithShape="1">
            <a:gsLst>
              <a:gs pos="90000">
                <a:srgbClr val="E2D9F1"/>
              </a:gs>
              <a:gs pos="10000">
                <a:srgbClr val="CAE4DD"/>
              </a:gs>
              <a:gs pos="50000">
                <a:srgbClr val="C6E3F3"/>
              </a:gs>
            </a:gsLst>
            <a:lin ang="0" scaled="0"/>
            <a:tileRect/>
          </a:gradFill>
          <a:ln>
            <a:noFill/>
            <a:headEnd type="none" w="med" len="med"/>
            <a:tailEnd type="none" w="med" len="med"/>
          </a:ln>
          <a:effectLst>
            <a:softEdge rad="1270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endParaRPr lang="en-US" sz="4000" err="1">
              <a:solidFill>
                <a:srgbClr val="EE0000"/>
              </a:solidFill>
              <a:latin typeface="Segoe UI"/>
              <a:cs typeface="Segoe UI" pitchFamily="34" charset="0"/>
            </a:endParaRPr>
          </a:p>
        </p:txBody>
      </p:sp>
      <p:sp>
        <p:nvSpPr>
          <p:cNvPr id="5" name="Title 6">
            <a:extLst>
              <a:ext uri="{FF2B5EF4-FFF2-40B4-BE49-F238E27FC236}">
                <a16:creationId xmlns:a16="http://schemas.microsoft.com/office/drawing/2014/main" id="{781AE0DE-87AC-6354-B898-A826CAB02BAD}"/>
              </a:ext>
            </a:extLst>
          </p:cNvPr>
          <p:cNvSpPr txBox="1">
            <a:spLocks noGrp="1"/>
          </p:cNvSpPr>
          <p:nvPr>
            <p:ph type="title" idx="4294967295"/>
          </p:nvPr>
        </p:nvSpPr>
        <p:spPr>
          <a:xfrm>
            <a:off x="1528762" y="2070661"/>
            <a:ext cx="9134476" cy="677108"/>
          </a:xfrm>
          <a:prstGeom prst="rect">
            <a:avLst/>
          </a:prstGeom>
          <a:noFill/>
          <a:ln w="9525" cap="flat" cmpd="sng" algn="ctr">
            <a:no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algn="ctr" defTabSz="2901014" rtl="0" eaLnBrk="1" fontAlgn="base" latinLnBrk="0" hangingPunct="1">
              <a:lnSpc>
                <a:spcPct val="100000"/>
              </a:lnSpc>
              <a:spcBef>
                <a:spcPct val="0"/>
              </a:spcBef>
              <a:spcAft>
                <a:spcPct val="0"/>
              </a:spcAft>
              <a:buNone/>
              <a:defRPr lang="en-US" sz="8800" b="0" kern="1200" cap="none" spc="-50" baseline="0">
                <a:ln w="3175">
                  <a:noFill/>
                </a:ln>
                <a:gradFill>
                  <a:gsLst>
                    <a:gs pos="4321">
                      <a:srgbClr val="000000"/>
                    </a:gs>
                    <a:gs pos="21000">
                      <a:srgbClr val="000000"/>
                    </a:gs>
                  </a:gsLst>
                  <a:path path="circle">
                    <a:fillToRect l="100000" t="100000"/>
                  </a:path>
                </a:gradFill>
                <a:effectLst/>
                <a:latin typeface="+mj-lt"/>
                <a:ea typeface="+mn-ea"/>
                <a:cs typeface="Segoe UI" pitchFamily="34" charset="0"/>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lvl="0" defTabSz="2901130">
              <a:spcBef>
                <a:spcPts val="1500"/>
              </a:spcBef>
              <a:spcAft>
                <a:spcPts val="0"/>
              </a:spcAft>
              <a:defRPr/>
            </a:pPr>
            <a:r>
              <a:rPr lang="en-US" sz="4400" b="1" spc="0">
                <a:ln>
                  <a:noFill/>
                </a:ln>
                <a:gradFill>
                  <a:gsLst>
                    <a:gs pos="32110">
                      <a:schemeClr val="tx1"/>
                    </a:gs>
                    <a:gs pos="72000">
                      <a:schemeClr val="tx1"/>
                    </a:gs>
                  </a:gsLst>
                  <a:path path="circle">
                    <a:fillToRect l="100000" t="100000"/>
                  </a:path>
                </a:gradFill>
                <a:latin typeface="Segoe UI Semibold" panose="020B0702040204020203" pitchFamily="34" charset="0"/>
              </a:rPr>
              <a:t>Azure Content Understanding</a:t>
            </a:r>
          </a:p>
        </p:txBody>
      </p:sp>
      <p:sp>
        <p:nvSpPr>
          <p:cNvPr id="4" name="TextBox 3">
            <a:extLst>
              <a:ext uri="{FF2B5EF4-FFF2-40B4-BE49-F238E27FC236}">
                <a16:creationId xmlns:a16="http://schemas.microsoft.com/office/drawing/2014/main" id="{CFE371D5-B45A-705A-DAD8-03EC878635A5}"/>
              </a:ext>
            </a:extLst>
          </p:cNvPr>
          <p:cNvSpPr txBox="1"/>
          <p:nvPr/>
        </p:nvSpPr>
        <p:spPr>
          <a:xfrm>
            <a:off x="3754696" y="948747"/>
            <a:ext cx="4682612" cy="484989"/>
          </a:xfrm>
          <a:prstGeom prst="roundRect">
            <a:avLst>
              <a:gd name="adj" fmla="val 37015"/>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spAutoFit/>
          </a:bodyPr>
          <a:lstStyle/>
          <a:p>
            <a:pPr algn="ctr" defTabSz="914437" fontAlgn="base">
              <a:spcBef>
                <a:spcPct val="0"/>
              </a:spcBef>
              <a:spcAft>
                <a:spcPct val="0"/>
              </a:spcAft>
              <a:tabLst>
                <a:tab pos="1487158" algn="l"/>
              </a:tabLst>
              <a:defRPr/>
            </a:pPr>
            <a:r>
              <a:rPr lang="en-US" sz="20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rPr>
              <a:t>Announcing General Availability (GA)</a:t>
            </a:r>
          </a:p>
        </p:txBody>
      </p:sp>
      <p:sp>
        <p:nvSpPr>
          <p:cNvPr id="6" name="Title 6">
            <a:extLst>
              <a:ext uri="{FF2B5EF4-FFF2-40B4-BE49-F238E27FC236}">
                <a16:creationId xmlns:a16="http://schemas.microsoft.com/office/drawing/2014/main" id="{44CE2F61-6194-08EB-6E6A-5EE968264C08}"/>
              </a:ext>
            </a:extLst>
          </p:cNvPr>
          <p:cNvSpPr txBox="1">
            <a:spLocks/>
          </p:cNvSpPr>
          <p:nvPr/>
        </p:nvSpPr>
        <p:spPr>
          <a:xfrm>
            <a:off x="1528762" y="2927082"/>
            <a:ext cx="9134476" cy="430887"/>
          </a:xfrm>
          <a:prstGeom prst="rect">
            <a:avLst/>
          </a:prstGeom>
          <a:noFill/>
          <a:ln w="9525" cap="flat" cmpd="sng" algn="ctr">
            <a:noFill/>
            <a:prstDash val="solid"/>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algn="ctr" defTabSz="2901014" rtl="0" eaLnBrk="1" fontAlgn="base" latinLnBrk="0" hangingPunct="1">
              <a:lnSpc>
                <a:spcPct val="100000"/>
              </a:lnSpc>
              <a:spcBef>
                <a:spcPct val="0"/>
              </a:spcBef>
              <a:spcAft>
                <a:spcPct val="0"/>
              </a:spcAft>
              <a:buNone/>
              <a:defRPr lang="en-US" sz="8800" b="0" kern="1200" cap="none" spc="-50" baseline="0">
                <a:ln w="3175">
                  <a:noFill/>
                </a:ln>
                <a:gradFill>
                  <a:gsLst>
                    <a:gs pos="4321">
                      <a:srgbClr val="000000"/>
                    </a:gs>
                    <a:gs pos="21000">
                      <a:srgbClr val="000000"/>
                    </a:gs>
                  </a:gsLst>
                  <a:path path="circle">
                    <a:fillToRect l="100000" t="100000"/>
                  </a:path>
                </a:gradFill>
                <a:effectLst/>
                <a:latin typeface="+mj-lt"/>
                <a:ea typeface="+mn-ea"/>
                <a:cs typeface="Segoe UI" pitchFamily="34" charset="0"/>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defTabSz="914437">
              <a:spcBef>
                <a:spcPts val="600"/>
              </a:spcBef>
              <a:spcAft>
                <a:spcPts val="0"/>
              </a:spcAft>
              <a:buSzPct val="90000"/>
              <a:defRPr/>
            </a:pPr>
            <a:r>
              <a:rPr lang="en-US" sz="2800" b="1" spc="0">
                <a:gradFill flip="none" rotWithShape="1">
                  <a:gsLst>
                    <a:gs pos="32110">
                      <a:schemeClr val="tx1"/>
                    </a:gs>
                    <a:gs pos="72000">
                      <a:schemeClr val="tx1"/>
                    </a:gs>
                  </a:gsLst>
                  <a:path path="circle">
                    <a:fillToRect l="100000" t="100000"/>
                  </a:path>
                  <a:tileRect r="-100000" b="-100000"/>
                </a:gradFill>
                <a:latin typeface="Segoe UI Semibold" panose="020B0702040204020203" pitchFamily="34" charset="0"/>
              </a:rPr>
              <a:t>in Foundry Tools</a:t>
            </a:r>
          </a:p>
        </p:txBody>
      </p:sp>
      <p:sp>
        <p:nvSpPr>
          <p:cNvPr id="7" name="Title 14">
            <a:extLst>
              <a:ext uri="{FF2B5EF4-FFF2-40B4-BE49-F238E27FC236}">
                <a16:creationId xmlns:a16="http://schemas.microsoft.com/office/drawing/2014/main" id="{213C781A-E4DD-61A4-F6FC-38ED2A8A8A90}"/>
              </a:ext>
            </a:extLst>
          </p:cNvPr>
          <p:cNvSpPr txBox="1">
            <a:spLocks/>
          </p:cNvSpPr>
          <p:nvPr/>
        </p:nvSpPr>
        <p:spPr>
          <a:xfrm>
            <a:off x="2184455" y="4293037"/>
            <a:ext cx="2166847" cy="553998"/>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defPPr>
              <a:defRPr lang="en-US"/>
            </a:defPPr>
            <a:lvl1pPr algn="ctr" defTabSz="914400">
              <a:lnSpc>
                <a:spcPct val="100000"/>
              </a:lnSpc>
              <a:spcBef>
                <a:spcPts val="2100"/>
              </a:spcBef>
              <a:buNone/>
              <a:defRPr sz="1800" b="0" kern="0" cap="none" spc="0" baseline="0">
                <a:ln>
                  <a:noFill/>
                </a:ln>
                <a:gradFill>
                  <a:gsLst>
                    <a:gs pos="59195">
                      <a:schemeClr val="tx1"/>
                    </a:gs>
                    <a:gs pos="40000">
                      <a:schemeClr val="tx1"/>
                    </a:gs>
                  </a:gsLst>
                  <a:lin ang="2700000" scaled="1"/>
                </a:gradFill>
                <a:effectLst/>
                <a:latin typeface="Segoe UI Variable Display Semibold" pitchFamily="2" charset="0"/>
              </a:defRPr>
            </a:lvl1pPr>
          </a:lstStyle>
          <a:p>
            <a:pPr defTabSz="914437">
              <a:spcBef>
                <a:spcPts val="600"/>
              </a:spcBef>
              <a:defRPr/>
            </a:pPr>
            <a:r>
              <a:rPr lang="en-US">
                <a:gradFill>
                  <a:gsLst>
                    <a:gs pos="32110">
                      <a:schemeClr val="tx1"/>
                    </a:gs>
                    <a:gs pos="72000">
                      <a:schemeClr val="tx1"/>
                    </a:gs>
                  </a:gsLst>
                  <a:lin ang="2700000" scaled="1"/>
                </a:gradFill>
                <a:latin typeface="Segoe UI Semibold" panose="020B0702040204020203" pitchFamily="34" charset="0"/>
              </a:rPr>
              <a:t>Prebuilt &amp; </a:t>
            </a:r>
            <a:br>
              <a:rPr lang="en-US">
                <a:gradFill>
                  <a:gsLst>
                    <a:gs pos="32110">
                      <a:schemeClr val="tx1"/>
                    </a:gs>
                    <a:gs pos="72000">
                      <a:schemeClr val="tx1"/>
                    </a:gs>
                  </a:gsLst>
                  <a:lin ang="2700000" scaled="1"/>
                </a:gradFill>
                <a:latin typeface="Segoe UI Semibold" panose="020B0702040204020203" pitchFamily="34" charset="0"/>
              </a:rPr>
            </a:br>
            <a:r>
              <a:rPr lang="en-US">
                <a:gradFill>
                  <a:gsLst>
                    <a:gs pos="32110">
                      <a:schemeClr val="tx1"/>
                    </a:gs>
                    <a:gs pos="72000">
                      <a:schemeClr val="tx1"/>
                    </a:gs>
                  </a:gsLst>
                  <a:lin ang="2700000" scaled="1"/>
                </a:gradFill>
                <a:latin typeface="Segoe UI Semibold" panose="020B0702040204020203" pitchFamily="34" charset="0"/>
              </a:rPr>
              <a:t>custom analyzers </a:t>
            </a:r>
          </a:p>
        </p:txBody>
      </p:sp>
      <p:cxnSp>
        <p:nvCxnSpPr>
          <p:cNvPr id="8" name="!!Straight Connector 49">
            <a:extLst>
              <a:ext uri="{FF2B5EF4-FFF2-40B4-BE49-F238E27FC236}">
                <a16:creationId xmlns:a16="http://schemas.microsoft.com/office/drawing/2014/main" id="{0AF21835-94EC-9FF9-F8B6-C2D309023955}"/>
              </a:ext>
              <a:ext uri="{C183D7F6-B498-43B3-948B-1728B52AA6E4}">
                <adec:decorative xmlns:adec="http://schemas.microsoft.com/office/drawing/2017/decorative" val="1"/>
              </a:ext>
            </a:extLst>
          </p:cNvPr>
          <p:cNvCxnSpPr>
            <a:cxnSpLocks/>
          </p:cNvCxnSpPr>
          <p:nvPr/>
        </p:nvCxnSpPr>
        <p:spPr>
          <a:xfrm>
            <a:off x="4681940" y="4293037"/>
            <a:ext cx="0" cy="559220"/>
          </a:xfrm>
          <a:prstGeom prst="line">
            <a:avLst/>
          </a:prstGeom>
          <a:ln w="12700" cap="rnd">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9" name="Title 14">
            <a:extLst>
              <a:ext uri="{FF2B5EF4-FFF2-40B4-BE49-F238E27FC236}">
                <a16:creationId xmlns:a16="http://schemas.microsoft.com/office/drawing/2014/main" id="{7A56031B-D77F-42B9-0A08-E651C51E3ABF}"/>
              </a:ext>
            </a:extLst>
          </p:cNvPr>
          <p:cNvSpPr txBox="1">
            <a:spLocks/>
          </p:cNvSpPr>
          <p:nvPr/>
        </p:nvSpPr>
        <p:spPr>
          <a:xfrm>
            <a:off x="5012586" y="4293037"/>
            <a:ext cx="2166847" cy="553998"/>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defPPr>
              <a:defRPr lang="en-US"/>
            </a:defPPr>
            <a:lvl1pPr algn="ctr" defTabSz="914400">
              <a:lnSpc>
                <a:spcPct val="100000"/>
              </a:lnSpc>
              <a:spcBef>
                <a:spcPts val="2100"/>
              </a:spcBef>
              <a:buNone/>
              <a:defRPr sz="1800" b="0" kern="0" cap="none" spc="0" baseline="0">
                <a:ln>
                  <a:noFill/>
                </a:ln>
                <a:gradFill>
                  <a:gsLst>
                    <a:gs pos="59195">
                      <a:schemeClr val="tx1"/>
                    </a:gs>
                    <a:gs pos="40000">
                      <a:schemeClr val="tx1"/>
                    </a:gs>
                  </a:gsLst>
                  <a:lin ang="2700000" scaled="1"/>
                </a:gradFill>
                <a:effectLst/>
                <a:latin typeface="Segoe UI Variable Display Semibold" pitchFamily="2" charset="0"/>
              </a:defRPr>
            </a:lvl1pPr>
          </a:lstStyle>
          <a:p>
            <a:pPr defTabSz="914437">
              <a:spcBef>
                <a:spcPts val="600"/>
              </a:spcBef>
              <a:defRPr/>
            </a:pPr>
            <a:r>
              <a:rPr lang="en-US">
                <a:gradFill>
                  <a:gsLst>
                    <a:gs pos="32110">
                      <a:schemeClr val="tx1"/>
                    </a:gs>
                    <a:gs pos="72000">
                      <a:schemeClr val="tx1"/>
                    </a:gs>
                  </a:gsLst>
                  <a:lin ang="2700000" scaled="1"/>
                </a:gradFill>
                <a:latin typeface="Segoe UI Semibold" panose="020B0702040204020203" pitchFamily="34" charset="0"/>
              </a:rPr>
              <a:t>Multimodal content processing</a:t>
            </a:r>
          </a:p>
        </p:txBody>
      </p:sp>
      <p:cxnSp>
        <p:nvCxnSpPr>
          <p:cNvPr id="10" name="!!Straight Connector 49">
            <a:extLst>
              <a:ext uri="{FF2B5EF4-FFF2-40B4-BE49-F238E27FC236}">
                <a16:creationId xmlns:a16="http://schemas.microsoft.com/office/drawing/2014/main" id="{759A5092-CD18-87B6-A69D-E5F038C5BA89}"/>
              </a:ext>
              <a:ext uri="{C183D7F6-B498-43B3-948B-1728B52AA6E4}">
                <adec:decorative xmlns:adec="http://schemas.microsoft.com/office/drawing/2017/decorative" val="1"/>
              </a:ext>
            </a:extLst>
          </p:cNvPr>
          <p:cNvCxnSpPr>
            <a:cxnSpLocks/>
          </p:cNvCxnSpPr>
          <p:nvPr/>
        </p:nvCxnSpPr>
        <p:spPr>
          <a:xfrm>
            <a:off x="7510071" y="4293037"/>
            <a:ext cx="0" cy="559220"/>
          </a:xfrm>
          <a:prstGeom prst="line">
            <a:avLst/>
          </a:prstGeom>
          <a:ln w="12700" cap="rnd">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1" name="Title 14">
            <a:extLst>
              <a:ext uri="{FF2B5EF4-FFF2-40B4-BE49-F238E27FC236}">
                <a16:creationId xmlns:a16="http://schemas.microsoft.com/office/drawing/2014/main" id="{52865243-479D-633B-3351-36200AB4C22E}"/>
              </a:ext>
            </a:extLst>
          </p:cNvPr>
          <p:cNvSpPr txBox="1">
            <a:spLocks/>
          </p:cNvSpPr>
          <p:nvPr/>
        </p:nvSpPr>
        <p:spPr>
          <a:xfrm>
            <a:off x="7840717" y="4154538"/>
            <a:ext cx="2166847" cy="830997"/>
          </a:xfrm>
          <a:prstGeom prst="rect">
            <a:avLst/>
          </a:prstGeom>
          <a:noFill/>
          <a:ln>
            <a:noFill/>
            <a:prstDash/>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defPPr>
              <a:defRPr lang="en-US"/>
            </a:defPPr>
            <a:lvl1pPr algn="ctr" defTabSz="914400">
              <a:lnSpc>
                <a:spcPct val="100000"/>
              </a:lnSpc>
              <a:spcBef>
                <a:spcPts val="2100"/>
              </a:spcBef>
              <a:buNone/>
              <a:defRPr sz="1800" b="0" kern="0" cap="none" spc="0" baseline="0">
                <a:ln>
                  <a:noFill/>
                </a:ln>
                <a:gradFill>
                  <a:gsLst>
                    <a:gs pos="59195">
                      <a:schemeClr val="tx1"/>
                    </a:gs>
                    <a:gs pos="40000">
                      <a:schemeClr val="tx1"/>
                    </a:gs>
                  </a:gsLst>
                  <a:lin ang="2700000" scaled="1"/>
                </a:gradFill>
                <a:effectLst/>
                <a:latin typeface="Segoe UI Variable Display Semibold" pitchFamily="2" charset="0"/>
              </a:defRPr>
            </a:lvl1pPr>
          </a:lstStyle>
          <a:p>
            <a:pPr defTabSz="914437">
              <a:spcBef>
                <a:spcPts val="600"/>
              </a:spcBef>
              <a:defRPr/>
            </a:pPr>
            <a:r>
              <a:rPr lang="en-US">
                <a:gradFill>
                  <a:gsLst>
                    <a:gs pos="32110">
                      <a:schemeClr val="tx1"/>
                    </a:gs>
                    <a:gs pos="72000">
                      <a:schemeClr val="tx1"/>
                    </a:gs>
                  </a:gsLst>
                  <a:lin ang="2700000" scaled="1"/>
                </a:gradFill>
                <a:latin typeface="Segoe UI Semibold" panose="020B0702040204020203" pitchFamily="34" charset="0"/>
              </a:rPr>
              <a:t>Validation with confidence &amp; grounding</a:t>
            </a:r>
          </a:p>
        </p:txBody>
      </p:sp>
      <p:sp>
        <p:nvSpPr>
          <p:cNvPr id="12" name="TextBox 11">
            <a:extLst>
              <a:ext uri="{FF2B5EF4-FFF2-40B4-BE49-F238E27FC236}">
                <a16:creationId xmlns:a16="http://schemas.microsoft.com/office/drawing/2014/main" id="{657D8F45-221C-6C49-6EE5-F4DA866EA33A}"/>
              </a:ext>
            </a:extLst>
          </p:cNvPr>
          <p:cNvSpPr txBox="1"/>
          <p:nvPr/>
        </p:nvSpPr>
        <p:spPr>
          <a:xfrm>
            <a:off x="2690057" y="5957856"/>
            <a:ext cx="6811896" cy="184666"/>
          </a:xfrm>
          <a:prstGeom prst="rect">
            <a:avLst/>
          </a:prstGeom>
          <a:noFill/>
        </p:spPr>
        <p:txBody>
          <a:bodyPr wrap="square" lIns="0" tIns="0" rIns="0" bIns="0" anchor="b" anchorCtr="0">
            <a:spAutoFit/>
          </a:bodyPr>
          <a:lstStyle>
            <a:defPPr>
              <a:defRPr lang="en-US"/>
            </a:defPPr>
            <a:lvl1pPr algn="ctr" defTabSz="2275850">
              <a:defRPr sz="3600">
                <a:gradFill>
                  <a:gsLst>
                    <a:gs pos="89510">
                      <a:srgbClr val="000000"/>
                    </a:gs>
                    <a:gs pos="68966">
                      <a:srgbClr val="000000"/>
                    </a:gs>
                  </a:gsLst>
                  <a:lin ang="5400000" scaled="1"/>
                </a:gradFill>
                <a:latin typeface="Segoe UI Variable Small Semibol" pitchFamily="2" charset="0"/>
              </a:defRPr>
            </a:lvl1pPr>
          </a:lstStyle>
          <a:p>
            <a:pPr lvl="0">
              <a:defRPr/>
            </a:pPr>
            <a:r>
              <a:rPr lang="en-US" sz="1200" b="1">
                <a:gradFill>
                  <a:gsLst>
                    <a:gs pos="32110">
                      <a:schemeClr val="tx1"/>
                    </a:gs>
                    <a:gs pos="72000">
                      <a:schemeClr val="tx1"/>
                    </a:gs>
                  </a:gsLst>
                  <a:path path="circle">
                    <a:fillToRect l="100000" t="100000"/>
                  </a:path>
                </a:gradFill>
                <a:latin typeface="Segoe UI Semibold" panose="020B0702040204020203" pitchFamily="34" charset="0"/>
              </a:rPr>
              <a:t>aka.ms/Foundry-Content-Understanding</a:t>
            </a:r>
          </a:p>
        </p:txBody>
      </p:sp>
    </p:spTree>
    <p:extLst>
      <p:ext uri="{BB962C8B-B14F-4D97-AF65-F5344CB8AC3E}">
        <p14:creationId xmlns:p14="http://schemas.microsoft.com/office/powerpoint/2010/main" val="28833515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800" fill="hold"/>
                                        <p:tgtEl>
                                          <p:spTgt spid="3"/>
                                        </p:tgtEl>
                                        <p:attrNameLst>
                                          <p:attrName>ppt_x</p:attrName>
                                        </p:attrNameLst>
                                      </p:cBhvr>
                                      <p:tavLst>
                                        <p:tav tm="0">
                                          <p:val>
                                            <p:strVal val="#ppt_x"/>
                                          </p:val>
                                        </p:tav>
                                        <p:tav tm="100000">
                                          <p:val>
                                            <p:strVal val="#ppt_x"/>
                                          </p:val>
                                        </p:tav>
                                      </p:tavLst>
                                    </p:anim>
                                    <p:anim calcmode="lin" valueType="num">
                                      <p:cBhvr additive="base">
                                        <p:cTn id="8" dur="800" fill="hold"/>
                                        <p:tgtEl>
                                          <p:spTgt spid="3"/>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
                                        <p:tgtEl>
                                          <p:spTgt spid="4"/>
                                        </p:tgtEl>
                                      </p:cBhvr>
                                    </p:animEffect>
                                  </p:childTnLst>
                                </p:cTn>
                              </p:par>
                              <p:par>
                                <p:cTn id="12" presetID="10" presetClass="entr" presetSubtype="0" fill="hold" grpId="0" nodeType="withEffect">
                                  <p:stCondLst>
                                    <p:cond delay="100"/>
                                  </p:stCondLst>
                                  <p:iterate type="lt">
                                    <p:tmPct val="5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200"/>
                                        <p:tgtEl>
                                          <p:spTgt spid="5"/>
                                        </p:tgtEl>
                                      </p:cBhvr>
                                    </p:animEffect>
                                  </p:childTnLst>
                                </p:cTn>
                              </p:par>
                              <p:par>
                                <p:cTn id="15" presetID="10" presetClass="entr" presetSubtype="0" fill="hold" grpId="0" nodeType="withEffect">
                                  <p:stCondLst>
                                    <p:cond delay="2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
                                        <p:tgtEl>
                                          <p:spTgt spid="6"/>
                                        </p:tgtEl>
                                      </p:cBhvr>
                                    </p:animEffect>
                                  </p:childTnLst>
                                </p:cTn>
                              </p:par>
                              <p:par>
                                <p:cTn id="18" presetID="10" presetClass="entr" presetSubtype="0" fill="hold" grpId="0" nodeType="withEffect">
                                  <p:stCondLst>
                                    <p:cond delay="3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
                                        <p:tgtEl>
                                          <p:spTgt spid="7"/>
                                        </p:tgtEl>
                                      </p:cBhvr>
                                    </p:animEffect>
                                  </p:childTnLst>
                                </p:cTn>
                              </p:par>
                              <p:par>
                                <p:cTn id="21" presetID="10" presetClass="entr" presetSubtype="0" fill="hold" nodeType="withEffect">
                                  <p:stCondLst>
                                    <p:cond delay="3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00"/>
                                        <p:tgtEl>
                                          <p:spTgt spid="8"/>
                                        </p:tgtEl>
                                      </p:cBhvr>
                                    </p:animEffect>
                                  </p:childTnLst>
                                </p:cTn>
                              </p:par>
                              <p:par>
                                <p:cTn id="24" presetID="10" presetClass="entr" presetSubtype="0" fill="hold" grpId="0" nodeType="withEffect">
                                  <p:stCondLst>
                                    <p:cond delay="4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200"/>
                                        <p:tgtEl>
                                          <p:spTgt spid="9"/>
                                        </p:tgtEl>
                                      </p:cBhvr>
                                    </p:animEffect>
                                  </p:childTnLst>
                                </p:cTn>
                              </p:par>
                              <p:par>
                                <p:cTn id="27" presetID="10" presetClass="entr" presetSubtype="0" fill="hold" nodeType="withEffect">
                                  <p:stCondLst>
                                    <p:cond delay="45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200"/>
                                        <p:tgtEl>
                                          <p:spTgt spid="10"/>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200"/>
                                        <p:tgtEl>
                                          <p:spTgt spid="11"/>
                                        </p:tgtEl>
                                      </p:cBhvr>
                                    </p:animEffect>
                                  </p:childTnLst>
                                </p:cTn>
                              </p:par>
                              <p:par>
                                <p:cTn id="33" presetID="10" presetClass="entr" presetSubtype="0" fill="hold" grpId="0" nodeType="withEffect">
                                  <p:stCondLst>
                                    <p:cond delay="60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4" grpId="0" animBg="1"/>
      <p:bldP spid="6" grpId="0"/>
      <p:bldP spid="7" grpId="0"/>
      <p:bldP spid="9" grpId="0"/>
      <p:bldP spid="11"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A32A0-40AF-B376-16BB-0AE9BE9E668C}"/>
            </a:ext>
          </a:extLst>
        </p:cNvPr>
        <p:cNvGrpSpPr/>
        <p:nvPr/>
      </p:nvGrpSpPr>
      <p:grpSpPr>
        <a:xfrm>
          <a:off x="0" y="0"/>
          <a:ext cx="0" cy="0"/>
          <a:chOff x="0" y="0"/>
          <a:chExt cx="0" cy="0"/>
        </a:xfrm>
      </p:grpSpPr>
      <p:sp>
        <p:nvSpPr>
          <p:cNvPr id="97" name="Title 3">
            <a:extLst>
              <a:ext uri="{FF2B5EF4-FFF2-40B4-BE49-F238E27FC236}">
                <a16:creationId xmlns:a16="http://schemas.microsoft.com/office/drawing/2014/main" id="{D5E8660D-CCFB-B134-BF1D-6E52176E8C74}"/>
              </a:ext>
            </a:extLst>
          </p:cNvPr>
          <p:cNvSpPr txBox="1">
            <a:spLocks noGrp="1"/>
          </p:cNvSpPr>
          <p:nvPr>
            <p:ph type="title"/>
          </p:nvPr>
        </p:nvSpPr>
        <p:spPr>
          <a:xfrm>
            <a:off x="588963" y="457200"/>
            <a:ext cx="11017250" cy="984885"/>
          </a:xfrm>
        </p:spPr>
        <p:txBody>
          <a:bodyPr vert="horz" wrap="square" lIns="0" tIns="0" rIns="0" bIns="0" rtlCol="0" anchor="t">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r>
              <a:rPr lang="en-US"/>
              <a:t>Content Understanding Framework</a:t>
            </a:r>
            <a:br>
              <a:rPr lang="en-US"/>
            </a:br>
            <a:r>
              <a:rPr lang="en-US" sz="2800" b="1">
                <a:gradFill flip="none" rotWithShape="1">
                  <a:gsLst>
                    <a:gs pos="0">
                      <a:srgbClr val="F65567"/>
                    </a:gs>
                    <a:gs pos="100000">
                      <a:srgbClr val="318581"/>
                    </a:gs>
                    <a:gs pos="68000">
                      <a:srgbClr val="0A6BBA"/>
                    </a:gs>
                    <a:gs pos="31000">
                      <a:srgbClr val="7656AD"/>
                    </a:gs>
                  </a:gsLst>
                  <a:path path="circle">
                    <a:fillToRect l="100000" t="100000"/>
                  </a:path>
                  <a:tileRect r="-100000" b="-100000"/>
                </a:gradFill>
              </a:rPr>
              <a:t>Introducing a new bring-your-own-model deployment</a:t>
            </a:r>
          </a:p>
        </p:txBody>
      </p:sp>
      <p:sp>
        <p:nvSpPr>
          <p:cNvPr id="7179" name="!!container">
            <a:extLst>
              <a:ext uri="{FF2B5EF4-FFF2-40B4-BE49-F238E27FC236}">
                <a16:creationId xmlns:a16="http://schemas.microsoft.com/office/drawing/2014/main" id="{A26141BA-8D58-0B98-A9B8-E32F4F58B0F8}"/>
              </a:ext>
              <a:ext uri="{C183D7F6-B498-43B3-948B-1728B52AA6E4}">
                <adec:decorative xmlns:adec="http://schemas.microsoft.com/office/drawing/2017/decorative" val="1"/>
              </a:ext>
            </a:extLst>
          </p:cNvPr>
          <p:cNvSpPr>
            <a:spLocks/>
          </p:cNvSpPr>
          <p:nvPr/>
        </p:nvSpPr>
        <p:spPr bwMode="auto">
          <a:xfrm>
            <a:off x="1862727" y="2116854"/>
            <a:ext cx="6438607" cy="3089743"/>
          </a:xfrm>
          <a:prstGeom prst="roundRect">
            <a:avLst>
              <a:gd name="adj" fmla="val 8482"/>
            </a:avLst>
          </a:prstGeom>
          <a:ln w="12700" cap="rnd">
            <a:solidFill>
              <a:schemeClr val="bg1">
                <a:lumMod val="75000"/>
              </a:schemeClr>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32" tIns="146266" rIns="182832" bIns="146266" numCol="1" spcCol="0" rtlCol="0" fromWordArt="0" anchor="t" anchorCtr="0" forceAA="0" compatLnSpc="1">
            <a:prstTxWarp prst="textNoShape">
              <a:avLst/>
            </a:prstTxWarp>
            <a:noAutofit/>
          </a:bodyPr>
          <a:lstStyle/>
          <a:p>
            <a:pPr marL="0" marR="0" lvl="0" indent="0" algn="l" defTabSz="932274" rtl="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a:ln>
                <a:noFill/>
              </a:ln>
              <a:gradFill>
                <a:gsLst>
                  <a:gs pos="83486">
                    <a:srgbClr val="000000"/>
                  </a:gs>
                  <a:gs pos="60000">
                    <a:srgbClr val="000000"/>
                  </a:gs>
                </a:gsLst>
                <a:path path="circle">
                  <a:fillToRect l="100000" t="100000"/>
                </a:path>
              </a:gradFill>
              <a:effectLst/>
              <a:uLnTx/>
              <a:uFillTx/>
              <a:latin typeface="Segoe UI Semibold" panose="020B0702040204020203" pitchFamily="34" charset="0"/>
              <a:ea typeface="+mn-ea"/>
              <a:cs typeface="Segoe UI" pitchFamily="34" charset="0"/>
            </a:endParaRPr>
          </a:p>
        </p:txBody>
      </p:sp>
      <p:sp>
        <p:nvSpPr>
          <p:cNvPr id="50" name="!!container">
            <a:extLst>
              <a:ext uri="{FF2B5EF4-FFF2-40B4-BE49-F238E27FC236}">
                <a16:creationId xmlns:a16="http://schemas.microsoft.com/office/drawing/2014/main" id="{EE5D4A00-EE1E-DD94-020D-FAF2AEABBBFD}"/>
              </a:ext>
              <a:ext uri="{C183D7F6-B498-43B3-948B-1728B52AA6E4}">
                <adec:decorative xmlns:adec="http://schemas.microsoft.com/office/drawing/2017/decorative" val="1"/>
              </a:ext>
            </a:extLst>
          </p:cNvPr>
          <p:cNvSpPr>
            <a:spLocks/>
          </p:cNvSpPr>
          <p:nvPr/>
        </p:nvSpPr>
        <p:spPr bwMode="auto">
          <a:xfrm>
            <a:off x="8400385" y="2116852"/>
            <a:ext cx="1624395" cy="3089743"/>
          </a:xfrm>
          <a:prstGeom prst="roundRect">
            <a:avLst>
              <a:gd name="adj" fmla="val 16200"/>
            </a:avLst>
          </a:prstGeom>
          <a:ln w="12700" cap="rnd">
            <a:solidFill>
              <a:schemeClr val="bg1">
                <a:lumMod val="75000"/>
              </a:schemeClr>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32" tIns="146266" rIns="182832" bIns="146266" numCol="1" spcCol="0" rtlCol="0" fromWordArt="0" anchor="t" anchorCtr="0" forceAA="0" compatLnSpc="1">
            <a:prstTxWarp prst="textNoShape">
              <a:avLst/>
            </a:prstTxWarp>
            <a:noAutofit/>
          </a:bodyPr>
          <a:lstStyle/>
          <a:p>
            <a:pPr marL="0" marR="0" lvl="0" indent="0" algn="l" defTabSz="932274" rtl="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a:ln>
                <a:noFill/>
              </a:ln>
              <a:gradFill>
                <a:gsLst>
                  <a:gs pos="83486">
                    <a:srgbClr val="000000"/>
                  </a:gs>
                  <a:gs pos="60000">
                    <a:srgbClr val="000000"/>
                  </a:gs>
                </a:gsLst>
                <a:path path="circle">
                  <a:fillToRect l="100000" t="100000"/>
                </a:path>
              </a:gradFill>
              <a:effectLst/>
              <a:uLnTx/>
              <a:uFillTx/>
              <a:latin typeface="Segoe UI Semibold" panose="020B0702040204020203" pitchFamily="34" charset="0"/>
              <a:ea typeface="+mn-ea"/>
              <a:cs typeface="Segoe UI" pitchFamily="34" charset="0"/>
            </a:endParaRPr>
          </a:p>
        </p:txBody>
      </p:sp>
      <p:grpSp>
        <p:nvGrpSpPr>
          <p:cNvPr id="37" name="Group 36">
            <a:extLst>
              <a:ext uri="{FF2B5EF4-FFF2-40B4-BE49-F238E27FC236}">
                <a16:creationId xmlns:a16="http://schemas.microsoft.com/office/drawing/2014/main" id="{F8BB7DB5-7F92-103D-6D3A-7F0981688FBD}"/>
              </a:ext>
              <a:ext uri="{C183D7F6-B498-43B3-948B-1728B52AA6E4}">
                <adec:decorative xmlns:adec="http://schemas.microsoft.com/office/drawing/2017/decorative" val="1"/>
              </a:ext>
            </a:extLst>
          </p:cNvPr>
          <p:cNvGrpSpPr/>
          <p:nvPr/>
        </p:nvGrpSpPr>
        <p:grpSpPr>
          <a:xfrm>
            <a:off x="1486018" y="2480972"/>
            <a:ext cx="410379" cy="2361507"/>
            <a:chOff x="1486018" y="2313332"/>
            <a:chExt cx="410379" cy="2361507"/>
          </a:xfrm>
        </p:grpSpPr>
        <p:sp>
          <p:nvSpPr>
            <p:cNvPr id="7" name="Right Brace 6">
              <a:extLst>
                <a:ext uri="{FF2B5EF4-FFF2-40B4-BE49-F238E27FC236}">
                  <a16:creationId xmlns:a16="http://schemas.microsoft.com/office/drawing/2014/main" id="{A440FA93-8F5D-F75E-7D0F-839276D08B29}"/>
                </a:ext>
              </a:extLst>
            </p:cNvPr>
            <p:cNvSpPr/>
            <p:nvPr/>
          </p:nvSpPr>
          <p:spPr>
            <a:xfrm>
              <a:off x="1486018" y="2313332"/>
              <a:ext cx="327983" cy="2361507"/>
            </a:xfrm>
            <a:prstGeom prst="rightBrace">
              <a:avLst>
                <a:gd name="adj1" fmla="val 52242"/>
                <a:gd name="adj2" fmla="val 50000"/>
              </a:avLst>
            </a:prstGeom>
            <a:noFill/>
            <a:ln w="12700" cap="rnd">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panose="020B0502040204020203" pitchFamily="34" charset="0"/>
                <a:ea typeface="+mn-ea"/>
                <a:cs typeface="Segoe UI" panose="020B0502040204020203" pitchFamily="34" charset="0"/>
              </a:endParaRPr>
            </a:p>
          </p:txBody>
        </p:sp>
        <p:grpSp>
          <p:nvGrpSpPr>
            <p:cNvPr id="10" name="Group 9">
              <a:extLst>
                <a:ext uri="{FF2B5EF4-FFF2-40B4-BE49-F238E27FC236}">
                  <a16:creationId xmlns:a16="http://schemas.microsoft.com/office/drawing/2014/main" id="{F38F683F-E592-FF64-2755-915F8FE898EC}"/>
                </a:ext>
              </a:extLst>
            </p:cNvPr>
            <p:cNvGrpSpPr/>
            <p:nvPr/>
          </p:nvGrpSpPr>
          <p:grpSpPr>
            <a:xfrm rot="16200000" flipH="1">
              <a:off x="1661972" y="3376860"/>
              <a:ext cx="234425" cy="234425"/>
              <a:chOff x="7926448" y="1352093"/>
              <a:chExt cx="190500" cy="190500"/>
            </a:xfrm>
          </p:grpSpPr>
          <p:sp useBgFill="1">
            <p:nvSpPr>
              <p:cNvPr id="11" name="Oval 10">
                <a:extLst>
                  <a:ext uri="{FF2B5EF4-FFF2-40B4-BE49-F238E27FC236}">
                    <a16:creationId xmlns:a16="http://schemas.microsoft.com/office/drawing/2014/main" id="{F08E9074-45FC-9C13-E58A-27A999182AB3}"/>
                  </a:ext>
                </a:extLst>
              </p:cNvPr>
              <p:cNvSpPr/>
              <p:nvPr/>
            </p:nvSpPr>
            <p:spPr bwMode="auto">
              <a:xfrm>
                <a:off x="7956829" y="1363269"/>
                <a:ext cx="125134" cy="125134"/>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7215" name="Graphic 11">
                <a:extLst>
                  <a:ext uri="{FF2B5EF4-FFF2-40B4-BE49-F238E27FC236}">
                    <a16:creationId xmlns:a16="http://schemas.microsoft.com/office/drawing/2014/main" id="{02DF6A6C-D99B-5396-02AE-AF5A72DDFBF1}"/>
                  </a:ext>
                </a:extLst>
              </p:cNvPr>
              <p:cNvSpPr/>
              <p:nvPr/>
            </p:nvSpPr>
            <p:spPr>
              <a:xfrm>
                <a:off x="7926448" y="1352093"/>
                <a:ext cx="190500" cy="190500"/>
              </a:xfrm>
              <a:custGeom>
                <a:avLst/>
                <a:gdLst>
                  <a:gd name="csX0" fmla="*/ 0 w 190500"/>
                  <a:gd name="csY0" fmla="*/ 95250 h 190500"/>
                  <a:gd name="csX1" fmla="*/ 95250 w 190500"/>
                  <a:gd name="csY1" fmla="*/ 190500 h 190500"/>
                  <a:gd name="csX2" fmla="*/ 190500 w 190500"/>
                  <a:gd name="csY2" fmla="*/ 95250 h 190500"/>
                  <a:gd name="csX3" fmla="*/ 95250 w 190500"/>
                  <a:gd name="csY3" fmla="*/ 0 h 190500"/>
                  <a:gd name="csX4" fmla="*/ 0 w 190500"/>
                  <a:gd name="csY4" fmla="*/ 95250 h 190500"/>
                  <a:gd name="csX5" fmla="*/ 138398 w 190500"/>
                  <a:gd name="csY5" fmla="*/ 92583 h 190500"/>
                  <a:gd name="csX6" fmla="*/ 139094 w 190500"/>
                  <a:gd name="csY6" fmla="*/ 101879 h 190500"/>
                  <a:gd name="csX7" fmla="*/ 138408 w 190500"/>
                  <a:gd name="csY7" fmla="*/ 102680 h 190500"/>
                  <a:gd name="csX8" fmla="*/ 100298 w 190500"/>
                  <a:gd name="csY8" fmla="*/ 140780 h 190500"/>
                  <a:gd name="csX9" fmla="*/ 90992 w 190500"/>
                  <a:gd name="csY9" fmla="*/ 141475 h 190500"/>
                  <a:gd name="csX10" fmla="*/ 90192 w 190500"/>
                  <a:gd name="csY10" fmla="*/ 140780 h 190500"/>
                  <a:gd name="csX11" fmla="*/ 52092 w 190500"/>
                  <a:gd name="csY11" fmla="*/ 102670 h 190500"/>
                  <a:gd name="csX12" fmla="*/ 52078 w 190500"/>
                  <a:gd name="csY12" fmla="*/ 92567 h 190500"/>
                  <a:gd name="csX13" fmla="*/ 61398 w 190500"/>
                  <a:gd name="csY13" fmla="*/ 91878 h 190500"/>
                  <a:gd name="csX14" fmla="*/ 62198 w 190500"/>
                  <a:gd name="csY14" fmla="*/ 92573 h 190500"/>
                  <a:gd name="csX15" fmla="*/ 88106 w 190500"/>
                  <a:gd name="csY15" fmla="*/ 118501 h 190500"/>
                  <a:gd name="csX16" fmla="*/ 88106 w 190500"/>
                  <a:gd name="csY16" fmla="*/ 54750 h 190500"/>
                  <a:gd name="csX17" fmla="*/ 94288 w 190500"/>
                  <a:gd name="csY17" fmla="*/ 47673 h 190500"/>
                  <a:gd name="csX18" fmla="*/ 95250 w 190500"/>
                  <a:gd name="csY18" fmla="*/ 47606 h 190500"/>
                  <a:gd name="csX19" fmla="*/ 102327 w 190500"/>
                  <a:gd name="csY19" fmla="*/ 53778 h 190500"/>
                  <a:gd name="csX20" fmla="*/ 102394 w 190500"/>
                  <a:gd name="csY20" fmla="*/ 54750 h 190500"/>
                  <a:gd name="csX21" fmla="*/ 102394 w 190500"/>
                  <a:gd name="csY21" fmla="*/ 118472 h 190500"/>
                  <a:gd name="csX22" fmla="*/ 128302 w 190500"/>
                  <a:gd name="csY22" fmla="*/ 92564 h 190500"/>
                  <a:gd name="csX23" fmla="*/ 137608 w 190500"/>
                  <a:gd name="csY23" fmla="*/ 91878 h 190500"/>
                  <a:gd name="csX24" fmla="*/ 138408 w 190500"/>
                  <a:gd name="csY24" fmla="*/ 92564 h 1905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190500" h="190500">
                    <a:moveTo>
                      <a:pt x="0" y="95250"/>
                    </a:moveTo>
                    <a:cubicBezTo>
                      <a:pt x="0" y="147847"/>
                      <a:pt x="42643" y="190500"/>
                      <a:pt x="95250" y="190500"/>
                    </a:cubicBezTo>
                    <a:cubicBezTo>
                      <a:pt x="147857" y="190500"/>
                      <a:pt x="190500" y="147847"/>
                      <a:pt x="190500" y="95250"/>
                    </a:cubicBezTo>
                    <a:cubicBezTo>
                      <a:pt x="190500" y="42634"/>
                      <a:pt x="147857" y="0"/>
                      <a:pt x="95250" y="0"/>
                    </a:cubicBezTo>
                    <a:cubicBezTo>
                      <a:pt x="42643" y="0"/>
                      <a:pt x="0" y="42634"/>
                      <a:pt x="0" y="95250"/>
                    </a:cubicBezTo>
                    <a:close/>
                    <a:moveTo>
                      <a:pt x="138398" y="92583"/>
                    </a:moveTo>
                    <a:cubicBezTo>
                      <a:pt x="140899" y="95082"/>
                      <a:pt x="141194" y="99035"/>
                      <a:pt x="139094" y="101879"/>
                    </a:cubicBezTo>
                    <a:lnTo>
                      <a:pt x="138408" y="102680"/>
                    </a:lnTo>
                    <a:lnTo>
                      <a:pt x="100298" y="140780"/>
                    </a:lnTo>
                    <a:cubicBezTo>
                      <a:pt x="97797" y="143286"/>
                      <a:pt x="93838" y="143581"/>
                      <a:pt x="90992" y="141475"/>
                    </a:cubicBezTo>
                    <a:lnTo>
                      <a:pt x="90192" y="140780"/>
                    </a:lnTo>
                    <a:lnTo>
                      <a:pt x="52092" y="102670"/>
                    </a:lnTo>
                    <a:cubicBezTo>
                      <a:pt x="49299" y="99884"/>
                      <a:pt x="49292" y="95360"/>
                      <a:pt x="52078" y="92567"/>
                    </a:cubicBezTo>
                    <a:cubicBezTo>
                      <a:pt x="54583" y="90056"/>
                      <a:pt x="58551" y="89763"/>
                      <a:pt x="61398" y="91878"/>
                    </a:cubicBezTo>
                    <a:lnTo>
                      <a:pt x="62198" y="92573"/>
                    </a:lnTo>
                    <a:lnTo>
                      <a:pt x="88106" y="118501"/>
                    </a:lnTo>
                    <a:lnTo>
                      <a:pt x="88106" y="54750"/>
                    </a:lnTo>
                    <a:cubicBezTo>
                      <a:pt x="88107" y="51177"/>
                      <a:pt x="90748" y="48154"/>
                      <a:pt x="94288" y="47673"/>
                    </a:cubicBezTo>
                    <a:lnTo>
                      <a:pt x="95250" y="47606"/>
                    </a:lnTo>
                    <a:cubicBezTo>
                      <a:pt x="98820" y="47606"/>
                      <a:pt x="101841" y="50242"/>
                      <a:pt x="102327" y="53778"/>
                    </a:cubicBezTo>
                    <a:lnTo>
                      <a:pt x="102394" y="54750"/>
                    </a:lnTo>
                    <a:lnTo>
                      <a:pt x="102394" y="118472"/>
                    </a:lnTo>
                    <a:lnTo>
                      <a:pt x="128302" y="92564"/>
                    </a:lnTo>
                    <a:cubicBezTo>
                      <a:pt x="130805" y="90061"/>
                      <a:pt x="134764" y="89769"/>
                      <a:pt x="137608" y="91878"/>
                    </a:cubicBezTo>
                    <a:lnTo>
                      <a:pt x="138408" y="92564"/>
                    </a:lnTo>
                    <a:close/>
                  </a:path>
                </a:pathLst>
              </a:cu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a:lstStyle/>
              <a:p>
                <a:endParaRPr lang="en-US"/>
              </a:p>
            </p:txBody>
          </p:sp>
        </p:grpSp>
      </p:grpSp>
      <p:grpSp>
        <p:nvGrpSpPr>
          <p:cNvPr id="40" name="Group 39">
            <a:extLst>
              <a:ext uri="{FF2B5EF4-FFF2-40B4-BE49-F238E27FC236}">
                <a16:creationId xmlns:a16="http://schemas.microsoft.com/office/drawing/2014/main" id="{06ACC17E-CE80-95AA-E856-B363405AF902}"/>
              </a:ext>
              <a:ext uri="{C183D7F6-B498-43B3-948B-1728B52AA6E4}">
                <adec:decorative xmlns:adec="http://schemas.microsoft.com/office/drawing/2017/decorative" val="1"/>
              </a:ext>
            </a:extLst>
          </p:cNvPr>
          <p:cNvGrpSpPr/>
          <p:nvPr/>
        </p:nvGrpSpPr>
        <p:grpSpPr>
          <a:xfrm rot="16200000" flipH="1">
            <a:off x="9907567" y="3544500"/>
            <a:ext cx="234425" cy="234425"/>
            <a:chOff x="7926448" y="1330586"/>
            <a:chExt cx="190500" cy="190500"/>
          </a:xfrm>
        </p:grpSpPr>
        <p:sp useBgFill="1">
          <p:nvSpPr>
            <p:cNvPr id="42" name="Oval 41">
              <a:extLst>
                <a:ext uri="{FF2B5EF4-FFF2-40B4-BE49-F238E27FC236}">
                  <a16:creationId xmlns:a16="http://schemas.microsoft.com/office/drawing/2014/main" id="{4F84FF23-2E04-36DA-AC9F-1CB12CB3C262}"/>
                </a:ext>
              </a:extLst>
            </p:cNvPr>
            <p:cNvSpPr/>
            <p:nvPr/>
          </p:nvSpPr>
          <p:spPr bwMode="auto">
            <a:xfrm>
              <a:off x="7956829" y="1363269"/>
              <a:ext cx="125134" cy="125134"/>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7217" name="Graphic 42">
              <a:extLst>
                <a:ext uri="{FF2B5EF4-FFF2-40B4-BE49-F238E27FC236}">
                  <a16:creationId xmlns:a16="http://schemas.microsoft.com/office/drawing/2014/main" id="{69EC3FDD-6E0E-BF6A-66BA-E5772C3B3FD3}"/>
                </a:ext>
              </a:extLst>
            </p:cNvPr>
            <p:cNvSpPr/>
            <p:nvPr/>
          </p:nvSpPr>
          <p:spPr>
            <a:xfrm>
              <a:off x="7926448" y="1330586"/>
              <a:ext cx="190500" cy="190500"/>
            </a:xfrm>
            <a:custGeom>
              <a:avLst/>
              <a:gdLst>
                <a:gd name="csX0" fmla="*/ 0 w 190500"/>
                <a:gd name="csY0" fmla="*/ 95250 h 190500"/>
                <a:gd name="csX1" fmla="*/ 95250 w 190500"/>
                <a:gd name="csY1" fmla="*/ 190500 h 190500"/>
                <a:gd name="csX2" fmla="*/ 190500 w 190500"/>
                <a:gd name="csY2" fmla="*/ 95250 h 190500"/>
                <a:gd name="csX3" fmla="*/ 95250 w 190500"/>
                <a:gd name="csY3" fmla="*/ 0 h 190500"/>
                <a:gd name="csX4" fmla="*/ 0 w 190500"/>
                <a:gd name="csY4" fmla="*/ 95250 h 190500"/>
                <a:gd name="csX5" fmla="*/ 138398 w 190500"/>
                <a:gd name="csY5" fmla="*/ 92583 h 190500"/>
                <a:gd name="csX6" fmla="*/ 139094 w 190500"/>
                <a:gd name="csY6" fmla="*/ 101879 h 190500"/>
                <a:gd name="csX7" fmla="*/ 138408 w 190500"/>
                <a:gd name="csY7" fmla="*/ 102680 h 190500"/>
                <a:gd name="csX8" fmla="*/ 100298 w 190500"/>
                <a:gd name="csY8" fmla="*/ 140780 h 190500"/>
                <a:gd name="csX9" fmla="*/ 90992 w 190500"/>
                <a:gd name="csY9" fmla="*/ 141475 h 190500"/>
                <a:gd name="csX10" fmla="*/ 90192 w 190500"/>
                <a:gd name="csY10" fmla="*/ 140780 h 190500"/>
                <a:gd name="csX11" fmla="*/ 52092 w 190500"/>
                <a:gd name="csY11" fmla="*/ 102670 h 190500"/>
                <a:gd name="csX12" fmla="*/ 52078 w 190500"/>
                <a:gd name="csY12" fmla="*/ 92567 h 190500"/>
                <a:gd name="csX13" fmla="*/ 61398 w 190500"/>
                <a:gd name="csY13" fmla="*/ 91878 h 190500"/>
                <a:gd name="csX14" fmla="*/ 62198 w 190500"/>
                <a:gd name="csY14" fmla="*/ 92573 h 190500"/>
                <a:gd name="csX15" fmla="*/ 88106 w 190500"/>
                <a:gd name="csY15" fmla="*/ 118501 h 190500"/>
                <a:gd name="csX16" fmla="*/ 88106 w 190500"/>
                <a:gd name="csY16" fmla="*/ 54750 h 190500"/>
                <a:gd name="csX17" fmla="*/ 94288 w 190500"/>
                <a:gd name="csY17" fmla="*/ 47673 h 190500"/>
                <a:gd name="csX18" fmla="*/ 95250 w 190500"/>
                <a:gd name="csY18" fmla="*/ 47606 h 190500"/>
                <a:gd name="csX19" fmla="*/ 102327 w 190500"/>
                <a:gd name="csY19" fmla="*/ 53778 h 190500"/>
                <a:gd name="csX20" fmla="*/ 102394 w 190500"/>
                <a:gd name="csY20" fmla="*/ 54750 h 190500"/>
                <a:gd name="csX21" fmla="*/ 102394 w 190500"/>
                <a:gd name="csY21" fmla="*/ 118472 h 190500"/>
                <a:gd name="csX22" fmla="*/ 128302 w 190500"/>
                <a:gd name="csY22" fmla="*/ 92564 h 190500"/>
                <a:gd name="csX23" fmla="*/ 137608 w 190500"/>
                <a:gd name="csY23" fmla="*/ 91878 h 190500"/>
                <a:gd name="csX24" fmla="*/ 138408 w 190500"/>
                <a:gd name="csY24" fmla="*/ 92564 h 1905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190500" h="190500">
                  <a:moveTo>
                    <a:pt x="0" y="95250"/>
                  </a:moveTo>
                  <a:cubicBezTo>
                    <a:pt x="0" y="147847"/>
                    <a:pt x="42643" y="190500"/>
                    <a:pt x="95250" y="190500"/>
                  </a:cubicBezTo>
                  <a:cubicBezTo>
                    <a:pt x="147857" y="190500"/>
                    <a:pt x="190500" y="147847"/>
                    <a:pt x="190500" y="95250"/>
                  </a:cubicBezTo>
                  <a:cubicBezTo>
                    <a:pt x="190500" y="42634"/>
                    <a:pt x="147857" y="0"/>
                    <a:pt x="95250" y="0"/>
                  </a:cubicBezTo>
                  <a:cubicBezTo>
                    <a:pt x="42643" y="0"/>
                    <a:pt x="0" y="42634"/>
                    <a:pt x="0" y="95250"/>
                  </a:cubicBezTo>
                  <a:close/>
                  <a:moveTo>
                    <a:pt x="138398" y="92583"/>
                  </a:moveTo>
                  <a:cubicBezTo>
                    <a:pt x="140899" y="95082"/>
                    <a:pt x="141194" y="99035"/>
                    <a:pt x="139094" y="101879"/>
                  </a:cubicBezTo>
                  <a:lnTo>
                    <a:pt x="138408" y="102680"/>
                  </a:lnTo>
                  <a:lnTo>
                    <a:pt x="100298" y="140780"/>
                  </a:lnTo>
                  <a:cubicBezTo>
                    <a:pt x="97797" y="143286"/>
                    <a:pt x="93838" y="143581"/>
                    <a:pt x="90992" y="141475"/>
                  </a:cubicBezTo>
                  <a:lnTo>
                    <a:pt x="90192" y="140780"/>
                  </a:lnTo>
                  <a:lnTo>
                    <a:pt x="52092" y="102670"/>
                  </a:lnTo>
                  <a:cubicBezTo>
                    <a:pt x="49299" y="99884"/>
                    <a:pt x="49292" y="95360"/>
                    <a:pt x="52078" y="92567"/>
                  </a:cubicBezTo>
                  <a:cubicBezTo>
                    <a:pt x="54583" y="90056"/>
                    <a:pt x="58551" y="89763"/>
                    <a:pt x="61398" y="91878"/>
                  </a:cubicBezTo>
                  <a:lnTo>
                    <a:pt x="62198" y="92573"/>
                  </a:lnTo>
                  <a:lnTo>
                    <a:pt x="88106" y="118501"/>
                  </a:lnTo>
                  <a:lnTo>
                    <a:pt x="88106" y="54750"/>
                  </a:lnTo>
                  <a:cubicBezTo>
                    <a:pt x="88107" y="51177"/>
                    <a:pt x="90748" y="48154"/>
                    <a:pt x="94288" y="47673"/>
                  </a:cubicBezTo>
                  <a:lnTo>
                    <a:pt x="95250" y="47606"/>
                  </a:lnTo>
                  <a:cubicBezTo>
                    <a:pt x="98820" y="47606"/>
                    <a:pt x="101841" y="50242"/>
                    <a:pt x="102327" y="53778"/>
                  </a:cubicBezTo>
                  <a:lnTo>
                    <a:pt x="102394" y="54750"/>
                  </a:lnTo>
                  <a:lnTo>
                    <a:pt x="102394" y="118472"/>
                  </a:lnTo>
                  <a:lnTo>
                    <a:pt x="128302" y="92564"/>
                  </a:lnTo>
                  <a:cubicBezTo>
                    <a:pt x="130805" y="90061"/>
                    <a:pt x="134764" y="89769"/>
                    <a:pt x="137608" y="91878"/>
                  </a:cubicBezTo>
                  <a:lnTo>
                    <a:pt x="138408" y="92564"/>
                  </a:lnTo>
                  <a:close/>
                </a:path>
              </a:pathLst>
            </a:cu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a:lstStyle/>
            <a:p>
              <a:endParaRPr lang="en-US"/>
            </a:p>
          </p:txBody>
        </p:sp>
      </p:grpSp>
      <p:sp>
        <p:nvSpPr>
          <p:cNvPr id="98" name="TextBox 97">
            <a:extLst>
              <a:ext uri="{FF2B5EF4-FFF2-40B4-BE49-F238E27FC236}">
                <a16:creationId xmlns:a16="http://schemas.microsoft.com/office/drawing/2014/main" id="{4BB0DAF6-D404-1A0F-15B6-9CFA83E86A6E}"/>
              </a:ext>
              <a:ext uri="{C183D7F6-B498-43B3-948B-1728B52AA6E4}">
                <adec:decorative xmlns:adec="http://schemas.microsoft.com/office/drawing/2017/decorative" val="0"/>
              </a:ext>
            </a:extLst>
          </p:cNvPr>
          <p:cNvSpPr txBox="1"/>
          <p:nvPr/>
        </p:nvSpPr>
        <p:spPr>
          <a:xfrm>
            <a:off x="217869" y="1770495"/>
            <a:ext cx="1431556" cy="276999"/>
          </a:xfrm>
          <a:prstGeom prst="rect">
            <a:avLst/>
          </a:prstGeom>
          <a:noFill/>
          <a:effectLst/>
        </p:spPr>
        <p:txBody>
          <a:bodyPr wrap="square" lIns="0" tIns="0" rIns="0" bIns="0" rtlCol="0" anchor="t" anchorCtr="0">
            <a:spAutoFit/>
          </a:bodyPr>
          <a:lstStyle>
            <a:defPPr>
              <a:defRPr lang="en-US"/>
            </a:defPPr>
            <a:lvl1pPr defTabSz="914437" fontAlgn="base">
              <a:spcBef>
                <a:spcPct val="0"/>
              </a:spcBef>
              <a:spcAft>
                <a:spcPts val="1200"/>
              </a:spcAft>
              <a:tabLst>
                <a:tab pos="1371655" algn="l"/>
              </a:tabLst>
              <a:defRPr sz="2400" b="1">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latin typeface="+mj-lt"/>
                <a:cs typeface="Segoe UI" pitchFamily="34" charset="0"/>
              </a:defRPr>
            </a:lvl1pPr>
            <a:lvl2pPr marL="457200" defTabSz="914400">
              <a:defRPr sz="1800"/>
            </a:lvl2pPr>
            <a:lvl3pPr marL="914400" defTabSz="914400">
              <a:defRPr sz="1800"/>
            </a:lvl3pPr>
            <a:lvl4pPr marL="1371600" defTabSz="914400">
              <a:defRPr sz="1800"/>
            </a:lvl4pPr>
            <a:lvl5pPr marL="1828800" defTabSz="914400">
              <a:defRPr sz="1800"/>
            </a:lvl5pPr>
            <a:lvl6pPr marL="2286000" defTabSz="914400">
              <a:defRPr sz="1800"/>
            </a:lvl6pPr>
            <a:lvl7pPr marL="2743200" defTabSz="914400">
              <a:defRPr sz="1800"/>
            </a:lvl7pPr>
            <a:lvl8pPr marL="3200400" defTabSz="914400">
              <a:defRPr sz="1800"/>
            </a:lvl8pPr>
            <a:lvl9pPr marL="3657600" defTabSz="914400">
              <a:defRPr sz="1800"/>
            </a:lvl9pPr>
          </a:lstStyle>
          <a:p>
            <a:pPr marL="0" marR="0" lvl="0" indent="0" algn="ctr" defTabSz="914437" rtl="0" eaLnBrk="1" fontAlgn="base" latinLnBrk="0" hangingPunct="1">
              <a:lnSpc>
                <a:spcPct val="100000"/>
              </a:lnSpc>
              <a:spcBef>
                <a:spcPct val="0"/>
              </a:spcBef>
              <a:spcAft>
                <a:spcPts val="1200"/>
              </a:spcAft>
              <a:buClrTx/>
              <a:buSzTx/>
              <a:buFontTx/>
              <a:buNone/>
              <a:tabLst>
                <a:tab pos="1371655" algn="l"/>
              </a:tabLst>
              <a:defRPr/>
            </a:pPr>
            <a:r>
              <a:rPr kumimoji="0" lang="en-US" sz="1800" b="0" i="0" u="none" strike="noStrike" kern="1200" cap="none" spc="0" normalizeH="0" baseline="0" noProof="0">
                <a:ln w="3175">
                  <a:noFill/>
                </a:ln>
                <a:solidFill>
                  <a:srgbClr val="000000"/>
                </a:solidFill>
                <a:effectLst/>
                <a:uLnTx/>
                <a:uFillTx/>
                <a:latin typeface="Segoe UI Semibold"/>
                <a:ea typeface="+mn-ea"/>
                <a:cs typeface="Segoe UI" pitchFamily="34" charset="0"/>
              </a:rPr>
              <a:t>Inputs</a:t>
            </a:r>
          </a:p>
        </p:txBody>
      </p:sp>
      <p:grpSp>
        <p:nvGrpSpPr>
          <p:cNvPr id="26" name="Group 25" descr="Documents, image, video, audio">
            <a:extLst>
              <a:ext uri="{FF2B5EF4-FFF2-40B4-BE49-F238E27FC236}">
                <a16:creationId xmlns:a16="http://schemas.microsoft.com/office/drawing/2014/main" id="{1BCD5FA7-FB3F-7EE6-6BE9-9FDAC8B00CE7}"/>
              </a:ext>
            </a:extLst>
          </p:cNvPr>
          <p:cNvGrpSpPr/>
          <p:nvPr/>
        </p:nvGrpSpPr>
        <p:grpSpPr>
          <a:xfrm>
            <a:off x="393263" y="2695105"/>
            <a:ext cx="1174014" cy="1955219"/>
            <a:chOff x="312774" y="2527465"/>
            <a:chExt cx="1174014" cy="1955219"/>
          </a:xfrm>
        </p:grpSpPr>
        <p:sp>
          <p:nvSpPr>
            <p:cNvPr id="90" name="Rectangle: Rounded Corners 24">
              <a:extLst>
                <a:ext uri="{FF2B5EF4-FFF2-40B4-BE49-F238E27FC236}">
                  <a16:creationId xmlns:a16="http://schemas.microsoft.com/office/drawing/2014/main" id="{7304BD63-FC35-75C9-CADA-D328B4FFCB9B}"/>
                </a:ext>
                <a:ext uri="{C183D7F6-B498-43B3-948B-1728B52AA6E4}">
                  <adec:decorative xmlns:adec="http://schemas.microsoft.com/office/drawing/2017/decorative" val="0"/>
                </a:ext>
              </a:extLst>
            </p:cNvPr>
            <p:cNvSpPr/>
            <p:nvPr/>
          </p:nvSpPr>
          <p:spPr bwMode="auto">
            <a:xfrm>
              <a:off x="312774" y="2527465"/>
              <a:ext cx="1174014" cy="363545"/>
            </a:xfrm>
            <a:prstGeom prst="roundRect">
              <a:avLst>
                <a:gd name="adj" fmla="val 5000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spAutoFit/>
            </a:bodyPr>
            <a:lstStyle/>
            <a:p>
              <a:pPr algn="ctr" defTabSz="914437" fontAlgn="base">
                <a:spcBef>
                  <a:spcPct val="0"/>
                </a:spcBef>
                <a:spcAft>
                  <a:spcPct val="0"/>
                </a:spcAft>
                <a:tabLst>
                  <a:tab pos="1487158" algn="l"/>
                </a:tabLst>
              </a:pPr>
              <a:r>
                <a:rPr lang="en-CA" sz="12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rPr>
                <a:t>Documents</a:t>
              </a:r>
            </a:p>
          </p:txBody>
        </p:sp>
        <p:sp>
          <p:nvSpPr>
            <p:cNvPr id="91" name="Rectangle: Rounded Corners 24">
              <a:extLst>
                <a:ext uri="{FF2B5EF4-FFF2-40B4-BE49-F238E27FC236}">
                  <a16:creationId xmlns:a16="http://schemas.microsoft.com/office/drawing/2014/main" id="{46EA3DC2-2A1F-B6CC-CCE4-BABC18601AA3}"/>
                </a:ext>
                <a:ext uri="{C183D7F6-B498-43B3-948B-1728B52AA6E4}">
                  <adec:decorative xmlns:adec="http://schemas.microsoft.com/office/drawing/2017/decorative" val="0"/>
                </a:ext>
              </a:extLst>
            </p:cNvPr>
            <p:cNvSpPr/>
            <p:nvPr/>
          </p:nvSpPr>
          <p:spPr bwMode="auto">
            <a:xfrm>
              <a:off x="491554" y="3058023"/>
              <a:ext cx="816451" cy="363545"/>
            </a:xfrm>
            <a:prstGeom prst="roundRect">
              <a:avLst>
                <a:gd name="adj" fmla="val 5000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spAutoFit/>
            </a:bodyPr>
            <a:lstStyle/>
            <a:p>
              <a:pPr algn="ctr" defTabSz="914437" fontAlgn="base">
                <a:spcBef>
                  <a:spcPct val="0"/>
                </a:spcBef>
                <a:spcAft>
                  <a:spcPct val="0"/>
                </a:spcAft>
                <a:tabLst>
                  <a:tab pos="1487158" algn="l"/>
                </a:tabLst>
              </a:pPr>
              <a:r>
                <a:rPr lang="en-CA" sz="12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rPr>
                <a:t>Image</a:t>
              </a:r>
            </a:p>
          </p:txBody>
        </p:sp>
        <p:sp>
          <p:nvSpPr>
            <p:cNvPr id="92" name="Rectangle: Rounded Corners 24">
              <a:extLst>
                <a:ext uri="{FF2B5EF4-FFF2-40B4-BE49-F238E27FC236}">
                  <a16:creationId xmlns:a16="http://schemas.microsoft.com/office/drawing/2014/main" id="{633E7BE8-F081-0D94-709D-0BD7D420F21F}"/>
                </a:ext>
                <a:ext uri="{C183D7F6-B498-43B3-948B-1728B52AA6E4}">
                  <adec:decorative xmlns:adec="http://schemas.microsoft.com/office/drawing/2017/decorative" val="0"/>
                </a:ext>
              </a:extLst>
            </p:cNvPr>
            <p:cNvSpPr/>
            <p:nvPr/>
          </p:nvSpPr>
          <p:spPr bwMode="auto">
            <a:xfrm>
              <a:off x="505692" y="3588581"/>
              <a:ext cx="788176" cy="363545"/>
            </a:xfrm>
            <a:prstGeom prst="roundRect">
              <a:avLst>
                <a:gd name="adj" fmla="val 5000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spAutoFit/>
            </a:bodyPr>
            <a:lstStyle/>
            <a:p>
              <a:pPr algn="ctr" defTabSz="914437" fontAlgn="base">
                <a:spcBef>
                  <a:spcPct val="0"/>
                </a:spcBef>
                <a:spcAft>
                  <a:spcPct val="0"/>
                </a:spcAft>
                <a:tabLst>
                  <a:tab pos="1487158" algn="l"/>
                </a:tabLst>
              </a:pPr>
              <a:r>
                <a:rPr lang="en-CA" sz="12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rPr>
                <a:t>Video</a:t>
              </a:r>
            </a:p>
          </p:txBody>
        </p:sp>
        <p:sp>
          <p:nvSpPr>
            <p:cNvPr id="93" name="Rectangle: Rounded Corners 92">
              <a:extLst>
                <a:ext uri="{FF2B5EF4-FFF2-40B4-BE49-F238E27FC236}">
                  <a16:creationId xmlns:a16="http://schemas.microsoft.com/office/drawing/2014/main" id="{ADA9C261-DB29-8FB9-FA3F-AB30BE44472F}"/>
                </a:ext>
                <a:ext uri="{C183D7F6-B498-43B3-948B-1728B52AA6E4}">
                  <adec:decorative xmlns:adec="http://schemas.microsoft.com/office/drawing/2017/decorative" val="0"/>
                </a:ext>
              </a:extLst>
            </p:cNvPr>
            <p:cNvSpPr/>
            <p:nvPr/>
          </p:nvSpPr>
          <p:spPr bwMode="auto">
            <a:xfrm>
              <a:off x="499214" y="4119139"/>
              <a:ext cx="801134" cy="363545"/>
            </a:xfrm>
            <a:prstGeom prst="roundRect">
              <a:avLst>
                <a:gd name="adj" fmla="val 5000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spAutoFit/>
            </a:bodyPr>
            <a:lstStyle/>
            <a:p>
              <a:pPr algn="ctr" defTabSz="914437" fontAlgn="base">
                <a:spcBef>
                  <a:spcPct val="0"/>
                </a:spcBef>
                <a:spcAft>
                  <a:spcPct val="0"/>
                </a:spcAft>
                <a:tabLst>
                  <a:tab pos="1487158" algn="l"/>
                </a:tabLst>
              </a:pPr>
              <a:r>
                <a:rPr lang="en-CA" sz="12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rPr>
                <a:t>Audio</a:t>
              </a:r>
            </a:p>
          </p:txBody>
        </p:sp>
      </p:grpSp>
      <p:sp>
        <p:nvSpPr>
          <p:cNvPr id="7181" name="TextBox 7180">
            <a:extLst>
              <a:ext uri="{FF2B5EF4-FFF2-40B4-BE49-F238E27FC236}">
                <a16:creationId xmlns:a16="http://schemas.microsoft.com/office/drawing/2014/main" id="{9338C979-27DB-EE18-4F9D-7F5A6B4564E0}"/>
              </a:ext>
              <a:ext uri="{C183D7F6-B498-43B3-948B-1728B52AA6E4}">
                <adec:decorative xmlns:adec="http://schemas.microsoft.com/office/drawing/2017/decorative" val="0"/>
              </a:ext>
            </a:extLst>
          </p:cNvPr>
          <p:cNvSpPr txBox="1"/>
          <p:nvPr/>
        </p:nvSpPr>
        <p:spPr>
          <a:xfrm>
            <a:off x="3953275" y="1770495"/>
            <a:ext cx="2257510" cy="276999"/>
          </a:xfrm>
          <a:prstGeom prst="rect">
            <a:avLst/>
          </a:prstGeom>
          <a:noFill/>
          <a:effectLst/>
        </p:spPr>
        <p:txBody>
          <a:bodyPr wrap="square" lIns="0" tIns="0" rIns="0" bIns="0" rtlCol="0" anchor="t" anchorCtr="0">
            <a:spAutoFit/>
          </a:bodyPr>
          <a:lstStyle>
            <a:defPPr>
              <a:defRPr lang="en-US"/>
            </a:defPPr>
            <a:lvl1pPr defTabSz="914437" fontAlgn="base">
              <a:spcBef>
                <a:spcPct val="0"/>
              </a:spcBef>
              <a:spcAft>
                <a:spcPts val="1200"/>
              </a:spcAft>
              <a:tabLst>
                <a:tab pos="1371655" algn="l"/>
              </a:tabLst>
              <a:defRPr sz="2400" b="1">
                <a:ln w="3175">
                  <a:noFill/>
                </a:ln>
                <a:gradFill flip="none" rotWithShape="1">
                  <a:gsLst>
                    <a:gs pos="100000">
                      <a:srgbClr val="318581"/>
                    </a:gs>
                    <a:gs pos="0">
                      <a:srgbClr val="F65567"/>
                    </a:gs>
                    <a:gs pos="32000">
                      <a:srgbClr val="AC35AF"/>
                    </a:gs>
                    <a:gs pos="68000">
                      <a:srgbClr val="0A6BBA"/>
                    </a:gs>
                  </a:gsLst>
                  <a:path path="circle">
                    <a:fillToRect l="100000" t="100000"/>
                  </a:path>
                  <a:tileRect r="-100000" b="-100000"/>
                </a:gradFill>
                <a:latin typeface="+mj-lt"/>
                <a:cs typeface="Segoe UI" pitchFamily="34" charset="0"/>
              </a:defRPr>
            </a:lvl1pPr>
            <a:lvl2pPr marL="457200" defTabSz="914400">
              <a:defRPr sz="1800"/>
            </a:lvl2pPr>
            <a:lvl3pPr marL="914400" defTabSz="914400">
              <a:defRPr sz="1800"/>
            </a:lvl3pPr>
            <a:lvl4pPr marL="1371600" defTabSz="914400">
              <a:defRPr sz="1800"/>
            </a:lvl4pPr>
            <a:lvl5pPr marL="1828800" defTabSz="914400">
              <a:defRPr sz="1800"/>
            </a:lvl5pPr>
            <a:lvl6pPr marL="2286000" defTabSz="914400">
              <a:defRPr sz="1800"/>
            </a:lvl6pPr>
            <a:lvl7pPr marL="2743200" defTabSz="914400">
              <a:defRPr sz="1800"/>
            </a:lvl7pPr>
            <a:lvl8pPr marL="3200400" defTabSz="914400">
              <a:defRPr sz="1800"/>
            </a:lvl8pPr>
            <a:lvl9pPr marL="3657600" defTabSz="914400">
              <a:defRPr sz="1800"/>
            </a:lvl9pPr>
          </a:lstStyle>
          <a:p>
            <a:pPr marL="0" marR="0" lvl="0" indent="0" algn="ctr" defTabSz="914437" rtl="0" eaLnBrk="1" fontAlgn="base" latinLnBrk="0" hangingPunct="1">
              <a:lnSpc>
                <a:spcPct val="100000"/>
              </a:lnSpc>
              <a:spcBef>
                <a:spcPct val="0"/>
              </a:spcBef>
              <a:spcAft>
                <a:spcPts val="1200"/>
              </a:spcAft>
              <a:buClrTx/>
              <a:buSzTx/>
              <a:buFontTx/>
              <a:buNone/>
              <a:tabLst>
                <a:tab pos="1371655" algn="l"/>
              </a:tabLst>
              <a:defRPr/>
            </a:pPr>
            <a:r>
              <a:rPr kumimoji="0" lang="en-US" sz="1800" b="0" i="0" u="none" strike="noStrike" kern="1200" cap="none" spc="0" normalizeH="0" baseline="0" noProof="0">
                <a:ln w="3175">
                  <a:noFill/>
                </a:ln>
                <a:solidFill>
                  <a:srgbClr val="000000"/>
                </a:solidFill>
                <a:effectLst/>
                <a:uLnTx/>
                <a:uFillTx/>
                <a:latin typeface="Segoe UI Semibold"/>
                <a:ea typeface="+mn-ea"/>
                <a:cs typeface="Segoe UI" pitchFamily="34" charset="0"/>
              </a:rPr>
              <a:t>Analyzers</a:t>
            </a:r>
          </a:p>
        </p:txBody>
      </p:sp>
      <p:sp>
        <p:nvSpPr>
          <p:cNvPr id="16" name="Rounded Rectangle 11">
            <a:extLst>
              <a:ext uri="{FF2B5EF4-FFF2-40B4-BE49-F238E27FC236}">
                <a16:creationId xmlns:a16="http://schemas.microsoft.com/office/drawing/2014/main" id="{2A163A85-56CB-3B88-89CE-352430A45045}"/>
              </a:ext>
              <a:ext uri="{C183D7F6-B498-43B3-948B-1728B52AA6E4}">
                <adec:decorative xmlns:adec="http://schemas.microsoft.com/office/drawing/2017/decorative" val="0"/>
              </a:ext>
            </a:extLst>
          </p:cNvPr>
          <p:cNvSpPr/>
          <p:nvPr/>
        </p:nvSpPr>
        <p:spPr bwMode="auto">
          <a:xfrm>
            <a:off x="2242883" y="2375904"/>
            <a:ext cx="1413281" cy="2602496"/>
          </a:xfrm>
          <a:prstGeom prst="roundRect">
            <a:avLst>
              <a:gd name="adj" fmla="val 5687"/>
            </a:avLst>
          </a:prstGeom>
          <a:solidFill>
            <a:schemeClr val="tx1">
              <a:alpha val="7000"/>
            </a:schemeClr>
          </a:solid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183696" numCol="1" spcCol="0" rtlCol="0" fromWordArt="0" anchor="t" anchorCtr="0" forceAA="0" compatLnSpc="1">
            <a:prstTxWarp prst="textNoShape">
              <a:avLst/>
            </a:prstTxWarp>
            <a:noAutofit/>
          </a:bodyPr>
          <a:lstStyle/>
          <a:p>
            <a:pPr algn="ctr">
              <a:spcAft>
                <a:spcPts val="600"/>
              </a:spcAft>
              <a:defRPr/>
            </a:pPr>
            <a:r>
              <a:rPr lang="en-US" sz="1200">
                <a:solidFill>
                  <a:srgbClr val="8661C5"/>
                </a:solidFill>
                <a:latin typeface="Segoe UI Semibold"/>
              </a:rPr>
              <a:t>Content extraction</a:t>
            </a:r>
            <a:endParaRPr lang="en-US" sz="1200" b="0" i="0" u="none" strike="noStrike" kern="1200" cap="none" spc="0" normalizeH="0" baseline="0" noProof="0">
              <a:ln>
                <a:noFill/>
              </a:ln>
              <a:solidFill>
                <a:srgbClr val="8661C5"/>
              </a:solidFill>
              <a:effectLst/>
              <a:uLnTx/>
              <a:uFillTx/>
              <a:latin typeface="Segoe UI Semibold"/>
              <a:cs typeface="Segoe UI Semibold"/>
            </a:endParaRPr>
          </a:p>
          <a:p>
            <a:pPr marL="0" marR="0" lvl="0" indent="0" algn="ctr" defTabSz="914367" rtl="0" eaLnBrk="1" fontAlgn="auto" latinLnBrk="0" hangingPunct="1">
              <a:lnSpc>
                <a:spcPct val="100000"/>
              </a:lnSpc>
              <a:spcBef>
                <a:spcPts val="0"/>
              </a:spcBef>
              <a:spcAft>
                <a:spcPts val="0"/>
              </a:spcAft>
              <a:buClrTx/>
              <a:buSzTx/>
              <a:buFontTx/>
              <a:buNone/>
              <a:tabLst/>
              <a:defRPr/>
            </a:pPr>
            <a:r>
              <a:rPr lang="en-US" sz="1200">
                <a:solidFill>
                  <a:srgbClr val="000000"/>
                </a:solidFill>
                <a:latin typeface="Segoe UI"/>
              </a:rPr>
              <a:t>Scale</a:t>
            </a:r>
            <a:r>
              <a:rPr kumimoji="0" lang="en-US" sz="1200" b="0" i="0" u="none" strike="noStrike" kern="1200" cap="none" spc="0" normalizeH="0" baseline="0" noProof="0">
                <a:ln>
                  <a:noFill/>
                </a:ln>
                <a:solidFill>
                  <a:srgbClr val="000000"/>
                </a:solidFill>
                <a:effectLst/>
                <a:uLnTx/>
                <a:uFillTx/>
                <a:latin typeface="Segoe UI"/>
                <a:ea typeface="+mn-ea"/>
                <a:cs typeface="+mn-cs"/>
              </a:rPr>
              <a:t>, </a:t>
            </a:r>
            <a:r>
              <a:rPr lang="en-US" sz="1200">
                <a:solidFill>
                  <a:srgbClr val="000000"/>
                </a:solidFill>
                <a:latin typeface="Segoe UI"/>
              </a:rPr>
              <a:t>Format</a:t>
            </a:r>
            <a:endParaRPr lang="en-US" sz="1200" b="0" i="0" u="none" strike="noStrike" kern="1200" cap="none" spc="0" normalizeH="0" baseline="0" noProof="0">
              <a:ln>
                <a:noFill/>
              </a:ln>
              <a:solidFill>
                <a:srgbClr val="000000"/>
              </a:solidFill>
              <a:effectLst/>
              <a:uLnTx/>
              <a:uFillTx/>
              <a:latin typeface="Segoe UI"/>
              <a:cs typeface="Segoe UI"/>
            </a:endParaRPr>
          </a:p>
          <a:p>
            <a:pPr marL="0" marR="0" lvl="0" indent="0" algn="ctr" defTabSz="914367" rtl="0" eaLnBrk="1" fontAlgn="auto" latinLnBrk="0" hangingPunct="1">
              <a:lnSpc>
                <a:spcPct val="100000"/>
              </a:lnSpc>
              <a:spcBef>
                <a:spcPts val="0"/>
              </a:spcBef>
              <a:spcAft>
                <a:spcPts val="0"/>
              </a:spcAft>
              <a:buClrTx/>
              <a:buSzTx/>
              <a:buFontTx/>
              <a:buNone/>
              <a:tabLst/>
              <a:defRPr/>
            </a:pPr>
            <a:endParaRPr lang="en-US" sz="1200" b="0" i="0" u="none" strike="noStrike" kern="1200" cap="none" spc="0" normalizeH="0" baseline="0" noProof="0">
              <a:ln>
                <a:noFill/>
              </a:ln>
              <a:solidFill>
                <a:srgbClr val="000000"/>
              </a:solidFill>
              <a:effectLst/>
              <a:uLnTx/>
              <a:uFillTx/>
              <a:latin typeface="Segoe UI"/>
              <a:cs typeface="Segoe UI"/>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Orientation/</a:t>
            </a:r>
            <a:br>
              <a:rPr lang="en-US" sz="1200" b="0" i="0" u="none" strike="noStrike" kern="1200" cap="none" spc="0" normalizeH="0" baseline="0" noProof="0">
                <a:ln>
                  <a:noFill/>
                </a:ln>
                <a:effectLst/>
                <a:uLnTx/>
                <a:uFillTx/>
                <a:latin typeface="Segoe UI"/>
              </a:rPr>
            </a:br>
            <a:r>
              <a:rPr kumimoji="0" lang="en-US" sz="1200" b="0" i="0" u="none" strike="noStrike" kern="1200" cap="none" spc="0" normalizeH="0" baseline="0" noProof="0">
                <a:ln>
                  <a:noFill/>
                </a:ln>
                <a:solidFill>
                  <a:srgbClr val="000000"/>
                </a:solidFill>
                <a:effectLst/>
                <a:uLnTx/>
                <a:uFillTx/>
                <a:latin typeface="Segoe UI"/>
                <a:ea typeface="+mn-ea"/>
                <a:cs typeface="+mn-cs"/>
              </a:rPr>
              <a:t>de-skew</a:t>
            </a:r>
            <a:endParaRPr lang="en-US" sz="1200" b="0" i="0" u="none" strike="noStrike" kern="1200" cap="none" spc="0" normalizeH="0" baseline="0" noProof="0">
              <a:ln>
                <a:noFill/>
              </a:ln>
              <a:solidFill>
                <a:srgbClr val="000000"/>
              </a:solidFill>
              <a:effectLst/>
              <a:uLnTx/>
              <a:uFillTx/>
              <a:latin typeface="Segoe UI"/>
              <a:cs typeface="Segoe UI"/>
            </a:endParaRPr>
          </a:p>
          <a:p>
            <a:pPr algn="ctr">
              <a:defRPr/>
            </a:pPr>
            <a:endParaRPr lang="en-US" sz="1200">
              <a:solidFill>
                <a:srgbClr val="000000"/>
              </a:solidFill>
              <a:latin typeface="Segoe UI"/>
              <a:cs typeface="Segoe UI"/>
            </a:endParaRPr>
          </a:p>
          <a:p>
            <a:pPr algn="ctr">
              <a:defRPr/>
            </a:pPr>
            <a:r>
              <a:rPr lang="en-US" sz="1200">
                <a:solidFill>
                  <a:srgbClr val="000000"/>
                </a:solidFill>
                <a:latin typeface="Segoe UI"/>
                <a:cs typeface="Segoe UI"/>
              </a:rPr>
              <a:t>Layout and structure</a:t>
            </a:r>
          </a:p>
          <a:p>
            <a:pPr marL="0" marR="0" lvl="0" indent="0" algn="ctr" defTabSz="914367" rtl="0" eaLnBrk="1" fontAlgn="auto" latinLnBrk="0" hangingPunct="1">
              <a:lnSpc>
                <a:spcPct val="100000"/>
              </a:lnSpc>
              <a:spcBef>
                <a:spcPts val="0"/>
              </a:spcBef>
              <a:spcAft>
                <a:spcPts val="0"/>
              </a:spcAft>
              <a:buClrTx/>
              <a:buSzTx/>
              <a:buFontTx/>
              <a:buNone/>
              <a:tabLst/>
              <a:defRPr/>
            </a:pPr>
            <a:endParaRPr lang="en-US" sz="1200">
              <a:solidFill>
                <a:srgbClr val="000000"/>
              </a:solidFill>
              <a:latin typeface="Segoe UI"/>
              <a:cs typeface="Segoe UI"/>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Speaker recognition</a:t>
            </a:r>
            <a:endParaRPr lang="en-US" sz="1200" b="0" i="0" u="none" strike="noStrike" kern="1200" cap="none" spc="0" normalizeH="0" baseline="0" noProof="0">
              <a:ln>
                <a:noFill/>
              </a:ln>
              <a:solidFill>
                <a:srgbClr val="000000"/>
              </a:solidFill>
              <a:effectLst/>
              <a:uLnTx/>
              <a:uFillTx/>
              <a:latin typeface="Segoe UI"/>
              <a:cs typeface="Segoe UI"/>
            </a:endParaRP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Segoe UI"/>
              <a:ea typeface="+mn-ea"/>
              <a:cs typeface="+mn-cs"/>
            </a:endParaRPr>
          </a:p>
        </p:txBody>
      </p:sp>
      <p:sp>
        <p:nvSpPr>
          <p:cNvPr id="5" name="Rounded Rectangle 11">
            <a:extLst>
              <a:ext uri="{FF2B5EF4-FFF2-40B4-BE49-F238E27FC236}">
                <a16:creationId xmlns:a16="http://schemas.microsoft.com/office/drawing/2014/main" id="{4B26FF0A-E351-A872-69A6-37694E67C0BA}"/>
              </a:ext>
              <a:ext uri="{C183D7F6-B498-43B3-948B-1728B52AA6E4}">
                <adec:decorative xmlns:adec="http://schemas.microsoft.com/office/drawing/2017/decorative" val="0"/>
              </a:ext>
            </a:extLst>
          </p:cNvPr>
          <p:cNvSpPr/>
          <p:nvPr/>
        </p:nvSpPr>
        <p:spPr bwMode="auto">
          <a:xfrm>
            <a:off x="3720160" y="2375904"/>
            <a:ext cx="1413281" cy="2602496"/>
          </a:xfrm>
          <a:prstGeom prst="roundRect">
            <a:avLst>
              <a:gd name="adj" fmla="val 5687"/>
            </a:avLst>
          </a:prstGeom>
          <a:solidFill>
            <a:schemeClr val="tx1">
              <a:alpha val="7000"/>
            </a:schemeClr>
          </a:solid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183696" numCol="1" spcCol="0" rtlCol="0" fromWordArt="0" anchor="t" anchorCtr="0" forceAA="0" compatLnSpc="1">
            <a:prstTxWarp prst="textNoShape">
              <a:avLst/>
            </a:prstTxWarp>
            <a:noAutofit/>
          </a:bodyPr>
          <a:lstStyle/>
          <a:p>
            <a:pPr marL="0" marR="0" lvl="0" indent="0" algn="ctr" defTabSz="914367"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a:ln>
                  <a:noFill/>
                </a:ln>
                <a:solidFill>
                  <a:srgbClr val="8661C5"/>
                </a:solidFill>
                <a:effectLst/>
                <a:uLnTx/>
                <a:uFillTx/>
                <a:latin typeface="Segoe UI Semibold"/>
                <a:ea typeface="+mn-ea"/>
                <a:cs typeface="+mn-cs"/>
              </a:rPr>
              <a:t>Segmentation</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Categorization</a:t>
            </a:r>
            <a:endParaRPr lang="en-US" sz="1200">
              <a:solidFill>
                <a:srgbClr val="000000"/>
              </a:solidFill>
              <a:latin typeface="Segoe UI"/>
            </a:endParaRPr>
          </a:p>
          <a:p>
            <a:pPr marL="0" marR="0" lvl="0" indent="0" algn="ctr" defTabSz="914367" rtl="0" eaLnBrk="1" fontAlgn="auto" latinLnBrk="0" hangingPunct="1">
              <a:lnSpc>
                <a:spcPct val="100000"/>
              </a:lnSpc>
              <a:spcBef>
                <a:spcPts val="0"/>
              </a:spcBef>
              <a:spcAft>
                <a:spcPts val="0"/>
              </a:spcAft>
              <a:buClrTx/>
              <a:buSzTx/>
              <a:buFontTx/>
              <a:buNone/>
              <a:tabLst/>
              <a:defRPr/>
            </a:pPr>
            <a:endParaRPr lang="en-US" sz="1200">
              <a:solidFill>
                <a:srgbClr val="000000"/>
              </a:solidFill>
              <a:latin typeface="Segoe UI"/>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Routing </a:t>
            </a:r>
          </a:p>
          <a:p>
            <a:pPr marL="0" marR="0" lvl="0" indent="0" algn="ctr" defTabSz="914367" rtl="0" eaLnBrk="1" fontAlgn="auto" latinLnBrk="0" hangingPunct="1">
              <a:lnSpc>
                <a:spcPct val="100000"/>
              </a:lnSpc>
              <a:spcBef>
                <a:spcPts val="0"/>
              </a:spcBef>
              <a:spcAft>
                <a:spcPts val="0"/>
              </a:spcAft>
              <a:buClrTx/>
              <a:buSzTx/>
              <a:buFontTx/>
              <a:buNone/>
              <a:tabLst/>
              <a:defRPr/>
            </a:pPr>
            <a:endParaRPr lang="en-US" sz="1200">
              <a:solidFill>
                <a:srgbClr val="000000"/>
              </a:solidFill>
              <a:latin typeface="Segoe UI"/>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Splitting</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Segoe UI"/>
              <a:ea typeface="+mn-ea"/>
              <a:cs typeface="+mn-cs"/>
            </a:endParaRPr>
          </a:p>
        </p:txBody>
      </p:sp>
      <p:sp>
        <p:nvSpPr>
          <p:cNvPr id="18" name="Rounded Rectangle 11">
            <a:extLst>
              <a:ext uri="{FF2B5EF4-FFF2-40B4-BE49-F238E27FC236}">
                <a16:creationId xmlns:a16="http://schemas.microsoft.com/office/drawing/2014/main" id="{6EFBC742-640D-9BDA-4F4D-B625FD937DC7}"/>
              </a:ext>
              <a:ext uri="{C183D7F6-B498-43B3-948B-1728B52AA6E4}">
                <adec:decorative xmlns:adec="http://schemas.microsoft.com/office/drawing/2017/decorative" val="0"/>
              </a:ext>
            </a:extLst>
          </p:cNvPr>
          <p:cNvSpPr/>
          <p:nvPr/>
        </p:nvSpPr>
        <p:spPr bwMode="auto">
          <a:xfrm>
            <a:off x="5197437" y="2375904"/>
            <a:ext cx="1413281" cy="2602496"/>
          </a:xfrm>
          <a:prstGeom prst="roundRect">
            <a:avLst>
              <a:gd name="adj" fmla="val 5687"/>
            </a:avLst>
          </a:prstGeom>
          <a:solidFill>
            <a:schemeClr val="tx1">
              <a:alpha val="7000"/>
            </a:schemeClr>
          </a:solid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183696" numCol="1" spcCol="0" rtlCol="0" fromWordArt="0" anchor="t" anchorCtr="0" forceAA="0" compatLnSpc="1">
            <a:prstTxWarp prst="textNoShape">
              <a:avLst/>
            </a:prstTxWarp>
            <a:noAutofit/>
          </a:bodyPr>
          <a:lstStyle/>
          <a:p>
            <a:pPr algn="ctr">
              <a:spcAft>
                <a:spcPts val="1200"/>
              </a:spcAft>
              <a:defRPr/>
            </a:pPr>
            <a:r>
              <a:rPr lang="en-US" sz="1200">
                <a:solidFill>
                  <a:srgbClr val="8661C5"/>
                </a:solidFill>
                <a:latin typeface="Segoe UI Semibold"/>
              </a:rPr>
              <a:t>Field extraction</a:t>
            </a:r>
            <a:endParaRPr lang="en-US">
              <a:solidFill>
                <a:srgbClr val="8661C5"/>
              </a:solidFill>
              <a:ea typeface="+mn-ea"/>
              <a:cs typeface="+mn-cs"/>
            </a:endParaRPr>
          </a:p>
          <a:p>
            <a:pPr algn="ctr">
              <a:defRPr/>
            </a:pPr>
            <a:r>
              <a:rPr lang="en-US" sz="1200">
                <a:solidFill>
                  <a:srgbClr val="000000"/>
                </a:solidFill>
                <a:latin typeface="Segoe UI"/>
              </a:rPr>
              <a:t>Prebuilt or custom schemas</a:t>
            </a:r>
            <a:endParaRPr lang="en-US" sz="1200">
              <a:solidFill>
                <a:srgbClr val="000000"/>
              </a:solidFill>
              <a:latin typeface="Segoe UI"/>
              <a:cs typeface="Segoe UI"/>
            </a:endParaRPr>
          </a:p>
          <a:p>
            <a:pPr algn="ctr">
              <a:defRPr/>
            </a:pPr>
            <a:endParaRPr lang="en-US" sz="1200">
              <a:solidFill>
                <a:srgbClr val="000000"/>
              </a:solidFill>
              <a:cs typeface="Segoe UI"/>
            </a:endParaRPr>
          </a:p>
          <a:p>
            <a:pPr algn="ctr">
              <a:defRPr/>
            </a:pPr>
            <a:r>
              <a:rPr lang="en-US" sz="1200">
                <a:solidFill>
                  <a:srgbClr val="000000"/>
                </a:solidFill>
                <a:cs typeface="Segoe UI"/>
              </a:rPr>
              <a:t>Extractive and inferred fields</a:t>
            </a:r>
          </a:p>
          <a:p>
            <a:pPr algn="ctr">
              <a:defRPr/>
            </a:pPr>
            <a:endParaRPr lang="en-US" sz="1200">
              <a:solidFill>
                <a:srgbClr val="000000"/>
              </a:solidFill>
              <a:cs typeface="Segoe UI"/>
            </a:endParaRPr>
          </a:p>
          <a:p>
            <a:pPr algn="ctr">
              <a:defRPr/>
            </a:pPr>
            <a:r>
              <a:rPr lang="en-US" sz="1200">
                <a:solidFill>
                  <a:srgbClr val="000000"/>
                </a:solidFill>
                <a:cs typeface="Segoe UI"/>
              </a:rPr>
              <a:t>Tables and complex fields</a:t>
            </a:r>
          </a:p>
          <a:p>
            <a:pPr algn="ctr">
              <a:defRPr/>
            </a:pPr>
            <a:endParaRPr lang="en-US" sz="1200">
              <a:solidFill>
                <a:srgbClr val="000000"/>
              </a:solidFill>
              <a:cs typeface="Segoe UI"/>
            </a:endParaRPr>
          </a:p>
          <a:p>
            <a:pPr algn="ctr">
              <a:defRPr/>
            </a:pPr>
            <a:endParaRPr lang="en-US" sz="1200">
              <a:solidFill>
                <a:srgbClr val="000000"/>
              </a:solidFill>
              <a:cs typeface="Segoe UI"/>
            </a:endParaRPr>
          </a:p>
        </p:txBody>
      </p:sp>
      <p:sp>
        <p:nvSpPr>
          <p:cNvPr id="20" name="Rounded Rectangle 11">
            <a:extLst>
              <a:ext uri="{FF2B5EF4-FFF2-40B4-BE49-F238E27FC236}">
                <a16:creationId xmlns:a16="http://schemas.microsoft.com/office/drawing/2014/main" id="{53CC50E7-0DFA-53EB-283B-4F6754391101}"/>
              </a:ext>
              <a:ext uri="{C183D7F6-B498-43B3-948B-1728B52AA6E4}">
                <adec:decorative xmlns:adec="http://schemas.microsoft.com/office/drawing/2017/decorative" val="0"/>
              </a:ext>
            </a:extLst>
          </p:cNvPr>
          <p:cNvSpPr/>
          <p:nvPr/>
        </p:nvSpPr>
        <p:spPr bwMode="auto">
          <a:xfrm>
            <a:off x="6674336" y="2375904"/>
            <a:ext cx="1413281" cy="2602496"/>
          </a:xfrm>
          <a:prstGeom prst="roundRect">
            <a:avLst>
              <a:gd name="adj" fmla="val 5687"/>
            </a:avLst>
          </a:prstGeom>
          <a:solidFill>
            <a:schemeClr val="tx1">
              <a:alpha val="7000"/>
            </a:schemeClr>
          </a:solid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183696" numCol="1" spcCol="0" rtlCol="0" fromWordArt="0" anchor="t" anchorCtr="0" forceAA="0" compatLnSpc="1">
            <a:prstTxWarp prst="textNoShape">
              <a:avLst/>
            </a:prstTxWarp>
            <a:noAutofit/>
          </a:bodyPr>
          <a:lstStyle/>
          <a:p>
            <a:pPr marL="0" marR="0" lvl="0" indent="0" algn="ctr" defTabSz="914367" rtl="0" eaLnBrk="1" fontAlgn="auto" latinLnBrk="0" hangingPunct="1">
              <a:lnSpc>
                <a:spcPct val="100000"/>
              </a:lnSpc>
              <a:spcBef>
                <a:spcPts val="0"/>
              </a:spcBef>
              <a:spcAft>
                <a:spcPts val="1200"/>
              </a:spcAft>
              <a:buClrTx/>
              <a:buSzTx/>
              <a:buFontTx/>
              <a:buNone/>
              <a:tabLst/>
              <a:defRPr/>
            </a:pPr>
            <a:r>
              <a:rPr kumimoji="0" lang="en-US" sz="1200" b="0" i="0" u="none" strike="noStrike" kern="1200" cap="none" spc="0" normalizeH="0" baseline="0" noProof="0">
                <a:ln>
                  <a:noFill/>
                </a:ln>
                <a:solidFill>
                  <a:srgbClr val="8661C5"/>
                </a:solidFill>
                <a:effectLst/>
                <a:uLnTx/>
                <a:uFillTx/>
                <a:latin typeface="Segoe UI Semibold"/>
                <a:ea typeface="+mn-ea"/>
                <a:cs typeface="+mn-cs"/>
              </a:rPr>
              <a:t>Postprocessing</a:t>
            </a: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Confidence scores</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Grounding</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Segoe UI"/>
              <a:ea typeface="+mn-ea"/>
              <a:cs typeface="+mn-cs"/>
            </a:endParaRPr>
          </a:p>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Normalization</a:t>
            </a:r>
          </a:p>
        </p:txBody>
      </p:sp>
      <p:sp>
        <p:nvSpPr>
          <p:cNvPr id="55" name="Oval 54">
            <a:extLst>
              <a:ext uri="{FF2B5EF4-FFF2-40B4-BE49-F238E27FC236}">
                <a16:creationId xmlns:a16="http://schemas.microsoft.com/office/drawing/2014/main" id="{60E6ABCF-5864-4633-6857-DCCF1ACF879A}"/>
              </a:ext>
              <a:ext uri="{C183D7F6-B498-43B3-948B-1728B52AA6E4}">
                <adec:decorative xmlns:adec="http://schemas.microsoft.com/office/drawing/2017/decorative" val="1"/>
              </a:ext>
            </a:extLst>
          </p:cNvPr>
          <p:cNvSpPr>
            <a:spLocks noChangeAspect="1"/>
          </p:cNvSpPr>
          <p:nvPr/>
        </p:nvSpPr>
        <p:spPr bwMode="auto">
          <a:xfrm>
            <a:off x="8790445" y="2665689"/>
            <a:ext cx="844274" cy="844274"/>
          </a:xfrm>
          <a:prstGeom prst="ellipse">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noAutofit/>
          </a:bodyPr>
          <a:lstStyle/>
          <a:p>
            <a:pPr algn="ctr" defTabSz="914437" fontAlgn="base">
              <a:spcBef>
                <a:spcPct val="0"/>
              </a:spcBef>
              <a:spcAft>
                <a:spcPct val="0"/>
              </a:spcAft>
              <a:tabLst>
                <a:tab pos="1487158" algn="l"/>
              </a:tabLst>
            </a:pPr>
            <a:endParaRPr lang="en-US" sz="13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endParaRPr>
          </a:p>
        </p:txBody>
      </p:sp>
      <p:pic>
        <p:nvPicPr>
          <p:cNvPr id="56" name="Graphic 55">
            <a:extLst>
              <a:ext uri="{FF2B5EF4-FFF2-40B4-BE49-F238E27FC236}">
                <a16:creationId xmlns:a16="http://schemas.microsoft.com/office/drawing/2014/main" id="{FF564E2C-C5EC-31CD-9B8F-0EE09FF8FEAC}"/>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11078" y="2886322"/>
            <a:ext cx="403008" cy="403008"/>
          </a:xfrm>
          <a:prstGeom prst="rect">
            <a:avLst/>
          </a:prstGeom>
        </p:spPr>
      </p:pic>
      <p:sp>
        <p:nvSpPr>
          <p:cNvPr id="7216" name="Graphic 1">
            <a:extLst>
              <a:ext uri="{FF2B5EF4-FFF2-40B4-BE49-F238E27FC236}">
                <a16:creationId xmlns:a16="http://schemas.microsoft.com/office/drawing/2014/main" id="{609F5720-EB08-BA09-5602-17B1E3FDA411}"/>
              </a:ext>
              <a:ext uri="{C183D7F6-B498-43B3-948B-1728B52AA6E4}">
                <adec:decorative xmlns:adec="http://schemas.microsoft.com/office/drawing/2017/decorative" val="1"/>
              </a:ext>
            </a:extLst>
          </p:cNvPr>
          <p:cNvSpPr/>
          <p:nvPr/>
        </p:nvSpPr>
        <p:spPr>
          <a:xfrm rot="16200000">
            <a:off x="8233647" y="3548270"/>
            <a:ext cx="234425" cy="234425"/>
          </a:xfrm>
          <a:custGeom>
            <a:avLst/>
            <a:gdLst>
              <a:gd name="csX0" fmla="*/ 0 w 234425"/>
              <a:gd name="csY0" fmla="*/ 117213 h 234425"/>
              <a:gd name="csX1" fmla="*/ 117212 w 234425"/>
              <a:gd name="csY1" fmla="*/ 234425 h 234425"/>
              <a:gd name="csX2" fmla="*/ 234425 w 234425"/>
              <a:gd name="csY2" fmla="*/ 117213 h 234425"/>
              <a:gd name="csX3" fmla="*/ 117212 w 234425"/>
              <a:gd name="csY3" fmla="*/ 0 h 234425"/>
              <a:gd name="csX4" fmla="*/ 0 w 234425"/>
              <a:gd name="csY4" fmla="*/ 117213 h 234425"/>
              <a:gd name="csX5" fmla="*/ 170310 w 234425"/>
              <a:gd name="csY5" fmla="*/ 113931 h 234425"/>
              <a:gd name="csX6" fmla="*/ 171165 w 234425"/>
              <a:gd name="csY6" fmla="*/ 125370 h 234425"/>
              <a:gd name="csX7" fmla="*/ 170322 w 234425"/>
              <a:gd name="csY7" fmla="*/ 126355 h 234425"/>
              <a:gd name="csX8" fmla="*/ 123425 w 234425"/>
              <a:gd name="csY8" fmla="*/ 173240 h 234425"/>
              <a:gd name="csX9" fmla="*/ 111973 w 234425"/>
              <a:gd name="csY9" fmla="*/ 174096 h 234425"/>
              <a:gd name="csX10" fmla="*/ 110989 w 234425"/>
              <a:gd name="csY10" fmla="*/ 173240 h 234425"/>
              <a:gd name="csX11" fmla="*/ 64104 w 234425"/>
              <a:gd name="csY11" fmla="*/ 126343 h 234425"/>
              <a:gd name="csX12" fmla="*/ 64086 w 234425"/>
              <a:gd name="csY12" fmla="*/ 113911 h 234425"/>
              <a:gd name="csX13" fmla="*/ 75555 w 234425"/>
              <a:gd name="csY13" fmla="*/ 113063 h 234425"/>
              <a:gd name="csX14" fmla="*/ 76540 w 234425"/>
              <a:gd name="csY14" fmla="*/ 113919 h 234425"/>
              <a:gd name="csX15" fmla="*/ 108422 w 234425"/>
              <a:gd name="csY15" fmla="*/ 145824 h 234425"/>
              <a:gd name="csX16" fmla="*/ 108422 w 234425"/>
              <a:gd name="csY16" fmla="*/ 67374 h 234425"/>
              <a:gd name="csX17" fmla="*/ 116029 w 234425"/>
              <a:gd name="csY17" fmla="*/ 58665 h 234425"/>
              <a:gd name="csX18" fmla="*/ 117212 w 234425"/>
              <a:gd name="csY18" fmla="*/ 58583 h 234425"/>
              <a:gd name="csX19" fmla="*/ 125921 w 234425"/>
              <a:gd name="csY19" fmla="*/ 66178 h 234425"/>
              <a:gd name="csX20" fmla="*/ 126003 w 234425"/>
              <a:gd name="csY20" fmla="*/ 67374 h 234425"/>
              <a:gd name="csX21" fmla="*/ 126003 w 234425"/>
              <a:gd name="csY21" fmla="*/ 145789 h 234425"/>
              <a:gd name="csX22" fmla="*/ 157885 w 234425"/>
              <a:gd name="csY22" fmla="*/ 113907 h 234425"/>
              <a:gd name="csX23" fmla="*/ 169337 w 234425"/>
              <a:gd name="csY23" fmla="*/ 113063 h 234425"/>
              <a:gd name="csX24" fmla="*/ 170322 w 234425"/>
              <a:gd name="csY24" fmla="*/ 113907 h 2344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Lst>
            <a:rect l="l" t="t" r="r" b="b"/>
            <a:pathLst>
              <a:path w="234425" h="234425">
                <a:moveTo>
                  <a:pt x="0" y="117213"/>
                </a:moveTo>
                <a:cubicBezTo>
                  <a:pt x="0" y="181937"/>
                  <a:pt x="52476" y="234425"/>
                  <a:pt x="117212" y="234425"/>
                </a:cubicBezTo>
                <a:cubicBezTo>
                  <a:pt x="181949" y="234425"/>
                  <a:pt x="234425" y="181937"/>
                  <a:pt x="234425" y="117213"/>
                </a:cubicBezTo>
                <a:cubicBezTo>
                  <a:pt x="234425" y="52464"/>
                  <a:pt x="181949" y="0"/>
                  <a:pt x="117212" y="0"/>
                </a:cubicBezTo>
                <a:cubicBezTo>
                  <a:pt x="52476" y="0"/>
                  <a:pt x="0" y="52464"/>
                  <a:pt x="0" y="117213"/>
                </a:cubicBezTo>
                <a:close/>
                <a:moveTo>
                  <a:pt x="170310" y="113931"/>
                </a:moveTo>
                <a:cubicBezTo>
                  <a:pt x="173387" y="117006"/>
                  <a:pt x="173750" y="121871"/>
                  <a:pt x="171165" y="125370"/>
                </a:cubicBezTo>
                <a:lnTo>
                  <a:pt x="170322" y="126355"/>
                </a:lnTo>
                <a:lnTo>
                  <a:pt x="123425" y="173240"/>
                </a:lnTo>
                <a:cubicBezTo>
                  <a:pt x="120347" y="176324"/>
                  <a:pt x="115475" y="176687"/>
                  <a:pt x="111973" y="174096"/>
                </a:cubicBezTo>
                <a:lnTo>
                  <a:pt x="110989" y="173240"/>
                </a:lnTo>
                <a:lnTo>
                  <a:pt x="64104" y="126343"/>
                </a:lnTo>
                <a:cubicBezTo>
                  <a:pt x="60666" y="122915"/>
                  <a:pt x="60658" y="117348"/>
                  <a:pt x="64086" y="113911"/>
                </a:cubicBezTo>
                <a:cubicBezTo>
                  <a:pt x="67169" y="110821"/>
                  <a:pt x="72052" y="110460"/>
                  <a:pt x="75555" y="113063"/>
                </a:cubicBezTo>
                <a:lnTo>
                  <a:pt x="76540" y="113919"/>
                </a:lnTo>
                <a:lnTo>
                  <a:pt x="108422" y="145824"/>
                </a:lnTo>
                <a:lnTo>
                  <a:pt x="108422" y="67374"/>
                </a:lnTo>
                <a:cubicBezTo>
                  <a:pt x="108423" y="62977"/>
                  <a:pt x="111672" y="59257"/>
                  <a:pt x="116029" y="58665"/>
                </a:cubicBezTo>
                <a:lnTo>
                  <a:pt x="117212" y="58583"/>
                </a:lnTo>
                <a:cubicBezTo>
                  <a:pt x="121606" y="58583"/>
                  <a:pt x="125324" y="61826"/>
                  <a:pt x="125921" y="66178"/>
                </a:cubicBezTo>
                <a:lnTo>
                  <a:pt x="126003" y="67374"/>
                </a:lnTo>
                <a:lnTo>
                  <a:pt x="126003" y="145789"/>
                </a:lnTo>
                <a:lnTo>
                  <a:pt x="157885" y="113907"/>
                </a:lnTo>
                <a:cubicBezTo>
                  <a:pt x="160966" y="110827"/>
                  <a:pt x="165838" y="110468"/>
                  <a:pt x="169337" y="113063"/>
                </a:cubicBezTo>
                <a:lnTo>
                  <a:pt x="170322" y="113907"/>
                </a:lnTo>
                <a:close/>
              </a:path>
            </a:pathLst>
          </a:custGeom>
          <a:gradFill flip="none" rotWithShape="1">
            <a:gsLst>
              <a:gs pos="0">
                <a:srgbClr val="F65567"/>
              </a:gs>
              <a:gs pos="32000">
                <a:srgbClr val="7656AD"/>
              </a:gs>
              <a:gs pos="68000">
                <a:srgbClr val="0A6BBA"/>
              </a:gs>
              <a:gs pos="100000">
                <a:srgbClr val="318581"/>
              </a:gs>
            </a:gsLst>
            <a:path path="circle">
              <a:fillToRect t="100000" r="100000"/>
            </a:path>
            <a:tileRect l="-100000" b="-100000"/>
          </a:gradFill>
        </p:spPr>
        <p:txBody>
          <a:bodyPr/>
          <a:lstStyle/>
          <a:p>
            <a:endParaRPr lang="en-US"/>
          </a:p>
        </p:txBody>
      </p:sp>
      <p:sp>
        <p:nvSpPr>
          <p:cNvPr id="6" name="!!container">
            <a:extLst>
              <a:ext uri="{FF2B5EF4-FFF2-40B4-BE49-F238E27FC236}">
                <a16:creationId xmlns:a16="http://schemas.microsoft.com/office/drawing/2014/main" id="{5C442F2B-CEC0-01F6-86CF-049CBCD4D3C4}"/>
              </a:ext>
              <a:ext uri="{C183D7F6-B498-43B3-948B-1728B52AA6E4}">
                <adec:decorative xmlns:adec="http://schemas.microsoft.com/office/drawing/2017/decorative" val="1"/>
              </a:ext>
            </a:extLst>
          </p:cNvPr>
          <p:cNvSpPr>
            <a:spLocks/>
          </p:cNvSpPr>
          <p:nvPr/>
        </p:nvSpPr>
        <p:spPr bwMode="auto">
          <a:xfrm>
            <a:off x="1862727" y="5311143"/>
            <a:ext cx="6438607" cy="1089657"/>
          </a:xfrm>
          <a:prstGeom prst="roundRect">
            <a:avLst>
              <a:gd name="adj" fmla="val 18967"/>
            </a:avLst>
          </a:prstGeom>
          <a:ln w="12700" cap="rnd">
            <a:solidFill>
              <a:schemeClr val="bg1">
                <a:lumMod val="75000"/>
              </a:schemeClr>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32" tIns="146266" rIns="182832" bIns="146266" numCol="1" spcCol="0" rtlCol="0" fromWordArt="0" anchor="t" anchorCtr="0" forceAA="0" compatLnSpc="1">
            <a:prstTxWarp prst="textNoShape">
              <a:avLst/>
            </a:prstTxWarp>
            <a:noAutofit/>
          </a:bodyPr>
          <a:lstStyle/>
          <a:p>
            <a:pPr marL="0" marR="0" lvl="0" indent="0" algn="l" defTabSz="932274" rtl="0" eaLnBrk="1" fontAlgn="base" latinLnBrk="0" hangingPunct="1">
              <a:lnSpc>
                <a:spcPct val="100000"/>
              </a:lnSpc>
              <a:spcBef>
                <a:spcPct val="0"/>
              </a:spcBef>
              <a:spcAft>
                <a:spcPct val="0"/>
              </a:spcAft>
              <a:buClrTx/>
              <a:buSzTx/>
              <a:buFontTx/>
              <a:buNone/>
              <a:tabLst/>
              <a:defRPr/>
            </a:pPr>
            <a:endParaRPr kumimoji="0" lang="en-US" sz="1800" b="1" i="0" u="none" strike="noStrike" kern="0" cap="none" spc="0" normalizeH="0" baseline="0" noProof="0">
              <a:ln>
                <a:noFill/>
              </a:ln>
              <a:gradFill>
                <a:gsLst>
                  <a:gs pos="83486">
                    <a:srgbClr val="000000"/>
                  </a:gs>
                  <a:gs pos="60000">
                    <a:srgbClr val="000000"/>
                  </a:gs>
                </a:gsLst>
                <a:path path="circle">
                  <a:fillToRect l="100000" t="100000"/>
                </a:path>
              </a:gradFill>
              <a:effectLst/>
              <a:uLnTx/>
              <a:uFillTx/>
              <a:latin typeface="Segoe UI Semibold" panose="020B0702040204020203" pitchFamily="34" charset="0"/>
              <a:ea typeface="+mn-ea"/>
              <a:cs typeface="Segoe UI" pitchFamily="34" charset="0"/>
            </a:endParaRPr>
          </a:p>
        </p:txBody>
      </p:sp>
      <p:sp>
        <p:nvSpPr>
          <p:cNvPr id="25" name="Rounded Rectangle 11">
            <a:extLst>
              <a:ext uri="{FF2B5EF4-FFF2-40B4-BE49-F238E27FC236}">
                <a16:creationId xmlns:a16="http://schemas.microsoft.com/office/drawing/2014/main" id="{8519C23B-E3FA-2E82-A7D5-53B7C256A7A7}"/>
              </a:ext>
              <a:ext uri="{C183D7F6-B498-43B3-948B-1728B52AA6E4}">
                <adec:decorative xmlns:adec="http://schemas.microsoft.com/office/drawing/2017/decorative" val="0"/>
              </a:ext>
            </a:extLst>
          </p:cNvPr>
          <p:cNvSpPr/>
          <p:nvPr/>
        </p:nvSpPr>
        <p:spPr bwMode="auto">
          <a:xfrm>
            <a:off x="2077139" y="5402593"/>
            <a:ext cx="2968994" cy="883643"/>
          </a:xfrm>
          <a:prstGeom prst="roundRect">
            <a:avLst>
              <a:gd name="adj" fmla="val 10797"/>
            </a:avLst>
          </a:prstGeom>
          <a:solidFill>
            <a:schemeClr val="tx1">
              <a:alpha val="7000"/>
            </a:schemeClr>
          </a:solid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183696" numCol="1" spcCol="0" rtlCol="0" fromWordArt="0" anchor="t" anchorCtr="0" forceAA="0" compatLnSpc="1">
            <a:prstTxWarp prst="textNoShape">
              <a:avLst/>
            </a:prstTxWarp>
            <a:noAutofit/>
          </a:bodyPr>
          <a:lstStyle/>
          <a:p>
            <a:pPr marL="0" marR="0" lvl="0" indent="0" algn="ctr" defTabSz="914367"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a:ln>
                  <a:noFill/>
                </a:ln>
                <a:solidFill>
                  <a:srgbClr val="8661C5"/>
                </a:solidFill>
                <a:effectLst/>
                <a:uLnTx/>
                <a:uFillTx/>
                <a:latin typeface="Segoe UI Semibold"/>
                <a:ea typeface="+mn-ea"/>
                <a:cs typeface="+mn-cs"/>
              </a:rPr>
              <a:t>Specialized AI Models</a:t>
            </a:r>
          </a:p>
          <a:p>
            <a:pPr marL="0" marR="0" lvl="0" indent="0" algn="ctr" defTabSz="914367" rtl="0" eaLnBrk="1" fontAlgn="auto" latinLnBrk="0" hangingPunct="1">
              <a:lnSpc>
                <a:spcPct val="100000"/>
              </a:lnSpc>
              <a:spcBef>
                <a:spcPts val="0"/>
              </a:spcBef>
              <a:spcAft>
                <a:spcPts val="600"/>
              </a:spcAft>
              <a:buClrTx/>
              <a:buSzTx/>
              <a:buFontTx/>
              <a:buNone/>
              <a:tabLst/>
              <a:defRPr/>
            </a:pPr>
            <a:r>
              <a:rPr lang="en-US" sz="1200">
                <a:solidFill>
                  <a:srgbClr val="000000"/>
                </a:solidFill>
                <a:latin typeface="Segoe UI"/>
              </a:rPr>
              <a:t>OCR, Layout, Transcription</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Segoe UI"/>
              <a:ea typeface="+mn-ea"/>
              <a:cs typeface="+mn-cs"/>
            </a:endParaRPr>
          </a:p>
        </p:txBody>
      </p:sp>
      <p:sp>
        <p:nvSpPr>
          <p:cNvPr id="28" name="Rounded Rectangle 11">
            <a:extLst>
              <a:ext uri="{FF2B5EF4-FFF2-40B4-BE49-F238E27FC236}">
                <a16:creationId xmlns:a16="http://schemas.microsoft.com/office/drawing/2014/main" id="{987077ED-08F0-08AF-891C-2E3D89757FC5}"/>
              </a:ext>
              <a:ext uri="{C183D7F6-B498-43B3-948B-1728B52AA6E4}">
                <adec:decorative xmlns:adec="http://schemas.microsoft.com/office/drawing/2017/decorative" val="0"/>
              </a:ext>
            </a:extLst>
          </p:cNvPr>
          <p:cNvSpPr/>
          <p:nvPr/>
        </p:nvSpPr>
        <p:spPr bwMode="auto">
          <a:xfrm>
            <a:off x="5118623" y="5410306"/>
            <a:ext cx="2968994" cy="886889"/>
          </a:xfrm>
          <a:prstGeom prst="roundRect">
            <a:avLst>
              <a:gd name="adj" fmla="val 9505"/>
            </a:avLst>
          </a:prstGeom>
          <a:solidFill>
            <a:schemeClr val="tx1">
              <a:alpha val="7000"/>
            </a:schemeClr>
          </a:solid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183696" numCol="1" spcCol="0" rtlCol="0" fromWordArt="0" anchor="t" anchorCtr="0" forceAA="0" compatLnSpc="1">
            <a:prstTxWarp prst="textNoShape">
              <a:avLst/>
            </a:prstTxWarp>
            <a:noAutofit/>
          </a:bodyPr>
          <a:lstStyle/>
          <a:p>
            <a:pPr marL="0" marR="0" lvl="0" indent="0" algn="ctr" defTabSz="914367"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a:ln>
                  <a:noFill/>
                </a:ln>
                <a:solidFill>
                  <a:srgbClr val="8661C5"/>
                </a:solidFill>
                <a:effectLst/>
                <a:uLnTx/>
                <a:uFillTx/>
                <a:latin typeface="Segoe UI Semibold"/>
                <a:ea typeface="+mn-ea"/>
                <a:cs typeface="+mn-cs"/>
              </a:rPr>
              <a:t>Foundational Models</a:t>
            </a:r>
          </a:p>
          <a:p>
            <a:pPr marL="0" marR="0" lvl="0" indent="0" algn="ctr" defTabSz="914367" rtl="0" eaLnBrk="1" fontAlgn="auto" latinLnBrk="0" hangingPunct="1">
              <a:lnSpc>
                <a:spcPct val="100000"/>
              </a:lnSpc>
              <a:spcBef>
                <a:spcPts val="0"/>
              </a:spcBef>
              <a:buClrTx/>
              <a:buSzTx/>
              <a:buFontTx/>
              <a:buNone/>
              <a:tabLst/>
              <a:defRPr/>
            </a:pPr>
            <a:r>
              <a:rPr lang="en-US" sz="1200">
                <a:solidFill>
                  <a:srgbClr val="000000"/>
                </a:solidFill>
                <a:latin typeface="Segoe UI"/>
              </a:rPr>
              <a:t>GPT 4o, 4.1 family, Embedding</a:t>
            </a:r>
          </a:p>
          <a:p>
            <a:pPr marL="0" marR="0" lvl="0" indent="0" algn="ctr" defTabSz="914367" rtl="0" eaLnBrk="1" fontAlgn="auto" latinLnBrk="0" hangingPunct="1">
              <a:lnSpc>
                <a:spcPct val="100000"/>
              </a:lnSpc>
              <a:spcBef>
                <a:spcPts val="0"/>
              </a:spcBef>
              <a:spcAft>
                <a:spcPts val="600"/>
              </a:spcAft>
              <a:buClrTx/>
              <a:buSzTx/>
              <a:buFontTx/>
              <a:buNone/>
              <a:tabLst/>
              <a:defRPr/>
            </a:pPr>
            <a:r>
              <a:rPr lang="en-US" sz="1100" i="1">
                <a:solidFill>
                  <a:srgbClr val="000000"/>
                </a:solidFill>
                <a:latin typeface="Segoe UI"/>
              </a:rPr>
              <a:t>(more coming soon)</a:t>
            </a:r>
          </a:p>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Segoe UI"/>
              <a:ea typeface="+mn-ea"/>
              <a:cs typeface="+mn-cs"/>
            </a:endParaRPr>
          </a:p>
        </p:txBody>
      </p:sp>
      <p:sp>
        <p:nvSpPr>
          <p:cNvPr id="66" name="TextBox 65">
            <a:extLst>
              <a:ext uri="{FF2B5EF4-FFF2-40B4-BE49-F238E27FC236}">
                <a16:creationId xmlns:a16="http://schemas.microsoft.com/office/drawing/2014/main" id="{995D7D3C-2225-B428-6D41-691D3461A9EA}"/>
              </a:ext>
              <a:ext uri="{C183D7F6-B498-43B3-948B-1728B52AA6E4}">
                <adec:decorative xmlns:adec="http://schemas.microsoft.com/office/drawing/2017/decorative" val="0"/>
              </a:ext>
            </a:extLst>
          </p:cNvPr>
          <p:cNvSpPr txBox="1"/>
          <p:nvPr/>
        </p:nvSpPr>
        <p:spPr>
          <a:xfrm>
            <a:off x="8157808" y="1770495"/>
            <a:ext cx="2109549" cy="27699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lvl="0" algn="ctr" defTabSz="932742">
              <a:lnSpc>
                <a:spcPct val="100000"/>
              </a:lnSpc>
              <a:spcBef>
                <a:spcPct val="0"/>
              </a:spcBef>
              <a:buNone/>
              <a:defRPr lang="en-US" sz="3600" b="0" cap="none" spc="-50" baseline="0" dirty="0" smtClean="0">
                <a:ln w="3175">
                  <a:noFill/>
                </a:ln>
                <a:effectLst/>
                <a:latin typeface="+mj-lt"/>
                <a:cs typeface="Segoe UI" pitchFamily="34" charset="0"/>
              </a:defRPr>
            </a:lvl1pPr>
            <a:lvl2pPr marL="457200" defTabSz="914400">
              <a:defRPr sz="1800"/>
            </a:lvl2pPr>
            <a:lvl3pPr marL="914400" defTabSz="914400">
              <a:defRPr sz="1800"/>
            </a:lvl3pPr>
            <a:lvl4pPr marL="1371600" defTabSz="914400">
              <a:defRPr sz="1800"/>
            </a:lvl4pPr>
            <a:lvl5pPr marL="1828800" defTabSz="914400">
              <a:defRPr sz="1800"/>
            </a:lvl5pPr>
            <a:lvl6pPr marL="2286000" defTabSz="914400">
              <a:defRPr sz="1800"/>
            </a:lvl6pPr>
            <a:lvl7pPr marL="2743200" defTabSz="914400">
              <a:defRPr sz="1800"/>
            </a:lvl7pPr>
            <a:lvl8pPr marL="3200400" defTabSz="914400">
              <a:defRPr sz="1800"/>
            </a:lvl8pPr>
            <a:lvl9pPr marL="3657600" defTabSz="914400">
              <a:defRPr sz="1800"/>
            </a:lvl9pPr>
          </a:lstStyle>
          <a:p>
            <a:pPr marL="0" marR="0" lvl="0" indent="0" algn="ctr" defTabSz="932742" rtl="0" eaLnBrk="1" fontAlgn="auto" latinLnBrk="0" hangingPunct="1">
              <a:lnSpc>
                <a:spcPct val="100000"/>
              </a:lnSpc>
              <a:spcBef>
                <a:spcPct val="0"/>
              </a:spcBef>
              <a:spcAft>
                <a:spcPts val="0"/>
              </a:spcAft>
              <a:buClrTx/>
              <a:buSzTx/>
              <a:buFontTx/>
              <a:buNone/>
              <a:tabLst/>
              <a:defRPr/>
            </a:pPr>
            <a:r>
              <a:rPr kumimoji="0" lang="en-US" sz="1800" b="0" i="0" u="none" strike="noStrike" kern="1200" cap="none" spc="-50" normalizeH="0" baseline="0" noProof="0">
                <a:ln w="3175">
                  <a:noFill/>
                </a:ln>
                <a:solidFill>
                  <a:srgbClr val="000000"/>
                </a:solidFill>
                <a:effectLst/>
                <a:uLnTx/>
                <a:uFillTx/>
                <a:latin typeface="Segoe UI Semibold"/>
                <a:ea typeface="+mn-ea"/>
                <a:cs typeface="Segoe UI" pitchFamily="34" charset="0"/>
              </a:rPr>
              <a:t>Output</a:t>
            </a:r>
          </a:p>
        </p:txBody>
      </p:sp>
      <p:sp>
        <p:nvSpPr>
          <p:cNvPr id="54" name="TextBox 53">
            <a:extLst>
              <a:ext uri="{FF2B5EF4-FFF2-40B4-BE49-F238E27FC236}">
                <a16:creationId xmlns:a16="http://schemas.microsoft.com/office/drawing/2014/main" id="{4D7E9526-74B6-29A6-581C-2963CDBD8A71}"/>
              </a:ext>
            </a:extLst>
          </p:cNvPr>
          <p:cNvSpPr txBox="1"/>
          <p:nvPr/>
        </p:nvSpPr>
        <p:spPr>
          <a:xfrm>
            <a:off x="8570943" y="4283004"/>
            <a:ext cx="1283278" cy="369332"/>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Segoe UI"/>
                <a:ea typeface="+mn-ea"/>
                <a:cs typeface="+mn-cs"/>
              </a:rPr>
              <a:t>Markdown or</a:t>
            </a:r>
            <a:br>
              <a:rPr kumimoji="0" lang="en-US" sz="1200" b="0" i="0" u="none" strike="noStrike" kern="1200" cap="none" spc="0" normalizeH="0" baseline="0" noProof="0">
                <a:ln>
                  <a:noFill/>
                </a:ln>
                <a:solidFill>
                  <a:srgbClr val="000000"/>
                </a:solidFill>
                <a:effectLst/>
                <a:uLnTx/>
                <a:uFillTx/>
                <a:latin typeface="Segoe UI"/>
                <a:ea typeface="+mn-ea"/>
                <a:cs typeface="+mn-cs"/>
              </a:rPr>
            </a:br>
            <a:r>
              <a:rPr kumimoji="0" lang="en-US" sz="1200" b="0" i="0" u="none" strike="noStrike" kern="1200" cap="none" spc="0" normalizeH="0" baseline="0" noProof="0">
                <a:ln>
                  <a:noFill/>
                </a:ln>
                <a:solidFill>
                  <a:srgbClr val="000000"/>
                </a:solidFill>
                <a:effectLst/>
                <a:uLnTx/>
                <a:uFillTx/>
                <a:latin typeface="Segoe UI"/>
                <a:ea typeface="+mn-ea"/>
                <a:cs typeface="+mn-cs"/>
              </a:rPr>
              <a:t>JSON schema</a:t>
            </a:r>
          </a:p>
        </p:txBody>
      </p:sp>
      <p:sp>
        <p:nvSpPr>
          <p:cNvPr id="51" name="TextBox 50">
            <a:extLst>
              <a:ext uri="{FF2B5EF4-FFF2-40B4-BE49-F238E27FC236}">
                <a16:creationId xmlns:a16="http://schemas.microsoft.com/office/drawing/2014/main" id="{4E04F2A8-C174-AFFC-3352-E5A1F6B7B913}"/>
              </a:ext>
              <a:ext uri="{C183D7F6-B498-43B3-948B-1728B52AA6E4}">
                <adec:decorative xmlns:adec="http://schemas.microsoft.com/office/drawing/2017/decorative" val="0"/>
              </a:ext>
            </a:extLst>
          </p:cNvPr>
          <p:cNvSpPr txBox="1"/>
          <p:nvPr/>
        </p:nvSpPr>
        <p:spPr>
          <a:xfrm>
            <a:off x="9698760" y="3777297"/>
            <a:ext cx="1032366" cy="469583"/>
          </a:xfrm>
          <a:prstGeom prst="rect">
            <a:avLst/>
          </a:prstGeom>
          <a:solidFill>
            <a:srgbClr val="F4F3F5"/>
          </a:solidFill>
        </p:spPr>
        <p:txBody>
          <a:bodyPr wrap="square" lIns="0" tIns="0" rIns="0" bIns="0" rtlCol="0" anchor="t">
            <a:noAutofit/>
          </a:bodyPr>
          <a:lstStyle/>
          <a:p>
            <a:pPr marL="0" marR="0" lvl="0" indent="0" defTabSz="914437" rtl="0" eaLnBrk="1" fontAlgn="base" latinLnBrk="0" hangingPunct="1">
              <a:lnSpc>
                <a:spcPct val="100000"/>
              </a:lnSpc>
              <a:spcBef>
                <a:spcPct val="0"/>
              </a:spcBef>
              <a:spcAft>
                <a:spcPts val="1200"/>
              </a:spcAft>
              <a:buClrTx/>
              <a:buSzTx/>
              <a:buFontTx/>
              <a:buNone/>
              <a:tabLst>
                <a:tab pos="1371655" algn="l"/>
              </a:tabLst>
              <a:defRPr/>
            </a:pPr>
            <a:r>
              <a:rPr kumimoji="0" lang="en-US" sz="1400" b="0" i="0" u="none" strike="noStrike" kern="1200" cap="none" spc="0" normalizeH="0" baseline="0" noProof="0">
                <a:ln w="3175">
                  <a:noFill/>
                </a:ln>
                <a:solidFill>
                  <a:srgbClr val="000000"/>
                </a:solidFill>
                <a:effectLst/>
                <a:uLnTx/>
                <a:uFillTx/>
                <a:latin typeface="Segoe UI Semibold"/>
                <a:ea typeface="+mn-ea"/>
                <a:cs typeface="Segoe UI" pitchFamily="34" charset="0"/>
              </a:rPr>
              <a:t>Structured output</a:t>
            </a:r>
          </a:p>
        </p:txBody>
      </p:sp>
      <p:pic>
        <p:nvPicPr>
          <p:cNvPr id="33" name="Picture 4">
            <a:extLst>
              <a:ext uri="{FF2B5EF4-FFF2-40B4-BE49-F238E27FC236}">
                <a16:creationId xmlns:a16="http://schemas.microsoft.com/office/drawing/2014/main" id="{1A8F9142-BF6A-4A99-F986-A2A346128805}"/>
              </a:ext>
              <a:ext uri="{C183D7F6-B498-43B3-948B-1728B52AA6E4}">
                <adec:decorative xmlns:adec="http://schemas.microsoft.com/office/drawing/2017/decorative" val="1"/>
              </a:ext>
            </a:extLst>
          </p:cNvPr>
          <p:cNvPicPr>
            <a:picLocks noChangeAspect="1" noChangeArrowheads="1"/>
          </p:cNvPicPr>
          <p:nvPr/>
        </p:nvPicPr>
        <p:blipFill rotWithShape="1">
          <a:blip r:embed="rId5"/>
          <a:srcRect l="730" t="3273" r="730" b="3273"/>
          <a:stretch>
            <a:fillRect/>
          </a:stretch>
        </p:blipFill>
        <p:spPr bwMode="auto">
          <a:xfrm>
            <a:off x="1717190" y="5178658"/>
            <a:ext cx="342750" cy="352642"/>
          </a:xfrm>
          <a:prstGeom prst="rect">
            <a:avLst/>
          </a:prstGeom>
          <a:noFill/>
          <a:extLst>
            <a:ext uri="{909E8E84-426E-40DD-AFC4-6F175D3DCCD1}">
              <a14:hiddenFill xmlns:a14="http://schemas.microsoft.com/office/drawing/2010/main">
                <a:solidFill>
                  <a:srgbClr val="FFFFFF"/>
                </a:solidFill>
              </a14:hiddenFill>
            </a:ext>
          </a:extLst>
        </p:spPr>
      </p:pic>
      <p:sp>
        <p:nvSpPr>
          <p:cNvPr id="7175" name="TextBox 7174">
            <a:extLst>
              <a:ext uri="{FF2B5EF4-FFF2-40B4-BE49-F238E27FC236}">
                <a16:creationId xmlns:a16="http://schemas.microsoft.com/office/drawing/2014/main" id="{0EA826B7-D3AD-F9E4-B36D-6D8780FB659B}"/>
              </a:ext>
            </a:extLst>
          </p:cNvPr>
          <p:cNvSpPr txBox="1"/>
          <p:nvPr/>
        </p:nvSpPr>
        <p:spPr>
          <a:xfrm>
            <a:off x="11119103" y="2017792"/>
            <a:ext cx="344646" cy="184666"/>
          </a:xfrm>
          <a:prstGeom prst="rect">
            <a:avLst/>
          </a:prstGeom>
          <a:noFill/>
        </p:spPr>
        <p:txBody>
          <a:bodyPr wrap="none" lIns="0" tIns="0" rIns="0" bIns="0" rtlCol="0" anchor="ctr">
            <a:spAutoFit/>
          </a:bodyPr>
          <a:lstStyle/>
          <a:p>
            <a:pPr algn="l"/>
            <a:r>
              <a:rPr lang="en-US" sz="1200"/>
              <a:t>Apps</a:t>
            </a:r>
          </a:p>
        </p:txBody>
      </p:sp>
      <p:sp>
        <p:nvSpPr>
          <p:cNvPr id="7176" name="TextBox 7175">
            <a:extLst>
              <a:ext uri="{FF2B5EF4-FFF2-40B4-BE49-F238E27FC236}">
                <a16:creationId xmlns:a16="http://schemas.microsoft.com/office/drawing/2014/main" id="{8CECA5D3-67A4-7A15-5B38-0EF47EE98889}"/>
              </a:ext>
            </a:extLst>
          </p:cNvPr>
          <p:cNvSpPr txBox="1"/>
          <p:nvPr/>
        </p:nvSpPr>
        <p:spPr>
          <a:xfrm>
            <a:off x="11119103" y="2652128"/>
            <a:ext cx="448392" cy="184666"/>
          </a:xfrm>
          <a:prstGeom prst="rect">
            <a:avLst/>
          </a:prstGeom>
          <a:noFill/>
        </p:spPr>
        <p:txBody>
          <a:bodyPr wrap="none" lIns="0" tIns="0" rIns="0" bIns="0" rtlCol="0" anchor="ctr">
            <a:spAutoFit/>
          </a:bodyPr>
          <a:lstStyle/>
          <a:p>
            <a:pPr algn="l"/>
            <a:r>
              <a:rPr lang="en-US" sz="1200"/>
              <a:t>Search</a:t>
            </a:r>
          </a:p>
        </p:txBody>
      </p:sp>
      <p:sp>
        <p:nvSpPr>
          <p:cNvPr id="7177" name="TextBox 7176">
            <a:extLst>
              <a:ext uri="{FF2B5EF4-FFF2-40B4-BE49-F238E27FC236}">
                <a16:creationId xmlns:a16="http://schemas.microsoft.com/office/drawing/2014/main" id="{963E9535-865A-F933-AF41-C96D90841441}"/>
              </a:ext>
            </a:extLst>
          </p:cNvPr>
          <p:cNvSpPr txBox="1"/>
          <p:nvPr/>
        </p:nvSpPr>
        <p:spPr>
          <a:xfrm>
            <a:off x="11119103" y="3286464"/>
            <a:ext cx="695255" cy="184666"/>
          </a:xfrm>
          <a:prstGeom prst="rect">
            <a:avLst/>
          </a:prstGeom>
          <a:noFill/>
        </p:spPr>
        <p:txBody>
          <a:bodyPr wrap="none" lIns="0" tIns="0" rIns="0" bIns="0" rtlCol="0" anchor="ctr">
            <a:spAutoFit/>
          </a:bodyPr>
          <a:lstStyle/>
          <a:p>
            <a:pPr algn="l"/>
            <a:r>
              <a:rPr lang="en-US" sz="1200"/>
              <a:t>Databases</a:t>
            </a:r>
          </a:p>
        </p:txBody>
      </p:sp>
      <p:sp>
        <p:nvSpPr>
          <p:cNvPr id="7178" name="TextBox 7177">
            <a:extLst>
              <a:ext uri="{FF2B5EF4-FFF2-40B4-BE49-F238E27FC236}">
                <a16:creationId xmlns:a16="http://schemas.microsoft.com/office/drawing/2014/main" id="{45E6D670-48D7-9EE6-B050-418D785BF724}"/>
              </a:ext>
            </a:extLst>
          </p:cNvPr>
          <p:cNvSpPr txBox="1"/>
          <p:nvPr/>
        </p:nvSpPr>
        <p:spPr>
          <a:xfrm>
            <a:off x="11119103" y="3900408"/>
            <a:ext cx="556243" cy="184666"/>
          </a:xfrm>
          <a:prstGeom prst="rect">
            <a:avLst/>
          </a:prstGeom>
          <a:noFill/>
        </p:spPr>
        <p:txBody>
          <a:bodyPr wrap="none" lIns="0" tIns="0" rIns="0" bIns="0" rtlCol="0" anchor="ctr">
            <a:spAutoFit/>
          </a:bodyPr>
          <a:lstStyle/>
          <a:p>
            <a:pPr algn="l"/>
            <a:r>
              <a:rPr lang="en-US" sz="1200"/>
              <a:t>Copilots</a:t>
            </a:r>
          </a:p>
        </p:txBody>
      </p:sp>
      <p:sp>
        <p:nvSpPr>
          <p:cNvPr id="7180" name="TextBox 7179">
            <a:extLst>
              <a:ext uri="{FF2B5EF4-FFF2-40B4-BE49-F238E27FC236}">
                <a16:creationId xmlns:a16="http://schemas.microsoft.com/office/drawing/2014/main" id="{B8290353-5CFA-6B2F-7494-B57DAD27712F}"/>
              </a:ext>
            </a:extLst>
          </p:cNvPr>
          <p:cNvSpPr txBox="1"/>
          <p:nvPr/>
        </p:nvSpPr>
        <p:spPr>
          <a:xfrm>
            <a:off x="11119103" y="4521323"/>
            <a:ext cx="476092" cy="184666"/>
          </a:xfrm>
          <a:prstGeom prst="rect">
            <a:avLst/>
          </a:prstGeom>
          <a:noFill/>
        </p:spPr>
        <p:txBody>
          <a:bodyPr wrap="none" lIns="0" tIns="0" rIns="0" bIns="0" rtlCol="0" anchor="ctr">
            <a:spAutoFit/>
          </a:bodyPr>
          <a:lstStyle/>
          <a:p>
            <a:pPr algn="l"/>
            <a:r>
              <a:rPr lang="en-US" sz="1200"/>
              <a:t>Agents</a:t>
            </a:r>
          </a:p>
        </p:txBody>
      </p:sp>
      <p:grpSp>
        <p:nvGrpSpPr>
          <p:cNvPr id="7182" name="Group 7181">
            <a:extLst>
              <a:ext uri="{FF2B5EF4-FFF2-40B4-BE49-F238E27FC236}">
                <a16:creationId xmlns:a16="http://schemas.microsoft.com/office/drawing/2014/main" id="{2976AEB6-30A1-4397-FBFC-6CE1AB117AEC}"/>
              </a:ext>
              <a:ext uri="{C183D7F6-B498-43B3-948B-1728B52AA6E4}">
                <adec:decorative xmlns:adec="http://schemas.microsoft.com/office/drawing/2017/decorative" val="1"/>
              </a:ext>
            </a:extLst>
          </p:cNvPr>
          <p:cNvGrpSpPr/>
          <p:nvPr/>
        </p:nvGrpSpPr>
        <p:grpSpPr>
          <a:xfrm>
            <a:off x="10700213" y="1950720"/>
            <a:ext cx="359212" cy="358548"/>
            <a:chOff x="10086218" y="1661481"/>
            <a:chExt cx="344719" cy="344082"/>
          </a:xfrm>
        </p:grpSpPr>
        <p:sp>
          <p:nvSpPr>
            <p:cNvPr id="7183" name="box 1">
              <a:extLst>
                <a:ext uri="{FF2B5EF4-FFF2-40B4-BE49-F238E27FC236}">
                  <a16:creationId xmlns:a16="http://schemas.microsoft.com/office/drawing/2014/main" id="{3DC81DE3-7BE1-54C3-5193-FB95D71188C5}"/>
                </a:ext>
                <a:ext uri="{C183D7F6-B498-43B3-948B-1728B52AA6E4}">
                  <adec:decorative xmlns:adec="http://schemas.microsoft.com/office/drawing/2017/decorative" val="1"/>
                </a:ext>
              </a:extLst>
            </p:cNvPr>
            <p:cNvSpPr txBox="1"/>
            <p:nvPr/>
          </p:nvSpPr>
          <p:spPr>
            <a:xfrm>
              <a:off x="10086218" y="1661481"/>
              <a:ext cx="344719" cy="344082"/>
            </a:xfrm>
            <a:prstGeom prst="roundRect">
              <a:avLst>
                <a:gd name="adj" fmla="val 5000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noAutofit/>
            </a:bodyPr>
            <a:lstStyle>
              <a:defPPr>
                <a:defRPr lang="en-US"/>
              </a:defPPr>
              <a:lvl1pPr algn="ctr" defTabSz="914437" fontAlgn="base">
                <a:spcBef>
                  <a:spcPct val="0"/>
                </a:spcBef>
                <a:spcAft>
                  <a:spcPct val="0"/>
                </a:spcAft>
                <a:tabLst>
                  <a:tab pos="1487158" algn="l"/>
                </a:tabLst>
                <a:defRPr sz="13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endParaRPr lang="en-US"/>
            </a:p>
          </p:txBody>
        </p:sp>
        <p:sp>
          <p:nvSpPr>
            <p:cNvPr id="7184" name="Graphic 17">
              <a:extLst>
                <a:ext uri="{FF2B5EF4-FFF2-40B4-BE49-F238E27FC236}">
                  <a16:creationId xmlns:a16="http://schemas.microsoft.com/office/drawing/2014/main" id="{E28C3092-3C19-7D0F-E419-995028A37A23}"/>
                </a:ext>
              </a:extLst>
            </p:cNvPr>
            <p:cNvSpPr/>
            <p:nvPr/>
          </p:nvSpPr>
          <p:spPr>
            <a:xfrm>
              <a:off x="10171989" y="1737409"/>
              <a:ext cx="180796" cy="180796"/>
            </a:xfrm>
            <a:custGeom>
              <a:avLst/>
              <a:gdLst>
                <a:gd name="csX0" fmla="*/ 260702 w 325329"/>
                <a:gd name="csY0" fmla="*/ 11108 h 325330"/>
                <a:gd name="csX1" fmla="*/ 314222 w 325329"/>
                <a:gd name="csY1" fmla="*/ 64628 h 325330"/>
                <a:gd name="csX2" fmla="*/ 314222 w 325329"/>
                <a:gd name="csY2" fmla="*/ 118149 h 325330"/>
                <a:gd name="csX3" fmla="*/ 314222 w 325329"/>
                <a:gd name="csY3" fmla="*/ 118149 h 325330"/>
                <a:gd name="csX4" fmla="*/ 273493 w 325329"/>
                <a:gd name="csY4" fmla="*/ 158878 h 325330"/>
                <a:gd name="csX5" fmla="*/ 302946 w 325329"/>
                <a:gd name="csY5" fmla="*/ 199103 h 325330"/>
                <a:gd name="csX6" fmla="*/ 302946 w 325329"/>
                <a:gd name="csY6" fmla="*/ 283254 h 325330"/>
                <a:gd name="csX7" fmla="*/ 260870 w 325329"/>
                <a:gd name="csY7" fmla="*/ 325330 h 325330"/>
                <a:gd name="csX8" fmla="*/ 42076 w 325329"/>
                <a:gd name="csY8" fmla="*/ 325330 h 325330"/>
                <a:gd name="csX9" fmla="*/ 0 w 325329"/>
                <a:gd name="csY9" fmla="*/ 283254 h 325330"/>
                <a:gd name="csX10" fmla="*/ 0 w 325329"/>
                <a:gd name="csY10" fmla="*/ 64460 h 325330"/>
                <a:gd name="csX11" fmla="*/ 42076 w 325329"/>
                <a:gd name="csY11" fmla="*/ 22384 h 325330"/>
                <a:gd name="csX12" fmla="*/ 126227 w 325329"/>
                <a:gd name="csY12" fmla="*/ 22384 h 325330"/>
                <a:gd name="csX13" fmla="*/ 166452 w 325329"/>
                <a:gd name="csY13" fmla="*/ 51837 h 325330"/>
                <a:gd name="csX14" fmla="*/ 207181 w 325329"/>
                <a:gd name="csY14" fmla="*/ 11108 h 325330"/>
                <a:gd name="csX15" fmla="*/ 260702 w 325329"/>
                <a:gd name="csY15" fmla="*/ 11108 h 325330"/>
                <a:gd name="csX16" fmla="*/ 260702 w 325329"/>
                <a:gd name="csY16" fmla="*/ 11108 h 325330"/>
                <a:gd name="csX17" fmla="*/ 134643 w 325329"/>
                <a:gd name="csY17" fmla="*/ 190687 h 325330"/>
                <a:gd name="csX18" fmla="*/ 33661 w 325329"/>
                <a:gd name="csY18" fmla="*/ 190687 h 325330"/>
                <a:gd name="csX19" fmla="*/ 33661 w 325329"/>
                <a:gd name="csY19" fmla="*/ 283254 h 325330"/>
                <a:gd name="csX20" fmla="*/ 42076 w 325329"/>
                <a:gd name="csY20" fmla="*/ 291669 h 325330"/>
                <a:gd name="csX21" fmla="*/ 134643 w 325329"/>
                <a:gd name="csY21" fmla="*/ 291669 h 325330"/>
                <a:gd name="csX22" fmla="*/ 134643 w 325329"/>
                <a:gd name="csY22" fmla="*/ 190687 h 325330"/>
                <a:gd name="csX23" fmla="*/ 260870 w 325329"/>
                <a:gd name="csY23" fmla="*/ 190687 h 325330"/>
                <a:gd name="csX24" fmla="*/ 168303 w 325329"/>
                <a:gd name="csY24" fmla="*/ 190687 h 325330"/>
                <a:gd name="csX25" fmla="*/ 168303 w 325329"/>
                <a:gd name="csY25" fmla="*/ 291669 h 325330"/>
                <a:gd name="csX26" fmla="*/ 260870 w 325329"/>
                <a:gd name="csY26" fmla="*/ 291669 h 325330"/>
                <a:gd name="csX27" fmla="*/ 269285 w 325329"/>
                <a:gd name="csY27" fmla="*/ 283254 h 325330"/>
                <a:gd name="csX28" fmla="*/ 269285 w 325329"/>
                <a:gd name="csY28" fmla="*/ 199103 h 325330"/>
                <a:gd name="csX29" fmla="*/ 260870 w 325329"/>
                <a:gd name="csY29" fmla="*/ 190687 h 325330"/>
                <a:gd name="csX30" fmla="*/ 192539 w 325329"/>
                <a:gd name="csY30" fmla="*/ 157027 h 325330"/>
                <a:gd name="csX31" fmla="*/ 168303 w 325329"/>
                <a:gd name="csY31" fmla="*/ 132791 h 325330"/>
                <a:gd name="csX32" fmla="*/ 168303 w 325329"/>
                <a:gd name="csY32" fmla="*/ 157027 h 325330"/>
                <a:gd name="csX33" fmla="*/ 192539 w 325329"/>
                <a:gd name="csY33" fmla="*/ 157027 h 325330"/>
                <a:gd name="csX34" fmla="*/ 126227 w 325329"/>
                <a:gd name="csY34" fmla="*/ 56045 h 325330"/>
                <a:gd name="csX35" fmla="*/ 42076 w 325329"/>
                <a:gd name="csY35" fmla="*/ 56045 h 325330"/>
                <a:gd name="csX36" fmla="*/ 33661 w 325329"/>
                <a:gd name="csY36" fmla="*/ 64460 h 325330"/>
                <a:gd name="csX37" fmla="*/ 33661 w 325329"/>
                <a:gd name="csY37" fmla="*/ 157027 h 325330"/>
                <a:gd name="csX38" fmla="*/ 134643 w 325329"/>
                <a:gd name="csY38" fmla="*/ 157027 h 325330"/>
                <a:gd name="csX39" fmla="*/ 134643 w 325329"/>
                <a:gd name="csY39" fmla="*/ 64460 h 325330"/>
                <a:gd name="csX40" fmla="*/ 126227 w 325329"/>
                <a:gd name="csY40" fmla="*/ 56045 h 325330"/>
                <a:gd name="csX41" fmla="*/ 126227 w 325329"/>
                <a:gd name="csY41" fmla="*/ 56045 h 32533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Lst>
              <a:rect l="l" t="t" r="r" b="b"/>
              <a:pathLst>
                <a:path w="325329" h="325330">
                  <a:moveTo>
                    <a:pt x="260702" y="11108"/>
                  </a:moveTo>
                  <a:lnTo>
                    <a:pt x="314222" y="64628"/>
                  </a:lnTo>
                  <a:cubicBezTo>
                    <a:pt x="329033" y="79439"/>
                    <a:pt x="329033" y="103338"/>
                    <a:pt x="314222" y="118149"/>
                  </a:cubicBezTo>
                  <a:cubicBezTo>
                    <a:pt x="314222" y="118149"/>
                    <a:pt x="314222" y="118149"/>
                    <a:pt x="314222" y="118149"/>
                  </a:cubicBezTo>
                  <a:lnTo>
                    <a:pt x="273493" y="158878"/>
                  </a:lnTo>
                  <a:cubicBezTo>
                    <a:pt x="290996" y="164432"/>
                    <a:pt x="302946" y="180589"/>
                    <a:pt x="302946" y="199103"/>
                  </a:cubicBezTo>
                  <a:lnTo>
                    <a:pt x="302946" y="283254"/>
                  </a:lnTo>
                  <a:cubicBezTo>
                    <a:pt x="302946" y="306480"/>
                    <a:pt x="284096" y="325330"/>
                    <a:pt x="260870" y="325330"/>
                  </a:cubicBezTo>
                  <a:lnTo>
                    <a:pt x="42076" y="325330"/>
                  </a:lnTo>
                  <a:cubicBezTo>
                    <a:pt x="18850" y="325330"/>
                    <a:pt x="0" y="306480"/>
                    <a:pt x="0" y="283254"/>
                  </a:cubicBezTo>
                  <a:lnTo>
                    <a:pt x="0" y="64460"/>
                  </a:lnTo>
                  <a:cubicBezTo>
                    <a:pt x="0" y="41234"/>
                    <a:pt x="18850" y="22384"/>
                    <a:pt x="42076" y="22384"/>
                  </a:cubicBezTo>
                  <a:lnTo>
                    <a:pt x="126227" y="22384"/>
                  </a:lnTo>
                  <a:cubicBezTo>
                    <a:pt x="145077" y="22384"/>
                    <a:pt x="161066" y="34839"/>
                    <a:pt x="166452" y="51837"/>
                  </a:cubicBezTo>
                  <a:lnTo>
                    <a:pt x="207181" y="11108"/>
                  </a:lnTo>
                  <a:cubicBezTo>
                    <a:pt x="221992" y="-3703"/>
                    <a:pt x="245891" y="-3703"/>
                    <a:pt x="260702" y="11108"/>
                  </a:cubicBezTo>
                  <a:cubicBezTo>
                    <a:pt x="260702" y="11108"/>
                    <a:pt x="260702" y="11108"/>
                    <a:pt x="260702" y="11108"/>
                  </a:cubicBezTo>
                  <a:close/>
                  <a:moveTo>
                    <a:pt x="134643" y="190687"/>
                  </a:moveTo>
                  <a:lnTo>
                    <a:pt x="33661" y="190687"/>
                  </a:lnTo>
                  <a:lnTo>
                    <a:pt x="33661" y="283254"/>
                  </a:lnTo>
                  <a:cubicBezTo>
                    <a:pt x="33661" y="287967"/>
                    <a:pt x="37363" y="291669"/>
                    <a:pt x="42076" y="291669"/>
                  </a:cubicBezTo>
                  <a:lnTo>
                    <a:pt x="134643" y="291669"/>
                  </a:lnTo>
                  <a:lnTo>
                    <a:pt x="134643" y="190687"/>
                  </a:lnTo>
                  <a:close/>
                  <a:moveTo>
                    <a:pt x="260870" y="190687"/>
                  </a:moveTo>
                  <a:lnTo>
                    <a:pt x="168303" y="190687"/>
                  </a:lnTo>
                  <a:lnTo>
                    <a:pt x="168303" y="291669"/>
                  </a:lnTo>
                  <a:lnTo>
                    <a:pt x="260870" y="291669"/>
                  </a:lnTo>
                  <a:cubicBezTo>
                    <a:pt x="265582" y="291669"/>
                    <a:pt x="269285" y="287967"/>
                    <a:pt x="269285" y="283254"/>
                  </a:cubicBezTo>
                  <a:lnTo>
                    <a:pt x="269285" y="199103"/>
                  </a:lnTo>
                  <a:cubicBezTo>
                    <a:pt x="269285" y="194390"/>
                    <a:pt x="265582" y="190687"/>
                    <a:pt x="260870" y="190687"/>
                  </a:cubicBezTo>
                  <a:close/>
                  <a:moveTo>
                    <a:pt x="192539" y="157027"/>
                  </a:moveTo>
                  <a:lnTo>
                    <a:pt x="168303" y="132791"/>
                  </a:lnTo>
                  <a:lnTo>
                    <a:pt x="168303" y="157027"/>
                  </a:lnTo>
                  <a:lnTo>
                    <a:pt x="192539" y="157027"/>
                  </a:lnTo>
                  <a:close/>
                  <a:moveTo>
                    <a:pt x="126227" y="56045"/>
                  </a:moveTo>
                  <a:lnTo>
                    <a:pt x="42076" y="56045"/>
                  </a:lnTo>
                  <a:cubicBezTo>
                    <a:pt x="37363" y="56045"/>
                    <a:pt x="33661" y="59748"/>
                    <a:pt x="33661" y="64460"/>
                  </a:cubicBezTo>
                  <a:lnTo>
                    <a:pt x="33661" y="157027"/>
                  </a:lnTo>
                  <a:lnTo>
                    <a:pt x="134643" y="157027"/>
                  </a:lnTo>
                  <a:lnTo>
                    <a:pt x="134643" y="64460"/>
                  </a:lnTo>
                  <a:cubicBezTo>
                    <a:pt x="134643" y="59748"/>
                    <a:pt x="130940" y="56045"/>
                    <a:pt x="126227" y="56045"/>
                  </a:cubicBezTo>
                  <a:lnTo>
                    <a:pt x="126227" y="56045"/>
                  </a:lnTo>
                  <a:close/>
                </a:path>
              </a:pathLst>
            </a:custGeom>
            <a:solidFill>
              <a:schemeClr val="bg1"/>
            </a:solidFill>
            <a:ln w="16543" cap="flat">
              <a:noFill/>
              <a:prstDash val="solid"/>
              <a:miter/>
            </a:ln>
          </p:spPr>
          <p:txBody>
            <a:bodyPr/>
            <a:lstStyle/>
            <a:p>
              <a:endParaRPr lang="en-US"/>
            </a:p>
          </p:txBody>
        </p:sp>
      </p:grpSp>
      <p:grpSp>
        <p:nvGrpSpPr>
          <p:cNvPr id="7199" name="Grupo 238">
            <a:extLst>
              <a:ext uri="{FF2B5EF4-FFF2-40B4-BE49-F238E27FC236}">
                <a16:creationId xmlns:a16="http://schemas.microsoft.com/office/drawing/2014/main" id="{9BD16CFE-91AD-612D-D668-52B6BEFFD205}"/>
              </a:ext>
              <a:ext uri="{C183D7F6-B498-43B3-948B-1728B52AA6E4}">
                <adec:decorative xmlns:adec="http://schemas.microsoft.com/office/drawing/2017/decorative" val="1"/>
              </a:ext>
            </a:extLst>
          </p:cNvPr>
          <p:cNvGrpSpPr/>
          <p:nvPr/>
        </p:nvGrpSpPr>
        <p:grpSpPr>
          <a:xfrm>
            <a:off x="10700213" y="4434384"/>
            <a:ext cx="359210" cy="358546"/>
            <a:chOff x="2942081" y="1356162"/>
            <a:chExt cx="510598" cy="509654"/>
          </a:xfrm>
        </p:grpSpPr>
        <p:sp>
          <p:nvSpPr>
            <p:cNvPr id="7200" name="box 1">
              <a:extLst>
                <a:ext uri="{FF2B5EF4-FFF2-40B4-BE49-F238E27FC236}">
                  <a16:creationId xmlns:a16="http://schemas.microsoft.com/office/drawing/2014/main" id="{B90B109B-AA85-2EC0-79AC-7978B0DE446B}"/>
                </a:ext>
                <a:ext uri="{C183D7F6-B498-43B3-948B-1728B52AA6E4}">
                  <adec:decorative xmlns:adec="http://schemas.microsoft.com/office/drawing/2017/decorative" val="1"/>
                </a:ext>
              </a:extLst>
            </p:cNvPr>
            <p:cNvSpPr txBox="1"/>
            <p:nvPr/>
          </p:nvSpPr>
          <p:spPr>
            <a:xfrm>
              <a:off x="2942081" y="1356162"/>
              <a:ext cx="510598" cy="509654"/>
            </a:xfrm>
            <a:prstGeom prst="roundRect">
              <a:avLst>
                <a:gd name="adj" fmla="val 5000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noAutofit/>
            </a:bodyPr>
            <a:lstStyle>
              <a:defPPr>
                <a:defRPr lang="en-US"/>
              </a:defPPr>
              <a:lvl1pPr algn="ctr" defTabSz="914437" fontAlgn="base">
                <a:spcBef>
                  <a:spcPct val="0"/>
                </a:spcBef>
                <a:spcAft>
                  <a:spcPct val="0"/>
                </a:spcAft>
                <a:tabLst>
                  <a:tab pos="1487158" algn="l"/>
                </a:tabLst>
                <a:defRPr sz="13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endParaRPr lang="en-US"/>
            </a:p>
          </p:txBody>
        </p:sp>
        <p:sp>
          <p:nvSpPr>
            <p:cNvPr id="7201" name="Graphic 33">
              <a:extLst>
                <a:ext uri="{FF2B5EF4-FFF2-40B4-BE49-F238E27FC236}">
                  <a16:creationId xmlns:a16="http://schemas.microsoft.com/office/drawing/2014/main" id="{89E9D38B-DFDE-903D-0BD5-7FA17D9469A4}"/>
                </a:ext>
              </a:extLst>
            </p:cNvPr>
            <p:cNvSpPr/>
            <p:nvPr/>
          </p:nvSpPr>
          <p:spPr>
            <a:xfrm>
              <a:off x="3056830" y="1484121"/>
              <a:ext cx="286073" cy="257472"/>
            </a:xfrm>
            <a:custGeom>
              <a:avLst/>
              <a:gdLst>
                <a:gd name="connsiteX0" fmla="*/ 85661 w 286073"/>
                <a:gd name="connsiteY0" fmla="*/ 17880 h 257472"/>
                <a:gd name="connsiteX1" fmla="*/ 77919 w 286073"/>
                <a:gd name="connsiteY1" fmla="*/ 22350 h 257472"/>
                <a:gd name="connsiteX2" fmla="*/ 19078 w 286073"/>
                <a:gd name="connsiteY2" fmla="*/ 124266 h 257472"/>
                <a:gd name="connsiteX3" fmla="*/ 19078 w 286073"/>
                <a:gd name="connsiteY3" fmla="*/ 133206 h 257472"/>
                <a:gd name="connsiteX4" fmla="*/ 75756 w 286073"/>
                <a:gd name="connsiteY4" fmla="*/ 231374 h 257472"/>
                <a:gd name="connsiteX5" fmla="*/ 89989 w 286073"/>
                <a:gd name="connsiteY5" fmla="*/ 239592 h 257472"/>
                <a:gd name="connsiteX6" fmla="*/ 105805 w 286073"/>
                <a:gd name="connsiteY6" fmla="*/ 227626 h 257472"/>
                <a:gd name="connsiteX7" fmla="*/ 163063 w 286073"/>
                <a:gd name="connsiteY7" fmla="*/ 24985 h 257472"/>
                <a:gd name="connsiteX8" fmla="*/ 196085 w 286073"/>
                <a:gd name="connsiteY8" fmla="*/ 0 h 257472"/>
                <a:gd name="connsiteX9" fmla="*/ 225802 w 286073"/>
                <a:gd name="connsiteY9" fmla="*/ 17158 h 257472"/>
                <a:gd name="connsiteX10" fmla="*/ 282481 w 286073"/>
                <a:gd name="connsiteY10" fmla="*/ 115326 h 257472"/>
                <a:gd name="connsiteX11" fmla="*/ 282481 w 286073"/>
                <a:gd name="connsiteY11" fmla="*/ 142146 h 257472"/>
                <a:gd name="connsiteX12" fmla="*/ 223639 w 286073"/>
                <a:gd name="connsiteY12" fmla="*/ 244062 h 257472"/>
                <a:gd name="connsiteX13" fmla="*/ 200412 w 286073"/>
                <a:gd name="connsiteY13" fmla="*/ 257472 h 257472"/>
                <a:gd name="connsiteX14" fmla="*/ 151980 w 286073"/>
                <a:gd name="connsiteY14" fmla="*/ 257472 h 257472"/>
                <a:gd name="connsiteX15" fmla="*/ 143040 w 286073"/>
                <a:gd name="connsiteY15" fmla="*/ 248532 h 257472"/>
                <a:gd name="connsiteX16" fmla="*/ 151980 w 286073"/>
                <a:gd name="connsiteY16" fmla="*/ 239592 h 257472"/>
                <a:gd name="connsiteX17" fmla="*/ 200412 w 286073"/>
                <a:gd name="connsiteY17" fmla="*/ 239592 h 257472"/>
                <a:gd name="connsiteX18" fmla="*/ 208155 w 286073"/>
                <a:gd name="connsiteY18" fmla="*/ 235122 h 257472"/>
                <a:gd name="connsiteX19" fmla="*/ 266996 w 286073"/>
                <a:gd name="connsiteY19" fmla="*/ 133206 h 257472"/>
                <a:gd name="connsiteX20" fmla="*/ 266996 w 286073"/>
                <a:gd name="connsiteY20" fmla="*/ 124266 h 257472"/>
                <a:gd name="connsiteX21" fmla="*/ 210318 w 286073"/>
                <a:gd name="connsiteY21" fmla="*/ 26098 h 257472"/>
                <a:gd name="connsiteX22" fmla="*/ 196085 w 286073"/>
                <a:gd name="connsiteY22" fmla="*/ 17880 h 257472"/>
                <a:gd name="connsiteX23" fmla="*/ 180269 w 286073"/>
                <a:gd name="connsiteY23" fmla="*/ 29846 h 257472"/>
                <a:gd name="connsiteX24" fmla="*/ 123011 w 286073"/>
                <a:gd name="connsiteY24" fmla="*/ 232487 h 257472"/>
                <a:gd name="connsiteX25" fmla="*/ 89989 w 286073"/>
                <a:gd name="connsiteY25" fmla="*/ 257472 h 257472"/>
                <a:gd name="connsiteX26" fmla="*/ 60271 w 286073"/>
                <a:gd name="connsiteY26" fmla="*/ 240314 h 257472"/>
                <a:gd name="connsiteX27" fmla="*/ 3593 w 286073"/>
                <a:gd name="connsiteY27" fmla="*/ 142146 h 257472"/>
                <a:gd name="connsiteX28" fmla="*/ 3593 w 286073"/>
                <a:gd name="connsiteY28" fmla="*/ 115326 h 257472"/>
                <a:gd name="connsiteX29" fmla="*/ 62434 w 286073"/>
                <a:gd name="connsiteY29" fmla="*/ 13410 h 257472"/>
                <a:gd name="connsiteX30" fmla="*/ 85661 w 286073"/>
                <a:gd name="connsiteY30" fmla="*/ 0 h 257472"/>
                <a:gd name="connsiteX31" fmla="*/ 134100 w 286073"/>
                <a:gd name="connsiteY31" fmla="*/ 0 h 257472"/>
                <a:gd name="connsiteX32" fmla="*/ 143040 w 286073"/>
                <a:gd name="connsiteY32" fmla="*/ 8940 h 257472"/>
                <a:gd name="connsiteX33" fmla="*/ 134100 w 286073"/>
                <a:gd name="connsiteY33" fmla="*/ 17880 h 257472"/>
                <a:gd name="connsiteX34" fmla="*/ 85661 w 286073"/>
                <a:gd name="connsiteY34" fmla="*/ 17880 h 257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86073" h="257472">
                  <a:moveTo>
                    <a:pt x="85661" y="17880"/>
                  </a:moveTo>
                  <a:cubicBezTo>
                    <a:pt x="82468" y="17880"/>
                    <a:pt x="79516" y="19584"/>
                    <a:pt x="77919" y="22350"/>
                  </a:cubicBezTo>
                  <a:lnTo>
                    <a:pt x="19078" y="124266"/>
                  </a:lnTo>
                  <a:cubicBezTo>
                    <a:pt x="17481" y="127032"/>
                    <a:pt x="17481" y="130440"/>
                    <a:pt x="19078" y="133206"/>
                  </a:cubicBezTo>
                  <a:lnTo>
                    <a:pt x="75756" y="231374"/>
                  </a:lnTo>
                  <a:cubicBezTo>
                    <a:pt x="78692" y="236459"/>
                    <a:pt x="84117" y="239592"/>
                    <a:pt x="89989" y="239592"/>
                  </a:cubicBezTo>
                  <a:cubicBezTo>
                    <a:pt x="97345" y="239592"/>
                    <a:pt x="103804" y="234704"/>
                    <a:pt x="105805" y="227626"/>
                  </a:cubicBezTo>
                  <a:lnTo>
                    <a:pt x="163063" y="24985"/>
                  </a:lnTo>
                  <a:cubicBezTo>
                    <a:pt x="167239" y="10205"/>
                    <a:pt x="180727" y="0"/>
                    <a:pt x="196085" y="0"/>
                  </a:cubicBezTo>
                  <a:cubicBezTo>
                    <a:pt x="208344" y="0"/>
                    <a:pt x="219673" y="6540"/>
                    <a:pt x="225802" y="17158"/>
                  </a:cubicBezTo>
                  <a:lnTo>
                    <a:pt x="282481" y="115326"/>
                  </a:lnTo>
                  <a:cubicBezTo>
                    <a:pt x="287271" y="123624"/>
                    <a:pt x="287271" y="133848"/>
                    <a:pt x="282481" y="142146"/>
                  </a:cubicBezTo>
                  <a:lnTo>
                    <a:pt x="223639" y="244062"/>
                  </a:lnTo>
                  <a:cubicBezTo>
                    <a:pt x="218848" y="252360"/>
                    <a:pt x="209994" y="257472"/>
                    <a:pt x="200412" y="257472"/>
                  </a:cubicBezTo>
                  <a:lnTo>
                    <a:pt x="151980" y="257472"/>
                  </a:lnTo>
                  <a:cubicBezTo>
                    <a:pt x="147043" y="257472"/>
                    <a:pt x="143040" y="253470"/>
                    <a:pt x="143040" y="248532"/>
                  </a:cubicBezTo>
                  <a:cubicBezTo>
                    <a:pt x="143040" y="243594"/>
                    <a:pt x="147043" y="239592"/>
                    <a:pt x="151980" y="239592"/>
                  </a:cubicBezTo>
                  <a:lnTo>
                    <a:pt x="200412" y="239592"/>
                  </a:lnTo>
                  <a:cubicBezTo>
                    <a:pt x="203606" y="239592"/>
                    <a:pt x="206558" y="237888"/>
                    <a:pt x="208155" y="235122"/>
                  </a:cubicBezTo>
                  <a:lnTo>
                    <a:pt x="266996" y="133206"/>
                  </a:lnTo>
                  <a:cubicBezTo>
                    <a:pt x="268593" y="130440"/>
                    <a:pt x="268593" y="127032"/>
                    <a:pt x="266996" y="124266"/>
                  </a:cubicBezTo>
                  <a:lnTo>
                    <a:pt x="210318" y="26098"/>
                  </a:lnTo>
                  <a:cubicBezTo>
                    <a:pt x="207382" y="21013"/>
                    <a:pt x="201957" y="17880"/>
                    <a:pt x="196085" y="17880"/>
                  </a:cubicBezTo>
                  <a:cubicBezTo>
                    <a:pt x="188729" y="17880"/>
                    <a:pt x="182269" y="22768"/>
                    <a:pt x="180269" y="29846"/>
                  </a:cubicBezTo>
                  <a:lnTo>
                    <a:pt x="123011" y="232487"/>
                  </a:lnTo>
                  <a:cubicBezTo>
                    <a:pt x="118835" y="247267"/>
                    <a:pt x="105347" y="257472"/>
                    <a:pt x="89989" y="257472"/>
                  </a:cubicBezTo>
                  <a:cubicBezTo>
                    <a:pt x="77729" y="257472"/>
                    <a:pt x="66401" y="250931"/>
                    <a:pt x="60271" y="240314"/>
                  </a:cubicBezTo>
                  <a:lnTo>
                    <a:pt x="3593" y="142146"/>
                  </a:lnTo>
                  <a:cubicBezTo>
                    <a:pt x="-1198" y="133848"/>
                    <a:pt x="-1198" y="123624"/>
                    <a:pt x="3593" y="115326"/>
                  </a:cubicBezTo>
                  <a:lnTo>
                    <a:pt x="62434" y="13410"/>
                  </a:lnTo>
                  <a:cubicBezTo>
                    <a:pt x="67225" y="5112"/>
                    <a:pt x="76080" y="0"/>
                    <a:pt x="85661" y="0"/>
                  </a:cubicBezTo>
                  <a:lnTo>
                    <a:pt x="134100" y="0"/>
                  </a:lnTo>
                  <a:cubicBezTo>
                    <a:pt x="139037" y="0"/>
                    <a:pt x="143040" y="4003"/>
                    <a:pt x="143040" y="8940"/>
                  </a:cubicBezTo>
                  <a:cubicBezTo>
                    <a:pt x="143040" y="13877"/>
                    <a:pt x="139037" y="17880"/>
                    <a:pt x="134100" y="17880"/>
                  </a:cubicBezTo>
                  <a:lnTo>
                    <a:pt x="85661" y="17880"/>
                  </a:lnTo>
                  <a:close/>
                </a:path>
              </a:pathLst>
            </a:custGeom>
            <a:solidFill>
              <a:schemeClr val="bg1"/>
            </a:solidFill>
            <a:ln w="4082" cap="flat">
              <a:noFill/>
              <a:prstDash val="solid"/>
              <a:miter/>
            </a:ln>
          </p:spPr>
          <p:txBody>
            <a:bodyPr rtlCol="0" anchor="ctr"/>
            <a:lstStyle/>
            <a:p>
              <a:endParaRPr lang="en-US"/>
            </a:p>
          </p:txBody>
        </p:sp>
      </p:grpSp>
      <p:sp>
        <p:nvSpPr>
          <p:cNvPr id="7202" name="TextBox 7201">
            <a:extLst>
              <a:ext uri="{FF2B5EF4-FFF2-40B4-BE49-F238E27FC236}">
                <a16:creationId xmlns:a16="http://schemas.microsoft.com/office/drawing/2014/main" id="{6EDE7501-0134-2135-3A5C-48685F69E724}"/>
              </a:ext>
            </a:extLst>
          </p:cNvPr>
          <p:cNvSpPr txBox="1"/>
          <p:nvPr/>
        </p:nvSpPr>
        <p:spPr>
          <a:xfrm>
            <a:off x="11119103" y="5135092"/>
            <a:ext cx="398251" cy="184666"/>
          </a:xfrm>
          <a:prstGeom prst="rect">
            <a:avLst/>
          </a:prstGeom>
          <a:noFill/>
        </p:spPr>
        <p:txBody>
          <a:bodyPr wrap="none" lIns="0" tIns="0" rIns="0" bIns="0" rtlCol="0" anchor="ctr">
            <a:spAutoFit/>
          </a:bodyPr>
          <a:lstStyle/>
          <a:p>
            <a:pPr algn="l"/>
            <a:r>
              <a:rPr lang="en-US" sz="1200"/>
              <a:t>Fabric</a:t>
            </a:r>
          </a:p>
        </p:txBody>
      </p:sp>
      <p:grpSp>
        <p:nvGrpSpPr>
          <p:cNvPr id="7214" name="Group 7213">
            <a:extLst>
              <a:ext uri="{FF2B5EF4-FFF2-40B4-BE49-F238E27FC236}">
                <a16:creationId xmlns:a16="http://schemas.microsoft.com/office/drawing/2014/main" id="{C639367A-03F6-5087-9960-CDFA2537FCBC}"/>
              </a:ext>
              <a:ext uri="{C183D7F6-B498-43B3-948B-1728B52AA6E4}">
                <adec:decorative xmlns:adec="http://schemas.microsoft.com/office/drawing/2017/decorative" val="1"/>
              </a:ext>
            </a:extLst>
          </p:cNvPr>
          <p:cNvGrpSpPr/>
          <p:nvPr/>
        </p:nvGrpSpPr>
        <p:grpSpPr>
          <a:xfrm>
            <a:off x="10698379" y="5063188"/>
            <a:ext cx="361045" cy="361045"/>
            <a:chOff x="9908048" y="5788588"/>
            <a:chExt cx="459664" cy="459663"/>
          </a:xfrm>
        </p:grpSpPr>
        <p:sp>
          <p:nvSpPr>
            <p:cNvPr id="7203" name="box 1">
              <a:extLst>
                <a:ext uri="{FF2B5EF4-FFF2-40B4-BE49-F238E27FC236}">
                  <a16:creationId xmlns:a16="http://schemas.microsoft.com/office/drawing/2014/main" id="{1D01F521-ACA5-7041-6DB7-43C33596AC6B}"/>
                </a:ext>
                <a:ext uri="{C183D7F6-B498-43B3-948B-1728B52AA6E4}">
                  <adec:decorative xmlns:adec="http://schemas.microsoft.com/office/drawing/2017/decorative" val="1"/>
                </a:ext>
              </a:extLst>
            </p:cNvPr>
            <p:cNvSpPr txBox="1"/>
            <p:nvPr/>
          </p:nvSpPr>
          <p:spPr>
            <a:xfrm>
              <a:off x="9908048" y="5788588"/>
              <a:ext cx="459664" cy="459663"/>
            </a:xfrm>
            <a:prstGeom prst="ellipse">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noAutofit/>
            </a:bodyPr>
            <a:lstStyle>
              <a:defPPr>
                <a:defRPr lang="en-US"/>
              </a:defPPr>
              <a:lvl1pPr algn="ctr" defTabSz="914437" fontAlgn="base">
                <a:spcBef>
                  <a:spcPct val="0"/>
                </a:spcBef>
                <a:spcAft>
                  <a:spcPct val="0"/>
                </a:spcAft>
                <a:tabLst>
                  <a:tab pos="1487158" algn="l"/>
                </a:tabLst>
                <a:defRPr sz="20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endParaRPr lang="en-US" sz="1300"/>
            </a:p>
          </p:txBody>
        </p:sp>
        <p:pic>
          <p:nvPicPr>
            <p:cNvPr id="7205" name="Graphic 7204">
              <a:extLst>
                <a:ext uri="{FF2B5EF4-FFF2-40B4-BE49-F238E27FC236}">
                  <a16:creationId xmlns:a16="http://schemas.microsoft.com/office/drawing/2014/main" id="{6058EF53-CD31-2FB7-BC64-F3DAE9455140}"/>
                </a:ext>
              </a:extLst>
            </p:cNvPr>
            <p:cNvPicPr>
              <a:picLocks noChangeAspect="1"/>
            </p:cNvPicPr>
            <p:nvPr/>
          </p:nvPicPr>
          <p:blipFill>
            <a:blip r:embed="rId6">
              <a:duotone>
                <a:schemeClr val="accent4">
                  <a:shade val="45000"/>
                  <a:satMod val="135000"/>
                </a:schemeClr>
                <a:prstClr val="white"/>
              </a:duotone>
              <a:extLst>
                <a:ext uri="{96DAC541-7B7A-43D3-8B79-37D633B846F1}">
                  <asvg:svgBlip xmlns:asvg="http://schemas.microsoft.com/office/drawing/2016/SVG/main" r:embed="rId7"/>
                </a:ext>
              </a:extLst>
            </a:blip>
            <a:stretch>
              <a:fillRect/>
            </a:stretch>
          </p:blipFill>
          <p:spPr>
            <a:xfrm>
              <a:off x="10021823" y="5895976"/>
              <a:ext cx="238888" cy="238886"/>
            </a:xfrm>
            <a:prstGeom prst="rect">
              <a:avLst/>
            </a:prstGeom>
          </p:spPr>
        </p:pic>
      </p:grpSp>
      <p:grpSp>
        <p:nvGrpSpPr>
          <p:cNvPr id="7213" name="Group 7212">
            <a:extLst>
              <a:ext uri="{FF2B5EF4-FFF2-40B4-BE49-F238E27FC236}">
                <a16:creationId xmlns:a16="http://schemas.microsoft.com/office/drawing/2014/main" id="{14B20BAE-6AAB-6BA2-7773-BDAABD2F50B0}"/>
              </a:ext>
              <a:ext uri="{C183D7F6-B498-43B3-948B-1728B52AA6E4}">
                <adec:decorative xmlns:adec="http://schemas.microsoft.com/office/drawing/2017/decorative" val="1"/>
              </a:ext>
            </a:extLst>
          </p:cNvPr>
          <p:cNvGrpSpPr/>
          <p:nvPr/>
        </p:nvGrpSpPr>
        <p:grpSpPr>
          <a:xfrm>
            <a:off x="10700213" y="3813468"/>
            <a:ext cx="359212" cy="358548"/>
            <a:chOff x="9910377" y="4131109"/>
            <a:chExt cx="457330" cy="456484"/>
          </a:xfrm>
        </p:grpSpPr>
        <p:sp>
          <p:nvSpPr>
            <p:cNvPr id="7192" name="box 1">
              <a:extLst>
                <a:ext uri="{FF2B5EF4-FFF2-40B4-BE49-F238E27FC236}">
                  <a16:creationId xmlns:a16="http://schemas.microsoft.com/office/drawing/2014/main" id="{EAEAE61A-C278-A484-0AD2-03F700E28ECB}"/>
                </a:ext>
                <a:ext uri="{C183D7F6-B498-43B3-948B-1728B52AA6E4}">
                  <adec:decorative xmlns:adec="http://schemas.microsoft.com/office/drawing/2017/decorative" val="1"/>
                </a:ext>
              </a:extLst>
            </p:cNvPr>
            <p:cNvSpPr txBox="1"/>
            <p:nvPr/>
          </p:nvSpPr>
          <p:spPr>
            <a:xfrm>
              <a:off x="9910377" y="4131109"/>
              <a:ext cx="457330" cy="456484"/>
            </a:xfrm>
            <a:prstGeom prst="roundRect">
              <a:avLst>
                <a:gd name="adj" fmla="val 5000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noAutofit/>
            </a:bodyPr>
            <a:lstStyle>
              <a:defPPr>
                <a:defRPr lang="en-US"/>
              </a:defPPr>
              <a:lvl1pPr algn="ctr" defTabSz="914437" fontAlgn="base">
                <a:spcBef>
                  <a:spcPct val="0"/>
                </a:spcBef>
                <a:spcAft>
                  <a:spcPct val="0"/>
                </a:spcAft>
                <a:tabLst>
                  <a:tab pos="1487158" algn="l"/>
                </a:tabLst>
                <a:defRPr sz="13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endParaRPr lang="en-US"/>
            </a:p>
          </p:txBody>
        </p:sp>
        <p:pic>
          <p:nvPicPr>
            <p:cNvPr id="7206" name="Picture 2">
              <a:extLst>
                <a:ext uri="{FF2B5EF4-FFF2-40B4-BE49-F238E27FC236}">
                  <a16:creationId xmlns:a16="http://schemas.microsoft.com/office/drawing/2014/main" id="{A7659597-E543-E1DE-78E0-9DB46BCD4BED}"/>
                </a:ext>
                <a:ext uri="{C183D7F6-B498-43B3-948B-1728B52AA6E4}">
                  <adec:decorative xmlns:adec="http://schemas.microsoft.com/office/drawing/2017/decorative" val="1"/>
                </a:ext>
              </a:extLst>
            </p:cNvPr>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999741" y="4223385"/>
              <a:ext cx="271932" cy="27193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212" name="Group 7211">
            <a:extLst>
              <a:ext uri="{FF2B5EF4-FFF2-40B4-BE49-F238E27FC236}">
                <a16:creationId xmlns:a16="http://schemas.microsoft.com/office/drawing/2014/main" id="{27077C95-BC69-3AEE-0991-0AC4766FE3A5}"/>
              </a:ext>
              <a:ext uri="{C183D7F6-B498-43B3-948B-1728B52AA6E4}">
                <adec:decorative xmlns:adec="http://schemas.microsoft.com/office/drawing/2017/decorative" val="1"/>
              </a:ext>
            </a:extLst>
          </p:cNvPr>
          <p:cNvGrpSpPr/>
          <p:nvPr/>
        </p:nvGrpSpPr>
        <p:grpSpPr>
          <a:xfrm>
            <a:off x="10700213" y="3192552"/>
            <a:ext cx="359212" cy="358548"/>
            <a:chOff x="9910377" y="3448950"/>
            <a:chExt cx="457330" cy="456484"/>
          </a:xfrm>
        </p:grpSpPr>
        <p:sp>
          <p:nvSpPr>
            <p:cNvPr id="7189" name="box 1">
              <a:extLst>
                <a:ext uri="{FF2B5EF4-FFF2-40B4-BE49-F238E27FC236}">
                  <a16:creationId xmlns:a16="http://schemas.microsoft.com/office/drawing/2014/main" id="{F612F100-4B7E-2384-70B8-04ADF2AE8E9F}"/>
                </a:ext>
                <a:ext uri="{C183D7F6-B498-43B3-948B-1728B52AA6E4}">
                  <adec:decorative xmlns:adec="http://schemas.microsoft.com/office/drawing/2017/decorative" val="1"/>
                </a:ext>
              </a:extLst>
            </p:cNvPr>
            <p:cNvSpPr txBox="1"/>
            <p:nvPr/>
          </p:nvSpPr>
          <p:spPr>
            <a:xfrm>
              <a:off x="9910377" y="3448950"/>
              <a:ext cx="457330" cy="456484"/>
            </a:xfrm>
            <a:prstGeom prst="roundRect">
              <a:avLst>
                <a:gd name="adj" fmla="val 5000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noAutofit/>
            </a:bodyPr>
            <a:lstStyle>
              <a:defPPr>
                <a:defRPr lang="en-US"/>
              </a:defPPr>
              <a:lvl1pPr algn="ctr" defTabSz="914437" fontAlgn="base">
                <a:spcBef>
                  <a:spcPct val="0"/>
                </a:spcBef>
                <a:spcAft>
                  <a:spcPct val="0"/>
                </a:spcAft>
                <a:tabLst>
                  <a:tab pos="1487158" algn="l"/>
                </a:tabLst>
                <a:defRPr sz="13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endParaRPr lang="en-US"/>
            </a:p>
          </p:txBody>
        </p:sp>
        <p:pic>
          <p:nvPicPr>
            <p:cNvPr id="7208" name="Graphic 7207">
              <a:extLst>
                <a:ext uri="{FF2B5EF4-FFF2-40B4-BE49-F238E27FC236}">
                  <a16:creationId xmlns:a16="http://schemas.microsoft.com/office/drawing/2014/main" id="{1A9F0061-63A9-7CFF-6D17-B69DE834B5B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047414" y="3563077"/>
              <a:ext cx="185140" cy="231424"/>
            </a:xfrm>
            <a:prstGeom prst="rect">
              <a:avLst/>
            </a:prstGeom>
          </p:spPr>
        </p:pic>
      </p:grpSp>
      <p:grpSp>
        <p:nvGrpSpPr>
          <p:cNvPr id="7211" name="Group 7210">
            <a:extLst>
              <a:ext uri="{FF2B5EF4-FFF2-40B4-BE49-F238E27FC236}">
                <a16:creationId xmlns:a16="http://schemas.microsoft.com/office/drawing/2014/main" id="{5003438E-F6FA-161F-F218-2361F17E3C7C}"/>
              </a:ext>
              <a:ext uri="{C183D7F6-B498-43B3-948B-1728B52AA6E4}">
                <adec:decorative xmlns:adec="http://schemas.microsoft.com/office/drawing/2017/decorative" val="1"/>
              </a:ext>
            </a:extLst>
          </p:cNvPr>
          <p:cNvGrpSpPr/>
          <p:nvPr/>
        </p:nvGrpSpPr>
        <p:grpSpPr>
          <a:xfrm>
            <a:off x="10700213" y="2571636"/>
            <a:ext cx="359212" cy="358548"/>
            <a:chOff x="9910377" y="2766791"/>
            <a:chExt cx="457330" cy="456484"/>
          </a:xfrm>
        </p:grpSpPr>
        <p:sp>
          <p:nvSpPr>
            <p:cNvPr id="7186" name="box 1">
              <a:extLst>
                <a:ext uri="{FF2B5EF4-FFF2-40B4-BE49-F238E27FC236}">
                  <a16:creationId xmlns:a16="http://schemas.microsoft.com/office/drawing/2014/main" id="{E4AF3AFB-CBFE-D0D7-EA2F-4F87390660B0}"/>
                </a:ext>
                <a:ext uri="{C183D7F6-B498-43B3-948B-1728B52AA6E4}">
                  <adec:decorative xmlns:adec="http://schemas.microsoft.com/office/drawing/2017/decorative" val="1"/>
                </a:ext>
              </a:extLst>
            </p:cNvPr>
            <p:cNvSpPr txBox="1"/>
            <p:nvPr/>
          </p:nvSpPr>
          <p:spPr>
            <a:xfrm>
              <a:off x="9910377" y="2766791"/>
              <a:ext cx="457330" cy="456484"/>
            </a:xfrm>
            <a:prstGeom prst="roundRect">
              <a:avLst>
                <a:gd name="adj" fmla="val 5000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137160" tIns="18288" rIns="137160" bIns="54864" rtlCol="0">
              <a:noAutofit/>
            </a:bodyPr>
            <a:lstStyle>
              <a:defPPr>
                <a:defRPr lang="en-US"/>
              </a:defPPr>
              <a:lvl1pPr algn="ctr" defTabSz="914437" fontAlgn="base">
                <a:spcBef>
                  <a:spcPct val="0"/>
                </a:spcBef>
                <a:spcAft>
                  <a:spcPct val="0"/>
                </a:spcAft>
                <a:tabLst>
                  <a:tab pos="1487158" algn="l"/>
                </a:tabLst>
                <a:defRPr sz="13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endParaRPr lang="en-US"/>
            </a:p>
          </p:txBody>
        </p:sp>
        <p:pic>
          <p:nvPicPr>
            <p:cNvPr id="7210" name="Graphic 7209">
              <a:extLst>
                <a:ext uri="{FF2B5EF4-FFF2-40B4-BE49-F238E27FC236}">
                  <a16:creationId xmlns:a16="http://schemas.microsoft.com/office/drawing/2014/main" id="{887F4965-C22F-7CB5-28C1-167EBF61A9F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041071" y="2894834"/>
              <a:ext cx="206048" cy="206046"/>
            </a:xfrm>
            <a:prstGeom prst="rect">
              <a:avLst/>
            </a:prstGeom>
          </p:spPr>
        </p:pic>
      </p:grpSp>
      <p:sp>
        <p:nvSpPr>
          <p:cNvPr id="8" name="Rounded Rectangle 51">
            <a:extLst>
              <a:ext uri="{FF2B5EF4-FFF2-40B4-BE49-F238E27FC236}">
                <a16:creationId xmlns:a16="http://schemas.microsoft.com/office/drawing/2014/main" id="{402026D1-74B3-4859-BF9B-4227E4B56567}"/>
              </a:ext>
              <a:ext uri="{C183D7F6-B498-43B3-948B-1728B52AA6E4}">
                <adec:decorative xmlns:adec="http://schemas.microsoft.com/office/drawing/2017/decorative" val="1"/>
              </a:ext>
            </a:extLst>
          </p:cNvPr>
          <p:cNvSpPr/>
          <p:nvPr/>
        </p:nvSpPr>
        <p:spPr>
          <a:xfrm>
            <a:off x="6210785" y="5112384"/>
            <a:ext cx="766705" cy="361045"/>
          </a:xfrm>
          <a:prstGeom prst="roundRect">
            <a:avLst>
              <a:gd name="adj" fmla="val 49572"/>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none" lIns="137160" tIns="18288" rIns="137160" bIns="54864" rtlCol="0">
            <a:spAutoFit/>
          </a:bodyPr>
          <a:lstStyle>
            <a:lvl1pPr algn="ctr">
              <a:spcBef>
                <a:spcPts val="2400"/>
              </a:spcBef>
              <a:defRPr sz="1900" cap="all" spc="95">
                <a:solidFill>
                  <a:srgbClr val="1591FF"/>
                </a:solidFill>
                <a:latin typeface="Rubik Regular"/>
                <a:ea typeface="Rubik Regular"/>
                <a:cs typeface="Rubik Regular"/>
                <a:sym typeface="Rubik Regular"/>
              </a:defRPr>
            </a:lvl1pPr>
          </a:lstStyle>
          <a:p>
            <a:pPr defTabSz="914437" fontAlgn="base">
              <a:spcBef>
                <a:spcPct val="0"/>
              </a:spcBef>
              <a:spcAft>
                <a:spcPct val="0"/>
              </a:spcAft>
              <a:tabLst>
                <a:tab pos="1487158" algn="l"/>
              </a:tabLst>
            </a:pPr>
            <a:r>
              <a:rPr lang="en-CA" sz="1200" b="1">
                <a:ln w="3175">
                  <a:noFill/>
                </a:ln>
                <a:gradFill>
                  <a:gsLst>
                    <a:gs pos="53147">
                      <a:srgbClr val="FFFFFF"/>
                    </a:gs>
                    <a:gs pos="28000">
                      <a:srgbClr val="FFFFFF"/>
                    </a:gs>
                  </a:gsLst>
                  <a:path path="circle">
                    <a:fillToRect l="100000" b="100000"/>
                  </a:path>
                </a:gradFill>
                <a:latin typeface="Segoe UI Semibold" panose="020B0702040204020203" pitchFamily="34" charset="0"/>
                <a:cs typeface="Segoe UI" pitchFamily="34" charset="0"/>
              </a:rPr>
              <a:t>New</a:t>
            </a:r>
          </a:p>
        </p:txBody>
      </p:sp>
    </p:spTree>
    <p:extLst>
      <p:ext uri="{BB962C8B-B14F-4D97-AF65-F5344CB8AC3E}">
        <p14:creationId xmlns:p14="http://schemas.microsoft.com/office/powerpoint/2010/main" val="2488392801"/>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8438A-4150-24A0-252E-B46BF0D06755}"/>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48D699C4-08F3-A6D0-C827-FF9D0B59821D}"/>
              </a:ext>
            </a:extLst>
          </p:cNvPr>
          <p:cNvSpPr txBox="1">
            <a:spLocks noGrp="1"/>
          </p:cNvSpPr>
          <p:nvPr>
            <p:ph type="title" idx="4294967295"/>
          </p:nvPr>
        </p:nvSpPr>
        <p:spPr>
          <a:xfrm>
            <a:off x="0" y="457200"/>
            <a:ext cx="11017250" cy="5842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20" rtl="0" eaLnBrk="1" latinLnBrk="0" hangingPunct="1">
              <a:lnSpc>
                <a:spcPct val="100000"/>
              </a:lnSpc>
              <a:spcBef>
                <a:spcPct val="0"/>
              </a:spcBef>
              <a:buNone/>
              <a:defRPr lang="en-US" sz="3536"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32720" rtl="0" eaLnBrk="1" fontAlgn="auto" latinLnBrk="0" hangingPunct="1">
              <a:lnSpc>
                <a:spcPct val="100000"/>
              </a:lnSpc>
              <a:spcBef>
                <a:spcPct val="0"/>
              </a:spcBef>
              <a:spcAft>
                <a:spcPts val="0"/>
              </a:spcAft>
              <a:buClrTx/>
              <a:buSzTx/>
              <a:buFontTx/>
              <a:buNone/>
              <a:tabLst/>
              <a:defRPr/>
            </a:pPr>
            <a:r>
              <a:rPr kumimoji="0" lang="en-US" sz="3800" b="0" i="0" u="none" strike="noStrike" kern="1200" cap="none" spc="-50" normalizeH="0" baseline="0" noProof="0">
                <a:ln w="3175">
                  <a:noFill/>
                </a:ln>
                <a:solidFill>
                  <a:schemeClr val="tx1"/>
                </a:solidFill>
                <a:effectLst/>
                <a:uLnTx/>
                <a:uFillTx/>
                <a:latin typeface="+mj-lt"/>
                <a:ea typeface="+mn-ea"/>
                <a:cs typeface="Segoe UI" pitchFamily="34" charset="0"/>
              </a:rPr>
              <a:t>Flexible, scalable and secure</a:t>
            </a:r>
          </a:p>
        </p:txBody>
      </p:sp>
      <p:grpSp>
        <p:nvGrpSpPr>
          <p:cNvPr id="23" name="Group 22">
            <a:extLst>
              <a:ext uri="{FF2B5EF4-FFF2-40B4-BE49-F238E27FC236}">
                <a16:creationId xmlns:a16="http://schemas.microsoft.com/office/drawing/2014/main" id="{4D186A6F-B698-7BD6-8DAE-4D8F70D17157}"/>
              </a:ext>
            </a:extLst>
          </p:cNvPr>
          <p:cNvGrpSpPr/>
          <p:nvPr/>
        </p:nvGrpSpPr>
        <p:grpSpPr>
          <a:xfrm>
            <a:off x="8092175" y="1572794"/>
            <a:ext cx="3481389" cy="4769971"/>
            <a:chOff x="584195" y="1598128"/>
            <a:chExt cx="3481389" cy="4769971"/>
          </a:xfrm>
        </p:grpSpPr>
        <p:sp>
          <p:nvSpPr>
            <p:cNvPr id="4" name="Rounded Rectangle 11">
              <a:extLst>
                <a:ext uri="{FF2B5EF4-FFF2-40B4-BE49-F238E27FC236}">
                  <a16:creationId xmlns:a16="http://schemas.microsoft.com/office/drawing/2014/main" id="{B810890E-BCA2-22D8-679B-DB86B7E96F07}"/>
                </a:ext>
                <a:ext uri="{C183D7F6-B498-43B3-948B-1728B52AA6E4}">
                  <adec:decorative xmlns:adec="http://schemas.microsoft.com/office/drawing/2017/decorative" val="1"/>
                </a:ext>
              </a:extLst>
            </p:cNvPr>
            <p:cNvSpPr/>
            <p:nvPr/>
          </p:nvSpPr>
          <p:spPr bwMode="auto">
            <a:xfrm rot="10800000">
              <a:off x="584195" y="1598128"/>
              <a:ext cx="3481389" cy="4769971"/>
            </a:xfrm>
            <a:prstGeom prst="round2SameRect">
              <a:avLst>
                <a:gd name="adj1" fmla="val 5687"/>
                <a:gd name="adj2" fmla="val 0"/>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endParaRPr>
            </a:p>
          </p:txBody>
        </p:sp>
        <p:sp>
          <p:nvSpPr>
            <p:cNvPr id="6" name="Text Placeholder 20">
              <a:extLst>
                <a:ext uri="{FF2B5EF4-FFF2-40B4-BE49-F238E27FC236}">
                  <a16:creationId xmlns:a16="http://schemas.microsoft.com/office/drawing/2014/main" id="{AA116888-3FF9-06EE-443E-AE096ED04BC3}"/>
                </a:ext>
              </a:extLst>
            </p:cNvPr>
            <p:cNvSpPr txBox="1">
              <a:spLocks/>
            </p:cNvSpPr>
            <p:nvPr/>
          </p:nvSpPr>
          <p:spPr>
            <a:xfrm>
              <a:off x="840260" y="2087581"/>
              <a:ext cx="2969261" cy="523220"/>
            </a:xfrm>
            <a:prstGeom prst="rect">
              <a:avLst/>
            </a:prstGeom>
          </p:spPr>
          <p:txBody>
            <a:bodyPr wrap="square" lIns="91440" tIns="45720" rIns="91440" bIns="45720" anchor="t">
              <a:spAutoFit/>
            </a:bodyPr>
            <a:lstStyle>
              <a:lvl1pPr marL="0" marR="0" indent="0" algn="l" defTabSz="932742" rtl="0" eaLnBrk="1" fontAlgn="auto" latinLnBrk="0" hangingPunct="1">
                <a:lnSpc>
                  <a:spcPct val="100000"/>
                </a:lnSpc>
                <a:spcBef>
                  <a:spcPts val="12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1pPr>
              <a:lvl2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2pPr>
              <a:lvl3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3pPr>
              <a:lvl4pPr marL="0" marR="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sz="1400" kern="1200" cap="all" spc="100" baseline="0">
                  <a:solidFill>
                    <a:schemeClr val="accent2"/>
                  </a:solidFill>
                  <a:latin typeface="+mn-lt"/>
                  <a:ea typeface="+mn-ea"/>
                  <a:cs typeface="Segoe UI Light" panose="020B0502040204020203" pitchFamily="34" charset="0"/>
                </a:defRPr>
              </a:lvl4pPr>
              <a:lvl5pPr marL="0" marR="0" indent="0" algn="l" defTabSz="932742" rtl="0" eaLnBrk="1" fontAlgn="auto" latinLnBrk="0" hangingPunct="1">
                <a:lnSpc>
                  <a:spcPct val="100000"/>
                </a:lnSpc>
                <a:spcBef>
                  <a:spcPts val="0"/>
                </a:spcBef>
                <a:spcAft>
                  <a:spcPts val="60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5pPr>
              <a:lvl6pPr marL="0" indent="0" algn="l" defTabSz="932742" rtl="0" eaLnBrk="1" latinLnBrk="0" hangingPunct="1">
                <a:spcBef>
                  <a:spcPts val="0"/>
                </a:spcBef>
                <a:spcAft>
                  <a:spcPts val="600"/>
                </a:spcAft>
                <a:buFont typeface="Arial" pitchFamily="34" charset="0"/>
                <a:buNone/>
                <a:defRPr sz="1400" b="1" kern="1200">
                  <a:solidFill>
                    <a:schemeClr val="tx1"/>
                  </a:solidFill>
                  <a:latin typeface="+mn-lt"/>
                  <a:ea typeface="+mn-ea"/>
                  <a:cs typeface="Segoe UI Light" panose="020B0502040204020203" pitchFamily="34" charset="0"/>
                </a:defRPr>
              </a:lvl6pPr>
              <a:lvl7pPr marL="0" indent="0" algn="l" defTabSz="932742" rtl="0" eaLnBrk="1" latinLnBrk="0" hangingPunct="1">
                <a:spcBef>
                  <a:spcPts val="0"/>
                </a:spcBef>
                <a:spcAft>
                  <a:spcPts val="600"/>
                </a:spcAft>
                <a:buFont typeface="Arial" pitchFamily="34" charset="0"/>
                <a:buNone/>
                <a:defRPr sz="1400" kern="1200">
                  <a:solidFill>
                    <a:schemeClr val="accent2"/>
                  </a:solidFill>
                  <a:latin typeface="+mn-lt"/>
                  <a:ea typeface="+mn-ea"/>
                  <a:cs typeface="Segoe UI Light" panose="020B0502040204020203" pitchFamily="34" charset="0"/>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2800" b="0" i="0" u="none" strike="noStrike" kern="0" cap="none" spc="0" normalizeH="0" baseline="0" noProof="0">
                  <a:ln>
                    <a:noFill/>
                  </a:ln>
                  <a:solidFill>
                    <a:srgbClr val="000000"/>
                  </a:solidFill>
                  <a:effectLst/>
                  <a:uLnTx/>
                  <a:uFillTx/>
                  <a:latin typeface="Segoe UI Semibold"/>
                  <a:ea typeface="+mn-ea"/>
                  <a:cs typeface="Segoe Sans Text Semibold" pitchFamily="2" charset="0"/>
                </a:rPr>
                <a:t>Trust</a:t>
              </a:r>
            </a:p>
          </p:txBody>
        </p:sp>
        <p:sp>
          <p:nvSpPr>
            <p:cNvPr id="17" name="Text Placeholder 5">
              <a:extLst>
                <a:ext uri="{FF2B5EF4-FFF2-40B4-BE49-F238E27FC236}">
                  <a16:creationId xmlns:a16="http://schemas.microsoft.com/office/drawing/2014/main" id="{4D27BF05-12F2-053D-217A-6A2501E8A70C}"/>
                </a:ext>
              </a:extLst>
            </p:cNvPr>
            <p:cNvSpPr txBox="1">
              <a:spLocks/>
            </p:cNvSpPr>
            <p:nvPr/>
          </p:nvSpPr>
          <p:spPr>
            <a:xfrm>
              <a:off x="804691" y="2764745"/>
              <a:ext cx="2914646" cy="493776"/>
            </a:xfrm>
            <a:prstGeom prst="rect">
              <a:avLst/>
            </a:prstGeom>
          </p:spPr>
          <p:txBody>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Sans Tex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a:ea typeface="+mn-ea"/>
                  <a:cs typeface="Segoe Sans Text" pitchFamily="2" charset="0"/>
                </a:rPr>
                <a:t>Customer control over data, networking, and security</a:t>
              </a:r>
            </a:p>
          </p:txBody>
        </p:sp>
        <p:sp>
          <p:nvSpPr>
            <p:cNvPr id="20" name="Content Placeholder 24">
              <a:extLst>
                <a:ext uri="{FF2B5EF4-FFF2-40B4-BE49-F238E27FC236}">
                  <a16:creationId xmlns:a16="http://schemas.microsoft.com/office/drawing/2014/main" id="{3F52B48F-A4D2-A3EF-726E-657392D6B8C3}"/>
                </a:ext>
              </a:extLst>
            </p:cNvPr>
            <p:cNvSpPr txBox="1">
              <a:spLocks/>
            </p:cNvSpPr>
            <p:nvPr/>
          </p:nvSpPr>
          <p:spPr>
            <a:xfrm>
              <a:off x="872363" y="3563787"/>
              <a:ext cx="2916936" cy="2454220"/>
            </a:xfrm>
            <a:prstGeom prst="rect">
              <a:avLst/>
            </a:prstGeom>
          </p:spPr>
          <p:txBody>
            <a:bodyPr>
              <a:norm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Sans Tex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73038" marR="0" lvl="0" indent="-173038" algn="l" defTabSz="932742" rtl="0" eaLnBrk="1" fontAlgn="auto" latinLnBrk="0" hangingPunct="1">
                <a:lnSpc>
                  <a:spcPct val="100000"/>
                </a:lnSpc>
                <a:spcBef>
                  <a:spcPct val="20000"/>
                </a:spcBef>
                <a:spcAft>
                  <a:spcPts val="900"/>
                </a:spcAft>
                <a:buClrTx/>
                <a:buSzPct val="90000"/>
                <a:buFont typeface="Wingdings" panose="05000000000000000000" pitchFamily="2" charset="2"/>
                <a:buChar char="§"/>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Virtual Networks</a:t>
              </a:r>
            </a:p>
            <a:p>
              <a:pPr marL="173038" marR="0" lvl="0" indent="-173038" algn="l" defTabSz="932742" rtl="0" eaLnBrk="1" fontAlgn="auto" latinLnBrk="0" hangingPunct="1">
                <a:lnSpc>
                  <a:spcPct val="100000"/>
                </a:lnSpc>
                <a:spcBef>
                  <a:spcPct val="20000"/>
                </a:spcBef>
                <a:spcAft>
                  <a:spcPts val="900"/>
                </a:spcAft>
                <a:buClrTx/>
                <a:buSzPct val="90000"/>
                <a:buFont typeface="Wingdings" panose="05000000000000000000" pitchFamily="2" charset="2"/>
                <a:buChar char="§"/>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Customer Managed Keys</a:t>
              </a:r>
            </a:p>
            <a:p>
              <a:pPr marL="173038" marR="0" lvl="0" indent="-173038" algn="l" defTabSz="932742" rtl="0" eaLnBrk="1" fontAlgn="auto" latinLnBrk="0" hangingPunct="1">
                <a:lnSpc>
                  <a:spcPct val="100000"/>
                </a:lnSpc>
                <a:spcBef>
                  <a:spcPct val="20000"/>
                </a:spcBef>
                <a:spcAft>
                  <a:spcPts val="900"/>
                </a:spcAft>
                <a:buClrTx/>
                <a:buSzPct val="90000"/>
                <a:buFont typeface="Wingdings" panose="05000000000000000000" pitchFamily="2" charset="2"/>
                <a:buChar char="§"/>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Managed Identities</a:t>
              </a:r>
            </a:p>
            <a:p>
              <a:pPr marL="173038" marR="0" lvl="0" indent="-173038" algn="l" defTabSz="932742" rtl="0" eaLnBrk="1" fontAlgn="auto" latinLnBrk="0" hangingPunct="1">
                <a:lnSpc>
                  <a:spcPct val="100000"/>
                </a:lnSpc>
                <a:spcBef>
                  <a:spcPct val="20000"/>
                </a:spcBef>
                <a:spcAft>
                  <a:spcPts val="900"/>
                </a:spcAft>
                <a:buClrTx/>
                <a:buSzPct val="90000"/>
                <a:buFont typeface="Wingdings" panose="05000000000000000000" pitchFamily="2" charset="2"/>
                <a:buChar char="§"/>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Auth integration</a:t>
              </a:r>
            </a:p>
          </p:txBody>
        </p:sp>
      </p:grpSp>
      <p:grpSp>
        <p:nvGrpSpPr>
          <p:cNvPr id="25" name="Group 24">
            <a:extLst>
              <a:ext uri="{FF2B5EF4-FFF2-40B4-BE49-F238E27FC236}">
                <a16:creationId xmlns:a16="http://schemas.microsoft.com/office/drawing/2014/main" id="{1E30A424-437C-40AB-91EC-46B85BAB2E58}"/>
              </a:ext>
            </a:extLst>
          </p:cNvPr>
          <p:cNvGrpSpPr/>
          <p:nvPr/>
        </p:nvGrpSpPr>
        <p:grpSpPr>
          <a:xfrm>
            <a:off x="4340869" y="1572794"/>
            <a:ext cx="3481389" cy="4769972"/>
            <a:chOff x="4372423" y="1598127"/>
            <a:chExt cx="3481389" cy="4769972"/>
          </a:xfrm>
        </p:grpSpPr>
        <p:sp>
          <p:nvSpPr>
            <p:cNvPr id="2" name="Rounded Rectangle 11">
              <a:extLst>
                <a:ext uri="{FF2B5EF4-FFF2-40B4-BE49-F238E27FC236}">
                  <a16:creationId xmlns:a16="http://schemas.microsoft.com/office/drawing/2014/main" id="{294A9CDF-A746-EE47-EE03-CDBAD162FC3D}"/>
                </a:ext>
                <a:ext uri="{C183D7F6-B498-43B3-948B-1728B52AA6E4}">
                  <adec:decorative xmlns:adec="http://schemas.microsoft.com/office/drawing/2017/decorative" val="1"/>
                </a:ext>
              </a:extLst>
            </p:cNvPr>
            <p:cNvSpPr/>
            <p:nvPr/>
          </p:nvSpPr>
          <p:spPr bwMode="auto">
            <a:xfrm rot="10800000">
              <a:off x="4372423" y="1598127"/>
              <a:ext cx="3481389" cy="4769972"/>
            </a:xfrm>
            <a:prstGeom prst="round2SameRect">
              <a:avLst>
                <a:gd name="adj1" fmla="val 5687"/>
                <a:gd name="adj2" fmla="val 0"/>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endParaRPr>
            </a:p>
          </p:txBody>
        </p:sp>
        <p:pic>
          <p:nvPicPr>
            <p:cNvPr id="21" name="Picture 20">
              <a:extLst>
                <a:ext uri="{FF2B5EF4-FFF2-40B4-BE49-F238E27FC236}">
                  <a16:creationId xmlns:a16="http://schemas.microsoft.com/office/drawing/2014/main" id="{8EB2B98F-DF20-8197-9AC7-4189680A3F7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777311" y="3830297"/>
              <a:ext cx="409027" cy="409027"/>
            </a:xfrm>
            <a:prstGeom prst="rect">
              <a:avLst/>
            </a:prstGeom>
          </p:spPr>
        </p:pic>
        <p:sp>
          <p:nvSpPr>
            <p:cNvPr id="15" name="Text Placeholder 20">
              <a:extLst>
                <a:ext uri="{FF2B5EF4-FFF2-40B4-BE49-F238E27FC236}">
                  <a16:creationId xmlns:a16="http://schemas.microsoft.com/office/drawing/2014/main" id="{A0EC2635-C891-32CC-7D4C-396C3CF7CF65}"/>
                </a:ext>
              </a:extLst>
            </p:cNvPr>
            <p:cNvSpPr txBox="1">
              <a:spLocks/>
            </p:cNvSpPr>
            <p:nvPr/>
          </p:nvSpPr>
          <p:spPr>
            <a:xfrm>
              <a:off x="4628487" y="2087581"/>
              <a:ext cx="2969261" cy="523220"/>
            </a:xfrm>
            <a:prstGeom prst="rect">
              <a:avLst/>
            </a:prstGeom>
          </p:spPr>
          <p:txBody>
            <a:bodyPr wrap="square" lIns="91440" tIns="45720" rIns="91440" bIns="45720" anchor="t">
              <a:spAutoFit/>
            </a:bodyPr>
            <a:lstStyle>
              <a:lvl1pPr marL="0" marR="0" indent="0" algn="l" defTabSz="932742" rtl="0" eaLnBrk="1" fontAlgn="auto" latinLnBrk="0" hangingPunct="1">
                <a:lnSpc>
                  <a:spcPct val="100000"/>
                </a:lnSpc>
                <a:spcBef>
                  <a:spcPts val="12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1pPr>
              <a:lvl2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2pPr>
              <a:lvl3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3pPr>
              <a:lvl4pPr marL="0" marR="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sz="1400" kern="1200" cap="all" spc="100" baseline="0">
                  <a:solidFill>
                    <a:schemeClr val="accent2"/>
                  </a:solidFill>
                  <a:latin typeface="+mn-lt"/>
                  <a:ea typeface="+mn-ea"/>
                  <a:cs typeface="Segoe UI Light" panose="020B0502040204020203" pitchFamily="34" charset="0"/>
                </a:defRPr>
              </a:lvl4pPr>
              <a:lvl5pPr marL="0" marR="0" indent="0" algn="l" defTabSz="932742" rtl="0" eaLnBrk="1" fontAlgn="auto" latinLnBrk="0" hangingPunct="1">
                <a:lnSpc>
                  <a:spcPct val="100000"/>
                </a:lnSpc>
                <a:spcBef>
                  <a:spcPts val="0"/>
                </a:spcBef>
                <a:spcAft>
                  <a:spcPts val="60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5pPr>
              <a:lvl6pPr marL="0" indent="0" algn="l" defTabSz="932742" rtl="0" eaLnBrk="1" latinLnBrk="0" hangingPunct="1">
                <a:spcBef>
                  <a:spcPts val="0"/>
                </a:spcBef>
                <a:spcAft>
                  <a:spcPts val="600"/>
                </a:spcAft>
                <a:buFont typeface="Arial" pitchFamily="34" charset="0"/>
                <a:buNone/>
                <a:defRPr sz="1400" b="1" kern="1200">
                  <a:solidFill>
                    <a:schemeClr val="tx1"/>
                  </a:solidFill>
                  <a:latin typeface="+mn-lt"/>
                  <a:ea typeface="+mn-ea"/>
                  <a:cs typeface="Segoe UI Light" panose="020B0502040204020203" pitchFamily="34" charset="0"/>
                </a:defRPr>
              </a:lvl6pPr>
              <a:lvl7pPr marL="0" indent="0" algn="l" defTabSz="932742" rtl="0" eaLnBrk="1" latinLnBrk="0" hangingPunct="1">
                <a:spcBef>
                  <a:spcPts val="0"/>
                </a:spcBef>
                <a:spcAft>
                  <a:spcPts val="600"/>
                </a:spcAft>
                <a:buFont typeface="Arial" pitchFamily="34" charset="0"/>
                <a:buNone/>
                <a:defRPr sz="1400" kern="1200">
                  <a:solidFill>
                    <a:schemeClr val="accent2"/>
                  </a:solidFill>
                  <a:latin typeface="+mn-lt"/>
                  <a:ea typeface="+mn-ea"/>
                  <a:cs typeface="Segoe UI Light" panose="020B0502040204020203" pitchFamily="34" charset="0"/>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2800" b="0" i="0" u="none" strike="noStrike" kern="0" cap="none" spc="0" normalizeH="0" baseline="0" noProof="0">
                  <a:ln>
                    <a:noFill/>
                  </a:ln>
                  <a:solidFill>
                    <a:srgbClr val="000000"/>
                  </a:solidFill>
                  <a:effectLst/>
                  <a:uLnTx/>
                  <a:uFillTx/>
                  <a:latin typeface="Segoe UI Semibold"/>
                  <a:ea typeface="+mn-ea"/>
                  <a:cs typeface="Segoe Sans Text Semibold" pitchFamily="2" charset="0"/>
                </a:rPr>
                <a:t>Choice</a:t>
              </a:r>
            </a:p>
          </p:txBody>
        </p:sp>
        <p:sp>
          <p:nvSpPr>
            <p:cNvPr id="18" name="Text Placeholder 6">
              <a:extLst>
                <a:ext uri="{FF2B5EF4-FFF2-40B4-BE49-F238E27FC236}">
                  <a16:creationId xmlns:a16="http://schemas.microsoft.com/office/drawing/2014/main" id="{F7A85773-49CF-148E-600F-0F5DED3A28DC}"/>
                </a:ext>
              </a:extLst>
            </p:cNvPr>
            <p:cNvSpPr txBox="1">
              <a:spLocks/>
            </p:cNvSpPr>
            <p:nvPr/>
          </p:nvSpPr>
          <p:spPr>
            <a:xfrm>
              <a:off x="4607071" y="2764745"/>
              <a:ext cx="2916936" cy="493776"/>
            </a:xfrm>
            <a:prstGeom prst="rect">
              <a:avLst/>
            </a:prstGeom>
          </p:spPr>
          <p:txBody>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Sans Tex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a:ea typeface="+mn-ea"/>
                  <a:cs typeface="Segoe Sans Text" pitchFamily="2" charset="0"/>
                </a:rPr>
                <a:t>Model choice and flexibility with Foundry Models</a:t>
              </a:r>
            </a:p>
          </p:txBody>
        </p:sp>
        <p:sp>
          <p:nvSpPr>
            <p:cNvPr id="22" name="Text Placeholder 20">
              <a:extLst>
                <a:ext uri="{FF2B5EF4-FFF2-40B4-BE49-F238E27FC236}">
                  <a16:creationId xmlns:a16="http://schemas.microsoft.com/office/drawing/2014/main" id="{E3B8D641-A5E6-7B2E-8BA8-91674BB2B736}"/>
                </a:ext>
              </a:extLst>
            </p:cNvPr>
            <p:cNvSpPr txBox="1">
              <a:spLocks/>
            </p:cNvSpPr>
            <p:nvPr/>
          </p:nvSpPr>
          <p:spPr>
            <a:xfrm>
              <a:off x="5206752" y="3837928"/>
              <a:ext cx="2276462" cy="409028"/>
            </a:xfrm>
            <a:prstGeom prst="rect">
              <a:avLst/>
            </a:prstGeom>
          </p:spPr>
          <p:txBody>
            <a:bodyPr lIns="91440" tIns="45720" rIns="91440" bIns="45720" anchor="t"/>
            <a:lstStyle>
              <a:lvl1pPr marL="0" marR="0" indent="0" algn="l" defTabSz="932742" rtl="0" eaLnBrk="1" fontAlgn="auto" latinLnBrk="0" hangingPunct="1">
                <a:lnSpc>
                  <a:spcPct val="100000"/>
                </a:lnSpc>
                <a:spcBef>
                  <a:spcPts val="12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1pPr>
              <a:lvl2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2pPr>
              <a:lvl3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3pPr>
              <a:lvl4pPr marL="0" marR="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sz="1400" kern="1200" cap="all" spc="100" baseline="0">
                  <a:solidFill>
                    <a:schemeClr val="accent2"/>
                  </a:solidFill>
                  <a:latin typeface="+mn-lt"/>
                  <a:ea typeface="+mn-ea"/>
                  <a:cs typeface="Segoe UI Light" panose="020B0502040204020203" pitchFamily="34" charset="0"/>
                </a:defRPr>
              </a:lvl4pPr>
              <a:lvl5pPr marL="0" marR="0" indent="0" algn="l" defTabSz="932742" rtl="0" eaLnBrk="1" fontAlgn="auto" latinLnBrk="0" hangingPunct="1">
                <a:lnSpc>
                  <a:spcPct val="100000"/>
                </a:lnSpc>
                <a:spcBef>
                  <a:spcPts val="0"/>
                </a:spcBef>
                <a:spcAft>
                  <a:spcPts val="60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5pPr>
              <a:lvl6pPr marL="0" indent="0" algn="l" defTabSz="932742" rtl="0" eaLnBrk="1" latinLnBrk="0" hangingPunct="1">
                <a:spcBef>
                  <a:spcPts val="0"/>
                </a:spcBef>
                <a:spcAft>
                  <a:spcPts val="600"/>
                </a:spcAft>
                <a:buFont typeface="Arial" pitchFamily="34" charset="0"/>
                <a:buNone/>
                <a:defRPr sz="1400" b="1" kern="1200">
                  <a:solidFill>
                    <a:schemeClr val="tx1"/>
                  </a:solidFill>
                  <a:latin typeface="+mn-lt"/>
                  <a:ea typeface="+mn-ea"/>
                  <a:cs typeface="Segoe UI Light" panose="020B0502040204020203" pitchFamily="34" charset="0"/>
                </a:defRPr>
              </a:lvl6pPr>
              <a:lvl7pPr marL="0" indent="0" algn="l" defTabSz="932742" rtl="0" eaLnBrk="1" latinLnBrk="0" hangingPunct="1">
                <a:spcBef>
                  <a:spcPts val="0"/>
                </a:spcBef>
                <a:spcAft>
                  <a:spcPts val="600"/>
                </a:spcAft>
                <a:buFont typeface="Arial" pitchFamily="34" charset="0"/>
                <a:buNone/>
                <a:defRPr sz="1400" kern="1200">
                  <a:solidFill>
                    <a:schemeClr val="accent2"/>
                  </a:solidFill>
                  <a:latin typeface="+mn-lt"/>
                  <a:ea typeface="+mn-ea"/>
                  <a:cs typeface="Segoe UI Light" panose="020B0502040204020203" pitchFamily="34" charset="0"/>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Segoe Sans Text" pitchFamily="2" charset="0"/>
                </a:rPr>
                <a:t>Azure OpenAI</a:t>
              </a:r>
            </a:p>
            <a:p>
              <a:pPr marL="0" marR="0" lvl="0" indent="0" algn="l"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14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GPT-4o, GPT-4.1 family </a:t>
              </a:r>
            </a:p>
          </p:txBody>
        </p:sp>
        <p:sp>
          <p:nvSpPr>
            <p:cNvPr id="7" name="Content Placeholder 24">
              <a:extLst>
                <a:ext uri="{FF2B5EF4-FFF2-40B4-BE49-F238E27FC236}">
                  <a16:creationId xmlns:a16="http://schemas.microsoft.com/office/drawing/2014/main" id="{30F0C58C-6783-98BE-B045-8031D3FDAE3E}"/>
                </a:ext>
              </a:extLst>
            </p:cNvPr>
            <p:cNvSpPr txBox="1">
              <a:spLocks/>
            </p:cNvSpPr>
            <p:nvPr/>
          </p:nvSpPr>
          <p:spPr>
            <a:xfrm>
              <a:off x="4741371" y="4503811"/>
              <a:ext cx="2916936" cy="1780706"/>
            </a:xfrm>
            <a:prstGeom prst="rect">
              <a:avLst/>
            </a:prstGeom>
          </p:spPr>
          <p:txBody>
            <a:bodyPr>
              <a:norm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Sans Tex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73038" marR="0" lvl="0" indent="-173038" algn="l" defTabSz="932742" rtl="0" eaLnBrk="1" fontAlgn="auto" latinLnBrk="0" hangingPunct="1">
                <a:lnSpc>
                  <a:spcPct val="100000"/>
                </a:lnSpc>
                <a:spcBef>
                  <a:spcPct val="20000"/>
                </a:spcBef>
                <a:spcAft>
                  <a:spcPts val="900"/>
                </a:spcAft>
                <a:buClrTx/>
                <a:buSzPct val="90000"/>
                <a:buFont typeface="Wingdings" panose="05000000000000000000" pitchFamily="2" charset="2"/>
                <a:buChar char="§"/>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Use PTUs to scale</a:t>
              </a:r>
            </a:p>
            <a:p>
              <a:pPr marL="173038" marR="0" lvl="0" indent="-173038" algn="l" defTabSz="932742" rtl="0" eaLnBrk="1" fontAlgn="auto" latinLnBrk="0" hangingPunct="1">
                <a:lnSpc>
                  <a:spcPct val="100000"/>
                </a:lnSpc>
                <a:spcBef>
                  <a:spcPct val="20000"/>
                </a:spcBef>
                <a:spcAft>
                  <a:spcPts val="900"/>
                </a:spcAft>
                <a:buClrTx/>
                <a:buSzPct val="90000"/>
                <a:buFont typeface="Wingdings" panose="05000000000000000000" pitchFamily="2" charset="2"/>
                <a:buChar char="§"/>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Cost control</a:t>
              </a:r>
            </a:p>
            <a:p>
              <a:pPr marL="173038" marR="0" lvl="0" indent="-173038" algn="l" defTabSz="932742" rtl="0" eaLnBrk="1" fontAlgn="auto" latinLnBrk="0" hangingPunct="1">
                <a:lnSpc>
                  <a:spcPct val="100000"/>
                </a:lnSpc>
                <a:spcBef>
                  <a:spcPct val="20000"/>
                </a:spcBef>
                <a:spcAft>
                  <a:spcPts val="900"/>
                </a:spcAft>
                <a:buClrTx/>
                <a:buSzPct val="90000"/>
                <a:buFont typeface="Wingdings" panose="05000000000000000000" pitchFamily="2" charset="2"/>
                <a:buChar char="§"/>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Region expansion</a:t>
              </a:r>
            </a:p>
          </p:txBody>
        </p:sp>
      </p:grpSp>
      <p:grpSp>
        <p:nvGrpSpPr>
          <p:cNvPr id="26" name="Group 25">
            <a:extLst>
              <a:ext uri="{FF2B5EF4-FFF2-40B4-BE49-F238E27FC236}">
                <a16:creationId xmlns:a16="http://schemas.microsoft.com/office/drawing/2014/main" id="{DD190A41-5E5C-EFAA-F550-8699CCE59570}"/>
              </a:ext>
            </a:extLst>
          </p:cNvPr>
          <p:cNvGrpSpPr/>
          <p:nvPr/>
        </p:nvGrpSpPr>
        <p:grpSpPr>
          <a:xfrm>
            <a:off x="589564" y="1572794"/>
            <a:ext cx="3481389" cy="4769971"/>
            <a:chOff x="8116274" y="1598128"/>
            <a:chExt cx="3481389" cy="4769971"/>
          </a:xfrm>
        </p:grpSpPr>
        <p:sp>
          <p:nvSpPr>
            <p:cNvPr id="3" name="Rounded Rectangle 11">
              <a:extLst>
                <a:ext uri="{FF2B5EF4-FFF2-40B4-BE49-F238E27FC236}">
                  <a16:creationId xmlns:a16="http://schemas.microsoft.com/office/drawing/2014/main" id="{14C5F8B7-EF01-454E-C23D-B2AD4DD267F4}"/>
                </a:ext>
                <a:ext uri="{C183D7F6-B498-43B3-948B-1728B52AA6E4}">
                  <adec:decorative xmlns:adec="http://schemas.microsoft.com/office/drawing/2017/decorative" val="1"/>
                </a:ext>
              </a:extLst>
            </p:cNvPr>
            <p:cNvSpPr/>
            <p:nvPr/>
          </p:nvSpPr>
          <p:spPr bwMode="auto">
            <a:xfrm rot="10800000">
              <a:off x="8116274" y="1598128"/>
              <a:ext cx="3481389" cy="4769971"/>
            </a:xfrm>
            <a:prstGeom prst="round2SameRect">
              <a:avLst>
                <a:gd name="adj1" fmla="val 5687"/>
                <a:gd name="adj2" fmla="val 0"/>
              </a:avLst>
            </a:prstGeom>
            <a:noFill/>
            <a:ln w="12700" cap="rnd">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42634" rIns="0" bIns="0" numCol="1" spcCol="0" rtlCol="0" fromWordArt="0" anchor="ctr" anchorCtr="0" forceAA="0" compatLnSpc="1">
              <a:prstTxWarp prst="textNoShape">
                <a:avLst/>
              </a:prstTxWarp>
              <a:noAutofit/>
            </a:bodyPr>
            <a:lstStyle/>
            <a:p>
              <a:pPr marL="0" marR="0" lvl="0" indent="0" algn="ctr" defTabSz="811670" rtl="0" eaLnBrk="1" fontAlgn="auto" latinLnBrk="0" hangingPunct="1">
                <a:lnSpc>
                  <a:spcPct val="100000"/>
                </a:lnSpc>
                <a:spcBef>
                  <a:spcPts val="174"/>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Segoe UI" panose="020B0502040204020203" pitchFamily="34" charset="0"/>
                <a:ea typeface="+mn-ea"/>
                <a:cs typeface="Segoe UI" panose="020B0502040204020203" pitchFamily="34" charset="0"/>
              </a:endParaRPr>
            </a:p>
          </p:txBody>
        </p:sp>
        <p:sp>
          <p:nvSpPr>
            <p:cNvPr id="16" name="Text Placeholder 20">
              <a:extLst>
                <a:ext uri="{FF2B5EF4-FFF2-40B4-BE49-F238E27FC236}">
                  <a16:creationId xmlns:a16="http://schemas.microsoft.com/office/drawing/2014/main" id="{72D8DD21-EE21-FEAB-3C57-F078B3315E50}"/>
                </a:ext>
              </a:extLst>
            </p:cNvPr>
            <p:cNvSpPr txBox="1">
              <a:spLocks/>
            </p:cNvSpPr>
            <p:nvPr/>
          </p:nvSpPr>
          <p:spPr>
            <a:xfrm>
              <a:off x="8233332" y="2090026"/>
              <a:ext cx="3257179" cy="523220"/>
            </a:xfrm>
            <a:prstGeom prst="rect">
              <a:avLst/>
            </a:prstGeom>
          </p:spPr>
          <p:txBody>
            <a:bodyPr wrap="square" lIns="91440" tIns="45720" rIns="91440" bIns="45720" anchor="t">
              <a:spAutoFit/>
            </a:bodyPr>
            <a:lstStyle>
              <a:lvl1pPr marL="0" marR="0" indent="0" algn="l" defTabSz="932742" rtl="0" eaLnBrk="1" fontAlgn="auto" latinLnBrk="0" hangingPunct="1">
                <a:lnSpc>
                  <a:spcPct val="100000"/>
                </a:lnSpc>
                <a:spcBef>
                  <a:spcPts val="12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1pPr>
              <a:lvl2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20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2pPr>
              <a:lvl3pPr marL="0" marR="0" indent="0" algn="l" defTabSz="932742" rtl="0" eaLnBrk="1" fontAlgn="auto" latinLnBrk="0" hangingPunct="1">
                <a:lnSpc>
                  <a:spcPct val="100000"/>
                </a:lnSpc>
                <a:spcBef>
                  <a:spcPct val="20000"/>
                </a:spcBef>
                <a:spcAft>
                  <a:spcPts val="600"/>
                </a:spcAft>
                <a:buClrTx/>
                <a:buSzPct val="90000"/>
                <a:buFont typeface="Wingdings" panose="05000000000000000000" pitchFamily="2" charset="2"/>
                <a:buNone/>
                <a:tabLst/>
                <a:defRPr sz="16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3pPr>
              <a:lvl4pPr marL="0" marR="0" indent="0" algn="l" defTabSz="932742" rtl="0" eaLnBrk="1" fontAlgn="auto" latinLnBrk="0" hangingPunct="1">
                <a:lnSpc>
                  <a:spcPct val="100000"/>
                </a:lnSpc>
                <a:spcBef>
                  <a:spcPts val="600"/>
                </a:spcBef>
                <a:spcAft>
                  <a:spcPts val="600"/>
                </a:spcAft>
                <a:buClrTx/>
                <a:buSzPct val="90000"/>
                <a:buFont typeface="Wingdings" panose="05000000000000000000" pitchFamily="2" charset="2"/>
                <a:buNone/>
                <a:tabLst/>
                <a:defRPr sz="1400" kern="1200" cap="all" spc="100" baseline="0">
                  <a:solidFill>
                    <a:schemeClr val="accent2"/>
                  </a:solidFill>
                  <a:latin typeface="+mn-lt"/>
                  <a:ea typeface="+mn-ea"/>
                  <a:cs typeface="Segoe UI Light" panose="020B0502040204020203" pitchFamily="34" charset="0"/>
                </a:defRPr>
              </a:lvl4pPr>
              <a:lvl5pPr marL="0" marR="0" indent="0" algn="l" defTabSz="932742" rtl="0" eaLnBrk="1" fontAlgn="auto" latinLnBrk="0" hangingPunct="1">
                <a:lnSpc>
                  <a:spcPct val="100000"/>
                </a:lnSpc>
                <a:spcBef>
                  <a:spcPts val="0"/>
                </a:spcBef>
                <a:spcAft>
                  <a:spcPts val="600"/>
                </a:spcAft>
                <a:buClrTx/>
                <a:buSzPct val="90000"/>
                <a:buFont typeface="Wingdings" panose="05000000000000000000" pitchFamily="2" charset="2"/>
                <a:buNone/>
                <a:tabLst/>
                <a:defRPr sz="1400" kern="1200" spc="0" baseline="0">
                  <a:gradFill>
                    <a:gsLst>
                      <a:gs pos="1250">
                        <a:schemeClr val="tx1"/>
                      </a:gs>
                      <a:gs pos="100000">
                        <a:schemeClr val="tx1"/>
                      </a:gs>
                    </a:gsLst>
                    <a:lin ang="5400000" scaled="0"/>
                  </a:gradFill>
                  <a:latin typeface="+mn-lt"/>
                  <a:ea typeface="+mn-ea"/>
                  <a:cs typeface="Segoe UI Light" panose="020B0502040204020203" pitchFamily="34" charset="0"/>
                </a:defRPr>
              </a:lvl5pPr>
              <a:lvl6pPr marL="0" indent="0" algn="l" defTabSz="932742" rtl="0" eaLnBrk="1" latinLnBrk="0" hangingPunct="1">
                <a:spcBef>
                  <a:spcPts val="0"/>
                </a:spcBef>
                <a:spcAft>
                  <a:spcPts val="600"/>
                </a:spcAft>
                <a:buFont typeface="Arial" pitchFamily="34" charset="0"/>
                <a:buNone/>
                <a:defRPr sz="1400" b="1" kern="1200">
                  <a:solidFill>
                    <a:schemeClr val="tx1"/>
                  </a:solidFill>
                  <a:latin typeface="+mn-lt"/>
                  <a:ea typeface="+mn-ea"/>
                  <a:cs typeface="Segoe UI Light" panose="020B0502040204020203" pitchFamily="34" charset="0"/>
                </a:defRPr>
              </a:lvl6pPr>
              <a:lvl7pPr marL="0" indent="0" algn="l" defTabSz="932742" rtl="0" eaLnBrk="1" latinLnBrk="0" hangingPunct="1">
                <a:spcBef>
                  <a:spcPts val="0"/>
                </a:spcBef>
                <a:spcAft>
                  <a:spcPts val="600"/>
                </a:spcAft>
                <a:buFont typeface="Arial" pitchFamily="34" charset="0"/>
                <a:buNone/>
                <a:defRPr sz="1400" kern="1200">
                  <a:solidFill>
                    <a:schemeClr val="accent2"/>
                  </a:solidFill>
                  <a:latin typeface="+mn-lt"/>
                  <a:ea typeface="+mn-ea"/>
                  <a:cs typeface="Segoe UI Light" panose="020B0502040204020203" pitchFamily="34" charset="0"/>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2800" b="0" i="0" u="none" strike="noStrike" kern="0" cap="none" spc="0" normalizeH="0" baseline="0" noProof="0">
                  <a:ln>
                    <a:noFill/>
                  </a:ln>
                  <a:solidFill>
                    <a:srgbClr val="000000"/>
                  </a:solidFill>
                  <a:effectLst/>
                  <a:uLnTx/>
                  <a:uFillTx/>
                  <a:latin typeface="Segoe UI Semibold"/>
                  <a:ea typeface="+mn-ea"/>
                  <a:cs typeface="Segoe Sans Text Semibold" pitchFamily="2" charset="0"/>
                </a:rPr>
                <a:t>Prebuilt Analyzers</a:t>
              </a:r>
            </a:p>
          </p:txBody>
        </p:sp>
        <p:sp>
          <p:nvSpPr>
            <p:cNvPr id="19" name="Text Placeholder 7">
              <a:extLst>
                <a:ext uri="{FF2B5EF4-FFF2-40B4-BE49-F238E27FC236}">
                  <a16:creationId xmlns:a16="http://schemas.microsoft.com/office/drawing/2014/main" id="{B0DD6C6D-7CFC-68B5-7323-A59C6040F03C}"/>
                </a:ext>
              </a:extLst>
            </p:cNvPr>
            <p:cNvSpPr txBox="1">
              <a:spLocks/>
            </p:cNvSpPr>
            <p:nvPr/>
          </p:nvSpPr>
          <p:spPr>
            <a:xfrm>
              <a:off x="8405641" y="2764745"/>
              <a:ext cx="2914650" cy="493776"/>
            </a:xfrm>
            <a:prstGeom prst="rect">
              <a:avLst/>
            </a:prstGeom>
          </p:spPr>
          <p:txBody>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Sans Tex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a:ea typeface="+mn-ea"/>
                  <a:cs typeface="Segoe Sans Text" pitchFamily="2" charset="0"/>
                </a:rPr>
                <a:t>Prebuilt for common enterprise scenarios</a:t>
              </a:r>
            </a:p>
          </p:txBody>
        </p:sp>
        <p:sp>
          <p:nvSpPr>
            <p:cNvPr id="8" name="Content Placeholder 24">
              <a:extLst>
                <a:ext uri="{FF2B5EF4-FFF2-40B4-BE49-F238E27FC236}">
                  <a16:creationId xmlns:a16="http://schemas.microsoft.com/office/drawing/2014/main" id="{BAC6FAF9-8C0D-2F4E-24FC-85E0F7D9E5CA}"/>
                </a:ext>
              </a:extLst>
            </p:cNvPr>
            <p:cNvSpPr txBox="1">
              <a:spLocks/>
            </p:cNvSpPr>
            <p:nvPr/>
          </p:nvSpPr>
          <p:spPr>
            <a:xfrm>
              <a:off x="9148406" y="3451311"/>
              <a:ext cx="2286255" cy="2454220"/>
            </a:xfrm>
            <a:prstGeom prst="rect">
              <a:avLst/>
            </a:prstGeom>
          </p:spPr>
          <p:txBody>
            <a:bodyPr>
              <a:normAutofit lnSpcReduction="10000"/>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Sans Tex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90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RAG Analyzers – structure, figures and summaries</a:t>
              </a:r>
            </a:p>
            <a:p>
              <a:pPr marL="0" marR="0" lvl="0" indent="0" algn="l" defTabSz="932742" rtl="0" eaLnBrk="1" fontAlgn="auto" latinLnBrk="0" hangingPunct="1">
                <a:lnSpc>
                  <a:spcPct val="100000"/>
                </a:lnSpc>
                <a:spcBef>
                  <a:spcPct val="20000"/>
                </a:spcBef>
                <a:spcAft>
                  <a:spcPts val="90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Financial &amp; Tax – Procurement, tax and bank statements</a:t>
              </a:r>
            </a:p>
            <a:p>
              <a:pPr marL="0" marR="0" lvl="0" indent="0" algn="l" defTabSz="932742" rtl="0" eaLnBrk="1" fontAlgn="auto" latinLnBrk="0" hangingPunct="1">
                <a:lnSpc>
                  <a:spcPct val="100000"/>
                </a:lnSpc>
                <a:spcBef>
                  <a:spcPct val="20000"/>
                </a:spcBef>
                <a:spcAft>
                  <a:spcPts val="90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Identity verification </a:t>
              </a:r>
            </a:p>
            <a:p>
              <a:pPr marL="0" marR="0" lvl="0" indent="0" algn="l" defTabSz="932742" rtl="0" eaLnBrk="1" fontAlgn="auto" latinLnBrk="0" hangingPunct="1">
                <a:lnSpc>
                  <a:spcPct val="100000"/>
                </a:lnSpc>
                <a:spcBef>
                  <a:spcPct val="20000"/>
                </a:spcBef>
                <a:spcAft>
                  <a:spcPts val="900"/>
                </a:spcAft>
                <a:buClrTx/>
                <a:buSzPct val="90000"/>
                <a:buFont typeface="Wingdings" panose="05000000000000000000" pitchFamily="2" charset="2"/>
                <a:buNone/>
                <a:tabLst/>
                <a:defRPr/>
              </a:pPr>
              <a:r>
                <a:rPr kumimoji="0" lang="en-US" sz="16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rPr>
                <a:t>And more…</a:t>
              </a:r>
            </a:p>
            <a:p>
              <a:pPr marL="0" marR="0" lvl="0" indent="0" algn="l" defTabSz="932742" rtl="0" eaLnBrk="1" fontAlgn="auto" latinLnBrk="0" hangingPunct="1">
                <a:lnSpc>
                  <a:spcPct val="100000"/>
                </a:lnSpc>
                <a:spcBef>
                  <a:spcPct val="20000"/>
                </a:spcBef>
                <a:spcAft>
                  <a:spcPts val="900"/>
                </a:spcAft>
                <a:buClrTx/>
                <a:buSzPct val="90000"/>
                <a:buFont typeface="Wingdings" panose="05000000000000000000" pitchFamily="2" charset="2"/>
                <a:buNone/>
                <a:tabLst/>
                <a:defRPr/>
              </a:pPr>
              <a:endParaRPr kumimoji="0" lang="en-US" sz="800" b="0" i="0" u="none" strike="noStrike" kern="1200" cap="none" spc="0" normalizeH="0" baseline="0" noProof="0">
                <a:ln>
                  <a:noFill/>
                </a:ln>
                <a:solidFill>
                  <a:srgbClr val="000000"/>
                </a:solidFill>
                <a:effectLst/>
                <a:uLnTx/>
                <a:uFillTx/>
                <a:latin typeface="Segoe UI Light" panose="020B0502040204020203" pitchFamily="34" charset="0"/>
                <a:ea typeface="+mn-ea"/>
                <a:cs typeface="Segoe UI Light" panose="020B0502040204020203" pitchFamily="34" charset="0"/>
              </a:endParaRPr>
            </a:p>
          </p:txBody>
        </p:sp>
        <p:sp>
          <p:nvSpPr>
            <p:cNvPr id="24" name="Rectangle 23" descr="Head with Gears">
              <a:extLst>
                <a:ext uri="{FF2B5EF4-FFF2-40B4-BE49-F238E27FC236}">
                  <a16:creationId xmlns:a16="http://schemas.microsoft.com/office/drawing/2014/main" id="{CE9C73A4-CA46-18C6-ADBF-262AC45124FD}"/>
                </a:ext>
              </a:extLst>
            </p:cNvPr>
            <p:cNvSpPr/>
            <p:nvPr/>
          </p:nvSpPr>
          <p:spPr>
            <a:xfrm>
              <a:off x="8507509" y="3447585"/>
              <a:ext cx="674109" cy="674109"/>
            </a:xfrm>
            <a:prstGeom prst="rect">
              <a:avLst/>
            </a:prstGeom>
            <a:blipFill rotWithShape="1">
              <a:blip r:embed="rId4"/>
              <a:srcRect/>
              <a:stretch>
                <a:fillRect t="-2000" b="-2000"/>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38" name="Rectangle 37" descr="Money">
              <a:extLst>
                <a:ext uri="{FF2B5EF4-FFF2-40B4-BE49-F238E27FC236}">
                  <a16:creationId xmlns:a16="http://schemas.microsoft.com/office/drawing/2014/main" id="{71B7AEBD-F944-B500-A32A-4F812DE8499D}"/>
                </a:ext>
              </a:extLst>
            </p:cNvPr>
            <p:cNvSpPr/>
            <p:nvPr/>
          </p:nvSpPr>
          <p:spPr>
            <a:xfrm>
              <a:off x="8507509" y="4310758"/>
              <a:ext cx="709395" cy="674109"/>
            </a:xfrm>
            <a:prstGeom prst="rect">
              <a:avLst/>
            </a:prstGeom>
            <a:blipFill rotWithShape="1">
              <a:blip r:embed="rId5"/>
              <a:srcRect/>
              <a:stretch>
                <a:fillRect t="-2000" b="-2000"/>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43" name="Rectangle 42" descr="Employee Badge">
              <a:extLst>
                <a:ext uri="{FF2B5EF4-FFF2-40B4-BE49-F238E27FC236}">
                  <a16:creationId xmlns:a16="http://schemas.microsoft.com/office/drawing/2014/main" id="{A6CEE7C7-4831-D082-EA0F-8F7B05528E61}"/>
                </a:ext>
              </a:extLst>
            </p:cNvPr>
            <p:cNvSpPr/>
            <p:nvPr/>
          </p:nvSpPr>
          <p:spPr>
            <a:xfrm>
              <a:off x="8507509" y="5173931"/>
              <a:ext cx="709395" cy="633395"/>
            </a:xfrm>
            <a:prstGeom prst="rect">
              <a:avLst/>
            </a:prstGeom>
            <a:blipFill rotWithShape="1">
              <a:blip r:embed="rId6"/>
              <a:srcRect/>
              <a:stretch>
                <a:fillRect t="-2000" b="-2000"/>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9" name="Группа 37" descr="Plus Icon combinign the columns">
            <a:extLst>
              <a:ext uri="{FF2B5EF4-FFF2-40B4-BE49-F238E27FC236}">
                <a16:creationId xmlns:a16="http://schemas.microsoft.com/office/drawing/2014/main" id="{D6DEEDC7-B3E2-5574-6466-1BCEB15CCE8B}"/>
              </a:ext>
            </a:extLst>
          </p:cNvPr>
          <p:cNvGrpSpPr/>
          <p:nvPr/>
        </p:nvGrpSpPr>
        <p:grpSpPr>
          <a:xfrm>
            <a:off x="3881953" y="3279861"/>
            <a:ext cx="674109" cy="674109"/>
            <a:chOff x="5732995" y="3772614"/>
            <a:chExt cx="741520" cy="741520"/>
          </a:xfrm>
        </p:grpSpPr>
        <p:sp>
          <p:nvSpPr>
            <p:cNvPr id="10" name="Oval 56">
              <a:extLst>
                <a:ext uri="{FF2B5EF4-FFF2-40B4-BE49-F238E27FC236}">
                  <a16:creationId xmlns:a16="http://schemas.microsoft.com/office/drawing/2014/main" id="{9FE6A4E4-4F72-FCB3-0C7B-B204F15CF1A3}"/>
                </a:ext>
                <a:ext uri="{C183D7F6-B498-43B3-948B-1728B52AA6E4}">
                  <adec:decorative xmlns:adec="http://schemas.microsoft.com/office/drawing/2017/decorative" val="1"/>
                </a:ext>
              </a:extLst>
            </p:cNvPr>
            <p:cNvSpPr/>
            <p:nvPr/>
          </p:nvSpPr>
          <p:spPr bwMode="auto">
            <a:xfrm>
              <a:off x="5732995" y="3772614"/>
              <a:ext cx="741520" cy="741520"/>
            </a:xfrm>
            <a:prstGeom prst="ellipse">
              <a:avLst/>
            </a:prstGeom>
            <a:gradFill flip="none" rotWithShape="1">
              <a:gsLst>
                <a:gs pos="0">
                  <a:srgbClr val="AC35AF"/>
                </a:gs>
                <a:gs pos="100000">
                  <a:srgbClr val="0A6BBA"/>
                </a:gs>
              </a:gsLst>
              <a:path path="circle">
                <a:fillToRect l="100000" t="100000"/>
              </a:path>
              <a:tileRect r="-100000" b="-100000"/>
            </a:gradFill>
          </p:spPr>
          <p:txBody>
            <a:bodyPr wrap="none" lIns="146957" tIns="25718" rIns="146957" bIns="27432" rtlCol="0">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endParaRPr kumimoji="0" lang="en-US" sz="1400" b="1" i="0" u="none" strike="noStrike" kern="1200" cap="none" spc="0" normalizeH="0" baseline="0" noProof="0">
                <a:ln w="3175">
                  <a:noFill/>
                </a:ln>
                <a:solidFill>
                  <a:srgbClr val="000000"/>
                </a:solidFill>
                <a:effectLst/>
                <a:uLnTx/>
                <a:uFillTx/>
                <a:latin typeface="Segoe UI Semibold"/>
                <a:ea typeface="+mn-ea"/>
                <a:cs typeface="Segoe UI" pitchFamily="34" charset="0"/>
              </a:endParaRPr>
            </a:p>
          </p:txBody>
        </p:sp>
        <p:pic>
          <p:nvPicPr>
            <p:cNvPr id="11" name="Graphic 55">
              <a:extLst>
                <a:ext uri="{FF2B5EF4-FFF2-40B4-BE49-F238E27FC236}">
                  <a16:creationId xmlns:a16="http://schemas.microsoft.com/office/drawing/2014/main" id="{03F80FE2-0DD9-0954-5AEF-3476C9A163A3}"/>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41987" y="3881607"/>
              <a:ext cx="523535" cy="523535"/>
            </a:xfrm>
            <a:prstGeom prst="rect">
              <a:avLst/>
            </a:prstGeom>
            <a:effectLst/>
            <a:scene3d>
              <a:camera prst="perspectiveRight" fov="2700000">
                <a:rot lat="0" lon="21594000" rev="0"/>
              </a:camera>
              <a:lightRig rig="flat" dir="t"/>
            </a:scene3d>
            <a:sp3d>
              <a:contourClr>
                <a:schemeClr val="bg1"/>
              </a:contourClr>
            </a:sp3d>
          </p:spPr>
        </p:pic>
      </p:grpSp>
      <p:grpSp>
        <p:nvGrpSpPr>
          <p:cNvPr id="12" name="Группа 2047" descr="Plus Icon combinign the columns">
            <a:extLst>
              <a:ext uri="{FF2B5EF4-FFF2-40B4-BE49-F238E27FC236}">
                <a16:creationId xmlns:a16="http://schemas.microsoft.com/office/drawing/2014/main" id="{E5AE95D4-38EF-2065-3B3B-96E410D33CDD}"/>
              </a:ext>
            </a:extLst>
          </p:cNvPr>
          <p:cNvGrpSpPr/>
          <p:nvPr/>
        </p:nvGrpSpPr>
        <p:grpSpPr>
          <a:xfrm>
            <a:off x="7658307" y="3279860"/>
            <a:ext cx="674109" cy="674109"/>
            <a:chOff x="5732995" y="3772614"/>
            <a:chExt cx="741520" cy="741520"/>
          </a:xfrm>
        </p:grpSpPr>
        <p:sp>
          <p:nvSpPr>
            <p:cNvPr id="13" name="Oval 56">
              <a:extLst>
                <a:ext uri="{FF2B5EF4-FFF2-40B4-BE49-F238E27FC236}">
                  <a16:creationId xmlns:a16="http://schemas.microsoft.com/office/drawing/2014/main" id="{662BC401-9295-3B50-3F15-530508952FB6}"/>
                </a:ext>
                <a:ext uri="{C183D7F6-B498-43B3-948B-1728B52AA6E4}">
                  <adec:decorative xmlns:adec="http://schemas.microsoft.com/office/drawing/2017/decorative" val="1"/>
                </a:ext>
              </a:extLst>
            </p:cNvPr>
            <p:cNvSpPr/>
            <p:nvPr/>
          </p:nvSpPr>
          <p:spPr bwMode="auto">
            <a:xfrm>
              <a:off x="5732995" y="3772614"/>
              <a:ext cx="741520" cy="741520"/>
            </a:xfrm>
            <a:prstGeom prst="ellipse">
              <a:avLst/>
            </a:prstGeom>
            <a:gradFill flip="none" rotWithShape="1">
              <a:gsLst>
                <a:gs pos="0">
                  <a:srgbClr val="AC35AF"/>
                </a:gs>
                <a:gs pos="100000">
                  <a:srgbClr val="0A6BBA"/>
                </a:gs>
              </a:gsLst>
              <a:path path="circle">
                <a:fillToRect l="100000" t="100000"/>
              </a:path>
              <a:tileRect r="-100000" b="-100000"/>
            </a:gradFill>
          </p:spPr>
          <p:txBody>
            <a:bodyPr wrap="none" lIns="146957" tIns="25718" rIns="146957" bIns="27432" rtlCol="0">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endParaRPr kumimoji="0" lang="en-US" sz="1400" b="1" i="0" u="none" strike="noStrike" kern="1200" cap="none" spc="0" normalizeH="0" baseline="0" noProof="0">
                <a:ln w="3175">
                  <a:noFill/>
                </a:ln>
                <a:solidFill>
                  <a:srgbClr val="000000"/>
                </a:solidFill>
                <a:effectLst/>
                <a:uLnTx/>
                <a:uFillTx/>
                <a:latin typeface="Segoe UI Semibold"/>
                <a:ea typeface="+mn-ea"/>
                <a:cs typeface="Segoe UI" pitchFamily="34" charset="0"/>
              </a:endParaRPr>
            </a:p>
          </p:txBody>
        </p:sp>
        <p:pic>
          <p:nvPicPr>
            <p:cNvPr id="14" name="Graphic 55">
              <a:extLst>
                <a:ext uri="{FF2B5EF4-FFF2-40B4-BE49-F238E27FC236}">
                  <a16:creationId xmlns:a16="http://schemas.microsoft.com/office/drawing/2014/main" id="{BFB7149B-7F95-AF86-77E0-5AAE38AA784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41987" y="3881607"/>
              <a:ext cx="523535" cy="523535"/>
            </a:xfrm>
            <a:prstGeom prst="rect">
              <a:avLst/>
            </a:prstGeom>
            <a:effectLst/>
            <a:scene3d>
              <a:camera prst="perspectiveRight" fov="2700000">
                <a:rot lat="0" lon="21594000" rev="0"/>
              </a:camera>
              <a:lightRig rig="flat" dir="t"/>
            </a:scene3d>
            <a:sp3d>
              <a:contourClr>
                <a:schemeClr val="bg1"/>
              </a:contourClr>
            </a:sp3d>
          </p:spPr>
        </p:pic>
      </p:grpSp>
    </p:spTree>
    <p:extLst>
      <p:ext uri="{BB962C8B-B14F-4D97-AF65-F5344CB8AC3E}">
        <p14:creationId xmlns:p14="http://schemas.microsoft.com/office/powerpoint/2010/main" val="4185666003"/>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ABC6D020-9600-77E6-038A-09F96F0BCCA3}"/>
              </a:ext>
              <a:ext uri="{C183D7F6-B498-43B3-948B-1728B52AA6E4}">
                <adec:decorative xmlns:adec="http://schemas.microsoft.com/office/drawing/2017/decorative" val="1"/>
              </a:ext>
            </a:extLst>
          </p:cNvPr>
          <p:cNvGrpSpPr/>
          <p:nvPr/>
        </p:nvGrpSpPr>
        <p:grpSpPr>
          <a:xfrm>
            <a:off x="0" y="198"/>
            <a:ext cx="8343901" cy="6743501"/>
            <a:chOff x="0" y="198"/>
            <a:chExt cx="8343901" cy="6743501"/>
          </a:xfrm>
        </p:grpSpPr>
        <p:pic>
          <p:nvPicPr>
            <p:cNvPr id="4" name="Picture 3" descr="A screenshot of a computer&#10;&#10;AI-generated content may be incorrect.">
              <a:extLst>
                <a:ext uri="{FF2B5EF4-FFF2-40B4-BE49-F238E27FC236}">
                  <a16:creationId xmlns:a16="http://schemas.microsoft.com/office/drawing/2014/main" id="{5C467E3B-F52C-D3B8-557C-F8C83011CCB8}"/>
                </a:ext>
              </a:extLst>
            </p:cNvPr>
            <p:cNvPicPr>
              <a:picLocks noChangeAspect="1"/>
            </p:cNvPicPr>
            <p:nvPr/>
          </p:nvPicPr>
          <p:blipFill>
            <a:blip r:embed="rId3"/>
            <a:stretch>
              <a:fillRect/>
            </a:stretch>
          </p:blipFill>
          <p:spPr>
            <a:xfrm>
              <a:off x="1" y="198"/>
              <a:ext cx="8343900" cy="6743501"/>
            </a:xfrm>
            <a:prstGeom prst="rect">
              <a:avLst/>
            </a:prstGeom>
          </p:spPr>
        </p:pic>
        <p:sp>
          <p:nvSpPr>
            <p:cNvPr id="3" name="Rectangle 2">
              <a:extLst>
                <a:ext uri="{FF2B5EF4-FFF2-40B4-BE49-F238E27FC236}">
                  <a16:creationId xmlns:a16="http://schemas.microsoft.com/office/drawing/2014/main" id="{02466C6A-939A-4A3F-7BDE-DBC895C35226}"/>
                </a:ext>
              </a:extLst>
            </p:cNvPr>
            <p:cNvSpPr/>
            <p:nvPr/>
          </p:nvSpPr>
          <p:spPr bwMode="auto">
            <a:xfrm>
              <a:off x="0" y="86810"/>
              <a:ext cx="2303362" cy="243068"/>
            </a:xfrm>
            <a:prstGeom prst="rect">
              <a:avLst/>
            </a:prstGeom>
            <a:solidFill>
              <a:srgbClr val="0F6CBD"/>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grpSp>
      <p:cxnSp>
        <p:nvCxnSpPr>
          <p:cNvPr id="6" name="Straight Arrow Connector 5">
            <a:extLst>
              <a:ext uri="{FF2B5EF4-FFF2-40B4-BE49-F238E27FC236}">
                <a16:creationId xmlns:a16="http://schemas.microsoft.com/office/drawing/2014/main" id="{54ACE45B-EF3C-03D7-0595-3BEBF77CE4EF}"/>
              </a:ext>
              <a:ext uri="{C183D7F6-B498-43B3-948B-1728B52AA6E4}">
                <adec:decorative xmlns:adec="http://schemas.microsoft.com/office/drawing/2017/decorative" val="1"/>
              </a:ext>
            </a:extLst>
          </p:cNvPr>
          <p:cNvCxnSpPr>
            <a:cxnSpLocks/>
          </p:cNvCxnSpPr>
          <p:nvPr/>
        </p:nvCxnSpPr>
        <p:spPr>
          <a:xfrm>
            <a:off x="8109585" y="2232659"/>
            <a:ext cx="798438" cy="0"/>
          </a:xfrm>
          <a:prstGeom prst="straightConnector1">
            <a:avLst/>
          </a:prstGeom>
          <a:ln w="19050" cap="rnd">
            <a:gradFill flip="none" rotWithShape="1">
              <a:gsLst>
                <a:gs pos="0">
                  <a:srgbClr val="F65567"/>
                </a:gs>
                <a:gs pos="32000">
                  <a:srgbClr val="7656AD"/>
                </a:gs>
                <a:gs pos="100000">
                  <a:srgbClr val="318581"/>
                </a:gs>
                <a:gs pos="68000">
                  <a:srgbClr val="0A6BBA"/>
                </a:gs>
              </a:gsLst>
              <a:lin ang="10800000" scaled="1"/>
              <a:tileRect/>
            </a:gradFill>
            <a:headEnd type="none" w="lg" len="sm"/>
            <a:tailEnd type="arrow" w="lg" len="sm"/>
          </a:ln>
          <a:effectLst/>
        </p:spPr>
        <p:style>
          <a:lnRef idx="1">
            <a:schemeClr val="accent1"/>
          </a:lnRef>
          <a:fillRef idx="0">
            <a:schemeClr val="accent1"/>
          </a:fillRef>
          <a:effectRef idx="0">
            <a:schemeClr val="accent1"/>
          </a:effectRef>
          <a:fontRef idx="minor">
            <a:schemeClr val="tx1"/>
          </a:fontRef>
        </p:style>
      </p:cxnSp>
      <p:sp>
        <p:nvSpPr>
          <p:cNvPr id="7" name="Rectangle: Rounded Corners 6">
            <a:extLst>
              <a:ext uri="{FF2B5EF4-FFF2-40B4-BE49-F238E27FC236}">
                <a16:creationId xmlns:a16="http://schemas.microsoft.com/office/drawing/2014/main" id="{CC32442E-EC31-C2C8-FC24-3FCF67D39488}"/>
              </a:ext>
              <a:ext uri="{C183D7F6-B498-43B3-948B-1728B52AA6E4}">
                <adec:decorative xmlns:adec="http://schemas.microsoft.com/office/drawing/2017/decorative" val="1"/>
              </a:ext>
            </a:extLst>
          </p:cNvPr>
          <p:cNvSpPr/>
          <p:nvPr/>
        </p:nvSpPr>
        <p:spPr bwMode="auto">
          <a:xfrm>
            <a:off x="7677151" y="2143125"/>
            <a:ext cx="419100" cy="180971"/>
          </a:xfrm>
          <a:prstGeom prst="roundRect">
            <a:avLst>
              <a:gd name="adj" fmla="val 39825"/>
            </a:avLst>
          </a:prstGeom>
          <a:ln w="19050" cap="rnd">
            <a:gradFill flip="none" rotWithShape="1">
              <a:gsLst>
                <a:gs pos="0">
                  <a:srgbClr val="F65567"/>
                </a:gs>
                <a:gs pos="32000">
                  <a:srgbClr val="7656AD"/>
                </a:gs>
                <a:gs pos="100000">
                  <a:srgbClr val="318581"/>
                </a:gs>
                <a:gs pos="68000">
                  <a:srgbClr val="0A6BBA"/>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9" name="Rectangle: Rounded Corners 8">
            <a:extLst>
              <a:ext uri="{FF2B5EF4-FFF2-40B4-BE49-F238E27FC236}">
                <a16:creationId xmlns:a16="http://schemas.microsoft.com/office/drawing/2014/main" id="{90D1ADB7-383A-2C52-0562-5881B062DFD5}"/>
              </a:ext>
              <a:ext uri="{C183D7F6-B498-43B3-948B-1728B52AA6E4}">
                <adec:decorative xmlns:adec="http://schemas.microsoft.com/office/drawing/2017/decorative" val="1"/>
              </a:ext>
            </a:extLst>
          </p:cNvPr>
          <p:cNvSpPr/>
          <p:nvPr/>
        </p:nvSpPr>
        <p:spPr bwMode="auto">
          <a:xfrm>
            <a:off x="5257800" y="2686050"/>
            <a:ext cx="2867025" cy="2438400"/>
          </a:xfrm>
          <a:prstGeom prst="roundRect">
            <a:avLst>
              <a:gd name="adj" fmla="val 9167"/>
            </a:avLst>
          </a:prstGeom>
          <a:ln w="19050" cap="rnd">
            <a:gradFill flip="none" rotWithShape="1">
              <a:gsLst>
                <a:gs pos="0">
                  <a:srgbClr val="F65567"/>
                </a:gs>
                <a:gs pos="32000">
                  <a:srgbClr val="7656AD"/>
                </a:gs>
                <a:gs pos="100000">
                  <a:srgbClr val="318581"/>
                </a:gs>
                <a:gs pos="68000">
                  <a:srgbClr val="0A6BBA"/>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cxnSp>
        <p:nvCxnSpPr>
          <p:cNvPr id="10" name="Straight Arrow Connector 9">
            <a:extLst>
              <a:ext uri="{FF2B5EF4-FFF2-40B4-BE49-F238E27FC236}">
                <a16:creationId xmlns:a16="http://schemas.microsoft.com/office/drawing/2014/main" id="{C3D40EDD-9F81-96BA-ECAC-060A08D1A489}"/>
              </a:ext>
              <a:ext uri="{C183D7F6-B498-43B3-948B-1728B52AA6E4}">
                <adec:decorative xmlns:adec="http://schemas.microsoft.com/office/drawing/2017/decorative" val="1"/>
              </a:ext>
            </a:extLst>
          </p:cNvPr>
          <p:cNvCxnSpPr>
            <a:cxnSpLocks/>
          </p:cNvCxnSpPr>
          <p:nvPr/>
        </p:nvCxnSpPr>
        <p:spPr>
          <a:xfrm>
            <a:off x="8138160" y="4314825"/>
            <a:ext cx="761291" cy="0"/>
          </a:xfrm>
          <a:prstGeom prst="straightConnector1">
            <a:avLst/>
          </a:prstGeom>
          <a:ln w="19050" cap="rnd">
            <a:gradFill flip="none" rotWithShape="1">
              <a:gsLst>
                <a:gs pos="0">
                  <a:srgbClr val="F65567"/>
                </a:gs>
                <a:gs pos="32000">
                  <a:srgbClr val="7656AD"/>
                </a:gs>
                <a:gs pos="100000">
                  <a:srgbClr val="318581"/>
                </a:gs>
                <a:gs pos="68000">
                  <a:srgbClr val="0A6BBA"/>
                </a:gs>
              </a:gsLst>
              <a:lin ang="10800000" scaled="1"/>
              <a:tileRect/>
            </a:gradFill>
            <a:headEnd type="none" w="lg" len="sm"/>
            <a:tailEnd type="arrow" w="lg" len="sm"/>
          </a:ln>
          <a:effectLst/>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136384F2-DAF5-CEB4-250A-EEF8B75570B7}"/>
              </a:ext>
              <a:ext uri="{C183D7F6-B498-43B3-948B-1728B52AA6E4}">
                <adec:decorative xmlns:adec="http://schemas.microsoft.com/office/drawing/2017/decorative" val="1"/>
              </a:ext>
            </a:extLst>
          </p:cNvPr>
          <p:cNvCxnSpPr>
            <a:cxnSpLocks/>
          </p:cNvCxnSpPr>
          <p:nvPr/>
        </p:nvCxnSpPr>
        <p:spPr>
          <a:xfrm>
            <a:off x="2809875" y="2522654"/>
            <a:ext cx="6089576" cy="0"/>
          </a:xfrm>
          <a:prstGeom prst="straightConnector1">
            <a:avLst/>
          </a:prstGeom>
          <a:ln w="19050" cap="rnd">
            <a:gradFill flip="none" rotWithShape="1">
              <a:gsLst>
                <a:gs pos="0">
                  <a:srgbClr val="F65567"/>
                </a:gs>
                <a:gs pos="32000">
                  <a:srgbClr val="7656AD"/>
                </a:gs>
                <a:gs pos="100000">
                  <a:srgbClr val="318581"/>
                </a:gs>
                <a:gs pos="68000">
                  <a:srgbClr val="0A6BBA"/>
                </a:gs>
              </a:gsLst>
              <a:lin ang="10800000" scaled="1"/>
              <a:tileRect/>
            </a:gradFill>
            <a:headEnd type="none" w="lg" len="sm"/>
            <a:tailEnd type="arrow" w="lg" len="sm"/>
          </a:ln>
          <a:effectLst/>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CB5D24D6-FE07-A425-DA1E-A225CBEB297B}"/>
              </a:ext>
            </a:extLst>
          </p:cNvPr>
          <p:cNvSpPr txBox="1"/>
          <p:nvPr/>
        </p:nvSpPr>
        <p:spPr>
          <a:xfrm>
            <a:off x="8995458" y="2105739"/>
            <a:ext cx="1684564" cy="246221"/>
          </a:xfrm>
          <a:prstGeom prst="rect">
            <a:avLst/>
          </a:prstGeom>
          <a:noFill/>
        </p:spPr>
        <p:txBody>
          <a:bodyPr wrap="none" lIns="0" tIns="0" rIns="0" bIns="0" rtlCol="0" anchor="ctr">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Confidence scores</a:t>
            </a:r>
          </a:p>
        </p:txBody>
      </p:sp>
      <p:sp>
        <p:nvSpPr>
          <p:cNvPr id="14" name="TextBox 13">
            <a:extLst>
              <a:ext uri="{FF2B5EF4-FFF2-40B4-BE49-F238E27FC236}">
                <a16:creationId xmlns:a16="http://schemas.microsoft.com/office/drawing/2014/main" id="{4B315B31-6CED-7760-E6E9-7ABDDA8134F1}"/>
              </a:ext>
            </a:extLst>
          </p:cNvPr>
          <p:cNvSpPr txBox="1"/>
          <p:nvPr/>
        </p:nvSpPr>
        <p:spPr>
          <a:xfrm>
            <a:off x="8995458" y="2401603"/>
            <a:ext cx="1596206" cy="246221"/>
          </a:xfrm>
          <a:prstGeom prst="rect">
            <a:avLst/>
          </a:prstGeom>
          <a:noFill/>
        </p:spPr>
        <p:txBody>
          <a:bodyPr wrap="none" lIns="0" tIns="0" rIns="0" bIns="0" rtlCol="0" anchor="ctr">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Grounded results</a:t>
            </a:r>
          </a:p>
        </p:txBody>
      </p:sp>
      <p:sp>
        <p:nvSpPr>
          <p:cNvPr id="11" name="TextBox 10">
            <a:extLst>
              <a:ext uri="{FF2B5EF4-FFF2-40B4-BE49-F238E27FC236}">
                <a16:creationId xmlns:a16="http://schemas.microsoft.com/office/drawing/2014/main" id="{14BA3831-557C-8785-B761-6D2C105BAF62}"/>
              </a:ext>
            </a:extLst>
          </p:cNvPr>
          <p:cNvSpPr txBox="1"/>
          <p:nvPr/>
        </p:nvSpPr>
        <p:spPr>
          <a:xfrm>
            <a:off x="8995458" y="4191714"/>
            <a:ext cx="2378280" cy="246221"/>
          </a:xfrm>
          <a:prstGeom prst="rect">
            <a:avLst/>
          </a:prstGeom>
          <a:noFill/>
        </p:spPr>
        <p:txBody>
          <a:bodyPr wrap="none" lIns="0" tIns="0" rIns="0" bIns="0" rtlCol="0" anchor="ctr">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Segoe UI Semibold"/>
                <a:ea typeface="+mn-ea"/>
                <a:cs typeface="+mn-cs"/>
              </a:rPr>
              <a:t>Tables and complex fields</a:t>
            </a:r>
          </a:p>
        </p:txBody>
      </p:sp>
    </p:spTree>
    <p:extLst>
      <p:ext uri="{BB962C8B-B14F-4D97-AF65-F5344CB8AC3E}">
        <p14:creationId xmlns:p14="http://schemas.microsoft.com/office/powerpoint/2010/main" val="11835526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
                                        <p:tgtEl>
                                          <p:spTgt spid="7"/>
                                        </p:tgtEl>
                                      </p:cBhvr>
                                    </p:animEffect>
                                  </p:childTnLst>
                                </p:cTn>
                              </p:par>
                              <p:par>
                                <p:cTn id="8" presetID="6" presetClass="emph" presetSubtype="0" fill="hold" grpId="1" nodeType="withEffect">
                                  <p:stCondLst>
                                    <p:cond delay="0"/>
                                  </p:stCondLst>
                                  <p:childTnLst>
                                    <p:animScale>
                                      <p:cBhvr>
                                        <p:cTn id="9" dur="10" fill="hold"/>
                                        <p:tgtEl>
                                          <p:spTgt spid="7"/>
                                        </p:tgtEl>
                                      </p:cBhvr>
                                      <p:by x="70000" y="70000"/>
                                    </p:animScale>
                                  </p:childTnLst>
                                </p:cTn>
                              </p:par>
                              <p:par>
                                <p:cTn id="10" presetID="6" presetClass="emph" presetSubtype="0" decel="100000" fill="hold" grpId="2" nodeType="withEffect">
                                  <p:stCondLst>
                                    <p:cond delay="0"/>
                                  </p:stCondLst>
                                  <p:childTnLst>
                                    <p:animScale>
                                      <p:cBhvr>
                                        <p:cTn id="11" dur="500" fill="hold"/>
                                        <p:tgtEl>
                                          <p:spTgt spid="7"/>
                                        </p:tgtEl>
                                      </p:cBhvr>
                                      <p:by x="142860" y="142860"/>
                                    </p:animScale>
                                  </p:childTnLst>
                                </p:cTn>
                              </p:par>
                              <p:par>
                                <p:cTn id="12" presetID="22" presetClass="entr" presetSubtype="8" fill="hold" nodeType="withEffect">
                                  <p:stCondLst>
                                    <p:cond delay="10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250"/>
                                        <p:tgtEl>
                                          <p:spTgt spid="6"/>
                                        </p:tgtEl>
                                      </p:cBhvr>
                                    </p:animEffect>
                                  </p:childTnLst>
                                </p:cTn>
                              </p:par>
                              <p:par>
                                <p:cTn id="15" presetID="10" presetClass="entr" presetSubtype="0" fill="hold" grpId="0" nodeType="withEffect">
                                  <p:stCondLst>
                                    <p:cond delay="1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00"/>
                                        <p:tgtEl>
                                          <p:spTgt spid="8"/>
                                        </p:tgtEl>
                                      </p:cBhvr>
                                    </p:animEffect>
                                  </p:childTnLst>
                                </p:cTn>
                              </p:par>
                              <p:par>
                                <p:cTn id="18" presetID="35" presetClass="path" presetSubtype="0" decel="100000" fill="hold" grpId="1" nodeType="withEffect">
                                  <p:stCondLst>
                                    <p:cond delay="100"/>
                                  </p:stCondLst>
                                  <p:childTnLst>
                                    <p:animMotion origin="layout" path="M 1.875E-6 2.59259E-6 L -0.01445 2.59259E-6 " pathEditMode="relative" rAng="0" ptsTypes="AA">
                                      <p:cBhvr>
                                        <p:cTn id="19" dur="500" spd="-100000" fill="hold"/>
                                        <p:tgtEl>
                                          <p:spTgt spid="8"/>
                                        </p:tgtEl>
                                        <p:attrNameLst>
                                          <p:attrName>ppt_x</p:attrName>
                                          <p:attrName>ppt_y</p:attrName>
                                        </p:attrNameLst>
                                      </p:cBhvr>
                                      <p:rCtr x="-729" y="0"/>
                                    </p:animMotion>
                                  </p:childTnLst>
                                </p:cTn>
                              </p:par>
                              <p:par>
                                <p:cTn id="20" presetID="22" presetClass="entr" presetSubtype="8" fill="hold" nodeType="withEffect">
                                  <p:stCondLst>
                                    <p:cond delay="35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350"/>
                                        <p:tgtEl>
                                          <p:spTgt spid="12"/>
                                        </p:tgtEl>
                                      </p:cBhvr>
                                    </p:animEffect>
                                  </p:childTnLst>
                                </p:cTn>
                              </p:par>
                              <p:par>
                                <p:cTn id="23" presetID="10" presetClass="entr" presetSubtype="0" fill="hold" grpId="0" nodeType="withEffect">
                                  <p:stCondLst>
                                    <p:cond delay="45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200"/>
                                        <p:tgtEl>
                                          <p:spTgt spid="14"/>
                                        </p:tgtEl>
                                      </p:cBhvr>
                                    </p:animEffect>
                                  </p:childTnLst>
                                </p:cTn>
                              </p:par>
                              <p:par>
                                <p:cTn id="26" presetID="35" presetClass="path" presetSubtype="0" decel="100000" fill="hold" grpId="1" nodeType="withEffect">
                                  <p:stCondLst>
                                    <p:cond delay="450"/>
                                  </p:stCondLst>
                                  <p:childTnLst>
                                    <p:animMotion origin="layout" path="M 1.875E-6 2.59259E-6 L -0.01445 2.59259E-6 " pathEditMode="relative" rAng="0" ptsTypes="AA">
                                      <p:cBhvr>
                                        <p:cTn id="27" dur="500" spd="-100000" fill="hold"/>
                                        <p:tgtEl>
                                          <p:spTgt spid="14"/>
                                        </p:tgtEl>
                                        <p:attrNameLst>
                                          <p:attrName>ppt_x</p:attrName>
                                          <p:attrName>ppt_y</p:attrName>
                                        </p:attrNameLst>
                                      </p:cBhvr>
                                      <p:rCtr x="-729" y="0"/>
                                    </p:animMotion>
                                  </p:childTnLst>
                                </p:cTn>
                              </p:par>
                              <p:par>
                                <p:cTn id="28" presetID="10" presetClass="entr" presetSubtype="0" fill="hold" grpId="0" nodeType="withEffect">
                                  <p:stCondLst>
                                    <p:cond delay="6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200"/>
                                        <p:tgtEl>
                                          <p:spTgt spid="9"/>
                                        </p:tgtEl>
                                      </p:cBhvr>
                                    </p:animEffect>
                                  </p:childTnLst>
                                </p:cTn>
                              </p:par>
                              <p:par>
                                <p:cTn id="31" presetID="6" presetClass="emph" presetSubtype="0" fill="hold" grpId="1" nodeType="withEffect">
                                  <p:stCondLst>
                                    <p:cond delay="600"/>
                                  </p:stCondLst>
                                  <p:childTnLst>
                                    <p:animScale>
                                      <p:cBhvr>
                                        <p:cTn id="32" dur="10" fill="hold"/>
                                        <p:tgtEl>
                                          <p:spTgt spid="9"/>
                                        </p:tgtEl>
                                      </p:cBhvr>
                                      <p:by x="70000" y="70000"/>
                                    </p:animScale>
                                  </p:childTnLst>
                                </p:cTn>
                              </p:par>
                              <p:par>
                                <p:cTn id="33" presetID="6" presetClass="emph" presetSubtype="0" decel="100000" fill="hold" grpId="2" nodeType="withEffect">
                                  <p:stCondLst>
                                    <p:cond delay="600"/>
                                  </p:stCondLst>
                                  <p:childTnLst>
                                    <p:animScale>
                                      <p:cBhvr>
                                        <p:cTn id="34" dur="500" fill="hold"/>
                                        <p:tgtEl>
                                          <p:spTgt spid="9"/>
                                        </p:tgtEl>
                                      </p:cBhvr>
                                      <p:by x="142860" y="142860"/>
                                    </p:animScale>
                                  </p:childTnLst>
                                </p:cTn>
                              </p:par>
                              <p:par>
                                <p:cTn id="35" presetID="22" presetClass="entr" presetSubtype="8" fill="hold" nodeType="withEffect">
                                  <p:stCondLst>
                                    <p:cond delay="80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250"/>
                                        <p:tgtEl>
                                          <p:spTgt spid="10"/>
                                        </p:tgtEl>
                                      </p:cBhvr>
                                    </p:animEffect>
                                  </p:childTnLst>
                                </p:cTn>
                              </p:par>
                              <p:par>
                                <p:cTn id="38" presetID="10" presetClass="entr" presetSubtype="0" fill="hold" grpId="0" nodeType="withEffect">
                                  <p:stCondLst>
                                    <p:cond delay="8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200"/>
                                        <p:tgtEl>
                                          <p:spTgt spid="11"/>
                                        </p:tgtEl>
                                      </p:cBhvr>
                                    </p:animEffect>
                                  </p:childTnLst>
                                </p:cTn>
                              </p:par>
                              <p:par>
                                <p:cTn id="41" presetID="35" presetClass="path" presetSubtype="0" decel="100000" fill="hold" grpId="1" nodeType="withEffect">
                                  <p:stCondLst>
                                    <p:cond delay="800"/>
                                  </p:stCondLst>
                                  <p:childTnLst>
                                    <p:animMotion origin="layout" path="M 1.875E-6 2.59259E-6 L -0.01445 2.59259E-6 " pathEditMode="relative" rAng="0" ptsTypes="AA">
                                      <p:cBhvr>
                                        <p:cTn id="42" dur="500" spd="-100000" fill="hold"/>
                                        <p:tgtEl>
                                          <p:spTgt spid="11"/>
                                        </p:tgtEl>
                                        <p:attrNameLst>
                                          <p:attrName>ppt_x</p:attrName>
                                          <p:attrName>ppt_y</p:attrName>
                                        </p:attrNameLst>
                                      </p:cBhvr>
                                      <p:rCtr x="-729"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9" grpId="0" animBg="1"/>
      <p:bldP spid="9" grpId="1" animBg="1"/>
      <p:bldP spid="9" grpId="2" animBg="1"/>
      <p:bldP spid="8" grpId="0"/>
      <p:bldP spid="8" grpId="1"/>
      <p:bldP spid="14" grpId="0"/>
      <p:bldP spid="14" grpId="1"/>
      <p:bldP spid="11" grpId="0"/>
      <p:bldP spid="11"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6EB83-F129-2A37-8208-8A63B4E18E35}"/>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B543FE72-6BB8-F156-0E82-361E6B6DBD2C}"/>
              </a:ext>
            </a:extLst>
          </p:cNvPr>
          <p:cNvSpPr>
            <a:spLocks noGrp="1"/>
          </p:cNvSpPr>
          <p:nvPr>
            <p:ph type="title"/>
          </p:nvPr>
        </p:nvSpPr>
        <p:spPr/>
        <p:txBody>
          <a:bodyPr/>
          <a:lstStyle/>
          <a:p>
            <a:r>
              <a:rPr lang="en-US" noProof="0"/>
              <a:t>Azure Speech product overview</a:t>
            </a:r>
          </a:p>
        </p:txBody>
      </p:sp>
      <p:sp>
        <p:nvSpPr>
          <p:cNvPr id="33" name="Rectangle: Rounded Corners 32">
            <a:extLst>
              <a:ext uri="{FF2B5EF4-FFF2-40B4-BE49-F238E27FC236}">
                <a16:creationId xmlns:a16="http://schemas.microsoft.com/office/drawing/2014/main" id="{F5DF70B1-DF98-0967-356C-ABC65023AACC}"/>
              </a:ext>
            </a:extLst>
          </p:cNvPr>
          <p:cNvSpPr/>
          <p:nvPr/>
        </p:nvSpPr>
        <p:spPr bwMode="auto">
          <a:xfrm>
            <a:off x="8982076" y="511014"/>
            <a:ext cx="2747408" cy="446410"/>
          </a:xfrm>
          <a:prstGeom prst="roundRect">
            <a:avLst>
              <a:gd name="adj" fmla="val 25202"/>
            </a:avLst>
          </a:pr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46304" rIns="182880" bIns="146304" numCol="1" spcCol="127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8DC8E8"/>
                </a:solidFill>
                <a:effectLst/>
                <a:uLnTx/>
                <a:uFillTx/>
                <a:latin typeface="Segoe UI Semibold"/>
                <a:ea typeface="+mn-ea"/>
                <a:cs typeface="Segoe UI"/>
              </a:rPr>
              <a:t>New @Ignite 2025!</a:t>
            </a:r>
          </a:p>
        </p:txBody>
      </p:sp>
      <p:sp>
        <p:nvSpPr>
          <p:cNvPr id="54" name="Rectangle: Rounded Corners 53">
            <a:extLst>
              <a:ext uri="{FF2B5EF4-FFF2-40B4-BE49-F238E27FC236}">
                <a16:creationId xmlns:a16="http://schemas.microsoft.com/office/drawing/2014/main" id="{A3A694D4-4FA1-A9B8-614F-2BD2B5FD7D4E}"/>
              </a:ext>
            </a:extLst>
          </p:cNvPr>
          <p:cNvSpPr/>
          <p:nvPr/>
        </p:nvSpPr>
        <p:spPr>
          <a:xfrm>
            <a:off x="588963" y="1297680"/>
            <a:ext cx="3566160" cy="2377440"/>
          </a:xfrm>
          <a:prstGeom prst="roundRect">
            <a:avLst>
              <a:gd name="adj" fmla="val 8654"/>
            </a:avLst>
          </a:pr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46304" rIns="182880" bIns="146304" numCol="1" spcCol="127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F4F3F5"/>
                </a:solidFill>
                <a:effectLst/>
                <a:uLnTx/>
                <a:uFillTx/>
                <a:latin typeface="Segoe UI Semibold"/>
                <a:ea typeface="+mn-ea"/>
                <a:cs typeface="Segoe UI"/>
              </a:rPr>
              <a:t>Speech to Text</a:t>
            </a:r>
          </a:p>
          <a:p>
            <a:pPr marL="228600" marR="0" lvl="0"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Real-time transcription</a:t>
            </a:r>
          </a:p>
          <a:p>
            <a:pPr marL="228600" marR="0" lvl="0"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Fast transcription</a:t>
            </a:r>
          </a:p>
          <a:p>
            <a:pPr marL="228600" marR="0" lvl="0"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Batch transcription</a:t>
            </a:r>
          </a:p>
          <a:p>
            <a:pPr marL="228600" marR="0" lvl="0"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Custom speech</a:t>
            </a:r>
            <a:endParaRPr kumimoji="0" lang="en-US" sz="2000" b="0" i="0" u="none" strike="noStrike" kern="1200" cap="none" spc="0" normalizeH="0" baseline="0" noProof="0">
              <a:ln>
                <a:noFill/>
              </a:ln>
              <a:solidFill>
                <a:srgbClr val="F4F3F5"/>
              </a:solidFill>
              <a:effectLst/>
              <a:uLnTx/>
              <a:uFillTx/>
              <a:latin typeface="Segoe UI"/>
              <a:ea typeface="+mn-ea"/>
              <a:cs typeface="+mn-cs"/>
            </a:endParaRPr>
          </a:p>
        </p:txBody>
      </p:sp>
      <p:sp>
        <p:nvSpPr>
          <p:cNvPr id="59" name="Rectangle: Rounded Corners 58">
            <a:extLst>
              <a:ext uri="{FF2B5EF4-FFF2-40B4-BE49-F238E27FC236}">
                <a16:creationId xmlns:a16="http://schemas.microsoft.com/office/drawing/2014/main" id="{58F29B14-069A-1930-0849-9B8BBA905503}"/>
              </a:ext>
            </a:extLst>
          </p:cNvPr>
          <p:cNvSpPr/>
          <p:nvPr/>
        </p:nvSpPr>
        <p:spPr>
          <a:xfrm>
            <a:off x="4376143" y="1297680"/>
            <a:ext cx="3566160" cy="2377440"/>
          </a:xfrm>
          <a:prstGeom prst="roundRect">
            <a:avLst>
              <a:gd name="adj" fmla="val 6651"/>
            </a:avLst>
          </a:pr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46304" rIns="182880" bIns="146304" numCol="1" spcCol="127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F4F3F5"/>
                </a:solidFill>
                <a:effectLst/>
                <a:uLnTx/>
                <a:uFillTx/>
                <a:latin typeface="Segoe UI Semibold"/>
                <a:ea typeface="+mn-ea"/>
                <a:cs typeface="Segoe UI"/>
              </a:rPr>
              <a:t>Text to Speech</a:t>
            </a:r>
          </a:p>
          <a:p>
            <a:pPr marL="228600" marR="0" lvl="0"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Pre-built neural &amp; HD voices</a:t>
            </a:r>
          </a:p>
          <a:p>
            <a:pPr marL="228600" marR="0" lvl="0"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Custom voices</a:t>
            </a:r>
          </a:p>
          <a:p>
            <a:pPr marL="228600" marR="0" lvl="0"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Text to Speech avatar</a:t>
            </a:r>
          </a:p>
          <a:p>
            <a:pPr marL="342900" marR="0" lvl="2"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F4F3F5"/>
                </a:solidFill>
                <a:effectLst/>
                <a:uLnTx/>
                <a:uFillTx/>
                <a:latin typeface="Segoe UI"/>
                <a:ea typeface="+mn-ea"/>
                <a:cs typeface="+mn-cs"/>
              </a:rPr>
              <a:t>Video or </a:t>
            </a:r>
            <a:r>
              <a:rPr kumimoji="0" lang="en-US" sz="1600" b="0" i="0" u="none" strike="noStrike" kern="1200" cap="none" spc="0" normalizeH="0" baseline="0" noProof="0">
                <a:ln>
                  <a:noFill/>
                </a:ln>
                <a:solidFill>
                  <a:srgbClr val="8DC8E8"/>
                </a:solidFill>
                <a:effectLst/>
                <a:uLnTx/>
                <a:uFillTx/>
                <a:latin typeface="Segoe UI"/>
                <a:ea typeface="+mn-ea"/>
                <a:cs typeface="+mn-cs"/>
              </a:rPr>
              <a:t>Photo </a:t>
            </a:r>
          </a:p>
        </p:txBody>
      </p:sp>
      <p:sp>
        <p:nvSpPr>
          <p:cNvPr id="60" name="Rectangle: Rounded Corners 59">
            <a:extLst>
              <a:ext uri="{FF2B5EF4-FFF2-40B4-BE49-F238E27FC236}">
                <a16:creationId xmlns:a16="http://schemas.microsoft.com/office/drawing/2014/main" id="{C724E73D-E726-2232-EA27-E07472A6194B}"/>
              </a:ext>
            </a:extLst>
          </p:cNvPr>
          <p:cNvSpPr/>
          <p:nvPr/>
        </p:nvSpPr>
        <p:spPr>
          <a:xfrm>
            <a:off x="8163323" y="1297680"/>
            <a:ext cx="3566160" cy="2377440"/>
          </a:xfrm>
          <a:prstGeom prst="roundRect">
            <a:avLst>
              <a:gd name="adj" fmla="val 7452"/>
            </a:avLst>
          </a:pr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46304" rIns="182880" bIns="146304" numCol="1" spcCol="127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F4F3F5"/>
                </a:solidFill>
                <a:effectLst/>
                <a:uLnTx/>
                <a:uFillTx/>
                <a:latin typeface="Segoe UI Semibold"/>
                <a:ea typeface="+mn-ea"/>
                <a:cs typeface="Segoe UI"/>
              </a:rPr>
              <a:t>Speech Translation</a:t>
            </a:r>
          </a:p>
          <a:p>
            <a:pPr marL="228600" marR="0" lvl="0"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Real-time speech translation</a:t>
            </a:r>
          </a:p>
          <a:p>
            <a:pPr marL="228600" marR="0" lvl="0"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8DC8E8"/>
                </a:solidFill>
                <a:effectLst/>
                <a:uLnTx/>
                <a:uFillTx/>
                <a:latin typeface="Segoe UI"/>
                <a:ea typeface="+mn-ea"/>
                <a:cs typeface="+mn-cs"/>
              </a:rPr>
              <a:t>Live interpreter</a:t>
            </a:r>
          </a:p>
          <a:p>
            <a:pPr marL="228600" marR="0" lvl="0" indent="-2286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Video translation</a:t>
            </a:r>
          </a:p>
        </p:txBody>
      </p:sp>
      <p:sp>
        <p:nvSpPr>
          <p:cNvPr id="57" name="Rectangle: Rounded Corners 56">
            <a:extLst>
              <a:ext uri="{FF2B5EF4-FFF2-40B4-BE49-F238E27FC236}">
                <a16:creationId xmlns:a16="http://schemas.microsoft.com/office/drawing/2014/main" id="{36142808-F241-13FE-C6EC-5D684BE4CB3F}"/>
              </a:ext>
            </a:extLst>
          </p:cNvPr>
          <p:cNvSpPr/>
          <p:nvPr/>
        </p:nvSpPr>
        <p:spPr>
          <a:xfrm>
            <a:off x="2482553" y="3892503"/>
            <a:ext cx="3566160" cy="2377440"/>
          </a:xfrm>
          <a:prstGeom prst="roundRect">
            <a:avLst>
              <a:gd name="adj" fmla="val 7853"/>
            </a:avLst>
          </a:pr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46304" rIns="182880" bIns="146304" numCol="1" spcCol="127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8DC8E8"/>
                </a:solidFill>
                <a:effectLst/>
                <a:uLnTx/>
                <a:uFillTx/>
                <a:latin typeface="Segoe UI Semibold"/>
                <a:ea typeface="+mn-ea"/>
                <a:cs typeface="Segoe UI"/>
              </a:rPr>
              <a:t>LLM Speech </a:t>
            </a:r>
          </a:p>
          <a:p>
            <a:pPr marL="228600" marR="0" lvl="0" indent="-228600" algn="l" defTabSz="914400" rtl="0" eaLnBrk="1" fontAlgn="auto" latinLnBrk="0" hangingPunct="1">
              <a:lnSpc>
                <a:spcPct val="100000"/>
              </a:lnSpc>
              <a:spcBef>
                <a:spcPts val="600"/>
              </a:spcBef>
              <a:spcAft>
                <a:spcPts val="0"/>
              </a:spcAft>
              <a:buClrTx/>
              <a:buSzPct val="90000"/>
              <a:buFont typeface="Arial" panose="020B0604020202020204" pitchFamily="34" charset="0"/>
              <a:buChar char="•"/>
              <a:tabLst/>
              <a:defRPr/>
            </a:pPr>
            <a:r>
              <a:rPr kumimoji="0" lang="en-US" sz="1800" b="0" i="0" u="none" strike="noStrike" kern="1200" cap="none" spc="0" normalizeH="0" baseline="0" noProof="0">
                <a:ln>
                  <a:noFill/>
                </a:ln>
                <a:solidFill>
                  <a:srgbClr val="8DC8E8"/>
                </a:solidFill>
                <a:effectLst/>
                <a:uLnTx/>
                <a:uFillTx/>
                <a:latin typeface="Segoe UI"/>
                <a:ea typeface="+mn-ea"/>
                <a:cs typeface="+mn-cs"/>
              </a:rPr>
              <a:t>LLM powered Transcription and Translation </a:t>
            </a:r>
          </a:p>
          <a:p>
            <a:pPr marL="0" marR="0" lvl="0" indent="0" algn="l" defTabSz="914400" rtl="0" eaLnBrk="1" fontAlgn="auto" latinLnBrk="0" hangingPunct="1">
              <a:lnSpc>
                <a:spcPct val="100000"/>
              </a:lnSpc>
              <a:spcBef>
                <a:spcPts val="600"/>
              </a:spcBef>
              <a:spcAft>
                <a:spcPts val="0"/>
              </a:spcAft>
              <a:buClrTx/>
              <a:buSzPct val="90000"/>
              <a:buFontTx/>
              <a:buNone/>
              <a:tabLst/>
              <a:defRPr/>
            </a:pPr>
            <a:r>
              <a:rPr kumimoji="0" lang="en-US" sz="1600" b="0" i="0" u="none" strike="noStrike" kern="1200" cap="none" spc="0" normalizeH="0" baseline="0" noProof="0">
                <a:ln>
                  <a:noFill/>
                </a:ln>
                <a:solidFill>
                  <a:srgbClr val="8DC8E8"/>
                </a:solidFill>
                <a:effectLst/>
                <a:uLnTx/>
                <a:uFillTx/>
                <a:latin typeface="Segoe UI"/>
                <a:ea typeface="+mn-ea"/>
                <a:cs typeface="+mn-cs"/>
              </a:rPr>
              <a:t>    </a:t>
            </a:r>
            <a:r>
              <a:rPr kumimoji="0" lang="en-US" sz="1400" b="0" i="0" u="none" strike="noStrike" kern="1200" cap="none" spc="0" normalizeH="0" baseline="0" noProof="0">
                <a:ln>
                  <a:noFill/>
                </a:ln>
                <a:solidFill>
                  <a:srgbClr val="8DC8E8"/>
                </a:solidFill>
                <a:effectLst/>
                <a:uLnTx/>
                <a:uFillTx/>
                <a:latin typeface="Segoe UI"/>
                <a:ea typeface="+mn-ea"/>
                <a:cs typeface="+mn-cs"/>
              </a:rPr>
              <a:t>More tasks coming soon</a:t>
            </a:r>
            <a:endParaRPr kumimoji="0" lang="en-US" sz="1600" b="0" i="0" u="none" strike="noStrike" kern="1200" cap="none" spc="0" normalizeH="0" baseline="0" noProof="0">
              <a:ln>
                <a:noFill/>
              </a:ln>
              <a:solidFill>
                <a:srgbClr val="8DC8E8"/>
              </a:solidFill>
              <a:effectLst/>
              <a:uLnTx/>
              <a:uFillTx/>
              <a:latin typeface="Segoe UI"/>
              <a:ea typeface="+mn-ea"/>
              <a:cs typeface="+mn-cs"/>
            </a:endParaRPr>
          </a:p>
        </p:txBody>
      </p:sp>
      <p:sp>
        <p:nvSpPr>
          <p:cNvPr id="58" name="Rectangle: Rounded Corners 57">
            <a:extLst>
              <a:ext uri="{FF2B5EF4-FFF2-40B4-BE49-F238E27FC236}">
                <a16:creationId xmlns:a16="http://schemas.microsoft.com/office/drawing/2014/main" id="{51F9DA01-D5B7-A744-FADF-31D621155D8B}"/>
              </a:ext>
            </a:extLst>
          </p:cNvPr>
          <p:cNvSpPr/>
          <p:nvPr/>
        </p:nvSpPr>
        <p:spPr>
          <a:xfrm>
            <a:off x="6269732" y="3892503"/>
            <a:ext cx="3566160" cy="2377440"/>
          </a:xfrm>
          <a:prstGeom prst="roundRect">
            <a:avLst>
              <a:gd name="adj" fmla="val 7853"/>
            </a:avLst>
          </a:pr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2880" tIns="146304" rIns="182880" bIns="146304" numCol="1" spcCol="127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F4F3F5"/>
                </a:solidFill>
                <a:effectLst/>
                <a:uLnTx/>
                <a:uFillTx/>
                <a:latin typeface="Segoe UI Semibold"/>
                <a:ea typeface="+mn-ea"/>
                <a:cs typeface="Segoe UI"/>
              </a:rPr>
              <a:t>Voice Live</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Real-time API for building voice agents</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Choice of models</a:t>
            </a:r>
          </a:p>
          <a:p>
            <a:pPr marL="800100" marR="0" lvl="1"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F4F3F5"/>
                </a:solidFill>
                <a:effectLst/>
                <a:uLnTx/>
                <a:uFillTx/>
                <a:latin typeface="Segoe UI"/>
                <a:ea typeface="+mn-ea"/>
                <a:cs typeface="+mn-cs"/>
              </a:rPr>
              <a:t>Built-in</a:t>
            </a:r>
          </a:p>
          <a:p>
            <a:pPr marL="800100" marR="0" lvl="1"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8DC8E8"/>
                </a:solidFill>
                <a:effectLst/>
                <a:uLnTx/>
                <a:uFillTx/>
                <a:latin typeface="Segoe UI"/>
                <a:ea typeface="+mn-ea"/>
                <a:cs typeface="+mn-cs"/>
              </a:rPr>
              <a:t>Bring your own</a:t>
            </a:r>
          </a:p>
          <a:p>
            <a:pPr marL="34290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a:ln>
                <a:noFill/>
              </a:ln>
              <a:solidFill>
                <a:srgbClr val="8DC8E8"/>
              </a:solidFill>
              <a:effectLst/>
              <a:uLnTx/>
              <a:uFillTx/>
              <a:latin typeface="Segoe UI"/>
              <a:ea typeface="+mn-ea"/>
              <a:cs typeface="+mn-cs"/>
            </a:endParaRPr>
          </a:p>
        </p:txBody>
      </p:sp>
      <p:sp>
        <p:nvSpPr>
          <p:cNvPr id="61" name="Rectangle: Rounded Corners 60">
            <a:extLst>
              <a:ext uri="{FF2B5EF4-FFF2-40B4-BE49-F238E27FC236}">
                <a16:creationId xmlns:a16="http://schemas.microsoft.com/office/drawing/2014/main" id="{4E8A2BDD-96B8-D3E6-11B1-CF626B525412}"/>
              </a:ext>
              <a:ext uri="{C183D7F6-B498-43B3-948B-1728B52AA6E4}">
                <adec:decorative xmlns:adec="http://schemas.microsoft.com/office/drawing/2017/decorative" val="1"/>
              </a:ext>
            </a:extLst>
          </p:cNvPr>
          <p:cNvSpPr/>
          <p:nvPr/>
        </p:nvSpPr>
        <p:spPr bwMode="auto">
          <a:xfrm>
            <a:off x="6452705" y="3010661"/>
            <a:ext cx="773913" cy="220695"/>
          </a:xfrm>
          <a:prstGeom prst="roundRect">
            <a:avLst>
              <a:gd name="adj" fmla="val 15170"/>
            </a:avLst>
          </a:prstGeom>
          <a:gradFill flip="none" rotWithShape="1">
            <a:gsLst>
              <a:gs pos="39000">
                <a:schemeClr val="accent5">
                  <a:lumMod val="60000"/>
                  <a:lumOff val="40000"/>
                </a:schemeClr>
              </a:gs>
              <a:gs pos="100000">
                <a:schemeClr val="accent1">
                  <a:lumMod val="40000"/>
                  <a:lumOff val="60000"/>
                </a:schemeClr>
              </a:gs>
              <a:gs pos="0">
                <a:schemeClr val="accent2">
                  <a:lumMod val="40000"/>
                  <a:lumOff val="60000"/>
                </a:schemeClr>
              </a:gs>
            </a:gsLst>
            <a:path path="circle">
              <a:fillToRect l="100000" t="100000"/>
            </a:path>
            <a:tileRect r="-100000" b="-100000"/>
          </a:gradFill>
        </p:spPr>
        <p:txBody>
          <a:bodyPr wrap="square" lIns="0" tIns="0" rIns="0" bIns="18288" rtlCol="0" anchor="ctr" anchorCtr="0">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100" b="0" i="0" u="none" strike="noStrike" kern="1200" cap="none" spc="0" normalizeH="0" baseline="0" noProof="0" err="1">
                <a:ln w="3175">
                  <a:noFill/>
                </a:ln>
                <a:solidFill>
                  <a:srgbClr val="000000"/>
                </a:solidFill>
                <a:effectLst/>
                <a:uLnTx/>
                <a:uFillTx/>
                <a:latin typeface="Segoe UI Semibold"/>
                <a:ea typeface="+mn-ea"/>
                <a:cs typeface="Segoe UI" pitchFamily="34" charset="0"/>
              </a:rPr>
              <a:t>PuPr</a:t>
            </a:r>
            <a:endParaRPr kumimoji="0" lang="en-US" sz="1100" b="0" i="0" u="none" strike="noStrike" kern="1200" cap="none" spc="0" normalizeH="0" baseline="0" noProof="0">
              <a:ln w="3175">
                <a:noFill/>
              </a:ln>
              <a:solidFill>
                <a:srgbClr val="000000"/>
              </a:solidFill>
              <a:effectLst/>
              <a:uLnTx/>
              <a:uFillTx/>
              <a:latin typeface="Segoe UI Semibold"/>
              <a:ea typeface="+mn-ea"/>
              <a:cs typeface="Segoe UI" pitchFamily="34" charset="0"/>
            </a:endParaRPr>
          </a:p>
        </p:txBody>
      </p:sp>
      <p:sp>
        <p:nvSpPr>
          <p:cNvPr id="62" name="Rectangle: Rounded Corners 61">
            <a:extLst>
              <a:ext uri="{FF2B5EF4-FFF2-40B4-BE49-F238E27FC236}">
                <a16:creationId xmlns:a16="http://schemas.microsoft.com/office/drawing/2014/main" id="{C22ECB2A-12F9-F16A-59F1-D6DABE036EC6}"/>
              </a:ext>
              <a:ext uri="{C183D7F6-B498-43B3-948B-1728B52AA6E4}">
                <adec:decorative xmlns:adec="http://schemas.microsoft.com/office/drawing/2017/decorative" val="1"/>
              </a:ext>
            </a:extLst>
          </p:cNvPr>
          <p:cNvSpPr/>
          <p:nvPr/>
        </p:nvSpPr>
        <p:spPr bwMode="auto">
          <a:xfrm>
            <a:off x="10251491" y="2333950"/>
            <a:ext cx="773913" cy="220695"/>
          </a:xfrm>
          <a:prstGeom prst="roundRect">
            <a:avLst>
              <a:gd name="adj" fmla="val 15170"/>
            </a:avLst>
          </a:prstGeom>
          <a:gradFill flip="none" rotWithShape="1">
            <a:gsLst>
              <a:gs pos="39000">
                <a:schemeClr val="accent5">
                  <a:lumMod val="60000"/>
                  <a:lumOff val="40000"/>
                </a:schemeClr>
              </a:gs>
              <a:gs pos="100000">
                <a:schemeClr val="accent1">
                  <a:lumMod val="40000"/>
                  <a:lumOff val="60000"/>
                </a:schemeClr>
              </a:gs>
              <a:gs pos="0">
                <a:schemeClr val="accent2">
                  <a:lumMod val="40000"/>
                  <a:lumOff val="60000"/>
                </a:schemeClr>
              </a:gs>
            </a:gsLst>
            <a:path path="circle">
              <a:fillToRect l="100000" t="100000"/>
            </a:path>
            <a:tileRect r="-100000" b="-100000"/>
          </a:gradFill>
        </p:spPr>
        <p:txBody>
          <a:bodyPr wrap="square" lIns="0" tIns="0" rIns="0" bIns="18288" rtlCol="0" anchor="ctr" anchorCtr="0">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100" b="0" i="0" u="none" strike="noStrike" kern="1200" cap="none" spc="0" normalizeH="0" baseline="0" noProof="0">
                <a:ln w="3175">
                  <a:noFill/>
                </a:ln>
                <a:solidFill>
                  <a:srgbClr val="000000"/>
                </a:solidFill>
                <a:effectLst/>
                <a:uLnTx/>
                <a:uFillTx/>
                <a:latin typeface="Segoe UI Semibold"/>
                <a:ea typeface="+mn-ea"/>
                <a:cs typeface="Segoe UI" pitchFamily="34" charset="0"/>
              </a:rPr>
              <a:t>GA</a:t>
            </a:r>
          </a:p>
        </p:txBody>
      </p:sp>
      <p:sp>
        <p:nvSpPr>
          <p:cNvPr id="63" name="Rectangle: Rounded Corners 62">
            <a:extLst>
              <a:ext uri="{FF2B5EF4-FFF2-40B4-BE49-F238E27FC236}">
                <a16:creationId xmlns:a16="http://schemas.microsoft.com/office/drawing/2014/main" id="{87463E4C-B357-6DCC-83DA-51F6DAD4BFB9}"/>
              </a:ext>
              <a:ext uri="{C183D7F6-B498-43B3-948B-1728B52AA6E4}">
                <adec:decorative xmlns:adec="http://schemas.microsoft.com/office/drawing/2017/decorative" val="1"/>
              </a:ext>
            </a:extLst>
          </p:cNvPr>
          <p:cNvSpPr/>
          <p:nvPr/>
        </p:nvSpPr>
        <p:spPr bwMode="auto">
          <a:xfrm>
            <a:off x="5096345" y="4176521"/>
            <a:ext cx="773913" cy="220695"/>
          </a:xfrm>
          <a:prstGeom prst="roundRect">
            <a:avLst>
              <a:gd name="adj" fmla="val 15170"/>
            </a:avLst>
          </a:prstGeom>
          <a:gradFill flip="none" rotWithShape="1">
            <a:gsLst>
              <a:gs pos="39000">
                <a:schemeClr val="accent5">
                  <a:lumMod val="60000"/>
                  <a:lumOff val="40000"/>
                </a:schemeClr>
              </a:gs>
              <a:gs pos="100000">
                <a:schemeClr val="accent1">
                  <a:lumMod val="40000"/>
                  <a:lumOff val="60000"/>
                </a:schemeClr>
              </a:gs>
              <a:gs pos="0">
                <a:schemeClr val="accent2">
                  <a:lumMod val="40000"/>
                  <a:lumOff val="60000"/>
                </a:schemeClr>
              </a:gs>
            </a:gsLst>
            <a:path path="circle">
              <a:fillToRect l="100000" t="100000"/>
            </a:path>
            <a:tileRect r="-100000" b="-100000"/>
          </a:gradFill>
        </p:spPr>
        <p:txBody>
          <a:bodyPr wrap="square" lIns="0" tIns="0" rIns="0" bIns="18288" rtlCol="0" anchor="ctr" anchorCtr="0">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100" b="0" i="0" u="none" strike="noStrike" kern="1200" cap="none" spc="0" normalizeH="0" baseline="0" noProof="0" err="1">
                <a:ln w="3175">
                  <a:noFill/>
                </a:ln>
                <a:solidFill>
                  <a:srgbClr val="000000"/>
                </a:solidFill>
                <a:effectLst/>
                <a:uLnTx/>
                <a:uFillTx/>
                <a:latin typeface="Segoe UI Semibold"/>
                <a:ea typeface="+mn-ea"/>
                <a:cs typeface="Segoe UI" pitchFamily="34" charset="0"/>
              </a:rPr>
              <a:t>PuPr</a:t>
            </a:r>
            <a:endParaRPr kumimoji="0" lang="en-US" sz="1100" b="0" i="0" u="none" strike="noStrike" kern="1200" cap="none" spc="0" normalizeH="0" baseline="0" noProof="0">
              <a:ln w="3175">
                <a:noFill/>
              </a:ln>
              <a:solidFill>
                <a:srgbClr val="000000"/>
              </a:solidFill>
              <a:effectLst/>
              <a:uLnTx/>
              <a:uFillTx/>
              <a:latin typeface="Segoe UI Semibold"/>
              <a:ea typeface="+mn-ea"/>
              <a:cs typeface="Segoe UI" pitchFamily="34" charset="0"/>
            </a:endParaRPr>
          </a:p>
        </p:txBody>
      </p:sp>
      <p:sp>
        <p:nvSpPr>
          <p:cNvPr id="64" name="Rectangle: Rounded Corners 63">
            <a:extLst>
              <a:ext uri="{FF2B5EF4-FFF2-40B4-BE49-F238E27FC236}">
                <a16:creationId xmlns:a16="http://schemas.microsoft.com/office/drawing/2014/main" id="{47A2DDFE-B656-1FFD-B370-AF686ADEB614}"/>
              </a:ext>
              <a:ext uri="{C183D7F6-B498-43B3-948B-1728B52AA6E4}">
                <adec:decorative xmlns:adec="http://schemas.microsoft.com/office/drawing/2017/decorative" val="1"/>
              </a:ext>
            </a:extLst>
          </p:cNvPr>
          <p:cNvSpPr/>
          <p:nvPr/>
        </p:nvSpPr>
        <p:spPr bwMode="auto">
          <a:xfrm>
            <a:off x="8935534" y="5896139"/>
            <a:ext cx="773913" cy="220695"/>
          </a:xfrm>
          <a:prstGeom prst="roundRect">
            <a:avLst>
              <a:gd name="adj" fmla="val 15170"/>
            </a:avLst>
          </a:prstGeom>
          <a:gradFill flip="none" rotWithShape="1">
            <a:gsLst>
              <a:gs pos="39000">
                <a:schemeClr val="accent5">
                  <a:lumMod val="60000"/>
                  <a:lumOff val="40000"/>
                </a:schemeClr>
              </a:gs>
              <a:gs pos="100000">
                <a:schemeClr val="accent1">
                  <a:lumMod val="40000"/>
                  <a:lumOff val="60000"/>
                </a:schemeClr>
              </a:gs>
              <a:gs pos="0">
                <a:schemeClr val="accent2">
                  <a:lumMod val="40000"/>
                  <a:lumOff val="60000"/>
                </a:schemeClr>
              </a:gs>
            </a:gsLst>
            <a:path path="circle">
              <a:fillToRect l="100000" t="100000"/>
            </a:path>
            <a:tileRect r="-100000" b="-100000"/>
          </a:gradFill>
        </p:spPr>
        <p:txBody>
          <a:bodyPr wrap="square" lIns="0" tIns="0" rIns="0" bIns="18288" rtlCol="0" anchor="ctr" anchorCtr="0">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100" b="0" i="0" u="none" strike="noStrike" kern="1200" cap="none" spc="0" normalizeH="0" baseline="0" noProof="0">
                <a:ln w="3175">
                  <a:noFill/>
                </a:ln>
                <a:solidFill>
                  <a:srgbClr val="000000"/>
                </a:solidFill>
                <a:effectLst/>
                <a:uLnTx/>
                <a:uFillTx/>
                <a:latin typeface="Segoe UI Semibold"/>
                <a:ea typeface="+mn-ea"/>
                <a:cs typeface="Segoe UI" pitchFamily="34" charset="0"/>
              </a:rPr>
              <a:t>GA</a:t>
            </a:r>
          </a:p>
        </p:txBody>
      </p:sp>
      <p:sp>
        <p:nvSpPr>
          <p:cNvPr id="2" name="Rectangle: Rounded Corners 1">
            <a:extLst>
              <a:ext uri="{FF2B5EF4-FFF2-40B4-BE49-F238E27FC236}">
                <a16:creationId xmlns:a16="http://schemas.microsoft.com/office/drawing/2014/main" id="{A32A811E-5135-FFF4-9FE5-345A45AAAD7C}"/>
              </a:ext>
              <a:ext uri="{C183D7F6-B498-43B3-948B-1728B52AA6E4}">
                <adec:decorative xmlns:adec="http://schemas.microsoft.com/office/drawing/2017/decorative" val="1"/>
              </a:ext>
            </a:extLst>
          </p:cNvPr>
          <p:cNvSpPr/>
          <p:nvPr/>
        </p:nvSpPr>
        <p:spPr bwMode="auto">
          <a:xfrm>
            <a:off x="2991048" y="1562861"/>
            <a:ext cx="773913" cy="220695"/>
          </a:xfrm>
          <a:prstGeom prst="roundRect">
            <a:avLst>
              <a:gd name="adj" fmla="val 15170"/>
            </a:avLst>
          </a:prstGeom>
          <a:solidFill>
            <a:schemeClr val="accent2">
              <a:lumMod val="40000"/>
              <a:lumOff val="60000"/>
            </a:schemeClr>
          </a:solidFill>
        </p:spPr>
        <p:txBody>
          <a:bodyPr wrap="square" lIns="0" tIns="0" rIns="0" bIns="18288" rtlCol="0" anchor="ctr" anchorCtr="0">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100" b="1" i="0" u="none" strike="noStrike" kern="1200" cap="none" spc="0" normalizeH="0" baseline="0" noProof="0">
                <a:ln w="3175">
                  <a:noFill/>
                </a:ln>
                <a:solidFill>
                  <a:srgbClr val="000000"/>
                </a:solidFill>
                <a:effectLst/>
                <a:uLnTx/>
                <a:uFillTx/>
                <a:latin typeface="Segoe UI Semibold"/>
                <a:ea typeface="+mn-ea"/>
                <a:cs typeface="Segoe UI" pitchFamily="34" charset="0"/>
              </a:rPr>
              <a:t>MCP</a:t>
            </a:r>
          </a:p>
        </p:txBody>
      </p:sp>
      <p:sp>
        <p:nvSpPr>
          <p:cNvPr id="3" name="Rectangle: Rounded Corners 2">
            <a:extLst>
              <a:ext uri="{FF2B5EF4-FFF2-40B4-BE49-F238E27FC236}">
                <a16:creationId xmlns:a16="http://schemas.microsoft.com/office/drawing/2014/main" id="{3192B521-3616-4CF8-4A44-F6934B477145}"/>
              </a:ext>
              <a:ext uri="{C183D7F6-B498-43B3-948B-1728B52AA6E4}">
                <adec:decorative xmlns:adec="http://schemas.microsoft.com/office/drawing/2017/decorative" val="1"/>
              </a:ext>
            </a:extLst>
          </p:cNvPr>
          <p:cNvSpPr/>
          <p:nvPr/>
        </p:nvSpPr>
        <p:spPr bwMode="auto">
          <a:xfrm>
            <a:off x="6839661" y="1562860"/>
            <a:ext cx="773913" cy="220695"/>
          </a:xfrm>
          <a:prstGeom prst="roundRect">
            <a:avLst>
              <a:gd name="adj" fmla="val 15170"/>
            </a:avLst>
          </a:prstGeom>
          <a:solidFill>
            <a:schemeClr val="accent2">
              <a:lumMod val="40000"/>
              <a:lumOff val="60000"/>
            </a:schemeClr>
          </a:solidFill>
        </p:spPr>
        <p:txBody>
          <a:bodyPr wrap="square" lIns="0" tIns="0" rIns="0" bIns="18288" rtlCol="0" anchor="ctr" anchorCtr="0">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100" b="0" i="0" u="none" strike="noStrike" kern="1200" cap="none" spc="0" normalizeH="0" baseline="0" noProof="0">
                <a:ln w="3175">
                  <a:noFill/>
                </a:ln>
                <a:solidFill>
                  <a:srgbClr val="000000"/>
                </a:solidFill>
                <a:effectLst/>
                <a:uLnTx/>
                <a:uFillTx/>
                <a:latin typeface="Segoe UI Semibold"/>
                <a:ea typeface="+mn-ea"/>
                <a:cs typeface="Segoe UI" pitchFamily="34" charset="0"/>
              </a:rPr>
              <a:t>MCP</a:t>
            </a:r>
          </a:p>
        </p:txBody>
      </p:sp>
    </p:spTree>
    <p:extLst>
      <p:ext uri="{BB962C8B-B14F-4D97-AF65-F5344CB8AC3E}">
        <p14:creationId xmlns:p14="http://schemas.microsoft.com/office/powerpoint/2010/main" val="2079659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250"/>
                                        <p:tgtEl>
                                          <p:spTgt spid="54"/>
                                        </p:tgtEl>
                                      </p:cBhvr>
                                    </p:animEffect>
                                  </p:childTnLst>
                                </p:cTn>
                              </p:par>
                              <p:par>
                                <p:cTn id="8" presetID="42" presetClass="path" presetSubtype="0" decel="100000" fill="hold" grpId="1" nodeType="withEffect">
                                  <p:stCondLst>
                                    <p:cond delay="0"/>
                                  </p:stCondLst>
                                  <p:childTnLst>
                                    <p:animMotion origin="layout" path="M 1.25E-6 0.03889 L 1.25E-6 1.85185E-6 " pathEditMode="relative" rAng="0" ptsTypes="AA">
                                      <p:cBhvr>
                                        <p:cTn id="9" dur="500" fill="hold"/>
                                        <p:tgtEl>
                                          <p:spTgt spid="54"/>
                                        </p:tgtEl>
                                        <p:attrNameLst>
                                          <p:attrName>ppt_x</p:attrName>
                                          <p:attrName>ppt_y</p:attrName>
                                        </p:attrNameLst>
                                      </p:cBhvr>
                                      <p:rCtr x="0" y="-1944"/>
                                    </p:animMotion>
                                  </p:childTnLst>
                                </p:cTn>
                              </p:par>
                              <p:par>
                                <p:cTn id="10" presetID="10" presetClass="entr" presetSubtype="0" fill="hold" grpId="0" nodeType="withEffect">
                                  <p:stCondLst>
                                    <p:cond delay="250"/>
                                  </p:stCondLst>
                                  <p:childTnLst>
                                    <p:set>
                                      <p:cBhvr>
                                        <p:cTn id="11" dur="1" fill="hold">
                                          <p:stCondLst>
                                            <p:cond delay="0"/>
                                          </p:stCondLst>
                                        </p:cTn>
                                        <p:tgtEl>
                                          <p:spTgt spid="59"/>
                                        </p:tgtEl>
                                        <p:attrNameLst>
                                          <p:attrName>style.visibility</p:attrName>
                                        </p:attrNameLst>
                                      </p:cBhvr>
                                      <p:to>
                                        <p:strVal val="visible"/>
                                      </p:to>
                                    </p:set>
                                    <p:animEffect transition="in" filter="fade">
                                      <p:cBhvr>
                                        <p:cTn id="12" dur="250"/>
                                        <p:tgtEl>
                                          <p:spTgt spid="59"/>
                                        </p:tgtEl>
                                      </p:cBhvr>
                                    </p:animEffect>
                                  </p:childTnLst>
                                </p:cTn>
                              </p:par>
                              <p:par>
                                <p:cTn id="13" presetID="42" presetClass="path" presetSubtype="0" decel="100000" fill="hold" grpId="1" nodeType="withEffect">
                                  <p:stCondLst>
                                    <p:cond delay="250"/>
                                  </p:stCondLst>
                                  <p:childTnLst>
                                    <p:animMotion origin="layout" path="M 1.25E-6 0.03889 L 1.25E-6 1.85185E-6 " pathEditMode="relative" rAng="0" ptsTypes="AA">
                                      <p:cBhvr>
                                        <p:cTn id="14" dur="500" fill="hold"/>
                                        <p:tgtEl>
                                          <p:spTgt spid="59"/>
                                        </p:tgtEl>
                                        <p:attrNameLst>
                                          <p:attrName>ppt_x</p:attrName>
                                          <p:attrName>ppt_y</p:attrName>
                                        </p:attrNameLst>
                                      </p:cBhvr>
                                      <p:rCtr x="0" y="-1944"/>
                                    </p:animMotion>
                                  </p:childTnLst>
                                </p:cTn>
                              </p:par>
                              <p:par>
                                <p:cTn id="15" presetID="10" presetClass="entr" presetSubtype="0" fill="hold" grpId="0" nodeType="withEffect">
                                  <p:stCondLst>
                                    <p:cond delay="500"/>
                                  </p:stCondLst>
                                  <p:childTnLst>
                                    <p:set>
                                      <p:cBhvr>
                                        <p:cTn id="16" dur="1" fill="hold">
                                          <p:stCondLst>
                                            <p:cond delay="0"/>
                                          </p:stCondLst>
                                        </p:cTn>
                                        <p:tgtEl>
                                          <p:spTgt spid="60"/>
                                        </p:tgtEl>
                                        <p:attrNameLst>
                                          <p:attrName>style.visibility</p:attrName>
                                        </p:attrNameLst>
                                      </p:cBhvr>
                                      <p:to>
                                        <p:strVal val="visible"/>
                                      </p:to>
                                    </p:set>
                                    <p:animEffect transition="in" filter="fade">
                                      <p:cBhvr>
                                        <p:cTn id="17" dur="250"/>
                                        <p:tgtEl>
                                          <p:spTgt spid="60"/>
                                        </p:tgtEl>
                                      </p:cBhvr>
                                    </p:animEffect>
                                  </p:childTnLst>
                                </p:cTn>
                              </p:par>
                              <p:par>
                                <p:cTn id="18" presetID="42" presetClass="path" presetSubtype="0" decel="100000" fill="hold" grpId="1" nodeType="withEffect">
                                  <p:stCondLst>
                                    <p:cond delay="500"/>
                                  </p:stCondLst>
                                  <p:childTnLst>
                                    <p:animMotion origin="layout" path="M 1.25E-6 0.03889 L 1.25E-6 1.85185E-6 " pathEditMode="relative" rAng="0" ptsTypes="AA">
                                      <p:cBhvr>
                                        <p:cTn id="19" dur="500" fill="hold"/>
                                        <p:tgtEl>
                                          <p:spTgt spid="60"/>
                                        </p:tgtEl>
                                        <p:attrNameLst>
                                          <p:attrName>ppt_x</p:attrName>
                                          <p:attrName>ppt_y</p:attrName>
                                        </p:attrNameLst>
                                      </p:cBhvr>
                                      <p:rCtr x="0" y="-1944"/>
                                    </p:animMotion>
                                  </p:childTnLst>
                                </p:cTn>
                              </p:par>
                              <p:par>
                                <p:cTn id="20" presetID="10" presetClass="entr" presetSubtype="0" fill="hold" grpId="0" nodeType="withEffect">
                                  <p:stCondLst>
                                    <p:cond delay="75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250"/>
                                        <p:tgtEl>
                                          <p:spTgt spid="57"/>
                                        </p:tgtEl>
                                      </p:cBhvr>
                                    </p:animEffect>
                                  </p:childTnLst>
                                </p:cTn>
                              </p:par>
                              <p:par>
                                <p:cTn id="23" presetID="42" presetClass="path" presetSubtype="0" decel="100000" fill="hold" grpId="1" nodeType="withEffect">
                                  <p:stCondLst>
                                    <p:cond delay="750"/>
                                  </p:stCondLst>
                                  <p:childTnLst>
                                    <p:animMotion origin="layout" path="M 1.25E-6 0.03889 L 1.25E-6 1.85185E-6 " pathEditMode="relative" rAng="0" ptsTypes="AA">
                                      <p:cBhvr>
                                        <p:cTn id="24" dur="500" fill="hold"/>
                                        <p:tgtEl>
                                          <p:spTgt spid="57"/>
                                        </p:tgtEl>
                                        <p:attrNameLst>
                                          <p:attrName>ppt_x</p:attrName>
                                          <p:attrName>ppt_y</p:attrName>
                                        </p:attrNameLst>
                                      </p:cBhvr>
                                      <p:rCtr x="0" y="-1944"/>
                                    </p:animMotion>
                                  </p:childTnLst>
                                </p:cTn>
                              </p:par>
                              <p:par>
                                <p:cTn id="25" presetID="10" presetClass="entr" presetSubtype="0" fill="hold" grpId="0" nodeType="withEffect">
                                  <p:stCondLst>
                                    <p:cond delay="100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250"/>
                                        <p:tgtEl>
                                          <p:spTgt spid="58"/>
                                        </p:tgtEl>
                                      </p:cBhvr>
                                    </p:animEffect>
                                  </p:childTnLst>
                                </p:cTn>
                              </p:par>
                              <p:par>
                                <p:cTn id="28" presetID="42" presetClass="path" presetSubtype="0" decel="100000" fill="hold" grpId="1" nodeType="withEffect">
                                  <p:stCondLst>
                                    <p:cond delay="1000"/>
                                  </p:stCondLst>
                                  <p:childTnLst>
                                    <p:animMotion origin="layout" path="M 1.25E-6 0.03889 L 1.25E-6 1.85185E-6 " pathEditMode="relative" rAng="0" ptsTypes="AA">
                                      <p:cBhvr>
                                        <p:cTn id="29" dur="500" fill="hold"/>
                                        <p:tgtEl>
                                          <p:spTgt spid="58"/>
                                        </p:tgtEl>
                                        <p:attrNameLst>
                                          <p:attrName>ppt_x</p:attrName>
                                          <p:attrName>ppt_y</p:attrName>
                                        </p:attrNameLst>
                                      </p:cBhvr>
                                      <p:rCtr x="0" y="-1944"/>
                                    </p:animMotion>
                                  </p:childTnLst>
                                </p:cTn>
                              </p:par>
                              <p:par>
                                <p:cTn id="30" presetID="10" presetClass="entr" presetSubtype="0" fill="hold" grpId="0" nodeType="withEffect">
                                  <p:stCondLst>
                                    <p:cond delay="25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250"/>
                                        <p:tgtEl>
                                          <p:spTgt spid="61"/>
                                        </p:tgtEl>
                                      </p:cBhvr>
                                    </p:animEffect>
                                  </p:childTnLst>
                                </p:cTn>
                              </p:par>
                              <p:par>
                                <p:cTn id="33" presetID="42" presetClass="path" presetSubtype="0" decel="100000" fill="hold" grpId="1" nodeType="withEffect">
                                  <p:stCondLst>
                                    <p:cond delay="250"/>
                                  </p:stCondLst>
                                  <p:childTnLst>
                                    <p:animMotion origin="layout" path="M 1.25E-6 0.03889 L 1.25E-6 1.85185E-6 " pathEditMode="relative" rAng="0" ptsTypes="AA">
                                      <p:cBhvr>
                                        <p:cTn id="34" dur="500" fill="hold"/>
                                        <p:tgtEl>
                                          <p:spTgt spid="61"/>
                                        </p:tgtEl>
                                        <p:attrNameLst>
                                          <p:attrName>ppt_x</p:attrName>
                                          <p:attrName>ppt_y</p:attrName>
                                        </p:attrNameLst>
                                      </p:cBhvr>
                                      <p:rCtr x="0" y="-1944"/>
                                    </p:animMotion>
                                  </p:childTnLst>
                                </p:cTn>
                              </p:par>
                              <p:par>
                                <p:cTn id="35" presetID="10" presetClass="entr" presetSubtype="0" fill="hold" grpId="0" nodeType="withEffect">
                                  <p:stCondLst>
                                    <p:cond delay="50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250"/>
                                        <p:tgtEl>
                                          <p:spTgt spid="62"/>
                                        </p:tgtEl>
                                      </p:cBhvr>
                                    </p:animEffect>
                                  </p:childTnLst>
                                </p:cTn>
                              </p:par>
                              <p:par>
                                <p:cTn id="38" presetID="42" presetClass="path" presetSubtype="0" decel="100000" fill="hold" grpId="1" nodeType="withEffect">
                                  <p:stCondLst>
                                    <p:cond delay="500"/>
                                  </p:stCondLst>
                                  <p:childTnLst>
                                    <p:animMotion origin="layout" path="M 1.25E-6 0.03889 L 1.25E-6 1.85185E-6 " pathEditMode="relative" rAng="0" ptsTypes="AA">
                                      <p:cBhvr>
                                        <p:cTn id="39" dur="500" fill="hold"/>
                                        <p:tgtEl>
                                          <p:spTgt spid="62"/>
                                        </p:tgtEl>
                                        <p:attrNameLst>
                                          <p:attrName>ppt_x</p:attrName>
                                          <p:attrName>ppt_y</p:attrName>
                                        </p:attrNameLst>
                                      </p:cBhvr>
                                      <p:rCtr x="0" y="-1944"/>
                                    </p:animMotion>
                                  </p:childTnLst>
                                </p:cTn>
                              </p:par>
                              <p:par>
                                <p:cTn id="40" presetID="10" presetClass="entr" presetSubtype="0" fill="hold" grpId="0" nodeType="withEffect">
                                  <p:stCondLst>
                                    <p:cond delay="750"/>
                                  </p:stCondLst>
                                  <p:childTnLst>
                                    <p:set>
                                      <p:cBhvr>
                                        <p:cTn id="41" dur="1" fill="hold">
                                          <p:stCondLst>
                                            <p:cond delay="0"/>
                                          </p:stCondLst>
                                        </p:cTn>
                                        <p:tgtEl>
                                          <p:spTgt spid="63"/>
                                        </p:tgtEl>
                                        <p:attrNameLst>
                                          <p:attrName>style.visibility</p:attrName>
                                        </p:attrNameLst>
                                      </p:cBhvr>
                                      <p:to>
                                        <p:strVal val="visible"/>
                                      </p:to>
                                    </p:set>
                                    <p:animEffect transition="in" filter="fade">
                                      <p:cBhvr>
                                        <p:cTn id="42" dur="250"/>
                                        <p:tgtEl>
                                          <p:spTgt spid="63"/>
                                        </p:tgtEl>
                                      </p:cBhvr>
                                    </p:animEffect>
                                  </p:childTnLst>
                                </p:cTn>
                              </p:par>
                              <p:par>
                                <p:cTn id="43" presetID="42" presetClass="path" presetSubtype="0" decel="100000" fill="hold" grpId="1" nodeType="withEffect">
                                  <p:stCondLst>
                                    <p:cond delay="750"/>
                                  </p:stCondLst>
                                  <p:childTnLst>
                                    <p:animMotion origin="layout" path="M 1.25E-6 0.03889 L 1.25E-6 1.85185E-6 " pathEditMode="relative" rAng="0" ptsTypes="AA">
                                      <p:cBhvr>
                                        <p:cTn id="44" dur="500" fill="hold"/>
                                        <p:tgtEl>
                                          <p:spTgt spid="63"/>
                                        </p:tgtEl>
                                        <p:attrNameLst>
                                          <p:attrName>ppt_x</p:attrName>
                                          <p:attrName>ppt_y</p:attrName>
                                        </p:attrNameLst>
                                      </p:cBhvr>
                                      <p:rCtr x="0" y="-1944"/>
                                    </p:animMotion>
                                  </p:childTnLst>
                                </p:cTn>
                              </p:par>
                              <p:par>
                                <p:cTn id="45" presetID="10" presetClass="entr" presetSubtype="0" fill="hold" grpId="0" nodeType="withEffect">
                                  <p:stCondLst>
                                    <p:cond delay="1000"/>
                                  </p:stCondLst>
                                  <p:childTnLst>
                                    <p:set>
                                      <p:cBhvr>
                                        <p:cTn id="46" dur="1" fill="hold">
                                          <p:stCondLst>
                                            <p:cond delay="0"/>
                                          </p:stCondLst>
                                        </p:cTn>
                                        <p:tgtEl>
                                          <p:spTgt spid="64"/>
                                        </p:tgtEl>
                                        <p:attrNameLst>
                                          <p:attrName>style.visibility</p:attrName>
                                        </p:attrNameLst>
                                      </p:cBhvr>
                                      <p:to>
                                        <p:strVal val="visible"/>
                                      </p:to>
                                    </p:set>
                                    <p:animEffect transition="in" filter="fade">
                                      <p:cBhvr>
                                        <p:cTn id="47" dur="250"/>
                                        <p:tgtEl>
                                          <p:spTgt spid="64"/>
                                        </p:tgtEl>
                                      </p:cBhvr>
                                    </p:animEffect>
                                  </p:childTnLst>
                                </p:cTn>
                              </p:par>
                              <p:par>
                                <p:cTn id="48" presetID="42" presetClass="path" presetSubtype="0" decel="100000" fill="hold" grpId="1" nodeType="withEffect">
                                  <p:stCondLst>
                                    <p:cond delay="1000"/>
                                  </p:stCondLst>
                                  <p:childTnLst>
                                    <p:animMotion origin="layout" path="M 1.25E-6 0.03889 L 1.25E-6 1.85185E-6 " pathEditMode="relative" rAng="0" ptsTypes="AA">
                                      <p:cBhvr>
                                        <p:cTn id="49" dur="500" fill="hold"/>
                                        <p:tgtEl>
                                          <p:spTgt spid="64"/>
                                        </p:tgtEl>
                                        <p:attrNameLst>
                                          <p:attrName>ppt_x</p:attrName>
                                          <p:attrName>ppt_y</p:attrName>
                                        </p:attrNameLst>
                                      </p:cBhvr>
                                      <p:rCtr x="0" y="-1944"/>
                                    </p:animMotion>
                                  </p:childTnLst>
                                </p:cTn>
                              </p:par>
                              <p:par>
                                <p:cTn id="50" presetID="10" presetClass="entr" presetSubtype="0" fill="hold" grpId="0" nodeType="withEffect">
                                  <p:stCondLst>
                                    <p:cond delay="25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250"/>
                                        <p:tgtEl>
                                          <p:spTgt spid="2"/>
                                        </p:tgtEl>
                                      </p:cBhvr>
                                    </p:animEffect>
                                  </p:childTnLst>
                                </p:cTn>
                              </p:par>
                              <p:par>
                                <p:cTn id="53" presetID="42" presetClass="path" presetSubtype="0" decel="100000" fill="hold" grpId="1" nodeType="withEffect">
                                  <p:stCondLst>
                                    <p:cond delay="250"/>
                                  </p:stCondLst>
                                  <p:childTnLst>
                                    <p:animMotion origin="layout" path="M -3.33333E-6 0.03889 L -3.33333E-6 0 " pathEditMode="relative" rAng="0" ptsTypes="AA">
                                      <p:cBhvr>
                                        <p:cTn id="54" dur="500" fill="hold"/>
                                        <p:tgtEl>
                                          <p:spTgt spid="2"/>
                                        </p:tgtEl>
                                        <p:attrNameLst>
                                          <p:attrName>ppt_x</p:attrName>
                                          <p:attrName>ppt_y</p:attrName>
                                        </p:attrNameLst>
                                      </p:cBhvr>
                                      <p:rCtr x="0" y="-1944"/>
                                    </p:animMotion>
                                  </p:childTnLst>
                                </p:cTn>
                              </p:par>
                              <p:par>
                                <p:cTn id="55" presetID="10" presetClass="entr" presetSubtype="0" fill="hold" grpId="0" nodeType="withEffect">
                                  <p:stCondLst>
                                    <p:cond delay="250"/>
                                  </p:stCondLst>
                                  <p:childTnLst>
                                    <p:set>
                                      <p:cBhvr>
                                        <p:cTn id="56" dur="1" fill="hold">
                                          <p:stCondLst>
                                            <p:cond delay="0"/>
                                          </p:stCondLst>
                                        </p:cTn>
                                        <p:tgtEl>
                                          <p:spTgt spid="3"/>
                                        </p:tgtEl>
                                        <p:attrNameLst>
                                          <p:attrName>style.visibility</p:attrName>
                                        </p:attrNameLst>
                                      </p:cBhvr>
                                      <p:to>
                                        <p:strVal val="visible"/>
                                      </p:to>
                                    </p:set>
                                    <p:animEffect transition="in" filter="fade">
                                      <p:cBhvr>
                                        <p:cTn id="57" dur="250"/>
                                        <p:tgtEl>
                                          <p:spTgt spid="3"/>
                                        </p:tgtEl>
                                      </p:cBhvr>
                                    </p:animEffect>
                                  </p:childTnLst>
                                </p:cTn>
                              </p:par>
                              <p:par>
                                <p:cTn id="58" presetID="42" presetClass="path" presetSubtype="0" decel="100000" fill="hold" grpId="1" nodeType="withEffect">
                                  <p:stCondLst>
                                    <p:cond delay="250"/>
                                  </p:stCondLst>
                                  <p:childTnLst>
                                    <p:animMotion origin="layout" path="M 1.66667E-6 0.03889 L 1.66667E-6 0 " pathEditMode="relative" rAng="0" ptsTypes="AA">
                                      <p:cBhvr>
                                        <p:cTn id="59" dur="500" fill="hold"/>
                                        <p:tgtEl>
                                          <p:spTgt spid="3"/>
                                        </p:tgtEl>
                                        <p:attrNameLst>
                                          <p:attrName>ppt_x</p:attrName>
                                          <p:attrName>ppt_y</p:attrName>
                                        </p:attrNameLst>
                                      </p:cBhvr>
                                      <p:rCtr x="0" y="-194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4" grpId="1" animBg="1"/>
      <p:bldP spid="59" grpId="0" animBg="1"/>
      <p:bldP spid="59" grpId="1" animBg="1"/>
      <p:bldP spid="60" grpId="0" animBg="1"/>
      <p:bldP spid="60" grpId="1" animBg="1"/>
      <p:bldP spid="57" grpId="0" animBg="1"/>
      <p:bldP spid="57" grpId="1" animBg="1"/>
      <p:bldP spid="58" grpId="0" animBg="1"/>
      <p:bldP spid="58" grpId="1" animBg="1"/>
      <p:bldP spid="61" grpId="0" animBg="1"/>
      <p:bldP spid="61" grpId="1" animBg="1"/>
      <p:bldP spid="62" grpId="0" animBg="1"/>
      <p:bldP spid="62" grpId="1" animBg="1"/>
      <p:bldP spid="63" grpId="0" animBg="1"/>
      <p:bldP spid="63" grpId="1" animBg="1"/>
      <p:bldP spid="64" grpId="0" animBg="1"/>
      <p:bldP spid="64" grpId="1" animBg="1"/>
      <p:bldP spid="2" grpId="0" animBg="1"/>
      <p:bldP spid="2" grpId="1" animBg="1"/>
      <p:bldP spid="3" grpId="0" animBg="1"/>
      <p:bldP spid="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creen Recording 2026-01-06 100636">
            <a:hlinkClick r:id="" action="ppaction://media"/>
            <a:extLst>
              <a:ext uri="{FF2B5EF4-FFF2-40B4-BE49-F238E27FC236}">
                <a16:creationId xmlns:a16="http://schemas.microsoft.com/office/drawing/2014/main" id="{0CA56881-4375-915D-37B1-F0E68550C49F}"/>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85738" y="0"/>
            <a:ext cx="11820525" cy="6858000"/>
          </a:xfrm>
          <a:prstGeom prst="rect">
            <a:avLst/>
          </a:prstGeom>
        </p:spPr>
      </p:pic>
    </p:spTree>
    <p:extLst>
      <p:ext uri="{BB962C8B-B14F-4D97-AF65-F5344CB8AC3E}">
        <p14:creationId xmlns:p14="http://schemas.microsoft.com/office/powerpoint/2010/main" val="20305100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63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395F70B-202F-03AF-201C-53C0633C0AA1}"/>
              </a:ext>
              <a:ext uri="{C183D7F6-B498-43B3-948B-1728B52AA6E4}">
                <adec:decorative xmlns:adec="http://schemas.microsoft.com/office/drawing/2017/decorative" val="1"/>
              </a:ext>
            </a:extLst>
          </p:cNvPr>
          <p:cNvSpPr/>
          <p:nvPr/>
        </p:nvSpPr>
        <p:spPr>
          <a:xfrm>
            <a:off x="1472051" y="1290575"/>
            <a:ext cx="3755691" cy="455036"/>
          </a:xfrm>
          <a:prstGeom prst="rect">
            <a:avLst/>
          </a:prstGeom>
          <a:solidFill>
            <a:schemeClr val="accent5">
              <a:lumMod val="60000"/>
              <a:lumOff val="4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2400" b="0" i="0" u="none" strike="noStrike" kern="1200" cap="none" spc="0" normalizeH="0" baseline="0" noProof="0">
              <a:ln>
                <a:noFill/>
              </a:ln>
              <a:solidFill>
                <a:srgbClr val="F4F3F5"/>
              </a:solidFill>
              <a:effectLst/>
              <a:uLnTx/>
              <a:uFillTx/>
              <a:latin typeface="Segoe UI"/>
              <a:ea typeface="+mn-ea"/>
              <a:cs typeface="+mn-cs"/>
            </a:endParaRPr>
          </a:p>
        </p:txBody>
      </p:sp>
      <p:sp>
        <p:nvSpPr>
          <p:cNvPr id="8" name="Rectangle 7">
            <a:extLst>
              <a:ext uri="{FF2B5EF4-FFF2-40B4-BE49-F238E27FC236}">
                <a16:creationId xmlns:a16="http://schemas.microsoft.com/office/drawing/2014/main" id="{0E91CADF-2225-77E5-F835-119326DF4CF2}"/>
              </a:ext>
              <a:ext uri="{C183D7F6-B498-43B3-948B-1728B52AA6E4}">
                <adec:decorative xmlns:adec="http://schemas.microsoft.com/office/drawing/2017/decorative" val="1"/>
              </a:ext>
            </a:extLst>
          </p:cNvPr>
          <p:cNvSpPr/>
          <p:nvPr/>
        </p:nvSpPr>
        <p:spPr>
          <a:xfrm>
            <a:off x="1472052" y="1745611"/>
            <a:ext cx="3758006" cy="2008177"/>
          </a:xfrm>
          <a:prstGeom prst="rect">
            <a:avLst/>
          </a:prstGeom>
          <a:solidFill>
            <a:schemeClr val="bg1"/>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2400" b="0" i="0" u="none" strike="noStrike" kern="1200" cap="none" spc="0" normalizeH="0" baseline="0" noProof="0">
              <a:ln>
                <a:noFill/>
              </a:ln>
              <a:solidFill>
                <a:srgbClr val="F4F3F5"/>
              </a:solidFill>
              <a:effectLst/>
              <a:uLnTx/>
              <a:uFillTx/>
              <a:latin typeface="Segoe UI"/>
              <a:ea typeface="+mn-ea"/>
              <a:cs typeface="+mn-cs"/>
            </a:endParaRPr>
          </a:p>
        </p:txBody>
      </p:sp>
      <p:sp>
        <p:nvSpPr>
          <p:cNvPr id="11" name="Rectangle 10">
            <a:extLst>
              <a:ext uri="{FF2B5EF4-FFF2-40B4-BE49-F238E27FC236}">
                <a16:creationId xmlns:a16="http://schemas.microsoft.com/office/drawing/2014/main" id="{1483C95F-E955-3E42-CF2C-7153ABC20049}"/>
              </a:ext>
              <a:ext uri="{C183D7F6-B498-43B3-948B-1728B52AA6E4}">
                <adec:decorative xmlns:adec="http://schemas.microsoft.com/office/drawing/2017/decorative" val="1"/>
              </a:ext>
            </a:extLst>
          </p:cNvPr>
          <p:cNvSpPr/>
          <p:nvPr/>
        </p:nvSpPr>
        <p:spPr>
          <a:xfrm>
            <a:off x="6961943" y="1290575"/>
            <a:ext cx="3708089" cy="475109"/>
          </a:xfrm>
          <a:prstGeom prst="rect">
            <a:avLst/>
          </a:prstGeom>
          <a:solidFill>
            <a:schemeClr val="accent2">
              <a:lumMod val="40000"/>
              <a:lumOff val="60000"/>
              <a:alpha val="50000"/>
            </a:schemeClr>
          </a:solidFill>
          <a:ln>
            <a:solidFill>
              <a:schemeClr val="tx1"/>
            </a:solidFill>
            <a:prstDash val="dash"/>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2400" b="0" i="0" u="none" strike="noStrike" kern="1200" cap="none" spc="0" normalizeH="0" baseline="0" noProof="0">
              <a:ln>
                <a:noFill/>
              </a:ln>
              <a:solidFill>
                <a:srgbClr val="F4F3F5"/>
              </a:solidFill>
              <a:effectLst/>
              <a:uLnTx/>
              <a:uFillTx/>
              <a:latin typeface="Segoe UI"/>
              <a:ea typeface="+mn-ea"/>
              <a:cs typeface="+mn-cs"/>
            </a:endParaRPr>
          </a:p>
        </p:txBody>
      </p:sp>
      <p:sp>
        <p:nvSpPr>
          <p:cNvPr id="13" name="Rectangle 12">
            <a:extLst>
              <a:ext uri="{FF2B5EF4-FFF2-40B4-BE49-F238E27FC236}">
                <a16:creationId xmlns:a16="http://schemas.microsoft.com/office/drawing/2014/main" id="{EC2F085B-C7F2-8173-878B-262170D1D1FB}"/>
              </a:ext>
              <a:ext uri="{C183D7F6-B498-43B3-948B-1728B52AA6E4}">
                <adec:decorative xmlns:adec="http://schemas.microsoft.com/office/drawing/2017/decorative" val="1"/>
              </a:ext>
            </a:extLst>
          </p:cNvPr>
          <p:cNvSpPr/>
          <p:nvPr/>
        </p:nvSpPr>
        <p:spPr>
          <a:xfrm>
            <a:off x="6961943" y="1765684"/>
            <a:ext cx="3712662" cy="1988102"/>
          </a:xfrm>
          <a:prstGeom prst="rect">
            <a:avLst/>
          </a:prstGeom>
          <a:solidFill>
            <a:schemeClr val="bg1"/>
          </a:solidFill>
          <a:ln>
            <a:solidFill>
              <a:schemeClr val="accent2">
                <a:lumMod val="40000"/>
                <a:lumOff val="60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2400" b="0" i="0" u="none" strike="noStrike" kern="1200" cap="none" spc="0" normalizeH="0" baseline="0" noProof="0">
              <a:ln>
                <a:noFill/>
              </a:ln>
              <a:solidFill>
                <a:srgbClr val="F4F3F5"/>
              </a:solidFill>
              <a:effectLst/>
              <a:uLnTx/>
              <a:uFillTx/>
              <a:latin typeface="Segoe UI"/>
              <a:ea typeface="+mn-ea"/>
              <a:cs typeface="+mn-cs"/>
            </a:endParaRPr>
          </a:p>
        </p:txBody>
      </p:sp>
      <p:sp>
        <p:nvSpPr>
          <p:cNvPr id="3" name="TextBox 2">
            <a:extLst>
              <a:ext uri="{FF2B5EF4-FFF2-40B4-BE49-F238E27FC236}">
                <a16:creationId xmlns:a16="http://schemas.microsoft.com/office/drawing/2014/main" id="{27A17AB1-3A89-2E5F-CD93-598C0712B7C3}"/>
              </a:ext>
              <a:ext uri="{C183D7F6-B498-43B3-948B-1728B52AA6E4}">
                <adec:decorative xmlns:adec="http://schemas.microsoft.com/office/drawing/2017/decorative" val="1"/>
              </a:ext>
            </a:extLst>
          </p:cNvPr>
          <p:cNvSpPr txBox="1"/>
          <p:nvPr/>
        </p:nvSpPr>
        <p:spPr>
          <a:xfrm>
            <a:off x="8906810" y="1389578"/>
            <a:ext cx="1567318" cy="333542"/>
          </a:xfrm>
          <a:prstGeom prst="roundRect">
            <a:avLst>
              <a:gd name="adj" fmla="val 38744"/>
            </a:avLst>
          </a:prstGeom>
          <a:gradFill flip="none" rotWithShape="1">
            <a:gsLst>
              <a:gs pos="80000">
                <a:srgbClr val="A9D5ED"/>
              </a:gs>
              <a:gs pos="0">
                <a:srgbClr val="FFC6CC"/>
              </a:gs>
            </a:gsLst>
            <a:path path="circle">
              <a:fillToRect l="100000" t="100000"/>
            </a:path>
            <a:tileRect r="-100000" b="-100000"/>
          </a:gradFill>
        </p:spPr>
        <p:txBody>
          <a:bodyPr wrap="none" lIns="18288" tIns="36576" rIns="18288" bIns="36576" rtlCol="0" anchor="ctr" anchorCtr="0">
            <a:spAutoFit/>
          </a:bodyPr>
          <a:lstStyle>
            <a:defPPr>
              <a:defRPr lang="en-US"/>
            </a:defPPr>
            <a:lvl1pPr marR="0" lvl="0" indent="0" algn="ctr" defTabSz="914437" fontAlgn="base">
              <a:lnSpc>
                <a:spcPct val="100000"/>
              </a:lnSpc>
              <a:spcBef>
                <a:spcPct val="0"/>
              </a:spcBef>
              <a:spcAft>
                <a:spcPct val="0"/>
              </a:spcAft>
              <a:buClrTx/>
              <a:buSzTx/>
              <a:buFontTx/>
              <a:buNone/>
              <a:tabLst>
                <a:tab pos="1487158" algn="l"/>
              </a:tabLst>
              <a:defRPr kumimoji="0" b="1" i="0" u="none" strike="noStrike" cap="none" spc="0" normalizeH="0" baseline="0">
                <a:ln w="3175">
                  <a:noFill/>
                </a:ln>
                <a:gradFill>
                  <a:gsLst>
                    <a:gs pos="46602">
                      <a:srgbClr val="000000"/>
                    </a:gs>
                    <a:gs pos="80000">
                      <a:srgbClr val="000000"/>
                    </a:gs>
                  </a:gsLst>
                  <a:path path="circle">
                    <a:fillToRect l="100000" t="100000"/>
                  </a:path>
                </a:gradFill>
                <a:effectLst/>
                <a:uLnTx/>
                <a:uFillTx/>
                <a:latin typeface="Segoe UI Semibold"/>
                <a:cs typeface="Segoe UI" pitchFamily="34" charset="0"/>
              </a:defRPr>
            </a:lvl1pPr>
            <a:lvl2pPr marL="358814" defTabSz="717626">
              <a:defRPr sz="1413"/>
            </a:lvl2pPr>
            <a:lvl3pPr marL="717626" defTabSz="717626">
              <a:defRPr sz="1413"/>
            </a:lvl3pPr>
            <a:lvl4pPr marL="1076440" defTabSz="717626">
              <a:defRPr sz="1413"/>
            </a:lvl4pPr>
            <a:lvl5pPr marL="1435252" defTabSz="717626">
              <a:defRPr sz="1413"/>
            </a:lvl5pPr>
            <a:lvl6pPr marL="1794066" defTabSz="717626">
              <a:defRPr sz="1413"/>
            </a:lvl6pPr>
            <a:lvl7pPr marL="2152877" defTabSz="717626">
              <a:defRPr sz="1413"/>
            </a:lvl7pPr>
            <a:lvl8pPr marL="2511691" defTabSz="717626">
              <a:defRPr sz="1413"/>
            </a:lvl8pPr>
            <a:lvl9pPr marL="2870503" defTabSz="717626">
              <a:defRPr sz="1413"/>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200" b="1" i="0" u="none" strike="noStrike" kern="1200" cap="none" spc="0" normalizeH="0" baseline="0" noProof="0">
                <a:ln w="3175">
                  <a:noFill/>
                </a:ln>
                <a:gradFill>
                  <a:gsLst>
                    <a:gs pos="46602">
                      <a:srgbClr val="000000"/>
                    </a:gs>
                    <a:gs pos="80000">
                      <a:srgbClr val="000000"/>
                    </a:gs>
                  </a:gsLst>
                  <a:path path="circle">
                    <a:fillToRect l="100000" t="100000"/>
                  </a:path>
                </a:gradFill>
                <a:effectLst/>
                <a:uLnTx/>
                <a:uFillTx/>
                <a:latin typeface="Segoe UI Semibold"/>
                <a:ea typeface="+mn-ea"/>
                <a:cs typeface="Segoe UI" pitchFamily="34" charset="0"/>
              </a:rPr>
              <a:t>Preview | Ignite 2025</a:t>
            </a:r>
            <a:endParaRPr kumimoji="0" lang="en-US" sz="1800" b="1" i="0" u="none" strike="noStrike" kern="1200" cap="none" spc="0" normalizeH="0" baseline="0" noProof="0">
              <a:ln w="3175">
                <a:noFill/>
              </a:ln>
              <a:gradFill>
                <a:gsLst>
                  <a:gs pos="46602">
                    <a:srgbClr val="000000"/>
                  </a:gs>
                  <a:gs pos="80000">
                    <a:srgbClr val="000000"/>
                  </a:gs>
                </a:gsLst>
                <a:path path="circle">
                  <a:fillToRect l="100000" t="100000"/>
                </a:path>
              </a:gradFill>
              <a:effectLst/>
              <a:uLnTx/>
              <a:uFillTx/>
              <a:latin typeface="Segoe UI Semibold"/>
              <a:ea typeface="+mn-ea"/>
              <a:cs typeface="Segoe UI" pitchFamily="34" charset="0"/>
            </a:endParaRPr>
          </a:p>
        </p:txBody>
      </p:sp>
      <p:sp>
        <p:nvSpPr>
          <p:cNvPr id="2" name="Title 1">
            <a:extLst>
              <a:ext uri="{FF2B5EF4-FFF2-40B4-BE49-F238E27FC236}">
                <a16:creationId xmlns:a16="http://schemas.microsoft.com/office/drawing/2014/main" id="{A64981D2-20EA-5CCB-9AE9-FF995E13FA14}"/>
              </a:ext>
            </a:extLst>
          </p:cNvPr>
          <p:cNvSpPr>
            <a:spLocks noGrp="1"/>
          </p:cNvSpPr>
          <p:nvPr>
            <p:ph type="title"/>
          </p:nvPr>
        </p:nvSpPr>
        <p:spPr>
          <a:xfrm>
            <a:off x="513179" y="449752"/>
            <a:ext cx="10569980" cy="840823"/>
          </a:xfrm>
        </p:spPr>
        <p:txBody>
          <a:bodyPr>
            <a:normAutofit/>
          </a:bodyPr>
          <a:lstStyle/>
          <a:p>
            <a:r>
              <a:rPr lang="en-US"/>
              <a:t>Create Engaging, Personalized Voice Agents</a:t>
            </a:r>
          </a:p>
        </p:txBody>
      </p:sp>
      <p:sp>
        <p:nvSpPr>
          <p:cNvPr id="7" name="TextBox 6">
            <a:extLst>
              <a:ext uri="{FF2B5EF4-FFF2-40B4-BE49-F238E27FC236}">
                <a16:creationId xmlns:a16="http://schemas.microsoft.com/office/drawing/2014/main" id="{60B52556-2349-7D4A-A483-AB6385131341}"/>
              </a:ext>
            </a:extLst>
          </p:cNvPr>
          <p:cNvSpPr txBox="1"/>
          <p:nvPr/>
        </p:nvSpPr>
        <p:spPr>
          <a:xfrm>
            <a:off x="1664048" y="1371685"/>
            <a:ext cx="303044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Segoe UI"/>
                <a:ea typeface="+mn-ea"/>
                <a:cs typeface="+mn-cs"/>
              </a:rPr>
              <a:t>Video Avatar  (GA)</a:t>
            </a:r>
            <a:endParaRPr kumimoji="0" lang="en-CA" sz="1800" b="0" i="0" u="none" strike="noStrike" kern="1200" cap="none" spc="0" normalizeH="0" baseline="0" noProof="0">
              <a:ln>
                <a:noFill/>
              </a:ln>
              <a:solidFill>
                <a:srgbClr val="000000"/>
              </a:solidFill>
              <a:effectLst/>
              <a:uLnTx/>
              <a:uFillTx/>
              <a:latin typeface="Segoe UI"/>
              <a:ea typeface="+mn-ea"/>
              <a:cs typeface="+mn-cs"/>
            </a:endParaRPr>
          </a:p>
        </p:txBody>
      </p:sp>
      <p:sp>
        <p:nvSpPr>
          <p:cNvPr id="9" name="TextBox 8">
            <a:extLst>
              <a:ext uri="{FF2B5EF4-FFF2-40B4-BE49-F238E27FC236}">
                <a16:creationId xmlns:a16="http://schemas.microsoft.com/office/drawing/2014/main" id="{7270D5B6-1F94-64A8-B5E9-9645EEEAEE88}"/>
              </a:ext>
            </a:extLst>
          </p:cNvPr>
          <p:cNvSpPr txBox="1"/>
          <p:nvPr/>
        </p:nvSpPr>
        <p:spPr>
          <a:xfrm>
            <a:off x="1507235" y="1716953"/>
            <a:ext cx="3445035" cy="1893146"/>
          </a:xfrm>
          <a:prstGeom prst="rect">
            <a:avLst/>
          </a:prstGeom>
          <a:noFill/>
        </p:spPr>
        <p:txBody>
          <a:bodyPr wrap="square" lIns="91440" tIns="45720" rIns="91440" bIns="45720" rtlCol="0" anchor="t">
            <a:spAutoFit/>
          </a:bodyPr>
          <a:lstStyle/>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Trained from video</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High-fidelity and professional</a:t>
            </a:r>
            <a:endParaRPr kumimoji="0" lang="en-US" sz="1600" b="0" i="0" u="none" strike="noStrike" kern="1200" cap="none" spc="0" normalizeH="0" baseline="0" noProof="0">
              <a:ln>
                <a:noFill/>
              </a:ln>
              <a:solidFill>
                <a:srgbClr val="000000"/>
              </a:solidFill>
              <a:effectLst/>
              <a:uLnTx/>
              <a:uFillTx/>
              <a:latin typeface="Segoe UI"/>
              <a:ea typeface="+mn-ea"/>
              <a:cs typeface="Segoe UI"/>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Full/half body avatar</a:t>
            </a:r>
            <a:endParaRPr kumimoji="0" lang="en-US" sz="1600" b="0" i="0" u="none" strike="noStrike" kern="1200" cap="none" spc="0" normalizeH="0" baseline="0" noProof="0">
              <a:ln>
                <a:noFill/>
              </a:ln>
              <a:solidFill>
                <a:srgbClr val="000000"/>
              </a:solidFill>
              <a:effectLst/>
              <a:uLnTx/>
              <a:uFillTx/>
              <a:latin typeface="Segoe UI"/>
              <a:ea typeface="+mn-ea"/>
              <a:cs typeface="Segoe UI"/>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Gesture support </a:t>
            </a:r>
            <a:endParaRPr kumimoji="0" lang="en-US" sz="1600" b="0" i="0" u="none" strike="noStrike" kern="1200" cap="none" spc="0" normalizeH="0" baseline="0" noProof="0">
              <a:ln>
                <a:noFill/>
              </a:ln>
              <a:solidFill>
                <a:srgbClr val="000000"/>
              </a:solidFill>
              <a:effectLst/>
              <a:uLnTx/>
              <a:uFillTx/>
              <a:latin typeface="Segoe UI"/>
              <a:ea typeface="+mn-ea"/>
              <a:cs typeface="Segoe UI"/>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Segoe UI"/>
              </a:rPr>
              <a:t>10+ hours model training time</a:t>
            </a:r>
          </a:p>
        </p:txBody>
      </p:sp>
      <p:sp>
        <p:nvSpPr>
          <p:cNvPr id="12" name="TextBox 11">
            <a:extLst>
              <a:ext uri="{FF2B5EF4-FFF2-40B4-BE49-F238E27FC236}">
                <a16:creationId xmlns:a16="http://schemas.microsoft.com/office/drawing/2014/main" id="{644D04D6-6D3E-0CBC-1444-53B12CB743F8}"/>
              </a:ext>
            </a:extLst>
          </p:cNvPr>
          <p:cNvSpPr txBox="1"/>
          <p:nvPr/>
        </p:nvSpPr>
        <p:spPr>
          <a:xfrm>
            <a:off x="7090076" y="1376276"/>
            <a:ext cx="362756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Segoe UI"/>
                <a:ea typeface="+mn-ea"/>
                <a:cs typeface="+mn-cs"/>
              </a:rPr>
              <a:t>Photo Avatar</a:t>
            </a:r>
            <a:endParaRPr kumimoji="0" lang="en-CA" sz="1800" b="0" i="0" u="none" strike="noStrike" kern="1200" cap="none" spc="0" normalizeH="0" baseline="0" noProof="0">
              <a:ln>
                <a:noFill/>
              </a:ln>
              <a:solidFill>
                <a:srgbClr val="000000"/>
              </a:solidFill>
              <a:effectLst/>
              <a:uLnTx/>
              <a:uFillTx/>
              <a:latin typeface="Segoe UI"/>
              <a:ea typeface="+mn-ea"/>
              <a:cs typeface="+mn-cs"/>
            </a:endParaRPr>
          </a:p>
        </p:txBody>
      </p:sp>
      <p:sp>
        <p:nvSpPr>
          <p:cNvPr id="14" name="TextBox 13">
            <a:extLst>
              <a:ext uri="{FF2B5EF4-FFF2-40B4-BE49-F238E27FC236}">
                <a16:creationId xmlns:a16="http://schemas.microsoft.com/office/drawing/2014/main" id="{A719D228-4377-493C-FC2F-E3C3F4B77837}"/>
              </a:ext>
            </a:extLst>
          </p:cNvPr>
          <p:cNvSpPr txBox="1"/>
          <p:nvPr/>
        </p:nvSpPr>
        <p:spPr>
          <a:xfrm>
            <a:off x="6978509" y="1770121"/>
            <a:ext cx="3674958" cy="1893149"/>
          </a:xfrm>
          <a:prstGeom prst="rect">
            <a:avLst/>
          </a:prstGeom>
          <a:noFill/>
        </p:spPr>
        <p:txBody>
          <a:bodyPr wrap="square" lIns="91440" tIns="45720" rIns="91440" bIns="45720" rtlCol="0" anchor="t">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Built from a photo, using Microsoft Research’s VASA-1 model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Talking-head avatar</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Expressive &amp; creative </a:t>
            </a:r>
            <a:endParaRPr kumimoji="0" lang="en-US" sz="1600" b="0" i="0" u="none" strike="noStrike" kern="1200" cap="none" spc="0" normalizeH="0" baseline="0" noProof="0">
              <a:ln>
                <a:noFill/>
              </a:ln>
              <a:solidFill>
                <a:srgbClr val="000000"/>
              </a:solidFill>
              <a:effectLst/>
              <a:uLnTx/>
              <a:uFillTx/>
              <a:latin typeface="Segoe UI"/>
              <a:ea typeface="+mn-ea"/>
              <a:cs typeface="Segoe UI"/>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mn-cs"/>
              </a:rPr>
              <a:t>More cost effective</a:t>
            </a:r>
            <a:endParaRPr kumimoji="0" lang="en-US" sz="1600" b="0" i="0" u="none" strike="noStrike" kern="1200" cap="none" spc="0" normalizeH="0" baseline="0" noProof="0">
              <a:ln>
                <a:noFill/>
              </a:ln>
              <a:solidFill>
                <a:srgbClr val="000000"/>
              </a:solidFill>
              <a:effectLst/>
              <a:uLnTx/>
              <a:uFillTx/>
              <a:latin typeface="Segoe UI"/>
              <a:ea typeface="+mn-ea"/>
              <a:cs typeface="Segoe UI"/>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Segoe UI"/>
                <a:ea typeface="+mn-ea"/>
                <a:cs typeface="Segoe UI"/>
              </a:rPr>
              <a:t>0 model training time</a:t>
            </a:r>
            <a:endParaRPr kumimoji="0" lang="en-US" sz="1600" b="0" i="0" u="none" strike="noStrike" kern="1200" cap="none" spc="0" normalizeH="0" baseline="0" noProof="0">
              <a:ln>
                <a:noFill/>
              </a:ln>
              <a:solidFill>
                <a:srgbClr val="000000"/>
              </a:solidFill>
              <a:effectLst/>
              <a:uLnTx/>
              <a:uFillTx/>
              <a:latin typeface="Segoe UI"/>
              <a:ea typeface="+mn-ea"/>
              <a:cs typeface="+mn-cs"/>
            </a:endParaRPr>
          </a:p>
        </p:txBody>
      </p:sp>
      <p:pic>
        <p:nvPicPr>
          <p:cNvPr id="10" name="Picture 9">
            <a:extLst>
              <a:ext uri="{FF2B5EF4-FFF2-40B4-BE49-F238E27FC236}">
                <a16:creationId xmlns:a16="http://schemas.microsoft.com/office/drawing/2014/main" id="{9B97D76D-6791-E16E-1871-6AA6FA3C46B8}"/>
              </a:ext>
            </a:extLst>
          </p:cNvPr>
          <p:cNvPicPr>
            <a:picLocks noChangeAspect="1"/>
          </p:cNvPicPr>
          <p:nvPr/>
        </p:nvPicPr>
        <p:blipFill>
          <a:blip r:embed="rId7"/>
          <a:srcRect t="14775"/>
          <a:stretch>
            <a:fillRect/>
          </a:stretch>
        </p:blipFill>
        <p:spPr>
          <a:xfrm>
            <a:off x="8815987" y="4229942"/>
            <a:ext cx="2977298" cy="1724750"/>
          </a:xfrm>
          <a:prstGeom prst="rect">
            <a:avLst/>
          </a:prstGeom>
        </p:spPr>
      </p:pic>
      <p:pic>
        <p:nvPicPr>
          <p:cNvPr id="15" name="Recording 2025-12-05 120705">
            <a:hlinkClick r:id="" action="ppaction://media"/>
            <a:extLst>
              <a:ext uri="{FF2B5EF4-FFF2-40B4-BE49-F238E27FC236}">
                <a16:creationId xmlns:a16="http://schemas.microsoft.com/office/drawing/2014/main" id="{30D87642-2498-EEF5-ED1C-335702CE7A19}"/>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6978509" y="4195401"/>
            <a:ext cx="1621699" cy="1625911"/>
          </a:xfrm>
          <a:prstGeom prst="rect">
            <a:avLst/>
          </a:prstGeom>
        </p:spPr>
      </p:pic>
      <p:pic>
        <p:nvPicPr>
          <p:cNvPr id="24" name="Picture 23">
            <a:extLst>
              <a:ext uri="{FF2B5EF4-FFF2-40B4-BE49-F238E27FC236}">
                <a16:creationId xmlns:a16="http://schemas.microsoft.com/office/drawing/2014/main" id="{21E41BF1-1B85-7A47-A66E-36F4D96B982D}"/>
              </a:ext>
            </a:extLst>
          </p:cNvPr>
          <p:cNvPicPr>
            <a:picLocks noChangeAspect="1"/>
          </p:cNvPicPr>
          <p:nvPr/>
        </p:nvPicPr>
        <p:blipFill>
          <a:blip r:embed="rId9"/>
          <a:stretch>
            <a:fillRect/>
          </a:stretch>
        </p:blipFill>
        <p:spPr>
          <a:xfrm>
            <a:off x="2347262" y="4036477"/>
            <a:ext cx="3906686" cy="2464336"/>
          </a:xfrm>
          <a:prstGeom prst="rect">
            <a:avLst/>
          </a:prstGeom>
        </p:spPr>
      </p:pic>
      <p:pic>
        <p:nvPicPr>
          <p:cNvPr id="27" name="98815092-127c-43bb-865b-500e83c90f14">
            <a:hlinkClick r:id="" action="ppaction://media"/>
            <a:extLst>
              <a:ext uri="{FF2B5EF4-FFF2-40B4-BE49-F238E27FC236}">
                <a16:creationId xmlns:a16="http://schemas.microsoft.com/office/drawing/2014/main" id="{4AD9B5A4-80DB-F75A-6172-2C12CA44793D}"/>
              </a:ext>
            </a:extLst>
          </p:cNvPr>
          <p:cNvPicPr>
            <a:picLocks noChangeAspect="1"/>
          </p:cNvPicPr>
          <p:nvPr>
            <a:videoFile r:link="rId4"/>
            <p:extLst>
              <p:ext uri="{DAA4B4D4-6D71-4841-9C94-3DE7FCFB9230}">
                <p14:media xmlns:p14="http://schemas.microsoft.com/office/powerpoint/2010/main" r:embed="rId3"/>
              </p:ext>
            </p:extLst>
          </p:nvPr>
        </p:nvPicPr>
        <p:blipFill>
          <a:blip r:embed="rId10"/>
          <a:srcRect l="34571" r="32324"/>
          <a:stretch>
            <a:fillRect/>
          </a:stretch>
        </p:blipFill>
        <p:spPr>
          <a:xfrm>
            <a:off x="572333" y="3944057"/>
            <a:ext cx="1559150" cy="2649176"/>
          </a:xfrm>
          <a:prstGeom prst="rect">
            <a:avLst/>
          </a:prstGeom>
        </p:spPr>
      </p:pic>
    </p:spTree>
    <p:extLst>
      <p:ext uri="{BB962C8B-B14F-4D97-AF65-F5344CB8AC3E}">
        <p14:creationId xmlns:p14="http://schemas.microsoft.com/office/powerpoint/2010/main" val="27567647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mediacall" presetSubtype="0" fill="hold" nodeType="withEffect">
                                  <p:stCondLst>
                                    <p:cond delay="0"/>
                                  </p:stCondLst>
                                  <p:childTnLst>
                                    <p:cmd type="call" cmd="togglePause">
                                      <p:cBhvr>
                                        <p:cTn id="6" dur="1" fill="hold"/>
                                        <p:tgtEl>
                                          <p:spTgt spid="15"/>
                                        </p:tgtEl>
                                      </p:cBhvr>
                                    </p:cmd>
                                  </p:childTnLst>
                                </p:cTn>
                              </p:par>
                              <p:par>
                                <p:cTn id="7" presetID="2" presetClass="mediacall" presetSubtype="0" fill="hold" nodeType="withEffect">
                                  <p:stCondLst>
                                    <p:cond delay="0"/>
                                  </p:stCondLst>
                                  <p:childTnLst>
                                    <p:cmd type="call" cmd="togglePause">
                                      <p:cBhvr>
                                        <p:cTn id="8" dur="1" fill="hold"/>
                                        <p:tgtEl>
                                          <p:spTgt spid="27"/>
                                        </p:tgtEl>
                                      </p:cBhvr>
                                    </p:cmd>
                                  </p:childTnLst>
                                </p:cTn>
                              </p:par>
                            </p:childTnLst>
                          </p:cTn>
                        </p:par>
                        <p:par>
                          <p:cTn id="9" fill="hold">
                            <p:stCondLst>
                              <p:cond delay="0"/>
                            </p:stCondLst>
                            <p:childTnLst>
                              <p:par>
                                <p:cTn id="10" presetID="1" presetClass="mediacall" presetSubtype="0" fill="hold" nodeType="afterEffect">
                                  <p:stCondLst>
                                    <p:cond delay="0"/>
                                  </p:stCondLst>
                                  <p:childTnLst>
                                    <p:cmd type="call" cmd="playFrom(0.0)">
                                      <p:cBhvr>
                                        <p:cTn id="11" dur="7189" fill="hold"/>
                                        <p:tgtEl>
                                          <p:spTgt spid="15"/>
                                        </p:tgtEl>
                                      </p:cBhvr>
                                    </p:cmd>
                                  </p:childTnLst>
                                </p:cTn>
                              </p:par>
                              <p:par>
                                <p:cTn id="12" presetID="1" presetClass="mediacall" presetSubtype="0" fill="hold" nodeType="withEffect">
                                  <p:stCondLst>
                                    <p:cond delay="0"/>
                                  </p:stCondLst>
                                  <p:childTnLst>
                                    <p:cmd type="call" cmd="playFrom(0.0)">
                                      <p:cBhvr>
                                        <p:cTn id="13" dur="14080"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4" repeatCount="indefinite" fill="hold" display="0">
                  <p:stCondLst>
                    <p:cond delay="indefinite"/>
                  </p:stCondLst>
                </p:cTn>
                <p:tgtEl>
                  <p:spTgt spid="15"/>
                </p:tgtEl>
              </p:cMediaNode>
            </p:video>
            <p:video>
              <p:cMediaNode vol="80000" mute="1">
                <p:cTn id="15" repeatCount="indefinite" fill="hold" display="0">
                  <p:stCondLst>
                    <p:cond delay="indefinite"/>
                  </p:stCondLst>
                </p:cTn>
                <p:tgtEl>
                  <p:spTgt spid="27"/>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Waiman (20260003184454)">
            <a:hlinkClick r:id="" action="ppaction://media"/>
            <a:extLst>
              <a:ext uri="{FF2B5EF4-FFF2-40B4-BE49-F238E27FC236}">
                <a16:creationId xmlns:a16="http://schemas.microsoft.com/office/drawing/2014/main" id="{68A399B6-AFFA-5A5C-6950-21E7F7DDC67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852032" y="4032647"/>
            <a:ext cx="2468166" cy="2468166"/>
          </a:xfrm>
          <a:prstGeom prst="flowChartConnector">
            <a:avLst/>
          </a:prstGeom>
        </p:spPr>
      </p:pic>
      <p:pic>
        <p:nvPicPr>
          <p:cNvPr id="5" name="Picture 4">
            <a:extLst>
              <a:ext uri="{FF2B5EF4-FFF2-40B4-BE49-F238E27FC236}">
                <a16:creationId xmlns:a16="http://schemas.microsoft.com/office/drawing/2014/main" id="{07668100-465B-3B53-9CC4-F85996E5CFC4}"/>
              </a:ext>
            </a:extLst>
          </p:cNvPr>
          <p:cNvPicPr>
            <a:picLocks noChangeAspect="1"/>
          </p:cNvPicPr>
          <p:nvPr/>
        </p:nvPicPr>
        <p:blipFill>
          <a:blip r:embed="rId5"/>
          <a:stretch>
            <a:fillRect/>
          </a:stretch>
        </p:blipFill>
        <p:spPr>
          <a:xfrm>
            <a:off x="493920" y="1146022"/>
            <a:ext cx="7838444" cy="4783667"/>
          </a:xfrm>
          <a:prstGeom prst="rect">
            <a:avLst/>
          </a:prstGeom>
        </p:spPr>
      </p:pic>
      <p:sp>
        <p:nvSpPr>
          <p:cNvPr id="6" name="Title 5">
            <a:extLst>
              <a:ext uri="{FF2B5EF4-FFF2-40B4-BE49-F238E27FC236}">
                <a16:creationId xmlns:a16="http://schemas.microsoft.com/office/drawing/2014/main" id="{189D65C9-0C1D-70F3-06A2-237B9947ADA7}"/>
              </a:ext>
            </a:extLst>
          </p:cNvPr>
          <p:cNvSpPr>
            <a:spLocks noGrp="1"/>
          </p:cNvSpPr>
          <p:nvPr>
            <p:ph type="title"/>
          </p:nvPr>
        </p:nvSpPr>
        <p:spPr/>
        <p:txBody>
          <a:bodyPr/>
          <a:lstStyle/>
          <a:p>
            <a:r>
              <a:rPr lang="en-HK" dirty="0"/>
              <a:t>Photo Avatar</a:t>
            </a:r>
          </a:p>
        </p:txBody>
      </p:sp>
    </p:spTree>
    <p:extLst>
      <p:ext uri="{BB962C8B-B14F-4D97-AF65-F5344CB8AC3E}">
        <p14:creationId xmlns:p14="http://schemas.microsoft.com/office/powerpoint/2010/main" val="3660569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4"/>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white paper with black text and blueprints&#10;&#10;AI-generated content may be incorrect.">
            <a:extLst>
              <a:ext uri="{FF2B5EF4-FFF2-40B4-BE49-F238E27FC236}">
                <a16:creationId xmlns:a16="http://schemas.microsoft.com/office/drawing/2014/main" id="{30DC4DD9-D04C-191E-16DF-4C255C149711}"/>
              </a:ext>
            </a:extLst>
          </p:cNvPr>
          <p:cNvPicPr>
            <a:picLocks noChangeAspect="1"/>
          </p:cNvPicPr>
          <p:nvPr/>
        </p:nvPicPr>
        <p:blipFill>
          <a:blip r:embed="rId2"/>
          <a:stretch>
            <a:fillRect/>
          </a:stretch>
        </p:blipFill>
        <p:spPr>
          <a:xfrm>
            <a:off x="0" y="56272"/>
            <a:ext cx="12192000" cy="6778527"/>
          </a:xfrm>
          <a:prstGeom prst="rect">
            <a:avLst/>
          </a:prstGeom>
        </p:spPr>
      </p:pic>
      <p:sp>
        <p:nvSpPr>
          <p:cNvPr id="6" name="TextBox 5">
            <a:extLst>
              <a:ext uri="{FF2B5EF4-FFF2-40B4-BE49-F238E27FC236}">
                <a16:creationId xmlns:a16="http://schemas.microsoft.com/office/drawing/2014/main" id="{291617D1-3C2D-C79C-C349-87AF8D9BCC68}"/>
              </a:ext>
            </a:extLst>
          </p:cNvPr>
          <p:cNvSpPr txBox="1"/>
          <p:nvPr/>
        </p:nvSpPr>
        <p:spPr>
          <a:xfrm>
            <a:off x="1125415" y="5556738"/>
            <a:ext cx="4440062"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N" sz="1800" b="0" i="0" u="none" strike="noStrike" kern="1200" cap="none" spc="0" normalizeH="0" baseline="0" noProof="0" dirty="0">
                <a:ln>
                  <a:noFill/>
                </a:ln>
                <a:solidFill>
                  <a:prstClr val="black"/>
                </a:solidFill>
                <a:effectLst/>
                <a:uLnTx/>
                <a:uFillTx/>
                <a:latin typeface="Aptos" panose="02110004020202020204"/>
                <a:ea typeface="+mn-ea"/>
                <a:cs typeface="+mn-cs"/>
              </a:rPr>
              <a:t>Kinfey</a:t>
            </a:r>
            <a:r>
              <a:rPr kumimoji="0" lang="zh-TW" altLang="en-US" sz="1800" b="0" i="0" u="none" strike="noStrike" kern="1200" cap="none" spc="0" normalizeH="0" baseline="0" noProof="0" dirty="0">
                <a:ln>
                  <a:noFill/>
                </a:ln>
                <a:solidFill>
                  <a:prstClr val="black"/>
                </a:solidFill>
                <a:effectLst/>
                <a:uLnTx/>
                <a:uFillTx/>
                <a:latin typeface="Aptos" panose="02110004020202020204"/>
                <a:ea typeface="新細明體" panose="02020500000000000000" pitchFamily="18" charset="-120"/>
                <a:cs typeface="+mn-cs"/>
              </a:rPr>
              <a:t> </a:t>
            </a:r>
            <a:r>
              <a:rPr kumimoji="0" lang="en-US" altLang="zh-TW" sz="1800" b="0" i="0" u="none" strike="noStrike" kern="1200" cap="none" spc="0" normalizeH="0" baseline="0" noProof="0" dirty="0">
                <a:ln>
                  <a:noFill/>
                </a:ln>
                <a:solidFill>
                  <a:prstClr val="black"/>
                </a:solidFill>
                <a:effectLst/>
                <a:uLnTx/>
                <a:uFillTx/>
                <a:latin typeface="Aptos" panose="02110004020202020204"/>
                <a:ea typeface="新細明體" panose="02020500000000000000" pitchFamily="18" charset="-120"/>
                <a:cs typeface="+mn-cs"/>
              </a:rPr>
              <a:t>Lo, Microsoft Senior Cloud Advocate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Aptos" panose="02110004020202020204"/>
                <a:ea typeface="+mn-ea"/>
                <a:cs typeface="+mn-cs"/>
              </a:rPr>
              <a:t>kinfeylo@Microsoft.com</a:t>
            </a:r>
            <a:endParaRPr kumimoji="0" lang="en-CN"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16972105"/>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5F7F1"/>
        </a:solidFill>
        <a:effectLst/>
      </p:bgPr>
    </p:bg>
    <p:spTree>
      <p:nvGrpSpPr>
        <p:cNvPr id="1" name=""/>
        <p:cNvGrpSpPr/>
        <p:nvPr/>
      </p:nvGrpSpPr>
      <p:grpSpPr>
        <a:xfrm>
          <a:off x="0" y="0"/>
          <a:ext cx="0" cy="0"/>
          <a:chOff x="0" y="0"/>
          <a:chExt cx="0" cy="0"/>
        </a:xfrm>
      </p:grpSpPr>
      <p:pic>
        <p:nvPicPr>
          <p:cNvPr id="5" name="Picture 4" descr="A diagram of a company&#10;&#10;AI-generated content may be incorrect.">
            <a:extLst>
              <a:ext uri="{FF2B5EF4-FFF2-40B4-BE49-F238E27FC236}">
                <a16:creationId xmlns:a16="http://schemas.microsoft.com/office/drawing/2014/main" id="{44460ECF-C1ED-7981-9E1A-A798A3848A13}"/>
              </a:ext>
            </a:extLst>
          </p:cNvPr>
          <p:cNvPicPr>
            <a:picLocks noChangeAspect="1"/>
          </p:cNvPicPr>
          <p:nvPr/>
        </p:nvPicPr>
        <p:blipFill>
          <a:blip r:embed="rId2"/>
          <a:stretch>
            <a:fillRect/>
          </a:stretch>
        </p:blipFill>
        <p:spPr>
          <a:xfrm>
            <a:off x="0" y="126611"/>
            <a:ext cx="12192000" cy="6445393"/>
          </a:xfrm>
          <a:prstGeom prst="rect">
            <a:avLst/>
          </a:prstGeom>
        </p:spPr>
      </p:pic>
    </p:spTree>
    <p:extLst>
      <p:ext uri="{BB962C8B-B14F-4D97-AF65-F5344CB8AC3E}">
        <p14:creationId xmlns:p14="http://schemas.microsoft.com/office/powerpoint/2010/main" val="1899646395"/>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5F7F1"/>
        </a:solidFill>
        <a:effectLst/>
      </p:bgPr>
    </p:bg>
    <p:spTree>
      <p:nvGrpSpPr>
        <p:cNvPr id="1" name=""/>
        <p:cNvGrpSpPr/>
        <p:nvPr/>
      </p:nvGrpSpPr>
      <p:grpSpPr>
        <a:xfrm>
          <a:off x="0" y="0"/>
          <a:ext cx="0" cy="0"/>
          <a:chOff x="0" y="0"/>
          <a:chExt cx="0" cy="0"/>
        </a:xfrm>
      </p:grpSpPr>
      <p:pic>
        <p:nvPicPr>
          <p:cNvPr id="5" name="Content Placeholder 4" descr="A screenshot of a screen&#10;&#10;AI-generated content may be incorrect.">
            <a:extLst>
              <a:ext uri="{FF2B5EF4-FFF2-40B4-BE49-F238E27FC236}">
                <a16:creationId xmlns:a16="http://schemas.microsoft.com/office/drawing/2014/main" id="{E38157F5-FA05-9609-E324-FFEEE1183EE4}"/>
              </a:ext>
            </a:extLst>
          </p:cNvPr>
          <p:cNvPicPr>
            <a:picLocks noGrp="1" noChangeAspect="1"/>
          </p:cNvPicPr>
          <p:nvPr>
            <p:ph idx="4294967295"/>
          </p:nvPr>
        </p:nvPicPr>
        <p:blipFill>
          <a:blip r:embed="rId2"/>
          <a:stretch>
            <a:fillRect/>
          </a:stretch>
        </p:blipFill>
        <p:spPr>
          <a:xfrm>
            <a:off x="0" y="222250"/>
            <a:ext cx="12182475" cy="6135688"/>
          </a:xfrm>
        </p:spPr>
      </p:pic>
    </p:spTree>
    <p:extLst>
      <p:ext uri="{BB962C8B-B14F-4D97-AF65-F5344CB8AC3E}">
        <p14:creationId xmlns:p14="http://schemas.microsoft.com/office/powerpoint/2010/main" val="175246401"/>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5F7F1"/>
        </a:solidFill>
        <a:effectLst/>
      </p:bgPr>
    </p:bg>
    <p:spTree>
      <p:nvGrpSpPr>
        <p:cNvPr id="1" name=""/>
        <p:cNvGrpSpPr/>
        <p:nvPr/>
      </p:nvGrpSpPr>
      <p:grpSpPr>
        <a:xfrm>
          <a:off x="0" y="0"/>
          <a:ext cx="0" cy="0"/>
          <a:chOff x="0" y="0"/>
          <a:chExt cx="0" cy="0"/>
        </a:xfrm>
      </p:grpSpPr>
      <p:pic>
        <p:nvPicPr>
          <p:cNvPr id="5" name="Content Placeholder 4" descr="A diagram of a diagram&#10;&#10;AI-generated content may be incorrect.">
            <a:extLst>
              <a:ext uri="{FF2B5EF4-FFF2-40B4-BE49-F238E27FC236}">
                <a16:creationId xmlns:a16="http://schemas.microsoft.com/office/drawing/2014/main" id="{35B182FE-CD22-FC6F-B495-39447F17DB5D}"/>
              </a:ext>
            </a:extLst>
          </p:cNvPr>
          <p:cNvPicPr>
            <a:picLocks noGrp="1" noChangeAspect="1"/>
          </p:cNvPicPr>
          <p:nvPr>
            <p:ph idx="4294967295"/>
          </p:nvPr>
        </p:nvPicPr>
        <p:blipFill>
          <a:blip r:embed="rId2"/>
          <a:stretch>
            <a:fillRect/>
          </a:stretch>
        </p:blipFill>
        <p:spPr>
          <a:xfrm>
            <a:off x="0" y="176213"/>
            <a:ext cx="12192000" cy="6370637"/>
          </a:xfrm>
        </p:spPr>
      </p:pic>
    </p:spTree>
    <p:extLst>
      <p:ext uri="{BB962C8B-B14F-4D97-AF65-F5344CB8AC3E}">
        <p14:creationId xmlns:p14="http://schemas.microsoft.com/office/powerpoint/2010/main" val="2414893927"/>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5F7F1"/>
        </a:solidFill>
        <a:effectLst/>
      </p:bgPr>
    </p:bg>
    <p:spTree>
      <p:nvGrpSpPr>
        <p:cNvPr id="1" name=""/>
        <p:cNvGrpSpPr/>
        <p:nvPr/>
      </p:nvGrpSpPr>
      <p:grpSpPr>
        <a:xfrm>
          <a:off x="0" y="0"/>
          <a:ext cx="0" cy="0"/>
          <a:chOff x="0" y="0"/>
          <a:chExt cx="0" cy="0"/>
        </a:xfrm>
      </p:grpSpPr>
      <p:pic>
        <p:nvPicPr>
          <p:cNvPr id="5" name="Content Placeholder 4" descr="A diagram of a company&#10;&#10;AI-generated content may be incorrect.">
            <a:extLst>
              <a:ext uri="{FF2B5EF4-FFF2-40B4-BE49-F238E27FC236}">
                <a16:creationId xmlns:a16="http://schemas.microsoft.com/office/drawing/2014/main" id="{3DA5FA7D-FF8C-603E-F383-E9DAF2DAAE7A}"/>
              </a:ext>
            </a:extLst>
          </p:cNvPr>
          <p:cNvPicPr>
            <a:picLocks noGrp="1" noChangeAspect="1"/>
          </p:cNvPicPr>
          <p:nvPr>
            <p:ph idx="4294967295"/>
          </p:nvPr>
        </p:nvPicPr>
        <p:blipFill>
          <a:blip r:embed="rId2"/>
          <a:stretch>
            <a:fillRect/>
          </a:stretch>
        </p:blipFill>
        <p:spPr>
          <a:xfrm>
            <a:off x="0" y="193675"/>
            <a:ext cx="12192000" cy="6524625"/>
          </a:xfrm>
        </p:spPr>
      </p:pic>
    </p:spTree>
    <p:extLst>
      <p:ext uri="{BB962C8B-B14F-4D97-AF65-F5344CB8AC3E}">
        <p14:creationId xmlns:p14="http://schemas.microsoft.com/office/powerpoint/2010/main" val="2719632675"/>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5F7F1"/>
        </a:solidFill>
        <a:effectLst/>
      </p:bgPr>
    </p:bg>
    <p:spTree>
      <p:nvGrpSpPr>
        <p:cNvPr id="1" name=""/>
        <p:cNvGrpSpPr/>
        <p:nvPr/>
      </p:nvGrpSpPr>
      <p:grpSpPr>
        <a:xfrm>
          <a:off x="0" y="0"/>
          <a:ext cx="0" cy="0"/>
          <a:chOff x="0" y="0"/>
          <a:chExt cx="0" cy="0"/>
        </a:xfrm>
      </p:grpSpPr>
      <p:pic>
        <p:nvPicPr>
          <p:cNvPr id="5" name="Content Placeholder 4" descr="A diagram of a person's work flow&#10;&#10;AI-generated content may be incorrect.">
            <a:extLst>
              <a:ext uri="{FF2B5EF4-FFF2-40B4-BE49-F238E27FC236}">
                <a16:creationId xmlns:a16="http://schemas.microsoft.com/office/drawing/2014/main" id="{7197BBAC-9821-3188-6663-E300BC0CC85C}"/>
              </a:ext>
            </a:extLst>
          </p:cNvPr>
          <p:cNvPicPr>
            <a:picLocks noGrp="1" noChangeAspect="1"/>
          </p:cNvPicPr>
          <p:nvPr>
            <p:ph idx="4294967295"/>
          </p:nvPr>
        </p:nvPicPr>
        <p:blipFill>
          <a:blip r:embed="rId2"/>
          <a:stretch>
            <a:fillRect/>
          </a:stretch>
        </p:blipFill>
        <p:spPr>
          <a:xfrm>
            <a:off x="0" y="165100"/>
            <a:ext cx="12192000" cy="6545263"/>
          </a:xfrm>
        </p:spPr>
      </p:pic>
    </p:spTree>
    <p:extLst>
      <p:ext uri="{BB962C8B-B14F-4D97-AF65-F5344CB8AC3E}">
        <p14:creationId xmlns:p14="http://schemas.microsoft.com/office/powerpoint/2010/main" val="2637607535"/>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5F7F1"/>
        </a:solidFill>
        <a:effectLst/>
      </p:bgPr>
    </p:bg>
    <p:spTree>
      <p:nvGrpSpPr>
        <p:cNvPr id="1" name=""/>
        <p:cNvGrpSpPr/>
        <p:nvPr/>
      </p:nvGrpSpPr>
      <p:grpSpPr>
        <a:xfrm>
          <a:off x="0" y="0"/>
          <a:ext cx="0" cy="0"/>
          <a:chOff x="0" y="0"/>
          <a:chExt cx="0" cy="0"/>
        </a:xfrm>
      </p:grpSpPr>
      <p:pic>
        <p:nvPicPr>
          <p:cNvPr id="5" name="Content Placeholder 4" descr="A diagram of a graph&#10;&#10;AI-generated content may be incorrect.">
            <a:extLst>
              <a:ext uri="{FF2B5EF4-FFF2-40B4-BE49-F238E27FC236}">
                <a16:creationId xmlns:a16="http://schemas.microsoft.com/office/drawing/2014/main" id="{F6043DA4-EAAB-9DBA-30E8-9431AF00CA7D}"/>
              </a:ext>
            </a:extLst>
          </p:cNvPr>
          <p:cNvPicPr>
            <a:picLocks noGrp="1" noChangeAspect="1"/>
          </p:cNvPicPr>
          <p:nvPr>
            <p:ph idx="4294967295"/>
          </p:nvPr>
        </p:nvPicPr>
        <p:blipFill>
          <a:blip r:embed="rId2"/>
          <a:stretch>
            <a:fillRect/>
          </a:stretch>
        </p:blipFill>
        <p:spPr>
          <a:xfrm>
            <a:off x="0" y="174625"/>
            <a:ext cx="12192000" cy="6508750"/>
          </a:xfrm>
        </p:spPr>
      </p:pic>
    </p:spTree>
    <p:extLst>
      <p:ext uri="{BB962C8B-B14F-4D97-AF65-F5344CB8AC3E}">
        <p14:creationId xmlns:p14="http://schemas.microsoft.com/office/powerpoint/2010/main" val="4249517169"/>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4F4F8"/>
        </a:solidFill>
        <a:effectLst/>
      </p:bgPr>
    </p:bg>
    <p:spTree>
      <p:nvGrpSpPr>
        <p:cNvPr id="1" name=""/>
        <p:cNvGrpSpPr/>
        <p:nvPr/>
      </p:nvGrpSpPr>
      <p:grpSpPr>
        <a:xfrm>
          <a:off x="0" y="0"/>
          <a:ext cx="0" cy="0"/>
          <a:chOff x="0" y="0"/>
          <a:chExt cx="0" cy="0"/>
        </a:xfrm>
      </p:grpSpPr>
      <p:pic>
        <p:nvPicPr>
          <p:cNvPr id="5" name="Content Placeholder 4" descr="A diagram of a diagram&#10;&#10;AI-generated content may be incorrect.">
            <a:extLst>
              <a:ext uri="{FF2B5EF4-FFF2-40B4-BE49-F238E27FC236}">
                <a16:creationId xmlns:a16="http://schemas.microsoft.com/office/drawing/2014/main" id="{064B5F67-5569-6F26-0D73-386665341D53}"/>
              </a:ext>
            </a:extLst>
          </p:cNvPr>
          <p:cNvPicPr>
            <a:picLocks noGrp="1" noChangeAspect="1"/>
          </p:cNvPicPr>
          <p:nvPr>
            <p:ph idx="4294967295"/>
          </p:nvPr>
        </p:nvPicPr>
        <p:blipFill>
          <a:blip r:embed="rId2"/>
          <a:stretch>
            <a:fillRect/>
          </a:stretch>
        </p:blipFill>
        <p:spPr>
          <a:xfrm>
            <a:off x="0" y="0"/>
            <a:ext cx="10515600" cy="6780213"/>
          </a:xfrm>
        </p:spPr>
      </p:pic>
    </p:spTree>
    <p:extLst>
      <p:ext uri="{BB962C8B-B14F-4D97-AF65-F5344CB8AC3E}">
        <p14:creationId xmlns:p14="http://schemas.microsoft.com/office/powerpoint/2010/main" val="3880610251"/>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4F4F8"/>
        </a:solidFill>
        <a:effectLst/>
      </p:bgPr>
    </p:bg>
    <p:spTree>
      <p:nvGrpSpPr>
        <p:cNvPr id="1" name=""/>
        <p:cNvGrpSpPr/>
        <p:nvPr/>
      </p:nvGrpSpPr>
      <p:grpSpPr>
        <a:xfrm>
          <a:off x="0" y="0"/>
          <a:ext cx="0" cy="0"/>
          <a:chOff x="0" y="0"/>
          <a:chExt cx="0" cy="0"/>
        </a:xfrm>
      </p:grpSpPr>
      <p:pic>
        <p:nvPicPr>
          <p:cNvPr id="5" name="Content Placeholder 4" descr="A screenshot of a computer&#10;&#10;AI-generated content may be incorrect.">
            <a:extLst>
              <a:ext uri="{FF2B5EF4-FFF2-40B4-BE49-F238E27FC236}">
                <a16:creationId xmlns:a16="http://schemas.microsoft.com/office/drawing/2014/main" id="{DCAFD3A4-3515-74E5-7113-AC5717105871}"/>
              </a:ext>
            </a:extLst>
          </p:cNvPr>
          <p:cNvPicPr>
            <a:picLocks noGrp="1" noChangeAspect="1"/>
          </p:cNvPicPr>
          <p:nvPr>
            <p:ph idx="4294967295"/>
          </p:nvPr>
        </p:nvPicPr>
        <p:blipFill>
          <a:blip r:embed="rId2"/>
          <a:stretch>
            <a:fillRect/>
          </a:stretch>
        </p:blipFill>
        <p:spPr>
          <a:xfrm>
            <a:off x="0" y="250825"/>
            <a:ext cx="12192000" cy="6176963"/>
          </a:xfrm>
        </p:spPr>
      </p:pic>
    </p:spTree>
    <p:extLst>
      <p:ext uri="{BB962C8B-B14F-4D97-AF65-F5344CB8AC3E}">
        <p14:creationId xmlns:p14="http://schemas.microsoft.com/office/powerpoint/2010/main" val="546934709"/>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4F4F8"/>
        </a:solidFill>
        <a:effectLst/>
      </p:bgPr>
    </p:bg>
    <p:spTree>
      <p:nvGrpSpPr>
        <p:cNvPr id="1" name=""/>
        <p:cNvGrpSpPr/>
        <p:nvPr/>
      </p:nvGrpSpPr>
      <p:grpSpPr>
        <a:xfrm>
          <a:off x="0" y="0"/>
          <a:ext cx="0" cy="0"/>
          <a:chOff x="0" y="0"/>
          <a:chExt cx="0" cy="0"/>
        </a:xfrm>
      </p:grpSpPr>
      <p:pic>
        <p:nvPicPr>
          <p:cNvPr id="5" name="Content Placeholder 4" descr="A screenshot of a computer&#10;&#10;AI-generated content may be incorrect.">
            <a:extLst>
              <a:ext uri="{FF2B5EF4-FFF2-40B4-BE49-F238E27FC236}">
                <a16:creationId xmlns:a16="http://schemas.microsoft.com/office/drawing/2014/main" id="{47151454-6BF7-01FF-E60E-871EE866022F}"/>
              </a:ext>
            </a:extLst>
          </p:cNvPr>
          <p:cNvPicPr>
            <a:picLocks noGrp="1" noChangeAspect="1"/>
          </p:cNvPicPr>
          <p:nvPr>
            <p:ph idx="4294967295"/>
          </p:nvPr>
        </p:nvPicPr>
        <p:blipFill>
          <a:blip r:embed="rId2"/>
          <a:stretch>
            <a:fillRect/>
          </a:stretch>
        </p:blipFill>
        <p:spPr>
          <a:xfrm>
            <a:off x="0" y="250825"/>
            <a:ext cx="12192000" cy="6108700"/>
          </a:xfrm>
        </p:spPr>
      </p:pic>
    </p:spTree>
    <p:extLst>
      <p:ext uri="{BB962C8B-B14F-4D97-AF65-F5344CB8AC3E}">
        <p14:creationId xmlns:p14="http://schemas.microsoft.com/office/powerpoint/2010/main" val="534962075"/>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iagram of a graph&#10;&#10;AI-generated content may be incorrect.">
            <a:extLst>
              <a:ext uri="{FF2B5EF4-FFF2-40B4-BE49-F238E27FC236}">
                <a16:creationId xmlns:a16="http://schemas.microsoft.com/office/drawing/2014/main" id="{7FA5B386-D0A8-EEA8-7DE4-1C15A2CB5262}"/>
              </a:ext>
            </a:extLst>
          </p:cNvPr>
          <p:cNvPicPr>
            <a:picLocks noChangeAspect="1"/>
          </p:cNvPicPr>
          <p:nvPr/>
        </p:nvPicPr>
        <p:blipFill>
          <a:blip r:embed="rId2"/>
          <a:stretch>
            <a:fillRect/>
          </a:stretch>
        </p:blipFill>
        <p:spPr>
          <a:xfrm>
            <a:off x="0" y="173809"/>
            <a:ext cx="12192000" cy="6510380"/>
          </a:xfrm>
          <a:prstGeom prst="rect">
            <a:avLst/>
          </a:prstGeom>
        </p:spPr>
      </p:pic>
    </p:spTree>
    <p:extLst>
      <p:ext uri="{BB962C8B-B14F-4D97-AF65-F5344CB8AC3E}">
        <p14:creationId xmlns:p14="http://schemas.microsoft.com/office/powerpoint/2010/main" val="2358383273"/>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4F4F8"/>
        </a:solidFill>
        <a:effectLst/>
      </p:bgPr>
    </p:bg>
    <p:spTree>
      <p:nvGrpSpPr>
        <p:cNvPr id="1" name=""/>
        <p:cNvGrpSpPr/>
        <p:nvPr/>
      </p:nvGrpSpPr>
      <p:grpSpPr>
        <a:xfrm>
          <a:off x="0" y="0"/>
          <a:ext cx="0" cy="0"/>
          <a:chOff x="0" y="0"/>
          <a:chExt cx="0" cy="0"/>
        </a:xfrm>
      </p:grpSpPr>
      <p:pic>
        <p:nvPicPr>
          <p:cNvPr id="5" name="Content Placeholder 4" descr="A diagram of a machine learning process&#10;&#10;AI-generated content may be incorrect.">
            <a:extLst>
              <a:ext uri="{FF2B5EF4-FFF2-40B4-BE49-F238E27FC236}">
                <a16:creationId xmlns:a16="http://schemas.microsoft.com/office/drawing/2014/main" id="{AFC39C1A-30EB-3854-9A67-C3EFAA551FC0}"/>
              </a:ext>
            </a:extLst>
          </p:cNvPr>
          <p:cNvPicPr>
            <a:picLocks noGrp="1" noChangeAspect="1"/>
          </p:cNvPicPr>
          <p:nvPr>
            <p:ph idx="4294967295"/>
          </p:nvPr>
        </p:nvPicPr>
        <p:blipFill>
          <a:blip r:embed="rId2"/>
          <a:stretch>
            <a:fillRect/>
          </a:stretch>
        </p:blipFill>
        <p:spPr>
          <a:xfrm>
            <a:off x="0" y="207963"/>
            <a:ext cx="12192000" cy="6483350"/>
          </a:xfrm>
        </p:spPr>
      </p:pic>
    </p:spTree>
    <p:extLst>
      <p:ext uri="{BB962C8B-B14F-4D97-AF65-F5344CB8AC3E}">
        <p14:creationId xmlns:p14="http://schemas.microsoft.com/office/powerpoint/2010/main" val="2836961384"/>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4F4F8"/>
        </a:solidFill>
        <a:effectLst/>
      </p:bgPr>
    </p:bg>
    <p:spTree>
      <p:nvGrpSpPr>
        <p:cNvPr id="1" name=""/>
        <p:cNvGrpSpPr/>
        <p:nvPr/>
      </p:nvGrpSpPr>
      <p:grpSpPr>
        <a:xfrm>
          <a:off x="0" y="0"/>
          <a:ext cx="0" cy="0"/>
          <a:chOff x="0" y="0"/>
          <a:chExt cx="0" cy="0"/>
        </a:xfrm>
      </p:grpSpPr>
      <p:pic>
        <p:nvPicPr>
          <p:cNvPr id="5" name="Content Placeholder 4" descr="A diagram of a product&#10;&#10;AI-generated content may be incorrect.">
            <a:extLst>
              <a:ext uri="{FF2B5EF4-FFF2-40B4-BE49-F238E27FC236}">
                <a16:creationId xmlns:a16="http://schemas.microsoft.com/office/drawing/2014/main" id="{FECBC7C8-F04D-FBDD-2069-136DDF7C41A5}"/>
              </a:ext>
            </a:extLst>
          </p:cNvPr>
          <p:cNvPicPr>
            <a:picLocks noGrp="1" noChangeAspect="1"/>
          </p:cNvPicPr>
          <p:nvPr>
            <p:ph idx="4294967295"/>
          </p:nvPr>
        </p:nvPicPr>
        <p:blipFill>
          <a:blip r:embed="rId2"/>
          <a:stretch>
            <a:fillRect/>
          </a:stretch>
        </p:blipFill>
        <p:spPr>
          <a:xfrm>
            <a:off x="0" y="236538"/>
            <a:ext cx="12192000" cy="6454775"/>
          </a:xfrm>
        </p:spPr>
      </p:pic>
    </p:spTree>
    <p:extLst>
      <p:ext uri="{BB962C8B-B14F-4D97-AF65-F5344CB8AC3E}">
        <p14:creationId xmlns:p14="http://schemas.microsoft.com/office/powerpoint/2010/main" val="3915004900"/>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qr code and a qr code&#10;&#10;AI-generated content may be incorrect.">
            <a:extLst>
              <a:ext uri="{FF2B5EF4-FFF2-40B4-BE49-F238E27FC236}">
                <a16:creationId xmlns:a16="http://schemas.microsoft.com/office/drawing/2014/main" id="{451C877B-BE8B-F9FB-4B00-6B2F46EB6126}"/>
              </a:ext>
            </a:extLst>
          </p:cNvPr>
          <p:cNvPicPr>
            <a:picLocks noGrp="1" noChangeAspect="1"/>
          </p:cNvPicPr>
          <p:nvPr>
            <p:ph idx="4294967295"/>
          </p:nvPr>
        </p:nvPicPr>
        <p:blipFill>
          <a:blip r:embed="rId2"/>
          <a:stretch>
            <a:fillRect/>
          </a:stretch>
        </p:blipFill>
        <p:spPr>
          <a:xfrm>
            <a:off x="0" y="0"/>
            <a:ext cx="12192000" cy="6792913"/>
          </a:xfrm>
        </p:spPr>
      </p:pic>
    </p:spTree>
    <p:extLst>
      <p:ext uri="{BB962C8B-B14F-4D97-AF65-F5344CB8AC3E}">
        <p14:creationId xmlns:p14="http://schemas.microsoft.com/office/powerpoint/2010/main" val="1127691478"/>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pic>
        <p:nvPicPr>
          <p:cNvPr id="7" name="Picture 6" descr="A computer screen with a black background&#10;&#10;AI-generated content may be incorrect.">
            <a:extLst>
              <a:ext uri="{FF2B5EF4-FFF2-40B4-BE49-F238E27FC236}">
                <a16:creationId xmlns:a16="http://schemas.microsoft.com/office/drawing/2014/main" id="{943F7D98-9BC9-F908-8496-03F3EFC259F1}"/>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Group 1751.1"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595005" y="654905"/>
            <a:ext cx="1359000" cy="286225"/>
          </a:xfrm>
          <a:prstGeom prst="rect">
            <a:avLst/>
          </a:prstGeom>
        </p:spPr>
      </p:pic>
      <p:sp>
        <p:nvSpPr>
          <p:cNvPr id="3" name="Microsoft Learn MCP Server"/>
          <p:cNvSpPr/>
          <p:nvPr/>
        </p:nvSpPr>
        <p:spPr>
          <a:xfrm>
            <a:off x="527525" y="1227991"/>
            <a:ext cx="5955101" cy="190603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7500"/>
              </a:lnSpc>
              <a:buNone/>
            </a:pPr>
            <a:r>
              <a:rPr lang="en-US" sz="6000">
                <a:solidFill>
                  <a:srgbClr val="FFFFFF"/>
                </a:solidFill>
                <a:latin typeface="Segoe Sans Display Semibold" pitchFamily="34" charset="0"/>
                <a:ea typeface="Segoe Sans Display Semibold" pitchFamily="34" charset="-122"/>
                <a:cs typeface="Segoe Sans Display Semibold" pitchFamily="34" charset="-120"/>
              </a:rPr>
              <a:t>Microsoft Learn MCP Server</a:t>
            </a:r>
            <a:endParaRPr lang="en-US" sz="6000"/>
          </a:p>
        </p:txBody>
      </p:sp>
      <p:sp>
        <p:nvSpPr>
          <p:cNvPr id="4" name="akamsLearnMCPServer"/>
          <p:cNvSpPr/>
          <p:nvPr/>
        </p:nvSpPr>
        <p:spPr>
          <a:xfrm>
            <a:off x="320845" y="3860838"/>
            <a:ext cx="6936726" cy="128198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2750"/>
              </a:lnSpc>
              <a:spcAft>
                <a:spcPts val="700"/>
              </a:spcAft>
            </a:pPr>
            <a:r>
              <a:rPr lang="en-US" sz="2000" kern="0" spc="-50">
                <a:solidFill>
                  <a:srgbClr val="FFFFFF"/>
                </a:solidFill>
                <a:latin typeface="Segoe Sans Display Semibold"/>
                <a:cs typeface="Segoe Sans Display Semibold"/>
              </a:rPr>
              <a:t>Ken Lin</a:t>
            </a:r>
          </a:p>
          <a:p>
            <a:pPr>
              <a:lnSpc>
                <a:spcPts val="2750"/>
              </a:lnSpc>
              <a:spcAft>
                <a:spcPts val="700"/>
              </a:spcAft>
            </a:pPr>
            <a:r>
              <a:rPr lang="en-US" sz="2000" kern="0" spc="-50">
                <a:solidFill>
                  <a:srgbClr val="FFFFFF"/>
                </a:solidFill>
                <a:latin typeface="Segoe Sans Display Semibold"/>
                <a:cs typeface="Segoe Sans Display Semibold"/>
              </a:rPr>
              <a:t>Microsoft MCT Regional Lead</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pic>
        <p:nvPicPr>
          <p:cNvPr id="41" name="Picture 40" descr="A screenshot of a screen&#10;&#10;AI-generated content may be incorrect.">
            <a:extLst>
              <a:ext uri="{FF2B5EF4-FFF2-40B4-BE49-F238E27FC236}">
                <a16:creationId xmlns:a16="http://schemas.microsoft.com/office/drawing/2014/main" id="{221E09F9-C2D1-3284-6DCA-3E9AD5F91D36}"/>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Rectangle 34657268"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6253162" y="2266804"/>
            <a:ext cx="2870758" cy="2007513"/>
          </a:xfrm>
          <a:prstGeom prst="rect">
            <a:avLst/>
          </a:prstGeom>
        </p:spPr>
      </p:pic>
      <p:pic>
        <p:nvPicPr>
          <p:cNvPr id="3" name="Rectangle 34657270"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6253561" y="4556042"/>
            <a:ext cx="2870759" cy="2007513"/>
          </a:xfrm>
          <a:prstGeom prst="rect">
            <a:avLst/>
          </a:prstGeom>
        </p:spPr>
      </p:pic>
      <p:pic>
        <p:nvPicPr>
          <p:cNvPr id="4" name="Rectangle 34657264" descr="preencoded.png"/>
          <p:cNvPicPr>
            <a:picLocks noChangeAspect="1"/>
          </p:cNvPicPr>
          <p:nvPr/>
        </p:nvPicPr>
        <p:blipFill>
          <a:blip r:embed="rId6" cstate="print">
            <a:extLst>
              <a:ext uri="{28A0092B-C50C-407E-A947-70E740481C1C}">
                <a14:useLocalDpi xmlns:a14="http://schemas.microsoft.com/office/drawing/2010/main"/>
              </a:ext>
            </a:extLst>
          </a:blip>
          <a:srcRect/>
          <a:stretch/>
        </p:blipFill>
        <p:spPr>
          <a:xfrm>
            <a:off x="6791260" y="2752335"/>
            <a:ext cx="1790809" cy="311775"/>
          </a:xfrm>
          <a:prstGeom prst="rect">
            <a:avLst/>
          </a:prstGeom>
        </p:spPr>
      </p:pic>
      <p:pic>
        <p:nvPicPr>
          <p:cNvPr id="5" name="Rectangle 34657265" descr="preencoded.png"/>
          <p:cNvPicPr>
            <a:picLocks noChangeAspect="1"/>
          </p:cNvPicPr>
          <p:nvPr/>
        </p:nvPicPr>
        <p:blipFill>
          <a:blip r:embed="rId7" cstate="print">
            <a:extLst>
              <a:ext uri="{28A0092B-C50C-407E-A947-70E740481C1C}">
                <a14:useLocalDpi xmlns:a14="http://schemas.microsoft.com/office/drawing/2010/main"/>
              </a:ext>
            </a:extLst>
          </a:blip>
          <a:srcRect/>
          <a:stretch/>
        </p:blipFill>
        <p:spPr>
          <a:xfrm>
            <a:off x="6791320" y="3097357"/>
            <a:ext cx="1790809" cy="311775"/>
          </a:xfrm>
          <a:prstGeom prst="rect">
            <a:avLst/>
          </a:prstGeom>
        </p:spPr>
      </p:pic>
      <p:pic>
        <p:nvPicPr>
          <p:cNvPr id="6" name="Rectangle 34657266" descr="preencoded.png"/>
          <p:cNvPicPr>
            <a:picLocks noChangeAspect="1"/>
          </p:cNvPicPr>
          <p:nvPr/>
        </p:nvPicPr>
        <p:blipFill>
          <a:blip r:embed="rId8" cstate="print">
            <a:extLst>
              <a:ext uri="{28A0092B-C50C-407E-A947-70E740481C1C}">
                <a14:useLocalDpi xmlns:a14="http://schemas.microsoft.com/office/drawing/2010/main"/>
              </a:ext>
            </a:extLst>
          </a:blip>
          <a:srcRect/>
          <a:stretch/>
        </p:blipFill>
        <p:spPr>
          <a:xfrm>
            <a:off x="6791380" y="3438807"/>
            <a:ext cx="1790809" cy="311775"/>
          </a:xfrm>
          <a:prstGeom prst="rect">
            <a:avLst/>
          </a:prstGeom>
        </p:spPr>
      </p:pic>
      <p:pic>
        <p:nvPicPr>
          <p:cNvPr id="7" name="Rectangle 34657267" descr="preencoded.png"/>
          <p:cNvPicPr>
            <a:picLocks noChangeAspect="1"/>
          </p:cNvPicPr>
          <p:nvPr/>
        </p:nvPicPr>
        <p:blipFill>
          <a:blip r:embed="rId9" cstate="print">
            <a:extLst>
              <a:ext uri="{28A0092B-C50C-407E-A947-70E740481C1C}">
                <a14:useLocalDpi xmlns:a14="http://schemas.microsoft.com/office/drawing/2010/main"/>
              </a:ext>
            </a:extLst>
          </a:blip>
          <a:srcRect/>
          <a:stretch/>
        </p:blipFill>
        <p:spPr>
          <a:xfrm>
            <a:off x="3995271" y="2650938"/>
            <a:ext cx="2248323" cy="1619946"/>
          </a:xfrm>
          <a:prstGeom prst="rect">
            <a:avLst/>
          </a:prstGeom>
        </p:spPr>
      </p:pic>
      <p:pic>
        <p:nvPicPr>
          <p:cNvPr id="8" name="image 683" descr="preencoded.png"/>
          <p:cNvPicPr>
            <a:picLocks noChangeAspect="1"/>
          </p:cNvPicPr>
          <p:nvPr/>
        </p:nvPicPr>
        <p:blipFill>
          <a:blip r:embed="rId10" cstate="print">
            <a:extLst>
              <a:ext uri="{28A0092B-C50C-407E-A947-70E740481C1C}">
                <a14:useLocalDpi xmlns:a14="http://schemas.microsoft.com/office/drawing/2010/main"/>
              </a:ext>
            </a:extLst>
          </a:blip>
          <a:srcRect/>
          <a:stretch/>
        </p:blipFill>
        <p:spPr>
          <a:xfrm>
            <a:off x="5358257" y="3045045"/>
            <a:ext cx="482744" cy="412919"/>
          </a:xfrm>
          <a:prstGeom prst="rect">
            <a:avLst/>
          </a:prstGeom>
        </p:spPr>
      </p:pic>
      <p:pic>
        <p:nvPicPr>
          <p:cNvPr id="9" name="image 682" descr="preencoded.png"/>
          <p:cNvPicPr>
            <a:picLocks noChangeAspect="1"/>
          </p:cNvPicPr>
          <p:nvPr/>
        </p:nvPicPr>
        <p:blipFill>
          <a:blip r:embed="rId11" cstate="print">
            <a:extLst>
              <a:ext uri="{28A0092B-C50C-407E-A947-70E740481C1C}">
                <a14:useLocalDpi xmlns:a14="http://schemas.microsoft.com/office/drawing/2010/main"/>
              </a:ext>
            </a:extLst>
          </a:blip>
          <a:srcRect/>
          <a:stretch/>
        </p:blipFill>
        <p:spPr>
          <a:xfrm>
            <a:off x="4773379" y="3065076"/>
            <a:ext cx="362094" cy="412877"/>
          </a:xfrm>
          <a:prstGeom prst="rect">
            <a:avLst/>
          </a:prstGeom>
        </p:spPr>
      </p:pic>
      <p:pic>
        <p:nvPicPr>
          <p:cNvPr id="10" name="Rectangle 34657141" descr="preencoded.png"/>
          <p:cNvPicPr>
            <a:picLocks noChangeAspect="1"/>
          </p:cNvPicPr>
          <p:nvPr/>
        </p:nvPicPr>
        <p:blipFill>
          <a:blip r:embed="rId12" cstate="print">
            <a:extLst>
              <a:ext uri="{28A0092B-C50C-407E-A947-70E740481C1C}">
                <a14:useLocalDpi xmlns:a14="http://schemas.microsoft.com/office/drawing/2010/main"/>
              </a:ext>
            </a:extLst>
          </a:blip>
          <a:srcRect/>
          <a:stretch/>
        </p:blipFill>
        <p:spPr>
          <a:xfrm>
            <a:off x="9152178" y="2650039"/>
            <a:ext cx="2248323" cy="1619945"/>
          </a:xfrm>
          <a:prstGeom prst="rect">
            <a:avLst/>
          </a:prstGeom>
        </p:spPr>
      </p:pic>
      <p:pic>
        <p:nvPicPr>
          <p:cNvPr id="11" name="image 682" descr="preencoded.png"/>
          <p:cNvPicPr>
            <a:picLocks noChangeAspect="1"/>
          </p:cNvPicPr>
          <p:nvPr/>
        </p:nvPicPr>
        <p:blipFill>
          <a:blip r:embed="rId13" cstate="print">
            <a:extLst>
              <a:ext uri="{28A0092B-C50C-407E-A947-70E740481C1C}">
                <a14:useLocalDpi xmlns:a14="http://schemas.microsoft.com/office/drawing/2010/main"/>
              </a:ext>
            </a:extLst>
          </a:blip>
          <a:srcRect/>
          <a:stretch/>
        </p:blipFill>
        <p:spPr>
          <a:xfrm>
            <a:off x="10148373" y="3056754"/>
            <a:ext cx="438297" cy="419253"/>
          </a:xfrm>
          <a:prstGeom prst="rect">
            <a:avLst/>
          </a:prstGeom>
        </p:spPr>
      </p:pic>
      <p:pic>
        <p:nvPicPr>
          <p:cNvPr id="12" name="image 682" descr="preencoded.png"/>
          <p:cNvPicPr>
            <a:picLocks noChangeAspect="1"/>
          </p:cNvPicPr>
          <p:nvPr/>
        </p:nvPicPr>
        <p:blipFill>
          <a:blip r:embed="rId14" cstate="print">
            <a:extLst>
              <a:ext uri="{28A0092B-C50C-407E-A947-70E740481C1C}">
                <a14:useLocalDpi xmlns:a14="http://schemas.microsoft.com/office/drawing/2010/main"/>
              </a:ext>
            </a:extLst>
          </a:blip>
          <a:srcRect/>
          <a:stretch/>
        </p:blipFill>
        <p:spPr>
          <a:xfrm>
            <a:off x="4273638" y="3061779"/>
            <a:ext cx="374794" cy="412881"/>
          </a:xfrm>
          <a:prstGeom prst="rect">
            <a:avLst/>
          </a:prstGeom>
        </p:spPr>
      </p:pic>
      <p:pic>
        <p:nvPicPr>
          <p:cNvPr id="13" name="Group 2018778794" descr="preencoded.png"/>
          <p:cNvPicPr>
            <a:picLocks noChangeAspect="1"/>
          </p:cNvPicPr>
          <p:nvPr/>
        </p:nvPicPr>
        <p:blipFill>
          <a:blip r:embed="rId15" cstate="print">
            <a:extLst>
              <a:ext uri="{28A0092B-C50C-407E-A947-70E740481C1C}">
                <a14:useLocalDpi xmlns:a14="http://schemas.microsoft.com/office/drawing/2010/main"/>
              </a:ext>
            </a:extLst>
          </a:blip>
          <a:srcRect/>
          <a:stretch/>
        </p:blipFill>
        <p:spPr>
          <a:xfrm>
            <a:off x="7146076" y="3901053"/>
            <a:ext cx="1083513" cy="701613"/>
          </a:xfrm>
          <a:prstGeom prst="rect">
            <a:avLst/>
          </a:prstGeom>
        </p:spPr>
      </p:pic>
      <p:pic>
        <p:nvPicPr>
          <p:cNvPr id="14" name="Line 81" descr="preencoded.png"/>
          <p:cNvPicPr>
            <a:picLocks noChangeAspect="1"/>
          </p:cNvPicPr>
          <p:nvPr/>
        </p:nvPicPr>
        <p:blipFill>
          <a:blip r:embed="rId16" cstate="print">
            <a:extLst>
              <a:ext uri="{28A0092B-C50C-407E-A947-70E740481C1C}">
                <a14:useLocalDpi xmlns:a14="http://schemas.microsoft.com/office/drawing/2010/main"/>
              </a:ext>
            </a:extLst>
          </a:blip>
          <a:srcRect/>
          <a:stretch/>
        </p:blipFill>
        <p:spPr>
          <a:xfrm>
            <a:off x="6149521" y="3266277"/>
            <a:ext cx="237068" cy="67734"/>
          </a:xfrm>
          <a:prstGeom prst="rect">
            <a:avLst/>
          </a:prstGeom>
        </p:spPr>
      </p:pic>
      <p:pic>
        <p:nvPicPr>
          <p:cNvPr id="15" name="Line 84" descr="preencoded.png"/>
          <p:cNvPicPr>
            <a:picLocks noChangeAspect="1"/>
          </p:cNvPicPr>
          <p:nvPr/>
        </p:nvPicPr>
        <p:blipFill>
          <a:blip r:embed="rId17" cstate="print">
            <a:extLst>
              <a:ext uri="{28A0092B-C50C-407E-A947-70E740481C1C}">
                <a14:useLocalDpi xmlns:a14="http://schemas.microsoft.com/office/drawing/2010/main"/>
              </a:ext>
            </a:extLst>
          </a:blip>
          <a:srcRect/>
          <a:stretch/>
        </p:blipFill>
        <p:spPr>
          <a:xfrm>
            <a:off x="9016571" y="3265771"/>
            <a:ext cx="268818" cy="67734"/>
          </a:xfrm>
          <a:prstGeom prst="rect">
            <a:avLst/>
          </a:prstGeom>
        </p:spPr>
      </p:pic>
      <p:pic>
        <p:nvPicPr>
          <p:cNvPr id="16" name="image 682" descr="preencoded.png"/>
          <p:cNvPicPr>
            <a:picLocks noChangeAspect="1"/>
          </p:cNvPicPr>
          <p:nvPr/>
        </p:nvPicPr>
        <p:blipFill>
          <a:blip r:embed="rId18" cstate="print">
            <a:extLst>
              <a:ext uri="{28A0092B-C50C-407E-A947-70E740481C1C}">
                <a14:useLocalDpi xmlns:a14="http://schemas.microsoft.com/office/drawing/2010/main"/>
              </a:ext>
            </a:extLst>
          </a:blip>
          <a:srcRect/>
          <a:stretch/>
        </p:blipFill>
        <p:spPr>
          <a:xfrm>
            <a:off x="7082824" y="2314310"/>
            <a:ext cx="450981" cy="374808"/>
          </a:xfrm>
          <a:prstGeom prst="rect">
            <a:avLst/>
          </a:prstGeom>
        </p:spPr>
      </p:pic>
      <p:pic>
        <p:nvPicPr>
          <p:cNvPr id="17" name="image 682" descr="preencoded.png"/>
          <p:cNvPicPr>
            <a:picLocks noChangeAspect="1"/>
          </p:cNvPicPr>
          <p:nvPr/>
        </p:nvPicPr>
        <p:blipFill>
          <a:blip r:embed="rId19" cstate="print">
            <a:extLst>
              <a:ext uri="{28A0092B-C50C-407E-A947-70E740481C1C}">
                <a14:useLocalDpi xmlns:a14="http://schemas.microsoft.com/office/drawing/2010/main"/>
              </a:ext>
            </a:extLst>
          </a:blip>
          <a:srcRect/>
          <a:stretch/>
        </p:blipFill>
        <p:spPr>
          <a:xfrm>
            <a:off x="6771192" y="5231613"/>
            <a:ext cx="450985" cy="387508"/>
          </a:xfrm>
          <a:prstGeom prst="rect">
            <a:avLst/>
          </a:prstGeom>
        </p:spPr>
      </p:pic>
      <p:pic>
        <p:nvPicPr>
          <p:cNvPr id="18" name="image 685" descr="preencoded.png"/>
          <p:cNvPicPr>
            <a:picLocks noChangeAspect="1"/>
          </p:cNvPicPr>
          <p:nvPr/>
        </p:nvPicPr>
        <p:blipFill>
          <a:blip r:embed="rId20" cstate="print">
            <a:extLst>
              <a:ext uri="{28A0092B-C50C-407E-A947-70E740481C1C}">
                <a14:useLocalDpi xmlns:a14="http://schemas.microsoft.com/office/drawing/2010/main"/>
              </a:ext>
            </a:extLst>
          </a:blip>
          <a:srcRect/>
          <a:stretch/>
        </p:blipFill>
        <p:spPr>
          <a:xfrm>
            <a:off x="8033726" y="5231405"/>
            <a:ext cx="419235" cy="387496"/>
          </a:xfrm>
          <a:prstGeom prst="rect">
            <a:avLst/>
          </a:prstGeom>
        </p:spPr>
      </p:pic>
      <p:pic>
        <p:nvPicPr>
          <p:cNvPr id="19" name="image 684" descr="preencoded.png"/>
          <p:cNvPicPr>
            <a:picLocks noChangeAspect="1"/>
          </p:cNvPicPr>
          <p:nvPr/>
        </p:nvPicPr>
        <p:blipFill>
          <a:blip r:embed="rId21" cstate="print">
            <a:extLst>
              <a:ext uri="{28A0092B-C50C-407E-A947-70E740481C1C}">
                <a14:useLocalDpi xmlns:a14="http://schemas.microsoft.com/office/drawing/2010/main"/>
              </a:ext>
            </a:extLst>
          </a:blip>
          <a:srcRect/>
          <a:stretch/>
        </p:blipFill>
        <p:spPr>
          <a:xfrm>
            <a:off x="7481635" y="5231524"/>
            <a:ext cx="355735" cy="387474"/>
          </a:xfrm>
          <a:prstGeom prst="rect">
            <a:avLst/>
          </a:prstGeom>
        </p:spPr>
      </p:pic>
      <p:pic>
        <p:nvPicPr>
          <p:cNvPr id="20" name="image 686" descr="preencoded.png"/>
          <p:cNvPicPr>
            <a:picLocks noChangeAspect="1"/>
          </p:cNvPicPr>
          <p:nvPr/>
        </p:nvPicPr>
        <p:blipFill>
          <a:blip r:embed="rId22" cstate="print">
            <a:extLst>
              <a:ext uri="{28A0092B-C50C-407E-A947-70E740481C1C}">
                <a14:useLocalDpi xmlns:a14="http://schemas.microsoft.com/office/drawing/2010/main"/>
              </a:ext>
            </a:extLst>
          </a:blip>
          <a:srcRect/>
          <a:stretch/>
        </p:blipFill>
        <p:spPr>
          <a:xfrm>
            <a:off x="9476195" y="3044325"/>
            <a:ext cx="482744" cy="412919"/>
          </a:xfrm>
          <a:prstGeom prst="rect">
            <a:avLst/>
          </a:prstGeom>
        </p:spPr>
      </p:pic>
      <p:sp>
        <p:nvSpPr>
          <p:cNvPr id="21" name="AI agents"/>
          <p:cNvSpPr/>
          <p:nvPr/>
        </p:nvSpPr>
        <p:spPr>
          <a:xfrm>
            <a:off x="430936" y="453389"/>
            <a:ext cx="1289111" cy="34947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AI agents</a:t>
            </a:r>
            <a:endParaRPr lang="en-US" sz="2400"/>
          </a:p>
        </p:txBody>
      </p:sp>
      <p:sp>
        <p:nvSpPr>
          <p:cNvPr id="24" name="Tool calls to MCP servers"/>
          <p:cNvSpPr/>
          <p:nvPr/>
        </p:nvSpPr>
        <p:spPr>
          <a:xfrm>
            <a:off x="6697020" y="4773704"/>
            <a:ext cx="1968541" cy="23528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Tool calls to MCP servers</a:t>
            </a:r>
            <a:endParaRPr lang="en-US" sz="1400"/>
          </a:p>
        </p:txBody>
      </p:sp>
      <p:sp>
        <p:nvSpPr>
          <p:cNvPr id="25" name="Retrieval"/>
          <p:cNvSpPr/>
          <p:nvPr/>
        </p:nvSpPr>
        <p:spPr>
          <a:xfrm>
            <a:off x="6842204" y="5709154"/>
            <a:ext cx="425473" cy="13342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950"/>
              </a:lnSpc>
              <a:spcAft>
                <a:spcPts val="700"/>
              </a:spcAft>
              <a:buNone/>
            </a:pPr>
            <a:r>
              <a:rPr lang="en-US" sz="800">
                <a:solidFill>
                  <a:srgbClr val="000000"/>
                </a:solidFill>
                <a:latin typeface="Segoe Sans Display Semibold" pitchFamily="34" charset="0"/>
                <a:ea typeface="Segoe Sans Display Semibold" pitchFamily="34" charset="-122"/>
                <a:cs typeface="Segoe Sans Display Semibold" pitchFamily="34" charset="-120"/>
              </a:rPr>
              <a:t>Retrieval</a:t>
            </a:r>
            <a:endParaRPr lang="en-US" sz="800"/>
          </a:p>
        </p:txBody>
      </p:sp>
      <p:sp>
        <p:nvSpPr>
          <p:cNvPr id="26" name="Agent"/>
          <p:cNvSpPr/>
          <p:nvPr/>
        </p:nvSpPr>
        <p:spPr>
          <a:xfrm>
            <a:off x="7565627" y="2406686"/>
            <a:ext cx="495341" cy="23503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Agent</a:t>
            </a:r>
            <a:endParaRPr lang="en-US" sz="1400"/>
          </a:p>
        </p:txBody>
      </p:sp>
      <p:sp>
        <p:nvSpPr>
          <p:cNvPr id="27" name="LLM"/>
          <p:cNvSpPr/>
          <p:nvPr/>
        </p:nvSpPr>
        <p:spPr>
          <a:xfrm>
            <a:off x="7541478" y="2823975"/>
            <a:ext cx="317535" cy="20325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450"/>
              </a:lnSpc>
              <a:spcAft>
                <a:spcPts val="700"/>
              </a:spcAft>
              <a:buNone/>
            </a:pPr>
            <a:r>
              <a:rPr lang="en-US" sz="1200">
                <a:solidFill>
                  <a:srgbClr val="FFFFFF"/>
                </a:solidFill>
                <a:latin typeface="Segoe Sans Display Semibold" pitchFamily="34" charset="0"/>
                <a:ea typeface="Segoe Sans Display Semibold" pitchFamily="34" charset="-122"/>
                <a:cs typeface="Segoe Sans Display Semibold" pitchFamily="34" charset="-120"/>
              </a:rPr>
              <a:t>LLM</a:t>
            </a:r>
            <a:endParaRPr lang="en-US" sz="1200"/>
          </a:p>
        </p:txBody>
      </p:sp>
      <p:sp>
        <p:nvSpPr>
          <p:cNvPr id="28" name="Instructions"/>
          <p:cNvSpPr/>
          <p:nvPr/>
        </p:nvSpPr>
        <p:spPr>
          <a:xfrm>
            <a:off x="7268501" y="3168950"/>
            <a:ext cx="850935" cy="203346"/>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450"/>
              </a:lnSpc>
              <a:spcAft>
                <a:spcPts val="700"/>
              </a:spcAft>
              <a:buNone/>
            </a:pPr>
            <a:r>
              <a:rPr lang="en-US" sz="1200">
                <a:solidFill>
                  <a:srgbClr val="FFFFFF"/>
                </a:solidFill>
                <a:latin typeface="Segoe Sans Display Semibold" pitchFamily="34" charset="0"/>
                <a:ea typeface="Segoe Sans Display Semibold" pitchFamily="34" charset="-122"/>
                <a:cs typeface="Segoe Sans Display Semibold" pitchFamily="34" charset="-120"/>
              </a:rPr>
              <a:t>Instructions</a:t>
            </a:r>
            <a:endParaRPr lang="en-US" sz="1200"/>
          </a:p>
        </p:txBody>
      </p:sp>
      <p:sp>
        <p:nvSpPr>
          <p:cNvPr id="29" name="Tools"/>
          <p:cNvSpPr/>
          <p:nvPr/>
        </p:nvSpPr>
        <p:spPr>
          <a:xfrm>
            <a:off x="7506685" y="3510441"/>
            <a:ext cx="381035" cy="20326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450"/>
              </a:lnSpc>
              <a:spcAft>
                <a:spcPts val="700"/>
              </a:spcAft>
              <a:buNone/>
            </a:pPr>
            <a:r>
              <a:rPr lang="en-US" sz="1200">
                <a:solidFill>
                  <a:srgbClr val="FFFFFF"/>
                </a:solidFill>
                <a:latin typeface="Segoe Sans Display Semibold" pitchFamily="34" charset="0"/>
                <a:ea typeface="Segoe Sans Display Semibold" pitchFamily="34" charset="-122"/>
                <a:cs typeface="Segoe Sans Display Semibold" pitchFamily="34" charset="-120"/>
              </a:rPr>
              <a:t>Tools</a:t>
            </a:r>
            <a:endParaRPr lang="en-US" sz="1200"/>
          </a:p>
        </p:txBody>
      </p:sp>
      <p:sp>
        <p:nvSpPr>
          <p:cNvPr id="30" name="Actions"/>
          <p:cNvSpPr/>
          <p:nvPr/>
        </p:nvSpPr>
        <p:spPr>
          <a:xfrm>
            <a:off x="7478033" y="5699021"/>
            <a:ext cx="374673" cy="13341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950"/>
              </a:lnSpc>
              <a:spcAft>
                <a:spcPts val="700"/>
              </a:spcAft>
              <a:buNone/>
            </a:pPr>
            <a:r>
              <a:rPr lang="en-US" sz="800">
                <a:solidFill>
                  <a:srgbClr val="000000"/>
                </a:solidFill>
                <a:latin typeface="Segoe Sans Display Semibold" pitchFamily="34" charset="0"/>
                <a:ea typeface="Segoe Sans Display Semibold" pitchFamily="34" charset="-122"/>
                <a:cs typeface="Segoe Sans Display Semibold" pitchFamily="34" charset="-120"/>
              </a:rPr>
              <a:t>Actions</a:t>
            </a:r>
            <a:endParaRPr lang="en-US" sz="800"/>
          </a:p>
        </p:txBody>
      </p:sp>
      <p:sp>
        <p:nvSpPr>
          <p:cNvPr id="31" name="Memory"/>
          <p:cNvSpPr/>
          <p:nvPr/>
        </p:nvSpPr>
        <p:spPr>
          <a:xfrm>
            <a:off x="8083418" y="5708939"/>
            <a:ext cx="412773" cy="13341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950"/>
              </a:lnSpc>
              <a:spcAft>
                <a:spcPts val="700"/>
              </a:spcAft>
              <a:buNone/>
            </a:pPr>
            <a:r>
              <a:rPr lang="en-US" sz="800">
                <a:solidFill>
                  <a:srgbClr val="000000"/>
                </a:solidFill>
                <a:latin typeface="Segoe Sans Display Semibold" pitchFamily="34" charset="0"/>
                <a:ea typeface="Segoe Sans Display Semibold" pitchFamily="34" charset="-122"/>
                <a:cs typeface="Segoe Sans Display Semibold" pitchFamily="34" charset="-120"/>
              </a:rPr>
              <a:t>Memory</a:t>
            </a:r>
            <a:endParaRPr lang="en-US" sz="800"/>
          </a:p>
        </p:txBody>
      </p:sp>
      <p:sp>
        <p:nvSpPr>
          <p:cNvPr id="32" name="Input"/>
          <p:cNvSpPr/>
          <p:nvPr/>
        </p:nvSpPr>
        <p:spPr>
          <a:xfrm>
            <a:off x="4311041" y="2762152"/>
            <a:ext cx="431841" cy="23502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Input</a:t>
            </a:r>
            <a:endParaRPr lang="en-US" sz="1400"/>
          </a:p>
        </p:txBody>
      </p:sp>
      <p:sp>
        <p:nvSpPr>
          <p:cNvPr id="33" name="Systemevents"/>
          <p:cNvSpPr/>
          <p:nvPr/>
        </p:nvSpPr>
        <p:spPr>
          <a:xfrm>
            <a:off x="4313679" y="3526106"/>
            <a:ext cx="371329" cy="26676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950"/>
              </a:lnSpc>
              <a:spcAft>
                <a:spcPts val="700"/>
              </a:spcAft>
              <a:buNone/>
            </a:pPr>
            <a:r>
              <a:rPr lang="en-US" sz="800">
                <a:solidFill>
                  <a:srgbClr val="000000"/>
                </a:solidFill>
                <a:latin typeface="Segoe Sans Display Semibold" pitchFamily="34" charset="0"/>
                <a:ea typeface="Segoe Sans Display Semibold" pitchFamily="34" charset="-122"/>
                <a:cs typeface="Segoe Sans Display Semibold" pitchFamily="34" charset="-120"/>
              </a:rPr>
              <a:t>System</a:t>
            </a:r>
            <a:br>
              <a:rPr sz="800"/>
            </a:br>
            <a:r>
              <a:rPr lang="en-US" sz="800">
                <a:solidFill>
                  <a:srgbClr val="000000"/>
                </a:solidFill>
                <a:latin typeface="Segoe Sans Display Semibold" pitchFamily="34" charset="0"/>
                <a:ea typeface="Segoe Sans Display Semibold" pitchFamily="34" charset="-122"/>
                <a:cs typeface="Segoe Sans Display Semibold" pitchFamily="34" charset="-120"/>
              </a:rPr>
              <a:t>events</a:t>
            </a:r>
            <a:endParaRPr lang="en-US" sz="800"/>
          </a:p>
        </p:txBody>
      </p:sp>
      <p:sp>
        <p:nvSpPr>
          <p:cNvPr id="34" name="Usermessages"/>
          <p:cNvSpPr/>
          <p:nvPr/>
        </p:nvSpPr>
        <p:spPr>
          <a:xfrm>
            <a:off x="4844648" y="3525996"/>
            <a:ext cx="473221" cy="26678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950"/>
              </a:lnSpc>
              <a:spcAft>
                <a:spcPts val="700"/>
              </a:spcAft>
              <a:buNone/>
            </a:pPr>
            <a:r>
              <a:rPr lang="en-US" sz="800">
                <a:solidFill>
                  <a:srgbClr val="000000"/>
                </a:solidFill>
                <a:latin typeface="Segoe Sans Display Semibold" pitchFamily="34" charset="0"/>
                <a:ea typeface="Segoe Sans Display Semibold" pitchFamily="34" charset="-122"/>
                <a:cs typeface="Segoe Sans Display Semibold" pitchFamily="34" charset="-120"/>
              </a:rPr>
              <a:t>User</a:t>
            </a:r>
            <a:br>
              <a:rPr sz="800"/>
            </a:br>
            <a:r>
              <a:rPr lang="en-US" sz="800">
                <a:solidFill>
                  <a:srgbClr val="000000"/>
                </a:solidFill>
                <a:latin typeface="Segoe Sans Display Semibold" pitchFamily="34" charset="0"/>
                <a:ea typeface="Segoe Sans Display Semibold" pitchFamily="34" charset="-122"/>
                <a:cs typeface="Segoe Sans Display Semibold" pitchFamily="34" charset="-120"/>
              </a:rPr>
              <a:t>messages</a:t>
            </a:r>
            <a:endParaRPr lang="en-US" sz="800"/>
          </a:p>
        </p:txBody>
      </p:sp>
      <p:sp>
        <p:nvSpPr>
          <p:cNvPr id="35" name="Agentmessages"/>
          <p:cNvSpPr/>
          <p:nvPr/>
        </p:nvSpPr>
        <p:spPr>
          <a:xfrm>
            <a:off x="5460958" y="3525870"/>
            <a:ext cx="581791" cy="26679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950"/>
              </a:lnSpc>
              <a:spcAft>
                <a:spcPts val="700"/>
              </a:spcAft>
              <a:buNone/>
            </a:pPr>
            <a:r>
              <a:rPr lang="en-US" sz="800">
                <a:solidFill>
                  <a:srgbClr val="000000"/>
                </a:solidFill>
                <a:latin typeface="Segoe Sans Display Semibold" pitchFamily="34" charset="0"/>
                <a:ea typeface="Segoe Sans Display Semibold" pitchFamily="34" charset="-122"/>
                <a:cs typeface="Segoe Sans Display Semibold" pitchFamily="34" charset="-120"/>
              </a:rPr>
              <a:t>Agent</a:t>
            </a:r>
            <a:br>
              <a:rPr sz="800"/>
            </a:br>
            <a:r>
              <a:rPr lang="en-US" sz="800">
                <a:solidFill>
                  <a:srgbClr val="000000"/>
                </a:solidFill>
                <a:latin typeface="Segoe Sans Display Semibold" pitchFamily="34" charset="0"/>
                <a:ea typeface="Segoe Sans Display Semibold" pitchFamily="34" charset="-122"/>
                <a:cs typeface="Segoe Sans Display Semibold" pitchFamily="34" charset="-120"/>
              </a:rPr>
              <a:t>messages</a:t>
            </a:r>
            <a:endParaRPr lang="en-US" sz="800"/>
          </a:p>
        </p:txBody>
      </p:sp>
      <p:sp>
        <p:nvSpPr>
          <p:cNvPr id="36" name="Agentmessages"/>
          <p:cNvSpPr/>
          <p:nvPr/>
        </p:nvSpPr>
        <p:spPr>
          <a:xfrm>
            <a:off x="9556386" y="3525872"/>
            <a:ext cx="542866" cy="26679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950"/>
              </a:lnSpc>
              <a:spcAft>
                <a:spcPts val="700"/>
              </a:spcAft>
              <a:buNone/>
            </a:pPr>
            <a:r>
              <a:rPr lang="en-US" sz="800">
                <a:solidFill>
                  <a:srgbClr val="000000"/>
                </a:solidFill>
                <a:latin typeface="Segoe Sans Display Semibold" pitchFamily="34" charset="0"/>
                <a:ea typeface="Segoe Sans Display Semibold" pitchFamily="34" charset="-122"/>
                <a:cs typeface="Segoe Sans Display Semibold" pitchFamily="34" charset="-120"/>
              </a:rPr>
              <a:t>Agent</a:t>
            </a:r>
            <a:br>
              <a:rPr sz="800"/>
            </a:br>
            <a:r>
              <a:rPr lang="en-US" sz="800">
                <a:solidFill>
                  <a:srgbClr val="000000"/>
                </a:solidFill>
                <a:latin typeface="Segoe Sans Display Semibold" pitchFamily="34" charset="0"/>
                <a:ea typeface="Segoe Sans Display Semibold" pitchFamily="34" charset="-122"/>
                <a:cs typeface="Segoe Sans Display Semibold" pitchFamily="34" charset="-120"/>
              </a:rPr>
              <a:t>messages</a:t>
            </a:r>
            <a:endParaRPr lang="en-US" sz="800"/>
          </a:p>
        </p:txBody>
      </p:sp>
      <p:sp>
        <p:nvSpPr>
          <p:cNvPr id="37" name="Tool results"/>
          <p:cNvSpPr/>
          <p:nvPr/>
        </p:nvSpPr>
        <p:spPr>
          <a:xfrm>
            <a:off x="10283113" y="3525775"/>
            <a:ext cx="376055" cy="26676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950"/>
              </a:lnSpc>
              <a:spcAft>
                <a:spcPts val="700"/>
              </a:spcAft>
              <a:buNone/>
            </a:pPr>
            <a:r>
              <a:rPr lang="en-US" sz="800">
                <a:solidFill>
                  <a:srgbClr val="000000"/>
                </a:solidFill>
                <a:latin typeface="Segoe Sans Display Semibold" pitchFamily="34" charset="0"/>
                <a:ea typeface="Segoe Sans Display Semibold" pitchFamily="34" charset="-122"/>
                <a:cs typeface="Segoe Sans Display Semibold" pitchFamily="34" charset="-120"/>
              </a:rPr>
              <a:t>Tool results</a:t>
            </a:r>
            <a:endParaRPr lang="en-US" sz="800"/>
          </a:p>
        </p:txBody>
      </p:sp>
      <p:sp>
        <p:nvSpPr>
          <p:cNvPr id="38" name="Output"/>
          <p:cNvSpPr/>
          <p:nvPr/>
        </p:nvSpPr>
        <p:spPr>
          <a:xfrm>
            <a:off x="9470267" y="2761225"/>
            <a:ext cx="584241" cy="23504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Output</a:t>
            </a:r>
            <a:endParaRPr lang="en-US" sz="1400"/>
          </a:p>
        </p:txBody>
      </p:sp>
      <p:sp>
        <p:nvSpPr>
          <p:cNvPr id="39" name="AI agents are programs powered by models that a user can interact with AI agents use language models for natural language capabilities and knowledge Trained on generic web content Training stopped when model released">
            <a:extLst>
              <a:ext uri="{FF2B5EF4-FFF2-40B4-BE49-F238E27FC236}">
                <a16:creationId xmlns:a16="http://schemas.microsoft.com/office/drawing/2014/main" id="{9E352979-9E31-6AB5-4FCD-B2B8E80CBFA6}"/>
              </a:ext>
            </a:extLst>
          </p:cNvPr>
          <p:cNvSpPr/>
          <p:nvPr/>
        </p:nvSpPr>
        <p:spPr>
          <a:xfrm>
            <a:off x="418565" y="2513163"/>
            <a:ext cx="3014533" cy="125242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l">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AI agents are programs powered by models that a user can interact with.
AI agents use language models for natural language capabilities and knowledge.
</a:t>
            </a:r>
            <a:endParaRPr lang="en-US" sz="1400"/>
          </a:p>
        </p:txBody>
      </p:sp>
      <p:sp>
        <p:nvSpPr>
          <p:cNvPr id="40" name="AI agents">
            <a:extLst>
              <a:ext uri="{FF2B5EF4-FFF2-40B4-BE49-F238E27FC236}">
                <a16:creationId xmlns:a16="http://schemas.microsoft.com/office/drawing/2014/main" id="{928220AF-0D65-931B-73F9-25090C6D7766}"/>
              </a:ext>
            </a:extLst>
          </p:cNvPr>
          <p:cNvSpPr/>
          <p:nvPr/>
        </p:nvSpPr>
        <p:spPr>
          <a:xfrm>
            <a:off x="418498" y="2129593"/>
            <a:ext cx="882692" cy="24145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AI agents</a:t>
            </a:r>
            <a:endParaRPr lang="en-US" sz="1600"/>
          </a:p>
        </p:txBody>
      </p:sp>
      <p:sp>
        <p:nvSpPr>
          <p:cNvPr id="42" name="TextBox 41">
            <a:extLst>
              <a:ext uri="{FF2B5EF4-FFF2-40B4-BE49-F238E27FC236}">
                <a16:creationId xmlns:a16="http://schemas.microsoft.com/office/drawing/2014/main" id="{1E377AE9-1EAB-7414-F4AA-C325F6310780}"/>
              </a:ext>
            </a:extLst>
          </p:cNvPr>
          <p:cNvSpPr txBox="1"/>
          <p:nvPr/>
        </p:nvSpPr>
        <p:spPr>
          <a:xfrm>
            <a:off x="430936" y="3886018"/>
            <a:ext cx="3522306" cy="523220"/>
          </a:xfrm>
          <a:prstGeom prst="rect">
            <a:avLst/>
          </a:prstGeom>
          <a:noFill/>
        </p:spPr>
        <p:txBody>
          <a:bodyPr wrap="square">
            <a:spAutoFit/>
          </a:bodyPr>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228611" indent="-228611">
              <a:buFont typeface="Arial" panose="020B0604020202020204" pitchFamily="34" charset="0"/>
              <a:buChar char="•"/>
            </a:pPr>
            <a:r>
              <a:rPr lang="en-US" sz="1400">
                <a:solidFill>
                  <a:srgbClr val="000000"/>
                </a:solidFill>
                <a:latin typeface="Segoe Sans Display Regular" pitchFamily="34" charset="0"/>
                <a:ea typeface="Segoe Sans Display Regular" pitchFamily="34" charset="-122"/>
              </a:rPr>
              <a:t>Trained on generic web content
Training stopped when model released</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pic>
        <p:nvPicPr>
          <p:cNvPr id="23" name="Picture 22" descr="A screenshot of a screen&#10;&#10;AI-generated content may be incorrect.">
            <a:extLst>
              <a:ext uri="{FF2B5EF4-FFF2-40B4-BE49-F238E27FC236}">
                <a16:creationId xmlns:a16="http://schemas.microsoft.com/office/drawing/2014/main" id="{78D0DD74-D659-661D-02DA-C3B770BF1AA3}"/>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Rectangle 34657138"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4566606" y="2589740"/>
            <a:ext cx="3404283" cy="2337909"/>
          </a:xfrm>
          <a:prstGeom prst="rect">
            <a:avLst/>
          </a:prstGeom>
        </p:spPr>
      </p:pic>
      <p:pic>
        <p:nvPicPr>
          <p:cNvPr id="3" name="Rectangle 34657139"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4818373" y="3345175"/>
            <a:ext cx="2908429" cy="369315"/>
          </a:xfrm>
          <a:prstGeom prst="rect">
            <a:avLst/>
          </a:prstGeom>
        </p:spPr>
      </p:pic>
      <p:pic>
        <p:nvPicPr>
          <p:cNvPr id="4" name="Rectangle 34657140" descr="preencoded.png"/>
          <p:cNvPicPr>
            <a:picLocks noChangeAspect="1"/>
          </p:cNvPicPr>
          <p:nvPr/>
        </p:nvPicPr>
        <p:blipFill>
          <a:blip r:embed="rId6" cstate="print">
            <a:extLst>
              <a:ext uri="{28A0092B-C50C-407E-A947-70E740481C1C}">
                <a14:useLocalDpi xmlns:a14="http://schemas.microsoft.com/office/drawing/2010/main"/>
              </a:ext>
            </a:extLst>
          </a:blip>
          <a:srcRect/>
          <a:stretch/>
        </p:blipFill>
        <p:spPr>
          <a:xfrm>
            <a:off x="4818446" y="3760605"/>
            <a:ext cx="2908429" cy="369315"/>
          </a:xfrm>
          <a:prstGeom prst="rect">
            <a:avLst/>
          </a:prstGeom>
        </p:spPr>
      </p:pic>
      <p:pic>
        <p:nvPicPr>
          <p:cNvPr id="5" name="Rectangle 34657131" descr="preencoded.png"/>
          <p:cNvPicPr>
            <a:picLocks noChangeAspect="1"/>
          </p:cNvPicPr>
          <p:nvPr/>
        </p:nvPicPr>
        <p:blipFill>
          <a:blip r:embed="rId7" cstate="print">
            <a:extLst>
              <a:ext uri="{28A0092B-C50C-407E-A947-70E740481C1C}">
                <a14:useLocalDpi xmlns:a14="http://schemas.microsoft.com/office/drawing/2010/main"/>
              </a:ext>
            </a:extLst>
          </a:blip>
          <a:srcRect/>
          <a:stretch/>
        </p:blipFill>
        <p:spPr>
          <a:xfrm>
            <a:off x="7930754" y="2589152"/>
            <a:ext cx="3404282" cy="2337909"/>
          </a:xfrm>
          <a:prstGeom prst="rect">
            <a:avLst/>
          </a:prstGeom>
        </p:spPr>
      </p:pic>
      <p:pic>
        <p:nvPicPr>
          <p:cNvPr id="6" name="Rectangle 34657136" descr="preencoded.png"/>
          <p:cNvPicPr>
            <a:picLocks noChangeAspect="1"/>
          </p:cNvPicPr>
          <p:nvPr/>
        </p:nvPicPr>
        <p:blipFill>
          <a:blip r:embed="rId8" cstate="print">
            <a:extLst>
              <a:ext uri="{28A0092B-C50C-407E-A947-70E740481C1C}">
                <a14:useLocalDpi xmlns:a14="http://schemas.microsoft.com/office/drawing/2010/main"/>
              </a:ext>
            </a:extLst>
          </a:blip>
          <a:srcRect/>
          <a:stretch/>
        </p:blipFill>
        <p:spPr>
          <a:xfrm>
            <a:off x="8182521" y="3344588"/>
            <a:ext cx="2908429" cy="369315"/>
          </a:xfrm>
          <a:prstGeom prst="rect">
            <a:avLst/>
          </a:prstGeom>
        </p:spPr>
      </p:pic>
      <p:pic>
        <p:nvPicPr>
          <p:cNvPr id="7" name="Rectangle 34657137" descr="preencoded.png"/>
          <p:cNvPicPr>
            <a:picLocks noChangeAspect="1"/>
          </p:cNvPicPr>
          <p:nvPr/>
        </p:nvPicPr>
        <p:blipFill>
          <a:blip r:embed="rId9" cstate="print">
            <a:extLst>
              <a:ext uri="{28A0092B-C50C-407E-A947-70E740481C1C}">
                <a14:useLocalDpi xmlns:a14="http://schemas.microsoft.com/office/drawing/2010/main"/>
              </a:ext>
            </a:extLst>
          </a:blip>
          <a:srcRect/>
          <a:stretch/>
        </p:blipFill>
        <p:spPr>
          <a:xfrm>
            <a:off x="8182594" y="3760017"/>
            <a:ext cx="2908429" cy="369315"/>
          </a:xfrm>
          <a:prstGeom prst="rect">
            <a:avLst/>
          </a:prstGeom>
        </p:spPr>
      </p:pic>
      <p:sp>
        <p:nvSpPr>
          <p:cNvPr id="8" name="MCP clients"/>
          <p:cNvSpPr/>
          <p:nvPr/>
        </p:nvSpPr>
        <p:spPr>
          <a:xfrm>
            <a:off x="4820836" y="2744852"/>
            <a:ext cx="1092242" cy="24148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MCP clients</a:t>
            </a:r>
            <a:endParaRPr lang="en-US" sz="1600"/>
          </a:p>
        </p:txBody>
      </p:sp>
      <p:sp>
        <p:nvSpPr>
          <p:cNvPr id="9" name="MCP Servers"/>
          <p:cNvSpPr/>
          <p:nvPr/>
        </p:nvSpPr>
        <p:spPr>
          <a:xfrm>
            <a:off x="430936" y="453304"/>
            <a:ext cx="1765361" cy="349555"/>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MCP Servers</a:t>
            </a:r>
            <a:endParaRPr lang="en-US" sz="2400"/>
          </a:p>
        </p:txBody>
      </p:sp>
      <p:sp>
        <p:nvSpPr>
          <p:cNvPr id="10" name="Model Context Protocol MCP is an open protocol standardizing how AI apps and agents call tools  knowledge via a clientserver model Its a standard interface so your agent can talk to many servers enabling you to bring in outside context"/>
          <p:cNvSpPr/>
          <p:nvPr/>
        </p:nvSpPr>
        <p:spPr>
          <a:xfrm>
            <a:off x="485135" y="2513063"/>
            <a:ext cx="3514922" cy="148318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Model Context Protocol (MCP) is an open protocol standardizing how AI apps and agents call tools &amp; knowledge via a client–server model. It’s a standard interface so your agent can talk to many servers, enabling you to bring in outside context.</a:t>
            </a:r>
            <a:endParaRPr lang="en-US" sz="1400"/>
          </a:p>
        </p:txBody>
      </p:sp>
      <p:sp>
        <p:nvSpPr>
          <p:cNvPr id="11" name="MCP servers"/>
          <p:cNvSpPr/>
          <p:nvPr/>
        </p:nvSpPr>
        <p:spPr>
          <a:xfrm>
            <a:off x="485068" y="2129534"/>
            <a:ext cx="1155742" cy="24149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MCP servers</a:t>
            </a:r>
            <a:endParaRPr lang="en-US" sz="1600"/>
          </a:p>
        </p:txBody>
      </p:sp>
      <p:sp>
        <p:nvSpPr>
          <p:cNvPr id="12" name="Reliable grounding Composable workflows across servers Portability across MCP clients"/>
          <p:cNvSpPr/>
          <p:nvPr/>
        </p:nvSpPr>
        <p:spPr>
          <a:xfrm>
            <a:off x="485519" y="4715115"/>
            <a:ext cx="3602380" cy="96888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228611" indent="-228611" algn="l">
              <a:lnSpc>
                <a:spcPts val="1700"/>
              </a:lnSpc>
              <a:spcAft>
                <a:spcPts val="700"/>
              </a:spcAft>
              <a:buFont typeface="Arial" panose="020B0604020202020204" pitchFamily="34" charset="0"/>
              <a:buChar char="•"/>
            </a:pPr>
            <a:r>
              <a:rPr lang="en-US" sz="1400">
                <a:solidFill>
                  <a:srgbClr val="000000"/>
                </a:solidFill>
                <a:latin typeface="Segoe Sans Display Regular" pitchFamily="34" charset="0"/>
                <a:ea typeface="Segoe Sans Display Regular" pitchFamily="34" charset="-122"/>
                <a:cs typeface="Segoe Sans Display Regular" pitchFamily="34" charset="-120"/>
              </a:rPr>
              <a:t>Reliable grounding
Composable workflows across servers
Portability across MCP clients</a:t>
            </a:r>
            <a:endParaRPr lang="en-US" sz="1400"/>
          </a:p>
        </p:txBody>
      </p:sp>
      <p:sp>
        <p:nvSpPr>
          <p:cNvPr id="13" name="Why MCP servers matter"/>
          <p:cNvSpPr/>
          <p:nvPr/>
        </p:nvSpPr>
        <p:spPr>
          <a:xfrm>
            <a:off x="485459" y="4369547"/>
            <a:ext cx="3602258" cy="26732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Why MCP servers matter:</a:t>
            </a:r>
            <a:endParaRPr lang="en-US" sz="1600"/>
          </a:p>
        </p:txBody>
      </p:sp>
      <p:sp>
        <p:nvSpPr>
          <p:cNvPr id="14" name="MCP clients invoke capabilities"/>
          <p:cNvSpPr/>
          <p:nvPr/>
        </p:nvSpPr>
        <p:spPr>
          <a:xfrm>
            <a:off x="4692150" y="4741217"/>
            <a:ext cx="2654874" cy="23541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MCP clients invoke capabilities</a:t>
            </a:r>
            <a:endParaRPr lang="en-US" sz="1400"/>
          </a:p>
        </p:txBody>
      </p:sp>
      <p:sp>
        <p:nvSpPr>
          <p:cNvPr id="15" name="MCP servers expose capabilities"/>
          <p:cNvSpPr/>
          <p:nvPr/>
        </p:nvSpPr>
        <p:spPr>
          <a:xfrm>
            <a:off x="8065115" y="4740618"/>
            <a:ext cx="2708936" cy="23542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MCP servers expose capabilities</a:t>
            </a:r>
            <a:endParaRPr lang="en-US" sz="1400"/>
          </a:p>
        </p:txBody>
      </p:sp>
      <p:sp>
        <p:nvSpPr>
          <p:cNvPr id="16" name="MCP servers"/>
          <p:cNvSpPr/>
          <p:nvPr/>
        </p:nvSpPr>
        <p:spPr>
          <a:xfrm>
            <a:off x="8184984" y="2744255"/>
            <a:ext cx="1155742" cy="24149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MCP servers</a:t>
            </a:r>
            <a:endParaRPr lang="en-US" sz="1600"/>
          </a:p>
        </p:txBody>
      </p:sp>
      <p:sp>
        <p:nvSpPr>
          <p:cNvPr id="17" name="IDE agents"/>
          <p:cNvSpPr/>
          <p:nvPr/>
        </p:nvSpPr>
        <p:spPr>
          <a:xfrm>
            <a:off x="5904263" y="3429210"/>
            <a:ext cx="749335" cy="20332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450"/>
              </a:lnSpc>
              <a:spcAft>
                <a:spcPts val="700"/>
              </a:spcAft>
              <a:buNone/>
            </a:pPr>
            <a:r>
              <a:rPr lang="en-US" sz="1200">
                <a:solidFill>
                  <a:srgbClr val="FFFFFF"/>
                </a:solidFill>
                <a:latin typeface="Segoe Sans Display Semibold" pitchFamily="34" charset="0"/>
                <a:ea typeface="Segoe Sans Display Semibold" pitchFamily="34" charset="-122"/>
                <a:cs typeface="Segoe Sans Display Semibold" pitchFamily="34" charset="-120"/>
              </a:rPr>
              <a:t>IDE agents</a:t>
            </a:r>
            <a:endParaRPr lang="en-US" sz="1200"/>
          </a:p>
        </p:txBody>
      </p:sp>
      <p:sp>
        <p:nvSpPr>
          <p:cNvPr id="18" name="Server tools"/>
          <p:cNvSpPr/>
          <p:nvPr/>
        </p:nvSpPr>
        <p:spPr>
          <a:xfrm>
            <a:off x="9217611" y="3428614"/>
            <a:ext cx="850935" cy="203346"/>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450"/>
              </a:lnSpc>
              <a:spcAft>
                <a:spcPts val="700"/>
              </a:spcAft>
              <a:buNone/>
            </a:pPr>
            <a:r>
              <a:rPr lang="en-US" sz="1200">
                <a:solidFill>
                  <a:srgbClr val="FFFFFF"/>
                </a:solidFill>
                <a:latin typeface="Segoe Sans Display Semibold" pitchFamily="34" charset="0"/>
                <a:ea typeface="Segoe Sans Display Semibold" pitchFamily="34" charset="-122"/>
                <a:cs typeface="Segoe Sans Display Semibold" pitchFamily="34" charset="-120"/>
              </a:rPr>
              <a:t>Server tools</a:t>
            </a:r>
            <a:endParaRPr lang="en-US" sz="1200"/>
          </a:p>
        </p:txBody>
      </p:sp>
      <p:sp>
        <p:nvSpPr>
          <p:cNvPr id="19" name="Microsoft knowledge"/>
          <p:cNvSpPr/>
          <p:nvPr/>
        </p:nvSpPr>
        <p:spPr>
          <a:xfrm>
            <a:off x="8897008" y="3843988"/>
            <a:ext cx="1498635" cy="20345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450"/>
              </a:lnSpc>
              <a:spcAft>
                <a:spcPts val="700"/>
              </a:spcAft>
              <a:buNone/>
            </a:pPr>
            <a:r>
              <a:rPr lang="en-US" sz="1200">
                <a:solidFill>
                  <a:srgbClr val="FFFFFF"/>
                </a:solidFill>
                <a:latin typeface="Segoe Sans Display Semibold" pitchFamily="34" charset="0"/>
                <a:ea typeface="Segoe Sans Display Semibold" pitchFamily="34" charset="-122"/>
                <a:cs typeface="Segoe Sans Display Semibold" pitchFamily="34" charset="-120"/>
              </a:rPr>
              <a:t>Microsoft knowledge</a:t>
            </a:r>
            <a:endParaRPr lang="en-US" sz="1200"/>
          </a:p>
        </p:txBody>
      </p:sp>
      <p:sp>
        <p:nvSpPr>
          <p:cNvPr id="20" name="Apps"/>
          <p:cNvSpPr/>
          <p:nvPr/>
        </p:nvSpPr>
        <p:spPr>
          <a:xfrm>
            <a:off x="6094835" y="3844674"/>
            <a:ext cx="374685" cy="20326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450"/>
              </a:lnSpc>
              <a:spcAft>
                <a:spcPts val="700"/>
              </a:spcAft>
              <a:buNone/>
            </a:pPr>
            <a:r>
              <a:rPr lang="en-US" sz="1200">
                <a:solidFill>
                  <a:srgbClr val="FFFFFF"/>
                </a:solidFill>
                <a:latin typeface="Segoe Sans Display Semibold" pitchFamily="34" charset="0"/>
                <a:ea typeface="Segoe Sans Display Semibold" pitchFamily="34" charset="-122"/>
                <a:cs typeface="Segoe Sans Display Semibold" pitchFamily="34" charset="-120"/>
              </a:rPr>
              <a:t>Apps</a:t>
            </a:r>
            <a:endParaRPr lang="en-US" sz="120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794E60B1-71B6-8576-85FD-64D944B1E401}"/>
            </a:ext>
          </a:extLst>
        </p:cNvPr>
        <p:cNvGrpSpPr/>
        <p:nvPr/>
      </p:nvGrpSpPr>
      <p:grpSpPr>
        <a:xfrm>
          <a:off x="0" y="0"/>
          <a:ext cx="0" cy="0"/>
          <a:chOff x="0" y="0"/>
          <a:chExt cx="0" cy="0"/>
        </a:xfrm>
      </p:grpSpPr>
      <p:pic>
        <p:nvPicPr>
          <p:cNvPr id="9" name="Picture 8" descr="A screen shot of a computer&#10;&#10;AI-generated content may be incorrect.">
            <a:extLst>
              <a:ext uri="{FF2B5EF4-FFF2-40B4-BE49-F238E27FC236}">
                <a16:creationId xmlns:a16="http://schemas.microsoft.com/office/drawing/2014/main" id="{0E2F2CA7-5116-059E-1CCA-54A1C78ACA01}"/>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sp>
        <p:nvSpPr>
          <p:cNvPr id="2" name="Microsoft Learn MCP Server">
            <a:extLst>
              <a:ext uri="{FF2B5EF4-FFF2-40B4-BE49-F238E27FC236}">
                <a16:creationId xmlns:a16="http://schemas.microsoft.com/office/drawing/2014/main" id="{60158365-2232-EDA5-894E-8A5F13BD8D58}"/>
              </a:ext>
            </a:extLst>
          </p:cNvPr>
          <p:cNvSpPr/>
          <p:nvPr/>
        </p:nvSpPr>
        <p:spPr>
          <a:xfrm>
            <a:off x="430936" y="452945"/>
            <a:ext cx="3854511" cy="349915"/>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Microsoft Learn MCP Server</a:t>
            </a:r>
            <a:endParaRPr lang="en-US" sz="2400"/>
          </a:p>
        </p:txBody>
      </p:sp>
      <p:sp>
        <p:nvSpPr>
          <p:cNvPr id="3" name="The Microsoft Learn MCP Server is a remote MCP Server that enables clients like GitHub Copilot and other AI agents to bring trusted and up-to-date information directly from Microsoft Learn Microsofts official documentation It supports streamable http tran">
            <a:extLst>
              <a:ext uri="{FF2B5EF4-FFF2-40B4-BE49-F238E27FC236}">
                <a16:creationId xmlns:a16="http://schemas.microsoft.com/office/drawing/2014/main" id="{2EA3CD6A-435C-7DDF-8B4B-1CDD877644E4}"/>
              </a:ext>
            </a:extLst>
          </p:cNvPr>
          <p:cNvSpPr/>
          <p:nvPr/>
        </p:nvSpPr>
        <p:spPr>
          <a:xfrm>
            <a:off x="479836" y="2597163"/>
            <a:ext cx="3363353" cy="248260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171450" indent="-171450">
              <a:buFont typeface="Arial,Sans-Serif"/>
              <a:buChar char="•"/>
            </a:pPr>
            <a:r>
              <a:rPr lang="en-US" sz="1400">
                <a:solidFill>
                  <a:srgbClr val="000000"/>
                </a:solidFill>
                <a:latin typeface="Aptos"/>
                <a:ea typeface="Segoe Sans Display Regular" pitchFamily="34" charset="-122"/>
                <a:cs typeface="Segoe Sans Display Regular" pitchFamily="34" charset="-120"/>
              </a:rPr>
              <a:t>Remote server, supports </a:t>
            </a:r>
            <a:r>
              <a:rPr lang="en-US" sz="1400" err="1">
                <a:solidFill>
                  <a:srgbClr val="000000"/>
                </a:solidFill>
                <a:latin typeface="Aptos"/>
                <a:ea typeface="Segoe Sans Display Regular" pitchFamily="34" charset="-122"/>
                <a:cs typeface="Segoe Sans Display Regular" pitchFamily="34" charset="-120"/>
              </a:rPr>
              <a:t>streamable</a:t>
            </a:r>
            <a:r>
              <a:rPr lang="en-US" sz="1400">
                <a:solidFill>
                  <a:srgbClr val="000000"/>
                </a:solidFill>
                <a:latin typeface="Aptos"/>
                <a:ea typeface="Segoe Sans Display Regular" pitchFamily="34" charset="-122"/>
                <a:cs typeface="Segoe Sans Display Regular" pitchFamily="34" charset="-120"/>
              </a:rPr>
              <a:t> http transport</a:t>
            </a:r>
          </a:p>
          <a:p>
            <a:pPr marL="171450" indent="-171450">
              <a:buFont typeface="Arial,Sans-Serif"/>
              <a:buChar char="•"/>
            </a:pPr>
            <a:r>
              <a:rPr lang="en-US" sz="1400">
                <a:solidFill>
                  <a:srgbClr val="000000"/>
                </a:solidFill>
                <a:latin typeface="Aptos"/>
                <a:ea typeface="Segoe Sans Display Regular" pitchFamily="34" charset="-122"/>
                <a:cs typeface="Segoe Sans Display Regular" pitchFamily="34" charset="-120"/>
              </a:rPr>
              <a:t>Delivers up to date MSFT product knowledge via the Learn Knowledge Service</a:t>
            </a:r>
          </a:p>
          <a:p>
            <a:pPr marL="171450" indent="-171450">
              <a:buFont typeface="Arial,Sans-Serif"/>
              <a:buChar char="•"/>
            </a:pPr>
            <a:r>
              <a:rPr lang="en-US" sz="1400">
                <a:solidFill>
                  <a:srgbClr val="000000"/>
                </a:solidFill>
                <a:latin typeface="Aptos"/>
                <a:ea typeface="Segoe Sans Display Regular" pitchFamily="34" charset="-122"/>
                <a:cs typeface="Segoe Sans Display Regular" pitchFamily="34" charset="-120"/>
              </a:rPr>
              <a:t>Has 3 tools to support various retrieval scenarios</a:t>
            </a:r>
          </a:p>
          <a:p>
            <a:pPr marL="171450" indent="-171450">
              <a:buFont typeface="Arial,Sans-Serif"/>
              <a:buChar char="•"/>
            </a:pPr>
            <a:r>
              <a:rPr lang="en-US" sz="1400">
                <a:solidFill>
                  <a:srgbClr val="000000"/>
                </a:solidFill>
                <a:latin typeface="Aptos"/>
                <a:ea typeface="Segoe Sans Display Regular" pitchFamily="34" charset="-122"/>
                <a:cs typeface="Segoe Sans Display Regular" pitchFamily="34" charset="-120"/>
              </a:rPr>
              <a:t>Supports agents with coding, general Q&amp;A, fact-finding scenarios</a:t>
            </a:r>
          </a:p>
          <a:p>
            <a:pPr marL="0" indent="0" algn="l">
              <a:lnSpc>
                <a:spcPts val="1700"/>
              </a:lnSpc>
              <a:spcAft>
                <a:spcPts val="700"/>
              </a:spcAft>
              <a:buNone/>
            </a:pPr>
            <a:endParaRPr lang="en-US" sz="1400">
              <a:latin typeface="Segoe Sans Display Regular"/>
              <a:ea typeface="Segoe Sans Display Regular"/>
            </a:endParaRPr>
          </a:p>
        </p:txBody>
      </p:sp>
      <p:sp>
        <p:nvSpPr>
          <p:cNvPr id="6" name="Learn MCP gives AI agents tools to surface the right information">
            <a:extLst>
              <a:ext uri="{FF2B5EF4-FFF2-40B4-BE49-F238E27FC236}">
                <a16:creationId xmlns:a16="http://schemas.microsoft.com/office/drawing/2014/main" id="{20AA9337-8310-6EE6-471C-598776C1BABC}"/>
              </a:ext>
            </a:extLst>
          </p:cNvPr>
          <p:cNvSpPr/>
          <p:nvPr/>
        </p:nvSpPr>
        <p:spPr>
          <a:xfrm>
            <a:off x="482507" y="1612391"/>
            <a:ext cx="10618337" cy="683396"/>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1800">
                <a:solidFill>
                  <a:srgbClr val="000000"/>
                </a:solidFill>
                <a:latin typeface="Aptos"/>
                <a:ea typeface="Segoe Sans Display Regular" pitchFamily="34" charset="-122"/>
                <a:cs typeface="Segoe Sans Display Regular" pitchFamily="34" charset="-120"/>
              </a:rPr>
              <a:t>The Learn MCP server is the </a:t>
            </a:r>
            <a:r>
              <a:rPr lang="en-US" sz="1800" b="1">
                <a:solidFill>
                  <a:srgbClr val="000000"/>
                </a:solidFill>
                <a:latin typeface="Aptos"/>
                <a:ea typeface="Segoe Sans Display Regular" pitchFamily="34" charset="-122"/>
                <a:cs typeface="Segoe Sans Display Regular" pitchFamily="34" charset="-120"/>
              </a:rPr>
              <a:t>canonical source</a:t>
            </a:r>
            <a:r>
              <a:rPr lang="en-US" sz="1800">
                <a:solidFill>
                  <a:srgbClr val="000000"/>
                </a:solidFill>
                <a:latin typeface="Aptos"/>
                <a:ea typeface="Segoe Sans Display Regular" pitchFamily="34" charset="-122"/>
                <a:cs typeface="Segoe Sans Display Regular" pitchFamily="34" charset="-120"/>
              </a:rPr>
              <a:t> for Microsoft product knowledge, </a:t>
            </a:r>
            <a:r>
              <a:rPr lang="en-US" sz="1800" b="1">
                <a:solidFill>
                  <a:srgbClr val="000000"/>
                </a:solidFill>
                <a:latin typeface="Aptos"/>
                <a:ea typeface="Segoe Sans Display Regular" pitchFamily="34" charset="-122"/>
                <a:cs typeface="Segoe Sans Display Regular" pitchFamily="34" charset="-120"/>
              </a:rPr>
              <a:t>empowering </a:t>
            </a:r>
            <a:r>
              <a:rPr lang="en-US" sz="1800">
                <a:solidFill>
                  <a:srgbClr val="000000"/>
                </a:solidFill>
                <a:latin typeface="Aptos"/>
                <a:ea typeface="Segoe Sans Display Regular" pitchFamily="34" charset="-122"/>
                <a:cs typeface="Segoe Sans Display Regular" pitchFamily="34" charset="-120"/>
              </a:rPr>
              <a:t>AI agents to reason, act and serve our users better!</a:t>
            </a:r>
          </a:p>
          <a:p>
            <a:pPr marL="0" indent="0" algn="l">
              <a:lnSpc>
                <a:spcPts val="1700"/>
              </a:lnSpc>
              <a:spcAft>
                <a:spcPts val="700"/>
              </a:spcAft>
              <a:buNone/>
            </a:pPr>
            <a:endParaRPr lang="en-US" sz="1400">
              <a:latin typeface="Segoe Sans Display Regular"/>
            </a:endParaRPr>
          </a:p>
        </p:txBody>
      </p:sp>
      <p:pic>
        <p:nvPicPr>
          <p:cNvPr id="7" name="Picture 6" descr="A screenshot of a computer&#10;&#10;AI-generated content may be incorrect.">
            <a:extLst>
              <a:ext uri="{FF2B5EF4-FFF2-40B4-BE49-F238E27FC236}">
                <a16:creationId xmlns:a16="http://schemas.microsoft.com/office/drawing/2014/main" id="{9041D404-38E8-F436-33B1-DE50553B0B65}"/>
              </a:ext>
            </a:extLst>
          </p:cNvPr>
          <p:cNvPicPr>
            <a:picLocks noChangeAspect="1"/>
          </p:cNvPicPr>
          <p:nvPr/>
        </p:nvPicPr>
        <p:blipFill>
          <a:blip r:embed="rId4"/>
          <a:stretch>
            <a:fillRect/>
          </a:stretch>
        </p:blipFill>
        <p:spPr>
          <a:xfrm>
            <a:off x="4848081" y="2294759"/>
            <a:ext cx="6416705" cy="3187083"/>
          </a:xfrm>
          <a:prstGeom prst="rect">
            <a:avLst/>
          </a:prstGeom>
        </p:spPr>
      </p:pic>
    </p:spTree>
    <p:extLst>
      <p:ext uri="{BB962C8B-B14F-4D97-AF65-F5344CB8AC3E}">
        <p14:creationId xmlns:p14="http://schemas.microsoft.com/office/powerpoint/2010/main" val="35003836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pic>
        <p:nvPicPr>
          <p:cNvPr id="17" name="Picture 16" descr="A screen shot of a computer&#10;&#10;AI-generated content may be incorrect.">
            <a:extLst>
              <a:ext uri="{FF2B5EF4-FFF2-40B4-BE49-F238E27FC236}">
                <a16:creationId xmlns:a16="http://schemas.microsoft.com/office/drawing/2014/main" id="{63E3154D-DF67-EAB3-7044-68BA8918E62B}"/>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Checkbox/Checked/16/Regular"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5957787" y="1696508"/>
            <a:ext cx="304907" cy="304907"/>
          </a:xfrm>
          <a:prstGeom prst="rect">
            <a:avLst/>
          </a:prstGeom>
        </p:spPr>
      </p:pic>
      <p:pic>
        <p:nvPicPr>
          <p:cNvPr id="3" name="Panel/Right/Contract/24/Regular"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8624787" y="1696037"/>
            <a:ext cx="317611" cy="317611"/>
          </a:xfrm>
          <a:prstGeom prst="rect">
            <a:avLst/>
          </a:prstGeom>
        </p:spPr>
      </p:pic>
      <p:pic>
        <p:nvPicPr>
          <p:cNvPr id="4" name="Process - 16 px" descr="preencoded.png"/>
          <p:cNvPicPr>
            <a:picLocks noChangeAspect="1"/>
          </p:cNvPicPr>
          <p:nvPr/>
        </p:nvPicPr>
        <p:blipFill>
          <a:blip r:embed="rId6" cstate="print">
            <a:extLst>
              <a:ext uri="{28A0092B-C50C-407E-A947-70E740481C1C}">
                <a14:useLocalDpi xmlns:a14="http://schemas.microsoft.com/office/drawing/2010/main"/>
              </a:ext>
            </a:extLst>
          </a:blip>
          <a:srcRect/>
          <a:stretch/>
        </p:blipFill>
        <p:spPr>
          <a:xfrm>
            <a:off x="534887" y="1697506"/>
            <a:ext cx="304853" cy="304853"/>
          </a:xfrm>
          <a:prstGeom prst="rect">
            <a:avLst/>
          </a:prstGeom>
        </p:spPr>
      </p:pic>
      <p:pic>
        <p:nvPicPr>
          <p:cNvPr id="5" name="Data Treemap/20/Regular" descr="preencoded.png"/>
          <p:cNvPicPr>
            <a:picLocks noChangeAspect="1"/>
          </p:cNvPicPr>
          <p:nvPr/>
        </p:nvPicPr>
        <p:blipFill>
          <a:blip r:embed="rId7" cstate="print">
            <a:extLst>
              <a:ext uri="{28A0092B-C50C-407E-A947-70E740481C1C}">
                <a14:useLocalDpi xmlns:a14="http://schemas.microsoft.com/office/drawing/2010/main"/>
              </a:ext>
            </a:extLst>
          </a:blip>
          <a:srcRect/>
          <a:stretch/>
        </p:blipFill>
        <p:spPr>
          <a:xfrm>
            <a:off x="3252687" y="1696979"/>
            <a:ext cx="304907" cy="304907"/>
          </a:xfrm>
          <a:prstGeom prst="rect">
            <a:avLst/>
          </a:prstGeom>
        </p:spPr>
      </p:pic>
      <p:sp>
        <p:nvSpPr>
          <p:cNvPr id="6" name="Why use the Learn MCP server"/>
          <p:cNvSpPr/>
          <p:nvPr/>
        </p:nvSpPr>
        <p:spPr>
          <a:xfrm>
            <a:off x="458928" y="427529"/>
            <a:ext cx="4362511" cy="35000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Why use the Learn MCP server? </a:t>
            </a:r>
            <a:endParaRPr lang="en-US" sz="2400"/>
          </a:p>
        </p:txBody>
      </p:sp>
      <p:sp>
        <p:nvSpPr>
          <p:cNvPr id="7" name="Focus"/>
          <p:cNvSpPr/>
          <p:nvPr/>
        </p:nvSpPr>
        <p:spPr>
          <a:xfrm>
            <a:off x="447604" y="2149075"/>
            <a:ext cx="488991" cy="23503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Semibold" pitchFamily="34" charset="0"/>
                <a:ea typeface="Segoe Sans Display Semibold" pitchFamily="34" charset="-122"/>
                <a:cs typeface="Segoe Sans Display Semibold" pitchFamily="34" charset="-120"/>
              </a:rPr>
              <a:t>Focus</a:t>
            </a:r>
            <a:endParaRPr lang="en-US" sz="1400"/>
          </a:p>
        </p:txBody>
      </p:sp>
      <p:sp>
        <p:nvSpPr>
          <p:cNvPr id="8" name="Always fresh"/>
          <p:cNvSpPr/>
          <p:nvPr/>
        </p:nvSpPr>
        <p:spPr>
          <a:xfrm>
            <a:off x="3199163" y="2148498"/>
            <a:ext cx="1035091" cy="23512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Semibold" pitchFamily="34" charset="0"/>
                <a:ea typeface="Segoe Sans Display Semibold" pitchFamily="34" charset="-122"/>
                <a:cs typeface="Segoe Sans Display Semibold" pitchFamily="34" charset="-120"/>
              </a:rPr>
              <a:t>Always fresh</a:t>
            </a:r>
            <a:endParaRPr lang="en-US" sz="1400"/>
          </a:p>
        </p:txBody>
      </p:sp>
      <p:sp>
        <p:nvSpPr>
          <p:cNvPr id="9" name="Accurate answers"/>
          <p:cNvSpPr/>
          <p:nvPr/>
        </p:nvSpPr>
        <p:spPr>
          <a:xfrm>
            <a:off x="5977152" y="2147943"/>
            <a:ext cx="1447841" cy="23519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Semibold" pitchFamily="34" charset="0"/>
                <a:ea typeface="Segoe Sans Display Semibold" pitchFamily="34" charset="-122"/>
                <a:cs typeface="Segoe Sans Display Semibold" pitchFamily="34" charset="-120"/>
              </a:rPr>
              <a:t>Accurate answers</a:t>
            </a:r>
            <a:endParaRPr lang="en-US" sz="1400"/>
          </a:p>
        </p:txBody>
      </p:sp>
      <p:sp>
        <p:nvSpPr>
          <p:cNvPr id="10" name="Composable workflow"/>
          <p:cNvSpPr/>
          <p:nvPr/>
        </p:nvSpPr>
        <p:spPr>
          <a:xfrm>
            <a:off x="8688763" y="2147401"/>
            <a:ext cx="1835191" cy="23526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Semibold" pitchFamily="34" charset="0"/>
                <a:ea typeface="Segoe Sans Display Semibold" pitchFamily="34" charset="-122"/>
                <a:cs typeface="Segoe Sans Display Semibold" pitchFamily="34" charset="-120"/>
              </a:rPr>
              <a:t>Composable workflow</a:t>
            </a:r>
            <a:endParaRPr lang="en-US" sz="1400"/>
          </a:p>
        </p:txBody>
      </p:sp>
      <p:sp>
        <p:nvSpPr>
          <p:cNvPr id="11" name="Docs update instantly as Learn changesno waiting for new releases"/>
          <p:cNvSpPr/>
          <p:nvPr/>
        </p:nvSpPr>
        <p:spPr>
          <a:xfrm>
            <a:off x="447672" y="2538305"/>
            <a:ext cx="2216273" cy="705235"/>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Stay in your IDE and use grounded, up-to date Microsoft product knowledge to code.</a:t>
            </a:r>
            <a:endParaRPr lang="en-US" sz="1400"/>
          </a:p>
        </p:txBody>
      </p:sp>
      <p:sp>
        <p:nvSpPr>
          <p:cNvPr id="12" name="Answers are cited focused and tailored to your coding context"/>
          <p:cNvSpPr/>
          <p:nvPr/>
        </p:nvSpPr>
        <p:spPr>
          <a:xfrm>
            <a:off x="5977219" y="2537386"/>
            <a:ext cx="1955969" cy="97188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Answers are cited, focused, and tailored to your coding context.</a:t>
            </a:r>
            <a:endParaRPr lang="en-US" sz="1400"/>
          </a:p>
        </p:txBody>
      </p:sp>
      <p:sp>
        <p:nvSpPr>
          <p:cNvPr id="13" name="Combine with other MCP servers like Azure for seamless design-to-deploy workflows"/>
          <p:cNvSpPr/>
          <p:nvPr/>
        </p:nvSpPr>
        <p:spPr>
          <a:xfrm>
            <a:off x="8688830" y="2536888"/>
            <a:ext cx="2095664" cy="94016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Combine with other MCP servers (like Azure) for seamless design-to-deploy workflows.</a:t>
            </a:r>
            <a:endParaRPr lang="en-US" sz="1400"/>
          </a:p>
        </p:txBody>
      </p:sp>
      <p:sp>
        <p:nvSpPr>
          <p:cNvPr id="14" name="Stay in your IDE and use grounded up-to date Microsoft product knowledge to code"/>
          <p:cNvSpPr/>
          <p:nvPr/>
        </p:nvSpPr>
        <p:spPr>
          <a:xfrm>
            <a:off x="3199231" y="2537827"/>
            <a:ext cx="2203614" cy="94018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1700"/>
              </a:lnSpc>
              <a:spcAft>
                <a:spcPts val="700"/>
              </a:spcAft>
            </a:pPr>
            <a:r>
              <a:rPr lang="en-US" sz="1400">
                <a:solidFill>
                  <a:srgbClr val="000000"/>
                </a:solidFill>
                <a:latin typeface="Segoe Sans Display Regular" pitchFamily="34" charset="0"/>
                <a:ea typeface="Segoe Sans Display Regular" pitchFamily="34" charset="-122"/>
                <a:cs typeface="Segoe Sans Display Regular" pitchFamily="34" charset="-120"/>
              </a:rPr>
              <a:t>Docs update instantly as Learn changes—no waiting for new releases.</a:t>
            </a:r>
            <a:endParaRPr lang="en-US" sz="1400"/>
          </a:p>
        </p:txBody>
      </p:sp>
    </p:spTree>
    <p:extLst>
      <p:ext uri="{BB962C8B-B14F-4D97-AF65-F5344CB8AC3E}">
        <p14:creationId xmlns:p14="http://schemas.microsoft.com/office/powerpoint/2010/main" val="40904075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pic>
        <p:nvPicPr>
          <p:cNvPr id="22" name="Picture 21" descr="A white and black background&#10;&#10;AI-generated content may be incorrect.">
            <a:extLst>
              <a:ext uri="{FF2B5EF4-FFF2-40B4-BE49-F238E27FC236}">
                <a16:creationId xmlns:a16="http://schemas.microsoft.com/office/drawing/2014/main" id="{8AD747B4-4AE3-746C-A5E0-66351AF43430}"/>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Frame 2018776000"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461503" y="1346978"/>
            <a:ext cx="2693027" cy="1797991"/>
          </a:xfrm>
          <a:prstGeom prst="rect">
            <a:avLst/>
          </a:prstGeom>
        </p:spPr>
      </p:pic>
      <p:pic>
        <p:nvPicPr>
          <p:cNvPr id="3" name="Frame 2018776004"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461820" y="3159571"/>
            <a:ext cx="2693027" cy="1797990"/>
          </a:xfrm>
          <a:prstGeom prst="rect">
            <a:avLst/>
          </a:prstGeom>
        </p:spPr>
      </p:pic>
      <p:pic>
        <p:nvPicPr>
          <p:cNvPr id="4" name="Frame 2018776008" descr="preencoded.png"/>
          <p:cNvPicPr>
            <a:picLocks noChangeAspect="1"/>
          </p:cNvPicPr>
          <p:nvPr/>
        </p:nvPicPr>
        <p:blipFill>
          <a:blip r:embed="rId6" cstate="print">
            <a:extLst>
              <a:ext uri="{28A0092B-C50C-407E-A947-70E740481C1C}">
                <a14:useLocalDpi xmlns:a14="http://schemas.microsoft.com/office/drawing/2010/main"/>
              </a:ext>
            </a:extLst>
          </a:blip>
          <a:srcRect/>
          <a:stretch/>
        </p:blipFill>
        <p:spPr>
          <a:xfrm>
            <a:off x="462136" y="4972169"/>
            <a:ext cx="2693027" cy="1797993"/>
          </a:xfrm>
          <a:prstGeom prst="rect">
            <a:avLst/>
          </a:prstGeom>
        </p:spPr>
      </p:pic>
      <p:pic>
        <p:nvPicPr>
          <p:cNvPr id="5" name="Frame 2018776001" descr="preencoded.png"/>
          <p:cNvPicPr>
            <a:picLocks noChangeAspect="1"/>
          </p:cNvPicPr>
          <p:nvPr/>
        </p:nvPicPr>
        <p:blipFill>
          <a:blip r:embed="rId7" cstate="print">
            <a:extLst>
              <a:ext uri="{28A0092B-C50C-407E-A947-70E740481C1C}">
                <a14:useLocalDpi xmlns:a14="http://schemas.microsoft.com/office/drawing/2010/main"/>
              </a:ext>
            </a:extLst>
          </a:blip>
          <a:srcRect/>
          <a:stretch/>
        </p:blipFill>
        <p:spPr>
          <a:xfrm>
            <a:off x="3165785" y="1346510"/>
            <a:ext cx="2693027" cy="1797991"/>
          </a:xfrm>
          <a:prstGeom prst="rect">
            <a:avLst/>
          </a:prstGeom>
        </p:spPr>
      </p:pic>
      <p:pic>
        <p:nvPicPr>
          <p:cNvPr id="6" name="Frame 2018776005" descr="preencoded.png"/>
          <p:cNvPicPr>
            <a:picLocks noChangeAspect="1"/>
          </p:cNvPicPr>
          <p:nvPr/>
        </p:nvPicPr>
        <p:blipFill>
          <a:blip r:embed="rId8" cstate="print">
            <a:extLst>
              <a:ext uri="{28A0092B-C50C-407E-A947-70E740481C1C}">
                <a14:useLocalDpi xmlns:a14="http://schemas.microsoft.com/office/drawing/2010/main"/>
              </a:ext>
            </a:extLst>
          </a:blip>
          <a:srcRect/>
          <a:stretch/>
        </p:blipFill>
        <p:spPr>
          <a:xfrm>
            <a:off x="3168049" y="3159103"/>
            <a:ext cx="2693027" cy="1797991"/>
          </a:xfrm>
          <a:prstGeom prst="rect">
            <a:avLst/>
          </a:prstGeom>
        </p:spPr>
      </p:pic>
      <p:pic>
        <p:nvPicPr>
          <p:cNvPr id="7" name="Frame 2018776009" descr="preencoded.png"/>
          <p:cNvPicPr>
            <a:picLocks noChangeAspect="1"/>
          </p:cNvPicPr>
          <p:nvPr/>
        </p:nvPicPr>
        <p:blipFill>
          <a:blip r:embed="rId9" cstate="print">
            <a:extLst>
              <a:ext uri="{28A0092B-C50C-407E-A947-70E740481C1C}">
                <a14:useLocalDpi xmlns:a14="http://schemas.microsoft.com/office/drawing/2010/main"/>
              </a:ext>
            </a:extLst>
          </a:blip>
          <a:srcRect/>
          <a:stretch/>
        </p:blipFill>
        <p:spPr>
          <a:xfrm>
            <a:off x="3166418" y="4971698"/>
            <a:ext cx="2693027" cy="1797993"/>
          </a:xfrm>
          <a:prstGeom prst="rect">
            <a:avLst/>
          </a:prstGeom>
        </p:spPr>
      </p:pic>
      <p:pic>
        <p:nvPicPr>
          <p:cNvPr id="8" name="Frame 2018776002" descr="preencoded.png"/>
          <p:cNvPicPr>
            <a:picLocks noChangeAspect="1"/>
          </p:cNvPicPr>
          <p:nvPr/>
        </p:nvPicPr>
        <p:blipFill>
          <a:blip r:embed="rId10" cstate="print">
            <a:extLst>
              <a:ext uri="{28A0092B-C50C-407E-A947-70E740481C1C}">
                <a14:useLocalDpi xmlns:a14="http://schemas.microsoft.com/office/drawing/2010/main"/>
              </a:ext>
            </a:extLst>
          </a:blip>
          <a:srcRect/>
          <a:stretch/>
        </p:blipFill>
        <p:spPr>
          <a:xfrm>
            <a:off x="5870017" y="1346039"/>
            <a:ext cx="2693027" cy="1797991"/>
          </a:xfrm>
          <a:prstGeom prst="rect">
            <a:avLst/>
          </a:prstGeom>
        </p:spPr>
      </p:pic>
      <p:pic>
        <p:nvPicPr>
          <p:cNvPr id="9" name="Frame 2018776006" descr="preencoded.png"/>
          <p:cNvPicPr>
            <a:picLocks noChangeAspect="1"/>
          </p:cNvPicPr>
          <p:nvPr/>
        </p:nvPicPr>
        <p:blipFill>
          <a:blip r:embed="rId11" cstate="print">
            <a:extLst>
              <a:ext uri="{28A0092B-C50C-407E-A947-70E740481C1C}">
                <a14:useLocalDpi xmlns:a14="http://schemas.microsoft.com/office/drawing/2010/main"/>
              </a:ext>
            </a:extLst>
          </a:blip>
          <a:srcRect/>
          <a:stretch/>
        </p:blipFill>
        <p:spPr>
          <a:xfrm>
            <a:off x="5874240" y="3158628"/>
            <a:ext cx="2693027" cy="1797990"/>
          </a:xfrm>
          <a:prstGeom prst="rect">
            <a:avLst/>
          </a:prstGeom>
        </p:spPr>
      </p:pic>
      <p:pic>
        <p:nvPicPr>
          <p:cNvPr id="10" name="Frame 2018776010" descr="preencoded.png"/>
          <p:cNvPicPr>
            <a:picLocks noChangeAspect="1"/>
          </p:cNvPicPr>
          <p:nvPr/>
        </p:nvPicPr>
        <p:blipFill>
          <a:blip r:embed="rId12" cstate="print">
            <a:extLst>
              <a:ext uri="{28A0092B-C50C-407E-A947-70E740481C1C}">
                <a14:useLocalDpi xmlns:a14="http://schemas.microsoft.com/office/drawing/2010/main"/>
              </a:ext>
            </a:extLst>
          </a:blip>
          <a:srcRect/>
          <a:stretch/>
        </p:blipFill>
        <p:spPr>
          <a:xfrm>
            <a:off x="5870649" y="4971226"/>
            <a:ext cx="2693027" cy="1797993"/>
          </a:xfrm>
          <a:prstGeom prst="rect">
            <a:avLst/>
          </a:prstGeom>
        </p:spPr>
      </p:pic>
      <p:pic>
        <p:nvPicPr>
          <p:cNvPr id="11" name="Frame 2018776003" descr="preencoded.png"/>
          <p:cNvPicPr>
            <a:picLocks noChangeAspect="1"/>
          </p:cNvPicPr>
          <p:nvPr/>
        </p:nvPicPr>
        <p:blipFill>
          <a:blip r:embed="rId13" cstate="print">
            <a:extLst>
              <a:ext uri="{28A0092B-C50C-407E-A947-70E740481C1C}">
                <a14:useLocalDpi xmlns:a14="http://schemas.microsoft.com/office/drawing/2010/main"/>
              </a:ext>
            </a:extLst>
          </a:blip>
          <a:srcRect/>
          <a:stretch/>
        </p:blipFill>
        <p:spPr>
          <a:xfrm>
            <a:off x="8574298" y="1345561"/>
            <a:ext cx="2693027" cy="1797991"/>
          </a:xfrm>
          <a:prstGeom prst="rect">
            <a:avLst/>
          </a:prstGeom>
        </p:spPr>
      </p:pic>
      <p:pic>
        <p:nvPicPr>
          <p:cNvPr id="12" name="Frame 2018776007" descr="preencoded.png"/>
          <p:cNvPicPr>
            <a:picLocks noChangeAspect="1"/>
          </p:cNvPicPr>
          <p:nvPr/>
        </p:nvPicPr>
        <p:blipFill>
          <a:blip r:embed="rId14" cstate="print">
            <a:extLst>
              <a:ext uri="{28A0092B-C50C-407E-A947-70E740481C1C}">
                <a14:useLocalDpi xmlns:a14="http://schemas.microsoft.com/office/drawing/2010/main"/>
              </a:ext>
            </a:extLst>
          </a:blip>
          <a:srcRect/>
          <a:stretch/>
        </p:blipFill>
        <p:spPr>
          <a:xfrm>
            <a:off x="8580456" y="3158154"/>
            <a:ext cx="2693027" cy="1797991"/>
          </a:xfrm>
          <a:prstGeom prst="rect">
            <a:avLst/>
          </a:prstGeom>
        </p:spPr>
      </p:pic>
      <p:pic>
        <p:nvPicPr>
          <p:cNvPr id="13" name="Frame 2018776011" descr="preencoded.png"/>
          <p:cNvPicPr>
            <a:picLocks noChangeAspect="1"/>
          </p:cNvPicPr>
          <p:nvPr/>
        </p:nvPicPr>
        <p:blipFill>
          <a:blip r:embed="rId15" cstate="print">
            <a:extLst>
              <a:ext uri="{28A0092B-C50C-407E-A947-70E740481C1C}">
                <a14:useLocalDpi xmlns:a14="http://schemas.microsoft.com/office/drawing/2010/main"/>
              </a:ext>
            </a:extLst>
          </a:blip>
          <a:srcRect/>
          <a:stretch/>
        </p:blipFill>
        <p:spPr>
          <a:xfrm>
            <a:off x="8574931" y="4970755"/>
            <a:ext cx="2693027" cy="1797993"/>
          </a:xfrm>
          <a:prstGeom prst="rect">
            <a:avLst/>
          </a:prstGeom>
        </p:spPr>
      </p:pic>
      <p:pic>
        <p:nvPicPr>
          <p:cNvPr id="14" name="Group 2018778798" descr="preencoded.png"/>
          <p:cNvPicPr>
            <a:picLocks noChangeAspect="1"/>
          </p:cNvPicPr>
          <p:nvPr/>
        </p:nvPicPr>
        <p:blipFill>
          <a:blip r:embed="rId16" cstate="print">
            <a:extLst>
              <a:ext uri="{28A0092B-C50C-407E-A947-70E740481C1C}">
                <a14:useLocalDpi xmlns:a14="http://schemas.microsoft.com/office/drawing/2010/main"/>
              </a:ext>
            </a:extLst>
          </a:blip>
          <a:srcRect/>
          <a:stretch/>
        </p:blipFill>
        <p:spPr>
          <a:xfrm>
            <a:off x="5844331" y="704043"/>
            <a:ext cx="5410353" cy="440039"/>
          </a:xfrm>
          <a:prstGeom prst="rect">
            <a:avLst/>
          </a:prstGeom>
        </p:spPr>
      </p:pic>
      <p:sp>
        <p:nvSpPr>
          <p:cNvPr id="15" name="Who can benefit from Learn MCP"/>
          <p:cNvSpPr/>
          <p:nvPr/>
        </p:nvSpPr>
        <p:spPr>
          <a:xfrm>
            <a:off x="448975" y="408477"/>
            <a:ext cx="4660961" cy="350055"/>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Who can benefit from Learn MCP?</a:t>
            </a:r>
            <a:endParaRPr lang="en-US" sz="2400"/>
          </a:p>
        </p:txBody>
      </p:sp>
      <p:sp>
        <p:nvSpPr>
          <p:cNvPr id="16" name="Learn MCP Server can be beneficial to any Microsoft technology user"/>
          <p:cNvSpPr/>
          <p:nvPr/>
        </p:nvSpPr>
        <p:spPr>
          <a:xfrm>
            <a:off x="5887154" y="338750"/>
            <a:ext cx="5473741" cy="235895"/>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FFFFFF"/>
                </a:solidFill>
                <a:latin typeface="Segoe Sans Display Regular" pitchFamily="34" charset="0"/>
                <a:ea typeface="Segoe Sans Display Regular" pitchFamily="34" charset="-122"/>
                <a:cs typeface="Segoe Sans Display Regular" pitchFamily="34" charset="-120"/>
              </a:rPr>
              <a:t>Learn MCP Server can be beneficial to any Microsoft technology user.</a:t>
            </a:r>
            <a:endParaRPr lang="en-US" sz="1400"/>
          </a:p>
        </p:txBody>
      </p:sp>
      <p:sp>
        <p:nvSpPr>
          <p:cNvPr id="17" name="Learners"/>
          <p:cNvSpPr/>
          <p:nvPr/>
        </p:nvSpPr>
        <p:spPr>
          <a:xfrm>
            <a:off x="6224104" y="813499"/>
            <a:ext cx="609635" cy="20330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450"/>
              </a:lnSpc>
              <a:spcAft>
                <a:spcPts val="539"/>
              </a:spcAft>
              <a:buNone/>
            </a:pPr>
            <a:r>
              <a:rPr lang="en-US" sz="1200">
                <a:solidFill>
                  <a:srgbClr val="FFFFFF"/>
                </a:solidFill>
                <a:latin typeface="Segoe Sans Display Semibold" pitchFamily="34" charset="0"/>
                <a:ea typeface="Segoe Sans Display Semibold" pitchFamily="34" charset="-122"/>
                <a:cs typeface="Segoe Sans Display Semibold" pitchFamily="34" charset="-120"/>
              </a:rPr>
              <a:t>Learners</a:t>
            </a:r>
            <a:endParaRPr lang="en-US" sz="1200"/>
          </a:p>
        </p:txBody>
      </p:sp>
      <p:sp>
        <p:nvSpPr>
          <p:cNvPr id="18" name="Support"/>
          <p:cNvSpPr/>
          <p:nvPr/>
        </p:nvSpPr>
        <p:spPr>
          <a:xfrm>
            <a:off x="8953760" y="822559"/>
            <a:ext cx="533432" cy="184240"/>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300"/>
              </a:lnSpc>
              <a:spcAft>
                <a:spcPts val="539"/>
              </a:spcAft>
              <a:buNone/>
            </a:pPr>
            <a:r>
              <a:rPr lang="en-US" sz="1077">
                <a:solidFill>
                  <a:srgbClr val="FFFFFF"/>
                </a:solidFill>
                <a:latin typeface="Segoe Sans Display Semibold" pitchFamily="34" charset="0"/>
                <a:ea typeface="Segoe Sans Display Semibold" pitchFamily="34" charset="-122"/>
                <a:cs typeface="Segoe Sans Display Semibold" pitchFamily="34" charset="-120"/>
              </a:rPr>
              <a:t>Support</a:t>
            </a:r>
            <a:endParaRPr lang="en-US" sz="1077"/>
          </a:p>
        </p:txBody>
      </p:sp>
      <p:sp>
        <p:nvSpPr>
          <p:cNvPr id="19" name="Contributors"/>
          <p:cNvSpPr/>
          <p:nvPr/>
        </p:nvSpPr>
        <p:spPr>
          <a:xfrm>
            <a:off x="10164608" y="822295"/>
            <a:ext cx="825532" cy="18429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300"/>
              </a:lnSpc>
              <a:spcAft>
                <a:spcPts val="539"/>
              </a:spcAft>
              <a:buNone/>
            </a:pPr>
            <a:r>
              <a:rPr lang="en-US" sz="1077">
                <a:solidFill>
                  <a:srgbClr val="FFFFFF"/>
                </a:solidFill>
                <a:latin typeface="Segoe Sans Display Semibold" pitchFamily="34" charset="0"/>
                <a:ea typeface="Segoe Sans Display Semibold" pitchFamily="34" charset="-122"/>
                <a:cs typeface="Segoe Sans Display Semibold" pitchFamily="34" charset="-120"/>
              </a:rPr>
              <a:t>Contributors</a:t>
            </a:r>
            <a:endParaRPr lang="en-US" sz="1077"/>
          </a:p>
        </p:txBody>
      </p:sp>
      <p:sp>
        <p:nvSpPr>
          <p:cNvPr id="20" name="Developers"/>
          <p:cNvSpPr/>
          <p:nvPr/>
        </p:nvSpPr>
        <p:spPr>
          <a:xfrm>
            <a:off x="7498458" y="822780"/>
            <a:ext cx="717582" cy="18427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300"/>
              </a:lnSpc>
              <a:spcAft>
                <a:spcPts val="539"/>
              </a:spcAft>
              <a:buNone/>
            </a:pPr>
            <a:r>
              <a:rPr lang="en-US" sz="1077">
                <a:solidFill>
                  <a:srgbClr val="FFFFFF"/>
                </a:solidFill>
                <a:latin typeface="Segoe Sans Display Semibold" pitchFamily="34" charset="0"/>
                <a:ea typeface="Segoe Sans Display Semibold" pitchFamily="34" charset="-122"/>
                <a:cs typeface="Segoe Sans Display Semibold" pitchFamily="34" charset="-120"/>
              </a:rPr>
              <a:t>Developers</a:t>
            </a:r>
            <a:endParaRPr lang="en-US" sz="1077"/>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CF835388-426A-C329-29D3-7D34D6B9D562}"/>
            </a:ext>
          </a:extLst>
        </p:cNvPr>
        <p:cNvGrpSpPr/>
        <p:nvPr/>
      </p:nvGrpSpPr>
      <p:grpSpPr>
        <a:xfrm>
          <a:off x="0" y="0"/>
          <a:ext cx="0" cy="0"/>
          <a:chOff x="0" y="0"/>
          <a:chExt cx="0" cy="0"/>
        </a:xfrm>
      </p:grpSpPr>
      <p:pic>
        <p:nvPicPr>
          <p:cNvPr id="32" name="Picture 31" descr="A white and black background&#10;&#10;AI-generated content may be incorrect.">
            <a:extLst>
              <a:ext uri="{FF2B5EF4-FFF2-40B4-BE49-F238E27FC236}">
                <a16:creationId xmlns:a16="http://schemas.microsoft.com/office/drawing/2014/main" id="{4F83400A-781E-F3A6-1142-321B7F623942}"/>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Group 2018778799" descr="preencoded.png">
            <a:extLst>
              <a:ext uri="{FF2B5EF4-FFF2-40B4-BE49-F238E27FC236}">
                <a16:creationId xmlns:a16="http://schemas.microsoft.com/office/drawing/2014/main" id="{5B2A676F-2200-62CB-6BBC-DE7A1EB6140C}"/>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171620" y="1667329"/>
            <a:ext cx="11387068" cy="4950470"/>
          </a:xfrm>
          <a:prstGeom prst="rect">
            <a:avLst/>
          </a:prstGeom>
        </p:spPr>
      </p:pic>
      <p:pic>
        <p:nvPicPr>
          <p:cNvPr id="3" name="Rectangle 34657131" descr="preencoded.png">
            <a:extLst>
              <a:ext uri="{FF2B5EF4-FFF2-40B4-BE49-F238E27FC236}">
                <a16:creationId xmlns:a16="http://schemas.microsoft.com/office/drawing/2014/main" id="{59EDABBF-280A-3ABF-BC4F-3CBC4A7EFB50}"/>
              </a:ext>
            </a:extLst>
          </p:cNvPr>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4298356" y="3199738"/>
            <a:ext cx="3404469" cy="2896697"/>
          </a:xfrm>
          <a:prstGeom prst="rect">
            <a:avLst/>
          </a:prstGeom>
        </p:spPr>
      </p:pic>
      <p:pic>
        <p:nvPicPr>
          <p:cNvPr id="4" name="Rectangle 34657140" descr="preencoded.png">
            <a:extLst>
              <a:ext uri="{FF2B5EF4-FFF2-40B4-BE49-F238E27FC236}">
                <a16:creationId xmlns:a16="http://schemas.microsoft.com/office/drawing/2014/main" id="{A3119B86-7EB1-841D-1CFA-50FF469FF3A2}"/>
              </a:ext>
            </a:extLst>
          </p:cNvPr>
          <p:cNvPicPr>
            <a:picLocks noChangeAspect="1"/>
          </p:cNvPicPr>
          <p:nvPr/>
        </p:nvPicPr>
        <p:blipFill>
          <a:blip r:embed="rId6" cstate="print">
            <a:extLst>
              <a:ext uri="{28A0092B-C50C-407E-A947-70E740481C1C}">
                <a14:useLocalDpi xmlns:a14="http://schemas.microsoft.com/office/drawing/2010/main"/>
              </a:ext>
            </a:extLst>
          </a:blip>
          <a:srcRect/>
          <a:stretch/>
        </p:blipFill>
        <p:spPr>
          <a:xfrm>
            <a:off x="7683087" y="3199142"/>
            <a:ext cx="3404282" cy="2337910"/>
          </a:xfrm>
          <a:prstGeom prst="rect">
            <a:avLst/>
          </a:prstGeom>
        </p:spPr>
      </p:pic>
      <p:pic>
        <p:nvPicPr>
          <p:cNvPr id="5" name="Rectangle 34657141" descr="preencoded.png">
            <a:extLst>
              <a:ext uri="{FF2B5EF4-FFF2-40B4-BE49-F238E27FC236}">
                <a16:creationId xmlns:a16="http://schemas.microsoft.com/office/drawing/2014/main" id="{8EFBFA2D-223A-1CED-9537-87A027BFEAC6}"/>
              </a:ext>
            </a:extLst>
          </p:cNvPr>
          <p:cNvPicPr>
            <a:picLocks noChangeAspect="1"/>
          </p:cNvPicPr>
          <p:nvPr/>
        </p:nvPicPr>
        <p:blipFill>
          <a:blip r:embed="rId7" cstate="print">
            <a:extLst>
              <a:ext uri="{28A0092B-C50C-407E-A947-70E740481C1C}">
                <a14:useLocalDpi xmlns:a14="http://schemas.microsoft.com/office/drawing/2010/main"/>
              </a:ext>
            </a:extLst>
          </a:blip>
          <a:srcRect/>
          <a:stretch/>
        </p:blipFill>
        <p:spPr>
          <a:xfrm>
            <a:off x="7683091" y="3199148"/>
            <a:ext cx="3404469" cy="2896697"/>
          </a:xfrm>
          <a:prstGeom prst="rect">
            <a:avLst/>
          </a:prstGeom>
        </p:spPr>
      </p:pic>
      <p:pic>
        <p:nvPicPr>
          <p:cNvPr id="6" name="Rectangle 34657136" descr="preencoded.png">
            <a:extLst>
              <a:ext uri="{FF2B5EF4-FFF2-40B4-BE49-F238E27FC236}">
                <a16:creationId xmlns:a16="http://schemas.microsoft.com/office/drawing/2014/main" id="{6FA20597-891D-1F4A-C614-6B1E29CD6F6E}"/>
              </a:ext>
            </a:extLst>
          </p:cNvPr>
          <p:cNvPicPr>
            <a:picLocks noChangeAspect="1"/>
          </p:cNvPicPr>
          <p:nvPr/>
        </p:nvPicPr>
        <p:blipFill>
          <a:blip r:embed="rId8" cstate="print">
            <a:extLst>
              <a:ext uri="{28A0092B-C50C-407E-A947-70E740481C1C}">
                <a14:useLocalDpi xmlns:a14="http://schemas.microsoft.com/office/drawing/2010/main"/>
              </a:ext>
            </a:extLst>
          </a:blip>
          <a:srcRect/>
          <a:stretch/>
        </p:blipFill>
        <p:spPr>
          <a:xfrm>
            <a:off x="4550156" y="4168319"/>
            <a:ext cx="2908455" cy="445515"/>
          </a:xfrm>
          <a:prstGeom prst="rect">
            <a:avLst/>
          </a:prstGeom>
        </p:spPr>
      </p:pic>
      <p:pic>
        <p:nvPicPr>
          <p:cNvPr id="7" name="Group 2018778789" descr="preencoded.png">
            <a:extLst>
              <a:ext uri="{FF2B5EF4-FFF2-40B4-BE49-F238E27FC236}">
                <a16:creationId xmlns:a16="http://schemas.microsoft.com/office/drawing/2014/main" id="{ED214BF8-C1F3-C623-B3E3-A11CCD814E23}"/>
              </a:ext>
            </a:extLst>
          </p:cNvPr>
          <p:cNvPicPr>
            <a:picLocks noChangeAspect="1"/>
          </p:cNvPicPr>
          <p:nvPr/>
        </p:nvPicPr>
        <p:blipFill>
          <a:blip r:embed="rId9" cstate="print">
            <a:extLst>
              <a:ext uri="{28A0092B-C50C-407E-A947-70E740481C1C}">
                <a14:useLocalDpi xmlns:a14="http://schemas.microsoft.com/office/drawing/2010/main"/>
              </a:ext>
            </a:extLst>
          </a:blip>
          <a:srcRect/>
          <a:stretch/>
        </p:blipFill>
        <p:spPr>
          <a:xfrm>
            <a:off x="4550328" y="5154231"/>
            <a:ext cx="2908455" cy="445515"/>
          </a:xfrm>
          <a:prstGeom prst="rect">
            <a:avLst/>
          </a:prstGeom>
        </p:spPr>
      </p:pic>
      <p:pic>
        <p:nvPicPr>
          <p:cNvPr id="8" name="Group 2018778788" descr="preencoded.png">
            <a:extLst>
              <a:ext uri="{FF2B5EF4-FFF2-40B4-BE49-F238E27FC236}">
                <a16:creationId xmlns:a16="http://schemas.microsoft.com/office/drawing/2014/main" id="{53F2F176-6668-A348-8FD3-A50128511F39}"/>
              </a:ext>
            </a:extLst>
          </p:cNvPr>
          <p:cNvPicPr>
            <a:picLocks noChangeAspect="1"/>
          </p:cNvPicPr>
          <p:nvPr/>
        </p:nvPicPr>
        <p:blipFill>
          <a:blip r:embed="rId10" cstate="print">
            <a:extLst>
              <a:ext uri="{28A0092B-C50C-407E-A947-70E740481C1C}">
                <a14:useLocalDpi xmlns:a14="http://schemas.microsoft.com/office/drawing/2010/main"/>
              </a:ext>
            </a:extLst>
          </a:blip>
          <a:srcRect/>
          <a:stretch/>
        </p:blipFill>
        <p:spPr>
          <a:xfrm>
            <a:off x="4550241" y="4659147"/>
            <a:ext cx="2908455" cy="445515"/>
          </a:xfrm>
          <a:prstGeom prst="rect">
            <a:avLst/>
          </a:prstGeom>
        </p:spPr>
      </p:pic>
      <p:pic>
        <p:nvPicPr>
          <p:cNvPr id="9" name="Line 77" descr="preencoded.png">
            <a:extLst>
              <a:ext uri="{FF2B5EF4-FFF2-40B4-BE49-F238E27FC236}">
                <a16:creationId xmlns:a16="http://schemas.microsoft.com/office/drawing/2014/main" id="{D1FB688C-73AA-E761-CD2B-5A36303661D1}"/>
              </a:ext>
            </a:extLst>
          </p:cNvPr>
          <p:cNvPicPr>
            <a:picLocks noChangeAspect="1"/>
          </p:cNvPicPr>
          <p:nvPr/>
        </p:nvPicPr>
        <p:blipFill>
          <a:blip r:embed="rId11" cstate="print">
            <a:extLst>
              <a:ext uri="{28A0092B-C50C-407E-A947-70E740481C1C}">
                <a14:useLocalDpi xmlns:a14="http://schemas.microsoft.com/office/drawing/2010/main"/>
              </a:ext>
            </a:extLst>
          </a:blip>
          <a:srcRect/>
          <a:stretch/>
        </p:blipFill>
        <p:spPr>
          <a:xfrm>
            <a:off x="7599806" y="4366171"/>
            <a:ext cx="609601" cy="50800"/>
          </a:xfrm>
          <a:prstGeom prst="rect">
            <a:avLst/>
          </a:prstGeom>
        </p:spPr>
      </p:pic>
      <p:pic>
        <p:nvPicPr>
          <p:cNvPr id="10" name="Line 78" descr="preencoded.png">
            <a:extLst>
              <a:ext uri="{FF2B5EF4-FFF2-40B4-BE49-F238E27FC236}">
                <a16:creationId xmlns:a16="http://schemas.microsoft.com/office/drawing/2014/main" id="{AF0F7B30-A0E8-B4D3-E285-0FD8F8D032FB}"/>
              </a:ext>
            </a:extLst>
          </p:cNvPr>
          <p:cNvPicPr>
            <a:picLocks noChangeAspect="1"/>
          </p:cNvPicPr>
          <p:nvPr/>
        </p:nvPicPr>
        <p:blipFill>
          <a:blip r:embed="rId12" cstate="print">
            <a:extLst>
              <a:ext uri="{28A0092B-C50C-407E-A947-70E740481C1C}">
                <a14:useLocalDpi xmlns:a14="http://schemas.microsoft.com/office/drawing/2010/main"/>
              </a:ext>
            </a:extLst>
          </a:blip>
          <a:srcRect/>
          <a:stretch/>
        </p:blipFill>
        <p:spPr>
          <a:xfrm>
            <a:off x="3688624" y="4839086"/>
            <a:ext cx="757768" cy="67729"/>
          </a:xfrm>
          <a:prstGeom prst="rect">
            <a:avLst/>
          </a:prstGeom>
        </p:spPr>
      </p:pic>
      <p:pic>
        <p:nvPicPr>
          <p:cNvPr id="11" name="Group 2018778736" descr="preencoded.png">
            <a:extLst>
              <a:ext uri="{FF2B5EF4-FFF2-40B4-BE49-F238E27FC236}">
                <a16:creationId xmlns:a16="http://schemas.microsoft.com/office/drawing/2014/main" id="{8DE6F0C5-8FE6-1AEB-14AC-464ABFDF1999}"/>
              </a:ext>
            </a:extLst>
          </p:cNvPr>
          <p:cNvPicPr>
            <a:picLocks noChangeAspect="1"/>
          </p:cNvPicPr>
          <p:nvPr/>
        </p:nvPicPr>
        <p:blipFill>
          <a:blip r:embed="rId13" cstate="print">
            <a:extLst>
              <a:ext uri="{28A0092B-C50C-407E-A947-70E740481C1C}">
                <a14:useLocalDpi xmlns:a14="http://schemas.microsoft.com/office/drawing/2010/main"/>
              </a:ext>
            </a:extLst>
          </a:blip>
          <a:srcRect/>
          <a:stretch/>
        </p:blipFill>
        <p:spPr>
          <a:xfrm>
            <a:off x="798219" y="3964695"/>
            <a:ext cx="254089" cy="254089"/>
          </a:xfrm>
          <a:prstGeom prst="rect">
            <a:avLst/>
          </a:prstGeom>
        </p:spPr>
      </p:pic>
      <p:pic>
        <p:nvPicPr>
          <p:cNvPr id="12" name="Group 2018778737" descr="preencoded.png">
            <a:extLst>
              <a:ext uri="{FF2B5EF4-FFF2-40B4-BE49-F238E27FC236}">
                <a16:creationId xmlns:a16="http://schemas.microsoft.com/office/drawing/2014/main" id="{0A08CDDC-5FC4-13D8-C2C4-0EB9C0B34F74}"/>
              </a:ext>
            </a:extLst>
          </p:cNvPr>
          <p:cNvPicPr>
            <a:picLocks noChangeAspect="1"/>
          </p:cNvPicPr>
          <p:nvPr/>
        </p:nvPicPr>
        <p:blipFill>
          <a:blip r:embed="rId14" cstate="print">
            <a:extLst>
              <a:ext uri="{28A0092B-C50C-407E-A947-70E740481C1C}">
                <a14:useLocalDpi xmlns:a14="http://schemas.microsoft.com/office/drawing/2010/main"/>
              </a:ext>
            </a:extLst>
          </a:blip>
          <a:srcRect/>
          <a:stretch/>
        </p:blipFill>
        <p:spPr>
          <a:xfrm>
            <a:off x="788287" y="3197935"/>
            <a:ext cx="273145" cy="273145"/>
          </a:xfrm>
          <a:prstGeom prst="rect">
            <a:avLst/>
          </a:prstGeom>
        </p:spPr>
      </p:pic>
      <p:pic>
        <p:nvPicPr>
          <p:cNvPr id="13" name="github copilot" descr="preencoded.png">
            <a:extLst>
              <a:ext uri="{FF2B5EF4-FFF2-40B4-BE49-F238E27FC236}">
                <a16:creationId xmlns:a16="http://schemas.microsoft.com/office/drawing/2014/main" id="{FFBFAA25-5410-F72D-1D86-701A5F82D245}"/>
              </a:ext>
            </a:extLst>
          </p:cNvPr>
          <p:cNvPicPr>
            <a:picLocks noChangeAspect="1"/>
          </p:cNvPicPr>
          <p:nvPr/>
        </p:nvPicPr>
        <p:blipFill>
          <a:blip r:embed="rId15" cstate="print">
            <a:extLst>
              <a:ext uri="{28A0092B-C50C-407E-A947-70E740481C1C}">
                <a14:useLocalDpi xmlns:a14="http://schemas.microsoft.com/office/drawing/2010/main"/>
              </a:ext>
            </a:extLst>
          </a:blip>
          <a:srcRect/>
          <a:stretch/>
        </p:blipFill>
        <p:spPr>
          <a:xfrm>
            <a:off x="773603" y="3589967"/>
            <a:ext cx="304889" cy="254107"/>
          </a:xfrm>
          <a:prstGeom prst="rect">
            <a:avLst/>
          </a:prstGeom>
        </p:spPr>
      </p:pic>
      <p:pic>
        <p:nvPicPr>
          <p:cNvPr id="14" name="Group 2018778796" descr="preencoded.png">
            <a:extLst>
              <a:ext uri="{FF2B5EF4-FFF2-40B4-BE49-F238E27FC236}">
                <a16:creationId xmlns:a16="http://schemas.microsoft.com/office/drawing/2014/main" id="{A13E360F-6811-2E29-2C65-52F5AE8ACD5E}"/>
              </a:ext>
            </a:extLst>
          </p:cNvPr>
          <p:cNvPicPr>
            <a:picLocks noChangeAspect="1"/>
          </p:cNvPicPr>
          <p:nvPr/>
        </p:nvPicPr>
        <p:blipFill>
          <a:blip r:embed="rId16" cstate="print">
            <a:extLst>
              <a:ext uri="{28A0092B-C50C-407E-A947-70E740481C1C}">
                <a14:useLocalDpi xmlns:a14="http://schemas.microsoft.com/office/drawing/2010/main"/>
              </a:ext>
            </a:extLst>
          </a:blip>
          <a:srcRect/>
          <a:stretch/>
        </p:blipFill>
        <p:spPr>
          <a:xfrm>
            <a:off x="8611238" y="3940724"/>
            <a:ext cx="1549779" cy="1086391"/>
          </a:xfrm>
          <a:prstGeom prst="rect">
            <a:avLst/>
          </a:prstGeom>
        </p:spPr>
      </p:pic>
      <p:pic>
        <p:nvPicPr>
          <p:cNvPr id="15" name="Group 2018778795" descr="preencoded.png">
            <a:extLst>
              <a:ext uri="{FF2B5EF4-FFF2-40B4-BE49-F238E27FC236}">
                <a16:creationId xmlns:a16="http://schemas.microsoft.com/office/drawing/2014/main" id="{ADEB8B24-413D-F67F-97C2-160DA48D9BBA}"/>
              </a:ext>
            </a:extLst>
          </p:cNvPr>
          <p:cNvPicPr>
            <a:picLocks noChangeAspect="1"/>
          </p:cNvPicPr>
          <p:nvPr/>
        </p:nvPicPr>
        <p:blipFill>
          <a:blip r:embed="rId17" cstate="print">
            <a:extLst>
              <a:ext uri="{28A0092B-C50C-407E-A947-70E740481C1C}">
                <a14:useLocalDpi xmlns:a14="http://schemas.microsoft.com/office/drawing/2010/main"/>
              </a:ext>
            </a:extLst>
          </a:blip>
          <a:srcRect/>
          <a:stretch/>
        </p:blipFill>
        <p:spPr>
          <a:xfrm>
            <a:off x="606994" y="4326349"/>
            <a:ext cx="3181824" cy="1766323"/>
          </a:xfrm>
          <a:prstGeom prst="rect">
            <a:avLst/>
          </a:prstGeom>
        </p:spPr>
      </p:pic>
      <p:sp>
        <p:nvSpPr>
          <p:cNvPr id="16" name="Microsoft Product Knowledge">
            <a:extLst>
              <a:ext uri="{FF2B5EF4-FFF2-40B4-BE49-F238E27FC236}">
                <a16:creationId xmlns:a16="http://schemas.microsoft.com/office/drawing/2014/main" id="{A43FFBFF-0CCA-C015-D9D7-6B8688C614CB}"/>
              </a:ext>
            </a:extLst>
          </p:cNvPr>
          <p:cNvSpPr/>
          <p:nvPr/>
        </p:nvSpPr>
        <p:spPr>
          <a:xfrm>
            <a:off x="701833" y="2046552"/>
            <a:ext cx="2787692" cy="24178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FFFFFF"/>
                </a:solidFill>
                <a:latin typeface="Segoe UI Semibold" pitchFamily="34" charset="0"/>
                <a:ea typeface="Segoe UI Semibold" pitchFamily="34" charset="-122"/>
                <a:cs typeface="Segoe UI Semibold" pitchFamily="34" charset="-120"/>
              </a:rPr>
              <a:t>Microsoft Product Knowledge</a:t>
            </a:r>
            <a:endParaRPr lang="en-US" sz="1600"/>
          </a:p>
        </p:txBody>
      </p:sp>
      <p:sp>
        <p:nvSpPr>
          <p:cNvPr id="17" name="Learn MCP Server">
            <a:extLst>
              <a:ext uri="{FF2B5EF4-FFF2-40B4-BE49-F238E27FC236}">
                <a16:creationId xmlns:a16="http://schemas.microsoft.com/office/drawing/2014/main" id="{33E8DE35-52C9-596D-9F0F-A87272D6078E}"/>
              </a:ext>
            </a:extLst>
          </p:cNvPr>
          <p:cNvSpPr/>
          <p:nvPr/>
        </p:nvSpPr>
        <p:spPr>
          <a:xfrm>
            <a:off x="4552580" y="3354747"/>
            <a:ext cx="1663742" cy="24158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Learn MCP Server</a:t>
            </a:r>
            <a:endParaRPr lang="en-US" sz="1600"/>
          </a:p>
        </p:txBody>
      </p:sp>
      <p:sp>
        <p:nvSpPr>
          <p:cNvPr id="18" name="Server tooling">
            <a:extLst>
              <a:ext uri="{FF2B5EF4-FFF2-40B4-BE49-F238E27FC236}">
                <a16:creationId xmlns:a16="http://schemas.microsoft.com/office/drawing/2014/main" id="{A336A889-0D45-93A3-2A68-73CC90FAD18A}"/>
              </a:ext>
            </a:extLst>
          </p:cNvPr>
          <p:cNvSpPr/>
          <p:nvPr/>
        </p:nvSpPr>
        <p:spPr>
          <a:xfrm>
            <a:off x="4594585" y="3877718"/>
            <a:ext cx="1380153" cy="193130"/>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indent="0">
              <a:lnSpc>
                <a:spcPts val="1915"/>
              </a:lnSpc>
              <a:spcAft>
                <a:spcPts val="700"/>
              </a:spcAft>
              <a:buNone/>
            </a:pPr>
            <a:r>
              <a:rPr lang="en-US" sz="1400">
                <a:solidFill>
                  <a:srgbClr val="161616"/>
                </a:solidFill>
                <a:latin typeface="Segoe UI Semibold" pitchFamily="34" charset="0"/>
                <a:cs typeface="Segoe UI Semibold" pitchFamily="34" charset="-120"/>
              </a:rPr>
              <a:t>Server tooling</a:t>
            </a:r>
          </a:p>
        </p:txBody>
      </p:sp>
      <p:sp>
        <p:nvSpPr>
          <p:cNvPr id="19" name="Docs search">
            <a:extLst>
              <a:ext uri="{FF2B5EF4-FFF2-40B4-BE49-F238E27FC236}">
                <a16:creationId xmlns:a16="http://schemas.microsoft.com/office/drawing/2014/main" id="{3876D442-1196-ED84-6872-E2A5CDD212FA}"/>
              </a:ext>
            </a:extLst>
          </p:cNvPr>
          <p:cNvSpPr/>
          <p:nvPr/>
        </p:nvSpPr>
        <p:spPr>
          <a:xfrm>
            <a:off x="5582076" y="4289657"/>
            <a:ext cx="857285" cy="20334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450"/>
              </a:lnSpc>
              <a:spcAft>
                <a:spcPts val="700"/>
              </a:spcAft>
              <a:buNone/>
            </a:pPr>
            <a:r>
              <a:rPr lang="en-US" sz="1200">
                <a:solidFill>
                  <a:srgbClr val="FFFFFF"/>
                </a:solidFill>
                <a:latin typeface="Segoe Sans Display Semibold" pitchFamily="34" charset="0"/>
                <a:ea typeface="Segoe Sans Display Semibold" pitchFamily="34" charset="-122"/>
                <a:cs typeface="Segoe Sans Display Semibold" pitchFamily="34" charset="-120"/>
              </a:rPr>
              <a:t>Docs search</a:t>
            </a:r>
            <a:endParaRPr lang="en-US" sz="1200"/>
          </a:p>
        </p:txBody>
      </p:sp>
      <p:sp>
        <p:nvSpPr>
          <p:cNvPr id="20" name="Document fetch">
            <a:extLst>
              <a:ext uri="{FF2B5EF4-FFF2-40B4-BE49-F238E27FC236}">
                <a16:creationId xmlns:a16="http://schemas.microsoft.com/office/drawing/2014/main" id="{12366AA5-3D72-11D8-8197-28FAD9B50B7F}"/>
              </a:ext>
            </a:extLst>
          </p:cNvPr>
          <p:cNvSpPr/>
          <p:nvPr/>
        </p:nvSpPr>
        <p:spPr>
          <a:xfrm>
            <a:off x="5439358" y="5275544"/>
            <a:ext cx="1143016" cy="20339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450"/>
              </a:lnSpc>
              <a:spcAft>
                <a:spcPts val="700"/>
              </a:spcAft>
              <a:buNone/>
            </a:pPr>
            <a:r>
              <a:rPr lang="en-US" sz="1200">
                <a:solidFill>
                  <a:srgbClr val="FFFFFF"/>
                </a:solidFill>
                <a:latin typeface="Segoe Sans Display Semibold" pitchFamily="34" charset="0"/>
                <a:ea typeface="Segoe Sans Display Semibold" pitchFamily="34" charset="-122"/>
                <a:cs typeface="Segoe Sans Display Semibold" pitchFamily="34" charset="-120"/>
              </a:rPr>
              <a:t>Document fetch</a:t>
            </a:r>
            <a:endParaRPr lang="en-US" sz="1200"/>
          </a:p>
        </p:txBody>
      </p:sp>
      <p:sp>
        <p:nvSpPr>
          <p:cNvPr id="21" name="Code sample retrival">
            <a:extLst>
              <a:ext uri="{FF2B5EF4-FFF2-40B4-BE49-F238E27FC236}">
                <a16:creationId xmlns:a16="http://schemas.microsoft.com/office/drawing/2014/main" id="{186EB65C-6938-F76A-EB4B-0FE280C591BE}"/>
              </a:ext>
            </a:extLst>
          </p:cNvPr>
          <p:cNvSpPr/>
          <p:nvPr/>
        </p:nvSpPr>
        <p:spPr>
          <a:xfrm>
            <a:off x="5290050" y="4815603"/>
            <a:ext cx="1541595" cy="191726"/>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1450"/>
              </a:lnSpc>
              <a:spcAft>
                <a:spcPts val="700"/>
              </a:spcAft>
            </a:pPr>
            <a:r>
              <a:rPr lang="en-US" sz="1200">
                <a:solidFill>
                  <a:srgbClr val="FFFFFF"/>
                </a:solidFill>
                <a:latin typeface="Segoe Sans Display Semibold"/>
                <a:ea typeface="Segoe Sans Display Semibold" pitchFamily="34" charset="-122"/>
                <a:cs typeface="Segoe Sans Display Semibold"/>
              </a:rPr>
              <a:t>Code sample</a:t>
            </a:r>
            <a:r>
              <a:rPr lang="en-US">
                <a:solidFill>
                  <a:srgbClr val="FFFFFF"/>
                </a:solidFill>
                <a:latin typeface="Segoe Sans Display Semibold"/>
                <a:ea typeface="Segoe Sans Display Semibold" pitchFamily="34" charset="-122"/>
                <a:cs typeface="Segoe Sans Display Semibold"/>
              </a:rPr>
              <a:t> </a:t>
            </a:r>
            <a:r>
              <a:rPr lang="en-US" err="1">
                <a:solidFill>
                  <a:srgbClr val="FFFFFF"/>
                </a:solidFill>
                <a:latin typeface="Segoe Sans Display Semibold"/>
                <a:ea typeface="Segoe Sans Display Semibold" pitchFamily="34" charset="-122"/>
                <a:cs typeface="Segoe Sans Display Semibold"/>
              </a:rPr>
              <a:t>search</a:t>
            </a:r>
            <a:endParaRPr lang="en-US" sz="800">
              <a:solidFill>
                <a:srgbClr val="FFFFFF"/>
              </a:solidFill>
              <a:latin typeface="Segoe Sans Display Semibold"/>
              <a:cs typeface="Segoe Sans Display Semibold"/>
            </a:endParaRPr>
          </a:p>
        </p:txBody>
      </p:sp>
      <p:sp>
        <p:nvSpPr>
          <p:cNvPr id="22" name="Maintained by Microsoft Learn">
            <a:extLst>
              <a:ext uri="{FF2B5EF4-FFF2-40B4-BE49-F238E27FC236}">
                <a16:creationId xmlns:a16="http://schemas.microsoft.com/office/drawing/2014/main" id="{A57E5C25-646E-E5DE-B4F9-916A96776E63}"/>
              </a:ext>
            </a:extLst>
          </p:cNvPr>
          <p:cNvSpPr/>
          <p:nvPr/>
        </p:nvSpPr>
        <p:spPr>
          <a:xfrm>
            <a:off x="4399446" y="2766239"/>
            <a:ext cx="2870242" cy="241795"/>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Maintained by Microsoft Learn</a:t>
            </a:r>
            <a:endParaRPr lang="en-US" sz="1600"/>
          </a:p>
        </p:txBody>
      </p:sp>
      <p:sp>
        <p:nvSpPr>
          <p:cNvPr id="23" name="MCP Host">
            <a:extLst>
              <a:ext uri="{FF2B5EF4-FFF2-40B4-BE49-F238E27FC236}">
                <a16:creationId xmlns:a16="http://schemas.microsoft.com/office/drawing/2014/main" id="{9E99C28A-D9BC-2610-3742-78B23FD730EF}"/>
              </a:ext>
            </a:extLst>
          </p:cNvPr>
          <p:cNvSpPr/>
          <p:nvPr/>
        </p:nvSpPr>
        <p:spPr>
          <a:xfrm>
            <a:off x="701960" y="2767218"/>
            <a:ext cx="939842" cy="24146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MCP Host</a:t>
            </a:r>
            <a:endParaRPr lang="en-US" sz="1600"/>
          </a:p>
        </p:txBody>
      </p:sp>
      <p:sp>
        <p:nvSpPr>
          <p:cNvPr id="24" name="How does Learn MCP work">
            <a:extLst>
              <a:ext uri="{FF2B5EF4-FFF2-40B4-BE49-F238E27FC236}">
                <a16:creationId xmlns:a16="http://schemas.microsoft.com/office/drawing/2014/main" id="{56C6F145-15E5-178E-C9E0-DD6F6F6863C0}"/>
              </a:ext>
            </a:extLst>
          </p:cNvPr>
          <p:cNvSpPr/>
          <p:nvPr/>
        </p:nvSpPr>
        <p:spPr>
          <a:xfrm>
            <a:off x="445175" y="447416"/>
            <a:ext cx="3803711" cy="34990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How does Learn MCP work?</a:t>
            </a:r>
            <a:endParaRPr lang="en-US" sz="2400"/>
          </a:p>
        </p:txBody>
      </p:sp>
      <p:sp>
        <p:nvSpPr>
          <p:cNvPr id="25" name="Copilot Studio">
            <a:extLst>
              <a:ext uri="{FF2B5EF4-FFF2-40B4-BE49-F238E27FC236}">
                <a16:creationId xmlns:a16="http://schemas.microsoft.com/office/drawing/2014/main" id="{02DA0D9C-4153-DBC9-474F-D5D89244C10E}"/>
              </a:ext>
            </a:extLst>
          </p:cNvPr>
          <p:cNvSpPr/>
          <p:nvPr/>
        </p:nvSpPr>
        <p:spPr>
          <a:xfrm>
            <a:off x="1242367" y="3974340"/>
            <a:ext cx="1495447" cy="23520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Copilot Studio</a:t>
            </a:r>
            <a:endParaRPr lang="en-US" sz="1400"/>
          </a:p>
        </p:txBody>
      </p:sp>
      <p:sp>
        <p:nvSpPr>
          <p:cNvPr id="26" name="Github Copilot">
            <a:extLst>
              <a:ext uri="{FF2B5EF4-FFF2-40B4-BE49-F238E27FC236}">
                <a16:creationId xmlns:a16="http://schemas.microsoft.com/office/drawing/2014/main" id="{DEDC60FC-0C0C-3E8E-89F1-756B59DA51AA}"/>
              </a:ext>
            </a:extLst>
          </p:cNvPr>
          <p:cNvSpPr/>
          <p:nvPr/>
        </p:nvSpPr>
        <p:spPr>
          <a:xfrm>
            <a:off x="1242304" y="3598247"/>
            <a:ext cx="1521803" cy="23521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Github Copilot</a:t>
            </a:r>
            <a:endParaRPr lang="en-US" sz="1400"/>
          </a:p>
        </p:txBody>
      </p:sp>
      <p:sp>
        <p:nvSpPr>
          <p:cNvPr id="27" name="VS Code">
            <a:extLst>
              <a:ext uri="{FF2B5EF4-FFF2-40B4-BE49-F238E27FC236}">
                <a16:creationId xmlns:a16="http://schemas.microsoft.com/office/drawing/2014/main" id="{ADD0F1E5-9503-51E3-C83E-D76B357F2847}"/>
              </a:ext>
            </a:extLst>
          </p:cNvPr>
          <p:cNvSpPr/>
          <p:nvPr/>
        </p:nvSpPr>
        <p:spPr>
          <a:xfrm>
            <a:off x="1242235" y="3216815"/>
            <a:ext cx="692191" cy="23506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VS Code</a:t>
            </a:r>
            <a:endParaRPr lang="en-US" sz="1400"/>
          </a:p>
        </p:txBody>
      </p:sp>
      <p:sp>
        <p:nvSpPr>
          <p:cNvPr id="28" name="Learn content embeddings store">
            <a:extLst>
              <a:ext uri="{FF2B5EF4-FFF2-40B4-BE49-F238E27FC236}">
                <a16:creationId xmlns:a16="http://schemas.microsoft.com/office/drawing/2014/main" id="{E859708C-1741-E08F-B798-861EB5D6CD64}"/>
              </a:ext>
            </a:extLst>
          </p:cNvPr>
          <p:cNvSpPr/>
          <p:nvPr/>
        </p:nvSpPr>
        <p:spPr>
          <a:xfrm>
            <a:off x="8604250" y="4557239"/>
            <a:ext cx="1562182" cy="46988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indent="0" algn="ctr">
              <a:lnSpc>
                <a:spcPts val="1915"/>
              </a:lnSpc>
              <a:spcAft>
                <a:spcPts val="700"/>
              </a:spcAft>
              <a:buNone/>
            </a:pPr>
            <a:r>
              <a:rPr lang="en-US" sz="1400">
                <a:solidFill>
                  <a:srgbClr val="161616"/>
                </a:solidFill>
                <a:latin typeface="Segoe UI Semibold" pitchFamily="34" charset="0"/>
                <a:cs typeface="Segoe UI Semibold" pitchFamily="34" charset="-120"/>
              </a:rPr>
              <a:t>Learn content embeddings store</a:t>
            </a:r>
          </a:p>
        </p:txBody>
      </p:sp>
      <p:sp>
        <p:nvSpPr>
          <p:cNvPr id="29" name="MCP Client">
            <a:extLst>
              <a:ext uri="{FF2B5EF4-FFF2-40B4-BE49-F238E27FC236}">
                <a16:creationId xmlns:a16="http://schemas.microsoft.com/office/drawing/2014/main" id="{D19D40BB-5739-9DDB-8D1C-AC12BAD89ECA}"/>
              </a:ext>
            </a:extLst>
          </p:cNvPr>
          <p:cNvSpPr/>
          <p:nvPr/>
        </p:nvSpPr>
        <p:spPr>
          <a:xfrm>
            <a:off x="1758950" y="5174569"/>
            <a:ext cx="901885" cy="23486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1915"/>
              </a:lnSpc>
              <a:spcAft>
                <a:spcPts val="700"/>
              </a:spcAft>
            </a:pPr>
            <a:r>
              <a:rPr lang="en-US" sz="1400">
                <a:solidFill>
                  <a:srgbClr val="161616"/>
                </a:solidFill>
                <a:latin typeface="Segoe UI Semibold" pitchFamily="34" charset="0"/>
                <a:cs typeface="Segoe UI Semibold" pitchFamily="34" charset="-120"/>
              </a:rPr>
              <a:t>MCP Client</a:t>
            </a:r>
          </a:p>
        </p:txBody>
      </p:sp>
    </p:spTree>
    <p:extLst>
      <p:ext uri="{BB962C8B-B14F-4D97-AF65-F5344CB8AC3E}">
        <p14:creationId xmlns:p14="http://schemas.microsoft.com/office/powerpoint/2010/main" val="2780206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pic>
        <p:nvPicPr>
          <p:cNvPr id="30" name="Picture 29" descr="A screenshot of a computer&#10;&#10;AI-generated content may be incorrect.">
            <a:extLst>
              <a:ext uri="{FF2B5EF4-FFF2-40B4-BE49-F238E27FC236}">
                <a16:creationId xmlns:a16="http://schemas.microsoft.com/office/drawing/2014/main" id="{A26A5D4B-3FD2-E693-EA22-B9C229E1AD24}"/>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Group 2018778732"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7331534" y="4662287"/>
            <a:ext cx="308026" cy="393804"/>
          </a:xfrm>
          <a:prstGeom prst="rect">
            <a:avLst/>
          </a:prstGeom>
        </p:spPr>
      </p:pic>
      <p:pic>
        <p:nvPicPr>
          <p:cNvPr id="3" name="Group 2018778458"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7361256" y="2377435"/>
            <a:ext cx="336667" cy="336667"/>
          </a:xfrm>
          <a:prstGeom prst="rect">
            <a:avLst/>
          </a:prstGeom>
        </p:spPr>
      </p:pic>
      <p:pic>
        <p:nvPicPr>
          <p:cNvPr id="4" name="M / Microsoft Teams" descr="preencoded.png"/>
          <p:cNvPicPr>
            <a:picLocks noChangeAspect="1"/>
          </p:cNvPicPr>
          <p:nvPr/>
        </p:nvPicPr>
        <p:blipFill>
          <a:blip r:embed="rId6" cstate="print">
            <a:extLst>
              <a:ext uri="{28A0092B-C50C-407E-A947-70E740481C1C}">
                <a14:useLocalDpi xmlns:a14="http://schemas.microsoft.com/office/drawing/2010/main"/>
              </a:ext>
            </a:extLst>
          </a:blip>
          <a:srcRect/>
          <a:stretch/>
        </p:blipFill>
        <p:spPr>
          <a:xfrm>
            <a:off x="8641911" y="2391768"/>
            <a:ext cx="304907" cy="304909"/>
          </a:xfrm>
          <a:prstGeom prst="rect">
            <a:avLst/>
          </a:prstGeom>
        </p:spPr>
      </p:pic>
      <p:pic>
        <p:nvPicPr>
          <p:cNvPr id="5" name="Group 2018778733" descr="preencoded.png"/>
          <p:cNvPicPr>
            <a:picLocks noChangeAspect="1"/>
          </p:cNvPicPr>
          <p:nvPr/>
        </p:nvPicPr>
        <p:blipFill>
          <a:blip r:embed="rId7" cstate="print">
            <a:extLst>
              <a:ext uri="{28A0092B-C50C-407E-A947-70E740481C1C}">
                <a14:useLocalDpi xmlns:a14="http://schemas.microsoft.com/office/drawing/2010/main"/>
              </a:ext>
            </a:extLst>
          </a:blip>
          <a:srcRect/>
          <a:stretch/>
        </p:blipFill>
        <p:spPr>
          <a:xfrm>
            <a:off x="7336064" y="3572249"/>
            <a:ext cx="317613" cy="323961"/>
          </a:xfrm>
          <a:prstGeom prst="rect">
            <a:avLst/>
          </a:prstGeom>
        </p:spPr>
      </p:pic>
      <p:pic>
        <p:nvPicPr>
          <p:cNvPr id="6" name="Group 2018778735" descr="preencoded.png"/>
          <p:cNvPicPr>
            <a:picLocks noChangeAspect="1"/>
          </p:cNvPicPr>
          <p:nvPr/>
        </p:nvPicPr>
        <p:blipFill>
          <a:blip r:embed="rId8" cstate="print">
            <a:extLst>
              <a:ext uri="{28A0092B-C50C-407E-A947-70E740481C1C}">
                <a14:useLocalDpi xmlns:a14="http://schemas.microsoft.com/office/drawing/2010/main"/>
              </a:ext>
            </a:extLst>
          </a:blip>
          <a:srcRect/>
          <a:stretch/>
        </p:blipFill>
        <p:spPr>
          <a:xfrm>
            <a:off x="8642119" y="3577463"/>
            <a:ext cx="323963" cy="323963"/>
          </a:xfrm>
          <a:prstGeom prst="rect">
            <a:avLst/>
          </a:prstGeom>
        </p:spPr>
      </p:pic>
      <p:pic>
        <p:nvPicPr>
          <p:cNvPr id="7" name="Group 2018778735" descr="preencoded.png"/>
          <p:cNvPicPr>
            <a:picLocks noChangeAspect="1"/>
          </p:cNvPicPr>
          <p:nvPr/>
        </p:nvPicPr>
        <p:blipFill>
          <a:blip r:embed="rId9" cstate="print">
            <a:extLst>
              <a:ext uri="{28A0092B-C50C-407E-A947-70E740481C1C}">
                <a14:useLocalDpi xmlns:a14="http://schemas.microsoft.com/office/drawing/2010/main"/>
              </a:ext>
            </a:extLst>
          </a:blip>
          <a:srcRect/>
          <a:stretch/>
        </p:blipFill>
        <p:spPr>
          <a:xfrm>
            <a:off x="8669921" y="4690957"/>
            <a:ext cx="362067" cy="336677"/>
          </a:xfrm>
          <a:prstGeom prst="rect">
            <a:avLst/>
          </a:prstGeom>
        </p:spPr>
      </p:pic>
      <p:pic>
        <p:nvPicPr>
          <p:cNvPr id="8" name="Group 31817" descr="preencoded.png"/>
          <p:cNvPicPr>
            <a:picLocks noChangeAspect="1"/>
          </p:cNvPicPr>
          <p:nvPr/>
        </p:nvPicPr>
        <p:blipFill>
          <a:blip r:embed="rId10" cstate="print">
            <a:extLst>
              <a:ext uri="{28A0092B-C50C-407E-A947-70E740481C1C}">
                <a14:useLocalDpi xmlns:a14="http://schemas.microsoft.com/office/drawing/2010/main"/>
              </a:ext>
            </a:extLst>
          </a:blip>
          <a:srcRect/>
          <a:stretch/>
        </p:blipFill>
        <p:spPr>
          <a:xfrm>
            <a:off x="3930140" y="2385188"/>
            <a:ext cx="323961" cy="317613"/>
          </a:xfrm>
          <a:prstGeom prst="rect">
            <a:avLst/>
          </a:prstGeom>
        </p:spPr>
      </p:pic>
      <p:pic>
        <p:nvPicPr>
          <p:cNvPr id="9" name="github copilot" descr="preencoded.png"/>
          <p:cNvPicPr>
            <a:picLocks noChangeAspect="1"/>
          </p:cNvPicPr>
          <p:nvPr/>
        </p:nvPicPr>
        <p:blipFill>
          <a:blip r:embed="rId11" cstate="print">
            <a:extLst>
              <a:ext uri="{28A0092B-C50C-407E-A947-70E740481C1C}">
                <a14:useLocalDpi xmlns:a14="http://schemas.microsoft.com/office/drawing/2010/main"/>
              </a:ext>
            </a:extLst>
          </a:blip>
          <a:srcRect/>
          <a:stretch/>
        </p:blipFill>
        <p:spPr>
          <a:xfrm>
            <a:off x="5212494" y="2408237"/>
            <a:ext cx="330295" cy="273165"/>
          </a:xfrm>
          <a:prstGeom prst="rect">
            <a:avLst/>
          </a:prstGeom>
        </p:spPr>
      </p:pic>
      <p:pic>
        <p:nvPicPr>
          <p:cNvPr id="10" name="Group" descr="preencoded.png"/>
          <p:cNvPicPr>
            <a:picLocks noChangeAspect="1"/>
          </p:cNvPicPr>
          <p:nvPr/>
        </p:nvPicPr>
        <p:blipFill>
          <a:blip r:embed="rId12" cstate="print">
            <a:extLst>
              <a:ext uri="{28A0092B-C50C-407E-A947-70E740481C1C}">
                <a14:useLocalDpi xmlns:a14="http://schemas.microsoft.com/office/drawing/2010/main"/>
              </a:ext>
            </a:extLst>
          </a:blip>
          <a:srcRect/>
          <a:stretch/>
        </p:blipFill>
        <p:spPr>
          <a:xfrm>
            <a:off x="3941435" y="3569128"/>
            <a:ext cx="292215" cy="330302"/>
          </a:xfrm>
          <a:prstGeom prst="rect">
            <a:avLst/>
          </a:prstGeom>
        </p:spPr>
      </p:pic>
      <p:pic>
        <p:nvPicPr>
          <p:cNvPr id="11" name="Vector" descr="preencoded.png"/>
          <p:cNvPicPr>
            <a:picLocks noChangeAspect="1"/>
          </p:cNvPicPr>
          <p:nvPr/>
        </p:nvPicPr>
        <p:blipFill>
          <a:blip r:embed="rId13" cstate="print">
            <a:extLst>
              <a:ext uri="{28A0092B-C50C-407E-A947-70E740481C1C}">
                <a14:useLocalDpi xmlns:a14="http://schemas.microsoft.com/office/drawing/2010/main"/>
              </a:ext>
            </a:extLst>
          </a:blip>
          <a:srcRect/>
          <a:stretch/>
        </p:blipFill>
        <p:spPr>
          <a:xfrm>
            <a:off x="5252297" y="3572117"/>
            <a:ext cx="362063" cy="323977"/>
          </a:xfrm>
          <a:prstGeom prst="rect">
            <a:avLst/>
          </a:prstGeom>
        </p:spPr>
      </p:pic>
      <p:pic>
        <p:nvPicPr>
          <p:cNvPr id="12" name="Group" descr="preencoded.png"/>
          <p:cNvPicPr>
            <a:picLocks noChangeAspect="1"/>
          </p:cNvPicPr>
          <p:nvPr/>
        </p:nvPicPr>
        <p:blipFill>
          <a:blip r:embed="rId14" cstate="print">
            <a:extLst>
              <a:ext uri="{28A0092B-C50C-407E-A947-70E740481C1C}">
                <a14:useLocalDpi xmlns:a14="http://schemas.microsoft.com/office/drawing/2010/main"/>
              </a:ext>
            </a:extLst>
          </a:blip>
          <a:srcRect/>
          <a:stretch/>
        </p:blipFill>
        <p:spPr>
          <a:xfrm>
            <a:off x="3920662" y="4655542"/>
            <a:ext cx="292222" cy="349352"/>
          </a:xfrm>
          <a:prstGeom prst="rect">
            <a:avLst/>
          </a:prstGeom>
        </p:spPr>
      </p:pic>
      <p:sp>
        <p:nvSpPr>
          <p:cNvPr id="14" name="Where can you use Learn MCP"/>
          <p:cNvSpPr/>
          <p:nvPr/>
        </p:nvSpPr>
        <p:spPr>
          <a:xfrm>
            <a:off x="430936" y="450071"/>
            <a:ext cx="4267261" cy="34998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Where can you use Learn MCP?</a:t>
            </a:r>
            <a:endParaRPr lang="en-US" sz="2400"/>
          </a:p>
        </p:txBody>
      </p:sp>
      <p:sp>
        <p:nvSpPr>
          <p:cNvPr id="15" name="Visual Studio Code"/>
          <p:cNvSpPr/>
          <p:nvPr/>
        </p:nvSpPr>
        <p:spPr>
          <a:xfrm>
            <a:off x="3886062" y="2809568"/>
            <a:ext cx="1138344" cy="47009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Visual Studio Code</a:t>
            </a:r>
            <a:endParaRPr lang="en-US" sz="1400"/>
          </a:p>
        </p:txBody>
      </p:sp>
      <p:sp>
        <p:nvSpPr>
          <p:cNvPr id="16" name="GitHub Copilot Agent mode"/>
          <p:cNvSpPr/>
          <p:nvPr/>
        </p:nvSpPr>
        <p:spPr>
          <a:xfrm>
            <a:off x="5172867" y="2798375"/>
            <a:ext cx="1615884" cy="470180"/>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GitHub Copilot (Agent mode)</a:t>
            </a:r>
            <a:endParaRPr lang="en-US" sz="1400"/>
          </a:p>
        </p:txBody>
      </p:sp>
      <p:sp>
        <p:nvSpPr>
          <p:cNvPr id="17" name="In your IDE like"/>
          <p:cNvSpPr/>
          <p:nvPr/>
        </p:nvSpPr>
        <p:spPr>
          <a:xfrm>
            <a:off x="654574" y="1758181"/>
            <a:ext cx="1625642" cy="24158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E1E1E"/>
                </a:solidFill>
                <a:latin typeface="Segoe UI Semibold" pitchFamily="34" charset="0"/>
                <a:ea typeface="Segoe UI Semibold" pitchFamily="34" charset="-122"/>
                <a:cs typeface="Segoe UI Semibold" pitchFamily="34" charset="-120"/>
              </a:rPr>
              <a:t>In your IDE, like…</a:t>
            </a:r>
            <a:endParaRPr lang="en-US" sz="1600"/>
          </a:p>
        </p:txBody>
      </p:sp>
      <p:sp>
        <p:nvSpPr>
          <p:cNvPr id="18" name="Or outside of your IDE like"/>
          <p:cNvSpPr/>
          <p:nvPr/>
        </p:nvSpPr>
        <p:spPr>
          <a:xfrm>
            <a:off x="7171337" y="1759222"/>
            <a:ext cx="2673392" cy="24176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E1E1E"/>
                </a:solidFill>
                <a:latin typeface="Segoe UI Semibold" pitchFamily="34" charset="0"/>
                <a:ea typeface="Segoe UI Semibold" pitchFamily="34" charset="-122"/>
                <a:cs typeface="Segoe UI Semibold" pitchFamily="34" charset="-120"/>
              </a:rPr>
              <a:t>Or outside of your IDE, like…</a:t>
            </a:r>
            <a:endParaRPr lang="en-US" sz="1600"/>
          </a:p>
        </p:txBody>
      </p:sp>
      <p:sp>
        <p:nvSpPr>
          <p:cNvPr id="19" name="Cursor"/>
          <p:cNvSpPr/>
          <p:nvPr/>
        </p:nvSpPr>
        <p:spPr>
          <a:xfrm>
            <a:off x="3869101" y="4001380"/>
            <a:ext cx="558841" cy="23504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Cursor</a:t>
            </a:r>
            <a:endParaRPr lang="en-US" sz="1400"/>
          </a:p>
        </p:txBody>
      </p:sp>
      <p:sp>
        <p:nvSpPr>
          <p:cNvPr id="20" name="Blazor"/>
          <p:cNvSpPr/>
          <p:nvPr/>
        </p:nvSpPr>
        <p:spPr>
          <a:xfrm>
            <a:off x="5180153" y="4001162"/>
            <a:ext cx="495341" cy="23503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Blazor</a:t>
            </a:r>
            <a:endParaRPr lang="en-US" sz="1400"/>
          </a:p>
        </p:txBody>
      </p:sp>
      <p:sp>
        <p:nvSpPr>
          <p:cNvPr id="21" name="Replit"/>
          <p:cNvSpPr/>
          <p:nvPr/>
        </p:nvSpPr>
        <p:spPr>
          <a:xfrm>
            <a:off x="3877555" y="5113186"/>
            <a:ext cx="469941" cy="23502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Replit</a:t>
            </a:r>
            <a:endParaRPr lang="en-US" sz="1400"/>
          </a:p>
        </p:txBody>
      </p:sp>
      <p:sp>
        <p:nvSpPr>
          <p:cNvPr id="22" name="Copilot"/>
          <p:cNvSpPr/>
          <p:nvPr/>
        </p:nvSpPr>
        <p:spPr>
          <a:xfrm>
            <a:off x="7335931" y="2809061"/>
            <a:ext cx="603291" cy="23505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Copilot</a:t>
            </a:r>
            <a:endParaRPr lang="en-US" sz="1400"/>
          </a:p>
        </p:txBody>
      </p:sp>
      <p:sp>
        <p:nvSpPr>
          <p:cNvPr id="23" name="ChatGPT"/>
          <p:cNvSpPr/>
          <p:nvPr/>
        </p:nvSpPr>
        <p:spPr>
          <a:xfrm>
            <a:off x="7336140" y="4000752"/>
            <a:ext cx="704891" cy="23507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ChatGPT</a:t>
            </a:r>
            <a:endParaRPr lang="en-US" sz="1400"/>
          </a:p>
        </p:txBody>
      </p:sp>
      <p:sp>
        <p:nvSpPr>
          <p:cNvPr id="24" name="Claude"/>
          <p:cNvSpPr/>
          <p:nvPr/>
        </p:nvSpPr>
        <p:spPr>
          <a:xfrm>
            <a:off x="8642193" y="4000547"/>
            <a:ext cx="571541" cy="23504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Claude</a:t>
            </a:r>
            <a:endParaRPr lang="en-US" sz="1400"/>
          </a:p>
        </p:txBody>
      </p:sp>
      <p:sp>
        <p:nvSpPr>
          <p:cNvPr id="25" name="Perplexity"/>
          <p:cNvSpPr/>
          <p:nvPr/>
        </p:nvSpPr>
        <p:spPr>
          <a:xfrm>
            <a:off x="7317283" y="5112529"/>
            <a:ext cx="781091" cy="23508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Perplexity</a:t>
            </a:r>
            <a:endParaRPr lang="en-US" sz="1400"/>
          </a:p>
        </p:txBody>
      </p:sp>
      <p:sp>
        <p:nvSpPr>
          <p:cNvPr id="26" name="Microsoft Teams"/>
          <p:cNvSpPr/>
          <p:nvPr/>
        </p:nvSpPr>
        <p:spPr>
          <a:xfrm>
            <a:off x="8641985" y="2808707"/>
            <a:ext cx="1314491" cy="235176"/>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Microsoft Teams</a:t>
            </a:r>
            <a:endParaRPr lang="en-US" sz="1400"/>
          </a:p>
        </p:txBody>
      </p:sp>
      <p:sp>
        <p:nvSpPr>
          <p:cNvPr id="27" name="Custom apps"/>
          <p:cNvSpPr/>
          <p:nvPr/>
        </p:nvSpPr>
        <p:spPr>
          <a:xfrm>
            <a:off x="8642387" y="5112251"/>
            <a:ext cx="1054141" cy="235132"/>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Custom apps</a:t>
            </a:r>
            <a:endParaRPr lang="en-US" sz="1400"/>
          </a:p>
        </p:txBody>
      </p:sp>
      <p:pic>
        <p:nvPicPr>
          <p:cNvPr id="34" name="Group 2018778784" descr="preencoded.png">
            <a:extLst>
              <a:ext uri="{FF2B5EF4-FFF2-40B4-BE49-F238E27FC236}">
                <a16:creationId xmlns:a16="http://schemas.microsoft.com/office/drawing/2014/main" id="{563643C4-CEE1-88D1-828B-D2C62E6CFAC7}"/>
              </a:ext>
            </a:extLst>
          </p:cNvPr>
          <p:cNvPicPr>
            <a:picLocks noChangeAspect="1"/>
          </p:cNvPicPr>
          <p:nvPr/>
        </p:nvPicPr>
        <p:blipFill>
          <a:blip r:embed="rId15"/>
          <a:srcRect/>
          <a:stretch/>
        </p:blipFill>
        <p:spPr>
          <a:xfrm>
            <a:off x="527031" y="2190156"/>
            <a:ext cx="3099928" cy="3703021"/>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pic>
        <p:nvPicPr>
          <p:cNvPr id="15" name="Picture 14" descr="A white board with a purple border&#10;&#10;AI-generated content may be incorrect.">
            <a:extLst>
              <a:ext uri="{FF2B5EF4-FFF2-40B4-BE49-F238E27FC236}">
                <a16:creationId xmlns:a16="http://schemas.microsoft.com/office/drawing/2014/main" id="{DDF79275-FECD-6C00-ECD3-067A2F72D6BD}"/>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Apps Add In/16/Regular"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452812" y="4421542"/>
            <a:ext cx="304907" cy="304909"/>
          </a:xfrm>
          <a:prstGeom prst="rect">
            <a:avLst/>
          </a:prstGeom>
        </p:spPr>
      </p:pic>
      <p:pic>
        <p:nvPicPr>
          <p:cNvPr id="3" name="Comment Checkmark/16/Regular"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452571" y="3043592"/>
            <a:ext cx="304907" cy="304909"/>
          </a:xfrm>
          <a:prstGeom prst="rect">
            <a:avLst/>
          </a:prstGeom>
        </p:spPr>
      </p:pic>
      <p:pic>
        <p:nvPicPr>
          <p:cNvPr id="4" name="Clipboard Text Edit/20/Regular" descr="preencoded.png"/>
          <p:cNvPicPr>
            <a:picLocks noChangeAspect="1"/>
          </p:cNvPicPr>
          <p:nvPr/>
        </p:nvPicPr>
        <p:blipFill>
          <a:blip r:embed="rId6" cstate="print">
            <a:extLst>
              <a:ext uri="{28A0092B-C50C-407E-A947-70E740481C1C}">
                <a14:useLocalDpi xmlns:a14="http://schemas.microsoft.com/office/drawing/2010/main"/>
              </a:ext>
            </a:extLst>
          </a:blip>
          <a:srcRect/>
          <a:stretch/>
        </p:blipFill>
        <p:spPr>
          <a:xfrm>
            <a:off x="452334" y="1684692"/>
            <a:ext cx="304907" cy="304909"/>
          </a:xfrm>
          <a:prstGeom prst="rect">
            <a:avLst/>
          </a:prstGeom>
        </p:spPr>
      </p:pic>
      <p:sp>
        <p:nvSpPr>
          <p:cNvPr id="9" name="AI-assisted coding in your IDE"/>
          <p:cNvSpPr/>
          <p:nvPr/>
        </p:nvSpPr>
        <p:spPr>
          <a:xfrm>
            <a:off x="430936" y="450108"/>
            <a:ext cx="4051361" cy="34994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AI-assisted coding in your IDE</a:t>
            </a:r>
            <a:endParaRPr lang="en-US" sz="2400"/>
          </a:p>
        </p:txBody>
      </p:sp>
      <p:sp>
        <p:nvSpPr>
          <p:cNvPr id="10" name="Get grounded answers and citations to questions about Microsoft technologies in your IDE"/>
          <p:cNvSpPr/>
          <p:nvPr/>
        </p:nvSpPr>
        <p:spPr>
          <a:xfrm>
            <a:off x="452412" y="2127693"/>
            <a:ext cx="3093432" cy="936896"/>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Get grounded answers (and citations) to questions about Microsoft technologies in your IDE.</a:t>
            </a:r>
            <a:endParaRPr lang="en-US" sz="1400"/>
          </a:p>
        </p:txBody>
      </p:sp>
      <p:sp>
        <p:nvSpPr>
          <p:cNvPr id="11" name="Reduce context switching surface commands patterns and best practices inline"/>
          <p:cNvSpPr/>
          <p:nvPr/>
        </p:nvSpPr>
        <p:spPr>
          <a:xfrm>
            <a:off x="452890" y="4867586"/>
            <a:ext cx="3031215" cy="82350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Reduce context switching; surface commands, patterns, and best practices inline.</a:t>
            </a:r>
            <a:endParaRPr lang="en-US" sz="1400"/>
          </a:p>
        </p:txBody>
      </p:sp>
      <p:sp>
        <p:nvSpPr>
          <p:cNvPr id="12" name="Ask questions and execute commands from same interface in GitHub Copilot Agent mode"/>
          <p:cNvSpPr/>
          <p:nvPr/>
        </p:nvSpPr>
        <p:spPr>
          <a:xfrm>
            <a:off x="452653" y="3507969"/>
            <a:ext cx="3093409" cy="80561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Ask questions and execute commands from same interface in GitHub Copilot Agent mode.</a:t>
            </a:r>
            <a:endParaRPr lang="en-US" sz="1400"/>
          </a:p>
        </p:txBody>
      </p:sp>
      <p:pic>
        <p:nvPicPr>
          <p:cNvPr id="13" name="Group 2018778780" descr="preencoded.png">
            <a:extLst>
              <a:ext uri="{FF2B5EF4-FFF2-40B4-BE49-F238E27FC236}">
                <a16:creationId xmlns:a16="http://schemas.microsoft.com/office/drawing/2014/main" id="{92E63338-5EC1-73A8-C306-656E36C3C681}"/>
              </a:ext>
            </a:extLst>
          </p:cNvPr>
          <p:cNvPicPr>
            <a:picLocks noChangeAspect="1"/>
          </p:cNvPicPr>
          <p:nvPr/>
        </p:nvPicPr>
        <p:blipFill>
          <a:blip r:embed="rId7"/>
          <a:srcRect/>
          <a:stretch/>
        </p:blipFill>
        <p:spPr>
          <a:xfrm>
            <a:off x="5157819" y="1882557"/>
            <a:ext cx="6167271" cy="4977571"/>
          </a:xfrm>
          <a:prstGeom prst="rect">
            <a:avLst/>
          </a:prstGeo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pic>
        <p:nvPicPr>
          <p:cNvPr id="9" name="Picture 8" descr="A screen shot of a computer screen&#10;&#10;AI-generated content may be incorrect.">
            <a:extLst>
              <a:ext uri="{FF2B5EF4-FFF2-40B4-BE49-F238E27FC236}">
                <a16:creationId xmlns:a16="http://schemas.microsoft.com/office/drawing/2014/main" id="{64096137-1025-5AD1-FE95-8C6930264734}"/>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image 670"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3907874" y="2453830"/>
            <a:ext cx="7709981" cy="3101491"/>
          </a:xfrm>
          <a:prstGeom prst="rect">
            <a:avLst/>
          </a:prstGeom>
        </p:spPr>
      </p:pic>
      <p:pic>
        <p:nvPicPr>
          <p:cNvPr id="3" name="Rectangle 34657287"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4471691" y="2503675"/>
            <a:ext cx="7089295" cy="538386"/>
          </a:xfrm>
          <a:prstGeom prst="rect">
            <a:avLst/>
          </a:prstGeom>
        </p:spPr>
      </p:pic>
      <p:sp>
        <p:nvSpPr>
          <p:cNvPr id="4" name="Real-world scenario Secure containerized app deployment"/>
          <p:cNvSpPr/>
          <p:nvPr/>
        </p:nvSpPr>
        <p:spPr>
          <a:xfrm>
            <a:off x="430936" y="452229"/>
            <a:ext cx="7994711" cy="35063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Real-world scenario: Secure containerized app deployment</a:t>
            </a:r>
            <a:endParaRPr lang="en-US" sz="2400"/>
          </a:p>
        </p:txBody>
      </p:sp>
      <p:sp>
        <p:nvSpPr>
          <p:cNvPr id="5" name="Developers can use the Learn MCP Server within Visual Studio Code to retrieve validated cited deployment patterns directly from Microsoft Learn documentation Here a developer wants to know how to securely deploy containerized apps to Azure using Bicep and"/>
          <p:cNvSpPr/>
          <p:nvPr/>
        </p:nvSpPr>
        <p:spPr>
          <a:xfrm>
            <a:off x="450726" y="1893850"/>
            <a:ext cx="2835940" cy="267384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Developers can use the Learn MCP Server within Visual Studio Code to retrieve validated, cited deployment patterns directly from Microsoft Learn documentation.
Here, a developer wants to know how to securely deploy containerized apps to Azure using Bicep and GitHub Actions. View the prompt and the first steps GitHub Copilot takes to build the solution.</a:t>
            </a:r>
            <a:endParaRPr lang="en-US" sz="1400"/>
          </a:p>
        </p:txBody>
      </p:sp>
      <p:sp>
        <p:nvSpPr>
          <p:cNvPr id="6" name="Step 1 GitHub Copilot accesses the Learn MCP server using the search tool twice"/>
          <p:cNvSpPr/>
          <p:nvPr/>
        </p:nvSpPr>
        <p:spPr>
          <a:xfrm>
            <a:off x="464489" y="4711786"/>
            <a:ext cx="2660339" cy="99263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Step 1: </a:t>
            </a:r>
            <a:br>
              <a:rPr sz="800"/>
            </a:br>
            <a:r>
              <a:rPr lang="en-US" sz="1400">
                <a:solidFill>
                  <a:srgbClr val="000000"/>
                </a:solidFill>
                <a:latin typeface="Segoe Sans Display Regular" pitchFamily="34" charset="0"/>
                <a:ea typeface="Segoe Sans Display Regular" pitchFamily="34" charset="-122"/>
                <a:cs typeface="Segoe Sans Display Regular" pitchFamily="34" charset="-120"/>
              </a:rPr>
              <a:t>GitHub Copilot accesses the Learn MCP server, using the search tool twice.</a:t>
            </a:r>
            <a:endParaRPr lang="en-US" sz="160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pic>
        <p:nvPicPr>
          <p:cNvPr id="8" name="Picture 7" descr="A screenshot of a computer&#10;&#10;AI-generated content may be incorrect.">
            <a:extLst>
              <a:ext uri="{FF2B5EF4-FFF2-40B4-BE49-F238E27FC236}">
                <a16:creationId xmlns:a16="http://schemas.microsoft.com/office/drawing/2014/main" id="{FACF0CE7-75BC-9D93-C5FA-086AA630DE49}"/>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Rectangle 34657089"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5752735" y="1721608"/>
            <a:ext cx="4897791" cy="5138521"/>
          </a:xfrm>
          <a:prstGeom prst="rect">
            <a:avLst/>
          </a:prstGeom>
        </p:spPr>
      </p:pic>
      <p:pic>
        <p:nvPicPr>
          <p:cNvPr id="3" name="Group 2018778777"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6061106" y="1940003"/>
            <a:ext cx="4194141" cy="4929801"/>
          </a:xfrm>
          <a:prstGeom prst="rect">
            <a:avLst/>
          </a:prstGeom>
        </p:spPr>
      </p:pic>
      <p:sp>
        <p:nvSpPr>
          <p:cNvPr id="4" name="Creating the files"/>
          <p:cNvSpPr/>
          <p:nvPr/>
        </p:nvSpPr>
        <p:spPr>
          <a:xfrm>
            <a:off x="430936" y="450407"/>
            <a:ext cx="2324161" cy="34965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Creating the files</a:t>
            </a:r>
            <a:endParaRPr lang="en-US" sz="2400"/>
          </a:p>
        </p:txBody>
      </p:sp>
      <p:sp>
        <p:nvSpPr>
          <p:cNvPr id="5" name="Step 2 GitHub Copilot creates the files based on information from Learn"/>
          <p:cNvSpPr/>
          <p:nvPr/>
        </p:nvSpPr>
        <p:spPr>
          <a:xfrm>
            <a:off x="427852" y="2108018"/>
            <a:ext cx="2697201" cy="930495"/>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Step 2: </a:t>
            </a:r>
            <a:br>
              <a:rPr sz="800"/>
            </a:br>
            <a:r>
              <a:rPr lang="en-US" sz="1400">
                <a:solidFill>
                  <a:srgbClr val="000000"/>
                </a:solidFill>
                <a:latin typeface="Segoe Sans Display Regular" pitchFamily="34" charset="0"/>
                <a:ea typeface="Segoe Sans Display Regular" pitchFamily="34" charset="-122"/>
                <a:cs typeface="Segoe Sans Display Regular" pitchFamily="34" charset="-120"/>
              </a:rPr>
              <a:t>GitHub Copilot creates the files based on information from Learn.</a:t>
            </a:r>
            <a:endParaRPr lang="en-US" sz="160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pic>
        <p:nvPicPr>
          <p:cNvPr id="9" name="Picture 8" descr="A computer screen shot of a computer screen&#10;&#10;AI-generated content may be incorrect.">
            <a:extLst>
              <a:ext uri="{FF2B5EF4-FFF2-40B4-BE49-F238E27FC236}">
                <a16:creationId xmlns:a16="http://schemas.microsoft.com/office/drawing/2014/main" id="{3AD8CA27-6895-FA97-9CBE-6BEFFAA07157}"/>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Rectangle 34657288"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5149245" y="1576345"/>
            <a:ext cx="5958323" cy="5283783"/>
          </a:xfrm>
          <a:prstGeom prst="rect">
            <a:avLst/>
          </a:prstGeom>
        </p:spPr>
      </p:pic>
      <p:pic>
        <p:nvPicPr>
          <p:cNvPr id="3" name="Group 2018778780"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5146069" y="1573170"/>
            <a:ext cx="5970947" cy="5286958"/>
          </a:xfrm>
          <a:prstGeom prst="rect">
            <a:avLst/>
          </a:prstGeom>
        </p:spPr>
      </p:pic>
      <p:sp>
        <p:nvSpPr>
          <p:cNvPr id="4" name="Summarizing the solution and process"/>
          <p:cNvSpPr/>
          <p:nvPr/>
        </p:nvSpPr>
        <p:spPr>
          <a:xfrm>
            <a:off x="429145" y="449910"/>
            <a:ext cx="5200711" cy="3501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Summarizing the solution and process</a:t>
            </a:r>
            <a:endParaRPr lang="en-US" sz="2400"/>
          </a:p>
        </p:txBody>
      </p:sp>
      <p:sp>
        <p:nvSpPr>
          <p:cNvPr id="5" name="Step 3 GitHub Copilot describes what it has done"/>
          <p:cNvSpPr/>
          <p:nvPr/>
        </p:nvSpPr>
        <p:spPr>
          <a:xfrm>
            <a:off x="430801" y="2108138"/>
            <a:ext cx="2294260" cy="149503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Step 3: </a:t>
            </a:r>
            <a:br>
              <a:rPr sz="800"/>
            </a:br>
            <a:r>
              <a:rPr lang="en-US" sz="1400">
                <a:solidFill>
                  <a:srgbClr val="000000"/>
                </a:solidFill>
                <a:latin typeface="Segoe Sans Display Regular" pitchFamily="34" charset="0"/>
                <a:ea typeface="Segoe Sans Display Regular" pitchFamily="34" charset="-122"/>
                <a:cs typeface="Segoe Sans Display Regular" pitchFamily="34" charset="-120"/>
              </a:rPr>
              <a:t>GitHub Copilot describes what it has done.</a:t>
            </a:r>
            <a:endParaRPr lang="en-US" sz="160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pic>
        <p:nvPicPr>
          <p:cNvPr id="11" name="Picture 10" descr="A screen shot of a screen&#10;&#10;AI-generated content may be incorrect.">
            <a:extLst>
              <a:ext uri="{FF2B5EF4-FFF2-40B4-BE49-F238E27FC236}">
                <a16:creationId xmlns:a16="http://schemas.microsoft.com/office/drawing/2014/main" id="{49A2B242-F342-087D-830B-6315B8A18F24}"/>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Group 2018778803"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258866" y="1262137"/>
            <a:ext cx="5016911" cy="5385891"/>
          </a:xfrm>
          <a:prstGeom prst="rect">
            <a:avLst/>
          </a:prstGeom>
        </p:spPr>
      </p:pic>
      <p:pic>
        <p:nvPicPr>
          <p:cNvPr id="3" name="Group 2018778790"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519750" y="1534220"/>
            <a:ext cx="4754741" cy="5274729"/>
          </a:xfrm>
          <a:prstGeom prst="rect">
            <a:avLst/>
          </a:prstGeom>
        </p:spPr>
      </p:pic>
      <p:pic>
        <p:nvPicPr>
          <p:cNvPr id="4" name="Group 2018778802" descr="preencoded.png"/>
          <p:cNvPicPr>
            <a:picLocks noChangeAspect="1"/>
          </p:cNvPicPr>
          <p:nvPr/>
        </p:nvPicPr>
        <p:blipFill>
          <a:blip r:embed="rId6" cstate="print">
            <a:extLst>
              <a:ext uri="{28A0092B-C50C-407E-A947-70E740481C1C}">
                <a14:useLocalDpi xmlns:a14="http://schemas.microsoft.com/office/drawing/2010/main"/>
              </a:ext>
            </a:extLst>
          </a:blip>
          <a:srcRect/>
          <a:stretch/>
        </p:blipFill>
        <p:spPr>
          <a:xfrm>
            <a:off x="3824911" y="2171791"/>
            <a:ext cx="5093827" cy="4148146"/>
          </a:xfrm>
          <a:prstGeom prst="rect">
            <a:avLst/>
          </a:prstGeom>
        </p:spPr>
      </p:pic>
      <p:pic>
        <p:nvPicPr>
          <p:cNvPr id="5" name="Group 2018778791" descr="preencoded.png"/>
          <p:cNvPicPr>
            <a:picLocks noChangeAspect="1"/>
          </p:cNvPicPr>
          <p:nvPr/>
        </p:nvPicPr>
        <p:blipFill>
          <a:blip r:embed="rId7" cstate="print">
            <a:extLst>
              <a:ext uri="{28A0092B-C50C-407E-A947-70E740481C1C}">
                <a14:useLocalDpi xmlns:a14="http://schemas.microsoft.com/office/drawing/2010/main"/>
              </a:ext>
            </a:extLst>
          </a:blip>
          <a:srcRect/>
          <a:stretch/>
        </p:blipFill>
        <p:spPr>
          <a:xfrm>
            <a:off x="4265603" y="2222538"/>
            <a:ext cx="3307703" cy="3629161"/>
          </a:xfrm>
          <a:prstGeom prst="rect">
            <a:avLst/>
          </a:prstGeom>
        </p:spPr>
      </p:pic>
      <p:pic>
        <p:nvPicPr>
          <p:cNvPr id="6" name="Group 2018778792" descr="preencoded.png"/>
          <p:cNvPicPr>
            <a:picLocks noChangeAspect="1"/>
          </p:cNvPicPr>
          <p:nvPr/>
        </p:nvPicPr>
        <p:blipFill>
          <a:blip r:embed="rId8" cstate="print">
            <a:extLst>
              <a:ext uri="{28A0092B-C50C-407E-A947-70E740481C1C}">
                <a14:useLocalDpi xmlns:a14="http://schemas.microsoft.com/office/drawing/2010/main"/>
              </a:ext>
            </a:extLst>
          </a:blip>
          <a:srcRect/>
          <a:stretch/>
        </p:blipFill>
        <p:spPr>
          <a:xfrm>
            <a:off x="6979625" y="1502805"/>
            <a:ext cx="5213573" cy="5357329"/>
          </a:xfrm>
          <a:prstGeom prst="rect">
            <a:avLst/>
          </a:prstGeom>
        </p:spPr>
      </p:pic>
      <p:pic>
        <p:nvPicPr>
          <p:cNvPr id="7" name="Group 2018778801" descr="preencoded.png"/>
          <p:cNvPicPr>
            <a:picLocks noChangeAspect="1"/>
          </p:cNvPicPr>
          <p:nvPr/>
        </p:nvPicPr>
        <p:blipFill>
          <a:blip r:embed="rId9" cstate="print">
            <a:extLst>
              <a:ext uri="{28A0092B-C50C-407E-A947-70E740481C1C}">
                <a14:useLocalDpi xmlns:a14="http://schemas.microsoft.com/office/drawing/2010/main"/>
              </a:ext>
            </a:extLst>
          </a:blip>
          <a:srcRect/>
          <a:stretch/>
        </p:blipFill>
        <p:spPr>
          <a:xfrm>
            <a:off x="7250757" y="1730239"/>
            <a:ext cx="4203279" cy="4904792"/>
          </a:xfrm>
          <a:prstGeom prst="rect">
            <a:avLst/>
          </a:prstGeom>
        </p:spPr>
      </p:pic>
      <p:sp>
        <p:nvSpPr>
          <p:cNvPr id="8" name="Pro tip Ask the agent how it used the Learn MCP Server"/>
          <p:cNvSpPr/>
          <p:nvPr/>
        </p:nvSpPr>
        <p:spPr>
          <a:xfrm>
            <a:off x="429150" y="449501"/>
            <a:ext cx="7562911" cy="35055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Pro tip: Ask the agent how it used the Learn MCP Server</a:t>
            </a:r>
            <a:endParaRPr lang="en-US" sz="240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pic>
        <p:nvPicPr>
          <p:cNvPr id="16" name="Picture 15" descr="A screenshot of a computer&#10;&#10;AI-generated content may be incorrect.">
            <a:extLst>
              <a:ext uri="{FF2B5EF4-FFF2-40B4-BE49-F238E27FC236}">
                <a16:creationId xmlns:a16="http://schemas.microsoft.com/office/drawing/2014/main" id="{93F5E0DD-1043-1ECA-CB9C-983515007B82}"/>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pic>
        <p:nvPicPr>
          <p:cNvPr id="2" name="Rectangle 34657105" descr="preencoded.png"/>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6045322" y="3894638"/>
            <a:ext cx="4953709" cy="2033729"/>
          </a:xfrm>
          <a:prstGeom prst="rect">
            <a:avLst/>
          </a:prstGeom>
        </p:spPr>
      </p:pic>
      <p:pic>
        <p:nvPicPr>
          <p:cNvPr id="3" name="Group 31817" descr="preencoded.png"/>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601064" y="2074566"/>
            <a:ext cx="209623" cy="209623"/>
          </a:xfrm>
          <a:prstGeom prst="rect">
            <a:avLst/>
          </a:prstGeom>
        </p:spPr>
      </p:pic>
      <p:pic>
        <p:nvPicPr>
          <p:cNvPr id="4" name="github copilot" descr="preencoded.png"/>
          <p:cNvPicPr>
            <a:picLocks noChangeAspect="1"/>
          </p:cNvPicPr>
          <p:nvPr/>
        </p:nvPicPr>
        <p:blipFill>
          <a:blip r:embed="rId6" cstate="print">
            <a:extLst>
              <a:ext uri="{28A0092B-C50C-407E-A947-70E740481C1C}">
                <a14:useLocalDpi xmlns:a14="http://schemas.microsoft.com/office/drawing/2010/main"/>
              </a:ext>
            </a:extLst>
          </a:blip>
          <a:srcRect/>
          <a:stretch/>
        </p:blipFill>
        <p:spPr>
          <a:xfrm>
            <a:off x="586030" y="2413442"/>
            <a:ext cx="241369" cy="196934"/>
          </a:xfrm>
          <a:prstGeom prst="rect">
            <a:avLst/>
          </a:prstGeom>
        </p:spPr>
      </p:pic>
      <p:sp>
        <p:nvSpPr>
          <p:cNvPr id="5" name="Get started in Visual Studio Code"/>
          <p:cNvSpPr/>
          <p:nvPr/>
        </p:nvSpPr>
        <p:spPr>
          <a:xfrm>
            <a:off x="429150" y="450031"/>
            <a:ext cx="4502211" cy="35002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Get started in Visual Studio Code</a:t>
            </a:r>
            <a:endParaRPr lang="en-US" sz="2400"/>
          </a:p>
        </p:txBody>
      </p:sp>
      <p:sp>
        <p:nvSpPr>
          <p:cNvPr id="6" name="Prereqs"/>
          <p:cNvSpPr/>
          <p:nvPr/>
        </p:nvSpPr>
        <p:spPr>
          <a:xfrm>
            <a:off x="457722" y="1641142"/>
            <a:ext cx="755692" cy="241430"/>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Prereqs:</a:t>
            </a:r>
            <a:endParaRPr lang="en-US" sz="1600"/>
          </a:p>
        </p:txBody>
      </p:sp>
      <p:sp>
        <p:nvSpPr>
          <p:cNvPr id="7" name="Visual Studio Code GitHub Copilot Agent Mode"/>
          <p:cNvSpPr/>
          <p:nvPr/>
        </p:nvSpPr>
        <p:spPr>
          <a:xfrm>
            <a:off x="964629" y="2059958"/>
            <a:ext cx="3876888" cy="653273"/>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Visual Studio Code
GitHub Copilot (Agent Mode)</a:t>
            </a:r>
            <a:endParaRPr lang="en-US" sz="1400"/>
          </a:p>
        </p:txBody>
      </p:sp>
      <p:sp>
        <p:nvSpPr>
          <p:cNvPr id="8" name="name_1Navigate to the Learn MCP Server GitHub repo githubcommicrosoftdocsmcp 2Configure Learn MCP by selecting VS Code Install Microsoft Docs MCP"/>
          <p:cNvSpPr/>
          <p:nvPr/>
        </p:nvSpPr>
        <p:spPr>
          <a:xfrm>
            <a:off x="481331" y="3182936"/>
            <a:ext cx="4450029" cy="102939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342900" indent="-342900">
              <a:lnSpc>
                <a:spcPts val="1700"/>
              </a:lnSpc>
              <a:spcAft>
                <a:spcPts val="700"/>
              </a:spcAft>
              <a:buAutoNum type="arabicPeriod"/>
            </a:pPr>
            <a:r>
              <a:rPr lang="en-US" sz="1400">
                <a:solidFill>
                  <a:srgbClr val="000000"/>
                </a:solidFill>
                <a:latin typeface="Segoe Sans Display Regular"/>
                <a:ea typeface="Segoe Sans Display Regular"/>
                <a:cs typeface="Segoe Sans Display Regular" pitchFamily="34" charset="-120"/>
              </a:rPr>
              <a:t>Navigate to the </a:t>
            </a:r>
            <a:r>
              <a:rPr lang="en-US" sz="1400" u="sng">
                <a:solidFill>
                  <a:srgbClr val="0078D4"/>
                </a:solidFill>
                <a:latin typeface="Segoe Sans Display Regular"/>
                <a:ea typeface="Segoe Sans Display Regular"/>
                <a:cs typeface="Segoe Sans Display Regular" pitchFamily="34" charset="-120"/>
                <a:hlinkClick r:id="rId7">
                  <a:extLst>
                    <a:ext uri="{A12FA001-AC4F-418D-AE19-62706E023703}">
                      <ahyp:hlinkClr xmlns:ahyp="http://schemas.microsoft.com/office/drawing/2018/hyperlinkcolor" val="tx"/>
                    </a:ext>
                  </a:extLst>
                </a:hlinkClick>
              </a:rPr>
              <a:t>Learn MCP Server GitHub repo</a:t>
            </a:r>
            <a:r>
              <a:rPr lang="en-US" sz="1400">
                <a:solidFill>
                  <a:srgbClr val="0078D4"/>
                </a:solidFill>
                <a:latin typeface="Segoe Sans Display Regular"/>
                <a:ea typeface="Segoe Sans Display Regular"/>
                <a:cs typeface="Segoe Sans Display Regular" pitchFamily="34" charset="-120"/>
              </a:rPr>
              <a:t> </a:t>
            </a:r>
            <a:br>
              <a:rPr sz="800"/>
            </a:br>
            <a:r>
              <a:rPr lang="en-US" sz="1400">
                <a:solidFill>
                  <a:srgbClr val="000000"/>
                </a:solidFill>
                <a:latin typeface="Segoe Sans Display Regular"/>
                <a:ea typeface="Segoe Sans Display Regular"/>
                <a:cs typeface="Segoe Sans Display Regular" pitchFamily="34" charset="-120"/>
              </a:rPr>
              <a:t>github.com/</a:t>
            </a:r>
            <a:r>
              <a:rPr lang="en-US" sz="1400" err="1">
                <a:solidFill>
                  <a:srgbClr val="000000"/>
                </a:solidFill>
                <a:latin typeface="Segoe Sans Display Regular"/>
                <a:ea typeface="Segoe Sans Display Regular"/>
                <a:cs typeface="Segoe Sans Display Regular" pitchFamily="34" charset="-120"/>
              </a:rPr>
              <a:t>microsoftdocs</a:t>
            </a:r>
            <a:r>
              <a:rPr lang="en-US" sz="1400">
                <a:solidFill>
                  <a:srgbClr val="000000"/>
                </a:solidFill>
                <a:latin typeface="Segoe Sans Display Regular"/>
                <a:ea typeface="Segoe Sans Display Regular"/>
                <a:cs typeface="Segoe Sans Display Regular" pitchFamily="34" charset="-120"/>
              </a:rPr>
              <a:t>/</a:t>
            </a:r>
            <a:r>
              <a:rPr lang="en-US" sz="1400" err="1">
                <a:solidFill>
                  <a:srgbClr val="000000"/>
                </a:solidFill>
                <a:latin typeface="Segoe Sans Display Regular"/>
                <a:ea typeface="Segoe Sans Display Regular"/>
                <a:cs typeface="Segoe Sans Display Regular" pitchFamily="34" charset="-120"/>
              </a:rPr>
              <a:t>mcp</a:t>
            </a:r>
            <a:endParaRPr lang="en-US" sz="1400">
              <a:solidFill>
                <a:srgbClr val="000000"/>
              </a:solidFill>
              <a:latin typeface="Aptos" panose="020B0004020202020204"/>
              <a:ea typeface="Segoe Sans Display Regular"/>
              <a:cs typeface="Segoe Sans Display Regular" pitchFamily="34" charset="-120"/>
            </a:endParaRPr>
          </a:p>
          <a:p>
            <a:pPr marL="342900" indent="-342900">
              <a:lnSpc>
                <a:spcPts val="1700"/>
              </a:lnSpc>
              <a:spcAft>
                <a:spcPts val="700"/>
              </a:spcAft>
              <a:buAutoNum type="arabicPeriod"/>
            </a:pPr>
            <a:r>
              <a:rPr lang="en-US" sz="1400">
                <a:solidFill>
                  <a:srgbClr val="000000"/>
                </a:solidFill>
                <a:latin typeface="Segoe Sans Display Regular"/>
                <a:ea typeface="Segoe Sans Display Regular"/>
                <a:cs typeface="Segoe Sans Display Regular" pitchFamily="34" charset="-120"/>
              </a:rPr>
              <a:t>Configure Learn MCP by selecting VS Code Install Microsoft Docs MCP</a:t>
            </a:r>
            <a:endParaRPr lang="en-US" sz="1400">
              <a:latin typeface="Aptos" panose="020B0004020202020204"/>
              <a:ea typeface="Segoe Sans Display Regular"/>
            </a:endParaRPr>
          </a:p>
        </p:txBody>
      </p:sp>
      <p:sp>
        <p:nvSpPr>
          <p:cNvPr id="9" name="name_1Open a GitHub Copilot chat in VS Code 2Select Agent mode 3Ask a Microsoft technical question and allow the MCP tool call"/>
          <p:cNvSpPr/>
          <p:nvPr/>
        </p:nvSpPr>
        <p:spPr>
          <a:xfrm>
            <a:off x="481604" y="4738980"/>
            <a:ext cx="4271506" cy="125090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342900" indent="-342900">
              <a:lnSpc>
                <a:spcPts val="1700"/>
              </a:lnSpc>
              <a:spcAft>
                <a:spcPts val="700"/>
              </a:spcAft>
              <a:buAutoNum type="arabicPeriod"/>
            </a:pPr>
            <a:r>
              <a:rPr lang="en-US" sz="1400">
                <a:solidFill>
                  <a:srgbClr val="000000"/>
                </a:solidFill>
                <a:latin typeface="Segoe Sans Display Regular"/>
                <a:ea typeface="Segoe Sans Display Regular"/>
                <a:cs typeface="Segoe Sans Display Regular" pitchFamily="34" charset="-120"/>
              </a:rPr>
              <a:t>Open a GitHub Copilot chat in VS Code</a:t>
            </a:r>
            <a:endParaRPr lang="en-US" sz="1400">
              <a:solidFill>
                <a:srgbClr val="000000"/>
              </a:solidFill>
              <a:latin typeface="Aptos" panose="020B0004020202020204"/>
              <a:ea typeface="Segoe Sans Display Regular"/>
              <a:cs typeface="Segoe Sans Display Regular" pitchFamily="34" charset="-120"/>
            </a:endParaRPr>
          </a:p>
          <a:p>
            <a:pPr marL="342900" indent="-342900">
              <a:lnSpc>
                <a:spcPts val="1700"/>
              </a:lnSpc>
              <a:spcAft>
                <a:spcPts val="700"/>
              </a:spcAft>
              <a:buAutoNum type="arabicPeriod"/>
            </a:pPr>
            <a:r>
              <a:rPr lang="en-US" sz="1400">
                <a:solidFill>
                  <a:srgbClr val="000000"/>
                </a:solidFill>
                <a:latin typeface="Segoe Sans Display Regular"/>
                <a:ea typeface="Segoe Sans Display Regular"/>
                <a:cs typeface="Segoe Sans Display Regular" pitchFamily="34" charset="-120"/>
              </a:rPr>
              <a:t>Select Agent mode</a:t>
            </a:r>
            <a:endParaRPr lang="en-US" sz="1400">
              <a:solidFill>
                <a:srgbClr val="000000"/>
              </a:solidFill>
              <a:latin typeface="Aptos" panose="020B0004020202020204"/>
              <a:ea typeface="Segoe Sans Display Regular"/>
              <a:cs typeface="Segoe Sans Display Regular" pitchFamily="34" charset="-120"/>
            </a:endParaRPr>
          </a:p>
          <a:p>
            <a:pPr marL="342900" indent="-342900" algn="l">
              <a:lnSpc>
                <a:spcPts val="1700"/>
              </a:lnSpc>
              <a:spcAft>
                <a:spcPts val="700"/>
              </a:spcAft>
              <a:buAutoNum type="arabicPeriod"/>
            </a:pPr>
            <a:r>
              <a:rPr lang="en-US" sz="1400">
                <a:solidFill>
                  <a:srgbClr val="000000"/>
                </a:solidFill>
                <a:latin typeface="Segoe Sans Display Regular"/>
                <a:ea typeface="Segoe Sans Display Regular"/>
                <a:cs typeface="Segoe Sans Display Regular" pitchFamily="34" charset="-120"/>
              </a:rPr>
              <a:t>Ask a Microsoft technical question, and allow the MCP tool call</a:t>
            </a:r>
            <a:endParaRPr lang="en-US" sz="1400">
              <a:latin typeface="Aptos" panose="020B0004020202020204"/>
              <a:ea typeface="Segoe Sans Display Regular"/>
            </a:endParaRPr>
          </a:p>
        </p:txBody>
      </p:sp>
      <p:sp>
        <p:nvSpPr>
          <p:cNvPr id="10" name="Use"/>
          <p:cNvSpPr/>
          <p:nvPr/>
        </p:nvSpPr>
        <p:spPr>
          <a:xfrm>
            <a:off x="458202" y="4391493"/>
            <a:ext cx="361992" cy="241360"/>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Use</a:t>
            </a:r>
            <a:endParaRPr lang="en-US" sz="1600"/>
          </a:p>
        </p:txBody>
      </p:sp>
      <p:sp>
        <p:nvSpPr>
          <p:cNvPr id="11" name="Install"/>
          <p:cNvSpPr/>
          <p:nvPr/>
        </p:nvSpPr>
        <p:spPr>
          <a:xfrm>
            <a:off x="457933" y="2849536"/>
            <a:ext cx="571542" cy="24139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Install</a:t>
            </a:r>
            <a:endParaRPr lang="en-US" sz="1600"/>
          </a:p>
        </p:txBody>
      </p:sp>
      <p:sp>
        <p:nvSpPr>
          <p:cNvPr id="12" name="name_1Open a chat window with GitHub Copilot in agent mode 2At the top of the window select the settings wheel and select Instructions 3Select a location to create the instructions file 4Provide instructions like --- applyTo  --- If a question includes a"/>
          <p:cNvSpPr/>
          <p:nvPr/>
        </p:nvSpPr>
        <p:spPr>
          <a:xfrm>
            <a:off x="6194073" y="2386801"/>
            <a:ext cx="4705715" cy="333858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700"/>
              </a:lnSpc>
              <a:spcAft>
                <a:spcPts val="700"/>
              </a:spcAft>
              <a:buNone/>
            </a:pPr>
            <a:r>
              <a:rPr lang="en-US" sz="1400">
                <a:solidFill>
                  <a:srgbClr val="000000"/>
                </a:solidFill>
                <a:latin typeface="Segoe Sans Display Regular" pitchFamily="34" charset="0"/>
                <a:ea typeface="Segoe Sans Display Regular" pitchFamily="34" charset="-122"/>
                <a:cs typeface="Segoe Sans Display Regular" pitchFamily="34" charset="-120"/>
              </a:rPr>
              <a:t>1.Open a chat window with GitHub Copilot in agent mode
2.At the top of the window, select the settings wheel and select Instructions
3.Select a location to create the instructions file.
4.Provide instructions like:
---
applyTo: '**'
---
If a question includes a Microsoft product, service, or technology, you should leverage the Microsoft Learn MCP Server to search for an answer.</a:t>
            </a:r>
            <a:endParaRPr lang="en-US" sz="1400"/>
          </a:p>
        </p:txBody>
      </p:sp>
      <p:sp>
        <p:nvSpPr>
          <p:cNvPr id="13" name="Set instructions to prefer Learn MCP for Microsoft topics  optional"/>
          <p:cNvSpPr/>
          <p:nvPr/>
        </p:nvSpPr>
        <p:spPr>
          <a:xfrm>
            <a:off x="6193939" y="1639510"/>
            <a:ext cx="4349543" cy="665585"/>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a:ea typeface="Segoe UI Semibold" pitchFamily="34" charset="-122"/>
                <a:cs typeface="Segoe UI Semibold"/>
              </a:rPr>
              <a:t>Set instructions to prefer Learn MCP for Microsoft topics</a:t>
            </a:r>
            <a:r>
              <a:rPr lang="en-US" sz="1400">
                <a:solidFill>
                  <a:srgbClr val="000000"/>
                </a:solidFill>
                <a:latin typeface="Segoe Sans Display Semibold"/>
                <a:ea typeface="Segoe Sans Display Semibold" pitchFamily="34" charset="-122"/>
                <a:cs typeface="Segoe Sans Display Semibold"/>
              </a:rPr>
              <a:t> – recommended</a:t>
            </a:r>
            <a:endParaRPr lang="en-US" sz="160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B9C9E05-E3F8-9344-5B01-328D736AD9AE}"/>
              </a:ext>
            </a:extLst>
          </p:cNvPr>
          <p:cNvSpPr>
            <a:spLocks noGrp="1"/>
          </p:cNvSpPr>
          <p:nvPr>
            <p:ph type="title"/>
          </p:nvPr>
        </p:nvSpPr>
        <p:spPr>
          <a:xfrm>
            <a:off x="588263" y="2979738"/>
            <a:ext cx="4163125" cy="1723549"/>
          </a:xfrm>
        </p:spPr>
        <p:txBody>
          <a:bodyPr/>
          <a:lstStyle/>
          <a:p>
            <a:r>
              <a:rPr lang="en-US"/>
              <a:t>GitHub MCP Server Registry</a:t>
            </a:r>
            <a:br>
              <a:rPr lang="en-US"/>
            </a:br>
            <a:br>
              <a:rPr lang="en-US"/>
            </a:br>
            <a:r>
              <a:rPr lang="en-US"/>
              <a:t>https://github.com/mcp</a:t>
            </a:r>
          </a:p>
        </p:txBody>
      </p:sp>
      <p:pic>
        <p:nvPicPr>
          <p:cNvPr id="3" name="Picture 2" descr="A screenshot of a computer&#10;&#10;AI-generated content may be incorrect.">
            <a:extLst>
              <a:ext uri="{FF2B5EF4-FFF2-40B4-BE49-F238E27FC236}">
                <a16:creationId xmlns:a16="http://schemas.microsoft.com/office/drawing/2014/main" id="{72A2D411-D445-9BA3-EF46-651380201326}"/>
              </a:ext>
            </a:extLst>
          </p:cNvPr>
          <p:cNvPicPr>
            <a:picLocks noChangeAspect="1"/>
          </p:cNvPicPr>
          <p:nvPr/>
        </p:nvPicPr>
        <p:blipFill>
          <a:blip r:embed="rId3"/>
          <a:stretch>
            <a:fillRect/>
          </a:stretch>
        </p:blipFill>
        <p:spPr>
          <a:xfrm>
            <a:off x="4771572" y="533400"/>
            <a:ext cx="7283060" cy="6117770"/>
          </a:xfrm>
          <a:prstGeom prst="rect">
            <a:avLst/>
          </a:prstGeom>
          <a:noFill/>
        </p:spPr>
      </p:pic>
    </p:spTree>
    <p:extLst>
      <p:ext uri="{BB962C8B-B14F-4D97-AF65-F5344CB8AC3E}">
        <p14:creationId xmlns:p14="http://schemas.microsoft.com/office/powerpoint/2010/main" val="918065709"/>
      </p:ext>
    </p:extLst>
  </p:cSld>
  <p:clrMapOvr>
    <a:masterClrMapping/>
  </p:clrMapOvr>
  <p:transition>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1C131-58A5-87BE-3DD3-25C0516E3FFF}"/>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701B38E7-4416-3F60-25AB-B4981E2B15DE}"/>
              </a:ext>
            </a:extLst>
          </p:cNvPr>
          <p:cNvSpPr>
            <a:spLocks noGrp="1"/>
          </p:cNvSpPr>
          <p:nvPr>
            <p:ph type="title"/>
          </p:nvPr>
        </p:nvSpPr>
        <p:spPr>
          <a:xfrm>
            <a:off x="588263" y="2979738"/>
            <a:ext cx="4163125" cy="1292662"/>
          </a:xfrm>
        </p:spPr>
        <p:txBody>
          <a:bodyPr/>
          <a:lstStyle/>
          <a:p>
            <a:r>
              <a:rPr lang="en-US"/>
              <a:t>Microsoft MCP Center</a:t>
            </a:r>
            <a:br>
              <a:rPr lang="en-US"/>
            </a:br>
            <a:br>
              <a:rPr lang="en-US"/>
            </a:br>
            <a:r>
              <a:rPr lang="en-US"/>
              <a:t>https://mcp.azure.com/</a:t>
            </a:r>
          </a:p>
        </p:txBody>
      </p:sp>
      <p:pic>
        <p:nvPicPr>
          <p:cNvPr id="6" name="Picture 5">
            <a:extLst>
              <a:ext uri="{FF2B5EF4-FFF2-40B4-BE49-F238E27FC236}">
                <a16:creationId xmlns:a16="http://schemas.microsoft.com/office/drawing/2014/main" id="{255D0355-CF75-ADF2-053E-5ADDA5296807}"/>
              </a:ext>
            </a:extLst>
          </p:cNvPr>
          <p:cNvPicPr>
            <a:picLocks noChangeAspect="1"/>
          </p:cNvPicPr>
          <p:nvPr/>
        </p:nvPicPr>
        <p:blipFill>
          <a:blip r:embed="rId3"/>
          <a:stretch>
            <a:fillRect/>
          </a:stretch>
        </p:blipFill>
        <p:spPr>
          <a:xfrm>
            <a:off x="4751388" y="428567"/>
            <a:ext cx="7251979" cy="6255262"/>
          </a:xfrm>
          <a:prstGeom prst="rect">
            <a:avLst/>
          </a:prstGeom>
        </p:spPr>
      </p:pic>
    </p:spTree>
    <p:extLst>
      <p:ext uri="{BB962C8B-B14F-4D97-AF65-F5344CB8AC3E}">
        <p14:creationId xmlns:p14="http://schemas.microsoft.com/office/powerpoint/2010/main" val="412918357"/>
      </p:ext>
    </p:extLst>
  </p:cSld>
  <p:clrMapOvr>
    <a:masterClrMapping/>
  </p:clrMapOvr>
  <p:transition>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22448-2542-3F32-45DD-5BB6E96AA85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54F1FD1-1BEC-85CC-D6BB-8E759928708A}"/>
              </a:ext>
            </a:extLst>
          </p:cNvPr>
          <p:cNvSpPr txBox="1">
            <a:spLocks noGrp="1"/>
          </p:cNvSpPr>
          <p:nvPr>
            <p:ph type="title" idx="4294967295"/>
          </p:nvPr>
        </p:nvSpPr>
        <p:spPr>
          <a:xfrm>
            <a:off x="585214" y="2456751"/>
            <a:ext cx="5967986" cy="299158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90000"/>
              </a:lnSpc>
              <a:spcBef>
                <a:spcPct val="0"/>
              </a:spcBef>
              <a:buNone/>
              <a:defRPr lang="en-US" sz="4000" b="0" kern="1200" cap="none" spc="-50" baseline="0" dirty="0">
                <a:ln w="3175">
                  <a:noFill/>
                </a:ln>
                <a:solidFill>
                  <a:srgbClr val="99CEE7"/>
                </a:solidFill>
                <a:effectLst/>
                <a:latin typeface="Segoe Sans Display Semibold" pitchFamily="2" charset="0"/>
                <a:ea typeface="+mn-ea"/>
                <a:cs typeface="Segoe Sans Display Semibold" pitchFamily="2" charset="0"/>
              </a:defRPr>
            </a:lvl1pPr>
          </a:lstStyle>
          <a:p>
            <a:pPr marL="0" marR="0" lvl="0" indent="0" algn="l" defTabSz="932742" rtl="0" eaLnBrk="1" fontAlgn="auto" latinLnBrk="0" hangingPunct="1">
              <a:lnSpc>
                <a:spcPct val="90000"/>
              </a:lnSpc>
              <a:spcBef>
                <a:spcPct val="0"/>
              </a:spcBef>
              <a:spcAft>
                <a:spcPts val="0"/>
              </a:spcAft>
              <a:buClrTx/>
              <a:buSzPct val="90000"/>
              <a:buFontTx/>
              <a:buNone/>
              <a:tabLst/>
              <a:defRPr/>
            </a:pPr>
            <a:r>
              <a:rPr kumimoji="0" lang="en-GB" sz="5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Sans Display Semibold" pitchFamily="2" charset="0"/>
              </a:rPr>
              <a:t>Connect to</a:t>
            </a:r>
            <a:r>
              <a:rPr kumimoji="0" lang="en-GB" sz="5400" b="0" i="0" u="none" strike="noStrike" kern="1200" cap="none" spc="0" normalizeH="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Sans Display Semibold" pitchFamily="2" charset="0"/>
              </a:rPr>
              <a:t> </a:t>
            </a:r>
            <a:br>
              <a:rPr kumimoji="0" lang="en-GB" sz="5400" b="0" i="0" u="none" strike="noStrike" kern="1200" cap="none" spc="0" normalizeH="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Sans Display Semibold" pitchFamily="2" charset="0"/>
              </a:rPr>
            </a:br>
            <a:r>
              <a:rPr kumimoji="0" lang="en-GB" sz="5400" b="0" i="0" u="none" strike="noStrike" kern="1200" cap="none" spc="0" normalizeH="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Sans Display Semibold" pitchFamily="2" charset="0"/>
              </a:rPr>
              <a:t>Microsoft Learn MCP Server </a:t>
            </a:r>
            <a:br>
              <a:rPr kumimoji="0" lang="en-GB" sz="5400" b="0" i="0" u="none" strike="noStrike" kern="1200" cap="none" spc="0" normalizeH="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Sans Display Semibold" pitchFamily="2" charset="0"/>
              </a:rPr>
            </a:br>
            <a:r>
              <a:rPr kumimoji="0" lang="en-GB" sz="5400" b="0" i="0" u="none" strike="noStrike" kern="1200" cap="none" spc="0" normalizeH="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Sans Display Semibold" pitchFamily="2" charset="0"/>
              </a:rPr>
              <a:t>in VS Code</a:t>
            </a:r>
            <a:endParaRPr kumimoji="0" lang="en-IE" sz="5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Sans Display Semibold" pitchFamily="2" charset="0"/>
            </a:endParaRPr>
          </a:p>
        </p:txBody>
      </p:sp>
      <p:sp>
        <p:nvSpPr>
          <p:cNvPr id="4" name="Text Placeholder 4">
            <a:extLst>
              <a:ext uri="{FF2B5EF4-FFF2-40B4-BE49-F238E27FC236}">
                <a16:creationId xmlns:a16="http://schemas.microsoft.com/office/drawing/2014/main" id="{21309C6D-5136-0908-E8B4-510B5DD25B77}"/>
              </a:ext>
            </a:extLst>
          </p:cNvPr>
          <p:cNvSpPr txBox="1">
            <a:spLocks/>
          </p:cNvSpPr>
          <p:nvPr/>
        </p:nvSpPr>
        <p:spPr>
          <a:xfrm>
            <a:off x="584200" y="1901589"/>
            <a:ext cx="5577840" cy="370124"/>
          </a:xfrm>
          <a:prstGeom prst="rect">
            <a:avLst/>
          </a:prstGeom>
        </p:spPr>
        <p:txBody>
          <a:bodyPr lIns="0" tIns="0" rIns="0" bIns="0"/>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Segoe UI Variable Display" pitchFamily="2" charset="0"/>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Segoe UI Variable Display" pitchFamily="2" charset="0"/>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Segoe UI Variable Display" pitchFamily="2" charset="0"/>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Segoe UI Variable Display" pitchFamily="2" charset="0"/>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Segoe UI Variable Display" pitchFamily="2" charset="0"/>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GB" sz="2800" b="0" i="0" u="none" strike="noStrike" kern="1200" cap="none" spc="0" normalizeH="0" baseline="0" noProof="0">
                <a:ln>
                  <a:noFill/>
                </a:ln>
                <a:solidFill>
                  <a:srgbClr val="FFFFFF"/>
                </a:solidFill>
                <a:effectLst/>
                <a:uLnTx/>
                <a:uFillTx/>
                <a:latin typeface="Segoe UI Variable Display Semib" pitchFamily="2" charset="0"/>
                <a:ea typeface="+mn-ea"/>
                <a:cs typeface="Segoe UI" panose="020B0502040204020203" pitchFamily="34" charset="0"/>
              </a:rPr>
              <a:t>Demo</a:t>
            </a:r>
          </a:p>
        </p:txBody>
      </p:sp>
    </p:spTree>
    <p:extLst>
      <p:ext uri="{BB962C8B-B14F-4D97-AF65-F5344CB8AC3E}">
        <p14:creationId xmlns:p14="http://schemas.microsoft.com/office/powerpoint/2010/main" val="265540901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35" presetClass="path" presetSubtype="0" decel="100000" fill="hold" grpId="1" nodeType="withEffect">
                                  <p:stCondLst>
                                    <p:cond delay="100"/>
                                  </p:stCondLst>
                                  <p:childTnLst>
                                    <p:animMotion origin="layout" path="M -1.875E-6 7.40741E-7 L -1.875E-6 0.06643 " pathEditMode="relative" rAng="0" ptsTypes="AA">
                                      <p:cBhvr>
                                        <p:cTn id="9" dur="750" spd="-100000" fill="hold"/>
                                        <p:tgtEl>
                                          <p:spTgt spid="3"/>
                                        </p:tgtEl>
                                        <p:attrNameLst>
                                          <p:attrName>ppt_x</p:attrName>
                                          <p:attrName>ppt_y</p:attrName>
                                        </p:attrNameLst>
                                      </p:cBhvr>
                                      <p:rCtr x="0" y="3310"/>
                                    </p:animMotion>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35" presetClass="path" presetSubtype="0" decel="100000" fill="hold" grpId="1" nodeType="withEffect">
                                  <p:stCondLst>
                                    <p:cond delay="0"/>
                                  </p:stCondLst>
                                  <p:childTnLst>
                                    <p:animMotion origin="layout" path="M -2.70833E-6 3.33333E-6 L -2.70833E-6 0.06643 " pathEditMode="relative" rAng="0" ptsTypes="AA">
                                      <p:cBhvr>
                                        <p:cTn id="14" dur="750" spd="-100000" fill="hold"/>
                                        <p:tgtEl>
                                          <p:spTgt spid="4"/>
                                        </p:tgtEl>
                                        <p:attrNameLst>
                                          <p:attrName>ppt_x</p:attrName>
                                          <p:attrName>ppt_y</p:attrName>
                                        </p:attrNameLst>
                                      </p:cBhvr>
                                      <p:rCtr x="0" y="33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Lst>
  </p:timing>
</p:sld>
</file>

<file path=ppt/slides/slide65.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pic>
        <p:nvPicPr>
          <p:cNvPr id="9" name="Picture 8" descr="A screen shot of a video player&#10;&#10;AI-generated content may be incorrect.">
            <a:extLst>
              <a:ext uri="{FF2B5EF4-FFF2-40B4-BE49-F238E27FC236}">
                <a16:creationId xmlns:a16="http://schemas.microsoft.com/office/drawing/2014/main" id="{6F1848FF-1830-C280-C6FB-D7195F95D36A}"/>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sp>
        <p:nvSpPr>
          <p:cNvPr id="2" name="Sources  where to get help"/>
          <p:cNvSpPr/>
          <p:nvPr/>
        </p:nvSpPr>
        <p:spPr>
          <a:xfrm>
            <a:off x="429150" y="457539"/>
            <a:ext cx="10476957" cy="730706"/>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2750"/>
              </a:lnSpc>
              <a:spcAft>
                <a:spcPts val="700"/>
              </a:spcAft>
            </a:pPr>
            <a:r>
              <a:rPr lang="en-US" sz="2400" kern="0" spc="-50">
                <a:solidFill>
                  <a:srgbClr val="FFFFFF"/>
                </a:solidFill>
                <a:latin typeface="Segoe Sans Display Semibold"/>
                <a:cs typeface="Segoe Sans Display Semibold"/>
              </a:rPr>
              <a:t>Microsoft Learn MCP Server roadmap</a:t>
            </a:r>
            <a:endParaRPr lang="en-US"/>
          </a:p>
        </p:txBody>
      </p:sp>
      <p:sp>
        <p:nvSpPr>
          <p:cNvPr id="3" name="Learn about using MCP Servers in GitHub Copilot Get started with MCP Servers Build Agents using MCP on Azure"/>
          <p:cNvSpPr/>
          <p:nvPr/>
        </p:nvSpPr>
        <p:spPr>
          <a:xfrm>
            <a:off x="4211359" y="1850051"/>
            <a:ext cx="3292650" cy="357046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1800"/>
              </a:lnSpc>
            </a:pPr>
            <a:r>
              <a:rPr lang="en-US" i="1">
                <a:solidFill>
                  <a:srgbClr val="444444"/>
                </a:solidFill>
                <a:latin typeface="Aptos Display"/>
                <a:ea typeface="Segoe Sans Display Regular"/>
                <a:cs typeface="Segoe Sans Display Regular" pitchFamily="34" charset="-120"/>
              </a:rPr>
              <a:t>More product knowledge, better insights and seamless server access</a:t>
            </a:r>
            <a:endParaRPr lang="en-US" i="1">
              <a:solidFill>
                <a:srgbClr val="000000"/>
              </a:solidFill>
              <a:latin typeface="Aptos Display"/>
              <a:ea typeface="Segoe Sans Display Regular"/>
              <a:cs typeface="Segoe Sans Display Regular" pitchFamily="34" charset="-120"/>
            </a:endParaRPr>
          </a:p>
          <a:p>
            <a:pPr>
              <a:lnSpc>
                <a:spcPts val="1800"/>
              </a:lnSpc>
            </a:pPr>
            <a:endParaRPr lang="en-US">
              <a:solidFill>
                <a:srgbClr val="000000"/>
              </a:solidFill>
              <a:latin typeface="Aptos Display"/>
              <a:ea typeface="Segoe Sans Display Regular" pitchFamily="34" charset="-122"/>
              <a:cs typeface="Segoe Sans Display Regular" pitchFamily="34" charset="-120"/>
            </a:endParaRPr>
          </a:p>
          <a:p>
            <a:pPr>
              <a:lnSpc>
                <a:spcPts val="1800"/>
              </a:lnSpc>
            </a:pPr>
            <a:r>
              <a:rPr lang="en-US" b="1">
                <a:solidFill>
                  <a:srgbClr val="444444"/>
                </a:solidFill>
                <a:latin typeface="Aptos Display"/>
                <a:ea typeface="Segoe Sans Display Regular"/>
                <a:cs typeface="Segoe Sans Display Regular" pitchFamily="34" charset="-120"/>
              </a:rPr>
              <a:t>Capabilities: </a:t>
            </a:r>
            <a:endParaRPr lang="en-US">
              <a:solidFill>
                <a:srgbClr val="000000"/>
              </a:solidFill>
              <a:latin typeface="Aptos Display"/>
              <a:ea typeface="Segoe Sans Display Regular"/>
              <a:cs typeface="Segoe Sans Display Regular" pitchFamily="34" charset="-120"/>
            </a:endParaRPr>
          </a:p>
          <a:p>
            <a:pPr marL="285750" indent="-285750">
              <a:lnSpc>
                <a:spcPts val="1800"/>
              </a:lnSpc>
              <a:buFont typeface="Arial"/>
              <a:buChar char="•"/>
            </a:pPr>
            <a:r>
              <a:rPr lang="en-US">
                <a:solidFill>
                  <a:srgbClr val="444444"/>
                </a:solidFill>
                <a:latin typeface="Aptos Display"/>
                <a:ea typeface="Segoe Sans Display Regular"/>
                <a:cs typeface="Segoe Sans Display Regular" pitchFamily="34" charset="-120"/>
              </a:rPr>
              <a:t>Tool optimization</a:t>
            </a:r>
            <a:endParaRPr lang="en-US">
              <a:solidFill>
                <a:srgbClr val="000000"/>
              </a:solidFill>
              <a:latin typeface="Aptos Display"/>
              <a:ea typeface="Segoe Sans Display Regular"/>
              <a:cs typeface="Segoe Sans Display Regular" pitchFamily="34" charset="-120"/>
            </a:endParaRPr>
          </a:p>
          <a:p>
            <a:pPr marL="285750" indent="-285750">
              <a:lnSpc>
                <a:spcPts val="1800"/>
              </a:lnSpc>
              <a:buFont typeface="Arial"/>
              <a:buChar char="•"/>
            </a:pPr>
            <a:r>
              <a:rPr lang="en-US">
                <a:solidFill>
                  <a:srgbClr val="444444"/>
                </a:solidFill>
                <a:latin typeface="Aptos Display"/>
                <a:ea typeface="Segoe Sans Display Regular"/>
                <a:cs typeface="Segoe Sans Display Regular" pitchFamily="34" charset="-120"/>
              </a:rPr>
              <a:t>Enhanced telemetry </a:t>
            </a:r>
            <a:endParaRPr lang="en-US">
              <a:solidFill>
                <a:srgbClr val="000000"/>
              </a:solidFill>
              <a:latin typeface="Aptos Display"/>
              <a:ea typeface="Segoe Sans Display Regular"/>
              <a:cs typeface="Segoe Sans Display Regular" pitchFamily="34" charset="-120"/>
            </a:endParaRPr>
          </a:p>
          <a:p>
            <a:pPr marL="285750" indent="-285750">
              <a:lnSpc>
                <a:spcPts val="1800"/>
              </a:lnSpc>
              <a:buFont typeface="Arial"/>
              <a:buChar char="•"/>
            </a:pPr>
            <a:r>
              <a:rPr lang="en-US">
                <a:solidFill>
                  <a:srgbClr val="444444"/>
                </a:solidFill>
                <a:latin typeface="Aptos Display"/>
                <a:ea typeface="Segoe Sans Display Regular"/>
                <a:cs typeface="Segoe Sans Display Regular" pitchFamily="34" charset="-120"/>
              </a:rPr>
              <a:t>Onboard new content sources (SMC, Awesome </a:t>
            </a:r>
            <a:r>
              <a:rPr lang="en-US" err="1">
                <a:solidFill>
                  <a:srgbClr val="444444"/>
                </a:solidFill>
                <a:latin typeface="Aptos Display"/>
                <a:ea typeface="Segoe Sans Display Regular"/>
                <a:cs typeface="Segoe Sans Display Regular" pitchFamily="34" charset="-120"/>
              </a:rPr>
              <a:t>Azd</a:t>
            </a:r>
            <a:r>
              <a:rPr lang="en-US">
                <a:solidFill>
                  <a:srgbClr val="444444"/>
                </a:solidFill>
                <a:latin typeface="Aptos Display"/>
                <a:ea typeface="Segoe Sans Display Regular"/>
                <a:cs typeface="Segoe Sans Display Regular" pitchFamily="34" charset="-120"/>
              </a:rPr>
              <a:t>, AVM, </a:t>
            </a:r>
            <a:r>
              <a:rPr lang="en-US" err="1">
                <a:solidFill>
                  <a:srgbClr val="444444"/>
                </a:solidFill>
                <a:latin typeface="Aptos Display"/>
                <a:ea typeface="Segoe Sans Display Regular"/>
                <a:cs typeface="Segoe Sans Display Regular" pitchFamily="34" charset="-120"/>
              </a:rPr>
              <a:t>etc</a:t>
            </a:r>
            <a:r>
              <a:rPr lang="en-US">
                <a:solidFill>
                  <a:srgbClr val="444444"/>
                </a:solidFill>
                <a:latin typeface="Aptos Display"/>
                <a:ea typeface="Segoe Sans Display Regular"/>
                <a:cs typeface="Segoe Sans Display Regular" pitchFamily="34" charset="-120"/>
              </a:rPr>
              <a:t>)</a:t>
            </a:r>
            <a:endParaRPr lang="en-US">
              <a:solidFill>
                <a:srgbClr val="000000"/>
              </a:solidFill>
              <a:latin typeface="Aptos Display"/>
              <a:ea typeface="Segoe Sans Display Regular"/>
              <a:cs typeface="Segoe Sans Display Regular" pitchFamily="34" charset="-120"/>
            </a:endParaRPr>
          </a:p>
          <a:p>
            <a:pPr marL="285750" indent="-285750">
              <a:lnSpc>
                <a:spcPts val="1800"/>
              </a:lnSpc>
              <a:buFont typeface="Arial"/>
              <a:buChar char="•"/>
            </a:pPr>
            <a:endParaRPr lang="en-US">
              <a:solidFill>
                <a:srgbClr val="000000"/>
              </a:solidFill>
              <a:latin typeface="Aptos Display"/>
              <a:ea typeface="Segoe Sans Display Regular" pitchFamily="34" charset="-122"/>
              <a:cs typeface="Segoe Sans Display Regular" pitchFamily="34" charset="-120"/>
            </a:endParaRPr>
          </a:p>
          <a:p>
            <a:pPr>
              <a:lnSpc>
                <a:spcPts val="1800"/>
              </a:lnSpc>
            </a:pPr>
            <a:r>
              <a:rPr lang="en-US" b="1">
                <a:solidFill>
                  <a:srgbClr val="444444"/>
                </a:solidFill>
                <a:latin typeface="Aptos Display"/>
                <a:ea typeface="Segoe Sans Display Regular"/>
                <a:cs typeface="Segoe Sans Display Regular" pitchFamily="34" charset="-120"/>
              </a:rPr>
              <a:t>Adoption:</a:t>
            </a:r>
            <a:endParaRPr lang="en-US">
              <a:solidFill>
                <a:srgbClr val="000000"/>
              </a:solidFill>
              <a:latin typeface="Aptos Display"/>
              <a:ea typeface="Segoe Sans Display Regular"/>
              <a:cs typeface="Segoe Sans Display Regular" pitchFamily="34" charset="-120"/>
            </a:endParaRPr>
          </a:p>
          <a:p>
            <a:pPr marL="285750" indent="-285750">
              <a:lnSpc>
                <a:spcPts val="1800"/>
              </a:lnSpc>
              <a:buFont typeface="Arial"/>
              <a:buChar char="•"/>
            </a:pPr>
            <a:r>
              <a:rPr lang="en-US">
                <a:solidFill>
                  <a:srgbClr val="444444"/>
                </a:solidFill>
                <a:latin typeface="Aptos Display"/>
                <a:ea typeface="Segoe Sans Display Regular"/>
                <a:cs typeface="Segoe Sans Display Regular" pitchFamily="34" charset="-120"/>
              </a:rPr>
              <a:t>Improved </a:t>
            </a:r>
            <a:r>
              <a:rPr lang="en-US" err="1">
                <a:solidFill>
                  <a:srgbClr val="444444"/>
                </a:solidFill>
                <a:latin typeface="Aptos Display"/>
                <a:ea typeface="Segoe Sans Display Regular"/>
                <a:cs typeface="Segoe Sans Display Regular" pitchFamily="34" charset="-120"/>
              </a:rPr>
              <a:t>access of L</a:t>
            </a:r>
            <a:r>
              <a:rPr lang="en-US">
                <a:solidFill>
                  <a:srgbClr val="444444"/>
                </a:solidFill>
                <a:latin typeface="Aptos Display"/>
                <a:ea typeface="Segoe Sans Display Regular"/>
                <a:cs typeface="Segoe Sans Display Regular" pitchFamily="34" charset="-120"/>
              </a:rPr>
              <a:t>earn MCP in ChatGPT, IDE's</a:t>
            </a:r>
          </a:p>
          <a:p>
            <a:pPr>
              <a:lnSpc>
                <a:spcPts val="1700"/>
              </a:lnSpc>
              <a:spcAft>
                <a:spcPts val="700"/>
              </a:spcAft>
            </a:pPr>
            <a:endParaRPr lang="en-US">
              <a:latin typeface="Segoe Sans Display Regular"/>
              <a:ea typeface="Segoe Sans Display Regular"/>
            </a:endParaRPr>
          </a:p>
        </p:txBody>
      </p:sp>
      <p:sp>
        <p:nvSpPr>
          <p:cNvPr id="4" name="MCP Servers"/>
          <p:cNvSpPr/>
          <p:nvPr/>
        </p:nvSpPr>
        <p:spPr>
          <a:xfrm>
            <a:off x="4798893" y="1445966"/>
            <a:ext cx="2179879" cy="26369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1914"/>
              </a:lnSpc>
            </a:pPr>
            <a:r>
              <a:rPr lang="en-US" sz="1600">
                <a:solidFill>
                  <a:srgbClr val="161616"/>
                </a:solidFill>
                <a:latin typeface="Segoe UI Semibold"/>
                <a:cs typeface="Segoe UI Semibold"/>
              </a:rPr>
              <a:t>Where we're headed</a:t>
            </a:r>
            <a:endParaRPr lang="en-US"/>
          </a:p>
        </p:txBody>
      </p:sp>
      <p:sp>
        <p:nvSpPr>
          <p:cNvPr id="5" name="akamsLearnMCPBlogMVP Learn MCP GitHub repositoryDiscussions issues examples for configuration and release notes Learn MCP documentationOverview developer reference release notes FAQ get started"/>
          <p:cNvSpPr/>
          <p:nvPr/>
        </p:nvSpPr>
        <p:spPr>
          <a:xfrm>
            <a:off x="216541" y="1908143"/>
            <a:ext cx="3491266" cy="245424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i="1">
                <a:solidFill>
                  <a:srgbClr val="444444"/>
                </a:solidFill>
                <a:latin typeface="Aptos Display"/>
                <a:ea typeface="Segoe Sans Display Regular"/>
                <a:cs typeface="Segoe Sans Display Regular" pitchFamily="34" charset="-120"/>
              </a:rPr>
              <a:t>New tools, better insights and increased adoption</a:t>
            </a:r>
            <a:endParaRPr lang="en-US" i="1">
              <a:solidFill>
                <a:srgbClr val="000000"/>
              </a:solidFill>
              <a:latin typeface="Aptos Display"/>
              <a:ea typeface="Segoe Sans Display Regular"/>
              <a:cs typeface="Segoe Sans Display Regular" pitchFamily="34" charset="-120"/>
            </a:endParaRPr>
          </a:p>
          <a:p>
            <a:pPr marL="304165" lvl="1"/>
            <a:endParaRPr lang="en-US" b="1">
              <a:solidFill>
                <a:srgbClr val="444444"/>
              </a:solidFill>
              <a:latin typeface="Aptos Display"/>
              <a:ea typeface="Segoe Sans Display Regular" pitchFamily="34" charset="-122"/>
              <a:cs typeface="Segoe Sans Display Regular" pitchFamily="34" charset="-120"/>
            </a:endParaRPr>
          </a:p>
          <a:p>
            <a:r>
              <a:rPr lang="en-US" b="1">
                <a:solidFill>
                  <a:srgbClr val="444444"/>
                </a:solidFill>
                <a:latin typeface="Aptos Display"/>
                <a:ea typeface="Segoe Sans Display Regular"/>
                <a:cs typeface="Segoe Sans Display Regular" pitchFamily="34" charset="-120"/>
              </a:rPr>
              <a:t>Capabilities</a:t>
            </a:r>
            <a:r>
              <a:rPr lang="en-US">
                <a:solidFill>
                  <a:srgbClr val="444444"/>
                </a:solidFill>
                <a:latin typeface="Aptos Display"/>
                <a:ea typeface="Segoe Sans Display Regular"/>
                <a:cs typeface="Segoe Sans Display Regular" pitchFamily="34" charset="-120"/>
              </a:rPr>
              <a:t>: </a:t>
            </a:r>
            <a:endParaRPr lang="en-US">
              <a:solidFill>
                <a:srgbClr val="000000"/>
              </a:solidFill>
              <a:latin typeface="Aptos Display"/>
              <a:ea typeface="Segoe Sans Display Regular"/>
              <a:cs typeface="Segoe Sans Display Regular" pitchFamily="34" charset="-120"/>
            </a:endParaRPr>
          </a:p>
          <a:p>
            <a:pPr marL="285750" lvl="1" indent="-285750">
              <a:buFont typeface="Arial,Sans-Serif"/>
              <a:buChar char="•"/>
            </a:pPr>
            <a:r>
              <a:rPr lang="en-US">
                <a:solidFill>
                  <a:srgbClr val="444444"/>
                </a:solidFill>
                <a:latin typeface="Aptos Display"/>
                <a:ea typeface="Segoe Sans Display Regular"/>
                <a:cs typeface="Segoe Sans Display Regular" pitchFamily="34" charset="-120"/>
              </a:rPr>
              <a:t>new tools: </a:t>
            </a:r>
            <a:r>
              <a:rPr lang="en-US" i="1" err="1">
                <a:solidFill>
                  <a:srgbClr val="444444"/>
                </a:solidFill>
                <a:latin typeface="Aptos Display"/>
                <a:ea typeface="Segoe Sans Display Regular"/>
                <a:cs typeface="Segoe Sans Display Regular" pitchFamily="34" charset="-120"/>
              </a:rPr>
              <a:t>Docs_Fetch</a:t>
            </a:r>
            <a:r>
              <a:rPr lang="en-US">
                <a:solidFill>
                  <a:srgbClr val="444444"/>
                </a:solidFill>
                <a:latin typeface="Aptos Display"/>
                <a:ea typeface="Segoe Sans Display Regular"/>
                <a:cs typeface="Segoe Sans Display Regular" pitchFamily="34" charset="-120"/>
              </a:rPr>
              <a:t> and </a:t>
            </a:r>
            <a:r>
              <a:rPr lang="en-US" i="1" err="1">
                <a:solidFill>
                  <a:srgbClr val="444444"/>
                </a:solidFill>
                <a:latin typeface="Aptos Display"/>
                <a:ea typeface="Segoe Sans Display Regular"/>
                <a:cs typeface="Segoe Sans Display Regular" pitchFamily="34" charset="-120"/>
              </a:rPr>
              <a:t>Code_Sample_Search</a:t>
            </a:r>
            <a:endParaRPr lang="en-US" err="1">
              <a:solidFill>
                <a:srgbClr val="000000"/>
              </a:solidFill>
              <a:latin typeface="Aptos Display"/>
              <a:ea typeface="Segoe Sans Display Regular"/>
              <a:cs typeface="Segoe Sans Display Regular" pitchFamily="34" charset="-120"/>
            </a:endParaRPr>
          </a:p>
          <a:p>
            <a:pPr marL="285750" lvl="1" indent="-285750">
              <a:buFont typeface="Arial,Sans-Serif"/>
              <a:buChar char="•"/>
            </a:pPr>
            <a:r>
              <a:rPr lang="en-US">
                <a:solidFill>
                  <a:srgbClr val="444444"/>
                </a:solidFill>
                <a:latin typeface="Aptos Display"/>
                <a:ea typeface="Segoe Sans Display Regular"/>
                <a:cs typeface="Segoe Sans Display Regular" pitchFamily="34" charset="-120"/>
              </a:rPr>
              <a:t>Server telemetry and insights</a:t>
            </a:r>
            <a:endParaRPr lang="en-US">
              <a:solidFill>
                <a:srgbClr val="000000"/>
              </a:solidFill>
              <a:latin typeface="Aptos Display"/>
              <a:ea typeface="Segoe Sans Display Regular"/>
              <a:cs typeface="Segoe Sans Display Regular" pitchFamily="34" charset="-120"/>
            </a:endParaRPr>
          </a:p>
          <a:p>
            <a:pPr marL="304165" lvl="1"/>
            <a:endParaRPr lang="en-US">
              <a:solidFill>
                <a:srgbClr val="000000"/>
              </a:solidFill>
              <a:latin typeface="Aptos Display"/>
              <a:ea typeface="Segoe Sans Display Regular" pitchFamily="34" charset="-122"/>
              <a:cs typeface="Segoe Sans Display Regular" pitchFamily="34" charset="-120"/>
            </a:endParaRPr>
          </a:p>
          <a:p>
            <a:r>
              <a:rPr lang="en-US" b="1">
                <a:solidFill>
                  <a:srgbClr val="444444"/>
                </a:solidFill>
                <a:latin typeface="Aptos Display"/>
                <a:ea typeface="Segoe Sans Display Regular"/>
                <a:cs typeface="Segoe Sans Display Regular" pitchFamily="34" charset="-120"/>
              </a:rPr>
              <a:t>Adoption: </a:t>
            </a:r>
            <a:endParaRPr lang="en-US">
              <a:solidFill>
                <a:srgbClr val="000000"/>
              </a:solidFill>
              <a:latin typeface="Aptos Display"/>
              <a:ea typeface="Segoe Sans Display Regular"/>
              <a:cs typeface="Segoe Sans Display Regular" pitchFamily="34" charset="-120"/>
            </a:endParaRPr>
          </a:p>
          <a:p>
            <a:pPr marL="285750" lvl="1" indent="-285750">
              <a:buFont typeface="Arial,Sans-Serif"/>
              <a:buChar char="•"/>
            </a:pPr>
            <a:r>
              <a:rPr lang="en-US" b="1">
                <a:solidFill>
                  <a:srgbClr val="444444"/>
                </a:solidFill>
                <a:latin typeface="Aptos Display"/>
                <a:ea typeface="Segoe Sans Display Regular"/>
                <a:cs typeface="Segoe Sans Display Regular" pitchFamily="34" charset="-120"/>
              </a:rPr>
              <a:t>1 Million</a:t>
            </a:r>
            <a:r>
              <a:rPr lang="en-US">
                <a:solidFill>
                  <a:srgbClr val="444444"/>
                </a:solidFill>
                <a:latin typeface="Aptos Display"/>
                <a:ea typeface="Segoe Sans Display Regular"/>
                <a:cs typeface="Segoe Sans Display Regular" pitchFamily="34" charset="-120"/>
              </a:rPr>
              <a:t> total tool calls to-date! </a:t>
            </a:r>
            <a:endParaRPr lang="en-US">
              <a:solidFill>
                <a:srgbClr val="000000"/>
              </a:solidFill>
              <a:latin typeface="Aptos Display"/>
              <a:ea typeface="Segoe Sans Display Regular"/>
              <a:cs typeface="Segoe Sans Display Regular" pitchFamily="34" charset="-120"/>
            </a:endParaRPr>
          </a:p>
          <a:p>
            <a:pPr marL="285750" lvl="1" indent="-285750">
              <a:buFont typeface="Arial,Sans-Serif"/>
              <a:buChar char="•"/>
            </a:pPr>
            <a:r>
              <a:rPr lang="en-US">
                <a:solidFill>
                  <a:srgbClr val="444444"/>
                </a:solidFill>
                <a:latin typeface="Aptos Display"/>
                <a:ea typeface="Segoe Sans Display Regular"/>
                <a:cs typeface="Segoe Sans Display Regular" pitchFamily="34" charset="-120"/>
              </a:rPr>
              <a:t>Accessible: VS Code, VS, Copilot Studio, Claude</a:t>
            </a:r>
            <a:endParaRPr lang="en-US">
              <a:solidFill>
                <a:srgbClr val="000000"/>
              </a:solidFill>
              <a:latin typeface="Aptos Display"/>
              <a:ea typeface="Segoe Sans Display Regular"/>
              <a:cs typeface="Segoe Sans Display Regular" pitchFamily="34" charset="-120"/>
            </a:endParaRPr>
          </a:p>
          <a:p>
            <a:pPr marL="0" indent="0" algn="l">
              <a:lnSpc>
                <a:spcPts val="1700"/>
              </a:lnSpc>
              <a:spcAft>
                <a:spcPts val="700"/>
              </a:spcAft>
              <a:buNone/>
            </a:pPr>
            <a:endParaRPr lang="en-US" sz="1400">
              <a:latin typeface="Segoe Sans Display Regular"/>
            </a:endParaRPr>
          </a:p>
        </p:txBody>
      </p:sp>
      <p:sp>
        <p:nvSpPr>
          <p:cNvPr id="6" name="Learn MCP Server"/>
          <p:cNvSpPr/>
          <p:nvPr/>
        </p:nvSpPr>
        <p:spPr>
          <a:xfrm>
            <a:off x="679966" y="1431984"/>
            <a:ext cx="2433140" cy="285975"/>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1914"/>
              </a:lnSpc>
            </a:pPr>
            <a:r>
              <a:rPr lang="en-US" sz="1600">
                <a:solidFill>
                  <a:srgbClr val="161616"/>
                </a:solidFill>
                <a:latin typeface="Segoe UI Semibold"/>
                <a:cs typeface="Segoe UI Semibold"/>
              </a:rPr>
              <a:t>Where we've been </a:t>
            </a:r>
            <a:endParaRPr lang="en-US"/>
          </a:p>
        </p:txBody>
      </p:sp>
      <p:pic>
        <p:nvPicPr>
          <p:cNvPr id="7" name="Picture 6" descr="A cartoon of a robot on a road&#10;&#10;AI-generated content may be incorrect.">
            <a:extLst>
              <a:ext uri="{FF2B5EF4-FFF2-40B4-BE49-F238E27FC236}">
                <a16:creationId xmlns:a16="http://schemas.microsoft.com/office/drawing/2014/main" id="{DD2AEE5F-59B3-3D03-1437-327EC002EDCF}"/>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825296" y="1849512"/>
            <a:ext cx="4227992" cy="2818662"/>
          </a:xfrm>
          <a:prstGeom prst="rect">
            <a:avLst/>
          </a:prstGeo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FE8FB7FD-AA89-FC6E-AFFF-FB6124167ED5}"/>
            </a:ext>
          </a:extLst>
        </p:cNvPr>
        <p:cNvGrpSpPr/>
        <p:nvPr/>
      </p:nvGrpSpPr>
      <p:grpSpPr>
        <a:xfrm>
          <a:off x="0" y="0"/>
          <a:ext cx="0" cy="0"/>
          <a:chOff x="0" y="0"/>
          <a:chExt cx="0" cy="0"/>
        </a:xfrm>
      </p:grpSpPr>
      <p:pic>
        <p:nvPicPr>
          <p:cNvPr id="9" name="Picture 8" descr="A screen shot of a video player&#10;&#10;AI-generated content may be incorrect.">
            <a:extLst>
              <a:ext uri="{FF2B5EF4-FFF2-40B4-BE49-F238E27FC236}">
                <a16:creationId xmlns:a16="http://schemas.microsoft.com/office/drawing/2014/main" id="{3DBD02AB-A1F0-C34C-080B-3170081B6065}"/>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2192000" cy="6858000"/>
          </a:xfrm>
          <a:prstGeom prst="rect">
            <a:avLst/>
          </a:prstGeom>
        </p:spPr>
      </p:pic>
      <p:sp>
        <p:nvSpPr>
          <p:cNvPr id="2" name="Sources  where to get help">
            <a:extLst>
              <a:ext uri="{FF2B5EF4-FFF2-40B4-BE49-F238E27FC236}">
                <a16:creationId xmlns:a16="http://schemas.microsoft.com/office/drawing/2014/main" id="{411A874D-D343-DF01-A12D-843F26149AF6}"/>
              </a:ext>
            </a:extLst>
          </p:cNvPr>
          <p:cNvSpPr/>
          <p:nvPr/>
        </p:nvSpPr>
        <p:spPr>
          <a:xfrm>
            <a:off x="429150" y="450141"/>
            <a:ext cx="3860861" cy="349916"/>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2750"/>
              </a:lnSpc>
              <a:spcAft>
                <a:spcPts val="700"/>
              </a:spcAft>
              <a:buNone/>
            </a:pPr>
            <a:r>
              <a:rPr lang="en-US" sz="2400" kern="0" spc="-50">
                <a:solidFill>
                  <a:srgbClr val="FFFFFF"/>
                </a:solidFill>
                <a:latin typeface="Segoe Sans Display Semibold" pitchFamily="34" charset="0"/>
                <a:ea typeface="Segoe Sans Display Semibold" pitchFamily="34" charset="-122"/>
                <a:cs typeface="Segoe Sans Display Semibold" pitchFamily="34" charset="-120"/>
              </a:rPr>
              <a:t>Sources &amp; where to get help</a:t>
            </a:r>
            <a:endParaRPr lang="en-US" sz="2400"/>
          </a:p>
        </p:txBody>
      </p:sp>
      <p:sp>
        <p:nvSpPr>
          <p:cNvPr id="3" name="Learn about using MCP Servers in GitHub Copilot Get started with MCP Servers Build Agents using MCP on Azure">
            <a:extLst>
              <a:ext uri="{FF2B5EF4-FFF2-40B4-BE49-F238E27FC236}">
                <a16:creationId xmlns:a16="http://schemas.microsoft.com/office/drawing/2014/main" id="{68AFEB21-0D9B-8B67-BF56-05725ABDF72B}"/>
              </a:ext>
            </a:extLst>
          </p:cNvPr>
          <p:cNvSpPr/>
          <p:nvPr/>
        </p:nvSpPr>
        <p:spPr>
          <a:xfrm>
            <a:off x="4091142" y="2595525"/>
            <a:ext cx="3387343" cy="126226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285750" indent="-285750">
              <a:lnSpc>
                <a:spcPts val="1700"/>
              </a:lnSpc>
              <a:spcAft>
                <a:spcPts val="700"/>
              </a:spcAft>
              <a:buFont typeface="Arial"/>
              <a:buChar char="•"/>
            </a:pPr>
            <a:r>
              <a:rPr lang="en-US" sz="1400">
                <a:solidFill>
                  <a:srgbClr val="000000"/>
                </a:solidFill>
                <a:latin typeface="Segoe Sans Display Regular"/>
                <a:ea typeface="Segoe Sans Display Regular"/>
                <a:cs typeface="Segoe Sans Display Regular" pitchFamily="34" charset="-120"/>
              </a:rPr>
              <a:t>Learn about </a:t>
            </a:r>
            <a:r>
              <a:rPr lang="en-US" sz="1400" u="sng">
                <a:solidFill>
                  <a:srgbClr val="0078D4"/>
                </a:solidFill>
                <a:latin typeface="Segoe Sans Display Regular"/>
                <a:ea typeface="Segoe Sans Display Regular"/>
                <a:cs typeface="Segoe Sans Display Regular" pitchFamily="34" charset="-120"/>
                <a:hlinkClick r:id="rId4">
                  <a:extLst>
                    <a:ext uri="{A12FA001-AC4F-418D-AE19-62706E023703}">
                      <ahyp:hlinkClr xmlns:ahyp="http://schemas.microsoft.com/office/drawing/2018/hyperlinkcolor" val="tx"/>
                    </a:ext>
                  </a:extLst>
                </a:hlinkClick>
              </a:rPr>
              <a:t>using MCP Servers in GitHub Copilot</a:t>
            </a:r>
            <a:endParaRPr lang="en-US" sz="1400">
              <a:solidFill>
                <a:srgbClr val="000000"/>
              </a:solidFill>
              <a:latin typeface="Segoe Sans Display Regular"/>
              <a:ea typeface="Segoe Sans Display Regular"/>
              <a:cs typeface="Segoe Sans Display Regular" pitchFamily="34" charset="-120"/>
            </a:endParaRPr>
          </a:p>
          <a:p>
            <a:pPr marL="285750" indent="-285750">
              <a:lnSpc>
                <a:spcPts val="1700"/>
              </a:lnSpc>
              <a:spcAft>
                <a:spcPts val="700"/>
              </a:spcAft>
              <a:buFont typeface="Arial"/>
              <a:buChar char="•"/>
            </a:pPr>
            <a:r>
              <a:rPr lang="en-US" sz="1400" u="sng">
                <a:solidFill>
                  <a:srgbClr val="0078D4"/>
                </a:solidFill>
                <a:latin typeface="Segoe Sans Display Regular"/>
                <a:ea typeface="Segoe Sans Display Regular"/>
                <a:cs typeface="Segoe Sans Display Regular" pitchFamily="34" charset="-120"/>
              </a:rPr>
              <a:t>Get started with MCP Servers</a:t>
            </a:r>
          </a:p>
          <a:p>
            <a:pPr marL="285750" indent="-285750">
              <a:lnSpc>
                <a:spcPts val="1700"/>
              </a:lnSpc>
              <a:spcAft>
                <a:spcPts val="700"/>
              </a:spcAft>
              <a:buFont typeface="Arial"/>
              <a:buChar char="•"/>
            </a:pPr>
            <a:r>
              <a:rPr lang="en-US" sz="1400" u="sng">
                <a:solidFill>
                  <a:srgbClr val="0078D4"/>
                </a:solidFill>
                <a:latin typeface="Segoe Sans Display Regular"/>
                <a:ea typeface="Segoe Sans Display Regular"/>
                <a:cs typeface="Segoe Sans Display Regular" pitchFamily="34" charset="-120"/>
              </a:rPr>
              <a:t>Build Agents using MCP on Azure</a:t>
            </a:r>
            <a:endParaRPr lang="en-US" sz="1400">
              <a:latin typeface="Segoe Sans Display Regular"/>
              <a:ea typeface="Segoe Sans Display Regular"/>
            </a:endParaRPr>
          </a:p>
        </p:txBody>
      </p:sp>
      <p:sp>
        <p:nvSpPr>
          <p:cNvPr id="4" name="MCP Servers">
            <a:extLst>
              <a:ext uri="{FF2B5EF4-FFF2-40B4-BE49-F238E27FC236}">
                <a16:creationId xmlns:a16="http://schemas.microsoft.com/office/drawing/2014/main" id="{9425885F-A661-0A44-BB5B-A16DDE344446}"/>
              </a:ext>
            </a:extLst>
          </p:cNvPr>
          <p:cNvSpPr/>
          <p:nvPr/>
        </p:nvSpPr>
        <p:spPr>
          <a:xfrm>
            <a:off x="4091062" y="2129125"/>
            <a:ext cx="1181142" cy="24150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MCP Servers</a:t>
            </a:r>
            <a:endParaRPr lang="en-US" sz="1600"/>
          </a:p>
        </p:txBody>
      </p:sp>
      <p:sp>
        <p:nvSpPr>
          <p:cNvPr id="5" name="akamsLearnMCPBlogMVP Learn MCP GitHub repositoryDiscussions issues examples for configuration and release notes Learn MCP documentationOverview developer reference release notes FAQ get started">
            <a:extLst>
              <a:ext uri="{FF2B5EF4-FFF2-40B4-BE49-F238E27FC236}">
                <a16:creationId xmlns:a16="http://schemas.microsoft.com/office/drawing/2014/main" id="{C41B5F3B-D68A-1B75-428F-57BD8BBD5D8C}"/>
              </a:ext>
            </a:extLst>
          </p:cNvPr>
          <p:cNvSpPr/>
          <p:nvPr/>
        </p:nvSpPr>
        <p:spPr>
          <a:xfrm>
            <a:off x="456488" y="2596005"/>
            <a:ext cx="3491266" cy="2454249"/>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285750" indent="-285750">
              <a:lnSpc>
                <a:spcPts val="1700"/>
              </a:lnSpc>
              <a:spcAft>
                <a:spcPts val="700"/>
              </a:spcAft>
              <a:buFont typeface="Arial"/>
              <a:buChar char="•"/>
            </a:pPr>
            <a:r>
              <a:rPr lang="en-US" sz="1400" u="sng">
                <a:solidFill>
                  <a:srgbClr val="0078D4"/>
                </a:solidFill>
                <a:latin typeface="Segoe Sans Display Regular"/>
                <a:ea typeface="Segoe Sans Display Regular"/>
                <a:cs typeface="Segoe Sans Display Regular" pitchFamily="34" charset="-120"/>
              </a:rPr>
              <a:t>aka.ms/</a:t>
            </a:r>
            <a:r>
              <a:rPr lang="en-US" sz="1400" u="sng" err="1">
                <a:solidFill>
                  <a:srgbClr val="0078D4"/>
                </a:solidFill>
                <a:latin typeface="Segoe Sans Display Regular"/>
                <a:ea typeface="Segoe Sans Display Regular"/>
                <a:cs typeface="Segoe Sans Display Regular" pitchFamily="34" charset="-120"/>
              </a:rPr>
              <a:t>LearnMCPBlogMVP</a:t>
            </a:r>
            <a:endParaRPr lang="en-US" sz="1400" err="1">
              <a:solidFill>
                <a:srgbClr val="000000"/>
              </a:solidFill>
              <a:latin typeface="Segoe Sans Display Regular"/>
              <a:ea typeface="Segoe Sans Display Regular"/>
              <a:cs typeface="Segoe Sans Display Regular" pitchFamily="34" charset="-120"/>
            </a:endParaRPr>
          </a:p>
          <a:p>
            <a:pPr marL="285750" indent="-285750">
              <a:lnSpc>
                <a:spcPts val="1700"/>
              </a:lnSpc>
              <a:spcAft>
                <a:spcPts val="700"/>
              </a:spcAft>
              <a:buFont typeface="Arial"/>
              <a:buChar char="•"/>
            </a:pPr>
            <a:r>
              <a:rPr lang="en-US" sz="1400" u="sng">
                <a:solidFill>
                  <a:srgbClr val="0078D4"/>
                </a:solidFill>
                <a:latin typeface="Segoe Sans Display Regular"/>
                <a:ea typeface="Segoe Sans Display Regular"/>
                <a:cs typeface="Segoe Sans Display Regular" pitchFamily="34" charset="-120"/>
                <a:hlinkClick r:id="rId5">
                  <a:extLst>
                    <a:ext uri="{A12FA001-AC4F-418D-AE19-62706E023703}">
                      <ahyp:hlinkClr xmlns:ahyp="http://schemas.microsoft.com/office/drawing/2018/hyperlinkcolor" val="tx"/>
                    </a:ext>
                  </a:extLst>
                </a:hlinkClick>
              </a:rPr>
              <a:t>Learn MCP GitHub repository</a:t>
            </a:r>
          </a:p>
          <a:p>
            <a:pPr>
              <a:lnSpc>
                <a:spcPts val="1700"/>
              </a:lnSpc>
              <a:spcAft>
                <a:spcPts val="700"/>
              </a:spcAft>
            </a:pPr>
            <a:r>
              <a:rPr lang="en-US" sz="1400">
                <a:solidFill>
                  <a:srgbClr val="000000"/>
                </a:solidFill>
                <a:latin typeface="Segoe Sans Display Regular"/>
                <a:ea typeface="Segoe Sans Display Regular"/>
                <a:cs typeface="Segoe Sans Display Regular" pitchFamily="34" charset="-120"/>
              </a:rPr>
              <a:t>Discussions, issues, examples for configuration, and release notes.</a:t>
            </a:r>
            <a:endParaRPr lang="en-US"/>
          </a:p>
          <a:p>
            <a:pPr marL="285750" indent="-285750">
              <a:lnSpc>
                <a:spcPts val="1700"/>
              </a:lnSpc>
              <a:spcAft>
                <a:spcPts val="700"/>
              </a:spcAft>
              <a:buFont typeface="Arial"/>
              <a:buChar char="•"/>
            </a:pPr>
            <a:r>
              <a:rPr lang="en-US" sz="1400" u="sng">
                <a:solidFill>
                  <a:srgbClr val="0078D4"/>
                </a:solidFill>
                <a:latin typeface="Segoe Sans Display Regular"/>
                <a:ea typeface="Segoe Sans Display Regular"/>
                <a:cs typeface="Segoe Sans Display Regular" pitchFamily="34" charset="-120"/>
                <a:hlinkClick r:id="rId6">
                  <a:extLst>
                    <a:ext uri="{A12FA001-AC4F-418D-AE19-62706E023703}">
                      <ahyp:hlinkClr xmlns:ahyp="http://schemas.microsoft.com/office/drawing/2018/hyperlinkcolor" val="tx"/>
                    </a:ext>
                  </a:extLst>
                </a:hlinkClick>
              </a:rPr>
              <a:t>Learn MCP documentation</a:t>
            </a:r>
            <a:endParaRPr lang="en-US" sz="1400">
              <a:solidFill>
                <a:srgbClr val="000000"/>
              </a:solidFill>
              <a:latin typeface="Segoe Sans Display Regular"/>
              <a:ea typeface="Segoe Sans Display Regular"/>
              <a:cs typeface="Segoe Sans Display Regular" pitchFamily="34" charset="-120"/>
            </a:endParaRPr>
          </a:p>
          <a:p>
            <a:pPr algn="l">
              <a:lnSpc>
                <a:spcPts val="1700"/>
              </a:lnSpc>
              <a:spcAft>
                <a:spcPts val="700"/>
              </a:spcAft>
            </a:pPr>
            <a:r>
              <a:rPr lang="en-US" sz="1400">
                <a:solidFill>
                  <a:srgbClr val="000000"/>
                </a:solidFill>
                <a:latin typeface="Segoe Sans Display Regular"/>
                <a:ea typeface="Segoe Sans Display Regular"/>
                <a:cs typeface="Segoe Sans Display Regular" pitchFamily="34" charset="-120"/>
              </a:rPr>
              <a:t>Overview, developer reference, release notes, FAQ, get started.</a:t>
            </a:r>
            <a:endParaRPr lang="en-US" sz="1400">
              <a:latin typeface="Segoe Sans Display Regular"/>
              <a:ea typeface="Segoe Sans Display Regular"/>
            </a:endParaRPr>
          </a:p>
        </p:txBody>
      </p:sp>
      <p:sp>
        <p:nvSpPr>
          <p:cNvPr id="6" name="Learn MCP Server">
            <a:extLst>
              <a:ext uri="{FF2B5EF4-FFF2-40B4-BE49-F238E27FC236}">
                <a16:creationId xmlns:a16="http://schemas.microsoft.com/office/drawing/2014/main" id="{8850CA7D-90EC-EBE0-194C-A159136625EB}"/>
              </a:ext>
            </a:extLst>
          </p:cNvPr>
          <p:cNvSpPr/>
          <p:nvPr/>
        </p:nvSpPr>
        <p:spPr>
          <a:xfrm>
            <a:off x="456406" y="2129675"/>
            <a:ext cx="1663742" cy="24158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indent="0" algn="l">
              <a:lnSpc>
                <a:spcPts val="1915"/>
              </a:lnSpc>
              <a:buNone/>
            </a:pPr>
            <a:r>
              <a:rPr lang="en-US" sz="1600">
                <a:solidFill>
                  <a:srgbClr val="161616"/>
                </a:solidFill>
                <a:latin typeface="Segoe UI Semibold" pitchFamily="34" charset="0"/>
                <a:ea typeface="Segoe UI Semibold" pitchFamily="34" charset="-122"/>
                <a:cs typeface="Segoe UI Semibold" pitchFamily="34" charset="-120"/>
              </a:rPr>
              <a:t>Learn MCP Server</a:t>
            </a:r>
            <a:endParaRPr lang="en-US" sz="1600"/>
          </a:p>
        </p:txBody>
      </p:sp>
    </p:spTree>
    <p:extLst>
      <p:ext uri="{BB962C8B-B14F-4D97-AF65-F5344CB8AC3E}">
        <p14:creationId xmlns:p14="http://schemas.microsoft.com/office/powerpoint/2010/main" val="55638379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9FFDEE-14CA-272E-B524-09E3C9B6A3D5}"/>
            </a:ext>
          </a:extLst>
        </p:cNvPr>
        <p:cNvGrpSpPr/>
        <p:nvPr/>
      </p:nvGrpSpPr>
      <p:grpSpPr>
        <a:xfrm>
          <a:off x="0" y="0"/>
          <a:ext cx="0" cy="0"/>
          <a:chOff x="0" y="0"/>
          <a:chExt cx="0" cy="0"/>
        </a:xfrm>
      </p:grpSpPr>
      <p:sp>
        <p:nvSpPr>
          <p:cNvPr id="10" name="Oval 9">
            <a:extLst>
              <a:ext uri="{FF2B5EF4-FFF2-40B4-BE49-F238E27FC236}">
                <a16:creationId xmlns:a16="http://schemas.microsoft.com/office/drawing/2014/main" id="{4E787CF3-CDC6-D219-F116-AD011BD6C219}"/>
              </a:ext>
              <a:ext uri="{C183D7F6-B498-43B3-948B-1728B52AA6E4}">
                <adec:decorative xmlns:adec="http://schemas.microsoft.com/office/drawing/2017/decorative" val="1"/>
              </a:ext>
            </a:extLst>
          </p:cNvPr>
          <p:cNvSpPr/>
          <p:nvPr/>
        </p:nvSpPr>
        <p:spPr bwMode="auto">
          <a:xfrm>
            <a:off x="-2575796" y="2760120"/>
            <a:ext cx="17418283" cy="11575630"/>
          </a:xfrm>
          <a:prstGeom prst="ellipse">
            <a:avLst/>
          </a:prstGeom>
          <a:gradFill flip="none" rotWithShape="1">
            <a:gsLst>
              <a:gs pos="90000">
                <a:srgbClr val="34284E"/>
              </a:gs>
              <a:gs pos="10000">
                <a:srgbClr val="194449"/>
              </a:gs>
              <a:gs pos="50000">
                <a:srgbClr val="1F3353"/>
              </a:gs>
            </a:gsLst>
            <a:lin ang="0" scaled="1"/>
            <a:tileRect/>
          </a:gradFill>
          <a:ln>
            <a:noFill/>
            <a:headEnd type="none" w="med" len="med"/>
            <a:tailEnd type="none" w="med" len="med"/>
          </a:ln>
          <a:effectLst>
            <a:softEdge rad="1270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4000" b="0" i="0" u="none" strike="noStrike" kern="1200" cap="none" spc="0" normalizeH="0" baseline="0" noProof="0">
              <a:ln>
                <a:noFill/>
              </a:ln>
              <a:noFill/>
              <a:effectLst/>
              <a:uLnTx/>
              <a:uFillTx/>
              <a:latin typeface="Segoe UI Variable Display" pitchFamily="2" charset="0"/>
              <a:ea typeface="+mn-ea"/>
              <a:cs typeface="Segoe UI" pitchFamily="34" charset="0"/>
            </a:endParaRPr>
          </a:p>
        </p:txBody>
      </p:sp>
      <p:sp>
        <p:nvSpPr>
          <p:cNvPr id="54" name="Rectangle 2">
            <a:extLst>
              <a:ext uri="{FF2B5EF4-FFF2-40B4-BE49-F238E27FC236}">
                <a16:creationId xmlns:a16="http://schemas.microsoft.com/office/drawing/2014/main" id="{6E28DFC4-82A8-2C4A-0354-344A223AD3AC}"/>
              </a:ext>
              <a:ext uri="{C183D7F6-B498-43B3-948B-1728B52AA6E4}">
                <adec:decorative xmlns:adec="http://schemas.microsoft.com/office/drawing/2017/decorative" val="1"/>
              </a:ext>
            </a:extLst>
          </p:cNvPr>
          <p:cNvSpPr/>
          <p:nvPr/>
        </p:nvSpPr>
        <p:spPr bwMode="auto">
          <a:xfrm flipH="1">
            <a:off x="6133346" y="0"/>
            <a:ext cx="6058654" cy="3136704"/>
          </a:xfrm>
          <a:custGeom>
            <a:avLst/>
            <a:gdLst>
              <a:gd name="connsiteX0" fmla="*/ 0 w 6144264"/>
              <a:gd name="connsiteY0" fmla="*/ 0 h 3136704"/>
              <a:gd name="connsiteX1" fmla="*/ 6144264 w 6144264"/>
              <a:gd name="connsiteY1" fmla="*/ 0 h 3136704"/>
              <a:gd name="connsiteX2" fmla="*/ 6144264 w 6144264"/>
              <a:gd name="connsiteY2" fmla="*/ 3136704 h 3136704"/>
              <a:gd name="connsiteX3" fmla="*/ 0 w 6144264"/>
              <a:gd name="connsiteY3" fmla="*/ 3136704 h 3136704"/>
              <a:gd name="connsiteX4" fmla="*/ 0 w 6144264"/>
              <a:gd name="connsiteY4" fmla="*/ 0 h 3136704"/>
              <a:gd name="connsiteX0" fmla="*/ 0 w 6144264"/>
              <a:gd name="connsiteY0" fmla="*/ 0 h 3167184"/>
              <a:gd name="connsiteX1" fmla="*/ 6144264 w 6144264"/>
              <a:gd name="connsiteY1" fmla="*/ 0 h 3167184"/>
              <a:gd name="connsiteX2" fmla="*/ 6144264 w 6144264"/>
              <a:gd name="connsiteY2" fmla="*/ 3136704 h 3167184"/>
              <a:gd name="connsiteX3" fmla="*/ 5661660 w 6144264"/>
              <a:gd name="connsiteY3" fmla="*/ 3167184 h 3167184"/>
              <a:gd name="connsiteX4" fmla="*/ 0 w 6144264"/>
              <a:gd name="connsiteY4" fmla="*/ 0 h 3167184"/>
              <a:gd name="connsiteX0" fmla="*/ 0 w 6144264"/>
              <a:gd name="connsiteY0" fmla="*/ 0 h 3136704"/>
              <a:gd name="connsiteX1" fmla="*/ 6144264 w 6144264"/>
              <a:gd name="connsiteY1" fmla="*/ 0 h 3136704"/>
              <a:gd name="connsiteX2" fmla="*/ 6144264 w 6144264"/>
              <a:gd name="connsiteY2" fmla="*/ 3136704 h 3136704"/>
              <a:gd name="connsiteX3" fmla="*/ 5631180 w 6144264"/>
              <a:gd name="connsiteY3" fmla="*/ 3136704 h 3136704"/>
              <a:gd name="connsiteX4" fmla="*/ 0 w 6144264"/>
              <a:gd name="connsiteY4" fmla="*/ 0 h 31367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44264" h="3136704">
                <a:moveTo>
                  <a:pt x="0" y="0"/>
                </a:moveTo>
                <a:lnTo>
                  <a:pt x="6144264" y="0"/>
                </a:lnTo>
                <a:lnTo>
                  <a:pt x="6144264" y="3136704"/>
                </a:lnTo>
                <a:lnTo>
                  <a:pt x="5631180" y="3136704"/>
                </a:lnTo>
                <a:lnTo>
                  <a:pt x="0" y="0"/>
                </a:lnTo>
                <a:close/>
              </a:path>
            </a:pathLst>
          </a:cu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27" name="Title 30">
            <a:extLst>
              <a:ext uri="{FF2B5EF4-FFF2-40B4-BE49-F238E27FC236}">
                <a16:creationId xmlns:a16="http://schemas.microsoft.com/office/drawing/2014/main" id="{73084B42-735D-B941-840F-D584BA6657B7}"/>
              </a:ext>
            </a:extLst>
          </p:cNvPr>
          <p:cNvSpPr>
            <a:spLocks noGrp="1"/>
          </p:cNvSpPr>
          <p:nvPr>
            <p:ph type="title"/>
          </p:nvPr>
        </p:nvSpPr>
        <p:spPr>
          <a:xfrm>
            <a:off x="1956812" y="457200"/>
            <a:ext cx="8278377" cy="553998"/>
          </a:xfrm>
        </p:spPr>
        <p:txBody>
          <a:bodyPr/>
          <a:lstStyle/>
          <a:p>
            <a:pPr algn="ctr"/>
            <a:r>
              <a:rPr lang="en-GB"/>
              <a:t>AI brings new challenges</a:t>
            </a:r>
          </a:p>
        </p:txBody>
      </p:sp>
      <p:grpSp>
        <p:nvGrpSpPr>
          <p:cNvPr id="25" name="Group 24" descr="Governance&#10;How can I control cost and ensure compliance of AI systems?&#10;">
            <a:extLst>
              <a:ext uri="{FF2B5EF4-FFF2-40B4-BE49-F238E27FC236}">
                <a16:creationId xmlns:a16="http://schemas.microsoft.com/office/drawing/2014/main" id="{EB6CCCD0-86A6-4D41-FCB6-C30EB4E090D3}"/>
              </a:ext>
            </a:extLst>
          </p:cNvPr>
          <p:cNvGrpSpPr/>
          <p:nvPr/>
        </p:nvGrpSpPr>
        <p:grpSpPr>
          <a:xfrm>
            <a:off x="590759" y="1436688"/>
            <a:ext cx="2089366" cy="4289255"/>
            <a:chOff x="590759" y="1436688"/>
            <a:chExt cx="2089366" cy="4289255"/>
          </a:xfrm>
        </p:grpSpPr>
        <p:sp>
          <p:nvSpPr>
            <p:cNvPr id="2" name="Rectangle: Rounded Corners 1">
              <a:extLst>
                <a:ext uri="{FF2B5EF4-FFF2-40B4-BE49-F238E27FC236}">
                  <a16:creationId xmlns:a16="http://schemas.microsoft.com/office/drawing/2014/main" id="{8636EB78-2248-C42B-D52A-73CDE05529A8}"/>
                </a:ext>
                <a:ext uri="{C183D7F6-B498-43B3-948B-1728B52AA6E4}">
                  <adec:decorative xmlns:adec="http://schemas.microsoft.com/office/drawing/2017/decorative" val="1"/>
                </a:ext>
              </a:extLst>
            </p:cNvPr>
            <p:cNvSpPr/>
            <p:nvPr/>
          </p:nvSpPr>
          <p:spPr bwMode="auto">
            <a:xfrm>
              <a:off x="590759" y="1436688"/>
              <a:ext cx="2089366" cy="4289255"/>
            </a:xfrm>
            <a:prstGeom prst="roundRect">
              <a:avLst>
                <a:gd name="adj" fmla="val 1121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IE"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14" name="Oval 13">
              <a:extLst>
                <a:ext uri="{FF2B5EF4-FFF2-40B4-BE49-F238E27FC236}">
                  <a16:creationId xmlns:a16="http://schemas.microsoft.com/office/drawing/2014/main" id="{C371AD71-4ACB-9974-4DEE-B11F3BCD8A8E}"/>
                </a:ext>
                <a:ext uri="{C183D7F6-B498-43B3-948B-1728B52AA6E4}">
                  <adec:decorative xmlns:adec="http://schemas.microsoft.com/office/drawing/2017/decorative" val="1"/>
                </a:ext>
              </a:extLst>
            </p:cNvPr>
            <p:cNvSpPr/>
            <p:nvPr/>
          </p:nvSpPr>
          <p:spPr bwMode="auto">
            <a:xfrm>
              <a:off x="1097784" y="2011035"/>
              <a:ext cx="1075317" cy="1069835"/>
            </a:xfrm>
            <a:prstGeom prst="ellipse">
              <a:avLst/>
            </a:prstGeom>
            <a:gradFill flip="none" rotWithShape="1">
              <a:gsLst>
                <a:gs pos="0">
                  <a:srgbClr val="318582"/>
                </a:gs>
                <a:gs pos="100000">
                  <a:srgbClr val="1A76A3"/>
                </a:gs>
              </a:gsLst>
              <a:lin ang="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endParaRPr>
            </a:p>
          </p:txBody>
        </p:sp>
        <p:sp>
          <p:nvSpPr>
            <p:cNvPr id="34" name="Text Placeholder 3">
              <a:extLst>
                <a:ext uri="{FF2B5EF4-FFF2-40B4-BE49-F238E27FC236}">
                  <a16:creationId xmlns:a16="http://schemas.microsoft.com/office/drawing/2014/main" id="{10E24C25-02C9-CF59-FA5C-4DF70F3262C4}"/>
                </a:ext>
              </a:extLst>
            </p:cNvPr>
            <p:cNvSpPr txBox="1">
              <a:spLocks/>
            </p:cNvSpPr>
            <p:nvPr/>
          </p:nvSpPr>
          <p:spPr>
            <a:xfrm>
              <a:off x="734045" y="3575929"/>
              <a:ext cx="1802795" cy="30777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Sans Text Light" pitchFamily="2" charset="0"/>
                  <a:ea typeface="+mn-ea"/>
                  <a:cs typeface="Segoe Sans Text Ligh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Sans Text Light" pitchFamily="2" charset="0"/>
                  <a:ea typeface="+mn-ea"/>
                  <a:cs typeface="Segoe Sans Text Light" pitchFamily="2" charset="0"/>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Sans Text Light" pitchFamily="2" charset="0"/>
                  <a:ea typeface="+mn-ea"/>
                  <a:cs typeface="Segoe Sans Text Light" pitchFamily="2" charset="0"/>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GB" sz="20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Governance</a:t>
              </a:r>
              <a:endParaRPr kumimoji="0" lang="en-US" sz="20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endParaRPr>
            </a:p>
          </p:txBody>
        </p:sp>
        <p:sp>
          <p:nvSpPr>
            <p:cNvPr id="46" name="TextBox 45">
              <a:extLst>
                <a:ext uri="{FF2B5EF4-FFF2-40B4-BE49-F238E27FC236}">
                  <a16:creationId xmlns:a16="http://schemas.microsoft.com/office/drawing/2014/main" id="{D54B1ADD-F373-8C9F-9482-8D4703369BD1}"/>
                </a:ext>
              </a:extLst>
            </p:cNvPr>
            <p:cNvSpPr txBox="1"/>
            <p:nvPr/>
          </p:nvSpPr>
          <p:spPr>
            <a:xfrm>
              <a:off x="809824" y="4491096"/>
              <a:ext cx="1651237" cy="861774"/>
            </a:xfrm>
            <a:prstGeom prst="rect">
              <a:avLst/>
            </a:prstGeom>
            <a:noFill/>
            <a:ln w="19050" cap="rnd">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algn="ctr" defTabSz="932449">
                <a:spcBef>
                  <a:spcPts val="200"/>
                </a:spcBef>
                <a:defRPr sz="2400">
                  <a:gradFill>
                    <a:gsLst>
                      <a:gs pos="20280">
                        <a:srgbClr val="000000"/>
                      </a:gs>
                      <a:gs pos="41958">
                        <a:srgbClr val="000000"/>
                      </a:gs>
                    </a:gsLst>
                    <a:lin ang="0" scaled="0"/>
                  </a:gra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49"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a:ln>
                    <a:noFill/>
                  </a:ln>
                  <a:solidFill>
                    <a:srgbClr val="FFFFFF"/>
                  </a:solidFill>
                  <a:effectLst/>
                  <a:uLnTx/>
                  <a:uFillTx/>
                  <a:latin typeface="Segoe UI Variable Display" pitchFamily="2" charset="0"/>
                  <a:ea typeface="+mn-ea"/>
                  <a:cs typeface="+mn-cs"/>
                </a:rPr>
                <a:t>How can I control cost and ensure compliance of AI systems?</a:t>
              </a:r>
            </a:p>
          </p:txBody>
        </p:sp>
        <p:pic>
          <p:nvPicPr>
            <p:cNvPr id="24" name="Graphic 23">
              <a:extLst>
                <a:ext uri="{FF2B5EF4-FFF2-40B4-BE49-F238E27FC236}">
                  <a16:creationId xmlns:a16="http://schemas.microsoft.com/office/drawing/2014/main" id="{3ADAC405-E634-BE4D-1E72-2776624EDA2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46806" y="2257316"/>
              <a:ext cx="577273" cy="577273"/>
            </a:xfrm>
            <a:prstGeom prst="rect">
              <a:avLst/>
            </a:prstGeom>
          </p:spPr>
        </p:pic>
      </p:grpSp>
      <p:grpSp>
        <p:nvGrpSpPr>
          <p:cNvPr id="49" name="Group 48" descr="Scalability&#10;How do I prepare my systems for the proliferation of AI agents?&#10;">
            <a:extLst>
              <a:ext uri="{FF2B5EF4-FFF2-40B4-BE49-F238E27FC236}">
                <a16:creationId xmlns:a16="http://schemas.microsoft.com/office/drawing/2014/main" id="{7AE7850C-AB52-C07A-C1CF-34C8D96C465F}"/>
              </a:ext>
            </a:extLst>
          </p:cNvPr>
          <p:cNvGrpSpPr/>
          <p:nvPr/>
        </p:nvGrpSpPr>
        <p:grpSpPr>
          <a:xfrm>
            <a:off x="2822764" y="1436688"/>
            <a:ext cx="2089366" cy="4289255"/>
            <a:chOff x="2822764" y="1436688"/>
            <a:chExt cx="2089366" cy="4289255"/>
          </a:xfrm>
        </p:grpSpPr>
        <p:sp>
          <p:nvSpPr>
            <p:cNvPr id="3" name="Rectangle: Rounded Corners 2">
              <a:extLst>
                <a:ext uri="{FF2B5EF4-FFF2-40B4-BE49-F238E27FC236}">
                  <a16:creationId xmlns:a16="http://schemas.microsoft.com/office/drawing/2014/main" id="{4329AAFA-D045-F5B7-BE6D-A215B6AC14BF}"/>
                </a:ext>
                <a:ext uri="{C183D7F6-B498-43B3-948B-1728B52AA6E4}">
                  <adec:decorative xmlns:adec="http://schemas.microsoft.com/office/drawing/2017/decorative" val="1"/>
                </a:ext>
              </a:extLst>
            </p:cNvPr>
            <p:cNvSpPr/>
            <p:nvPr/>
          </p:nvSpPr>
          <p:spPr bwMode="auto">
            <a:xfrm>
              <a:off x="2822764" y="1436688"/>
              <a:ext cx="2089366" cy="4289255"/>
            </a:xfrm>
            <a:prstGeom prst="roundRect">
              <a:avLst>
                <a:gd name="adj" fmla="val 1121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IE"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grpSp>
          <p:nvGrpSpPr>
            <p:cNvPr id="21" name="Group 20">
              <a:extLst>
                <a:ext uri="{FF2B5EF4-FFF2-40B4-BE49-F238E27FC236}">
                  <a16:creationId xmlns:a16="http://schemas.microsoft.com/office/drawing/2014/main" id="{85D4B908-2798-B9AD-7D41-0BF7086293D7}"/>
                </a:ext>
              </a:extLst>
            </p:cNvPr>
            <p:cNvGrpSpPr/>
            <p:nvPr/>
          </p:nvGrpSpPr>
          <p:grpSpPr>
            <a:xfrm>
              <a:off x="3329789" y="2011035"/>
              <a:ext cx="1075317" cy="1069835"/>
              <a:chOff x="5507608" y="-1442311"/>
              <a:chExt cx="1075317" cy="1069835"/>
            </a:xfrm>
          </p:grpSpPr>
          <p:sp>
            <p:nvSpPr>
              <p:cNvPr id="28" name="Oval 27">
                <a:extLst>
                  <a:ext uri="{FF2B5EF4-FFF2-40B4-BE49-F238E27FC236}">
                    <a16:creationId xmlns:a16="http://schemas.microsoft.com/office/drawing/2014/main" id="{9AF0C669-AFB4-A45C-53B6-741F83F157B7}"/>
                  </a:ext>
                  <a:ext uri="{C183D7F6-B498-43B3-948B-1728B52AA6E4}">
                    <adec:decorative xmlns:adec="http://schemas.microsoft.com/office/drawing/2017/decorative" val="1"/>
                  </a:ext>
                </a:extLst>
              </p:cNvPr>
              <p:cNvSpPr/>
              <p:nvPr/>
            </p:nvSpPr>
            <p:spPr bwMode="auto">
              <a:xfrm>
                <a:off x="5507608" y="-1442311"/>
                <a:ext cx="1075317" cy="1069835"/>
              </a:xfrm>
              <a:prstGeom prst="ellipse">
                <a:avLst/>
              </a:prstGeom>
              <a:gradFill flip="none" rotWithShape="1">
                <a:gsLst>
                  <a:gs pos="0">
                    <a:srgbClr val="1874A5"/>
                  </a:gs>
                  <a:gs pos="100000">
                    <a:srgbClr val="2166B7"/>
                  </a:gs>
                </a:gsLst>
                <a:lin ang="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endParaRPr>
              </a:p>
            </p:txBody>
          </p:sp>
          <p:pic>
            <p:nvPicPr>
              <p:cNvPr id="29" name="Graphic 28" descr="Maximise with solid fill">
                <a:extLst>
                  <a:ext uri="{FF2B5EF4-FFF2-40B4-BE49-F238E27FC236}">
                    <a16:creationId xmlns:a16="http://schemas.microsoft.com/office/drawing/2014/main" id="{A073A731-5929-FD10-BF1E-D28410D74D40}"/>
                  </a:ext>
                </a:extLst>
              </p:cNvPr>
              <p:cNvPicPr>
                <a:picLocks noChangeAspect="1"/>
              </p:cNvPicPr>
              <p:nvPr/>
            </p:nvPicPr>
            <p:blipFill>
              <a:blip r:embed="rId5">
                <a:extLst>
                  <a:ext uri="{96DAC541-7B7A-43D3-8B79-37D633B846F1}">
                    <asvg:svgBlip xmlns:asvg="http://schemas.microsoft.com/office/drawing/2016/SVG/main" r:embed="rId6"/>
                  </a:ext>
                </a:extLst>
              </a:blip>
              <a:srcRect l="69" r="69"/>
              <a:stretch/>
            </p:blipFill>
            <p:spPr>
              <a:xfrm>
                <a:off x="5761775" y="-1191279"/>
                <a:ext cx="566983" cy="567771"/>
              </a:xfrm>
              <a:prstGeom prst="rect">
                <a:avLst/>
              </a:prstGeom>
            </p:spPr>
          </p:pic>
        </p:grpSp>
        <p:sp>
          <p:nvSpPr>
            <p:cNvPr id="35" name="Text Placeholder 4">
              <a:extLst>
                <a:ext uri="{FF2B5EF4-FFF2-40B4-BE49-F238E27FC236}">
                  <a16:creationId xmlns:a16="http://schemas.microsoft.com/office/drawing/2014/main" id="{5BA0811A-9A8F-65A7-6F23-C6441CFE5C3A}"/>
                </a:ext>
              </a:extLst>
            </p:cNvPr>
            <p:cNvSpPr txBox="1">
              <a:spLocks/>
            </p:cNvSpPr>
            <p:nvPr/>
          </p:nvSpPr>
          <p:spPr>
            <a:xfrm>
              <a:off x="2911287" y="3575929"/>
              <a:ext cx="1912320" cy="30777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Sans Text Light" pitchFamily="2" charset="0"/>
                  <a:ea typeface="+mn-ea"/>
                  <a:cs typeface="Segoe Sans Text Ligh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Sans Text Light" pitchFamily="2" charset="0"/>
                  <a:ea typeface="+mn-ea"/>
                  <a:cs typeface="Segoe Sans Text Light" pitchFamily="2" charset="0"/>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Sans Text Light" pitchFamily="2" charset="0"/>
                  <a:ea typeface="+mn-ea"/>
                  <a:cs typeface="Segoe Sans Text Light" pitchFamily="2" charset="0"/>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GB" sz="20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Scalability</a:t>
              </a:r>
            </a:p>
          </p:txBody>
        </p:sp>
        <p:sp>
          <p:nvSpPr>
            <p:cNvPr id="45" name="TextBox 44">
              <a:extLst>
                <a:ext uri="{FF2B5EF4-FFF2-40B4-BE49-F238E27FC236}">
                  <a16:creationId xmlns:a16="http://schemas.microsoft.com/office/drawing/2014/main" id="{10F0FBEF-3921-E73E-B468-B342131C0EB5}"/>
                </a:ext>
              </a:extLst>
            </p:cNvPr>
            <p:cNvSpPr txBox="1"/>
            <p:nvPr/>
          </p:nvSpPr>
          <p:spPr>
            <a:xfrm>
              <a:off x="3041829" y="4491096"/>
              <a:ext cx="1651237" cy="861774"/>
            </a:xfrm>
            <a:prstGeom prst="rect">
              <a:avLst/>
            </a:prstGeom>
            <a:noFill/>
            <a:ln w="19050" cap="rnd">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algn="ctr" defTabSz="932449">
                <a:spcBef>
                  <a:spcPts val="200"/>
                </a:spcBef>
                <a:defRPr sz="2400">
                  <a:gradFill>
                    <a:gsLst>
                      <a:gs pos="20280">
                        <a:srgbClr val="000000"/>
                      </a:gs>
                      <a:gs pos="41958">
                        <a:srgbClr val="000000"/>
                      </a:gs>
                    </a:gsLst>
                    <a:lin ang="0" scaled="0"/>
                  </a:gra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49"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a:ln>
                    <a:noFill/>
                  </a:ln>
                  <a:solidFill>
                    <a:srgbClr val="FFFFFF"/>
                  </a:solidFill>
                  <a:effectLst/>
                  <a:uLnTx/>
                  <a:uFillTx/>
                  <a:latin typeface="Segoe UI Variable Display" pitchFamily="2" charset="0"/>
                  <a:ea typeface="+mn-ea"/>
                  <a:cs typeface="+mn-cs"/>
                </a:rPr>
                <a:t>How do I prepare my systems for the proliferation of AI agents?</a:t>
              </a:r>
            </a:p>
          </p:txBody>
        </p:sp>
      </p:grpSp>
      <p:grpSp>
        <p:nvGrpSpPr>
          <p:cNvPr id="63" name="Group 62" descr="Security &#10;&amp; Safety&#10;How can I secure my AI systems, protect them from threats, and ensure user safety?&#10;">
            <a:extLst>
              <a:ext uri="{FF2B5EF4-FFF2-40B4-BE49-F238E27FC236}">
                <a16:creationId xmlns:a16="http://schemas.microsoft.com/office/drawing/2014/main" id="{A3CE5B7B-1985-14D9-5C81-ABFE8FE95636}"/>
              </a:ext>
            </a:extLst>
          </p:cNvPr>
          <p:cNvGrpSpPr/>
          <p:nvPr/>
        </p:nvGrpSpPr>
        <p:grpSpPr>
          <a:xfrm>
            <a:off x="4835041" y="1436688"/>
            <a:ext cx="2467359" cy="4289255"/>
            <a:chOff x="4835041" y="1436688"/>
            <a:chExt cx="2467359" cy="4289255"/>
          </a:xfrm>
        </p:grpSpPr>
        <p:sp>
          <p:nvSpPr>
            <p:cNvPr id="7" name="Rectangle: Rounded Corners 6">
              <a:extLst>
                <a:ext uri="{FF2B5EF4-FFF2-40B4-BE49-F238E27FC236}">
                  <a16:creationId xmlns:a16="http://schemas.microsoft.com/office/drawing/2014/main" id="{43AA0C4C-3C41-4B5F-743F-7263C3FFEE5D}"/>
                </a:ext>
                <a:ext uri="{C183D7F6-B498-43B3-948B-1728B52AA6E4}">
                  <adec:decorative xmlns:adec="http://schemas.microsoft.com/office/drawing/2017/decorative" val="1"/>
                </a:ext>
              </a:extLst>
            </p:cNvPr>
            <p:cNvSpPr/>
            <p:nvPr/>
          </p:nvSpPr>
          <p:spPr bwMode="auto">
            <a:xfrm>
              <a:off x="5024037" y="1436688"/>
              <a:ext cx="2089366" cy="4289255"/>
            </a:xfrm>
            <a:prstGeom prst="roundRect">
              <a:avLst>
                <a:gd name="adj" fmla="val 1121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IE"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32" name="Oval 31">
              <a:extLst>
                <a:ext uri="{FF2B5EF4-FFF2-40B4-BE49-F238E27FC236}">
                  <a16:creationId xmlns:a16="http://schemas.microsoft.com/office/drawing/2014/main" id="{8F9D6AA3-B72D-92BC-0FB8-224BA755EBC2}"/>
                </a:ext>
                <a:ext uri="{C183D7F6-B498-43B3-948B-1728B52AA6E4}">
                  <adec:decorative xmlns:adec="http://schemas.microsoft.com/office/drawing/2017/decorative" val="1"/>
                </a:ext>
              </a:extLst>
            </p:cNvPr>
            <p:cNvSpPr/>
            <p:nvPr/>
          </p:nvSpPr>
          <p:spPr bwMode="auto">
            <a:xfrm>
              <a:off x="5531062" y="2011035"/>
              <a:ext cx="1075317" cy="1069835"/>
            </a:xfrm>
            <a:prstGeom prst="ellipse">
              <a:avLst/>
            </a:prstGeom>
            <a:gradFill flip="none" rotWithShape="1">
              <a:gsLst>
                <a:gs pos="0">
                  <a:srgbClr val="2366B7"/>
                </a:gs>
                <a:gs pos="100000">
                  <a:srgbClr val="5D5BB0"/>
                </a:gs>
              </a:gsLst>
              <a:lin ang="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endParaRPr>
            </a:p>
          </p:txBody>
        </p:sp>
        <p:sp>
          <p:nvSpPr>
            <p:cNvPr id="37" name="Text Placeholder 8">
              <a:extLst>
                <a:ext uri="{FF2B5EF4-FFF2-40B4-BE49-F238E27FC236}">
                  <a16:creationId xmlns:a16="http://schemas.microsoft.com/office/drawing/2014/main" id="{FFA6FFA8-2AC3-416A-3D95-C258DFB1E964}"/>
                </a:ext>
              </a:extLst>
            </p:cNvPr>
            <p:cNvSpPr txBox="1">
              <a:spLocks/>
            </p:cNvSpPr>
            <p:nvPr/>
          </p:nvSpPr>
          <p:spPr>
            <a:xfrm>
              <a:off x="4835041" y="3422041"/>
              <a:ext cx="2467359" cy="615553"/>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Sans Text Light" pitchFamily="2" charset="0"/>
                  <a:ea typeface="+mn-ea"/>
                  <a:cs typeface="Segoe Sans Text Ligh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Sans Text Light" pitchFamily="2" charset="0"/>
                  <a:ea typeface="+mn-ea"/>
                  <a:cs typeface="Segoe Sans Text Light" pitchFamily="2" charset="0"/>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Sans Text Light" pitchFamily="2" charset="0"/>
                  <a:ea typeface="+mn-ea"/>
                  <a:cs typeface="Segoe Sans Text Light" pitchFamily="2" charset="0"/>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GB" sz="20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Security </a:t>
              </a:r>
              <a:br>
                <a:rPr kumimoji="0" lang="en-GB" sz="20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br>
              <a:r>
                <a:rPr kumimoji="0" lang="en-GB" sz="20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&amp; Safety</a:t>
              </a:r>
            </a:p>
          </p:txBody>
        </p:sp>
        <p:sp>
          <p:nvSpPr>
            <p:cNvPr id="44" name="TextBox 43">
              <a:extLst>
                <a:ext uri="{FF2B5EF4-FFF2-40B4-BE49-F238E27FC236}">
                  <a16:creationId xmlns:a16="http://schemas.microsoft.com/office/drawing/2014/main" id="{BBB00D2B-9F51-EDD8-77B6-B1CE44F98A18}"/>
                </a:ext>
              </a:extLst>
            </p:cNvPr>
            <p:cNvSpPr txBox="1"/>
            <p:nvPr/>
          </p:nvSpPr>
          <p:spPr>
            <a:xfrm>
              <a:off x="5243102" y="4491096"/>
              <a:ext cx="1651237" cy="1077218"/>
            </a:xfrm>
            <a:prstGeom prst="rect">
              <a:avLst/>
            </a:prstGeom>
            <a:noFill/>
            <a:ln w="19050" cap="rnd">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algn="ctr" defTabSz="932449">
                <a:spcBef>
                  <a:spcPts val="200"/>
                </a:spcBef>
                <a:defRPr sz="2400">
                  <a:gradFill>
                    <a:gsLst>
                      <a:gs pos="20280">
                        <a:srgbClr val="000000"/>
                      </a:gs>
                      <a:gs pos="41958">
                        <a:srgbClr val="000000"/>
                      </a:gs>
                    </a:gsLst>
                    <a:lin ang="0" scaled="0"/>
                  </a:gra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49"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a:ln>
                    <a:noFill/>
                  </a:ln>
                  <a:solidFill>
                    <a:srgbClr val="FFFFFF"/>
                  </a:solidFill>
                  <a:effectLst/>
                  <a:uLnTx/>
                  <a:uFillTx/>
                  <a:latin typeface="Segoe UI Variable Display" pitchFamily="2" charset="0"/>
                  <a:ea typeface="+mn-ea"/>
                  <a:cs typeface="+mn-cs"/>
                </a:rPr>
                <a:t>How can I secure my AI systems, protect them from threats, and ensure user safety?</a:t>
              </a:r>
            </a:p>
          </p:txBody>
        </p:sp>
        <p:pic>
          <p:nvPicPr>
            <p:cNvPr id="62" name="Graphic 61">
              <a:extLst>
                <a:ext uri="{FF2B5EF4-FFF2-40B4-BE49-F238E27FC236}">
                  <a16:creationId xmlns:a16="http://schemas.microsoft.com/office/drawing/2014/main" id="{B60ABC68-A2FB-2792-BE1D-3CF54761144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763920" y="2241152"/>
              <a:ext cx="609600" cy="609600"/>
            </a:xfrm>
            <a:prstGeom prst="rect">
              <a:avLst/>
            </a:prstGeom>
          </p:spPr>
        </p:pic>
      </p:grpSp>
      <p:grpSp>
        <p:nvGrpSpPr>
          <p:cNvPr id="51" name="Group 50" descr="Observability&#10;How can I monitor and troubleshoot my AI systems?&#10;">
            <a:extLst>
              <a:ext uri="{FF2B5EF4-FFF2-40B4-BE49-F238E27FC236}">
                <a16:creationId xmlns:a16="http://schemas.microsoft.com/office/drawing/2014/main" id="{8566774E-ACE3-8AFC-CEA0-0ADE99F5F05C}"/>
              </a:ext>
            </a:extLst>
          </p:cNvPr>
          <p:cNvGrpSpPr/>
          <p:nvPr/>
        </p:nvGrpSpPr>
        <p:grpSpPr>
          <a:xfrm>
            <a:off x="7286774" y="1436688"/>
            <a:ext cx="2089366" cy="4289255"/>
            <a:chOff x="7286774" y="1436688"/>
            <a:chExt cx="2089366" cy="4289255"/>
          </a:xfrm>
        </p:grpSpPr>
        <p:sp>
          <p:nvSpPr>
            <p:cNvPr id="4" name="Rectangle: Rounded Corners 3">
              <a:extLst>
                <a:ext uri="{FF2B5EF4-FFF2-40B4-BE49-F238E27FC236}">
                  <a16:creationId xmlns:a16="http://schemas.microsoft.com/office/drawing/2014/main" id="{00781726-0B25-D44F-1EF0-8FDE928265E4}"/>
                </a:ext>
                <a:ext uri="{C183D7F6-B498-43B3-948B-1728B52AA6E4}">
                  <adec:decorative xmlns:adec="http://schemas.microsoft.com/office/drawing/2017/decorative" val="1"/>
                </a:ext>
              </a:extLst>
            </p:cNvPr>
            <p:cNvSpPr/>
            <p:nvPr/>
          </p:nvSpPr>
          <p:spPr bwMode="auto">
            <a:xfrm>
              <a:off x="7286774" y="1436688"/>
              <a:ext cx="2089366" cy="4289255"/>
            </a:xfrm>
            <a:prstGeom prst="roundRect">
              <a:avLst>
                <a:gd name="adj" fmla="val 1121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IE"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30" name="Oval 29">
              <a:extLst>
                <a:ext uri="{FF2B5EF4-FFF2-40B4-BE49-F238E27FC236}">
                  <a16:creationId xmlns:a16="http://schemas.microsoft.com/office/drawing/2014/main" id="{DB4A8ADD-8380-6BBE-F646-9BC303324F8C}"/>
                </a:ext>
                <a:ext uri="{C183D7F6-B498-43B3-948B-1728B52AA6E4}">
                  <adec:decorative xmlns:adec="http://schemas.microsoft.com/office/drawing/2017/decorative" val="1"/>
                </a:ext>
              </a:extLst>
            </p:cNvPr>
            <p:cNvSpPr/>
            <p:nvPr/>
          </p:nvSpPr>
          <p:spPr bwMode="auto">
            <a:xfrm>
              <a:off x="7793799" y="2011035"/>
              <a:ext cx="1075317" cy="1069835"/>
            </a:xfrm>
            <a:prstGeom prst="ellipse">
              <a:avLst/>
            </a:prstGeom>
            <a:gradFill flip="none" rotWithShape="1">
              <a:gsLst>
                <a:gs pos="0">
                  <a:srgbClr val="5E5BB0"/>
                </a:gs>
                <a:gs pos="100000">
                  <a:srgbClr val="A35694"/>
                </a:gs>
              </a:gsLst>
              <a:lin ang="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endParaRPr>
            </a:p>
          </p:txBody>
        </p:sp>
        <p:sp>
          <p:nvSpPr>
            <p:cNvPr id="36" name="Text Placeholder 6">
              <a:extLst>
                <a:ext uri="{FF2B5EF4-FFF2-40B4-BE49-F238E27FC236}">
                  <a16:creationId xmlns:a16="http://schemas.microsoft.com/office/drawing/2014/main" id="{7A588BFB-7C09-4A2C-1C56-C5A9DD172AFF}"/>
                </a:ext>
              </a:extLst>
            </p:cNvPr>
            <p:cNvSpPr txBox="1">
              <a:spLocks/>
            </p:cNvSpPr>
            <p:nvPr/>
          </p:nvSpPr>
          <p:spPr>
            <a:xfrm>
              <a:off x="7408511" y="3575929"/>
              <a:ext cx="1845892" cy="30777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Sans Text Light" pitchFamily="2" charset="0"/>
                  <a:ea typeface="+mn-ea"/>
                  <a:cs typeface="Segoe Sans Text Ligh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Sans Text Light" pitchFamily="2" charset="0"/>
                  <a:ea typeface="+mn-ea"/>
                  <a:cs typeface="Segoe Sans Text Light" pitchFamily="2" charset="0"/>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Sans Text Light" pitchFamily="2" charset="0"/>
                  <a:ea typeface="+mn-ea"/>
                  <a:cs typeface="Segoe Sans Text Light" pitchFamily="2" charset="0"/>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GB" sz="20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Observability</a:t>
              </a:r>
            </a:p>
          </p:txBody>
        </p:sp>
        <p:sp>
          <p:nvSpPr>
            <p:cNvPr id="43" name="TextBox 42">
              <a:extLst>
                <a:ext uri="{FF2B5EF4-FFF2-40B4-BE49-F238E27FC236}">
                  <a16:creationId xmlns:a16="http://schemas.microsoft.com/office/drawing/2014/main" id="{BE9D2FA4-B6DD-0E5A-9344-AFD3F388E399}"/>
                </a:ext>
              </a:extLst>
            </p:cNvPr>
            <p:cNvSpPr txBox="1"/>
            <p:nvPr/>
          </p:nvSpPr>
          <p:spPr>
            <a:xfrm>
              <a:off x="7505839" y="4491096"/>
              <a:ext cx="1651237" cy="646331"/>
            </a:xfrm>
            <a:prstGeom prst="rect">
              <a:avLst/>
            </a:prstGeom>
            <a:noFill/>
            <a:ln w="19050" cap="rnd">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algn="ctr" defTabSz="932449">
                <a:spcBef>
                  <a:spcPts val="200"/>
                </a:spcBef>
                <a:defRPr sz="2400">
                  <a:gradFill>
                    <a:gsLst>
                      <a:gs pos="20280">
                        <a:srgbClr val="000000"/>
                      </a:gs>
                      <a:gs pos="41958">
                        <a:srgbClr val="000000"/>
                      </a:gs>
                    </a:gsLst>
                    <a:lin ang="0" scaled="0"/>
                  </a:gra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49"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a:ln>
                    <a:noFill/>
                  </a:ln>
                  <a:solidFill>
                    <a:srgbClr val="FFFFFF"/>
                  </a:solidFill>
                  <a:effectLst/>
                  <a:uLnTx/>
                  <a:uFillTx/>
                  <a:latin typeface="Segoe UI Variable Display" pitchFamily="2" charset="0"/>
                  <a:ea typeface="+mn-ea"/>
                  <a:cs typeface="+mn-cs"/>
                </a:rPr>
                <a:t>How can I monitor and troubleshoot my AI systems?</a:t>
              </a:r>
            </a:p>
          </p:txBody>
        </p:sp>
        <p:pic>
          <p:nvPicPr>
            <p:cNvPr id="47" name="Graphic 46" descr="Eye with solid fill">
              <a:extLst>
                <a:ext uri="{FF2B5EF4-FFF2-40B4-BE49-F238E27FC236}">
                  <a16:creationId xmlns:a16="http://schemas.microsoft.com/office/drawing/2014/main" id="{FB64416D-14F9-99D9-91E9-85214A40396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965643" y="2148173"/>
              <a:ext cx="731628" cy="731626"/>
            </a:xfrm>
            <a:prstGeom prst="rect">
              <a:avLst/>
            </a:prstGeom>
          </p:spPr>
        </p:pic>
      </p:grpSp>
      <p:grpSp>
        <p:nvGrpSpPr>
          <p:cNvPr id="52" name="Group 51" descr="Velocity&#10;How can I empower developers to build better AI systems faster?&#10;">
            <a:extLst>
              <a:ext uri="{FF2B5EF4-FFF2-40B4-BE49-F238E27FC236}">
                <a16:creationId xmlns:a16="http://schemas.microsoft.com/office/drawing/2014/main" id="{64EA5272-0D5A-D1AA-9708-D5529BF61BB6}"/>
              </a:ext>
            </a:extLst>
          </p:cNvPr>
          <p:cNvGrpSpPr/>
          <p:nvPr/>
        </p:nvGrpSpPr>
        <p:grpSpPr>
          <a:xfrm>
            <a:off x="9518779" y="1468398"/>
            <a:ext cx="2089366" cy="4257547"/>
            <a:chOff x="9518779" y="1468398"/>
            <a:chExt cx="2089366" cy="4257547"/>
          </a:xfrm>
        </p:grpSpPr>
        <p:sp>
          <p:nvSpPr>
            <p:cNvPr id="9" name="Rectangle: Rounded Corners 8">
              <a:extLst>
                <a:ext uri="{FF2B5EF4-FFF2-40B4-BE49-F238E27FC236}">
                  <a16:creationId xmlns:a16="http://schemas.microsoft.com/office/drawing/2014/main" id="{6F0B59FE-4E34-BF97-09B5-7ECF753763AB}"/>
                </a:ext>
                <a:ext uri="{C183D7F6-B498-43B3-948B-1728B52AA6E4}">
                  <adec:decorative xmlns:adec="http://schemas.microsoft.com/office/drawing/2017/decorative" val="1"/>
                </a:ext>
              </a:extLst>
            </p:cNvPr>
            <p:cNvSpPr/>
            <p:nvPr/>
          </p:nvSpPr>
          <p:spPr bwMode="auto">
            <a:xfrm>
              <a:off x="9518779" y="1468398"/>
              <a:ext cx="2089366" cy="4257547"/>
            </a:xfrm>
            <a:prstGeom prst="roundRect">
              <a:avLst>
                <a:gd name="adj" fmla="val 1121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IE"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38" name="Text Placeholder 6">
              <a:extLst>
                <a:ext uri="{FF2B5EF4-FFF2-40B4-BE49-F238E27FC236}">
                  <a16:creationId xmlns:a16="http://schemas.microsoft.com/office/drawing/2014/main" id="{6E03B68E-A7E6-38A3-AC34-19B79805D3D7}"/>
                </a:ext>
              </a:extLst>
            </p:cNvPr>
            <p:cNvSpPr txBox="1">
              <a:spLocks/>
            </p:cNvSpPr>
            <p:nvPr/>
          </p:nvSpPr>
          <p:spPr>
            <a:xfrm>
              <a:off x="9640516" y="3575929"/>
              <a:ext cx="1845892" cy="30777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Sans Text Light" pitchFamily="2" charset="0"/>
                  <a:ea typeface="+mn-ea"/>
                  <a:cs typeface="Segoe Sans Text Ligh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Sans Text Light" pitchFamily="2" charset="0"/>
                  <a:ea typeface="+mn-ea"/>
                  <a:cs typeface="Segoe Sans Text Light" pitchFamily="2" charset="0"/>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Sans Text Light" pitchFamily="2" charset="0"/>
                  <a:ea typeface="+mn-ea"/>
                  <a:cs typeface="Segoe Sans Text Light" pitchFamily="2" charset="0"/>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GB" sz="20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Velocity</a:t>
              </a:r>
            </a:p>
          </p:txBody>
        </p:sp>
        <p:sp>
          <p:nvSpPr>
            <p:cNvPr id="39" name="TextBox 38">
              <a:extLst>
                <a:ext uri="{FF2B5EF4-FFF2-40B4-BE49-F238E27FC236}">
                  <a16:creationId xmlns:a16="http://schemas.microsoft.com/office/drawing/2014/main" id="{7856B24E-A424-4DCD-731B-37B59F72DC21}"/>
                </a:ext>
              </a:extLst>
            </p:cNvPr>
            <p:cNvSpPr txBox="1"/>
            <p:nvPr/>
          </p:nvSpPr>
          <p:spPr>
            <a:xfrm>
              <a:off x="9737844" y="4491096"/>
              <a:ext cx="1651237" cy="861774"/>
            </a:xfrm>
            <a:prstGeom prst="rect">
              <a:avLst/>
            </a:prstGeom>
            <a:noFill/>
            <a:ln w="19050" cap="rnd">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defPPr>
                <a:defRPr lang="en-US"/>
              </a:defPPr>
              <a:lvl1pPr algn="ctr" defTabSz="932449">
                <a:spcBef>
                  <a:spcPts val="200"/>
                </a:spcBef>
                <a:defRPr sz="2400">
                  <a:gradFill>
                    <a:gsLst>
                      <a:gs pos="20280">
                        <a:srgbClr val="000000"/>
                      </a:gs>
                      <a:gs pos="41958">
                        <a:srgbClr val="000000"/>
                      </a:gs>
                    </a:gsLst>
                    <a:lin ang="0" scaled="0"/>
                  </a:gradFill>
                  <a:latin typeface="+mj-lt"/>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32449"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a:ln>
                    <a:noFill/>
                  </a:ln>
                  <a:solidFill>
                    <a:srgbClr val="FFFFFF"/>
                  </a:solidFill>
                  <a:effectLst/>
                  <a:uLnTx/>
                  <a:uFillTx/>
                  <a:latin typeface="Segoe UI Variable Display" pitchFamily="2" charset="0"/>
                  <a:ea typeface="+mn-ea"/>
                  <a:cs typeface="+mn-cs"/>
                </a:rPr>
                <a:t>How can I empower developers to build better AI systems faster?</a:t>
              </a:r>
            </a:p>
          </p:txBody>
        </p:sp>
        <p:grpSp>
          <p:nvGrpSpPr>
            <p:cNvPr id="40" name="Group 39">
              <a:extLst>
                <a:ext uri="{FF2B5EF4-FFF2-40B4-BE49-F238E27FC236}">
                  <a16:creationId xmlns:a16="http://schemas.microsoft.com/office/drawing/2014/main" id="{995B5351-88C3-9D1B-1548-849B83BB7E0D}"/>
                </a:ext>
              </a:extLst>
            </p:cNvPr>
            <p:cNvGrpSpPr/>
            <p:nvPr/>
          </p:nvGrpSpPr>
          <p:grpSpPr>
            <a:xfrm>
              <a:off x="10025804" y="2011035"/>
              <a:ext cx="1075317" cy="1069835"/>
              <a:chOff x="7648866" y="3729390"/>
              <a:chExt cx="1075317" cy="1069835"/>
            </a:xfrm>
          </p:grpSpPr>
          <p:sp>
            <p:nvSpPr>
              <p:cNvPr id="41" name="Oval 40">
                <a:extLst>
                  <a:ext uri="{FF2B5EF4-FFF2-40B4-BE49-F238E27FC236}">
                    <a16:creationId xmlns:a16="http://schemas.microsoft.com/office/drawing/2014/main" id="{FDD2489F-AEEA-F408-A92C-BB1C3AF6E4B0}"/>
                  </a:ext>
                  <a:ext uri="{C183D7F6-B498-43B3-948B-1728B52AA6E4}">
                    <adec:decorative xmlns:adec="http://schemas.microsoft.com/office/drawing/2017/decorative" val="1"/>
                  </a:ext>
                </a:extLst>
              </p:cNvPr>
              <p:cNvSpPr/>
              <p:nvPr/>
            </p:nvSpPr>
            <p:spPr bwMode="auto">
              <a:xfrm>
                <a:off x="7648866" y="3729390"/>
                <a:ext cx="1075317" cy="1069835"/>
              </a:xfrm>
              <a:prstGeom prst="ellipse">
                <a:avLst/>
              </a:prstGeom>
              <a:gradFill flip="none" rotWithShape="1">
                <a:gsLst>
                  <a:gs pos="0">
                    <a:srgbClr val="A85692"/>
                  </a:gs>
                  <a:gs pos="100000">
                    <a:srgbClr val="E35571"/>
                  </a:gs>
                </a:gsLst>
                <a:lin ang="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endParaRPr>
              </a:p>
            </p:txBody>
          </p:sp>
          <p:pic>
            <p:nvPicPr>
              <p:cNvPr id="42" name="Graphic 41" descr="Gauge with solid fill">
                <a:extLst>
                  <a:ext uri="{FF2B5EF4-FFF2-40B4-BE49-F238E27FC236}">
                    <a16:creationId xmlns:a16="http://schemas.microsoft.com/office/drawing/2014/main" id="{C7143A18-6FDB-9F31-6CA1-BEA50DBBC6A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843023" y="3791472"/>
                <a:ext cx="687003" cy="687003"/>
              </a:xfrm>
              <a:prstGeom prst="rect">
                <a:avLst/>
              </a:prstGeom>
            </p:spPr>
          </p:pic>
        </p:grpSp>
      </p:grpSp>
    </p:spTree>
    <p:extLst>
      <p:ext uri="{BB962C8B-B14F-4D97-AF65-F5344CB8AC3E}">
        <p14:creationId xmlns:p14="http://schemas.microsoft.com/office/powerpoint/2010/main" val="89228839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nodeType="withEffect">
                                  <p:stCondLst>
                                    <p:cond delay="600"/>
                                  </p:stCondLst>
                                  <p:childTnLst>
                                    <p:set>
                                      <p:cBhvr>
                                        <p:cTn id="9" dur="1" fill="hold">
                                          <p:stCondLst>
                                            <p:cond delay="0"/>
                                          </p:stCondLst>
                                        </p:cTn>
                                        <p:tgtEl>
                                          <p:spTgt spid="49"/>
                                        </p:tgtEl>
                                        <p:attrNameLst>
                                          <p:attrName>style.visibility</p:attrName>
                                        </p:attrNameLst>
                                      </p:cBhvr>
                                      <p:to>
                                        <p:strVal val="visible"/>
                                      </p:to>
                                    </p:set>
                                    <p:animEffect transition="in" filter="fade">
                                      <p:cBhvr>
                                        <p:cTn id="10" dur="500"/>
                                        <p:tgtEl>
                                          <p:spTgt spid="49"/>
                                        </p:tgtEl>
                                      </p:cBhvr>
                                    </p:animEffect>
                                  </p:childTnLst>
                                </p:cTn>
                              </p:par>
                              <p:par>
                                <p:cTn id="11" presetID="42" presetClass="path" presetSubtype="0" decel="100000" fill="hold" nodeType="withEffect">
                                  <p:stCondLst>
                                    <p:cond delay="600"/>
                                  </p:stCondLst>
                                  <p:childTnLst>
                                    <p:animMotion origin="layout" path="M 2.5E-6 -2.22222E-6 L 2.5E-6 0.03797 " pathEditMode="relative" rAng="0" ptsTypes="AA">
                                      <p:cBhvr>
                                        <p:cTn id="12" dur="750" spd="-100000" fill="hold"/>
                                        <p:tgtEl>
                                          <p:spTgt spid="49"/>
                                        </p:tgtEl>
                                        <p:attrNameLst>
                                          <p:attrName>ppt_x</p:attrName>
                                          <p:attrName>ppt_y</p:attrName>
                                        </p:attrNameLst>
                                      </p:cBhvr>
                                      <p:rCtr x="0" y="1898"/>
                                    </p:animMotion>
                                  </p:childTnLst>
                                </p:cTn>
                              </p:par>
                              <p:par>
                                <p:cTn id="13" presetID="10" presetClass="entr" presetSubtype="0" fill="hold" nodeType="withEffect">
                                  <p:stCondLst>
                                    <p:cond delay="1200"/>
                                  </p:stCondLst>
                                  <p:childTnLst>
                                    <p:set>
                                      <p:cBhvr>
                                        <p:cTn id="14" dur="1" fill="hold">
                                          <p:stCondLst>
                                            <p:cond delay="0"/>
                                          </p:stCondLst>
                                        </p:cTn>
                                        <p:tgtEl>
                                          <p:spTgt spid="51"/>
                                        </p:tgtEl>
                                        <p:attrNameLst>
                                          <p:attrName>style.visibility</p:attrName>
                                        </p:attrNameLst>
                                      </p:cBhvr>
                                      <p:to>
                                        <p:strVal val="visible"/>
                                      </p:to>
                                    </p:set>
                                    <p:animEffect transition="in" filter="fade">
                                      <p:cBhvr>
                                        <p:cTn id="15" dur="500"/>
                                        <p:tgtEl>
                                          <p:spTgt spid="51"/>
                                        </p:tgtEl>
                                      </p:cBhvr>
                                    </p:animEffect>
                                  </p:childTnLst>
                                </p:cTn>
                              </p:par>
                              <p:par>
                                <p:cTn id="16" presetID="42" presetClass="path" presetSubtype="0" decel="100000" fill="hold" nodeType="withEffect">
                                  <p:stCondLst>
                                    <p:cond delay="1200"/>
                                  </p:stCondLst>
                                  <p:childTnLst>
                                    <p:animMotion origin="layout" path="M -3.33333E-6 -2.22222E-6 L -3.33333E-6 0.03797 " pathEditMode="relative" rAng="0" ptsTypes="AA">
                                      <p:cBhvr>
                                        <p:cTn id="17" dur="750" spd="-100000" fill="hold"/>
                                        <p:tgtEl>
                                          <p:spTgt spid="51"/>
                                        </p:tgtEl>
                                        <p:attrNameLst>
                                          <p:attrName>ppt_x</p:attrName>
                                          <p:attrName>ppt_y</p:attrName>
                                        </p:attrNameLst>
                                      </p:cBhvr>
                                      <p:rCtr x="0" y="1898"/>
                                    </p:animMotion>
                                  </p:childTnLst>
                                </p:cTn>
                              </p:par>
                              <p:par>
                                <p:cTn id="18" presetID="10" presetClass="entr" presetSubtype="0" fill="hold" nodeType="withEffect">
                                  <p:stCondLst>
                                    <p:cond delay="150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42" presetClass="path" presetSubtype="0" decel="100000" fill="hold" nodeType="withEffect">
                                  <p:stCondLst>
                                    <p:cond delay="1500"/>
                                  </p:stCondLst>
                                  <p:childTnLst>
                                    <p:animMotion origin="layout" path="M 3.75E-6 2.96296E-6 L 3.75E-6 0.03796 " pathEditMode="relative" rAng="0" ptsTypes="AA">
                                      <p:cBhvr>
                                        <p:cTn id="22" dur="750" spd="-100000" fill="hold"/>
                                        <p:tgtEl>
                                          <p:spTgt spid="52"/>
                                        </p:tgtEl>
                                        <p:attrNameLst>
                                          <p:attrName>ppt_x</p:attrName>
                                          <p:attrName>ppt_y</p:attrName>
                                        </p:attrNameLst>
                                      </p:cBhvr>
                                      <p:rCtr x="0" y="1898"/>
                                    </p:animMotion>
                                  </p:childTnLst>
                                </p:cTn>
                              </p:par>
                              <p:par>
                                <p:cTn id="23" presetID="2" presetClass="entr" presetSubtype="4" decel="10000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750" fill="hold"/>
                                        <p:tgtEl>
                                          <p:spTgt spid="10"/>
                                        </p:tgtEl>
                                        <p:attrNameLst>
                                          <p:attrName>ppt_x</p:attrName>
                                        </p:attrNameLst>
                                      </p:cBhvr>
                                      <p:tavLst>
                                        <p:tav tm="0">
                                          <p:val>
                                            <p:strVal val="#ppt_x"/>
                                          </p:val>
                                        </p:tav>
                                        <p:tav tm="100000">
                                          <p:val>
                                            <p:strVal val="#ppt_x"/>
                                          </p:val>
                                        </p:tav>
                                      </p:tavLst>
                                    </p:anim>
                                    <p:anim calcmode="lin" valueType="num">
                                      <p:cBhvr additive="base">
                                        <p:cTn id="26" dur="750" fill="hold"/>
                                        <p:tgtEl>
                                          <p:spTgt spid="10"/>
                                        </p:tgtEl>
                                        <p:attrNameLst>
                                          <p:attrName>ppt_y</p:attrName>
                                        </p:attrNameLst>
                                      </p:cBhvr>
                                      <p:tavLst>
                                        <p:tav tm="0">
                                          <p:val>
                                            <p:strVal val="1+#ppt_h/2"/>
                                          </p:val>
                                        </p:tav>
                                        <p:tav tm="100000">
                                          <p:val>
                                            <p:strVal val="#ppt_y"/>
                                          </p:val>
                                        </p:tav>
                                      </p:tavLst>
                                    </p:anim>
                                  </p:childTnLst>
                                </p:cTn>
                              </p:par>
                              <p:par>
                                <p:cTn id="27" presetID="10" presetClass="entr" presetSubtype="0" fill="hold" nodeType="withEffect">
                                  <p:stCondLst>
                                    <p:cond delay="30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500"/>
                                        <p:tgtEl>
                                          <p:spTgt spid="25"/>
                                        </p:tgtEl>
                                      </p:cBhvr>
                                    </p:animEffect>
                                  </p:childTnLst>
                                </p:cTn>
                              </p:par>
                              <p:par>
                                <p:cTn id="30" presetID="42" presetClass="path" presetSubtype="0" decel="100000" fill="hold" nodeType="withEffect">
                                  <p:stCondLst>
                                    <p:cond delay="300"/>
                                  </p:stCondLst>
                                  <p:childTnLst>
                                    <p:animMotion origin="layout" path="M -4.58333E-6 -2.22222E-6 L -4.58333E-6 0.03797 " pathEditMode="relative" rAng="0" ptsTypes="AA">
                                      <p:cBhvr>
                                        <p:cTn id="31" dur="750" spd="-100000" fill="hold"/>
                                        <p:tgtEl>
                                          <p:spTgt spid="25"/>
                                        </p:tgtEl>
                                        <p:attrNameLst>
                                          <p:attrName>ppt_x</p:attrName>
                                          <p:attrName>ppt_y</p:attrName>
                                        </p:attrNameLst>
                                      </p:cBhvr>
                                      <p:rCtr x="0" y="1898"/>
                                    </p:animMotion>
                                  </p:childTnLst>
                                </p:cTn>
                              </p:par>
                              <p:par>
                                <p:cTn id="32" presetID="10" presetClass="entr" presetSubtype="0" fill="hold" nodeType="withEffect">
                                  <p:stCondLst>
                                    <p:cond delay="900"/>
                                  </p:stCondLst>
                                  <p:childTnLst>
                                    <p:set>
                                      <p:cBhvr>
                                        <p:cTn id="33" dur="1" fill="hold">
                                          <p:stCondLst>
                                            <p:cond delay="0"/>
                                          </p:stCondLst>
                                        </p:cTn>
                                        <p:tgtEl>
                                          <p:spTgt spid="63"/>
                                        </p:tgtEl>
                                        <p:attrNameLst>
                                          <p:attrName>style.visibility</p:attrName>
                                        </p:attrNameLst>
                                      </p:cBhvr>
                                      <p:to>
                                        <p:strVal val="visible"/>
                                      </p:to>
                                    </p:set>
                                    <p:animEffect transition="in" filter="fade">
                                      <p:cBhvr>
                                        <p:cTn id="34" dur="500"/>
                                        <p:tgtEl>
                                          <p:spTgt spid="63"/>
                                        </p:tgtEl>
                                      </p:cBhvr>
                                    </p:animEffect>
                                  </p:childTnLst>
                                </p:cTn>
                              </p:par>
                              <p:par>
                                <p:cTn id="35" presetID="42" presetClass="path" presetSubtype="0" decel="100000" fill="hold" nodeType="withEffect">
                                  <p:stCondLst>
                                    <p:cond delay="900"/>
                                  </p:stCondLst>
                                  <p:childTnLst>
                                    <p:animMotion origin="layout" path="M 3.54167E-6 -2.59259E-6 L 3.54167E-6 0.03797 " pathEditMode="relative" rAng="0" ptsTypes="AA">
                                      <p:cBhvr>
                                        <p:cTn id="36" dur="750" spd="-100000" fill="hold"/>
                                        <p:tgtEl>
                                          <p:spTgt spid="63"/>
                                        </p:tgtEl>
                                        <p:attrNameLst>
                                          <p:attrName>ppt_x</p:attrName>
                                          <p:attrName>ppt_y</p:attrName>
                                        </p:attrNameLst>
                                      </p:cBhvr>
                                      <p:rCtr x="0" y="189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7"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6568F-531F-810B-5FA6-1F065F38BA08}"/>
            </a:ext>
          </a:extLst>
        </p:cNvPr>
        <p:cNvGrpSpPr/>
        <p:nvPr/>
      </p:nvGrpSpPr>
      <p:grpSpPr>
        <a:xfrm>
          <a:off x="0" y="0"/>
          <a:ext cx="0" cy="0"/>
          <a:chOff x="0" y="0"/>
          <a:chExt cx="0" cy="0"/>
        </a:xfrm>
      </p:grpSpPr>
      <p:sp>
        <p:nvSpPr>
          <p:cNvPr id="43" name="TextBox 42">
            <a:extLst>
              <a:ext uri="{FF2B5EF4-FFF2-40B4-BE49-F238E27FC236}">
                <a16:creationId xmlns:a16="http://schemas.microsoft.com/office/drawing/2014/main" id="{68B927E1-1CF2-8469-CC8C-1CDD8600B2D4}"/>
              </a:ext>
              <a:ext uri="{C183D7F6-B498-43B3-948B-1728B52AA6E4}">
                <adec:decorative xmlns:adec="http://schemas.microsoft.com/office/drawing/2017/decorative" val="1"/>
              </a:ext>
            </a:extLst>
          </p:cNvPr>
          <p:cNvSpPr txBox="1"/>
          <p:nvPr/>
        </p:nvSpPr>
        <p:spPr>
          <a:xfrm>
            <a:off x="5472203" y="3023741"/>
            <a:ext cx="6306140" cy="3529457"/>
          </a:xfrm>
          <a:prstGeom prst="roundRect">
            <a:avLst>
              <a:gd name="adj" fmla="val 4488"/>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0" rIns="0" bIns="0" rtlCol="0" anchor="ctr">
            <a:noAutofit/>
          </a:bodyPr>
          <a:lstStyle>
            <a:defPPr>
              <a:defRPr lang="en-US"/>
            </a:defPPr>
            <a:lvl1pPr algn="ctr" defTabSz="914437" fontAlgn="base">
              <a:spcBef>
                <a:spcPct val="0"/>
              </a:spcBef>
              <a:spcAft>
                <a:spcPct val="0"/>
              </a:spcAft>
              <a:tabLst>
                <a:tab pos="1487158" algn="l"/>
              </a:tabLst>
              <a:defRPr sz="1600">
                <a:ln w="3175">
                  <a:noFill/>
                </a:ln>
                <a:gradFill>
                  <a:gsLst>
                    <a:gs pos="53147">
                      <a:srgbClr val="FFFFFF"/>
                    </a:gs>
                    <a:gs pos="28000">
                      <a:srgbClr val="FFFFFF"/>
                    </a:gs>
                  </a:gsLst>
                  <a:path path="circle">
                    <a:fillToRect l="100000" b="100000"/>
                  </a:path>
                </a:gradFill>
                <a:latin typeface="Segoe UI Variable Display Semibold" pitchFamily="2" charset="0"/>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GB" sz="16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AI APIs</a:t>
            </a:r>
          </a:p>
        </p:txBody>
      </p:sp>
      <p:sp>
        <p:nvSpPr>
          <p:cNvPr id="1029" name="TextBox 55">
            <a:extLst>
              <a:ext uri="{FF2B5EF4-FFF2-40B4-BE49-F238E27FC236}">
                <a16:creationId xmlns:a16="http://schemas.microsoft.com/office/drawing/2014/main" id="{695F7C92-8BBD-95E4-4E0E-41EEDAE932D0}"/>
              </a:ext>
              <a:ext uri="{C183D7F6-B498-43B3-948B-1728B52AA6E4}">
                <adec:decorative xmlns:adec="http://schemas.microsoft.com/office/drawing/2017/decorative" val="1"/>
              </a:ext>
            </a:extLst>
          </p:cNvPr>
          <p:cNvSpPr txBox="1"/>
          <p:nvPr/>
        </p:nvSpPr>
        <p:spPr>
          <a:xfrm>
            <a:off x="7844413" y="1794491"/>
            <a:ext cx="1403076" cy="215444"/>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Traditional APIs</a:t>
            </a:r>
          </a:p>
        </p:txBody>
      </p:sp>
      <p:pic>
        <p:nvPicPr>
          <p:cNvPr id="56" name="Picture 55">
            <a:extLst>
              <a:ext uri="{FF2B5EF4-FFF2-40B4-BE49-F238E27FC236}">
                <a16:creationId xmlns:a16="http://schemas.microsoft.com/office/drawing/2014/main" id="{3238C63E-7209-8EFA-1A0C-3A5726871AF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254850" y="2108420"/>
            <a:ext cx="369375" cy="417816"/>
          </a:xfrm>
          <a:prstGeom prst="rect">
            <a:avLst/>
          </a:prstGeom>
        </p:spPr>
      </p:pic>
      <p:sp>
        <p:nvSpPr>
          <p:cNvPr id="80" name="TextBox 55">
            <a:extLst>
              <a:ext uri="{FF2B5EF4-FFF2-40B4-BE49-F238E27FC236}">
                <a16:creationId xmlns:a16="http://schemas.microsoft.com/office/drawing/2014/main" id="{3A0CCF69-B187-1FEA-9254-67520D693EE2}"/>
              </a:ext>
              <a:ext uri="{C183D7F6-B498-43B3-948B-1728B52AA6E4}">
                <adec:decorative xmlns:adec="http://schemas.microsoft.com/office/drawing/2017/decorative" val="1"/>
              </a:ext>
            </a:extLst>
          </p:cNvPr>
          <p:cNvSpPr txBox="1"/>
          <p:nvPr/>
        </p:nvSpPr>
        <p:spPr>
          <a:xfrm>
            <a:off x="5841474" y="2581069"/>
            <a:ext cx="1196127"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REST</a:t>
            </a:r>
          </a:p>
        </p:txBody>
      </p:sp>
      <p:pic>
        <p:nvPicPr>
          <p:cNvPr id="1026" name="Picture 2">
            <a:extLst>
              <a:ext uri="{FF2B5EF4-FFF2-40B4-BE49-F238E27FC236}">
                <a16:creationId xmlns:a16="http://schemas.microsoft.com/office/drawing/2014/main" id="{27E7D230-EADF-2B4F-8C28-B308365A968D}"/>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4638" y="2165141"/>
            <a:ext cx="304374" cy="304374"/>
          </a:xfrm>
          <a:prstGeom prst="rect">
            <a:avLst/>
          </a:prstGeom>
          <a:noFill/>
          <a:extLst>
            <a:ext uri="{909E8E84-426E-40DD-AFC4-6F175D3DCCD1}">
              <a14:hiddenFill xmlns:a14="http://schemas.microsoft.com/office/drawing/2010/main">
                <a:solidFill>
                  <a:srgbClr val="FFFFFF"/>
                </a:solidFill>
              </a14:hiddenFill>
            </a:ext>
          </a:extLst>
        </p:spPr>
      </p:pic>
      <p:sp>
        <p:nvSpPr>
          <p:cNvPr id="81" name="TextBox 55">
            <a:extLst>
              <a:ext uri="{FF2B5EF4-FFF2-40B4-BE49-F238E27FC236}">
                <a16:creationId xmlns:a16="http://schemas.microsoft.com/office/drawing/2014/main" id="{324AA815-582C-4A5B-38C6-198B990991DF}"/>
              </a:ext>
              <a:ext uri="{C183D7F6-B498-43B3-948B-1728B52AA6E4}">
                <adec:decorative xmlns:adec="http://schemas.microsoft.com/office/drawing/2017/decorative" val="1"/>
              </a:ext>
            </a:extLst>
          </p:cNvPr>
          <p:cNvSpPr txBox="1"/>
          <p:nvPr/>
        </p:nvSpPr>
        <p:spPr>
          <a:xfrm>
            <a:off x="7239770" y="2581069"/>
            <a:ext cx="1154111"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err="1">
                <a:ln>
                  <a:noFill/>
                </a:ln>
                <a:solidFill>
                  <a:srgbClr val="FFFFFF"/>
                </a:solidFill>
                <a:effectLst/>
                <a:uLnTx/>
                <a:uFillTx/>
                <a:latin typeface="Segoe UI Variable Display" pitchFamily="2" charset="0"/>
                <a:ea typeface="+mn-ea"/>
                <a:cs typeface="+mn-cs"/>
              </a:rPr>
              <a:t>GraphQL</a:t>
            </a: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pic>
        <p:nvPicPr>
          <p:cNvPr id="1030" name="Picture 6">
            <a:extLst>
              <a:ext uri="{FF2B5EF4-FFF2-40B4-BE49-F238E27FC236}">
                <a16:creationId xmlns:a16="http://schemas.microsoft.com/office/drawing/2014/main" id="{D3141CDC-5ACA-A49D-9200-34CAA26D9FD1}"/>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27637" y="2172808"/>
            <a:ext cx="338235" cy="338235"/>
          </a:xfrm>
          <a:prstGeom prst="rect">
            <a:avLst/>
          </a:prstGeom>
          <a:noFill/>
          <a:extLst>
            <a:ext uri="{909E8E84-426E-40DD-AFC4-6F175D3DCCD1}">
              <a14:hiddenFill xmlns:a14="http://schemas.microsoft.com/office/drawing/2010/main">
                <a:solidFill>
                  <a:srgbClr val="FFFFFF"/>
                </a:solidFill>
              </a14:hiddenFill>
            </a:ext>
          </a:extLst>
        </p:spPr>
      </p:pic>
      <p:sp>
        <p:nvSpPr>
          <p:cNvPr id="82" name="TextBox 55">
            <a:extLst>
              <a:ext uri="{FF2B5EF4-FFF2-40B4-BE49-F238E27FC236}">
                <a16:creationId xmlns:a16="http://schemas.microsoft.com/office/drawing/2014/main" id="{C5841948-FCE3-516F-3239-CFA891C8477D}"/>
              </a:ext>
              <a:ext uri="{C183D7F6-B498-43B3-948B-1728B52AA6E4}">
                <adec:decorative xmlns:adec="http://schemas.microsoft.com/office/drawing/2017/decorative" val="1"/>
              </a:ext>
            </a:extLst>
          </p:cNvPr>
          <p:cNvSpPr txBox="1"/>
          <p:nvPr/>
        </p:nvSpPr>
        <p:spPr>
          <a:xfrm>
            <a:off x="8800754" y="2603440"/>
            <a:ext cx="792000" cy="184666"/>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WebSocket</a:t>
            </a:r>
          </a:p>
        </p:txBody>
      </p:sp>
      <p:pic>
        <p:nvPicPr>
          <p:cNvPr id="1032" name="Picture 8">
            <a:extLst>
              <a:ext uri="{FF2B5EF4-FFF2-40B4-BE49-F238E27FC236}">
                <a16:creationId xmlns:a16="http://schemas.microsoft.com/office/drawing/2014/main" id="{E764CB4A-C381-E505-98CA-2CF3D3835C21}"/>
              </a:ext>
              <a:ext uri="{C183D7F6-B498-43B3-948B-1728B52AA6E4}">
                <adec:decorative xmlns:adec="http://schemas.microsoft.com/office/drawing/2017/decorative" val="1"/>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10232799" y="2000682"/>
            <a:ext cx="682487" cy="682487"/>
          </a:xfrm>
          <a:prstGeom prst="rect">
            <a:avLst/>
          </a:prstGeom>
          <a:noFill/>
          <a:extLst>
            <a:ext uri="{909E8E84-426E-40DD-AFC4-6F175D3DCCD1}">
              <a14:hiddenFill xmlns:a14="http://schemas.microsoft.com/office/drawing/2010/main">
                <a:solidFill>
                  <a:srgbClr val="FFFFFF"/>
                </a:solidFill>
              </a14:hiddenFill>
            </a:ext>
          </a:extLst>
        </p:spPr>
      </p:pic>
      <p:sp>
        <p:nvSpPr>
          <p:cNvPr id="83" name="TextBox 55">
            <a:extLst>
              <a:ext uri="{FF2B5EF4-FFF2-40B4-BE49-F238E27FC236}">
                <a16:creationId xmlns:a16="http://schemas.microsoft.com/office/drawing/2014/main" id="{B11D9216-56A6-749C-851F-9292C236FECA}"/>
              </a:ext>
              <a:ext uri="{C183D7F6-B498-43B3-948B-1728B52AA6E4}">
                <adec:decorative xmlns:adec="http://schemas.microsoft.com/office/drawing/2017/decorative" val="1"/>
              </a:ext>
            </a:extLst>
          </p:cNvPr>
          <p:cNvSpPr txBox="1"/>
          <p:nvPr/>
        </p:nvSpPr>
        <p:spPr>
          <a:xfrm>
            <a:off x="10178042" y="2603440"/>
            <a:ext cx="792000" cy="184666"/>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err="1">
                <a:ln>
                  <a:noFill/>
                </a:ln>
                <a:solidFill>
                  <a:srgbClr val="FFFFFF"/>
                </a:solidFill>
                <a:effectLst/>
                <a:uLnTx/>
                <a:uFillTx/>
                <a:latin typeface="Segoe UI Variable Display" pitchFamily="2" charset="0"/>
                <a:ea typeface="+mn-ea"/>
                <a:cs typeface="+mn-cs"/>
              </a:rPr>
              <a:t>gRPC</a:t>
            </a: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105" name="Rectangle: Rounded Corners 104">
            <a:extLst>
              <a:ext uri="{FF2B5EF4-FFF2-40B4-BE49-F238E27FC236}">
                <a16:creationId xmlns:a16="http://schemas.microsoft.com/office/drawing/2014/main" id="{35BA4426-333B-E224-7183-366A2E958D9C}"/>
              </a:ext>
              <a:ext uri="{C183D7F6-B498-43B3-948B-1728B52AA6E4}">
                <adec:decorative xmlns:adec="http://schemas.microsoft.com/office/drawing/2017/decorative" val="1"/>
              </a:ext>
            </a:extLst>
          </p:cNvPr>
          <p:cNvSpPr/>
          <p:nvPr/>
        </p:nvSpPr>
        <p:spPr>
          <a:xfrm>
            <a:off x="5651059" y="3545095"/>
            <a:ext cx="5965109" cy="1388344"/>
          </a:xfrm>
          <a:prstGeom prst="roundRect">
            <a:avLst>
              <a:gd name="adj" fmla="val 6913"/>
            </a:avLst>
          </a:prstGeom>
          <a:solidFill>
            <a:srgbClr val="000000"/>
          </a:solidFill>
          <a:ln w="1905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14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Light" pitchFamily="2" charset="0"/>
            </a:endParaRPr>
          </a:p>
        </p:txBody>
      </p:sp>
      <p:sp>
        <p:nvSpPr>
          <p:cNvPr id="110" name="TextBox 55">
            <a:extLst>
              <a:ext uri="{FF2B5EF4-FFF2-40B4-BE49-F238E27FC236}">
                <a16:creationId xmlns:a16="http://schemas.microsoft.com/office/drawing/2014/main" id="{95238B62-E8C5-EEC5-3428-5F28E818698A}"/>
              </a:ext>
              <a:ext uri="{C183D7F6-B498-43B3-948B-1728B52AA6E4}">
                <adec:decorative xmlns:adec="http://schemas.microsoft.com/office/drawing/2017/decorative" val="1"/>
              </a:ext>
            </a:extLst>
          </p:cNvPr>
          <p:cNvSpPr txBox="1"/>
          <p:nvPr/>
        </p:nvSpPr>
        <p:spPr>
          <a:xfrm>
            <a:off x="8644001" y="4419164"/>
            <a:ext cx="792000"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Open AI</a:t>
            </a:r>
          </a:p>
        </p:txBody>
      </p:sp>
      <p:sp>
        <p:nvSpPr>
          <p:cNvPr id="112" name="TextBox 55">
            <a:extLst>
              <a:ext uri="{FF2B5EF4-FFF2-40B4-BE49-F238E27FC236}">
                <a16:creationId xmlns:a16="http://schemas.microsoft.com/office/drawing/2014/main" id="{9C9252BC-F6C3-305D-B535-0FB51DD44E26}"/>
              </a:ext>
              <a:ext uri="{C183D7F6-B498-43B3-948B-1728B52AA6E4}">
                <adec:decorative xmlns:adec="http://schemas.microsoft.com/office/drawing/2017/decorative" val="1"/>
              </a:ext>
            </a:extLst>
          </p:cNvPr>
          <p:cNvSpPr txBox="1"/>
          <p:nvPr/>
        </p:nvSpPr>
        <p:spPr>
          <a:xfrm>
            <a:off x="8264872" y="3638343"/>
            <a:ext cx="792000" cy="215444"/>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Models</a:t>
            </a:r>
          </a:p>
        </p:txBody>
      </p:sp>
      <p:sp>
        <p:nvSpPr>
          <p:cNvPr id="114" name="TextBox 55">
            <a:extLst>
              <a:ext uri="{FF2B5EF4-FFF2-40B4-BE49-F238E27FC236}">
                <a16:creationId xmlns:a16="http://schemas.microsoft.com/office/drawing/2014/main" id="{F2809629-4D15-3627-C014-D3AEBEEF13C0}"/>
              </a:ext>
              <a:ext uri="{C183D7F6-B498-43B3-948B-1728B52AA6E4}">
                <adec:decorative xmlns:adec="http://schemas.microsoft.com/office/drawing/2017/decorative" val="1"/>
              </a:ext>
            </a:extLst>
          </p:cNvPr>
          <p:cNvSpPr txBox="1"/>
          <p:nvPr/>
        </p:nvSpPr>
        <p:spPr>
          <a:xfrm>
            <a:off x="6976379" y="4418982"/>
            <a:ext cx="792000" cy="369332"/>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AWS Bedrock</a:t>
            </a:r>
          </a:p>
        </p:txBody>
      </p:sp>
      <p:sp>
        <p:nvSpPr>
          <p:cNvPr id="115" name="TextBox 55">
            <a:extLst>
              <a:ext uri="{FF2B5EF4-FFF2-40B4-BE49-F238E27FC236}">
                <a16:creationId xmlns:a16="http://schemas.microsoft.com/office/drawing/2014/main" id="{4945C86E-0BF3-FD4E-861E-34A3D993A8E0}"/>
              </a:ext>
              <a:ext uri="{C183D7F6-B498-43B3-948B-1728B52AA6E4}">
                <adec:decorative xmlns:adec="http://schemas.microsoft.com/office/drawing/2017/decorative" val="1"/>
              </a:ext>
            </a:extLst>
          </p:cNvPr>
          <p:cNvSpPr txBox="1"/>
          <p:nvPr/>
        </p:nvSpPr>
        <p:spPr>
          <a:xfrm>
            <a:off x="9464617" y="4412514"/>
            <a:ext cx="792000" cy="184666"/>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Anthropic</a:t>
            </a:r>
          </a:p>
        </p:txBody>
      </p:sp>
      <p:sp>
        <p:nvSpPr>
          <p:cNvPr id="116" name="TextBox 55">
            <a:extLst>
              <a:ext uri="{FF2B5EF4-FFF2-40B4-BE49-F238E27FC236}">
                <a16:creationId xmlns:a16="http://schemas.microsoft.com/office/drawing/2014/main" id="{1610299F-7DF3-BB82-E915-96FB8C899DE9}"/>
              </a:ext>
              <a:ext uri="{C183D7F6-B498-43B3-948B-1728B52AA6E4}">
                <adec:decorative xmlns:adec="http://schemas.microsoft.com/office/drawing/2017/decorative" val="1"/>
              </a:ext>
            </a:extLst>
          </p:cNvPr>
          <p:cNvSpPr txBox="1"/>
          <p:nvPr/>
        </p:nvSpPr>
        <p:spPr>
          <a:xfrm>
            <a:off x="7861616" y="4419712"/>
            <a:ext cx="792000" cy="369332"/>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Google Vertex AI</a:t>
            </a:r>
          </a:p>
        </p:txBody>
      </p:sp>
      <p:sp>
        <p:nvSpPr>
          <p:cNvPr id="117" name="TextBox 55">
            <a:extLst>
              <a:ext uri="{FF2B5EF4-FFF2-40B4-BE49-F238E27FC236}">
                <a16:creationId xmlns:a16="http://schemas.microsoft.com/office/drawing/2014/main" id="{4B68304C-892A-D844-44CD-519B540F98A3}"/>
              </a:ext>
              <a:ext uri="{C183D7F6-B498-43B3-948B-1728B52AA6E4}">
                <adec:decorative xmlns:adec="http://schemas.microsoft.com/office/drawing/2017/decorative" val="1"/>
              </a:ext>
            </a:extLst>
          </p:cNvPr>
          <p:cNvSpPr txBox="1"/>
          <p:nvPr/>
        </p:nvSpPr>
        <p:spPr>
          <a:xfrm>
            <a:off x="10311242" y="4431039"/>
            <a:ext cx="792000"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Mistral</a:t>
            </a:r>
          </a:p>
        </p:txBody>
      </p:sp>
      <p:pic>
        <p:nvPicPr>
          <p:cNvPr id="118" name="Picture 4">
            <a:extLst>
              <a:ext uri="{FF2B5EF4-FFF2-40B4-BE49-F238E27FC236}">
                <a16:creationId xmlns:a16="http://schemas.microsoft.com/office/drawing/2014/main" id="{4A1C108C-329A-1EA2-9285-A6BB39F250FB}"/>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68831" y="4014715"/>
            <a:ext cx="476822" cy="30516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93D1AC5E-B9C5-FF23-86CE-8B9C0D4DB4DE}"/>
              </a:ext>
              <a:ext uri="{C183D7F6-B498-43B3-948B-1728B52AA6E4}">
                <adec:decorative xmlns:adec="http://schemas.microsoft.com/office/drawing/2017/decorative" val="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78970" y="3979551"/>
            <a:ext cx="357293" cy="357293"/>
          </a:xfrm>
          <a:prstGeom prst="rect">
            <a:avLst/>
          </a:prstGeom>
          <a:noFill/>
          <a:extLst>
            <a:ext uri="{909E8E84-426E-40DD-AFC4-6F175D3DCCD1}">
              <a14:hiddenFill xmlns:a14="http://schemas.microsoft.com/office/drawing/2010/main">
                <a:solidFill>
                  <a:srgbClr val="FFFFFF"/>
                </a:solidFill>
              </a14:hiddenFill>
            </a:ext>
          </a:extLst>
        </p:spPr>
      </p:pic>
      <p:pic>
        <p:nvPicPr>
          <p:cNvPr id="119" name="Picture 6">
            <a:extLst>
              <a:ext uri="{FF2B5EF4-FFF2-40B4-BE49-F238E27FC236}">
                <a16:creationId xmlns:a16="http://schemas.microsoft.com/office/drawing/2014/main" id="{26C511C7-37EA-50AD-D3CE-33227FBFBDA0}"/>
              </a:ext>
              <a:ext uri="{C183D7F6-B498-43B3-948B-1728B52AA6E4}">
                <adec:decorative xmlns:adec="http://schemas.microsoft.com/office/drawing/2017/decorative" val="1"/>
              </a:ext>
            </a:extLst>
          </p:cNvPr>
          <p:cNvPicPr>
            <a:picLocks noChangeAspect="1" noChangeArrowheads="1"/>
          </p:cNvPicPr>
          <p:nvPr/>
        </p:nvPicPr>
        <p:blipFill>
          <a:blip r:embed="rId10">
            <a:lum bright="70000" contrast="-70000"/>
            <a:extLst>
              <a:ext uri="{28A0092B-C50C-407E-A947-70E740481C1C}">
                <a14:useLocalDpi xmlns:a14="http://schemas.microsoft.com/office/drawing/2010/main" val="0"/>
              </a:ext>
            </a:extLst>
          </a:blip>
          <a:srcRect/>
          <a:stretch>
            <a:fillRect/>
          </a:stretch>
        </p:blipFill>
        <p:spPr bwMode="auto">
          <a:xfrm>
            <a:off x="9672105" y="4019642"/>
            <a:ext cx="377024" cy="262714"/>
          </a:xfrm>
          <a:prstGeom prst="rect">
            <a:avLst/>
          </a:prstGeom>
          <a:noFill/>
          <a:extLst>
            <a:ext uri="{909E8E84-426E-40DD-AFC4-6F175D3DCCD1}">
              <a14:hiddenFill xmlns:a14="http://schemas.microsoft.com/office/drawing/2010/main">
                <a:solidFill>
                  <a:srgbClr val="FFFFFF"/>
                </a:solidFill>
              </a14:hiddenFill>
            </a:ext>
          </a:extLst>
        </p:spPr>
      </p:pic>
      <p:pic>
        <p:nvPicPr>
          <p:cNvPr id="120" name="Picture 6">
            <a:extLst>
              <a:ext uri="{FF2B5EF4-FFF2-40B4-BE49-F238E27FC236}">
                <a16:creationId xmlns:a16="http://schemas.microsoft.com/office/drawing/2014/main" id="{68A34D2D-F3CC-4486-DC72-D5E25DA40CE7}"/>
              </a:ext>
              <a:ext uri="{C183D7F6-B498-43B3-948B-1728B52AA6E4}">
                <adec:decorative xmlns:adec="http://schemas.microsoft.com/office/drawing/2017/decorative" val="1"/>
              </a:ext>
            </a:extLst>
          </p:cNvPr>
          <p:cNvPicPr>
            <a:picLocks noChangeAspect="1" noChangeArrowheads="1"/>
          </p:cNvPicPr>
          <p:nvPr/>
        </p:nvPicPr>
        <p:blipFill>
          <a:blip r:embed="rId11">
            <a:lum bright="70000" contrast="-70000"/>
            <a:extLst>
              <a:ext uri="{28A0092B-C50C-407E-A947-70E740481C1C}">
                <a14:useLocalDpi xmlns:a14="http://schemas.microsoft.com/office/drawing/2010/main" val="0"/>
              </a:ext>
            </a:extLst>
          </a:blip>
          <a:srcRect/>
          <a:stretch>
            <a:fillRect/>
          </a:stretch>
        </p:blipFill>
        <p:spPr bwMode="auto">
          <a:xfrm>
            <a:off x="7210794" y="3993284"/>
            <a:ext cx="323170" cy="325695"/>
          </a:xfrm>
          <a:prstGeom prst="rect">
            <a:avLst/>
          </a:prstGeom>
          <a:noFill/>
          <a:extLst>
            <a:ext uri="{909E8E84-426E-40DD-AFC4-6F175D3DCCD1}">
              <a14:hiddenFill xmlns:a14="http://schemas.microsoft.com/office/drawing/2010/main">
                <a:solidFill>
                  <a:srgbClr val="FFFFFF"/>
                </a:solidFill>
              </a14:hiddenFill>
            </a:ext>
          </a:extLst>
        </p:spPr>
      </p:pic>
      <p:sp>
        <p:nvSpPr>
          <p:cNvPr id="1071" name="TextBox 55">
            <a:extLst>
              <a:ext uri="{FF2B5EF4-FFF2-40B4-BE49-F238E27FC236}">
                <a16:creationId xmlns:a16="http://schemas.microsoft.com/office/drawing/2014/main" id="{D63779AC-8570-A5CA-E11A-C608DFD2BC6C}"/>
              </a:ext>
              <a:ext uri="{C183D7F6-B498-43B3-948B-1728B52AA6E4}">
                <adec:decorative xmlns:adec="http://schemas.microsoft.com/office/drawing/2017/decorative" val="1"/>
              </a:ext>
            </a:extLst>
          </p:cNvPr>
          <p:cNvSpPr txBox="1"/>
          <p:nvPr/>
        </p:nvSpPr>
        <p:spPr>
          <a:xfrm>
            <a:off x="6183027" y="4404562"/>
            <a:ext cx="792000" cy="369332"/>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Azure AI Foundry</a:t>
            </a:r>
          </a:p>
        </p:txBody>
      </p:sp>
      <p:pic>
        <p:nvPicPr>
          <p:cNvPr id="1072" name="Picture 2">
            <a:extLst>
              <a:ext uri="{FF2B5EF4-FFF2-40B4-BE49-F238E27FC236}">
                <a16:creationId xmlns:a16="http://schemas.microsoft.com/office/drawing/2014/main" id="{9E3D95E4-0B2F-27F7-F3A3-A30B690E869B}"/>
              </a:ext>
              <a:ext uri="{C183D7F6-B498-43B3-948B-1728B52AA6E4}">
                <adec:decorative xmlns:adec="http://schemas.microsoft.com/office/drawing/2017/decorative" val="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424465" y="3960760"/>
            <a:ext cx="309125" cy="298070"/>
          </a:xfrm>
          <a:prstGeom prst="rect">
            <a:avLst/>
          </a:prstGeom>
          <a:noFill/>
          <a:extLst>
            <a:ext uri="{909E8E84-426E-40DD-AFC4-6F175D3DCCD1}">
              <a14:hiddenFill xmlns:a14="http://schemas.microsoft.com/office/drawing/2010/main">
                <a:solidFill>
                  <a:srgbClr val="FFFFFF"/>
                </a:solidFill>
              </a14:hiddenFill>
            </a:ext>
          </a:extLst>
        </p:spPr>
      </p:pic>
      <p:sp>
        <p:nvSpPr>
          <p:cNvPr id="41" name="!!Oval 3">
            <a:extLst>
              <a:ext uri="{FF2B5EF4-FFF2-40B4-BE49-F238E27FC236}">
                <a16:creationId xmlns:a16="http://schemas.microsoft.com/office/drawing/2014/main" id="{69C19EDC-CDD5-B6E4-8CEA-EF32051255F4}"/>
              </a:ext>
              <a:ext uri="{C183D7F6-B498-43B3-948B-1728B52AA6E4}">
                <adec:decorative xmlns:adec="http://schemas.microsoft.com/office/drawing/2017/decorative" val="1"/>
              </a:ext>
            </a:extLst>
          </p:cNvPr>
          <p:cNvSpPr/>
          <p:nvPr/>
        </p:nvSpPr>
        <p:spPr bwMode="auto">
          <a:xfrm>
            <a:off x="-178983" y="915953"/>
            <a:ext cx="6019753" cy="6019200"/>
          </a:xfrm>
          <a:prstGeom prst="ellipse">
            <a:avLst/>
          </a:prstGeom>
          <a:gradFill flip="none" rotWithShape="1">
            <a:gsLst>
              <a:gs pos="90000">
                <a:srgbClr val="34284E"/>
              </a:gs>
              <a:gs pos="10000">
                <a:srgbClr val="194449"/>
              </a:gs>
              <a:gs pos="50000">
                <a:srgbClr val="1F3353"/>
              </a:gs>
            </a:gsLst>
            <a:lin ang="0" scaled="1"/>
            <a:tileRect/>
          </a:gradFill>
          <a:ln>
            <a:noFill/>
            <a:headEnd type="none" w="med" len="med"/>
            <a:tailEnd type="none" w="med" len="med"/>
          </a:ln>
          <a:effectLst>
            <a:softEdge rad="1270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365760"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4000" b="0" i="0" u="none" strike="noStrike" kern="1200" cap="none" spc="0" normalizeH="0" baseline="0" noProof="0">
                <a:ln>
                  <a:noFill/>
                </a:ln>
                <a:noFill/>
                <a:effectLst/>
                <a:uLnTx/>
                <a:uFillTx/>
                <a:latin typeface="Segoe UI Variable Display" pitchFamily="2" charset="0"/>
                <a:ea typeface="+mn-ea"/>
                <a:cs typeface="Segoe UI" pitchFamily="34" charset="0"/>
              </a:rPr>
              <a:t>]</a:t>
            </a:r>
          </a:p>
        </p:txBody>
      </p:sp>
      <p:sp>
        <p:nvSpPr>
          <p:cNvPr id="25" name="Text Placeholder 8">
            <a:extLst>
              <a:ext uri="{FF2B5EF4-FFF2-40B4-BE49-F238E27FC236}">
                <a16:creationId xmlns:a16="http://schemas.microsoft.com/office/drawing/2014/main" id="{DC736FA1-A74B-1C20-8E0F-0A11DC58BD39}"/>
              </a:ext>
            </a:extLst>
          </p:cNvPr>
          <p:cNvSpPr txBox="1">
            <a:spLocks noGrp="1"/>
          </p:cNvSpPr>
          <p:nvPr>
            <p:ph type="title" idx="4294967295"/>
          </p:nvPr>
        </p:nvSpPr>
        <p:spPr>
          <a:xfrm>
            <a:off x="37337" y="457200"/>
            <a:ext cx="12120373" cy="4924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32742" rtl="0" eaLnBrk="1" fontAlgn="auto" latinLnBrk="0" hangingPunct="1">
              <a:lnSpc>
                <a:spcPct val="100000"/>
              </a:lnSpc>
              <a:spcBef>
                <a:spcPct val="0"/>
              </a:spcBef>
              <a:spcAft>
                <a:spcPts val="0"/>
              </a:spcAft>
              <a:buClrTx/>
              <a:buSzTx/>
              <a:buFontTx/>
              <a:buNone/>
              <a:tabLst/>
              <a:defRPr/>
            </a:pPr>
            <a:r>
              <a:rPr kumimoji="0" lang="en-GB" sz="3200" b="0" i="0" u="none" strike="noStrike" kern="1200" cap="none" spc="0" normalizeH="0" baseline="0" noProof="0">
                <a:ln w="3175">
                  <a:noFill/>
                </a:ln>
                <a:solidFill>
                  <a:srgbClr val="FFFFFF"/>
                </a:solidFill>
                <a:effectLst/>
                <a:uLnTx/>
                <a:uFillTx/>
                <a:latin typeface="Segoe UI Variable Display Semib" pitchFamily="2" charset="0"/>
                <a:ea typeface="+mn-ea"/>
                <a:cs typeface="Segoe UI" pitchFamily="34" charset="0"/>
              </a:rPr>
              <a:t>API Management is a </a:t>
            </a:r>
            <a:r>
              <a:rPr kumimoji="0" lang="en-GB" sz="3200" b="0" i="0" u="none" strike="noStrike" kern="1200" cap="none" spc="0" normalizeH="0" baseline="0" noProof="0">
                <a:ln w="3175">
                  <a:noFill/>
                </a:ln>
                <a:solidFill>
                  <a:srgbClr val="FFFFFF"/>
                </a:solidFill>
                <a:effectLst/>
                <a:uLnTx/>
                <a:uFillTx/>
                <a:latin typeface="Segoe UI Semibold"/>
                <a:ea typeface="+mn-ea"/>
                <a:cs typeface="Segoe UI" pitchFamily="34" charset="0"/>
              </a:rPr>
              <a:t>universal</a:t>
            </a:r>
            <a:r>
              <a:rPr kumimoji="0" lang="en-GB" sz="3200" b="0" i="0" u="none" strike="noStrike" kern="1200" cap="none" spc="0" normalizeH="0" baseline="0" noProof="0">
                <a:ln w="3175">
                  <a:noFill/>
                </a:ln>
                <a:solidFill>
                  <a:srgbClr val="FFFFFF"/>
                </a:solidFill>
                <a:effectLst/>
                <a:uLnTx/>
                <a:uFillTx/>
                <a:latin typeface="Segoe UI Variable Display Semib" pitchFamily="2" charset="0"/>
                <a:ea typeface="+mn-ea"/>
                <a:cs typeface="Segoe UI" pitchFamily="34" charset="0"/>
              </a:rPr>
              <a:t> gateway </a:t>
            </a:r>
          </a:p>
        </p:txBody>
      </p:sp>
      <p:sp>
        <p:nvSpPr>
          <p:cNvPr id="58" name="Title 1">
            <a:extLst>
              <a:ext uri="{FF2B5EF4-FFF2-40B4-BE49-F238E27FC236}">
                <a16:creationId xmlns:a16="http://schemas.microsoft.com/office/drawing/2014/main" id="{A205D718-B4B8-88DD-1866-F0C31BB9442E}"/>
              </a:ext>
            </a:extLst>
          </p:cNvPr>
          <p:cNvSpPr txBox="1">
            <a:spLocks/>
          </p:cNvSpPr>
          <p:nvPr/>
        </p:nvSpPr>
        <p:spPr>
          <a:xfrm>
            <a:off x="3723383" y="1023376"/>
            <a:ext cx="4954147" cy="362493"/>
          </a:xfrm>
          <a:prstGeom prst="rect">
            <a:avLst/>
          </a:prstGeom>
          <a:noFill/>
          <a:ln>
            <a:noFill/>
            <a:prstDash/>
          </a:ln>
          <a:effectLst/>
        </p:spPr>
        <p:txBody>
          <a:bodyPr rot="0" spcFirstLastPara="0" vertOverflow="overflow" horzOverflow="overflow" vert="horz" wrap="square" lIns="54187" tIns="0" rIns="54187" bIns="54187" numCol="1" spcCol="0" rtlCol="0" fromWordArt="0" anchor="ctr" anchorCtr="0" forceAA="0" compatLnSpc="1">
            <a:prstTxWarp prst="textNoShape">
              <a:avLst/>
            </a:prstTxWarp>
            <a:spAutoFit/>
          </a:bodyPr>
          <a:lstStyle>
            <a:defPPr>
              <a:defRPr lang="en-US"/>
            </a:defPPr>
            <a:lvl1pPr algn="ctr" defTabSz="2413689" fontAlgn="base">
              <a:lnSpc>
                <a:spcPct val="100000"/>
              </a:lnSpc>
              <a:spcBef>
                <a:spcPct val="0"/>
              </a:spcBef>
              <a:spcAft>
                <a:spcPct val="0"/>
              </a:spcAft>
              <a:buNone/>
              <a:tabLst>
                <a:tab pos="2455604" algn="l"/>
              </a:tabLst>
              <a:defRPr lang="en-US" sz="11500" b="0" cap="none" spc="-50" baseline="0" dirty="0" smtClean="0">
                <a:ln w="3175">
                  <a:noFill/>
                </a:ln>
                <a:gradFill>
                  <a:gsLst>
                    <a:gs pos="94406">
                      <a:srgbClr val="FFFFFF">
                        <a:lumMod val="75000"/>
                        <a:lumOff val="25000"/>
                      </a:srgbClr>
                    </a:gs>
                    <a:gs pos="80000">
                      <a:srgbClr val="FFFFFF">
                        <a:lumMod val="75000"/>
                        <a:lumOff val="25000"/>
                      </a:srgbClr>
                    </a:gs>
                  </a:gsLst>
                  <a:path path="circle">
                    <a:fillToRect l="100000" t="100000"/>
                  </a:path>
                </a:gradFill>
                <a:effectLst/>
                <a:latin typeface="Segoe UI Variable Display Semib" pitchFamily="2" charset="0"/>
              </a:defRPr>
            </a:lvl1pPr>
          </a:lstStyle>
          <a:p>
            <a:pPr marL="0" marR="0" lvl="0" indent="0" algn="ctr" defTabSz="932449" rtl="0" eaLnBrk="1" fontAlgn="base" latinLnBrk="0" hangingPunct="1">
              <a:lnSpc>
                <a:spcPct val="100000"/>
              </a:lnSpc>
              <a:spcBef>
                <a:spcPts val="200"/>
              </a:spcBef>
              <a:spcAft>
                <a:spcPct val="0"/>
              </a:spcAft>
              <a:buClrTx/>
              <a:buSzPct val="90000"/>
              <a:buFontTx/>
              <a:buNone/>
              <a:tabLst/>
              <a:defRPr/>
            </a:pPr>
            <a:r>
              <a:rPr kumimoji="0" lang="en-GB" sz="2000" b="0" i="0" u="none" strike="noStrike" kern="1200" cap="none" spc="-5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For traditional, model, tool, and agent APIs</a:t>
            </a:r>
            <a:endParaRPr kumimoji="0" lang="en-CA" sz="1400" b="0" i="0" u="none" strike="noStrike" kern="1200" cap="none" spc="0" normalizeH="0" baseline="0" noProof="0">
              <a:ln w="3175">
                <a:noFill/>
              </a:ln>
              <a:solidFill>
                <a:srgbClr val="FFFFFF"/>
              </a:solidFill>
              <a:effectLst/>
              <a:uLnTx/>
              <a:uFillTx/>
              <a:latin typeface="Segoe UI Variable Display Semib" pitchFamily="2" charset="0"/>
              <a:ea typeface="+mn-ea"/>
              <a:cs typeface="+mn-cs"/>
            </a:endParaRPr>
          </a:p>
        </p:txBody>
      </p:sp>
      <p:sp>
        <p:nvSpPr>
          <p:cNvPr id="35" name="Rectangle 34">
            <a:extLst>
              <a:ext uri="{FF2B5EF4-FFF2-40B4-BE49-F238E27FC236}">
                <a16:creationId xmlns:a16="http://schemas.microsoft.com/office/drawing/2014/main" id="{60D4D1BA-A8BD-BD40-B325-3242C35B5DE5}"/>
              </a:ext>
              <a:ext uri="{C183D7F6-B498-43B3-948B-1728B52AA6E4}">
                <adec:decorative xmlns:adec="http://schemas.microsoft.com/office/drawing/2017/decorative" val="1"/>
              </a:ext>
            </a:extLst>
          </p:cNvPr>
          <p:cNvSpPr/>
          <p:nvPr/>
        </p:nvSpPr>
        <p:spPr bwMode="auto">
          <a:xfrm>
            <a:off x="3710437" y="3581846"/>
            <a:ext cx="479879" cy="31639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E"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36" name="TextBox 35">
            <a:extLst>
              <a:ext uri="{FF2B5EF4-FFF2-40B4-BE49-F238E27FC236}">
                <a16:creationId xmlns:a16="http://schemas.microsoft.com/office/drawing/2014/main" id="{A230F218-8DEC-C727-027A-D8C9A2995D6A}"/>
              </a:ext>
            </a:extLst>
          </p:cNvPr>
          <p:cNvSpPr txBox="1"/>
          <p:nvPr/>
        </p:nvSpPr>
        <p:spPr>
          <a:xfrm>
            <a:off x="1166424" y="3805616"/>
            <a:ext cx="2589300" cy="819268"/>
          </a:xfrm>
          <a:prstGeom prst="rect">
            <a:avLst/>
          </a:prstGeom>
          <a:noFill/>
        </p:spPr>
        <p:txBody>
          <a:bodyPr wrap="square" lIns="0" tIns="0" rIns="0" bIns="0" rtlCol="0" anchor="ctr">
            <a:noAutofit/>
          </a:bodyPr>
          <a:lstStyle/>
          <a:p>
            <a:pPr marL="0" marR="0" lvl="0" indent="0" algn="ctr" defTabSz="932742" rtl="0" eaLnBrk="1" fontAlgn="base"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a:ln w="3175">
                  <a:noFill/>
                </a:ln>
                <a:solidFill>
                  <a:srgbClr val="FFFFFF"/>
                </a:solidFill>
                <a:effectLst/>
                <a:uLnTx/>
                <a:uFillTx/>
                <a:latin typeface="Segoe UI Variable Display Semib" pitchFamily="2" charset="0"/>
                <a:ea typeface="+mn-ea"/>
                <a:cs typeface="Segoe UI" pitchFamily="34" charset="0"/>
              </a:rPr>
              <a:t>API Management </a:t>
            </a:r>
          </a:p>
        </p:txBody>
      </p:sp>
      <p:pic>
        <p:nvPicPr>
          <p:cNvPr id="38" name="Picture 4">
            <a:extLst>
              <a:ext uri="{FF2B5EF4-FFF2-40B4-BE49-F238E27FC236}">
                <a16:creationId xmlns:a16="http://schemas.microsoft.com/office/drawing/2014/main" id="{004BF501-783B-D225-697A-2915332DBAB5}"/>
              </a:ext>
              <a:ext uri="{C183D7F6-B498-43B3-948B-1728B52AA6E4}">
                <adec:decorative xmlns:adec="http://schemas.microsoft.com/office/drawing/2017/decorative" val="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552517" y="3386421"/>
            <a:ext cx="595315" cy="595314"/>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8">
            <a:extLst>
              <a:ext uri="{FF2B5EF4-FFF2-40B4-BE49-F238E27FC236}">
                <a16:creationId xmlns:a16="http://schemas.microsoft.com/office/drawing/2014/main" id="{0B74C585-5CDC-C343-43A7-044EFE5526EE}"/>
              </a:ext>
              <a:ext uri="{C183D7F6-B498-43B3-948B-1728B52AA6E4}">
                <adec:decorative xmlns:adec="http://schemas.microsoft.com/office/drawing/2017/decorative" val="1"/>
              </a:ext>
            </a:extLst>
          </p:cNvPr>
          <p:cNvPicPr>
            <a:picLocks noChangeAspect="1"/>
          </p:cNvPicPr>
          <p:nvPr/>
        </p:nvPicPr>
        <p:blipFill>
          <a:blip r:embed="rId14"/>
          <a:stretch>
            <a:fillRect/>
          </a:stretch>
        </p:blipFill>
        <p:spPr>
          <a:xfrm>
            <a:off x="1790073" y="3375081"/>
            <a:ext cx="625435" cy="625435"/>
          </a:xfrm>
          <a:prstGeom prst="rect">
            <a:avLst/>
          </a:prstGeom>
        </p:spPr>
      </p:pic>
      <p:sp>
        <p:nvSpPr>
          <p:cNvPr id="89" name="Rectangle: Rounded Corners 88">
            <a:extLst>
              <a:ext uri="{FF2B5EF4-FFF2-40B4-BE49-F238E27FC236}">
                <a16:creationId xmlns:a16="http://schemas.microsoft.com/office/drawing/2014/main" id="{14857394-DADD-CDC5-8F78-78DEED12F8B2}"/>
              </a:ext>
              <a:ext uri="{C183D7F6-B498-43B3-948B-1728B52AA6E4}">
                <adec:decorative xmlns:adec="http://schemas.microsoft.com/office/drawing/2017/decorative" val="1"/>
              </a:ext>
            </a:extLst>
          </p:cNvPr>
          <p:cNvSpPr/>
          <p:nvPr/>
        </p:nvSpPr>
        <p:spPr>
          <a:xfrm>
            <a:off x="5629951" y="5039990"/>
            <a:ext cx="2916000" cy="1335309"/>
          </a:xfrm>
          <a:prstGeom prst="roundRect">
            <a:avLst>
              <a:gd name="adj" fmla="val 9669"/>
            </a:avLst>
          </a:prstGeom>
          <a:solidFill>
            <a:srgbClr val="000000"/>
          </a:solidFill>
          <a:ln w="1905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14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Light" pitchFamily="2" charset="0"/>
            </a:endParaRPr>
          </a:p>
        </p:txBody>
      </p:sp>
      <p:pic>
        <p:nvPicPr>
          <p:cNvPr id="68" name="Picture 2">
            <a:extLst>
              <a:ext uri="{FF2B5EF4-FFF2-40B4-BE49-F238E27FC236}">
                <a16:creationId xmlns:a16="http://schemas.microsoft.com/office/drawing/2014/main" id="{4A5AF689-DCD9-4430-4755-F8683DB78D9C}"/>
              </a:ext>
              <a:ext uri="{C183D7F6-B498-43B3-948B-1728B52AA6E4}">
                <adec:decorative xmlns:adec="http://schemas.microsoft.com/office/drawing/2017/decorative" val="1"/>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353894" y="5607905"/>
            <a:ext cx="349798" cy="337290"/>
          </a:xfrm>
          <a:prstGeom prst="rect">
            <a:avLst/>
          </a:prstGeom>
          <a:noFill/>
          <a:extLst>
            <a:ext uri="{909E8E84-426E-40DD-AFC4-6F175D3DCCD1}">
              <a14:hiddenFill xmlns:a14="http://schemas.microsoft.com/office/drawing/2010/main">
                <a:solidFill>
                  <a:srgbClr val="FFFFFF"/>
                </a:solidFill>
              </a14:hiddenFill>
            </a:ext>
          </a:extLst>
        </p:spPr>
      </p:pic>
      <p:pic>
        <p:nvPicPr>
          <p:cNvPr id="93" name="Picture 4">
            <a:extLst>
              <a:ext uri="{FF2B5EF4-FFF2-40B4-BE49-F238E27FC236}">
                <a16:creationId xmlns:a16="http://schemas.microsoft.com/office/drawing/2014/main" id="{86FBA3C7-E601-7591-7B34-2A1C3186046D}"/>
              </a:ext>
              <a:ext uri="{C183D7F6-B498-43B3-948B-1728B52AA6E4}">
                <adec:decorative xmlns:adec="http://schemas.microsoft.com/office/drawing/2017/decorative" val="1"/>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505277" y="5642305"/>
            <a:ext cx="278449" cy="268491"/>
          </a:xfrm>
          <a:prstGeom prst="rect">
            <a:avLst/>
          </a:prstGeom>
          <a:noFill/>
          <a:extLst>
            <a:ext uri="{909E8E84-426E-40DD-AFC4-6F175D3DCCD1}">
              <a14:hiddenFill xmlns:a14="http://schemas.microsoft.com/office/drawing/2010/main">
                <a:solidFill>
                  <a:srgbClr val="FFFFFF"/>
                </a:solidFill>
              </a14:hiddenFill>
            </a:ext>
          </a:extLst>
        </p:spPr>
      </p:pic>
      <p:sp>
        <p:nvSpPr>
          <p:cNvPr id="94" name="TextBox 55">
            <a:extLst>
              <a:ext uri="{FF2B5EF4-FFF2-40B4-BE49-F238E27FC236}">
                <a16:creationId xmlns:a16="http://schemas.microsoft.com/office/drawing/2014/main" id="{9EACFE70-0BF8-3B12-F38B-B4A4627F7F0C}"/>
              </a:ext>
              <a:ext uri="{C183D7F6-B498-43B3-948B-1728B52AA6E4}">
                <adec:decorative xmlns:adec="http://schemas.microsoft.com/office/drawing/2017/decorative" val="1"/>
              </a:ext>
            </a:extLst>
          </p:cNvPr>
          <p:cNvSpPr txBox="1"/>
          <p:nvPr/>
        </p:nvSpPr>
        <p:spPr>
          <a:xfrm>
            <a:off x="6288547" y="6019286"/>
            <a:ext cx="711909"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MCP</a:t>
            </a:r>
          </a:p>
        </p:txBody>
      </p:sp>
      <p:sp>
        <p:nvSpPr>
          <p:cNvPr id="95" name="TextBox 55">
            <a:extLst>
              <a:ext uri="{FF2B5EF4-FFF2-40B4-BE49-F238E27FC236}">
                <a16:creationId xmlns:a16="http://schemas.microsoft.com/office/drawing/2014/main" id="{44EBE9B0-2E42-54E5-D321-BCE347986A7A}"/>
              </a:ext>
              <a:ext uri="{C183D7F6-B498-43B3-948B-1728B52AA6E4}">
                <adec:decorative xmlns:adec="http://schemas.microsoft.com/office/drawing/2017/decorative" val="1"/>
              </a:ext>
            </a:extLst>
          </p:cNvPr>
          <p:cNvSpPr txBox="1"/>
          <p:nvPr/>
        </p:nvSpPr>
        <p:spPr>
          <a:xfrm>
            <a:off x="7172839" y="6019286"/>
            <a:ext cx="711909"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err="1">
                <a:ln>
                  <a:noFill/>
                </a:ln>
                <a:solidFill>
                  <a:srgbClr val="FFFFFF"/>
                </a:solidFill>
                <a:effectLst/>
                <a:uLnTx/>
                <a:uFillTx/>
                <a:latin typeface="Segoe UI Variable Display" pitchFamily="2" charset="0"/>
                <a:ea typeface="+mn-ea"/>
                <a:cs typeface="+mn-cs"/>
              </a:rPr>
              <a:t>OpenAPI</a:t>
            </a: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104" name="TextBox 55">
            <a:extLst>
              <a:ext uri="{FF2B5EF4-FFF2-40B4-BE49-F238E27FC236}">
                <a16:creationId xmlns:a16="http://schemas.microsoft.com/office/drawing/2014/main" id="{397C3C43-E088-645A-7324-4CCBA78B09EF}"/>
              </a:ext>
              <a:ext uri="{C183D7F6-B498-43B3-948B-1728B52AA6E4}">
                <adec:decorative xmlns:adec="http://schemas.microsoft.com/office/drawing/2017/decorative" val="1"/>
              </a:ext>
            </a:extLst>
          </p:cNvPr>
          <p:cNvSpPr txBox="1"/>
          <p:nvPr/>
        </p:nvSpPr>
        <p:spPr>
          <a:xfrm>
            <a:off x="6691951" y="5137669"/>
            <a:ext cx="792000" cy="215444"/>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Tools</a:t>
            </a:r>
          </a:p>
        </p:txBody>
      </p:sp>
      <p:sp>
        <p:nvSpPr>
          <p:cNvPr id="121" name="Rectangle: Rounded Corners 120">
            <a:extLst>
              <a:ext uri="{FF2B5EF4-FFF2-40B4-BE49-F238E27FC236}">
                <a16:creationId xmlns:a16="http://schemas.microsoft.com/office/drawing/2014/main" id="{1A6F57DE-6E94-088E-6924-27652AB00D31}"/>
              </a:ext>
              <a:ext uri="{C183D7F6-B498-43B3-948B-1728B52AA6E4}">
                <adec:decorative xmlns:adec="http://schemas.microsoft.com/office/drawing/2017/decorative" val="1"/>
              </a:ext>
            </a:extLst>
          </p:cNvPr>
          <p:cNvSpPr/>
          <p:nvPr/>
        </p:nvSpPr>
        <p:spPr>
          <a:xfrm>
            <a:off x="8714057" y="5049844"/>
            <a:ext cx="2916000" cy="1335309"/>
          </a:xfrm>
          <a:prstGeom prst="roundRect">
            <a:avLst>
              <a:gd name="adj" fmla="val 9669"/>
            </a:avLst>
          </a:prstGeom>
          <a:solidFill>
            <a:srgbClr val="000000"/>
          </a:solidFill>
          <a:ln w="1905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14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Light" pitchFamily="2" charset="0"/>
            </a:endParaRPr>
          </a:p>
        </p:txBody>
      </p:sp>
      <p:sp>
        <p:nvSpPr>
          <p:cNvPr id="123" name="TextBox 55">
            <a:extLst>
              <a:ext uri="{FF2B5EF4-FFF2-40B4-BE49-F238E27FC236}">
                <a16:creationId xmlns:a16="http://schemas.microsoft.com/office/drawing/2014/main" id="{699BAB15-1D92-DDFF-2588-76A25E808B5A}"/>
              </a:ext>
              <a:ext uri="{C183D7F6-B498-43B3-948B-1728B52AA6E4}">
                <adec:decorative xmlns:adec="http://schemas.microsoft.com/office/drawing/2017/decorative" val="1"/>
              </a:ext>
            </a:extLst>
          </p:cNvPr>
          <p:cNvSpPr txBox="1"/>
          <p:nvPr/>
        </p:nvSpPr>
        <p:spPr>
          <a:xfrm>
            <a:off x="10328311" y="5878921"/>
            <a:ext cx="761060" cy="369332"/>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REST or other HTTP</a:t>
            </a:r>
          </a:p>
        </p:txBody>
      </p:sp>
      <p:sp>
        <p:nvSpPr>
          <p:cNvPr id="125" name="TextBox 55">
            <a:extLst>
              <a:ext uri="{FF2B5EF4-FFF2-40B4-BE49-F238E27FC236}">
                <a16:creationId xmlns:a16="http://schemas.microsoft.com/office/drawing/2014/main" id="{CE3AA3D2-C22D-E152-C0EC-11BDAEC5B2BC}"/>
              </a:ext>
              <a:ext uri="{C183D7F6-B498-43B3-948B-1728B52AA6E4}">
                <adec:decorative xmlns:adec="http://schemas.microsoft.com/office/drawing/2017/decorative" val="1"/>
              </a:ext>
            </a:extLst>
          </p:cNvPr>
          <p:cNvSpPr txBox="1"/>
          <p:nvPr/>
        </p:nvSpPr>
        <p:spPr>
          <a:xfrm>
            <a:off x="9776057" y="5136356"/>
            <a:ext cx="792000" cy="215444"/>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Agents</a:t>
            </a:r>
          </a:p>
        </p:txBody>
      </p:sp>
      <p:sp>
        <p:nvSpPr>
          <p:cNvPr id="47" name="Circle: Hollow 46">
            <a:extLst>
              <a:ext uri="{FF2B5EF4-FFF2-40B4-BE49-F238E27FC236}">
                <a16:creationId xmlns:a16="http://schemas.microsoft.com/office/drawing/2014/main" id="{F8CC967E-22FB-BA03-845F-6DFA6128C735}"/>
              </a:ext>
              <a:ext uri="{C183D7F6-B498-43B3-948B-1728B52AA6E4}">
                <adec:decorative xmlns:adec="http://schemas.microsoft.com/office/drawing/2017/decorative" val="1"/>
              </a:ext>
            </a:extLst>
          </p:cNvPr>
          <p:cNvSpPr/>
          <p:nvPr/>
        </p:nvSpPr>
        <p:spPr bwMode="auto">
          <a:xfrm rot="16200000">
            <a:off x="710901" y="2243663"/>
            <a:ext cx="3529456" cy="3529453"/>
          </a:xfrm>
          <a:prstGeom prst="donut">
            <a:avLst>
              <a:gd name="adj" fmla="val 2036"/>
            </a:avLst>
          </a:prstGeom>
          <a:gradFill flip="none" rotWithShape="1">
            <a:gsLst>
              <a:gs pos="68000">
                <a:srgbClr val="0A6BBA"/>
              </a:gs>
              <a:gs pos="100000">
                <a:srgbClr val="318581"/>
              </a:gs>
              <a:gs pos="0">
                <a:srgbClr val="F65567"/>
              </a:gs>
              <a:gs pos="32000">
                <a:srgbClr val="7656AD"/>
              </a:gs>
            </a:gsLst>
            <a:lin ang="18900000" scaled="0"/>
            <a:tileRect/>
          </a:gradFill>
          <a:ln w="1905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base" latinLnBrk="0" hangingPunct="1">
              <a:lnSpc>
                <a:spcPct val="114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Light" pitchFamily="2" charset="0"/>
            </a:endParaRPr>
          </a:p>
        </p:txBody>
      </p:sp>
      <p:grpSp>
        <p:nvGrpSpPr>
          <p:cNvPr id="48" name="Group 47">
            <a:extLst>
              <a:ext uri="{FF2B5EF4-FFF2-40B4-BE49-F238E27FC236}">
                <a16:creationId xmlns:a16="http://schemas.microsoft.com/office/drawing/2014/main" id="{204FCF9B-95A9-6FBB-D005-82FEBFE17730}"/>
              </a:ext>
              <a:ext uri="{C183D7F6-B498-43B3-948B-1728B52AA6E4}">
                <adec:decorative xmlns:adec="http://schemas.microsoft.com/office/drawing/2017/decorative" val="1"/>
              </a:ext>
            </a:extLst>
          </p:cNvPr>
          <p:cNvGrpSpPr/>
          <p:nvPr/>
        </p:nvGrpSpPr>
        <p:grpSpPr>
          <a:xfrm>
            <a:off x="320663" y="1842594"/>
            <a:ext cx="4313074" cy="4202281"/>
            <a:chOff x="548562" y="1990229"/>
            <a:chExt cx="4313074" cy="4202281"/>
          </a:xfrm>
          <a:gradFill>
            <a:gsLst>
              <a:gs pos="55000">
                <a:srgbClr val="0A6BBA"/>
              </a:gs>
              <a:gs pos="90000">
                <a:srgbClr val="318581"/>
              </a:gs>
              <a:gs pos="10000">
                <a:srgbClr val="F65567"/>
              </a:gs>
              <a:gs pos="35000">
                <a:srgbClr val="7656AD"/>
              </a:gs>
            </a:gsLst>
            <a:lin ang="13500000" scaled="0"/>
          </a:gradFill>
        </p:grpSpPr>
        <p:sp>
          <p:nvSpPr>
            <p:cNvPr id="49" name="Oval 48">
              <a:extLst>
                <a:ext uri="{FF2B5EF4-FFF2-40B4-BE49-F238E27FC236}">
                  <a16:creationId xmlns:a16="http://schemas.microsoft.com/office/drawing/2014/main" id="{22E605F1-7651-0C10-8CB7-46CD964047B3}"/>
                </a:ext>
                <a:ext uri="{C183D7F6-B498-43B3-948B-1728B52AA6E4}">
                  <adec:decorative xmlns:adec="http://schemas.microsoft.com/office/drawing/2017/decorative" val="1"/>
                </a:ext>
              </a:extLst>
            </p:cNvPr>
            <p:cNvSpPr/>
            <p:nvPr/>
          </p:nvSpPr>
          <p:spPr bwMode="auto">
            <a:xfrm>
              <a:off x="2285914" y="1990229"/>
              <a:ext cx="828854" cy="828854"/>
            </a:xfrm>
            <a:prstGeom prst="ellipse">
              <a:avLst/>
            </a:prstGeom>
            <a:grpFill/>
            <a:ln w="63897" cap="flat">
              <a:noFill/>
              <a:prstDash val="solid"/>
              <a:miter/>
            </a:ln>
            <a:effectLst>
              <a:outerShdw blurRad="63500" dist="63500" dir="2400000" algn="tl" rotWithShape="0">
                <a:srgbClr val="000000">
                  <a:alpha val="10000"/>
                </a:srgbClr>
              </a:outerShdw>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Variable Display Semib" pitchFamily="2" charset="0"/>
                  <a:ea typeface="+mn-ea"/>
                  <a:cs typeface="+mn-cs"/>
                </a:rPr>
                <a:t>Design</a:t>
              </a:r>
            </a:p>
          </p:txBody>
        </p:sp>
        <p:sp>
          <p:nvSpPr>
            <p:cNvPr id="50" name="Oval 49">
              <a:extLst>
                <a:ext uri="{FF2B5EF4-FFF2-40B4-BE49-F238E27FC236}">
                  <a16:creationId xmlns:a16="http://schemas.microsoft.com/office/drawing/2014/main" id="{680A541B-2782-DED7-0E2D-17B5027A1BCE}"/>
                </a:ext>
                <a:ext uri="{C183D7F6-B498-43B3-948B-1728B52AA6E4}">
                  <adec:decorative xmlns:adec="http://schemas.microsoft.com/office/drawing/2017/decorative" val="1"/>
                </a:ext>
              </a:extLst>
            </p:cNvPr>
            <p:cNvSpPr/>
            <p:nvPr/>
          </p:nvSpPr>
          <p:spPr bwMode="auto">
            <a:xfrm>
              <a:off x="900885" y="2730739"/>
              <a:ext cx="828854" cy="828854"/>
            </a:xfrm>
            <a:prstGeom prst="ellipse">
              <a:avLst/>
            </a:prstGeom>
            <a:grpFill/>
            <a:ln w="63897" cap="flat">
              <a:noFill/>
              <a:prstDash val="solid"/>
              <a:miter/>
            </a:ln>
            <a:effectLst>
              <a:outerShdw blurRad="63500" dist="63500" dir="2400000" algn="tl" rotWithShape="0">
                <a:srgbClr val="000000">
                  <a:alpha val="10000"/>
                </a:srgbClr>
              </a:outerShdw>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Variable Display Semib" pitchFamily="2" charset="0"/>
                  <a:ea typeface="+mn-ea"/>
                  <a:cs typeface="+mn-cs"/>
                </a:rPr>
                <a:t>Analyze</a:t>
              </a:r>
            </a:p>
          </p:txBody>
        </p:sp>
        <p:sp>
          <p:nvSpPr>
            <p:cNvPr id="51" name="Oval 50">
              <a:extLst>
                <a:ext uri="{FF2B5EF4-FFF2-40B4-BE49-F238E27FC236}">
                  <a16:creationId xmlns:a16="http://schemas.microsoft.com/office/drawing/2014/main" id="{249F59EA-DC31-1A5F-2C40-4DAD933C8142}"/>
                </a:ext>
                <a:ext uri="{C183D7F6-B498-43B3-948B-1728B52AA6E4}">
                  <adec:decorative xmlns:adec="http://schemas.microsoft.com/office/drawing/2017/decorative" val="1"/>
                </a:ext>
              </a:extLst>
            </p:cNvPr>
            <p:cNvSpPr/>
            <p:nvPr/>
          </p:nvSpPr>
          <p:spPr bwMode="auto">
            <a:xfrm>
              <a:off x="3781966" y="2730739"/>
              <a:ext cx="828854" cy="828854"/>
            </a:xfrm>
            <a:prstGeom prst="ellipse">
              <a:avLst/>
            </a:prstGeom>
            <a:grpFill/>
            <a:ln w="63897" cap="flat">
              <a:noFill/>
              <a:prstDash val="solid"/>
              <a:miter/>
            </a:ln>
            <a:effectLst>
              <a:outerShdw blurRad="63500" dist="63500" dir="2400000" algn="tl" rotWithShape="0">
                <a:srgbClr val="000000">
                  <a:alpha val="10000"/>
                </a:srgbClr>
              </a:outerShdw>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Variable Display Semib" pitchFamily="2" charset="0"/>
                  <a:ea typeface="+mn-ea"/>
                  <a:cs typeface="+mn-cs"/>
                </a:rPr>
                <a:t>Develop</a:t>
              </a:r>
            </a:p>
          </p:txBody>
        </p:sp>
        <p:grpSp>
          <p:nvGrpSpPr>
            <p:cNvPr id="52" name="Group 51">
              <a:extLst>
                <a:ext uri="{FF2B5EF4-FFF2-40B4-BE49-F238E27FC236}">
                  <a16:creationId xmlns:a16="http://schemas.microsoft.com/office/drawing/2014/main" id="{0364138E-4FCE-4200-CDC4-0B0F325929BF}"/>
                </a:ext>
              </a:extLst>
            </p:cNvPr>
            <p:cNvGrpSpPr/>
            <p:nvPr/>
          </p:nvGrpSpPr>
          <p:grpSpPr>
            <a:xfrm>
              <a:off x="548562" y="4229375"/>
              <a:ext cx="4313074" cy="828854"/>
              <a:chOff x="564933" y="4305903"/>
              <a:chExt cx="4313074" cy="828854"/>
            </a:xfrm>
            <a:grpFill/>
          </p:grpSpPr>
          <p:sp>
            <p:nvSpPr>
              <p:cNvPr id="55" name="Oval 54">
                <a:extLst>
                  <a:ext uri="{FF2B5EF4-FFF2-40B4-BE49-F238E27FC236}">
                    <a16:creationId xmlns:a16="http://schemas.microsoft.com/office/drawing/2014/main" id="{2FD6A7FB-4057-4B9E-779C-3D39049D739B}"/>
                  </a:ext>
                  <a:ext uri="{C183D7F6-B498-43B3-948B-1728B52AA6E4}">
                    <adec:decorative xmlns:adec="http://schemas.microsoft.com/office/drawing/2017/decorative" val="1"/>
                  </a:ext>
                </a:extLst>
              </p:cNvPr>
              <p:cNvSpPr/>
              <p:nvPr/>
            </p:nvSpPr>
            <p:spPr bwMode="auto">
              <a:xfrm>
                <a:off x="4049153" y="4305903"/>
                <a:ext cx="828854" cy="828854"/>
              </a:xfrm>
              <a:prstGeom prst="ellipse">
                <a:avLst/>
              </a:prstGeom>
              <a:grpFill/>
              <a:ln w="63897" cap="flat">
                <a:noFill/>
                <a:prstDash val="solid"/>
                <a:miter/>
              </a:ln>
              <a:effectLst>
                <a:outerShdw blurRad="63500" dist="63500" dir="2400000" algn="tl" rotWithShape="0">
                  <a:srgbClr val="000000">
                    <a:alpha val="10000"/>
                  </a:srgbClr>
                </a:outerShdw>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Variable Display Semib" pitchFamily="2" charset="0"/>
                    <a:ea typeface="+mn-ea"/>
                    <a:cs typeface="+mn-cs"/>
                  </a:rPr>
                  <a:t>Secure</a:t>
                </a:r>
              </a:p>
            </p:txBody>
          </p:sp>
          <p:sp>
            <p:nvSpPr>
              <p:cNvPr id="57" name="Oval 56">
                <a:extLst>
                  <a:ext uri="{FF2B5EF4-FFF2-40B4-BE49-F238E27FC236}">
                    <a16:creationId xmlns:a16="http://schemas.microsoft.com/office/drawing/2014/main" id="{94DFCF39-1F79-6038-8B48-3970E672523F}"/>
                  </a:ext>
                  <a:ext uri="{C183D7F6-B498-43B3-948B-1728B52AA6E4}">
                    <adec:decorative xmlns:adec="http://schemas.microsoft.com/office/drawing/2017/decorative" val="1"/>
                  </a:ext>
                </a:extLst>
              </p:cNvPr>
              <p:cNvSpPr/>
              <p:nvPr/>
            </p:nvSpPr>
            <p:spPr bwMode="auto">
              <a:xfrm>
                <a:off x="564933" y="4305903"/>
                <a:ext cx="828854" cy="828854"/>
              </a:xfrm>
              <a:prstGeom prst="ellipse">
                <a:avLst/>
              </a:prstGeom>
              <a:grpFill/>
              <a:ln w="63897" cap="flat">
                <a:noFill/>
                <a:prstDash val="solid"/>
                <a:miter/>
              </a:ln>
              <a:effectLst>
                <a:outerShdw blurRad="63500" dist="63500" dir="2400000" algn="tl" rotWithShape="0">
                  <a:srgbClr val="000000">
                    <a:alpha val="10000"/>
                  </a:srgbClr>
                </a:outerShdw>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Variable Display Semib" pitchFamily="2" charset="0"/>
                    <a:ea typeface="+mn-ea"/>
                    <a:cs typeface="+mn-cs"/>
                  </a:rPr>
                  <a:t>Monitor</a:t>
                </a:r>
              </a:p>
            </p:txBody>
          </p:sp>
        </p:grpSp>
        <p:sp>
          <p:nvSpPr>
            <p:cNvPr id="53" name="Oval 52">
              <a:extLst>
                <a:ext uri="{FF2B5EF4-FFF2-40B4-BE49-F238E27FC236}">
                  <a16:creationId xmlns:a16="http://schemas.microsoft.com/office/drawing/2014/main" id="{BB0629C0-3925-3ECB-03FF-64AC34A25F03}"/>
                </a:ext>
                <a:ext uri="{C183D7F6-B498-43B3-948B-1728B52AA6E4}">
                  <adec:decorative xmlns:adec="http://schemas.microsoft.com/office/drawing/2017/decorative" val="1"/>
                </a:ext>
              </a:extLst>
            </p:cNvPr>
            <p:cNvSpPr/>
            <p:nvPr/>
          </p:nvSpPr>
          <p:spPr bwMode="auto">
            <a:xfrm>
              <a:off x="1565300" y="5363656"/>
              <a:ext cx="828854" cy="828854"/>
            </a:xfrm>
            <a:prstGeom prst="ellipse">
              <a:avLst/>
            </a:prstGeom>
            <a:grpFill/>
            <a:ln w="63897" cap="flat">
              <a:noFill/>
              <a:prstDash val="solid"/>
              <a:miter/>
            </a:ln>
            <a:effectLst>
              <a:outerShdw blurRad="63500" dist="63500" dir="2400000" algn="tl" rotWithShape="0">
                <a:srgbClr val="000000">
                  <a:alpha val="10000"/>
                </a:srgbClr>
              </a:outerShdw>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Variable Display Semib" pitchFamily="2" charset="0"/>
                  <a:ea typeface="+mn-ea"/>
                  <a:cs typeface="+mn-cs"/>
                </a:rPr>
                <a:t>Scale</a:t>
              </a:r>
            </a:p>
          </p:txBody>
        </p:sp>
        <p:sp>
          <p:nvSpPr>
            <p:cNvPr id="54" name="Oval 53">
              <a:extLst>
                <a:ext uri="{FF2B5EF4-FFF2-40B4-BE49-F238E27FC236}">
                  <a16:creationId xmlns:a16="http://schemas.microsoft.com/office/drawing/2014/main" id="{7910BB52-B8AA-9745-2320-C41B938B5A43}"/>
                </a:ext>
                <a:ext uri="{C183D7F6-B498-43B3-948B-1728B52AA6E4}">
                  <adec:decorative xmlns:adec="http://schemas.microsoft.com/office/drawing/2017/decorative" val="1"/>
                </a:ext>
              </a:extLst>
            </p:cNvPr>
            <p:cNvSpPr/>
            <p:nvPr/>
          </p:nvSpPr>
          <p:spPr bwMode="auto">
            <a:xfrm>
              <a:off x="3043110" y="5363656"/>
              <a:ext cx="828854" cy="828854"/>
            </a:xfrm>
            <a:prstGeom prst="ellipse">
              <a:avLst/>
            </a:prstGeom>
            <a:grpFill/>
            <a:ln w="63897" cap="flat">
              <a:noFill/>
              <a:prstDash val="solid"/>
              <a:miter/>
            </a:ln>
            <a:effectLst>
              <a:outerShdw blurRad="63500" dist="63500" dir="2400000" algn="tl" rotWithShape="0">
                <a:srgbClr val="000000">
                  <a:alpha val="10000"/>
                </a:srgbClr>
              </a:outerShdw>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UI Variable Display Semib" pitchFamily="2" charset="0"/>
                  <a:ea typeface="+mn-ea"/>
                  <a:cs typeface="+mn-cs"/>
                </a:rPr>
                <a:t>Publish</a:t>
              </a:r>
            </a:p>
          </p:txBody>
        </p:sp>
      </p:grpSp>
      <p:pic>
        <p:nvPicPr>
          <p:cNvPr id="19" name="Picture 8">
            <a:extLst>
              <a:ext uri="{FF2B5EF4-FFF2-40B4-BE49-F238E27FC236}">
                <a16:creationId xmlns:a16="http://schemas.microsoft.com/office/drawing/2014/main" id="{09CC5B33-3B78-9695-2F0B-64187300D984}"/>
              </a:ext>
              <a:ext uri="{C183D7F6-B498-43B3-948B-1728B52AA6E4}">
                <adec:decorative xmlns:adec="http://schemas.microsoft.com/office/drawing/2017/decorative" val="1"/>
              </a:ext>
            </a:extLst>
          </p:cNvPr>
          <p:cNvPicPr>
            <a:picLocks noChangeAspect="1" noChangeArrowheads="1"/>
          </p:cNvPicPr>
          <p:nvPr/>
        </p:nvPicPr>
        <p:blipFill rotWithShape="1">
          <a:blip r:embed="rId17">
            <a:extLst>
              <a:ext uri="{28A0092B-C50C-407E-A947-70E740481C1C}">
                <a14:useLocalDpi xmlns:a14="http://schemas.microsoft.com/office/drawing/2010/main" val="0"/>
              </a:ext>
            </a:extLst>
          </a:blip>
          <a:srcRect/>
          <a:stretch>
            <a:fillRect/>
          </a:stretch>
        </p:blipFill>
        <p:spPr bwMode="auto">
          <a:xfrm>
            <a:off x="8913639" y="4002840"/>
            <a:ext cx="283116" cy="271996"/>
          </a:xfrm>
          <a:prstGeom prst="rect">
            <a:avLst/>
          </a:prstGeom>
          <a:noFill/>
          <a:extLst>
            <a:ext uri="{909E8E84-426E-40DD-AFC4-6F175D3DCCD1}">
              <a14:hiddenFill xmlns:a14="http://schemas.microsoft.com/office/drawing/2010/main">
                <a:solidFill>
                  <a:srgbClr val="FFFFFF"/>
                </a:solidFill>
              </a14:hiddenFill>
            </a:ext>
          </a:extLst>
        </p:spPr>
      </p:pic>
      <p:sp>
        <p:nvSpPr>
          <p:cNvPr id="90" name="TextBox 55">
            <a:extLst>
              <a:ext uri="{FF2B5EF4-FFF2-40B4-BE49-F238E27FC236}">
                <a16:creationId xmlns:a16="http://schemas.microsoft.com/office/drawing/2014/main" id="{5F7A5D8D-A2D8-A901-6E43-8E2294853F90}"/>
              </a:ext>
              <a:ext uri="{C183D7F6-B498-43B3-948B-1728B52AA6E4}">
                <adec:decorative xmlns:adec="http://schemas.microsoft.com/office/drawing/2017/decorative" val="1"/>
              </a:ext>
            </a:extLst>
          </p:cNvPr>
          <p:cNvSpPr txBox="1"/>
          <p:nvPr/>
        </p:nvSpPr>
        <p:spPr>
          <a:xfrm>
            <a:off x="9382506" y="5900330"/>
            <a:ext cx="740443"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A2A</a:t>
            </a:r>
          </a:p>
        </p:txBody>
      </p:sp>
      <p:pic>
        <p:nvPicPr>
          <p:cNvPr id="30" name="Picture 29">
            <a:extLst>
              <a:ext uri="{FF2B5EF4-FFF2-40B4-BE49-F238E27FC236}">
                <a16:creationId xmlns:a16="http://schemas.microsoft.com/office/drawing/2014/main" id="{A3413F7D-42A9-12DE-9723-D6906FDDA19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483855" y="5523997"/>
            <a:ext cx="369375" cy="417816"/>
          </a:xfrm>
          <a:prstGeom prst="rect">
            <a:avLst/>
          </a:prstGeom>
        </p:spPr>
      </p:pic>
      <p:sp>
        <p:nvSpPr>
          <p:cNvPr id="3" name="Rectangle: Rounded Corners 24">
            <a:extLst>
              <a:ext uri="{FF2B5EF4-FFF2-40B4-BE49-F238E27FC236}">
                <a16:creationId xmlns:a16="http://schemas.microsoft.com/office/drawing/2014/main" id="{0E6FF4C8-FE0D-FBDD-0A17-341A1EC31D67}"/>
              </a:ext>
              <a:ext uri="{C183D7F6-B498-43B3-948B-1728B52AA6E4}">
                <adec:decorative xmlns:adec="http://schemas.microsoft.com/office/drawing/2017/decorative" val="1"/>
              </a:ext>
            </a:extLst>
          </p:cNvPr>
          <p:cNvSpPr/>
          <p:nvPr/>
        </p:nvSpPr>
        <p:spPr bwMode="auto">
          <a:xfrm>
            <a:off x="9448268" y="5143337"/>
            <a:ext cx="1557091" cy="255885"/>
          </a:xfrm>
          <a:prstGeom prst="roundRect">
            <a:avLst>
              <a:gd name="adj" fmla="val 500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8942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Agents Gateway</a:t>
            </a:r>
          </a:p>
        </p:txBody>
      </p:sp>
      <p:sp>
        <p:nvSpPr>
          <p:cNvPr id="4" name="Rectangle: Rounded Corners 24">
            <a:extLst>
              <a:ext uri="{FF2B5EF4-FFF2-40B4-BE49-F238E27FC236}">
                <a16:creationId xmlns:a16="http://schemas.microsoft.com/office/drawing/2014/main" id="{5171648D-DE8C-6E59-C9A5-738866448A19}"/>
              </a:ext>
              <a:ext uri="{C183D7F6-B498-43B3-948B-1728B52AA6E4}">
                <adec:decorative xmlns:adec="http://schemas.microsoft.com/office/drawing/2017/decorative" val="1"/>
              </a:ext>
            </a:extLst>
          </p:cNvPr>
          <p:cNvSpPr/>
          <p:nvPr/>
        </p:nvSpPr>
        <p:spPr bwMode="auto">
          <a:xfrm>
            <a:off x="6421547" y="5149565"/>
            <a:ext cx="1415537" cy="255885"/>
          </a:xfrm>
          <a:prstGeom prst="roundRect">
            <a:avLst>
              <a:gd name="adj" fmla="val 500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8942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Tools Gateway</a:t>
            </a:r>
          </a:p>
        </p:txBody>
      </p:sp>
      <p:sp>
        <p:nvSpPr>
          <p:cNvPr id="5" name="Rectangle: Rounded Corners 24">
            <a:extLst>
              <a:ext uri="{FF2B5EF4-FFF2-40B4-BE49-F238E27FC236}">
                <a16:creationId xmlns:a16="http://schemas.microsoft.com/office/drawing/2014/main" id="{C818AEAE-F05B-2DD1-4772-93D6F8FF6144}"/>
              </a:ext>
              <a:ext uri="{C183D7F6-B498-43B3-948B-1728B52AA6E4}">
                <adec:decorative xmlns:adec="http://schemas.microsoft.com/office/drawing/2017/decorative" val="1"/>
              </a:ext>
            </a:extLst>
          </p:cNvPr>
          <p:cNvSpPr/>
          <p:nvPr/>
        </p:nvSpPr>
        <p:spPr bwMode="auto">
          <a:xfrm>
            <a:off x="7787705" y="3638440"/>
            <a:ext cx="1557091" cy="255885"/>
          </a:xfrm>
          <a:prstGeom prst="roundRect">
            <a:avLst>
              <a:gd name="adj" fmla="val 500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8942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Models Gateway</a:t>
            </a:r>
          </a:p>
        </p:txBody>
      </p:sp>
      <p:sp>
        <p:nvSpPr>
          <p:cNvPr id="6" name="Rectangle: Rounded Corners 24">
            <a:extLst>
              <a:ext uri="{FF2B5EF4-FFF2-40B4-BE49-F238E27FC236}">
                <a16:creationId xmlns:a16="http://schemas.microsoft.com/office/drawing/2014/main" id="{A3A277EA-8CA8-3FB0-4815-748205E3D6A9}"/>
              </a:ext>
              <a:ext uri="{C183D7F6-B498-43B3-948B-1728B52AA6E4}">
                <adec:decorative xmlns:adec="http://schemas.microsoft.com/office/drawing/2017/decorative" val="1"/>
              </a:ext>
            </a:extLst>
          </p:cNvPr>
          <p:cNvSpPr/>
          <p:nvPr/>
        </p:nvSpPr>
        <p:spPr bwMode="auto">
          <a:xfrm>
            <a:off x="7483951" y="1754717"/>
            <a:ext cx="2072488" cy="255885"/>
          </a:xfrm>
          <a:prstGeom prst="roundRect">
            <a:avLst>
              <a:gd name="adj" fmla="val 500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8942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API Gateway</a:t>
            </a:r>
          </a:p>
        </p:txBody>
      </p:sp>
      <p:sp>
        <p:nvSpPr>
          <p:cNvPr id="7" name="Rectangle: Rounded Corners 24">
            <a:extLst>
              <a:ext uri="{FF2B5EF4-FFF2-40B4-BE49-F238E27FC236}">
                <a16:creationId xmlns:a16="http://schemas.microsoft.com/office/drawing/2014/main" id="{3B7D9116-3560-C759-F9C4-9CF372257695}"/>
              </a:ext>
              <a:ext uri="{C183D7F6-B498-43B3-948B-1728B52AA6E4}">
                <adec:decorative xmlns:adec="http://schemas.microsoft.com/office/drawing/2017/decorative" val="1"/>
              </a:ext>
            </a:extLst>
          </p:cNvPr>
          <p:cNvSpPr/>
          <p:nvPr/>
        </p:nvSpPr>
        <p:spPr bwMode="auto">
          <a:xfrm>
            <a:off x="7865580" y="3154679"/>
            <a:ext cx="1415537" cy="255885"/>
          </a:xfrm>
          <a:prstGeom prst="roundRect">
            <a:avLst>
              <a:gd name="adj" fmla="val 500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8942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AI Gateway</a:t>
            </a:r>
          </a:p>
        </p:txBody>
      </p:sp>
      <p:pic>
        <p:nvPicPr>
          <p:cNvPr id="12" name="Picture 11">
            <a:extLst>
              <a:ext uri="{FF2B5EF4-FFF2-40B4-BE49-F238E27FC236}">
                <a16:creationId xmlns:a16="http://schemas.microsoft.com/office/drawing/2014/main" id="{76EBF06F-EDF2-6E81-13D3-02A5A6BB4A5A}"/>
              </a:ext>
              <a:ext uri="{C183D7F6-B498-43B3-948B-1728B52AA6E4}">
                <adec:decorative xmlns:adec="http://schemas.microsoft.com/office/drawing/2017/decorative" val="1"/>
              </a:ext>
            </a:extLst>
          </p:cNvPr>
          <p:cNvPicPr>
            <a:picLocks noChangeAspect="1"/>
          </p:cNvPicPr>
          <p:nvPr/>
        </p:nvPicPr>
        <p:blipFill>
          <a:blip r:embed="rId18"/>
          <a:stretch>
            <a:fillRect/>
          </a:stretch>
        </p:blipFill>
        <p:spPr>
          <a:xfrm>
            <a:off x="9542689" y="5558745"/>
            <a:ext cx="413693" cy="255410"/>
          </a:xfrm>
          <a:prstGeom prst="rect">
            <a:avLst/>
          </a:prstGeom>
        </p:spPr>
      </p:pic>
      <p:sp>
        <p:nvSpPr>
          <p:cNvPr id="9" name="Rounded Rectangle 8">
            <a:extLst>
              <a:ext uri="{FF2B5EF4-FFF2-40B4-BE49-F238E27FC236}">
                <a16:creationId xmlns:a16="http://schemas.microsoft.com/office/drawing/2014/main" id="{6ACC7AA0-19AF-7815-BB29-7FAB481FFE35}"/>
              </a:ext>
              <a:ext uri="{C183D7F6-B498-43B3-948B-1728B52AA6E4}">
                <adec:decorative xmlns:adec="http://schemas.microsoft.com/office/drawing/2017/decorative" val="1"/>
              </a:ext>
            </a:extLst>
          </p:cNvPr>
          <p:cNvSpPr/>
          <p:nvPr/>
        </p:nvSpPr>
        <p:spPr bwMode="auto">
          <a:xfrm>
            <a:off x="5322263" y="1543916"/>
            <a:ext cx="6608480" cy="5183455"/>
          </a:xfrm>
          <a:prstGeom prst="roundRect">
            <a:avLst>
              <a:gd name="adj" fmla="val 4991"/>
            </a:avLst>
          </a:prstGeom>
          <a:noFill/>
          <a:ln>
            <a:solidFill>
              <a:schemeClr val="accent2">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3" name="Right Arrow 12">
            <a:extLst>
              <a:ext uri="{FF2B5EF4-FFF2-40B4-BE49-F238E27FC236}">
                <a16:creationId xmlns:a16="http://schemas.microsoft.com/office/drawing/2014/main" id="{1169367D-CA2E-8E44-22D1-34C9E1A1169E}"/>
              </a:ext>
              <a:ext uri="{C183D7F6-B498-43B3-948B-1728B52AA6E4}">
                <adec:decorative xmlns:adec="http://schemas.microsoft.com/office/drawing/2017/decorative" val="1"/>
              </a:ext>
            </a:extLst>
          </p:cNvPr>
          <p:cNvSpPr/>
          <p:nvPr/>
        </p:nvSpPr>
        <p:spPr bwMode="auto">
          <a:xfrm>
            <a:off x="4559053" y="3733890"/>
            <a:ext cx="569071" cy="347850"/>
          </a:xfrm>
          <a:prstGeom prst="rightArrow">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p>
            <a:pPr marL="0" marR="0" lvl="0" indent="0" algn="ctr" defTabSz="789422"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err="1">
              <a:ln>
                <a:noFill/>
              </a:ln>
              <a:solidFill>
                <a:srgbClr val="FFFFFF"/>
              </a:solidFill>
              <a:effectLst/>
              <a:uLnTx/>
              <a:uFillTx/>
              <a:latin typeface="Segoe UI Variable Display" pitchFamily="2" charset="0"/>
              <a:ea typeface="+mn-ea"/>
              <a:cs typeface="+mn-cs"/>
            </a:endParaRPr>
          </a:p>
        </p:txBody>
      </p:sp>
    </p:spTree>
    <p:extLst>
      <p:ext uri="{BB962C8B-B14F-4D97-AF65-F5344CB8AC3E}">
        <p14:creationId xmlns:p14="http://schemas.microsoft.com/office/powerpoint/2010/main" val="373956599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00"/>
                                  </p:stCondLst>
                                  <p:endCondLst>
                                    <p:cond evt="begin" delay="0">
                                      <p:tn val="5"/>
                                    </p:cond>
                                  </p:end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63" presetClass="path" presetSubtype="0" decel="100000" fill="hold" grpId="1" nodeType="withEffect" nodePh="1">
                                  <p:stCondLst>
                                    <p:cond delay="200"/>
                                  </p:stCondLst>
                                  <p:endCondLst>
                                    <p:cond evt="begin" delay="0">
                                      <p:tn val="8"/>
                                    </p:cond>
                                  </p:endCondLst>
                                  <p:childTnLst>
                                    <p:animMotion origin="layout" path="M -0.01836 0.00116 L 0.00053 0.00116 " pathEditMode="relative" rAng="0" ptsTypes="AA">
                                      <p:cBhvr>
                                        <p:cTn id="9" dur="750" fill="hold"/>
                                        <p:tgtEl>
                                          <p:spTgt spid="35"/>
                                        </p:tgtEl>
                                        <p:attrNameLst>
                                          <p:attrName>ppt_x</p:attrName>
                                          <p:attrName>ppt_y</p:attrName>
                                        </p:attrNameLst>
                                      </p:cBhvr>
                                      <p:rCtr x="938" y="0"/>
                                    </p:animMotion>
                                  </p:childTnLst>
                                </p:cTn>
                              </p:par>
                              <p:par>
                                <p:cTn id="10" presetID="10" presetClass="entr" presetSubtype="0" fill="hold" grpId="0" nodeType="withEffect">
                                  <p:stCondLst>
                                    <p:cond delay="20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par>
                                <p:cTn id="13" presetID="63" presetClass="path" presetSubtype="0" decel="100000" fill="hold" grpId="1" nodeType="withEffect">
                                  <p:stCondLst>
                                    <p:cond delay="200"/>
                                  </p:stCondLst>
                                  <p:childTnLst>
                                    <p:animMotion origin="layout" path="M -0.01841 0.00123 L 0.00052 0.00123 " pathEditMode="relative" rAng="0" ptsTypes="AA">
                                      <p:cBhvr>
                                        <p:cTn id="14" dur="750" fill="hold"/>
                                        <p:tgtEl>
                                          <p:spTgt spid="36"/>
                                        </p:tgtEl>
                                        <p:attrNameLst>
                                          <p:attrName>ppt_x</p:attrName>
                                          <p:attrName>ppt_y</p:attrName>
                                        </p:attrNameLst>
                                      </p:cBhvr>
                                      <p:rCtr x="938" y="0"/>
                                    </p:animMotion>
                                  </p:childTnLst>
                                </p:cTn>
                              </p:par>
                              <p:par>
                                <p:cTn id="15" presetID="10" presetClass="entr" presetSubtype="0" fill="hold" nodeType="withEffect">
                                  <p:stCondLst>
                                    <p:cond delay="20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par>
                                <p:cTn id="18" presetID="63" presetClass="path" presetSubtype="0" decel="100000" fill="hold" nodeType="withEffect">
                                  <p:stCondLst>
                                    <p:cond delay="200"/>
                                  </p:stCondLst>
                                  <p:childTnLst>
                                    <p:animMotion origin="layout" path="M -0.01841 0.00123 L 0.00052 0.00123 " pathEditMode="relative" rAng="0" ptsTypes="AA">
                                      <p:cBhvr>
                                        <p:cTn id="19" dur="750" fill="hold"/>
                                        <p:tgtEl>
                                          <p:spTgt spid="38"/>
                                        </p:tgtEl>
                                        <p:attrNameLst>
                                          <p:attrName>ppt_x</p:attrName>
                                          <p:attrName>ppt_y</p:attrName>
                                        </p:attrNameLst>
                                      </p:cBhvr>
                                      <p:rCtr x="938" y="0"/>
                                    </p:animMotion>
                                  </p:childTnLst>
                                </p:cTn>
                              </p:par>
                              <p:par>
                                <p:cTn id="20" presetID="10" presetClass="entr" presetSubtype="0" fill="hold" nodeType="withEffect">
                                  <p:stCondLst>
                                    <p:cond delay="20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500"/>
                                        <p:tgtEl>
                                          <p:spTgt spid="39"/>
                                        </p:tgtEl>
                                      </p:cBhvr>
                                    </p:animEffect>
                                  </p:childTnLst>
                                </p:cTn>
                              </p:par>
                              <p:par>
                                <p:cTn id="23" presetID="63" presetClass="path" presetSubtype="0" decel="100000" fill="hold" nodeType="withEffect">
                                  <p:stCondLst>
                                    <p:cond delay="200"/>
                                  </p:stCondLst>
                                  <p:childTnLst>
                                    <p:animMotion origin="layout" path="M -0.01841 0.00123 L 0.00052 0.00123 " pathEditMode="relative" rAng="0" ptsTypes="AA">
                                      <p:cBhvr>
                                        <p:cTn id="24" dur="750" fill="hold"/>
                                        <p:tgtEl>
                                          <p:spTgt spid="39"/>
                                        </p:tgtEl>
                                        <p:attrNameLst>
                                          <p:attrName>ppt_x</p:attrName>
                                          <p:attrName>ppt_y</p:attrName>
                                        </p:attrNameLst>
                                      </p:cBhvr>
                                      <p:rCtr x="938" y="0"/>
                                    </p:animMotion>
                                  </p:childTnLst>
                                </p:cTn>
                              </p:par>
                              <p:par>
                                <p:cTn id="25" presetID="10" presetClass="entr" presetSubtype="0" fill="hold" grpId="0" nodeType="withEffect">
                                  <p:stCondLst>
                                    <p:cond delay="20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par>
                                <p:cTn id="28" presetID="63" presetClass="path" presetSubtype="0" decel="100000" fill="hold" grpId="1" nodeType="withEffect">
                                  <p:stCondLst>
                                    <p:cond delay="200"/>
                                  </p:stCondLst>
                                  <p:childTnLst>
                                    <p:animMotion origin="layout" path="M -0.01841 0.00123 L 0.00052 0.00123 " pathEditMode="relative" rAng="0" ptsTypes="AA">
                                      <p:cBhvr>
                                        <p:cTn id="29" dur="750" fill="hold"/>
                                        <p:tgtEl>
                                          <p:spTgt spid="41"/>
                                        </p:tgtEl>
                                        <p:attrNameLst>
                                          <p:attrName>ppt_x</p:attrName>
                                          <p:attrName>ppt_y</p:attrName>
                                        </p:attrNameLst>
                                      </p:cBhvr>
                                      <p:rCtr x="938" y="0"/>
                                    </p:animMotion>
                                  </p:childTnLst>
                                </p:cTn>
                              </p:par>
                              <p:par>
                                <p:cTn id="30" presetID="10" presetClass="entr" presetSubtype="0" fill="hold" grpId="0" nodeType="withEffect">
                                  <p:stCondLst>
                                    <p:cond delay="40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par>
                                <p:cTn id="33" presetID="63" presetClass="path" presetSubtype="0" decel="100000" fill="hold" grpId="1" nodeType="withEffect">
                                  <p:stCondLst>
                                    <p:cond delay="400"/>
                                  </p:stCondLst>
                                  <p:childTnLst>
                                    <p:animMotion origin="layout" path="M -0.01836 0.00115 L 0.00052 0.00115 " pathEditMode="relative" rAng="0" ptsTypes="AA">
                                      <p:cBhvr>
                                        <p:cTn id="34" dur="750" fill="hold"/>
                                        <p:tgtEl>
                                          <p:spTgt spid="43"/>
                                        </p:tgtEl>
                                        <p:attrNameLst>
                                          <p:attrName>ppt_x</p:attrName>
                                          <p:attrName>ppt_y</p:attrName>
                                        </p:attrNameLst>
                                      </p:cBhvr>
                                      <p:rCtr x="938" y="0"/>
                                    </p:animMotion>
                                  </p:childTnLst>
                                </p:cTn>
                              </p:par>
                              <p:par>
                                <p:cTn id="35" presetID="10" presetClass="entr" presetSubtype="0" fill="hold" grpId="0" nodeType="withEffect">
                                  <p:stCondLst>
                                    <p:cond delay="600"/>
                                  </p:stCondLst>
                                  <p:childTnLst>
                                    <p:set>
                                      <p:cBhvr>
                                        <p:cTn id="36" dur="1" fill="hold">
                                          <p:stCondLst>
                                            <p:cond delay="0"/>
                                          </p:stCondLst>
                                        </p:cTn>
                                        <p:tgtEl>
                                          <p:spTgt spid="1029"/>
                                        </p:tgtEl>
                                        <p:attrNameLst>
                                          <p:attrName>style.visibility</p:attrName>
                                        </p:attrNameLst>
                                      </p:cBhvr>
                                      <p:to>
                                        <p:strVal val="visible"/>
                                      </p:to>
                                    </p:set>
                                    <p:animEffect transition="in" filter="fade">
                                      <p:cBhvr>
                                        <p:cTn id="37" dur="500"/>
                                        <p:tgtEl>
                                          <p:spTgt spid="1029"/>
                                        </p:tgtEl>
                                      </p:cBhvr>
                                    </p:animEffect>
                                  </p:childTnLst>
                                </p:cTn>
                              </p:par>
                              <p:par>
                                <p:cTn id="38" presetID="63" presetClass="path" presetSubtype="0" decel="100000" fill="hold" grpId="1" nodeType="withEffect">
                                  <p:stCondLst>
                                    <p:cond delay="600"/>
                                  </p:stCondLst>
                                  <p:childTnLst>
                                    <p:animMotion origin="layout" path="M -0.01841 0.00123 L 0.00052 0.00123 " pathEditMode="relative" rAng="0" ptsTypes="AA">
                                      <p:cBhvr>
                                        <p:cTn id="39" dur="750" fill="hold"/>
                                        <p:tgtEl>
                                          <p:spTgt spid="1029"/>
                                        </p:tgtEl>
                                        <p:attrNameLst>
                                          <p:attrName>ppt_x</p:attrName>
                                          <p:attrName>ppt_y</p:attrName>
                                        </p:attrNameLst>
                                      </p:cBhvr>
                                      <p:rCtr x="938" y="0"/>
                                    </p:animMotion>
                                  </p:childTnLst>
                                </p:cTn>
                              </p:par>
                              <p:par>
                                <p:cTn id="40" presetID="10" presetClass="entr" presetSubtype="0" fill="hold" nodeType="withEffect">
                                  <p:stCondLst>
                                    <p:cond delay="60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childTnLst>
                                </p:cTn>
                              </p:par>
                              <p:par>
                                <p:cTn id="43" presetID="63" presetClass="path" presetSubtype="0" decel="100000" fill="hold" nodeType="withEffect">
                                  <p:stCondLst>
                                    <p:cond delay="600"/>
                                  </p:stCondLst>
                                  <p:childTnLst>
                                    <p:animMotion origin="layout" path="M -0.01841 0.00123 L 0.00052 0.00123 " pathEditMode="relative" rAng="0" ptsTypes="AA">
                                      <p:cBhvr>
                                        <p:cTn id="44" dur="750" fill="hold"/>
                                        <p:tgtEl>
                                          <p:spTgt spid="56"/>
                                        </p:tgtEl>
                                        <p:attrNameLst>
                                          <p:attrName>ppt_x</p:attrName>
                                          <p:attrName>ppt_y</p:attrName>
                                        </p:attrNameLst>
                                      </p:cBhvr>
                                      <p:rCtr x="938" y="0"/>
                                    </p:animMotion>
                                  </p:childTnLst>
                                </p:cTn>
                              </p:par>
                              <p:par>
                                <p:cTn id="45" presetID="10" presetClass="entr" presetSubtype="0" fill="hold" grpId="0" nodeType="withEffect">
                                  <p:stCondLst>
                                    <p:cond delay="60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par>
                                <p:cTn id="48" presetID="63" presetClass="path" presetSubtype="0" decel="100000" fill="hold" grpId="1" nodeType="withEffect">
                                  <p:stCondLst>
                                    <p:cond delay="600"/>
                                  </p:stCondLst>
                                  <p:childTnLst>
                                    <p:animMotion origin="layout" path="M -0.01841 0.00123 L 0.00052 0.00123 " pathEditMode="relative" rAng="0" ptsTypes="AA">
                                      <p:cBhvr>
                                        <p:cTn id="49" dur="750" fill="hold"/>
                                        <p:tgtEl>
                                          <p:spTgt spid="80"/>
                                        </p:tgtEl>
                                        <p:attrNameLst>
                                          <p:attrName>ppt_x</p:attrName>
                                          <p:attrName>ppt_y</p:attrName>
                                        </p:attrNameLst>
                                      </p:cBhvr>
                                      <p:rCtr x="938" y="0"/>
                                    </p:animMotion>
                                  </p:childTnLst>
                                </p:cTn>
                              </p:par>
                              <p:par>
                                <p:cTn id="50" presetID="10" presetClass="entr" presetSubtype="0" fill="hold" nodeType="withEffect">
                                  <p:stCondLst>
                                    <p:cond delay="600"/>
                                  </p:stCondLst>
                                  <p:childTnLst>
                                    <p:set>
                                      <p:cBhvr>
                                        <p:cTn id="51" dur="1" fill="hold">
                                          <p:stCondLst>
                                            <p:cond delay="0"/>
                                          </p:stCondLst>
                                        </p:cTn>
                                        <p:tgtEl>
                                          <p:spTgt spid="1026"/>
                                        </p:tgtEl>
                                        <p:attrNameLst>
                                          <p:attrName>style.visibility</p:attrName>
                                        </p:attrNameLst>
                                      </p:cBhvr>
                                      <p:to>
                                        <p:strVal val="visible"/>
                                      </p:to>
                                    </p:set>
                                    <p:animEffect transition="in" filter="fade">
                                      <p:cBhvr>
                                        <p:cTn id="52" dur="500"/>
                                        <p:tgtEl>
                                          <p:spTgt spid="1026"/>
                                        </p:tgtEl>
                                      </p:cBhvr>
                                    </p:animEffect>
                                  </p:childTnLst>
                                </p:cTn>
                              </p:par>
                              <p:par>
                                <p:cTn id="53" presetID="63" presetClass="path" presetSubtype="0" decel="100000" fill="hold" nodeType="withEffect">
                                  <p:stCondLst>
                                    <p:cond delay="600"/>
                                  </p:stCondLst>
                                  <p:childTnLst>
                                    <p:animMotion origin="layout" path="M -0.01841 0.00123 L 0.00052 0.00123 " pathEditMode="relative" rAng="0" ptsTypes="AA">
                                      <p:cBhvr>
                                        <p:cTn id="54" dur="750" fill="hold"/>
                                        <p:tgtEl>
                                          <p:spTgt spid="1026"/>
                                        </p:tgtEl>
                                        <p:attrNameLst>
                                          <p:attrName>ppt_x</p:attrName>
                                          <p:attrName>ppt_y</p:attrName>
                                        </p:attrNameLst>
                                      </p:cBhvr>
                                      <p:rCtr x="938" y="0"/>
                                    </p:animMotion>
                                  </p:childTnLst>
                                </p:cTn>
                              </p:par>
                              <p:par>
                                <p:cTn id="55" presetID="10" presetClass="entr" presetSubtype="0" fill="hold" grpId="0" nodeType="withEffect">
                                  <p:stCondLst>
                                    <p:cond delay="600"/>
                                  </p:stCondLst>
                                  <p:childTnLst>
                                    <p:set>
                                      <p:cBhvr>
                                        <p:cTn id="56" dur="1" fill="hold">
                                          <p:stCondLst>
                                            <p:cond delay="0"/>
                                          </p:stCondLst>
                                        </p:cTn>
                                        <p:tgtEl>
                                          <p:spTgt spid="81"/>
                                        </p:tgtEl>
                                        <p:attrNameLst>
                                          <p:attrName>style.visibility</p:attrName>
                                        </p:attrNameLst>
                                      </p:cBhvr>
                                      <p:to>
                                        <p:strVal val="visible"/>
                                      </p:to>
                                    </p:set>
                                    <p:animEffect transition="in" filter="fade">
                                      <p:cBhvr>
                                        <p:cTn id="57" dur="500"/>
                                        <p:tgtEl>
                                          <p:spTgt spid="81"/>
                                        </p:tgtEl>
                                      </p:cBhvr>
                                    </p:animEffect>
                                  </p:childTnLst>
                                </p:cTn>
                              </p:par>
                              <p:par>
                                <p:cTn id="58" presetID="63" presetClass="path" presetSubtype="0" decel="100000" fill="hold" grpId="1" nodeType="withEffect">
                                  <p:stCondLst>
                                    <p:cond delay="600"/>
                                  </p:stCondLst>
                                  <p:childTnLst>
                                    <p:animMotion origin="layout" path="M -0.01841 0.00123 L 0.00052 0.00123 " pathEditMode="relative" rAng="0" ptsTypes="AA">
                                      <p:cBhvr>
                                        <p:cTn id="59" dur="750" fill="hold"/>
                                        <p:tgtEl>
                                          <p:spTgt spid="81"/>
                                        </p:tgtEl>
                                        <p:attrNameLst>
                                          <p:attrName>ppt_x</p:attrName>
                                          <p:attrName>ppt_y</p:attrName>
                                        </p:attrNameLst>
                                      </p:cBhvr>
                                      <p:rCtr x="938" y="0"/>
                                    </p:animMotion>
                                  </p:childTnLst>
                                </p:cTn>
                              </p:par>
                              <p:par>
                                <p:cTn id="60" presetID="10" presetClass="entr" presetSubtype="0" fill="hold" nodeType="withEffect">
                                  <p:stCondLst>
                                    <p:cond delay="600"/>
                                  </p:stCondLst>
                                  <p:childTnLst>
                                    <p:set>
                                      <p:cBhvr>
                                        <p:cTn id="61" dur="1" fill="hold">
                                          <p:stCondLst>
                                            <p:cond delay="0"/>
                                          </p:stCondLst>
                                        </p:cTn>
                                        <p:tgtEl>
                                          <p:spTgt spid="1030"/>
                                        </p:tgtEl>
                                        <p:attrNameLst>
                                          <p:attrName>style.visibility</p:attrName>
                                        </p:attrNameLst>
                                      </p:cBhvr>
                                      <p:to>
                                        <p:strVal val="visible"/>
                                      </p:to>
                                    </p:set>
                                    <p:animEffect transition="in" filter="fade">
                                      <p:cBhvr>
                                        <p:cTn id="62" dur="500"/>
                                        <p:tgtEl>
                                          <p:spTgt spid="1030"/>
                                        </p:tgtEl>
                                      </p:cBhvr>
                                    </p:animEffect>
                                  </p:childTnLst>
                                </p:cTn>
                              </p:par>
                              <p:par>
                                <p:cTn id="63" presetID="63" presetClass="path" presetSubtype="0" decel="100000" fill="hold" nodeType="withEffect">
                                  <p:stCondLst>
                                    <p:cond delay="600"/>
                                  </p:stCondLst>
                                  <p:childTnLst>
                                    <p:animMotion origin="layout" path="M -0.01836 0.00116 L 0.00052 0.00116 " pathEditMode="relative" rAng="0" ptsTypes="AA">
                                      <p:cBhvr>
                                        <p:cTn id="64" dur="750" fill="hold"/>
                                        <p:tgtEl>
                                          <p:spTgt spid="1030"/>
                                        </p:tgtEl>
                                        <p:attrNameLst>
                                          <p:attrName>ppt_x</p:attrName>
                                          <p:attrName>ppt_y</p:attrName>
                                        </p:attrNameLst>
                                      </p:cBhvr>
                                      <p:rCtr x="938" y="0"/>
                                    </p:animMotion>
                                  </p:childTnLst>
                                </p:cTn>
                              </p:par>
                              <p:par>
                                <p:cTn id="65" presetID="10" presetClass="entr" presetSubtype="0" fill="hold" grpId="0" nodeType="withEffect">
                                  <p:stCondLst>
                                    <p:cond delay="600"/>
                                  </p:stCondLst>
                                  <p:childTnLst>
                                    <p:set>
                                      <p:cBhvr>
                                        <p:cTn id="66" dur="1" fill="hold">
                                          <p:stCondLst>
                                            <p:cond delay="0"/>
                                          </p:stCondLst>
                                        </p:cTn>
                                        <p:tgtEl>
                                          <p:spTgt spid="82"/>
                                        </p:tgtEl>
                                        <p:attrNameLst>
                                          <p:attrName>style.visibility</p:attrName>
                                        </p:attrNameLst>
                                      </p:cBhvr>
                                      <p:to>
                                        <p:strVal val="visible"/>
                                      </p:to>
                                    </p:set>
                                    <p:animEffect transition="in" filter="fade">
                                      <p:cBhvr>
                                        <p:cTn id="67" dur="500"/>
                                        <p:tgtEl>
                                          <p:spTgt spid="82"/>
                                        </p:tgtEl>
                                      </p:cBhvr>
                                    </p:animEffect>
                                  </p:childTnLst>
                                </p:cTn>
                              </p:par>
                              <p:par>
                                <p:cTn id="68" presetID="63" presetClass="path" presetSubtype="0" decel="100000" fill="hold" grpId="1" nodeType="withEffect">
                                  <p:stCondLst>
                                    <p:cond delay="600"/>
                                  </p:stCondLst>
                                  <p:childTnLst>
                                    <p:animMotion origin="layout" path="M -0.01836 0.00116 L 0.00052 0.00116 " pathEditMode="relative" rAng="0" ptsTypes="AA">
                                      <p:cBhvr>
                                        <p:cTn id="69" dur="750" fill="hold"/>
                                        <p:tgtEl>
                                          <p:spTgt spid="82"/>
                                        </p:tgtEl>
                                        <p:attrNameLst>
                                          <p:attrName>ppt_x</p:attrName>
                                          <p:attrName>ppt_y</p:attrName>
                                        </p:attrNameLst>
                                      </p:cBhvr>
                                      <p:rCtr x="938" y="0"/>
                                    </p:animMotion>
                                  </p:childTnLst>
                                </p:cTn>
                              </p:par>
                              <p:par>
                                <p:cTn id="70" presetID="10" presetClass="entr" presetSubtype="0" fill="hold" nodeType="withEffect">
                                  <p:stCondLst>
                                    <p:cond delay="600"/>
                                  </p:stCondLst>
                                  <p:childTnLst>
                                    <p:set>
                                      <p:cBhvr>
                                        <p:cTn id="71" dur="1" fill="hold">
                                          <p:stCondLst>
                                            <p:cond delay="0"/>
                                          </p:stCondLst>
                                        </p:cTn>
                                        <p:tgtEl>
                                          <p:spTgt spid="1032"/>
                                        </p:tgtEl>
                                        <p:attrNameLst>
                                          <p:attrName>style.visibility</p:attrName>
                                        </p:attrNameLst>
                                      </p:cBhvr>
                                      <p:to>
                                        <p:strVal val="visible"/>
                                      </p:to>
                                    </p:set>
                                    <p:animEffect transition="in" filter="fade">
                                      <p:cBhvr>
                                        <p:cTn id="72" dur="500"/>
                                        <p:tgtEl>
                                          <p:spTgt spid="1032"/>
                                        </p:tgtEl>
                                      </p:cBhvr>
                                    </p:animEffect>
                                  </p:childTnLst>
                                </p:cTn>
                              </p:par>
                              <p:par>
                                <p:cTn id="73" presetID="63" presetClass="path" presetSubtype="0" decel="100000" fill="hold" nodeType="withEffect">
                                  <p:stCondLst>
                                    <p:cond delay="600"/>
                                  </p:stCondLst>
                                  <p:childTnLst>
                                    <p:animMotion origin="layout" path="M -0.01836 0.00116 L 0.00052 0.00116 " pathEditMode="relative" rAng="0" ptsTypes="AA">
                                      <p:cBhvr>
                                        <p:cTn id="74" dur="750" fill="hold"/>
                                        <p:tgtEl>
                                          <p:spTgt spid="1032"/>
                                        </p:tgtEl>
                                        <p:attrNameLst>
                                          <p:attrName>ppt_x</p:attrName>
                                          <p:attrName>ppt_y</p:attrName>
                                        </p:attrNameLst>
                                      </p:cBhvr>
                                      <p:rCtr x="938" y="0"/>
                                    </p:animMotion>
                                  </p:childTnLst>
                                </p:cTn>
                              </p:par>
                              <p:par>
                                <p:cTn id="75" presetID="10" presetClass="entr" presetSubtype="0" fill="hold" grpId="0" nodeType="withEffect">
                                  <p:stCondLst>
                                    <p:cond delay="600"/>
                                  </p:stCondLst>
                                  <p:childTnLst>
                                    <p:set>
                                      <p:cBhvr>
                                        <p:cTn id="76" dur="1" fill="hold">
                                          <p:stCondLst>
                                            <p:cond delay="0"/>
                                          </p:stCondLst>
                                        </p:cTn>
                                        <p:tgtEl>
                                          <p:spTgt spid="83"/>
                                        </p:tgtEl>
                                        <p:attrNameLst>
                                          <p:attrName>style.visibility</p:attrName>
                                        </p:attrNameLst>
                                      </p:cBhvr>
                                      <p:to>
                                        <p:strVal val="visible"/>
                                      </p:to>
                                    </p:set>
                                    <p:animEffect transition="in" filter="fade">
                                      <p:cBhvr>
                                        <p:cTn id="77" dur="500"/>
                                        <p:tgtEl>
                                          <p:spTgt spid="83"/>
                                        </p:tgtEl>
                                      </p:cBhvr>
                                    </p:animEffect>
                                  </p:childTnLst>
                                </p:cTn>
                              </p:par>
                              <p:par>
                                <p:cTn id="78" presetID="63" presetClass="path" presetSubtype="0" decel="100000" fill="hold" grpId="1" nodeType="withEffect">
                                  <p:stCondLst>
                                    <p:cond delay="600"/>
                                  </p:stCondLst>
                                  <p:childTnLst>
                                    <p:animMotion origin="layout" path="M -0.01836 0.00116 L 0.00052 0.00116 " pathEditMode="relative" rAng="0" ptsTypes="AA">
                                      <p:cBhvr>
                                        <p:cTn id="79" dur="750" fill="hold"/>
                                        <p:tgtEl>
                                          <p:spTgt spid="83"/>
                                        </p:tgtEl>
                                        <p:attrNameLst>
                                          <p:attrName>ppt_x</p:attrName>
                                          <p:attrName>ppt_y</p:attrName>
                                        </p:attrNameLst>
                                      </p:cBhvr>
                                      <p:rCtr x="938" y="0"/>
                                    </p:animMotion>
                                  </p:childTnLst>
                                </p:cTn>
                              </p:par>
                              <p:par>
                                <p:cTn id="80" presetID="10" presetClass="entr" presetSubtype="0" fill="hold" grpId="0" nodeType="withEffect">
                                  <p:stCondLst>
                                    <p:cond delay="800"/>
                                  </p:stCondLst>
                                  <p:childTnLst>
                                    <p:set>
                                      <p:cBhvr>
                                        <p:cTn id="81" dur="1" fill="hold">
                                          <p:stCondLst>
                                            <p:cond delay="0"/>
                                          </p:stCondLst>
                                        </p:cTn>
                                        <p:tgtEl>
                                          <p:spTgt spid="105"/>
                                        </p:tgtEl>
                                        <p:attrNameLst>
                                          <p:attrName>style.visibility</p:attrName>
                                        </p:attrNameLst>
                                      </p:cBhvr>
                                      <p:to>
                                        <p:strVal val="visible"/>
                                      </p:to>
                                    </p:set>
                                    <p:animEffect transition="in" filter="fade">
                                      <p:cBhvr>
                                        <p:cTn id="82" dur="500"/>
                                        <p:tgtEl>
                                          <p:spTgt spid="105"/>
                                        </p:tgtEl>
                                      </p:cBhvr>
                                    </p:animEffect>
                                  </p:childTnLst>
                                </p:cTn>
                              </p:par>
                              <p:par>
                                <p:cTn id="83" presetID="63" presetClass="path" presetSubtype="0" decel="100000" fill="hold" grpId="1" nodeType="withEffect">
                                  <p:stCondLst>
                                    <p:cond delay="800"/>
                                  </p:stCondLst>
                                  <p:childTnLst>
                                    <p:animMotion origin="layout" path="M -0.01836 0.00115 L 0.00052 0.00115 " pathEditMode="relative" rAng="0" ptsTypes="AA">
                                      <p:cBhvr>
                                        <p:cTn id="84" dur="750" fill="hold"/>
                                        <p:tgtEl>
                                          <p:spTgt spid="105"/>
                                        </p:tgtEl>
                                        <p:attrNameLst>
                                          <p:attrName>ppt_x</p:attrName>
                                          <p:attrName>ppt_y</p:attrName>
                                        </p:attrNameLst>
                                      </p:cBhvr>
                                      <p:rCtr x="938" y="0"/>
                                    </p:animMotion>
                                  </p:childTnLst>
                                </p:cTn>
                              </p:par>
                              <p:par>
                                <p:cTn id="85" presetID="10" presetClass="entr" presetSubtype="0" fill="hold" grpId="0" nodeType="withEffect">
                                  <p:stCondLst>
                                    <p:cond delay="800"/>
                                  </p:stCondLst>
                                  <p:childTnLst>
                                    <p:set>
                                      <p:cBhvr>
                                        <p:cTn id="86" dur="1" fill="hold">
                                          <p:stCondLst>
                                            <p:cond delay="0"/>
                                          </p:stCondLst>
                                        </p:cTn>
                                        <p:tgtEl>
                                          <p:spTgt spid="110"/>
                                        </p:tgtEl>
                                        <p:attrNameLst>
                                          <p:attrName>style.visibility</p:attrName>
                                        </p:attrNameLst>
                                      </p:cBhvr>
                                      <p:to>
                                        <p:strVal val="visible"/>
                                      </p:to>
                                    </p:set>
                                    <p:animEffect transition="in" filter="fade">
                                      <p:cBhvr>
                                        <p:cTn id="87" dur="500"/>
                                        <p:tgtEl>
                                          <p:spTgt spid="110"/>
                                        </p:tgtEl>
                                      </p:cBhvr>
                                    </p:animEffect>
                                  </p:childTnLst>
                                </p:cTn>
                              </p:par>
                              <p:par>
                                <p:cTn id="88" presetID="63" presetClass="path" presetSubtype="0" decel="100000" fill="hold" grpId="1" nodeType="withEffect">
                                  <p:stCondLst>
                                    <p:cond delay="800"/>
                                  </p:stCondLst>
                                  <p:childTnLst>
                                    <p:animMotion origin="layout" path="M -0.01836 0.00116 L 0.00052 0.00116 " pathEditMode="relative" rAng="0" ptsTypes="AA">
                                      <p:cBhvr>
                                        <p:cTn id="89" dur="750" fill="hold"/>
                                        <p:tgtEl>
                                          <p:spTgt spid="110"/>
                                        </p:tgtEl>
                                        <p:attrNameLst>
                                          <p:attrName>ppt_x</p:attrName>
                                          <p:attrName>ppt_y</p:attrName>
                                        </p:attrNameLst>
                                      </p:cBhvr>
                                      <p:rCtr x="938" y="0"/>
                                    </p:animMotion>
                                  </p:childTnLst>
                                </p:cTn>
                              </p:par>
                              <p:par>
                                <p:cTn id="90" presetID="10" presetClass="entr" presetSubtype="0" fill="hold" grpId="0" nodeType="withEffect">
                                  <p:stCondLst>
                                    <p:cond delay="800"/>
                                  </p:stCondLst>
                                  <p:childTnLst>
                                    <p:set>
                                      <p:cBhvr>
                                        <p:cTn id="91" dur="1" fill="hold">
                                          <p:stCondLst>
                                            <p:cond delay="0"/>
                                          </p:stCondLst>
                                        </p:cTn>
                                        <p:tgtEl>
                                          <p:spTgt spid="112"/>
                                        </p:tgtEl>
                                        <p:attrNameLst>
                                          <p:attrName>style.visibility</p:attrName>
                                        </p:attrNameLst>
                                      </p:cBhvr>
                                      <p:to>
                                        <p:strVal val="visible"/>
                                      </p:to>
                                    </p:set>
                                    <p:animEffect transition="in" filter="fade">
                                      <p:cBhvr>
                                        <p:cTn id="92" dur="500"/>
                                        <p:tgtEl>
                                          <p:spTgt spid="112"/>
                                        </p:tgtEl>
                                      </p:cBhvr>
                                    </p:animEffect>
                                  </p:childTnLst>
                                </p:cTn>
                              </p:par>
                              <p:par>
                                <p:cTn id="93" presetID="63" presetClass="path" presetSubtype="0" decel="100000" fill="hold" grpId="1" nodeType="withEffect">
                                  <p:stCondLst>
                                    <p:cond delay="800"/>
                                  </p:stCondLst>
                                  <p:childTnLst>
                                    <p:animMotion origin="layout" path="M -0.01841 0.00123 L 0.00052 0.00123 " pathEditMode="relative" rAng="0" ptsTypes="AA">
                                      <p:cBhvr>
                                        <p:cTn id="94" dur="750" fill="hold"/>
                                        <p:tgtEl>
                                          <p:spTgt spid="112"/>
                                        </p:tgtEl>
                                        <p:attrNameLst>
                                          <p:attrName>ppt_x</p:attrName>
                                          <p:attrName>ppt_y</p:attrName>
                                        </p:attrNameLst>
                                      </p:cBhvr>
                                      <p:rCtr x="938" y="0"/>
                                    </p:animMotion>
                                  </p:childTnLst>
                                </p:cTn>
                              </p:par>
                              <p:par>
                                <p:cTn id="95" presetID="10" presetClass="entr" presetSubtype="0" fill="hold" grpId="0" nodeType="withEffect">
                                  <p:stCondLst>
                                    <p:cond delay="800"/>
                                  </p:stCondLst>
                                  <p:childTnLst>
                                    <p:set>
                                      <p:cBhvr>
                                        <p:cTn id="96" dur="1" fill="hold">
                                          <p:stCondLst>
                                            <p:cond delay="0"/>
                                          </p:stCondLst>
                                        </p:cTn>
                                        <p:tgtEl>
                                          <p:spTgt spid="114"/>
                                        </p:tgtEl>
                                        <p:attrNameLst>
                                          <p:attrName>style.visibility</p:attrName>
                                        </p:attrNameLst>
                                      </p:cBhvr>
                                      <p:to>
                                        <p:strVal val="visible"/>
                                      </p:to>
                                    </p:set>
                                    <p:animEffect transition="in" filter="fade">
                                      <p:cBhvr>
                                        <p:cTn id="97" dur="500"/>
                                        <p:tgtEl>
                                          <p:spTgt spid="114"/>
                                        </p:tgtEl>
                                      </p:cBhvr>
                                    </p:animEffect>
                                  </p:childTnLst>
                                </p:cTn>
                              </p:par>
                              <p:par>
                                <p:cTn id="98" presetID="63" presetClass="path" presetSubtype="0" decel="100000" fill="hold" grpId="1" nodeType="withEffect">
                                  <p:stCondLst>
                                    <p:cond delay="800"/>
                                  </p:stCondLst>
                                  <p:childTnLst>
                                    <p:animMotion origin="layout" path="M -0.01836 0.00115 L 0.00052 0.00115 " pathEditMode="relative" rAng="0" ptsTypes="AA">
                                      <p:cBhvr>
                                        <p:cTn id="99" dur="750" fill="hold"/>
                                        <p:tgtEl>
                                          <p:spTgt spid="114"/>
                                        </p:tgtEl>
                                        <p:attrNameLst>
                                          <p:attrName>ppt_x</p:attrName>
                                          <p:attrName>ppt_y</p:attrName>
                                        </p:attrNameLst>
                                      </p:cBhvr>
                                      <p:rCtr x="938" y="0"/>
                                    </p:animMotion>
                                  </p:childTnLst>
                                </p:cTn>
                              </p:par>
                              <p:par>
                                <p:cTn id="100" presetID="10" presetClass="entr" presetSubtype="0" fill="hold" grpId="0" nodeType="withEffect">
                                  <p:stCondLst>
                                    <p:cond delay="800"/>
                                  </p:stCondLst>
                                  <p:childTnLst>
                                    <p:set>
                                      <p:cBhvr>
                                        <p:cTn id="101" dur="1" fill="hold">
                                          <p:stCondLst>
                                            <p:cond delay="0"/>
                                          </p:stCondLst>
                                        </p:cTn>
                                        <p:tgtEl>
                                          <p:spTgt spid="115"/>
                                        </p:tgtEl>
                                        <p:attrNameLst>
                                          <p:attrName>style.visibility</p:attrName>
                                        </p:attrNameLst>
                                      </p:cBhvr>
                                      <p:to>
                                        <p:strVal val="visible"/>
                                      </p:to>
                                    </p:set>
                                    <p:animEffect transition="in" filter="fade">
                                      <p:cBhvr>
                                        <p:cTn id="102" dur="500"/>
                                        <p:tgtEl>
                                          <p:spTgt spid="115"/>
                                        </p:tgtEl>
                                      </p:cBhvr>
                                    </p:animEffect>
                                  </p:childTnLst>
                                </p:cTn>
                              </p:par>
                              <p:par>
                                <p:cTn id="103" presetID="63" presetClass="path" presetSubtype="0" decel="100000" fill="hold" grpId="1" nodeType="withEffect">
                                  <p:stCondLst>
                                    <p:cond delay="800"/>
                                  </p:stCondLst>
                                  <p:childTnLst>
                                    <p:animMotion origin="layout" path="M -0.01836 0.00115 L 0.00052 0.00115 " pathEditMode="relative" rAng="0" ptsTypes="AA">
                                      <p:cBhvr>
                                        <p:cTn id="104" dur="750" fill="hold"/>
                                        <p:tgtEl>
                                          <p:spTgt spid="115"/>
                                        </p:tgtEl>
                                        <p:attrNameLst>
                                          <p:attrName>ppt_x</p:attrName>
                                          <p:attrName>ppt_y</p:attrName>
                                        </p:attrNameLst>
                                      </p:cBhvr>
                                      <p:rCtr x="938" y="0"/>
                                    </p:animMotion>
                                  </p:childTnLst>
                                </p:cTn>
                              </p:par>
                              <p:par>
                                <p:cTn id="105" presetID="10" presetClass="entr" presetSubtype="0" fill="hold" grpId="0" nodeType="withEffect">
                                  <p:stCondLst>
                                    <p:cond delay="800"/>
                                  </p:stCondLst>
                                  <p:childTnLst>
                                    <p:set>
                                      <p:cBhvr>
                                        <p:cTn id="106" dur="1" fill="hold">
                                          <p:stCondLst>
                                            <p:cond delay="0"/>
                                          </p:stCondLst>
                                        </p:cTn>
                                        <p:tgtEl>
                                          <p:spTgt spid="116"/>
                                        </p:tgtEl>
                                        <p:attrNameLst>
                                          <p:attrName>style.visibility</p:attrName>
                                        </p:attrNameLst>
                                      </p:cBhvr>
                                      <p:to>
                                        <p:strVal val="visible"/>
                                      </p:to>
                                    </p:set>
                                    <p:animEffect transition="in" filter="fade">
                                      <p:cBhvr>
                                        <p:cTn id="107" dur="500"/>
                                        <p:tgtEl>
                                          <p:spTgt spid="116"/>
                                        </p:tgtEl>
                                      </p:cBhvr>
                                    </p:animEffect>
                                  </p:childTnLst>
                                </p:cTn>
                              </p:par>
                              <p:par>
                                <p:cTn id="108" presetID="63" presetClass="path" presetSubtype="0" decel="100000" fill="hold" grpId="1" nodeType="withEffect">
                                  <p:stCondLst>
                                    <p:cond delay="800"/>
                                  </p:stCondLst>
                                  <p:childTnLst>
                                    <p:animMotion origin="layout" path="M -0.01836 0.00115 L 0.00052 0.00115 " pathEditMode="relative" rAng="0" ptsTypes="AA">
                                      <p:cBhvr>
                                        <p:cTn id="109" dur="750" fill="hold"/>
                                        <p:tgtEl>
                                          <p:spTgt spid="116"/>
                                        </p:tgtEl>
                                        <p:attrNameLst>
                                          <p:attrName>ppt_x</p:attrName>
                                          <p:attrName>ppt_y</p:attrName>
                                        </p:attrNameLst>
                                      </p:cBhvr>
                                      <p:rCtr x="938" y="0"/>
                                    </p:animMotion>
                                  </p:childTnLst>
                                </p:cTn>
                              </p:par>
                              <p:par>
                                <p:cTn id="110" presetID="10" presetClass="entr" presetSubtype="0" fill="hold" grpId="0" nodeType="withEffect">
                                  <p:stCondLst>
                                    <p:cond delay="800"/>
                                  </p:stCondLst>
                                  <p:childTnLst>
                                    <p:set>
                                      <p:cBhvr>
                                        <p:cTn id="111" dur="1" fill="hold">
                                          <p:stCondLst>
                                            <p:cond delay="0"/>
                                          </p:stCondLst>
                                        </p:cTn>
                                        <p:tgtEl>
                                          <p:spTgt spid="117"/>
                                        </p:tgtEl>
                                        <p:attrNameLst>
                                          <p:attrName>style.visibility</p:attrName>
                                        </p:attrNameLst>
                                      </p:cBhvr>
                                      <p:to>
                                        <p:strVal val="visible"/>
                                      </p:to>
                                    </p:set>
                                    <p:animEffect transition="in" filter="fade">
                                      <p:cBhvr>
                                        <p:cTn id="112" dur="500"/>
                                        <p:tgtEl>
                                          <p:spTgt spid="117"/>
                                        </p:tgtEl>
                                      </p:cBhvr>
                                    </p:animEffect>
                                  </p:childTnLst>
                                </p:cTn>
                              </p:par>
                              <p:par>
                                <p:cTn id="113" presetID="63" presetClass="path" presetSubtype="0" decel="100000" fill="hold" grpId="1" nodeType="withEffect">
                                  <p:stCondLst>
                                    <p:cond delay="800"/>
                                  </p:stCondLst>
                                  <p:childTnLst>
                                    <p:animMotion origin="layout" path="M -0.01835 0.00116 L 0.00053 0.00116 " pathEditMode="relative" rAng="0" ptsTypes="AA">
                                      <p:cBhvr>
                                        <p:cTn id="114" dur="750" fill="hold"/>
                                        <p:tgtEl>
                                          <p:spTgt spid="117"/>
                                        </p:tgtEl>
                                        <p:attrNameLst>
                                          <p:attrName>ppt_x</p:attrName>
                                          <p:attrName>ppt_y</p:attrName>
                                        </p:attrNameLst>
                                      </p:cBhvr>
                                      <p:rCtr x="938" y="0"/>
                                    </p:animMotion>
                                  </p:childTnLst>
                                </p:cTn>
                              </p:par>
                              <p:par>
                                <p:cTn id="115" presetID="10" presetClass="entr" presetSubtype="0" fill="hold" nodeType="withEffect">
                                  <p:stCondLst>
                                    <p:cond delay="800"/>
                                  </p:stCondLst>
                                  <p:childTnLst>
                                    <p:set>
                                      <p:cBhvr>
                                        <p:cTn id="116" dur="1" fill="hold">
                                          <p:stCondLst>
                                            <p:cond delay="0"/>
                                          </p:stCondLst>
                                        </p:cTn>
                                        <p:tgtEl>
                                          <p:spTgt spid="118"/>
                                        </p:tgtEl>
                                        <p:attrNameLst>
                                          <p:attrName>style.visibility</p:attrName>
                                        </p:attrNameLst>
                                      </p:cBhvr>
                                      <p:to>
                                        <p:strVal val="visible"/>
                                      </p:to>
                                    </p:set>
                                    <p:animEffect transition="in" filter="fade">
                                      <p:cBhvr>
                                        <p:cTn id="117" dur="500"/>
                                        <p:tgtEl>
                                          <p:spTgt spid="118"/>
                                        </p:tgtEl>
                                      </p:cBhvr>
                                    </p:animEffect>
                                  </p:childTnLst>
                                </p:cTn>
                              </p:par>
                              <p:par>
                                <p:cTn id="118" presetID="63" presetClass="path" presetSubtype="0" decel="100000" fill="hold" nodeType="withEffect">
                                  <p:stCondLst>
                                    <p:cond delay="800"/>
                                  </p:stCondLst>
                                  <p:childTnLst>
                                    <p:animMotion origin="layout" path="M -0.01836 0.00116 L 0.00052 0.00116 " pathEditMode="relative" rAng="0" ptsTypes="AA">
                                      <p:cBhvr>
                                        <p:cTn id="119" dur="750" fill="hold"/>
                                        <p:tgtEl>
                                          <p:spTgt spid="118"/>
                                        </p:tgtEl>
                                        <p:attrNameLst>
                                          <p:attrName>ppt_x</p:attrName>
                                          <p:attrName>ppt_y</p:attrName>
                                        </p:attrNameLst>
                                      </p:cBhvr>
                                      <p:rCtr x="938" y="0"/>
                                    </p:animMotion>
                                  </p:childTnLst>
                                </p:cTn>
                              </p:par>
                              <p:par>
                                <p:cTn id="120" presetID="10" presetClass="entr" presetSubtype="0" fill="hold" nodeType="withEffect">
                                  <p:stCondLst>
                                    <p:cond delay="800"/>
                                  </p:stCondLst>
                                  <p:childTnLst>
                                    <p:set>
                                      <p:cBhvr>
                                        <p:cTn id="121" dur="1" fill="hold">
                                          <p:stCondLst>
                                            <p:cond delay="0"/>
                                          </p:stCondLst>
                                        </p:cTn>
                                        <p:tgtEl>
                                          <p:spTgt spid="1038"/>
                                        </p:tgtEl>
                                        <p:attrNameLst>
                                          <p:attrName>style.visibility</p:attrName>
                                        </p:attrNameLst>
                                      </p:cBhvr>
                                      <p:to>
                                        <p:strVal val="visible"/>
                                      </p:to>
                                    </p:set>
                                    <p:animEffect transition="in" filter="fade">
                                      <p:cBhvr>
                                        <p:cTn id="122" dur="500"/>
                                        <p:tgtEl>
                                          <p:spTgt spid="1038"/>
                                        </p:tgtEl>
                                      </p:cBhvr>
                                    </p:animEffect>
                                  </p:childTnLst>
                                </p:cTn>
                              </p:par>
                              <p:par>
                                <p:cTn id="123" presetID="63" presetClass="path" presetSubtype="0" decel="100000" fill="hold" nodeType="withEffect">
                                  <p:stCondLst>
                                    <p:cond delay="800"/>
                                  </p:stCondLst>
                                  <p:childTnLst>
                                    <p:animMotion origin="layout" path="M -0.01836 0.00116 L 0.00052 0.00116 " pathEditMode="relative" rAng="0" ptsTypes="AA">
                                      <p:cBhvr>
                                        <p:cTn id="124" dur="750" fill="hold"/>
                                        <p:tgtEl>
                                          <p:spTgt spid="1038"/>
                                        </p:tgtEl>
                                        <p:attrNameLst>
                                          <p:attrName>ppt_x</p:attrName>
                                          <p:attrName>ppt_y</p:attrName>
                                        </p:attrNameLst>
                                      </p:cBhvr>
                                      <p:rCtr x="938" y="0"/>
                                    </p:animMotion>
                                  </p:childTnLst>
                                </p:cTn>
                              </p:par>
                              <p:par>
                                <p:cTn id="125" presetID="10" presetClass="entr" presetSubtype="0" fill="hold" nodeType="withEffect">
                                  <p:stCondLst>
                                    <p:cond delay="800"/>
                                  </p:stCondLst>
                                  <p:childTnLst>
                                    <p:set>
                                      <p:cBhvr>
                                        <p:cTn id="126" dur="1" fill="hold">
                                          <p:stCondLst>
                                            <p:cond delay="0"/>
                                          </p:stCondLst>
                                        </p:cTn>
                                        <p:tgtEl>
                                          <p:spTgt spid="119"/>
                                        </p:tgtEl>
                                        <p:attrNameLst>
                                          <p:attrName>style.visibility</p:attrName>
                                        </p:attrNameLst>
                                      </p:cBhvr>
                                      <p:to>
                                        <p:strVal val="visible"/>
                                      </p:to>
                                    </p:set>
                                    <p:animEffect transition="in" filter="fade">
                                      <p:cBhvr>
                                        <p:cTn id="127" dur="500"/>
                                        <p:tgtEl>
                                          <p:spTgt spid="119"/>
                                        </p:tgtEl>
                                      </p:cBhvr>
                                    </p:animEffect>
                                  </p:childTnLst>
                                </p:cTn>
                              </p:par>
                              <p:par>
                                <p:cTn id="128" presetID="63" presetClass="path" presetSubtype="0" decel="100000" fill="hold" nodeType="withEffect">
                                  <p:stCondLst>
                                    <p:cond delay="800"/>
                                  </p:stCondLst>
                                  <p:childTnLst>
                                    <p:animMotion origin="layout" path="M -0.01836 0.00115 L 0.00052 0.00115 " pathEditMode="relative" rAng="0" ptsTypes="AA">
                                      <p:cBhvr>
                                        <p:cTn id="129" dur="750" fill="hold"/>
                                        <p:tgtEl>
                                          <p:spTgt spid="119"/>
                                        </p:tgtEl>
                                        <p:attrNameLst>
                                          <p:attrName>ppt_x</p:attrName>
                                          <p:attrName>ppt_y</p:attrName>
                                        </p:attrNameLst>
                                      </p:cBhvr>
                                      <p:rCtr x="938" y="0"/>
                                    </p:animMotion>
                                  </p:childTnLst>
                                </p:cTn>
                              </p:par>
                              <p:par>
                                <p:cTn id="130" presetID="10" presetClass="entr" presetSubtype="0" fill="hold" nodeType="withEffect">
                                  <p:stCondLst>
                                    <p:cond delay="800"/>
                                  </p:stCondLst>
                                  <p:childTnLst>
                                    <p:set>
                                      <p:cBhvr>
                                        <p:cTn id="131" dur="1" fill="hold">
                                          <p:stCondLst>
                                            <p:cond delay="0"/>
                                          </p:stCondLst>
                                        </p:cTn>
                                        <p:tgtEl>
                                          <p:spTgt spid="120"/>
                                        </p:tgtEl>
                                        <p:attrNameLst>
                                          <p:attrName>style.visibility</p:attrName>
                                        </p:attrNameLst>
                                      </p:cBhvr>
                                      <p:to>
                                        <p:strVal val="visible"/>
                                      </p:to>
                                    </p:set>
                                    <p:animEffect transition="in" filter="fade">
                                      <p:cBhvr>
                                        <p:cTn id="132" dur="500"/>
                                        <p:tgtEl>
                                          <p:spTgt spid="120"/>
                                        </p:tgtEl>
                                      </p:cBhvr>
                                    </p:animEffect>
                                  </p:childTnLst>
                                </p:cTn>
                              </p:par>
                              <p:par>
                                <p:cTn id="133" presetID="63" presetClass="path" presetSubtype="0" decel="100000" fill="hold" nodeType="withEffect">
                                  <p:stCondLst>
                                    <p:cond delay="800"/>
                                  </p:stCondLst>
                                  <p:childTnLst>
                                    <p:animMotion origin="layout" path="M -0.01836 0.00116 L 0.00052 0.00116 " pathEditMode="relative" rAng="0" ptsTypes="AA">
                                      <p:cBhvr>
                                        <p:cTn id="134" dur="750" fill="hold"/>
                                        <p:tgtEl>
                                          <p:spTgt spid="120"/>
                                        </p:tgtEl>
                                        <p:attrNameLst>
                                          <p:attrName>ppt_x</p:attrName>
                                          <p:attrName>ppt_y</p:attrName>
                                        </p:attrNameLst>
                                      </p:cBhvr>
                                      <p:rCtr x="938" y="0"/>
                                    </p:animMotion>
                                  </p:childTnLst>
                                </p:cTn>
                              </p:par>
                              <p:par>
                                <p:cTn id="135" presetID="10" presetClass="entr" presetSubtype="0" fill="hold" grpId="0" nodeType="withEffect">
                                  <p:stCondLst>
                                    <p:cond delay="800"/>
                                  </p:stCondLst>
                                  <p:childTnLst>
                                    <p:set>
                                      <p:cBhvr>
                                        <p:cTn id="136" dur="1" fill="hold">
                                          <p:stCondLst>
                                            <p:cond delay="0"/>
                                          </p:stCondLst>
                                        </p:cTn>
                                        <p:tgtEl>
                                          <p:spTgt spid="1071"/>
                                        </p:tgtEl>
                                        <p:attrNameLst>
                                          <p:attrName>style.visibility</p:attrName>
                                        </p:attrNameLst>
                                      </p:cBhvr>
                                      <p:to>
                                        <p:strVal val="visible"/>
                                      </p:to>
                                    </p:set>
                                    <p:animEffect transition="in" filter="fade">
                                      <p:cBhvr>
                                        <p:cTn id="137" dur="500"/>
                                        <p:tgtEl>
                                          <p:spTgt spid="1071"/>
                                        </p:tgtEl>
                                      </p:cBhvr>
                                    </p:animEffect>
                                  </p:childTnLst>
                                </p:cTn>
                              </p:par>
                              <p:par>
                                <p:cTn id="138" presetID="63" presetClass="path" presetSubtype="0" decel="100000" fill="hold" grpId="1" nodeType="withEffect">
                                  <p:stCondLst>
                                    <p:cond delay="800"/>
                                  </p:stCondLst>
                                  <p:childTnLst>
                                    <p:animMotion origin="layout" path="M -0.01836 0.00116 L 0.00052 0.00116 " pathEditMode="relative" rAng="0" ptsTypes="AA">
                                      <p:cBhvr>
                                        <p:cTn id="139" dur="750" fill="hold"/>
                                        <p:tgtEl>
                                          <p:spTgt spid="1071"/>
                                        </p:tgtEl>
                                        <p:attrNameLst>
                                          <p:attrName>ppt_x</p:attrName>
                                          <p:attrName>ppt_y</p:attrName>
                                        </p:attrNameLst>
                                      </p:cBhvr>
                                      <p:rCtr x="938" y="0"/>
                                    </p:animMotion>
                                  </p:childTnLst>
                                </p:cTn>
                              </p:par>
                              <p:par>
                                <p:cTn id="140" presetID="10" presetClass="entr" presetSubtype="0" fill="hold" nodeType="withEffect">
                                  <p:stCondLst>
                                    <p:cond delay="800"/>
                                  </p:stCondLst>
                                  <p:childTnLst>
                                    <p:set>
                                      <p:cBhvr>
                                        <p:cTn id="141" dur="1" fill="hold">
                                          <p:stCondLst>
                                            <p:cond delay="0"/>
                                          </p:stCondLst>
                                        </p:cTn>
                                        <p:tgtEl>
                                          <p:spTgt spid="1072"/>
                                        </p:tgtEl>
                                        <p:attrNameLst>
                                          <p:attrName>style.visibility</p:attrName>
                                        </p:attrNameLst>
                                      </p:cBhvr>
                                      <p:to>
                                        <p:strVal val="visible"/>
                                      </p:to>
                                    </p:set>
                                    <p:animEffect transition="in" filter="fade">
                                      <p:cBhvr>
                                        <p:cTn id="142" dur="500"/>
                                        <p:tgtEl>
                                          <p:spTgt spid="1072"/>
                                        </p:tgtEl>
                                      </p:cBhvr>
                                    </p:animEffect>
                                  </p:childTnLst>
                                </p:cTn>
                              </p:par>
                              <p:par>
                                <p:cTn id="143" presetID="63" presetClass="path" presetSubtype="0" decel="100000" fill="hold" nodeType="withEffect">
                                  <p:stCondLst>
                                    <p:cond delay="800"/>
                                  </p:stCondLst>
                                  <p:childTnLst>
                                    <p:animMotion origin="layout" path="M -0.01836 0.00115 L 0.00052 0.00115 " pathEditMode="relative" rAng="0" ptsTypes="AA">
                                      <p:cBhvr>
                                        <p:cTn id="144" dur="750" fill="hold"/>
                                        <p:tgtEl>
                                          <p:spTgt spid="1072"/>
                                        </p:tgtEl>
                                        <p:attrNameLst>
                                          <p:attrName>ppt_x</p:attrName>
                                          <p:attrName>ppt_y</p:attrName>
                                        </p:attrNameLst>
                                      </p:cBhvr>
                                      <p:rCtr x="938" y="0"/>
                                    </p:animMotion>
                                  </p:childTnLst>
                                </p:cTn>
                              </p:par>
                              <p:par>
                                <p:cTn id="145" presetID="10" presetClass="entr" presetSubtype="0" fill="hold" grpId="0" nodeType="withEffect">
                                  <p:stCondLst>
                                    <p:cond delay="1000"/>
                                  </p:stCondLst>
                                  <p:childTnLst>
                                    <p:set>
                                      <p:cBhvr>
                                        <p:cTn id="146" dur="1" fill="hold">
                                          <p:stCondLst>
                                            <p:cond delay="0"/>
                                          </p:stCondLst>
                                        </p:cTn>
                                        <p:tgtEl>
                                          <p:spTgt spid="89"/>
                                        </p:tgtEl>
                                        <p:attrNameLst>
                                          <p:attrName>style.visibility</p:attrName>
                                        </p:attrNameLst>
                                      </p:cBhvr>
                                      <p:to>
                                        <p:strVal val="visible"/>
                                      </p:to>
                                    </p:set>
                                    <p:animEffect transition="in" filter="fade">
                                      <p:cBhvr>
                                        <p:cTn id="147" dur="500"/>
                                        <p:tgtEl>
                                          <p:spTgt spid="89"/>
                                        </p:tgtEl>
                                      </p:cBhvr>
                                    </p:animEffect>
                                  </p:childTnLst>
                                </p:cTn>
                              </p:par>
                              <p:par>
                                <p:cTn id="148" presetID="63" presetClass="path" presetSubtype="0" decel="100000" fill="hold" grpId="1" nodeType="withEffect">
                                  <p:stCondLst>
                                    <p:cond delay="1000"/>
                                  </p:stCondLst>
                                  <p:childTnLst>
                                    <p:animMotion origin="layout" path="M -0.01836 0.00115 L 0.00052 0.00115 " pathEditMode="relative" rAng="0" ptsTypes="AA">
                                      <p:cBhvr>
                                        <p:cTn id="149" dur="750" fill="hold"/>
                                        <p:tgtEl>
                                          <p:spTgt spid="89"/>
                                        </p:tgtEl>
                                        <p:attrNameLst>
                                          <p:attrName>ppt_x</p:attrName>
                                          <p:attrName>ppt_y</p:attrName>
                                        </p:attrNameLst>
                                      </p:cBhvr>
                                      <p:rCtr x="938" y="0"/>
                                    </p:animMotion>
                                  </p:childTnLst>
                                </p:cTn>
                              </p:par>
                              <p:par>
                                <p:cTn id="150" presetID="10" presetClass="entr" presetSubtype="0" fill="hold" nodeType="withEffect">
                                  <p:stCondLst>
                                    <p:cond delay="1000"/>
                                  </p:stCondLst>
                                  <p:childTnLst>
                                    <p:set>
                                      <p:cBhvr>
                                        <p:cTn id="151" dur="1" fill="hold">
                                          <p:stCondLst>
                                            <p:cond delay="0"/>
                                          </p:stCondLst>
                                        </p:cTn>
                                        <p:tgtEl>
                                          <p:spTgt spid="68"/>
                                        </p:tgtEl>
                                        <p:attrNameLst>
                                          <p:attrName>style.visibility</p:attrName>
                                        </p:attrNameLst>
                                      </p:cBhvr>
                                      <p:to>
                                        <p:strVal val="visible"/>
                                      </p:to>
                                    </p:set>
                                    <p:animEffect transition="in" filter="fade">
                                      <p:cBhvr>
                                        <p:cTn id="152" dur="500"/>
                                        <p:tgtEl>
                                          <p:spTgt spid="68"/>
                                        </p:tgtEl>
                                      </p:cBhvr>
                                    </p:animEffect>
                                  </p:childTnLst>
                                </p:cTn>
                              </p:par>
                              <p:par>
                                <p:cTn id="153" presetID="63" presetClass="path" presetSubtype="0" decel="100000" fill="hold" nodeType="withEffect">
                                  <p:stCondLst>
                                    <p:cond delay="1000"/>
                                  </p:stCondLst>
                                  <p:childTnLst>
                                    <p:animMotion origin="layout" path="M -0.01836 0.00116 L 0.00052 0.00116 " pathEditMode="relative" rAng="0" ptsTypes="AA">
                                      <p:cBhvr>
                                        <p:cTn id="154" dur="750" fill="hold"/>
                                        <p:tgtEl>
                                          <p:spTgt spid="68"/>
                                        </p:tgtEl>
                                        <p:attrNameLst>
                                          <p:attrName>ppt_x</p:attrName>
                                          <p:attrName>ppt_y</p:attrName>
                                        </p:attrNameLst>
                                      </p:cBhvr>
                                      <p:rCtr x="938" y="0"/>
                                    </p:animMotion>
                                  </p:childTnLst>
                                </p:cTn>
                              </p:par>
                              <p:par>
                                <p:cTn id="155" presetID="10" presetClass="entr" presetSubtype="0" fill="hold" grpId="0" nodeType="withEffect">
                                  <p:stCondLst>
                                    <p:cond delay="1000"/>
                                  </p:stCondLst>
                                  <p:childTnLst>
                                    <p:set>
                                      <p:cBhvr>
                                        <p:cTn id="156" dur="1" fill="hold">
                                          <p:stCondLst>
                                            <p:cond delay="0"/>
                                          </p:stCondLst>
                                        </p:cTn>
                                        <p:tgtEl>
                                          <p:spTgt spid="90"/>
                                        </p:tgtEl>
                                        <p:attrNameLst>
                                          <p:attrName>style.visibility</p:attrName>
                                        </p:attrNameLst>
                                      </p:cBhvr>
                                      <p:to>
                                        <p:strVal val="visible"/>
                                      </p:to>
                                    </p:set>
                                    <p:animEffect transition="in" filter="fade">
                                      <p:cBhvr>
                                        <p:cTn id="157" dur="500"/>
                                        <p:tgtEl>
                                          <p:spTgt spid="90"/>
                                        </p:tgtEl>
                                      </p:cBhvr>
                                    </p:animEffect>
                                  </p:childTnLst>
                                </p:cTn>
                              </p:par>
                              <p:par>
                                <p:cTn id="158" presetID="63" presetClass="path" presetSubtype="0" decel="100000" fill="hold" grpId="1" nodeType="withEffect">
                                  <p:stCondLst>
                                    <p:cond delay="1000"/>
                                  </p:stCondLst>
                                  <p:childTnLst>
                                    <p:animMotion origin="layout" path="M -0.01836 0.00116 L 0.00052 0.00116 " pathEditMode="relative" rAng="0" ptsTypes="AA">
                                      <p:cBhvr>
                                        <p:cTn id="159" dur="750" fill="hold"/>
                                        <p:tgtEl>
                                          <p:spTgt spid="90"/>
                                        </p:tgtEl>
                                        <p:attrNameLst>
                                          <p:attrName>ppt_x</p:attrName>
                                          <p:attrName>ppt_y</p:attrName>
                                        </p:attrNameLst>
                                      </p:cBhvr>
                                      <p:rCtr x="938" y="0"/>
                                    </p:animMotion>
                                  </p:childTnLst>
                                </p:cTn>
                              </p:par>
                              <p:par>
                                <p:cTn id="160" presetID="10" presetClass="entr" presetSubtype="0" fill="hold" nodeType="withEffect">
                                  <p:stCondLst>
                                    <p:cond delay="1000"/>
                                  </p:stCondLst>
                                  <p:childTnLst>
                                    <p:set>
                                      <p:cBhvr>
                                        <p:cTn id="161" dur="1" fill="hold">
                                          <p:stCondLst>
                                            <p:cond delay="0"/>
                                          </p:stCondLst>
                                        </p:cTn>
                                        <p:tgtEl>
                                          <p:spTgt spid="93"/>
                                        </p:tgtEl>
                                        <p:attrNameLst>
                                          <p:attrName>style.visibility</p:attrName>
                                        </p:attrNameLst>
                                      </p:cBhvr>
                                      <p:to>
                                        <p:strVal val="visible"/>
                                      </p:to>
                                    </p:set>
                                    <p:animEffect transition="in" filter="fade">
                                      <p:cBhvr>
                                        <p:cTn id="162" dur="500"/>
                                        <p:tgtEl>
                                          <p:spTgt spid="93"/>
                                        </p:tgtEl>
                                      </p:cBhvr>
                                    </p:animEffect>
                                  </p:childTnLst>
                                </p:cTn>
                              </p:par>
                              <p:par>
                                <p:cTn id="163" presetID="63" presetClass="path" presetSubtype="0" decel="100000" fill="hold" nodeType="withEffect">
                                  <p:stCondLst>
                                    <p:cond delay="1000"/>
                                  </p:stCondLst>
                                  <p:childTnLst>
                                    <p:animMotion origin="layout" path="M -0.01836 0.00116 L 0.00052 0.00116 " pathEditMode="relative" rAng="0" ptsTypes="AA">
                                      <p:cBhvr>
                                        <p:cTn id="164" dur="750" fill="hold"/>
                                        <p:tgtEl>
                                          <p:spTgt spid="93"/>
                                        </p:tgtEl>
                                        <p:attrNameLst>
                                          <p:attrName>ppt_x</p:attrName>
                                          <p:attrName>ppt_y</p:attrName>
                                        </p:attrNameLst>
                                      </p:cBhvr>
                                      <p:rCtr x="938" y="0"/>
                                    </p:animMotion>
                                  </p:childTnLst>
                                </p:cTn>
                              </p:par>
                              <p:par>
                                <p:cTn id="165" presetID="10" presetClass="entr" presetSubtype="0" fill="hold" grpId="0" nodeType="withEffect">
                                  <p:stCondLst>
                                    <p:cond delay="1000"/>
                                  </p:stCondLst>
                                  <p:childTnLst>
                                    <p:set>
                                      <p:cBhvr>
                                        <p:cTn id="166" dur="1" fill="hold">
                                          <p:stCondLst>
                                            <p:cond delay="0"/>
                                          </p:stCondLst>
                                        </p:cTn>
                                        <p:tgtEl>
                                          <p:spTgt spid="94"/>
                                        </p:tgtEl>
                                        <p:attrNameLst>
                                          <p:attrName>style.visibility</p:attrName>
                                        </p:attrNameLst>
                                      </p:cBhvr>
                                      <p:to>
                                        <p:strVal val="visible"/>
                                      </p:to>
                                    </p:set>
                                    <p:animEffect transition="in" filter="fade">
                                      <p:cBhvr>
                                        <p:cTn id="167" dur="500"/>
                                        <p:tgtEl>
                                          <p:spTgt spid="94"/>
                                        </p:tgtEl>
                                      </p:cBhvr>
                                    </p:animEffect>
                                  </p:childTnLst>
                                </p:cTn>
                              </p:par>
                              <p:par>
                                <p:cTn id="168" presetID="63" presetClass="path" presetSubtype="0" decel="100000" fill="hold" grpId="1" nodeType="withEffect">
                                  <p:stCondLst>
                                    <p:cond delay="1000"/>
                                  </p:stCondLst>
                                  <p:childTnLst>
                                    <p:animMotion origin="layout" path="M -0.01836 0.00116 L 0.00052 0.00116 " pathEditMode="relative" rAng="0" ptsTypes="AA">
                                      <p:cBhvr>
                                        <p:cTn id="169" dur="750" fill="hold"/>
                                        <p:tgtEl>
                                          <p:spTgt spid="94"/>
                                        </p:tgtEl>
                                        <p:attrNameLst>
                                          <p:attrName>ppt_x</p:attrName>
                                          <p:attrName>ppt_y</p:attrName>
                                        </p:attrNameLst>
                                      </p:cBhvr>
                                      <p:rCtr x="938" y="0"/>
                                    </p:animMotion>
                                  </p:childTnLst>
                                </p:cTn>
                              </p:par>
                              <p:par>
                                <p:cTn id="170" presetID="10" presetClass="entr" presetSubtype="0" fill="hold" grpId="0" nodeType="withEffect">
                                  <p:stCondLst>
                                    <p:cond delay="1000"/>
                                  </p:stCondLst>
                                  <p:childTnLst>
                                    <p:set>
                                      <p:cBhvr>
                                        <p:cTn id="171" dur="1" fill="hold">
                                          <p:stCondLst>
                                            <p:cond delay="0"/>
                                          </p:stCondLst>
                                        </p:cTn>
                                        <p:tgtEl>
                                          <p:spTgt spid="95"/>
                                        </p:tgtEl>
                                        <p:attrNameLst>
                                          <p:attrName>style.visibility</p:attrName>
                                        </p:attrNameLst>
                                      </p:cBhvr>
                                      <p:to>
                                        <p:strVal val="visible"/>
                                      </p:to>
                                    </p:set>
                                    <p:animEffect transition="in" filter="fade">
                                      <p:cBhvr>
                                        <p:cTn id="172" dur="500"/>
                                        <p:tgtEl>
                                          <p:spTgt spid="95"/>
                                        </p:tgtEl>
                                      </p:cBhvr>
                                    </p:animEffect>
                                  </p:childTnLst>
                                </p:cTn>
                              </p:par>
                              <p:par>
                                <p:cTn id="173" presetID="63" presetClass="path" presetSubtype="0" decel="100000" fill="hold" grpId="1" nodeType="withEffect">
                                  <p:stCondLst>
                                    <p:cond delay="1000"/>
                                  </p:stCondLst>
                                  <p:childTnLst>
                                    <p:animMotion origin="layout" path="M -0.01836 0.00116 L 0.00052 0.00116 " pathEditMode="relative" rAng="0" ptsTypes="AA">
                                      <p:cBhvr>
                                        <p:cTn id="174" dur="750" fill="hold"/>
                                        <p:tgtEl>
                                          <p:spTgt spid="95"/>
                                        </p:tgtEl>
                                        <p:attrNameLst>
                                          <p:attrName>ppt_x</p:attrName>
                                          <p:attrName>ppt_y</p:attrName>
                                        </p:attrNameLst>
                                      </p:cBhvr>
                                      <p:rCtr x="938" y="0"/>
                                    </p:animMotion>
                                  </p:childTnLst>
                                </p:cTn>
                              </p:par>
                              <p:par>
                                <p:cTn id="175" presetID="10" presetClass="entr" presetSubtype="0" fill="hold" grpId="0" nodeType="withEffect">
                                  <p:stCondLst>
                                    <p:cond delay="1000"/>
                                  </p:stCondLst>
                                  <p:childTnLst>
                                    <p:set>
                                      <p:cBhvr>
                                        <p:cTn id="176" dur="1" fill="hold">
                                          <p:stCondLst>
                                            <p:cond delay="0"/>
                                          </p:stCondLst>
                                        </p:cTn>
                                        <p:tgtEl>
                                          <p:spTgt spid="104"/>
                                        </p:tgtEl>
                                        <p:attrNameLst>
                                          <p:attrName>style.visibility</p:attrName>
                                        </p:attrNameLst>
                                      </p:cBhvr>
                                      <p:to>
                                        <p:strVal val="visible"/>
                                      </p:to>
                                    </p:set>
                                    <p:animEffect transition="in" filter="fade">
                                      <p:cBhvr>
                                        <p:cTn id="177" dur="500"/>
                                        <p:tgtEl>
                                          <p:spTgt spid="104"/>
                                        </p:tgtEl>
                                      </p:cBhvr>
                                    </p:animEffect>
                                  </p:childTnLst>
                                </p:cTn>
                              </p:par>
                              <p:par>
                                <p:cTn id="178" presetID="63" presetClass="path" presetSubtype="0" decel="100000" fill="hold" grpId="1" nodeType="withEffect">
                                  <p:stCondLst>
                                    <p:cond delay="1000"/>
                                  </p:stCondLst>
                                  <p:childTnLst>
                                    <p:animMotion origin="layout" path="M -0.01836 0.00115 L 0.00052 0.00115 " pathEditMode="relative" rAng="0" ptsTypes="AA">
                                      <p:cBhvr>
                                        <p:cTn id="179" dur="750" fill="hold"/>
                                        <p:tgtEl>
                                          <p:spTgt spid="104"/>
                                        </p:tgtEl>
                                        <p:attrNameLst>
                                          <p:attrName>ppt_x</p:attrName>
                                          <p:attrName>ppt_y</p:attrName>
                                        </p:attrNameLst>
                                      </p:cBhvr>
                                      <p:rCtr x="938" y="0"/>
                                    </p:animMotion>
                                  </p:childTnLst>
                                </p:cTn>
                              </p:par>
                              <p:par>
                                <p:cTn id="180" presetID="10" presetClass="entr" presetSubtype="0" fill="hold" grpId="0" nodeType="withEffect">
                                  <p:stCondLst>
                                    <p:cond delay="1200"/>
                                  </p:stCondLst>
                                  <p:childTnLst>
                                    <p:set>
                                      <p:cBhvr>
                                        <p:cTn id="181" dur="1" fill="hold">
                                          <p:stCondLst>
                                            <p:cond delay="0"/>
                                          </p:stCondLst>
                                        </p:cTn>
                                        <p:tgtEl>
                                          <p:spTgt spid="121"/>
                                        </p:tgtEl>
                                        <p:attrNameLst>
                                          <p:attrName>style.visibility</p:attrName>
                                        </p:attrNameLst>
                                      </p:cBhvr>
                                      <p:to>
                                        <p:strVal val="visible"/>
                                      </p:to>
                                    </p:set>
                                    <p:animEffect transition="in" filter="fade">
                                      <p:cBhvr>
                                        <p:cTn id="182" dur="500"/>
                                        <p:tgtEl>
                                          <p:spTgt spid="121"/>
                                        </p:tgtEl>
                                      </p:cBhvr>
                                    </p:animEffect>
                                  </p:childTnLst>
                                </p:cTn>
                              </p:par>
                              <p:par>
                                <p:cTn id="183" presetID="63" presetClass="path" presetSubtype="0" decel="100000" fill="hold" grpId="1" nodeType="withEffect">
                                  <p:stCondLst>
                                    <p:cond delay="1200"/>
                                  </p:stCondLst>
                                  <p:childTnLst>
                                    <p:animMotion origin="layout" path="M -0.01835 0.00115 L 0.00053 0.00115 " pathEditMode="relative" rAng="0" ptsTypes="AA">
                                      <p:cBhvr>
                                        <p:cTn id="184" dur="750" fill="hold"/>
                                        <p:tgtEl>
                                          <p:spTgt spid="121"/>
                                        </p:tgtEl>
                                        <p:attrNameLst>
                                          <p:attrName>ppt_x</p:attrName>
                                          <p:attrName>ppt_y</p:attrName>
                                        </p:attrNameLst>
                                      </p:cBhvr>
                                      <p:rCtr x="938" y="0"/>
                                    </p:animMotion>
                                  </p:childTnLst>
                                </p:cTn>
                              </p:par>
                              <p:par>
                                <p:cTn id="185" presetID="10" presetClass="entr" presetSubtype="0" fill="hold" grpId="0" nodeType="withEffect">
                                  <p:stCondLst>
                                    <p:cond delay="1200"/>
                                  </p:stCondLst>
                                  <p:childTnLst>
                                    <p:set>
                                      <p:cBhvr>
                                        <p:cTn id="186" dur="1" fill="hold">
                                          <p:stCondLst>
                                            <p:cond delay="0"/>
                                          </p:stCondLst>
                                        </p:cTn>
                                        <p:tgtEl>
                                          <p:spTgt spid="123"/>
                                        </p:tgtEl>
                                        <p:attrNameLst>
                                          <p:attrName>style.visibility</p:attrName>
                                        </p:attrNameLst>
                                      </p:cBhvr>
                                      <p:to>
                                        <p:strVal val="visible"/>
                                      </p:to>
                                    </p:set>
                                    <p:animEffect transition="in" filter="fade">
                                      <p:cBhvr>
                                        <p:cTn id="187" dur="500"/>
                                        <p:tgtEl>
                                          <p:spTgt spid="123"/>
                                        </p:tgtEl>
                                      </p:cBhvr>
                                    </p:animEffect>
                                  </p:childTnLst>
                                </p:cTn>
                              </p:par>
                              <p:par>
                                <p:cTn id="188" presetID="63" presetClass="path" presetSubtype="0" decel="100000" fill="hold" grpId="1" nodeType="withEffect">
                                  <p:stCondLst>
                                    <p:cond delay="1200"/>
                                  </p:stCondLst>
                                  <p:childTnLst>
                                    <p:animMotion origin="layout" path="M -0.01836 0.00116 L 0.00052 0.00116 " pathEditMode="relative" rAng="0" ptsTypes="AA">
                                      <p:cBhvr>
                                        <p:cTn id="189" dur="750" fill="hold"/>
                                        <p:tgtEl>
                                          <p:spTgt spid="123"/>
                                        </p:tgtEl>
                                        <p:attrNameLst>
                                          <p:attrName>ppt_x</p:attrName>
                                          <p:attrName>ppt_y</p:attrName>
                                        </p:attrNameLst>
                                      </p:cBhvr>
                                      <p:rCtr x="938" y="0"/>
                                    </p:animMotion>
                                  </p:childTnLst>
                                </p:cTn>
                              </p:par>
                              <p:par>
                                <p:cTn id="190" presetID="10" presetClass="entr" presetSubtype="0" fill="hold" grpId="0" nodeType="withEffect">
                                  <p:stCondLst>
                                    <p:cond delay="1200"/>
                                  </p:stCondLst>
                                  <p:childTnLst>
                                    <p:set>
                                      <p:cBhvr>
                                        <p:cTn id="191" dur="1" fill="hold">
                                          <p:stCondLst>
                                            <p:cond delay="0"/>
                                          </p:stCondLst>
                                        </p:cTn>
                                        <p:tgtEl>
                                          <p:spTgt spid="125"/>
                                        </p:tgtEl>
                                        <p:attrNameLst>
                                          <p:attrName>style.visibility</p:attrName>
                                        </p:attrNameLst>
                                      </p:cBhvr>
                                      <p:to>
                                        <p:strVal val="visible"/>
                                      </p:to>
                                    </p:set>
                                    <p:animEffect transition="in" filter="fade">
                                      <p:cBhvr>
                                        <p:cTn id="192" dur="500"/>
                                        <p:tgtEl>
                                          <p:spTgt spid="125"/>
                                        </p:tgtEl>
                                      </p:cBhvr>
                                    </p:animEffect>
                                  </p:childTnLst>
                                </p:cTn>
                              </p:par>
                              <p:par>
                                <p:cTn id="193" presetID="63" presetClass="path" presetSubtype="0" decel="100000" fill="hold" grpId="1" nodeType="withEffect">
                                  <p:stCondLst>
                                    <p:cond delay="1200"/>
                                  </p:stCondLst>
                                  <p:childTnLst>
                                    <p:animMotion origin="layout" path="M -0.01835 0.00116 L 0.00053 0.00116 " pathEditMode="relative" rAng="0" ptsTypes="AA">
                                      <p:cBhvr>
                                        <p:cTn id="194" dur="750" fill="hold"/>
                                        <p:tgtEl>
                                          <p:spTgt spid="125"/>
                                        </p:tgtEl>
                                        <p:attrNameLst>
                                          <p:attrName>ppt_x</p:attrName>
                                          <p:attrName>ppt_y</p:attrName>
                                        </p:attrNameLst>
                                      </p:cBhvr>
                                      <p:rCtr x="938" y="0"/>
                                    </p:animMotion>
                                  </p:childTnLst>
                                </p:cTn>
                              </p:par>
                              <p:par>
                                <p:cTn id="195" presetID="10" presetClass="entr" presetSubtype="0" fill="hold" grpId="0" nodeType="withEffect">
                                  <p:stCondLst>
                                    <p:cond delay="0"/>
                                  </p:stCondLst>
                                  <p:childTnLst>
                                    <p:set>
                                      <p:cBhvr>
                                        <p:cTn id="196" dur="1" fill="hold">
                                          <p:stCondLst>
                                            <p:cond delay="0"/>
                                          </p:stCondLst>
                                        </p:cTn>
                                        <p:tgtEl>
                                          <p:spTgt spid="58"/>
                                        </p:tgtEl>
                                        <p:attrNameLst>
                                          <p:attrName>style.visibility</p:attrName>
                                        </p:attrNameLst>
                                      </p:cBhvr>
                                      <p:to>
                                        <p:strVal val="visible"/>
                                      </p:to>
                                    </p:set>
                                    <p:animEffect transition="in" filter="fade">
                                      <p:cBhvr>
                                        <p:cTn id="197" dur="500"/>
                                        <p:tgtEl>
                                          <p:spTgt spid="58"/>
                                        </p:tgtEl>
                                      </p:cBhvr>
                                    </p:animEffect>
                                  </p:childTnLst>
                                </p:cTn>
                              </p:par>
                              <p:par>
                                <p:cTn id="198" presetID="10" presetClass="entr" presetSubtype="0" fill="hold" grpId="0"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fade">
                                      <p:cBhvr>
                                        <p:cTn id="200" dur="500"/>
                                        <p:tgtEl>
                                          <p:spTgt spid="25"/>
                                        </p:tgtEl>
                                      </p:cBhvr>
                                    </p:animEffect>
                                  </p:childTnLst>
                                </p:cTn>
                              </p:par>
                              <p:par>
                                <p:cTn id="201" presetID="10" presetClass="entr" presetSubtype="0" fill="hold" nodeType="withEffect">
                                  <p:stCondLst>
                                    <p:cond delay="200"/>
                                  </p:stCondLst>
                                  <p:childTnLst>
                                    <p:set>
                                      <p:cBhvr>
                                        <p:cTn id="202" dur="1" fill="hold">
                                          <p:stCondLst>
                                            <p:cond delay="0"/>
                                          </p:stCondLst>
                                        </p:cTn>
                                        <p:tgtEl>
                                          <p:spTgt spid="48"/>
                                        </p:tgtEl>
                                        <p:attrNameLst>
                                          <p:attrName>style.visibility</p:attrName>
                                        </p:attrNameLst>
                                      </p:cBhvr>
                                      <p:to>
                                        <p:strVal val="visible"/>
                                      </p:to>
                                    </p:set>
                                    <p:animEffect transition="in" filter="fade">
                                      <p:cBhvr>
                                        <p:cTn id="203" dur="500"/>
                                        <p:tgtEl>
                                          <p:spTgt spid="48"/>
                                        </p:tgtEl>
                                      </p:cBhvr>
                                    </p:animEffect>
                                  </p:childTnLst>
                                </p:cTn>
                              </p:par>
                              <p:par>
                                <p:cTn id="204" presetID="63" presetClass="path" presetSubtype="0" decel="100000" fill="hold" nodeType="withEffect">
                                  <p:stCondLst>
                                    <p:cond delay="200"/>
                                  </p:stCondLst>
                                  <p:childTnLst>
                                    <p:animMotion origin="layout" path="M -0.01841 0.00123 L 0.00052 0.00123 " pathEditMode="relative" rAng="0" ptsTypes="AA">
                                      <p:cBhvr>
                                        <p:cTn id="205" dur="750" fill="hold"/>
                                        <p:tgtEl>
                                          <p:spTgt spid="48"/>
                                        </p:tgtEl>
                                        <p:attrNameLst>
                                          <p:attrName>ppt_x</p:attrName>
                                          <p:attrName>ppt_y</p:attrName>
                                        </p:attrNameLst>
                                      </p:cBhvr>
                                      <p:rCtr x="938" y="0"/>
                                    </p:animMotion>
                                  </p:childTnLst>
                                </p:cTn>
                              </p:par>
                              <p:par>
                                <p:cTn id="206" presetID="10" presetClass="entr" presetSubtype="0" fill="hold" grpId="0" nodeType="withEffect">
                                  <p:stCondLst>
                                    <p:cond delay="200"/>
                                  </p:stCondLst>
                                  <p:childTnLst>
                                    <p:set>
                                      <p:cBhvr>
                                        <p:cTn id="207" dur="1" fill="hold">
                                          <p:stCondLst>
                                            <p:cond delay="0"/>
                                          </p:stCondLst>
                                        </p:cTn>
                                        <p:tgtEl>
                                          <p:spTgt spid="47"/>
                                        </p:tgtEl>
                                        <p:attrNameLst>
                                          <p:attrName>style.visibility</p:attrName>
                                        </p:attrNameLst>
                                      </p:cBhvr>
                                      <p:to>
                                        <p:strVal val="visible"/>
                                      </p:to>
                                    </p:set>
                                    <p:animEffect transition="in" filter="fade">
                                      <p:cBhvr>
                                        <p:cTn id="208" dur="500"/>
                                        <p:tgtEl>
                                          <p:spTgt spid="47"/>
                                        </p:tgtEl>
                                      </p:cBhvr>
                                    </p:animEffect>
                                  </p:childTnLst>
                                </p:cTn>
                              </p:par>
                              <p:par>
                                <p:cTn id="209" presetID="63" presetClass="path" presetSubtype="0" decel="100000" fill="hold" grpId="1" nodeType="withEffect">
                                  <p:stCondLst>
                                    <p:cond delay="200"/>
                                  </p:stCondLst>
                                  <p:childTnLst>
                                    <p:animMotion origin="layout" path="M -0.01841 0.00123 L 0.00052 0.00123 " pathEditMode="relative" rAng="0" ptsTypes="AA">
                                      <p:cBhvr>
                                        <p:cTn id="210" dur="750" fill="hold"/>
                                        <p:tgtEl>
                                          <p:spTgt spid="47"/>
                                        </p:tgtEl>
                                        <p:attrNameLst>
                                          <p:attrName>ppt_x</p:attrName>
                                          <p:attrName>ppt_y</p:attrName>
                                        </p:attrNameLst>
                                      </p:cBhvr>
                                      <p:rCtr x="938" y="0"/>
                                    </p:animMotion>
                                  </p:childTnLst>
                                </p:cTn>
                              </p:par>
                              <p:par>
                                <p:cTn id="211" presetID="10" presetClass="entr" presetSubtype="0" fill="hold" nodeType="withEffect">
                                  <p:stCondLst>
                                    <p:cond delay="600"/>
                                  </p:stCondLst>
                                  <p:childTnLst>
                                    <p:set>
                                      <p:cBhvr>
                                        <p:cTn id="212" dur="1" fill="hold">
                                          <p:stCondLst>
                                            <p:cond delay="0"/>
                                          </p:stCondLst>
                                        </p:cTn>
                                        <p:tgtEl>
                                          <p:spTgt spid="30"/>
                                        </p:tgtEl>
                                        <p:attrNameLst>
                                          <p:attrName>style.visibility</p:attrName>
                                        </p:attrNameLst>
                                      </p:cBhvr>
                                      <p:to>
                                        <p:strVal val="visible"/>
                                      </p:to>
                                    </p:set>
                                    <p:animEffect transition="in" filter="fade">
                                      <p:cBhvr>
                                        <p:cTn id="213" dur="500"/>
                                        <p:tgtEl>
                                          <p:spTgt spid="30"/>
                                        </p:tgtEl>
                                      </p:cBhvr>
                                    </p:animEffect>
                                  </p:childTnLst>
                                </p:cTn>
                              </p:par>
                              <p:par>
                                <p:cTn id="214" presetID="63" presetClass="path" presetSubtype="0" decel="100000" fill="hold" nodeType="withEffect">
                                  <p:stCondLst>
                                    <p:cond delay="600"/>
                                  </p:stCondLst>
                                  <p:childTnLst>
                                    <p:animMotion origin="layout" path="M -0.01836 0.00116 L 0.00052 0.00116 " pathEditMode="relative" rAng="0" ptsTypes="AA">
                                      <p:cBhvr>
                                        <p:cTn id="215" dur="750" fill="hold"/>
                                        <p:tgtEl>
                                          <p:spTgt spid="30"/>
                                        </p:tgtEl>
                                        <p:attrNameLst>
                                          <p:attrName>ppt_x</p:attrName>
                                          <p:attrName>ppt_y</p:attrName>
                                        </p:attrNameLst>
                                      </p:cBhvr>
                                      <p:rCtr x="938" y="0"/>
                                    </p:animMotion>
                                  </p:childTnLst>
                                </p:cTn>
                              </p:par>
                              <p:par>
                                <p:cTn id="216" presetID="10" presetClass="entr" presetSubtype="0" fill="hold" nodeType="withEffect">
                                  <p:stCondLst>
                                    <p:cond delay="600"/>
                                  </p:stCondLst>
                                  <p:childTnLst>
                                    <p:set>
                                      <p:cBhvr>
                                        <p:cTn id="217" dur="1" fill="hold">
                                          <p:stCondLst>
                                            <p:cond delay="0"/>
                                          </p:stCondLst>
                                        </p:cTn>
                                        <p:tgtEl>
                                          <p:spTgt spid="19"/>
                                        </p:tgtEl>
                                        <p:attrNameLst>
                                          <p:attrName>style.visibility</p:attrName>
                                        </p:attrNameLst>
                                      </p:cBhvr>
                                      <p:to>
                                        <p:strVal val="visible"/>
                                      </p:to>
                                    </p:set>
                                    <p:animEffect transition="in" filter="fade">
                                      <p:cBhvr>
                                        <p:cTn id="218" dur="500"/>
                                        <p:tgtEl>
                                          <p:spTgt spid="19"/>
                                        </p:tgtEl>
                                      </p:cBhvr>
                                    </p:animEffect>
                                  </p:childTnLst>
                                </p:cTn>
                              </p:par>
                              <p:par>
                                <p:cTn id="219" presetID="63" presetClass="path" presetSubtype="0" decel="100000" fill="hold" nodeType="withEffect">
                                  <p:stCondLst>
                                    <p:cond delay="600"/>
                                  </p:stCondLst>
                                  <p:childTnLst>
                                    <p:animMotion origin="layout" path="M -0.01836 0.00116 L 0.00052 0.00116 " pathEditMode="relative" rAng="0" ptsTypes="AA">
                                      <p:cBhvr>
                                        <p:cTn id="220" dur="750" fill="hold"/>
                                        <p:tgtEl>
                                          <p:spTgt spid="19"/>
                                        </p:tgtEl>
                                        <p:attrNameLst>
                                          <p:attrName>ppt_x</p:attrName>
                                          <p:attrName>ppt_y</p:attrName>
                                        </p:attrNameLst>
                                      </p:cBhvr>
                                      <p:rCtr x="938" y="0"/>
                                    </p:animMotion>
                                  </p:childTnLst>
                                </p:cTn>
                              </p:par>
                              <p:par>
                                <p:cTn id="221" presetID="10" presetClass="entr" presetSubtype="0" fill="hold" nodeType="withEffect">
                                  <p:stCondLst>
                                    <p:cond delay="600"/>
                                  </p:stCondLst>
                                  <p:childTnLst>
                                    <p:set>
                                      <p:cBhvr>
                                        <p:cTn id="222" dur="1" fill="hold">
                                          <p:stCondLst>
                                            <p:cond delay="0"/>
                                          </p:stCondLst>
                                        </p:cTn>
                                        <p:tgtEl>
                                          <p:spTgt spid="12"/>
                                        </p:tgtEl>
                                        <p:attrNameLst>
                                          <p:attrName>style.visibility</p:attrName>
                                        </p:attrNameLst>
                                      </p:cBhvr>
                                      <p:to>
                                        <p:strVal val="visible"/>
                                      </p:to>
                                    </p:set>
                                    <p:animEffect transition="in" filter="fade">
                                      <p:cBhvr>
                                        <p:cTn id="223" dur="500"/>
                                        <p:tgtEl>
                                          <p:spTgt spid="12"/>
                                        </p:tgtEl>
                                      </p:cBhvr>
                                    </p:animEffect>
                                  </p:childTnLst>
                                </p:cTn>
                              </p:par>
                              <p:par>
                                <p:cTn id="224" presetID="63" presetClass="path" presetSubtype="0" decel="100000" fill="hold" nodeType="withEffect">
                                  <p:stCondLst>
                                    <p:cond delay="600"/>
                                  </p:stCondLst>
                                  <p:childTnLst>
                                    <p:animMotion origin="layout" path="M -0.01836 0.00116 L 0.00052 0.00116 " pathEditMode="relative" rAng="0" ptsTypes="AA">
                                      <p:cBhvr>
                                        <p:cTn id="225" dur="750" fill="hold"/>
                                        <p:tgtEl>
                                          <p:spTgt spid="12"/>
                                        </p:tgtEl>
                                        <p:attrNameLst>
                                          <p:attrName>ppt_x</p:attrName>
                                          <p:attrName>ppt_y</p:attrName>
                                        </p:attrNameLst>
                                      </p:cBhvr>
                                      <p:rCtr x="938" y="0"/>
                                    </p:animMotion>
                                  </p:childTnLst>
                                </p:cTn>
                              </p:par>
                              <p:par>
                                <p:cTn id="226" presetID="10" presetClass="entr" presetSubtype="0" fill="hold" grpId="0" nodeType="withEffect">
                                  <p:stCondLst>
                                    <p:cond delay="600"/>
                                  </p:stCondLst>
                                  <p:childTnLst>
                                    <p:set>
                                      <p:cBhvr>
                                        <p:cTn id="227" dur="1" fill="hold">
                                          <p:stCondLst>
                                            <p:cond delay="0"/>
                                          </p:stCondLst>
                                        </p:cTn>
                                        <p:tgtEl>
                                          <p:spTgt spid="13"/>
                                        </p:tgtEl>
                                        <p:attrNameLst>
                                          <p:attrName>style.visibility</p:attrName>
                                        </p:attrNameLst>
                                      </p:cBhvr>
                                      <p:to>
                                        <p:strVal val="visible"/>
                                      </p:to>
                                    </p:set>
                                    <p:animEffect transition="in" filter="fade">
                                      <p:cBhvr>
                                        <p:cTn id="228" dur="500"/>
                                        <p:tgtEl>
                                          <p:spTgt spid="13"/>
                                        </p:tgtEl>
                                      </p:cBhvr>
                                    </p:animEffect>
                                  </p:childTnLst>
                                </p:cTn>
                              </p:par>
                              <p:par>
                                <p:cTn id="229" presetID="10" presetClass="entr" presetSubtype="0" fill="hold" grpId="0" nodeType="withEffect">
                                  <p:stCondLst>
                                    <p:cond delay="600"/>
                                  </p:stCondLst>
                                  <p:childTnLst>
                                    <p:set>
                                      <p:cBhvr>
                                        <p:cTn id="230" dur="1" fill="hold">
                                          <p:stCondLst>
                                            <p:cond delay="0"/>
                                          </p:stCondLst>
                                        </p:cTn>
                                        <p:tgtEl>
                                          <p:spTgt spid="9"/>
                                        </p:tgtEl>
                                        <p:attrNameLst>
                                          <p:attrName>style.visibility</p:attrName>
                                        </p:attrNameLst>
                                      </p:cBhvr>
                                      <p:to>
                                        <p:strVal val="visible"/>
                                      </p:to>
                                    </p:set>
                                    <p:animEffect transition="in" filter="fade">
                                      <p:cBhvr>
                                        <p:cTn id="231" dur="500"/>
                                        <p:tgtEl>
                                          <p:spTgt spid="9"/>
                                        </p:tgtEl>
                                      </p:cBhvr>
                                    </p:animEffect>
                                  </p:childTnLst>
                                </p:cTn>
                              </p:par>
                            </p:childTnLst>
                          </p:cTn>
                        </p:par>
                      </p:childTnLst>
                    </p:cTn>
                  </p:par>
                  <p:par>
                    <p:cTn id="232" fill="hold">
                      <p:stCondLst>
                        <p:cond delay="indefinite"/>
                      </p:stCondLst>
                      <p:childTnLst>
                        <p:par>
                          <p:cTn id="233" fill="hold">
                            <p:stCondLst>
                              <p:cond delay="0"/>
                            </p:stCondLst>
                            <p:childTnLst>
                              <p:par>
                                <p:cTn id="234" presetID="10" presetClass="entr" presetSubtype="0" fill="hold" grpId="0" nodeType="clickEffect">
                                  <p:stCondLst>
                                    <p:cond delay="0"/>
                                  </p:stCondLst>
                                  <p:childTnLst>
                                    <p:set>
                                      <p:cBhvr>
                                        <p:cTn id="235" dur="1" fill="hold">
                                          <p:stCondLst>
                                            <p:cond delay="0"/>
                                          </p:stCondLst>
                                        </p:cTn>
                                        <p:tgtEl>
                                          <p:spTgt spid="3"/>
                                        </p:tgtEl>
                                        <p:attrNameLst>
                                          <p:attrName>style.visibility</p:attrName>
                                        </p:attrNameLst>
                                      </p:cBhvr>
                                      <p:to>
                                        <p:strVal val="visible"/>
                                      </p:to>
                                    </p:set>
                                    <p:animEffect transition="in" filter="fade">
                                      <p:cBhvr>
                                        <p:cTn id="236" dur="500"/>
                                        <p:tgtEl>
                                          <p:spTgt spid="3"/>
                                        </p:tgtEl>
                                      </p:cBhvr>
                                    </p:animEffect>
                                  </p:childTnLst>
                                </p:cTn>
                              </p:par>
                              <p:par>
                                <p:cTn id="237" presetID="10" presetClass="entr" presetSubtype="0" fill="hold" grpId="0"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fade">
                                      <p:cBhvr>
                                        <p:cTn id="239" dur="500"/>
                                        <p:tgtEl>
                                          <p:spTgt spid="4"/>
                                        </p:tgtEl>
                                      </p:cBhvr>
                                    </p:animEffect>
                                  </p:childTnLst>
                                </p:cTn>
                              </p:par>
                              <p:par>
                                <p:cTn id="240" presetID="10" presetClass="entr" presetSubtype="0" fill="hold" grpId="0" nodeType="withEffect">
                                  <p:stCondLst>
                                    <p:cond delay="0"/>
                                  </p:stCondLst>
                                  <p:childTnLst>
                                    <p:set>
                                      <p:cBhvr>
                                        <p:cTn id="241" dur="1" fill="hold">
                                          <p:stCondLst>
                                            <p:cond delay="0"/>
                                          </p:stCondLst>
                                        </p:cTn>
                                        <p:tgtEl>
                                          <p:spTgt spid="5"/>
                                        </p:tgtEl>
                                        <p:attrNameLst>
                                          <p:attrName>style.visibility</p:attrName>
                                        </p:attrNameLst>
                                      </p:cBhvr>
                                      <p:to>
                                        <p:strVal val="visible"/>
                                      </p:to>
                                    </p:set>
                                    <p:animEffect transition="in" filter="fade">
                                      <p:cBhvr>
                                        <p:cTn id="242" dur="500"/>
                                        <p:tgtEl>
                                          <p:spTgt spid="5"/>
                                        </p:tgtEl>
                                      </p:cBhvr>
                                    </p:animEffect>
                                  </p:childTnLst>
                                </p:cTn>
                              </p:par>
                              <p:par>
                                <p:cTn id="243" presetID="10" presetClass="entr" presetSubtype="0" fill="hold" grpId="0" nodeType="withEffect">
                                  <p:stCondLst>
                                    <p:cond delay="0"/>
                                  </p:stCondLst>
                                  <p:childTnLst>
                                    <p:set>
                                      <p:cBhvr>
                                        <p:cTn id="244" dur="1" fill="hold">
                                          <p:stCondLst>
                                            <p:cond delay="0"/>
                                          </p:stCondLst>
                                        </p:cTn>
                                        <p:tgtEl>
                                          <p:spTgt spid="7"/>
                                        </p:tgtEl>
                                        <p:attrNameLst>
                                          <p:attrName>style.visibility</p:attrName>
                                        </p:attrNameLst>
                                      </p:cBhvr>
                                      <p:to>
                                        <p:strVal val="visible"/>
                                      </p:to>
                                    </p:set>
                                    <p:animEffect transition="in" filter="fade">
                                      <p:cBhvr>
                                        <p:cTn id="245" dur="500"/>
                                        <p:tgtEl>
                                          <p:spTgt spid="7"/>
                                        </p:tgtEl>
                                      </p:cBhvr>
                                    </p:animEffect>
                                  </p:childTnLst>
                                </p:cTn>
                              </p:par>
                              <p:par>
                                <p:cTn id="246" presetID="10" presetClass="entr" presetSubtype="0" fill="hold" grpId="0" nodeType="withEffect">
                                  <p:stCondLst>
                                    <p:cond delay="0"/>
                                  </p:stCondLst>
                                  <p:childTnLst>
                                    <p:set>
                                      <p:cBhvr>
                                        <p:cTn id="247" dur="1" fill="hold">
                                          <p:stCondLst>
                                            <p:cond delay="0"/>
                                          </p:stCondLst>
                                        </p:cTn>
                                        <p:tgtEl>
                                          <p:spTgt spid="6"/>
                                        </p:tgtEl>
                                        <p:attrNameLst>
                                          <p:attrName>style.visibility</p:attrName>
                                        </p:attrNameLst>
                                      </p:cBhvr>
                                      <p:to>
                                        <p:strVal val="visible"/>
                                      </p:to>
                                    </p:set>
                                    <p:animEffect transition="in" filter="fade">
                                      <p:cBhvr>
                                        <p:cTn id="24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P spid="1029" grpId="0"/>
      <p:bldP spid="1029" grpId="1"/>
      <p:bldP spid="80" grpId="0"/>
      <p:bldP spid="80" grpId="1"/>
      <p:bldP spid="81" grpId="0"/>
      <p:bldP spid="81" grpId="1"/>
      <p:bldP spid="82" grpId="0"/>
      <p:bldP spid="82" grpId="1"/>
      <p:bldP spid="83" grpId="0"/>
      <p:bldP spid="83" grpId="1"/>
      <p:bldP spid="105" grpId="0" animBg="1"/>
      <p:bldP spid="105" grpId="1" animBg="1"/>
      <p:bldP spid="110" grpId="0"/>
      <p:bldP spid="110" grpId="1"/>
      <p:bldP spid="112" grpId="0"/>
      <p:bldP spid="112" grpId="1"/>
      <p:bldP spid="114" grpId="0"/>
      <p:bldP spid="114" grpId="1"/>
      <p:bldP spid="115" grpId="0"/>
      <p:bldP spid="115" grpId="1"/>
      <p:bldP spid="116" grpId="0"/>
      <p:bldP spid="116" grpId="1"/>
      <p:bldP spid="117" grpId="0"/>
      <p:bldP spid="117" grpId="1"/>
      <p:bldP spid="1071" grpId="0"/>
      <p:bldP spid="1071" grpId="1"/>
      <p:bldP spid="41" grpId="0" animBg="1"/>
      <p:bldP spid="41" grpId="1" animBg="1"/>
      <p:bldP spid="25" grpId="0"/>
      <p:bldP spid="58" grpId="0"/>
      <p:bldP spid="35" grpId="0"/>
      <p:bldP spid="35" grpId="1"/>
      <p:bldP spid="36" grpId="0"/>
      <p:bldP spid="36" grpId="1"/>
      <p:bldP spid="89" grpId="0" animBg="1"/>
      <p:bldP spid="89" grpId="1" animBg="1"/>
      <p:bldP spid="94" grpId="0"/>
      <p:bldP spid="94" grpId="1"/>
      <p:bldP spid="95" grpId="0"/>
      <p:bldP spid="95" grpId="1"/>
      <p:bldP spid="104" grpId="0"/>
      <p:bldP spid="104" grpId="1"/>
      <p:bldP spid="121" grpId="0" animBg="1"/>
      <p:bldP spid="121" grpId="1" animBg="1"/>
      <p:bldP spid="123" grpId="0"/>
      <p:bldP spid="123" grpId="1"/>
      <p:bldP spid="125" grpId="0"/>
      <p:bldP spid="125" grpId="1"/>
      <p:bldP spid="47" grpId="0" animBg="1"/>
      <p:bldP spid="47" grpId="1" animBg="1"/>
      <p:bldP spid="90" grpId="0"/>
      <p:bldP spid="90" grpId="1"/>
      <p:bldP spid="3" grpId="0" animBg="1"/>
      <p:bldP spid="4" grpId="0" animBg="1"/>
      <p:bldP spid="5" grpId="0" animBg="1"/>
      <p:bldP spid="6" grpId="0" animBg="1"/>
      <p:bldP spid="7" grpId="0" animBg="1"/>
      <p:bldP spid="9" grpId="0" animBg="1"/>
      <p:bldP spid="13"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059CB-79B6-8EF3-680A-B732453A7125}"/>
            </a:ext>
          </a:extLst>
        </p:cNvPr>
        <p:cNvGrpSpPr/>
        <p:nvPr/>
      </p:nvGrpSpPr>
      <p:grpSpPr>
        <a:xfrm>
          <a:off x="0" y="0"/>
          <a:ext cx="0" cy="0"/>
          <a:chOff x="0" y="0"/>
          <a:chExt cx="0" cy="0"/>
        </a:xfrm>
      </p:grpSpPr>
      <p:sp>
        <p:nvSpPr>
          <p:cNvPr id="41" name="!!Oval 3">
            <a:extLst>
              <a:ext uri="{FF2B5EF4-FFF2-40B4-BE49-F238E27FC236}">
                <a16:creationId xmlns:a16="http://schemas.microsoft.com/office/drawing/2014/main" id="{F8671EFC-1C68-36BC-2AF3-334BE7BEF4F6}"/>
              </a:ext>
              <a:ext uri="{C183D7F6-B498-43B3-948B-1728B52AA6E4}">
                <adec:decorative xmlns:adec="http://schemas.microsoft.com/office/drawing/2017/decorative" val="1"/>
              </a:ext>
            </a:extLst>
          </p:cNvPr>
          <p:cNvSpPr/>
          <p:nvPr/>
        </p:nvSpPr>
        <p:spPr bwMode="auto">
          <a:xfrm>
            <a:off x="1049057" y="971608"/>
            <a:ext cx="6019753" cy="6019200"/>
          </a:xfrm>
          <a:prstGeom prst="ellipse">
            <a:avLst/>
          </a:prstGeom>
          <a:gradFill flip="none" rotWithShape="1">
            <a:gsLst>
              <a:gs pos="90000">
                <a:srgbClr val="34284E"/>
              </a:gs>
              <a:gs pos="10000">
                <a:srgbClr val="194449"/>
              </a:gs>
              <a:gs pos="50000">
                <a:srgbClr val="1F3353"/>
              </a:gs>
            </a:gsLst>
            <a:lin ang="0" scaled="1"/>
            <a:tileRect/>
          </a:gradFill>
          <a:ln>
            <a:noFill/>
            <a:headEnd type="none" w="med" len="med"/>
            <a:tailEnd type="none" w="med" len="med"/>
          </a:ln>
          <a:effectLst>
            <a:softEdge rad="1270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365760"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4000" b="0" i="0" u="none" strike="noStrike" kern="1200" cap="none" spc="0" normalizeH="0" baseline="0" noProof="0">
                <a:ln>
                  <a:noFill/>
                </a:ln>
                <a:noFill/>
                <a:effectLst/>
                <a:uLnTx/>
                <a:uFillTx/>
                <a:latin typeface="Segoe UI Variable Display" pitchFamily="2" charset="0"/>
                <a:ea typeface="+mn-ea"/>
                <a:cs typeface="Segoe UI" pitchFamily="34" charset="0"/>
              </a:rPr>
              <a:t>]</a:t>
            </a:r>
          </a:p>
        </p:txBody>
      </p:sp>
      <p:sp>
        <p:nvSpPr>
          <p:cNvPr id="25" name="Text Placeholder 8">
            <a:extLst>
              <a:ext uri="{FF2B5EF4-FFF2-40B4-BE49-F238E27FC236}">
                <a16:creationId xmlns:a16="http://schemas.microsoft.com/office/drawing/2014/main" id="{31B9A8B4-73DB-C806-F344-B06C19BB9169}"/>
              </a:ext>
            </a:extLst>
          </p:cNvPr>
          <p:cNvSpPr txBox="1">
            <a:spLocks noGrp="1"/>
          </p:cNvSpPr>
          <p:nvPr>
            <p:ph type="title" idx="4294967295"/>
          </p:nvPr>
        </p:nvSpPr>
        <p:spPr>
          <a:xfrm>
            <a:off x="37337" y="457200"/>
            <a:ext cx="12120373" cy="4924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32742" rtl="0" eaLnBrk="1" fontAlgn="auto" latinLnBrk="0" hangingPunct="1">
              <a:lnSpc>
                <a:spcPct val="100000"/>
              </a:lnSpc>
              <a:spcBef>
                <a:spcPct val="0"/>
              </a:spcBef>
              <a:spcAft>
                <a:spcPts val="0"/>
              </a:spcAft>
              <a:buClrTx/>
              <a:buSzTx/>
              <a:buFontTx/>
              <a:buNone/>
              <a:tabLst/>
              <a:defRPr/>
            </a:pPr>
            <a:r>
              <a:rPr kumimoji="0" lang="en-GB" sz="3200" b="0" i="0" u="none" strike="noStrike" kern="1200" cap="none" spc="0" normalizeH="0" baseline="0" noProof="0">
                <a:ln w="3175">
                  <a:noFill/>
                </a:ln>
                <a:solidFill>
                  <a:srgbClr val="FFFFFF"/>
                </a:solidFill>
                <a:effectLst/>
                <a:uLnTx/>
                <a:uFillTx/>
                <a:latin typeface="Segoe UI Variable Display Semib" pitchFamily="2" charset="0"/>
                <a:ea typeface="+mn-ea"/>
                <a:cs typeface="Segoe UI" pitchFamily="34" charset="0"/>
              </a:rPr>
              <a:t>Convert REST APIs to MCP tools for use by AI agents</a:t>
            </a:r>
          </a:p>
        </p:txBody>
      </p:sp>
      <p:sp>
        <p:nvSpPr>
          <p:cNvPr id="5" name="TextBox 4">
            <a:extLst>
              <a:ext uri="{FF2B5EF4-FFF2-40B4-BE49-F238E27FC236}">
                <a16:creationId xmlns:a16="http://schemas.microsoft.com/office/drawing/2014/main" id="{CB41BCF2-AB70-DC0B-2400-B3318F4C68CD}"/>
              </a:ext>
              <a:ext uri="{C183D7F6-B498-43B3-948B-1728B52AA6E4}">
                <adec:decorative xmlns:adec="http://schemas.microsoft.com/office/drawing/2017/decorative" val="1"/>
              </a:ext>
            </a:extLst>
          </p:cNvPr>
          <p:cNvSpPr txBox="1"/>
          <p:nvPr/>
        </p:nvSpPr>
        <p:spPr>
          <a:xfrm>
            <a:off x="5472203" y="3023741"/>
            <a:ext cx="6306140" cy="3529457"/>
          </a:xfrm>
          <a:prstGeom prst="roundRect">
            <a:avLst>
              <a:gd name="adj" fmla="val 4488"/>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0" rIns="0" bIns="0" rtlCol="0" anchor="ctr">
            <a:noAutofit/>
          </a:bodyPr>
          <a:lstStyle>
            <a:defPPr>
              <a:defRPr lang="en-US"/>
            </a:defPPr>
            <a:lvl1pPr algn="ctr" defTabSz="914437" fontAlgn="base">
              <a:spcBef>
                <a:spcPct val="0"/>
              </a:spcBef>
              <a:spcAft>
                <a:spcPct val="0"/>
              </a:spcAft>
              <a:tabLst>
                <a:tab pos="1487158" algn="l"/>
              </a:tabLst>
              <a:defRPr sz="1600">
                <a:ln w="3175">
                  <a:noFill/>
                </a:ln>
                <a:gradFill>
                  <a:gsLst>
                    <a:gs pos="53147">
                      <a:srgbClr val="FFFFFF"/>
                    </a:gs>
                    <a:gs pos="28000">
                      <a:srgbClr val="FFFFFF"/>
                    </a:gs>
                  </a:gsLst>
                  <a:path path="circle">
                    <a:fillToRect l="100000" b="100000"/>
                  </a:path>
                </a:gradFill>
                <a:latin typeface="Segoe UI Variable Display Semibold" pitchFamily="2" charset="0"/>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GB" sz="16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AI APIs</a:t>
            </a:r>
          </a:p>
        </p:txBody>
      </p:sp>
      <p:sp>
        <p:nvSpPr>
          <p:cNvPr id="7" name="TextBox 55">
            <a:extLst>
              <a:ext uri="{FF2B5EF4-FFF2-40B4-BE49-F238E27FC236}">
                <a16:creationId xmlns:a16="http://schemas.microsoft.com/office/drawing/2014/main" id="{24A90875-C7E3-7C8C-54C4-D4F6A6AFE7C8}"/>
              </a:ext>
              <a:ext uri="{C183D7F6-B498-43B3-948B-1728B52AA6E4}">
                <adec:decorative xmlns:adec="http://schemas.microsoft.com/office/drawing/2017/decorative" val="1"/>
              </a:ext>
            </a:extLst>
          </p:cNvPr>
          <p:cNvSpPr txBox="1"/>
          <p:nvPr/>
        </p:nvSpPr>
        <p:spPr>
          <a:xfrm>
            <a:off x="7844413" y="1794491"/>
            <a:ext cx="1403076" cy="215444"/>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Traditional APIs</a:t>
            </a:r>
          </a:p>
        </p:txBody>
      </p:sp>
      <p:pic>
        <p:nvPicPr>
          <p:cNvPr id="8" name="Picture 7">
            <a:extLst>
              <a:ext uri="{FF2B5EF4-FFF2-40B4-BE49-F238E27FC236}">
                <a16:creationId xmlns:a16="http://schemas.microsoft.com/office/drawing/2014/main" id="{B4096BCA-74EF-2F59-BDB3-5276CDAF27A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254850" y="2108420"/>
            <a:ext cx="369375" cy="417816"/>
          </a:xfrm>
          <a:prstGeom prst="rect">
            <a:avLst/>
          </a:prstGeom>
        </p:spPr>
      </p:pic>
      <p:sp>
        <p:nvSpPr>
          <p:cNvPr id="10" name="TextBox 55">
            <a:extLst>
              <a:ext uri="{FF2B5EF4-FFF2-40B4-BE49-F238E27FC236}">
                <a16:creationId xmlns:a16="http://schemas.microsoft.com/office/drawing/2014/main" id="{4A887EE4-079A-A019-3E14-D050223D4499}"/>
              </a:ext>
              <a:ext uri="{C183D7F6-B498-43B3-948B-1728B52AA6E4}">
                <adec:decorative xmlns:adec="http://schemas.microsoft.com/office/drawing/2017/decorative" val="1"/>
              </a:ext>
            </a:extLst>
          </p:cNvPr>
          <p:cNvSpPr txBox="1"/>
          <p:nvPr/>
        </p:nvSpPr>
        <p:spPr>
          <a:xfrm>
            <a:off x="5841474" y="2581069"/>
            <a:ext cx="1196127"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REST</a:t>
            </a:r>
          </a:p>
        </p:txBody>
      </p:sp>
      <p:pic>
        <p:nvPicPr>
          <p:cNvPr id="11" name="Picture 2">
            <a:extLst>
              <a:ext uri="{FF2B5EF4-FFF2-40B4-BE49-F238E27FC236}">
                <a16:creationId xmlns:a16="http://schemas.microsoft.com/office/drawing/2014/main" id="{12058BD3-5A88-B366-BABC-A1236275DD3E}"/>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4638" y="2165141"/>
            <a:ext cx="304374" cy="30437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55">
            <a:extLst>
              <a:ext uri="{FF2B5EF4-FFF2-40B4-BE49-F238E27FC236}">
                <a16:creationId xmlns:a16="http://schemas.microsoft.com/office/drawing/2014/main" id="{FCE2351C-795A-EEF2-A28D-64286CB0BA86}"/>
              </a:ext>
              <a:ext uri="{C183D7F6-B498-43B3-948B-1728B52AA6E4}">
                <adec:decorative xmlns:adec="http://schemas.microsoft.com/office/drawing/2017/decorative" val="1"/>
              </a:ext>
            </a:extLst>
          </p:cNvPr>
          <p:cNvSpPr txBox="1"/>
          <p:nvPr/>
        </p:nvSpPr>
        <p:spPr>
          <a:xfrm>
            <a:off x="7239770" y="2581069"/>
            <a:ext cx="1154111"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err="1">
                <a:ln>
                  <a:noFill/>
                </a:ln>
                <a:solidFill>
                  <a:srgbClr val="FFFFFF"/>
                </a:solidFill>
                <a:effectLst/>
                <a:uLnTx/>
                <a:uFillTx/>
                <a:latin typeface="Segoe UI Variable Display" pitchFamily="2" charset="0"/>
                <a:ea typeface="+mn-ea"/>
                <a:cs typeface="+mn-cs"/>
              </a:rPr>
              <a:t>GraphQL</a:t>
            </a: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pic>
        <p:nvPicPr>
          <p:cNvPr id="13" name="Picture 6">
            <a:extLst>
              <a:ext uri="{FF2B5EF4-FFF2-40B4-BE49-F238E27FC236}">
                <a16:creationId xmlns:a16="http://schemas.microsoft.com/office/drawing/2014/main" id="{E48AF7A7-350C-A1E9-AA5D-B339E184C874}"/>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27637" y="2172808"/>
            <a:ext cx="338235" cy="33823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55">
            <a:extLst>
              <a:ext uri="{FF2B5EF4-FFF2-40B4-BE49-F238E27FC236}">
                <a16:creationId xmlns:a16="http://schemas.microsoft.com/office/drawing/2014/main" id="{B18CAC19-C3BB-3BF7-AA09-EFF6EC3BFA57}"/>
              </a:ext>
              <a:ext uri="{C183D7F6-B498-43B3-948B-1728B52AA6E4}">
                <adec:decorative xmlns:adec="http://schemas.microsoft.com/office/drawing/2017/decorative" val="1"/>
              </a:ext>
            </a:extLst>
          </p:cNvPr>
          <p:cNvSpPr txBox="1"/>
          <p:nvPr/>
        </p:nvSpPr>
        <p:spPr>
          <a:xfrm>
            <a:off x="8800754" y="2603440"/>
            <a:ext cx="792000" cy="184666"/>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WebSocket</a:t>
            </a:r>
          </a:p>
        </p:txBody>
      </p:sp>
      <p:pic>
        <p:nvPicPr>
          <p:cNvPr id="15" name="Picture 8">
            <a:extLst>
              <a:ext uri="{FF2B5EF4-FFF2-40B4-BE49-F238E27FC236}">
                <a16:creationId xmlns:a16="http://schemas.microsoft.com/office/drawing/2014/main" id="{050DA91C-E126-A801-3EF3-DD135A44D5F8}"/>
              </a:ext>
              <a:ext uri="{C183D7F6-B498-43B3-948B-1728B52AA6E4}">
                <adec:decorative xmlns:adec="http://schemas.microsoft.com/office/drawing/2017/decorative" val="1"/>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10232799" y="2000682"/>
            <a:ext cx="682487" cy="682487"/>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55">
            <a:extLst>
              <a:ext uri="{FF2B5EF4-FFF2-40B4-BE49-F238E27FC236}">
                <a16:creationId xmlns:a16="http://schemas.microsoft.com/office/drawing/2014/main" id="{7A65D9A3-D974-E3F5-CD8B-5FA7D32B9394}"/>
              </a:ext>
              <a:ext uri="{C183D7F6-B498-43B3-948B-1728B52AA6E4}">
                <adec:decorative xmlns:adec="http://schemas.microsoft.com/office/drawing/2017/decorative" val="1"/>
              </a:ext>
            </a:extLst>
          </p:cNvPr>
          <p:cNvSpPr txBox="1"/>
          <p:nvPr/>
        </p:nvSpPr>
        <p:spPr>
          <a:xfrm>
            <a:off x="10178042" y="2603440"/>
            <a:ext cx="792000" cy="184666"/>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err="1">
                <a:ln>
                  <a:noFill/>
                </a:ln>
                <a:solidFill>
                  <a:srgbClr val="FFFFFF"/>
                </a:solidFill>
                <a:effectLst/>
                <a:uLnTx/>
                <a:uFillTx/>
                <a:latin typeface="Segoe UI Variable Display" pitchFamily="2" charset="0"/>
                <a:ea typeface="+mn-ea"/>
                <a:cs typeface="+mn-cs"/>
              </a:rPr>
              <a:t>gRPC</a:t>
            </a: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17" name="Rectangle: Rounded Corners 104">
            <a:extLst>
              <a:ext uri="{FF2B5EF4-FFF2-40B4-BE49-F238E27FC236}">
                <a16:creationId xmlns:a16="http://schemas.microsoft.com/office/drawing/2014/main" id="{88363F3B-FD97-90E1-8EEC-4B570FE463B5}"/>
              </a:ext>
              <a:ext uri="{C183D7F6-B498-43B3-948B-1728B52AA6E4}">
                <adec:decorative xmlns:adec="http://schemas.microsoft.com/office/drawing/2017/decorative" val="1"/>
              </a:ext>
            </a:extLst>
          </p:cNvPr>
          <p:cNvSpPr/>
          <p:nvPr/>
        </p:nvSpPr>
        <p:spPr>
          <a:xfrm>
            <a:off x="5651059" y="3545095"/>
            <a:ext cx="5965109" cy="1388344"/>
          </a:xfrm>
          <a:prstGeom prst="roundRect">
            <a:avLst>
              <a:gd name="adj" fmla="val 6913"/>
            </a:avLst>
          </a:prstGeom>
          <a:solidFill>
            <a:srgbClr val="000000"/>
          </a:solidFill>
          <a:ln w="1905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14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Light" pitchFamily="2" charset="0"/>
            </a:endParaRPr>
          </a:p>
        </p:txBody>
      </p:sp>
      <p:sp>
        <p:nvSpPr>
          <p:cNvPr id="18" name="TextBox 55">
            <a:extLst>
              <a:ext uri="{FF2B5EF4-FFF2-40B4-BE49-F238E27FC236}">
                <a16:creationId xmlns:a16="http://schemas.microsoft.com/office/drawing/2014/main" id="{4FDF7CB6-E39D-DA2E-3591-C2609E119F06}"/>
              </a:ext>
              <a:ext uri="{C183D7F6-B498-43B3-948B-1728B52AA6E4}">
                <adec:decorative xmlns:adec="http://schemas.microsoft.com/office/drawing/2017/decorative" val="1"/>
              </a:ext>
            </a:extLst>
          </p:cNvPr>
          <p:cNvSpPr txBox="1"/>
          <p:nvPr/>
        </p:nvSpPr>
        <p:spPr>
          <a:xfrm>
            <a:off x="8644001" y="4419164"/>
            <a:ext cx="792000"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Open AI</a:t>
            </a:r>
          </a:p>
        </p:txBody>
      </p:sp>
      <p:sp>
        <p:nvSpPr>
          <p:cNvPr id="20" name="TextBox 55">
            <a:extLst>
              <a:ext uri="{FF2B5EF4-FFF2-40B4-BE49-F238E27FC236}">
                <a16:creationId xmlns:a16="http://schemas.microsoft.com/office/drawing/2014/main" id="{2B98CC8C-26E0-9630-5DA1-33B024C7DDB2}"/>
              </a:ext>
              <a:ext uri="{C183D7F6-B498-43B3-948B-1728B52AA6E4}">
                <adec:decorative xmlns:adec="http://schemas.microsoft.com/office/drawing/2017/decorative" val="1"/>
              </a:ext>
            </a:extLst>
          </p:cNvPr>
          <p:cNvSpPr txBox="1"/>
          <p:nvPr/>
        </p:nvSpPr>
        <p:spPr>
          <a:xfrm>
            <a:off x="8264872" y="3638343"/>
            <a:ext cx="792000" cy="215444"/>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Models</a:t>
            </a:r>
          </a:p>
        </p:txBody>
      </p:sp>
      <p:sp>
        <p:nvSpPr>
          <p:cNvPr id="30" name="TextBox 55">
            <a:extLst>
              <a:ext uri="{FF2B5EF4-FFF2-40B4-BE49-F238E27FC236}">
                <a16:creationId xmlns:a16="http://schemas.microsoft.com/office/drawing/2014/main" id="{A4F258D9-088E-A64D-D814-C7A569479B7B}"/>
              </a:ext>
              <a:ext uri="{C183D7F6-B498-43B3-948B-1728B52AA6E4}">
                <adec:decorative xmlns:adec="http://schemas.microsoft.com/office/drawing/2017/decorative" val="1"/>
              </a:ext>
            </a:extLst>
          </p:cNvPr>
          <p:cNvSpPr txBox="1"/>
          <p:nvPr/>
        </p:nvSpPr>
        <p:spPr>
          <a:xfrm>
            <a:off x="6976379" y="4327539"/>
            <a:ext cx="792000" cy="369332"/>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AWS Bedrock</a:t>
            </a:r>
          </a:p>
        </p:txBody>
      </p:sp>
      <p:sp>
        <p:nvSpPr>
          <p:cNvPr id="35" name="TextBox 55">
            <a:extLst>
              <a:ext uri="{FF2B5EF4-FFF2-40B4-BE49-F238E27FC236}">
                <a16:creationId xmlns:a16="http://schemas.microsoft.com/office/drawing/2014/main" id="{5C0305F1-9F54-C6C2-929C-6AA087465B22}"/>
              </a:ext>
              <a:ext uri="{C183D7F6-B498-43B3-948B-1728B52AA6E4}">
                <adec:decorative xmlns:adec="http://schemas.microsoft.com/office/drawing/2017/decorative" val="1"/>
              </a:ext>
            </a:extLst>
          </p:cNvPr>
          <p:cNvSpPr txBox="1"/>
          <p:nvPr/>
        </p:nvSpPr>
        <p:spPr>
          <a:xfrm>
            <a:off x="9464617" y="4412514"/>
            <a:ext cx="792000" cy="184666"/>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Anthropic</a:t>
            </a:r>
          </a:p>
        </p:txBody>
      </p:sp>
      <p:sp>
        <p:nvSpPr>
          <p:cNvPr id="36" name="TextBox 55">
            <a:extLst>
              <a:ext uri="{FF2B5EF4-FFF2-40B4-BE49-F238E27FC236}">
                <a16:creationId xmlns:a16="http://schemas.microsoft.com/office/drawing/2014/main" id="{277CB4EE-AF6B-69BC-FAA2-4C2AA2C21DFE}"/>
              </a:ext>
              <a:ext uri="{C183D7F6-B498-43B3-948B-1728B52AA6E4}">
                <adec:decorative xmlns:adec="http://schemas.microsoft.com/office/drawing/2017/decorative" val="1"/>
              </a:ext>
            </a:extLst>
          </p:cNvPr>
          <p:cNvSpPr txBox="1"/>
          <p:nvPr/>
        </p:nvSpPr>
        <p:spPr>
          <a:xfrm>
            <a:off x="7861616" y="4419712"/>
            <a:ext cx="792000" cy="369332"/>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Google Vertex AI</a:t>
            </a:r>
          </a:p>
        </p:txBody>
      </p:sp>
      <p:sp>
        <p:nvSpPr>
          <p:cNvPr id="38" name="TextBox 55">
            <a:extLst>
              <a:ext uri="{FF2B5EF4-FFF2-40B4-BE49-F238E27FC236}">
                <a16:creationId xmlns:a16="http://schemas.microsoft.com/office/drawing/2014/main" id="{AC1D00A9-00F8-92A3-B421-FDA2981063D2}"/>
              </a:ext>
              <a:ext uri="{C183D7F6-B498-43B3-948B-1728B52AA6E4}">
                <adec:decorative xmlns:adec="http://schemas.microsoft.com/office/drawing/2017/decorative" val="1"/>
              </a:ext>
            </a:extLst>
          </p:cNvPr>
          <p:cNvSpPr txBox="1"/>
          <p:nvPr/>
        </p:nvSpPr>
        <p:spPr>
          <a:xfrm>
            <a:off x="10311242" y="4431039"/>
            <a:ext cx="792000"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Mistral</a:t>
            </a:r>
          </a:p>
        </p:txBody>
      </p:sp>
      <p:pic>
        <p:nvPicPr>
          <p:cNvPr id="39" name="Picture 4">
            <a:extLst>
              <a:ext uri="{FF2B5EF4-FFF2-40B4-BE49-F238E27FC236}">
                <a16:creationId xmlns:a16="http://schemas.microsoft.com/office/drawing/2014/main" id="{53A87B47-08D9-68A8-13B2-B227C81AB5BA}"/>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68831" y="4014715"/>
            <a:ext cx="476822" cy="305167"/>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4">
            <a:extLst>
              <a:ext uri="{FF2B5EF4-FFF2-40B4-BE49-F238E27FC236}">
                <a16:creationId xmlns:a16="http://schemas.microsoft.com/office/drawing/2014/main" id="{7958E6A1-6915-9963-E65F-4D49FC0480D9}"/>
              </a:ext>
              <a:ext uri="{C183D7F6-B498-43B3-948B-1728B52AA6E4}">
                <adec:decorative xmlns:adec="http://schemas.microsoft.com/office/drawing/2017/decorative" val="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78970" y="3979551"/>
            <a:ext cx="357293" cy="357293"/>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6">
            <a:extLst>
              <a:ext uri="{FF2B5EF4-FFF2-40B4-BE49-F238E27FC236}">
                <a16:creationId xmlns:a16="http://schemas.microsoft.com/office/drawing/2014/main" id="{B0C84C39-4B81-B159-2400-F31AABFDA1FA}"/>
              </a:ext>
              <a:ext uri="{C183D7F6-B498-43B3-948B-1728B52AA6E4}">
                <adec:decorative xmlns:adec="http://schemas.microsoft.com/office/drawing/2017/decorative" val="1"/>
              </a:ext>
            </a:extLst>
          </p:cNvPr>
          <p:cNvPicPr>
            <a:picLocks noChangeAspect="1" noChangeArrowheads="1"/>
          </p:cNvPicPr>
          <p:nvPr/>
        </p:nvPicPr>
        <p:blipFill>
          <a:blip r:embed="rId10">
            <a:lum bright="70000" contrast="-70000"/>
            <a:extLst>
              <a:ext uri="{28A0092B-C50C-407E-A947-70E740481C1C}">
                <a14:useLocalDpi xmlns:a14="http://schemas.microsoft.com/office/drawing/2010/main" val="0"/>
              </a:ext>
            </a:extLst>
          </a:blip>
          <a:srcRect/>
          <a:stretch>
            <a:fillRect/>
          </a:stretch>
        </p:blipFill>
        <p:spPr bwMode="auto">
          <a:xfrm>
            <a:off x="9672105" y="4019642"/>
            <a:ext cx="377024" cy="262714"/>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6">
            <a:extLst>
              <a:ext uri="{FF2B5EF4-FFF2-40B4-BE49-F238E27FC236}">
                <a16:creationId xmlns:a16="http://schemas.microsoft.com/office/drawing/2014/main" id="{30205DF5-57D7-F894-50A8-9AF46AE493BB}"/>
              </a:ext>
              <a:ext uri="{C183D7F6-B498-43B3-948B-1728B52AA6E4}">
                <adec:decorative xmlns:adec="http://schemas.microsoft.com/office/drawing/2017/decorative" val="1"/>
              </a:ext>
            </a:extLst>
          </p:cNvPr>
          <p:cNvPicPr>
            <a:picLocks noChangeAspect="1" noChangeArrowheads="1"/>
          </p:cNvPicPr>
          <p:nvPr/>
        </p:nvPicPr>
        <p:blipFill>
          <a:blip r:embed="rId11">
            <a:lum bright="70000" contrast="-70000"/>
            <a:extLst>
              <a:ext uri="{28A0092B-C50C-407E-A947-70E740481C1C}">
                <a14:useLocalDpi xmlns:a14="http://schemas.microsoft.com/office/drawing/2010/main" val="0"/>
              </a:ext>
            </a:extLst>
          </a:blip>
          <a:srcRect/>
          <a:stretch>
            <a:fillRect/>
          </a:stretch>
        </p:blipFill>
        <p:spPr bwMode="auto">
          <a:xfrm>
            <a:off x="7210794" y="3993284"/>
            <a:ext cx="323170" cy="325695"/>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55">
            <a:extLst>
              <a:ext uri="{FF2B5EF4-FFF2-40B4-BE49-F238E27FC236}">
                <a16:creationId xmlns:a16="http://schemas.microsoft.com/office/drawing/2014/main" id="{E5507784-0561-13C3-9FD0-53F70A95C743}"/>
              </a:ext>
              <a:ext uri="{C183D7F6-B498-43B3-948B-1728B52AA6E4}">
                <adec:decorative xmlns:adec="http://schemas.microsoft.com/office/drawing/2017/decorative" val="1"/>
              </a:ext>
            </a:extLst>
          </p:cNvPr>
          <p:cNvSpPr txBox="1"/>
          <p:nvPr/>
        </p:nvSpPr>
        <p:spPr>
          <a:xfrm>
            <a:off x="6183027" y="4371310"/>
            <a:ext cx="792000" cy="369332"/>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Azure AI Foundry</a:t>
            </a:r>
          </a:p>
        </p:txBody>
      </p:sp>
      <p:pic>
        <p:nvPicPr>
          <p:cNvPr id="47" name="Picture 2">
            <a:extLst>
              <a:ext uri="{FF2B5EF4-FFF2-40B4-BE49-F238E27FC236}">
                <a16:creationId xmlns:a16="http://schemas.microsoft.com/office/drawing/2014/main" id="{5F64ED12-FED9-EF7F-4D42-7AADB3C3CAB6}"/>
              </a:ext>
              <a:ext uri="{C183D7F6-B498-43B3-948B-1728B52AA6E4}">
                <adec:decorative xmlns:adec="http://schemas.microsoft.com/office/drawing/2017/decorative" val="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424465" y="3960760"/>
            <a:ext cx="309125" cy="298070"/>
          </a:xfrm>
          <a:prstGeom prst="rect">
            <a:avLst/>
          </a:prstGeom>
          <a:noFill/>
          <a:extLst>
            <a:ext uri="{909E8E84-426E-40DD-AFC4-6F175D3DCCD1}">
              <a14:hiddenFill xmlns:a14="http://schemas.microsoft.com/office/drawing/2010/main">
                <a:solidFill>
                  <a:srgbClr val="FFFFFF"/>
                </a:solidFill>
              </a14:hiddenFill>
            </a:ext>
          </a:extLst>
        </p:spPr>
      </p:pic>
      <p:sp>
        <p:nvSpPr>
          <p:cNvPr id="48" name="Rectangle: Rounded Corners 88">
            <a:extLst>
              <a:ext uri="{FF2B5EF4-FFF2-40B4-BE49-F238E27FC236}">
                <a16:creationId xmlns:a16="http://schemas.microsoft.com/office/drawing/2014/main" id="{1E6C1A22-3283-5C70-7FAA-6C5A3DAFC955}"/>
              </a:ext>
              <a:ext uri="{C183D7F6-B498-43B3-948B-1728B52AA6E4}">
                <adec:decorative xmlns:adec="http://schemas.microsoft.com/office/drawing/2017/decorative" val="1"/>
              </a:ext>
            </a:extLst>
          </p:cNvPr>
          <p:cNvSpPr/>
          <p:nvPr/>
        </p:nvSpPr>
        <p:spPr>
          <a:xfrm>
            <a:off x="5629951" y="5039990"/>
            <a:ext cx="2916000" cy="1335309"/>
          </a:xfrm>
          <a:prstGeom prst="roundRect">
            <a:avLst>
              <a:gd name="adj" fmla="val 9669"/>
            </a:avLst>
          </a:prstGeom>
          <a:solidFill>
            <a:srgbClr val="000000"/>
          </a:solidFill>
          <a:ln w="1905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14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Light" pitchFamily="2" charset="0"/>
            </a:endParaRPr>
          </a:p>
        </p:txBody>
      </p:sp>
      <p:pic>
        <p:nvPicPr>
          <p:cNvPr id="49" name="Picture 2">
            <a:extLst>
              <a:ext uri="{FF2B5EF4-FFF2-40B4-BE49-F238E27FC236}">
                <a16:creationId xmlns:a16="http://schemas.microsoft.com/office/drawing/2014/main" id="{10E151E9-BC1C-3FD1-3303-63023BDEBA2E}"/>
              </a:ext>
              <a:ext uri="{C183D7F6-B498-43B3-948B-1728B52AA6E4}">
                <adec:decorative xmlns:adec="http://schemas.microsoft.com/office/drawing/2017/decorative" val="1"/>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353894" y="5607905"/>
            <a:ext cx="349798" cy="337290"/>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
            <a:extLst>
              <a:ext uri="{FF2B5EF4-FFF2-40B4-BE49-F238E27FC236}">
                <a16:creationId xmlns:a16="http://schemas.microsoft.com/office/drawing/2014/main" id="{5DAFB9F6-88A2-5220-D6AE-E70912A49611}"/>
              </a:ext>
              <a:ext uri="{C183D7F6-B498-43B3-948B-1728B52AA6E4}">
                <adec:decorative xmlns:adec="http://schemas.microsoft.com/office/drawing/2017/decorative" val="1"/>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505277" y="5642305"/>
            <a:ext cx="278449" cy="268491"/>
          </a:xfrm>
          <a:prstGeom prst="rect">
            <a:avLst/>
          </a:prstGeom>
          <a:noFill/>
          <a:extLst>
            <a:ext uri="{909E8E84-426E-40DD-AFC4-6F175D3DCCD1}">
              <a14:hiddenFill xmlns:a14="http://schemas.microsoft.com/office/drawing/2010/main">
                <a:solidFill>
                  <a:srgbClr val="FFFFFF"/>
                </a:solidFill>
              </a14:hiddenFill>
            </a:ext>
          </a:extLst>
        </p:spPr>
      </p:pic>
      <p:sp>
        <p:nvSpPr>
          <p:cNvPr id="51" name="TextBox 55">
            <a:extLst>
              <a:ext uri="{FF2B5EF4-FFF2-40B4-BE49-F238E27FC236}">
                <a16:creationId xmlns:a16="http://schemas.microsoft.com/office/drawing/2014/main" id="{A203A4AF-E673-54BD-878A-C78DF8A3BF0A}"/>
              </a:ext>
              <a:ext uri="{C183D7F6-B498-43B3-948B-1728B52AA6E4}">
                <adec:decorative xmlns:adec="http://schemas.microsoft.com/office/drawing/2017/decorative" val="1"/>
              </a:ext>
            </a:extLst>
          </p:cNvPr>
          <p:cNvSpPr txBox="1"/>
          <p:nvPr/>
        </p:nvSpPr>
        <p:spPr>
          <a:xfrm>
            <a:off x="6288547" y="6019286"/>
            <a:ext cx="711909"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MCP</a:t>
            </a:r>
          </a:p>
        </p:txBody>
      </p:sp>
      <p:sp>
        <p:nvSpPr>
          <p:cNvPr id="52" name="TextBox 55">
            <a:extLst>
              <a:ext uri="{FF2B5EF4-FFF2-40B4-BE49-F238E27FC236}">
                <a16:creationId xmlns:a16="http://schemas.microsoft.com/office/drawing/2014/main" id="{73424449-B558-7971-183D-406EE768249A}"/>
              </a:ext>
              <a:ext uri="{C183D7F6-B498-43B3-948B-1728B52AA6E4}">
                <adec:decorative xmlns:adec="http://schemas.microsoft.com/office/drawing/2017/decorative" val="1"/>
              </a:ext>
            </a:extLst>
          </p:cNvPr>
          <p:cNvSpPr txBox="1"/>
          <p:nvPr/>
        </p:nvSpPr>
        <p:spPr>
          <a:xfrm>
            <a:off x="7172839" y="6019286"/>
            <a:ext cx="711909"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err="1">
                <a:ln>
                  <a:noFill/>
                </a:ln>
                <a:solidFill>
                  <a:srgbClr val="FFFFFF"/>
                </a:solidFill>
                <a:effectLst/>
                <a:uLnTx/>
                <a:uFillTx/>
                <a:latin typeface="Segoe UI Variable Display" pitchFamily="2" charset="0"/>
                <a:ea typeface="+mn-ea"/>
                <a:cs typeface="+mn-cs"/>
              </a:rPr>
              <a:t>OpenAPI</a:t>
            </a: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53" name="TextBox 55">
            <a:extLst>
              <a:ext uri="{FF2B5EF4-FFF2-40B4-BE49-F238E27FC236}">
                <a16:creationId xmlns:a16="http://schemas.microsoft.com/office/drawing/2014/main" id="{4B320CEC-1334-BEC2-1F2D-A1D5F3E0998D}"/>
              </a:ext>
              <a:ext uri="{C183D7F6-B498-43B3-948B-1728B52AA6E4}">
                <adec:decorative xmlns:adec="http://schemas.microsoft.com/office/drawing/2017/decorative" val="1"/>
              </a:ext>
            </a:extLst>
          </p:cNvPr>
          <p:cNvSpPr txBox="1"/>
          <p:nvPr/>
        </p:nvSpPr>
        <p:spPr>
          <a:xfrm>
            <a:off x="6691951" y="5137669"/>
            <a:ext cx="792000" cy="215444"/>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Tools</a:t>
            </a:r>
          </a:p>
        </p:txBody>
      </p:sp>
      <p:sp>
        <p:nvSpPr>
          <p:cNvPr id="54" name="Rectangle: Rounded Corners 120">
            <a:extLst>
              <a:ext uri="{FF2B5EF4-FFF2-40B4-BE49-F238E27FC236}">
                <a16:creationId xmlns:a16="http://schemas.microsoft.com/office/drawing/2014/main" id="{C5EC4A97-3925-6D58-684F-50D49644E5BD}"/>
              </a:ext>
              <a:ext uri="{C183D7F6-B498-43B3-948B-1728B52AA6E4}">
                <adec:decorative xmlns:adec="http://schemas.microsoft.com/office/drawing/2017/decorative" val="1"/>
              </a:ext>
            </a:extLst>
          </p:cNvPr>
          <p:cNvSpPr/>
          <p:nvPr/>
        </p:nvSpPr>
        <p:spPr>
          <a:xfrm>
            <a:off x="8714057" y="5049844"/>
            <a:ext cx="2916000" cy="1335309"/>
          </a:xfrm>
          <a:prstGeom prst="roundRect">
            <a:avLst>
              <a:gd name="adj" fmla="val 9669"/>
            </a:avLst>
          </a:prstGeom>
          <a:solidFill>
            <a:srgbClr val="000000"/>
          </a:solidFill>
          <a:ln w="1905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14000"/>
              </a:lnSpc>
              <a:spcBef>
                <a:spcPts val="0"/>
              </a:spcBef>
              <a:spcAft>
                <a:spcPts val="0"/>
              </a:spcAft>
              <a:buClrTx/>
              <a:buSzTx/>
              <a:buFontTx/>
              <a:buNone/>
              <a:tabLst/>
              <a:defRPr/>
            </a:pPr>
            <a:endParaRPr kumimoji="0" lang="en-US" sz="14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Light" pitchFamily="2" charset="0"/>
            </a:endParaRPr>
          </a:p>
        </p:txBody>
      </p:sp>
      <p:sp>
        <p:nvSpPr>
          <p:cNvPr id="55" name="TextBox 55">
            <a:extLst>
              <a:ext uri="{FF2B5EF4-FFF2-40B4-BE49-F238E27FC236}">
                <a16:creationId xmlns:a16="http://schemas.microsoft.com/office/drawing/2014/main" id="{8E6A8965-2858-5ECB-D8A0-4800E7A1A36C}"/>
              </a:ext>
              <a:ext uri="{C183D7F6-B498-43B3-948B-1728B52AA6E4}">
                <adec:decorative xmlns:adec="http://schemas.microsoft.com/office/drawing/2017/decorative" val="1"/>
              </a:ext>
            </a:extLst>
          </p:cNvPr>
          <p:cNvSpPr txBox="1"/>
          <p:nvPr/>
        </p:nvSpPr>
        <p:spPr>
          <a:xfrm>
            <a:off x="10328311" y="5878921"/>
            <a:ext cx="761060" cy="369332"/>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REST or other HTTP</a:t>
            </a:r>
          </a:p>
        </p:txBody>
      </p:sp>
      <p:sp>
        <p:nvSpPr>
          <p:cNvPr id="56" name="TextBox 55">
            <a:extLst>
              <a:ext uri="{FF2B5EF4-FFF2-40B4-BE49-F238E27FC236}">
                <a16:creationId xmlns:a16="http://schemas.microsoft.com/office/drawing/2014/main" id="{8D6A21CA-5AEE-5ECE-7848-DA0C6BAF8B06}"/>
              </a:ext>
              <a:ext uri="{C183D7F6-B498-43B3-948B-1728B52AA6E4}">
                <adec:decorative xmlns:adec="http://schemas.microsoft.com/office/drawing/2017/decorative" val="1"/>
              </a:ext>
            </a:extLst>
          </p:cNvPr>
          <p:cNvSpPr txBox="1"/>
          <p:nvPr/>
        </p:nvSpPr>
        <p:spPr>
          <a:xfrm>
            <a:off x="9776057" y="5136356"/>
            <a:ext cx="792000" cy="215444"/>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Agents</a:t>
            </a:r>
          </a:p>
        </p:txBody>
      </p:sp>
      <p:pic>
        <p:nvPicPr>
          <p:cNvPr id="57" name="Picture 8">
            <a:extLst>
              <a:ext uri="{FF2B5EF4-FFF2-40B4-BE49-F238E27FC236}">
                <a16:creationId xmlns:a16="http://schemas.microsoft.com/office/drawing/2014/main" id="{DDCCF43B-7C79-52DB-ACA3-4106F03F832B}"/>
              </a:ext>
              <a:ext uri="{C183D7F6-B498-43B3-948B-1728B52AA6E4}">
                <adec:decorative xmlns:adec="http://schemas.microsoft.com/office/drawing/2017/decorative" val="1"/>
              </a:ext>
            </a:extLst>
          </p:cNvPr>
          <p:cNvPicPr>
            <a:picLocks noChangeAspect="1" noChangeArrowheads="1"/>
          </p:cNvPicPr>
          <p:nvPr/>
        </p:nvPicPr>
        <p:blipFill rotWithShape="1">
          <a:blip r:embed="rId15">
            <a:extLst>
              <a:ext uri="{28A0092B-C50C-407E-A947-70E740481C1C}">
                <a14:useLocalDpi xmlns:a14="http://schemas.microsoft.com/office/drawing/2010/main" val="0"/>
              </a:ext>
            </a:extLst>
          </a:blip>
          <a:srcRect/>
          <a:stretch>
            <a:fillRect/>
          </a:stretch>
        </p:blipFill>
        <p:spPr bwMode="auto">
          <a:xfrm>
            <a:off x="8913639" y="4002840"/>
            <a:ext cx="283116" cy="271996"/>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5">
            <a:extLst>
              <a:ext uri="{FF2B5EF4-FFF2-40B4-BE49-F238E27FC236}">
                <a16:creationId xmlns:a16="http://schemas.microsoft.com/office/drawing/2014/main" id="{6332AB4C-4BE2-FC37-1DF5-74F253920958}"/>
              </a:ext>
              <a:ext uri="{C183D7F6-B498-43B3-948B-1728B52AA6E4}">
                <adec:decorative xmlns:adec="http://schemas.microsoft.com/office/drawing/2017/decorative" val="1"/>
              </a:ext>
            </a:extLst>
          </p:cNvPr>
          <p:cNvSpPr txBox="1"/>
          <p:nvPr/>
        </p:nvSpPr>
        <p:spPr>
          <a:xfrm>
            <a:off x="9382506" y="5900330"/>
            <a:ext cx="740443" cy="184666"/>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A2A</a:t>
            </a:r>
          </a:p>
        </p:txBody>
      </p:sp>
      <p:pic>
        <p:nvPicPr>
          <p:cNvPr id="59" name="Picture 58">
            <a:extLst>
              <a:ext uri="{FF2B5EF4-FFF2-40B4-BE49-F238E27FC236}">
                <a16:creationId xmlns:a16="http://schemas.microsoft.com/office/drawing/2014/main" id="{B36EA7E9-CA53-6EFC-2460-B9EF1C76BB4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0483855" y="5523997"/>
            <a:ext cx="369375" cy="417816"/>
          </a:xfrm>
          <a:prstGeom prst="rect">
            <a:avLst/>
          </a:prstGeom>
        </p:spPr>
      </p:pic>
      <p:sp>
        <p:nvSpPr>
          <p:cNvPr id="60" name="Rectangle: Rounded Corners 24">
            <a:extLst>
              <a:ext uri="{FF2B5EF4-FFF2-40B4-BE49-F238E27FC236}">
                <a16:creationId xmlns:a16="http://schemas.microsoft.com/office/drawing/2014/main" id="{9D3C79CE-9265-3305-0C46-5B810C3E556B}"/>
              </a:ext>
              <a:ext uri="{C183D7F6-B498-43B3-948B-1728B52AA6E4}">
                <adec:decorative xmlns:adec="http://schemas.microsoft.com/office/drawing/2017/decorative" val="1"/>
              </a:ext>
            </a:extLst>
          </p:cNvPr>
          <p:cNvSpPr/>
          <p:nvPr/>
        </p:nvSpPr>
        <p:spPr bwMode="auto">
          <a:xfrm>
            <a:off x="9448268" y="5143337"/>
            <a:ext cx="1557091" cy="255885"/>
          </a:xfrm>
          <a:prstGeom prst="roundRect">
            <a:avLst>
              <a:gd name="adj" fmla="val 500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8942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Agents Gateway</a:t>
            </a:r>
          </a:p>
        </p:txBody>
      </p:sp>
      <p:sp>
        <p:nvSpPr>
          <p:cNvPr id="61" name="Rectangle: Rounded Corners 24">
            <a:extLst>
              <a:ext uri="{FF2B5EF4-FFF2-40B4-BE49-F238E27FC236}">
                <a16:creationId xmlns:a16="http://schemas.microsoft.com/office/drawing/2014/main" id="{30F631FB-EAFC-C17D-54F9-2E6B192D5623}"/>
              </a:ext>
              <a:ext uri="{C183D7F6-B498-43B3-948B-1728B52AA6E4}">
                <adec:decorative xmlns:adec="http://schemas.microsoft.com/office/drawing/2017/decorative" val="1"/>
              </a:ext>
            </a:extLst>
          </p:cNvPr>
          <p:cNvSpPr/>
          <p:nvPr/>
        </p:nvSpPr>
        <p:spPr bwMode="auto">
          <a:xfrm>
            <a:off x="6421547" y="5149565"/>
            <a:ext cx="1415537" cy="255885"/>
          </a:xfrm>
          <a:prstGeom prst="roundRect">
            <a:avLst>
              <a:gd name="adj" fmla="val 500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8942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Tools Gateway</a:t>
            </a:r>
          </a:p>
        </p:txBody>
      </p:sp>
      <p:sp>
        <p:nvSpPr>
          <p:cNvPr id="62" name="Rectangle: Rounded Corners 24">
            <a:extLst>
              <a:ext uri="{FF2B5EF4-FFF2-40B4-BE49-F238E27FC236}">
                <a16:creationId xmlns:a16="http://schemas.microsoft.com/office/drawing/2014/main" id="{FBA7E3D7-F456-A1AA-D077-DCC69F444954}"/>
              </a:ext>
              <a:ext uri="{C183D7F6-B498-43B3-948B-1728B52AA6E4}">
                <adec:decorative xmlns:adec="http://schemas.microsoft.com/office/drawing/2017/decorative" val="1"/>
              </a:ext>
            </a:extLst>
          </p:cNvPr>
          <p:cNvSpPr/>
          <p:nvPr/>
        </p:nvSpPr>
        <p:spPr bwMode="auto">
          <a:xfrm>
            <a:off x="7787705" y="3638440"/>
            <a:ext cx="1557091" cy="255885"/>
          </a:xfrm>
          <a:prstGeom prst="roundRect">
            <a:avLst>
              <a:gd name="adj" fmla="val 500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8942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Models Gateway</a:t>
            </a:r>
          </a:p>
        </p:txBody>
      </p:sp>
      <p:sp>
        <p:nvSpPr>
          <p:cNvPr id="63" name="Rectangle: Rounded Corners 24">
            <a:extLst>
              <a:ext uri="{FF2B5EF4-FFF2-40B4-BE49-F238E27FC236}">
                <a16:creationId xmlns:a16="http://schemas.microsoft.com/office/drawing/2014/main" id="{81C5D827-2488-27BD-F4DB-9306AECA76A8}"/>
              </a:ext>
              <a:ext uri="{C183D7F6-B498-43B3-948B-1728B52AA6E4}">
                <adec:decorative xmlns:adec="http://schemas.microsoft.com/office/drawing/2017/decorative" val="1"/>
              </a:ext>
            </a:extLst>
          </p:cNvPr>
          <p:cNvSpPr/>
          <p:nvPr/>
        </p:nvSpPr>
        <p:spPr bwMode="auto">
          <a:xfrm>
            <a:off x="7483951" y="1754717"/>
            <a:ext cx="2072488" cy="255885"/>
          </a:xfrm>
          <a:prstGeom prst="roundRect">
            <a:avLst>
              <a:gd name="adj" fmla="val 500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8942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API Gateway</a:t>
            </a:r>
          </a:p>
        </p:txBody>
      </p:sp>
      <p:sp>
        <p:nvSpPr>
          <p:cNvPr id="64" name="Rectangle: Rounded Corners 24">
            <a:extLst>
              <a:ext uri="{FF2B5EF4-FFF2-40B4-BE49-F238E27FC236}">
                <a16:creationId xmlns:a16="http://schemas.microsoft.com/office/drawing/2014/main" id="{0A7CB3F4-2ED9-BBF8-16E9-104E7417FCE4}"/>
              </a:ext>
              <a:ext uri="{C183D7F6-B498-43B3-948B-1728B52AA6E4}">
                <adec:decorative xmlns:adec="http://schemas.microsoft.com/office/drawing/2017/decorative" val="1"/>
              </a:ext>
            </a:extLst>
          </p:cNvPr>
          <p:cNvSpPr/>
          <p:nvPr/>
        </p:nvSpPr>
        <p:spPr bwMode="auto">
          <a:xfrm>
            <a:off x="7865580" y="3154679"/>
            <a:ext cx="1415537" cy="255885"/>
          </a:xfrm>
          <a:prstGeom prst="roundRect">
            <a:avLst>
              <a:gd name="adj" fmla="val 500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78942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AI Gateway</a:t>
            </a:r>
          </a:p>
        </p:txBody>
      </p:sp>
      <p:pic>
        <p:nvPicPr>
          <p:cNvPr id="65" name="Picture 64">
            <a:extLst>
              <a:ext uri="{FF2B5EF4-FFF2-40B4-BE49-F238E27FC236}">
                <a16:creationId xmlns:a16="http://schemas.microsoft.com/office/drawing/2014/main" id="{46EAD26E-4FD6-3A53-5B67-E26BF2E34FE8}"/>
              </a:ext>
              <a:ext uri="{C183D7F6-B498-43B3-948B-1728B52AA6E4}">
                <adec:decorative xmlns:adec="http://schemas.microsoft.com/office/drawing/2017/decorative" val="1"/>
              </a:ext>
            </a:extLst>
          </p:cNvPr>
          <p:cNvPicPr>
            <a:picLocks noChangeAspect="1"/>
          </p:cNvPicPr>
          <p:nvPr/>
        </p:nvPicPr>
        <p:blipFill>
          <a:blip r:embed="rId16"/>
          <a:stretch>
            <a:fillRect/>
          </a:stretch>
        </p:blipFill>
        <p:spPr>
          <a:xfrm>
            <a:off x="9542689" y="5558745"/>
            <a:ext cx="413693" cy="255410"/>
          </a:xfrm>
          <a:prstGeom prst="rect">
            <a:avLst/>
          </a:prstGeom>
        </p:spPr>
      </p:pic>
      <p:sp>
        <p:nvSpPr>
          <p:cNvPr id="66" name="Rounded Rectangle 65">
            <a:extLst>
              <a:ext uri="{FF2B5EF4-FFF2-40B4-BE49-F238E27FC236}">
                <a16:creationId xmlns:a16="http://schemas.microsoft.com/office/drawing/2014/main" id="{665C0FBD-71C7-CC72-F2F3-76CD45A86A7B}"/>
              </a:ext>
              <a:ext uri="{C183D7F6-B498-43B3-948B-1728B52AA6E4}">
                <adec:decorative xmlns:adec="http://schemas.microsoft.com/office/drawing/2017/decorative" val="1"/>
              </a:ext>
            </a:extLst>
          </p:cNvPr>
          <p:cNvSpPr/>
          <p:nvPr/>
        </p:nvSpPr>
        <p:spPr bwMode="auto">
          <a:xfrm>
            <a:off x="5322263" y="1543916"/>
            <a:ext cx="6608480" cy="5183455"/>
          </a:xfrm>
          <a:prstGeom prst="roundRect">
            <a:avLst>
              <a:gd name="adj" fmla="val 4991"/>
            </a:avLst>
          </a:prstGeom>
          <a:noFill/>
          <a:ln>
            <a:solidFill>
              <a:schemeClr val="accent2">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2" name="Connector: Elbow 1">
            <a:extLst>
              <a:ext uri="{FF2B5EF4-FFF2-40B4-BE49-F238E27FC236}">
                <a16:creationId xmlns:a16="http://schemas.microsoft.com/office/drawing/2014/main" id="{9196A75B-1EE6-2DD6-C9EC-D5F8767FA592}"/>
              </a:ext>
              <a:ext uri="{C183D7F6-B498-43B3-948B-1728B52AA6E4}">
                <adec:decorative xmlns:adec="http://schemas.microsoft.com/office/drawing/2017/decorative" val="1"/>
              </a:ext>
            </a:extLst>
          </p:cNvPr>
          <p:cNvCxnSpPr>
            <a:cxnSpLocks/>
            <a:stCxn id="8" idx="1"/>
            <a:endCxn id="48" idx="1"/>
          </p:cNvCxnSpPr>
          <p:nvPr/>
        </p:nvCxnSpPr>
        <p:spPr>
          <a:xfrm rot="10800000" flipV="1">
            <a:off x="5629952" y="2317327"/>
            <a:ext cx="624899" cy="3390317"/>
          </a:xfrm>
          <a:prstGeom prst="bentConnector3">
            <a:avLst>
              <a:gd name="adj1" fmla="val 540725"/>
            </a:avLst>
          </a:prstGeom>
          <a:ln w="12700" cap="rnd">
            <a:solidFill>
              <a:schemeClr val="tx1"/>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 name="TextBox 55">
            <a:extLst>
              <a:ext uri="{FF2B5EF4-FFF2-40B4-BE49-F238E27FC236}">
                <a16:creationId xmlns:a16="http://schemas.microsoft.com/office/drawing/2014/main" id="{7655088B-627B-DFED-92C3-BCA1A2229310}"/>
              </a:ext>
              <a:ext uri="{C183D7F6-B498-43B3-948B-1728B52AA6E4}">
                <adec:decorative xmlns:adec="http://schemas.microsoft.com/office/drawing/2017/decorative" val="1"/>
              </a:ext>
            </a:extLst>
          </p:cNvPr>
          <p:cNvSpPr txBox="1"/>
          <p:nvPr/>
        </p:nvSpPr>
        <p:spPr>
          <a:xfrm>
            <a:off x="2187243" y="3724378"/>
            <a:ext cx="1403076" cy="359863"/>
          </a:xfrm>
          <a:prstGeom prst="roundRect">
            <a:avLst>
              <a:gd name="adj" fmla="val 29478"/>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0" rIns="0" bIns="0" rtlCol="0" anchor="ctr">
            <a:noAutofit/>
          </a:bodyPr>
          <a:lstStyle>
            <a:defPPr>
              <a:defRPr lang="en-US"/>
            </a:defPPr>
            <a:lvl1pPr algn="ctr" defTabSz="914437" fontAlgn="base">
              <a:spcBef>
                <a:spcPct val="0"/>
              </a:spcBef>
              <a:spcAft>
                <a:spcPct val="0"/>
              </a:spcAft>
              <a:tabLst>
                <a:tab pos="1487158" algn="l"/>
              </a:tabLst>
              <a:defRPr sz="1600">
                <a:ln w="3175">
                  <a:noFill/>
                </a:ln>
                <a:gradFill>
                  <a:gsLst>
                    <a:gs pos="53147">
                      <a:srgbClr val="FFFFFF"/>
                    </a:gs>
                    <a:gs pos="28000">
                      <a:srgbClr val="FFFFFF"/>
                    </a:gs>
                  </a:gsLst>
                  <a:path path="circle">
                    <a:fillToRect l="100000" b="100000"/>
                  </a:path>
                </a:gradFill>
                <a:latin typeface="Segoe UI Variable Display Semibold" pitchFamily="2" charset="0"/>
                <a:cs typeface="Segoe UI"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6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Transform</a:t>
            </a:r>
          </a:p>
        </p:txBody>
      </p:sp>
    </p:spTree>
    <p:extLst>
      <p:ext uri="{BB962C8B-B14F-4D97-AF65-F5344CB8AC3E}">
        <p14:creationId xmlns:p14="http://schemas.microsoft.com/office/powerpoint/2010/main" val="150141595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EF0898-BA8F-A75D-EB0B-5049856B64FA}"/>
            </a:ext>
          </a:extLst>
        </p:cNvPr>
        <p:cNvGrpSpPr/>
        <p:nvPr/>
      </p:nvGrpSpPr>
      <p:grpSpPr>
        <a:xfrm>
          <a:off x="0" y="0"/>
          <a:ext cx="0" cy="0"/>
          <a:chOff x="0" y="0"/>
          <a:chExt cx="0" cy="0"/>
        </a:xfrm>
      </p:grpSpPr>
      <p:sp>
        <p:nvSpPr>
          <p:cNvPr id="1148" name="!!Oval 3">
            <a:extLst>
              <a:ext uri="{FF2B5EF4-FFF2-40B4-BE49-F238E27FC236}">
                <a16:creationId xmlns:a16="http://schemas.microsoft.com/office/drawing/2014/main" id="{9A39D6BC-C44E-C297-1B57-0F651F5B87D3}"/>
              </a:ext>
              <a:ext uri="{C183D7F6-B498-43B3-948B-1728B52AA6E4}">
                <adec:decorative xmlns:adec="http://schemas.microsoft.com/office/drawing/2017/decorative" val="1"/>
              </a:ext>
            </a:extLst>
          </p:cNvPr>
          <p:cNvSpPr/>
          <p:nvPr/>
        </p:nvSpPr>
        <p:spPr bwMode="auto">
          <a:xfrm>
            <a:off x="2238406" y="137599"/>
            <a:ext cx="7283901" cy="8011555"/>
          </a:xfrm>
          <a:prstGeom prst="ellipse">
            <a:avLst/>
          </a:prstGeom>
          <a:gradFill flip="none" rotWithShape="1">
            <a:gsLst>
              <a:gs pos="90000">
                <a:srgbClr val="34284E"/>
              </a:gs>
              <a:gs pos="10000">
                <a:srgbClr val="194449"/>
              </a:gs>
              <a:gs pos="50000">
                <a:srgbClr val="1F3353"/>
              </a:gs>
            </a:gsLst>
            <a:lin ang="0" scaled="1"/>
            <a:tileRect/>
          </a:gradFill>
          <a:ln>
            <a:noFill/>
            <a:headEnd type="none" w="med" len="med"/>
            <a:tailEnd type="none" w="med" len="med"/>
          </a:ln>
          <a:effectLst>
            <a:softEdge rad="1270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365760"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4000" b="0" i="0" u="none" strike="noStrike" kern="1200" cap="none" spc="0" normalizeH="0" baseline="0" noProof="0">
                <a:ln>
                  <a:noFill/>
                </a:ln>
                <a:noFill/>
                <a:effectLst/>
                <a:uLnTx/>
                <a:uFillTx/>
                <a:latin typeface="Segoe UI Variable Display" pitchFamily="2" charset="0"/>
                <a:ea typeface="+mn-ea"/>
                <a:cs typeface="Segoe UI" pitchFamily="34" charset="0"/>
              </a:rPr>
              <a:t>]</a:t>
            </a:r>
          </a:p>
        </p:txBody>
      </p:sp>
      <p:cxnSp>
        <p:nvCxnSpPr>
          <p:cNvPr id="1114" name="Straight Connector 1113">
            <a:extLst>
              <a:ext uri="{FF2B5EF4-FFF2-40B4-BE49-F238E27FC236}">
                <a16:creationId xmlns:a16="http://schemas.microsoft.com/office/drawing/2014/main" id="{5904E695-2FF1-5995-D508-127365BF6717}"/>
              </a:ext>
              <a:ext uri="{C183D7F6-B498-43B3-948B-1728B52AA6E4}">
                <adec:decorative xmlns:adec="http://schemas.microsoft.com/office/drawing/2017/decorative" val="1"/>
              </a:ext>
            </a:extLst>
          </p:cNvPr>
          <p:cNvCxnSpPr>
            <a:cxnSpLocks/>
          </p:cNvCxnSpPr>
          <p:nvPr/>
        </p:nvCxnSpPr>
        <p:spPr>
          <a:xfrm>
            <a:off x="3545338" y="4143374"/>
            <a:ext cx="477982" cy="0"/>
          </a:xfrm>
          <a:prstGeom prst="line">
            <a:avLst/>
          </a:prstGeom>
          <a:ln w="12700" cap="rnd">
            <a:solidFill>
              <a:schemeClr val="tx1"/>
            </a:solidFill>
            <a:headEnd type="none" w="lg" len="sm"/>
            <a:tailEnd type="arrow" w="med" len="sm"/>
          </a:ln>
        </p:spPr>
        <p:style>
          <a:lnRef idx="1">
            <a:schemeClr val="accent1"/>
          </a:lnRef>
          <a:fillRef idx="0">
            <a:schemeClr val="accent1"/>
          </a:fillRef>
          <a:effectRef idx="0">
            <a:schemeClr val="accent1"/>
          </a:effectRef>
          <a:fontRef idx="minor">
            <a:schemeClr val="tx1"/>
          </a:fontRef>
        </p:style>
      </p:cxnSp>
      <p:sp>
        <p:nvSpPr>
          <p:cNvPr id="25" name="Text Placeholder 8">
            <a:extLst>
              <a:ext uri="{FF2B5EF4-FFF2-40B4-BE49-F238E27FC236}">
                <a16:creationId xmlns:a16="http://schemas.microsoft.com/office/drawing/2014/main" id="{0AEEAD67-1698-2170-D6BF-2711B9869B24}"/>
              </a:ext>
            </a:extLst>
          </p:cNvPr>
          <p:cNvSpPr txBox="1">
            <a:spLocks noGrp="1"/>
          </p:cNvSpPr>
          <p:nvPr>
            <p:ph type="title" idx="4294967295"/>
          </p:nvPr>
        </p:nvSpPr>
        <p:spPr>
          <a:xfrm>
            <a:off x="1089105" y="457200"/>
            <a:ext cx="10016837"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ctr" defTabSz="932742" rtl="0" eaLnBrk="1" fontAlgn="auto" latinLnBrk="0" hangingPunct="1">
              <a:lnSpc>
                <a:spcPct val="100000"/>
              </a:lnSpc>
              <a:spcBef>
                <a:spcPct val="0"/>
              </a:spcBef>
              <a:spcAft>
                <a:spcPts val="0"/>
              </a:spcAft>
              <a:buClrTx/>
              <a:buSzTx/>
              <a:buFontTx/>
              <a:buNone/>
              <a:tabLst>
                <a:tab pos="2603500" algn="l"/>
              </a:tabLst>
              <a:defRPr/>
            </a:pPr>
            <a:r>
              <a:rPr kumimoji="0" lang="en-GB" sz="3600" b="0" i="0" u="none" strike="noStrike" kern="1200" cap="none" spc="0" normalizeH="0" baseline="0" noProof="0">
                <a:ln w="3175">
                  <a:noFill/>
                </a:ln>
                <a:solidFill>
                  <a:srgbClr val="FFFFFF"/>
                </a:solidFill>
                <a:effectLst/>
                <a:uLnTx/>
                <a:uFillTx/>
                <a:latin typeface="Segoe UI Variable Display Semibold" pitchFamily="2" charset="0"/>
                <a:ea typeface="+mn-ea"/>
                <a:cs typeface="Segoe UI" pitchFamily="34" charset="0"/>
              </a:rPr>
              <a:t>AI Gateway is the bridge to mediate AI usage</a:t>
            </a:r>
          </a:p>
        </p:txBody>
      </p:sp>
      <p:sp>
        <p:nvSpPr>
          <p:cNvPr id="1112" name="Rectangle: Top Corners Rounded 1111">
            <a:extLst>
              <a:ext uri="{FF2B5EF4-FFF2-40B4-BE49-F238E27FC236}">
                <a16:creationId xmlns:a16="http://schemas.microsoft.com/office/drawing/2014/main" id="{5F59AA9C-3769-395D-B537-A5E3E0B94312}"/>
              </a:ext>
              <a:ext uri="{C183D7F6-B498-43B3-948B-1728B52AA6E4}">
                <adec:decorative xmlns:adec="http://schemas.microsoft.com/office/drawing/2017/decorative" val="1"/>
              </a:ext>
            </a:extLst>
          </p:cNvPr>
          <p:cNvSpPr/>
          <p:nvPr/>
        </p:nvSpPr>
        <p:spPr bwMode="auto">
          <a:xfrm>
            <a:off x="1012509" y="1503163"/>
            <a:ext cx="1970054" cy="514550"/>
          </a:xfrm>
          <a:prstGeom prst="round2SameRect">
            <a:avLst>
              <a:gd name="adj1" fmla="val 31188"/>
              <a:gd name="adj2" fmla="val 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90000" rIns="0" bIns="0" rtlCol="0" anchor="t">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6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Clients</a:t>
            </a:r>
          </a:p>
        </p:txBody>
      </p:sp>
      <p:sp>
        <p:nvSpPr>
          <p:cNvPr id="1113" name="Rectangle: Rounded Corners 1112">
            <a:extLst>
              <a:ext uri="{FF2B5EF4-FFF2-40B4-BE49-F238E27FC236}">
                <a16:creationId xmlns:a16="http://schemas.microsoft.com/office/drawing/2014/main" id="{F50A9D80-144A-1A34-772D-CBE64C45919D}"/>
              </a:ext>
              <a:ext uri="{C183D7F6-B498-43B3-948B-1728B52AA6E4}">
                <adec:decorative xmlns:adec="http://schemas.microsoft.com/office/drawing/2017/decorative" val="1"/>
              </a:ext>
            </a:extLst>
          </p:cNvPr>
          <p:cNvSpPr/>
          <p:nvPr/>
        </p:nvSpPr>
        <p:spPr>
          <a:xfrm>
            <a:off x="581947" y="2017712"/>
            <a:ext cx="2831178" cy="4251325"/>
          </a:xfrm>
          <a:prstGeom prst="roundRect">
            <a:avLst>
              <a:gd name="adj" fmla="val 6913"/>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3" name="Rectangle: Top Corners Rounded 2">
            <a:extLst>
              <a:ext uri="{FF2B5EF4-FFF2-40B4-BE49-F238E27FC236}">
                <a16:creationId xmlns:a16="http://schemas.microsoft.com/office/drawing/2014/main" id="{1F0E4590-0A59-E894-3D50-07C72C0BD4C5}"/>
              </a:ext>
              <a:ext uri="{C183D7F6-B498-43B3-948B-1728B52AA6E4}">
                <adec:decorative xmlns:adec="http://schemas.microsoft.com/office/drawing/2017/decorative" val="1"/>
              </a:ext>
            </a:extLst>
          </p:cNvPr>
          <p:cNvSpPr/>
          <p:nvPr/>
        </p:nvSpPr>
        <p:spPr bwMode="auto">
          <a:xfrm>
            <a:off x="8667748" y="1503163"/>
            <a:ext cx="2622142" cy="514550"/>
          </a:xfrm>
          <a:prstGeom prst="round2SameRect">
            <a:avLst>
              <a:gd name="adj1" fmla="val 31188"/>
              <a:gd name="adj2" fmla="val 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90000" rIns="0" bIns="0" rtlCol="0" anchor="t">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6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AI models, tools, agents</a:t>
            </a:r>
          </a:p>
        </p:txBody>
      </p:sp>
      <p:sp>
        <p:nvSpPr>
          <p:cNvPr id="8" name="Rectangle: Rounded Corners 7">
            <a:extLst>
              <a:ext uri="{FF2B5EF4-FFF2-40B4-BE49-F238E27FC236}">
                <a16:creationId xmlns:a16="http://schemas.microsoft.com/office/drawing/2014/main" id="{84661CA2-1CD0-3B04-6E11-92E5CEF8ABD6}"/>
              </a:ext>
              <a:ext uri="{C183D7F6-B498-43B3-948B-1728B52AA6E4}">
                <adec:decorative xmlns:adec="http://schemas.microsoft.com/office/drawing/2017/decorative" val="1"/>
              </a:ext>
            </a:extLst>
          </p:cNvPr>
          <p:cNvSpPr/>
          <p:nvPr/>
        </p:nvSpPr>
        <p:spPr>
          <a:xfrm>
            <a:off x="8347587" y="2017712"/>
            <a:ext cx="3262465" cy="4251325"/>
          </a:xfrm>
          <a:prstGeom prst="roundRect">
            <a:avLst>
              <a:gd name="adj" fmla="val 6913"/>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14" name="TextBox 55">
            <a:extLst>
              <a:ext uri="{FF2B5EF4-FFF2-40B4-BE49-F238E27FC236}">
                <a16:creationId xmlns:a16="http://schemas.microsoft.com/office/drawing/2014/main" id="{4ABA8595-30F7-6C39-4D66-FD0E2BCC387A}"/>
              </a:ext>
              <a:ext uri="{C183D7F6-B498-43B3-948B-1728B52AA6E4}">
                <adec:decorative xmlns:adec="http://schemas.microsoft.com/office/drawing/2017/decorative" val="1"/>
              </a:ext>
            </a:extLst>
          </p:cNvPr>
          <p:cNvSpPr txBox="1"/>
          <p:nvPr/>
        </p:nvSpPr>
        <p:spPr>
          <a:xfrm>
            <a:off x="9499659" y="2186756"/>
            <a:ext cx="958320" cy="430887"/>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AI Models</a:t>
            </a:r>
          </a:p>
        </p:txBody>
      </p:sp>
      <p:pic>
        <p:nvPicPr>
          <p:cNvPr id="48" name="Graphic 47">
            <a:extLst>
              <a:ext uri="{FF2B5EF4-FFF2-40B4-BE49-F238E27FC236}">
                <a16:creationId xmlns:a16="http://schemas.microsoft.com/office/drawing/2014/main" id="{FB1BA6EB-A8ED-839B-9F36-93926D2A5C5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38811" y="2676330"/>
            <a:ext cx="357230" cy="357228"/>
          </a:xfrm>
          <a:prstGeom prst="rect">
            <a:avLst/>
          </a:prstGeom>
        </p:spPr>
      </p:pic>
      <p:pic>
        <p:nvPicPr>
          <p:cNvPr id="49" name="Graphic 48">
            <a:extLst>
              <a:ext uri="{FF2B5EF4-FFF2-40B4-BE49-F238E27FC236}">
                <a16:creationId xmlns:a16="http://schemas.microsoft.com/office/drawing/2014/main" id="{1D1C1F33-4A37-DC7D-BE84-47DF5E377D1F}"/>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505179" y="2676329"/>
            <a:ext cx="357230" cy="357230"/>
          </a:xfrm>
          <a:prstGeom prst="rect">
            <a:avLst/>
          </a:prstGeom>
        </p:spPr>
      </p:pic>
      <p:pic>
        <p:nvPicPr>
          <p:cNvPr id="50" name="Picture 49">
            <a:extLst>
              <a:ext uri="{FF2B5EF4-FFF2-40B4-BE49-F238E27FC236}">
                <a16:creationId xmlns:a16="http://schemas.microsoft.com/office/drawing/2014/main" id="{13231EA3-8B8F-65BB-DD66-C1A9CE20408C}"/>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11146391" y="2726247"/>
            <a:ext cx="276770" cy="257395"/>
          </a:xfrm>
          <a:prstGeom prst="rect">
            <a:avLst/>
          </a:prstGeom>
        </p:spPr>
      </p:pic>
      <p:pic>
        <p:nvPicPr>
          <p:cNvPr id="51" name="Picture 4">
            <a:extLst>
              <a:ext uri="{FF2B5EF4-FFF2-40B4-BE49-F238E27FC236}">
                <a16:creationId xmlns:a16="http://schemas.microsoft.com/office/drawing/2014/main" id="{463284FE-5FEF-F795-D452-4B47E2E3AEC5}"/>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92162" y="2666248"/>
            <a:ext cx="377829" cy="377392"/>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6">
            <a:extLst>
              <a:ext uri="{FF2B5EF4-FFF2-40B4-BE49-F238E27FC236}">
                <a16:creationId xmlns:a16="http://schemas.microsoft.com/office/drawing/2014/main" id="{977D53C6-3F02-0EB7-AA25-E00B7C917A76}"/>
              </a:ext>
              <a:ext uri="{C183D7F6-B498-43B3-948B-1728B52AA6E4}">
                <adec:decorative xmlns:adec="http://schemas.microsoft.com/office/drawing/2017/decorative" val="1"/>
              </a:ext>
            </a:extLst>
          </p:cNvPr>
          <p:cNvPicPr>
            <a:picLocks noChangeAspect="1" noChangeArrowheads="1"/>
          </p:cNvPicPr>
          <p:nvPr/>
        </p:nvPicPr>
        <p:blipFill>
          <a:blip r:embed="rId9">
            <a:lum bright="70000" contrast="-70000"/>
            <a:extLst>
              <a:ext uri="{28A0092B-C50C-407E-A947-70E740481C1C}">
                <a14:useLocalDpi xmlns:a14="http://schemas.microsoft.com/office/drawing/2010/main" val="0"/>
              </a:ext>
            </a:extLst>
          </a:blip>
          <a:srcRect/>
          <a:stretch>
            <a:fillRect/>
          </a:stretch>
        </p:blipFill>
        <p:spPr bwMode="auto">
          <a:xfrm>
            <a:off x="10060273" y="2675812"/>
            <a:ext cx="355487" cy="358264"/>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8">
            <a:extLst>
              <a:ext uri="{FF2B5EF4-FFF2-40B4-BE49-F238E27FC236}">
                <a16:creationId xmlns:a16="http://schemas.microsoft.com/office/drawing/2014/main" id="{EAF80D27-A4BA-7C19-3DCA-2EBE629C0543}"/>
              </a:ext>
              <a:ext uri="{C183D7F6-B498-43B3-948B-1728B52AA6E4}">
                <adec:decorative xmlns:adec="http://schemas.microsoft.com/office/drawing/2017/decorative" val="1"/>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a:stretch>
            <a:fillRect/>
          </a:stretch>
        </p:blipFill>
        <p:spPr bwMode="auto">
          <a:xfrm>
            <a:off x="9572443" y="2705346"/>
            <a:ext cx="311428" cy="299196"/>
          </a:xfrm>
          <a:prstGeom prst="rect">
            <a:avLst/>
          </a:prstGeom>
          <a:noFill/>
          <a:extLst>
            <a:ext uri="{909E8E84-426E-40DD-AFC4-6F175D3DCCD1}">
              <a14:hiddenFill xmlns:a14="http://schemas.microsoft.com/office/drawing/2010/main">
                <a:solidFill>
                  <a:srgbClr val="FFFFFF"/>
                </a:solidFill>
              </a14:hiddenFill>
            </a:ext>
          </a:extLst>
        </p:spPr>
      </p:pic>
      <p:cxnSp>
        <p:nvCxnSpPr>
          <p:cNvPr id="57" name="Straight Connector 56">
            <a:extLst>
              <a:ext uri="{FF2B5EF4-FFF2-40B4-BE49-F238E27FC236}">
                <a16:creationId xmlns:a16="http://schemas.microsoft.com/office/drawing/2014/main" id="{98886FB1-122F-C986-6C36-7883768096D7}"/>
              </a:ext>
              <a:ext uri="{C183D7F6-B498-43B3-948B-1728B52AA6E4}">
                <adec:decorative xmlns:adec="http://schemas.microsoft.com/office/drawing/2017/decorative" val="1"/>
              </a:ext>
            </a:extLst>
          </p:cNvPr>
          <p:cNvCxnSpPr/>
          <p:nvPr/>
        </p:nvCxnSpPr>
        <p:spPr>
          <a:xfrm>
            <a:off x="8354961" y="3387375"/>
            <a:ext cx="3254427" cy="0"/>
          </a:xfrm>
          <a:prstGeom prst="line">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sp>
        <p:nvSpPr>
          <p:cNvPr id="58" name="TextBox 55">
            <a:extLst>
              <a:ext uri="{FF2B5EF4-FFF2-40B4-BE49-F238E27FC236}">
                <a16:creationId xmlns:a16="http://schemas.microsoft.com/office/drawing/2014/main" id="{55ADF972-3E4F-FD7C-8598-B014AFFB7B7D}"/>
              </a:ext>
              <a:ext uri="{C183D7F6-B498-43B3-948B-1728B52AA6E4}">
                <adec:decorative xmlns:adec="http://schemas.microsoft.com/office/drawing/2017/decorative" val="1"/>
              </a:ext>
            </a:extLst>
          </p:cNvPr>
          <p:cNvSpPr txBox="1"/>
          <p:nvPr/>
        </p:nvSpPr>
        <p:spPr>
          <a:xfrm>
            <a:off x="8736002" y="3619655"/>
            <a:ext cx="2485634" cy="301518"/>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Tools (MCP servers &amp; APIs)</a:t>
            </a:r>
          </a:p>
        </p:txBody>
      </p:sp>
      <p:cxnSp>
        <p:nvCxnSpPr>
          <p:cNvPr id="84" name="Straight Connector 83">
            <a:extLst>
              <a:ext uri="{FF2B5EF4-FFF2-40B4-BE49-F238E27FC236}">
                <a16:creationId xmlns:a16="http://schemas.microsoft.com/office/drawing/2014/main" id="{D9F87B6E-0CED-BB83-0943-DF9B11ECD340}"/>
              </a:ext>
              <a:ext uri="{C183D7F6-B498-43B3-948B-1728B52AA6E4}">
                <adec:decorative xmlns:adec="http://schemas.microsoft.com/office/drawing/2017/decorative" val="1"/>
              </a:ext>
            </a:extLst>
          </p:cNvPr>
          <p:cNvCxnSpPr/>
          <p:nvPr/>
        </p:nvCxnSpPr>
        <p:spPr>
          <a:xfrm>
            <a:off x="8354961" y="4750367"/>
            <a:ext cx="3254427" cy="0"/>
          </a:xfrm>
          <a:prstGeom prst="line">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cxnSp>
      <p:sp>
        <p:nvSpPr>
          <p:cNvPr id="111" name="TextBox 55">
            <a:extLst>
              <a:ext uri="{FF2B5EF4-FFF2-40B4-BE49-F238E27FC236}">
                <a16:creationId xmlns:a16="http://schemas.microsoft.com/office/drawing/2014/main" id="{3E4220C1-4134-3F42-BEAA-4CE2E969320A}"/>
              </a:ext>
              <a:ext uri="{C183D7F6-B498-43B3-948B-1728B52AA6E4}">
                <adec:decorative xmlns:adec="http://schemas.microsoft.com/office/drawing/2017/decorative" val="1"/>
              </a:ext>
            </a:extLst>
          </p:cNvPr>
          <p:cNvSpPr txBox="1"/>
          <p:nvPr/>
        </p:nvSpPr>
        <p:spPr>
          <a:xfrm>
            <a:off x="8736002" y="4994991"/>
            <a:ext cx="2485634" cy="215444"/>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Agents</a:t>
            </a:r>
          </a:p>
        </p:txBody>
      </p:sp>
      <p:sp>
        <p:nvSpPr>
          <p:cNvPr id="1048" name="Rectangle: Rounded Corners 15">
            <a:extLst>
              <a:ext uri="{FF2B5EF4-FFF2-40B4-BE49-F238E27FC236}">
                <a16:creationId xmlns:a16="http://schemas.microsoft.com/office/drawing/2014/main" id="{8234C606-9A14-FC75-5FC0-045F4AE84FDC}"/>
              </a:ext>
              <a:ext uri="{C183D7F6-B498-43B3-948B-1728B52AA6E4}">
                <adec:decorative xmlns:adec="http://schemas.microsoft.com/office/drawing/2017/decorative" val="1"/>
              </a:ext>
            </a:extLst>
          </p:cNvPr>
          <p:cNvSpPr>
            <a:spLocks/>
          </p:cNvSpPr>
          <p:nvPr/>
        </p:nvSpPr>
        <p:spPr bwMode="auto">
          <a:xfrm>
            <a:off x="4155533" y="2017713"/>
            <a:ext cx="3449645" cy="4251326"/>
          </a:xfrm>
          <a:prstGeom prst="roundRect">
            <a:avLst>
              <a:gd name="adj" fmla="val 7315"/>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p>
            <a:pPr marL="0" marR="0" lvl="0" indent="0" algn="ctr" defTabSz="78942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pitchFamily="2" charset="0"/>
            </a:endParaRPr>
          </a:p>
        </p:txBody>
      </p:sp>
      <p:sp>
        <p:nvSpPr>
          <p:cNvPr id="1053" name="Text Placeholder 6">
            <a:extLst>
              <a:ext uri="{FF2B5EF4-FFF2-40B4-BE49-F238E27FC236}">
                <a16:creationId xmlns:a16="http://schemas.microsoft.com/office/drawing/2014/main" id="{277A25FD-154E-B06F-FA91-EADF51588E7C}"/>
              </a:ext>
              <a:ext uri="{C183D7F6-B498-43B3-948B-1728B52AA6E4}">
                <adec:decorative xmlns:adec="http://schemas.microsoft.com/office/drawing/2017/decorative" val="1"/>
              </a:ext>
            </a:extLst>
          </p:cNvPr>
          <p:cNvSpPr txBox="1">
            <a:spLocks/>
          </p:cNvSpPr>
          <p:nvPr/>
        </p:nvSpPr>
        <p:spPr>
          <a:xfrm>
            <a:off x="5613123" y="5581682"/>
            <a:ext cx="938756"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Sans Text Light" pitchFamily="2" charset="0"/>
                <a:ea typeface="+mn-ea"/>
                <a:cs typeface="Segoe Sans Text Ligh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Sans Text Light" pitchFamily="2" charset="0"/>
                <a:ea typeface="+mn-ea"/>
                <a:cs typeface="Segoe Sans Text Light" pitchFamily="2" charset="0"/>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Sans Text Light" pitchFamily="2" charset="0"/>
                <a:ea typeface="+mn-ea"/>
                <a:cs typeface="Segoe Sans Text Light" pitchFamily="2" charset="0"/>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GB" sz="14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Velocity</a:t>
            </a:r>
          </a:p>
        </p:txBody>
      </p:sp>
      <p:grpSp>
        <p:nvGrpSpPr>
          <p:cNvPr id="1055" name="Group 1054">
            <a:extLst>
              <a:ext uri="{FF2B5EF4-FFF2-40B4-BE49-F238E27FC236}">
                <a16:creationId xmlns:a16="http://schemas.microsoft.com/office/drawing/2014/main" id="{160C98C5-42DD-310B-8BC0-25BF9A06A5C9}"/>
              </a:ext>
              <a:ext uri="{C183D7F6-B498-43B3-948B-1728B52AA6E4}">
                <adec:decorative xmlns:adec="http://schemas.microsoft.com/office/drawing/2017/decorative" val="1"/>
              </a:ext>
            </a:extLst>
          </p:cNvPr>
          <p:cNvGrpSpPr/>
          <p:nvPr/>
        </p:nvGrpSpPr>
        <p:grpSpPr>
          <a:xfrm>
            <a:off x="4789621" y="5439861"/>
            <a:ext cx="501643" cy="499086"/>
            <a:chOff x="7648866" y="3729390"/>
            <a:chExt cx="1075317" cy="1069835"/>
          </a:xfrm>
        </p:grpSpPr>
        <p:sp>
          <p:nvSpPr>
            <p:cNvPr id="1056" name="Oval 1055">
              <a:extLst>
                <a:ext uri="{FF2B5EF4-FFF2-40B4-BE49-F238E27FC236}">
                  <a16:creationId xmlns:a16="http://schemas.microsoft.com/office/drawing/2014/main" id="{D14CAB03-81A3-BAD3-469D-EB5DCB30EAB0}"/>
                </a:ext>
                <a:ext uri="{C183D7F6-B498-43B3-948B-1728B52AA6E4}">
                  <adec:decorative xmlns:adec="http://schemas.microsoft.com/office/drawing/2017/decorative" val="1"/>
                </a:ext>
              </a:extLst>
            </p:cNvPr>
            <p:cNvSpPr/>
            <p:nvPr/>
          </p:nvSpPr>
          <p:spPr bwMode="auto">
            <a:xfrm>
              <a:off x="7648866" y="3729390"/>
              <a:ext cx="1075317" cy="1069835"/>
            </a:xfrm>
            <a:prstGeom prst="ellipse">
              <a:avLst/>
            </a:prstGeom>
            <a:gradFill flip="none" rotWithShape="1">
              <a:gsLst>
                <a:gs pos="0">
                  <a:srgbClr val="A85692"/>
                </a:gs>
                <a:gs pos="100000">
                  <a:srgbClr val="E35571"/>
                </a:gs>
              </a:gsLst>
              <a:lin ang="270000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endParaRPr>
            </a:p>
          </p:txBody>
        </p:sp>
        <p:pic>
          <p:nvPicPr>
            <p:cNvPr id="1057" name="Graphic 1056" descr="Gauge with solid fill">
              <a:extLst>
                <a:ext uri="{FF2B5EF4-FFF2-40B4-BE49-F238E27FC236}">
                  <a16:creationId xmlns:a16="http://schemas.microsoft.com/office/drawing/2014/main" id="{CAB97105-C11A-4752-23B0-5F405309494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843023" y="3850464"/>
              <a:ext cx="687003" cy="687003"/>
            </a:xfrm>
            <a:prstGeom prst="rect">
              <a:avLst/>
            </a:prstGeom>
          </p:spPr>
        </p:pic>
      </p:grpSp>
      <p:sp>
        <p:nvSpPr>
          <p:cNvPr id="1068" name="Text Placeholder 4">
            <a:extLst>
              <a:ext uri="{FF2B5EF4-FFF2-40B4-BE49-F238E27FC236}">
                <a16:creationId xmlns:a16="http://schemas.microsoft.com/office/drawing/2014/main" id="{37E94306-3E5B-2810-2F0C-4230997D886B}"/>
              </a:ext>
              <a:ext uri="{C183D7F6-B498-43B3-948B-1728B52AA6E4}">
                <adec:decorative xmlns:adec="http://schemas.microsoft.com/office/drawing/2017/decorative" val="1"/>
              </a:ext>
            </a:extLst>
          </p:cNvPr>
          <p:cNvSpPr txBox="1">
            <a:spLocks/>
          </p:cNvSpPr>
          <p:nvPr/>
        </p:nvSpPr>
        <p:spPr>
          <a:xfrm>
            <a:off x="5613123" y="3616275"/>
            <a:ext cx="1386431"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Sans Text Light" pitchFamily="2" charset="0"/>
                <a:ea typeface="+mn-ea"/>
                <a:cs typeface="Segoe Sans Text Ligh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Sans Text Light" pitchFamily="2" charset="0"/>
                <a:ea typeface="+mn-ea"/>
                <a:cs typeface="Segoe Sans Text Light" pitchFamily="2" charset="0"/>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Sans Text Light" pitchFamily="2" charset="0"/>
                <a:ea typeface="+mn-ea"/>
                <a:cs typeface="Segoe Sans Text Light" pitchFamily="2" charset="0"/>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GB" sz="14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Scalability</a:t>
            </a:r>
          </a:p>
        </p:txBody>
      </p:sp>
      <p:grpSp>
        <p:nvGrpSpPr>
          <p:cNvPr id="1067" name="Group 1066">
            <a:extLst>
              <a:ext uri="{FF2B5EF4-FFF2-40B4-BE49-F238E27FC236}">
                <a16:creationId xmlns:a16="http://schemas.microsoft.com/office/drawing/2014/main" id="{7FCAC20B-BD9F-2F93-5C8A-A971BC65774C}"/>
              </a:ext>
              <a:ext uri="{C183D7F6-B498-43B3-948B-1728B52AA6E4}">
                <adec:decorative xmlns:adec="http://schemas.microsoft.com/office/drawing/2017/decorative" val="1"/>
              </a:ext>
            </a:extLst>
          </p:cNvPr>
          <p:cNvGrpSpPr/>
          <p:nvPr/>
        </p:nvGrpSpPr>
        <p:grpSpPr>
          <a:xfrm>
            <a:off x="4789621" y="3432774"/>
            <a:ext cx="501643" cy="499086"/>
            <a:chOff x="5507608" y="-1442311"/>
            <a:chExt cx="1075317" cy="1069835"/>
          </a:xfrm>
        </p:grpSpPr>
        <p:sp>
          <p:nvSpPr>
            <p:cNvPr id="1070" name="Oval 1069">
              <a:extLst>
                <a:ext uri="{FF2B5EF4-FFF2-40B4-BE49-F238E27FC236}">
                  <a16:creationId xmlns:a16="http://schemas.microsoft.com/office/drawing/2014/main" id="{D04A3908-1A0E-B7E3-4C95-A3B482D2C244}"/>
                </a:ext>
                <a:ext uri="{C183D7F6-B498-43B3-948B-1728B52AA6E4}">
                  <adec:decorative xmlns:adec="http://schemas.microsoft.com/office/drawing/2017/decorative" val="1"/>
                </a:ext>
              </a:extLst>
            </p:cNvPr>
            <p:cNvSpPr/>
            <p:nvPr/>
          </p:nvSpPr>
          <p:spPr bwMode="auto">
            <a:xfrm>
              <a:off x="5507608" y="-1442311"/>
              <a:ext cx="1075317" cy="1069835"/>
            </a:xfrm>
            <a:prstGeom prst="ellipse">
              <a:avLst/>
            </a:prstGeom>
            <a:gradFill flip="none" rotWithShape="1">
              <a:gsLst>
                <a:gs pos="0">
                  <a:srgbClr val="1874A5"/>
                </a:gs>
                <a:gs pos="100000">
                  <a:srgbClr val="2166B7"/>
                </a:gs>
              </a:gsLst>
              <a:lin ang="270000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endParaRPr>
            </a:p>
          </p:txBody>
        </p:sp>
        <p:pic>
          <p:nvPicPr>
            <p:cNvPr id="1073" name="Graphic 1072" descr="Maximise with solid fill">
              <a:extLst>
                <a:ext uri="{FF2B5EF4-FFF2-40B4-BE49-F238E27FC236}">
                  <a16:creationId xmlns:a16="http://schemas.microsoft.com/office/drawing/2014/main" id="{22F0345F-EA37-6675-59D9-E51919C4EF99}"/>
                </a:ext>
              </a:extLst>
            </p:cNvPr>
            <p:cNvPicPr>
              <a:picLocks noChangeAspect="1"/>
            </p:cNvPicPr>
            <p:nvPr/>
          </p:nvPicPr>
          <p:blipFill>
            <a:blip r:embed="rId13">
              <a:extLst>
                <a:ext uri="{96DAC541-7B7A-43D3-8B79-37D633B846F1}">
                  <asvg:svgBlip xmlns:asvg="http://schemas.microsoft.com/office/drawing/2016/SVG/main" r:embed="rId14"/>
                </a:ext>
              </a:extLst>
            </a:blip>
            <a:srcRect l="69" r="69"/>
            <a:stretch/>
          </p:blipFill>
          <p:spPr>
            <a:xfrm>
              <a:off x="5761775" y="-1191279"/>
              <a:ext cx="566983" cy="567771"/>
            </a:xfrm>
            <a:prstGeom prst="rect">
              <a:avLst/>
            </a:prstGeom>
          </p:spPr>
        </p:pic>
      </p:grpSp>
      <p:sp>
        <p:nvSpPr>
          <p:cNvPr id="1084" name="Text Placeholder 6">
            <a:extLst>
              <a:ext uri="{FF2B5EF4-FFF2-40B4-BE49-F238E27FC236}">
                <a16:creationId xmlns:a16="http://schemas.microsoft.com/office/drawing/2014/main" id="{B5423BD9-1D0A-2F9F-E7D9-EC8E17A9F489}"/>
              </a:ext>
              <a:ext uri="{C183D7F6-B498-43B3-948B-1728B52AA6E4}">
                <adec:decorative xmlns:adec="http://schemas.microsoft.com/office/drawing/2017/decorative" val="1"/>
              </a:ext>
            </a:extLst>
          </p:cNvPr>
          <p:cNvSpPr txBox="1">
            <a:spLocks/>
          </p:cNvSpPr>
          <p:nvPr/>
        </p:nvSpPr>
        <p:spPr>
          <a:xfrm>
            <a:off x="5613124" y="4893653"/>
            <a:ext cx="1338806"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Sans Text Light" pitchFamily="2" charset="0"/>
                <a:ea typeface="+mn-ea"/>
                <a:cs typeface="Segoe Sans Text Ligh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Sans Text Light" pitchFamily="2" charset="0"/>
                <a:ea typeface="+mn-ea"/>
                <a:cs typeface="Segoe Sans Text Light" pitchFamily="2" charset="0"/>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Sans Text Light" pitchFamily="2" charset="0"/>
                <a:ea typeface="+mn-ea"/>
                <a:cs typeface="Segoe Sans Text Light" pitchFamily="2" charset="0"/>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GB" sz="14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Observability</a:t>
            </a:r>
          </a:p>
        </p:txBody>
      </p:sp>
      <p:grpSp>
        <p:nvGrpSpPr>
          <p:cNvPr id="1087" name="Group 1086">
            <a:extLst>
              <a:ext uri="{FF2B5EF4-FFF2-40B4-BE49-F238E27FC236}">
                <a16:creationId xmlns:a16="http://schemas.microsoft.com/office/drawing/2014/main" id="{694286C0-0AA6-6EC0-34A4-B564EBE9DBD1}"/>
              </a:ext>
              <a:ext uri="{C183D7F6-B498-43B3-948B-1728B52AA6E4}">
                <adec:decorative xmlns:adec="http://schemas.microsoft.com/office/drawing/2017/decorative" val="1"/>
              </a:ext>
            </a:extLst>
          </p:cNvPr>
          <p:cNvGrpSpPr/>
          <p:nvPr/>
        </p:nvGrpSpPr>
        <p:grpSpPr>
          <a:xfrm>
            <a:off x="4789621" y="4770832"/>
            <a:ext cx="501643" cy="499086"/>
            <a:chOff x="7793799" y="2011035"/>
            <a:chExt cx="1075317" cy="1069835"/>
          </a:xfrm>
        </p:grpSpPr>
        <p:sp>
          <p:nvSpPr>
            <p:cNvPr id="1083" name="Oval 1082">
              <a:extLst>
                <a:ext uri="{FF2B5EF4-FFF2-40B4-BE49-F238E27FC236}">
                  <a16:creationId xmlns:a16="http://schemas.microsoft.com/office/drawing/2014/main" id="{FB389EBA-B4B0-E255-4CC4-AA2511BCAC76}"/>
                </a:ext>
                <a:ext uri="{C183D7F6-B498-43B3-948B-1728B52AA6E4}">
                  <adec:decorative xmlns:adec="http://schemas.microsoft.com/office/drawing/2017/decorative" val="1"/>
                </a:ext>
              </a:extLst>
            </p:cNvPr>
            <p:cNvSpPr/>
            <p:nvPr/>
          </p:nvSpPr>
          <p:spPr bwMode="auto">
            <a:xfrm>
              <a:off x="7793799" y="2011035"/>
              <a:ext cx="1075317" cy="1069835"/>
            </a:xfrm>
            <a:prstGeom prst="ellipse">
              <a:avLst/>
            </a:prstGeom>
            <a:gradFill flip="none" rotWithShape="1">
              <a:gsLst>
                <a:gs pos="0">
                  <a:srgbClr val="5E5BB0"/>
                </a:gs>
                <a:gs pos="100000">
                  <a:srgbClr val="A35694"/>
                </a:gs>
              </a:gsLst>
              <a:lin ang="270000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endParaRPr>
            </a:p>
          </p:txBody>
        </p:sp>
        <p:pic>
          <p:nvPicPr>
            <p:cNvPr id="1086" name="Graphic 1085" descr="Eye with solid fill">
              <a:extLst>
                <a:ext uri="{FF2B5EF4-FFF2-40B4-BE49-F238E27FC236}">
                  <a16:creationId xmlns:a16="http://schemas.microsoft.com/office/drawing/2014/main" id="{18C3CF94-3226-6C34-94D2-58C407A02115}"/>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965643" y="2180139"/>
              <a:ext cx="731628" cy="731626"/>
            </a:xfrm>
            <a:prstGeom prst="rect">
              <a:avLst/>
            </a:prstGeom>
          </p:spPr>
        </p:pic>
      </p:grpSp>
      <p:sp>
        <p:nvSpPr>
          <p:cNvPr id="1077" name="Text Placeholder 3">
            <a:extLst>
              <a:ext uri="{FF2B5EF4-FFF2-40B4-BE49-F238E27FC236}">
                <a16:creationId xmlns:a16="http://schemas.microsoft.com/office/drawing/2014/main" id="{EF5FB906-F5C7-F1E3-2D51-C43C8B0A2461}"/>
              </a:ext>
              <a:ext uri="{C183D7F6-B498-43B3-948B-1728B52AA6E4}">
                <adec:decorative xmlns:adec="http://schemas.microsoft.com/office/drawing/2017/decorative" val="1"/>
              </a:ext>
            </a:extLst>
          </p:cNvPr>
          <p:cNvSpPr txBox="1">
            <a:spLocks/>
          </p:cNvSpPr>
          <p:nvPr/>
        </p:nvSpPr>
        <p:spPr>
          <a:xfrm>
            <a:off x="5613124" y="2905566"/>
            <a:ext cx="1243556"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Sans Text Light" pitchFamily="2" charset="0"/>
                <a:ea typeface="+mn-ea"/>
                <a:cs typeface="Segoe Sans Text Ligh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Sans Text Light" pitchFamily="2" charset="0"/>
                <a:ea typeface="+mn-ea"/>
                <a:cs typeface="Segoe Sans Text Light" pitchFamily="2" charset="0"/>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Sans Text Light" pitchFamily="2" charset="0"/>
                <a:ea typeface="+mn-ea"/>
                <a:cs typeface="Segoe Sans Text Light" pitchFamily="2" charset="0"/>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GB" sz="14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Governance</a:t>
            </a:r>
            <a:endParaRPr kumimoji="0" lang="en-US" sz="14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endParaRPr>
          </a:p>
        </p:txBody>
      </p:sp>
      <p:grpSp>
        <p:nvGrpSpPr>
          <p:cNvPr id="1115" name="Group 1114">
            <a:extLst>
              <a:ext uri="{FF2B5EF4-FFF2-40B4-BE49-F238E27FC236}">
                <a16:creationId xmlns:a16="http://schemas.microsoft.com/office/drawing/2014/main" id="{42756206-BBA1-53CE-9B3D-940476CB38E2}"/>
              </a:ext>
              <a:ext uri="{C183D7F6-B498-43B3-948B-1728B52AA6E4}">
                <adec:decorative xmlns:adec="http://schemas.microsoft.com/office/drawing/2017/decorative" val="1"/>
              </a:ext>
            </a:extLst>
          </p:cNvPr>
          <p:cNvGrpSpPr/>
          <p:nvPr/>
        </p:nvGrpSpPr>
        <p:grpSpPr>
          <a:xfrm>
            <a:off x="4789621" y="2763745"/>
            <a:ext cx="501643" cy="499086"/>
            <a:chOff x="4642061" y="2835765"/>
            <a:chExt cx="501643" cy="499086"/>
          </a:xfrm>
        </p:grpSpPr>
        <p:sp>
          <p:nvSpPr>
            <p:cNvPr id="1079" name="Oval 1078">
              <a:extLst>
                <a:ext uri="{FF2B5EF4-FFF2-40B4-BE49-F238E27FC236}">
                  <a16:creationId xmlns:a16="http://schemas.microsoft.com/office/drawing/2014/main" id="{1F1901C8-1715-1C77-8D1C-2E028F4C9614}"/>
                </a:ext>
                <a:ext uri="{C183D7F6-B498-43B3-948B-1728B52AA6E4}">
                  <adec:decorative xmlns:adec="http://schemas.microsoft.com/office/drawing/2017/decorative" val="1"/>
                </a:ext>
              </a:extLst>
            </p:cNvPr>
            <p:cNvSpPr/>
            <p:nvPr/>
          </p:nvSpPr>
          <p:spPr bwMode="auto">
            <a:xfrm>
              <a:off x="4642061" y="2835765"/>
              <a:ext cx="501643" cy="499086"/>
            </a:xfrm>
            <a:prstGeom prst="ellipse">
              <a:avLst/>
            </a:prstGeom>
            <a:gradFill flip="none" rotWithShape="1">
              <a:gsLst>
                <a:gs pos="0">
                  <a:srgbClr val="318582"/>
                </a:gs>
                <a:gs pos="100000">
                  <a:srgbClr val="1A76A3"/>
                </a:gs>
              </a:gsLst>
              <a:lin ang="270000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endParaRPr>
            </a:p>
          </p:txBody>
        </p:sp>
        <p:pic>
          <p:nvPicPr>
            <p:cNvPr id="1090" name="Graphic 1089">
              <a:extLst>
                <a:ext uri="{FF2B5EF4-FFF2-40B4-BE49-F238E27FC236}">
                  <a16:creationId xmlns:a16="http://schemas.microsoft.com/office/drawing/2014/main" id="{50C8CE7D-16EE-BEFA-F4E4-C4D37E2736E6}"/>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4759055" y="2937192"/>
              <a:ext cx="296232" cy="296232"/>
            </a:xfrm>
            <a:prstGeom prst="rect">
              <a:avLst/>
            </a:prstGeom>
          </p:spPr>
        </p:pic>
      </p:grpSp>
      <p:sp>
        <p:nvSpPr>
          <p:cNvPr id="1061" name="Text Placeholder 8">
            <a:extLst>
              <a:ext uri="{FF2B5EF4-FFF2-40B4-BE49-F238E27FC236}">
                <a16:creationId xmlns:a16="http://schemas.microsoft.com/office/drawing/2014/main" id="{8D1539BD-6F06-DD89-915C-6A9C7BF7231D}"/>
              </a:ext>
              <a:ext uri="{C183D7F6-B498-43B3-948B-1728B52AA6E4}">
                <adec:decorative xmlns:adec="http://schemas.microsoft.com/office/drawing/2017/decorative" val="1"/>
              </a:ext>
            </a:extLst>
          </p:cNvPr>
          <p:cNvSpPr txBox="1">
            <a:spLocks/>
          </p:cNvSpPr>
          <p:nvPr/>
        </p:nvSpPr>
        <p:spPr>
          <a:xfrm>
            <a:off x="5613124" y="4254964"/>
            <a:ext cx="1485553" cy="21544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b="0" i="0" kern="1200" spc="0" baseline="0">
                <a:solidFill>
                  <a:schemeClr val="tx1"/>
                </a:solidFill>
                <a:latin typeface="Segoe Sans Text Light" pitchFamily="2" charset="0"/>
                <a:ea typeface="+mn-ea"/>
                <a:cs typeface="Segoe Sans Text Light" pitchFamily="2"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b="0" i="0" kern="1200" spc="0" baseline="0">
                <a:solidFill>
                  <a:schemeClr val="tx1"/>
                </a:solidFill>
                <a:latin typeface="Segoe Sans Text Light" pitchFamily="2" charset="0"/>
                <a:ea typeface="+mn-ea"/>
                <a:cs typeface="Segoe Sans Text Light" pitchFamily="2" charset="0"/>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b="0" i="0" kern="1200" spc="0" baseline="0">
                <a:solidFill>
                  <a:schemeClr val="tx1"/>
                </a:solidFill>
                <a:latin typeface="Segoe Sans Text Light" pitchFamily="2" charset="0"/>
                <a:ea typeface="+mn-ea"/>
                <a:cs typeface="Segoe Sans Text Light" pitchFamily="2" charset="0"/>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b="0" i="0" kern="1200" spc="0" baseline="0">
                <a:solidFill>
                  <a:schemeClr val="tx1"/>
                </a:solidFill>
                <a:latin typeface="Segoe Sans Text Light" pitchFamily="2" charset="0"/>
                <a:ea typeface="+mn-ea"/>
                <a:cs typeface="Segoe Sans Text Light" pitchFamily="2" charset="0"/>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GB" sz="1400" b="0" i="0" u="none" strike="noStrike" kern="1200" cap="none" spc="0" normalizeH="0" baseline="0" noProof="0">
                <a:ln>
                  <a:noFill/>
                </a:ln>
                <a:solidFill>
                  <a:srgbClr val="FFFFFF"/>
                </a:solidFill>
                <a:effectLst/>
                <a:uLnTx/>
                <a:uFillTx/>
                <a:latin typeface="Segoe UI Variable Display Semib" pitchFamily="2" charset="0"/>
                <a:ea typeface="+mn-ea"/>
                <a:cs typeface="Segoe Sans Text Light" pitchFamily="2" charset="0"/>
              </a:rPr>
              <a:t>Security &amp; safety</a:t>
            </a:r>
          </a:p>
        </p:txBody>
      </p:sp>
      <p:grpSp>
        <p:nvGrpSpPr>
          <p:cNvPr id="1116" name="Group 1115">
            <a:extLst>
              <a:ext uri="{FF2B5EF4-FFF2-40B4-BE49-F238E27FC236}">
                <a16:creationId xmlns:a16="http://schemas.microsoft.com/office/drawing/2014/main" id="{5E8E16D0-BCB3-73BD-3F10-B2EC99047EB1}"/>
              </a:ext>
              <a:ext uri="{C183D7F6-B498-43B3-948B-1728B52AA6E4}">
                <adec:decorative xmlns:adec="http://schemas.microsoft.com/office/drawing/2017/decorative" val="1"/>
              </a:ext>
            </a:extLst>
          </p:cNvPr>
          <p:cNvGrpSpPr/>
          <p:nvPr/>
        </p:nvGrpSpPr>
        <p:grpSpPr>
          <a:xfrm>
            <a:off x="4789621" y="4101803"/>
            <a:ext cx="501643" cy="499086"/>
            <a:chOff x="4642061" y="4175335"/>
            <a:chExt cx="501643" cy="499086"/>
          </a:xfrm>
        </p:grpSpPr>
        <p:sp>
          <p:nvSpPr>
            <p:cNvPr id="1063" name="Oval 1062">
              <a:extLst>
                <a:ext uri="{FF2B5EF4-FFF2-40B4-BE49-F238E27FC236}">
                  <a16:creationId xmlns:a16="http://schemas.microsoft.com/office/drawing/2014/main" id="{961DF4C5-4836-8F6F-95EF-E11CF19EB903}"/>
                </a:ext>
                <a:ext uri="{C183D7F6-B498-43B3-948B-1728B52AA6E4}">
                  <adec:decorative xmlns:adec="http://schemas.microsoft.com/office/drawing/2017/decorative" val="1"/>
                </a:ext>
              </a:extLst>
            </p:cNvPr>
            <p:cNvSpPr/>
            <p:nvPr/>
          </p:nvSpPr>
          <p:spPr bwMode="auto">
            <a:xfrm>
              <a:off x="4642061" y="4175335"/>
              <a:ext cx="501643" cy="499086"/>
            </a:xfrm>
            <a:prstGeom prst="ellipse">
              <a:avLst/>
            </a:prstGeom>
            <a:gradFill flip="none" rotWithShape="1">
              <a:gsLst>
                <a:gs pos="0">
                  <a:srgbClr val="2366B7"/>
                </a:gs>
                <a:gs pos="100000">
                  <a:srgbClr val="5D5BB0"/>
                </a:gs>
              </a:gsLst>
              <a:lin ang="270000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endParaRPr>
            </a:p>
          </p:txBody>
        </p:sp>
        <p:pic>
          <p:nvPicPr>
            <p:cNvPr id="1092" name="Graphic 1091">
              <a:extLst>
                <a:ext uri="{FF2B5EF4-FFF2-40B4-BE49-F238E27FC236}">
                  <a16:creationId xmlns:a16="http://schemas.microsoft.com/office/drawing/2014/main" id="{7DD29C80-8DF3-8030-99F7-B4F563FF557E}"/>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4736471" y="4268467"/>
              <a:ext cx="312822" cy="312822"/>
            </a:xfrm>
            <a:prstGeom prst="rect">
              <a:avLst/>
            </a:prstGeom>
          </p:spPr>
        </p:pic>
      </p:grpSp>
      <p:sp>
        <p:nvSpPr>
          <p:cNvPr id="1100" name="Rectangle: Rounded Corners 24">
            <a:extLst>
              <a:ext uri="{FF2B5EF4-FFF2-40B4-BE49-F238E27FC236}">
                <a16:creationId xmlns:a16="http://schemas.microsoft.com/office/drawing/2014/main" id="{F9195356-5D53-E156-6581-5BB323584AAA}"/>
              </a:ext>
              <a:ext uri="{C183D7F6-B498-43B3-948B-1728B52AA6E4}">
                <adec:decorative xmlns:adec="http://schemas.microsoft.com/office/drawing/2017/decorative" val="1"/>
              </a:ext>
            </a:extLst>
          </p:cNvPr>
          <p:cNvSpPr/>
          <p:nvPr/>
        </p:nvSpPr>
        <p:spPr bwMode="auto">
          <a:xfrm>
            <a:off x="4940811" y="2214262"/>
            <a:ext cx="1879090" cy="337151"/>
          </a:xfrm>
          <a:prstGeom prst="roundRect">
            <a:avLst>
              <a:gd name="adj" fmla="val 0"/>
            </a:avLst>
          </a:prstGeom>
          <a:noFill/>
          <a:ln w="12700" cap="rnd">
            <a:no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717626" rtl="0" eaLnBrk="1" latinLnBrk="0" hangingPunct="1">
              <a:defRPr sz="1413" kern="1200">
                <a:solidFill>
                  <a:schemeClr val="tx1"/>
                </a:solidFill>
                <a:latin typeface="+mn-lt"/>
                <a:ea typeface="+mn-ea"/>
                <a:cs typeface="+mn-cs"/>
              </a:defRPr>
            </a:lvl1pPr>
            <a:lvl2pPr marL="358814" algn="l" defTabSz="717626" rtl="0" eaLnBrk="1" latinLnBrk="0" hangingPunct="1">
              <a:defRPr sz="1413" kern="1200">
                <a:solidFill>
                  <a:schemeClr val="tx1"/>
                </a:solidFill>
                <a:latin typeface="+mn-lt"/>
                <a:ea typeface="+mn-ea"/>
                <a:cs typeface="+mn-cs"/>
              </a:defRPr>
            </a:lvl2pPr>
            <a:lvl3pPr marL="717626" algn="l" defTabSz="717626" rtl="0" eaLnBrk="1" latinLnBrk="0" hangingPunct="1">
              <a:defRPr sz="1413" kern="1200">
                <a:solidFill>
                  <a:schemeClr val="tx1"/>
                </a:solidFill>
                <a:latin typeface="+mn-lt"/>
                <a:ea typeface="+mn-ea"/>
                <a:cs typeface="+mn-cs"/>
              </a:defRPr>
            </a:lvl3pPr>
            <a:lvl4pPr marL="1076440" algn="l" defTabSz="717626" rtl="0" eaLnBrk="1" latinLnBrk="0" hangingPunct="1">
              <a:defRPr sz="1413" kern="1200">
                <a:solidFill>
                  <a:schemeClr val="tx1"/>
                </a:solidFill>
                <a:latin typeface="+mn-lt"/>
                <a:ea typeface="+mn-ea"/>
                <a:cs typeface="+mn-cs"/>
              </a:defRPr>
            </a:lvl4pPr>
            <a:lvl5pPr marL="1435252" algn="l" defTabSz="717626" rtl="0" eaLnBrk="1" latinLnBrk="0" hangingPunct="1">
              <a:defRPr sz="1413" kern="1200">
                <a:solidFill>
                  <a:schemeClr val="tx1"/>
                </a:solidFill>
                <a:latin typeface="+mn-lt"/>
                <a:ea typeface="+mn-ea"/>
                <a:cs typeface="+mn-cs"/>
              </a:defRPr>
            </a:lvl5pPr>
            <a:lvl6pPr marL="1794066" algn="l" defTabSz="717626" rtl="0" eaLnBrk="1" latinLnBrk="0" hangingPunct="1">
              <a:defRPr sz="1413" kern="1200">
                <a:solidFill>
                  <a:schemeClr val="tx1"/>
                </a:solidFill>
                <a:latin typeface="+mn-lt"/>
                <a:ea typeface="+mn-ea"/>
                <a:cs typeface="+mn-cs"/>
              </a:defRPr>
            </a:lvl6pPr>
            <a:lvl7pPr marL="2152877" algn="l" defTabSz="717626" rtl="0" eaLnBrk="1" latinLnBrk="0" hangingPunct="1">
              <a:defRPr sz="1413" kern="1200">
                <a:solidFill>
                  <a:schemeClr val="tx1"/>
                </a:solidFill>
                <a:latin typeface="+mn-lt"/>
                <a:ea typeface="+mn-ea"/>
                <a:cs typeface="+mn-cs"/>
              </a:defRPr>
            </a:lvl7pPr>
            <a:lvl8pPr marL="2511691" algn="l" defTabSz="717626" rtl="0" eaLnBrk="1" latinLnBrk="0" hangingPunct="1">
              <a:defRPr sz="1413" kern="1200">
                <a:solidFill>
                  <a:schemeClr val="tx1"/>
                </a:solidFill>
                <a:latin typeface="+mn-lt"/>
                <a:ea typeface="+mn-ea"/>
                <a:cs typeface="+mn-cs"/>
              </a:defRPr>
            </a:lvl8pPr>
            <a:lvl9pPr marL="2870503" algn="l" defTabSz="717626" rtl="0" eaLnBrk="1" latinLnBrk="0" hangingPunct="1">
              <a:defRPr sz="1413"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2000" b="0" i="0" u="none" strike="noStrike" kern="1200" cap="none" spc="0" normalizeH="0" baseline="0" noProof="0">
                <a:ln w="3175">
                  <a:noFill/>
                </a:ln>
                <a:gradFill flip="none" rotWithShape="1">
                  <a:gsLst>
                    <a:gs pos="0">
                      <a:srgbClr val="F97483"/>
                    </a:gs>
                    <a:gs pos="100000">
                      <a:srgbClr val="41AFA1"/>
                    </a:gs>
                    <a:gs pos="68000">
                      <a:srgbClr val="46A0DE"/>
                    </a:gs>
                    <a:gs pos="31000">
                      <a:srgbClr val="CA6CCD"/>
                    </a:gs>
                  </a:gsLst>
                  <a:path path="circle">
                    <a:fillToRect l="100000" t="100000"/>
                  </a:path>
                  <a:tileRect r="-100000" b="-100000"/>
                </a:gradFill>
                <a:effectLst/>
                <a:uLnTx/>
                <a:uFillTx/>
                <a:latin typeface="Segoe UI Variable Display Semibold" pitchFamily="2" charset="0"/>
                <a:ea typeface="+mn-ea"/>
                <a:cs typeface="Segoe UI" pitchFamily="34" charset="0"/>
              </a:rPr>
              <a:t>AI Gateway</a:t>
            </a:r>
          </a:p>
        </p:txBody>
      </p:sp>
      <p:sp>
        <p:nvSpPr>
          <p:cNvPr id="1102" name="TextBox 1101">
            <a:extLst>
              <a:ext uri="{FF2B5EF4-FFF2-40B4-BE49-F238E27FC236}">
                <a16:creationId xmlns:a16="http://schemas.microsoft.com/office/drawing/2014/main" id="{0146033C-1601-9113-D5D0-1F84A2CEC58D}"/>
              </a:ext>
              <a:ext uri="{C183D7F6-B498-43B3-948B-1728B52AA6E4}">
                <adec:decorative xmlns:adec="http://schemas.microsoft.com/office/drawing/2017/decorative" val="1"/>
              </a:ext>
            </a:extLst>
          </p:cNvPr>
          <p:cNvSpPr txBox="1"/>
          <p:nvPr/>
        </p:nvSpPr>
        <p:spPr>
          <a:xfrm>
            <a:off x="1650859" y="5556937"/>
            <a:ext cx="693354" cy="184666"/>
          </a:xfrm>
          <a:prstGeom prst="rect">
            <a:avLst/>
          </a:prstGeom>
          <a:noFill/>
        </p:spPr>
        <p:txBody>
          <a:bodyPr wrap="square" lIns="0" tIns="0" rIns="0" bIns="0" rtlCol="0">
            <a:spAutoFit/>
          </a:bodyPr>
          <a:lstStyle/>
          <a:p>
            <a:pPr marL="0" marR="0" lvl="0" indent="0" algn="ctr" defTabSz="932449" rtl="0" eaLnBrk="1" fontAlgn="base"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Copilots</a:t>
            </a:r>
          </a:p>
        </p:txBody>
      </p:sp>
      <p:sp>
        <p:nvSpPr>
          <p:cNvPr id="1103" name="Graphic 980">
            <a:extLst>
              <a:ext uri="{FF2B5EF4-FFF2-40B4-BE49-F238E27FC236}">
                <a16:creationId xmlns:a16="http://schemas.microsoft.com/office/drawing/2014/main" id="{8EE1696E-F957-8176-559E-77651AB33FA6}"/>
              </a:ext>
              <a:ext uri="{C183D7F6-B498-43B3-948B-1728B52AA6E4}">
                <adec:decorative xmlns:adec="http://schemas.microsoft.com/office/drawing/2017/decorative" val="1"/>
              </a:ext>
            </a:extLst>
          </p:cNvPr>
          <p:cNvSpPr/>
          <p:nvPr/>
        </p:nvSpPr>
        <p:spPr>
          <a:xfrm>
            <a:off x="1857086" y="2474549"/>
            <a:ext cx="280901" cy="280901"/>
          </a:xfrm>
          <a:custGeom>
            <a:avLst/>
            <a:gdLst>
              <a:gd name="connsiteX0" fmla="*/ 147599 w 199986"/>
              <a:gd name="connsiteY0" fmla="*/ 95212 h 199986"/>
              <a:gd name="connsiteX1" fmla="*/ 199987 w 199986"/>
              <a:gd name="connsiteY1" fmla="*/ 147599 h 199986"/>
              <a:gd name="connsiteX2" fmla="*/ 147599 w 199986"/>
              <a:gd name="connsiteY2" fmla="*/ 199987 h 199986"/>
              <a:gd name="connsiteX3" fmla="*/ 95212 w 199986"/>
              <a:gd name="connsiteY3" fmla="*/ 147599 h 199986"/>
              <a:gd name="connsiteX4" fmla="*/ 147599 w 199986"/>
              <a:gd name="connsiteY4" fmla="*/ 95212 h 199986"/>
              <a:gd name="connsiteX5" fmla="*/ 95421 w 199986"/>
              <a:gd name="connsiteY5" fmla="*/ 114262 h 199986"/>
              <a:gd name="connsiteX6" fmla="*/ 85687 w 199986"/>
              <a:gd name="connsiteY6" fmla="*/ 147599 h 199986"/>
              <a:gd name="connsiteX7" fmla="*/ 100851 w 199986"/>
              <a:gd name="connsiteY7" fmla="*/ 188185 h 199986"/>
              <a:gd name="connsiteX8" fmla="*/ 76162 w 199986"/>
              <a:gd name="connsiteY8" fmla="*/ 190471 h 199986"/>
              <a:gd name="connsiteX9" fmla="*/ 4858 w 199986"/>
              <a:gd name="connsiteY9" fmla="*/ 159639 h 199986"/>
              <a:gd name="connsiteX10" fmla="*/ 0 w 199986"/>
              <a:gd name="connsiteY10" fmla="*/ 144447 h 199986"/>
              <a:gd name="connsiteX11" fmla="*/ 0 w 199986"/>
              <a:gd name="connsiteY11" fmla="*/ 135684 h 199986"/>
              <a:gd name="connsiteX12" fmla="*/ 21412 w 199986"/>
              <a:gd name="connsiteY12" fmla="*/ 114252 h 199986"/>
              <a:gd name="connsiteX13" fmla="*/ 21422 w 199986"/>
              <a:gd name="connsiteY13" fmla="*/ 114252 h 199986"/>
              <a:gd name="connsiteX14" fmla="*/ 95431 w 199986"/>
              <a:gd name="connsiteY14" fmla="*/ 114252 h 199986"/>
              <a:gd name="connsiteX15" fmla="*/ 122396 w 199986"/>
              <a:gd name="connsiteY15" fmla="*/ 144228 h 199986"/>
              <a:gd name="connsiteX16" fmla="*/ 115662 w 199986"/>
              <a:gd name="connsiteY16" fmla="*/ 144345 h 199986"/>
              <a:gd name="connsiteX17" fmla="*/ 115662 w 199986"/>
              <a:gd name="connsiteY17" fmla="*/ 150962 h 199986"/>
              <a:gd name="connsiteX18" fmla="*/ 134712 w 199986"/>
              <a:gd name="connsiteY18" fmla="*/ 170012 h 199986"/>
              <a:gd name="connsiteX19" fmla="*/ 141446 w 199986"/>
              <a:gd name="connsiteY19" fmla="*/ 170012 h 199986"/>
              <a:gd name="connsiteX20" fmla="*/ 179546 w 199986"/>
              <a:gd name="connsiteY20" fmla="*/ 131912 h 199986"/>
              <a:gd name="connsiteX21" fmla="*/ 179429 w 199986"/>
              <a:gd name="connsiteY21" fmla="*/ 125178 h 199986"/>
              <a:gd name="connsiteX22" fmla="*/ 172812 w 199986"/>
              <a:gd name="connsiteY22" fmla="*/ 125178 h 199986"/>
              <a:gd name="connsiteX23" fmla="*/ 138074 w 199986"/>
              <a:gd name="connsiteY23" fmla="*/ 159915 h 199986"/>
              <a:gd name="connsiteX24" fmla="*/ 122396 w 199986"/>
              <a:gd name="connsiteY24" fmla="*/ 144228 h 199986"/>
              <a:gd name="connsiteX25" fmla="*/ 76162 w 199986"/>
              <a:gd name="connsiteY25" fmla="*/ 0 h 199986"/>
              <a:gd name="connsiteX26" fmla="*/ 123787 w 199986"/>
              <a:gd name="connsiteY26" fmla="*/ 47625 h 199986"/>
              <a:gd name="connsiteX27" fmla="*/ 76162 w 199986"/>
              <a:gd name="connsiteY27" fmla="*/ 95250 h 199986"/>
              <a:gd name="connsiteX28" fmla="*/ 28537 w 199986"/>
              <a:gd name="connsiteY28" fmla="*/ 47625 h 199986"/>
              <a:gd name="connsiteX29" fmla="*/ 76162 w 199986"/>
              <a:gd name="connsiteY29" fmla="*/ 0 h 199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99986" h="199986">
                <a:moveTo>
                  <a:pt x="147599" y="95212"/>
                </a:moveTo>
                <a:cubicBezTo>
                  <a:pt x="176532" y="95212"/>
                  <a:pt x="199987" y="118667"/>
                  <a:pt x="199987" y="147599"/>
                </a:cubicBezTo>
                <a:cubicBezTo>
                  <a:pt x="199987" y="176532"/>
                  <a:pt x="176532" y="199987"/>
                  <a:pt x="147599" y="199987"/>
                </a:cubicBezTo>
                <a:cubicBezTo>
                  <a:pt x="118667" y="199987"/>
                  <a:pt x="95212" y="176532"/>
                  <a:pt x="95212" y="147599"/>
                </a:cubicBezTo>
                <a:cubicBezTo>
                  <a:pt x="95212" y="118667"/>
                  <a:pt x="118667" y="95212"/>
                  <a:pt x="147599" y="95212"/>
                </a:cubicBezTo>
                <a:close/>
                <a:moveTo>
                  <a:pt x="95421" y="114262"/>
                </a:moveTo>
                <a:cubicBezTo>
                  <a:pt x="89048" y="124211"/>
                  <a:pt x="85669" y="135783"/>
                  <a:pt x="85687" y="147599"/>
                </a:cubicBezTo>
                <a:cubicBezTo>
                  <a:pt x="85687" y="163125"/>
                  <a:pt x="91402" y="177317"/>
                  <a:pt x="100851" y="188185"/>
                </a:cubicBezTo>
                <a:cubicBezTo>
                  <a:pt x="93269" y="189709"/>
                  <a:pt x="85039" y="190471"/>
                  <a:pt x="76162" y="190471"/>
                </a:cubicBezTo>
                <a:cubicBezTo>
                  <a:pt x="43586" y="190471"/>
                  <a:pt x="19545" y="180261"/>
                  <a:pt x="4858" y="159639"/>
                </a:cubicBezTo>
                <a:cubicBezTo>
                  <a:pt x="1699" y="155203"/>
                  <a:pt x="1" y="149893"/>
                  <a:pt x="0" y="144447"/>
                </a:cubicBezTo>
                <a:lnTo>
                  <a:pt x="0" y="135684"/>
                </a:lnTo>
                <a:cubicBezTo>
                  <a:pt x="-5" y="123853"/>
                  <a:pt x="9581" y="114258"/>
                  <a:pt x="21412" y="114252"/>
                </a:cubicBezTo>
                <a:cubicBezTo>
                  <a:pt x="21415" y="114252"/>
                  <a:pt x="21419" y="114252"/>
                  <a:pt x="21422" y="114252"/>
                </a:cubicBezTo>
                <a:lnTo>
                  <a:pt x="95431" y="114252"/>
                </a:lnTo>
                <a:close/>
                <a:moveTo>
                  <a:pt x="122396" y="144228"/>
                </a:moveTo>
                <a:cubicBezTo>
                  <a:pt x="120504" y="142400"/>
                  <a:pt x="117489" y="142453"/>
                  <a:pt x="115662" y="144345"/>
                </a:cubicBezTo>
                <a:cubicBezTo>
                  <a:pt x="113880" y="146190"/>
                  <a:pt x="113880" y="149116"/>
                  <a:pt x="115662" y="150962"/>
                </a:cubicBezTo>
                <a:lnTo>
                  <a:pt x="134712" y="170012"/>
                </a:lnTo>
                <a:cubicBezTo>
                  <a:pt x="136572" y="171871"/>
                  <a:pt x="139586" y="171871"/>
                  <a:pt x="141446" y="170012"/>
                </a:cubicBezTo>
                <a:lnTo>
                  <a:pt x="179546" y="131912"/>
                </a:lnTo>
                <a:cubicBezTo>
                  <a:pt x="181374" y="130020"/>
                  <a:pt x="181321" y="127005"/>
                  <a:pt x="179429" y="125178"/>
                </a:cubicBezTo>
                <a:cubicBezTo>
                  <a:pt x="177584" y="123395"/>
                  <a:pt x="174658" y="123395"/>
                  <a:pt x="172812" y="125178"/>
                </a:cubicBezTo>
                <a:lnTo>
                  <a:pt x="138074" y="159915"/>
                </a:lnTo>
                <a:lnTo>
                  <a:pt x="122396" y="144228"/>
                </a:lnTo>
                <a:close/>
                <a:moveTo>
                  <a:pt x="76162" y="0"/>
                </a:moveTo>
                <a:cubicBezTo>
                  <a:pt x="102464" y="0"/>
                  <a:pt x="123787" y="21322"/>
                  <a:pt x="123787" y="47625"/>
                </a:cubicBezTo>
                <a:cubicBezTo>
                  <a:pt x="123787" y="73928"/>
                  <a:pt x="102464" y="95250"/>
                  <a:pt x="76162" y="95250"/>
                </a:cubicBezTo>
                <a:cubicBezTo>
                  <a:pt x="49859" y="95250"/>
                  <a:pt x="28537" y="73928"/>
                  <a:pt x="28537" y="47625"/>
                </a:cubicBezTo>
                <a:cubicBezTo>
                  <a:pt x="28537" y="21322"/>
                  <a:pt x="49859" y="0"/>
                  <a:pt x="76162" y="0"/>
                </a:cubicBezTo>
                <a:close/>
              </a:path>
            </a:pathLst>
          </a:custGeom>
          <a:solidFill>
            <a:schemeClr val="tx1"/>
          </a:solidFill>
        </p:spPr>
        <p:txBody>
          <a:bodyPr rot="0" spcFirstLastPara="0" vertOverflow="overflow" horzOverflow="overflow" vert="horz" wrap="square" lIns="146957" tIns="25718" rIns="146957" bIns="72000" numCol="1" spcCol="0" rtlCol="0" fromWordArt="0" anchor="ctr" anchorCtr="0" forceAA="0" compatLnSpc="1">
            <a:prstTxWarp prst="textNoShape">
              <a:avLst/>
            </a:prstTxWarp>
            <a:noAutofit/>
          </a:bodyPr>
          <a:lstStyle/>
          <a:p>
            <a:pPr marL="0" marR="0" lvl="0" indent="0" algn="ctr" defTabSz="2275850" rtl="0" eaLnBrk="1" fontAlgn="base" latinLnBrk="0" hangingPunct="1">
              <a:lnSpc>
                <a:spcPct val="100000"/>
              </a:lnSpc>
              <a:spcBef>
                <a:spcPct val="0"/>
              </a:spcBef>
              <a:spcAft>
                <a:spcPct val="0"/>
              </a:spcAft>
              <a:buClrTx/>
              <a:buSzTx/>
              <a:buFontTx/>
              <a:buNone/>
              <a:tabLst>
                <a:tab pos="3701239" algn="l"/>
              </a:tabLst>
              <a:defRPr/>
            </a:pPr>
            <a:endParaRPr kumimoji="0" lang="en-US" sz="1400" b="1" i="0" u="none" strike="noStrike" kern="1200" cap="none" spc="0" normalizeH="0" baseline="0" noProof="0">
              <a:ln w="3175">
                <a:noFill/>
              </a:ln>
              <a:solidFill>
                <a:srgbClr val="FFFFFF"/>
              </a:solidFill>
              <a:effectLst/>
              <a:uLnTx/>
              <a:uFillTx/>
              <a:latin typeface="Segoe UI Semibold"/>
              <a:ea typeface="+mn-ea"/>
              <a:cs typeface="Segoe UI" pitchFamily="34" charset="0"/>
            </a:endParaRPr>
          </a:p>
        </p:txBody>
      </p:sp>
      <p:sp>
        <p:nvSpPr>
          <p:cNvPr id="1104" name="TextBox 1103">
            <a:extLst>
              <a:ext uri="{FF2B5EF4-FFF2-40B4-BE49-F238E27FC236}">
                <a16:creationId xmlns:a16="http://schemas.microsoft.com/office/drawing/2014/main" id="{0ABBB525-69C0-D6D0-E1FC-2192F2D3E0DC}"/>
              </a:ext>
              <a:ext uri="{C183D7F6-B498-43B3-948B-1728B52AA6E4}">
                <adec:decorative xmlns:adec="http://schemas.microsoft.com/office/drawing/2017/decorative" val="1"/>
              </a:ext>
            </a:extLst>
          </p:cNvPr>
          <p:cNvSpPr txBox="1"/>
          <p:nvPr/>
        </p:nvSpPr>
        <p:spPr>
          <a:xfrm>
            <a:off x="1408278" y="3731748"/>
            <a:ext cx="1178516" cy="184666"/>
          </a:xfrm>
          <a:prstGeom prst="rect">
            <a:avLst/>
          </a:prstGeom>
          <a:noFill/>
        </p:spPr>
        <p:txBody>
          <a:bodyPr wrap="square" lIns="0" tIns="0" rIns="0" bIns="0" rtlCol="0">
            <a:spAutoFit/>
          </a:bodyPr>
          <a:lstStyle/>
          <a:p>
            <a:pPr marL="0" marR="0" lvl="0" indent="0" algn="ctr" defTabSz="932449" rtl="0" eaLnBrk="1" fontAlgn="base"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Apps &amp; services</a:t>
            </a:r>
          </a:p>
        </p:txBody>
      </p:sp>
      <p:sp>
        <p:nvSpPr>
          <p:cNvPr id="1106" name="TextBox 1105">
            <a:extLst>
              <a:ext uri="{FF2B5EF4-FFF2-40B4-BE49-F238E27FC236}">
                <a16:creationId xmlns:a16="http://schemas.microsoft.com/office/drawing/2014/main" id="{2009BC1B-5BAB-B092-C292-60421022A053}"/>
              </a:ext>
              <a:ext uri="{C183D7F6-B498-43B3-948B-1728B52AA6E4}">
                <adec:decorative xmlns:adec="http://schemas.microsoft.com/office/drawing/2017/decorative" val="1"/>
              </a:ext>
            </a:extLst>
          </p:cNvPr>
          <p:cNvSpPr txBox="1"/>
          <p:nvPr/>
        </p:nvSpPr>
        <p:spPr>
          <a:xfrm>
            <a:off x="1675784" y="2831658"/>
            <a:ext cx="643505" cy="184666"/>
          </a:xfrm>
          <a:prstGeom prst="rect">
            <a:avLst/>
          </a:prstGeom>
          <a:noFill/>
        </p:spPr>
        <p:txBody>
          <a:bodyPr wrap="square" lIns="0" tIns="0" rIns="0" bIns="0" rtlCol="0">
            <a:spAutoFit/>
          </a:bodyPr>
          <a:lstStyle/>
          <a:p>
            <a:pPr marL="0" marR="0" lvl="0" indent="0" algn="ctr" defTabSz="932449" rtl="0" eaLnBrk="1" fontAlgn="base"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Users</a:t>
            </a:r>
          </a:p>
        </p:txBody>
      </p:sp>
      <p:sp>
        <p:nvSpPr>
          <p:cNvPr id="1107" name="TextBox 1106">
            <a:extLst>
              <a:ext uri="{FF2B5EF4-FFF2-40B4-BE49-F238E27FC236}">
                <a16:creationId xmlns:a16="http://schemas.microsoft.com/office/drawing/2014/main" id="{04B648CD-F08E-80EA-9215-1E8152FCFBBE}"/>
              </a:ext>
              <a:ext uri="{C183D7F6-B498-43B3-948B-1728B52AA6E4}">
                <adec:decorative xmlns:adec="http://schemas.microsoft.com/office/drawing/2017/decorative" val="1"/>
              </a:ext>
            </a:extLst>
          </p:cNvPr>
          <p:cNvSpPr txBox="1"/>
          <p:nvPr/>
        </p:nvSpPr>
        <p:spPr>
          <a:xfrm>
            <a:off x="1682375" y="4667779"/>
            <a:ext cx="630322" cy="184666"/>
          </a:xfrm>
          <a:prstGeom prst="rect">
            <a:avLst/>
          </a:prstGeom>
          <a:noFill/>
        </p:spPr>
        <p:txBody>
          <a:bodyPr wrap="square" lIns="0" tIns="0" rIns="0" bIns="0" rtlCol="0">
            <a:spAutoFit/>
          </a:bodyPr>
          <a:lstStyle/>
          <a:p>
            <a:pPr marL="0" marR="0" lvl="0" indent="0" algn="ctr" defTabSz="932449" rtl="0" eaLnBrk="1" fontAlgn="base"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Agents</a:t>
            </a:r>
          </a:p>
        </p:txBody>
      </p:sp>
      <p:pic>
        <p:nvPicPr>
          <p:cNvPr id="1108" name="Graphic 1107">
            <a:extLst>
              <a:ext uri="{FF2B5EF4-FFF2-40B4-BE49-F238E27FC236}">
                <a16:creationId xmlns:a16="http://schemas.microsoft.com/office/drawing/2014/main" id="{19EB3B96-6363-63D7-78AC-FF19897D169E}"/>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825786" y="4231071"/>
            <a:ext cx="343501" cy="343501"/>
          </a:xfrm>
          <a:prstGeom prst="rect">
            <a:avLst/>
          </a:prstGeom>
        </p:spPr>
      </p:pic>
      <p:pic>
        <p:nvPicPr>
          <p:cNvPr id="1109" name="Picture 4">
            <a:extLst>
              <a:ext uri="{FF2B5EF4-FFF2-40B4-BE49-F238E27FC236}">
                <a16:creationId xmlns:a16="http://schemas.microsoft.com/office/drawing/2014/main" id="{8241A54B-8910-3BE4-7A8B-140B1556F98A}"/>
              </a:ext>
              <a:ext uri="{C183D7F6-B498-43B3-948B-1728B52AA6E4}">
                <adec:decorative xmlns:adec="http://schemas.microsoft.com/office/drawing/2017/decorative" val="1"/>
              </a:ext>
            </a:extLst>
          </p:cNvPr>
          <p:cNvPicPr>
            <a:picLocks noChangeAspect="1" noChangeArrowheads="1"/>
          </p:cNvPicPr>
          <p:nvPr/>
        </p:nvPicPr>
        <p:blipFill>
          <a:blip r:embed="rId23">
            <a:extLst>
              <a:ext uri="{BEBA8EAE-BF5A-486C-A8C5-ECC9F3942E4B}">
                <a14:imgProps xmlns:a14="http://schemas.microsoft.com/office/drawing/2010/main">
                  <a14:imgLayer r:embed="rId2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1820996" y="5175321"/>
            <a:ext cx="353080" cy="353080"/>
          </a:xfrm>
          <a:prstGeom prst="rect">
            <a:avLst/>
          </a:prstGeom>
          <a:noFill/>
          <a:extLst>
            <a:ext uri="{909E8E84-426E-40DD-AFC4-6F175D3DCCD1}">
              <a14:hiddenFill xmlns:a14="http://schemas.microsoft.com/office/drawing/2010/main">
                <a:solidFill>
                  <a:srgbClr val="FFFFFF"/>
                </a:solidFill>
              </a14:hiddenFill>
            </a:ext>
          </a:extLst>
        </p:spPr>
      </p:pic>
      <p:pic>
        <p:nvPicPr>
          <p:cNvPr id="1111" name="Graphic 1110">
            <a:extLst>
              <a:ext uri="{FF2B5EF4-FFF2-40B4-BE49-F238E27FC236}">
                <a16:creationId xmlns:a16="http://schemas.microsoft.com/office/drawing/2014/main" id="{30DED08F-552C-4C5B-95CE-AA39C79A5F78}"/>
              </a:ext>
              <a:ext uri="{C183D7F6-B498-43B3-948B-1728B52AA6E4}">
                <adec:decorative xmlns:adec="http://schemas.microsoft.com/office/drawing/2017/decorative" val="1"/>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856522" y="3376708"/>
            <a:ext cx="282028" cy="282028"/>
          </a:xfrm>
          <a:prstGeom prst="rect">
            <a:avLst/>
          </a:prstGeom>
        </p:spPr>
      </p:pic>
      <p:cxnSp>
        <p:nvCxnSpPr>
          <p:cNvPr id="1133" name="Straight Connector 1132">
            <a:extLst>
              <a:ext uri="{FF2B5EF4-FFF2-40B4-BE49-F238E27FC236}">
                <a16:creationId xmlns:a16="http://schemas.microsoft.com/office/drawing/2014/main" id="{D2946386-A567-5AF7-B2BE-D00AE62B5C9B}"/>
              </a:ext>
              <a:ext uri="{C183D7F6-B498-43B3-948B-1728B52AA6E4}">
                <adec:decorative xmlns:adec="http://schemas.microsoft.com/office/drawing/2017/decorative" val="1"/>
              </a:ext>
            </a:extLst>
          </p:cNvPr>
          <p:cNvCxnSpPr>
            <a:cxnSpLocks/>
          </p:cNvCxnSpPr>
          <p:nvPr/>
        </p:nvCxnSpPr>
        <p:spPr>
          <a:xfrm>
            <a:off x="7737391" y="4143374"/>
            <a:ext cx="477982" cy="0"/>
          </a:xfrm>
          <a:prstGeom prst="line">
            <a:avLst/>
          </a:prstGeom>
          <a:ln w="12700" cap="rnd">
            <a:solidFill>
              <a:schemeClr val="tx1"/>
            </a:solidFill>
            <a:headEnd type="none" w="lg" len="sm"/>
            <a:tailEnd type="arrow" w="med" len="sm"/>
          </a:ln>
        </p:spPr>
        <p:style>
          <a:lnRef idx="1">
            <a:schemeClr val="accent1"/>
          </a:lnRef>
          <a:fillRef idx="0">
            <a:schemeClr val="accent1"/>
          </a:fillRef>
          <a:effectRef idx="0">
            <a:schemeClr val="accent1"/>
          </a:effectRef>
          <a:fontRef idx="minor">
            <a:schemeClr val="tx1"/>
          </a:fontRef>
        </p:style>
      </p:cxnSp>
      <p:pic>
        <p:nvPicPr>
          <p:cNvPr id="4" name="Picture 2">
            <a:extLst>
              <a:ext uri="{FF2B5EF4-FFF2-40B4-BE49-F238E27FC236}">
                <a16:creationId xmlns:a16="http://schemas.microsoft.com/office/drawing/2014/main" id="{5E52DE19-873A-CEE4-2F57-CC60E3718ABA}"/>
              </a:ext>
              <a:ext uri="{C183D7F6-B498-43B3-948B-1728B52AA6E4}">
                <adec:decorative xmlns:adec="http://schemas.microsoft.com/office/drawing/2017/decorative" val="1"/>
              </a:ext>
            </a:extLst>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10321810" y="4066448"/>
            <a:ext cx="349798" cy="33729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EBAE43D-F0B6-58FD-DA44-4C8C88BE6534}"/>
              </a:ext>
              <a:ext uri="{C183D7F6-B498-43B3-948B-1728B52AA6E4}">
                <adec:decorative xmlns:adec="http://schemas.microsoft.com/office/drawing/2017/decorative" val="1"/>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9473193" y="4100848"/>
            <a:ext cx="278449" cy="26849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6D70215-2180-0769-D2AF-F8D7D718ACD9}"/>
              </a:ext>
              <a:ext uri="{C183D7F6-B498-43B3-948B-1728B52AA6E4}">
                <adec:decorative xmlns:adec="http://schemas.microsoft.com/office/drawing/2017/decorative" val="1"/>
              </a:ext>
            </a:extLst>
          </p:cNvPr>
          <p:cNvPicPr>
            <a:picLocks noChangeAspect="1"/>
          </p:cNvPicPr>
          <p:nvPr/>
        </p:nvPicPr>
        <p:blipFill>
          <a:blip r:embed="rId29"/>
          <a:stretch>
            <a:fillRect/>
          </a:stretch>
        </p:blipFill>
        <p:spPr>
          <a:xfrm>
            <a:off x="10241244" y="5493653"/>
            <a:ext cx="369375" cy="417816"/>
          </a:xfrm>
          <a:prstGeom prst="rect">
            <a:avLst/>
          </a:prstGeom>
        </p:spPr>
      </p:pic>
      <p:pic>
        <p:nvPicPr>
          <p:cNvPr id="7" name="Picture 6">
            <a:extLst>
              <a:ext uri="{FF2B5EF4-FFF2-40B4-BE49-F238E27FC236}">
                <a16:creationId xmlns:a16="http://schemas.microsoft.com/office/drawing/2014/main" id="{ABA6DB4F-4202-DF93-EDE5-A1657BF1525E}"/>
              </a:ext>
              <a:ext uri="{C183D7F6-B498-43B3-948B-1728B52AA6E4}">
                <adec:decorative xmlns:adec="http://schemas.microsoft.com/office/drawing/2017/decorative" val="1"/>
              </a:ext>
            </a:extLst>
          </p:cNvPr>
          <p:cNvPicPr>
            <a:picLocks noChangeAspect="1"/>
          </p:cNvPicPr>
          <p:nvPr/>
        </p:nvPicPr>
        <p:blipFill>
          <a:blip r:embed="rId30"/>
          <a:stretch>
            <a:fillRect/>
          </a:stretch>
        </p:blipFill>
        <p:spPr>
          <a:xfrm>
            <a:off x="9443961" y="5528401"/>
            <a:ext cx="413693" cy="255410"/>
          </a:xfrm>
          <a:prstGeom prst="rect">
            <a:avLst/>
          </a:prstGeom>
        </p:spPr>
      </p:pic>
    </p:spTree>
    <p:extLst>
      <p:ext uri="{BB962C8B-B14F-4D97-AF65-F5344CB8AC3E}">
        <p14:creationId xmlns:p14="http://schemas.microsoft.com/office/powerpoint/2010/main" val="35840529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
                                  </p:stCondLst>
                                  <p:childTnLst>
                                    <p:set>
                                      <p:cBhvr>
                                        <p:cTn id="6" dur="1" fill="hold">
                                          <p:stCondLst>
                                            <p:cond delay="0"/>
                                          </p:stCondLst>
                                        </p:cTn>
                                        <p:tgtEl>
                                          <p:spTgt spid="1048"/>
                                        </p:tgtEl>
                                        <p:attrNameLst>
                                          <p:attrName>style.visibility</p:attrName>
                                        </p:attrNameLst>
                                      </p:cBhvr>
                                      <p:to>
                                        <p:strVal val="visible"/>
                                      </p:to>
                                    </p:set>
                                    <p:animEffect transition="in" filter="fade">
                                      <p:cBhvr>
                                        <p:cTn id="7" dur="500"/>
                                        <p:tgtEl>
                                          <p:spTgt spid="1048"/>
                                        </p:tgtEl>
                                      </p:cBhvr>
                                    </p:animEffect>
                                  </p:childTnLst>
                                </p:cTn>
                              </p:par>
                              <p:par>
                                <p:cTn id="8" presetID="42" presetClass="path" presetSubtype="0" decel="100000" fill="hold" grpId="1" nodeType="withEffect">
                                  <p:stCondLst>
                                    <p:cond delay="600"/>
                                  </p:stCondLst>
                                  <p:childTnLst>
                                    <p:animMotion origin="layout" path="M -1.66667E-6 3.33333E-6 L -1.66667E-6 0.03796 " pathEditMode="relative" rAng="0" ptsTypes="AA">
                                      <p:cBhvr>
                                        <p:cTn id="9" dur="750" spd="-100000" fill="hold"/>
                                        <p:tgtEl>
                                          <p:spTgt spid="1048"/>
                                        </p:tgtEl>
                                        <p:attrNameLst>
                                          <p:attrName>ppt_x</p:attrName>
                                          <p:attrName>ppt_y</p:attrName>
                                        </p:attrNameLst>
                                      </p:cBhvr>
                                      <p:rCtr x="0" y="1898"/>
                                    </p:animMotion>
                                  </p:childTnLst>
                                </p:cTn>
                              </p:par>
                              <p:par>
                                <p:cTn id="10" presetID="10" presetClass="entr" presetSubtype="0" fill="hold" grpId="0" nodeType="withEffect">
                                  <p:stCondLst>
                                    <p:cond delay="400"/>
                                  </p:stCondLst>
                                  <p:childTnLst>
                                    <p:set>
                                      <p:cBhvr>
                                        <p:cTn id="11" dur="1" fill="hold">
                                          <p:stCondLst>
                                            <p:cond delay="0"/>
                                          </p:stCondLst>
                                        </p:cTn>
                                        <p:tgtEl>
                                          <p:spTgt spid="1102"/>
                                        </p:tgtEl>
                                        <p:attrNameLst>
                                          <p:attrName>style.visibility</p:attrName>
                                        </p:attrNameLst>
                                      </p:cBhvr>
                                      <p:to>
                                        <p:strVal val="visible"/>
                                      </p:to>
                                    </p:set>
                                    <p:animEffect transition="in" filter="fade">
                                      <p:cBhvr>
                                        <p:cTn id="12" dur="500"/>
                                        <p:tgtEl>
                                          <p:spTgt spid="1102"/>
                                        </p:tgtEl>
                                      </p:cBhvr>
                                    </p:animEffect>
                                  </p:childTnLst>
                                </p:cTn>
                              </p:par>
                              <p:par>
                                <p:cTn id="13" presetID="63" presetClass="path" presetSubtype="0" decel="100000" fill="hold" grpId="1" nodeType="withEffect">
                                  <p:stCondLst>
                                    <p:cond delay="400"/>
                                  </p:stCondLst>
                                  <p:childTnLst>
                                    <p:animMotion origin="layout" path="M -2.08333E-6 -1.11111E-6 L 0.02097 -1.11111E-6 " pathEditMode="relative" rAng="0" ptsTypes="AA">
                                      <p:cBhvr>
                                        <p:cTn id="14" dur="750" spd="-100000" fill="hold"/>
                                        <p:tgtEl>
                                          <p:spTgt spid="1102"/>
                                        </p:tgtEl>
                                        <p:attrNameLst>
                                          <p:attrName>ppt_x</p:attrName>
                                          <p:attrName>ppt_y</p:attrName>
                                        </p:attrNameLst>
                                      </p:cBhvr>
                                      <p:rCtr x="1042" y="0"/>
                                    </p:animMotion>
                                  </p:childTnLst>
                                </p:cTn>
                              </p:par>
                              <p:par>
                                <p:cTn id="15" presetID="10" presetClass="entr" presetSubtype="0" fill="hold" grpId="0" nodeType="withEffect">
                                  <p:stCondLst>
                                    <p:cond delay="400"/>
                                  </p:stCondLst>
                                  <p:childTnLst>
                                    <p:set>
                                      <p:cBhvr>
                                        <p:cTn id="16" dur="1" fill="hold">
                                          <p:stCondLst>
                                            <p:cond delay="0"/>
                                          </p:stCondLst>
                                        </p:cTn>
                                        <p:tgtEl>
                                          <p:spTgt spid="1103"/>
                                        </p:tgtEl>
                                        <p:attrNameLst>
                                          <p:attrName>style.visibility</p:attrName>
                                        </p:attrNameLst>
                                      </p:cBhvr>
                                      <p:to>
                                        <p:strVal val="visible"/>
                                      </p:to>
                                    </p:set>
                                    <p:animEffect transition="in" filter="fade">
                                      <p:cBhvr>
                                        <p:cTn id="17" dur="500"/>
                                        <p:tgtEl>
                                          <p:spTgt spid="1103"/>
                                        </p:tgtEl>
                                      </p:cBhvr>
                                    </p:animEffect>
                                  </p:childTnLst>
                                </p:cTn>
                              </p:par>
                              <p:par>
                                <p:cTn id="18" presetID="63" presetClass="path" presetSubtype="0" decel="100000" fill="hold" grpId="1" nodeType="withEffect">
                                  <p:stCondLst>
                                    <p:cond delay="400"/>
                                  </p:stCondLst>
                                  <p:childTnLst>
                                    <p:animMotion origin="layout" path="M -2.08333E-6 0 L 0.02097 0 " pathEditMode="relative" rAng="0" ptsTypes="AA">
                                      <p:cBhvr>
                                        <p:cTn id="19" dur="750" spd="-100000" fill="hold"/>
                                        <p:tgtEl>
                                          <p:spTgt spid="1103"/>
                                        </p:tgtEl>
                                        <p:attrNameLst>
                                          <p:attrName>ppt_x</p:attrName>
                                          <p:attrName>ppt_y</p:attrName>
                                        </p:attrNameLst>
                                      </p:cBhvr>
                                      <p:rCtr x="1042" y="0"/>
                                    </p:animMotion>
                                  </p:childTnLst>
                                </p:cTn>
                              </p:par>
                              <p:par>
                                <p:cTn id="20" presetID="10" presetClass="entr" presetSubtype="0" fill="hold" grpId="0" nodeType="withEffect">
                                  <p:stCondLst>
                                    <p:cond delay="400"/>
                                  </p:stCondLst>
                                  <p:childTnLst>
                                    <p:set>
                                      <p:cBhvr>
                                        <p:cTn id="21" dur="1" fill="hold">
                                          <p:stCondLst>
                                            <p:cond delay="0"/>
                                          </p:stCondLst>
                                        </p:cTn>
                                        <p:tgtEl>
                                          <p:spTgt spid="1104"/>
                                        </p:tgtEl>
                                        <p:attrNameLst>
                                          <p:attrName>style.visibility</p:attrName>
                                        </p:attrNameLst>
                                      </p:cBhvr>
                                      <p:to>
                                        <p:strVal val="visible"/>
                                      </p:to>
                                    </p:set>
                                    <p:animEffect transition="in" filter="fade">
                                      <p:cBhvr>
                                        <p:cTn id="22" dur="500"/>
                                        <p:tgtEl>
                                          <p:spTgt spid="1104"/>
                                        </p:tgtEl>
                                      </p:cBhvr>
                                    </p:animEffect>
                                  </p:childTnLst>
                                </p:cTn>
                              </p:par>
                              <p:par>
                                <p:cTn id="23" presetID="63" presetClass="path" presetSubtype="0" decel="100000" fill="hold" grpId="1" nodeType="withEffect">
                                  <p:stCondLst>
                                    <p:cond delay="400"/>
                                  </p:stCondLst>
                                  <p:childTnLst>
                                    <p:animMotion origin="layout" path="M -2.08333E-6 1.11111E-6 L 0.02097 1.11111E-6 " pathEditMode="relative" rAng="0" ptsTypes="AA">
                                      <p:cBhvr>
                                        <p:cTn id="24" dur="750" spd="-100000" fill="hold"/>
                                        <p:tgtEl>
                                          <p:spTgt spid="1104"/>
                                        </p:tgtEl>
                                        <p:attrNameLst>
                                          <p:attrName>ppt_x</p:attrName>
                                          <p:attrName>ppt_y</p:attrName>
                                        </p:attrNameLst>
                                      </p:cBhvr>
                                      <p:rCtr x="1042" y="0"/>
                                    </p:animMotion>
                                  </p:childTnLst>
                                </p:cTn>
                              </p:par>
                              <p:par>
                                <p:cTn id="25" presetID="10" presetClass="entr" presetSubtype="0" fill="hold" grpId="0" nodeType="withEffect">
                                  <p:stCondLst>
                                    <p:cond delay="400"/>
                                  </p:stCondLst>
                                  <p:childTnLst>
                                    <p:set>
                                      <p:cBhvr>
                                        <p:cTn id="26" dur="1" fill="hold">
                                          <p:stCondLst>
                                            <p:cond delay="0"/>
                                          </p:stCondLst>
                                        </p:cTn>
                                        <p:tgtEl>
                                          <p:spTgt spid="1106"/>
                                        </p:tgtEl>
                                        <p:attrNameLst>
                                          <p:attrName>style.visibility</p:attrName>
                                        </p:attrNameLst>
                                      </p:cBhvr>
                                      <p:to>
                                        <p:strVal val="visible"/>
                                      </p:to>
                                    </p:set>
                                    <p:animEffect transition="in" filter="fade">
                                      <p:cBhvr>
                                        <p:cTn id="27" dur="500"/>
                                        <p:tgtEl>
                                          <p:spTgt spid="1106"/>
                                        </p:tgtEl>
                                      </p:cBhvr>
                                    </p:animEffect>
                                  </p:childTnLst>
                                </p:cTn>
                              </p:par>
                              <p:par>
                                <p:cTn id="28" presetID="63" presetClass="path" presetSubtype="0" decel="100000" fill="hold" grpId="1" nodeType="withEffect">
                                  <p:stCondLst>
                                    <p:cond delay="400"/>
                                  </p:stCondLst>
                                  <p:childTnLst>
                                    <p:animMotion origin="layout" path="M -2.08333E-6 1.11111E-6 L 0.02097 1.11111E-6 " pathEditMode="relative" rAng="0" ptsTypes="AA">
                                      <p:cBhvr>
                                        <p:cTn id="29" dur="750" spd="-100000" fill="hold"/>
                                        <p:tgtEl>
                                          <p:spTgt spid="1106"/>
                                        </p:tgtEl>
                                        <p:attrNameLst>
                                          <p:attrName>ppt_x</p:attrName>
                                          <p:attrName>ppt_y</p:attrName>
                                        </p:attrNameLst>
                                      </p:cBhvr>
                                      <p:rCtr x="1042" y="0"/>
                                    </p:animMotion>
                                  </p:childTnLst>
                                </p:cTn>
                              </p:par>
                              <p:par>
                                <p:cTn id="30" presetID="10" presetClass="entr" presetSubtype="0" fill="hold" grpId="0" nodeType="withEffect">
                                  <p:stCondLst>
                                    <p:cond delay="400"/>
                                  </p:stCondLst>
                                  <p:childTnLst>
                                    <p:set>
                                      <p:cBhvr>
                                        <p:cTn id="31" dur="1" fill="hold">
                                          <p:stCondLst>
                                            <p:cond delay="0"/>
                                          </p:stCondLst>
                                        </p:cTn>
                                        <p:tgtEl>
                                          <p:spTgt spid="1107"/>
                                        </p:tgtEl>
                                        <p:attrNameLst>
                                          <p:attrName>style.visibility</p:attrName>
                                        </p:attrNameLst>
                                      </p:cBhvr>
                                      <p:to>
                                        <p:strVal val="visible"/>
                                      </p:to>
                                    </p:set>
                                    <p:animEffect transition="in" filter="fade">
                                      <p:cBhvr>
                                        <p:cTn id="32" dur="500"/>
                                        <p:tgtEl>
                                          <p:spTgt spid="1107"/>
                                        </p:tgtEl>
                                      </p:cBhvr>
                                    </p:animEffect>
                                  </p:childTnLst>
                                </p:cTn>
                              </p:par>
                              <p:par>
                                <p:cTn id="33" presetID="63" presetClass="path" presetSubtype="0" decel="100000" fill="hold" grpId="1" nodeType="withEffect">
                                  <p:stCondLst>
                                    <p:cond delay="400"/>
                                  </p:stCondLst>
                                  <p:childTnLst>
                                    <p:animMotion origin="layout" path="M -2.08333E-6 -1.48148E-6 L 0.02097 -1.48148E-6 " pathEditMode="relative" rAng="0" ptsTypes="AA">
                                      <p:cBhvr>
                                        <p:cTn id="34" dur="750" spd="-100000" fill="hold"/>
                                        <p:tgtEl>
                                          <p:spTgt spid="1107"/>
                                        </p:tgtEl>
                                        <p:attrNameLst>
                                          <p:attrName>ppt_x</p:attrName>
                                          <p:attrName>ppt_y</p:attrName>
                                        </p:attrNameLst>
                                      </p:cBhvr>
                                      <p:rCtr x="1042" y="0"/>
                                    </p:animMotion>
                                  </p:childTnLst>
                                </p:cTn>
                              </p:par>
                              <p:par>
                                <p:cTn id="35" presetID="10" presetClass="entr" presetSubtype="0" fill="hold" nodeType="withEffect">
                                  <p:stCondLst>
                                    <p:cond delay="400"/>
                                  </p:stCondLst>
                                  <p:childTnLst>
                                    <p:set>
                                      <p:cBhvr>
                                        <p:cTn id="36" dur="1" fill="hold">
                                          <p:stCondLst>
                                            <p:cond delay="0"/>
                                          </p:stCondLst>
                                        </p:cTn>
                                        <p:tgtEl>
                                          <p:spTgt spid="1108"/>
                                        </p:tgtEl>
                                        <p:attrNameLst>
                                          <p:attrName>style.visibility</p:attrName>
                                        </p:attrNameLst>
                                      </p:cBhvr>
                                      <p:to>
                                        <p:strVal val="visible"/>
                                      </p:to>
                                    </p:set>
                                    <p:animEffect transition="in" filter="fade">
                                      <p:cBhvr>
                                        <p:cTn id="37" dur="500"/>
                                        <p:tgtEl>
                                          <p:spTgt spid="1108"/>
                                        </p:tgtEl>
                                      </p:cBhvr>
                                    </p:animEffect>
                                  </p:childTnLst>
                                </p:cTn>
                              </p:par>
                              <p:par>
                                <p:cTn id="38" presetID="63" presetClass="path" presetSubtype="0" decel="100000" fill="hold" nodeType="withEffect">
                                  <p:stCondLst>
                                    <p:cond delay="400"/>
                                  </p:stCondLst>
                                  <p:childTnLst>
                                    <p:animMotion origin="layout" path="M -2.08333E-6 1.85185E-6 L 0.02097 1.85185E-6 " pathEditMode="relative" rAng="0" ptsTypes="AA">
                                      <p:cBhvr>
                                        <p:cTn id="39" dur="750" spd="-100000" fill="hold"/>
                                        <p:tgtEl>
                                          <p:spTgt spid="1108"/>
                                        </p:tgtEl>
                                        <p:attrNameLst>
                                          <p:attrName>ppt_x</p:attrName>
                                          <p:attrName>ppt_y</p:attrName>
                                        </p:attrNameLst>
                                      </p:cBhvr>
                                      <p:rCtr x="1042" y="0"/>
                                    </p:animMotion>
                                  </p:childTnLst>
                                </p:cTn>
                              </p:par>
                              <p:par>
                                <p:cTn id="40" presetID="10" presetClass="entr" presetSubtype="0" fill="hold" nodeType="withEffect">
                                  <p:stCondLst>
                                    <p:cond delay="400"/>
                                  </p:stCondLst>
                                  <p:childTnLst>
                                    <p:set>
                                      <p:cBhvr>
                                        <p:cTn id="41" dur="1" fill="hold">
                                          <p:stCondLst>
                                            <p:cond delay="0"/>
                                          </p:stCondLst>
                                        </p:cTn>
                                        <p:tgtEl>
                                          <p:spTgt spid="1109"/>
                                        </p:tgtEl>
                                        <p:attrNameLst>
                                          <p:attrName>style.visibility</p:attrName>
                                        </p:attrNameLst>
                                      </p:cBhvr>
                                      <p:to>
                                        <p:strVal val="visible"/>
                                      </p:to>
                                    </p:set>
                                    <p:animEffect transition="in" filter="fade">
                                      <p:cBhvr>
                                        <p:cTn id="42" dur="500"/>
                                        <p:tgtEl>
                                          <p:spTgt spid="1109"/>
                                        </p:tgtEl>
                                      </p:cBhvr>
                                    </p:animEffect>
                                  </p:childTnLst>
                                </p:cTn>
                              </p:par>
                              <p:par>
                                <p:cTn id="43" presetID="63" presetClass="path" presetSubtype="0" decel="100000" fill="hold" nodeType="withEffect">
                                  <p:stCondLst>
                                    <p:cond delay="400"/>
                                  </p:stCondLst>
                                  <p:childTnLst>
                                    <p:animMotion origin="layout" path="M -2.08333E-6 -4.07407E-6 L 0.02097 -4.07407E-6 " pathEditMode="relative" rAng="0" ptsTypes="AA">
                                      <p:cBhvr>
                                        <p:cTn id="44" dur="750" spd="-100000" fill="hold"/>
                                        <p:tgtEl>
                                          <p:spTgt spid="1109"/>
                                        </p:tgtEl>
                                        <p:attrNameLst>
                                          <p:attrName>ppt_x</p:attrName>
                                          <p:attrName>ppt_y</p:attrName>
                                        </p:attrNameLst>
                                      </p:cBhvr>
                                      <p:rCtr x="1042" y="0"/>
                                    </p:animMotion>
                                  </p:childTnLst>
                                </p:cTn>
                              </p:par>
                              <p:par>
                                <p:cTn id="45" presetID="10" presetClass="entr" presetSubtype="0" fill="hold" nodeType="withEffect">
                                  <p:stCondLst>
                                    <p:cond delay="400"/>
                                  </p:stCondLst>
                                  <p:childTnLst>
                                    <p:set>
                                      <p:cBhvr>
                                        <p:cTn id="46" dur="1" fill="hold">
                                          <p:stCondLst>
                                            <p:cond delay="0"/>
                                          </p:stCondLst>
                                        </p:cTn>
                                        <p:tgtEl>
                                          <p:spTgt spid="1111"/>
                                        </p:tgtEl>
                                        <p:attrNameLst>
                                          <p:attrName>style.visibility</p:attrName>
                                        </p:attrNameLst>
                                      </p:cBhvr>
                                      <p:to>
                                        <p:strVal val="visible"/>
                                      </p:to>
                                    </p:set>
                                    <p:animEffect transition="in" filter="fade">
                                      <p:cBhvr>
                                        <p:cTn id="47" dur="500"/>
                                        <p:tgtEl>
                                          <p:spTgt spid="1111"/>
                                        </p:tgtEl>
                                      </p:cBhvr>
                                    </p:animEffect>
                                  </p:childTnLst>
                                </p:cTn>
                              </p:par>
                              <p:par>
                                <p:cTn id="48" presetID="63" presetClass="path" presetSubtype="0" decel="100000" fill="hold" nodeType="withEffect">
                                  <p:stCondLst>
                                    <p:cond delay="400"/>
                                  </p:stCondLst>
                                  <p:childTnLst>
                                    <p:animMotion origin="layout" path="M -2.08333E-6 -2.96296E-6 L 0.02097 -2.96296E-6 " pathEditMode="relative" rAng="0" ptsTypes="AA">
                                      <p:cBhvr>
                                        <p:cTn id="49" dur="750" spd="-100000" fill="hold"/>
                                        <p:tgtEl>
                                          <p:spTgt spid="1111"/>
                                        </p:tgtEl>
                                        <p:attrNameLst>
                                          <p:attrName>ppt_x</p:attrName>
                                          <p:attrName>ppt_y</p:attrName>
                                        </p:attrNameLst>
                                      </p:cBhvr>
                                      <p:rCtr x="1042" y="0"/>
                                    </p:animMotion>
                                  </p:childTnLst>
                                </p:cTn>
                              </p:par>
                              <p:par>
                                <p:cTn id="50" presetID="10" presetClass="entr" presetSubtype="0" fill="hold" grpId="0" nodeType="withEffect">
                                  <p:stCondLst>
                                    <p:cond delay="200"/>
                                  </p:stCondLst>
                                  <p:childTnLst>
                                    <p:set>
                                      <p:cBhvr>
                                        <p:cTn id="51" dur="1" fill="hold">
                                          <p:stCondLst>
                                            <p:cond delay="0"/>
                                          </p:stCondLst>
                                        </p:cTn>
                                        <p:tgtEl>
                                          <p:spTgt spid="1112"/>
                                        </p:tgtEl>
                                        <p:attrNameLst>
                                          <p:attrName>style.visibility</p:attrName>
                                        </p:attrNameLst>
                                      </p:cBhvr>
                                      <p:to>
                                        <p:strVal val="visible"/>
                                      </p:to>
                                    </p:set>
                                    <p:animEffect transition="in" filter="fade">
                                      <p:cBhvr>
                                        <p:cTn id="52" dur="500"/>
                                        <p:tgtEl>
                                          <p:spTgt spid="1112"/>
                                        </p:tgtEl>
                                      </p:cBhvr>
                                    </p:animEffect>
                                  </p:childTnLst>
                                </p:cTn>
                              </p:par>
                              <p:par>
                                <p:cTn id="53" presetID="42" presetClass="path" presetSubtype="0" decel="100000" fill="hold" grpId="1" nodeType="withEffect">
                                  <p:stCondLst>
                                    <p:cond delay="200"/>
                                  </p:stCondLst>
                                  <p:childTnLst>
                                    <p:animMotion origin="layout" path="M -2.08333E-6 -2.96296E-6 L -2.08333E-6 0.03797 " pathEditMode="relative" rAng="0" ptsTypes="AA">
                                      <p:cBhvr>
                                        <p:cTn id="54" dur="750" spd="-100000" fill="hold"/>
                                        <p:tgtEl>
                                          <p:spTgt spid="1112"/>
                                        </p:tgtEl>
                                        <p:attrNameLst>
                                          <p:attrName>ppt_x</p:attrName>
                                          <p:attrName>ppt_y</p:attrName>
                                        </p:attrNameLst>
                                      </p:cBhvr>
                                      <p:rCtr x="0" y="1898"/>
                                    </p:animMotion>
                                  </p:childTnLst>
                                </p:cTn>
                              </p:par>
                              <p:par>
                                <p:cTn id="55" presetID="10" presetClass="entr" presetSubtype="0" fill="hold" grpId="0" nodeType="withEffect">
                                  <p:stCondLst>
                                    <p:cond delay="200"/>
                                  </p:stCondLst>
                                  <p:childTnLst>
                                    <p:set>
                                      <p:cBhvr>
                                        <p:cTn id="56" dur="1" fill="hold">
                                          <p:stCondLst>
                                            <p:cond delay="0"/>
                                          </p:stCondLst>
                                        </p:cTn>
                                        <p:tgtEl>
                                          <p:spTgt spid="1113"/>
                                        </p:tgtEl>
                                        <p:attrNameLst>
                                          <p:attrName>style.visibility</p:attrName>
                                        </p:attrNameLst>
                                      </p:cBhvr>
                                      <p:to>
                                        <p:strVal val="visible"/>
                                      </p:to>
                                    </p:set>
                                    <p:animEffect transition="in" filter="fade">
                                      <p:cBhvr>
                                        <p:cTn id="57" dur="500"/>
                                        <p:tgtEl>
                                          <p:spTgt spid="1113"/>
                                        </p:tgtEl>
                                      </p:cBhvr>
                                    </p:animEffect>
                                  </p:childTnLst>
                                </p:cTn>
                              </p:par>
                              <p:par>
                                <p:cTn id="58" presetID="42" presetClass="path" presetSubtype="0" decel="100000" fill="hold" grpId="1" nodeType="withEffect">
                                  <p:stCondLst>
                                    <p:cond delay="200"/>
                                  </p:stCondLst>
                                  <p:childTnLst>
                                    <p:animMotion origin="layout" path="M -2.08333E-6 4.07407E-6 L -2.08333E-6 0.03796 " pathEditMode="relative" rAng="0" ptsTypes="AA">
                                      <p:cBhvr>
                                        <p:cTn id="59" dur="750" spd="-100000" fill="hold"/>
                                        <p:tgtEl>
                                          <p:spTgt spid="1113"/>
                                        </p:tgtEl>
                                        <p:attrNameLst>
                                          <p:attrName>ppt_x</p:attrName>
                                          <p:attrName>ppt_y</p:attrName>
                                        </p:attrNameLst>
                                      </p:cBhvr>
                                      <p:rCtr x="0" y="1898"/>
                                    </p:animMotion>
                                  </p:childTnLst>
                                </p:cTn>
                              </p:par>
                              <p:par>
                                <p:cTn id="60" presetID="22" presetClass="entr" presetSubtype="8" fill="hold" nodeType="withEffect">
                                  <p:stCondLst>
                                    <p:cond delay="600"/>
                                  </p:stCondLst>
                                  <p:childTnLst>
                                    <p:set>
                                      <p:cBhvr>
                                        <p:cTn id="61" dur="1" fill="hold">
                                          <p:stCondLst>
                                            <p:cond delay="0"/>
                                          </p:stCondLst>
                                        </p:cTn>
                                        <p:tgtEl>
                                          <p:spTgt spid="1114"/>
                                        </p:tgtEl>
                                        <p:attrNameLst>
                                          <p:attrName>style.visibility</p:attrName>
                                        </p:attrNameLst>
                                      </p:cBhvr>
                                      <p:to>
                                        <p:strVal val="visible"/>
                                      </p:to>
                                    </p:set>
                                    <p:animEffect transition="in" filter="wipe(left)">
                                      <p:cBhvr>
                                        <p:cTn id="62" dur="500"/>
                                        <p:tgtEl>
                                          <p:spTgt spid="1114"/>
                                        </p:tgtEl>
                                      </p:cBhvr>
                                    </p:animEffect>
                                  </p:childTnLst>
                                </p:cTn>
                              </p:par>
                              <p:par>
                                <p:cTn id="63" presetID="10" presetClass="entr" presetSubtype="0" fill="hold" grpId="0" nodeType="withEffect">
                                  <p:stCondLst>
                                    <p:cond delay="600"/>
                                  </p:stCondLst>
                                  <p:childTnLst>
                                    <p:set>
                                      <p:cBhvr>
                                        <p:cTn id="64" dur="1" fill="hold">
                                          <p:stCondLst>
                                            <p:cond delay="0"/>
                                          </p:stCondLst>
                                        </p:cTn>
                                        <p:tgtEl>
                                          <p:spTgt spid="1100"/>
                                        </p:tgtEl>
                                        <p:attrNameLst>
                                          <p:attrName>style.visibility</p:attrName>
                                        </p:attrNameLst>
                                      </p:cBhvr>
                                      <p:to>
                                        <p:strVal val="visible"/>
                                      </p:to>
                                    </p:set>
                                    <p:animEffect transition="in" filter="fade">
                                      <p:cBhvr>
                                        <p:cTn id="65" dur="500"/>
                                        <p:tgtEl>
                                          <p:spTgt spid="1100"/>
                                        </p:tgtEl>
                                      </p:cBhvr>
                                    </p:animEffect>
                                  </p:childTnLst>
                                </p:cTn>
                              </p:par>
                              <p:par>
                                <p:cTn id="66" presetID="42" presetClass="path" presetSubtype="0" decel="100000" fill="hold" grpId="1" nodeType="withEffect">
                                  <p:stCondLst>
                                    <p:cond delay="600"/>
                                  </p:stCondLst>
                                  <p:childTnLst>
                                    <p:animMotion origin="layout" path="M -1.66667E-6 -3.7037E-6 L -1.66667E-6 0.03797 " pathEditMode="relative" rAng="0" ptsTypes="AA">
                                      <p:cBhvr>
                                        <p:cTn id="67" dur="750" spd="-100000" fill="hold"/>
                                        <p:tgtEl>
                                          <p:spTgt spid="1100"/>
                                        </p:tgtEl>
                                        <p:attrNameLst>
                                          <p:attrName>ppt_x</p:attrName>
                                          <p:attrName>ppt_y</p:attrName>
                                        </p:attrNameLst>
                                      </p:cBhvr>
                                      <p:rCtr x="0" y="1898"/>
                                    </p:animMotion>
                                  </p:childTnLst>
                                </p:cTn>
                              </p:par>
                              <p:par>
                                <p:cTn id="68" presetID="10" presetClass="entr" presetSubtype="0" fill="hold" nodeType="withEffect">
                                  <p:stCondLst>
                                    <p:cond delay="600"/>
                                  </p:stCondLst>
                                  <p:childTnLst>
                                    <p:set>
                                      <p:cBhvr>
                                        <p:cTn id="69" dur="1" fill="hold">
                                          <p:stCondLst>
                                            <p:cond delay="0"/>
                                          </p:stCondLst>
                                        </p:cTn>
                                        <p:tgtEl>
                                          <p:spTgt spid="1115"/>
                                        </p:tgtEl>
                                        <p:attrNameLst>
                                          <p:attrName>style.visibility</p:attrName>
                                        </p:attrNameLst>
                                      </p:cBhvr>
                                      <p:to>
                                        <p:strVal val="visible"/>
                                      </p:to>
                                    </p:set>
                                    <p:animEffect transition="in" filter="fade">
                                      <p:cBhvr>
                                        <p:cTn id="70" dur="500"/>
                                        <p:tgtEl>
                                          <p:spTgt spid="1115"/>
                                        </p:tgtEl>
                                      </p:cBhvr>
                                    </p:animEffect>
                                  </p:childTnLst>
                                </p:cTn>
                              </p:par>
                              <p:par>
                                <p:cTn id="71" presetID="42" presetClass="path" presetSubtype="0" decel="100000" fill="hold" nodeType="withEffect">
                                  <p:stCondLst>
                                    <p:cond delay="600"/>
                                  </p:stCondLst>
                                  <p:childTnLst>
                                    <p:animMotion origin="layout" path="M -1.66667E-6 3.33333E-6 L -1.66667E-6 0.03796 " pathEditMode="relative" rAng="0" ptsTypes="AA">
                                      <p:cBhvr>
                                        <p:cTn id="72" dur="750" spd="-100000" fill="hold"/>
                                        <p:tgtEl>
                                          <p:spTgt spid="1115"/>
                                        </p:tgtEl>
                                        <p:attrNameLst>
                                          <p:attrName>ppt_x</p:attrName>
                                          <p:attrName>ppt_y</p:attrName>
                                        </p:attrNameLst>
                                      </p:cBhvr>
                                      <p:rCtr x="0" y="1898"/>
                                    </p:animMotion>
                                  </p:childTnLst>
                                </p:cTn>
                              </p:par>
                              <p:par>
                                <p:cTn id="73" presetID="10" presetClass="entr" presetSubtype="0" fill="hold" grpId="0" nodeType="withEffect">
                                  <p:stCondLst>
                                    <p:cond delay="600"/>
                                  </p:stCondLst>
                                  <p:childTnLst>
                                    <p:set>
                                      <p:cBhvr>
                                        <p:cTn id="74" dur="1" fill="hold">
                                          <p:stCondLst>
                                            <p:cond delay="0"/>
                                          </p:stCondLst>
                                        </p:cTn>
                                        <p:tgtEl>
                                          <p:spTgt spid="1077"/>
                                        </p:tgtEl>
                                        <p:attrNameLst>
                                          <p:attrName>style.visibility</p:attrName>
                                        </p:attrNameLst>
                                      </p:cBhvr>
                                      <p:to>
                                        <p:strVal val="visible"/>
                                      </p:to>
                                    </p:set>
                                    <p:animEffect transition="in" filter="fade">
                                      <p:cBhvr>
                                        <p:cTn id="75" dur="500"/>
                                        <p:tgtEl>
                                          <p:spTgt spid="1077"/>
                                        </p:tgtEl>
                                      </p:cBhvr>
                                    </p:animEffect>
                                  </p:childTnLst>
                                </p:cTn>
                              </p:par>
                              <p:par>
                                <p:cTn id="76" presetID="42" presetClass="path" presetSubtype="0" decel="100000" fill="hold" grpId="1" nodeType="withEffect">
                                  <p:stCondLst>
                                    <p:cond delay="600"/>
                                  </p:stCondLst>
                                  <p:childTnLst>
                                    <p:animMotion origin="layout" path="M -1.66667E-6 3.33333E-6 L -1.66667E-6 0.03796 " pathEditMode="relative" rAng="0" ptsTypes="AA">
                                      <p:cBhvr>
                                        <p:cTn id="77" dur="750" spd="-100000" fill="hold"/>
                                        <p:tgtEl>
                                          <p:spTgt spid="1077"/>
                                        </p:tgtEl>
                                        <p:attrNameLst>
                                          <p:attrName>ppt_x</p:attrName>
                                          <p:attrName>ppt_y</p:attrName>
                                        </p:attrNameLst>
                                      </p:cBhvr>
                                      <p:rCtr x="0" y="1898"/>
                                    </p:animMotion>
                                  </p:childTnLst>
                                </p:cTn>
                              </p:par>
                              <p:par>
                                <p:cTn id="78" presetID="10" presetClass="entr" presetSubtype="0" fill="hold" nodeType="withEffect">
                                  <p:stCondLst>
                                    <p:cond delay="600"/>
                                  </p:stCondLst>
                                  <p:childTnLst>
                                    <p:set>
                                      <p:cBhvr>
                                        <p:cTn id="79" dur="1" fill="hold">
                                          <p:stCondLst>
                                            <p:cond delay="0"/>
                                          </p:stCondLst>
                                        </p:cTn>
                                        <p:tgtEl>
                                          <p:spTgt spid="1067"/>
                                        </p:tgtEl>
                                        <p:attrNameLst>
                                          <p:attrName>style.visibility</p:attrName>
                                        </p:attrNameLst>
                                      </p:cBhvr>
                                      <p:to>
                                        <p:strVal val="visible"/>
                                      </p:to>
                                    </p:set>
                                    <p:animEffect transition="in" filter="fade">
                                      <p:cBhvr>
                                        <p:cTn id="80" dur="500"/>
                                        <p:tgtEl>
                                          <p:spTgt spid="1067"/>
                                        </p:tgtEl>
                                      </p:cBhvr>
                                    </p:animEffect>
                                  </p:childTnLst>
                                </p:cTn>
                              </p:par>
                              <p:par>
                                <p:cTn id="81" presetID="42" presetClass="path" presetSubtype="0" decel="100000" fill="hold" nodeType="withEffect">
                                  <p:stCondLst>
                                    <p:cond delay="600"/>
                                  </p:stCondLst>
                                  <p:childTnLst>
                                    <p:animMotion origin="layout" path="M -1.66667E-6 3.33333E-6 L -1.66667E-6 0.03796 " pathEditMode="relative" rAng="0" ptsTypes="AA">
                                      <p:cBhvr>
                                        <p:cTn id="82" dur="750" spd="-100000" fill="hold"/>
                                        <p:tgtEl>
                                          <p:spTgt spid="1067"/>
                                        </p:tgtEl>
                                        <p:attrNameLst>
                                          <p:attrName>ppt_x</p:attrName>
                                          <p:attrName>ppt_y</p:attrName>
                                        </p:attrNameLst>
                                      </p:cBhvr>
                                      <p:rCtr x="0" y="1898"/>
                                    </p:animMotion>
                                  </p:childTnLst>
                                </p:cTn>
                              </p:par>
                              <p:par>
                                <p:cTn id="83" presetID="10" presetClass="entr" presetSubtype="0" fill="hold" grpId="0" nodeType="withEffect">
                                  <p:stCondLst>
                                    <p:cond delay="600"/>
                                  </p:stCondLst>
                                  <p:childTnLst>
                                    <p:set>
                                      <p:cBhvr>
                                        <p:cTn id="84" dur="1" fill="hold">
                                          <p:stCondLst>
                                            <p:cond delay="0"/>
                                          </p:stCondLst>
                                        </p:cTn>
                                        <p:tgtEl>
                                          <p:spTgt spid="1068"/>
                                        </p:tgtEl>
                                        <p:attrNameLst>
                                          <p:attrName>style.visibility</p:attrName>
                                        </p:attrNameLst>
                                      </p:cBhvr>
                                      <p:to>
                                        <p:strVal val="visible"/>
                                      </p:to>
                                    </p:set>
                                    <p:animEffect transition="in" filter="fade">
                                      <p:cBhvr>
                                        <p:cTn id="85" dur="500"/>
                                        <p:tgtEl>
                                          <p:spTgt spid="1068"/>
                                        </p:tgtEl>
                                      </p:cBhvr>
                                    </p:animEffect>
                                  </p:childTnLst>
                                </p:cTn>
                              </p:par>
                              <p:par>
                                <p:cTn id="86" presetID="42" presetClass="path" presetSubtype="0" decel="100000" fill="hold" grpId="1" nodeType="withEffect">
                                  <p:stCondLst>
                                    <p:cond delay="600"/>
                                  </p:stCondLst>
                                  <p:childTnLst>
                                    <p:animMotion origin="layout" path="M -1.66667E-6 3.33333E-6 L -1.66667E-6 0.03796 " pathEditMode="relative" rAng="0" ptsTypes="AA">
                                      <p:cBhvr>
                                        <p:cTn id="87" dur="750" spd="-100000" fill="hold"/>
                                        <p:tgtEl>
                                          <p:spTgt spid="1068"/>
                                        </p:tgtEl>
                                        <p:attrNameLst>
                                          <p:attrName>ppt_x</p:attrName>
                                          <p:attrName>ppt_y</p:attrName>
                                        </p:attrNameLst>
                                      </p:cBhvr>
                                      <p:rCtr x="0" y="1898"/>
                                    </p:animMotion>
                                  </p:childTnLst>
                                </p:cTn>
                              </p:par>
                              <p:par>
                                <p:cTn id="88" presetID="10" presetClass="entr" presetSubtype="0" fill="hold" nodeType="withEffect">
                                  <p:stCondLst>
                                    <p:cond delay="600"/>
                                  </p:stCondLst>
                                  <p:childTnLst>
                                    <p:set>
                                      <p:cBhvr>
                                        <p:cTn id="89" dur="1" fill="hold">
                                          <p:stCondLst>
                                            <p:cond delay="0"/>
                                          </p:stCondLst>
                                        </p:cTn>
                                        <p:tgtEl>
                                          <p:spTgt spid="1116"/>
                                        </p:tgtEl>
                                        <p:attrNameLst>
                                          <p:attrName>style.visibility</p:attrName>
                                        </p:attrNameLst>
                                      </p:cBhvr>
                                      <p:to>
                                        <p:strVal val="visible"/>
                                      </p:to>
                                    </p:set>
                                    <p:animEffect transition="in" filter="fade">
                                      <p:cBhvr>
                                        <p:cTn id="90" dur="500"/>
                                        <p:tgtEl>
                                          <p:spTgt spid="1116"/>
                                        </p:tgtEl>
                                      </p:cBhvr>
                                    </p:animEffect>
                                  </p:childTnLst>
                                </p:cTn>
                              </p:par>
                              <p:par>
                                <p:cTn id="91" presetID="42" presetClass="path" presetSubtype="0" decel="100000" fill="hold" nodeType="withEffect">
                                  <p:stCondLst>
                                    <p:cond delay="600"/>
                                  </p:stCondLst>
                                  <p:childTnLst>
                                    <p:animMotion origin="layout" path="M -1.66667E-6 3.33333E-6 L -1.66667E-6 0.03796 " pathEditMode="relative" rAng="0" ptsTypes="AA">
                                      <p:cBhvr>
                                        <p:cTn id="92" dur="750" spd="-100000" fill="hold"/>
                                        <p:tgtEl>
                                          <p:spTgt spid="1116"/>
                                        </p:tgtEl>
                                        <p:attrNameLst>
                                          <p:attrName>ppt_x</p:attrName>
                                          <p:attrName>ppt_y</p:attrName>
                                        </p:attrNameLst>
                                      </p:cBhvr>
                                      <p:rCtr x="0" y="1898"/>
                                    </p:animMotion>
                                  </p:childTnLst>
                                </p:cTn>
                              </p:par>
                              <p:par>
                                <p:cTn id="93" presetID="10" presetClass="entr" presetSubtype="0" fill="hold" grpId="0" nodeType="withEffect">
                                  <p:stCondLst>
                                    <p:cond delay="600"/>
                                  </p:stCondLst>
                                  <p:childTnLst>
                                    <p:set>
                                      <p:cBhvr>
                                        <p:cTn id="94" dur="1" fill="hold">
                                          <p:stCondLst>
                                            <p:cond delay="0"/>
                                          </p:stCondLst>
                                        </p:cTn>
                                        <p:tgtEl>
                                          <p:spTgt spid="1061"/>
                                        </p:tgtEl>
                                        <p:attrNameLst>
                                          <p:attrName>style.visibility</p:attrName>
                                        </p:attrNameLst>
                                      </p:cBhvr>
                                      <p:to>
                                        <p:strVal val="visible"/>
                                      </p:to>
                                    </p:set>
                                    <p:animEffect transition="in" filter="fade">
                                      <p:cBhvr>
                                        <p:cTn id="95" dur="500"/>
                                        <p:tgtEl>
                                          <p:spTgt spid="1061"/>
                                        </p:tgtEl>
                                      </p:cBhvr>
                                    </p:animEffect>
                                  </p:childTnLst>
                                </p:cTn>
                              </p:par>
                              <p:par>
                                <p:cTn id="96" presetID="42" presetClass="path" presetSubtype="0" decel="100000" fill="hold" grpId="1" nodeType="withEffect">
                                  <p:stCondLst>
                                    <p:cond delay="600"/>
                                  </p:stCondLst>
                                  <p:childTnLst>
                                    <p:animMotion origin="layout" path="M -1.66667E-6 3.33333E-6 L -1.66667E-6 0.03796 " pathEditMode="relative" rAng="0" ptsTypes="AA">
                                      <p:cBhvr>
                                        <p:cTn id="97" dur="750" spd="-100000" fill="hold"/>
                                        <p:tgtEl>
                                          <p:spTgt spid="1061"/>
                                        </p:tgtEl>
                                        <p:attrNameLst>
                                          <p:attrName>ppt_x</p:attrName>
                                          <p:attrName>ppt_y</p:attrName>
                                        </p:attrNameLst>
                                      </p:cBhvr>
                                      <p:rCtr x="0" y="1898"/>
                                    </p:animMotion>
                                  </p:childTnLst>
                                </p:cTn>
                              </p:par>
                              <p:par>
                                <p:cTn id="98" presetID="10" presetClass="entr" presetSubtype="0" fill="hold" nodeType="withEffect">
                                  <p:stCondLst>
                                    <p:cond delay="600"/>
                                  </p:stCondLst>
                                  <p:childTnLst>
                                    <p:set>
                                      <p:cBhvr>
                                        <p:cTn id="99" dur="1" fill="hold">
                                          <p:stCondLst>
                                            <p:cond delay="0"/>
                                          </p:stCondLst>
                                        </p:cTn>
                                        <p:tgtEl>
                                          <p:spTgt spid="1087"/>
                                        </p:tgtEl>
                                        <p:attrNameLst>
                                          <p:attrName>style.visibility</p:attrName>
                                        </p:attrNameLst>
                                      </p:cBhvr>
                                      <p:to>
                                        <p:strVal val="visible"/>
                                      </p:to>
                                    </p:set>
                                    <p:animEffect transition="in" filter="fade">
                                      <p:cBhvr>
                                        <p:cTn id="100" dur="500"/>
                                        <p:tgtEl>
                                          <p:spTgt spid="1087"/>
                                        </p:tgtEl>
                                      </p:cBhvr>
                                    </p:animEffect>
                                  </p:childTnLst>
                                </p:cTn>
                              </p:par>
                              <p:par>
                                <p:cTn id="101" presetID="42" presetClass="path" presetSubtype="0" decel="100000" fill="hold" nodeType="withEffect">
                                  <p:stCondLst>
                                    <p:cond delay="600"/>
                                  </p:stCondLst>
                                  <p:childTnLst>
                                    <p:animMotion origin="layout" path="M -1.66667E-6 3.33333E-6 L -1.66667E-6 0.03796 " pathEditMode="relative" rAng="0" ptsTypes="AA">
                                      <p:cBhvr>
                                        <p:cTn id="102" dur="750" spd="-100000" fill="hold"/>
                                        <p:tgtEl>
                                          <p:spTgt spid="1087"/>
                                        </p:tgtEl>
                                        <p:attrNameLst>
                                          <p:attrName>ppt_x</p:attrName>
                                          <p:attrName>ppt_y</p:attrName>
                                        </p:attrNameLst>
                                      </p:cBhvr>
                                      <p:rCtr x="0" y="1898"/>
                                    </p:animMotion>
                                  </p:childTnLst>
                                </p:cTn>
                              </p:par>
                              <p:par>
                                <p:cTn id="103" presetID="10" presetClass="entr" presetSubtype="0" fill="hold" grpId="0" nodeType="withEffect">
                                  <p:stCondLst>
                                    <p:cond delay="600"/>
                                  </p:stCondLst>
                                  <p:childTnLst>
                                    <p:set>
                                      <p:cBhvr>
                                        <p:cTn id="104" dur="1" fill="hold">
                                          <p:stCondLst>
                                            <p:cond delay="0"/>
                                          </p:stCondLst>
                                        </p:cTn>
                                        <p:tgtEl>
                                          <p:spTgt spid="1084"/>
                                        </p:tgtEl>
                                        <p:attrNameLst>
                                          <p:attrName>style.visibility</p:attrName>
                                        </p:attrNameLst>
                                      </p:cBhvr>
                                      <p:to>
                                        <p:strVal val="visible"/>
                                      </p:to>
                                    </p:set>
                                    <p:animEffect transition="in" filter="fade">
                                      <p:cBhvr>
                                        <p:cTn id="105" dur="500"/>
                                        <p:tgtEl>
                                          <p:spTgt spid="1084"/>
                                        </p:tgtEl>
                                      </p:cBhvr>
                                    </p:animEffect>
                                  </p:childTnLst>
                                </p:cTn>
                              </p:par>
                              <p:par>
                                <p:cTn id="106" presetID="42" presetClass="path" presetSubtype="0" decel="100000" fill="hold" grpId="1" nodeType="withEffect">
                                  <p:stCondLst>
                                    <p:cond delay="600"/>
                                  </p:stCondLst>
                                  <p:childTnLst>
                                    <p:animMotion origin="layout" path="M -1.66667E-6 3.33333E-6 L -1.66667E-6 0.03796 " pathEditMode="relative" rAng="0" ptsTypes="AA">
                                      <p:cBhvr>
                                        <p:cTn id="107" dur="750" spd="-100000" fill="hold"/>
                                        <p:tgtEl>
                                          <p:spTgt spid="1084"/>
                                        </p:tgtEl>
                                        <p:attrNameLst>
                                          <p:attrName>ppt_x</p:attrName>
                                          <p:attrName>ppt_y</p:attrName>
                                        </p:attrNameLst>
                                      </p:cBhvr>
                                      <p:rCtr x="0" y="1898"/>
                                    </p:animMotion>
                                  </p:childTnLst>
                                </p:cTn>
                              </p:par>
                              <p:par>
                                <p:cTn id="108" presetID="10" presetClass="entr" presetSubtype="0" fill="hold" nodeType="withEffect">
                                  <p:stCondLst>
                                    <p:cond delay="600"/>
                                  </p:stCondLst>
                                  <p:childTnLst>
                                    <p:set>
                                      <p:cBhvr>
                                        <p:cTn id="109" dur="1" fill="hold">
                                          <p:stCondLst>
                                            <p:cond delay="0"/>
                                          </p:stCondLst>
                                        </p:cTn>
                                        <p:tgtEl>
                                          <p:spTgt spid="1055"/>
                                        </p:tgtEl>
                                        <p:attrNameLst>
                                          <p:attrName>style.visibility</p:attrName>
                                        </p:attrNameLst>
                                      </p:cBhvr>
                                      <p:to>
                                        <p:strVal val="visible"/>
                                      </p:to>
                                    </p:set>
                                    <p:animEffect transition="in" filter="fade">
                                      <p:cBhvr>
                                        <p:cTn id="110" dur="500"/>
                                        <p:tgtEl>
                                          <p:spTgt spid="1055"/>
                                        </p:tgtEl>
                                      </p:cBhvr>
                                    </p:animEffect>
                                  </p:childTnLst>
                                </p:cTn>
                              </p:par>
                              <p:par>
                                <p:cTn id="111" presetID="42" presetClass="path" presetSubtype="0" decel="100000" fill="hold" nodeType="withEffect">
                                  <p:stCondLst>
                                    <p:cond delay="600"/>
                                  </p:stCondLst>
                                  <p:childTnLst>
                                    <p:animMotion origin="layout" path="M -1.66667E-6 3.33333E-6 L -1.66667E-6 0.03796 " pathEditMode="relative" rAng="0" ptsTypes="AA">
                                      <p:cBhvr>
                                        <p:cTn id="112" dur="750" spd="-100000" fill="hold"/>
                                        <p:tgtEl>
                                          <p:spTgt spid="1055"/>
                                        </p:tgtEl>
                                        <p:attrNameLst>
                                          <p:attrName>ppt_x</p:attrName>
                                          <p:attrName>ppt_y</p:attrName>
                                        </p:attrNameLst>
                                      </p:cBhvr>
                                      <p:rCtr x="0" y="1898"/>
                                    </p:animMotion>
                                  </p:childTnLst>
                                </p:cTn>
                              </p:par>
                              <p:par>
                                <p:cTn id="113" presetID="10" presetClass="entr" presetSubtype="0" fill="hold" grpId="0" nodeType="withEffect">
                                  <p:stCondLst>
                                    <p:cond delay="600"/>
                                  </p:stCondLst>
                                  <p:childTnLst>
                                    <p:set>
                                      <p:cBhvr>
                                        <p:cTn id="114" dur="1" fill="hold">
                                          <p:stCondLst>
                                            <p:cond delay="0"/>
                                          </p:stCondLst>
                                        </p:cTn>
                                        <p:tgtEl>
                                          <p:spTgt spid="1053"/>
                                        </p:tgtEl>
                                        <p:attrNameLst>
                                          <p:attrName>style.visibility</p:attrName>
                                        </p:attrNameLst>
                                      </p:cBhvr>
                                      <p:to>
                                        <p:strVal val="visible"/>
                                      </p:to>
                                    </p:set>
                                    <p:animEffect transition="in" filter="fade">
                                      <p:cBhvr>
                                        <p:cTn id="115" dur="500"/>
                                        <p:tgtEl>
                                          <p:spTgt spid="1053"/>
                                        </p:tgtEl>
                                      </p:cBhvr>
                                    </p:animEffect>
                                  </p:childTnLst>
                                </p:cTn>
                              </p:par>
                              <p:par>
                                <p:cTn id="116" presetID="42" presetClass="path" presetSubtype="0" decel="100000" fill="hold" grpId="1" nodeType="withEffect">
                                  <p:stCondLst>
                                    <p:cond delay="600"/>
                                  </p:stCondLst>
                                  <p:childTnLst>
                                    <p:animMotion origin="layout" path="M -1.66667E-6 3.33333E-6 L -1.66667E-6 0.03796 " pathEditMode="relative" rAng="0" ptsTypes="AA">
                                      <p:cBhvr>
                                        <p:cTn id="117" dur="750" spd="-100000" fill="hold"/>
                                        <p:tgtEl>
                                          <p:spTgt spid="1053"/>
                                        </p:tgtEl>
                                        <p:attrNameLst>
                                          <p:attrName>ppt_x</p:attrName>
                                          <p:attrName>ppt_y</p:attrName>
                                        </p:attrNameLst>
                                      </p:cBhvr>
                                      <p:rCtr x="0" y="1898"/>
                                    </p:animMotion>
                                  </p:childTnLst>
                                </p:cTn>
                              </p:par>
                              <p:par>
                                <p:cTn id="118" presetID="22" presetClass="entr" presetSubtype="8" fill="hold" nodeType="withEffect">
                                  <p:stCondLst>
                                    <p:cond delay="1000"/>
                                  </p:stCondLst>
                                  <p:childTnLst>
                                    <p:set>
                                      <p:cBhvr>
                                        <p:cTn id="119" dur="1" fill="hold">
                                          <p:stCondLst>
                                            <p:cond delay="0"/>
                                          </p:stCondLst>
                                        </p:cTn>
                                        <p:tgtEl>
                                          <p:spTgt spid="1133"/>
                                        </p:tgtEl>
                                        <p:attrNameLst>
                                          <p:attrName>style.visibility</p:attrName>
                                        </p:attrNameLst>
                                      </p:cBhvr>
                                      <p:to>
                                        <p:strVal val="visible"/>
                                      </p:to>
                                    </p:set>
                                    <p:animEffect transition="in" filter="wipe(left)">
                                      <p:cBhvr>
                                        <p:cTn id="120" dur="500"/>
                                        <p:tgtEl>
                                          <p:spTgt spid="1133"/>
                                        </p:tgtEl>
                                      </p:cBhvr>
                                    </p:animEffect>
                                  </p:childTnLst>
                                </p:cTn>
                              </p:par>
                              <p:par>
                                <p:cTn id="121" presetID="10" presetClass="entr" presetSubtype="0" fill="hold" grpId="0" nodeType="withEffect">
                                  <p:stCondLst>
                                    <p:cond delay="1000"/>
                                  </p:stCondLst>
                                  <p:childTnLst>
                                    <p:set>
                                      <p:cBhvr>
                                        <p:cTn id="122" dur="1" fill="hold">
                                          <p:stCondLst>
                                            <p:cond delay="0"/>
                                          </p:stCondLst>
                                        </p:cTn>
                                        <p:tgtEl>
                                          <p:spTgt spid="3"/>
                                        </p:tgtEl>
                                        <p:attrNameLst>
                                          <p:attrName>style.visibility</p:attrName>
                                        </p:attrNameLst>
                                      </p:cBhvr>
                                      <p:to>
                                        <p:strVal val="visible"/>
                                      </p:to>
                                    </p:set>
                                    <p:animEffect transition="in" filter="fade">
                                      <p:cBhvr>
                                        <p:cTn id="123" dur="500"/>
                                        <p:tgtEl>
                                          <p:spTgt spid="3"/>
                                        </p:tgtEl>
                                      </p:cBhvr>
                                    </p:animEffect>
                                  </p:childTnLst>
                                </p:cTn>
                              </p:par>
                              <p:par>
                                <p:cTn id="124" presetID="42" presetClass="path" presetSubtype="0" decel="100000" fill="hold" grpId="1" nodeType="withEffect">
                                  <p:stCondLst>
                                    <p:cond delay="1000"/>
                                  </p:stCondLst>
                                  <p:childTnLst>
                                    <p:animMotion origin="layout" path="M 4.16667E-7 -2.96296E-6 L 4.16667E-7 0.03797 " pathEditMode="relative" rAng="0" ptsTypes="AA">
                                      <p:cBhvr>
                                        <p:cTn id="125" dur="750" spd="-100000" fill="hold"/>
                                        <p:tgtEl>
                                          <p:spTgt spid="3"/>
                                        </p:tgtEl>
                                        <p:attrNameLst>
                                          <p:attrName>ppt_x</p:attrName>
                                          <p:attrName>ppt_y</p:attrName>
                                        </p:attrNameLst>
                                      </p:cBhvr>
                                      <p:rCtr x="0" y="1898"/>
                                    </p:animMotion>
                                  </p:childTnLst>
                                </p:cTn>
                              </p:par>
                              <p:par>
                                <p:cTn id="126" presetID="10" presetClass="entr" presetSubtype="0" fill="hold" grpId="0" nodeType="withEffect">
                                  <p:stCondLst>
                                    <p:cond delay="1000"/>
                                  </p:stCondLst>
                                  <p:childTnLst>
                                    <p:set>
                                      <p:cBhvr>
                                        <p:cTn id="127" dur="1" fill="hold">
                                          <p:stCondLst>
                                            <p:cond delay="0"/>
                                          </p:stCondLst>
                                        </p:cTn>
                                        <p:tgtEl>
                                          <p:spTgt spid="8"/>
                                        </p:tgtEl>
                                        <p:attrNameLst>
                                          <p:attrName>style.visibility</p:attrName>
                                        </p:attrNameLst>
                                      </p:cBhvr>
                                      <p:to>
                                        <p:strVal val="visible"/>
                                      </p:to>
                                    </p:set>
                                    <p:animEffect transition="in" filter="fade">
                                      <p:cBhvr>
                                        <p:cTn id="128" dur="500"/>
                                        <p:tgtEl>
                                          <p:spTgt spid="8"/>
                                        </p:tgtEl>
                                      </p:cBhvr>
                                    </p:animEffect>
                                  </p:childTnLst>
                                </p:cTn>
                              </p:par>
                              <p:par>
                                <p:cTn id="129" presetID="42" presetClass="path" presetSubtype="0" decel="100000" fill="hold" grpId="1" nodeType="withEffect">
                                  <p:stCondLst>
                                    <p:cond delay="1000"/>
                                  </p:stCondLst>
                                  <p:childTnLst>
                                    <p:animMotion origin="layout" path="M -1.66667E-6 3.33333E-6 L -1.66667E-6 0.03796 " pathEditMode="relative" rAng="0" ptsTypes="AA">
                                      <p:cBhvr>
                                        <p:cTn id="130" dur="750" spd="-100000" fill="hold"/>
                                        <p:tgtEl>
                                          <p:spTgt spid="8"/>
                                        </p:tgtEl>
                                        <p:attrNameLst>
                                          <p:attrName>ppt_x</p:attrName>
                                          <p:attrName>ppt_y</p:attrName>
                                        </p:attrNameLst>
                                      </p:cBhvr>
                                      <p:rCtr x="0" y="1898"/>
                                    </p:animMotion>
                                  </p:childTnLst>
                                </p:cTn>
                              </p:par>
                              <p:par>
                                <p:cTn id="131" presetID="10" presetClass="entr" presetSubtype="0" fill="hold" grpId="0" nodeType="withEffect">
                                  <p:stCondLst>
                                    <p:cond delay="1000"/>
                                  </p:stCondLst>
                                  <p:childTnLst>
                                    <p:set>
                                      <p:cBhvr>
                                        <p:cTn id="132" dur="1" fill="hold">
                                          <p:stCondLst>
                                            <p:cond delay="0"/>
                                          </p:stCondLst>
                                        </p:cTn>
                                        <p:tgtEl>
                                          <p:spTgt spid="14"/>
                                        </p:tgtEl>
                                        <p:attrNameLst>
                                          <p:attrName>style.visibility</p:attrName>
                                        </p:attrNameLst>
                                      </p:cBhvr>
                                      <p:to>
                                        <p:strVal val="visible"/>
                                      </p:to>
                                    </p:set>
                                    <p:animEffect transition="in" filter="fade">
                                      <p:cBhvr>
                                        <p:cTn id="133" dur="500"/>
                                        <p:tgtEl>
                                          <p:spTgt spid="14"/>
                                        </p:tgtEl>
                                      </p:cBhvr>
                                    </p:animEffect>
                                  </p:childTnLst>
                                </p:cTn>
                              </p:par>
                              <p:par>
                                <p:cTn id="134" presetID="42" presetClass="path" presetSubtype="0" decel="100000" fill="hold" grpId="1" nodeType="withEffect">
                                  <p:stCondLst>
                                    <p:cond delay="1000"/>
                                  </p:stCondLst>
                                  <p:childTnLst>
                                    <p:animMotion origin="layout" path="M -1.66667E-6 3.33333E-6 L -1.66667E-6 0.03796 " pathEditMode="relative" rAng="0" ptsTypes="AA">
                                      <p:cBhvr>
                                        <p:cTn id="135" dur="750" spd="-100000" fill="hold"/>
                                        <p:tgtEl>
                                          <p:spTgt spid="14"/>
                                        </p:tgtEl>
                                        <p:attrNameLst>
                                          <p:attrName>ppt_x</p:attrName>
                                          <p:attrName>ppt_y</p:attrName>
                                        </p:attrNameLst>
                                      </p:cBhvr>
                                      <p:rCtr x="0" y="1898"/>
                                    </p:animMotion>
                                  </p:childTnLst>
                                </p:cTn>
                              </p:par>
                              <p:par>
                                <p:cTn id="136" presetID="10" presetClass="entr" presetSubtype="0" fill="hold" nodeType="withEffect">
                                  <p:stCondLst>
                                    <p:cond delay="1000"/>
                                  </p:stCondLst>
                                  <p:childTnLst>
                                    <p:set>
                                      <p:cBhvr>
                                        <p:cTn id="137" dur="1" fill="hold">
                                          <p:stCondLst>
                                            <p:cond delay="0"/>
                                          </p:stCondLst>
                                        </p:cTn>
                                        <p:tgtEl>
                                          <p:spTgt spid="49"/>
                                        </p:tgtEl>
                                        <p:attrNameLst>
                                          <p:attrName>style.visibility</p:attrName>
                                        </p:attrNameLst>
                                      </p:cBhvr>
                                      <p:to>
                                        <p:strVal val="visible"/>
                                      </p:to>
                                    </p:set>
                                    <p:animEffect transition="in" filter="fade">
                                      <p:cBhvr>
                                        <p:cTn id="138" dur="500"/>
                                        <p:tgtEl>
                                          <p:spTgt spid="49"/>
                                        </p:tgtEl>
                                      </p:cBhvr>
                                    </p:animEffect>
                                  </p:childTnLst>
                                </p:cTn>
                              </p:par>
                              <p:par>
                                <p:cTn id="139" presetID="42" presetClass="path" presetSubtype="0" decel="100000" fill="hold" nodeType="withEffect">
                                  <p:stCondLst>
                                    <p:cond delay="1000"/>
                                  </p:stCondLst>
                                  <p:childTnLst>
                                    <p:animMotion origin="layout" path="M -1.66667E-6 3.33333E-6 L -1.66667E-6 0.03796 " pathEditMode="relative" rAng="0" ptsTypes="AA">
                                      <p:cBhvr>
                                        <p:cTn id="140" dur="750" spd="-100000" fill="hold"/>
                                        <p:tgtEl>
                                          <p:spTgt spid="49"/>
                                        </p:tgtEl>
                                        <p:attrNameLst>
                                          <p:attrName>ppt_x</p:attrName>
                                          <p:attrName>ppt_y</p:attrName>
                                        </p:attrNameLst>
                                      </p:cBhvr>
                                      <p:rCtr x="0" y="1898"/>
                                    </p:animMotion>
                                  </p:childTnLst>
                                </p:cTn>
                              </p:par>
                              <p:par>
                                <p:cTn id="141" presetID="10" presetClass="entr" presetSubtype="0" fill="hold" nodeType="withEffect">
                                  <p:stCondLst>
                                    <p:cond delay="1000"/>
                                  </p:stCondLst>
                                  <p:childTnLst>
                                    <p:set>
                                      <p:cBhvr>
                                        <p:cTn id="142" dur="1" fill="hold">
                                          <p:stCondLst>
                                            <p:cond delay="0"/>
                                          </p:stCondLst>
                                        </p:cTn>
                                        <p:tgtEl>
                                          <p:spTgt spid="48"/>
                                        </p:tgtEl>
                                        <p:attrNameLst>
                                          <p:attrName>style.visibility</p:attrName>
                                        </p:attrNameLst>
                                      </p:cBhvr>
                                      <p:to>
                                        <p:strVal val="visible"/>
                                      </p:to>
                                    </p:set>
                                    <p:animEffect transition="in" filter="fade">
                                      <p:cBhvr>
                                        <p:cTn id="143" dur="500"/>
                                        <p:tgtEl>
                                          <p:spTgt spid="48"/>
                                        </p:tgtEl>
                                      </p:cBhvr>
                                    </p:animEffect>
                                  </p:childTnLst>
                                </p:cTn>
                              </p:par>
                              <p:par>
                                <p:cTn id="144" presetID="42" presetClass="path" presetSubtype="0" decel="100000" fill="hold" nodeType="withEffect">
                                  <p:stCondLst>
                                    <p:cond delay="1000"/>
                                  </p:stCondLst>
                                  <p:childTnLst>
                                    <p:animMotion origin="layout" path="M -1.66667E-6 3.33333E-6 L -1.66667E-6 0.03796 " pathEditMode="relative" rAng="0" ptsTypes="AA">
                                      <p:cBhvr>
                                        <p:cTn id="145" dur="750" spd="-100000" fill="hold"/>
                                        <p:tgtEl>
                                          <p:spTgt spid="48"/>
                                        </p:tgtEl>
                                        <p:attrNameLst>
                                          <p:attrName>ppt_x</p:attrName>
                                          <p:attrName>ppt_y</p:attrName>
                                        </p:attrNameLst>
                                      </p:cBhvr>
                                      <p:rCtr x="0" y="1898"/>
                                    </p:animMotion>
                                  </p:childTnLst>
                                </p:cTn>
                              </p:par>
                              <p:par>
                                <p:cTn id="146" presetID="10" presetClass="entr" presetSubtype="0" fill="hold" nodeType="withEffect">
                                  <p:stCondLst>
                                    <p:cond delay="1000"/>
                                  </p:stCondLst>
                                  <p:childTnLst>
                                    <p:set>
                                      <p:cBhvr>
                                        <p:cTn id="147" dur="1" fill="hold">
                                          <p:stCondLst>
                                            <p:cond delay="0"/>
                                          </p:stCondLst>
                                        </p:cTn>
                                        <p:tgtEl>
                                          <p:spTgt spid="53"/>
                                        </p:tgtEl>
                                        <p:attrNameLst>
                                          <p:attrName>style.visibility</p:attrName>
                                        </p:attrNameLst>
                                      </p:cBhvr>
                                      <p:to>
                                        <p:strVal val="visible"/>
                                      </p:to>
                                    </p:set>
                                    <p:animEffect transition="in" filter="fade">
                                      <p:cBhvr>
                                        <p:cTn id="148" dur="500"/>
                                        <p:tgtEl>
                                          <p:spTgt spid="53"/>
                                        </p:tgtEl>
                                      </p:cBhvr>
                                    </p:animEffect>
                                  </p:childTnLst>
                                </p:cTn>
                              </p:par>
                              <p:par>
                                <p:cTn id="149" presetID="42" presetClass="path" presetSubtype="0" decel="100000" fill="hold" nodeType="withEffect">
                                  <p:stCondLst>
                                    <p:cond delay="1000"/>
                                  </p:stCondLst>
                                  <p:childTnLst>
                                    <p:animMotion origin="layout" path="M -1.66667E-6 3.33333E-6 L -1.66667E-6 0.03796 " pathEditMode="relative" rAng="0" ptsTypes="AA">
                                      <p:cBhvr>
                                        <p:cTn id="150" dur="750" spd="-100000" fill="hold"/>
                                        <p:tgtEl>
                                          <p:spTgt spid="53"/>
                                        </p:tgtEl>
                                        <p:attrNameLst>
                                          <p:attrName>ppt_x</p:attrName>
                                          <p:attrName>ppt_y</p:attrName>
                                        </p:attrNameLst>
                                      </p:cBhvr>
                                      <p:rCtr x="0" y="1898"/>
                                    </p:animMotion>
                                  </p:childTnLst>
                                </p:cTn>
                              </p:par>
                              <p:par>
                                <p:cTn id="151" presetID="10" presetClass="entr" presetSubtype="0" fill="hold" nodeType="withEffect">
                                  <p:stCondLst>
                                    <p:cond delay="1000"/>
                                  </p:stCondLst>
                                  <p:childTnLst>
                                    <p:set>
                                      <p:cBhvr>
                                        <p:cTn id="152" dur="1" fill="hold">
                                          <p:stCondLst>
                                            <p:cond delay="0"/>
                                          </p:stCondLst>
                                        </p:cTn>
                                        <p:tgtEl>
                                          <p:spTgt spid="52"/>
                                        </p:tgtEl>
                                        <p:attrNameLst>
                                          <p:attrName>style.visibility</p:attrName>
                                        </p:attrNameLst>
                                      </p:cBhvr>
                                      <p:to>
                                        <p:strVal val="visible"/>
                                      </p:to>
                                    </p:set>
                                    <p:animEffect transition="in" filter="fade">
                                      <p:cBhvr>
                                        <p:cTn id="153" dur="500"/>
                                        <p:tgtEl>
                                          <p:spTgt spid="52"/>
                                        </p:tgtEl>
                                      </p:cBhvr>
                                    </p:animEffect>
                                  </p:childTnLst>
                                </p:cTn>
                              </p:par>
                              <p:par>
                                <p:cTn id="154" presetID="42" presetClass="path" presetSubtype="0" decel="100000" fill="hold" nodeType="withEffect">
                                  <p:stCondLst>
                                    <p:cond delay="1000"/>
                                  </p:stCondLst>
                                  <p:childTnLst>
                                    <p:animMotion origin="layout" path="M -1.66667E-6 3.33333E-6 L -1.66667E-6 0.03796 " pathEditMode="relative" rAng="0" ptsTypes="AA">
                                      <p:cBhvr>
                                        <p:cTn id="155" dur="750" spd="-100000" fill="hold"/>
                                        <p:tgtEl>
                                          <p:spTgt spid="52"/>
                                        </p:tgtEl>
                                        <p:attrNameLst>
                                          <p:attrName>ppt_x</p:attrName>
                                          <p:attrName>ppt_y</p:attrName>
                                        </p:attrNameLst>
                                      </p:cBhvr>
                                      <p:rCtr x="0" y="1898"/>
                                    </p:animMotion>
                                  </p:childTnLst>
                                </p:cTn>
                              </p:par>
                              <p:par>
                                <p:cTn id="156" presetID="10" presetClass="entr" presetSubtype="0" fill="hold" nodeType="withEffect">
                                  <p:stCondLst>
                                    <p:cond delay="1000"/>
                                  </p:stCondLst>
                                  <p:childTnLst>
                                    <p:set>
                                      <p:cBhvr>
                                        <p:cTn id="157" dur="1" fill="hold">
                                          <p:stCondLst>
                                            <p:cond delay="0"/>
                                          </p:stCondLst>
                                        </p:cTn>
                                        <p:tgtEl>
                                          <p:spTgt spid="51"/>
                                        </p:tgtEl>
                                        <p:attrNameLst>
                                          <p:attrName>style.visibility</p:attrName>
                                        </p:attrNameLst>
                                      </p:cBhvr>
                                      <p:to>
                                        <p:strVal val="visible"/>
                                      </p:to>
                                    </p:set>
                                    <p:animEffect transition="in" filter="fade">
                                      <p:cBhvr>
                                        <p:cTn id="158" dur="500"/>
                                        <p:tgtEl>
                                          <p:spTgt spid="51"/>
                                        </p:tgtEl>
                                      </p:cBhvr>
                                    </p:animEffect>
                                  </p:childTnLst>
                                </p:cTn>
                              </p:par>
                              <p:par>
                                <p:cTn id="159" presetID="42" presetClass="path" presetSubtype="0" decel="100000" fill="hold" nodeType="withEffect">
                                  <p:stCondLst>
                                    <p:cond delay="1000"/>
                                  </p:stCondLst>
                                  <p:childTnLst>
                                    <p:animMotion origin="layout" path="M -1.66667E-6 3.33333E-6 L -1.66667E-6 0.03796 " pathEditMode="relative" rAng="0" ptsTypes="AA">
                                      <p:cBhvr>
                                        <p:cTn id="160" dur="750" spd="-100000" fill="hold"/>
                                        <p:tgtEl>
                                          <p:spTgt spid="51"/>
                                        </p:tgtEl>
                                        <p:attrNameLst>
                                          <p:attrName>ppt_x</p:attrName>
                                          <p:attrName>ppt_y</p:attrName>
                                        </p:attrNameLst>
                                      </p:cBhvr>
                                      <p:rCtr x="0" y="1898"/>
                                    </p:animMotion>
                                  </p:childTnLst>
                                </p:cTn>
                              </p:par>
                              <p:par>
                                <p:cTn id="161" presetID="10" presetClass="entr" presetSubtype="0" fill="hold" nodeType="withEffect">
                                  <p:stCondLst>
                                    <p:cond delay="1000"/>
                                  </p:stCondLst>
                                  <p:childTnLst>
                                    <p:set>
                                      <p:cBhvr>
                                        <p:cTn id="162" dur="1" fill="hold">
                                          <p:stCondLst>
                                            <p:cond delay="0"/>
                                          </p:stCondLst>
                                        </p:cTn>
                                        <p:tgtEl>
                                          <p:spTgt spid="50"/>
                                        </p:tgtEl>
                                        <p:attrNameLst>
                                          <p:attrName>style.visibility</p:attrName>
                                        </p:attrNameLst>
                                      </p:cBhvr>
                                      <p:to>
                                        <p:strVal val="visible"/>
                                      </p:to>
                                    </p:set>
                                    <p:animEffect transition="in" filter="fade">
                                      <p:cBhvr>
                                        <p:cTn id="163" dur="500"/>
                                        <p:tgtEl>
                                          <p:spTgt spid="50"/>
                                        </p:tgtEl>
                                      </p:cBhvr>
                                    </p:animEffect>
                                  </p:childTnLst>
                                </p:cTn>
                              </p:par>
                              <p:par>
                                <p:cTn id="164" presetID="42" presetClass="path" presetSubtype="0" decel="100000" fill="hold" nodeType="withEffect">
                                  <p:stCondLst>
                                    <p:cond delay="1000"/>
                                  </p:stCondLst>
                                  <p:childTnLst>
                                    <p:animMotion origin="layout" path="M -1.66667E-6 3.33333E-6 L -1.66667E-6 0.03796 " pathEditMode="relative" rAng="0" ptsTypes="AA">
                                      <p:cBhvr>
                                        <p:cTn id="165" dur="750" spd="-100000" fill="hold"/>
                                        <p:tgtEl>
                                          <p:spTgt spid="50"/>
                                        </p:tgtEl>
                                        <p:attrNameLst>
                                          <p:attrName>ppt_x</p:attrName>
                                          <p:attrName>ppt_y</p:attrName>
                                        </p:attrNameLst>
                                      </p:cBhvr>
                                      <p:rCtr x="0" y="1898"/>
                                    </p:animMotion>
                                  </p:childTnLst>
                                </p:cTn>
                              </p:par>
                              <p:par>
                                <p:cTn id="166" presetID="10" presetClass="entr" presetSubtype="0" fill="hold" grpId="0" nodeType="withEffect">
                                  <p:stCondLst>
                                    <p:cond delay="1000"/>
                                  </p:stCondLst>
                                  <p:childTnLst>
                                    <p:set>
                                      <p:cBhvr>
                                        <p:cTn id="167" dur="1" fill="hold">
                                          <p:stCondLst>
                                            <p:cond delay="0"/>
                                          </p:stCondLst>
                                        </p:cTn>
                                        <p:tgtEl>
                                          <p:spTgt spid="58"/>
                                        </p:tgtEl>
                                        <p:attrNameLst>
                                          <p:attrName>style.visibility</p:attrName>
                                        </p:attrNameLst>
                                      </p:cBhvr>
                                      <p:to>
                                        <p:strVal val="visible"/>
                                      </p:to>
                                    </p:set>
                                    <p:animEffect transition="in" filter="fade">
                                      <p:cBhvr>
                                        <p:cTn id="168" dur="500"/>
                                        <p:tgtEl>
                                          <p:spTgt spid="58"/>
                                        </p:tgtEl>
                                      </p:cBhvr>
                                    </p:animEffect>
                                  </p:childTnLst>
                                </p:cTn>
                              </p:par>
                              <p:par>
                                <p:cTn id="169" presetID="42" presetClass="path" presetSubtype="0" decel="100000" fill="hold" grpId="1" nodeType="withEffect">
                                  <p:stCondLst>
                                    <p:cond delay="1000"/>
                                  </p:stCondLst>
                                  <p:childTnLst>
                                    <p:animMotion origin="layout" path="M -1.66667E-6 3.33333E-6 L -1.66667E-6 0.03796 " pathEditMode="relative" rAng="0" ptsTypes="AA">
                                      <p:cBhvr>
                                        <p:cTn id="170" dur="750" spd="-100000" fill="hold"/>
                                        <p:tgtEl>
                                          <p:spTgt spid="58"/>
                                        </p:tgtEl>
                                        <p:attrNameLst>
                                          <p:attrName>ppt_x</p:attrName>
                                          <p:attrName>ppt_y</p:attrName>
                                        </p:attrNameLst>
                                      </p:cBhvr>
                                      <p:rCtr x="0" y="1898"/>
                                    </p:animMotion>
                                  </p:childTnLst>
                                </p:cTn>
                              </p:par>
                              <p:par>
                                <p:cTn id="171" presetID="10" presetClass="entr" presetSubtype="0" fill="hold" nodeType="withEffect">
                                  <p:stCondLst>
                                    <p:cond delay="1000"/>
                                  </p:stCondLst>
                                  <p:childTnLst>
                                    <p:set>
                                      <p:cBhvr>
                                        <p:cTn id="172" dur="1" fill="hold">
                                          <p:stCondLst>
                                            <p:cond delay="0"/>
                                          </p:stCondLst>
                                        </p:cTn>
                                        <p:tgtEl>
                                          <p:spTgt spid="57"/>
                                        </p:tgtEl>
                                        <p:attrNameLst>
                                          <p:attrName>style.visibility</p:attrName>
                                        </p:attrNameLst>
                                      </p:cBhvr>
                                      <p:to>
                                        <p:strVal val="visible"/>
                                      </p:to>
                                    </p:set>
                                    <p:animEffect transition="in" filter="fade">
                                      <p:cBhvr>
                                        <p:cTn id="173" dur="500"/>
                                        <p:tgtEl>
                                          <p:spTgt spid="57"/>
                                        </p:tgtEl>
                                      </p:cBhvr>
                                    </p:animEffect>
                                  </p:childTnLst>
                                </p:cTn>
                              </p:par>
                              <p:par>
                                <p:cTn id="174" presetID="42" presetClass="path" presetSubtype="0" decel="100000" fill="hold" nodeType="withEffect">
                                  <p:stCondLst>
                                    <p:cond delay="1000"/>
                                  </p:stCondLst>
                                  <p:childTnLst>
                                    <p:animMotion origin="layout" path="M -1.66667E-6 3.33333E-6 L -1.66667E-6 0.03796 " pathEditMode="relative" rAng="0" ptsTypes="AA">
                                      <p:cBhvr>
                                        <p:cTn id="175" dur="750" spd="-100000" fill="hold"/>
                                        <p:tgtEl>
                                          <p:spTgt spid="57"/>
                                        </p:tgtEl>
                                        <p:attrNameLst>
                                          <p:attrName>ppt_x</p:attrName>
                                          <p:attrName>ppt_y</p:attrName>
                                        </p:attrNameLst>
                                      </p:cBhvr>
                                      <p:rCtr x="0" y="1898"/>
                                    </p:animMotion>
                                  </p:childTnLst>
                                </p:cTn>
                              </p:par>
                              <p:par>
                                <p:cTn id="176" presetID="10" presetClass="entr" presetSubtype="0" fill="hold" grpId="0" nodeType="withEffect">
                                  <p:stCondLst>
                                    <p:cond delay="1000"/>
                                  </p:stCondLst>
                                  <p:childTnLst>
                                    <p:set>
                                      <p:cBhvr>
                                        <p:cTn id="177" dur="1" fill="hold">
                                          <p:stCondLst>
                                            <p:cond delay="0"/>
                                          </p:stCondLst>
                                        </p:cTn>
                                        <p:tgtEl>
                                          <p:spTgt spid="111"/>
                                        </p:tgtEl>
                                        <p:attrNameLst>
                                          <p:attrName>style.visibility</p:attrName>
                                        </p:attrNameLst>
                                      </p:cBhvr>
                                      <p:to>
                                        <p:strVal val="visible"/>
                                      </p:to>
                                    </p:set>
                                    <p:animEffect transition="in" filter="fade">
                                      <p:cBhvr>
                                        <p:cTn id="178" dur="500"/>
                                        <p:tgtEl>
                                          <p:spTgt spid="111"/>
                                        </p:tgtEl>
                                      </p:cBhvr>
                                    </p:animEffect>
                                  </p:childTnLst>
                                </p:cTn>
                              </p:par>
                              <p:par>
                                <p:cTn id="179" presetID="42" presetClass="path" presetSubtype="0" decel="100000" fill="hold" grpId="1" nodeType="withEffect">
                                  <p:stCondLst>
                                    <p:cond delay="1000"/>
                                  </p:stCondLst>
                                  <p:childTnLst>
                                    <p:animMotion origin="layout" path="M -1.66667E-6 3.33333E-6 L -1.66667E-6 0.03796 " pathEditMode="relative" rAng="0" ptsTypes="AA">
                                      <p:cBhvr>
                                        <p:cTn id="180" dur="750" spd="-100000" fill="hold"/>
                                        <p:tgtEl>
                                          <p:spTgt spid="111"/>
                                        </p:tgtEl>
                                        <p:attrNameLst>
                                          <p:attrName>ppt_x</p:attrName>
                                          <p:attrName>ppt_y</p:attrName>
                                        </p:attrNameLst>
                                      </p:cBhvr>
                                      <p:rCtr x="0" y="1898"/>
                                    </p:animMotion>
                                  </p:childTnLst>
                                </p:cTn>
                              </p:par>
                              <p:par>
                                <p:cTn id="181" presetID="10" presetClass="entr" presetSubtype="0" fill="hold" nodeType="withEffect">
                                  <p:stCondLst>
                                    <p:cond delay="1000"/>
                                  </p:stCondLst>
                                  <p:childTnLst>
                                    <p:set>
                                      <p:cBhvr>
                                        <p:cTn id="182" dur="1" fill="hold">
                                          <p:stCondLst>
                                            <p:cond delay="0"/>
                                          </p:stCondLst>
                                        </p:cTn>
                                        <p:tgtEl>
                                          <p:spTgt spid="84"/>
                                        </p:tgtEl>
                                        <p:attrNameLst>
                                          <p:attrName>style.visibility</p:attrName>
                                        </p:attrNameLst>
                                      </p:cBhvr>
                                      <p:to>
                                        <p:strVal val="visible"/>
                                      </p:to>
                                    </p:set>
                                    <p:animEffect transition="in" filter="fade">
                                      <p:cBhvr>
                                        <p:cTn id="183" dur="500"/>
                                        <p:tgtEl>
                                          <p:spTgt spid="84"/>
                                        </p:tgtEl>
                                      </p:cBhvr>
                                    </p:animEffect>
                                  </p:childTnLst>
                                </p:cTn>
                              </p:par>
                              <p:par>
                                <p:cTn id="184" presetID="42" presetClass="path" presetSubtype="0" decel="100000" fill="hold" nodeType="withEffect">
                                  <p:stCondLst>
                                    <p:cond delay="1000"/>
                                  </p:stCondLst>
                                  <p:childTnLst>
                                    <p:animMotion origin="layout" path="M -1.66667E-6 3.33333E-6 L -1.66667E-6 0.03796 " pathEditMode="relative" rAng="0" ptsTypes="AA">
                                      <p:cBhvr>
                                        <p:cTn id="185" dur="750" spd="-100000" fill="hold"/>
                                        <p:tgtEl>
                                          <p:spTgt spid="84"/>
                                        </p:tgtEl>
                                        <p:attrNameLst>
                                          <p:attrName>ppt_x</p:attrName>
                                          <p:attrName>ppt_y</p:attrName>
                                        </p:attrNameLst>
                                      </p:cBhvr>
                                      <p:rCtr x="0" y="1898"/>
                                    </p:animMotion>
                                  </p:childTnLst>
                                </p:cTn>
                              </p:par>
                              <p:par>
                                <p:cTn id="186" presetID="2" presetClass="entr" presetSubtype="4" decel="100000" fill="hold" grpId="0" nodeType="withEffect">
                                  <p:stCondLst>
                                    <p:cond delay="600"/>
                                  </p:stCondLst>
                                  <p:childTnLst>
                                    <p:set>
                                      <p:cBhvr>
                                        <p:cTn id="187" dur="1" fill="hold">
                                          <p:stCondLst>
                                            <p:cond delay="0"/>
                                          </p:stCondLst>
                                        </p:cTn>
                                        <p:tgtEl>
                                          <p:spTgt spid="1148"/>
                                        </p:tgtEl>
                                        <p:attrNameLst>
                                          <p:attrName>style.visibility</p:attrName>
                                        </p:attrNameLst>
                                      </p:cBhvr>
                                      <p:to>
                                        <p:strVal val="visible"/>
                                      </p:to>
                                    </p:set>
                                    <p:anim calcmode="lin" valueType="num">
                                      <p:cBhvr additive="base">
                                        <p:cTn id="188" dur="750" fill="hold"/>
                                        <p:tgtEl>
                                          <p:spTgt spid="1148"/>
                                        </p:tgtEl>
                                        <p:attrNameLst>
                                          <p:attrName>ppt_x</p:attrName>
                                        </p:attrNameLst>
                                      </p:cBhvr>
                                      <p:tavLst>
                                        <p:tav tm="0">
                                          <p:val>
                                            <p:strVal val="#ppt_x"/>
                                          </p:val>
                                        </p:tav>
                                        <p:tav tm="100000">
                                          <p:val>
                                            <p:strVal val="#ppt_x"/>
                                          </p:val>
                                        </p:tav>
                                      </p:tavLst>
                                    </p:anim>
                                    <p:anim calcmode="lin" valueType="num">
                                      <p:cBhvr additive="base">
                                        <p:cTn id="189" dur="750" fill="hold"/>
                                        <p:tgtEl>
                                          <p:spTgt spid="1148"/>
                                        </p:tgtEl>
                                        <p:attrNameLst>
                                          <p:attrName>ppt_y</p:attrName>
                                        </p:attrNameLst>
                                      </p:cBhvr>
                                      <p:tavLst>
                                        <p:tav tm="0">
                                          <p:val>
                                            <p:strVal val="1+#ppt_h/2"/>
                                          </p:val>
                                        </p:tav>
                                        <p:tav tm="100000">
                                          <p:val>
                                            <p:strVal val="#ppt_y"/>
                                          </p:val>
                                        </p:tav>
                                      </p:tavLst>
                                    </p:anim>
                                  </p:childTnLst>
                                </p:cTn>
                              </p:par>
                              <p:par>
                                <p:cTn id="190" presetID="10" presetClass="entr" presetSubtype="0" fill="hold" grpId="0" nodeType="withEffect">
                                  <p:stCondLst>
                                    <p:cond delay="0"/>
                                  </p:stCondLst>
                                  <p:childTnLst>
                                    <p:set>
                                      <p:cBhvr>
                                        <p:cTn id="191" dur="1" fill="hold">
                                          <p:stCondLst>
                                            <p:cond delay="0"/>
                                          </p:stCondLst>
                                        </p:cTn>
                                        <p:tgtEl>
                                          <p:spTgt spid="25"/>
                                        </p:tgtEl>
                                        <p:attrNameLst>
                                          <p:attrName>style.visibility</p:attrName>
                                        </p:attrNameLst>
                                      </p:cBhvr>
                                      <p:to>
                                        <p:strVal val="visible"/>
                                      </p:to>
                                    </p:set>
                                    <p:animEffect transition="in" filter="fade">
                                      <p:cBhvr>
                                        <p:cTn id="192" dur="500"/>
                                        <p:tgtEl>
                                          <p:spTgt spid="25"/>
                                        </p:tgtEl>
                                      </p:cBhvr>
                                    </p:animEffect>
                                  </p:childTnLst>
                                </p:cTn>
                              </p:par>
                              <p:par>
                                <p:cTn id="193" presetID="10" presetClass="entr" presetSubtype="0" fill="hold" nodeType="withEffect">
                                  <p:stCondLst>
                                    <p:cond delay="1000"/>
                                  </p:stCondLst>
                                  <p:childTnLst>
                                    <p:set>
                                      <p:cBhvr>
                                        <p:cTn id="194" dur="1" fill="hold">
                                          <p:stCondLst>
                                            <p:cond delay="0"/>
                                          </p:stCondLst>
                                        </p:cTn>
                                        <p:tgtEl>
                                          <p:spTgt spid="4"/>
                                        </p:tgtEl>
                                        <p:attrNameLst>
                                          <p:attrName>style.visibility</p:attrName>
                                        </p:attrNameLst>
                                      </p:cBhvr>
                                      <p:to>
                                        <p:strVal val="visible"/>
                                      </p:to>
                                    </p:set>
                                    <p:animEffect transition="in" filter="fade">
                                      <p:cBhvr>
                                        <p:cTn id="195" dur="500"/>
                                        <p:tgtEl>
                                          <p:spTgt spid="4"/>
                                        </p:tgtEl>
                                      </p:cBhvr>
                                    </p:animEffect>
                                  </p:childTnLst>
                                </p:cTn>
                              </p:par>
                              <p:par>
                                <p:cTn id="196" presetID="63" presetClass="path" presetSubtype="0" decel="100000" fill="hold" nodeType="withEffect">
                                  <p:stCondLst>
                                    <p:cond delay="1000"/>
                                  </p:stCondLst>
                                  <p:childTnLst>
                                    <p:animMotion origin="layout" path="M -0.01836 0.00116 L 0.00052 0.00116 " pathEditMode="relative" rAng="0" ptsTypes="AA">
                                      <p:cBhvr>
                                        <p:cTn id="197" dur="750" fill="hold"/>
                                        <p:tgtEl>
                                          <p:spTgt spid="4"/>
                                        </p:tgtEl>
                                        <p:attrNameLst>
                                          <p:attrName>ppt_x</p:attrName>
                                          <p:attrName>ppt_y</p:attrName>
                                        </p:attrNameLst>
                                      </p:cBhvr>
                                      <p:rCtr x="938" y="0"/>
                                    </p:animMotion>
                                  </p:childTnLst>
                                </p:cTn>
                              </p:par>
                              <p:par>
                                <p:cTn id="198" presetID="10" presetClass="entr" presetSubtype="0" fill="hold" nodeType="withEffect">
                                  <p:stCondLst>
                                    <p:cond delay="1000"/>
                                  </p:stCondLst>
                                  <p:childTnLst>
                                    <p:set>
                                      <p:cBhvr>
                                        <p:cTn id="199" dur="1" fill="hold">
                                          <p:stCondLst>
                                            <p:cond delay="0"/>
                                          </p:stCondLst>
                                        </p:cTn>
                                        <p:tgtEl>
                                          <p:spTgt spid="5"/>
                                        </p:tgtEl>
                                        <p:attrNameLst>
                                          <p:attrName>style.visibility</p:attrName>
                                        </p:attrNameLst>
                                      </p:cBhvr>
                                      <p:to>
                                        <p:strVal val="visible"/>
                                      </p:to>
                                    </p:set>
                                    <p:animEffect transition="in" filter="fade">
                                      <p:cBhvr>
                                        <p:cTn id="200" dur="500"/>
                                        <p:tgtEl>
                                          <p:spTgt spid="5"/>
                                        </p:tgtEl>
                                      </p:cBhvr>
                                    </p:animEffect>
                                  </p:childTnLst>
                                </p:cTn>
                              </p:par>
                              <p:par>
                                <p:cTn id="201" presetID="63" presetClass="path" presetSubtype="0" decel="100000" fill="hold" nodeType="withEffect">
                                  <p:stCondLst>
                                    <p:cond delay="1000"/>
                                  </p:stCondLst>
                                  <p:childTnLst>
                                    <p:animMotion origin="layout" path="M -0.01836 0.00116 L 0.00052 0.00116 " pathEditMode="relative" rAng="0" ptsTypes="AA">
                                      <p:cBhvr>
                                        <p:cTn id="202" dur="750" fill="hold"/>
                                        <p:tgtEl>
                                          <p:spTgt spid="5"/>
                                        </p:tgtEl>
                                        <p:attrNameLst>
                                          <p:attrName>ppt_x</p:attrName>
                                          <p:attrName>ppt_y</p:attrName>
                                        </p:attrNameLst>
                                      </p:cBhvr>
                                      <p:rCtr x="938" y="0"/>
                                    </p:animMotion>
                                  </p:childTnLst>
                                </p:cTn>
                              </p:par>
                              <p:par>
                                <p:cTn id="203" presetID="10" presetClass="entr" presetSubtype="0" fill="hold" nodeType="withEffect">
                                  <p:stCondLst>
                                    <p:cond delay="600"/>
                                  </p:stCondLst>
                                  <p:childTnLst>
                                    <p:set>
                                      <p:cBhvr>
                                        <p:cTn id="204" dur="1" fill="hold">
                                          <p:stCondLst>
                                            <p:cond delay="0"/>
                                          </p:stCondLst>
                                        </p:cTn>
                                        <p:tgtEl>
                                          <p:spTgt spid="6"/>
                                        </p:tgtEl>
                                        <p:attrNameLst>
                                          <p:attrName>style.visibility</p:attrName>
                                        </p:attrNameLst>
                                      </p:cBhvr>
                                      <p:to>
                                        <p:strVal val="visible"/>
                                      </p:to>
                                    </p:set>
                                    <p:animEffect transition="in" filter="fade">
                                      <p:cBhvr>
                                        <p:cTn id="205" dur="500"/>
                                        <p:tgtEl>
                                          <p:spTgt spid="6"/>
                                        </p:tgtEl>
                                      </p:cBhvr>
                                    </p:animEffect>
                                  </p:childTnLst>
                                </p:cTn>
                              </p:par>
                              <p:par>
                                <p:cTn id="206" presetID="63" presetClass="path" presetSubtype="0" decel="100000" fill="hold" nodeType="withEffect">
                                  <p:stCondLst>
                                    <p:cond delay="600"/>
                                  </p:stCondLst>
                                  <p:childTnLst>
                                    <p:animMotion origin="layout" path="M -0.01836 0.00116 L 0.00052 0.00116 " pathEditMode="relative" rAng="0" ptsTypes="AA">
                                      <p:cBhvr>
                                        <p:cTn id="207" dur="750" fill="hold"/>
                                        <p:tgtEl>
                                          <p:spTgt spid="6"/>
                                        </p:tgtEl>
                                        <p:attrNameLst>
                                          <p:attrName>ppt_x</p:attrName>
                                          <p:attrName>ppt_y</p:attrName>
                                        </p:attrNameLst>
                                      </p:cBhvr>
                                      <p:rCtr x="938" y="0"/>
                                    </p:animMotion>
                                  </p:childTnLst>
                                </p:cTn>
                              </p:par>
                              <p:par>
                                <p:cTn id="208" presetID="10" presetClass="entr" presetSubtype="0" fill="hold" nodeType="withEffect">
                                  <p:stCondLst>
                                    <p:cond delay="600"/>
                                  </p:stCondLst>
                                  <p:childTnLst>
                                    <p:set>
                                      <p:cBhvr>
                                        <p:cTn id="209" dur="1" fill="hold">
                                          <p:stCondLst>
                                            <p:cond delay="0"/>
                                          </p:stCondLst>
                                        </p:cTn>
                                        <p:tgtEl>
                                          <p:spTgt spid="7"/>
                                        </p:tgtEl>
                                        <p:attrNameLst>
                                          <p:attrName>style.visibility</p:attrName>
                                        </p:attrNameLst>
                                      </p:cBhvr>
                                      <p:to>
                                        <p:strVal val="visible"/>
                                      </p:to>
                                    </p:set>
                                    <p:animEffect transition="in" filter="fade">
                                      <p:cBhvr>
                                        <p:cTn id="210" dur="500"/>
                                        <p:tgtEl>
                                          <p:spTgt spid="7"/>
                                        </p:tgtEl>
                                      </p:cBhvr>
                                    </p:animEffect>
                                  </p:childTnLst>
                                </p:cTn>
                              </p:par>
                              <p:par>
                                <p:cTn id="211" presetID="63" presetClass="path" presetSubtype="0" decel="100000" fill="hold" nodeType="withEffect">
                                  <p:stCondLst>
                                    <p:cond delay="600"/>
                                  </p:stCondLst>
                                  <p:childTnLst>
                                    <p:animMotion origin="layout" path="M -0.01836 0.00115 L 0.00052 0.00115 " pathEditMode="relative" rAng="0" ptsTypes="AA">
                                      <p:cBhvr>
                                        <p:cTn id="212" dur="750" fill="hold"/>
                                        <p:tgtEl>
                                          <p:spTgt spid="7"/>
                                        </p:tgtEl>
                                        <p:attrNameLst>
                                          <p:attrName>ppt_x</p:attrName>
                                          <p:attrName>ppt_y</p:attrName>
                                        </p:attrNameLst>
                                      </p:cBhvr>
                                      <p:rCtr x="93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8" grpId="0" animBg="1"/>
      <p:bldP spid="25" grpId="0"/>
      <p:bldP spid="1112" grpId="0" animBg="1"/>
      <p:bldP spid="1112" grpId="1" animBg="1"/>
      <p:bldP spid="1113" grpId="0" animBg="1"/>
      <p:bldP spid="1113" grpId="1" animBg="1"/>
      <p:bldP spid="3" grpId="0" animBg="1"/>
      <p:bldP spid="3" grpId="1" animBg="1"/>
      <p:bldP spid="8" grpId="0" animBg="1"/>
      <p:bldP spid="8" grpId="1" animBg="1"/>
      <p:bldP spid="14" grpId="0"/>
      <p:bldP spid="14" grpId="1"/>
      <p:bldP spid="58" grpId="0"/>
      <p:bldP spid="58" grpId="1"/>
      <p:bldP spid="111" grpId="0"/>
      <p:bldP spid="111" grpId="1"/>
      <p:bldP spid="1048" grpId="0" animBg="1"/>
      <p:bldP spid="1048" grpId="1" animBg="1"/>
      <p:bldP spid="1053" grpId="0"/>
      <p:bldP spid="1053" grpId="1"/>
      <p:bldP spid="1068" grpId="0"/>
      <p:bldP spid="1068" grpId="1"/>
      <p:bldP spid="1084" grpId="0"/>
      <p:bldP spid="1084" grpId="1"/>
      <p:bldP spid="1077" grpId="0"/>
      <p:bldP spid="1077" grpId="1"/>
      <p:bldP spid="1061" grpId="0"/>
      <p:bldP spid="1061" grpId="1"/>
      <p:bldP spid="1100" grpId="0"/>
      <p:bldP spid="1100" grpId="1"/>
      <p:bldP spid="1102" grpId="0"/>
      <p:bldP spid="1102" grpId="1"/>
      <p:bldP spid="1103" grpId="0" animBg="1"/>
      <p:bldP spid="1103" grpId="1" animBg="1"/>
      <p:bldP spid="1104" grpId="0"/>
      <p:bldP spid="1104" grpId="1"/>
      <p:bldP spid="1106" grpId="0"/>
      <p:bldP spid="1106" grpId="1"/>
      <p:bldP spid="1107" grpId="0"/>
      <p:bldP spid="1107" grpId="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5B43B-47DB-5E94-C493-E340F7EE9293}"/>
            </a:ext>
          </a:extLst>
        </p:cNvPr>
        <p:cNvGrpSpPr/>
        <p:nvPr/>
      </p:nvGrpSpPr>
      <p:grpSpPr>
        <a:xfrm>
          <a:off x="0" y="0"/>
          <a:ext cx="0" cy="0"/>
          <a:chOff x="0" y="0"/>
          <a:chExt cx="0" cy="0"/>
        </a:xfrm>
      </p:grpSpPr>
      <p:sp>
        <p:nvSpPr>
          <p:cNvPr id="45" name="Rectangle: Rounded Corners 44">
            <a:extLst>
              <a:ext uri="{FF2B5EF4-FFF2-40B4-BE49-F238E27FC236}">
                <a16:creationId xmlns:a16="http://schemas.microsoft.com/office/drawing/2014/main" id="{7A1D555F-81C4-E712-27C9-4CB5156FD874}"/>
              </a:ext>
              <a:ext uri="{C183D7F6-B498-43B3-948B-1728B52AA6E4}">
                <adec:decorative xmlns:adec="http://schemas.microsoft.com/office/drawing/2017/decorative" val="1"/>
              </a:ext>
            </a:extLst>
          </p:cNvPr>
          <p:cNvSpPr/>
          <p:nvPr/>
        </p:nvSpPr>
        <p:spPr bwMode="auto">
          <a:xfrm>
            <a:off x="7246912" y="4655820"/>
            <a:ext cx="2139374" cy="1606006"/>
          </a:xfrm>
          <a:prstGeom prst="roundRect">
            <a:avLst>
              <a:gd name="adj" fmla="val 973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US"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46" name="Rectangle: Rounded Corners 45">
            <a:extLst>
              <a:ext uri="{FF2B5EF4-FFF2-40B4-BE49-F238E27FC236}">
                <a16:creationId xmlns:a16="http://schemas.microsoft.com/office/drawing/2014/main" id="{EEFC6ECF-4B46-5500-9E07-5209CA62E1F9}"/>
              </a:ext>
              <a:ext uri="{C183D7F6-B498-43B3-948B-1728B52AA6E4}">
                <adec:decorative xmlns:adec="http://schemas.microsoft.com/office/drawing/2017/decorative" val="1"/>
              </a:ext>
            </a:extLst>
          </p:cNvPr>
          <p:cNvSpPr/>
          <p:nvPr/>
        </p:nvSpPr>
        <p:spPr bwMode="auto">
          <a:xfrm>
            <a:off x="5024993" y="4655820"/>
            <a:ext cx="2139374" cy="1606006"/>
          </a:xfrm>
          <a:prstGeom prst="roundRect">
            <a:avLst>
              <a:gd name="adj" fmla="val 973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US"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47" name="Rectangle: Rounded Corners 46">
            <a:extLst>
              <a:ext uri="{FF2B5EF4-FFF2-40B4-BE49-F238E27FC236}">
                <a16:creationId xmlns:a16="http://schemas.microsoft.com/office/drawing/2014/main" id="{9EAA1D99-F8EC-BBFD-9DD3-4D6A83DCA988}"/>
              </a:ext>
              <a:ext uri="{C183D7F6-B498-43B3-948B-1728B52AA6E4}">
                <adec:decorative xmlns:adec="http://schemas.microsoft.com/office/drawing/2017/decorative" val="1"/>
              </a:ext>
            </a:extLst>
          </p:cNvPr>
          <p:cNvSpPr/>
          <p:nvPr/>
        </p:nvSpPr>
        <p:spPr bwMode="auto">
          <a:xfrm>
            <a:off x="2803073" y="4652739"/>
            <a:ext cx="2139374" cy="1606006"/>
          </a:xfrm>
          <a:prstGeom prst="roundRect">
            <a:avLst>
              <a:gd name="adj" fmla="val 973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US"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48" name="Rectangle: Rounded Corners 47">
            <a:extLst>
              <a:ext uri="{FF2B5EF4-FFF2-40B4-BE49-F238E27FC236}">
                <a16:creationId xmlns:a16="http://schemas.microsoft.com/office/drawing/2014/main" id="{C36F4DC5-CFDC-BEC7-4655-8FD82269A06A}"/>
              </a:ext>
              <a:ext uri="{C183D7F6-B498-43B3-948B-1728B52AA6E4}">
                <adec:decorative xmlns:adec="http://schemas.microsoft.com/office/drawing/2017/decorative" val="1"/>
              </a:ext>
            </a:extLst>
          </p:cNvPr>
          <p:cNvSpPr/>
          <p:nvPr/>
        </p:nvSpPr>
        <p:spPr bwMode="auto">
          <a:xfrm>
            <a:off x="583203" y="4652739"/>
            <a:ext cx="2139374" cy="1606006"/>
          </a:xfrm>
          <a:prstGeom prst="roundRect">
            <a:avLst>
              <a:gd name="adj" fmla="val 973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US"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49" name="Rectangle: Rounded Corners 48">
            <a:extLst>
              <a:ext uri="{FF2B5EF4-FFF2-40B4-BE49-F238E27FC236}">
                <a16:creationId xmlns:a16="http://schemas.microsoft.com/office/drawing/2014/main" id="{A91BF198-4EB5-DAD0-A534-EE936E471761}"/>
              </a:ext>
              <a:ext uri="{C183D7F6-B498-43B3-948B-1728B52AA6E4}">
                <adec:decorative xmlns:adec="http://schemas.microsoft.com/office/drawing/2017/decorative" val="1"/>
              </a:ext>
            </a:extLst>
          </p:cNvPr>
          <p:cNvSpPr/>
          <p:nvPr/>
        </p:nvSpPr>
        <p:spPr bwMode="auto">
          <a:xfrm>
            <a:off x="9469423" y="4652739"/>
            <a:ext cx="2139374" cy="1606006"/>
          </a:xfrm>
          <a:prstGeom prst="roundRect">
            <a:avLst>
              <a:gd name="adj" fmla="val 973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US"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21" name="Rectangle: Rounded Corners 20">
            <a:extLst>
              <a:ext uri="{FF2B5EF4-FFF2-40B4-BE49-F238E27FC236}">
                <a16:creationId xmlns:a16="http://schemas.microsoft.com/office/drawing/2014/main" id="{EDA7D863-5908-03B4-5B99-904B591E1FA6}"/>
              </a:ext>
              <a:ext uri="{C183D7F6-B498-43B3-948B-1728B52AA6E4}">
                <adec:decorative xmlns:adec="http://schemas.microsoft.com/office/drawing/2017/decorative" val="1"/>
              </a:ext>
            </a:extLst>
          </p:cNvPr>
          <p:cNvSpPr/>
          <p:nvPr/>
        </p:nvSpPr>
        <p:spPr bwMode="auto">
          <a:xfrm>
            <a:off x="7246912" y="2407919"/>
            <a:ext cx="2139374" cy="2121441"/>
          </a:xfrm>
          <a:prstGeom prst="roundRect">
            <a:avLst>
              <a:gd name="adj" fmla="val 973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US"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2" name="Title 2">
            <a:extLst>
              <a:ext uri="{FF2B5EF4-FFF2-40B4-BE49-F238E27FC236}">
                <a16:creationId xmlns:a16="http://schemas.microsoft.com/office/drawing/2014/main" id="{51B597C4-1F05-A5CA-1F40-504A29A25E13}"/>
              </a:ext>
            </a:extLst>
          </p:cNvPr>
          <p:cNvSpPr>
            <a:spLocks noGrp="1"/>
          </p:cNvSpPr>
          <p:nvPr>
            <p:ph type="title"/>
          </p:nvPr>
        </p:nvSpPr>
        <p:spPr>
          <a:xfrm>
            <a:off x="1461159" y="457200"/>
            <a:ext cx="9272729" cy="1661993"/>
          </a:xfrm>
        </p:spPr>
        <p:txBody>
          <a:bodyPr/>
          <a:lstStyle/>
          <a:p>
            <a:pPr algn="ctr">
              <a:tabLst>
                <a:tab pos="2603500" algn="l"/>
              </a:tabLst>
            </a:pPr>
            <a:r>
              <a:rPr lang="en-GB" spc="0"/>
              <a:t>Combine traditional and AI gateway capabilities to manage your entire API estate</a:t>
            </a:r>
            <a:endParaRPr lang="en-IE" spc="0"/>
          </a:p>
        </p:txBody>
      </p:sp>
      <p:sp>
        <p:nvSpPr>
          <p:cNvPr id="28" name="Rectangle: Rounded Corners 27">
            <a:extLst>
              <a:ext uri="{FF2B5EF4-FFF2-40B4-BE49-F238E27FC236}">
                <a16:creationId xmlns:a16="http://schemas.microsoft.com/office/drawing/2014/main" id="{4ECC9FF5-EB7C-5423-67EA-CE86B8AA2C86}"/>
              </a:ext>
            </a:extLst>
          </p:cNvPr>
          <p:cNvSpPr/>
          <p:nvPr/>
        </p:nvSpPr>
        <p:spPr bwMode="auto">
          <a:xfrm>
            <a:off x="588263" y="1710963"/>
            <a:ext cx="2139374" cy="577467"/>
          </a:xfrm>
          <a:prstGeom prst="roundRect">
            <a:avLst>
              <a:gd name="adj" fmla="val 13763"/>
            </a:avLst>
          </a:prstGeom>
          <a:gradFill flip="none" rotWithShape="1">
            <a:gsLst>
              <a:gs pos="0">
                <a:srgbClr val="318582"/>
              </a:gs>
              <a:gs pos="100000">
                <a:srgbClr val="1A76A3"/>
              </a:gs>
            </a:gsLst>
            <a:lin ang="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rPr>
              <a:t>Governance</a:t>
            </a:r>
          </a:p>
        </p:txBody>
      </p:sp>
      <p:sp>
        <p:nvSpPr>
          <p:cNvPr id="26" name="Rectangle: Rounded Corners 25">
            <a:extLst>
              <a:ext uri="{FF2B5EF4-FFF2-40B4-BE49-F238E27FC236}">
                <a16:creationId xmlns:a16="http://schemas.microsoft.com/office/drawing/2014/main" id="{BE22F6BC-36BE-9351-30F9-8612ECE55F57}"/>
              </a:ext>
            </a:extLst>
          </p:cNvPr>
          <p:cNvSpPr/>
          <p:nvPr/>
        </p:nvSpPr>
        <p:spPr bwMode="auto">
          <a:xfrm>
            <a:off x="2810183" y="1707882"/>
            <a:ext cx="2132264" cy="577467"/>
          </a:xfrm>
          <a:prstGeom prst="roundRect">
            <a:avLst>
              <a:gd name="adj" fmla="val 13763"/>
            </a:avLst>
          </a:prstGeom>
          <a:gradFill flip="none" rotWithShape="1">
            <a:gsLst>
              <a:gs pos="0">
                <a:srgbClr val="1874A5"/>
              </a:gs>
              <a:gs pos="100000">
                <a:srgbClr val="2166B7"/>
              </a:gs>
            </a:gsLst>
            <a:lin ang="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rPr>
              <a:t>Security &amp; safety</a:t>
            </a:r>
          </a:p>
        </p:txBody>
      </p:sp>
      <p:sp>
        <p:nvSpPr>
          <p:cNvPr id="24" name="Rectangle: Rounded Corners 23">
            <a:extLst>
              <a:ext uri="{FF2B5EF4-FFF2-40B4-BE49-F238E27FC236}">
                <a16:creationId xmlns:a16="http://schemas.microsoft.com/office/drawing/2014/main" id="{14DC6A44-0885-67EB-89EB-E7822C20DBF2}"/>
              </a:ext>
            </a:extLst>
          </p:cNvPr>
          <p:cNvSpPr/>
          <p:nvPr/>
        </p:nvSpPr>
        <p:spPr bwMode="auto">
          <a:xfrm>
            <a:off x="5024993" y="1710963"/>
            <a:ext cx="2139374" cy="577467"/>
          </a:xfrm>
          <a:prstGeom prst="roundRect">
            <a:avLst>
              <a:gd name="adj" fmla="val 13763"/>
            </a:avLst>
          </a:prstGeom>
          <a:gradFill flip="none" rotWithShape="1">
            <a:gsLst>
              <a:gs pos="0">
                <a:srgbClr val="2366B7"/>
              </a:gs>
              <a:gs pos="100000">
                <a:srgbClr val="5D5BB0"/>
              </a:gs>
            </a:gsLst>
            <a:lin ang="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rPr>
              <a:t>Observability</a:t>
            </a:r>
          </a:p>
        </p:txBody>
      </p:sp>
      <p:sp>
        <p:nvSpPr>
          <p:cNvPr id="22" name="Rectangle: Rounded Corners 21">
            <a:extLst>
              <a:ext uri="{FF2B5EF4-FFF2-40B4-BE49-F238E27FC236}">
                <a16:creationId xmlns:a16="http://schemas.microsoft.com/office/drawing/2014/main" id="{DFB970E1-1588-B702-7A97-9513C3A11091}"/>
              </a:ext>
            </a:extLst>
          </p:cNvPr>
          <p:cNvSpPr/>
          <p:nvPr/>
        </p:nvSpPr>
        <p:spPr bwMode="auto">
          <a:xfrm>
            <a:off x="7246913" y="1710963"/>
            <a:ext cx="2139373" cy="577467"/>
          </a:xfrm>
          <a:prstGeom prst="roundRect">
            <a:avLst>
              <a:gd name="adj" fmla="val 13763"/>
            </a:avLst>
          </a:prstGeom>
          <a:gradFill flip="none" rotWithShape="1">
            <a:gsLst>
              <a:gs pos="0">
                <a:srgbClr val="5E5BB0"/>
              </a:gs>
              <a:gs pos="100000">
                <a:srgbClr val="A35694"/>
              </a:gs>
            </a:gsLst>
            <a:lin ang="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rPr>
              <a:t>Scalability</a:t>
            </a:r>
          </a:p>
        </p:txBody>
      </p:sp>
      <p:sp>
        <p:nvSpPr>
          <p:cNvPr id="30" name="Rectangle: Rounded Corners 29">
            <a:extLst>
              <a:ext uri="{FF2B5EF4-FFF2-40B4-BE49-F238E27FC236}">
                <a16:creationId xmlns:a16="http://schemas.microsoft.com/office/drawing/2014/main" id="{BF0D5631-8925-24EC-4464-EDF4E95FE7F4}"/>
              </a:ext>
            </a:extLst>
          </p:cNvPr>
          <p:cNvSpPr/>
          <p:nvPr/>
        </p:nvSpPr>
        <p:spPr bwMode="auto">
          <a:xfrm>
            <a:off x="9468830" y="1700262"/>
            <a:ext cx="2140559" cy="577467"/>
          </a:xfrm>
          <a:prstGeom prst="roundRect">
            <a:avLst>
              <a:gd name="adj" fmla="val 13763"/>
            </a:avLst>
          </a:prstGeom>
          <a:gradFill flip="none" rotWithShape="1">
            <a:gsLst>
              <a:gs pos="0">
                <a:srgbClr val="A85692"/>
              </a:gs>
              <a:gs pos="100000">
                <a:srgbClr val="E35571"/>
              </a:gs>
            </a:gsLst>
            <a:lin ang="0" scaled="0"/>
            <a:tileRect/>
          </a:gradFill>
          <a:ln w="63897" cap="flat">
            <a:noFill/>
            <a:prstDash val="solid"/>
            <a:miter/>
          </a:ln>
          <a:effectLst/>
        </p:spPr>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marL="0" marR="0" lvl="0" indent="0" algn="ctr" defTabSz="932449" rtl="0" eaLnBrk="1" fontAlgn="base" latinLnBrk="0" hangingPunct="1">
              <a:lnSpc>
                <a:spcPct val="100000"/>
              </a:lnSpc>
              <a:spcBef>
                <a:spcPts val="200"/>
              </a:spcBef>
              <a:spcAft>
                <a:spcPct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Segoe UI Variable Display Semib" pitchFamily="2" charset="0"/>
                <a:ea typeface="+mn-ea"/>
                <a:cs typeface="+mn-cs"/>
              </a:rPr>
              <a:t>Velocity</a:t>
            </a:r>
          </a:p>
        </p:txBody>
      </p:sp>
      <p:sp>
        <p:nvSpPr>
          <p:cNvPr id="23" name="Rectangle: Rounded Corners 22">
            <a:extLst>
              <a:ext uri="{FF2B5EF4-FFF2-40B4-BE49-F238E27FC236}">
                <a16:creationId xmlns:a16="http://schemas.microsoft.com/office/drawing/2014/main" id="{DBC3BA75-82B3-BAFD-10EA-367AA7EC21F5}"/>
              </a:ext>
              <a:ext uri="{C183D7F6-B498-43B3-948B-1728B52AA6E4}">
                <adec:decorative xmlns:adec="http://schemas.microsoft.com/office/drawing/2017/decorative" val="1"/>
              </a:ext>
            </a:extLst>
          </p:cNvPr>
          <p:cNvSpPr/>
          <p:nvPr/>
        </p:nvSpPr>
        <p:spPr bwMode="auto">
          <a:xfrm>
            <a:off x="5024993" y="2407919"/>
            <a:ext cx="2139374" cy="2121441"/>
          </a:xfrm>
          <a:prstGeom prst="roundRect">
            <a:avLst>
              <a:gd name="adj" fmla="val 973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US"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25" name="Rectangle: Rounded Corners 24">
            <a:extLst>
              <a:ext uri="{FF2B5EF4-FFF2-40B4-BE49-F238E27FC236}">
                <a16:creationId xmlns:a16="http://schemas.microsoft.com/office/drawing/2014/main" id="{B7A2AFDB-1E37-4E0E-52A6-E04049AA024F}"/>
              </a:ext>
              <a:ext uri="{C183D7F6-B498-43B3-948B-1728B52AA6E4}">
                <adec:decorative xmlns:adec="http://schemas.microsoft.com/office/drawing/2017/decorative" val="1"/>
              </a:ext>
            </a:extLst>
          </p:cNvPr>
          <p:cNvSpPr/>
          <p:nvPr/>
        </p:nvSpPr>
        <p:spPr bwMode="auto">
          <a:xfrm>
            <a:off x="2803073" y="2404838"/>
            <a:ext cx="2139374" cy="2121441"/>
          </a:xfrm>
          <a:prstGeom prst="roundRect">
            <a:avLst>
              <a:gd name="adj" fmla="val 973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US"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27" name="Rectangle: Rounded Corners 26">
            <a:extLst>
              <a:ext uri="{FF2B5EF4-FFF2-40B4-BE49-F238E27FC236}">
                <a16:creationId xmlns:a16="http://schemas.microsoft.com/office/drawing/2014/main" id="{5CCCB382-7A32-1EA4-78D8-0FD3EF0895A3}"/>
              </a:ext>
              <a:ext uri="{C183D7F6-B498-43B3-948B-1728B52AA6E4}">
                <adec:decorative xmlns:adec="http://schemas.microsoft.com/office/drawing/2017/decorative" val="1"/>
              </a:ext>
            </a:extLst>
          </p:cNvPr>
          <p:cNvSpPr/>
          <p:nvPr/>
        </p:nvSpPr>
        <p:spPr bwMode="auto">
          <a:xfrm>
            <a:off x="588263" y="2407919"/>
            <a:ext cx="2139374" cy="2121441"/>
          </a:xfrm>
          <a:prstGeom prst="roundRect">
            <a:avLst>
              <a:gd name="adj" fmla="val 973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US"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29" name="Rectangle: Rounded Corners 28">
            <a:extLst>
              <a:ext uri="{FF2B5EF4-FFF2-40B4-BE49-F238E27FC236}">
                <a16:creationId xmlns:a16="http://schemas.microsoft.com/office/drawing/2014/main" id="{8C296FC5-C9FE-83BF-829F-D43D32E09C37}"/>
              </a:ext>
              <a:ext uri="{C183D7F6-B498-43B3-948B-1728B52AA6E4}">
                <adec:decorative xmlns:adec="http://schemas.microsoft.com/office/drawing/2017/decorative" val="1"/>
              </a:ext>
            </a:extLst>
          </p:cNvPr>
          <p:cNvSpPr/>
          <p:nvPr/>
        </p:nvSpPr>
        <p:spPr bwMode="auto">
          <a:xfrm>
            <a:off x="9469423" y="2404838"/>
            <a:ext cx="2139374" cy="2121441"/>
          </a:xfrm>
          <a:prstGeom prst="roundRect">
            <a:avLst>
              <a:gd name="adj" fmla="val 9736"/>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horz" wrap="square" lIns="0" tIns="42634" rIns="0" bIns="0" numCol="1" spcCol="0" rtlCol="0" fromWordArt="0" anchor="ctr" anchorCtr="0" forceAA="0" compatLnSpc="1">
            <a:prstTxWarp prst="textNoShape">
              <a:avLst/>
            </a:prstTxWarp>
            <a:noAutofit/>
          </a:bodyPr>
          <a:lstStyle/>
          <a:p>
            <a:pPr marL="0" marR="0" lvl="0" indent="0" algn="ctr" defTabSz="811702" rtl="1" eaLnBrk="1" fontAlgn="auto" latinLnBrk="0" hangingPunct="1">
              <a:lnSpc>
                <a:spcPct val="100000"/>
              </a:lnSpc>
              <a:spcBef>
                <a:spcPts val="174"/>
              </a:spcBef>
              <a:spcAft>
                <a:spcPts val="0"/>
              </a:spcAft>
              <a:buClrTx/>
              <a:buSzTx/>
              <a:buFontTx/>
              <a:buNone/>
              <a:tabLst/>
              <a:defRPr/>
            </a:pPr>
            <a:endParaRPr kumimoji="0" lang="en-US" sz="2400" b="1" i="0" u="none" strike="noStrike" kern="1200" cap="none" spc="0" normalizeH="0" baseline="0" noProof="0">
              <a:ln>
                <a:noFill/>
              </a:ln>
              <a:gradFill>
                <a:gsLst>
                  <a:gs pos="41958">
                    <a:srgbClr val="FFFFFF"/>
                  </a:gs>
                  <a:gs pos="63000">
                    <a:srgbClr val="FFFFFF"/>
                  </a:gs>
                </a:gsLst>
                <a:lin ang="0" scaled="0"/>
              </a:gradFill>
              <a:effectLst/>
              <a:uLnTx/>
              <a:uFillTx/>
              <a:latin typeface="Segoe UI Variable Display Semib" pitchFamily="2" charset="0"/>
              <a:ea typeface="+mn-ea"/>
              <a:cs typeface="+mn-cs"/>
            </a:endParaRPr>
          </a:p>
        </p:txBody>
      </p:sp>
      <p:sp>
        <p:nvSpPr>
          <p:cNvPr id="37" name="Text Placeholder 6">
            <a:extLst>
              <a:ext uri="{FF2B5EF4-FFF2-40B4-BE49-F238E27FC236}">
                <a16:creationId xmlns:a16="http://schemas.microsoft.com/office/drawing/2014/main" id="{A2AD56D6-18DE-3965-9E79-9AB535D23D60}"/>
              </a:ext>
            </a:extLst>
          </p:cNvPr>
          <p:cNvSpPr txBox="1">
            <a:spLocks/>
          </p:cNvSpPr>
          <p:nvPr/>
        </p:nvSpPr>
        <p:spPr>
          <a:xfrm rot="16200000">
            <a:off x="-644073" y="3342598"/>
            <a:ext cx="2090965" cy="215444"/>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1600" kern="1200" spc="0" baseline="0">
                <a:solidFill>
                  <a:schemeClr val="tx1"/>
                </a:solidFill>
                <a:latin typeface="+mj-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200"/>
              </a:spcBef>
              <a:spcAft>
                <a:spcPct val="0"/>
              </a:spcAft>
              <a:buClrTx/>
              <a:buSzPct val="90000"/>
              <a:buFont typeface="Wingdings" panose="05000000000000000000" pitchFamily="2" charset="2"/>
              <a:buNone/>
              <a:tabLst/>
              <a:defRPr/>
            </a:pPr>
            <a:r>
              <a:rPr kumimoji="0" lang="en-US" sz="1400" b="0" i="0" u="none" strike="noStrike" kern="1200" cap="none" spc="0" normalizeH="0" baseline="0" noProof="0">
                <a:ln>
                  <a:noFill/>
                </a:ln>
                <a:solidFill>
                  <a:srgbClr val="FFFFFF"/>
                </a:solidFill>
                <a:effectLst/>
                <a:uLnTx/>
                <a:uFillTx/>
                <a:latin typeface="Segoe UI Variable Display Semib" pitchFamily="2" charset="0"/>
                <a:ea typeface="+mn-ea"/>
                <a:cs typeface="Segoe UI" panose="020B0502040204020203" pitchFamily="34" charset="0"/>
              </a:rPr>
              <a:t>Traditional API Gateway</a:t>
            </a:r>
          </a:p>
        </p:txBody>
      </p:sp>
      <p:sp>
        <p:nvSpPr>
          <p:cNvPr id="15" name="Text Placeholder 4">
            <a:extLst>
              <a:ext uri="{FF2B5EF4-FFF2-40B4-BE49-F238E27FC236}">
                <a16:creationId xmlns:a16="http://schemas.microsoft.com/office/drawing/2014/main" id="{C204424C-9E90-14A9-C8D4-DB0CF0E939FC}"/>
              </a:ext>
            </a:extLst>
          </p:cNvPr>
          <p:cNvSpPr txBox="1">
            <a:spLocks/>
          </p:cNvSpPr>
          <p:nvPr/>
        </p:nvSpPr>
        <p:spPr>
          <a:xfrm>
            <a:off x="756617" y="2495215"/>
            <a:ext cx="1880743" cy="1523494"/>
          </a:xfrm>
          <a:prstGeom prst="rect">
            <a:avLst/>
          </a:prstGeom>
        </p:spPr>
        <p:txBody>
          <a:bodyPr vert="horz" wrap="square" lIns="0" tIns="0" rIns="0" bIns="0" rtlCol="0">
            <a:spAutoFit/>
          </a:bodyPr>
          <a:lstStyle>
            <a:lvl1pPr marL="141288" marR="0" indent="-14128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500" kern="1200" spc="0" baseline="0" dirty="0">
                <a:solidFill>
                  <a:schemeClr val="tx1"/>
                </a:solidFill>
                <a:latin typeface="+mn-lt"/>
                <a:ea typeface="+mn-ea"/>
                <a:cs typeface="Segoe UI" panose="020B0502040204020203" pitchFamily="34" charset="0"/>
              </a:defRPr>
            </a:lvl1pPr>
            <a:lvl2pPr marL="285750" marR="0" indent="-125413"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2pPr>
            <a:lvl3pPr marL="438150" marR="0" indent="-13335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3pPr>
            <a:lvl4pPr marL="566738" marR="0" indent="-1143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4pPr>
            <a:lvl5pPr marL="685800" marR="0" indent="-10953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Policies, like throttling, IP filtering, and more</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Federated API management with workspaces</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Enterprise-wide catalog and compliance scorecard</a:t>
            </a:r>
          </a:p>
        </p:txBody>
      </p:sp>
      <p:sp>
        <p:nvSpPr>
          <p:cNvPr id="16" name="Text Placeholder 5">
            <a:extLst>
              <a:ext uri="{FF2B5EF4-FFF2-40B4-BE49-F238E27FC236}">
                <a16:creationId xmlns:a16="http://schemas.microsoft.com/office/drawing/2014/main" id="{84E0CB88-D35E-00AF-A8DC-68E22157F5FF}"/>
              </a:ext>
            </a:extLst>
          </p:cNvPr>
          <p:cNvSpPr txBox="1">
            <a:spLocks/>
          </p:cNvSpPr>
          <p:nvPr/>
        </p:nvSpPr>
        <p:spPr>
          <a:xfrm>
            <a:off x="2971427" y="2488575"/>
            <a:ext cx="1965960" cy="1754326"/>
          </a:xfrm>
          <a:prstGeom prst="rect">
            <a:avLst/>
          </a:prstGeom>
        </p:spPr>
        <p:txBody>
          <a:bodyPr vert="horz" wrap="square" lIns="0" tIns="0" rIns="0" bIns="0" rtlCol="0">
            <a:spAutoFit/>
          </a:bodyPr>
          <a:lstStyle>
            <a:lvl1pPr marL="141288" marR="0" indent="-14128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500" kern="1200" spc="0" baseline="0" dirty="0">
                <a:solidFill>
                  <a:schemeClr val="tx1"/>
                </a:solidFill>
                <a:latin typeface="+mn-lt"/>
                <a:ea typeface="+mn-ea"/>
                <a:cs typeface="Segoe UI" panose="020B0502040204020203" pitchFamily="34" charset="0"/>
              </a:defRPr>
            </a:lvl1pPr>
            <a:lvl2pPr marL="285750" marR="0" indent="-125413"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2pPr>
            <a:lvl3pPr marL="438150" marR="0" indent="-13335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3pPr>
            <a:lvl4pPr marL="566738" marR="0" indent="-1143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4pPr>
            <a:lvl5pPr marL="685800" marR="0" indent="-10953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OWASP API Top 10 protections</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Client </a:t>
            </a:r>
            <a:r>
              <a:rPr kumimoji="0" lang="en-US" sz="1200" b="0" i="0" u="none" strike="noStrike" kern="1200" cap="none" spc="0" normalizeH="0" baseline="0" noProof="0" err="1">
                <a:ln>
                  <a:noFill/>
                </a:ln>
                <a:solidFill>
                  <a:srgbClr val="FFFFFF"/>
                </a:solidFill>
                <a:effectLst/>
                <a:uLnTx/>
                <a:uFillTx/>
                <a:latin typeface="Segoe UI Variable Display" pitchFamily="2" charset="0"/>
                <a:ea typeface="+mn-ea"/>
                <a:cs typeface="Segoe UI" panose="020B0502040204020203" pitchFamily="34" charset="0"/>
              </a:rPr>
              <a:t>authN</a:t>
            </a: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a:t>
            </a:r>
            <a:r>
              <a:rPr kumimoji="0" lang="en-US" sz="1200" b="0" i="0" u="none" strike="noStrike" kern="1200" cap="none" spc="0" normalizeH="0" baseline="0" noProof="0" err="1">
                <a:ln>
                  <a:noFill/>
                </a:ln>
                <a:solidFill>
                  <a:srgbClr val="FFFFFF"/>
                </a:solidFill>
                <a:effectLst/>
                <a:uLnTx/>
                <a:uFillTx/>
                <a:latin typeface="Segoe UI Variable Display" pitchFamily="2" charset="0"/>
                <a:ea typeface="+mn-ea"/>
                <a:cs typeface="Segoe UI" panose="020B0502040204020203" pitchFamily="34" charset="0"/>
              </a:rPr>
              <a:t>authZ</a:t>
            </a: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endParaRP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Keyless managed identities</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Credential manager</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Advanced security with Defender for Cloud</a:t>
            </a:r>
          </a:p>
        </p:txBody>
      </p:sp>
      <p:sp>
        <p:nvSpPr>
          <p:cNvPr id="17" name="Text Placeholder 9">
            <a:extLst>
              <a:ext uri="{FF2B5EF4-FFF2-40B4-BE49-F238E27FC236}">
                <a16:creationId xmlns:a16="http://schemas.microsoft.com/office/drawing/2014/main" id="{5596254F-B934-CA48-15A3-ED209F4AA921}"/>
              </a:ext>
            </a:extLst>
          </p:cNvPr>
          <p:cNvSpPr txBox="1">
            <a:spLocks/>
          </p:cNvSpPr>
          <p:nvPr/>
        </p:nvSpPr>
        <p:spPr>
          <a:xfrm>
            <a:off x="5193347" y="2495215"/>
            <a:ext cx="1965960" cy="1084912"/>
          </a:xfrm>
          <a:prstGeom prst="rect">
            <a:avLst/>
          </a:prstGeom>
        </p:spPr>
        <p:txBody>
          <a:bodyPr vert="horz" wrap="square" lIns="0" tIns="0" rIns="0" bIns="0" rtlCol="0">
            <a:spAutoFit/>
          </a:bodyPr>
          <a:lstStyle>
            <a:lvl1pPr marL="141288" marR="0" indent="-14128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500" kern="1200" spc="0" baseline="0" dirty="0">
                <a:solidFill>
                  <a:schemeClr val="tx1"/>
                </a:solidFill>
                <a:latin typeface="+mn-lt"/>
                <a:ea typeface="+mn-ea"/>
                <a:cs typeface="Segoe UI" panose="020B0502040204020203" pitchFamily="34" charset="0"/>
              </a:defRPr>
            </a:lvl1pPr>
            <a:lvl2pPr marL="285750" marR="0" indent="-125413"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2pPr>
            <a:lvl3pPr marL="438150" marR="0" indent="-13335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3pPr>
            <a:lvl4pPr marL="566738" marR="0" indent="-1143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4pPr>
            <a:lvl5pPr marL="685800" marR="0" indent="-10953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Logs</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Metrics</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Tracing</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Dashboards and reports</a:t>
            </a:r>
          </a:p>
        </p:txBody>
      </p:sp>
      <p:sp>
        <p:nvSpPr>
          <p:cNvPr id="18" name="Text Placeholder 11">
            <a:extLst>
              <a:ext uri="{FF2B5EF4-FFF2-40B4-BE49-F238E27FC236}">
                <a16:creationId xmlns:a16="http://schemas.microsoft.com/office/drawing/2014/main" id="{198736CD-86D9-CB0D-CAC3-3B285F0AA568}"/>
              </a:ext>
            </a:extLst>
          </p:cNvPr>
          <p:cNvSpPr txBox="1">
            <a:spLocks/>
          </p:cNvSpPr>
          <p:nvPr/>
        </p:nvSpPr>
        <p:spPr>
          <a:xfrm>
            <a:off x="7415266" y="2488575"/>
            <a:ext cx="1805307" cy="1938992"/>
          </a:xfrm>
          <a:prstGeom prst="rect">
            <a:avLst/>
          </a:prstGeom>
        </p:spPr>
        <p:txBody>
          <a:bodyPr vert="horz" wrap="square" lIns="0" tIns="0" rIns="0" bIns="0" rtlCol="0">
            <a:spAutoFit/>
          </a:bodyPr>
          <a:lstStyle>
            <a:lvl1pPr marL="141288" marR="0" indent="-14128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500" kern="1200" spc="0" baseline="0" dirty="0">
                <a:solidFill>
                  <a:schemeClr val="tx1"/>
                </a:solidFill>
                <a:latin typeface="+mn-lt"/>
                <a:ea typeface="+mn-ea"/>
                <a:cs typeface="Segoe UI" panose="020B0502040204020203" pitchFamily="34" charset="0"/>
              </a:defRPr>
            </a:lvl1pPr>
            <a:lvl2pPr marL="285750" marR="0" indent="-125413"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2pPr>
            <a:lvl3pPr marL="438150" marR="0" indent="-13335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3pPr>
            <a:lvl4pPr marL="566738" marR="0" indent="-1143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4pPr>
            <a:lvl5pPr marL="685800" marR="0" indent="-10953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Scale up/out</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err="1">
                <a:ln>
                  <a:noFill/>
                </a:ln>
                <a:solidFill>
                  <a:srgbClr val="FFFFFF"/>
                </a:solidFill>
                <a:effectLst/>
                <a:uLnTx/>
                <a:uFillTx/>
                <a:latin typeface="Segoe UI Variable Display" pitchFamily="2" charset="0"/>
                <a:ea typeface="+mn-ea"/>
                <a:cs typeface="Segoe UI" panose="020B0502040204020203" pitchFamily="34" charset="0"/>
              </a:rPr>
              <a:t>Autoscale</a:t>
            </a: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endParaRP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Multi-regional deployments</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Self-hosted gateway for on-prem or multi-cloud</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Backend pools with circuit breaker</a:t>
            </a:r>
          </a:p>
        </p:txBody>
      </p:sp>
      <p:sp>
        <p:nvSpPr>
          <p:cNvPr id="20" name="Text Placeholder 13">
            <a:extLst>
              <a:ext uri="{FF2B5EF4-FFF2-40B4-BE49-F238E27FC236}">
                <a16:creationId xmlns:a16="http://schemas.microsoft.com/office/drawing/2014/main" id="{2D36F742-2448-BBF9-02D8-B0A7AFA15187}"/>
              </a:ext>
            </a:extLst>
          </p:cNvPr>
          <p:cNvSpPr txBox="1">
            <a:spLocks/>
          </p:cNvSpPr>
          <p:nvPr/>
        </p:nvSpPr>
        <p:spPr>
          <a:xfrm>
            <a:off x="9637777" y="2488575"/>
            <a:ext cx="1797606" cy="1869743"/>
          </a:xfrm>
          <a:prstGeom prst="rect">
            <a:avLst/>
          </a:prstGeom>
        </p:spPr>
        <p:txBody>
          <a:bodyPr vert="horz" wrap="square" lIns="0" tIns="0" rIns="0" bIns="0" rtlCol="0">
            <a:spAutoFit/>
          </a:bodyPr>
          <a:lstStyle>
            <a:lvl1pPr marL="141288" marR="0" indent="-14128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500" kern="1200" spc="0" baseline="0" dirty="0">
                <a:solidFill>
                  <a:schemeClr val="tx1"/>
                </a:solidFill>
                <a:latin typeface="+mn-lt"/>
                <a:ea typeface="+mn-ea"/>
                <a:cs typeface="Segoe UI" panose="020B0502040204020203" pitchFamily="34" charset="0"/>
              </a:defRPr>
            </a:lvl1pPr>
            <a:lvl2pPr marL="285750" marR="0" indent="-125413"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2pPr>
            <a:lvl3pPr marL="438150" marR="0" indent="-13335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3pPr>
            <a:lvl4pPr marL="566738" marR="0" indent="-1143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4pPr>
            <a:lvl5pPr marL="685800" marR="0" indent="-10953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API import wizards</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Developer portal for self-serve API onboarding</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VS Code extension</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Copilot for policies</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Linting</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Test console</a:t>
            </a:r>
          </a:p>
        </p:txBody>
      </p:sp>
      <p:sp>
        <p:nvSpPr>
          <p:cNvPr id="38" name="Text Placeholder 6">
            <a:extLst>
              <a:ext uri="{FF2B5EF4-FFF2-40B4-BE49-F238E27FC236}">
                <a16:creationId xmlns:a16="http://schemas.microsoft.com/office/drawing/2014/main" id="{DF4955C3-F442-325D-5B1B-F141E3F6106E}"/>
              </a:ext>
            </a:extLst>
          </p:cNvPr>
          <p:cNvSpPr txBox="1">
            <a:spLocks/>
          </p:cNvSpPr>
          <p:nvPr/>
        </p:nvSpPr>
        <p:spPr>
          <a:xfrm rot="16200000">
            <a:off x="-401593" y="5348020"/>
            <a:ext cx="1606006" cy="215444"/>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sz="1600" kern="1200" spc="0" baseline="0">
                <a:solidFill>
                  <a:schemeClr val="tx1"/>
                </a:solidFill>
                <a:latin typeface="+mj-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200"/>
              </a:spcBef>
              <a:spcAft>
                <a:spcPct val="0"/>
              </a:spcAft>
              <a:buClrTx/>
              <a:buSzPct val="90000"/>
              <a:buFont typeface="Wingdings" panose="05000000000000000000" pitchFamily="2" charset="2"/>
              <a:buNone/>
              <a:tabLst/>
              <a:defRPr/>
            </a:pPr>
            <a:r>
              <a:rPr kumimoji="0" lang="en-US" sz="1400" b="0" i="0" u="none" strike="noStrike" kern="1200" cap="none" spc="0" normalizeH="0" baseline="0" noProof="0">
                <a:ln>
                  <a:noFill/>
                </a:ln>
                <a:gradFill>
                  <a:gsLst>
                    <a:gs pos="0">
                      <a:srgbClr val="F97483"/>
                    </a:gs>
                    <a:gs pos="100000">
                      <a:srgbClr val="41AFA1"/>
                    </a:gs>
                    <a:gs pos="68000">
                      <a:srgbClr val="46A0DE"/>
                    </a:gs>
                    <a:gs pos="31000">
                      <a:srgbClr val="CA6CCD"/>
                    </a:gs>
                  </a:gsLst>
                  <a:path path="circle">
                    <a:fillToRect l="100000" t="100000"/>
                  </a:path>
                </a:gradFill>
                <a:effectLst/>
                <a:uLnTx/>
                <a:uFillTx/>
                <a:latin typeface="Segoe UI Variable Display Semib" pitchFamily="2" charset="0"/>
                <a:ea typeface="+mn-ea"/>
                <a:cs typeface="Segoe UI" panose="020B0502040204020203" pitchFamily="34" charset="0"/>
              </a:rPr>
              <a:t>AI Gateway</a:t>
            </a:r>
          </a:p>
        </p:txBody>
      </p:sp>
      <p:sp>
        <p:nvSpPr>
          <p:cNvPr id="40" name="Text Placeholder 4">
            <a:extLst>
              <a:ext uri="{FF2B5EF4-FFF2-40B4-BE49-F238E27FC236}">
                <a16:creationId xmlns:a16="http://schemas.microsoft.com/office/drawing/2014/main" id="{4A11F4AA-E36E-8C4F-DC87-E44E6DE7149F}"/>
              </a:ext>
            </a:extLst>
          </p:cNvPr>
          <p:cNvSpPr txBox="1">
            <a:spLocks/>
          </p:cNvSpPr>
          <p:nvPr/>
        </p:nvSpPr>
        <p:spPr>
          <a:xfrm>
            <a:off x="756617" y="4818564"/>
            <a:ext cx="1880743" cy="484748"/>
          </a:xfrm>
          <a:prstGeom prst="rect">
            <a:avLst/>
          </a:prstGeom>
        </p:spPr>
        <p:txBody>
          <a:bodyPr vert="horz" wrap="square" lIns="0" tIns="0" rIns="0" bIns="0" rtlCol="0">
            <a:spAutoFit/>
          </a:bodyPr>
          <a:lstStyle>
            <a:lvl1pPr marL="141288" marR="0" indent="-14128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500" kern="1200" spc="0" baseline="0" dirty="0">
                <a:solidFill>
                  <a:schemeClr val="tx1"/>
                </a:solidFill>
                <a:latin typeface="+mn-lt"/>
                <a:ea typeface="+mn-ea"/>
                <a:cs typeface="Segoe UI" panose="020B0502040204020203" pitchFamily="34" charset="0"/>
              </a:defRPr>
            </a:lvl1pPr>
            <a:lvl2pPr marL="285750" marR="0" indent="-125413"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2pPr>
            <a:lvl3pPr marL="438150" marR="0" indent="-13335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3pPr>
            <a:lvl4pPr marL="566738" marR="0" indent="-1143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4pPr>
            <a:lvl5pPr marL="685800" marR="0" indent="-10953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GB"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Token rate limiting</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GB"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Token quotas</a:t>
            </a:r>
          </a:p>
        </p:txBody>
      </p:sp>
      <p:sp>
        <p:nvSpPr>
          <p:cNvPr id="41" name="Text Placeholder 5">
            <a:extLst>
              <a:ext uri="{FF2B5EF4-FFF2-40B4-BE49-F238E27FC236}">
                <a16:creationId xmlns:a16="http://schemas.microsoft.com/office/drawing/2014/main" id="{1B62FD80-B90F-5EC3-4FCB-2E47108B9924}"/>
              </a:ext>
            </a:extLst>
          </p:cNvPr>
          <p:cNvSpPr txBox="1">
            <a:spLocks/>
          </p:cNvSpPr>
          <p:nvPr/>
        </p:nvSpPr>
        <p:spPr>
          <a:xfrm>
            <a:off x="2971427" y="4811924"/>
            <a:ext cx="1965960" cy="484748"/>
          </a:xfrm>
          <a:prstGeom prst="rect">
            <a:avLst/>
          </a:prstGeom>
        </p:spPr>
        <p:txBody>
          <a:bodyPr vert="horz" wrap="square" lIns="0" tIns="0" rIns="0" bIns="0" rtlCol="0">
            <a:spAutoFit/>
          </a:bodyPr>
          <a:lstStyle>
            <a:lvl1pPr marL="141288" marR="0" indent="-14128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500" kern="1200" spc="0" baseline="0" dirty="0">
                <a:solidFill>
                  <a:schemeClr val="tx1"/>
                </a:solidFill>
                <a:latin typeface="+mn-lt"/>
                <a:ea typeface="+mn-ea"/>
                <a:cs typeface="Segoe UI" panose="020B0502040204020203" pitchFamily="34" charset="0"/>
              </a:defRPr>
            </a:lvl1pPr>
            <a:lvl2pPr marL="285750" marR="0" indent="-125413"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2pPr>
            <a:lvl3pPr marL="438150" marR="0" indent="-13335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3pPr>
            <a:lvl4pPr marL="566738" marR="0" indent="-1143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4pPr>
            <a:lvl5pPr marL="685800" marR="0" indent="-10953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Content safety </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endParaRPr>
          </a:p>
        </p:txBody>
      </p:sp>
      <p:sp>
        <p:nvSpPr>
          <p:cNvPr id="42" name="Text Placeholder 9">
            <a:extLst>
              <a:ext uri="{FF2B5EF4-FFF2-40B4-BE49-F238E27FC236}">
                <a16:creationId xmlns:a16="http://schemas.microsoft.com/office/drawing/2014/main" id="{CA963D6E-2DAA-54B1-CAA7-815608F1A7B1}"/>
              </a:ext>
            </a:extLst>
          </p:cNvPr>
          <p:cNvSpPr txBox="1">
            <a:spLocks/>
          </p:cNvSpPr>
          <p:nvPr/>
        </p:nvSpPr>
        <p:spPr>
          <a:xfrm>
            <a:off x="5193347" y="4818564"/>
            <a:ext cx="1965960" cy="669414"/>
          </a:xfrm>
          <a:prstGeom prst="rect">
            <a:avLst/>
          </a:prstGeom>
        </p:spPr>
        <p:txBody>
          <a:bodyPr vert="horz" wrap="square" lIns="0" tIns="0" rIns="0" bIns="0" rtlCol="0">
            <a:spAutoFit/>
          </a:bodyPr>
          <a:lstStyle>
            <a:lvl1pPr marL="141288" marR="0" indent="-14128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500" kern="1200" spc="0" baseline="0" dirty="0">
                <a:solidFill>
                  <a:schemeClr val="tx1"/>
                </a:solidFill>
                <a:latin typeface="+mn-lt"/>
                <a:ea typeface="+mn-ea"/>
                <a:cs typeface="Segoe UI" panose="020B0502040204020203" pitchFamily="34" charset="0"/>
              </a:defRPr>
            </a:lvl1pPr>
            <a:lvl2pPr marL="285750" marR="0" indent="-125413"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2pPr>
            <a:lvl3pPr marL="438150" marR="0" indent="-13335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3pPr>
            <a:lvl4pPr marL="566738" marR="0" indent="-1143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4pPr>
            <a:lvl5pPr marL="685800" marR="0" indent="-10953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GB"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Token metrics</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GB"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Prompt and completions logging</a:t>
            </a:r>
          </a:p>
        </p:txBody>
      </p:sp>
      <p:sp>
        <p:nvSpPr>
          <p:cNvPr id="43" name="Text Placeholder 11">
            <a:extLst>
              <a:ext uri="{FF2B5EF4-FFF2-40B4-BE49-F238E27FC236}">
                <a16:creationId xmlns:a16="http://schemas.microsoft.com/office/drawing/2014/main" id="{37EA7242-9162-08DE-45DB-10A93B2AF793}"/>
              </a:ext>
            </a:extLst>
          </p:cNvPr>
          <p:cNvSpPr txBox="1">
            <a:spLocks/>
          </p:cNvSpPr>
          <p:nvPr/>
        </p:nvSpPr>
        <p:spPr>
          <a:xfrm>
            <a:off x="7415266" y="4811924"/>
            <a:ext cx="1864031" cy="1338828"/>
          </a:xfrm>
          <a:prstGeom prst="rect">
            <a:avLst/>
          </a:prstGeom>
        </p:spPr>
        <p:txBody>
          <a:bodyPr vert="horz" wrap="square" lIns="0" tIns="0" rIns="0" bIns="0" rtlCol="0">
            <a:spAutoFit/>
          </a:bodyPr>
          <a:lstStyle>
            <a:lvl1pPr marL="141288" marR="0" indent="-14128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500" kern="1200" spc="0" baseline="0" dirty="0">
                <a:solidFill>
                  <a:schemeClr val="tx1"/>
                </a:solidFill>
                <a:latin typeface="+mn-lt"/>
                <a:ea typeface="+mn-ea"/>
                <a:cs typeface="Segoe UI" panose="020B0502040204020203" pitchFamily="34" charset="0"/>
              </a:defRPr>
            </a:lvl1pPr>
            <a:lvl2pPr marL="285750" marR="0" indent="-125413"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2pPr>
            <a:lvl3pPr marL="438150" marR="0" indent="-13335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3pPr>
            <a:lvl4pPr marL="566738" marR="0" indent="-1143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4pPr>
            <a:lvl5pPr marL="685800" marR="0" indent="-10953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GB"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Semantic caching</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GB"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Weight or session-aware load balancing</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GB"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Priority routing to provisioned capacity models</a:t>
            </a:r>
          </a:p>
        </p:txBody>
      </p:sp>
      <p:sp>
        <p:nvSpPr>
          <p:cNvPr id="44" name="Text Placeholder 13">
            <a:extLst>
              <a:ext uri="{FF2B5EF4-FFF2-40B4-BE49-F238E27FC236}">
                <a16:creationId xmlns:a16="http://schemas.microsoft.com/office/drawing/2014/main" id="{B28ACB19-A5F4-C5A9-E9CA-4E36E6C92C97}"/>
              </a:ext>
            </a:extLst>
          </p:cNvPr>
          <p:cNvSpPr txBox="1">
            <a:spLocks/>
          </p:cNvSpPr>
          <p:nvPr/>
        </p:nvSpPr>
        <p:spPr>
          <a:xfrm>
            <a:off x="9637777" y="4811924"/>
            <a:ext cx="1797606" cy="1408078"/>
          </a:xfrm>
          <a:prstGeom prst="rect">
            <a:avLst/>
          </a:prstGeom>
        </p:spPr>
        <p:txBody>
          <a:bodyPr vert="horz" wrap="square" lIns="0" tIns="0" rIns="0" bIns="0" rtlCol="0">
            <a:spAutoFit/>
          </a:bodyPr>
          <a:lstStyle>
            <a:lvl1pPr marL="141288" marR="0" indent="-14128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500" kern="1200" spc="0" baseline="0" dirty="0">
                <a:solidFill>
                  <a:schemeClr val="tx1"/>
                </a:solidFill>
                <a:latin typeface="+mn-lt"/>
                <a:ea typeface="+mn-ea"/>
                <a:cs typeface="Segoe UI" panose="020B0502040204020203" pitchFamily="34" charset="0"/>
              </a:defRPr>
            </a:lvl1pPr>
            <a:lvl2pPr marL="285750" marR="0" indent="-125413"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2pPr>
            <a:lvl3pPr marL="438150" marR="0" indent="-13335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400" kern="1200" spc="0" baseline="0" dirty="0">
                <a:solidFill>
                  <a:schemeClr val="tx1"/>
                </a:solidFill>
                <a:latin typeface="+mn-lt"/>
                <a:ea typeface="+mn-ea"/>
                <a:cs typeface="+mn-cs"/>
              </a:defRPr>
            </a:lvl3pPr>
            <a:lvl4pPr marL="566738" marR="0" indent="-1143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4pPr>
            <a:lvl5pPr marL="685800" marR="0" indent="-109538"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lang="en-US" sz="1200" kern="1200" spc="0" baseline="0" dirty="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Import wizards for AI Foundry models, models from other providers, existing MCP servers, A2A agents</a:t>
            </a:r>
          </a:p>
          <a:p>
            <a:pPr marL="108000" marR="0" lvl="0" indent="-108000" algn="l" defTabSz="914400" rtl="0" eaLnBrk="1" fontAlgn="auto" latinLnBrk="0" hangingPunct="1">
              <a:lnSpc>
                <a:spcPct val="100000"/>
              </a:lnSpc>
              <a:spcBef>
                <a:spcPts val="0"/>
              </a:spcBef>
              <a:spcAft>
                <a:spcPts val="900"/>
              </a:spcAft>
              <a:buClr>
                <a:srgbClr val="FFFFFF"/>
              </a:buClr>
              <a:buSzPct val="100000"/>
              <a:buFont typeface="Arial" panose="020B0604020202020204" pitchFamily="34" charset="0"/>
              <a:buChar char="•"/>
              <a:tabLst/>
              <a:defRPr/>
            </a:pPr>
            <a:r>
              <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rPr>
              <a:t>Convert REST APIs to MCP server</a:t>
            </a:r>
            <a:r>
              <a:rPr kumimoji="0" lang="en-GB" sz="1200" b="0" i="0" u="none" strike="noStrike" kern="1200" cap="none" spc="0" normalizeH="0" baseline="0" noProof="0">
                <a:ln>
                  <a:noFill/>
                </a:ln>
                <a:solidFill>
                  <a:srgbClr val="FFFFFF"/>
                </a:solidFill>
                <a:effectLst/>
                <a:uLnTx/>
                <a:uFillTx/>
                <a:latin typeface="Segoe UI Variable Display" pitchFamily="2" charset="0"/>
                <a:ea typeface="+mn-ea"/>
                <a:cs typeface="Segoe UI" panose="020B0502040204020203" pitchFamily="34" charset="0"/>
              </a:rPr>
              <a:t>s</a:t>
            </a:r>
            <a:endParaRPr kumimoji="0" lang="en-US" sz="1200" b="0" i="0" u="none" strike="noStrike" kern="1200" cap="none" spc="0" normalizeH="0" baseline="0" noProof="0">
              <a:ln>
                <a:noFill/>
              </a:ln>
              <a:solidFill>
                <a:srgbClr val="FFFFFF"/>
              </a:solidFill>
              <a:effectLst/>
              <a:uLnTx/>
              <a:uFillTx/>
              <a:latin typeface="Segoe UI"/>
              <a:ea typeface="+mn-ea"/>
              <a:cs typeface="Segoe UI" panose="020B0502040204020203" pitchFamily="34" charset="0"/>
            </a:endParaRPr>
          </a:p>
        </p:txBody>
      </p:sp>
      <p:sp>
        <p:nvSpPr>
          <p:cNvPr id="50" name="Plus Sign 49">
            <a:extLst>
              <a:ext uri="{FF2B5EF4-FFF2-40B4-BE49-F238E27FC236}">
                <a16:creationId xmlns:a16="http://schemas.microsoft.com/office/drawing/2014/main" id="{DF1DA350-A35C-DABA-81E5-9A0CF62B5CD9}"/>
              </a:ext>
              <a:ext uri="{C183D7F6-B498-43B3-948B-1728B52AA6E4}">
                <adec:decorative xmlns:adec="http://schemas.microsoft.com/office/drawing/2017/decorative" val="1"/>
              </a:ext>
            </a:extLst>
          </p:cNvPr>
          <p:cNvSpPr/>
          <p:nvPr/>
        </p:nvSpPr>
        <p:spPr bwMode="auto">
          <a:xfrm>
            <a:off x="313100" y="4483140"/>
            <a:ext cx="218900" cy="218900"/>
          </a:xfrm>
          <a:prstGeom prst="mathPlus">
            <a:avLst>
              <a:gd name="adj1" fmla="val 12641"/>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E"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1637250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par>
                                <p:cTn id="11" presetID="42" presetClass="path" presetSubtype="0" decel="100000" fill="hold" grpId="1" nodeType="withEffect">
                                  <p:stCondLst>
                                    <p:cond delay="200"/>
                                  </p:stCondLst>
                                  <p:childTnLst>
                                    <p:animMotion origin="layout" path="M 2.77778E-7 2.96296E-6 L 2.77778E-7 0.03796 " pathEditMode="relative" rAng="0" ptsTypes="AA">
                                      <p:cBhvr>
                                        <p:cTn id="12" dur="750" spd="-100000" fill="hold"/>
                                        <p:tgtEl>
                                          <p:spTgt spid="22"/>
                                        </p:tgtEl>
                                        <p:attrNameLst>
                                          <p:attrName>ppt_x</p:attrName>
                                          <p:attrName>ppt_y</p:attrName>
                                        </p:attrNameLst>
                                      </p:cBhvr>
                                      <p:rCtr x="0" y="1883"/>
                                    </p:animMotion>
                                  </p:childTnLst>
                                </p:cTn>
                              </p:par>
                              <p:par>
                                <p:cTn id="13" presetID="10" presetClass="entr" presetSubtype="0" fill="hold" grpId="0" nodeType="withEffect">
                                  <p:stCondLst>
                                    <p:cond delay="20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42" presetClass="path" presetSubtype="0" decel="100000" fill="hold" grpId="1" nodeType="withEffect">
                                  <p:stCondLst>
                                    <p:cond delay="200"/>
                                  </p:stCondLst>
                                  <p:childTnLst>
                                    <p:animMotion origin="layout" path="M 2.77778E-7 2.96296E-6 L 2.77778E-7 0.03796 " pathEditMode="relative" rAng="0" ptsTypes="AA">
                                      <p:cBhvr>
                                        <p:cTn id="17" dur="750" spd="-100000" fill="hold"/>
                                        <p:tgtEl>
                                          <p:spTgt spid="24"/>
                                        </p:tgtEl>
                                        <p:attrNameLst>
                                          <p:attrName>ppt_x</p:attrName>
                                          <p:attrName>ppt_y</p:attrName>
                                        </p:attrNameLst>
                                      </p:cBhvr>
                                      <p:rCtr x="0" y="1883"/>
                                    </p:animMotion>
                                  </p:childTnLst>
                                </p:cTn>
                              </p:par>
                              <p:par>
                                <p:cTn id="18" presetID="10" presetClass="entr" presetSubtype="0" fill="hold" grpId="0" nodeType="withEffect">
                                  <p:stCondLst>
                                    <p:cond delay="20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42" presetClass="path" presetSubtype="0" decel="100000" fill="hold" grpId="1" nodeType="withEffect">
                                  <p:stCondLst>
                                    <p:cond delay="200"/>
                                  </p:stCondLst>
                                  <p:childTnLst>
                                    <p:animMotion origin="layout" path="M 2.77778E-7 2.96296E-6 L 2.77778E-7 0.03796 " pathEditMode="relative" rAng="0" ptsTypes="AA">
                                      <p:cBhvr>
                                        <p:cTn id="22" dur="750" spd="-100000" fill="hold"/>
                                        <p:tgtEl>
                                          <p:spTgt spid="26"/>
                                        </p:tgtEl>
                                        <p:attrNameLst>
                                          <p:attrName>ppt_x</p:attrName>
                                          <p:attrName>ppt_y</p:attrName>
                                        </p:attrNameLst>
                                      </p:cBhvr>
                                      <p:rCtr x="0" y="1883"/>
                                    </p:animMotion>
                                  </p:childTnLst>
                                </p:cTn>
                              </p:par>
                              <p:par>
                                <p:cTn id="23" presetID="10" presetClass="entr" presetSubtype="0" fill="hold" grpId="0" nodeType="withEffect">
                                  <p:stCondLst>
                                    <p:cond delay="20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500"/>
                                        <p:tgtEl>
                                          <p:spTgt spid="28"/>
                                        </p:tgtEl>
                                      </p:cBhvr>
                                    </p:animEffect>
                                  </p:childTnLst>
                                </p:cTn>
                              </p:par>
                              <p:par>
                                <p:cTn id="26" presetID="42" presetClass="path" presetSubtype="0" decel="100000" fill="hold" grpId="1" nodeType="withEffect">
                                  <p:stCondLst>
                                    <p:cond delay="200"/>
                                  </p:stCondLst>
                                  <p:childTnLst>
                                    <p:animMotion origin="layout" path="M 2.77778E-7 2.96296E-6 L 2.77778E-7 0.03796 " pathEditMode="relative" rAng="0" ptsTypes="AA">
                                      <p:cBhvr>
                                        <p:cTn id="27" dur="750" spd="-100000" fill="hold"/>
                                        <p:tgtEl>
                                          <p:spTgt spid="28"/>
                                        </p:tgtEl>
                                        <p:attrNameLst>
                                          <p:attrName>ppt_x</p:attrName>
                                          <p:attrName>ppt_y</p:attrName>
                                        </p:attrNameLst>
                                      </p:cBhvr>
                                      <p:rCtr x="0" y="1883"/>
                                    </p:animMotion>
                                  </p:childTnLst>
                                </p:cTn>
                              </p:par>
                              <p:par>
                                <p:cTn id="28" presetID="10" presetClass="entr" presetSubtype="0" fill="hold" grpId="0" nodeType="withEffect">
                                  <p:stCondLst>
                                    <p:cond delay="20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500"/>
                                        <p:tgtEl>
                                          <p:spTgt spid="30"/>
                                        </p:tgtEl>
                                      </p:cBhvr>
                                    </p:animEffect>
                                  </p:childTnLst>
                                </p:cTn>
                              </p:par>
                              <p:par>
                                <p:cTn id="31" presetID="42" presetClass="path" presetSubtype="0" decel="100000" fill="hold" grpId="1" nodeType="withEffect">
                                  <p:stCondLst>
                                    <p:cond delay="200"/>
                                  </p:stCondLst>
                                  <p:childTnLst>
                                    <p:animMotion origin="layout" path="M 2.77778E-7 2.96296E-6 L 2.77778E-7 0.03796 " pathEditMode="relative" rAng="0" ptsTypes="AA">
                                      <p:cBhvr>
                                        <p:cTn id="32" dur="750" spd="-100000" fill="hold"/>
                                        <p:tgtEl>
                                          <p:spTgt spid="30"/>
                                        </p:tgtEl>
                                        <p:attrNameLst>
                                          <p:attrName>ppt_x</p:attrName>
                                          <p:attrName>ppt_y</p:attrName>
                                        </p:attrNameLst>
                                      </p:cBhvr>
                                      <p:rCtr x="0" y="1883"/>
                                    </p:animMotion>
                                  </p:childTnLst>
                                </p:cTn>
                              </p:par>
                              <p:par>
                                <p:cTn id="33" presetID="10" presetClass="entr" presetSubtype="0" fill="hold" grpId="0" nodeType="withEffect">
                                  <p:stCondLst>
                                    <p:cond delay="40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42" presetClass="path" presetSubtype="0" decel="100000" fill="hold" grpId="1" nodeType="withEffect">
                                  <p:stCondLst>
                                    <p:cond delay="400"/>
                                  </p:stCondLst>
                                  <p:childTnLst>
                                    <p:animMotion origin="layout" path="M 2.77778E-7 2.96296E-6 L 2.77778E-7 0.03796 " pathEditMode="relative" rAng="0" ptsTypes="AA">
                                      <p:cBhvr>
                                        <p:cTn id="37" dur="750" spd="-100000" fill="hold"/>
                                        <p:tgtEl>
                                          <p:spTgt spid="21"/>
                                        </p:tgtEl>
                                        <p:attrNameLst>
                                          <p:attrName>ppt_x</p:attrName>
                                          <p:attrName>ppt_y</p:attrName>
                                        </p:attrNameLst>
                                      </p:cBhvr>
                                      <p:rCtr x="0" y="1883"/>
                                    </p:animMotion>
                                  </p:childTnLst>
                                </p:cTn>
                              </p:par>
                              <p:par>
                                <p:cTn id="38" presetID="10" presetClass="entr" presetSubtype="0" fill="hold" grpId="0" nodeType="withEffect">
                                  <p:stCondLst>
                                    <p:cond delay="40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42" presetClass="path" presetSubtype="0" decel="100000" fill="hold" grpId="1" nodeType="withEffect">
                                  <p:stCondLst>
                                    <p:cond delay="400"/>
                                  </p:stCondLst>
                                  <p:childTnLst>
                                    <p:animMotion origin="layout" path="M 2.77778E-7 2.96296E-6 L 2.77778E-7 0.03796 " pathEditMode="relative" rAng="0" ptsTypes="AA">
                                      <p:cBhvr>
                                        <p:cTn id="42" dur="750" spd="-100000" fill="hold"/>
                                        <p:tgtEl>
                                          <p:spTgt spid="23"/>
                                        </p:tgtEl>
                                        <p:attrNameLst>
                                          <p:attrName>ppt_x</p:attrName>
                                          <p:attrName>ppt_y</p:attrName>
                                        </p:attrNameLst>
                                      </p:cBhvr>
                                      <p:rCtr x="0" y="1883"/>
                                    </p:animMotion>
                                  </p:childTnLst>
                                </p:cTn>
                              </p:par>
                              <p:par>
                                <p:cTn id="43" presetID="10" presetClass="entr" presetSubtype="0" fill="hold" grpId="0" nodeType="withEffect">
                                  <p:stCondLst>
                                    <p:cond delay="40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42" presetClass="path" presetSubtype="0" decel="100000" fill="hold" grpId="1" nodeType="withEffect">
                                  <p:stCondLst>
                                    <p:cond delay="400"/>
                                  </p:stCondLst>
                                  <p:childTnLst>
                                    <p:animMotion origin="layout" path="M 2.77778E-7 2.96296E-6 L 2.77778E-7 0.03796 " pathEditMode="relative" rAng="0" ptsTypes="AA">
                                      <p:cBhvr>
                                        <p:cTn id="47" dur="750" spd="-100000" fill="hold"/>
                                        <p:tgtEl>
                                          <p:spTgt spid="25"/>
                                        </p:tgtEl>
                                        <p:attrNameLst>
                                          <p:attrName>ppt_x</p:attrName>
                                          <p:attrName>ppt_y</p:attrName>
                                        </p:attrNameLst>
                                      </p:cBhvr>
                                      <p:rCtr x="0" y="1883"/>
                                    </p:animMotion>
                                  </p:childTnLst>
                                </p:cTn>
                              </p:par>
                              <p:par>
                                <p:cTn id="48" presetID="10" presetClass="entr" presetSubtype="0" fill="hold" grpId="0" nodeType="withEffect">
                                  <p:stCondLst>
                                    <p:cond delay="40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500"/>
                                        <p:tgtEl>
                                          <p:spTgt spid="27"/>
                                        </p:tgtEl>
                                      </p:cBhvr>
                                    </p:animEffect>
                                  </p:childTnLst>
                                </p:cTn>
                              </p:par>
                              <p:par>
                                <p:cTn id="51" presetID="42" presetClass="path" presetSubtype="0" decel="100000" fill="hold" grpId="1" nodeType="withEffect">
                                  <p:stCondLst>
                                    <p:cond delay="400"/>
                                  </p:stCondLst>
                                  <p:childTnLst>
                                    <p:animMotion origin="layout" path="M 2.77778E-7 2.96296E-6 L 2.77778E-7 0.03796 " pathEditMode="relative" rAng="0" ptsTypes="AA">
                                      <p:cBhvr>
                                        <p:cTn id="52" dur="750" spd="-100000" fill="hold"/>
                                        <p:tgtEl>
                                          <p:spTgt spid="27"/>
                                        </p:tgtEl>
                                        <p:attrNameLst>
                                          <p:attrName>ppt_x</p:attrName>
                                          <p:attrName>ppt_y</p:attrName>
                                        </p:attrNameLst>
                                      </p:cBhvr>
                                      <p:rCtr x="0" y="1883"/>
                                    </p:animMotion>
                                  </p:childTnLst>
                                </p:cTn>
                              </p:par>
                              <p:par>
                                <p:cTn id="53" presetID="10" presetClass="entr" presetSubtype="0" fill="hold" grpId="0" nodeType="withEffect">
                                  <p:stCondLst>
                                    <p:cond delay="40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par>
                                <p:cTn id="56" presetID="42" presetClass="path" presetSubtype="0" decel="100000" fill="hold" grpId="1" nodeType="withEffect">
                                  <p:stCondLst>
                                    <p:cond delay="400"/>
                                  </p:stCondLst>
                                  <p:childTnLst>
                                    <p:animMotion origin="layout" path="M 2.77778E-7 2.96296E-6 L 2.77778E-7 0.03796 " pathEditMode="relative" rAng="0" ptsTypes="AA">
                                      <p:cBhvr>
                                        <p:cTn id="57" dur="750" spd="-100000" fill="hold"/>
                                        <p:tgtEl>
                                          <p:spTgt spid="29"/>
                                        </p:tgtEl>
                                        <p:attrNameLst>
                                          <p:attrName>ppt_x</p:attrName>
                                          <p:attrName>ppt_y</p:attrName>
                                        </p:attrNameLst>
                                      </p:cBhvr>
                                      <p:rCtr x="0" y="1883"/>
                                    </p:animMotion>
                                  </p:childTnLst>
                                </p:cTn>
                              </p:par>
                              <p:par>
                                <p:cTn id="58" presetID="10" presetClass="entr" presetSubtype="0" fill="hold" grpId="0" nodeType="withEffect">
                                  <p:stCondLst>
                                    <p:cond delay="4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par>
                                <p:cTn id="61" presetID="42" presetClass="path" presetSubtype="0" decel="100000" fill="hold" grpId="1" nodeType="withEffect">
                                  <p:stCondLst>
                                    <p:cond delay="400"/>
                                  </p:stCondLst>
                                  <p:childTnLst>
                                    <p:animMotion origin="layout" path="M 2.77778E-7 2.96296E-6 L 2.77778E-7 0.03796 " pathEditMode="relative" rAng="0" ptsTypes="AA">
                                      <p:cBhvr>
                                        <p:cTn id="62" dur="750" spd="-100000" fill="hold"/>
                                        <p:tgtEl>
                                          <p:spTgt spid="15"/>
                                        </p:tgtEl>
                                        <p:attrNameLst>
                                          <p:attrName>ppt_x</p:attrName>
                                          <p:attrName>ppt_y</p:attrName>
                                        </p:attrNameLst>
                                      </p:cBhvr>
                                      <p:rCtr x="0" y="1883"/>
                                    </p:animMotion>
                                  </p:childTnLst>
                                </p:cTn>
                              </p:par>
                              <p:par>
                                <p:cTn id="63" presetID="10" presetClass="entr" presetSubtype="0" fill="hold" grpId="0" nodeType="withEffect">
                                  <p:stCondLst>
                                    <p:cond delay="40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par>
                                <p:cTn id="66" presetID="42" presetClass="path" presetSubtype="0" decel="100000" fill="hold" grpId="1" nodeType="withEffect">
                                  <p:stCondLst>
                                    <p:cond delay="400"/>
                                  </p:stCondLst>
                                  <p:childTnLst>
                                    <p:animMotion origin="layout" path="M 2.77778E-7 2.96296E-6 L 2.77778E-7 0.03796 " pathEditMode="relative" rAng="0" ptsTypes="AA">
                                      <p:cBhvr>
                                        <p:cTn id="67" dur="750" spd="-100000" fill="hold"/>
                                        <p:tgtEl>
                                          <p:spTgt spid="16"/>
                                        </p:tgtEl>
                                        <p:attrNameLst>
                                          <p:attrName>ppt_x</p:attrName>
                                          <p:attrName>ppt_y</p:attrName>
                                        </p:attrNameLst>
                                      </p:cBhvr>
                                      <p:rCtr x="0" y="1883"/>
                                    </p:animMotion>
                                  </p:childTnLst>
                                </p:cTn>
                              </p:par>
                              <p:par>
                                <p:cTn id="68" presetID="10" presetClass="entr" presetSubtype="0" fill="hold" grpId="0" nodeType="withEffect">
                                  <p:stCondLst>
                                    <p:cond delay="40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par>
                                <p:cTn id="71" presetID="42" presetClass="path" presetSubtype="0" decel="100000" fill="hold" grpId="1" nodeType="withEffect">
                                  <p:stCondLst>
                                    <p:cond delay="400"/>
                                  </p:stCondLst>
                                  <p:childTnLst>
                                    <p:animMotion origin="layout" path="M 2.77778E-7 2.96296E-6 L 2.77778E-7 0.03796 " pathEditMode="relative" rAng="0" ptsTypes="AA">
                                      <p:cBhvr>
                                        <p:cTn id="72" dur="750" spd="-100000" fill="hold"/>
                                        <p:tgtEl>
                                          <p:spTgt spid="17"/>
                                        </p:tgtEl>
                                        <p:attrNameLst>
                                          <p:attrName>ppt_x</p:attrName>
                                          <p:attrName>ppt_y</p:attrName>
                                        </p:attrNameLst>
                                      </p:cBhvr>
                                      <p:rCtr x="0" y="1883"/>
                                    </p:animMotion>
                                  </p:childTnLst>
                                </p:cTn>
                              </p:par>
                              <p:par>
                                <p:cTn id="73" presetID="10" presetClass="entr" presetSubtype="0" fill="hold" grpId="0" nodeType="withEffect">
                                  <p:stCondLst>
                                    <p:cond delay="40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500"/>
                                        <p:tgtEl>
                                          <p:spTgt spid="18"/>
                                        </p:tgtEl>
                                      </p:cBhvr>
                                    </p:animEffect>
                                  </p:childTnLst>
                                </p:cTn>
                              </p:par>
                              <p:par>
                                <p:cTn id="76" presetID="42" presetClass="path" presetSubtype="0" decel="100000" fill="hold" grpId="1" nodeType="withEffect">
                                  <p:stCondLst>
                                    <p:cond delay="400"/>
                                  </p:stCondLst>
                                  <p:childTnLst>
                                    <p:animMotion origin="layout" path="M 2.77778E-7 2.96296E-6 L 2.77778E-7 0.03796 " pathEditMode="relative" rAng="0" ptsTypes="AA">
                                      <p:cBhvr>
                                        <p:cTn id="77" dur="750" spd="-100000" fill="hold"/>
                                        <p:tgtEl>
                                          <p:spTgt spid="18"/>
                                        </p:tgtEl>
                                        <p:attrNameLst>
                                          <p:attrName>ppt_x</p:attrName>
                                          <p:attrName>ppt_y</p:attrName>
                                        </p:attrNameLst>
                                      </p:cBhvr>
                                      <p:rCtr x="0" y="1883"/>
                                    </p:animMotion>
                                  </p:childTnLst>
                                </p:cTn>
                              </p:par>
                              <p:par>
                                <p:cTn id="78" presetID="10" presetClass="entr" presetSubtype="0" fill="hold" grpId="0" nodeType="withEffect">
                                  <p:stCondLst>
                                    <p:cond delay="400"/>
                                  </p:stCondLst>
                                  <p:childTnLst>
                                    <p:set>
                                      <p:cBhvr>
                                        <p:cTn id="79" dur="1" fill="hold">
                                          <p:stCondLst>
                                            <p:cond delay="0"/>
                                          </p:stCondLst>
                                        </p:cTn>
                                        <p:tgtEl>
                                          <p:spTgt spid="20"/>
                                        </p:tgtEl>
                                        <p:attrNameLst>
                                          <p:attrName>style.visibility</p:attrName>
                                        </p:attrNameLst>
                                      </p:cBhvr>
                                      <p:to>
                                        <p:strVal val="visible"/>
                                      </p:to>
                                    </p:set>
                                    <p:animEffect transition="in" filter="fade">
                                      <p:cBhvr>
                                        <p:cTn id="80" dur="500"/>
                                        <p:tgtEl>
                                          <p:spTgt spid="20"/>
                                        </p:tgtEl>
                                      </p:cBhvr>
                                    </p:animEffect>
                                  </p:childTnLst>
                                </p:cTn>
                              </p:par>
                              <p:par>
                                <p:cTn id="81" presetID="42" presetClass="path" presetSubtype="0" decel="100000" fill="hold" grpId="1" nodeType="withEffect">
                                  <p:stCondLst>
                                    <p:cond delay="400"/>
                                  </p:stCondLst>
                                  <p:childTnLst>
                                    <p:animMotion origin="layout" path="M 2.77778E-7 2.96296E-6 L 2.77778E-7 0.03796 " pathEditMode="relative" rAng="0" ptsTypes="AA">
                                      <p:cBhvr>
                                        <p:cTn id="82" dur="750" spd="-100000" fill="hold"/>
                                        <p:tgtEl>
                                          <p:spTgt spid="20"/>
                                        </p:tgtEl>
                                        <p:attrNameLst>
                                          <p:attrName>ppt_x</p:attrName>
                                          <p:attrName>ppt_y</p:attrName>
                                        </p:attrNameLst>
                                      </p:cBhvr>
                                      <p:rCtr x="0" y="1883"/>
                                    </p:animMotion>
                                  </p:childTnLst>
                                </p:cTn>
                              </p:par>
                              <p:par>
                                <p:cTn id="83" presetID="10" presetClass="entr" presetSubtype="0" fill="hold" grpId="0" nodeType="withEffect">
                                  <p:stCondLst>
                                    <p:cond delay="40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par>
                                <p:cTn id="86" presetID="42" presetClass="path" presetSubtype="0" decel="100000" fill="hold" grpId="1" nodeType="withEffect">
                                  <p:stCondLst>
                                    <p:cond delay="400"/>
                                  </p:stCondLst>
                                  <p:childTnLst>
                                    <p:animMotion origin="layout" path="M 2.77778E-7 2.96296E-6 L 2.77778E-7 0.03796 " pathEditMode="relative" rAng="0" ptsTypes="AA">
                                      <p:cBhvr>
                                        <p:cTn id="87" dur="750" spd="-100000" fill="hold"/>
                                        <p:tgtEl>
                                          <p:spTgt spid="37"/>
                                        </p:tgtEl>
                                        <p:attrNameLst>
                                          <p:attrName>ppt_x</p:attrName>
                                          <p:attrName>ppt_y</p:attrName>
                                        </p:attrNameLst>
                                      </p:cBhvr>
                                      <p:rCtr x="0" y="1883"/>
                                    </p:animMotion>
                                  </p:childTnLst>
                                </p:cTn>
                              </p:par>
                              <p:par>
                                <p:cTn id="88" presetID="10" presetClass="entr" presetSubtype="0" fill="hold" grpId="0" nodeType="withEffect">
                                  <p:stCondLst>
                                    <p:cond delay="60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500"/>
                                        <p:tgtEl>
                                          <p:spTgt spid="45"/>
                                        </p:tgtEl>
                                      </p:cBhvr>
                                    </p:animEffect>
                                  </p:childTnLst>
                                </p:cTn>
                              </p:par>
                              <p:par>
                                <p:cTn id="91" presetID="42" presetClass="path" presetSubtype="0" decel="100000" fill="hold" grpId="1" nodeType="withEffect">
                                  <p:stCondLst>
                                    <p:cond delay="600"/>
                                  </p:stCondLst>
                                  <p:childTnLst>
                                    <p:animMotion origin="layout" path="M 2.77778E-7 2.96296E-6 L 2.77778E-7 0.03796 " pathEditMode="relative" rAng="0" ptsTypes="AA">
                                      <p:cBhvr>
                                        <p:cTn id="92" dur="750" spd="-100000" fill="hold"/>
                                        <p:tgtEl>
                                          <p:spTgt spid="45"/>
                                        </p:tgtEl>
                                        <p:attrNameLst>
                                          <p:attrName>ppt_x</p:attrName>
                                          <p:attrName>ppt_y</p:attrName>
                                        </p:attrNameLst>
                                      </p:cBhvr>
                                      <p:rCtr x="0" y="1883"/>
                                    </p:animMotion>
                                  </p:childTnLst>
                                </p:cTn>
                              </p:par>
                              <p:par>
                                <p:cTn id="93" presetID="10" presetClass="entr" presetSubtype="0" fill="hold" grpId="0" nodeType="withEffect">
                                  <p:stCondLst>
                                    <p:cond delay="60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par>
                                <p:cTn id="96" presetID="42" presetClass="path" presetSubtype="0" decel="100000" fill="hold" grpId="1" nodeType="withEffect">
                                  <p:stCondLst>
                                    <p:cond delay="600"/>
                                  </p:stCondLst>
                                  <p:childTnLst>
                                    <p:animMotion origin="layout" path="M 2.77778E-7 2.96296E-6 L 2.77778E-7 0.03796 " pathEditMode="relative" rAng="0" ptsTypes="AA">
                                      <p:cBhvr>
                                        <p:cTn id="97" dur="750" spd="-100000" fill="hold"/>
                                        <p:tgtEl>
                                          <p:spTgt spid="46"/>
                                        </p:tgtEl>
                                        <p:attrNameLst>
                                          <p:attrName>ppt_x</p:attrName>
                                          <p:attrName>ppt_y</p:attrName>
                                        </p:attrNameLst>
                                      </p:cBhvr>
                                      <p:rCtr x="0" y="1883"/>
                                    </p:animMotion>
                                  </p:childTnLst>
                                </p:cTn>
                              </p:par>
                              <p:par>
                                <p:cTn id="98" presetID="10" presetClass="entr" presetSubtype="0" fill="hold" grpId="0" nodeType="withEffect">
                                  <p:stCondLst>
                                    <p:cond delay="600"/>
                                  </p:stCondLst>
                                  <p:childTnLst>
                                    <p:set>
                                      <p:cBhvr>
                                        <p:cTn id="99" dur="1" fill="hold">
                                          <p:stCondLst>
                                            <p:cond delay="0"/>
                                          </p:stCondLst>
                                        </p:cTn>
                                        <p:tgtEl>
                                          <p:spTgt spid="47"/>
                                        </p:tgtEl>
                                        <p:attrNameLst>
                                          <p:attrName>style.visibility</p:attrName>
                                        </p:attrNameLst>
                                      </p:cBhvr>
                                      <p:to>
                                        <p:strVal val="visible"/>
                                      </p:to>
                                    </p:set>
                                    <p:animEffect transition="in" filter="fade">
                                      <p:cBhvr>
                                        <p:cTn id="100" dur="500"/>
                                        <p:tgtEl>
                                          <p:spTgt spid="47"/>
                                        </p:tgtEl>
                                      </p:cBhvr>
                                    </p:animEffect>
                                  </p:childTnLst>
                                </p:cTn>
                              </p:par>
                              <p:par>
                                <p:cTn id="101" presetID="42" presetClass="path" presetSubtype="0" decel="100000" fill="hold" grpId="1" nodeType="withEffect">
                                  <p:stCondLst>
                                    <p:cond delay="600"/>
                                  </p:stCondLst>
                                  <p:childTnLst>
                                    <p:animMotion origin="layout" path="M 2.77778E-7 2.96296E-6 L 2.77778E-7 0.03796 " pathEditMode="relative" rAng="0" ptsTypes="AA">
                                      <p:cBhvr>
                                        <p:cTn id="102" dur="750" spd="-100000" fill="hold"/>
                                        <p:tgtEl>
                                          <p:spTgt spid="47"/>
                                        </p:tgtEl>
                                        <p:attrNameLst>
                                          <p:attrName>ppt_x</p:attrName>
                                          <p:attrName>ppt_y</p:attrName>
                                        </p:attrNameLst>
                                      </p:cBhvr>
                                      <p:rCtr x="0" y="1883"/>
                                    </p:animMotion>
                                  </p:childTnLst>
                                </p:cTn>
                              </p:par>
                              <p:par>
                                <p:cTn id="103" presetID="10" presetClass="entr" presetSubtype="0" fill="hold" grpId="0" nodeType="withEffect">
                                  <p:stCondLst>
                                    <p:cond delay="600"/>
                                  </p:stCondLst>
                                  <p:childTnLst>
                                    <p:set>
                                      <p:cBhvr>
                                        <p:cTn id="104" dur="1" fill="hold">
                                          <p:stCondLst>
                                            <p:cond delay="0"/>
                                          </p:stCondLst>
                                        </p:cTn>
                                        <p:tgtEl>
                                          <p:spTgt spid="48"/>
                                        </p:tgtEl>
                                        <p:attrNameLst>
                                          <p:attrName>style.visibility</p:attrName>
                                        </p:attrNameLst>
                                      </p:cBhvr>
                                      <p:to>
                                        <p:strVal val="visible"/>
                                      </p:to>
                                    </p:set>
                                    <p:animEffect transition="in" filter="fade">
                                      <p:cBhvr>
                                        <p:cTn id="105" dur="500"/>
                                        <p:tgtEl>
                                          <p:spTgt spid="48"/>
                                        </p:tgtEl>
                                      </p:cBhvr>
                                    </p:animEffect>
                                  </p:childTnLst>
                                </p:cTn>
                              </p:par>
                              <p:par>
                                <p:cTn id="106" presetID="42" presetClass="path" presetSubtype="0" decel="100000" fill="hold" grpId="1" nodeType="withEffect">
                                  <p:stCondLst>
                                    <p:cond delay="600"/>
                                  </p:stCondLst>
                                  <p:childTnLst>
                                    <p:animMotion origin="layout" path="M 2.77778E-7 2.96296E-6 L 2.77778E-7 0.03796 " pathEditMode="relative" rAng="0" ptsTypes="AA">
                                      <p:cBhvr>
                                        <p:cTn id="107" dur="750" spd="-100000" fill="hold"/>
                                        <p:tgtEl>
                                          <p:spTgt spid="48"/>
                                        </p:tgtEl>
                                        <p:attrNameLst>
                                          <p:attrName>ppt_x</p:attrName>
                                          <p:attrName>ppt_y</p:attrName>
                                        </p:attrNameLst>
                                      </p:cBhvr>
                                      <p:rCtr x="0" y="1883"/>
                                    </p:animMotion>
                                  </p:childTnLst>
                                </p:cTn>
                              </p:par>
                              <p:par>
                                <p:cTn id="108" presetID="10" presetClass="entr" presetSubtype="0" fill="hold" grpId="0" nodeType="withEffect">
                                  <p:stCondLst>
                                    <p:cond delay="600"/>
                                  </p:stCondLst>
                                  <p:childTnLst>
                                    <p:set>
                                      <p:cBhvr>
                                        <p:cTn id="109" dur="1" fill="hold">
                                          <p:stCondLst>
                                            <p:cond delay="0"/>
                                          </p:stCondLst>
                                        </p:cTn>
                                        <p:tgtEl>
                                          <p:spTgt spid="49"/>
                                        </p:tgtEl>
                                        <p:attrNameLst>
                                          <p:attrName>style.visibility</p:attrName>
                                        </p:attrNameLst>
                                      </p:cBhvr>
                                      <p:to>
                                        <p:strVal val="visible"/>
                                      </p:to>
                                    </p:set>
                                    <p:animEffect transition="in" filter="fade">
                                      <p:cBhvr>
                                        <p:cTn id="110" dur="500"/>
                                        <p:tgtEl>
                                          <p:spTgt spid="49"/>
                                        </p:tgtEl>
                                      </p:cBhvr>
                                    </p:animEffect>
                                  </p:childTnLst>
                                </p:cTn>
                              </p:par>
                              <p:par>
                                <p:cTn id="111" presetID="42" presetClass="path" presetSubtype="0" decel="100000" fill="hold" grpId="1" nodeType="withEffect">
                                  <p:stCondLst>
                                    <p:cond delay="600"/>
                                  </p:stCondLst>
                                  <p:childTnLst>
                                    <p:animMotion origin="layout" path="M 2.77778E-7 2.96296E-6 L 2.77778E-7 0.03796 " pathEditMode="relative" rAng="0" ptsTypes="AA">
                                      <p:cBhvr>
                                        <p:cTn id="112" dur="750" spd="-100000" fill="hold"/>
                                        <p:tgtEl>
                                          <p:spTgt spid="49"/>
                                        </p:tgtEl>
                                        <p:attrNameLst>
                                          <p:attrName>ppt_x</p:attrName>
                                          <p:attrName>ppt_y</p:attrName>
                                        </p:attrNameLst>
                                      </p:cBhvr>
                                      <p:rCtr x="0" y="1883"/>
                                    </p:animMotion>
                                  </p:childTnLst>
                                </p:cTn>
                              </p:par>
                              <p:par>
                                <p:cTn id="113" presetID="10" presetClass="entr" presetSubtype="0" fill="hold" grpId="0" nodeType="withEffect">
                                  <p:stCondLst>
                                    <p:cond delay="600"/>
                                  </p:stCondLst>
                                  <p:childTnLst>
                                    <p:set>
                                      <p:cBhvr>
                                        <p:cTn id="114" dur="1" fill="hold">
                                          <p:stCondLst>
                                            <p:cond delay="0"/>
                                          </p:stCondLst>
                                        </p:cTn>
                                        <p:tgtEl>
                                          <p:spTgt spid="38"/>
                                        </p:tgtEl>
                                        <p:attrNameLst>
                                          <p:attrName>style.visibility</p:attrName>
                                        </p:attrNameLst>
                                      </p:cBhvr>
                                      <p:to>
                                        <p:strVal val="visible"/>
                                      </p:to>
                                    </p:set>
                                    <p:animEffect transition="in" filter="fade">
                                      <p:cBhvr>
                                        <p:cTn id="115" dur="500"/>
                                        <p:tgtEl>
                                          <p:spTgt spid="38"/>
                                        </p:tgtEl>
                                      </p:cBhvr>
                                    </p:animEffect>
                                  </p:childTnLst>
                                </p:cTn>
                              </p:par>
                              <p:par>
                                <p:cTn id="116" presetID="42" presetClass="path" presetSubtype="0" decel="100000" fill="hold" grpId="1" nodeType="withEffect">
                                  <p:stCondLst>
                                    <p:cond delay="600"/>
                                  </p:stCondLst>
                                  <p:childTnLst>
                                    <p:animMotion origin="layout" path="M 2.77778E-7 2.96296E-6 L 2.77778E-7 0.03796 " pathEditMode="relative" rAng="0" ptsTypes="AA">
                                      <p:cBhvr>
                                        <p:cTn id="117" dur="750" spd="-100000" fill="hold"/>
                                        <p:tgtEl>
                                          <p:spTgt spid="38"/>
                                        </p:tgtEl>
                                        <p:attrNameLst>
                                          <p:attrName>ppt_x</p:attrName>
                                          <p:attrName>ppt_y</p:attrName>
                                        </p:attrNameLst>
                                      </p:cBhvr>
                                      <p:rCtr x="0" y="1883"/>
                                    </p:animMotion>
                                  </p:childTnLst>
                                </p:cTn>
                              </p:par>
                              <p:par>
                                <p:cTn id="118" presetID="10" presetClass="entr" presetSubtype="0" fill="hold" grpId="0" nodeType="withEffect">
                                  <p:stCondLst>
                                    <p:cond delay="600"/>
                                  </p:stCondLst>
                                  <p:childTnLst>
                                    <p:set>
                                      <p:cBhvr>
                                        <p:cTn id="119" dur="1" fill="hold">
                                          <p:stCondLst>
                                            <p:cond delay="0"/>
                                          </p:stCondLst>
                                        </p:cTn>
                                        <p:tgtEl>
                                          <p:spTgt spid="40"/>
                                        </p:tgtEl>
                                        <p:attrNameLst>
                                          <p:attrName>style.visibility</p:attrName>
                                        </p:attrNameLst>
                                      </p:cBhvr>
                                      <p:to>
                                        <p:strVal val="visible"/>
                                      </p:to>
                                    </p:set>
                                    <p:animEffect transition="in" filter="fade">
                                      <p:cBhvr>
                                        <p:cTn id="120" dur="500"/>
                                        <p:tgtEl>
                                          <p:spTgt spid="40"/>
                                        </p:tgtEl>
                                      </p:cBhvr>
                                    </p:animEffect>
                                  </p:childTnLst>
                                </p:cTn>
                              </p:par>
                              <p:par>
                                <p:cTn id="121" presetID="42" presetClass="path" presetSubtype="0" decel="100000" fill="hold" grpId="1" nodeType="withEffect">
                                  <p:stCondLst>
                                    <p:cond delay="600"/>
                                  </p:stCondLst>
                                  <p:childTnLst>
                                    <p:animMotion origin="layout" path="M 2.77778E-7 2.96296E-6 L 2.77778E-7 0.03796 " pathEditMode="relative" rAng="0" ptsTypes="AA">
                                      <p:cBhvr>
                                        <p:cTn id="122" dur="750" spd="-100000" fill="hold"/>
                                        <p:tgtEl>
                                          <p:spTgt spid="40"/>
                                        </p:tgtEl>
                                        <p:attrNameLst>
                                          <p:attrName>ppt_x</p:attrName>
                                          <p:attrName>ppt_y</p:attrName>
                                        </p:attrNameLst>
                                      </p:cBhvr>
                                      <p:rCtr x="0" y="1883"/>
                                    </p:animMotion>
                                  </p:childTnLst>
                                </p:cTn>
                              </p:par>
                              <p:par>
                                <p:cTn id="123" presetID="10" presetClass="entr" presetSubtype="0" fill="hold" grpId="0" nodeType="withEffect">
                                  <p:stCondLst>
                                    <p:cond delay="60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500"/>
                                        <p:tgtEl>
                                          <p:spTgt spid="41"/>
                                        </p:tgtEl>
                                      </p:cBhvr>
                                    </p:animEffect>
                                  </p:childTnLst>
                                </p:cTn>
                              </p:par>
                              <p:par>
                                <p:cTn id="126" presetID="42" presetClass="path" presetSubtype="0" decel="100000" fill="hold" grpId="1" nodeType="withEffect">
                                  <p:stCondLst>
                                    <p:cond delay="600"/>
                                  </p:stCondLst>
                                  <p:childTnLst>
                                    <p:animMotion origin="layout" path="M 2.77778E-7 2.96296E-6 L 2.77778E-7 0.03796 " pathEditMode="relative" rAng="0" ptsTypes="AA">
                                      <p:cBhvr>
                                        <p:cTn id="127" dur="750" spd="-100000" fill="hold"/>
                                        <p:tgtEl>
                                          <p:spTgt spid="41"/>
                                        </p:tgtEl>
                                        <p:attrNameLst>
                                          <p:attrName>ppt_x</p:attrName>
                                          <p:attrName>ppt_y</p:attrName>
                                        </p:attrNameLst>
                                      </p:cBhvr>
                                      <p:rCtr x="0" y="1883"/>
                                    </p:animMotion>
                                  </p:childTnLst>
                                </p:cTn>
                              </p:par>
                              <p:par>
                                <p:cTn id="128" presetID="10" presetClass="entr" presetSubtype="0" fill="hold" grpId="0" nodeType="withEffect">
                                  <p:stCondLst>
                                    <p:cond delay="600"/>
                                  </p:stCondLst>
                                  <p:childTnLst>
                                    <p:set>
                                      <p:cBhvr>
                                        <p:cTn id="129" dur="1" fill="hold">
                                          <p:stCondLst>
                                            <p:cond delay="0"/>
                                          </p:stCondLst>
                                        </p:cTn>
                                        <p:tgtEl>
                                          <p:spTgt spid="42"/>
                                        </p:tgtEl>
                                        <p:attrNameLst>
                                          <p:attrName>style.visibility</p:attrName>
                                        </p:attrNameLst>
                                      </p:cBhvr>
                                      <p:to>
                                        <p:strVal val="visible"/>
                                      </p:to>
                                    </p:set>
                                    <p:animEffect transition="in" filter="fade">
                                      <p:cBhvr>
                                        <p:cTn id="130" dur="500"/>
                                        <p:tgtEl>
                                          <p:spTgt spid="42"/>
                                        </p:tgtEl>
                                      </p:cBhvr>
                                    </p:animEffect>
                                  </p:childTnLst>
                                </p:cTn>
                              </p:par>
                              <p:par>
                                <p:cTn id="131" presetID="42" presetClass="path" presetSubtype="0" decel="100000" fill="hold" grpId="1" nodeType="withEffect">
                                  <p:stCondLst>
                                    <p:cond delay="600"/>
                                  </p:stCondLst>
                                  <p:childTnLst>
                                    <p:animMotion origin="layout" path="M 2.77778E-7 2.96296E-6 L 2.77778E-7 0.03796 " pathEditMode="relative" rAng="0" ptsTypes="AA">
                                      <p:cBhvr>
                                        <p:cTn id="132" dur="750" spd="-100000" fill="hold"/>
                                        <p:tgtEl>
                                          <p:spTgt spid="42"/>
                                        </p:tgtEl>
                                        <p:attrNameLst>
                                          <p:attrName>ppt_x</p:attrName>
                                          <p:attrName>ppt_y</p:attrName>
                                        </p:attrNameLst>
                                      </p:cBhvr>
                                      <p:rCtr x="0" y="1883"/>
                                    </p:animMotion>
                                  </p:childTnLst>
                                </p:cTn>
                              </p:par>
                              <p:par>
                                <p:cTn id="133" presetID="10" presetClass="entr" presetSubtype="0" fill="hold" grpId="0" nodeType="withEffect">
                                  <p:stCondLst>
                                    <p:cond delay="600"/>
                                  </p:stCondLst>
                                  <p:childTnLst>
                                    <p:set>
                                      <p:cBhvr>
                                        <p:cTn id="134" dur="1" fill="hold">
                                          <p:stCondLst>
                                            <p:cond delay="0"/>
                                          </p:stCondLst>
                                        </p:cTn>
                                        <p:tgtEl>
                                          <p:spTgt spid="43"/>
                                        </p:tgtEl>
                                        <p:attrNameLst>
                                          <p:attrName>style.visibility</p:attrName>
                                        </p:attrNameLst>
                                      </p:cBhvr>
                                      <p:to>
                                        <p:strVal val="visible"/>
                                      </p:to>
                                    </p:set>
                                    <p:animEffect transition="in" filter="fade">
                                      <p:cBhvr>
                                        <p:cTn id="135" dur="500"/>
                                        <p:tgtEl>
                                          <p:spTgt spid="43"/>
                                        </p:tgtEl>
                                      </p:cBhvr>
                                    </p:animEffect>
                                  </p:childTnLst>
                                </p:cTn>
                              </p:par>
                              <p:par>
                                <p:cTn id="136" presetID="42" presetClass="path" presetSubtype="0" decel="100000" fill="hold" grpId="1" nodeType="withEffect">
                                  <p:stCondLst>
                                    <p:cond delay="600"/>
                                  </p:stCondLst>
                                  <p:childTnLst>
                                    <p:animMotion origin="layout" path="M 2.77778E-7 2.96296E-6 L 2.77778E-7 0.03796 " pathEditMode="relative" rAng="0" ptsTypes="AA">
                                      <p:cBhvr>
                                        <p:cTn id="137" dur="750" spd="-100000" fill="hold"/>
                                        <p:tgtEl>
                                          <p:spTgt spid="43"/>
                                        </p:tgtEl>
                                        <p:attrNameLst>
                                          <p:attrName>ppt_x</p:attrName>
                                          <p:attrName>ppt_y</p:attrName>
                                        </p:attrNameLst>
                                      </p:cBhvr>
                                      <p:rCtr x="0" y="1883"/>
                                    </p:animMotion>
                                  </p:childTnLst>
                                </p:cTn>
                              </p:par>
                              <p:par>
                                <p:cTn id="138" presetID="10" presetClass="entr" presetSubtype="0" fill="hold" grpId="0" nodeType="withEffect">
                                  <p:stCondLst>
                                    <p:cond delay="600"/>
                                  </p:stCondLst>
                                  <p:childTnLst>
                                    <p:set>
                                      <p:cBhvr>
                                        <p:cTn id="139" dur="1" fill="hold">
                                          <p:stCondLst>
                                            <p:cond delay="0"/>
                                          </p:stCondLst>
                                        </p:cTn>
                                        <p:tgtEl>
                                          <p:spTgt spid="44"/>
                                        </p:tgtEl>
                                        <p:attrNameLst>
                                          <p:attrName>style.visibility</p:attrName>
                                        </p:attrNameLst>
                                      </p:cBhvr>
                                      <p:to>
                                        <p:strVal val="visible"/>
                                      </p:to>
                                    </p:set>
                                    <p:animEffect transition="in" filter="fade">
                                      <p:cBhvr>
                                        <p:cTn id="140" dur="500"/>
                                        <p:tgtEl>
                                          <p:spTgt spid="44"/>
                                        </p:tgtEl>
                                      </p:cBhvr>
                                    </p:animEffect>
                                  </p:childTnLst>
                                </p:cTn>
                              </p:par>
                              <p:par>
                                <p:cTn id="141" presetID="42" presetClass="path" presetSubtype="0" decel="100000" fill="hold" grpId="1" nodeType="withEffect">
                                  <p:stCondLst>
                                    <p:cond delay="600"/>
                                  </p:stCondLst>
                                  <p:childTnLst>
                                    <p:animMotion origin="layout" path="M -2.70833E-6 2.96296E-6 L -2.70833E-6 0.03796 " pathEditMode="relative" rAng="0" ptsTypes="AA">
                                      <p:cBhvr>
                                        <p:cTn id="142" dur="750" spd="-100000" fill="hold"/>
                                        <p:tgtEl>
                                          <p:spTgt spid="44"/>
                                        </p:tgtEl>
                                        <p:attrNameLst>
                                          <p:attrName>ppt_x</p:attrName>
                                          <p:attrName>ppt_y</p:attrName>
                                        </p:attrNameLst>
                                      </p:cBhvr>
                                      <p:rCtr x="0" y="1898"/>
                                    </p:animMotion>
                                  </p:childTnLst>
                                </p:cTn>
                              </p:par>
                              <p:par>
                                <p:cTn id="143" presetID="10" presetClass="entr" presetSubtype="0" fill="hold" grpId="0" nodeType="withEffect">
                                  <p:stCondLst>
                                    <p:cond delay="600"/>
                                  </p:stCondLst>
                                  <p:childTnLst>
                                    <p:set>
                                      <p:cBhvr>
                                        <p:cTn id="144" dur="1" fill="hold">
                                          <p:stCondLst>
                                            <p:cond delay="0"/>
                                          </p:stCondLst>
                                        </p:cTn>
                                        <p:tgtEl>
                                          <p:spTgt spid="50"/>
                                        </p:tgtEl>
                                        <p:attrNameLst>
                                          <p:attrName>style.visibility</p:attrName>
                                        </p:attrNameLst>
                                      </p:cBhvr>
                                      <p:to>
                                        <p:strVal val="visible"/>
                                      </p:to>
                                    </p:set>
                                    <p:animEffect transition="in" filter="fade">
                                      <p:cBhvr>
                                        <p:cTn id="145" dur="500"/>
                                        <p:tgtEl>
                                          <p:spTgt spid="50"/>
                                        </p:tgtEl>
                                      </p:cBhvr>
                                    </p:animEffect>
                                  </p:childTnLst>
                                </p:cTn>
                              </p:par>
                              <p:par>
                                <p:cTn id="146" presetID="42" presetClass="path" presetSubtype="0" decel="100000" fill="hold" grpId="1" nodeType="withEffect">
                                  <p:stCondLst>
                                    <p:cond delay="600"/>
                                  </p:stCondLst>
                                  <p:childTnLst>
                                    <p:animMotion origin="layout" path="M 2.77778E-7 2.96296E-6 L 2.77778E-7 0.03796 " pathEditMode="relative" rAng="0" ptsTypes="AA">
                                      <p:cBhvr>
                                        <p:cTn id="147" dur="750" spd="-100000" fill="hold"/>
                                        <p:tgtEl>
                                          <p:spTgt spid="50"/>
                                        </p:tgtEl>
                                        <p:attrNameLst>
                                          <p:attrName>ppt_x</p:attrName>
                                          <p:attrName>ppt_y</p:attrName>
                                        </p:attrNameLst>
                                      </p:cBhvr>
                                      <p:rCtr x="0" y="18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21" grpId="0" animBg="1"/>
      <p:bldP spid="21" grpId="1" animBg="1"/>
      <p:bldP spid="2" grpId="0"/>
      <p:bldP spid="28" grpId="0" animBg="1"/>
      <p:bldP spid="28" grpId="1" animBg="1"/>
      <p:bldP spid="26" grpId="0" animBg="1"/>
      <p:bldP spid="26" grpId="1" animBg="1"/>
      <p:bldP spid="24" grpId="0" animBg="1"/>
      <p:bldP spid="24" grpId="1" animBg="1"/>
      <p:bldP spid="22" grpId="0" animBg="1"/>
      <p:bldP spid="22" grpId="1" animBg="1"/>
      <p:bldP spid="30" grpId="0" animBg="1"/>
      <p:bldP spid="30" grpId="1" animBg="1"/>
      <p:bldP spid="23" grpId="0" animBg="1"/>
      <p:bldP spid="23" grpId="1" animBg="1"/>
      <p:bldP spid="25" grpId="0" animBg="1"/>
      <p:bldP spid="25" grpId="1" animBg="1"/>
      <p:bldP spid="27" grpId="0" animBg="1"/>
      <p:bldP spid="27" grpId="1" animBg="1"/>
      <p:bldP spid="29" grpId="0" animBg="1"/>
      <p:bldP spid="29" grpId="1" animBg="1"/>
      <p:bldP spid="37" grpId="0"/>
      <p:bldP spid="37" grpId="1"/>
      <p:bldP spid="15" grpId="0"/>
      <p:bldP spid="15" grpId="1"/>
      <p:bldP spid="16" grpId="0"/>
      <p:bldP spid="16" grpId="1"/>
      <p:bldP spid="17" grpId="0"/>
      <p:bldP spid="17" grpId="1"/>
      <p:bldP spid="18" grpId="0"/>
      <p:bldP spid="18" grpId="1"/>
      <p:bldP spid="20" grpId="0"/>
      <p:bldP spid="20" grpId="1"/>
      <p:bldP spid="38" grpId="0"/>
      <p:bldP spid="38" grpId="1"/>
      <p:bldP spid="40" grpId="0"/>
      <p:bldP spid="40" grpId="1"/>
      <p:bldP spid="41" grpId="0"/>
      <p:bldP spid="41" grpId="1"/>
      <p:bldP spid="42" grpId="0"/>
      <p:bldP spid="42" grpId="1"/>
      <p:bldP spid="43" grpId="0"/>
      <p:bldP spid="43" grpId="1"/>
      <p:bldP spid="44" grpId="0"/>
      <p:bldP spid="44" grpId="1"/>
      <p:bldP spid="50" grpId="0" animBg="1"/>
      <p:bldP spid="50" grpId="1"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339F3-29BF-2BB4-35DC-BF6E09A67D0C}"/>
            </a:ext>
          </a:extLst>
        </p:cNvPr>
        <p:cNvGrpSpPr/>
        <p:nvPr/>
      </p:nvGrpSpPr>
      <p:grpSpPr>
        <a:xfrm>
          <a:off x="0" y="0"/>
          <a:ext cx="0" cy="0"/>
          <a:chOff x="0" y="0"/>
          <a:chExt cx="0" cy="0"/>
        </a:xfrm>
      </p:grpSpPr>
      <p:sp>
        <p:nvSpPr>
          <p:cNvPr id="61" name="Oval 60">
            <a:extLst>
              <a:ext uri="{FF2B5EF4-FFF2-40B4-BE49-F238E27FC236}">
                <a16:creationId xmlns:a16="http://schemas.microsoft.com/office/drawing/2014/main" id="{49F890CE-C386-E1BF-8A3F-88BDBE8658AD}"/>
              </a:ext>
              <a:ext uri="{C183D7F6-B498-43B3-948B-1728B52AA6E4}">
                <adec:decorative xmlns:adec="http://schemas.microsoft.com/office/drawing/2017/decorative" val="1"/>
              </a:ext>
            </a:extLst>
          </p:cNvPr>
          <p:cNvSpPr/>
          <p:nvPr/>
        </p:nvSpPr>
        <p:spPr bwMode="auto">
          <a:xfrm>
            <a:off x="-1116106" y="-921058"/>
            <a:ext cx="9832167" cy="8696942"/>
          </a:xfrm>
          <a:prstGeom prst="ellipse">
            <a:avLst/>
          </a:prstGeom>
          <a:gradFill flip="none" rotWithShape="1">
            <a:gsLst>
              <a:gs pos="90000">
                <a:srgbClr val="34284E"/>
              </a:gs>
              <a:gs pos="10000">
                <a:srgbClr val="194449"/>
              </a:gs>
              <a:gs pos="50000">
                <a:srgbClr val="1F3353"/>
              </a:gs>
            </a:gsLst>
            <a:lin ang="0" scaled="1"/>
            <a:tileRect/>
          </a:gradFill>
          <a:ln>
            <a:noFill/>
            <a:headEnd type="none" w="med" len="med"/>
            <a:tailEnd type="none" w="med" len="med"/>
          </a:ln>
          <a:effectLst>
            <a:softEdge rad="1270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4000" b="0" i="0" u="none" strike="noStrike" kern="1200" cap="none" spc="0" normalizeH="0" baseline="0" noProof="0">
              <a:ln>
                <a:noFill/>
              </a:ln>
              <a:noFill/>
              <a:effectLst/>
              <a:uLnTx/>
              <a:uFillTx/>
              <a:latin typeface="Segoe UI Variable Display" pitchFamily="2" charset="0"/>
              <a:ea typeface="+mn-ea"/>
              <a:cs typeface="Segoe UI" pitchFamily="34" charset="0"/>
            </a:endParaRPr>
          </a:p>
        </p:txBody>
      </p:sp>
      <p:sp>
        <p:nvSpPr>
          <p:cNvPr id="170" name="Rectangle: Rounded Corners 17">
            <a:extLst>
              <a:ext uri="{FF2B5EF4-FFF2-40B4-BE49-F238E27FC236}">
                <a16:creationId xmlns:a16="http://schemas.microsoft.com/office/drawing/2014/main" id="{3AABC2BE-09C9-60F8-E325-0D8581F2F8CE}"/>
              </a:ext>
              <a:ext uri="{C183D7F6-B498-43B3-948B-1728B52AA6E4}">
                <adec:decorative xmlns:adec="http://schemas.microsoft.com/office/drawing/2017/decorative" val="1"/>
              </a:ext>
            </a:extLst>
          </p:cNvPr>
          <p:cNvSpPr/>
          <p:nvPr/>
        </p:nvSpPr>
        <p:spPr bwMode="auto">
          <a:xfrm>
            <a:off x="571500" y="585788"/>
            <a:ext cx="6313582" cy="5683250"/>
          </a:xfrm>
          <a:prstGeom prst="roundRect">
            <a:avLst>
              <a:gd name="adj" fmla="val 73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p>
            <a:pPr marL="0" marR="0" lvl="0" indent="0" algn="ctr" defTabSz="78942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err="1">
              <a:ln>
                <a:noFill/>
              </a:ln>
              <a:solidFill>
                <a:srgbClr val="FFFFFF"/>
              </a:solidFill>
              <a:effectLst/>
              <a:uLnTx/>
              <a:uFillTx/>
              <a:latin typeface="Segoe UI Variable Display Semibold" pitchFamily="2" charset="0"/>
              <a:ea typeface="+mn-ea"/>
              <a:cs typeface="Segoe Sans Text" pitchFamily="2" charset="0"/>
            </a:endParaRPr>
          </a:p>
        </p:txBody>
      </p:sp>
      <p:sp>
        <p:nvSpPr>
          <p:cNvPr id="2" name="Title 1">
            <a:extLst>
              <a:ext uri="{FF2B5EF4-FFF2-40B4-BE49-F238E27FC236}">
                <a16:creationId xmlns:a16="http://schemas.microsoft.com/office/drawing/2014/main" id="{A51CB869-66EA-9A13-8343-2C55BD1ECE59}"/>
              </a:ext>
              <a:ext uri="{C183D7F6-B498-43B3-948B-1728B52AA6E4}">
                <adec:decorative xmlns:adec="http://schemas.microsoft.com/office/drawing/2017/decorative" val="1"/>
              </a:ext>
            </a:extLst>
          </p:cNvPr>
          <p:cNvSpPr txBox="1">
            <a:spLocks/>
          </p:cNvSpPr>
          <p:nvPr/>
        </p:nvSpPr>
        <p:spPr>
          <a:xfrm>
            <a:off x="7413351" y="1766884"/>
            <a:ext cx="4527197" cy="307777"/>
          </a:xfrm>
          <a:prstGeom prst="rect">
            <a:avLst/>
          </a:prstGeom>
        </p:spPr>
        <p:txBody>
          <a:bodyPr vert="horz" wrap="square" lIns="0" tIns="0" rIns="0" bIns="0" rtlCol="0" anchor="ctr">
            <a:spAutoFit/>
          </a:bodyPr>
          <a:lstStyle>
            <a:lvl1pPr marL="0" algn="l" defTabSz="932742" rtl="0" eaLnBrk="1" latinLnBrk="0" hangingPunct="1">
              <a:lnSpc>
                <a:spcPct val="100000"/>
              </a:lnSpc>
              <a:spcBef>
                <a:spcPct val="0"/>
              </a:spcBef>
              <a:buNone/>
              <a:defRPr lang="en-US" sz="2000" b="0" kern="1200" cap="none" spc="-50" baseline="0" dirty="0">
                <a:ln w="3175">
                  <a:noFill/>
                </a:ln>
                <a:solidFill>
                  <a:schemeClr val="tx2"/>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2000" b="0" i="0" u="none" strike="noStrike" kern="1200" cap="none" spc="-50" normalizeH="0" baseline="0" noProof="0">
                <a:ln w="3175">
                  <a:noFill/>
                </a:ln>
                <a:solidFill>
                  <a:srgbClr val="000000"/>
                </a:solidFill>
                <a:effectLst/>
                <a:uLnTx/>
                <a:uFillTx/>
                <a:latin typeface="Segoe UI" panose="020B0502040204020203" pitchFamily="34" charset="0"/>
                <a:ea typeface="+mn-ea"/>
                <a:cs typeface="Segoe UI" pitchFamily="34" charset="0"/>
              </a:rPr>
              <a:t>Scenario 2: Expose existing MCP servers</a:t>
            </a:r>
            <a:endParaRPr kumimoji="0" lang="en-IE" sz="2000" b="0" i="0" u="none" strike="noStrike" kern="1200" cap="none" spc="-50" normalizeH="0" baseline="0" noProof="0">
              <a:ln w="3175">
                <a:noFill/>
              </a:ln>
              <a:solidFill>
                <a:srgbClr val="000000"/>
              </a:solidFill>
              <a:effectLst/>
              <a:uLnTx/>
              <a:uFillTx/>
              <a:latin typeface="Segoe UI" panose="020B0502040204020203" pitchFamily="34" charset="0"/>
              <a:ea typeface="+mn-ea"/>
              <a:cs typeface="Segoe UI" pitchFamily="34" charset="0"/>
            </a:endParaRPr>
          </a:p>
        </p:txBody>
      </p:sp>
      <p:sp>
        <p:nvSpPr>
          <p:cNvPr id="56" name="Title 1">
            <a:extLst>
              <a:ext uri="{FF2B5EF4-FFF2-40B4-BE49-F238E27FC236}">
                <a16:creationId xmlns:a16="http://schemas.microsoft.com/office/drawing/2014/main" id="{86A577CB-3C28-DF18-CCDE-79777FC8B406}"/>
              </a:ext>
            </a:extLst>
          </p:cNvPr>
          <p:cNvSpPr txBox="1">
            <a:spLocks noGrp="1"/>
          </p:cNvSpPr>
          <p:nvPr>
            <p:ph type="title" idx="4294967295"/>
          </p:nvPr>
        </p:nvSpPr>
        <p:spPr>
          <a:xfrm>
            <a:off x="7413351" y="1075581"/>
            <a:ext cx="4227256"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i="0" kern="1200" cap="none" spc="-50" baseline="0">
                <a:ln w="3175">
                  <a:noFill/>
                </a:ln>
                <a:solidFill>
                  <a:schemeClr val="tx1"/>
                </a:solidFill>
                <a:effectLst/>
                <a:latin typeface="Segoe UI Variable Display Semibold" pitchFamily="2" charset="0"/>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0" i="0" u="none" strike="noStrike" kern="1200" cap="none" spc="0" normalizeH="0" baseline="0" noProof="0">
                <a:ln w="3175">
                  <a:noFill/>
                </a:ln>
                <a:solidFill>
                  <a:srgbClr val="FFFFFF"/>
                </a:solidFill>
                <a:effectLst/>
                <a:uLnTx/>
                <a:uFillTx/>
                <a:latin typeface="Segoe UI Variable Display Semibold" pitchFamily="2" charset="0"/>
                <a:ea typeface="+mn-ea"/>
                <a:cs typeface="Segoe UI" pitchFamily="34" charset="0"/>
              </a:rPr>
              <a:t>Semantic caching</a:t>
            </a:r>
            <a:endParaRPr kumimoji="0" lang="en-IE" sz="3600" b="0" i="0" u="none" strike="noStrike" kern="1200" cap="none" spc="0" normalizeH="0" baseline="0" noProof="0">
              <a:ln w="3175">
                <a:noFill/>
              </a:ln>
              <a:solidFill>
                <a:srgbClr val="FFFFFF"/>
              </a:solidFill>
              <a:effectLst/>
              <a:uLnTx/>
              <a:uFillTx/>
              <a:latin typeface="Segoe UI Variable Display Semibold" pitchFamily="2" charset="0"/>
              <a:ea typeface="+mn-ea"/>
              <a:cs typeface="Segoe UI" pitchFamily="34" charset="0"/>
            </a:endParaRPr>
          </a:p>
        </p:txBody>
      </p:sp>
      <p:sp>
        <p:nvSpPr>
          <p:cNvPr id="34" name="TextBox 33">
            <a:extLst>
              <a:ext uri="{FF2B5EF4-FFF2-40B4-BE49-F238E27FC236}">
                <a16:creationId xmlns:a16="http://schemas.microsoft.com/office/drawing/2014/main" id="{B278F3EE-DB26-8886-C4AB-853E7D208C1F}"/>
              </a:ext>
            </a:extLst>
          </p:cNvPr>
          <p:cNvSpPr txBox="1"/>
          <p:nvPr/>
        </p:nvSpPr>
        <p:spPr>
          <a:xfrm>
            <a:off x="7886563" y="1999926"/>
            <a:ext cx="3012496" cy="2687404"/>
          </a:xfrm>
          <a:prstGeom prst="rect">
            <a:avLst/>
          </a:prstGeom>
          <a:noFill/>
        </p:spPr>
        <p:txBody>
          <a:bodyPr wrap="square" lIns="0" tIns="0" rIns="0" bIns="0" numCol="1" spcCol="360000" rtlCol="0">
            <a:noAutofit/>
          </a:bodyPr>
          <a:lstStyle/>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Configure semantic caching </a:t>
            </a:r>
            <a:b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b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for all API consumers</a:t>
            </a:r>
          </a:p>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Define prompt similarity score threshold for returning cached responses</a:t>
            </a:r>
          </a:p>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Use Azure Managed Redis or Azure Cache for Redis as a vector store and cache</a:t>
            </a:r>
          </a:p>
        </p:txBody>
      </p:sp>
      <p:grpSp>
        <p:nvGrpSpPr>
          <p:cNvPr id="35" name="Group 34">
            <a:extLst>
              <a:ext uri="{FF2B5EF4-FFF2-40B4-BE49-F238E27FC236}">
                <a16:creationId xmlns:a16="http://schemas.microsoft.com/office/drawing/2014/main" id="{6C8DE7CF-6622-8D16-8D23-5F90B20C6C31}"/>
              </a:ext>
              <a:ext uri="{C183D7F6-B498-43B3-948B-1728B52AA6E4}">
                <adec:decorative xmlns:adec="http://schemas.microsoft.com/office/drawing/2017/decorative" val="1"/>
              </a:ext>
            </a:extLst>
          </p:cNvPr>
          <p:cNvGrpSpPr/>
          <p:nvPr/>
        </p:nvGrpSpPr>
        <p:grpSpPr>
          <a:xfrm>
            <a:off x="7429094" y="2024143"/>
            <a:ext cx="258677" cy="1831402"/>
            <a:chOff x="582611" y="1272448"/>
            <a:chExt cx="258677" cy="1831402"/>
          </a:xfrm>
          <a:gradFill flip="none" rotWithShape="1">
            <a:gsLst>
              <a:gs pos="33000">
                <a:srgbClr val="0A6BBA"/>
              </a:gs>
              <a:gs pos="98000">
                <a:srgbClr val="ED556C"/>
              </a:gs>
              <a:gs pos="64000">
                <a:srgbClr val="4560B3"/>
              </a:gs>
              <a:gs pos="0">
                <a:srgbClr val="318581"/>
              </a:gs>
            </a:gsLst>
            <a:lin ang="2700000" scaled="0"/>
            <a:tileRect/>
          </a:gradFill>
        </p:grpSpPr>
        <p:sp>
          <p:nvSpPr>
            <p:cNvPr id="36" name="Graphic 97">
              <a:extLst>
                <a:ext uri="{FF2B5EF4-FFF2-40B4-BE49-F238E27FC236}">
                  <a16:creationId xmlns:a16="http://schemas.microsoft.com/office/drawing/2014/main" id="{C61E003E-E897-7434-6F2E-B80F5D3630F7}"/>
                </a:ext>
                <a:ext uri="{C183D7F6-B498-43B3-948B-1728B52AA6E4}">
                  <adec:decorative xmlns:adec="http://schemas.microsoft.com/office/drawing/2017/decorative" val="1"/>
                </a:ext>
              </a:extLst>
            </p:cNvPr>
            <p:cNvSpPr/>
            <p:nvPr/>
          </p:nvSpPr>
          <p:spPr>
            <a:xfrm>
              <a:off x="582611" y="1272448"/>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sp>
          <p:nvSpPr>
            <p:cNvPr id="47" name="Graphic 97">
              <a:extLst>
                <a:ext uri="{FF2B5EF4-FFF2-40B4-BE49-F238E27FC236}">
                  <a16:creationId xmlns:a16="http://schemas.microsoft.com/office/drawing/2014/main" id="{9DC12479-B027-E6ED-344A-1D95568391FA}"/>
                </a:ext>
                <a:ext uri="{C183D7F6-B498-43B3-948B-1728B52AA6E4}">
                  <adec:decorative xmlns:adec="http://schemas.microsoft.com/office/drawing/2017/decorative" val="1"/>
                </a:ext>
              </a:extLst>
            </p:cNvPr>
            <p:cNvSpPr/>
            <p:nvPr/>
          </p:nvSpPr>
          <p:spPr>
            <a:xfrm>
              <a:off x="582611" y="2845173"/>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sp>
          <p:nvSpPr>
            <p:cNvPr id="48" name="Graphic 97">
              <a:extLst>
                <a:ext uri="{FF2B5EF4-FFF2-40B4-BE49-F238E27FC236}">
                  <a16:creationId xmlns:a16="http://schemas.microsoft.com/office/drawing/2014/main" id="{816837D4-9AC6-1E67-A8ED-AFAC455ACA73}"/>
                </a:ext>
                <a:ext uri="{C183D7F6-B498-43B3-948B-1728B52AA6E4}">
                  <adec:decorative xmlns:adec="http://schemas.microsoft.com/office/drawing/2017/decorative" val="1"/>
                </a:ext>
              </a:extLst>
            </p:cNvPr>
            <p:cNvSpPr/>
            <p:nvPr/>
          </p:nvSpPr>
          <p:spPr>
            <a:xfrm>
              <a:off x="582611" y="2058810"/>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grpSp>
      <p:sp>
        <p:nvSpPr>
          <p:cNvPr id="3" name="TextBox 2">
            <a:extLst>
              <a:ext uri="{FF2B5EF4-FFF2-40B4-BE49-F238E27FC236}">
                <a16:creationId xmlns:a16="http://schemas.microsoft.com/office/drawing/2014/main" id="{FC6A196D-3E86-324A-296D-999D3D08342F}"/>
              </a:ext>
              <a:ext uri="{C183D7F6-B498-43B3-948B-1728B52AA6E4}">
                <adec:decorative xmlns:adec="http://schemas.microsoft.com/office/drawing/2017/decorative" val="1"/>
              </a:ext>
            </a:extLst>
          </p:cNvPr>
          <p:cNvSpPr txBox="1"/>
          <p:nvPr/>
        </p:nvSpPr>
        <p:spPr>
          <a:xfrm>
            <a:off x="8517726" y="5685775"/>
            <a:ext cx="1791440" cy="246221"/>
          </a:xfrm>
          <a:prstGeom prst="rect">
            <a:avLst/>
          </a:prstGeom>
          <a:noFill/>
        </p:spPr>
        <p:txBody>
          <a:bodyPr wrap="square" lIns="0" tIns="0" rIns="0" bIns="0"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tab pos="1371600" algn="l"/>
              </a:tabLst>
              <a:defRPr/>
            </a:pPr>
            <a:r>
              <a:rPr kumimoji="0" lang="en-US" sz="16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pitchFamily="2" charset="0"/>
              </a:rPr>
              <a:t>AI Gateway 🧪</a:t>
            </a:r>
          </a:p>
        </p:txBody>
      </p:sp>
      <p:sp>
        <p:nvSpPr>
          <p:cNvPr id="4" name="Rectangle: Rounded Corners 2">
            <a:extLst>
              <a:ext uri="{FF2B5EF4-FFF2-40B4-BE49-F238E27FC236}">
                <a16:creationId xmlns:a16="http://schemas.microsoft.com/office/drawing/2014/main" id="{5E180559-14B5-E51B-72D5-4DDF2A6DBE30}"/>
              </a:ext>
              <a:ext uri="{C183D7F6-B498-43B3-948B-1728B52AA6E4}">
                <adec:decorative xmlns:adec="http://schemas.microsoft.com/office/drawing/2017/decorative" val="1"/>
              </a:ext>
            </a:extLst>
          </p:cNvPr>
          <p:cNvSpPr>
            <a:spLocks noChangeAspect="1"/>
          </p:cNvSpPr>
          <p:nvPr/>
        </p:nvSpPr>
        <p:spPr bwMode="auto">
          <a:xfrm>
            <a:off x="7429094" y="5350479"/>
            <a:ext cx="916316" cy="916812"/>
          </a:xfrm>
          <a:prstGeom prst="roundRect">
            <a:avLst>
              <a:gd name="adj" fmla="val 10473"/>
            </a:avLst>
          </a:prstGeom>
          <a:solidFill>
            <a:schemeClr val="tx1"/>
          </a:solidFill>
          <a:ln w="19050" cap="rnd">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86" rtl="0" eaLnBrk="1" fontAlgn="base" latinLnBrk="0" hangingPunct="1">
              <a:lnSpc>
                <a:spcPct val="100000"/>
              </a:lnSpc>
              <a:spcBef>
                <a:spcPts val="600"/>
              </a:spcBef>
              <a:spcAft>
                <a:spcPct val="0"/>
              </a:spcAft>
              <a:buClrTx/>
              <a:buSzTx/>
              <a:buFontTx/>
              <a:buNone/>
              <a:tabLst>
                <a:tab pos="1487158" algn="l"/>
              </a:tabLst>
              <a:defRPr/>
            </a:pPr>
            <a:endParaRPr kumimoji="0" lang="uk-UA" sz="1050" b="1" i="0" u="none" strike="noStrike" kern="1200" cap="none" spc="0" normalizeH="0" baseline="0" noProof="0">
              <a:ln>
                <a:noFill/>
              </a:ln>
              <a:gradFill>
                <a:gsLst>
                  <a:gs pos="70629">
                    <a:srgbClr val="FFFFFF"/>
                  </a:gs>
                  <a:gs pos="48951">
                    <a:srgbClr val="FFFFFF"/>
                  </a:gs>
                </a:gsLst>
                <a:path path="circle">
                  <a:fillToRect l="100000" t="100000"/>
                </a:path>
              </a:gradFill>
              <a:effectLst/>
              <a:uLnTx/>
              <a:uFillTx/>
              <a:latin typeface="Segoe UI Semibold"/>
              <a:ea typeface="+mn-ea"/>
              <a:cs typeface="+mn-cs"/>
            </a:endParaRPr>
          </a:p>
        </p:txBody>
      </p:sp>
      <p:pic>
        <p:nvPicPr>
          <p:cNvPr id="7" name="Graphic 6" descr="QR Code">
            <a:extLst>
              <a:ext uri="{FF2B5EF4-FFF2-40B4-BE49-F238E27FC236}">
                <a16:creationId xmlns:a16="http://schemas.microsoft.com/office/drawing/2014/main" id="{DD7B8C5B-CFD2-E324-E624-354AB0F74A6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86459" y="5408092"/>
            <a:ext cx="801586" cy="801586"/>
          </a:xfrm>
          <a:prstGeom prst="roundRect">
            <a:avLst>
              <a:gd name="adj" fmla="val 6309"/>
            </a:avLst>
          </a:prstGeom>
        </p:spPr>
      </p:pic>
      <p:sp>
        <p:nvSpPr>
          <p:cNvPr id="15" name="Rectangle: Top Corners Rounded 14">
            <a:extLst>
              <a:ext uri="{FF2B5EF4-FFF2-40B4-BE49-F238E27FC236}">
                <a16:creationId xmlns:a16="http://schemas.microsoft.com/office/drawing/2014/main" id="{F3FD25AD-3944-E272-9DA7-8DE5FDA06141}"/>
              </a:ext>
              <a:ext uri="{C183D7F6-B498-43B3-948B-1728B52AA6E4}">
                <adec:decorative xmlns:adec="http://schemas.microsoft.com/office/drawing/2017/decorative" val="1"/>
              </a:ext>
            </a:extLst>
          </p:cNvPr>
          <p:cNvSpPr/>
          <p:nvPr/>
        </p:nvSpPr>
        <p:spPr bwMode="auto">
          <a:xfrm>
            <a:off x="1752005" y="1100912"/>
            <a:ext cx="2247856" cy="425275"/>
          </a:xfrm>
          <a:prstGeom prst="round2SameRect">
            <a:avLst>
              <a:gd name="adj1" fmla="val 40889"/>
              <a:gd name="adj2" fmla="val 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36000" rIns="0" bIns="0" rtlCol="0" anchor="t">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Azure API Management</a:t>
            </a:r>
          </a:p>
        </p:txBody>
      </p:sp>
      <p:sp>
        <p:nvSpPr>
          <p:cNvPr id="16" name="Rectangle: Rounded Corners 15">
            <a:extLst>
              <a:ext uri="{FF2B5EF4-FFF2-40B4-BE49-F238E27FC236}">
                <a16:creationId xmlns:a16="http://schemas.microsoft.com/office/drawing/2014/main" id="{B7650ED2-58E0-BB0C-2C97-55117F6A933A}"/>
              </a:ext>
              <a:ext uri="{C183D7F6-B498-43B3-948B-1728B52AA6E4}">
                <adec:decorative xmlns:adec="http://schemas.microsoft.com/office/drawing/2017/decorative" val="1"/>
              </a:ext>
            </a:extLst>
          </p:cNvPr>
          <p:cNvSpPr/>
          <p:nvPr/>
        </p:nvSpPr>
        <p:spPr bwMode="auto">
          <a:xfrm>
            <a:off x="1547260" y="1526187"/>
            <a:ext cx="2657347" cy="2542847"/>
          </a:xfrm>
          <a:prstGeom prst="roundRect">
            <a:avLst>
              <a:gd name="adj" fmla="val 7021"/>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17" name="Rectangle: Rounded Corners 16">
            <a:extLst>
              <a:ext uri="{FF2B5EF4-FFF2-40B4-BE49-F238E27FC236}">
                <a16:creationId xmlns:a16="http://schemas.microsoft.com/office/drawing/2014/main" id="{140CCA48-4746-28E6-5C26-5D25D8D39C86}"/>
              </a:ext>
              <a:ext uri="{C183D7F6-B498-43B3-948B-1728B52AA6E4}">
                <adec:decorative xmlns:adec="http://schemas.microsoft.com/office/drawing/2017/decorative" val="1"/>
              </a:ext>
            </a:extLst>
          </p:cNvPr>
          <p:cNvSpPr/>
          <p:nvPr/>
        </p:nvSpPr>
        <p:spPr>
          <a:xfrm>
            <a:off x="2153637" y="2506831"/>
            <a:ext cx="1444592" cy="438390"/>
          </a:xfrm>
          <a:prstGeom prst="roundRect">
            <a:avLst>
              <a:gd name="adj" fmla="val 5000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0" rIns="0" bIns="0" rtlCol="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API</a:t>
            </a:r>
          </a:p>
        </p:txBody>
      </p:sp>
      <p:pic>
        <p:nvPicPr>
          <p:cNvPr id="18" name="Picture 17">
            <a:extLst>
              <a:ext uri="{FF2B5EF4-FFF2-40B4-BE49-F238E27FC236}">
                <a16:creationId xmlns:a16="http://schemas.microsoft.com/office/drawing/2014/main" id="{FB3648C4-4DDA-9868-38C1-F702D2D1CA9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617165" y="1896077"/>
            <a:ext cx="517536" cy="490382"/>
          </a:xfrm>
          <a:prstGeom prst="rect">
            <a:avLst/>
          </a:prstGeom>
        </p:spPr>
      </p:pic>
      <p:cxnSp>
        <p:nvCxnSpPr>
          <p:cNvPr id="13" name="Straight Connector 12">
            <a:extLst>
              <a:ext uri="{FF2B5EF4-FFF2-40B4-BE49-F238E27FC236}">
                <a16:creationId xmlns:a16="http://schemas.microsoft.com/office/drawing/2014/main" id="{5360449D-EDD8-058B-6316-B772F96CFA75}"/>
              </a:ext>
              <a:ext uri="{C183D7F6-B498-43B3-948B-1728B52AA6E4}">
                <adec:decorative xmlns:adec="http://schemas.microsoft.com/office/drawing/2017/decorative" val="1"/>
              </a:ext>
            </a:extLst>
          </p:cNvPr>
          <p:cNvCxnSpPr>
            <a:cxnSpLocks/>
            <a:stCxn id="19" idx="3"/>
          </p:cNvCxnSpPr>
          <p:nvPr/>
        </p:nvCxnSpPr>
        <p:spPr>
          <a:xfrm>
            <a:off x="1434513" y="2726027"/>
            <a:ext cx="652523" cy="0"/>
          </a:xfrm>
          <a:prstGeom prst="line">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arrow" w="med" len="sm"/>
          </a:ln>
          <a:effectLst/>
        </p:spPr>
        <p:style>
          <a:lnRef idx="1">
            <a:schemeClr val="accent1"/>
          </a:lnRef>
          <a:fillRef idx="0">
            <a:schemeClr val="accent1"/>
          </a:fillRef>
          <a:effectRef idx="0">
            <a:schemeClr val="accent1"/>
          </a:effectRef>
          <a:fontRef idx="minor">
            <a:schemeClr val="tx1"/>
          </a:fontRef>
        </p:style>
      </p:cxnSp>
      <p:sp>
        <p:nvSpPr>
          <p:cNvPr id="19" name="Rectangle: Rounded Corners 18">
            <a:extLst>
              <a:ext uri="{FF2B5EF4-FFF2-40B4-BE49-F238E27FC236}">
                <a16:creationId xmlns:a16="http://schemas.microsoft.com/office/drawing/2014/main" id="{9E157DB4-3F04-5240-7F4E-3773806FCA29}"/>
              </a:ext>
              <a:ext uri="{C183D7F6-B498-43B3-948B-1728B52AA6E4}">
                <adec:decorative xmlns:adec="http://schemas.microsoft.com/office/drawing/2017/decorative" val="1"/>
              </a:ext>
            </a:extLst>
          </p:cNvPr>
          <p:cNvSpPr/>
          <p:nvPr/>
        </p:nvSpPr>
        <p:spPr>
          <a:xfrm>
            <a:off x="653673" y="2544874"/>
            <a:ext cx="780840" cy="362305"/>
          </a:xfrm>
          <a:prstGeom prst="roundRect">
            <a:avLst>
              <a:gd name="adj" fmla="val 0"/>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Requests</a:t>
            </a:r>
          </a:p>
        </p:txBody>
      </p:sp>
      <p:sp>
        <p:nvSpPr>
          <p:cNvPr id="33" name="Rectangle: Rounded Corners 32">
            <a:extLst>
              <a:ext uri="{FF2B5EF4-FFF2-40B4-BE49-F238E27FC236}">
                <a16:creationId xmlns:a16="http://schemas.microsoft.com/office/drawing/2014/main" id="{2F680ADE-FB04-DB04-3C34-87E74EDD1526}"/>
              </a:ext>
              <a:ext uri="{C183D7F6-B498-43B3-948B-1728B52AA6E4}">
                <adec:decorative xmlns:adec="http://schemas.microsoft.com/office/drawing/2017/decorative" val="1"/>
              </a:ext>
            </a:extLst>
          </p:cNvPr>
          <p:cNvSpPr/>
          <p:nvPr/>
        </p:nvSpPr>
        <p:spPr>
          <a:xfrm>
            <a:off x="4414720" y="2313253"/>
            <a:ext cx="2276988" cy="826402"/>
          </a:xfrm>
          <a:prstGeom prst="roundRect">
            <a:avLst>
              <a:gd name="adj" fmla="val 7328"/>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pic>
        <p:nvPicPr>
          <p:cNvPr id="41" name="Picture 40">
            <a:extLst>
              <a:ext uri="{FF2B5EF4-FFF2-40B4-BE49-F238E27FC236}">
                <a16:creationId xmlns:a16="http://schemas.microsoft.com/office/drawing/2014/main" id="{AB56A5AD-90DF-18B0-072B-FFE00461A292}"/>
              </a:ext>
              <a:ext uri="{C183D7F6-B498-43B3-948B-1728B52AA6E4}">
                <adec:decorative xmlns:adec="http://schemas.microsoft.com/office/drawing/2017/decorative" val="1"/>
              </a:ext>
            </a:extLst>
          </p:cNvPr>
          <p:cNvPicPr>
            <a:picLocks noChangeAspect="1"/>
          </p:cNvPicPr>
          <p:nvPr/>
        </p:nvPicPr>
        <p:blipFill>
          <a:blip r:embed="rId6"/>
          <a:srcRect/>
          <a:stretch/>
        </p:blipFill>
        <p:spPr>
          <a:xfrm>
            <a:off x="4649462" y="2497235"/>
            <a:ext cx="458440" cy="458438"/>
          </a:xfrm>
          <a:prstGeom prst="rect">
            <a:avLst/>
          </a:prstGeom>
        </p:spPr>
      </p:pic>
      <p:cxnSp>
        <p:nvCxnSpPr>
          <p:cNvPr id="64" name="Straight Connector 63">
            <a:extLst>
              <a:ext uri="{FF2B5EF4-FFF2-40B4-BE49-F238E27FC236}">
                <a16:creationId xmlns:a16="http://schemas.microsoft.com/office/drawing/2014/main" id="{310962EF-3E63-5F73-B1F7-6A17177D6DD9}"/>
              </a:ext>
              <a:ext uri="{C183D7F6-B498-43B3-948B-1728B52AA6E4}">
                <adec:decorative xmlns:adec="http://schemas.microsoft.com/office/drawing/2017/decorative" val="1"/>
              </a:ext>
            </a:extLst>
          </p:cNvPr>
          <p:cNvCxnSpPr>
            <a:cxnSpLocks/>
            <a:stCxn id="17" idx="3"/>
            <a:endCxn id="33" idx="1"/>
          </p:cNvCxnSpPr>
          <p:nvPr/>
        </p:nvCxnSpPr>
        <p:spPr>
          <a:xfrm>
            <a:off x="3598229" y="2726026"/>
            <a:ext cx="816491" cy="428"/>
          </a:xfrm>
          <a:prstGeom prst="straightConnector1">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arrow" w="med" len="sm"/>
          </a:ln>
          <a:effectLst/>
        </p:spPr>
        <p:style>
          <a:lnRef idx="1">
            <a:schemeClr val="accent1"/>
          </a:lnRef>
          <a:fillRef idx="0">
            <a:schemeClr val="accent1"/>
          </a:fillRef>
          <a:effectRef idx="0">
            <a:schemeClr val="accent1"/>
          </a:effectRef>
          <a:fontRef idx="minor">
            <a:schemeClr val="tx1"/>
          </a:fontRef>
        </p:style>
      </p:cxnSp>
      <p:cxnSp>
        <p:nvCxnSpPr>
          <p:cNvPr id="67" name="Connector: Elbow 66">
            <a:extLst>
              <a:ext uri="{FF2B5EF4-FFF2-40B4-BE49-F238E27FC236}">
                <a16:creationId xmlns:a16="http://schemas.microsoft.com/office/drawing/2014/main" id="{74BEE0F4-F02D-9204-28A9-278FF0BD1BEA}"/>
              </a:ext>
              <a:ext uri="{C183D7F6-B498-43B3-948B-1728B52AA6E4}">
                <adec:decorative xmlns:adec="http://schemas.microsoft.com/office/drawing/2017/decorative" val="1"/>
              </a:ext>
            </a:extLst>
          </p:cNvPr>
          <p:cNvCxnSpPr>
            <a:cxnSpLocks/>
            <a:stCxn id="11" idx="2"/>
            <a:endCxn id="107" idx="1"/>
          </p:cNvCxnSpPr>
          <p:nvPr/>
        </p:nvCxnSpPr>
        <p:spPr>
          <a:xfrm rot="16200000" flipH="1">
            <a:off x="3111464" y="3281959"/>
            <a:ext cx="1067724" cy="1538787"/>
          </a:xfrm>
          <a:prstGeom prst="bentConnector2">
            <a:avLst/>
          </a:prstGeom>
          <a:noFill/>
          <a:ln w="12700" cap="flat" cmpd="sng" algn="ctr">
            <a:solidFill>
              <a:schemeClr val="tx1"/>
            </a:solidFill>
            <a:prstDash val="dash"/>
            <a:miter lim="800000"/>
            <a:tailEnd type="arrow" w="med" len="sm"/>
          </a:ln>
          <a:effectLst/>
        </p:spPr>
      </p:cxnSp>
      <p:cxnSp>
        <p:nvCxnSpPr>
          <p:cNvPr id="69" name="Connector: Elbow 68">
            <a:extLst>
              <a:ext uri="{FF2B5EF4-FFF2-40B4-BE49-F238E27FC236}">
                <a16:creationId xmlns:a16="http://schemas.microsoft.com/office/drawing/2014/main" id="{F0A020EF-2F32-2ECD-25B6-78DA462531D1}"/>
              </a:ext>
              <a:ext uri="{C183D7F6-B498-43B3-948B-1728B52AA6E4}">
                <adec:decorative xmlns:adec="http://schemas.microsoft.com/office/drawing/2017/decorative" val="1"/>
              </a:ext>
            </a:extLst>
          </p:cNvPr>
          <p:cNvCxnSpPr>
            <a:cxnSpLocks/>
            <a:stCxn id="11" idx="2"/>
            <a:endCxn id="106" idx="1"/>
          </p:cNvCxnSpPr>
          <p:nvPr/>
        </p:nvCxnSpPr>
        <p:spPr>
          <a:xfrm rot="16200000" flipH="1">
            <a:off x="3576155" y="2817268"/>
            <a:ext cx="138343" cy="1538787"/>
          </a:xfrm>
          <a:prstGeom prst="bentConnector2">
            <a:avLst/>
          </a:prstGeom>
          <a:noFill/>
          <a:ln w="12700" cap="flat" cmpd="sng" algn="ctr">
            <a:solidFill>
              <a:schemeClr val="tx1"/>
            </a:solidFill>
            <a:prstDash val="dash"/>
            <a:miter lim="800000"/>
            <a:tailEnd type="arrow" w="med" len="sm"/>
          </a:ln>
          <a:effectLst/>
        </p:spPr>
      </p:cxnSp>
      <p:sp>
        <p:nvSpPr>
          <p:cNvPr id="11" name="Rectangle: Rounded Corners 10">
            <a:extLst>
              <a:ext uri="{FF2B5EF4-FFF2-40B4-BE49-F238E27FC236}">
                <a16:creationId xmlns:a16="http://schemas.microsoft.com/office/drawing/2014/main" id="{A937D6F0-E517-FE63-62EF-E5EAD3E18227}"/>
              </a:ext>
              <a:ext uri="{C183D7F6-B498-43B3-948B-1728B52AA6E4}">
                <adec:decorative xmlns:adec="http://schemas.microsoft.com/office/drawing/2017/decorative" val="1"/>
              </a:ext>
            </a:extLst>
          </p:cNvPr>
          <p:cNvSpPr/>
          <p:nvPr/>
        </p:nvSpPr>
        <p:spPr>
          <a:xfrm>
            <a:off x="2153637" y="3155186"/>
            <a:ext cx="1444592" cy="362305"/>
          </a:xfrm>
          <a:prstGeom prst="roundRect">
            <a:avLst>
              <a:gd name="adj" fmla="val 50000"/>
            </a:avLst>
          </a:prstGeom>
          <a:solidFill>
            <a:srgbClr val="00000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Cache-lookup​</a:t>
            </a:r>
          </a:p>
        </p:txBody>
      </p:sp>
      <p:cxnSp>
        <p:nvCxnSpPr>
          <p:cNvPr id="86" name="Straight Connector 85">
            <a:extLst>
              <a:ext uri="{FF2B5EF4-FFF2-40B4-BE49-F238E27FC236}">
                <a16:creationId xmlns:a16="http://schemas.microsoft.com/office/drawing/2014/main" id="{69C00BFA-864A-905F-4502-DF3AFB8A688E}"/>
              </a:ext>
              <a:ext uri="{C183D7F6-B498-43B3-948B-1728B52AA6E4}">
                <adec:decorative xmlns:adec="http://schemas.microsoft.com/office/drawing/2017/decorative" val="1"/>
              </a:ext>
            </a:extLst>
          </p:cNvPr>
          <p:cNvCxnSpPr>
            <a:cxnSpLocks/>
          </p:cNvCxnSpPr>
          <p:nvPr/>
        </p:nvCxnSpPr>
        <p:spPr>
          <a:xfrm flipH="1">
            <a:off x="2875933" y="2945221"/>
            <a:ext cx="0" cy="209965"/>
          </a:xfrm>
          <a:prstGeom prst="line">
            <a:avLst/>
          </a:prstGeom>
          <a:noFill/>
          <a:ln w="12700" cap="flat" cmpd="sng" algn="ctr">
            <a:solidFill>
              <a:schemeClr val="tx1"/>
            </a:solidFill>
            <a:prstDash val="solid"/>
            <a:miter lim="800000"/>
            <a:tailEnd type="arrow" w="med" len="sm"/>
          </a:ln>
          <a:effectLst/>
        </p:spPr>
      </p:cxnSp>
      <p:sp>
        <p:nvSpPr>
          <p:cNvPr id="106" name="Rectangle: Rounded Corners 105">
            <a:extLst>
              <a:ext uri="{FF2B5EF4-FFF2-40B4-BE49-F238E27FC236}">
                <a16:creationId xmlns:a16="http://schemas.microsoft.com/office/drawing/2014/main" id="{3573CA68-EE37-A1DB-440C-166F01D47C4A}"/>
              </a:ext>
              <a:ext uri="{C183D7F6-B498-43B3-948B-1728B52AA6E4}">
                <adec:decorative xmlns:adec="http://schemas.microsoft.com/office/drawing/2017/decorative" val="1"/>
              </a:ext>
            </a:extLst>
          </p:cNvPr>
          <p:cNvSpPr/>
          <p:nvPr/>
        </p:nvSpPr>
        <p:spPr>
          <a:xfrm>
            <a:off x="4414720" y="3242633"/>
            <a:ext cx="2276988" cy="826402"/>
          </a:xfrm>
          <a:prstGeom prst="roundRect">
            <a:avLst>
              <a:gd name="adj" fmla="val 7328"/>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107" name="Rectangle: Rounded Corners 106">
            <a:extLst>
              <a:ext uri="{FF2B5EF4-FFF2-40B4-BE49-F238E27FC236}">
                <a16:creationId xmlns:a16="http://schemas.microsoft.com/office/drawing/2014/main" id="{B88418AD-9298-5CBE-5090-AB25E92C8E39}"/>
              </a:ext>
              <a:ext uri="{C183D7F6-B498-43B3-948B-1728B52AA6E4}">
                <adec:decorative xmlns:adec="http://schemas.microsoft.com/office/drawing/2017/decorative" val="1"/>
              </a:ext>
            </a:extLst>
          </p:cNvPr>
          <p:cNvSpPr/>
          <p:nvPr/>
        </p:nvSpPr>
        <p:spPr>
          <a:xfrm>
            <a:off x="4414720" y="4172014"/>
            <a:ext cx="2276988" cy="826402"/>
          </a:xfrm>
          <a:prstGeom prst="roundRect">
            <a:avLst>
              <a:gd name="adj" fmla="val 7328"/>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39" name="TextBox 55">
            <a:extLst>
              <a:ext uri="{FF2B5EF4-FFF2-40B4-BE49-F238E27FC236}">
                <a16:creationId xmlns:a16="http://schemas.microsoft.com/office/drawing/2014/main" id="{4B1C8471-A324-CEC5-002E-B99BDACE4FBB}"/>
              </a:ext>
              <a:ext uri="{C183D7F6-B498-43B3-948B-1728B52AA6E4}">
                <adec:decorative xmlns:adec="http://schemas.microsoft.com/office/drawing/2017/decorative" val="1"/>
              </a:ext>
            </a:extLst>
          </p:cNvPr>
          <p:cNvSpPr txBox="1"/>
          <p:nvPr/>
        </p:nvSpPr>
        <p:spPr>
          <a:xfrm>
            <a:off x="5250938" y="2449455"/>
            <a:ext cx="1194008" cy="553998"/>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Chat </a:t>
            </a:r>
            <a:b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b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completions model</a:t>
            </a:r>
          </a:p>
        </p:txBody>
      </p:sp>
      <p:sp>
        <p:nvSpPr>
          <p:cNvPr id="52" name="TextBox 55">
            <a:extLst>
              <a:ext uri="{FF2B5EF4-FFF2-40B4-BE49-F238E27FC236}">
                <a16:creationId xmlns:a16="http://schemas.microsoft.com/office/drawing/2014/main" id="{83ED88D5-AEE3-500F-A7E1-4131C47C8E92}"/>
              </a:ext>
              <a:ext uri="{C183D7F6-B498-43B3-948B-1728B52AA6E4}">
                <adec:decorative xmlns:adec="http://schemas.microsoft.com/office/drawing/2017/decorative" val="1"/>
              </a:ext>
            </a:extLst>
          </p:cNvPr>
          <p:cNvSpPr txBox="1"/>
          <p:nvPr/>
        </p:nvSpPr>
        <p:spPr>
          <a:xfrm>
            <a:off x="5250938" y="4308216"/>
            <a:ext cx="935336" cy="553998"/>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Azure Managed Redis</a:t>
            </a:r>
          </a:p>
        </p:txBody>
      </p:sp>
      <p:pic>
        <p:nvPicPr>
          <p:cNvPr id="63" name="Picture 2">
            <a:extLst>
              <a:ext uri="{FF2B5EF4-FFF2-40B4-BE49-F238E27FC236}">
                <a16:creationId xmlns:a16="http://schemas.microsoft.com/office/drawing/2014/main" id="{EECF9218-4DA4-0B23-B367-87299E61C3BD}"/>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66595" y="3443747"/>
            <a:ext cx="424174" cy="424174"/>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107">
            <a:extLst>
              <a:ext uri="{FF2B5EF4-FFF2-40B4-BE49-F238E27FC236}">
                <a16:creationId xmlns:a16="http://schemas.microsoft.com/office/drawing/2014/main" id="{938C6CF7-5BF4-590E-807D-A8249A5CB1F3}"/>
              </a:ext>
              <a:ext uri="{C183D7F6-B498-43B3-948B-1728B52AA6E4}">
                <adec:decorative xmlns:adec="http://schemas.microsoft.com/office/drawing/2017/decorative" val="1"/>
              </a:ext>
            </a:extLst>
          </p:cNvPr>
          <p:cNvPicPr>
            <a:picLocks noChangeAspect="1"/>
          </p:cNvPicPr>
          <p:nvPr/>
        </p:nvPicPr>
        <p:blipFill>
          <a:blip r:embed="rId6"/>
          <a:srcRect/>
          <a:stretch/>
        </p:blipFill>
        <p:spPr>
          <a:xfrm>
            <a:off x="4649462" y="4355996"/>
            <a:ext cx="458440" cy="458438"/>
          </a:xfrm>
          <a:prstGeom prst="rect">
            <a:avLst/>
          </a:prstGeom>
        </p:spPr>
      </p:pic>
      <p:sp>
        <p:nvSpPr>
          <p:cNvPr id="109" name="TextBox 55">
            <a:extLst>
              <a:ext uri="{FF2B5EF4-FFF2-40B4-BE49-F238E27FC236}">
                <a16:creationId xmlns:a16="http://schemas.microsoft.com/office/drawing/2014/main" id="{1484AA2F-5FED-5CC8-9F9F-740E8D6815C1}"/>
              </a:ext>
              <a:ext uri="{C183D7F6-B498-43B3-948B-1728B52AA6E4}">
                <adec:decorative xmlns:adec="http://schemas.microsoft.com/office/drawing/2017/decorative" val="1"/>
              </a:ext>
            </a:extLst>
          </p:cNvPr>
          <p:cNvSpPr txBox="1"/>
          <p:nvPr/>
        </p:nvSpPr>
        <p:spPr>
          <a:xfrm>
            <a:off x="5250938" y="3471168"/>
            <a:ext cx="1194008" cy="369332"/>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Embeddings model</a:t>
            </a:r>
          </a:p>
        </p:txBody>
      </p:sp>
    </p:spTree>
    <p:extLst>
      <p:ext uri="{BB962C8B-B14F-4D97-AF65-F5344CB8AC3E}">
        <p14:creationId xmlns:p14="http://schemas.microsoft.com/office/powerpoint/2010/main" val="23408552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750"/>
                                        <p:tgtEl>
                                          <p:spTgt spid="34"/>
                                        </p:tgtEl>
                                      </p:cBhvr>
                                    </p:animEffect>
                                  </p:childTnLst>
                                </p:cTn>
                              </p:par>
                              <p:par>
                                <p:cTn id="11" presetID="42" presetClass="path" presetSubtype="0" decel="100000" fill="hold" grpId="1" nodeType="withEffect">
                                  <p:stCondLst>
                                    <p:cond delay="200"/>
                                  </p:stCondLst>
                                  <p:childTnLst>
                                    <p:animMotion origin="layout" path="M -0.01718 -0.00023 L -2.70833E-6 0 " pathEditMode="relative" rAng="0" ptsTypes="AA">
                                      <p:cBhvr>
                                        <p:cTn id="12" dur="1000" fill="hold"/>
                                        <p:tgtEl>
                                          <p:spTgt spid="34"/>
                                        </p:tgtEl>
                                        <p:attrNameLst>
                                          <p:attrName>ppt_x</p:attrName>
                                          <p:attrName>ppt_y</p:attrName>
                                        </p:attrNameLst>
                                      </p:cBhvr>
                                      <p:rCtr x="859" y="0"/>
                                    </p:animMotion>
                                  </p:childTnLst>
                                </p:cTn>
                              </p:par>
                              <p:par>
                                <p:cTn id="13" presetID="10" presetClass="entr" presetSubtype="0" fill="hold" nodeType="withEffect">
                                  <p:stCondLst>
                                    <p:cond delay="2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750"/>
                                        <p:tgtEl>
                                          <p:spTgt spid="35"/>
                                        </p:tgtEl>
                                      </p:cBhvr>
                                    </p:animEffect>
                                  </p:childTnLst>
                                </p:cTn>
                              </p:par>
                              <p:par>
                                <p:cTn id="16" presetID="42" presetClass="path" presetSubtype="0" decel="100000" fill="hold" nodeType="withEffect">
                                  <p:stCondLst>
                                    <p:cond delay="200"/>
                                  </p:stCondLst>
                                  <p:childTnLst>
                                    <p:animMotion origin="layout" path="M -0.01719 -0.00023 L -1.875E-6 -3.7037E-6 " pathEditMode="relative" rAng="0" ptsTypes="AA">
                                      <p:cBhvr>
                                        <p:cTn id="17" dur="1000" fill="hold"/>
                                        <p:tgtEl>
                                          <p:spTgt spid="35"/>
                                        </p:tgtEl>
                                        <p:attrNameLst>
                                          <p:attrName>ppt_x</p:attrName>
                                          <p:attrName>ppt_y</p:attrName>
                                        </p:attrNameLst>
                                      </p:cBhvr>
                                      <p:rCtr x="859" y="0"/>
                                    </p:animMotion>
                                  </p:childTnLst>
                                </p:cTn>
                              </p:par>
                              <p:par>
                                <p:cTn id="18" presetID="10" presetClass="entr" presetSubtype="0" fill="hold" grpId="0" nodeType="with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0"/>
                                        </p:tgtEl>
                                        <p:attrNameLst>
                                          <p:attrName>style.visibility</p:attrName>
                                        </p:attrNameLst>
                                      </p:cBhvr>
                                      <p:to>
                                        <p:strVal val="visible"/>
                                      </p:to>
                                    </p:set>
                                    <p:animEffect transition="in" filter="fade">
                                      <p:cBhvr>
                                        <p:cTn id="23" dur="500"/>
                                        <p:tgtEl>
                                          <p:spTgt spid="170"/>
                                        </p:tgtEl>
                                      </p:cBhvr>
                                    </p:animEffect>
                                  </p:childTnLst>
                                </p:cTn>
                              </p:par>
                              <p:par>
                                <p:cTn id="24" presetID="63" presetClass="path" presetSubtype="0" decel="100000" fill="hold" grpId="1" nodeType="withEffect">
                                  <p:stCondLst>
                                    <p:cond delay="0"/>
                                  </p:stCondLst>
                                  <p:childTnLst>
                                    <p:animMotion origin="layout" path="M 8.33333E-7 1.48148E-6 L 0.02096 1.48148E-6 " pathEditMode="relative" rAng="0" ptsTypes="AA">
                                      <p:cBhvr>
                                        <p:cTn id="25" dur="750" spd="-100000" fill="hold"/>
                                        <p:tgtEl>
                                          <p:spTgt spid="170"/>
                                        </p:tgtEl>
                                        <p:attrNameLst>
                                          <p:attrName>ppt_x</p:attrName>
                                          <p:attrName>ppt_y</p:attrName>
                                        </p:attrNameLst>
                                      </p:cBhvr>
                                      <p:rCtr x="1042" y="0"/>
                                    </p:animMotion>
                                  </p:childTnLst>
                                </p:cTn>
                              </p:par>
                              <p:par>
                                <p:cTn id="26" presetID="2" presetClass="entr" presetSubtype="4" decel="100000" fill="hold" grpId="0" nodeType="withEffect">
                                  <p:stCondLst>
                                    <p:cond delay="0"/>
                                  </p:stCondLst>
                                  <p:childTnLst>
                                    <p:set>
                                      <p:cBhvr>
                                        <p:cTn id="27" dur="1" fill="hold">
                                          <p:stCondLst>
                                            <p:cond delay="0"/>
                                          </p:stCondLst>
                                        </p:cTn>
                                        <p:tgtEl>
                                          <p:spTgt spid="61"/>
                                        </p:tgtEl>
                                        <p:attrNameLst>
                                          <p:attrName>style.visibility</p:attrName>
                                        </p:attrNameLst>
                                      </p:cBhvr>
                                      <p:to>
                                        <p:strVal val="visible"/>
                                      </p:to>
                                    </p:set>
                                    <p:anim calcmode="lin" valueType="num">
                                      <p:cBhvr additive="base">
                                        <p:cTn id="28" dur="750" fill="hold"/>
                                        <p:tgtEl>
                                          <p:spTgt spid="61"/>
                                        </p:tgtEl>
                                        <p:attrNameLst>
                                          <p:attrName>ppt_x</p:attrName>
                                        </p:attrNameLst>
                                      </p:cBhvr>
                                      <p:tavLst>
                                        <p:tav tm="0">
                                          <p:val>
                                            <p:strVal val="#ppt_x"/>
                                          </p:val>
                                        </p:tav>
                                        <p:tav tm="100000">
                                          <p:val>
                                            <p:strVal val="#ppt_x"/>
                                          </p:val>
                                        </p:tav>
                                      </p:tavLst>
                                    </p:anim>
                                    <p:anim calcmode="lin" valueType="num">
                                      <p:cBhvr additive="base">
                                        <p:cTn id="29" dur="750" fill="hold"/>
                                        <p:tgtEl>
                                          <p:spTgt spid="61"/>
                                        </p:tgtEl>
                                        <p:attrNameLst>
                                          <p:attrName>ppt_y</p:attrName>
                                        </p:attrNameLst>
                                      </p:cBhvr>
                                      <p:tavLst>
                                        <p:tav tm="0">
                                          <p:val>
                                            <p:strVal val="1+#ppt_h/2"/>
                                          </p:val>
                                        </p:tav>
                                        <p:tav tm="100000">
                                          <p:val>
                                            <p:strVal val="#ppt_y"/>
                                          </p:val>
                                        </p:tav>
                                      </p:tavLst>
                                    </p:anim>
                                  </p:childTnLst>
                                </p:cTn>
                              </p:par>
                              <p:par>
                                <p:cTn id="30" presetID="10" presetClass="entr" presetSubtype="0" fill="hold" grpId="0" nodeType="withEffect">
                                  <p:stCondLst>
                                    <p:cond delay="4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par>
                                <p:cTn id="33" presetID="42" presetClass="path" presetSubtype="0" decel="100000" fill="hold" grpId="1" nodeType="withEffect">
                                  <p:stCondLst>
                                    <p:cond delay="400"/>
                                  </p:stCondLst>
                                  <p:childTnLst>
                                    <p:animMotion origin="layout" path="M 2.5E-6 -4.07407E-6 L 2.5E-6 0.03797 " pathEditMode="relative" rAng="0" ptsTypes="AA">
                                      <p:cBhvr>
                                        <p:cTn id="34" dur="750" spd="-100000" fill="hold"/>
                                        <p:tgtEl>
                                          <p:spTgt spid="11"/>
                                        </p:tgtEl>
                                        <p:attrNameLst>
                                          <p:attrName>ppt_x</p:attrName>
                                          <p:attrName>ppt_y</p:attrName>
                                        </p:attrNameLst>
                                      </p:cBhvr>
                                      <p:rCtr x="0" y="1898"/>
                                    </p:animMotion>
                                  </p:childTnLst>
                                </p:cTn>
                              </p:par>
                              <p:par>
                                <p:cTn id="35" presetID="10" presetClass="entr" presetSubtype="0" fill="hold" nodeType="withEffect">
                                  <p:stCondLst>
                                    <p:cond delay="4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42" presetClass="path" presetSubtype="0" decel="100000" fill="hold" nodeType="withEffect">
                                  <p:stCondLst>
                                    <p:cond delay="400"/>
                                  </p:stCondLst>
                                  <p:childTnLst>
                                    <p:animMotion origin="layout" path="M -1.04167E-6 -3.7037E-6 L -1.04167E-6 0.03797 " pathEditMode="relative" rAng="0" ptsTypes="AA">
                                      <p:cBhvr>
                                        <p:cTn id="39" dur="750" spd="-100000" fill="hold"/>
                                        <p:tgtEl>
                                          <p:spTgt spid="13"/>
                                        </p:tgtEl>
                                        <p:attrNameLst>
                                          <p:attrName>ppt_x</p:attrName>
                                          <p:attrName>ppt_y</p:attrName>
                                        </p:attrNameLst>
                                      </p:cBhvr>
                                      <p:rCtr x="0" y="1898"/>
                                    </p:animMotion>
                                  </p:childTnLst>
                                </p:cTn>
                              </p:par>
                              <p:par>
                                <p:cTn id="40" presetID="10" presetClass="entr" presetSubtype="0" fill="hold" grpId="0" nodeType="withEffect">
                                  <p:stCondLst>
                                    <p:cond delay="40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42" presetClass="path" presetSubtype="0" decel="100000" fill="hold" grpId="1" nodeType="withEffect">
                                  <p:stCondLst>
                                    <p:cond delay="400"/>
                                  </p:stCondLst>
                                  <p:childTnLst>
                                    <p:animMotion origin="layout" path="M 2.5E-6 4.81481E-6 L 2.5E-6 0.03796 " pathEditMode="relative" rAng="0" ptsTypes="AA">
                                      <p:cBhvr>
                                        <p:cTn id="44" dur="750" spd="-100000" fill="hold"/>
                                        <p:tgtEl>
                                          <p:spTgt spid="15"/>
                                        </p:tgtEl>
                                        <p:attrNameLst>
                                          <p:attrName>ppt_x</p:attrName>
                                          <p:attrName>ppt_y</p:attrName>
                                        </p:attrNameLst>
                                      </p:cBhvr>
                                      <p:rCtr x="0" y="1898"/>
                                    </p:animMotion>
                                  </p:childTnLst>
                                </p:cTn>
                              </p:par>
                              <p:par>
                                <p:cTn id="45" presetID="10" presetClass="entr" presetSubtype="0" fill="hold" grpId="0" nodeType="withEffect">
                                  <p:stCondLst>
                                    <p:cond delay="40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42" presetClass="path" presetSubtype="0" decel="100000" fill="hold" grpId="1" nodeType="withEffect">
                                  <p:stCondLst>
                                    <p:cond delay="400"/>
                                  </p:stCondLst>
                                  <p:childTnLst>
                                    <p:animMotion origin="layout" path="M 2.5E-6 -3.7037E-7 L 2.5E-6 0.03796 " pathEditMode="relative" rAng="0" ptsTypes="AA">
                                      <p:cBhvr>
                                        <p:cTn id="49" dur="750" spd="-100000" fill="hold"/>
                                        <p:tgtEl>
                                          <p:spTgt spid="16"/>
                                        </p:tgtEl>
                                        <p:attrNameLst>
                                          <p:attrName>ppt_x</p:attrName>
                                          <p:attrName>ppt_y</p:attrName>
                                        </p:attrNameLst>
                                      </p:cBhvr>
                                      <p:rCtr x="0" y="1898"/>
                                    </p:animMotion>
                                  </p:childTnLst>
                                </p:cTn>
                              </p:par>
                              <p:par>
                                <p:cTn id="50" presetID="10" presetClass="entr" presetSubtype="0" fill="hold" grpId="0" nodeType="withEffect">
                                  <p:stCondLst>
                                    <p:cond delay="4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par>
                                <p:cTn id="53" presetID="42" presetClass="path" presetSubtype="0" decel="100000" fill="hold" grpId="1" nodeType="withEffect">
                                  <p:stCondLst>
                                    <p:cond delay="400"/>
                                  </p:stCondLst>
                                  <p:childTnLst>
                                    <p:animMotion origin="layout" path="M 2.5E-6 -3.7037E-6 L 2.5E-6 0.03797 " pathEditMode="relative" rAng="0" ptsTypes="AA">
                                      <p:cBhvr>
                                        <p:cTn id="54" dur="750" spd="-100000" fill="hold"/>
                                        <p:tgtEl>
                                          <p:spTgt spid="17"/>
                                        </p:tgtEl>
                                        <p:attrNameLst>
                                          <p:attrName>ppt_x</p:attrName>
                                          <p:attrName>ppt_y</p:attrName>
                                        </p:attrNameLst>
                                      </p:cBhvr>
                                      <p:rCtr x="0" y="1898"/>
                                    </p:animMotion>
                                  </p:childTnLst>
                                </p:cTn>
                              </p:par>
                              <p:par>
                                <p:cTn id="55" presetID="10" presetClass="entr" presetSubtype="0" fill="hold" nodeType="withEffect">
                                  <p:stCondLst>
                                    <p:cond delay="4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42" presetClass="path" presetSubtype="0" decel="100000" fill="hold" nodeType="withEffect">
                                  <p:stCondLst>
                                    <p:cond delay="400"/>
                                  </p:stCondLst>
                                  <p:childTnLst>
                                    <p:animMotion origin="layout" path="M 2.5E-6 2.96296E-6 L 2.5E-6 0.03796 " pathEditMode="relative" rAng="0" ptsTypes="AA">
                                      <p:cBhvr>
                                        <p:cTn id="59" dur="750" spd="-100000" fill="hold"/>
                                        <p:tgtEl>
                                          <p:spTgt spid="18"/>
                                        </p:tgtEl>
                                        <p:attrNameLst>
                                          <p:attrName>ppt_x</p:attrName>
                                          <p:attrName>ppt_y</p:attrName>
                                        </p:attrNameLst>
                                      </p:cBhvr>
                                      <p:rCtr x="0" y="1898"/>
                                    </p:animMotion>
                                  </p:childTnLst>
                                </p:cTn>
                              </p:par>
                              <p:par>
                                <p:cTn id="60" presetID="10" presetClass="entr" presetSubtype="0" fill="hold" grpId="0" nodeType="withEffect">
                                  <p:stCondLst>
                                    <p:cond delay="4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42" presetClass="path" presetSubtype="0" decel="100000" fill="hold" grpId="1" nodeType="withEffect">
                                  <p:stCondLst>
                                    <p:cond delay="400"/>
                                  </p:stCondLst>
                                  <p:childTnLst>
                                    <p:animMotion origin="layout" path="M 2.91667E-6 -3.7037E-6 L 2.91667E-6 0.03797 " pathEditMode="relative" rAng="0" ptsTypes="AA">
                                      <p:cBhvr>
                                        <p:cTn id="64" dur="750" spd="-100000" fill="hold"/>
                                        <p:tgtEl>
                                          <p:spTgt spid="19"/>
                                        </p:tgtEl>
                                        <p:attrNameLst>
                                          <p:attrName>ppt_x</p:attrName>
                                          <p:attrName>ppt_y</p:attrName>
                                        </p:attrNameLst>
                                      </p:cBhvr>
                                      <p:rCtr x="0" y="1898"/>
                                    </p:animMotion>
                                  </p:childTnLst>
                                </p:cTn>
                              </p:par>
                              <p:par>
                                <p:cTn id="65" presetID="10" presetClass="entr" presetSubtype="0" fill="hold" nodeType="withEffect">
                                  <p:stCondLst>
                                    <p:cond delay="400"/>
                                  </p:stCondLst>
                                  <p:childTnLst>
                                    <p:set>
                                      <p:cBhvr>
                                        <p:cTn id="66" dur="1" fill="hold">
                                          <p:stCondLst>
                                            <p:cond delay="0"/>
                                          </p:stCondLst>
                                        </p:cTn>
                                        <p:tgtEl>
                                          <p:spTgt spid="64"/>
                                        </p:tgtEl>
                                        <p:attrNameLst>
                                          <p:attrName>style.visibility</p:attrName>
                                        </p:attrNameLst>
                                      </p:cBhvr>
                                      <p:to>
                                        <p:strVal val="visible"/>
                                      </p:to>
                                    </p:set>
                                    <p:animEffect transition="in" filter="fade">
                                      <p:cBhvr>
                                        <p:cTn id="67" dur="500"/>
                                        <p:tgtEl>
                                          <p:spTgt spid="64"/>
                                        </p:tgtEl>
                                      </p:cBhvr>
                                    </p:animEffect>
                                  </p:childTnLst>
                                </p:cTn>
                              </p:par>
                              <p:par>
                                <p:cTn id="68" presetID="42" presetClass="path" presetSubtype="0" decel="100000" fill="hold" nodeType="withEffect">
                                  <p:stCondLst>
                                    <p:cond delay="400"/>
                                  </p:stCondLst>
                                  <p:childTnLst>
                                    <p:animMotion origin="layout" path="M 4.16667E-6 -3.7037E-6 L 4.16667E-6 0.03797 " pathEditMode="relative" rAng="0" ptsTypes="AA">
                                      <p:cBhvr>
                                        <p:cTn id="69" dur="750" spd="-100000" fill="hold"/>
                                        <p:tgtEl>
                                          <p:spTgt spid="64"/>
                                        </p:tgtEl>
                                        <p:attrNameLst>
                                          <p:attrName>ppt_x</p:attrName>
                                          <p:attrName>ppt_y</p:attrName>
                                        </p:attrNameLst>
                                      </p:cBhvr>
                                      <p:rCtr x="0" y="1898"/>
                                    </p:animMotion>
                                  </p:childTnLst>
                                </p:cTn>
                              </p:par>
                              <p:par>
                                <p:cTn id="70" presetID="10" presetClass="entr" presetSubtype="0" fill="hold" nodeType="withEffect">
                                  <p:stCondLst>
                                    <p:cond delay="400"/>
                                  </p:stCondLst>
                                  <p:childTnLst>
                                    <p:set>
                                      <p:cBhvr>
                                        <p:cTn id="71" dur="1" fill="hold">
                                          <p:stCondLst>
                                            <p:cond delay="0"/>
                                          </p:stCondLst>
                                        </p:cTn>
                                        <p:tgtEl>
                                          <p:spTgt spid="41"/>
                                        </p:tgtEl>
                                        <p:attrNameLst>
                                          <p:attrName>style.visibility</p:attrName>
                                        </p:attrNameLst>
                                      </p:cBhvr>
                                      <p:to>
                                        <p:strVal val="visible"/>
                                      </p:to>
                                    </p:set>
                                    <p:animEffect transition="in" filter="fade">
                                      <p:cBhvr>
                                        <p:cTn id="72" dur="500"/>
                                        <p:tgtEl>
                                          <p:spTgt spid="41"/>
                                        </p:tgtEl>
                                      </p:cBhvr>
                                    </p:animEffect>
                                  </p:childTnLst>
                                </p:cTn>
                              </p:par>
                              <p:par>
                                <p:cTn id="73" presetID="42" presetClass="path" presetSubtype="0" decel="100000" fill="hold" nodeType="withEffect">
                                  <p:stCondLst>
                                    <p:cond delay="400"/>
                                  </p:stCondLst>
                                  <p:childTnLst>
                                    <p:animMotion origin="layout" path="M -2.08333E-7 -3.7037E-6 L -2.08333E-7 0.03797 " pathEditMode="relative" rAng="0" ptsTypes="AA">
                                      <p:cBhvr>
                                        <p:cTn id="74" dur="750" spd="-100000" fill="hold"/>
                                        <p:tgtEl>
                                          <p:spTgt spid="41"/>
                                        </p:tgtEl>
                                        <p:attrNameLst>
                                          <p:attrName>ppt_x</p:attrName>
                                          <p:attrName>ppt_y</p:attrName>
                                        </p:attrNameLst>
                                      </p:cBhvr>
                                      <p:rCtr x="0" y="1898"/>
                                    </p:animMotion>
                                  </p:childTnLst>
                                </p:cTn>
                              </p:par>
                              <p:par>
                                <p:cTn id="75" presetID="10" presetClass="entr" presetSubtype="0" fill="hold" grpId="0" nodeType="withEffect">
                                  <p:stCondLst>
                                    <p:cond delay="40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par>
                                <p:cTn id="78" presetID="42" presetClass="path" presetSubtype="0" decel="100000" fill="hold" grpId="1" nodeType="withEffect">
                                  <p:stCondLst>
                                    <p:cond delay="400"/>
                                  </p:stCondLst>
                                  <p:childTnLst>
                                    <p:animMotion origin="layout" path="M 2.5E-6 -3.7037E-6 L 2.5E-6 0.03797 " pathEditMode="relative" rAng="0" ptsTypes="AA">
                                      <p:cBhvr>
                                        <p:cTn id="79" dur="750" spd="-100000" fill="hold"/>
                                        <p:tgtEl>
                                          <p:spTgt spid="39"/>
                                        </p:tgtEl>
                                        <p:attrNameLst>
                                          <p:attrName>ppt_x</p:attrName>
                                          <p:attrName>ppt_y</p:attrName>
                                        </p:attrNameLst>
                                      </p:cBhvr>
                                      <p:rCtr x="0" y="1898"/>
                                    </p:animMotion>
                                  </p:childTnLst>
                                </p:cTn>
                              </p:par>
                              <p:par>
                                <p:cTn id="80" presetID="10" presetClass="entr" presetSubtype="0" fill="hold" grpId="0" nodeType="withEffect">
                                  <p:stCondLst>
                                    <p:cond delay="400"/>
                                  </p:stCondLst>
                                  <p:childTnLst>
                                    <p:set>
                                      <p:cBhvr>
                                        <p:cTn id="81" dur="1" fill="hold">
                                          <p:stCondLst>
                                            <p:cond delay="0"/>
                                          </p:stCondLst>
                                        </p:cTn>
                                        <p:tgtEl>
                                          <p:spTgt spid="33"/>
                                        </p:tgtEl>
                                        <p:attrNameLst>
                                          <p:attrName>style.visibility</p:attrName>
                                        </p:attrNameLst>
                                      </p:cBhvr>
                                      <p:to>
                                        <p:strVal val="visible"/>
                                      </p:to>
                                    </p:set>
                                    <p:animEffect transition="in" filter="fade">
                                      <p:cBhvr>
                                        <p:cTn id="82" dur="500"/>
                                        <p:tgtEl>
                                          <p:spTgt spid="33"/>
                                        </p:tgtEl>
                                      </p:cBhvr>
                                    </p:animEffect>
                                  </p:childTnLst>
                                </p:cTn>
                              </p:par>
                              <p:par>
                                <p:cTn id="83" presetID="42" presetClass="path" presetSubtype="0" decel="100000" fill="hold" grpId="1" nodeType="withEffect">
                                  <p:stCondLst>
                                    <p:cond delay="400"/>
                                  </p:stCondLst>
                                  <p:childTnLst>
                                    <p:animMotion origin="layout" path="M 1.25E-6 -3.7037E-6 L 1.25E-6 0.03797 " pathEditMode="relative" rAng="0" ptsTypes="AA">
                                      <p:cBhvr>
                                        <p:cTn id="84" dur="750" spd="-100000" fill="hold"/>
                                        <p:tgtEl>
                                          <p:spTgt spid="33"/>
                                        </p:tgtEl>
                                        <p:attrNameLst>
                                          <p:attrName>ppt_x</p:attrName>
                                          <p:attrName>ppt_y</p:attrName>
                                        </p:attrNameLst>
                                      </p:cBhvr>
                                      <p:rCtr x="0" y="1898"/>
                                    </p:animMotion>
                                  </p:childTnLst>
                                </p:cTn>
                              </p:par>
                              <p:par>
                                <p:cTn id="85" presetID="10" presetClass="entr" presetSubtype="0" fill="hold" nodeType="withEffect">
                                  <p:stCondLst>
                                    <p:cond delay="400"/>
                                  </p:stCondLst>
                                  <p:childTnLst>
                                    <p:set>
                                      <p:cBhvr>
                                        <p:cTn id="86" dur="1" fill="hold">
                                          <p:stCondLst>
                                            <p:cond delay="0"/>
                                          </p:stCondLst>
                                        </p:cTn>
                                        <p:tgtEl>
                                          <p:spTgt spid="63"/>
                                        </p:tgtEl>
                                        <p:attrNameLst>
                                          <p:attrName>style.visibility</p:attrName>
                                        </p:attrNameLst>
                                      </p:cBhvr>
                                      <p:to>
                                        <p:strVal val="visible"/>
                                      </p:to>
                                    </p:set>
                                    <p:animEffect transition="in" filter="fade">
                                      <p:cBhvr>
                                        <p:cTn id="87" dur="500"/>
                                        <p:tgtEl>
                                          <p:spTgt spid="63"/>
                                        </p:tgtEl>
                                      </p:cBhvr>
                                    </p:animEffect>
                                  </p:childTnLst>
                                </p:cTn>
                              </p:par>
                              <p:par>
                                <p:cTn id="88" presetID="42" presetClass="path" presetSubtype="0" decel="100000" fill="hold" nodeType="withEffect">
                                  <p:stCondLst>
                                    <p:cond delay="400"/>
                                  </p:stCondLst>
                                  <p:childTnLst>
                                    <p:animMotion origin="layout" path="M -2.08333E-7 -3.7037E-7 L -2.08333E-7 0.03796 " pathEditMode="relative" rAng="0" ptsTypes="AA">
                                      <p:cBhvr>
                                        <p:cTn id="89" dur="750" spd="-100000" fill="hold"/>
                                        <p:tgtEl>
                                          <p:spTgt spid="63"/>
                                        </p:tgtEl>
                                        <p:attrNameLst>
                                          <p:attrName>ppt_x</p:attrName>
                                          <p:attrName>ppt_y</p:attrName>
                                        </p:attrNameLst>
                                      </p:cBhvr>
                                      <p:rCtr x="0" y="1898"/>
                                    </p:animMotion>
                                  </p:childTnLst>
                                </p:cTn>
                              </p:par>
                              <p:par>
                                <p:cTn id="90" presetID="10" presetClass="entr" presetSubtype="0" fill="hold" nodeType="withEffect">
                                  <p:stCondLst>
                                    <p:cond delay="40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childTnLst>
                                </p:cTn>
                              </p:par>
                              <p:par>
                                <p:cTn id="93" presetID="42" presetClass="path" presetSubtype="0" decel="100000" fill="hold" nodeType="withEffect">
                                  <p:stCondLst>
                                    <p:cond delay="400"/>
                                  </p:stCondLst>
                                  <p:childTnLst>
                                    <p:animMotion origin="layout" path="M 1.66667E-6 3.33333E-6 L 1.66667E-6 0.03796 " pathEditMode="relative" rAng="0" ptsTypes="AA">
                                      <p:cBhvr>
                                        <p:cTn id="94" dur="750" spd="-100000" fill="hold"/>
                                        <p:tgtEl>
                                          <p:spTgt spid="69"/>
                                        </p:tgtEl>
                                        <p:attrNameLst>
                                          <p:attrName>ppt_x</p:attrName>
                                          <p:attrName>ppt_y</p:attrName>
                                        </p:attrNameLst>
                                      </p:cBhvr>
                                      <p:rCtr x="0" y="1898"/>
                                    </p:animMotion>
                                  </p:childTnLst>
                                </p:cTn>
                              </p:par>
                              <p:par>
                                <p:cTn id="95" presetID="10" presetClass="entr" presetSubtype="0" fill="hold" nodeType="withEffect">
                                  <p:stCondLst>
                                    <p:cond delay="400"/>
                                  </p:stCondLst>
                                  <p:childTnLst>
                                    <p:set>
                                      <p:cBhvr>
                                        <p:cTn id="96" dur="1" fill="hold">
                                          <p:stCondLst>
                                            <p:cond delay="0"/>
                                          </p:stCondLst>
                                        </p:cTn>
                                        <p:tgtEl>
                                          <p:spTgt spid="67"/>
                                        </p:tgtEl>
                                        <p:attrNameLst>
                                          <p:attrName>style.visibility</p:attrName>
                                        </p:attrNameLst>
                                      </p:cBhvr>
                                      <p:to>
                                        <p:strVal val="visible"/>
                                      </p:to>
                                    </p:set>
                                    <p:animEffect transition="in" filter="fade">
                                      <p:cBhvr>
                                        <p:cTn id="97" dur="500"/>
                                        <p:tgtEl>
                                          <p:spTgt spid="67"/>
                                        </p:tgtEl>
                                      </p:cBhvr>
                                    </p:animEffect>
                                  </p:childTnLst>
                                </p:cTn>
                              </p:par>
                              <p:par>
                                <p:cTn id="98" presetID="42" presetClass="path" presetSubtype="0" decel="100000" fill="hold" nodeType="withEffect">
                                  <p:stCondLst>
                                    <p:cond delay="400"/>
                                  </p:stCondLst>
                                  <p:childTnLst>
                                    <p:animMotion origin="layout" path="M 1.66667E-6 -7.40741E-7 L 1.66667E-6 0.03796 " pathEditMode="relative" rAng="0" ptsTypes="AA">
                                      <p:cBhvr>
                                        <p:cTn id="99" dur="750" spd="-100000" fill="hold"/>
                                        <p:tgtEl>
                                          <p:spTgt spid="67"/>
                                        </p:tgtEl>
                                        <p:attrNameLst>
                                          <p:attrName>ppt_x</p:attrName>
                                          <p:attrName>ppt_y</p:attrName>
                                        </p:attrNameLst>
                                      </p:cBhvr>
                                      <p:rCtr x="0" y="1898"/>
                                    </p:animMotion>
                                  </p:childTnLst>
                                </p:cTn>
                              </p:par>
                              <p:par>
                                <p:cTn id="100" presetID="10" presetClass="entr" presetSubtype="0" fill="hold" grpId="0" nodeType="withEffect">
                                  <p:stCondLst>
                                    <p:cond delay="600"/>
                                  </p:stCondLst>
                                  <p:childTnLst>
                                    <p:set>
                                      <p:cBhvr>
                                        <p:cTn id="101" dur="1" fill="hold">
                                          <p:stCondLst>
                                            <p:cond delay="0"/>
                                          </p:stCondLst>
                                        </p:cTn>
                                        <p:tgtEl>
                                          <p:spTgt spid="3"/>
                                        </p:tgtEl>
                                        <p:attrNameLst>
                                          <p:attrName>style.visibility</p:attrName>
                                        </p:attrNameLst>
                                      </p:cBhvr>
                                      <p:to>
                                        <p:strVal val="visible"/>
                                      </p:to>
                                    </p:set>
                                    <p:animEffect transition="in" filter="fade">
                                      <p:cBhvr>
                                        <p:cTn id="102" dur="500"/>
                                        <p:tgtEl>
                                          <p:spTgt spid="3"/>
                                        </p:tgtEl>
                                      </p:cBhvr>
                                    </p:animEffect>
                                  </p:childTnLst>
                                </p:cTn>
                              </p:par>
                              <p:par>
                                <p:cTn id="103" presetID="10" presetClass="entr" presetSubtype="0" fill="hold" grpId="0" nodeType="withEffect">
                                  <p:stCondLst>
                                    <p:cond delay="600"/>
                                  </p:stCondLst>
                                  <p:childTnLst>
                                    <p:set>
                                      <p:cBhvr>
                                        <p:cTn id="104" dur="1" fill="hold">
                                          <p:stCondLst>
                                            <p:cond delay="0"/>
                                          </p:stCondLst>
                                        </p:cTn>
                                        <p:tgtEl>
                                          <p:spTgt spid="4"/>
                                        </p:tgtEl>
                                        <p:attrNameLst>
                                          <p:attrName>style.visibility</p:attrName>
                                        </p:attrNameLst>
                                      </p:cBhvr>
                                      <p:to>
                                        <p:strVal val="visible"/>
                                      </p:to>
                                    </p:set>
                                    <p:animEffect transition="in" filter="fade">
                                      <p:cBhvr>
                                        <p:cTn id="105" dur="500"/>
                                        <p:tgtEl>
                                          <p:spTgt spid="4"/>
                                        </p:tgtEl>
                                      </p:cBhvr>
                                    </p:animEffect>
                                  </p:childTnLst>
                                </p:cTn>
                              </p:par>
                              <p:par>
                                <p:cTn id="106" presetID="10" presetClass="entr" presetSubtype="0" fill="hold" nodeType="withEffect">
                                  <p:stCondLst>
                                    <p:cond delay="600"/>
                                  </p:stCondLst>
                                  <p:childTnLst>
                                    <p:set>
                                      <p:cBhvr>
                                        <p:cTn id="107" dur="1" fill="hold">
                                          <p:stCondLst>
                                            <p:cond delay="0"/>
                                          </p:stCondLst>
                                        </p:cTn>
                                        <p:tgtEl>
                                          <p:spTgt spid="7"/>
                                        </p:tgtEl>
                                        <p:attrNameLst>
                                          <p:attrName>style.visibility</p:attrName>
                                        </p:attrNameLst>
                                      </p:cBhvr>
                                      <p:to>
                                        <p:strVal val="visible"/>
                                      </p:to>
                                    </p:set>
                                    <p:animEffect transition="in" filter="fade">
                                      <p:cBhvr>
                                        <p:cTn id="108" dur="500"/>
                                        <p:tgtEl>
                                          <p:spTgt spid="7"/>
                                        </p:tgtEl>
                                      </p:cBhvr>
                                    </p:animEffect>
                                  </p:childTnLst>
                                </p:cTn>
                              </p:par>
                              <p:par>
                                <p:cTn id="109" presetID="10" presetClass="entr" presetSubtype="0" fill="hold" nodeType="withEffect">
                                  <p:stCondLst>
                                    <p:cond delay="400"/>
                                  </p:stCondLst>
                                  <p:childTnLst>
                                    <p:set>
                                      <p:cBhvr>
                                        <p:cTn id="110" dur="1" fill="hold">
                                          <p:stCondLst>
                                            <p:cond delay="0"/>
                                          </p:stCondLst>
                                        </p:cTn>
                                        <p:tgtEl>
                                          <p:spTgt spid="86"/>
                                        </p:tgtEl>
                                        <p:attrNameLst>
                                          <p:attrName>style.visibility</p:attrName>
                                        </p:attrNameLst>
                                      </p:cBhvr>
                                      <p:to>
                                        <p:strVal val="visible"/>
                                      </p:to>
                                    </p:set>
                                    <p:animEffect transition="in" filter="fade">
                                      <p:cBhvr>
                                        <p:cTn id="111" dur="500"/>
                                        <p:tgtEl>
                                          <p:spTgt spid="86"/>
                                        </p:tgtEl>
                                      </p:cBhvr>
                                    </p:animEffect>
                                  </p:childTnLst>
                                </p:cTn>
                              </p:par>
                              <p:par>
                                <p:cTn id="112" presetID="42" presetClass="path" presetSubtype="0" decel="100000" fill="hold" nodeType="withEffect">
                                  <p:stCondLst>
                                    <p:cond delay="400"/>
                                  </p:stCondLst>
                                  <p:childTnLst>
                                    <p:animMotion origin="layout" path="M 2.5E-6 4.07407E-6 L 2.5E-6 0.03796 " pathEditMode="relative" rAng="0" ptsTypes="AA">
                                      <p:cBhvr>
                                        <p:cTn id="113" dur="750" spd="-100000" fill="hold"/>
                                        <p:tgtEl>
                                          <p:spTgt spid="86"/>
                                        </p:tgtEl>
                                        <p:attrNameLst>
                                          <p:attrName>ppt_x</p:attrName>
                                          <p:attrName>ppt_y</p:attrName>
                                        </p:attrNameLst>
                                      </p:cBhvr>
                                      <p:rCtr x="0" y="1898"/>
                                    </p:animMotion>
                                  </p:childTnLst>
                                </p:cTn>
                              </p:par>
                              <p:par>
                                <p:cTn id="114" presetID="10" presetClass="entr" presetSubtype="0" fill="hold" grpId="0" nodeType="withEffect">
                                  <p:stCondLst>
                                    <p:cond delay="400"/>
                                  </p:stCondLst>
                                  <p:childTnLst>
                                    <p:set>
                                      <p:cBhvr>
                                        <p:cTn id="115" dur="1" fill="hold">
                                          <p:stCondLst>
                                            <p:cond delay="0"/>
                                          </p:stCondLst>
                                        </p:cTn>
                                        <p:tgtEl>
                                          <p:spTgt spid="106"/>
                                        </p:tgtEl>
                                        <p:attrNameLst>
                                          <p:attrName>style.visibility</p:attrName>
                                        </p:attrNameLst>
                                      </p:cBhvr>
                                      <p:to>
                                        <p:strVal val="visible"/>
                                      </p:to>
                                    </p:set>
                                    <p:animEffect transition="in" filter="fade">
                                      <p:cBhvr>
                                        <p:cTn id="116" dur="500"/>
                                        <p:tgtEl>
                                          <p:spTgt spid="106"/>
                                        </p:tgtEl>
                                      </p:cBhvr>
                                    </p:animEffect>
                                  </p:childTnLst>
                                </p:cTn>
                              </p:par>
                              <p:par>
                                <p:cTn id="117" presetID="42" presetClass="path" presetSubtype="0" decel="100000" fill="hold" grpId="1" nodeType="withEffect">
                                  <p:stCondLst>
                                    <p:cond delay="400"/>
                                  </p:stCondLst>
                                  <p:childTnLst>
                                    <p:animMotion origin="layout" path="M 1.25E-6 -1.85185E-6 L 1.25E-6 0.03796 " pathEditMode="relative" rAng="0" ptsTypes="AA">
                                      <p:cBhvr>
                                        <p:cTn id="118" dur="750" spd="-100000" fill="hold"/>
                                        <p:tgtEl>
                                          <p:spTgt spid="106"/>
                                        </p:tgtEl>
                                        <p:attrNameLst>
                                          <p:attrName>ppt_x</p:attrName>
                                          <p:attrName>ppt_y</p:attrName>
                                        </p:attrNameLst>
                                      </p:cBhvr>
                                      <p:rCtr x="0" y="1898"/>
                                    </p:animMotion>
                                  </p:childTnLst>
                                </p:cTn>
                              </p:par>
                              <p:par>
                                <p:cTn id="119" presetID="10" presetClass="entr" presetSubtype="0" fill="hold" grpId="0" nodeType="withEffect">
                                  <p:stCondLst>
                                    <p:cond delay="400"/>
                                  </p:stCondLst>
                                  <p:childTnLst>
                                    <p:set>
                                      <p:cBhvr>
                                        <p:cTn id="120" dur="1" fill="hold">
                                          <p:stCondLst>
                                            <p:cond delay="0"/>
                                          </p:stCondLst>
                                        </p:cTn>
                                        <p:tgtEl>
                                          <p:spTgt spid="107"/>
                                        </p:tgtEl>
                                        <p:attrNameLst>
                                          <p:attrName>style.visibility</p:attrName>
                                        </p:attrNameLst>
                                      </p:cBhvr>
                                      <p:to>
                                        <p:strVal val="visible"/>
                                      </p:to>
                                    </p:set>
                                    <p:animEffect transition="in" filter="fade">
                                      <p:cBhvr>
                                        <p:cTn id="121" dur="500"/>
                                        <p:tgtEl>
                                          <p:spTgt spid="107"/>
                                        </p:tgtEl>
                                      </p:cBhvr>
                                    </p:animEffect>
                                  </p:childTnLst>
                                </p:cTn>
                              </p:par>
                              <p:par>
                                <p:cTn id="122" presetID="42" presetClass="path" presetSubtype="0" decel="100000" fill="hold" grpId="1" nodeType="withEffect">
                                  <p:stCondLst>
                                    <p:cond delay="400"/>
                                  </p:stCondLst>
                                  <p:childTnLst>
                                    <p:animMotion origin="layout" path="M 1.25E-6 1.48148E-6 L 1.25E-6 0.03796 " pathEditMode="relative" rAng="0" ptsTypes="AA">
                                      <p:cBhvr>
                                        <p:cTn id="123" dur="750" spd="-100000" fill="hold"/>
                                        <p:tgtEl>
                                          <p:spTgt spid="107"/>
                                        </p:tgtEl>
                                        <p:attrNameLst>
                                          <p:attrName>ppt_x</p:attrName>
                                          <p:attrName>ppt_y</p:attrName>
                                        </p:attrNameLst>
                                      </p:cBhvr>
                                      <p:rCtr x="0" y="1898"/>
                                    </p:animMotion>
                                  </p:childTnLst>
                                </p:cTn>
                              </p:par>
                              <p:par>
                                <p:cTn id="124" presetID="10" presetClass="entr" presetSubtype="0" fill="hold" nodeType="withEffect">
                                  <p:stCondLst>
                                    <p:cond delay="400"/>
                                  </p:stCondLst>
                                  <p:childTnLst>
                                    <p:set>
                                      <p:cBhvr>
                                        <p:cTn id="125" dur="1" fill="hold">
                                          <p:stCondLst>
                                            <p:cond delay="0"/>
                                          </p:stCondLst>
                                        </p:cTn>
                                        <p:tgtEl>
                                          <p:spTgt spid="108"/>
                                        </p:tgtEl>
                                        <p:attrNameLst>
                                          <p:attrName>style.visibility</p:attrName>
                                        </p:attrNameLst>
                                      </p:cBhvr>
                                      <p:to>
                                        <p:strVal val="visible"/>
                                      </p:to>
                                    </p:set>
                                    <p:animEffect transition="in" filter="fade">
                                      <p:cBhvr>
                                        <p:cTn id="126" dur="500"/>
                                        <p:tgtEl>
                                          <p:spTgt spid="108"/>
                                        </p:tgtEl>
                                      </p:cBhvr>
                                    </p:animEffect>
                                  </p:childTnLst>
                                </p:cTn>
                              </p:par>
                              <p:par>
                                <p:cTn id="127" presetID="42" presetClass="path" presetSubtype="0" decel="100000" fill="hold" nodeType="withEffect">
                                  <p:stCondLst>
                                    <p:cond delay="400"/>
                                  </p:stCondLst>
                                  <p:childTnLst>
                                    <p:animMotion origin="layout" path="M -2.08333E-7 1.48148E-6 L -2.08333E-7 0.03796 " pathEditMode="relative" rAng="0" ptsTypes="AA">
                                      <p:cBhvr>
                                        <p:cTn id="128" dur="750" spd="-100000" fill="hold"/>
                                        <p:tgtEl>
                                          <p:spTgt spid="108"/>
                                        </p:tgtEl>
                                        <p:attrNameLst>
                                          <p:attrName>ppt_x</p:attrName>
                                          <p:attrName>ppt_y</p:attrName>
                                        </p:attrNameLst>
                                      </p:cBhvr>
                                      <p:rCtr x="0" y="1898"/>
                                    </p:animMotion>
                                  </p:childTnLst>
                                </p:cTn>
                              </p:par>
                              <p:par>
                                <p:cTn id="129" presetID="10" presetClass="entr" presetSubtype="0" fill="hold" grpId="0" nodeType="withEffect">
                                  <p:stCondLst>
                                    <p:cond delay="400"/>
                                  </p:stCondLst>
                                  <p:childTnLst>
                                    <p:set>
                                      <p:cBhvr>
                                        <p:cTn id="130" dur="1" fill="hold">
                                          <p:stCondLst>
                                            <p:cond delay="0"/>
                                          </p:stCondLst>
                                        </p:cTn>
                                        <p:tgtEl>
                                          <p:spTgt spid="109"/>
                                        </p:tgtEl>
                                        <p:attrNameLst>
                                          <p:attrName>style.visibility</p:attrName>
                                        </p:attrNameLst>
                                      </p:cBhvr>
                                      <p:to>
                                        <p:strVal val="visible"/>
                                      </p:to>
                                    </p:set>
                                    <p:animEffect transition="in" filter="fade">
                                      <p:cBhvr>
                                        <p:cTn id="131" dur="500"/>
                                        <p:tgtEl>
                                          <p:spTgt spid="109"/>
                                        </p:tgtEl>
                                      </p:cBhvr>
                                    </p:animEffect>
                                  </p:childTnLst>
                                </p:cTn>
                              </p:par>
                              <p:par>
                                <p:cTn id="132" presetID="42" presetClass="path" presetSubtype="0" decel="100000" fill="hold" grpId="1" nodeType="withEffect">
                                  <p:stCondLst>
                                    <p:cond delay="400"/>
                                  </p:stCondLst>
                                  <p:childTnLst>
                                    <p:animMotion origin="layout" path="M 2.5E-6 -1.85185E-6 L 2.5E-6 0.03796 " pathEditMode="relative" rAng="0" ptsTypes="AA">
                                      <p:cBhvr>
                                        <p:cTn id="133" dur="750" spd="-100000" fill="hold"/>
                                        <p:tgtEl>
                                          <p:spTgt spid="109"/>
                                        </p:tgtEl>
                                        <p:attrNameLst>
                                          <p:attrName>ppt_x</p:attrName>
                                          <p:attrName>ppt_y</p:attrName>
                                        </p:attrNameLst>
                                      </p:cBhvr>
                                      <p:rCtr x="0" y="1898"/>
                                    </p:animMotion>
                                  </p:childTnLst>
                                </p:cTn>
                              </p:par>
                              <p:par>
                                <p:cTn id="134" presetID="10" presetClass="entr" presetSubtype="0" fill="hold" grpId="0" nodeType="withEffect">
                                  <p:stCondLst>
                                    <p:cond delay="400"/>
                                  </p:stCondLst>
                                  <p:childTnLst>
                                    <p:set>
                                      <p:cBhvr>
                                        <p:cTn id="135" dur="1" fill="hold">
                                          <p:stCondLst>
                                            <p:cond delay="0"/>
                                          </p:stCondLst>
                                        </p:cTn>
                                        <p:tgtEl>
                                          <p:spTgt spid="52"/>
                                        </p:tgtEl>
                                        <p:attrNameLst>
                                          <p:attrName>style.visibility</p:attrName>
                                        </p:attrNameLst>
                                      </p:cBhvr>
                                      <p:to>
                                        <p:strVal val="visible"/>
                                      </p:to>
                                    </p:set>
                                    <p:animEffect transition="in" filter="fade">
                                      <p:cBhvr>
                                        <p:cTn id="136" dur="500"/>
                                        <p:tgtEl>
                                          <p:spTgt spid="52"/>
                                        </p:tgtEl>
                                      </p:cBhvr>
                                    </p:animEffect>
                                  </p:childTnLst>
                                </p:cTn>
                              </p:par>
                              <p:par>
                                <p:cTn id="137" presetID="42" presetClass="path" presetSubtype="0" decel="100000" fill="hold" grpId="1" nodeType="withEffect">
                                  <p:stCondLst>
                                    <p:cond delay="400"/>
                                  </p:stCondLst>
                                  <p:childTnLst>
                                    <p:animMotion origin="layout" path="M 1.25E-6 1.48148E-6 L 1.25E-6 0.03796 " pathEditMode="relative" rAng="0" ptsTypes="AA">
                                      <p:cBhvr>
                                        <p:cTn id="138" dur="750" spd="-100000" fill="hold"/>
                                        <p:tgtEl>
                                          <p:spTgt spid="52"/>
                                        </p:tgtEl>
                                        <p:attrNameLst>
                                          <p:attrName>ppt_x</p:attrName>
                                          <p:attrName>ppt_y</p:attrName>
                                        </p:attrNameLst>
                                      </p:cBhvr>
                                      <p:rCtr x="0" y="189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170" grpId="0" animBg="1"/>
      <p:bldP spid="170" grpId="1" animBg="1"/>
      <p:bldP spid="2" grpId="0"/>
      <p:bldP spid="56" grpId="0"/>
      <p:bldP spid="34" grpId="0"/>
      <p:bldP spid="34" grpId="1"/>
      <p:bldP spid="3" grpId="0"/>
      <p:bldP spid="4" grpId="0" animBg="1"/>
      <p:bldP spid="15" grpId="0" animBg="1"/>
      <p:bldP spid="15" grpId="1" animBg="1"/>
      <p:bldP spid="16" grpId="0" animBg="1"/>
      <p:bldP spid="16" grpId="1" animBg="1"/>
      <p:bldP spid="17" grpId="0" animBg="1"/>
      <p:bldP spid="17" grpId="1" animBg="1"/>
      <p:bldP spid="19" grpId="0" animBg="1"/>
      <p:bldP spid="19" grpId="1" animBg="1"/>
      <p:bldP spid="33" grpId="0" animBg="1"/>
      <p:bldP spid="33" grpId="1" animBg="1"/>
      <p:bldP spid="11" grpId="0" animBg="1"/>
      <p:bldP spid="11" grpId="1" animBg="1"/>
      <p:bldP spid="106" grpId="0" animBg="1"/>
      <p:bldP spid="106" grpId="1" animBg="1"/>
      <p:bldP spid="107" grpId="0" animBg="1"/>
      <p:bldP spid="107" grpId="1" animBg="1"/>
      <p:bldP spid="39" grpId="0"/>
      <p:bldP spid="39" grpId="1"/>
      <p:bldP spid="52" grpId="0"/>
      <p:bldP spid="52" grpId="1"/>
      <p:bldP spid="109" grpId="0"/>
      <p:bldP spid="109" grpId="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F8E85-41F9-EE56-8859-EE452D6E1CA9}"/>
            </a:ext>
          </a:extLst>
        </p:cNvPr>
        <p:cNvGrpSpPr/>
        <p:nvPr/>
      </p:nvGrpSpPr>
      <p:grpSpPr>
        <a:xfrm>
          <a:off x="0" y="0"/>
          <a:ext cx="0" cy="0"/>
          <a:chOff x="0" y="0"/>
          <a:chExt cx="0" cy="0"/>
        </a:xfrm>
      </p:grpSpPr>
      <p:sp>
        <p:nvSpPr>
          <p:cNvPr id="61" name="Oval 60">
            <a:extLst>
              <a:ext uri="{FF2B5EF4-FFF2-40B4-BE49-F238E27FC236}">
                <a16:creationId xmlns:a16="http://schemas.microsoft.com/office/drawing/2014/main" id="{E1F733FF-470D-C87C-212F-4EEB42990A1A}"/>
              </a:ext>
              <a:ext uri="{C183D7F6-B498-43B3-948B-1728B52AA6E4}">
                <adec:decorative xmlns:adec="http://schemas.microsoft.com/office/drawing/2017/decorative" val="1"/>
              </a:ext>
            </a:extLst>
          </p:cNvPr>
          <p:cNvSpPr/>
          <p:nvPr/>
        </p:nvSpPr>
        <p:spPr bwMode="auto">
          <a:xfrm>
            <a:off x="-1116106" y="-921058"/>
            <a:ext cx="9832167" cy="8696942"/>
          </a:xfrm>
          <a:prstGeom prst="ellipse">
            <a:avLst/>
          </a:prstGeom>
          <a:gradFill flip="none" rotWithShape="1">
            <a:gsLst>
              <a:gs pos="90000">
                <a:srgbClr val="34284E"/>
              </a:gs>
              <a:gs pos="10000">
                <a:srgbClr val="194449"/>
              </a:gs>
              <a:gs pos="50000">
                <a:srgbClr val="1F3353"/>
              </a:gs>
            </a:gsLst>
            <a:lin ang="0" scaled="1"/>
            <a:tileRect/>
          </a:gradFill>
          <a:ln>
            <a:noFill/>
            <a:headEnd type="none" w="med" len="med"/>
            <a:tailEnd type="none" w="med" len="med"/>
          </a:ln>
          <a:effectLst>
            <a:softEdge rad="1270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4000" b="0" i="0" u="none" strike="noStrike" kern="1200" cap="none" spc="0" normalizeH="0" baseline="0" noProof="0">
              <a:ln>
                <a:noFill/>
              </a:ln>
              <a:noFill/>
              <a:effectLst/>
              <a:uLnTx/>
              <a:uFillTx/>
              <a:latin typeface="Segoe UI Variable Display" pitchFamily="2" charset="0"/>
              <a:ea typeface="+mn-ea"/>
              <a:cs typeface="Segoe UI" pitchFamily="34" charset="0"/>
            </a:endParaRPr>
          </a:p>
        </p:txBody>
      </p:sp>
      <p:sp>
        <p:nvSpPr>
          <p:cNvPr id="170" name="Rectangle: Rounded Corners 17">
            <a:extLst>
              <a:ext uri="{FF2B5EF4-FFF2-40B4-BE49-F238E27FC236}">
                <a16:creationId xmlns:a16="http://schemas.microsoft.com/office/drawing/2014/main" id="{0710E7C4-E3E4-E33A-0D82-FE4FC0FFBF82}"/>
              </a:ext>
              <a:ext uri="{C183D7F6-B498-43B3-948B-1728B52AA6E4}">
                <adec:decorative xmlns:adec="http://schemas.microsoft.com/office/drawing/2017/decorative" val="1"/>
              </a:ext>
            </a:extLst>
          </p:cNvPr>
          <p:cNvSpPr/>
          <p:nvPr/>
        </p:nvSpPr>
        <p:spPr bwMode="auto">
          <a:xfrm>
            <a:off x="571500" y="585788"/>
            <a:ext cx="6313582" cy="5683250"/>
          </a:xfrm>
          <a:prstGeom prst="roundRect">
            <a:avLst>
              <a:gd name="adj" fmla="val 7300"/>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54819" tIns="123855" rIns="154819" bIns="123855" numCol="1" spcCol="0" rtlCol="0" fromWordArt="0" anchor="ctr" anchorCtr="0" forceAA="0" compatLnSpc="1">
            <a:prstTxWarp prst="textNoShape">
              <a:avLst/>
            </a:prstTxWarp>
            <a:noAutofit/>
          </a:bodyPr>
          <a:lstStyle/>
          <a:p>
            <a:pPr marL="0" marR="0" lvl="0" indent="0" algn="ctr" defTabSz="78942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pitchFamily="2" charset="0"/>
            </a:endParaRPr>
          </a:p>
        </p:txBody>
      </p:sp>
      <p:sp>
        <p:nvSpPr>
          <p:cNvPr id="2" name="Title 1">
            <a:extLst>
              <a:ext uri="{FF2B5EF4-FFF2-40B4-BE49-F238E27FC236}">
                <a16:creationId xmlns:a16="http://schemas.microsoft.com/office/drawing/2014/main" id="{8F30B66D-81C5-3973-5077-CEA446297773}"/>
              </a:ext>
              <a:ext uri="{C183D7F6-B498-43B3-948B-1728B52AA6E4}">
                <adec:decorative xmlns:adec="http://schemas.microsoft.com/office/drawing/2017/decorative" val="1"/>
              </a:ext>
            </a:extLst>
          </p:cNvPr>
          <p:cNvSpPr txBox="1">
            <a:spLocks/>
          </p:cNvSpPr>
          <p:nvPr/>
        </p:nvSpPr>
        <p:spPr>
          <a:xfrm>
            <a:off x="7413351" y="1766884"/>
            <a:ext cx="4527197" cy="307777"/>
          </a:xfrm>
          <a:prstGeom prst="rect">
            <a:avLst/>
          </a:prstGeom>
        </p:spPr>
        <p:txBody>
          <a:bodyPr vert="horz" wrap="square" lIns="0" tIns="0" rIns="0" bIns="0" rtlCol="0" anchor="ctr">
            <a:spAutoFit/>
          </a:bodyPr>
          <a:lstStyle>
            <a:lvl1pPr marL="0" algn="l" defTabSz="932742" rtl="0" eaLnBrk="1" latinLnBrk="0" hangingPunct="1">
              <a:lnSpc>
                <a:spcPct val="100000"/>
              </a:lnSpc>
              <a:spcBef>
                <a:spcPct val="0"/>
              </a:spcBef>
              <a:buNone/>
              <a:defRPr lang="en-US" sz="2000" b="0" kern="1200" cap="none" spc="-50" baseline="0" dirty="0">
                <a:ln w="3175">
                  <a:noFill/>
                </a:ln>
                <a:solidFill>
                  <a:schemeClr val="tx2"/>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2000" b="0" i="0" u="none" strike="noStrike" kern="1200" cap="none" spc="-50" normalizeH="0" baseline="0" noProof="0">
                <a:ln w="3175">
                  <a:noFill/>
                </a:ln>
                <a:solidFill>
                  <a:srgbClr val="000000"/>
                </a:solidFill>
                <a:effectLst/>
                <a:uLnTx/>
                <a:uFillTx/>
                <a:latin typeface="Segoe UI" panose="020B0502040204020203" pitchFamily="34" charset="0"/>
                <a:ea typeface="+mn-ea"/>
                <a:cs typeface="Segoe UI" pitchFamily="34" charset="0"/>
              </a:rPr>
              <a:t>Scenario 2: Expose existing MCP servers</a:t>
            </a:r>
            <a:endParaRPr kumimoji="0" lang="en-IE" sz="2000" b="0" i="0" u="none" strike="noStrike" kern="1200" cap="none" spc="-50" normalizeH="0" baseline="0" noProof="0">
              <a:ln w="3175">
                <a:noFill/>
              </a:ln>
              <a:solidFill>
                <a:srgbClr val="000000"/>
              </a:solidFill>
              <a:effectLst/>
              <a:uLnTx/>
              <a:uFillTx/>
              <a:latin typeface="Segoe UI" panose="020B0502040204020203" pitchFamily="34" charset="0"/>
              <a:ea typeface="+mn-ea"/>
              <a:cs typeface="Segoe UI" pitchFamily="34" charset="0"/>
            </a:endParaRPr>
          </a:p>
        </p:txBody>
      </p:sp>
      <p:sp>
        <p:nvSpPr>
          <p:cNvPr id="56" name="Title 1">
            <a:extLst>
              <a:ext uri="{FF2B5EF4-FFF2-40B4-BE49-F238E27FC236}">
                <a16:creationId xmlns:a16="http://schemas.microsoft.com/office/drawing/2014/main" id="{87C9134B-9492-886C-992C-2CCB7977C643}"/>
              </a:ext>
            </a:extLst>
          </p:cNvPr>
          <p:cNvSpPr txBox="1">
            <a:spLocks noGrp="1"/>
          </p:cNvSpPr>
          <p:nvPr>
            <p:ph type="title" idx="4294967295"/>
          </p:nvPr>
        </p:nvSpPr>
        <p:spPr>
          <a:xfrm>
            <a:off x="7413351" y="1075581"/>
            <a:ext cx="4227256" cy="55399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32742" rtl="0" eaLnBrk="1" latinLnBrk="0" hangingPunct="1">
              <a:lnSpc>
                <a:spcPct val="100000"/>
              </a:lnSpc>
              <a:spcBef>
                <a:spcPct val="0"/>
              </a:spcBef>
              <a:buNone/>
              <a:defRPr lang="en-US" sz="3600" b="0" i="0" kern="1200" cap="none" spc="-50" baseline="0">
                <a:ln w="3175">
                  <a:noFill/>
                </a:ln>
                <a:solidFill>
                  <a:schemeClr val="tx1"/>
                </a:solidFill>
                <a:effectLst/>
                <a:latin typeface="Segoe UI Variable Display Semibold" pitchFamily="2" charset="0"/>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0" i="0" u="none" strike="noStrike" kern="1200" cap="none" spc="0" normalizeH="0" baseline="0" noProof="0">
                <a:ln w="3175">
                  <a:noFill/>
                </a:ln>
                <a:solidFill>
                  <a:srgbClr val="FFFFFF"/>
                </a:solidFill>
                <a:effectLst/>
                <a:uLnTx/>
                <a:uFillTx/>
                <a:latin typeface="Segoe UI Variable Display Semibold" pitchFamily="2" charset="0"/>
                <a:ea typeface="+mn-ea"/>
                <a:cs typeface="Segoe UI" pitchFamily="34" charset="0"/>
              </a:rPr>
              <a:t>Content safety</a:t>
            </a:r>
            <a:endParaRPr kumimoji="0" lang="en-IE" sz="3600" b="0" i="0" u="none" strike="noStrike" kern="1200" cap="none" spc="0" normalizeH="0" baseline="0" noProof="0">
              <a:ln w="3175">
                <a:noFill/>
              </a:ln>
              <a:solidFill>
                <a:srgbClr val="FFFFFF"/>
              </a:solidFill>
              <a:effectLst/>
              <a:uLnTx/>
              <a:uFillTx/>
              <a:latin typeface="Segoe UI Variable Display Semibold" pitchFamily="2" charset="0"/>
              <a:ea typeface="+mn-ea"/>
              <a:cs typeface="Segoe UI" pitchFamily="34" charset="0"/>
            </a:endParaRPr>
          </a:p>
        </p:txBody>
      </p:sp>
      <p:sp>
        <p:nvSpPr>
          <p:cNvPr id="34" name="TextBox 33">
            <a:extLst>
              <a:ext uri="{FF2B5EF4-FFF2-40B4-BE49-F238E27FC236}">
                <a16:creationId xmlns:a16="http://schemas.microsoft.com/office/drawing/2014/main" id="{2FEA287B-34C8-39F9-2BDA-2ED04996488E}"/>
              </a:ext>
            </a:extLst>
          </p:cNvPr>
          <p:cNvSpPr txBox="1"/>
          <p:nvPr/>
        </p:nvSpPr>
        <p:spPr>
          <a:xfrm>
            <a:off x="7886563" y="1999926"/>
            <a:ext cx="3720060" cy="2687404"/>
          </a:xfrm>
          <a:prstGeom prst="rect">
            <a:avLst/>
          </a:prstGeom>
          <a:noFill/>
        </p:spPr>
        <p:txBody>
          <a:bodyPr wrap="square" lIns="0" tIns="0" rIns="0" bIns="0" numCol="1" spcCol="360000" rtlCol="0">
            <a:noAutofit/>
          </a:bodyPr>
          <a:lstStyle/>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Detects and block harmful user-provided and agent-generated content</a:t>
            </a:r>
          </a:p>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Shields against prompts that match attack patterns, custom blocklists, or predefined categories</a:t>
            </a:r>
          </a:p>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Works for models from Azure AI Foundry and any hybrid or multi-cloud OpenAI-compatible models</a:t>
            </a:r>
          </a:p>
        </p:txBody>
      </p:sp>
      <p:grpSp>
        <p:nvGrpSpPr>
          <p:cNvPr id="35" name="Group 34">
            <a:extLst>
              <a:ext uri="{FF2B5EF4-FFF2-40B4-BE49-F238E27FC236}">
                <a16:creationId xmlns:a16="http://schemas.microsoft.com/office/drawing/2014/main" id="{54ADB67D-5F76-64E9-7A1E-517C7F258780}"/>
              </a:ext>
              <a:ext uri="{C183D7F6-B498-43B3-948B-1728B52AA6E4}">
                <adec:decorative xmlns:adec="http://schemas.microsoft.com/office/drawing/2017/decorative" val="1"/>
              </a:ext>
            </a:extLst>
          </p:cNvPr>
          <p:cNvGrpSpPr/>
          <p:nvPr/>
        </p:nvGrpSpPr>
        <p:grpSpPr>
          <a:xfrm>
            <a:off x="7429094" y="2024143"/>
            <a:ext cx="258677" cy="2097671"/>
            <a:chOff x="582611" y="1272448"/>
            <a:chExt cx="258677" cy="2097671"/>
          </a:xfrm>
          <a:gradFill flip="none" rotWithShape="1">
            <a:gsLst>
              <a:gs pos="33000">
                <a:srgbClr val="0A6BBA"/>
              </a:gs>
              <a:gs pos="98000">
                <a:srgbClr val="ED556C"/>
              </a:gs>
              <a:gs pos="64000">
                <a:srgbClr val="4560B3"/>
              </a:gs>
              <a:gs pos="0">
                <a:srgbClr val="318581"/>
              </a:gs>
            </a:gsLst>
            <a:lin ang="2700000" scaled="0"/>
            <a:tileRect/>
          </a:gradFill>
        </p:grpSpPr>
        <p:sp>
          <p:nvSpPr>
            <p:cNvPr id="36" name="Graphic 97">
              <a:extLst>
                <a:ext uri="{FF2B5EF4-FFF2-40B4-BE49-F238E27FC236}">
                  <a16:creationId xmlns:a16="http://schemas.microsoft.com/office/drawing/2014/main" id="{9582C3A2-89E1-4D3E-9E7D-3C004A360C11}"/>
                </a:ext>
                <a:ext uri="{C183D7F6-B498-43B3-948B-1728B52AA6E4}">
                  <adec:decorative xmlns:adec="http://schemas.microsoft.com/office/drawing/2017/decorative" val="1"/>
                </a:ext>
              </a:extLst>
            </p:cNvPr>
            <p:cNvSpPr/>
            <p:nvPr/>
          </p:nvSpPr>
          <p:spPr>
            <a:xfrm>
              <a:off x="582611" y="1272448"/>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sp>
          <p:nvSpPr>
            <p:cNvPr id="47" name="Graphic 97">
              <a:extLst>
                <a:ext uri="{FF2B5EF4-FFF2-40B4-BE49-F238E27FC236}">
                  <a16:creationId xmlns:a16="http://schemas.microsoft.com/office/drawing/2014/main" id="{ABD0C447-317D-2A8A-27D3-A1FF3358B3B8}"/>
                </a:ext>
                <a:ext uri="{C183D7F6-B498-43B3-948B-1728B52AA6E4}">
                  <adec:decorative xmlns:adec="http://schemas.microsoft.com/office/drawing/2017/decorative" val="1"/>
                </a:ext>
              </a:extLst>
            </p:cNvPr>
            <p:cNvSpPr/>
            <p:nvPr/>
          </p:nvSpPr>
          <p:spPr>
            <a:xfrm>
              <a:off x="582611" y="3111442"/>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sp>
          <p:nvSpPr>
            <p:cNvPr id="48" name="Graphic 97">
              <a:extLst>
                <a:ext uri="{FF2B5EF4-FFF2-40B4-BE49-F238E27FC236}">
                  <a16:creationId xmlns:a16="http://schemas.microsoft.com/office/drawing/2014/main" id="{C09DAAAF-E08E-8290-B4F6-380A8863419D}"/>
                </a:ext>
                <a:ext uri="{C183D7F6-B498-43B3-948B-1728B52AA6E4}">
                  <adec:decorative xmlns:adec="http://schemas.microsoft.com/office/drawing/2017/decorative" val="1"/>
                </a:ext>
              </a:extLst>
            </p:cNvPr>
            <p:cNvSpPr/>
            <p:nvPr/>
          </p:nvSpPr>
          <p:spPr>
            <a:xfrm>
              <a:off x="582611" y="2058810"/>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grpSp>
      <p:sp>
        <p:nvSpPr>
          <p:cNvPr id="3" name="TextBox 2">
            <a:extLst>
              <a:ext uri="{FF2B5EF4-FFF2-40B4-BE49-F238E27FC236}">
                <a16:creationId xmlns:a16="http://schemas.microsoft.com/office/drawing/2014/main" id="{A07AEB15-C44C-49D6-E74E-201CB1E70785}"/>
              </a:ext>
              <a:ext uri="{C183D7F6-B498-43B3-948B-1728B52AA6E4}">
                <adec:decorative xmlns:adec="http://schemas.microsoft.com/office/drawing/2017/decorative" val="1"/>
              </a:ext>
            </a:extLst>
          </p:cNvPr>
          <p:cNvSpPr txBox="1"/>
          <p:nvPr/>
        </p:nvSpPr>
        <p:spPr>
          <a:xfrm>
            <a:off x="8517726" y="5685775"/>
            <a:ext cx="1791440" cy="246221"/>
          </a:xfrm>
          <a:prstGeom prst="rect">
            <a:avLst/>
          </a:prstGeom>
          <a:noFill/>
        </p:spPr>
        <p:txBody>
          <a:bodyPr wrap="square" lIns="0" tIns="0" rIns="0" bIns="0" rtlCol="0">
            <a:spAutoFit/>
          </a:bodyPr>
          <a:lstStyle/>
          <a:p>
            <a:pPr marL="0" marR="0" lvl="0" indent="0" algn="l" defTabSz="1371600" rtl="0" eaLnBrk="1" fontAlgn="auto" latinLnBrk="0" hangingPunct="1">
              <a:lnSpc>
                <a:spcPct val="100000"/>
              </a:lnSpc>
              <a:spcBef>
                <a:spcPts val="0"/>
              </a:spcBef>
              <a:spcAft>
                <a:spcPts val="0"/>
              </a:spcAft>
              <a:buClrTx/>
              <a:buSzTx/>
              <a:buFontTx/>
              <a:buNone/>
              <a:tabLst>
                <a:tab pos="1371600" algn="l"/>
              </a:tabLst>
              <a:defRPr/>
            </a:pPr>
            <a:r>
              <a:rPr kumimoji="0" lang="en-US" sz="1600" b="0" i="0" u="none" strike="noStrike" kern="1200" cap="none" spc="0" normalizeH="0" baseline="0" noProof="0">
                <a:ln>
                  <a:noFill/>
                </a:ln>
                <a:solidFill>
                  <a:srgbClr val="FFFFFF"/>
                </a:solidFill>
                <a:effectLst/>
                <a:uLnTx/>
                <a:uFillTx/>
                <a:latin typeface="Segoe UI Variable Display Semibold" pitchFamily="2" charset="0"/>
                <a:ea typeface="+mn-ea"/>
                <a:cs typeface="Segoe Sans Text" pitchFamily="2" charset="0"/>
              </a:rPr>
              <a:t>AI Gateway 🧪</a:t>
            </a:r>
          </a:p>
        </p:txBody>
      </p:sp>
      <p:sp>
        <p:nvSpPr>
          <p:cNvPr id="4" name="Rectangle: Rounded Corners 2">
            <a:extLst>
              <a:ext uri="{FF2B5EF4-FFF2-40B4-BE49-F238E27FC236}">
                <a16:creationId xmlns:a16="http://schemas.microsoft.com/office/drawing/2014/main" id="{00CBF6F8-9F2B-0FD6-0FB6-9B08836A68B0}"/>
              </a:ext>
              <a:ext uri="{C183D7F6-B498-43B3-948B-1728B52AA6E4}">
                <adec:decorative xmlns:adec="http://schemas.microsoft.com/office/drawing/2017/decorative" val="1"/>
              </a:ext>
            </a:extLst>
          </p:cNvPr>
          <p:cNvSpPr>
            <a:spLocks noChangeAspect="1"/>
          </p:cNvSpPr>
          <p:nvPr/>
        </p:nvSpPr>
        <p:spPr bwMode="auto">
          <a:xfrm>
            <a:off x="7429094" y="5350479"/>
            <a:ext cx="916316" cy="916812"/>
          </a:xfrm>
          <a:prstGeom prst="roundRect">
            <a:avLst>
              <a:gd name="adj" fmla="val 10473"/>
            </a:avLst>
          </a:prstGeom>
          <a:solidFill>
            <a:schemeClr val="tx1"/>
          </a:solidFill>
          <a:ln w="19050" cap="rnd">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32486" rtl="0" eaLnBrk="1" fontAlgn="base" latinLnBrk="0" hangingPunct="1">
              <a:lnSpc>
                <a:spcPct val="100000"/>
              </a:lnSpc>
              <a:spcBef>
                <a:spcPts val="600"/>
              </a:spcBef>
              <a:spcAft>
                <a:spcPct val="0"/>
              </a:spcAft>
              <a:buClrTx/>
              <a:buSzTx/>
              <a:buFontTx/>
              <a:buNone/>
              <a:tabLst>
                <a:tab pos="1487158" algn="l"/>
              </a:tabLst>
              <a:defRPr/>
            </a:pPr>
            <a:endParaRPr kumimoji="0" lang="uk-UA" sz="1050" b="1" i="0" u="none" strike="noStrike" kern="1200" cap="none" spc="0" normalizeH="0" baseline="0" noProof="0">
              <a:ln>
                <a:noFill/>
              </a:ln>
              <a:gradFill>
                <a:gsLst>
                  <a:gs pos="70629">
                    <a:srgbClr val="FFFFFF"/>
                  </a:gs>
                  <a:gs pos="48951">
                    <a:srgbClr val="FFFFFF"/>
                  </a:gs>
                </a:gsLst>
                <a:path path="circle">
                  <a:fillToRect l="100000" t="100000"/>
                </a:path>
              </a:gradFill>
              <a:effectLst/>
              <a:uLnTx/>
              <a:uFillTx/>
              <a:latin typeface="Segoe UI Semibold"/>
              <a:ea typeface="+mn-ea"/>
              <a:cs typeface="+mn-cs"/>
            </a:endParaRPr>
          </a:p>
        </p:txBody>
      </p:sp>
      <p:pic>
        <p:nvPicPr>
          <p:cNvPr id="14" name="Picture 13">
            <a:extLst>
              <a:ext uri="{FF2B5EF4-FFF2-40B4-BE49-F238E27FC236}">
                <a16:creationId xmlns:a16="http://schemas.microsoft.com/office/drawing/2014/main" id="{BC82BDD6-538F-5F14-6E46-7328298FE56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292825" y="1209266"/>
            <a:ext cx="517536" cy="490382"/>
          </a:xfrm>
          <a:prstGeom prst="rect">
            <a:avLst/>
          </a:prstGeom>
        </p:spPr>
      </p:pic>
      <p:sp>
        <p:nvSpPr>
          <p:cNvPr id="21" name="Oval 20">
            <a:extLst>
              <a:ext uri="{FF2B5EF4-FFF2-40B4-BE49-F238E27FC236}">
                <a16:creationId xmlns:a16="http://schemas.microsoft.com/office/drawing/2014/main" id="{DE0D7F44-0F3C-2579-C8E9-C8A54B43E9A9}"/>
              </a:ext>
              <a:ext uri="{C183D7F6-B498-43B3-948B-1728B52AA6E4}">
                <adec:decorative xmlns:adec="http://schemas.microsoft.com/office/drawing/2017/decorative" val="1"/>
              </a:ext>
            </a:extLst>
          </p:cNvPr>
          <p:cNvSpPr>
            <a:spLocks/>
          </p:cNvSpPr>
          <p:nvPr/>
        </p:nvSpPr>
        <p:spPr>
          <a:xfrm>
            <a:off x="3520603" y="3278542"/>
            <a:ext cx="61980" cy="61980"/>
          </a:xfrm>
          <a:prstGeom prst="ellipse">
            <a:avLst/>
          </a:prstGeom>
          <a:solidFill>
            <a:sysClr val="window" lastClr="FFFFFF">
              <a:alpha val="25000"/>
            </a:sysClr>
          </a:solidFill>
          <a:ln w="6350" cap="flat" cmpd="sng" algn="ctr">
            <a:noFill/>
            <a:prstDash val="solid"/>
            <a:miter lim="800000"/>
          </a:ln>
          <a:effectLst>
            <a:glow rad="139700">
              <a:srgbClr val="0078D4">
                <a:alpha val="17000"/>
              </a:srgbClr>
            </a:glo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Segoe UI Semibold" panose="020B0702040204020203" pitchFamily="34" charset="0"/>
              <a:ea typeface="+mn-ea"/>
              <a:cs typeface="+mn-cs"/>
            </a:endParaRPr>
          </a:p>
        </p:txBody>
      </p:sp>
      <p:sp>
        <p:nvSpPr>
          <p:cNvPr id="22" name="Rectangle: Top Corners Rounded 21">
            <a:extLst>
              <a:ext uri="{FF2B5EF4-FFF2-40B4-BE49-F238E27FC236}">
                <a16:creationId xmlns:a16="http://schemas.microsoft.com/office/drawing/2014/main" id="{D4C4CA78-4C13-B9A2-EC5A-2541F2A0D3A0}"/>
              </a:ext>
              <a:ext uri="{C183D7F6-B498-43B3-948B-1728B52AA6E4}">
                <adec:decorative xmlns:adec="http://schemas.microsoft.com/office/drawing/2017/decorative" val="1"/>
              </a:ext>
            </a:extLst>
          </p:cNvPr>
          <p:cNvSpPr/>
          <p:nvPr/>
        </p:nvSpPr>
        <p:spPr bwMode="auto">
          <a:xfrm>
            <a:off x="2370734" y="4628930"/>
            <a:ext cx="2361718" cy="425275"/>
          </a:xfrm>
          <a:prstGeom prst="round2SameRect">
            <a:avLst>
              <a:gd name="adj1" fmla="val 40889"/>
              <a:gd name="adj2" fmla="val 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36000" rIns="0" bIns="0" rtlCol="0" anchor="t">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Azure Monitor</a:t>
            </a:r>
          </a:p>
        </p:txBody>
      </p:sp>
      <p:sp>
        <p:nvSpPr>
          <p:cNvPr id="23" name="Rectangle: Rounded Corners 22">
            <a:extLst>
              <a:ext uri="{FF2B5EF4-FFF2-40B4-BE49-F238E27FC236}">
                <a16:creationId xmlns:a16="http://schemas.microsoft.com/office/drawing/2014/main" id="{38DA5A9E-E575-02B5-C7FA-8FB591BCACE3}"/>
              </a:ext>
              <a:ext uri="{C183D7F6-B498-43B3-948B-1728B52AA6E4}">
                <adec:decorative xmlns:adec="http://schemas.microsoft.com/office/drawing/2017/decorative" val="1"/>
              </a:ext>
            </a:extLst>
          </p:cNvPr>
          <p:cNvSpPr/>
          <p:nvPr/>
        </p:nvSpPr>
        <p:spPr>
          <a:xfrm>
            <a:off x="1987392" y="5044458"/>
            <a:ext cx="3128402" cy="724839"/>
          </a:xfrm>
          <a:prstGeom prst="roundRect">
            <a:avLst>
              <a:gd name="adj" fmla="val 9669"/>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grpSp>
        <p:nvGrpSpPr>
          <p:cNvPr id="24" name="Group 23">
            <a:extLst>
              <a:ext uri="{FF2B5EF4-FFF2-40B4-BE49-F238E27FC236}">
                <a16:creationId xmlns:a16="http://schemas.microsoft.com/office/drawing/2014/main" id="{C8B22DFE-5B2E-F62B-9D65-6DB6006D9B99}"/>
              </a:ext>
              <a:ext uri="{C183D7F6-B498-43B3-948B-1728B52AA6E4}">
                <adec:decorative xmlns:adec="http://schemas.microsoft.com/office/drawing/2017/decorative" val="1"/>
              </a:ext>
            </a:extLst>
          </p:cNvPr>
          <p:cNvGrpSpPr/>
          <p:nvPr/>
        </p:nvGrpSpPr>
        <p:grpSpPr>
          <a:xfrm>
            <a:off x="3011860" y="5207461"/>
            <a:ext cx="1079466" cy="398832"/>
            <a:chOff x="3896309" y="5332855"/>
            <a:chExt cx="1079466" cy="398832"/>
          </a:xfrm>
        </p:grpSpPr>
        <p:pic>
          <p:nvPicPr>
            <p:cNvPr id="25" name="Picture 2" descr="A blue and white logo&#10;&#10;AI-generated content may be incorrect.">
              <a:extLst>
                <a:ext uri="{FF2B5EF4-FFF2-40B4-BE49-F238E27FC236}">
                  <a16:creationId xmlns:a16="http://schemas.microsoft.com/office/drawing/2014/main" id="{61E4A994-01D2-0AA2-2439-BD3D4491A471}"/>
                </a:ext>
                <a:ext uri="{C183D7F6-B498-43B3-948B-1728B52AA6E4}">
                  <adec:decorative xmlns:adec="http://schemas.microsoft.com/office/drawing/2017/decorative" val="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96309" y="5332855"/>
              <a:ext cx="759679" cy="398832"/>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A purple light bulb with a white line&#10;&#10;AI-generated content may be incorrect.">
              <a:extLst>
                <a:ext uri="{FF2B5EF4-FFF2-40B4-BE49-F238E27FC236}">
                  <a16:creationId xmlns:a16="http://schemas.microsoft.com/office/drawing/2014/main" id="{AE041423-BE0D-11EE-53CD-2049D14B29DD}"/>
                </a:ext>
                <a:ext uri="{C183D7F6-B498-43B3-948B-1728B52AA6E4}">
                  <adec:decorative xmlns:adec="http://schemas.microsoft.com/office/drawing/2017/decorative" val="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86308" y="5337538"/>
              <a:ext cx="389467" cy="389467"/>
            </a:xfrm>
            <a:prstGeom prst="rect">
              <a:avLst/>
            </a:prstGeom>
            <a:noFill/>
            <a:extLst>
              <a:ext uri="{909E8E84-426E-40DD-AFC4-6F175D3DCCD1}">
                <a14:hiddenFill xmlns:a14="http://schemas.microsoft.com/office/drawing/2010/main">
                  <a:solidFill>
                    <a:srgbClr val="FFFFFF"/>
                  </a:solidFill>
                </a14:hiddenFill>
              </a:ext>
            </a:extLst>
          </p:spPr>
        </p:pic>
      </p:grpSp>
      <p:pic>
        <p:nvPicPr>
          <p:cNvPr id="27" name="Picture 4">
            <a:extLst>
              <a:ext uri="{FF2B5EF4-FFF2-40B4-BE49-F238E27FC236}">
                <a16:creationId xmlns:a16="http://schemas.microsoft.com/office/drawing/2014/main" id="{5229CD68-8B8C-8269-40A2-939F76871010}"/>
              </a:ext>
              <a:ext uri="{C183D7F6-B498-43B3-948B-1728B52AA6E4}">
                <adec:decorative xmlns:adec="http://schemas.microsoft.com/office/drawing/2017/decorative" val="1"/>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612540" y="4719871"/>
            <a:ext cx="263453" cy="263453"/>
          </a:xfrm>
          <a:prstGeom prst="rect">
            <a:avLst/>
          </a:prstGeom>
          <a:noFill/>
          <a:extLst>
            <a:ext uri="{909E8E84-426E-40DD-AFC4-6F175D3DCCD1}">
              <a14:hiddenFill xmlns:a14="http://schemas.microsoft.com/office/drawing/2010/main">
                <a:solidFill>
                  <a:srgbClr val="FFFFFF"/>
                </a:solidFill>
              </a14:hiddenFill>
            </a:ext>
          </a:extLst>
        </p:spPr>
      </p:pic>
      <p:sp>
        <p:nvSpPr>
          <p:cNvPr id="44" name="Rectangle: Rounded Corners 43">
            <a:extLst>
              <a:ext uri="{FF2B5EF4-FFF2-40B4-BE49-F238E27FC236}">
                <a16:creationId xmlns:a16="http://schemas.microsoft.com/office/drawing/2014/main" id="{EE57F0C6-D75D-CA59-0DE4-3C783BBB7BFD}"/>
              </a:ext>
              <a:ext uri="{C183D7F6-B498-43B3-948B-1728B52AA6E4}">
                <adec:decorative xmlns:adec="http://schemas.microsoft.com/office/drawing/2017/decorative" val="1"/>
              </a:ext>
            </a:extLst>
          </p:cNvPr>
          <p:cNvSpPr/>
          <p:nvPr/>
        </p:nvSpPr>
        <p:spPr>
          <a:xfrm>
            <a:off x="5293041" y="1130174"/>
            <a:ext cx="1316198" cy="1205324"/>
          </a:xfrm>
          <a:prstGeom prst="roundRect">
            <a:avLst>
              <a:gd name="adj" fmla="val 8773"/>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45" name="TextBox 55">
            <a:extLst>
              <a:ext uri="{FF2B5EF4-FFF2-40B4-BE49-F238E27FC236}">
                <a16:creationId xmlns:a16="http://schemas.microsoft.com/office/drawing/2014/main" id="{D074283D-46A8-436B-B6CA-B81F1E1B5C7A}"/>
              </a:ext>
              <a:ext uri="{C183D7F6-B498-43B3-948B-1728B52AA6E4}">
                <adec:decorative xmlns:adec="http://schemas.microsoft.com/office/drawing/2017/decorative" val="1"/>
              </a:ext>
            </a:extLst>
          </p:cNvPr>
          <p:cNvSpPr txBox="1"/>
          <p:nvPr/>
        </p:nvSpPr>
        <p:spPr>
          <a:xfrm>
            <a:off x="5396637" y="1320558"/>
            <a:ext cx="1109006" cy="369332"/>
          </a:xfrm>
          <a:prstGeom prst="rect">
            <a:avLst/>
          </a:prstGeom>
          <a:noFill/>
        </p:spPr>
        <p:txBody>
          <a:bodyPr wrap="square" lIns="0" tIns="0" rIns="0" b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w="3175">
                  <a:noFill/>
                </a:ln>
                <a:solidFill>
                  <a:srgbClr val="FFFFFF"/>
                </a:solidFill>
                <a:effectLst/>
                <a:uLnTx/>
                <a:uFillTx/>
                <a:latin typeface="Segoe UI Variable Display Semibold" pitchFamily="2" charset="0"/>
                <a:ea typeface="+mn-ea"/>
                <a:cs typeface="Segoe UI" pitchFamily="34" charset="0"/>
              </a:rPr>
              <a:t>Azure AI Content Safety</a:t>
            </a:r>
          </a:p>
        </p:txBody>
      </p:sp>
      <p:sp>
        <p:nvSpPr>
          <p:cNvPr id="49" name="Rectangle: Rounded Corners 48">
            <a:extLst>
              <a:ext uri="{FF2B5EF4-FFF2-40B4-BE49-F238E27FC236}">
                <a16:creationId xmlns:a16="http://schemas.microsoft.com/office/drawing/2014/main" id="{3BAFA257-9E48-9D7E-C5FC-5FD31CC4B737}"/>
              </a:ext>
              <a:ext uri="{C183D7F6-B498-43B3-948B-1728B52AA6E4}">
                <adec:decorative xmlns:adec="http://schemas.microsoft.com/office/drawing/2017/decorative" val="1"/>
              </a:ext>
            </a:extLst>
          </p:cNvPr>
          <p:cNvSpPr/>
          <p:nvPr/>
        </p:nvSpPr>
        <p:spPr>
          <a:xfrm>
            <a:off x="5293041" y="2474330"/>
            <a:ext cx="1316198" cy="3294968"/>
          </a:xfrm>
          <a:prstGeom prst="roundRect">
            <a:avLst>
              <a:gd name="adj" fmla="val 8773"/>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sp>
        <p:nvSpPr>
          <p:cNvPr id="51" name="TextBox 55">
            <a:extLst>
              <a:ext uri="{FF2B5EF4-FFF2-40B4-BE49-F238E27FC236}">
                <a16:creationId xmlns:a16="http://schemas.microsoft.com/office/drawing/2014/main" id="{AB1DF021-A8C4-82A4-57DA-430D90487713}"/>
              </a:ext>
              <a:ext uri="{C183D7F6-B498-43B3-948B-1728B52AA6E4}">
                <adec:decorative xmlns:adec="http://schemas.microsoft.com/office/drawing/2017/decorative" val="1"/>
              </a:ext>
            </a:extLst>
          </p:cNvPr>
          <p:cNvSpPr txBox="1"/>
          <p:nvPr/>
        </p:nvSpPr>
        <p:spPr>
          <a:xfrm>
            <a:off x="5447047" y="2620169"/>
            <a:ext cx="1008187" cy="184666"/>
          </a:xfrm>
          <a:prstGeom prst="rect">
            <a:avLst/>
          </a:prstGeom>
          <a:noFill/>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w="3175">
                  <a:noFill/>
                </a:ln>
                <a:solidFill>
                  <a:srgbClr val="FFFFFF"/>
                </a:solidFill>
                <a:effectLst/>
                <a:uLnTx/>
                <a:uFillTx/>
                <a:latin typeface="Segoe UI Variable Display Semibold" pitchFamily="2" charset="0"/>
                <a:ea typeface="+mn-ea"/>
                <a:cs typeface="Segoe UI" pitchFamily="34" charset="0"/>
              </a:rPr>
              <a:t>LLMs / SLMs</a:t>
            </a:r>
          </a:p>
        </p:txBody>
      </p:sp>
      <p:cxnSp>
        <p:nvCxnSpPr>
          <p:cNvPr id="68" name="Straight Connector 67">
            <a:extLst>
              <a:ext uri="{FF2B5EF4-FFF2-40B4-BE49-F238E27FC236}">
                <a16:creationId xmlns:a16="http://schemas.microsoft.com/office/drawing/2014/main" id="{291502C9-93BF-4535-82EE-F5AAC3B6D2F0}"/>
              </a:ext>
              <a:ext uri="{C183D7F6-B498-43B3-948B-1728B52AA6E4}">
                <adec:decorative xmlns:adec="http://schemas.microsoft.com/office/drawing/2017/decorative" val="1"/>
              </a:ext>
            </a:extLst>
          </p:cNvPr>
          <p:cNvCxnSpPr>
            <a:cxnSpLocks/>
          </p:cNvCxnSpPr>
          <p:nvPr/>
        </p:nvCxnSpPr>
        <p:spPr>
          <a:xfrm>
            <a:off x="3551593" y="3438068"/>
            <a:ext cx="0" cy="1184655"/>
          </a:xfrm>
          <a:prstGeom prst="line">
            <a:avLst/>
          </a:prstGeom>
          <a:noFill/>
          <a:ln w="12700" cap="flat" cmpd="sng" algn="ctr">
            <a:solidFill>
              <a:schemeClr val="tx1"/>
            </a:solidFill>
            <a:prstDash val="dash"/>
            <a:miter lim="800000"/>
            <a:tailEnd type="arrow" w="med" len="sm"/>
          </a:ln>
          <a:effectLst/>
        </p:spPr>
      </p:cxnSp>
      <p:grpSp>
        <p:nvGrpSpPr>
          <p:cNvPr id="99" name="Group 98">
            <a:extLst>
              <a:ext uri="{FF2B5EF4-FFF2-40B4-BE49-F238E27FC236}">
                <a16:creationId xmlns:a16="http://schemas.microsoft.com/office/drawing/2014/main" id="{8C57DCCE-F55B-31D9-B839-A74EDC40509A}"/>
              </a:ext>
              <a:ext uri="{C183D7F6-B498-43B3-948B-1728B52AA6E4}">
                <adec:decorative xmlns:adec="http://schemas.microsoft.com/office/drawing/2017/decorative" val="1"/>
              </a:ext>
            </a:extLst>
          </p:cNvPr>
          <p:cNvGrpSpPr/>
          <p:nvPr/>
        </p:nvGrpSpPr>
        <p:grpSpPr>
          <a:xfrm>
            <a:off x="5747077" y="1820832"/>
            <a:ext cx="408018" cy="382035"/>
            <a:chOff x="7271878" y="1885959"/>
            <a:chExt cx="527641" cy="524007"/>
          </a:xfrm>
        </p:grpSpPr>
        <p:sp>
          <p:nvSpPr>
            <p:cNvPr id="100" name="Freeform: Shape 293">
              <a:extLst>
                <a:ext uri="{FF2B5EF4-FFF2-40B4-BE49-F238E27FC236}">
                  <a16:creationId xmlns:a16="http://schemas.microsoft.com/office/drawing/2014/main" id="{B36F5A34-44E3-9E51-EEF3-EB042DF528F6}"/>
                </a:ext>
              </a:extLst>
            </p:cNvPr>
            <p:cNvSpPr/>
            <p:nvPr/>
          </p:nvSpPr>
          <p:spPr bwMode="auto">
            <a:xfrm rot="5400000" flipV="1">
              <a:off x="7262682" y="2095775"/>
              <a:ext cx="253597" cy="104397"/>
            </a:xfrm>
            <a:custGeom>
              <a:avLst/>
              <a:gdLst>
                <a:gd name="connsiteX0" fmla="*/ 233493 w 1713841"/>
                <a:gd name="connsiteY0" fmla="*/ 0 h 686542"/>
                <a:gd name="connsiteX1" fmla="*/ 1480348 w 1713841"/>
                <a:gd name="connsiteY1" fmla="*/ 0 h 686542"/>
                <a:gd name="connsiteX2" fmla="*/ 1713841 w 1713841"/>
                <a:gd name="connsiteY2" fmla="*/ 233493 h 686542"/>
                <a:gd name="connsiteX3" fmla="*/ 1713841 w 1713841"/>
                <a:gd name="connsiteY3" fmla="*/ 686542 h 686542"/>
                <a:gd name="connsiteX4" fmla="*/ 1608076 w 1713841"/>
                <a:gd name="connsiteY4" fmla="*/ 686542 h 686542"/>
                <a:gd name="connsiteX5" fmla="*/ 1608076 w 1713841"/>
                <a:gd name="connsiteY5" fmla="*/ 218163 h 686542"/>
                <a:gd name="connsiteX6" fmla="*/ 1497408 w 1713841"/>
                <a:gd name="connsiteY6" fmla="*/ 107495 h 686542"/>
                <a:gd name="connsiteX7" fmla="*/ 216432 w 1713841"/>
                <a:gd name="connsiteY7" fmla="*/ 107495 h 686542"/>
                <a:gd name="connsiteX8" fmla="*/ 105764 w 1713841"/>
                <a:gd name="connsiteY8" fmla="*/ 218163 h 686542"/>
                <a:gd name="connsiteX9" fmla="*/ 105764 w 1713841"/>
                <a:gd name="connsiteY9" fmla="*/ 686542 h 686542"/>
                <a:gd name="connsiteX10" fmla="*/ 0 w 1713841"/>
                <a:gd name="connsiteY10" fmla="*/ 686542 h 686542"/>
                <a:gd name="connsiteX11" fmla="*/ 0 w 1713841"/>
                <a:gd name="connsiteY11" fmla="*/ 233493 h 686542"/>
                <a:gd name="connsiteX12" fmla="*/ 233493 w 1713841"/>
                <a:gd name="connsiteY12" fmla="*/ 0 h 686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13841" h="686542">
                  <a:moveTo>
                    <a:pt x="233493" y="0"/>
                  </a:moveTo>
                  <a:lnTo>
                    <a:pt x="1480348" y="0"/>
                  </a:lnTo>
                  <a:cubicBezTo>
                    <a:pt x="1609303" y="0"/>
                    <a:pt x="1713841" y="104538"/>
                    <a:pt x="1713841" y="233493"/>
                  </a:cubicBezTo>
                  <a:lnTo>
                    <a:pt x="1713841" y="686542"/>
                  </a:lnTo>
                  <a:lnTo>
                    <a:pt x="1608076" y="686542"/>
                  </a:lnTo>
                  <a:lnTo>
                    <a:pt x="1608076" y="218163"/>
                  </a:lnTo>
                  <a:cubicBezTo>
                    <a:pt x="1608076" y="157043"/>
                    <a:pt x="1558528" y="107495"/>
                    <a:pt x="1497408" y="107495"/>
                  </a:cubicBezTo>
                  <a:lnTo>
                    <a:pt x="216432" y="107495"/>
                  </a:lnTo>
                  <a:cubicBezTo>
                    <a:pt x="155312" y="107495"/>
                    <a:pt x="105764" y="157043"/>
                    <a:pt x="105764" y="218163"/>
                  </a:cubicBezTo>
                  <a:lnTo>
                    <a:pt x="105764" y="686542"/>
                  </a:lnTo>
                  <a:lnTo>
                    <a:pt x="0" y="686542"/>
                  </a:lnTo>
                  <a:lnTo>
                    <a:pt x="0" y="233493"/>
                  </a:lnTo>
                  <a:cubicBezTo>
                    <a:pt x="0" y="104538"/>
                    <a:pt x="104538" y="0"/>
                    <a:pt x="233493" y="0"/>
                  </a:cubicBezTo>
                  <a:close/>
                </a:path>
              </a:pathLst>
            </a:custGeom>
            <a:solidFill>
              <a:srgbClr val="50E6FF"/>
            </a:solidFill>
            <a:ln w="9525" cap="flat" cmpd="sng" algn="ctr">
              <a:noFill/>
              <a:prstDash val="solid"/>
              <a:headEnd type="none" w="med" len="med"/>
              <a:tailEnd type="none" w="med" len="med"/>
            </a:ln>
            <a:effectLst/>
          </p:spPr>
          <p:txBody>
            <a:bodyPr rot="0" spcFirstLastPara="0" vertOverflow="overflow" horzOverflow="overflow" vert="horz" wrap="square" lIns="133320" tIns="106656" rIns="133320" bIns="106656" numCol="1" spcCol="0" rtlCol="0" fromWordArt="0" anchor="t" anchorCtr="0" forceAA="0" compatLnSpc="1">
              <a:prstTxWarp prst="textNoShape">
                <a:avLst/>
              </a:prstTxWarp>
              <a:noAutofit/>
            </a:bodyPr>
            <a:lstStyle/>
            <a:p>
              <a:pPr marL="0" marR="0" lvl="0" indent="0" algn="ctr" defTabSz="679773" rtl="0" eaLnBrk="1" fontAlgn="base" latinLnBrk="0" hangingPunct="1">
                <a:lnSpc>
                  <a:spcPct val="100000"/>
                </a:lnSpc>
                <a:spcBef>
                  <a:spcPct val="0"/>
                </a:spcBef>
                <a:spcAft>
                  <a:spcPct val="0"/>
                </a:spcAft>
                <a:buClrTx/>
                <a:buSzTx/>
                <a:buFontTx/>
                <a:buNone/>
                <a:tabLst/>
                <a:defRPr/>
              </a:pPr>
              <a:endParaRPr kumimoji="0" lang="en-US" sz="145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1" name="Rectangle: Rounded Corners 100">
              <a:extLst>
                <a:ext uri="{FF2B5EF4-FFF2-40B4-BE49-F238E27FC236}">
                  <a16:creationId xmlns:a16="http://schemas.microsoft.com/office/drawing/2014/main" id="{EA38494C-CBD9-01B4-6B77-E446A371B4FD}"/>
                </a:ext>
              </a:extLst>
            </p:cNvPr>
            <p:cNvSpPr/>
            <p:nvPr/>
          </p:nvSpPr>
          <p:spPr bwMode="auto">
            <a:xfrm rot="5400000" flipH="1" flipV="1">
              <a:off x="7665920" y="1974408"/>
              <a:ext cx="20296" cy="107997"/>
            </a:xfrm>
            <a:prstGeom prst="roundRect">
              <a:avLst>
                <a:gd name="adj" fmla="val 50000"/>
              </a:avLst>
            </a:prstGeom>
            <a:solidFill>
              <a:srgbClr val="50E6FF"/>
            </a:solidFill>
            <a:ln w="9525" cap="flat" cmpd="sng" algn="ctr">
              <a:noFill/>
              <a:prstDash val="solid"/>
              <a:headEnd type="none" w="med" len="med"/>
              <a:tailEnd type="none" w="med" len="med"/>
            </a:ln>
            <a:effectLst/>
          </p:spPr>
          <p:txBody>
            <a:bodyPr rot="0" spcFirstLastPara="0" vertOverflow="overflow" horzOverflow="overflow" vert="horz" wrap="square" lIns="133320" tIns="106656" rIns="133320" bIns="106656" numCol="1" spcCol="0" rtlCol="0" fromWordArt="0" anchor="t" anchorCtr="0" forceAA="0" compatLnSpc="1">
              <a:prstTxWarp prst="textNoShape">
                <a:avLst/>
              </a:prstTxWarp>
              <a:noAutofit/>
            </a:bodyPr>
            <a:lstStyle/>
            <a:p>
              <a:pPr marL="0" marR="0" lvl="0" indent="0" algn="ctr" defTabSz="679773" rtl="0" eaLnBrk="1" fontAlgn="base" latinLnBrk="0" hangingPunct="1">
                <a:lnSpc>
                  <a:spcPct val="100000"/>
                </a:lnSpc>
                <a:spcBef>
                  <a:spcPct val="0"/>
                </a:spcBef>
                <a:spcAft>
                  <a:spcPct val="0"/>
                </a:spcAft>
                <a:buClrTx/>
                <a:buSzTx/>
                <a:buFontTx/>
                <a:buNone/>
                <a:tabLst/>
                <a:defRPr/>
              </a:pPr>
              <a:endParaRPr kumimoji="0" lang="en-US" sz="145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2" name="Rectangle: Rounded Corners 101">
              <a:extLst>
                <a:ext uri="{FF2B5EF4-FFF2-40B4-BE49-F238E27FC236}">
                  <a16:creationId xmlns:a16="http://schemas.microsoft.com/office/drawing/2014/main" id="{56AAF160-27A6-A03A-CCED-E3D5E2BAB49B}"/>
                </a:ext>
              </a:extLst>
            </p:cNvPr>
            <p:cNvSpPr/>
            <p:nvPr/>
          </p:nvSpPr>
          <p:spPr bwMode="auto">
            <a:xfrm rot="2202314" flipV="1">
              <a:off x="7691380" y="2013091"/>
              <a:ext cx="20857" cy="81707"/>
            </a:xfrm>
            <a:prstGeom prst="roundRect">
              <a:avLst>
                <a:gd name="adj" fmla="val 50000"/>
              </a:avLst>
            </a:prstGeom>
            <a:solidFill>
              <a:srgbClr val="50E6FF"/>
            </a:solidFill>
            <a:ln w="9525" cap="flat" cmpd="sng" algn="ctr">
              <a:noFill/>
              <a:prstDash val="solid"/>
              <a:headEnd type="none" w="med" len="med"/>
              <a:tailEnd type="none" w="med" len="med"/>
            </a:ln>
            <a:effectLst/>
          </p:spPr>
          <p:txBody>
            <a:bodyPr rot="0" spcFirstLastPara="0" vertOverflow="overflow" horzOverflow="overflow" vert="horz" wrap="square" lIns="133320" tIns="106656" rIns="133320" bIns="106656" numCol="1" spcCol="0" rtlCol="0" fromWordArt="0" anchor="t" anchorCtr="0" forceAA="0" compatLnSpc="1">
              <a:prstTxWarp prst="textNoShape">
                <a:avLst/>
              </a:prstTxWarp>
              <a:noAutofit/>
            </a:bodyPr>
            <a:lstStyle/>
            <a:p>
              <a:pPr marL="0" marR="0" lvl="0" indent="0" algn="ctr" defTabSz="679773" rtl="0" eaLnBrk="1" fontAlgn="base" latinLnBrk="0" hangingPunct="1">
                <a:lnSpc>
                  <a:spcPct val="100000"/>
                </a:lnSpc>
                <a:spcBef>
                  <a:spcPct val="0"/>
                </a:spcBef>
                <a:spcAft>
                  <a:spcPct val="0"/>
                </a:spcAft>
                <a:buClrTx/>
                <a:buSzTx/>
                <a:buFontTx/>
                <a:buNone/>
                <a:tabLst/>
                <a:defRPr/>
              </a:pPr>
              <a:endParaRPr kumimoji="0" lang="en-US" sz="145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3" name="Rectangle: Rounded Corners 102">
              <a:extLst>
                <a:ext uri="{FF2B5EF4-FFF2-40B4-BE49-F238E27FC236}">
                  <a16:creationId xmlns:a16="http://schemas.microsoft.com/office/drawing/2014/main" id="{BA54F1C3-8183-082F-E847-79E6A9E2505D}"/>
                </a:ext>
              </a:extLst>
            </p:cNvPr>
            <p:cNvSpPr/>
            <p:nvPr/>
          </p:nvSpPr>
          <p:spPr bwMode="auto">
            <a:xfrm rot="8597686" flipH="1" flipV="1">
              <a:off x="7690150" y="1960779"/>
              <a:ext cx="20857" cy="81707"/>
            </a:xfrm>
            <a:prstGeom prst="roundRect">
              <a:avLst>
                <a:gd name="adj" fmla="val 50000"/>
              </a:avLst>
            </a:prstGeom>
            <a:solidFill>
              <a:srgbClr val="50E6FF"/>
            </a:solidFill>
            <a:ln w="9525" cap="flat" cmpd="sng" algn="ctr">
              <a:noFill/>
              <a:prstDash val="solid"/>
              <a:headEnd type="none" w="med" len="med"/>
              <a:tailEnd type="none" w="med" len="med"/>
            </a:ln>
            <a:effectLst/>
          </p:spPr>
          <p:txBody>
            <a:bodyPr rot="0" spcFirstLastPara="0" vertOverflow="overflow" horzOverflow="overflow" vert="horz" wrap="square" lIns="133320" tIns="106656" rIns="133320" bIns="106656" numCol="1" spcCol="0" rtlCol="0" fromWordArt="0" anchor="t" anchorCtr="0" forceAA="0" compatLnSpc="1">
              <a:prstTxWarp prst="textNoShape">
                <a:avLst/>
              </a:prstTxWarp>
              <a:noAutofit/>
            </a:bodyPr>
            <a:lstStyle/>
            <a:p>
              <a:pPr marL="0" marR="0" lvl="0" indent="0" algn="ctr" defTabSz="679773" rtl="0" eaLnBrk="1" fontAlgn="base" latinLnBrk="0" hangingPunct="1">
                <a:lnSpc>
                  <a:spcPct val="100000"/>
                </a:lnSpc>
                <a:spcBef>
                  <a:spcPct val="0"/>
                </a:spcBef>
                <a:spcAft>
                  <a:spcPct val="0"/>
                </a:spcAft>
                <a:buClrTx/>
                <a:buSzTx/>
                <a:buFontTx/>
                <a:buNone/>
                <a:tabLst/>
                <a:defRPr/>
              </a:pPr>
              <a:endParaRPr kumimoji="0" lang="en-US" sz="145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04" name="Group 103">
              <a:extLst>
                <a:ext uri="{FF2B5EF4-FFF2-40B4-BE49-F238E27FC236}">
                  <a16:creationId xmlns:a16="http://schemas.microsoft.com/office/drawing/2014/main" id="{F3DB1C64-9396-A2E1-999A-942600361828}"/>
                </a:ext>
              </a:extLst>
            </p:cNvPr>
            <p:cNvGrpSpPr/>
            <p:nvPr/>
          </p:nvGrpSpPr>
          <p:grpSpPr>
            <a:xfrm>
              <a:off x="7271878" y="1885959"/>
              <a:ext cx="527641" cy="524007"/>
              <a:chOff x="3823556" y="3384684"/>
              <a:chExt cx="411480" cy="408647"/>
            </a:xfrm>
          </p:grpSpPr>
          <p:sp>
            <p:nvSpPr>
              <p:cNvPr id="112" name="Freeform: Shape 301">
                <a:extLst>
                  <a:ext uri="{FF2B5EF4-FFF2-40B4-BE49-F238E27FC236}">
                    <a16:creationId xmlns:a16="http://schemas.microsoft.com/office/drawing/2014/main" id="{F2CA8FF1-B55F-66CB-8AB0-C7B695571507}"/>
                  </a:ext>
                </a:extLst>
              </p:cNvPr>
              <p:cNvSpPr/>
              <p:nvPr/>
            </p:nvSpPr>
            <p:spPr bwMode="auto">
              <a:xfrm rot="5400000">
                <a:off x="3824197" y="3384043"/>
                <a:ext cx="59136" cy="60418"/>
              </a:xfrm>
              <a:custGeom>
                <a:avLst/>
                <a:gdLst>
                  <a:gd name="connsiteX0" fmla="*/ 0 w 218507"/>
                  <a:gd name="connsiteY0" fmla="*/ 218507 h 218507"/>
                  <a:gd name="connsiteX1" fmla="*/ 0 w 218507"/>
                  <a:gd name="connsiteY1" fmla="*/ 172788 h 218507"/>
                  <a:gd name="connsiteX2" fmla="*/ 0 w 218507"/>
                  <a:gd name="connsiteY2" fmla="*/ 0 h 218507"/>
                  <a:gd name="connsiteX3" fmla="*/ 45719 w 218507"/>
                  <a:gd name="connsiteY3" fmla="*/ 0 h 218507"/>
                  <a:gd name="connsiteX4" fmla="*/ 45719 w 218507"/>
                  <a:gd name="connsiteY4" fmla="*/ 172788 h 218507"/>
                  <a:gd name="connsiteX5" fmla="*/ 218507 w 218507"/>
                  <a:gd name="connsiteY5" fmla="*/ 172788 h 218507"/>
                  <a:gd name="connsiteX6" fmla="*/ 218507 w 218507"/>
                  <a:gd name="connsiteY6" fmla="*/ 218507 h 218507"/>
                  <a:gd name="connsiteX7" fmla="*/ 45719 w 218507"/>
                  <a:gd name="connsiteY7" fmla="*/ 218507 h 21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8507" h="218507">
                    <a:moveTo>
                      <a:pt x="0" y="218507"/>
                    </a:moveTo>
                    <a:lnTo>
                      <a:pt x="0" y="172788"/>
                    </a:lnTo>
                    <a:lnTo>
                      <a:pt x="0" y="0"/>
                    </a:lnTo>
                    <a:lnTo>
                      <a:pt x="45719" y="0"/>
                    </a:lnTo>
                    <a:lnTo>
                      <a:pt x="45719" y="172788"/>
                    </a:lnTo>
                    <a:lnTo>
                      <a:pt x="218507" y="172788"/>
                    </a:lnTo>
                    <a:lnTo>
                      <a:pt x="218507" y="218507"/>
                    </a:lnTo>
                    <a:lnTo>
                      <a:pt x="45719" y="218507"/>
                    </a:lnTo>
                    <a:close/>
                  </a:path>
                </a:pathLst>
              </a:custGeom>
              <a:solidFill>
                <a:srgbClr val="0A6BBA"/>
              </a:solidFill>
              <a:ln w="9525" cap="flat" cmpd="sng" algn="ctr">
                <a:noFill/>
                <a:prstDash val="solid"/>
                <a:headEnd type="none" w="med" len="med"/>
                <a:tailEnd type="none" w="med" len="med"/>
              </a:ln>
              <a:effectLst/>
            </p:spPr>
            <p:txBody>
              <a:bodyPr rot="0" spcFirstLastPara="0" vertOverflow="overflow" horzOverflow="overflow" vert="horz" wrap="square" lIns="148133" tIns="118507" rIns="148133" bIns="118507" numCol="1" spcCol="0" rtlCol="0" fromWordArt="0" anchor="t" anchorCtr="0" forceAA="0" compatLnSpc="1">
                <a:prstTxWarp prst="textNoShape">
                  <a:avLst/>
                </a:prstTxWarp>
                <a:noAutofit/>
              </a:bodyPr>
              <a:lstStyle/>
              <a:p>
                <a:pPr marL="0" marR="0" lvl="0" indent="0" algn="ctr" defTabSz="755303" rtl="0" eaLnBrk="1" fontAlgn="base" latinLnBrk="0" hangingPunct="1">
                  <a:lnSpc>
                    <a:spcPct val="100000"/>
                  </a:lnSpc>
                  <a:spcBef>
                    <a:spcPct val="0"/>
                  </a:spcBef>
                  <a:spcAft>
                    <a:spcPct val="0"/>
                  </a:spcAft>
                  <a:buClrTx/>
                  <a:buSzTx/>
                  <a:buFontTx/>
                  <a:buNone/>
                  <a:tabLst/>
                  <a:defRPr/>
                </a:pPr>
                <a:endParaRPr kumimoji="0" lang="en-US" sz="162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3" name="Freeform: Shape 302">
                <a:extLst>
                  <a:ext uri="{FF2B5EF4-FFF2-40B4-BE49-F238E27FC236}">
                    <a16:creationId xmlns:a16="http://schemas.microsoft.com/office/drawing/2014/main" id="{5A23461A-4294-92B7-57B0-FC47A5BAE3D4}"/>
                  </a:ext>
                </a:extLst>
              </p:cNvPr>
              <p:cNvSpPr/>
              <p:nvPr/>
            </p:nvSpPr>
            <p:spPr bwMode="auto">
              <a:xfrm rot="16200000" flipV="1">
                <a:off x="3824197" y="3733554"/>
                <a:ext cx="59136" cy="60418"/>
              </a:xfrm>
              <a:custGeom>
                <a:avLst/>
                <a:gdLst>
                  <a:gd name="connsiteX0" fmla="*/ 0 w 218507"/>
                  <a:gd name="connsiteY0" fmla="*/ 218507 h 218507"/>
                  <a:gd name="connsiteX1" fmla="*/ 0 w 218507"/>
                  <a:gd name="connsiteY1" fmla="*/ 172788 h 218507"/>
                  <a:gd name="connsiteX2" fmla="*/ 0 w 218507"/>
                  <a:gd name="connsiteY2" fmla="*/ 0 h 218507"/>
                  <a:gd name="connsiteX3" fmla="*/ 45719 w 218507"/>
                  <a:gd name="connsiteY3" fmla="*/ 0 h 218507"/>
                  <a:gd name="connsiteX4" fmla="*/ 45719 w 218507"/>
                  <a:gd name="connsiteY4" fmla="*/ 172788 h 218507"/>
                  <a:gd name="connsiteX5" fmla="*/ 218507 w 218507"/>
                  <a:gd name="connsiteY5" fmla="*/ 172788 h 218507"/>
                  <a:gd name="connsiteX6" fmla="*/ 218507 w 218507"/>
                  <a:gd name="connsiteY6" fmla="*/ 218507 h 218507"/>
                  <a:gd name="connsiteX7" fmla="*/ 45719 w 218507"/>
                  <a:gd name="connsiteY7" fmla="*/ 218507 h 21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8507" h="218507">
                    <a:moveTo>
                      <a:pt x="0" y="218507"/>
                    </a:moveTo>
                    <a:lnTo>
                      <a:pt x="0" y="172788"/>
                    </a:lnTo>
                    <a:lnTo>
                      <a:pt x="0" y="0"/>
                    </a:lnTo>
                    <a:lnTo>
                      <a:pt x="45719" y="0"/>
                    </a:lnTo>
                    <a:lnTo>
                      <a:pt x="45719" y="172788"/>
                    </a:lnTo>
                    <a:lnTo>
                      <a:pt x="218507" y="172788"/>
                    </a:lnTo>
                    <a:lnTo>
                      <a:pt x="218507" y="218507"/>
                    </a:lnTo>
                    <a:lnTo>
                      <a:pt x="45719" y="218507"/>
                    </a:lnTo>
                    <a:close/>
                  </a:path>
                </a:pathLst>
              </a:custGeom>
              <a:solidFill>
                <a:srgbClr val="0A6BBA"/>
              </a:solidFill>
              <a:ln w="9525" cap="flat" cmpd="sng" algn="ctr">
                <a:noFill/>
                <a:prstDash val="solid"/>
                <a:headEnd type="none" w="med" len="med"/>
                <a:tailEnd type="none" w="med" len="med"/>
              </a:ln>
              <a:effectLst/>
            </p:spPr>
            <p:txBody>
              <a:bodyPr rot="0" spcFirstLastPara="0" vertOverflow="overflow" horzOverflow="overflow" vert="horz" wrap="square" lIns="148133" tIns="118507" rIns="148133" bIns="118507" numCol="1" spcCol="0" rtlCol="0" fromWordArt="0" anchor="t" anchorCtr="0" forceAA="0" compatLnSpc="1">
                <a:prstTxWarp prst="textNoShape">
                  <a:avLst/>
                </a:prstTxWarp>
                <a:noAutofit/>
              </a:bodyPr>
              <a:lstStyle/>
              <a:p>
                <a:pPr marL="0" marR="0" lvl="0" indent="0" algn="ctr" defTabSz="755303" rtl="0" eaLnBrk="1" fontAlgn="base" latinLnBrk="0" hangingPunct="1">
                  <a:lnSpc>
                    <a:spcPct val="100000"/>
                  </a:lnSpc>
                  <a:spcBef>
                    <a:spcPct val="0"/>
                  </a:spcBef>
                  <a:spcAft>
                    <a:spcPct val="0"/>
                  </a:spcAft>
                  <a:buClrTx/>
                  <a:buSzTx/>
                  <a:buFontTx/>
                  <a:buNone/>
                  <a:tabLst/>
                  <a:defRPr/>
                </a:pPr>
                <a:endParaRPr kumimoji="0" lang="en-US" sz="162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4" name="Freeform: Shape 303">
                <a:extLst>
                  <a:ext uri="{FF2B5EF4-FFF2-40B4-BE49-F238E27FC236}">
                    <a16:creationId xmlns:a16="http://schemas.microsoft.com/office/drawing/2014/main" id="{95829021-479B-A844-B23B-E06FEFF9C7CC}"/>
                  </a:ext>
                </a:extLst>
              </p:cNvPr>
              <p:cNvSpPr/>
              <p:nvPr/>
            </p:nvSpPr>
            <p:spPr bwMode="auto">
              <a:xfrm rot="16200000" flipH="1">
                <a:off x="4175259" y="3384044"/>
                <a:ext cx="59136" cy="60418"/>
              </a:xfrm>
              <a:custGeom>
                <a:avLst/>
                <a:gdLst>
                  <a:gd name="connsiteX0" fmla="*/ 0 w 218507"/>
                  <a:gd name="connsiteY0" fmla="*/ 218507 h 218507"/>
                  <a:gd name="connsiteX1" fmla="*/ 0 w 218507"/>
                  <a:gd name="connsiteY1" fmla="*/ 172788 h 218507"/>
                  <a:gd name="connsiteX2" fmla="*/ 0 w 218507"/>
                  <a:gd name="connsiteY2" fmla="*/ 0 h 218507"/>
                  <a:gd name="connsiteX3" fmla="*/ 45719 w 218507"/>
                  <a:gd name="connsiteY3" fmla="*/ 0 h 218507"/>
                  <a:gd name="connsiteX4" fmla="*/ 45719 w 218507"/>
                  <a:gd name="connsiteY4" fmla="*/ 172788 h 218507"/>
                  <a:gd name="connsiteX5" fmla="*/ 218507 w 218507"/>
                  <a:gd name="connsiteY5" fmla="*/ 172788 h 218507"/>
                  <a:gd name="connsiteX6" fmla="*/ 218507 w 218507"/>
                  <a:gd name="connsiteY6" fmla="*/ 218507 h 218507"/>
                  <a:gd name="connsiteX7" fmla="*/ 45719 w 218507"/>
                  <a:gd name="connsiteY7" fmla="*/ 218507 h 21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8507" h="218507">
                    <a:moveTo>
                      <a:pt x="0" y="218507"/>
                    </a:moveTo>
                    <a:lnTo>
                      <a:pt x="0" y="172788"/>
                    </a:lnTo>
                    <a:lnTo>
                      <a:pt x="0" y="0"/>
                    </a:lnTo>
                    <a:lnTo>
                      <a:pt x="45719" y="0"/>
                    </a:lnTo>
                    <a:lnTo>
                      <a:pt x="45719" y="172788"/>
                    </a:lnTo>
                    <a:lnTo>
                      <a:pt x="218507" y="172788"/>
                    </a:lnTo>
                    <a:lnTo>
                      <a:pt x="218507" y="218507"/>
                    </a:lnTo>
                    <a:lnTo>
                      <a:pt x="45719" y="218507"/>
                    </a:lnTo>
                    <a:close/>
                  </a:path>
                </a:pathLst>
              </a:custGeom>
              <a:solidFill>
                <a:srgbClr val="0A6BBA"/>
              </a:solidFill>
              <a:ln w="9525" cap="flat" cmpd="sng" algn="ctr">
                <a:noFill/>
                <a:prstDash val="solid"/>
                <a:headEnd type="none" w="med" len="med"/>
                <a:tailEnd type="none" w="med" len="med"/>
              </a:ln>
              <a:effectLst/>
            </p:spPr>
            <p:txBody>
              <a:bodyPr rot="0" spcFirstLastPara="0" vertOverflow="overflow" horzOverflow="overflow" vert="horz" wrap="square" lIns="148133" tIns="118507" rIns="148133" bIns="118507" numCol="1" spcCol="0" rtlCol="0" fromWordArt="0" anchor="t" anchorCtr="0" forceAA="0" compatLnSpc="1">
                <a:prstTxWarp prst="textNoShape">
                  <a:avLst/>
                </a:prstTxWarp>
                <a:noAutofit/>
              </a:bodyPr>
              <a:lstStyle/>
              <a:p>
                <a:pPr marL="0" marR="0" lvl="0" indent="0" algn="ctr" defTabSz="755303" rtl="0" eaLnBrk="1" fontAlgn="base" latinLnBrk="0" hangingPunct="1">
                  <a:lnSpc>
                    <a:spcPct val="100000"/>
                  </a:lnSpc>
                  <a:spcBef>
                    <a:spcPct val="0"/>
                  </a:spcBef>
                  <a:spcAft>
                    <a:spcPct val="0"/>
                  </a:spcAft>
                  <a:buClrTx/>
                  <a:buSzTx/>
                  <a:buFontTx/>
                  <a:buNone/>
                  <a:tabLst/>
                  <a:defRPr/>
                </a:pPr>
                <a:endParaRPr kumimoji="0" lang="en-US" sz="162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5" name="Freeform: Shape 304">
                <a:extLst>
                  <a:ext uri="{FF2B5EF4-FFF2-40B4-BE49-F238E27FC236}">
                    <a16:creationId xmlns:a16="http://schemas.microsoft.com/office/drawing/2014/main" id="{66A76C51-8CF0-B991-25E0-362B7433F721}"/>
                  </a:ext>
                </a:extLst>
              </p:cNvPr>
              <p:cNvSpPr/>
              <p:nvPr/>
            </p:nvSpPr>
            <p:spPr bwMode="auto">
              <a:xfrm rot="5400000" flipH="1" flipV="1">
                <a:off x="4175259" y="3733553"/>
                <a:ext cx="59136" cy="60418"/>
              </a:xfrm>
              <a:custGeom>
                <a:avLst/>
                <a:gdLst>
                  <a:gd name="connsiteX0" fmla="*/ 0 w 218507"/>
                  <a:gd name="connsiteY0" fmla="*/ 218507 h 218507"/>
                  <a:gd name="connsiteX1" fmla="*/ 0 w 218507"/>
                  <a:gd name="connsiteY1" fmla="*/ 172788 h 218507"/>
                  <a:gd name="connsiteX2" fmla="*/ 0 w 218507"/>
                  <a:gd name="connsiteY2" fmla="*/ 0 h 218507"/>
                  <a:gd name="connsiteX3" fmla="*/ 45719 w 218507"/>
                  <a:gd name="connsiteY3" fmla="*/ 0 h 218507"/>
                  <a:gd name="connsiteX4" fmla="*/ 45719 w 218507"/>
                  <a:gd name="connsiteY4" fmla="*/ 172788 h 218507"/>
                  <a:gd name="connsiteX5" fmla="*/ 218507 w 218507"/>
                  <a:gd name="connsiteY5" fmla="*/ 172788 h 218507"/>
                  <a:gd name="connsiteX6" fmla="*/ 218507 w 218507"/>
                  <a:gd name="connsiteY6" fmla="*/ 218507 h 218507"/>
                  <a:gd name="connsiteX7" fmla="*/ 45719 w 218507"/>
                  <a:gd name="connsiteY7" fmla="*/ 218507 h 21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8507" h="218507">
                    <a:moveTo>
                      <a:pt x="0" y="218507"/>
                    </a:moveTo>
                    <a:lnTo>
                      <a:pt x="0" y="172788"/>
                    </a:lnTo>
                    <a:lnTo>
                      <a:pt x="0" y="0"/>
                    </a:lnTo>
                    <a:lnTo>
                      <a:pt x="45719" y="0"/>
                    </a:lnTo>
                    <a:lnTo>
                      <a:pt x="45719" y="172788"/>
                    </a:lnTo>
                    <a:lnTo>
                      <a:pt x="218507" y="172788"/>
                    </a:lnTo>
                    <a:lnTo>
                      <a:pt x="218507" y="218507"/>
                    </a:lnTo>
                    <a:lnTo>
                      <a:pt x="45719" y="218507"/>
                    </a:lnTo>
                    <a:close/>
                  </a:path>
                </a:pathLst>
              </a:custGeom>
              <a:solidFill>
                <a:srgbClr val="0A6BBA"/>
              </a:solidFill>
              <a:ln w="9525" cap="flat" cmpd="sng" algn="ctr">
                <a:noFill/>
                <a:prstDash val="solid"/>
                <a:headEnd type="none" w="med" len="med"/>
                <a:tailEnd type="none" w="med" len="med"/>
              </a:ln>
              <a:effectLst/>
            </p:spPr>
            <p:txBody>
              <a:bodyPr rot="0" spcFirstLastPara="0" vertOverflow="overflow" horzOverflow="overflow" vert="horz" wrap="square" lIns="148133" tIns="118507" rIns="148133" bIns="118507" numCol="1" spcCol="0" rtlCol="0" fromWordArt="0" anchor="t" anchorCtr="0" forceAA="0" compatLnSpc="1">
                <a:prstTxWarp prst="textNoShape">
                  <a:avLst/>
                </a:prstTxWarp>
                <a:noAutofit/>
              </a:bodyPr>
              <a:lstStyle/>
              <a:p>
                <a:pPr marL="0" marR="0" lvl="0" indent="0" algn="ctr" defTabSz="755303" rtl="0" eaLnBrk="1" fontAlgn="base" latinLnBrk="0" hangingPunct="1">
                  <a:lnSpc>
                    <a:spcPct val="100000"/>
                  </a:lnSpc>
                  <a:spcBef>
                    <a:spcPct val="0"/>
                  </a:spcBef>
                  <a:spcAft>
                    <a:spcPct val="0"/>
                  </a:spcAft>
                  <a:buClrTx/>
                  <a:buSzTx/>
                  <a:buFontTx/>
                  <a:buNone/>
                  <a:tabLst/>
                  <a:defRPr/>
                </a:pPr>
                <a:endParaRPr kumimoji="0" lang="en-US" sz="162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105" name="Oval 104">
              <a:extLst>
                <a:ext uri="{FF2B5EF4-FFF2-40B4-BE49-F238E27FC236}">
                  <a16:creationId xmlns:a16="http://schemas.microsoft.com/office/drawing/2014/main" id="{6B2A7BE4-71FB-BE29-3E20-100E708DCBC9}"/>
                </a:ext>
              </a:extLst>
            </p:cNvPr>
            <p:cNvSpPr/>
            <p:nvPr/>
          </p:nvSpPr>
          <p:spPr bwMode="auto">
            <a:xfrm>
              <a:off x="7434887" y="1933576"/>
              <a:ext cx="192524" cy="192522"/>
            </a:xfrm>
            <a:prstGeom prst="ellipse">
              <a:avLst/>
            </a:prstGeom>
            <a:solidFill>
              <a:srgbClr val="E97132"/>
            </a:solidFill>
            <a:ln w="12700" cap="flat" cmpd="sng" algn="ctr">
              <a:noFill/>
              <a:prstDash val="solid"/>
              <a:miter lim="800000"/>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000000"/>
                </a:solidFill>
                <a:effectLst/>
                <a:uLnTx/>
                <a:uFillTx/>
                <a:latin typeface="Segoe UI Semibold" panose="020B0702040204020203" pitchFamily="34" charset="0"/>
                <a:ea typeface="Segoe UI" pitchFamily="34" charset="0"/>
                <a:cs typeface="Segoe UI" pitchFamily="34" charset="0"/>
              </a:endParaRPr>
            </a:p>
          </p:txBody>
        </p:sp>
        <p:sp>
          <p:nvSpPr>
            <p:cNvPr id="110" name="Oval 109">
              <a:extLst>
                <a:ext uri="{FF2B5EF4-FFF2-40B4-BE49-F238E27FC236}">
                  <a16:creationId xmlns:a16="http://schemas.microsoft.com/office/drawing/2014/main" id="{645B2A37-2B8E-FD7E-0296-5527D076915C}"/>
                </a:ext>
              </a:extLst>
            </p:cNvPr>
            <p:cNvSpPr/>
            <p:nvPr/>
          </p:nvSpPr>
          <p:spPr bwMode="auto">
            <a:xfrm>
              <a:off x="7434887" y="2169320"/>
              <a:ext cx="192524" cy="192522"/>
            </a:xfrm>
            <a:prstGeom prst="ellipse">
              <a:avLst/>
            </a:prstGeom>
            <a:solidFill>
              <a:srgbClr val="156082"/>
            </a:solidFill>
            <a:ln w="12700" cap="flat" cmpd="sng" algn="ctr">
              <a:noFill/>
              <a:prstDash val="solid"/>
              <a:miter lim="800000"/>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000000"/>
                </a:solidFill>
                <a:effectLst/>
                <a:uLnTx/>
                <a:uFillTx/>
                <a:latin typeface="Segoe UI Semibold" panose="020B0702040204020203" pitchFamily="34" charset="0"/>
                <a:ea typeface="Segoe UI" pitchFamily="34" charset="0"/>
                <a:cs typeface="Segoe UI" pitchFamily="34" charset="0"/>
              </a:endParaRPr>
            </a:p>
          </p:txBody>
        </p:sp>
        <p:sp>
          <p:nvSpPr>
            <p:cNvPr id="111" name="Rectangle 110">
              <a:extLst>
                <a:ext uri="{FF2B5EF4-FFF2-40B4-BE49-F238E27FC236}">
                  <a16:creationId xmlns:a16="http://schemas.microsoft.com/office/drawing/2014/main" id="{AB62B848-60B8-3DC0-B32D-C6E67CFA5854}"/>
                </a:ext>
              </a:extLst>
            </p:cNvPr>
            <p:cNvSpPr/>
            <p:nvPr/>
          </p:nvSpPr>
          <p:spPr bwMode="auto">
            <a:xfrm>
              <a:off x="7310587" y="2085805"/>
              <a:ext cx="71911" cy="124336"/>
            </a:xfrm>
            <a:prstGeom prst="rect">
              <a:avLst/>
            </a:prstGeom>
            <a:solidFill>
              <a:srgbClr val="E97132"/>
            </a:solidFill>
            <a:ln w="12700" cap="flat" cmpd="sng" algn="ctr">
              <a:noFill/>
              <a:prstDash val="solid"/>
              <a:miter lim="800000"/>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000000"/>
                </a:solidFill>
                <a:effectLst/>
                <a:uLnTx/>
                <a:uFillTx/>
                <a:latin typeface="Segoe UI Semibold" panose="020B0702040204020203" pitchFamily="34" charset="0"/>
                <a:ea typeface="Segoe UI" pitchFamily="34" charset="0"/>
                <a:cs typeface="Segoe UI" pitchFamily="34" charset="0"/>
              </a:endParaRPr>
            </a:p>
          </p:txBody>
        </p:sp>
      </p:grpSp>
      <p:pic>
        <p:nvPicPr>
          <p:cNvPr id="124" name="Picture 123">
            <a:extLst>
              <a:ext uri="{FF2B5EF4-FFF2-40B4-BE49-F238E27FC236}">
                <a16:creationId xmlns:a16="http://schemas.microsoft.com/office/drawing/2014/main" id="{C7BDECB0-006B-9C8E-FFE6-1CB5C0943DF5}"/>
              </a:ext>
              <a:ext uri="{C183D7F6-B498-43B3-948B-1728B52AA6E4}">
                <adec:decorative xmlns:adec="http://schemas.microsoft.com/office/drawing/2017/decorative" val="1"/>
              </a:ext>
            </a:extLst>
          </p:cNvPr>
          <p:cNvPicPr>
            <a:picLocks noChangeAspect="1"/>
          </p:cNvPicPr>
          <p:nvPr/>
        </p:nvPicPr>
        <p:blipFill>
          <a:blip r:embed="rId8"/>
          <a:srcRect/>
          <a:stretch/>
        </p:blipFill>
        <p:spPr>
          <a:xfrm>
            <a:off x="5749585" y="2919902"/>
            <a:ext cx="383706" cy="383704"/>
          </a:xfrm>
          <a:prstGeom prst="rect">
            <a:avLst/>
          </a:prstGeom>
        </p:spPr>
      </p:pic>
      <p:pic>
        <p:nvPicPr>
          <p:cNvPr id="125" name="Picture 4">
            <a:extLst>
              <a:ext uri="{FF2B5EF4-FFF2-40B4-BE49-F238E27FC236}">
                <a16:creationId xmlns:a16="http://schemas.microsoft.com/office/drawing/2014/main" id="{29B79FC9-08AC-8A74-ECE9-27385450484D}"/>
              </a:ext>
              <a:ext uri="{C183D7F6-B498-43B3-948B-1728B52AA6E4}">
                <adec:decorative xmlns:adec="http://schemas.microsoft.com/office/drawing/2017/decorative" val="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03027" y="5193920"/>
            <a:ext cx="476822" cy="305167"/>
          </a:xfrm>
          <a:prstGeom prst="rect">
            <a:avLst/>
          </a:prstGeom>
          <a:noFill/>
          <a:extLst>
            <a:ext uri="{909E8E84-426E-40DD-AFC4-6F175D3DCCD1}">
              <a14:hiddenFill xmlns:a14="http://schemas.microsoft.com/office/drawing/2010/main">
                <a:solidFill>
                  <a:srgbClr val="FFFFFF"/>
                </a:solidFill>
              </a14:hiddenFill>
            </a:ext>
          </a:extLst>
        </p:spPr>
      </p:pic>
      <p:pic>
        <p:nvPicPr>
          <p:cNvPr id="126" name="Picture 2">
            <a:extLst>
              <a:ext uri="{FF2B5EF4-FFF2-40B4-BE49-F238E27FC236}">
                <a16:creationId xmlns:a16="http://schemas.microsoft.com/office/drawing/2014/main" id="{25C90D44-D3DE-53ED-EE2D-4506137EC8E9}"/>
              </a:ext>
              <a:ext uri="{C183D7F6-B498-43B3-948B-1728B52AA6E4}">
                <adec:decorative xmlns:adec="http://schemas.microsoft.com/office/drawing/2017/decorative" val="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791614" y="4486318"/>
            <a:ext cx="299648" cy="168552"/>
          </a:xfrm>
          <a:prstGeom prst="rect">
            <a:avLst/>
          </a:prstGeom>
          <a:noFill/>
          <a:extLst>
            <a:ext uri="{909E8E84-426E-40DD-AFC4-6F175D3DCCD1}">
              <a14:hiddenFill xmlns:a14="http://schemas.microsoft.com/office/drawing/2010/main">
                <a:solidFill>
                  <a:srgbClr val="FFFFFF"/>
                </a:solidFill>
              </a14:hiddenFill>
            </a:ext>
          </a:extLst>
        </p:spPr>
      </p:pic>
      <p:sp>
        <p:nvSpPr>
          <p:cNvPr id="127" name="Freeform 2">
            <a:extLst>
              <a:ext uri="{FF2B5EF4-FFF2-40B4-BE49-F238E27FC236}">
                <a16:creationId xmlns:a16="http://schemas.microsoft.com/office/drawing/2014/main" id="{4F070378-93D2-B3A5-8BFF-1FD3A256B1E8}"/>
              </a:ext>
              <a:ext uri="{C183D7F6-B498-43B3-948B-1728B52AA6E4}">
                <adec:decorative xmlns:adec="http://schemas.microsoft.com/office/drawing/2017/decorative" val="1"/>
              </a:ext>
            </a:extLst>
          </p:cNvPr>
          <p:cNvSpPr/>
          <p:nvPr/>
        </p:nvSpPr>
        <p:spPr>
          <a:xfrm>
            <a:off x="5815586" y="3408112"/>
            <a:ext cx="251704" cy="261246"/>
          </a:xfrm>
          <a:custGeom>
            <a:avLst/>
            <a:gdLst>
              <a:gd name="connsiteX0" fmla="*/ 2275256 w 5090314"/>
              <a:gd name="connsiteY0" fmla="*/ 14 h 5153214"/>
              <a:gd name="connsiteX1" fmla="*/ 1034772 w 5090314"/>
              <a:gd name="connsiteY1" fmla="*/ 898737 h 5153214"/>
              <a:gd name="connsiteX2" fmla="*/ 175100 w 5090314"/>
              <a:gd name="connsiteY2" fmla="*/ 1521829 h 5153214"/>
              <a:gd name="connsiteX3" fmla="*/ 335861 w 5090314"/>
              <a:gd name="connsiteY3" fmla="*/ 3043358 h 5153214"/>
              <a:gd name="connsiteX4" fmla="*/ 445885 w 5090314"/>
              <a:gd name="connsiteY4" fmla="*/ 4095716 h 5153214"/>
              <a:gd name="connsiteX5" fmla="*/ 1847129 w 5090314"/>
              <a:gd name="connsiteY5" fmla="*/ 4720518 h 5153214"/>
              <a:gd name="connsiteX6" fmla="*/ 2815116 w 5090314"/>
              <a:gd name="connsiteY6" fmla="*/ 5153205 h 5153214"/>
              <a:gd name="connsiteX7" fmla="*/ 4055884 w 5090314"/>
              <a:gd name="connsiteY7" fmla="*/ 4254482 h 5153214"/>
              <a:gd name="connsiteX8" fmla="*/ 4913847 w 5090314"/>
              <a:gd name="connsiteY8" fmla="*/ 3631675 h 5153214"/>
              <a:gd name="connsiteX9" fmla="*/ 4754796 w 5090314"/>
              <a:gd name="connsiteY9" fmla="*/ 2109861 h 5153214"/>
              <a:gd name="connsiteX10" fmla="*/ 4754796 w 5090314"/>
              <a:gd name="connsiteY10" fmla="*/ 2108150 h 5153214"/>
              <a:gd name="connsiteX11" fmla="*/ 4644771 w 5090314"/>
              <a:gd name="connsiteY11" fmla="*/ 1054082 h 5153214"/>
              <a:gd name="connsiteX12" fmla="*/ 3245238 w 5090314"/>
              <a:gd name="connsiteY12" fmla="*/ 430990 h 5153214"/>
              <a:gd name="connsiteX13" fmla="*/ 2275256 w 5090314"/>
              <a:gd name="connsiteY13" fmla="*/ 14 h 5153214"/>
              <a:gd name="connsiteX14" fmla="*/ 2275256 w 5090314"/>
              <a:gd name="connsiteY14" fmla="*/ 334933 h 5153214"/>
              <a:gd name="connsiteX15" fmla="*/ 2273545 w 5090314"/>
              <a:gd name="connsiteY15" fmla="*/ 336643 h 5153214"/>
              <a:gd name="connsiteX16" fmla="*/ 2893787 w 5090314"/>
              <a:gd name="connsiteY16" fmla="*/ 560112 h 5153214"/>
              <a:gd name="connsiteX17" fmla="*/ 2862433 w 5090314"/>
              <a:gd name="connsiteY17" fmla="*/ 577500 h 5153214"/>
              <a:gd name="connsiteX18" fmla="*/ 1834872 w 5090314"/>
              <a:gd name="connsiteY18" fmla="*/ 1169237 h 5153214"/>
              <a:gd name="connsiteX19" fmla="*/ 1751072 w 5090314"/>
              <a:gd name="connsiteY19" fmla="*/ 1315747 h 5153214"/>
              <a:gd name="connsiteX20" fmla="*/ 1751072 w 5090314"/>
              <a:gd name="connsiteY20" fmla="*/ 2704734 h 5153214"/>
              <a:gd name="connsiteX21" fmla="*/ 1308978 w 5090314"/>
              <a:gd name="connsiteY21" fmla="*/ 2449910 h 5153214"/>
              <a:gd name="connsiteX22" fmla="*/ 1308978 w 5090314"/>
              <a:gd name="connsiteY22" fmla="*/ 1301780 h 5153214"/>
              <a:gd name="connsiteX23" fmla="*/ 2275256 w 5090314"/>
              <a:gd name="connsiteY23" fmla="*/ 334933 h 5153214"/>
              <a:gd name="connsiteX24" fmla="*/ 3512888 w 5090314"/>
              <a:gd name="connsiteY24" fmla="*/ 739401 h 5153214"/>
              <a:gd name="connsiteX25" fmla="*/ 4352893 w 5090314"/>
              <a:gd name="connsiteY25" fmla="*/ 1223394 h 5153214"/>
              <a:gd name="connsiteX26" fmla="*/ 4468048 w 5090314"/>
              <a:gd name="connsiteY26" fmla="*/ 1869004 h 5153214"/>
              <a:gd name="connsiteX27" fmla="*/ 4438404 w 5090314"/>
              <a:gd name="connsiteY27" fmla="*/ 1851617 h 5153214"/>
              <a:gd name="connsiteX28" fmla="*/ 3411130 w 5090314"/>
              <a:gd name="connsiteY28" fmla="*/ 1258169 h 5153214"/>
              <a:gd name="connsiteX29" fmla="*/ 3241817 w 5090314"/>
              <a:gd name="connsiteY29" fmla="*/ 1258169 h 5153214"/>
              <a:gd name="connsiteX30" fmla="*/ 2037819 w 5090314"/>
              <a:gd name="connsiteY30" fmla="*/ 1952805 h 5153214"/>
              <a:gd name="connsiteX31" fmla="*/ 2037819 w 5090314"/>
              <a:gd name="connsiteY31" fmla="*/ 1443158 h 5153214"/>
              <a:gd name="connsiteX32" fmla="*/ 3031745 w 5090314"/>
              <a:gd name="connsiteY32" fmla="*/ 869093 h 5153214"/>
              <a:gd name="connsiteX33" fmla="*/ 3512888 w 5090314"/>
              <a:gd name="connsiteY33" fmla="*/ 739401 h 5153214"/>
              <a:gd name="connsiteX34" fmla="*/ 971779 w 5090314"/>
              <a:gd name="connsiteY34" fmla="*/ 1266720 h 5153214"/>
              <a:gd name="connsiteX35" fmla="*/ 971779 w 5090314"/>
              <a:gd name="connsiteY35" fmla="*/ 2486395 h 5153214"/>
              <a:gd name="connsiteX36" fmla="*/ 1055580 w 5090314"/>
              <a:gd name="connsiteY36" fmla="*/ 2632905 h 5153214"/>
              <a:gd name="connsiteX37" fmla="*/ 2257583 w 5090314"/>
              <a:gd name="connsiteY37" fmla="*/ 3325546 h 5153214"/>
              <a:gd name="connsiteX38" fmla="*/ 1813780 w 5090314"/>
              <a:gd name="connsiteY38" fmla="*/ 3582079 h 5153214"/>
              <a:gd name="connsiteX39" fmla="*/ 821279 w 5090314"/>
              <a:gd name="connsiteY39" fmla="*/ 3009724 h 5153214"/>
              <a:gd name="connsiteX40" fmla="*/ 468403 w 5090314"/>
              <a:gd name="connsiteY40" fmla="*/ 1690571 h 5153214"/>
              <a:gd name="connsiteX41" fmla="*/ 971779 w 5090314"/>
              <a:gd name="connsiteY41" fmla="*/ 1266720 h 5153214"/>
              <a:gd name="connsiteX42" fmla="*/ 3274597 w 5090314"/>
              <a:gd name="connsiteY42" fmla="*/ 1568860 h 5153214"/>
              <a:gd name="connsiteX43" fmla="*/ 4268807 w 5090314"/>
              <a:gd name="connsiteY43" fmla="*/ 2141215 h 5153214"/>
              <a:gd name="connsiteX44" fmla="*/ 4621683 w 5090314"/>
              <a:gd name="connsiteY44" fmla="*/ 3460368 h 5153214"/>
              <a:gd name="connsiteX45" fmla="*/ 4623394 w 5090314"/>
              <a:gd name="connsiteY45" fmla="*/ 3462078 h 5153214"/>
              <a:gd name="connsiteX46" fmla="*/ 4120302 w 5090314"/>
              <a:gd name="connsiteY46" fmla="*/ 3884504 h 5153214"/>
              <a:gd name="connsiteX47" fmla="*/ 4120302 w 5090314"/>
              <a:gd name="connsiteY47" fmla="*/ 2664544 h 5153214"/>
              <a:gd name="connsiteX48" fmla="*/ 4036501 w 5090314"/>
              <a:gd name="connsiteY48" fmla="*/ 2518034 h 5153214"/>
              <a:gd name="connsiteX49" fmla="*/ 2832789 w 5090314"/>
              <a:gd name="connsiteY49" fmla="*/ 1823398 h 5153214"/>
              <a:gd name="connsiteX50" fmla="*/ 3274597 w 5090314"/>
              <a:gd name="connsiteY50" fmla="*/ 1568860 h 5153214"/>
              <a:gd name="connsiteX51" fmla="*/ 2544331 w 5090314"/>
              <a:gd name="connsiteY51" fmla="*/ 1989290 h 5153214"/>
              <a:gd name="connsiteX52" fmla="*/ 3051127 w 5090314"/>
              <a:gd name="connsiteY52" fmla="*/ 2282309 h 5153214"/>
              <a:gd name="connsiteX53" fmla="*/ 3051127 w 5090314"/>
              <a:gd name="connsiteY53" fmla="*/ 2866920 h 5153214"/>
              <a:gd name="connsiteX54" fmla="*/ 2544331 w 5090314"/>
              <a:gd name="connsiteY54" fmla="*/ 3159939 h 5153214"/>
              <a:gd name="connsiteX55" fmla="*/ 2037534 w 5090314"/>
              <a:gd name="connsiteY55" fmla="*/ 2866920 h 5153214"/>
              <a:gd name="connsiteX56" fmla="*/ 2037534 w 5090314"/>
              <a:gd name="connsiteY56" fmla="*/ 2282309 h 5153214"/>
              <a:gd name="connsiteX57" fmla="*/ 2544331 w 5090314"/>
              <a:gd name="connsiteY57" fmla="*/ 1989290 h 5153214"/>
              <a:gd name="connsiteX58" fmla="*/ 3341010 w 5090314"/>
              <a:gd name="connsiteY58" fmla="*/ 2449910 h 5153214"/>
              <a:gd name="connsiteX59" fmla="*/ 3783103 w 5090314"/>
              <a:gd name="connsiteY59" fmla="*/ 2704734 h 5153214"/>
              <a:gd name="connsiteX60" fmla="*/ 3783103 w 5090314"/>
              <a:gd name="connsiteY60" fmla="*/ 3851154 h 5153214"/>
              <a:gd name="connsiteX61" fmla="*/ 2816827 w 5090314"/>
              <a:gd name="connsiteY61" fmla="*/ 4818001 h 5153214"/>
              <a:gd name="connsiteX62" fmla="*/ 2816827 w 5090314"/>
              <a:gd name="connsiteY62" fmla="*/ 4816291 h 5153214"/>
              <a:gd name="connsiteX63" fmla="*/ 2198295 w 5090314"/>
              <a:gd name="connsiteY63" fmla="*/ 4592822 h 5153214"/>
              <a:gd name="connsiteX64" fmla="*/ 2229650 w 5090314"/>
              <a:gd name="connsiteY64" fmla="*/ 4575435 h 5153214"/>
              <a:gd name="connsiteX65" fmla="*/ 3256924 w 5090314"/>
              <a:gd name="connsiteY65" fmla="*/ 3983982 h 5153214"/>
              <a:gd name="connsiteX66" fmla="*/ 3340725 w 5090314"/>
              <a:gd name="connsiteY66" fmla="*/ 3837473 h 5153214"/>
              <a:gd name="connsiteX67" fmla="*/ 3341010 w 5090314"/>
              <a:gd name="connsiteY67" fmla="*/ 2449910 h 5153214"/>
              <a:gd name="connsiteX68" fmla="*/ 3052552 w 5090314"/>
              <a:gd name="connsiteY68" fmla="*/ 3200414 h 5153214"/>
              <a:gd name="connsiteX69" fmla="*/ 3052552 w 5090314"/>
              <a:gd name="connsiteY69" fmla="*/ 3710061 h 5153214"/>
              <a:gd name="connsiteX70" fmla="*/ 2058342 w 5090314"/>
              <a:gd name="connsiteY70" fmla="*/ 4282416 h 5153214"/>
              <a:gd name="connsiteX71" fmla="*/ 737478 w 5090314"/>
              <a:gd name="connsiteY71" fmla="*/ 3929825 h 5153214"/>
              <a:gd name="connsiteX72" fmla="*/ 739189 w 5090314"/>
              <a:gd name="connsiteY72" fmla="*/ 3929825 h 5153214"/>
              <a:gd name="connsiteX73" fmla="*/ 623749 w 5090314"/>
              <a:gd name="connsiteY73" fmla="*/ 3284215 h 5153214"/>
              <a:gd name="connsiteX74" fmla="*/ 653392 w 5090314"/>
              <a:gd name="connsiteY74" fmla="*/ 3301602 h 5153214"/>
              <a:gd name="connsiteX75" fmla="*/ 1680667 w 5090314"/>
              <a:gd name="connsiteY75" fmla="*/ 3895050 h 5153214"/>
              <a:gd name="connsiteX76" fmla="*/ 1849979 w 5090314"/>
              <a:gd name="connsiteY76" fmla="*/ 3895050 h 5153214"/>
              <a:gd name="connsiteX77" fmla="*/ 3052552 w 5090314"/>
              <a:gd name="connsiteY77" fmla="*/ 3200414 h 5153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5090314" h="5153214">
                <a:moveTo>
                  <a:pt x="2275256" y="14"/>
                </a:moveTo>
                <a:cubicBezTo>
                  <a:pt x="1710881" y="14"/>
                  <a:pt x="1209501" y="362866"/>
                  <a:pt x="1034772" y="898737"/>
                </a:cubicBezTo>
                <a:cubicBezTo>
                  <a:pt x="671920" y="973417"/>
                  <a:pt x="358664" y="1200306"/>
                  <a:pt x="175100" y="1521829"/>
                </a:cubicBezTo>
                <a:cubicBezTo>
                  <a:pt x="-107942" y="2010383"/>
                  <a:pt x="-43239" y="2624638"/>
                  <a:pt x="335861" y="3043358"/>
                </a:cubicBezTo>
                <a:cubicBezTo>
                  <a:pt x="218710" y="3394239"/>
                  <a:pt x="258901" y="3777900"/>
                  <a:pt x="445885" y="4095716"/>
                </a:cubicBezTo>
                <a:cubicBezTo>
                  <a:pt x="727217" y="4585981"/>
                  <a:pt x="1293301" y="4837384"/>
                  <a:pt x="1847129" y="4720518"/>
                </a:cubicBezTo>
                <a:cubicBezTo>
                  <a:pt x="2092546" y="4997005"/>
                  <a:pt x="2445138" y="5154631"/>
                  <a:pt x="2815116" y="5153205"/>
                </a:cubicBezTo>
                <a:cubicBezTo>
                  <a:pt x="3379490" y="5153205"/>
                  <a:pt x="3880871" y="4790353"/>
                  <a:pt x="4055884" y="4254482"/>
                </a:cubicBezTo>
                <a:cubicBezTo>
                  <a:pt x="4419307" y="4179518"/>
                  <a:pt x="4731993" y="3952628"/>
                  <a:pt x="4913847" y="3631675"/>
                </a:cubicBezTo>
                <a:cubicBezTo>
                  <a:pt x="5198599" y="3143122"/>
                  <a:pt x="5133896" y="2528866"/>
                  <a:pt x="4754796" y="2109861"/>
                </a:cubicBezTo>
                <a:lnTo>
                  <a:pt x="4754796" y="2108150"/>
                </a:lnTo>
                <a:cubicBezTo>
                  <a:pt x="4871946" y="1757269"/>
                  <a:pt x="4831756" y="1373324"/>
                  <a:pt x="4644771" y="1054082"/>
                </a:cubicBezTo>
                <a:cubicBezTo>
                  <a:pt x="4363440" y="565528"/>
                  <a:pt x="3797355" y="314125"/>
                  <a:pt x="3245238" y="430990"/>
                </a:cubicBezTo>
                <a:cubicBezTo>
                  <a:pt x="2998395" y="155074"/>
                  <a:pt x="2645234" y="-1696"/>
                  <a:pt x="2275256" y="14"/>
                </a:cubicBezTo>
                <a:close/>
                <a:moveTo>
                  <a:pt x="2275256" y="334933"/>
                </a:moveTo>
                <a:lnTo>
                  <a:pt x="2273545" y="336643"/>
                </a:lnTo>
                <a:cubicBezTo>
                  <a:pt x="2500720" y="336643"/>
                  <a:pt x="2719059" y="415028"/>
                  <a:pt x="2893787" y="560112"/>
                </a:cubicBezTo>
                <a:cubicBezTo>
                  <a:pt x="2886661" y="563533"/>
                  <a:pt x="2872694" y="572369"/>
                  <a:pt x="2862433" y="577500"/>
                </a:cubicBezTo>
                <a:lnTo>
                  <a:pt x="1834872" y="1169237"/>
                </a:lnTo>
                <a:cubicBezTo>
                  <a:pt x="1782426" y="1198881"/>
                  <a:pt x="1751072" y="1254749"/>
                  <a:pt x="1751072" y="1315747"/>
                </a:cubicBezTo>
                <a:lnTo>
                  <a:pt x="1751072" y="2704734"/>
                </a:lnTo>
                <a:lnTo>
                  <a:pt x="1308978" y="2449910"/>
                </a:lnTo>
                <a:lnTo>
                  <a:pt x="1308978" y="1301780"/>
                </a:lnTo>
                <a:cubicBezTo>
                  <a:pt x="1308693" y="768475"/>
                  <a:pt x="1741095" y="335788"/>
                  <a:pt x="2275256" y="334933"/>
                </a:cubicBezTo>
                <a:close/>
                <a:moveTo>
                  <a:pt x="3512888" y="739401"/>
                </a:moveTo>
                <a:cubicBezTo>
                  <a:pt x="3859493" y="738831"/>
                  <a:pt x="4179875" y="923250"/>
                  <a:pt x="4352893" y="1223394"/>
                </a:cubicBezTo>
                <a:cubicBezTo>
                  <a:pt x="4464628" y="1418930"/>
                  <a:pt x="4506528" y="1647530"/>
                  <a:pt x="4468048" y="1869004"/>
                </a:cubicBezTo>
                <a:cubicBezTo>
                  <a:pt x="4460922" y="1863873"/>
                  <a:pt x="4447241" y="1856748"/>
                  <a:pt x="4438404" y="1851617"/>
                </a:cubicBezTo>
                <a:lnTo>
                  <a:pt x="3411130" y="1258169"/>
                </a:lnTo>
                <a:cubicBezTo>
                  <a:pt x="3358683" y="1228525"/>
                  <a:pt x="3294264" y="1228525"/>
                  <a:pt x="3241817" y="1258169"/>
                </a:cubicBezTo>
                <a:lnTo>
                  <a:pt x="2037819" y="1952805"/>
                </a:lnTo>
                <a:lnTo>
                  <a:pt x="2037819" y="1443158"/>
                </a:lnTo>
                <a:lnTo>
                  <a:pt x="3031745" y="869093"/>
                </a:lnTo>
                <a:cubicBezTo>
                  <a:pt x="3177969" y="784437"/>
                  <a:pt x="3343860" y="739686"/>
                  <a:pt x="3512888" y="739401"/>
                </a:cubicBezTo>
                <a:close/>
                <a:moveTo>
                  <a:pt x="971779" y="1266720"/>
                </a:moveTo>
                <a:lnTo>
                  <a:pt x="971779" y="2486395"/>
                </a:lnTo>
                <a:cubicBezTo>
                  <a:pt x="971779" y="2547393"/>
                  <a:pt x="1003133" y="2601551"/>
                  <a:pt x="1055580" y="2632905"/>
                </a:cubicBezTo>
                <a:lnTo>
                  <a:pt x="2257583" y="3325546"/>
                </a:lnTo>
                <a:lnTo>
                  <a:pt x="1813780" y="3582079"/>
                </a:lnTo>
                <a:lnTo>
                  <a:pt x="821279" y="3009724"/>
                </a:lnTo>
                <a:cubicBezTo>
                  <a:pt x="359519" y="2742359"/>
                  <a:pt x="201608" y="2152046"/>
                  <a:pt x="468403" y="1690571"/>
                </a:cubicBezTo>
                <a:cubicBezTo>
                  <a:pt x="581563" y="1495035"/>
                  <a:pt x="759426" y="1345105"/>
                  <a:pt x="971779" y="1266720"/>
                </a:cubicBezTo>
                <a:close/>
                <a:moveTo>
                  <a:pt x="3274597" y="1568860"/>
                </a:moveTo>
                <a:lnTo>
                  <a:pt x="4268807" y="2141215"/>
                </a:lnTo>
                <a:cubicBezTo>
                  <a:pt x="4731993" y="2408295"/>
                  <a:pt x="4889049" y="2998037"/>
                  <a:pt x="4621683" y="3460368"/>
                </a:cubicBezTo>
                <a:lnTo>
                  <a:pt x="4623394" y="3462078"/>
                </a:lnTo>
                <a:cubicBezTo>
                  <a:pt x="4509949" y="3657614"/>
                  <a:pt x="4331515" y="3807544"/>
                  <a:pt x="4120302" y="3884504"/>
                </a:cubicBezTo>
                <a:lnTo>
                  <a:pt x="4120302" y="2664544"/>
                </a:lnTo>
                <a:cubicBezTo>
                  <a:pt x="4120302" y="2603546"/>
                  <a:pt x="4088948" y="2547678"/>
                  <a:pt x="4036501" y="2518034"/>
                </a:cubicBezTo>
                <a:lnTo>
                  <a:pt x="2832789" y="1823398"/>
                </a:lnTo>
                <a:lnTo>
                  <a:pt x="3274597" y="1568860"/>
                </a:lnTo>
                <a:close/>
                <a:moveTo>
                  <a:pt x="2544331" y="1989290"/>
                </a:moveTo>
                <a:lnTo>
                  <a:pt x="3051127" y="2282309"/>
                </a:lnTo>
                <a:lnTo>
                  <a:pt x="3051127" y="2866920"/>
                </a:lnTo>
                <a:lnTo>
                  <a:pt x="2544331" y="3159939"/>
                </a:lnTo>
                <a:lnTo>
                  <a:pt x="2037534" y="2866920"/>
                </a:lnTo>
                <a:lnTo>
                  <a:pt x="2037534" y="2282309"/>
                </a:lnTo>
                <a:lnTo>
                  <a:pt x="2544331" y="1989290"/>
                </a:lnTo>
                <a:close/>
                <a:moveTo>
                  <a:pt x="3341010" y="2449910"/>
                </a:moveTo>
                <a:lnTo>
                  <a:pt x="3783103" y="2704734"/>
                </a:lnTo>
                <a:lnTo>
                  <a:pt x="3783103" y="3851154"/>
                </a:lnTo>
                <a:cubicBezTo>
                  <a:pt x="3783103" y="4385030"/>
                  <a:pt x="3349847" y="4818001"/>
                  <a:pt x="2816827" y="4818001"/>
                </a:cubicBezTo>
                <a:lnTo>
                  <a:pt x="2816827" y="4816291"/>
                </a:lnTo>
                <a:cubicBezTo>
                  <a:pt x="2591362" y="4816291"/>
                  <a:pt x="2371313" y="4737621"/>
                  <a:pt x="2198295" y="4592822"/>
                </a:cubicBezTo>
                <a:cubicBezTo>
                  <a:pt x="2205421" y="4589401"/>
                  <a:pt x="2221098" y="4580565"/>
                  <a:pt x="2229650" y="4575435"/>
                </a:cubicBezTo>
                <a:lnTo>
                  <a:pt x="3256924" y="3983982"/>
                </a:lnTo>
                <a:cubicBezTo>
                  <a:pt x="3309371" y="3954338"/>
                  <a:pt x="3342435" y="3898471"/>
                  <a:pt x="3340725" y="3837473"/>
                </a:cubicBezTo>
                <a:lnTo>
                  <a:pt x="3341010" y="2449910"/>
                </a:lnTo>
                <a:close/>
                <a:moveTo>
                  <a:pt x="3052552" y="3200414"/>
                </a:moveTo>
                <a:lnTo>
                  <a:pt x="3052552" y="3710061"/>
                </a:lnTo>
                <a:lnTo>
                  <a:pt x="2058342" y="4282416"/>
                </a:lnTo>
                <a:cubicBezTo>
                  <a:pt x="1595156" y="4547786"/>
                  <a:pt x="1004843" y="4390730"/>
                  <a:pt x="737478" y="3929825"/>
                </a:cubicBezTo>
                <a:lnTo>
                  <a:pt x="739189" y="3929825"/>
                </a:lnTo>
                <a:cubicBezTo>
                  <a:pt x="625744" y="3735999"/>
                  <a:pt x="585269" y="3505689"/>
                  <a:pt x="623749" y="3284215"/>
                </a:cubicBezTo>
                <a:cubicBezTo>
                  <a:pt x="630875" y="3289346"/>
                  <a:pt x="644841" y="3296471"/>
                  <a:pt x="653392" y="3301602"/>
                </a:cubicBezTo>
                <a:lnTo>
                  <a:pt x="1680667" y="3895050"/>
                </a:lnTo>
                <a:cubicBezTo>
                  <a:pt x="1733114" y="3924694"/>
                  <a:pt x="1797533" y="3924694"/>
                  <a:pt x="1849979" y="3895050"/>
                </a:cubicBezTo>
                <a:lnTo>
                  <a:pt x="3052552" y="3200414"/>
                </a:lnTo>
                <a:close/>
              </a:path>
            </a:pathLst>
          </a:custGeom>
          <a:solidFill>
            <a:srgbClr val="FFFFFF"/>
          </a:solidFill>
          <a:ln w="2850"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000000"/>
              </a:solidFill>
              <a:effectLst/>
              <a:uLnTx/>
              <a:uFillTx/>
              <a:latin typeface="Segoe UI Semibold" panose="020B0702040204020203" pitchFamily="34" charset="0"/>
              <a:ea typeface="+mn-ea"/>
              <a:cs typeface="+mn-cs"/>
            </a:endParaRPr>
          </a:p>
        </p:txBody>
      </p:sp>
      <p:pic>
        <p:nvPicPr>
          <p:cNvPr id="128" name="Picture 8">
            <a:extLst>
              <a:ext uri="{FF2B5EF4-FFF2-40B4-BE49-F238E27FC236}">
                <a16:creationId xmlns:a16="http://schemas.microsoft.com/office/drawing/2014/main" id="{38D89415-C883-DAC4-FD35-D968D87D8314}"/>
              </a:ext>
              <a:ext uri="{C183D7F6-B498-43B3-948B-1728B52AA6E4}">
                <adec:decorative xmlns:adec="http://schemas.microsoft.com/office/drawing/2017/decorative" val="1"/>
              </a:ext>
            </a:extLst>
          </p:cNvPr>
          <p:cNvPicPr>
            <a:picLocks noChangeAspect="1" noChangeArrowheads="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76419" y="4759376"/>
            <a:ext cx="330038" cy="330038"/>
          </a:xfrm>
          <a:prstGeom prst="rect">
            <a:avLst/>
          </a:prstGeom>
          <a:noFill/>
          <a:extLst>
            <a:ext uri="{909E8E84-426E-40DD-AFC4-6F175D3DCCD1}">
              <a14:hiddenFill xmlns:a14="http://schemas.microsoft.com/office/drawing/2010/main">
                <a:solidFill>
                  <a:srgbClr val="FFFFFF"/>
                </a:solidFill>
              </a14:hiddenFill>
            </a:ext>
          </a:extLst>
        </p:spPr>
      </p:pic>
      <p:pic>
        <p:nvPicPr>
          <p:cNvPr id="129" name="Picture 2">
            <a:extLst>
              <a:ext uri="{FF2B5EF4-FFF2-40B4-BE49-F238E27FC236}">
                <a16:creationId xmlns:a16="http://schemas.microsoft.com/office/drawing/2014/main" id="{4D56966C-B8C0-5221-0DF1-7B42D259B383}"/>
              </a:ext>
              <a:ext uri="{C183D7F6-B498-43B3-948B-1728B52AA6E4}">
                <adec:decorative xmlns:adec="http://schemas.microsoft.com/office/drawing/2017/decorative" val="1"/>
              </a:ext>
            </a:extLst>
          </p:cNvPr>
          <p:cNvPicPr>
            <a:picLocks noChangeAspect="1" noChangeArrowheads="1"/>
          </p:cNvPicPr>
          <p:nvPr/>
        </p:nvPicPr>
        <p:blipFill>
          <a:blip r:embed="rId12">
            <a:lum bright="70000" contrast="-70000"/>
            <a:extLst>
              <a:ext uri="{28A0092B-C50C-407E-A947-70E740481C1C}">
                <a14:useLocalDpi xmlns:a14="http://schemas.microsoft.com/office/drawing/2010/main" val="0"/>
              </a:ext>
            </a:extLst>
          </a:blip>
          <a:srcRect/>
          <a:stretch>
            <a:fillRect/>
          </a:stretch>
        </p:blipFill>
        <p:spPr bwMode="auto">
          <a:xfrm>
            <a:off x="5774258" y="3773864"/>
            <a:ext cx="334360" cy="229496"/>
          </a:xfrm>
          <a:prstGeom prst="rect">
            <a:avLst/>
          </a:prstGeom>
          <a:noFill/>
          <a:extLst>
            <a:ext uri="{909E8E84-426E-40DD-AFC4-6F175D3DCCD1}">
              <a14:hiddenFill xmlns:a14="http://schemas.microsoft.com/office/drawing/2010/main">
                <a:solidFill>
                  <a:srgbClr val="FFFFFF"/>
                </a:solidFill>
              </a14:hiddenFill>
            </a:ext>
          </a:extLst>
        </p:spPr>
      </p:pic>
      <p:sp>
        <p:nvSpPr>
          <p:cNvPr id="131" name="TextBox 130">
            <a:extLst>
              <a:ext uri="{FF2B5EF4-FFF2-40B4-BE49-F238E27FC236}">
                <a16:creationId xmlns:a16="http://schemas.microsoft.com/office/drawing/2014/main" id="{C6C014E6-5089-D34C-1213-F311831D7788}"/>
              </a:ext>
              <a:ext uri="{C183D7F6-B498-43B3-948B-1728B52AA6E4}">
                <adec:decorative xmlns:adec="http://schemas.microsoft.com/office/drawing/2017/decorative" val="1"/>
              </a:ext>
            </a:extLst>
          </p:cNvPr>
          <p:cNvSpPr txBox="1"/>
          <p:nvPr/>
        </p:nvSpPr>
        <p:spPr>
          <a:xfrm>
            <a:off x="5678586" y="5489444"/>
            <a:ext cx="525705" cy="184666"/>
          </a:xfrm>
          <a:prstGeom prst="rect">
            <a:avLst/>
          </a:prstGeom>
          <a:noFill/>
        </p:spPr>
        <p:txBody>
          <a:bodyPr wrap="square" lIns="0" tIns="0" rIns="0" bIns="0" rtlCol="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50" normalizeH="0" baseline="0" noProof="0">
                <a:ln w="3175">
                  <a:noFill/>
                </a:ln>
                <a:solidFill>
                  <a:srgbClr val="FFFFFF"/>
                </a:solidFill>
                <a:effectLst/>
                <a:uLnTx/>
                <a:uFillTx/>
                <a:latin typeface="Segoe UI Semibold" panose="020B0702040204020203" pitchFamily="34" charset="0"/>
                <a:ea typeface="+mn-ea"/>
                <a:cs typeface="Segoe UI" pitchFamily="34" charset="0"/>
              </a:rPr>
              <a:t>…</a:t>
            </a:r>
          </a:p>
        </p:txBody>
      </p:sp>
      <p:pic>
        <p:nvPicPr>
          <p:cNvPr id="133" name="Picture 4">
            <a:extLst>
              <a:ext uri="{FF2B5EF4-FFF2-40B4-BE49-F238E27FC236}">
                <a16:creationId xmlns:a16="http://schemas.microsoft.com/office/drawing/2014/main" id="{BA20B1CD-5468-C2F3-3208-15C394A6367A}"/>
              </a:ext>
              <a:ext uri="{C183D7F6-B498-43B3-948B-1728B52AA6E4}">
                <adec:decorative xmlns:adec="http://schemas.microsoft.com/office/drawing/2017/decorative" val="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802680" y="4097511"/>
            <a:ext cx="312255" cy="311895"/>
          </a:xfrm>
          <a:prstGeom prst="rect">
            <a:avLst/>
          </a:prstGeom>
          <a:noFill/>
          <a:extLst>
            <a:ext uri="{909E8E84-426E-40DD-AFC4-6F175D3DCCD1}">
              <a14:hiddenFill xmlns:a14="http://schemas.microsoft.com/office/drawing/2010/main">
                <a:solidFill>
                  <a:srgbClr val="FFFFFF"/>
                </a:solidFill>
              </a14:hiddenFill>
            </a:ext>
          </a:extLst>
        </p:spPr>
      </p:pic>
      <p:pic>
        <p:nvPicPr>
          <p:cNvPr id="135" name="Graphic 134">
            <a:extLst>
              <a:ext uri="{FF2B5EF4-FFF2-40B4-BE49-F238E27FC236}">
                <a16:creationId xmlns:a16="http://schemas.microsoft.com/office/drawing/2014/main" id="{9BD273FE-6852-AEA6-4680-27A39DBA4168}"/>
              </a:ext>
              <a:ext uri="{C183D7F6-B498-43B3-948B-1728B52AA6E4}">
                <adec:decorative xmlns:adec="http://schemas.microsoft.com/office/drawing/2017/decorative" val="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485245" y="5406878"/>
            <a:ext cx="802800" cy="802800"/>
          </a:xfrm>
          <a:prstGeom prst="rect">
            <a:avLst/>
          </a:prstGeom>
        </p:spPr>
      </p:pic>
      <p:sp>
        <p:nvSpPr>
          <p:cNvPr id="141" name="Rectangle: Top Corners Rounded 140">
            <a:extLst>
              <a:ext uri="{FF2B5EF4-FFF2-40B4-BE49-F238E27FC236}">
                <a16:creationId xmlns:a16="http://schemas.microsoft.com/office/drawing/2014/main" id="{2718CC91-734F-A185-C8EF-0A2F1ABBB143}"/>
              </a:ext>
              <a:ext uri="{C183D7F6-B498-43B3-948B-1728B52AA6E4}">
                <adec:decorative xmlns:adec="http://schemas.microsoft.com/office/drawing/2017/decorative" val="1"/>
              </a:ext>
            </a:extLst>
          </p:cNvPr>
          <p:cNvSpPr/>
          <p:nvPr/>
        </p:nvSpPr>
        <p:spPr bwMode="auto">
          <a:xfrm>
            <a:off x="2439442" y="1118099"/>
            <a:ext cx="2247856" cy="425275"/>
          </a:xfrm>
          <a:prstGeom prst="round2SameRect">
            <a:avLst>
              <a:gd name="adj1" fmla="val 40889"/>
              <a:gd name="adj2" fmla="val 0"/>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36000" rIns="0" bIns="0" rtlCol="0" anchor="t">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14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Azure API Management</a:t>
            </a:r>
          </a:p>
        </p:txBody>
      </p:sp>
      <p:sp>
        <p:nvSpPr>
          <p:cNvPr id="142" name="Rectangle: Rounded Corners 141">
            <a:extLst>
              <a:ext uri="{FF2B5EF4-FFF2-40B4-BE49-F238E27FC236}">
                <a16:creationId xmlns:a16="http://schemas.microsoft.com/office/drawing/2014/main" id="{8CA086DB-E875-60DD-4DED-559905ECEEAF}"/>
              </a:ext>
              <a:ext uri="{C183D7F6-B498-43B3-948B-1728B52AA6E4}">
                <adec:decorative xmlns:adec="http://schemas.microsoft.com/office/drawing/2017/decorative" val="1"/>
              </a:ext>
            </a:extLst>
          </p:cNvPr>
          <p:cNvSpPr/>
          <p:nvPr/>
        </p:nvSpPr>
        <p:spPr bwMode="auto">
          <a:xfrm>
            <a:off x="2122477" y="1543374"/>
            <a:ext cx="2881786" cy="2711208"/>
          </a:xfrm>
          <a:prstGeom prst="roundRect">
            <a:avLst>
              <a:gd name="adj" fmla="val 7021"/>
            </a:avLst>
          </a:prstGeom>
          <a:solidFill>
            <a:srgbClr val="111010"/>
          </a:solidFill>
          <a:ln w="12700" cap="rnd">
            <a:solidFill>
              <a:srgbClr val="242424"/>
            </a:solidFill>
            <a:headEnd type="none" w="lg" len="sm"/>
            <a:tailEnd type="none" w="lg" len="sm"/>
          </a:ln>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49" rtl="0" eaLnBrk="1" fontAlgn="base" latinLnBrk="0" hangingPunct="1">
              <a:lnSpc>
                <a:spcPct val="100000"/>
              </a:lnSpc>
              <a:spcBef>
                <a:spcPts val="0"/>
              </a:spcBef>
              <a:spcAft>
                <a:spcPct val="0"/>
              </a:spcAft>
              <a:buClrTx/>
              <a:buSzTx/>
              <a:buFontTx/>
              <a:buNone/>
              <a:tabLst/>
              <a:defRPr/>
            </a:pPr>
            <a:endPar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endParaRPr>
          </a:p>
        </p:txBody>
      </p:sp>
      <p:pic>
        <p:nvPicPr>
          <p:cNvPr id="143" name="Picture 142">
            <a:extLst>
              <a:ext uri="{FF2B5EF4-FFF2-40B4-BE49-F238E27FC236}">
                <a16:creationId xmlns:a16="http://schemas.microsoft.com/office/drawing/2014/main" id="{4EF1A262-172D-56E5-1F37-FDA9FCDBA5B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3304602" y="1913264"/>
            <a:ext cx="517536" cy="490382"/>
          </a:xfrm>
          <a:prstGeom prst="rect">
            <a:avLst/>
          </a:prstGeom>
        </p:spPr>
      </p:pic>
      <p:cxnSp>
        <p:nvCxnSpPr>
          <p:cNvPr id="145" name="Straight Connector 144">
            <a:extLst>
              <a:ext uri="{FF2B5EF4-FFF2-40B4-BE49-F238E27FC236}">
                <a16:creationId xmlns:a16="http://schemas.microsoft.com/office/drawing/2014/main" id="{1A5B4CF8-C9C1-816C-2BE6-2A41F57C15F6}"/>
              </a:ext>
              <a:ext uri="{C183D7F6-B498-43B3-948B-1728B52AA6E4}">
                <adec:decorative xmlns:adec="http://schemas.microsoft.com/office/drawing/2017/decorative" val="1"/>
              </a:ext>
            </a:extLst>
          </p:cNvPr>
          <p:cNvCxnSpPr>
            <a:cxnSpLocks/>
          </p:cNvCxnSpPr>
          <p:nvPr/>
        </p:nvCxnSpPr>
        <p:spPr>
          <a:xfrm flipH="1">
            <a:off x="3451150" y="2962408"/>
            <a:ext cx="0" cy="209965"/>
          </a:xfrm>
          <a:prstGeom prst="line">
            <a:avLst/>
          </a:prstGeom>
          <a:noFill/>
          <a:ln w="12700" cap="flat" cmpd="sng" algn="ctr">
            <a:solidFill>
              <a:schemeClr val="tx1"/>
            </a:solidFill>
            <a:prstDash val="solid"/>
            <a:miter lim="800000"/>
            <a:tailEnd type="arrow" w="med" len="sm"/>
          </a:ln>
          <a:effectLst/>
        </p:spPr>
      </p:cxnSp>
      <p:sp>
        <p:nvSpPr>
          <p:cNvPr id="66" name="Rectangle: Rounded Corners 65">
            <a:extLst>
              <a:ext uri="{FF2B5EF4-FFF2-40B4-BE49-F238E27FC236}">
                <a16:creationId xmlns:a16="http://schemas.microsoft.com/office/drawing/2014/main" id="{C3B851CE-B5E8-C31E-91E5-392F14EC65F3}"/>
              </a:ext>
              <a:ext uri="{C183D7F6-B498-43B3-948B-1728B52AA6E4}">
                <adec:decorative xmlns:adec="http://schemas.microsoft.com/office/drawing/2017/decorative" val="1"/>
              </a:ext>
            </a:extLst>
          </p:cNvPr>
          <p:cNvSpPr/>
          <p:nvPr/>
        </p:nvSpPr>
        <p:spPr>
          <a:xfrm>
            <a:off x="2234913" y="2622651"/>
            <a:ext cx="2656914" cy="1441550"/>
          </a:xfrm>
          <a:prstGeom prst="roundRect">
            <a:avLst>
              <a:gd name="adj" fmla="val 5552"/>
            </a:avLst>
          </a:prstGeom>
          <a:gradFill flip="none" rotWithShape="1">
            <a:gsLst>
              <a:gs pos="0">
                <a:srgbClr val="F65567"/>
              </a:gs>
              <a:gs pos="16000">
                <a:srgbClr val="7656AD"/>
              </a:gs>
              <a:gs pos="65000">
                <a:srgbClr val="0A6BBA"/>
              </a:gs>
              <a:gs pos="90000">
                <a:srgbClr val="318581"/>
              </a:gs>
            </a:gsLst>
            <a:lin ang="13500000" scaled="0"/>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rPr>
              <a:t>Content safety policies</a:t>
            </a:r>
          </a:p>
        </p:txBody>
      </p:sp>
      <p:sp>
        <p:nvSpPr>
          <p:cNvPr id="84" name="Rectangle: Rounded Corners 83">
            <a:extLst>
              <a:ext uri="{FF2B5EF4-FFF2-40B4-BE49-F238E27FC236}">
                <a16:creationId xmlns:a16="http://schemas.microsoft.com/office/drawing/2014/main" id="{A275C04A-1604-FC5C-AC58-DDB8918EA8FA}"/>
              </a:ext>
              <a:ext uri="{C183D7F6-B498-43B3-948B-1728B52AA6E4}">
                <adec:decorative xmlns:adec="http://schemas.microsoft.com/office/drawing/2017/decorative" val="1"/>
              </a:ext>
            </a:extLst>
          </p:cNvPr>
          <p:cNvSpPr/>
          <p:nvPr/>
        </p:nvSpPr>
        <p:spPr>
          <a:xfrm>
            <a:off x="2367982" y="3556361"/>
            <a:ext cx="2390776" cy="362305"/>
          </a:xfrm>
          <a:prstGeom prst="roundRect">
            <a:avLst>
              <a:gd name="adj" fmla="val 50000"/>
            </a:avLst>
          </a:prstGeom>
          <a:solidFill>
            <a:srgbClr val="F4F4F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w="3175">
                  <a:noFill/>
                </a:ln>
                <a:solidFill>
                  <a:srgbClr val="000000"/>
                </a:solidFill>
                <a:effectLst/>
                <a:uLnTx/>
                <a:uFillTx/>
                <a:latin typeface="Segoe UI Variable Display Semibold" pitchFamily="2" charset="0"/>
                <a:ea typeface="+mn-ea"/>
                <a:cs typeface="Segoe UI" pitchFamily="34" charset="0"/>
              </a:rPr>
              <a:t>Logs &amp; metrics</a:t>
            </a:r>
          </a:p>
        </p:txBody>
      </p:sp>
      <p:grpSp>
        <p:nvGrpSpPr>
          <p:cNvPr id="165" name="Group 164">
            <a:extLst>
              <a:ext uri="{FF2B5EF4-FFF2-40B4-BE49-F238E27FC236}">
                <a16:creationId xmlns:a16="http://schemas.microsoft.com/office/drawing/2014/main" id="{4BDCC064-1E00-EBF2-DB86-CFC8075DC963}"/>
              </a:ext>
              <a:ext uri="{C183D7F6-B498-43B3-948B-1728B52AA6E4}">
                <adec:decorative xmlns:adec="http://schemas.microsoft.com/office/drawing/2017/decorative" val="1"/>
              </a:ext>
            </a:extLst>
          </p:cNvPr>
          <p:cNvGrpSpPr/>
          <p:nvPr/>
        </p:nvGrpSpPr>
        <p:grpSpPr>
          <a:xfrm>
            <a:off x="758620" y="2962111"/>
            <a:ext cx="1270206" cy="762630"/>
            <a:chOff x="758620" y="3068875"/>
            <a:chExt cx="1270206" cy="762630"/>
          </a:xfrm>
        </p:grpSpPr>
        <p:cxnSp>
          <p:nvCxnSpPr>
            <p:cNvPr id="13" name="Straight Connector 12">
              <a:extLst>
                <a:ext uri="{FF2B5EF4-FFF2-40B4-BE49-F238E27FC236}">
                  <a16:creationId xmlns:a16="http://schemas.microsoft.com/office/drawing/2014/main" id="{AC0B1D07-5B3C-B16C-FE98-9AC734B567AB}"/>
                </a:ext>
              </a:extLst>
            </p:cNvPr>
            <p:cNvCxnSpPr>
              <a:cxnSpLocks/>
            </p:cNvCxnSpPr>
            <p:nvPr/>
          </p:nvCxnSpPr>
          <p:spPr>
            <a:xfrm>
              <a:off x="758620" y="3250028"/>
              <a:ext cx="1270206" cy="0"/>
            </a:xfrm>
            <a:prstGeom prst="line">
              <a:avLst/>
            </a:prstGeom>
            <a:noFill/>
            <a:ln w="15875" cap="flat" cmpd="sng" algn="ctr">
              <a:solidFill>
                <a:schemeClr val="tx1"/>
              </a:solidFill>
              <a:prstDash val="solid"/>
              <a:miter lim="800000"/>
              <a:tailEnd type="arrow" w="med" len="sm"/>
            </a:ln>
            <a:effectLst/>
          </p:spPr>
        </p:cxnSp>
        <p:cxnSp>
          <p:nvCxnSpPr>
            <p:cNvPr id="152" name="Straight Connector 151">
              <a:extLst>
                <a:ext uri="{FF2B5EF4-FFF2-40B4-BE49-F238E27FC236}">
                  <a16:creationId xmlns:a16="http://schemas.microsoft.com/office/drawing/2014/main" id="{0B565604-E0F3-72EE-45A9-5BE55B6DD989}"/>
                </a:ext>
              </a:extLst>
            </p:cNvPr>
            <p:cNvCxnSpPr>
              <a:cxnSpLocks/>
            </p:cNvCxnSpPr>
            <p:nvPr/>
          </p:nvCxnSpPr>
          <p:spPr>
            <a:xfrm flipH="1">
              <a:off x="758620" y="3650352"/>
              <a:ext cx="1270206" cy="0"/>
            </a:xfrm>
            <a:prstGeom prst="line">
              <a:avLst/>
            </a:prstGeom>
            <a:noFill/>
            <a:ln w="15875" cap="flat" cmpd="sng" algn="ctr">
              <a:solidFill>
                <a:schemeClr val="tx1"/>
              </a:solidFill>
              <a:prstDash val="solid"/>
              <a:miter lim="800000"/>
              <a:tailEnd type="arrow" w="med" len="sm"/>
            </a:ln>
            <a:effectLst/>
          </p:spPr>
        </p:cxnSp>
        <p:sp>
          <p:nvSpPr>
            <p:cNvPr id="151" name="Rectangle: Rounded Corners 150">
              <a:extLst>
                <a:ext uri="{FF2B5EF4-FFF2-40B4-BE49-F238E27FC236}">
                  <a16:creationId xmlns:a16="http://schemas.microsoft.com/office/drawing/2014/main" id="{0E1568E6-B985-639C-BFED-33FC3368C315}"/>
                </a:ext>
                <a:ext uri="{C183D7F6-B498-43B3-948B-1728B52AA6E4}">
                  <adec:decorative xmlns:adec="http://schemas.microsoft.com/office/drawing/2017/decorative" val="1"/>
                </a:ext>
              </a:extLst>
            </p:cNvPr>
            <p:cNvSpPr/>
            <p:nvPr/>
          </p:nvSpPr>
          <p:spPr>
            <a:xfrm>
              <a:off x="919377" y="3469200"/>
              <a:ext cx="928474" cy="362305"/>
            </a:xfrm>
            <a:prstGeom prst="roundRect">
              <a:avLst>
                <a:gd name="adj" fmla="val 0"/>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Completion</a:t>
              </a:r>
            </a:p>
          </p:txBody>
        </p:sp>
        <p:sp>
          <p:nvSpPr>
            <p:cNvPr id="19" name="Rectangle: Rounded Corners 18">
              <a:extLst>
                <a:ext uri="{FF2B5EF4-FFF2-40B4-BE49-F238E27FC236}">
                  <a16:creationId xmlns:a16="http://schemas.microsoft.com/office/drawing/2014/main" id="{38B3FEC2-09A6-0C4A-215A-7C5F83507DDC}"/>
                </a:ext>
                <a:ext uri="{C183D7F6-B498-43B3-948B-1728B52AA6E4}">
                  <adec:decorative xmlns:adec="http://schemas.microsoft.com/office/drawing/2017/decorative" val="1"/>
                </a:ext>
              </a:extLst>
            </p:cNvPr>
            <p:cNvSpPr/>
            <p:nvPr/>
          </p:nvSpPr>
          <p:spPr>
            <a:xfrm>
              <a:off x="1050876" y="3068875"/>
              <a:ext cx="663624" cy="362305"/>
            </a:xfrm>
            <a:prstGeom prst="roundRect">
              <a:avLst>
                <a:gd name="adj" fmla="val 0"/>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Variable Display" pitchFamily="2" charset="0"/>
                  <a:ea typeface="+mn-ea"/>
                  <a:cs typeface="+mn-cs"/>
                </a:rPr>
                <a:t>Prompt</a:t>
              </a:r>
            </a:p>
          </p:txBody>
        </p:sp>
      </p:grpSp>
      <p:grpSp>
        <p:nvGrpSpPr>
          <p:cNvPr id="156" name="Group 155">
            <a:extLst>
              <a:ext uri="{FF2B5EF4-FFF2-40B4-BE49-F238E27FC236}">
                <a16:creationId xmlns:a16="http://schemas.microsoft.com/office/drawing/2014/main" id="{DFED8297-5FD1-91C9-1A3F-1DCF82446E46}"/>
              </a:ext>
              <a:ext uri="{C183D7F6-B498-43B3-948B-1728B52AA6E4}">
                <adec:decorative xmlns:adec="http://schemas.microsoft.com/office/drawing/2017/decorative" val="1"/>
              </a:ext>
            </a:extLst>
          </p:cNvPr>
          <p:cNvGrpSpPr/>
          <p:nvPr/>
        </p:nvGrpSpPr>
        <p:grpSpPr>
          <a:xfrm>
            <a:off x="5025048" y="3261093"/>
            <a:ext cx="247208" cy="164667"/>
            <a:chOff x="4022835" y="2726027"/>
            <a:chExt cx="1270206" cy="400324"/>
          </a:xfrm>
        </p:grpSpPr>
        <p:cxnSp>
          <p:nvCxnSpPr>
            <p:cNvPr id="154" name="Straight Connector 153">
              <a:extLst>
                <a:ext uri="{FF2B5EF4-FFF2-40B4-BE49-F238E27FC236}">
                  <a16:creationId xmlns:a16="http://schemas.microsoft.com/office/drawing/2014/main" id="{2A36C4BE-B20F-DE08-4237-594B62079A3C}"/>
                </a:ext>
              </a:extLst>
            </p:cNvPr>
            <p:cNvCxnSpPr>
              <a:cxnSpLocks/>
            </p:cNvCxnSpPr>
            <p:nvPr/>
          </p:nvCxnSpPr>
          <p:spPr>
            <a:xfrm>
              <a:off x="4022835" y="2726027"/>
              <a:ext cx="1270206" cy="0"/>
            </a:xfrm>
            <a:prstGeom prst="line">
              <a:avLst/>
            </a:prstGeom>
            <a:noFill/>
            <a:ln w="15875" cap="flat" cmpd="sng" algn="ctr">
              <a:solidFill>
                <a:schemeClr val="tx1"/>
              </a:solidFill>
              <a:prstDash val="solid"/>
              <a:miter lim="800000"/>
              <a:tailEnd type="arrow" w="med" len="sm"/>
            </a:ln>
            <a:effectLst/>
          </p:spPr>
        </p:cxnSp>
        <p:cxnSp>
          <p:nvCxnSpPr>
            <p:cNvPr id="155" name="Straight Connector 154">
              <a:extLst>
                <a:ext uri="{FF2B5EF4-FFF2-40B4-BE49-F238E27FC236}">
                  <a16:creationId xmlns:a16="http://schemas.microsoft.com/office/drawing/2014/main" id="{EE391489-BA33-1B51-5400-10D7EAAF9689}"/>
                </a:ext>
              </a:extLst>
            </p:cNvPr>
            <p:cNvCxnSpPr>
              <a:cxnSpLocks/>
            </p:cNvCxnSpPr>
            <p:nvPr/>
          </p:nvCxnSpPr>
          <p:spPr>
            <a:xfrm flipH="1">
              <a:off x="4022835" y="3126351"/>
              <a:ext cx="1270206" cy="0"/>
            </a:xfrm>
            <a:prstGeom prst="line">
              <a:avLst/>
            </a:prstGeom>
            <a:noFill/>
            <a:ln w="15875" cap="flat" cmpd="sng" algn="ctr">
              <a:solidFill>
                <a:schemeClr val="tx1"/>
              </a:solidFill>
              <a:prstDash val="solid"/>
              <a:miter lim="800000"/>
              <a:tailEnd type="arrow" w="med" len="sm"/>
            </a:ln>
            <a:effectLst/>
          </p:spPr>
        </p:cxnSp>
      </p:grpSp>
      <p:cxnSp>
        <p:nvCxnSpPr>
          <p:cNvPr id="158" name="Connector: Elbow 157">
            <a:extLst>
              <a:ext uri="{FF2B5EF4-FFF2-40B4-BE49-F238E27FC236}">
                <a16:creationId xmlns:a16="http://schemas.microsoft.com/office/drawing/2014/main" id="{1F5BC9AB-52B4-27AF-9EEC-25F82FA38F79}"/>
              </a:ext>
              <a:ext uri="{C183D7F6-B498-43B3-948B-1728B52AA6E4}">
                <adec:decorative xmlns:adec="http://schemas.microsoft.com/office/drawing/2017/decorative" val="1"/>
              </a:ext>
            </a:extLst>
          </p:cNvPr>
          <p:cNvCxnSpPr>
            <a:cxnSpLocks/>
            <a:stCxn id="159" idx="0"/>
          </p:cNvCxnSpPr>
          <p:nvPr/>
        </p:nvCxnSpPr>
        <p:spPr>
          <a:xfrm rot="5400000" flipH="1" flipV="1">
            <a:off x="4374093" y="1707407"/>
            <a:ext cx="727604" cy="1110290"/>
          </a:xfrm>
          <a:prstGeom prst="bentConnector2">
            <a:avLst/>
          </a:prstGeom>
          <a:noFill/>
          <a:ln w="15875" cap="flat" cmpd="sng" algn="ctr">
            <a:solidFill>
              <a:schemeClr val="tx1"/>
            </a:solidFill>
            <a:prstDash val="solid"/>
            <a:miter lim="800000"/>
            <a:tailEnd type="arrow" w="med" len="sm"/>
          </a:ln>
          <a:effectLst/>
        </p:spPr>
      </p:cxnSp>
      <p:sp>
        <p:nvSpPr>
          <p:cNvPr id="159" name="Rectangle 158">
            <a:extLst>
              <a:ext uri="{FF2B5EF4-FFF2-40B4-BE49-F238E27FC236}">
                <a16:creationId xmlns:a16="http://schemas.microsoft.com/office/drawing/2014/main" id="{05DF9DE4-5022-95BE-9256-832DF29ABC18}"/>
              </a:ext>
              <a:ext uri="{C183D7F6-B498-43B3-948B-1728B52AA6E4}">
                <adec:decorative xmlns:adec="http://schemas.microsoft.com/office/drawing/2017/decorative" val="1"/>
              </a:ext>
            </a:extLst>
          </p:cNvPr>
          <p:cNvSpPr/>
          <p:nvPr/>
        </p:nvSpPr>
        <p:spPr bwMode="auto">
          <a:xfrm>
            <a:off x="3959942" y="2626354"/>
            <a:ext cx="445616" cy="31743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E"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61" name="Rectangle 160">
            <a:extLst>
              <a:ext uri="{FF2B5EF4-FFF2-40B4-BE49-F238E27FC236}">
                <a16:creationId xmlns:a16="http://schemas.microsoft.com/office/drawing/2014/main" id="{3C4777A5-7DDB-F1FB-3CFF-B4983A5DD5E5}"/>
              </a:ext>
              <a:ext uri="{C183D7F6-B498-43B3-948B-1728B52AA6E4}">
                <adec:decorative xmlns:adec="http://schemas.microsoft.com/office/drawing/2017/decorative" val="1"/>
              </a:ext>
            </a:extLst>
          </p:cNvPr>
          <p:cNvSpPr/>
          <p:nvPr/>
        </p:nvSpPr>
        <p:spPr bwMode="auto">
          <a:xfrm>
            <a:off x="4092677" y="2626354"/>
            <a:ext cx="445616" cy="31743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E"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62" name="Rectangle 161">
            <a:extLst>
              <a:ext uri="{FF2B5EF4-FFF2-40B4-BE49-F238E27FC236}">
                <a16:creationId xmlns:a16="http://schemas.microsoft.com/office/drawing/2014/main" id="{65E01213-0F4A-9D7D-3ABE-E9CF92DC21DD}"/>
              </a:ext>
              <a:ext uri="{C183D7F6-B498-43B3-948B-1728B52AA6E4}">
                <adec:decorative xmlns:adec="http://schemas.microsoft.com/office/drawing/2017/decorative" val="1"/>
              </a:ext>
            </a:extLst>
          </p:cNvPr>
          <p:cNvSpPr/>
          <p:nvPr/>
        </p:nvSpPr>
        <p:spPr bwMode="auto">
          <a:xfrm>
            <a:off x="5301896" y="1968280"/>
            <a:ext cx="445616" cy="31743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IE"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cxnSp>
        <p:nvCxnSpPr>
          <p:cNvPr id="164" name="Connector: Elbow 163">
            <a:extLst>
              <a:ext uri="{FF2B5EF4-FFF2-40B4-BE49-F238E27FC236}">
                <a16:creationId xmlns:a16="http://schemas.microsoft.com/office/drawing/2014/main" id="{E120D72D-5B46-DF20-8B83-5A3BB8CFA676}"/>
              </a:ext>
              <a:ext uri="{C183D7F6-B498-43B3-948B-1728B52AA6E4}">
                <adec:decorative xmlns:adec="http://schemas.microsoft.com/office/drawing/2017/decorative" val="1"/>
              </a:ext>
            </a:extLst>
          </p:cNvPr>
          <p:cNvCxnSpPr>
            <a:stCxn id="162" idx="1"/>
            <a:endCxn id="161" idx="0"/>
          </p:cNvCxnSpPr>
          <p:nvPr/>
        </p:nvCxnSpPr>
        <p:spPr>
          <a:xfrm rot="10800000" flipV="1">
            <a:off x="4315486" y="2126996"/>
            <a:ext cx="986411" cy="499357"/>
          </a:xfrm>
          <a:prstGeom prst="bentConnector2">
            <a:avLst/>
          </a:prstGeom>
          <a:solidFill>
            <a:srgbClr val="000000"/>
          </a:solidFill>
          <a:ln w="12700" cap="rnd">
            <a:gradFill flip="none" rotWithShape="1">
              <a:gsLst>
                <a:gs pos="0">
                  <a:srgbClr val="F97382"/>
                </a:gs>
                <a:gs pos="32000">
                  <a:srgbClr val="A58AD4"/>
                </a:gs>
                <a:gs pos="100000">
                  <a:srgbClr val="41AFA1"/>
                </a:gs>
                <a:gs pos="68000">
                  <a:srgbClr val="46A0DE"/>
                </a:gs>
              </a:gsLst>
              <a:lin ang="10800000" scaled="1"/>
              <a:tileRect/>
            </a:gradFill>
            <a:headEnd type="none" w="lg" len="sm"/>
            <a:tailEnd type="arrow" w="med" len="sm"/>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58168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750"/>
                                        <p:tgtEl>
                                          <p:spTgt spid="34"/>
                                        </p:tgtEl>
                                      </p:cBhvr>
                                    </p:animEffect>
                                  </p:childTnLst>
                                </p:cTn>
                              </p:par>
                              <p:par>
                                <p:cTn id="11" presetID="42" presetClass="path" presetSubtype="0" decel="100000" fill="hold" grpId="1" nodeType="withEffect">
                                  <p:stCondLst>
                                    <p:cond delay="200"/>
                                  </p:stCondLst>
                                  <p:childTnLst>
                                    <p:animMotion origin="layout" path="M -0.01719 -0.00023 L 1.04167E-6 0 " pathEditMode="relative" rAng="0" ptsTypes="AA">
                                      <p:cBhvr>
                                        <p:cTn id="12" dur="1000" fill="hold"/>
                                        <p:tgtEl>
                                          <p:spTgt spid="34"/>
                                        </p:tgtEl>
                                        <p:attrNameLst>
                                          <p:attrName>ppt_x</p:attrName>
                                          <p:attrName>ppt_y</p:attrName>
                                        </p:attrNameLst>
                                      </p:cBhvr>
                                      <p:rCtr x="859" y="0"/>
                                    </p:animMotion>
                                  </p:childTnLst>
                                </p:cTn>
                              </p:par>
                              <p:par>
                                <p:cTn id="13" presetID="10" presetClass="entr" presetSubtype="0" fill="hold" nodeType="withEffect">
                                  <p:stCondLst>
                                    <p:cond delay="2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750"/>
                                        <p:tgtEl>
                                          <p:spTgt spid="35"/>
                                        </p:tgtEl>
                                      </p:cBhvr>
                                    </p:animEffect>
                                  </p:childTnLst>
                                </p:cTn>
                              </p:par>
                              <p:par>
                                <p:cTn id="16" presetID="42" presetClass="path" presetSubtype="0" decel="100000" fill="hold" nodeType="withEffect">
                                  <p:stCondLst>
                                    <p:cond delay="200"/>
                                  </p:stCondLst>
                                  <p:childTnLst>
                                    <p:animMotion origin="layout" path="M -0.01719 -0.00023 L -1.875E-6 3.33333E-6 " pathEditMode="relative" rAng="0" ptsTypes="AA">
                                      <p:cBhvr>
                                        <p:cTn id="17" dur="1000" fill="hold"/>
                                        <p:tgtEl>
                                          <p:spTgt spid="35"/>
                                        </p:tgtEl>
                                        <p:attrNameLst>
                                          <p:attrName>ppt_x</p:attrName>
                                          <p:attrName>ppt_y</p:attrName>
                                        </p:attrNameLst>
                                      </p:cBhvr>
                                      <p:rCtr x="859" y="0"/>
                                    </p:animMotion>
                                  </p:childTnLst>
                                </p:cTn>
                              </p:par>
                              <p:par>
                                <p:cTn id="18" presetID="10" presetClass="entr" presetSubtype="0" fill="hold" grpId="0" nodeType="with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0"/>
                                        </p:tgtEl>
                                        <p:attrNameLst>
                                          <p:attrName>style.visibility</p:attrName>
                                        </p:attrNameLst>
                                      </p:cBhvr>
                                      <p:to>
                                        <p:strVal val="visible"/>
                                      </p:to>
                                    </p:set>
                                    <p:animEffect transition="in" filter="fade">
                                      <p:cBhvr>
                                        <p:cTn id="23" dur="500"/>
                                        <p:tgtEl>
                                          <p:spTgt spid="170"/>
                                        </p:tgtEl>
                                      </p:cBhvr>
                                    </p:animEffect>
                                  </p:childTnLst>
                                </p:cTn>
                              </p:par>
                              <p:par>
                                <p:cTn id="24" presetID="63" presetClass="path" presetSubtype="0" decel="100000" fill="hold" grpId="1" nodeType="withEffect">
                                  <p:stCondLst>
                                    <p:cond delay="0"/>
                                  </p:stCondLst>
                                  <p:childTnLst>
                                    <p:animMotion origin="layout" path="M 8.33333E-7 1.48148E-6 L 0.02096 1.48148E-6 " pathEditMode="relative" rAng="0" ptsTypes="AA">
                                      <p:cBhvr>
                                        <p:cTn id="25" dur="750" spd="-100000" fill="hold"/>
                                        <p:tgtEl>
                                          <p:spTgt spid="170"/>
                                        </p:tgtEl>
                                        <p:attrNameLst>
                                          <p:attrName>ppt_x</p:attrName>
                                          <p:attrName>ppt_y</p:attrName>
                                        </p:attrNameLst>
                                      </p:cBhvr>
                                      <p:rCtr x="1042" y="0"/>
                                    </p:animMotion>
                                  </p:childTnLst>
                                </p:cTn>
                              </p:par>
                              <p:par>
                                <p:cTn id="26" presetID="2" presetClass="entr" presetSubtype="4" decel="100000" fill="hold" grpId="0" nodeType="withEffect">
                                  <p:stCondLst>
                                    <p:cond delay="0"/>
                                  </p:stCondLst>
                                  <p:childTnLst>
                                    <p:set>
                                      <p:cBhvr>
                                        <p:cTn id="27" dur="1" fill="hold">
                                          <p:stCondLst>
                                            <p:cond delay="0"/>
                                          </p:stCondLst>
                                        </p:cTn>
                                        <p:tgtEl>
                                          <p:spTgt spid="61"/>
                                        </p:tgtEl>
                                        <p:attrNameLst>
                                          <p:attrName>style.visibility</p:attrName>
                                        </p:attrNameLst>
                                      </p:cBhvr>
                                      <p:to>
                                        <p:strVal val="visible"/>
                                      </p:to>
                                    </p:set>
                                    <p:anim calcmode="lin" valueType="num">
                                      <p:cBhvr additive="base">
                                        <p:cTn id="28" dur="750" fill="hold"/>
                                        <p:tgtEl>
                                          <p:spTgt spid="61"/>
                                        </p:tgtEl>
                                        <p:attrNameLst>
                                          <p:attrName>ppt_x</p:attrName>
                                        </p:attrNameLst>
                                      </p:cBhvr>
                                      <p:tavLst>
                                        <p:tav tm="0">
                                          <p:val>
                                            <p:strVal val="#ppt_x"/>
                                          </p:val>
                                        </p:tav>
                                        <p:tav tm="100000">
                                          <p:val>
                                            <p:strVal val="#ppt_x"/>
                                          </p:val>
                                        </p:tav>
                                      </p:tavLst>
                                    </p:anim>
                                    <p:anim calcmode="lin" valueType="num">
                                      <p:cBhvr additive="base">
                                        <p:cTn id="29" dur="750" fill="hold"/>
                                        <p:tgtEl>
                                          <p:spTgt spid="61"/>
                                        </p:tgtEl>
                                        <p:attrNameLst>
                                          <p:attrName>ppt_y</p:attrName>
                                        </p:attrNameLst>
                                      </p:cBhvr>
                                      <p:tavLst>
                                        <p:tav tm="0">
                                          <p:val>
                                            <p:strVal val="1+#ppt_h/2"/>
                                          </p:val>
                                        </p:tav>
                                        <p:tav tm="100000">
                                          <p:val>
                                            <p:strVal val="#ppt_y"/>
                                          </p:val>
                                        </p:tav>
                                      </p:tavLst>
                                    </p:anim>
                                  </p:childTnLst>
                                </p:cTn>
                              </p:par>
                              <p:par>
                                <p:cTn id="30" presetID="10" presetClass="entr" presetSubtype="0" fill="hold" grpId="0" nodeType="withEffect">
                                  <p:stCondLst>
                                    <p:cond delay="60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par>
                                <p:cTn id="33" presetID="10" presetClass="entr" presetSubtype="0" fill="hold" grpId="0" nodeType="withEffect">
                                  <p:stCondLst>
                                    <p:cond delay="60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par>
                                <p:cTn id="36" presetID="10" presetClass="entr" presetSubtype="0" fill="hold" nodeType="withEffect">
                                  <p:stCondLst>
                                    <p:cond delay="600"/>
                                  </p:stCondLst>
                                  <p:childTnLst>
                                    <p:set>
                                      <p:cBhvr>
                                        <p:cTn id="37" dur="1" fill="hold">
                                          <p:stCondLst>
                                            <p:cond delay="0"/>
                                          </p:stCondLst>
                                        </p:cTn>
                                        <p:tgtEl>
                                          <p:spTgt spid="135"/>
                                        </p:tgtEl>
                                        <p:attrNameLst>
                                          <p:attrName>style.visibility</p:attrName>
                                        </p:attrNameLst>
                                      </p:cBhvr>
                                      <p:to>
                                        <p:strVal val="visible"/>
                                      </p:to>
                                    </p:set>
                                    <p:animEffect transition="in" filter="fade">
                                      <p:cBhvr>
                                        <p:cTn id="38" dur="500"/>
                                        <p:tgtEl>
                                          <p:spTgt spid="135"/>
                                        </p:tgtEl>
                                      </p:cBhvr>
                                    </p:animEffect>
                                  </p:childTnLst>
                                </p:cTn>
                              </p:par>
                              <p:par>
                                <p:cTn id="39" presetID="10" presetClass="entr" presetSubtype="0" fill="hold" nodeType="withEffect">
                                  <p:stCondLst>
                                    <p:cond delay="40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par>
                                <p:cTn id="42" presetID="42" presetClass="path" presetSubtype="0" decel="100000" fill="hold" nodeType="withEffect">
                                  <p:stCondLst>
                                    <p:cond delay="400"/>
                                  </p:stCondLst>
                                  <p:childTnLst>
                                    <p:animMotion origin="layout" path="M 2.77778E-7 2.96296E-6 L 2.77778E-7 0.03796 " pathEditMode="relative" rAng="0" ptsTypes="AA">
                                      <p:cBhvr>
                                        <p:cTn id="43" dur="750" spd="-100000" fill="hold"/>
                                        <p:tgtEl>
                                          <p:spTgt spid="14"/>
                                        </p:tgtEl>
                                        <p:attrNameLst>
                                          <p:attrName>ppt_x</p:attrName>
                                          <p:attrName>ppt_y</p:attrName>
                                        </p:attrNameLst>
                                      </p:cBhvr>
                                      <p:rCtr x="0" y="1883"/>
                                    </p:animMotion>
                                  </p:childTnLst>
                                </p:cTn>
                              </p:par>
                              <p:par>
                                <p:cTn id="44" presetID="10" presetClass="entr" presetSubtype="0" fill="hold" grpId="0" nodeType="withEffect">
                                  <p:stCondLst>
                                    <p:cond delay="40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par>
                                <p:cTn id="47" presetID="42" presetClass="path" presetSubtype="0" decel="100000" fill="hold" grpId="1" nodeType="withEffect">
                                  <p:stCondLst>
                                    <p:cond delay="400"/>
                                  </p:stCondLst>
                                  <p:childTnLst>
                                    <p:animMotion origin="layout" path="M 2.77778E-7 2.96296E-6 L 2.77778E-7 0.03796 " pathEditMode="relative" rAng="0" ptsTypes="AA">
                                      <p:cBhvr>
                                        <p:cTn id="48" dur="750" spd="-100000" fill="hold"/>
                                        <p:tgtEl>
                                          <p:spTgt spid="21"/>
                                        </p:tgtEl>
                                        <p:attrNameLst>
                                          <p:attrName>ppt_x</p:attrName>
                                          <p:attrName>ppt_y</p:attrName>
                                        </p:attrNameLst>
                                      </p:cBhvr>
                                      <p:rCtr x="0" y="1883"/>
                                    </p:animMotion>
                                  </p:childTnLst>
                                </p:cTn>
                              </p:par>
                              <p:par>
                                <p:cTn id="49" presetID="10" presetClass="entr" presetSubtype="0" fill="hold" grpId="0" nodeType="withEffect">
                                  <p:stCondLst>
                                    <p:cond delay="40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par>
                                <p:cTn id="52" presetID="42" presetClass="path" presetSubtype="0" decel="100000" fill="hold" grpId="1" nodeType="withEffect">
                                  <p:stCondLst>
                                    <p:cond delay="400"/>
                                  </p:stCondLst>
                                  <p:childTnLst>
                                    <p:animMotion origin="layout" path="M 2.77778E-7 2.96296E-6 L 2.77778E-7 0.03796 " pathEditMode="relative" rAng="0" ptsTypes="AA">
                                      <p:cBhvr>
                                        <p:cTn id="53" dur="750" spd="-100000" fill="hold"/>
                                        <p:tgtEl>
                                          <p:spTgt spid="22"/>
                                        </p:tgtEl>
                                        <p:attrNameLst>
                                          <p:attrName>ppt_x</p:attrName>
                                          <p:attrName>ppt_y</p:attrName>
                                        </p:attrNameLst>
                                      </p:cBhvr>
                                      <p:rCtr x="0" y="1883"/>
                                    </p:animMotion>
                                  </p:childTnLst>
                                </p:cTn>
                              </p:par>
                              <p:par>
                                <p:cTn id="54" presetID="10" presetClass="entr" presetSubtype="0" fill="hold" grpId="0" nodeType="withEffect">
                                  <p:stCondLst>
                                    <p:cond delay="40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42" presetClass="path" presetSubtype="0" decel="100000" fill="hold" grpId="1" nodeType="withEffect">
                                  <p:stCondLst>
                                    <p:cond delay="400"/>
                                  </p:stCondLst>
                                  <p:childTnLst>
                                    <p:animMotion origin="layout" path="M 2.77778E-7 2.96296E-6 L 2.77778E-7 0.03796 " pathEditMode="relative" rAng="0" ptsTypes="AA">
                                      <p:cBhvr>
                                        <p:cTn id="58" dur="750" spd="-100000" fill="hold"/>
                                        <p:tgtEl>
                                          <p:spTgt spid="23"/>
                                        </p:tgtEl>
                                        <p:attrNameLst>
                                          <p:attrName>ppt_x</p:attrName>
                                          <p:attrName>ppt_y</p:attrName>
                                        </p:attrNameLst>
                                      </p:cBhvr>
                                      <p:rCtr x="0" y="1883"/>
                                    </p:animMotion>
                                  </p:childTnLst>
                                </p:cTn>
                              </p:par>
                              <p:par>
                                <p:cTn id="59" presetID="10" presetClass="entr" presetSubtype="0" fill="hold" nodeType="withEffect">
                                  <p:stCondLst>
                                    <p:cond delay="40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par>
                                <p:cTn id="62" presetID="42" presetClass="path" presetSubtype="0" decel="100000" fill="hold" nodeType="withEffect">
                                  <p:stCondLst>
                                    <p:cond delay="400"/>
                                  </p:stCondLst>
                                  <p:childTnLst>
                                    <p:animMotion origin="layout" path="M 2.77778E-7 2.96296E-6 L 2.77778E-7 0.03796 " pathEditMode="relative" rAng="0" ptsTypes="AA">
                                      <p:cBhvr>
                                        <p:cTn id="63" dur="750" spd="-100000" fill="hold"/>
                                        <p:tgtEl>
                                          <p:spTgt spid="24"/>
                                        </p:tgtEl>
                                        <p:attrNameLst>
                                          <p:attrName>ppt_x</p:attrName>
                                          <p:attrName>ppt_y</p:attrName>
                                        </p:attrNameLst>
                                      </p:cBhvr>
                                      <p:rCtr x="0" y="1883"/>
                                    </p:animMotion>
                                  </p:childTnLst>
                                </p:cTn>
                              </p:par>
                              <p:par>
                                <p:cTn id="64" presetID="10" presetClass="entr" presetSubtype="0" fill="hold" nodeType="withEffect">
                                  <p:stCondLst>
                                    <p:cond delay="40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par>
                                <p:cTn id="67" presetID="42" presetClass="path" presetSubtype="0" decel="100000" fill="hold" nodeType="withEffect">
                                  <p:stCondLst>
                                    <p:cond delay="400"/>
                                  </p:stCondLst>
                                  <p:childTnLst>
                                    <p:animMotion origin="layout" path="M 2.77778E-7 2.96296E-6 L 2.77778E-7 0.03796 " pathEditMode="relative" rAng="0" ptsTypes="AA">
                                      <p:cBhvr>
                                        <p:cTn id="68" dur="750" spd="-100000" fill="hold"/>
                                        <p:tgtEl>
                                          <p:spTgt spid="27"/>
                                        </p:tgtEl>
                                        <p:attrNameLst>
                                          <p:attrName>ppt_x</p:attrName>
                                          <p:attrName>ppt_y</p:attrName>
                                        </p:attrNameLst>
                                      </p:cBhvr>
                                      <p:rCtr x="0" y="1883"/>
                                    </p:animMotion>
                                  </p:childTnLst>
                                </p:cTn>
                              </p:par>
                              <p:par>
                                <p:cTn id="69" presetID="10" presetClass="entr" presetSubtype="0" fill="hold" grpId="0" nodeType="withEffect">
                                  <p:stCondLst>
                                    <p:cond delay="400"/>
                                  </p:stCondLst>
                                  <p:childTnLst>
                                    <p:set>
                                      <p:cBhvr>
                                        <p:cTn id="70" dur="1" fill="hold">
                                          <p:stCondLst>
                                            <p:cond delay="0"/>
                                          </p:stCondLst>
                                        </p:cTn>
                                        <p:tgtEl>
                                          <p:spTgt spid="44"/>
                                        </p:tgtEl>
                                        <p:attrNameLst>
                                          <p:attrName>style.visibility</p:attrName>
                                        </p:attrNameLst>
                                      </p:cBhvr>
                                      <p:to>
                                        <p:strVal val="visible"/>
                                      </p:to>
                                    </p:set>
                                    <p:animEffect transition="in" filter="fade">
                                      <p:cBhvr>
                                        <p:cTn id="71" dur="500"/>
                                        <p:tgtEl>
                                          <p:spTgt spid="44"/>
                                        </p:tgtEl>
                                      </p:cBhvr>
                                    </p:animEffect>
                                  </p:childTnLst>
                                </p:cTn>
                              </p:par>
                              <p:par>
                                <p:cTn id="72" presetID="42" presetClass="path" presetSubtype="0" decel="100000" fill="hold" grpId="1" nodeType="withEffect">
                                  <p:stCondLst>
                                    <p:cond delay="400"/>
                                  </p:stCondLst>
                                  <p:childTnLst>
                                    <p:animMotion origin="layout" path="M 2.77778E-7 2.96296E-6 L 2.77778E-7 0.03796 " pathEditMode="relative" rAng="0" ptsTypes="AA">
                                      <p:cBhvr>
                                        <p:cTn id="73" dur="750" spd="-100000" fill="hold"/>
                                        <p:tgtEl>
                                          <p:spTgt spid="44"/>
                                        </p:tgtEl>
                                        <p:attrNameLst>
                                          <p:attrName>ppt_x</p:attrName>
                                          <p:attrName>ppt_y</p:attrName>
                                        </p:attrNameLst>
                                      </p:cBhvr>
                                      <p:rCtr x="0" y="1883"/>
                                    </p:animMotion>
                                  </p:childTnLst>
                                </p:cTn>
                              </p:par>
                              <p:par>
                                <p:cTn id="74" presetID="10" presetClass="entr" presetSubtype="0" fill="hold" grpId="0" nodeType="withEffect">
                                  <p:stCondLst>
                                    <p:cond delay="40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500"/>
                                        <p:tgtEl>
                                          <p:spTgt spid="45"/>
                                        </p:tgtEl>
                                      </p:cBhvr>
                                    </p:animEffect>
                                  </p:childTnLst>
                                </p:cTn>
                              </p:par>
                              <p:par>
                                <p:cTn id="77" presetID="42" presetClass="path" presetSubtype="0" decel="100000" fill="hold" grpId="1" nodeType="withEffect">
                                  <p:stCondLst>
                                    <p:cond delay="400"/>
                                  </p:stCondLst>
                                  <p:childTnLst>
                                    <p:animMotion origin="layout" path="M 2.77778E-7 2.96296E-6 L 2.77778E-7 0.03796 " pathEditMode="relative" rAng="0" ptsTypes="AA">
                                      <p:cBhvr>
                                        <p:cTn id="78" dur="750" spd="-100000" fill="hold"/>
                                        <p:tgtEl>
                                          <p:spTgt spid="45"/>
                                        </p:tgtEl>
                                        <p:attrNameLst>
                                          <p:attrName>ppt_x</p:attrName>
                                          <p:attrName>ppt_y</p:attrName>
                                        </p:attrNameLst>
                                      </p:cBhvr>
                                      <p:rCtr x="0" y="1883"/>
                                    </p:animMotion>
                                  </p:childTnLst>
                                </p:cTn>
                              </p:par>
                              <p:par>
                                <p:cTn id="79" presetID="10" presetClass="entr" presetSubtype="0" fill="hold" grpId="0" nodeType="withEffect">
                                  <p:stCondLst>
                                    <p:cond delay="400"/>
                                  </p:stCondLst>
                                  <p:childTnLst>
                                    <p:set>
                                      <p:cBhvr>
                                        <p:cTn id="80" dur="1" fill="hold">
                                          <p:stCondLst>
                                            <p:cond delay="0"/>
                                          </p:stCondLst>
                                        </p:cTn>
                                        <p:tgtEl>
                                          <p:spTgt spid="49"/>
                                        </p:tgtEl>
                                        <p:attrNameLst>
                                          <p:attrName>style.visibility</p:attrName>
                                        </p:attrNameLst>
                                      </p:cBhvr>
                                      <p:to>
                                        <p:strVal val="visible"/>
                                      </p:to>
                                    </p:set>
                                    <p:animEffect transition="in" filter="fade">
                                      <p:cBhvr>
                                        <p:cTn id="81" dur="500"/>
                                        <p:tgtEl>
                                          <p:spTgt spid="49"/>
                                        </p:tgtEl>
                                      </p:cBhvr>
                                    </p:animEffect>
                                  </p:childTnLst>
                                </p:cTn>
                              </p:par>
                              <p:par>
                                <p:cTn id="82" presetID="42" presetClass="path" presetSubtype="0" decel="100000" fill="hold" grpId="1" nodeType="withEffect">
                                  <p:stCondLst>
                                    <p:cond delay="400"/>
                                  </p:stCondLst>
                                  <p:childTnLst>
                                    <p:animMotion origin="layout" path="M 2.77778E-7 2.96296E-6 L 2.77778E-7 0.03796 " pathEditMode="relative" rAng="0" ptsTypes="AA">
                                      <p:cBhvr>
                                        <p:cTn id="83" dur="750" spd="-100000" fill="hold"/>
                                        <p:tgtEl>
                                          <p:spTgt spid="49"/>
                                        </p:tgtEl>
                                        <p:attrNameLst>
                                          <p:attrName>ppt_x</p:attrName>
                                          <p:attrName>ppt_y</p:attrName>
                                        </p:attrNameLst>
                                      </p:cBhvr>
                                      <p:rCtr x="0" y="1883"/>
                                    </p:animMotion>
                                  </p:childTnLst>
                                </p:cTn>
                              </p:par>
                              <p:par>
                                <p:cTn id="84" presetID="10" presetClass="entr" presetSubtype="0" fill="hold" grpId="0" nodeType="withEffect">
                                  <p:stCondLst>
                                    <p:cond delay="400"/>
                                  </p:stCondLst>
                                  <p:childTnLst>
                                    <p:set>
                                      <p:cBhvr>
                                        <p:cTn id="85" dur="1" fill="hold">
                                          <p:stCondLst>
                                            <p:cond delay="0"/>
                                          </p:stCondLst>
                                        </p:cTn>
                                        <p:tgtEl>
                                          <p:spTgt spid="51"/>
                                        </p:tgtEl>
                                        <p:attrNameLst>
                                          <p:attrName>style.visibility</p:attrName>
                                        </p:attrNameLst>
                                      </p:cBhvr>
                                      <p:to>
                                        <p:strVal val="visible"/>
                                      </p:to>
                                    </p:set>
                                    <p:animEffect transition="in" filter="fade">
                                      <p:cBhvr>
                                        <p:cTn id="86" dur="500"/>
                                        <p:tgtEl>
                                          <p:spTgt spid="51"/>
                                        </p:tgtEl>
                                      </p:cBhvr>
                                    </p:animEffect>
                                  </p:childTnLst>
                                </p:cTn>
                              </p:par>
                              <p:par>
                                <p:cTn id="87" presetID="42" presetClass="path" presetSubtype="0" decel="100000" fill="hold" grpId="1" nodeType="withEffect">
                                  <p:stCondLst>
                                    <p:cond delay="400"/>
                                  </p:stCondLst>
                                  <p:childTnLst>
                                    <p:animMotion origin="layout" path="M 2.77778E-7 2.96296E-6 L 2.77778E-7 0.03796 " pathEditMode="relative" rAng="0" ptsTypes="AA">
                                      <p:cBhvr>
                                        <p:cTn id="88" dur="750" spd="-100000" fill="hold"/>
                                        <p:tgtEl>
                                          <p:spTgt spid="51"/>
                                        </p:tgtEl>
                                        <p:attrNameLst>
                                          <p:attrName>ppt_x</p:attrName>
                                          <p:attrName>ppt_y</p:attrName>
                                        </p:attrNameLst>
                                      </p:cBhvr>
                                      <p:rCtr x="0" y="1883"/>
                                    </p:animMotion>
                                  </p:childTnLst>
                                </p:cTn>
                              </p:par>
                              <p:par>
                                <p:cTn id="89" presetID="10" presetClass="entr" presetSubtype="0" fill="hold" nodeType="withEffect">
                                  <p:stCondLst>
                                    <p:cond delay="400"/>
                                  </p:stCondLst>
                                  <p:childTnLst>
                                    <p:set>
                                      <p:cBhvr>
                                        <p:cTn id="90" dur="1" fill="hold">
                                          <p:stCondLst>
                                            <p:cond delay="0"/>
                                          </p:stCondLst>
                                        </p:cTn>
                                        <p:tgtEl>
                                          <p:spTgt spid="68"/>
                                        </p:tgtEl>
                                        <p:attrNameLst>
                                          <p:attrName>style.visibility</p:attrName>
                                        </p:attrNameLst>
                                      </p:cBhvr>
                                      <p:to>
                                        <p:strVal val="visible"/>
                                      </p:to>
                                    </p:set>
                                    <p:animEffect transition="in" filter="fade">
                                      <p:cBhvr>
                                        <p:cTn id="91" dur="500"/>
                                        <p:tgtEl>
                                          <p:spTgt spid="68"/>
                                        </p:tgtEl>
                                      </p:cBhvr>
                                    </p:animEffect>
                                  </p:childTnLst>
                                </p:cTn>
                              </p:par>
                              <p:par>
                                <p:cTn id="92" presetID="42" presetClass="path" presetSubtype="0" decel="100000" fill="hold" nodeType="withEffect">
                                  <p:stCondLst>
                                    <p:cond delay="400"/>
                                  </p:stCondLst>
                                  <p:childTnLst>
                                    <p:animMotion origin="layout" path="M 2.77778E-7 2.96296E-6 L 2.77778E-7 0.03796 " pathEditMode="relative" rAng="0" ptsTypes="AA">
                                      <p:cBhvr>
                                        <p:cTn id="93" dur="750" spd="-100000" fill="hold"/>
                                        <p:tgtEl>
                                          <p:spTgt spid="68"/>
                                        </p:tgtEl>
                                        <p:attrNameLst>
                                          <p:attrName>ppt_x</p:attrName>
                                          <p:attrName>ppt_y</p:attrName>
                                        </p:attrNameLst>
                                      </p:cBhvr>
                                      <p:rCtr x="0" y="1883"/>
                                    </p:animMotion>
                                  </p:childTnLst>
                                </p:cTn>
                              </p:par>
                              <p:par>
                                <p:cTn id="94" presetID="10" presetClass="entr" presetSubtype="0" fill="hold" nodeType="withEffect">
                                  <p:stCondLst>
                                    <p:cond delay="400"/>
                                  </p:stCondLst>
                                  <p:childTnLst>
                                    <p:set>
                                      <p:cBhvr>
                                        <p:cTn id="95" dur="1" fill="hold">
                                          <p:stCondLst>
                                            <p:cond delay="0"/>
                                          </p:stCondLst>
                                        </p:cTn>
                                        <p:tgtEl>
                                          <p:spTgt spid="99"/>
                                        </p:tgtEl>
                                        <p:attrNameLst>
                                          <p:attrName>style.visibility</p:attrName>
                                        </p:attrNameLst>
                                      </p:cBhvr>
                                      <p:to>
                                        <p:strVal val="visible"/>
                                      </p:to>
                                    </p:set>
                                    <p:animEffect transition="in" filter="fade">
                                      <p:cBhvr>
                                        <p:cTn id="96" dur="500"/>
                                        <p:tgtEl>
                                          <p:spTgt spid="99"/>
                                        </p:tgtEl>
                                      </p:cBhvr>
                                    </p:animEffect>
                                  </p:childTnLst>
                                </p:cTn>
                              </p:par>
                              <p:par>
                                <p:cTn id="97" presetID="42" presetClass="path" presetSubtype="0" decel="100000" fill="hold" nodeType="withEffect">
                                  <p:stCondLst>
                                    <p:cond delay="400"/>
                                  </p:stCondLst>
                                  <p:childTnLst>
                                    <p:animMotion origin="layout" path="M 2.77778E-7 2.96296E-6 L 2.77778E-7 0.03796 " pathEditMode="relative" rAng="0" ptsTypes="AA">
                                      <p:cBhvr>
                                        <p:cTn id="98" dur="750" spd="-100000" fill="hold"/>
                                        <p:tgtEl>
                                          <p:spTgt spid="99"/>
                                        </p:tgtEl>
                                        <p:attrNameLst>
                                          <p:attrName>ppt_x</p:attrName>
                                          <p:attrName>ppt_y</p:attrName>
                                        </p:attrNameLst>
                                      </p:cBhvr>
                                      <p:rCtr x="0" y="1883"/>
                                    </p:animMotion>
                                  </p:childTnLst>
                                </p:cTn>
                              </p:par>
                              <p:par>
                                <p:cTn id="99" presetID="10" presetClass="entr" presetSubtype="0" fill="hold" nodeType="withEffect">
                                  <p:stCondLst>
                                    <p:cond delay="400"/>
                                  </p:stCondLst>
                                  <p:childTnLst>
                                    <p:set>
                                      <p:cBhvr>
                                        <p:cTn id="100" dur="1" fill="hold">
                                          <p:stCondLst>
                                            <p:cond delay="0"/>
                                          </p:stCondLst>
                                        </p:cTn>
                                        <p:tgtEl>
                                          <p:spTgt spid="124"/>
                                        </p:tgtEl>
                                        <p:attrNameLst>
                                          <p:attrName>style.visibility</p:attrName>
                                        </p:attrNameLst>
                                      </p:cBhvr>
                                      <p:to>
                                        <p:strVal val="visible"/>
                                      </p:to>
                                    </p:set>
                                    <p:animEffect transition="in" filter="fade">
                                      <p:cBhvr>
                                        <p:cTn id="101" dur="500"/>
                                        <p:tgtEl>
                                          <p:spTgt spid="124"/>
                                        </p:tgtEl>
                                      </p:cBhvr>
                                    </p:animEffect>
                                  </p:childTnLst>
                                </p:cTn>
                              </p:par>
                              <p:par>
                                <p:cTn id="102" presetID="42" presetClass="path" presetSubtype="0" decel="100000" fill="hold" nodeType="withEffect">
                                  <p:stCondLst>
                                    <p:cond delay="400"/>
                                  </p:stCondLst>
                                  <p:childTnLst>
                                    <p:animMotion origin="layout" path="M 2.77778E-7 2.96296E-6 L 2.77778E-7 0.03796 " pathEditMode="relative" rAng="0" ptsTypes="AA">
                                      <p:cBhvr>
                                        <p:cTn id="103" dur="750" spd="-100000" fill="hold"/>
                                        <p:tgtEl>
                                          <p:spTgt spid="124"/>
                                        </p:tgtEl>
                                        <p:attrNameLst>
                                          <p:attrName>ppt_x</p:attrName>
                                          <p:attrName>ppt_y</p:attrName>
                                        </p:attrNameLst>
                                      </p:cBhvr>
                                      <p:rCtr x="0" y="1883"/>
                                    </p:animMotion>
                                  </p:childTnLst>
                                </p:cTn>
                              </p:par>
                              <p:par>
                                <p:cTn id="104" presetID="10" presetClass="entr" presetSubtype="0" fill="hold" nodeType="withEffect">
                                  <p:stCondLst>
                                    <p:cond delay="400"/>
                                  </p:stCondLst>
                                  <p:childTnLst>
                                    <p:set>
                                      <p:cBhvr>
                                        <p:cTn id="105" dur="1" fill="hold">
                                          <p:stCondLst>
                                            <p:cond delay="0"/>
                                          </p:stCondLst>
                                        </p:cTn>
                                        <p:tgtEl>
                                          <p:spTgt spid="125"/>
                                        </p:tgtEl>
                                        <p:attrNameLst>
                                          <p:attrName>style.visibility</p:attrName>
                                        </p:attrNameLst>
                                      </p:cBhvr>
                                      <p:to>
                                        <p:strVal val="visible"/>
                                      </p:to>
                                    </p:set>
                                    <p:animEffect transition="in" filter="fade">
                                      <p:cBhvr>
                                        <p:cTn id="106" dur="500"/>
                                        <p:tgtEl>
                                          <p:spTgt spid="125"/>
                                        </p:tgtEl>
                                      </p:cBhvr>
                                    </p:animEffect>
                                  </p:childTnLst>
                                </p:cTn>
                              </p:par>
                              <p:par>
                                <p:cTn id="107" presetID="42" presetClass="path" presetSubtype="0" decel="100000" fill="hold" nodeType="withEffect">
                                  <p:stCondLst>
                                    <p:cond delay="400"/>
                                  </p:stCondLst>
                                  <p:childTnLst>
                                    <p:animMotion origin="layout" path="M 2.77778E-7 2.96296E-6 L 2.77778E-7 0.03796 " pathEditMode="relative" rAng="0" ptsTypes="AA">
                                      <p:cBhvr>
                                        <p:cTn id="108" dur="750" spd="-100000" fill="hold"/>
                                        <p:tgtEl>
                                          <p:spTgt spid="125"/>
                                        </p:tgtEl>
                                        <p:attrNameLst>
                                          <p:attrName>ppt_x</p:attrName>
                                          <p:attrName>ppt_y</p:attrName>
                                        </p:attrNameLst>
                                      </p:cBhvr>
                                      <p:rCtr x="0" y="1883"/>
                                    </p:animMotion>
                                  </p:childTnLst>
                                </p:cTn>
                              </p:par>
                              <p:par>
                                <p:cTn id="109" presetID="10" presetClass="entr" presetSubtype="0" fill="hold" nodeType="withEffect">
                                  <p:stCondLst>
                                    <p:cond delay="400"/>
                                  </p:stCondLst>
                                  <p:childTnLst>
                                    <p:set>
                                      <p:cBhvr>
                                        <p:cTn id="110" dur="1" fill="hold">
                                          <p:stCondLst>
                                            <p:cond delay="0"/>
                                          </p:stCondLst>
                                        </p:cTn>
                                        <p:tgtEl>
                                          <p:spTgt spid="126"/>
                                        </p:tgtEl>
                                        <p:attrNameLst>
                                          <p:attrName>style.visibility</p:attrName>
                                        </p:attrNameLst>
                                      </p:cBhvr>
                                      <p:to>
                                        <p:strVal val="visible"/>
                                      </p:to>
                                    </p:set>
                                    <p:animEffect transition="in" filter="fade">
                                      <p:cBhvr>
                                        <p:cTn id="111" dur="500"/>
                                        <p:tgtEl>
                                          <p:spTgt spid="126"/>
                                        </p:tgtEl>
                                      </p:cBhvr>
                                    </p:animEffect>
                                  </p:childTnLst>
                                </p:cTn>
                              </p:par>
                              <p:par>
                                <p:cTn id="112" presetID="42" presetClass="path" presetSubtype="0" decel="100000" fill="hold" nodeType="withEffect">
                                  <p:stCondLst>
                                    <p:cond delay="400"/>
                                  </p:stCondLst>
                                  <p:childTnLst>
                                    <p:animMotion origin="layout" path="M 2.77778E-7 2.96296E-6 L 2.77778E-7 0.03796 " pathEditMode="relative" rAng="0" ptsTypes="AA">
                                      <p:cBhvr>
                                        <p:cTn id="113" dur="750" spd="-100000" fill="hold"/>
                                        <p:tgtEl>
                                          <p:spTgt spid="126"/>
                                        </p:tgtEl>
                                        <p:attrNameLst>
                                          <p:attrName>ppt_x</p:attrName>
                                          <p:attrName>ppt_y</p:attrName>
                                        </p:attrNameLst>
                                      </p:cBhvr>
                                      <p:rCtr x="0" y="1883"/>
                                    </p:animMotion>
                                  </p:childTnLst>
                                </p:cTn>
                              </p:par>
                              <p:par>
                                <p:cTn id="114" presetID="10" presetClass="entr" presetSubtype="0" fill="hold" grpId="0" nodeType="withEffect">
                                  <p:stCondLst>
                                    <p:cond delay="400"/>
                                  </p:stCondLst>
                                  <p:childTnLst>
                                    <p:set>
                                      <p:cBhvr>
                                        <p:cTn id="115" dur="1" fill="hold">
                                          <p:stCondLst>
                                            <p:cond delay="0"/>
                                          </p:stCondLst>
                                        </p:cTn>
                                        <p:tgtEl>
                                          <p:spTgt spid="127"/>
                                        </p:tgtEl>
                                        <p:attrNameLst>
                                          <p:attrName>style.visibility</p:attrName>
                                        </p:attrNameLst>
                                      </p:cBhvr>
                                      <p:to>
                                        <p:strVal val="visible"/>
                                      </p:to>
                                    </p:set>
                                    <p:animEffect transition="in" filter="fade">
                                      <p:cBhvr>
                                        <p:cTn id="116" dur="500"/>
                                        <p:tgtEl>
                                          <p:spTgt spid="127"/>
                                        </p:tgtEl>
                                      </p:cBhvr>
                                    </p:animEffect>
                                  </p:childTnLst>
                                </p:cTn>
                              </p:par>
                              <p:par>
                                <p:cTn id="117" presetID="42" presetClass="path" presetSubtype="0" decel="100000" fill="hold" grpId="1" nodeType="withEffect">
                                  <p:stCondLst>
                                    <p:cond delay="400"/>
                                  </p:stCondLst>
                                  <p:childTnLst>
                                    <p:animMotion origin="layout" path="M 2.77778E-7 2.96296E-6 L 2.77778E-7 0.03796 " pathEditMode="relative" rAng="0" ptsTypes="AA">
                                      <p:cBhvr>
                                        <p:cTn id="118" dur="750" spd="-100000" fill="hold"/>
                                        <p:tgtEl>
                                          <p:spTgt spid="127"/>
                                        </p:tgtEl>
                                        <p:attrNameLst>
                                          <p:attrName>ppt_x</p:attrName>
                                          <p:attrName>ppt_y</p:attrName>
                                        </p:attrNameLst>
                                      </p:cBhvr>
                                      <p:rCtr x="0" y="1883"/>
                                    </p:animMotion>
                                  </p:childTnLst>
                                </p:cTn>
                              </p:par>
                              <p:par>
                                <p:cTn id="119" presetID="10" presetClass="entr" presetSubtype="0" fill="hold" nodeType="withEffect">
                                  <p:stCondLst>
                                    <p:cond delay="400"/>
                                  </p:stCondLst>
                                  <p:childTnLst>
                                    <p:set>
                                      <p:cBhvr>
                                        <p:cTn id="120" dur="1" fill="hold">
                                          <p:stCondLst>
                                            <p:cond delay="0"/>
                                          </p:stCondLst>
                                        </p:cTn>
                                        <p:tgtEl>
                                          <p:spTgt spid="128"/>
                                        </p:tgtEl>
                                        <p:attrNameLst>
                                          <p:attrName>style.visibility</p:attrName>
                                        </p:attrNameLst>
                                      </p:cBhvr>
                                      <p:to>
                                        <p:strVal val="visible"/>
                                      </p:to>
                                    </p:set>
                                    <p:animEffect transition="in" filter="fade">
                                      <p:cBhvr>
                                        <p:cTn id="121" dur="500"/>
                                        <p:tgtEl>
                                          <p:spTgt spid="128"/>
                                        </p:tgtEl>
                                      </p:cBhvr>
                                    </p:animEffect>
                                  </p:childTnLst>
                                </p:cTn>
                              </p:par>
                              <p:par>
                                <p:cTn id="122" presetID="42" presetClass="path" presetSubtype="0" decel="100000" fill="hold" nodeType="withEffect">
                                  <p:stCondLst>
                                    <p:cond delay="400"/>
                                  </p:stCondLst>
                                  <p:childTnLst>
                                    <p:animMotion origin="layout" path="M 2.77778E-7 2.96296E-6 L 2.77778E-7 0.03796 " pathEditMode="relative" rAng="0" ptsTypes="AA">
                                      <p:cBhvr>
                                        <p:cTn id="123" dur="750" spd="-100000" fill="hold"/>
                                        <p:tgtEl>
                                          <p:spTgt spid="128"/>
                                        </p:tgtEl>
                                        <p:attrNameLst>
                                          <p:attrName>ppt_x</p:attrName>
                                          <p:attrName>ppt_y</p:attrName>
                                        </p:attrNameLst>
                                      </p:cBhvr>
                                      <p:rCtr x="0" y="1883"/>
                                    </p:animMotion>
                                  </p:childTnLst>
                                </p:cTn>
                              </p:par>
                              <p:par>
                                <p:cTn id="124" presetID="10" presetClass="entr" presetSubtype="0" fill="hold" nodeType="withEffect">
                                  <p:stCondLst>
                                    <p:cond delay="400"/>
                                  </p:stCondLst>
                                  <p:childTnLst>
                                    <p:set>
                                      <p:cBhvr>
                                        <p:cTn id="125" dur="1" fill="hold">
                                          <p:stCondLst>
                                            <p:cond delay="0"/>
                                          </p:stCondLst>
                                        </p:cTn>
                                        <p:tgtEl>
                                          <p:spTgt spid="129"/>
                                        </p:tgtEl>
                                        <p:attrNameLst>
                                          <p:attrName>style.visibility</p:attrName>
                                        </p:attrNameLst>
                                      </p:cBhvr>
                                      <p:to>
                                        <p:strVal val="visible"/>
                                      </p:to>
                                    </p:set>
                                    <p:animEffect transition="in" filter="fade">
                                      <p:cBhvr>
                                        <p:cTn id="126" dur="500"/>
                                        <p:tgtEl>
                                          <p:spTgt spid="129"/>
                                        </p:tgtEl>
                                      </p:cBhvr>
                                    </p:animEffect>
                                  </p:childTnLst>
                                </p:cTn>
                              </p:par>
                              <p:par>
                                <p:cTn id="127" presetID="42" presetClass="path" presetSubtype="0" decel="100000" fill="hold" nodeType="withEffect">
                                  <p:stCondLst>
                                    <p:cond delay="400"/>
                                  </p:stCondLst>
                                  <p:childTnLst>
                                    <p:animMotion origin="layout" path="M 2.77778E-7 2.96296E-6 L 2.77778E-7 0.03796 " pathEditMode="relative" rAng="0" ptsTypes="AA">
                                      <p:cBhvr>
                                        <p:cTn id="128" dur="750" spd="-100000" fill="hold"/>
                                        <p:tgtEl>
                                          <p:spTgt spid="129"/>
                                        </p:tgtEl>
                                        <p:attrNameLst>
                                          <p:attrName>ppt_x</p:attrName>
                                          <p:attrName>ppt_y</p:attrName>
                                        </p:attrNameLst>
                                      </p:cBhvr>
                                      <p:rCtr x="0" y="1883"/>
                                    </p:animMotion>
                                  </p:childTnLst>
                                </p:cTn>
                              </p:par>
                              <p:par>
                                <p:cTn id="129" presetID="10" presetClass="entr" presetSubtype="0" fill="hold" grpId="0" nodeType="withEffect">
                                  <p:stCondLst>
                                    <p:cond delay="400"/>
                                  </p:stCondLst>
                                  <p:childTnLst>
                                    <p:set>
                                      <p:cBhvr>
                                        <p:cTn id="130" dur="1" fill="hold">
                                          <p:stCondLst>
                                            <p:cond delay="0"/>
                                          </p:stCondLst>
                                        </p:cTn>
                                        <p:tgtEl>
                                          <p:spTgt spid="131"/>
                                        </p:tgtEl>
                                        <p:attrNameLst>
                                          <p:attrName>style.visibility</p:attrName>
                                        </p:attrNameLst>
                                      </p:cBhvr>
                                      <p:to>
                                        <p:strVal val="visible"/>
                                      </p:to>
                                    </p:set>
                                    <p:animEffect transition="in" filter="fade">
                                      <p:cBhvr>
                                        <p:cTn id="131" dur="500"/>
                                        <p:tgtEl>
                                          <p:spTgt spid="131"/>
                                        </p:tgtEl>
                                      </p:cBhvr>
                                    </p:animEffect>
                                  </p:childTnLst>
                                </p:cTn>
                              </p:par>
                              <p:par>
                                <p:cTn id="132" presetID="42" presetClass="path" presetSubtype="0" decel="100000" fill="hold" grpId="1" nodeType="withEffect">
                                  <p:stCondLst>
                                    <p:cond delay="400"/>
                                  </p:stCondLst>
                                  <p:childTnLst>
                                    <p:animMotion origin="layout" path="M 2.77778E-7 2.96296E-6 L 2.77778E-7 0.03796 " pathEditMode="relative" rAng="0" ptsTypes="AA">
                                      <p:cBhvr>
                                        <p:cTn id="133" dur="750" spd="-100000" fill="hold"/>
                                        <p:tgtEl>
                                          <p:spTgt spid="131"/>
                                        </p:tgtEl>
                                        <p:attrNameLst>
                                          <p:attrName>ppt_x</p:attrName>
                                          <p:attrName>ppt_y</p:attrName>
                                        </p:attrNameLst>
                                      </p:cBhvr>
                                      <p:rCtr x="0" y="1883"/>
                                    </p:animMotion>
                                  </p:childTnLst>
                                </p:cTn>
                              </p:par>
                              <p:par>
                                <p:cTn id="134" presetID="10" presetClass="entr" presetSubtype="0" fill="hold" nodeType="withEffect">
                                  <p:stCondLst>
                                    <p:cond delay="400"/>
                                  </p:stCondLst>
                                  <p:childTnLst>
                                    <p:set>
                                      <p:cBhvr>
                                        <p:cTn id="135" dur="1" fill="hold">
                                          <p:stCondLst>
                                            <p:cond delay="0"/>
                                          </p:stCondLst>
                                        </p:cTn>
                                        <p:tgtEl>
                                          <p:spTgt spid="133"/>
                                        </p:tgtEl>
                                        <p:attrNameLst>
                                          <p:attrName>style.visibility</p:attrName>
                                        </p:attrNameLst>
                                      </p:cBhvr>
                                      <p:to>
                                        <p:strVal val="visible"/>
                                      </p:to>
                                    </p:set>
                                    <p:animEffect transition="in" filter="fade">
                                      <p:cBhvr>
                                        <p:cTn id="136" dur="500"/>
                                        <p:tgtEl>
                                          <p:spTgt spid="133"/>
                                        </p:tgtEl>
                                      </p:cBhvr>
                                    </p:animEffect>
                                  </p:childTnLst>
                                </p:cTn>
                              </p:par>
                              <p:par>
                                <p:cTn id="137" presetID="42" presetClass="path" presetSubtype="0" decel="100000" fill="hold" nodeType="withEffect">
                                  <p:stCondLst>
                                    <p:cond delay="400"/>
                                  </p:stCondLst>
                                  <p:childTnLst>
                                    <p:animMotion origin="layout" path="M 2.77778E-7 2.96296E-6 L 2.77778E-7 0.03796 " pathEditMode="relative" rAng="0" ptsTypes="AA">
                                      <p:cBhvr>
                                        <p:cTn id="138" dur="750" spd="-100000" fill="hold"/>
                                        <p:tgtEl>
                                          <p:spTgt spid="133"/>
                                        </p:tgtEl>
                                        <p:attrNameLst>
                                          <p:attrName>ppt_x</p:attrName>
                                          <p:attrName>ppt_y</p:attrName>
                                        </p:attrNameLst>
                                      </p:cBhvr>
                                      <p:rCtr x="0" y="1883"/>
                                    </p:animMotion>
                                  </p:childTnLst>
                                </p:cTn>
                              </p:par>
                              <p:par>
                                <p:cTn id="139" presetID="10" presetClass="entr" presetSubtype="0" fill="hold" grpId="0" nodeType="withEffect">
                                  <p:stCondLst>
                                    <p:cond delay="400"/>
                                  </p:stCondLst>
                                  <p:childTnLst>
                                    <p:set>
                                      <p:cBhvr>
                                        <p:cTn id="140" dur="1" fill="hold">
                                          <p:stCondLst>
                                            <p:cond delay="0"/>
                                          </p:stCondLst>
                                        </p:cTn>
                                        <p:tgtEl>
                                          <p:spTgt spid="141"/>
                                        </p:tgtEl>
                                        <p:attrNameLst>
                                          <p:attrName>style.visibility</p:attrName>
                                        </p:attrNameLst>
                                      </p:cBhvr>
                                      <p:to>
                                        <p:strVal val="visible"/>
                                      </p:to>
                                    </p:set>
                                    <p:animEffect transition="in" filter="fade">
                                      <p:cBhvr>
                                        <p:cTn id="141" dur="500"/>
                                        <p:tgtEl>
                                          <p:spTgt spid="141"/>
                                        </p:tgtEl>
                                      </p:cBhvr>
                                    </p:animEffect>
                                  </p:childTnLst>
                                </p:cTn>
                              </p:par>
                              <p:par>
                                <p:cTn id="142" presetID="42" presetClass="path" presetSubtype="0" decel="100000" fill="hold" grpId="1" nodeType="withEffect">
                                  <p:stCondLst>
                                    <p:cond delay="400"/>
                                  </p:stCondLst>
                                  <p:childTnLst>
                                    <p:animMotion origin="layout" path="M 2.77778E-7 2.96296E-6 L 2.77778E-7 0.03796 " pathEditMode="relative" rAng="0" ptsTypes="AA">
                                      <p:cBhvr>
                                        <p:cTn id="143" dur="750" spd="-100000" fill="hold"/>
                                        <p:tgtEl>
                                          <p:spTgt spid="141"/>
                                        </p:tgtEl>
                                        <p:attrNameLst>
                                          <p:attrName>ppt_x</p:attrName>
                                          <p:attrName>ppt_y</p:attrName>
                                        </p:attrNameLst>
                                      </p:cBhvr>
                                      <p:rCtr x="0" y="1883"/>
                                    </p:animMotion>
                                  </p:childTnLst>
                                </p:cTn>
                              </p:par>
                              <p:par>
                                <p:cTn id="144" presetID="10" presetClass="entr" presetSubtype="0" fill="hold" grpId="0" nodeType="withEffect">
                                  <p:stCondLst>
                                    <p:cond delay="400"/>
                                  </p:stCondLst>
                                  <p:childTnLst>
                                    <p:set>
                                      <p:cBhvr>
                                        <p:cTn id="145" dur="1" fill="hold">
                                          <p:stCondLst>
                                            <p:cond delay="0"/>
                                          </p:stCondLst>
                                        </p:cTn>
                                        <p:tgtEl>
                                          <p:spTgt spid="142"/>
                                        </p:tgtEl>
                                        <p:attrNameLst>
                                          <p:attrName>style.visibility</p:attrName>
                                        </p:attrNameLst>
                                      </p:cBhvr>
                                      <p:to>
                                        <p:strVal val="visible"/>
                                      </p:to>
                                    </p:set>
                                    <p:animEffect transition="in" filter="fade">
                                      <p:cBhvr>
                                        <p:cTn id="146" dur="500"/>
                                        <p:tgtEl>
                                          <p:spTgt spid="142"/>
                                        </p:tgtEl>
                                      </p:cBhvr>
                                    </p:animEffect>
                                  </p:childTnLst>
                                </p:cTn>
                              </p:par>
                              <p:par>
                                <p:cTn id="147" presetID="42" presetClass="path" presetSubtype="0" decel="100000" fill="hold" grpId="1" nodeType="withEffect">
                                  <p:stCondLst>
                                    <p:cond delay="400"/>
                                  </p:stCondLst>
                                  <p:childTnLst>
                                    <p:animMotion origin="layout" path="M 2.77778E-7 2.96296E-6 L 2.77778E-7 0.03796 " pathEditMode="relative" rAng="0" ptsTypes="AA">
                                      <p:cBhvr>
                                        <p:cTn id="148" dur="750" spd="-100000" fill="hold"/>
                                        <p:tgtEl>
                                          <p:spTgt spid="142"/>
                                        </p:tgtEl>
                                        <p:attrNameLst>
                                          <p:attrName>ppt_x</p:attrName>
                                          <p:attrName>ppt_y</p:attrName>
                                        </p:attrNameLst>
                                      </p:cBhvr>
                                      <p:rCtr x="0" y="1883"/>
                                    </p:animMotion>
                                  </p:childTnLst>
                                </p:cTn>
                              </p:par>
                              <p:par>
                                <p:cTn id="149" presetID="10" presetClass="entr" presetSubtype="0" fill="hold" nodeType="withEffect">
                                  <p:stCondLst>
                                    <p:cond delay="400"/>
                                  </p:stCondLst>
                                  <p:childTnLst>
                                    <p:set>
                                      <p:cBhvr>
                                        <p:cTn id="150" dur="1" fill="hold">
                                          <p:stCondLst>
                                            <p:cond delay="0"/>
                                          </p:stCondLst>
                                        </p:cTn>
                                        <p:tgtEl>
                                          <p:spTgt spid="143"/>
                                        </p:tgtEl>
                                        <p:attrNameLst>
                                          <p:attrName>style.visibility</p:attrName>
                                        </p:attrNameLst>
                                      </p:cBhvr>
                                      <p:to>
                                        <p:strVal val="visible"/>
                                      </p:to>
                                    </p:set>
                                    <p:animEffect transition="in" filter="fade">
                                      <p:cBhvr>
                                        <p:cTn id="151" dur="500"/>
                                        <p:tgtEl>
                                          <p:spTgt spid="143"/>
                                        </p:tgtEl>
                                      </p:cBhvr>
                                    </p:animEffect>
                                  </p:childTnLst>
                                </p:cTn>
                              </p:par>
                              <p:par>
                                <p:cTn id="152" presetID="42" presetClass="path" presetSubtype="0" decel="100000" fill="hold" nodeType="withEffect">
                                  <p:stCondLst>
                                    <p:cond delay="400"/>
                                  </p:stCondLst>
                                  <p:childTnLst>
                                    <p:animMotion origin="layout" path="M 2.77778E-7 2.96296E-6 L 2.77778E-7 0.03796 " pathEditMode="relative" rAng="0" ptsTypes="AA">
                                      <p:cBhvr>
                                        <p:cTn id="153" dur="750" spd="-100000" fill="hold"/>
                                        <p:tgtEl>
                                          <p:spTgt spid="143"/>
                                        </p:tgtEl>
                                        <p:attrNameLst>
                                          <p:attrName>ppt_x</p:attrName>
                                          <p:attrName>ppt_y</p:attrName>
                                        </p:attrNameLst>
                                      </p:cBhvr>
                                      <p:rCtr x="0" y="1883"/>
                                    </p:animMotion>
                                  </p:childTnLst>
                                </p:cTn>
                              </p:par>
                              <p:par>
                                <p:cTn id="154" presetID="10" presetClass="entr" presetSubtype="0" fill="hold" nodeType="withEffect">
                                  <p:stCondLst>
                                    <p:cond delay="400"/>
                                  </p:stCondLst>
                                  <p:childTnLst>
                                    <p:set>
                                      <p:cBhvr>
                                        <p:cTn id="155" dur="1" fill="hold">
                                          <p:stCondLst>
                                            <p:cond delay="0"/>
                                          </p:stCondLst>
                                        </p:cTn>
                                        <p:tgtEl>
                                          <p:spTgt spid="145"/>
                                        </p:tgtEl>
                                        <p:attrNameLst>
                                          <p:attrName>style.visibility</p:attrName>
                                        </p:attrNameLst>
                                      </p:cBhvr>
                                      <p:to>
                                        <p:strVal val="visible"/>
                                      </p:to>
                                    </p:set>
                                    <p:animEffect transition="in" filter="fade">
                                      <p:cBhvr>
                                        <p:cTn id="156" dur="500"/>
                                        <p:tgtEl>
                                          <p:spTgt spid="145"/>
                                        </p:tgtEl>
                                      </p:cBhvr>
                                    </p:animEffect>
                                  </p:childTnLst>
                                </p:cTn>
                              </p:par>
                              <p:par>
                                <p:cTn id="157" presetID="42" presetClass="path" presetSubtype="0" decel="100000" fill="hold" nodeType="withEffect">
                                  <p:stCondLst>
                                    <p:cond delay="400"/>
                                  </p:stCondLst>
                                  <p:childTnLst>
                                    <p:animMotion origin="layout" path="M 2.77778E-7 2.96296E-6 L 2.77778E-7 0.03796 " pathEditMode="relative" rAng="0" ptsTypes="AA">
                                      <p:cBhvr>
                                        <p:cTn id="158" dur="750" spd="-100000" fill="hold"/>
                                        <p:tgtEl>
                                          <p:spTgt spid="145"/>
                                        </p:tgtEl>
                                        <p:attrNameLst>
                                          <p:attrName>ppt_x</p:attrName>
                                          <p:attrName>ppt_y</p:attrName>
                                        </p:attrNameLst>
                                      </p:cBhvr>
                                      <p:rCtr x="0" y="1883"/>
                                    </p:animMotion>
                                  </p:childTnLst>
                                </p:cTn>
                              </p:par>
                              <p:par>
                                <p:cTn id="159" presetID="10" presetClass="entr" presetSubtype="0" fill="hold" grpId="0" nodeType="withEffect">
                                  <p:stCondLst>
                                    <p:cond delay="400"/>
                                  </p:stCondLst>
                                  <p:childTnLst>
                                    <p:set>
                                      <p:cBhvr>
                                        <p:cTn id="160" dur="1" fill="hold">
                                          <p:stCondLst>
                                            <p:cond delay="0"/>
                                          </p:stCondLst>
                                        </p:cTn>
                                        <p:tgtEl>
                                          <p:spTgt spid="66"/>
                                        </p:tgtEl>
                                        <p:attrNameLst>
                                          <p:attrName>style.visibility</p:attrName>
                                        </p:attrNameLst>
                                      </p:cBhvr>
                                      <p:to>
                                        <p:strVal val="visible"/>
                                      </p:to>
                                    </p:set>
                                    <p:animEffect transition="in" filter="fade">
                                      <p:cBhvr>
                                        <p:cTn id="161" dur="500"/>
                                        <p:tgtEl>
                                          <p:spTgt spid="66"/>
                                        </p:tgtEl>
                                      </p:cBhvr>
                                    </p:animEffect>
                                  </p:childTnLst>
                                </p:cTn>
                              </p:par>
                              <p:par>
                                <p:cTn id="162" presetID="42" presetClass="path" presetSubtype="0" decel="100000" fill="hold" grpId="1" nodeType="withEffect">
                                  <p:stCondLst>
                                    <p:cond delay="400"/>
                                  </p:stCondLst>
                                  <p:childTnLst>
                                    <p:animMotion origin="layout" path="M 2.77778E-7 2.96296E-6 L 2.77778E-7 0.03796 " pathEditMode="relative" rAng="0" ptsTypes="AA">
                                      <p:cBhvr>
                                        <p:cTn id="163" dur="750" spd="-100000" fill="hold"/>
                                        <p:tgtEl>
                                          <p:spTgt spid="66"/>
                                        </p:tgtEl>
                                        <p:attrNameLst>
                                          <p:attrName>ppt_x</p:attrName>
                                          <p:attrName>ppt_y</p:attrName>
                                        </p:attrNameLst>
                                      </p:cBhvr>
                                      <p:rCtr x="0" y="1883"/>
                                    </p:animMotion>
                                  </p:childTnLst>
                                </p:cTn>
                              </p:par>
                              <p:par>
                                <p:cTn id="164" presetID="10" presetClass="entr" presetSubtype="0" fill="hold" grpId="0" nodeType="withEffect">
                                  <p:stCondLst>
                                    <p:cond delay="400"/>
                                  </p:stCondLst>
                                  <p:childTnLst>
                                    <p:set>
                                      <p:cBhvr>
                                        <p:cTn id="165" dur="1" fill="hold">
                                          <p:stCondLst>
                                            <p:cond delay="0"/>
                                          </p:stCondLst>
                                        </p:cTn>
                                        <p:tgtEl>
                                          <p:spTgt spid="84"/>
                                        </p:tgtEl>
                                        <p:attrNameLst>
                                          <p:attrName>style.visibility</p:attrName>
                                        </p:attrNameLst>
                                      </p:cBhvr>
                                      <p:to>
                                        <p:strVal val="visible"/>
                                      </p:to>
                                    </p:set>
                                    <p:animEffect transition="in" filter="fade">
                                      <p:cBhvr>
                                        <p:cTn id="166" dur="500"/>
                                        <p:tgtEl>
                                          <p:spTgt spid="84"/>
                                        </p:tgtEl>
                                      </p:cBhvr>
                                    </p:animEffect>
                                  </p:childTnLst>
                                </p:cTn>
                              </p:par>
                              <p:par>
                                <p:cTn id="167" presetID="42" presetClass="path" presetSubtype="0" decel="100000" fill="hold" grpId="1" nodeType="withEffect">
                                  <p:stCondLst>
                                    <p:cond delay="400"/>
                                  </p:stCondLst>
                                  <p:childTnLst>
                                    <p:animMotion origin="layout" path="M 2.77778E-7 2.96296E-6 L 2.77778E-7 0.03796 " pathEditMode="relative" rAng="0" ptsTypes="AA">
                                      <p:cBhvr>
                                        <p:cTn id="168" dur="750" spd="-100000" fill="hold"/>
                                        <p:tgtEl>
                                          <p:spTgt spid="84"/>
                                        </p:tgtEl>
                                        <p:attrNameLst>
                                          <p:attrName>ppt_x</p:attrName>
                                          <p:attrName>ppt_y</p:attrName>
                                        </p:attrNameLst>
                                      </p:cBhvr>
                                      <p:rCtr x="0" y="1883"/>
                                    </p:animMotion>
                                  </p:childTnLst>
                                </p:cTn>
                              </p:par>
                              <p:par>
                                <p:cTn id="169" presetID="10" presetClass="entr" presetSubtype="0" fill="hold" nodeType="withEffect">
                                  <p:stCondLst>
                                    <p:cond delay="400"/>
                                  </p:stCondLst>
                                  <p:childTnLst>
                                    <p:set>
                                      <p:cBhvr>
                                        <p:cTn id="170" dur="1" fill="hold">
                                          <p:stCondLst>
                                            <p:cond delay="0"/>
                                          </p:stCondLst>
                                        </p:cTn>
                                        <p:tgtEl>
                                          <p:spTgt spid="165"/>
                                        </p:tgtEl>
                                        <p:attrNameLst>
                                          <p:attrName>style.visibility</p:attrName>
                                        </p:attrNameLst>
                                      </p:cBhvr>
                                      <p:to>
                                        <p:strVal val="visible"/>
                                      </p:to>
                                    </p:set>
                                    <p:animEffect transition="in" filter="fade">
                                      <p:cBhvr>
                                        <p:cTn id="171" dur="500"/>
                                        <p:tgtEl>
                                          <p:spTgt spid="165"/>
                                        </p:tgtEl>
                                      </p:cBhvr>
                                    </p:animEffect>
                                  </p:childTnLst>
                                </p:cTn>
                              </p:par>
                              <p:par>
                                <p:cTn id="172" presetID="42" presetClass="path" presetSubtype="0" decel="100000" fill="hold" nodeType="withEffect">
                                  <p:stCondLst>
                                    <p:cond delay="400"/>
                                  </p:stCondLst>
                                  <p:childTnLst>
                                    <p:animMotion origin="layout" path="M 2.77778E-7 2.96296E-6 L 2.77778E-7 0.03796 " pathEditMode="relative" rAng="0" ptsTypes="AA">
                                      <p:cBhvr>
                                        <p:cTn id="173" dur="750" spd="-100000" fill="hold"/>
                                        <p:tgtEl>
                                          <p:spTgt spid="165"/>
                                        </p:tgtEl>
                                        <p:attrNameLst>
                                          <p:attrName>ppt_x</p:attrName>
                                          <p:attrName>ppt_y</p:attrName>
                                        </p:attrNameLst>
                                      </p:cBhvr>
                                      <p:rCtr x="0" y="1883"/>
                                    </p:animMotion>
                                  </p:childTnLst>
                                </p:cTn>
                              </p:par>
                              <p:par>
                                <p:cTn id="174" presetID="10" presetClass="entr" presetSubtype="0" fill="hold" nodeType="withEffect">
                                  <p:stCondLst>
                                    <p:cond delay="400"/>
                                  </p:stCondLst>
                                  <p:childTnLst>
                                    <p:set>
                                      <p:cBhvr>
                                        <p:cTn id="175" dur="1" fill="hold">
                                          <p:stCondLst>
                                            <p:cond delay="0"/>
                                          </p:stCondLst>
                                        </p:cTn>
                                        <p:tgtEl>
                                          <p:spTgt spid="156"/>
                                        </p:tgtEl>
                                        <p:attrNameLst>
                                          <p:attrName>style.visibility</p:attrName>
                                        </p:attrNameLst>
                                      </p:cBhvr>
                                      <p:to>
                                        <p:strVal val="visible"/>
                                      </p:to>
                                    </p:set>
                                    <p:animEffect transition="in" filter="fade">
                                      <p:cBhvr>
                                        <p:cTn id="176" dur="500"/>
                                        <p:tgtEl>
                                          <p:spTgt spid="156"/>
                                        </p:tgtEl>
                                      </p:cBhvr>
                                    </p:animEffect>
                                  </p:childTnLst>
                                </p:cTn>
                              </p:par>
                              <p:par>
                                <p:cTn id="177" presetID="42" presetClass="path" presetSubtype="0" decel="100000" fill="hold" nodeType="withEffect">
                                  <p:stCondLst>
                                    <p:cond delay="400"/>
                                  </p:stCondLst>
                                  <p:childTnLst>
                                    <p:animMotion origin="layout" path="M 2.77778E-7 2.96296E-6 L 2.77778E-7 0.03796 " pathEditMode="relative" rAng="0" ptsTypes="AA">
                                      <p:cBhvr>
                                        <p:cTn id="178" dur="750" spd="-100000" fill="hold"/>
                                        <p:tgtEl>
                                          <p:spTgt spid="156"/>
                                        </p:tgtEl>
                                        <p:attrNameLst>
                                          <p:attrName>ppt_x</p:attrName>
                                          <p:attrName>ppt_y</p:attrName>
                                        </p:attrNameLst>
                                      </p:cBhvr>
                                      <p:rCtr x="0" y="1883"/>
                                    </p:animMotion>
                                  </p:childTnLst>
                                </p:cTn>
                              </p:par>
                              <p:par>
                                <p:cTn id="179" presetID="10" presetClass="entr" presetSubtype="0" fill="hold" nodeType="withEffect">
                                  <p:stCondLst>
                                    <p:cond delay="400"/>
                                  </p:stCondLst>
                                  <p:childTnLst>
                                    <p:set>
                                      <p:cBhvr>
                                        <p:cTn id="180" dur="1" fill="hold">
                                          <p:stCondLst>
                                            <p:cond delay="0"/>
                                          </p:stCondLst>
                                        </p:cTn>
                                        <p:tgtEl>
                                          <p:spTgt spid="158"/>
                                        </p:tgtEl>
                                        <p:attrNameLst>
                                          <p:attrName>style.visibility</p:attrName>
                                        </p:attrNameLst>
                                      </p:cBhvr>
                                      <p:to>
                                        <p:strVal val="visible"/>
                                      </p:to>
                                    </p:set>
                                    <p:animEffect transition="in" filter="fade">
                                      <p:cBhvr>
                                        <p:cTn id="181" dur="500"/>
                                        <p:tgtEl>
                                          <p:spTgt spid="158"/>
                                        </p:tgtEl>
                                      </p:cBhvr>
                                    </p:animEffect>
                                  </p:childTnLst>
                                </p:cTn>
                              </p:par>
                              <p:par>
                                <p:cTn id="182" presetID="42" presetClass="path" presetSubtype="0" decel="100000" fill="hold" nodeType="withEffect">
                                  <p:stCondLst>
                                    <p:cond delay="400"/>
                                  </p:stCondLst>
                                  <p:childTnLst>
                                    <p:animMotion origin="layout" path="M 2.77778E-7 2.96296E-6 L 2.77778E-7 0.03796 " pathEditMode="relative" rAng="0" ptsTypes="AA">
                                      <p:cBhvr>
                                        <p:cTn id="183" dur="750" spd="-100000" fill="hold"/>
                                        <p:tgtEl>
                                          <p:spTgt spid="158"/>
                                        </p:tgtEl>
                                        <p:attrNameLst>
                                          <p:attrName>ppt_x</p:attrName>
                                          <p:attrName>ppt_y</p:attrName>
                                        </p:attrNameLst>
                                      </p:cBhvr>
                                      <p:rCtr x="0" y="1883"/>
                                    </p:animMotion>
                                  </p:childTnLst>
                                </p:cTn>
                              </p:par>
                              <p:par>
                                <p:cTn id="184" presetID="10" presetClass="entr" presetSubtype="0" fill="hold" grpId="0" nodeType="withEffect" nodePh="1">
                                  <p:stCondLst>
                                    <p:cond delay="400"/>
                                  </p:stCondLst>
                                  <p:endCondLst>
                                    <p:cond evt="begin" delay="0">
                                      <p:tn val="184"/>
                                    </p:cond>
                                  </p:endCondLst>
                                  <p:childTnLst>
                                    <p:set>
                                      <p:cBhvr>
                                        <p:cTn id="185" dur="1" fill="hold">
                                          <p:stCondLst>
                                            <p:cond delay="0"/>
                                          </p:stCondLst>
                                        </p:cTn>
                                        <p:tgtEl>
                                          <p:spTgt spid="159"/>
                                        </p:tgtEl>
                                        <p:attrNameLst>
                                          <p:attrName>style.visibility</p:attrName>
                                        </p:attrNameLst>
                                      </p:cBhvr>
                                      <p:to>
                                        <p:strVal val="visible"/>
                                      </p:to>
                                    </p:set>
                                    <p:animEffect transition="in" filter="fade">
                                      <p:cBhvr>
                                        <p:cTn id="186" dur="500"/>
                                        <p:tgtEl>
                                          <p:spTgt spid="159"/>
                                        </p:tgtEl>
                                      </p:cBhvr>
                                    </p:animEffect>
                                  </p:childTnLst>
                                </p:cTn>
                              </p:par>
                              <p:par>
                                <p:cTn id="187" presetID="42" presetClass="path" presetSubtype="0" decel="100000" fill="hold" grpId="1" nodeType="withEffect" nodePh="1">
                                  <p:stCondLst>
                                    <p:cond delay="400"/>
                                  </p:stCondLst>
                                  <p:endCondLst>
                                    <p:cond evt="begin" delay="0">
                                      <p:tn val="187"/>
                                    </p:cond>
                                  </p:endCondLst>
                                  <p:childTnLst>
                                    <p:animMotion origin="layout" path="M 2.77778E-7 2.96296E-6 L 2.77778E-7 0.03796 " pathEditMode="relative" rAng="0" ptsTypes="AA">
                                      <p:cBhvr>
                                        <p:cTn id="188" dur="750" spd="-100000" fill="hold"/>
                                        <p:tgtEl>
                                          <p:spTgt spid="159"/>
                                        </p:tgtEl>
                                        <p:attrNameLst>
                                          <p:attrName>ppt_x</p:attrName>
                                          <p:attrName>ppt_y</p:attrName>
                                        </p:attrNameLst>
                                      </p:cBhvr>
                                      <p:rCtr x="0" y="1883"/>
                                    </p:animMotion>
                                  </p:childTnLst>
                                </p:cTn>
                              </p:par>
                              <p:par>
                                <p:cTn id="189" presetID="10" presetClass="entr" presetSubtype="0" fill="hold" grpId="0" nodeType="withEffect" nodePh="1">
                                  <p:stCondLst>
                                    <p:cond delay="400"/>
                                  </p:stCondLst>
                                  <p:endCondLst>
                                    <p:cond evt="begin" delay="0">
                                      <p:tn val="189"/>
                                    </p:cond>
                                  </p:endCondLst>
                                  <p:childTnLst>
                                    <p:set>
                                      <p:cBhvr>
                                        <p:cTn id="190" dur="1" fill="hold">
                                          <p:stCondLst>
                                            <p:cond delay="0"/>
                                          </p:stCondLst>
                                        </p:cTn>
                                        <p:tgtEl>
                                          <p:spTgt spid="161"/>
                                        </p:tgtEl>
                                        <p:attrNameLst>
                                          <p:attrName>style.visibility</p:attrName>
                                        </p:attrNameLst>
                                      </p:cBhvr>
                                      <p:to>
                                        <p:strVal val="visible"/>
                                      </p:to>
                                    </p:set>
                                    <p:animEffect transition="in" filter="fade">
                                      <p:cBhvr>
                                        <p:cTn id="191" dur="500"/>
                                        <p:tgtEl>
                                          <p:spTgt spid="161"/>
                                        </p:tgtEl>
                                      </p:cBhvr>
                                    </p:animEffect>
                                  </p:childTnLst>
                                </p:cTn>
                              </p:par>
                              <p:par>
                                <p:cTn id="192" presetID="42" presetClass="path" presetSubtype="0" decel="100000" fill="hold" grpId="1" nodeType="withEffect" nodePh="1">
                                  <p:stCondLst>
                                    <p:cond delay="400"/>
                                  </p:stCondLst>
                                  <p:endCondLst>
                                    <p:cond evt="begin" delay="0">
                                      <p:tn val="192"/>
                                    </p:cond>
                                  </p:endCondLst>
                                  <p:childTnLst>
                                    <p:animMotion origin="layout" path="M 2.77778E-7 2.96296E-6 L 2.77778E-7 0.03796 " pathEditMode="relative" rAng="0" ptsTypes="AA">
                                      <p:cBhvr>
                                        <p:cTn id="193" dur="750" spd="-100000" fill="hold"/>
                                        <p:tgtEl>
                                          <p:spTgt spid="161"/>
                                        </p:tgtEl>
                                        <p:attrNameLst>
                                          <p:attrName>ppt_x</p:attrName>
                                          <p:attrName>ppt_y</p:attrName>
                                        </p:attrNameLst>
                                      </p:cBhvr>
                                      <p:rCtr x="0" y="1883"/>
                                    </p:animMotion>
                                  </p:childTnLst>
                                </p:cTn>
                              </p:par>
                              <p:par>
                                <p:cTn id="194" presetID="10" presetClass="entr" presetSubtype="0" fill="hold" grpId="0" nodeType="withEffect" nodePh="1">
                                  <p:stCondLst>
                                    <p:cond delay="400"/>
                                  </p:stCondLst>
                                  <p:endCondLst>
                                    <p:cond evt="begin" delay="0">
                                      <p:tn val="194"/>
                                    </p:cond>
                                  </p:endCondLst>
                                  <p:childTnLst>
                                    <p:set>
                                      <p:cBhvr>
                                        <p:cTn id="195" dur="1" fill="hold">
                                          <p:stCondLst>
                                            <p:cond delay="0"/>
                                          </p:stCondLst>
                                        </p:cTn>
                                        <p:tgtEl>
                                          <p:spTgt spid="162"/>
                                        </p:tgtEl>
                                        <p:attrNameLst>
                                          <p:attrName>style.visibility</p:attrName>
                                        </p:attrNameLst>
                                      </p:cBhvr>
                                      <p:to>
                                        <p:strVal val="visible"/>
                                      </p:to>
                                    </p:set>
                                    <p:animEffect transition="in" filter="fade">
                                      <p:cBhvr>
                                        <p:cTn id="196" dur="500"/>
                                        <p:tgtEl>
                                          <p:spTgt spid="162"/>
                                        </p:tgtEl>
                                      </p:cBhvr>
                                    </p:animEffect>
                                  </p:childTnLst>
                                </p:cTn>
                              </p:par>
                              <p:par>
                                <p:cTn id="197" presetID="42" presetClass="path" presetSubtype="0" decel="100000" fill="hold" grpId="1" nodeType="withEffect" nodePh="1">
                                  <p:stCondLst>
                                    <p:cond delay="400"/>
                                  </p:stCondLst>
                                  <p:endCondLst>
                                    <p:cond evt="begin" delay="0">
                                      <p:tn val="197"/>
                                    </p:cond>
                                  </p:endCondLst>
                                  <p:childTnLst>
                                    <p:animMotion origin="layout" path="M 2.77778E-7 2.96296E-6 L 2.77778E-7 0.03796 " pathEditMode="relative" rAng="0" ptsTypes="AA">
                                      <p:cBhvr>
                                        <p:cTn id="198" dur="750" spd="-100000" fill="hold"/>
                                        <p:tgtEl>
                                          <p:spTgt spid="162"/>
                                        </p:tgtEl>
                                        <p:attrNameLst>
                                          <p:attrName>ppt_x</p:attrName>
                                          <p:attrName>ppt_y</p:attrName>
                                        </p:attrNameLst>
                                      </p:cBhvr>
                                      <p:rCtr x="0" y="1883"/>
                                    </p:animMotion>
                                  </p:childTnLst>
                                </p:cTn>
                              </p:par>
                              <p:par>
                                <p:cTn id="199" presetID="10" presetClass="entr" presetSubtype="0" fill="hold" nodeType="withEffect">
                                  <p:stCondLst>
                                    <p:cond delay="400"/>
                                  </p:stCondLst>
                                  <p:childTnLst>
                                    <p:set>
                                      <p:cBhvr>
                                        <p:cTn id="200" dur="1" fill="hold">
                                          <p:stCondLst>
                                            <p:cond delay="0"/>
                                          </p:stCondLst>
                                        </p:cTn>
                                        <p:tgtEl>
                                          <p:spTgt spid="164"/>
                                        </p:tgtEl>
                                        <p:attrNameLst>
                                          <p:attrName>style.visibility</p:attrName>
                                        </p:attrNameLst>
                                      </p:cBhvr>
                                      <p:to>
                                        <p:strVal val="visible"/>
                                      </p:to>
                                    </p:set>
                                    <p:animEffect transition="in" filter="fade">
                                      <p:cBhvr>
                                        <p:cTn id="201" dur="500"/>
                                        <p:tgtEl>
                                          <p:spTgt spid="164"/>
                                        </p:tgtEl>
                                      </p:cBhvr>
                                    </p:animEffect>
                                  </p:childTnLst>
                                </p:cTn>
                              </p:par>
                              <p:par>
                                <p:cTn id="202" presetID="42" presetClass="path" presetSubtype="0" decel="100000" fill="hold" nodeType="withEffect">
                                  <p:stCondLst>
                                    <p:cond delay="400"/>
                                  </p:stCondLst>
                                  <p:childTnLst>
                                    <p:animMotion origin="layout" path="M 2.77778E-7 2.96296E-6 L 2.77778E-7 0.03796 " pathEditMode="relative" rAng="0" ptsTypes="AA">
                                      <p:cBhvr>
                                        <p:cTn id="203" dur="750" spd="-100000" fill="hold"/>
                                        <p:tgtEl>
                                          <p:spTgt spid="164"/>
                                        </p:tgtEl>
                                        <p:attrNameLst>
                                          <p:attrName>ppt_x</p:attrName>
                                          <p:attrName>ppt_y</p:attrName>
                                        </p:attrNameLst>
                                      </p:cBhvr>
                                      <p:rCtr x="0" y="18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170" grpId="0" animBg="1"/>
      <p:bldP spid="170" grpId="1" animBg="1"/>
      <p:bldP spid="2" grpId="0"/>
      <p:bldP spid="56" grpId="0"/>
      <p:bldP spid="34" grpId="0"/>
      <p:bldP spid="34" grpId="1"/>
      <p:bldP spid="3" grpId="0"/>
      <p:bldP spid="4" grpId="0" animBg="1"/>
      <p:bldP spid="21" grpId="0" animBg="1"/>
      <p:bldP spid="21" grpId="1" animBg="1"/>
      <p:bldP spid="22" grpId="0" animBg="1"/>
      <p:bldP spid="22" grpId="1" animBg="1"/>
      <p:bldP spid="23" grpId="0" animBg="1"/>
      <p:bldP spid="23" grpId="1" animBg="1"/>
      <p:bldP spid="44" grpId="0" animBg="1"/>
      <p:bldP spid="44" grpId="1" animBg="1"/>
      <p:bldP spid="45" grpId="0"/>
      <p:bldP spid="45" grpId="1"/>
      <p:bldP spid="49" grpId="0" animBg="1"/>
      <p:bldP spid="49" grpId="1" animBg="1"/>
      <p:bldP spid="51" grpId="0"/>
      <p:bldP spid="51" grpId="1"/>
      <p:bldP spid="127" grpId="0" animBg="1"/>
      <p:bldP spid="127" grpId="1" animBg="1"/>
      <p:bldP spid="131" grpId="0"/>
      <p:bldP spid="131" grpId="1"/>
      <p:bldP spid="141" grpId="0" animBg="1"/>
      <p:bldP spid="141" grpId="1" animBg="1"/>
      <p:bldP spid="142" grpId="0" animBg="1"/>
      <p:bldP spid="142" grpId="1" animBg="1"/>
      <p:bldP spid="66" grpId="0" animBg="1"/>
      <p:bldP spid="66" grpId="1" animBg="1"/>
      <p:bldP spid="84" grpId="0" animBg="1"/>
      <p:bldP spid="84" grpId="1" animBg="1"/>
      <p:bldP spid="159" grpId="0"/>
      <p:bldP spid="159" grpId="1"/>
      <p:bldP spid="161" grpId="0"/>
      <p:bldP spid="161" grpId="1"/>
      <p:bldP spid="162" grpId="0"/>
      <p:bldP spid="162" grpId="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B4480-49DC-02B7-CFB6-2AED067B930C}"/>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F8815889-7802-8D3D-869D-AA0FD0881EE5}"/>
              </a:ext>
              <a:ext uri="{C183D7F6-B498-43B3-948B-1728B52AA6E4}">
                <adec:decorative xmlns:adec="http://schemas.microsoft.com/office/drawing/2017/decorative" val="1"/>
              </a:ext>
            </a:extLst>
          </p:cNvPr>
          <p:cNvSpPr txBox="1"/>
          <p:nvPr/>
        </p:nvSpPr>
        <p:spPr>
          <a:xfrm>
            <a:off x="1111553" y="1457960"/>
            <a:ext cx="9968894" cy="3241040"/>
          </a:xfrm>
          <a:prstGeom prst="roundRect">
            <a:avLst>
              <a:gd name="adj" fmla="val 29549"/>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0" rIns="0" bIns="0" rtlCol="0" anchor="ctr">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endParaRPr kumimoji="0" lang="en-US" sz="20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endParaRPr>
          </a:p>
        </p:txBody>
      </p:sp>
      <p:sp>
        <p:nvSpPr>
          <p:cNvPr id="2" name="Rectangle: Rounded Corners 10">
            <a:extLst>
              <a:ext uri="{FF2B5EF4-FFF2-40B4-BE49-F238E27FC236}">
                <a16:creationId xmlns:a16="http://schemas.microsoft.com/office/drawing/2014/main" id="{2F14A0EE-BF88-2F4B-633F-9A0E87150969}"/>
              </a:ext>
              <a:ext uri="{C183D7F6-B498-43B3-948B-1728B52AA6E4}">
                <adec:decorative xmlns:adec="http://schemas.microsoft.com/office/drawing/2017/decorative" val="1"/>
              </a:ext>
            </a:extLst>
          </p:cNvPr>
          <p:cNvSpPr/>
          <p:nvPr/>
        </p:nvSpPr>
        <p:spPr bwMode="auto">
          <a:xfrm>
            <a:off x="1824869" y="2063496"/>
            <a:ext cx="3641124" cy="2309506"/>
          </a:xfrm>
          <a:prstGeom prst="roundRect">
            <a:avLst>
              <a:gd name="adj" fmla="val 4823"/>
            </a:avLst>
          </a:prstGeom>
          <a:solidFill>
            <a:schemeClr val="bg1"/>
          </a:solidFill>
          <a:ln w="9525">
            <a:noFill/>
          </a:ln>
        </p:spPr>
        <p:style>
          <a:lnRef idx="2">
            <a:schemeClr val="accent1">
              <a:shade val="15000"/>
            </a:schemeClr>
          </a:lnRef>
          <a:fillRef idx="1">
            <a:schemeClr val="accent1"/>
          </a:fillRef>
          <a:effectRef idx="0">
            <a:schemeClr val="accent1"/>
          </a:effectRef>
          <a:fontRef idx="minor">
            <a:schemeClr val="lt1"/>
          </a:fontRef>
        </p:style>
        <p:txBody>
          <a:bodyPr lIns="180000" tIns="251999" rIns="180000" rtlCol="0" anchor="t"/>
          <a:lstStyle/>
          <a:p>
            <a:pPr marL="0" marR="0" lvl="0" indent="0" algn="ctr" defTabSz="914400" rtl="0" eaLnBrk="1" fontAlgn="auto" latinLnBrk="0" hangingPunct="1">
              <a:lnSpc>
                <a:spcPct val="100000"/>
              </a:lnSpc>
              <a:spcBef>
                <a:spcPts val="0"/>
              </a:spcBef>
              <a:spcAft>
                <a:spcPts val="1200"/>
              </a:spcAft>
              <a:buClrTx/>
              <a:buSzTx/>
              <a:buFontTx/>
              <a:buNone/>
              <a:tabLst/>
              <a:defRPr/>
            </a:pPr>
            <a:endParaRPr kumimoji="0" lang="en-US" sz="2000" b="1" i="0" u="none" strike="noStrike" kern="1200" cap="none" spc="0" normalizeH="0" baseline="0" noProof="0">
              <a:ln>
                <a:noFill/>
              </a:ln>
              <a:solidFill>
                <a:srgbClr val="000000"/>
              </a:solidFill>
              <a:effectLst/>
              <a:uLnTx/>
              <a:uFillTx/>
              <a:latin typeface="Segoe Sans Text"/>
              <a:ea typeface="+mn-ea"/>
              <a:cs typeface="+mn-cs"/>
            </a:endParaRPr>
          </a:p>
        </p:txBody>
      </p:sp>
      <p:sp>
        <p:nvSpPr>
          <p:cNvPr id="27" name="Title 2">
            <a:extLst>
              <a:ext uri="{FF2B5EF4-FFF2-40B4-BE49-F238E27FC236}">
                <a16:creationId xmlns:a16="http://schemas.microsoft.com/office/drawing/2014/main" id="{CFAE0BFE-C82E-5F17-B68C-832ABB8AE6D2}"/>
              </a:ext>
            </a:extLst>
          </p:cNvPr>
          <p:cNvSpPr>
            <a:spLocks noGrp="1"/>
          </p:cNvSpPr>
          <p:nvPr>
            <p:ph type="title"/>
          </p:nvPr>
        </p:nvSpPr>
        <p:spPr/>
        <p:txBody>
          <a:bodyPr/>
          <a:lstStyle/>
          <a:p>
            <a:pPr algn="ctr"/>
            <a:r>
              <a:rPr lang="en-US"/>
              <a:t>Azure API Management platform</a:t>
            </a:r>
          </a:p>
        </p:txBody>
      </p:sp>
      <p:sp>
        <p:nvSpPr>
          <p:cNvPr id="4" name="Cross 3">
            <a:extLst>
              <a:ext uri="{FF2B5EF4-FFF2-40B4-BE49-F238E27FC236}">
                <a16:creationId xmlns:a16="http://schemas.microsoft.com/office/drawing/2014/main" id="{D0BA69A1-CB82-D2E2-B02F-8558C2F50366}"/>
              </a:ext>
              <a:ext uri="{C183D7F6-B498-43B3-948B-1728B52AA6E4}">
                <adec:decorative xmlns:adec="http://schemas.microsoft.com/office/drawing/2017/decorative" val="1"/>
              </a:ext>
            </a:extLst>
          </p:cNvPr>
          <p:cNvSpPr/>
          <p:nvPr/>
        </p:nvSpPr>
        <p:spPr bwMode="auto">
          <a:xfrm>
            <a:off x="5922918" y="2775566"/>
            <a:ext cx="338433" cy="338433"/>
          </a:xfrm>
          <a:prstGeom prst="plus">
            <a:avLst>
              <a:gd name="adj" fmla="val 35827"/>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Sans Text"/>
              <a:ea typeface="Segoe UI" pitchFamily="34" charset="0"/>
              <a:cs typeface="Segoe UI" pitchFamily="34" charset="0"/>
            </a:endParaRPr>
          </a:p>
        </p:txBody>
      </p:sp>
      <p:sp>
        <p:nvSpPr>
          <p:cNvPr id="15" name="Oval 14">
            <a:extLst>
              <a:ext uri="{FF2B5EF4-FFF2-40B4-BE49-F238E27FC236}">
                <a16:creationId xmlns:a16="http://schemas.microsoft.com/office/drawing/2014/main" id="{C771F76A-1415-F594-D7EA-51632451B828}"/>
              </a:ext>
              <a:ext uri="{C183D7F6-B498-43B3-948B-1728B52AA6E4}">
                <adec:decorative xmlns:adec="http://schemas.microsoft.com/office/drawing/2017/decorative" val="1"/>
              </a:ext>
            </a:extLst>
          </p:cNvPr>
          <p:cNvSpPr/>
          <p:nvPr/>
        </p:nvSpPr>
        <p:spPr bwMode="auto">
          <a:xfrm>
            <a:off x="3088094" y="1659887"/>
            <a:ext cx="902912" cy="902912"/>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pic>
        <p:nvPicPr>
          <p:cNvPr id="6" name="Picture 5" descr="Azure API Center icon">
            <a:extLst>
              <a:ext uri="{FF2B5EF4-FFF2-40B4-BE49-F238E27FC236}">
                <a16:creationId xmlns:a16="http://schemas.microsoft.com/office/drawing/2014/main" id="{E6B8A050-B0AE-ED6B-8351-8EA95DA3B444}"/>
              </a:ext>
            </a:extLst>
          </p:cNvPr>
          <p:cNvPicPr>
            <a:picLocks noChangeAspect="1"/>
          </p:cNvPicPr>
          <p:nvPr/>
        </p:nvPicPr>
        <p:blipFill>
          <a:blip r:embed="rId3"/>
          <a:stretch>
            <a:fillRect/>
          </a:stretch>
        </p:blipFill>
        <p:spPr>
          <a:xfrm>
            <a:off x="3279515" y="1782572"/>
            <a:ext cx="520070" cy="520068"/>
          </a:xfrm>
          <a:prstGeom prst="rect">
            <a:avLst/>
          </a:prstGeom>
        </p:spPr>
      </p:pic>
      <p:sp>
        <p:nvSpPr>
          <p:cNvPr id="13" name="Rounded Rectangle 19">
            <a:extLst>
              <a:ext uri="{FF2B5EF4-FFF2-40B4-BE49-F238E27FC236}">
                <a16:creationId xmlns:a16="http://schemas.microsoft.com/office/drawing/2014/main" id="{5D9B4A20-D646-B6E2-1B31-0844F4278E6D}"/>
              </a:ext>
              <a:ext uri="{C183D7F6-B498-43B3-948B-1728B52AA6E4}">
                <adec:decorative xmlns:adec="http://schemas.microsoft.com/office/drawing/2017/decorative" val="1"/>
              </a:ext>
            </a:extLst>
          </p:cNvPr>
          <p:cNvSpPr/>
          <p:nvPr/>
        </p:nvSpPr>
        <p:spPr bwMode="auto">
          <a:xfrm>
            <a:off x="1951184" y="2513811"/>
            <a:ext cx="3387838" cy="842353"/>
          </a:xfrm>
          <a:prstGeom prst="roundRect">
            <a:avLst>
              <a:gd name="adj" fmla="val 15581"/>
            </a:avLst>
          </a:prstGeom>
          <a:gradFill flip="none" rotWithShape="1">
            <a:gsLst>
              <a:gs pos="0">
                <a:srgbClr val="0078D4"/>
              </a:gs>
              <a:gs pos="100000">
                <a:srgbClr val="C03BC4"/>
              </a:gs>
            </a:gsLst>
            <a:lin ang="10800000" scaled="1"/>
            <a:tileRect/>
          </a:gradFill>
          <a:ln w="9525" cap="flat" cmpd="sng" algn="ctr">
            <a:noFill/>
            <a:prstDash val="solid"/>
            <a:headEnd type="none" w="med" len="med"/>
            <a:tailEnd type="none" w="med" len="me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FFFFFF"/>
              </a:solidFill>
              <a:effectLst/>
              <a:uLnTx/>
              <a:uFillTx/>
              <a:latin typeface="Segoe Sans Text"/>
              <a:ea typeface="+mn-ea"/>
              <a:cs typeface="Segoe UI" pitchFamily="34" charset="0"/>
            </a:endParaRPr>
          </a:p>
        </p:txBody>
      </p:sp>
      <p:sp>
        <p:nvSpPr>
          <p:cNvPr id="42" name="TextBox 41">
            <a:extLst>
              <a:ext uri="{FF2B5EF4-FFF2-40B4-BE49-F238E27FC236}">
                <a16:creationId xmlns:a16="http://schemas.microsoft.com/office/drawing/2014/main" id="{E24C0053-B810-79AD-623B-8EC9A68625E6}"/>
              </a:ext>
            </a:extLst>
          </p:cNvPr>
          <p:cNvSpPr txBox="1"/>
          <p:nvPr/>
        </p:nvSpPr>
        <p:spPr>
          <a:xfrm>
            <a:off x="1906452" y="2764478"/>
            <a:ext cx="3517576" cy="276999"/>
          </a:xfrm>
          <a:prstGeom prst="rect">
            <a:avLst/>
          </a:prstGeom>
          <a:noFill/>
        </p:spPr>
        <p:txBody>
          <a:bodyPr wrap="square" lIns="0" tIns="0" rIns="0" bIns="0" rtlCol="0">
            <a:spAutoFit/>
          </a:bodyPr>
          <a:lstStyle>
            <a:defPPr>
              <a:defRPr lang="en-US"/>
            </a:defPPr>
            <a:lvl1pPr algn="ctr">
              <a:defRPr sz="2000">
                <a:gradFill>
                  <a:gsLst>
                    <a:gs pos="0">
                      <a:srgbClr val="C03BC4">
                        <a:lumMod val="50000"/>
                        <a:lumOff val="50000"/>
                      </a:srgbClr>
                    </a:gs>
                    <a:gs pos="76000">
                      <a:srgbClr val="0078D4">
                        <a:lumMod val="50000"/>
                        <a:lumOff val="50000"/>
                      </a:srgbClr>
                    </a:gs>
                  </a:gsLst>
                  <a:lin ang="12600000" scaled="0"/>
                </a:gradFill>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Segoe Sans Text Semibold"/>
                <a:ea typeface="+mn-ea"/>
                <a:cs typeface="+mn-cs"/>
              </a:rPr>
              <a:t>API Management</a:t>
            </a:r>
          </a:p>
        </p:txBody>
      </p:sp>
      <p:sp>
        <p:nvSpPr>
          <p:cNvPr id="45" name="TextBox 44">
            <a:extLst>
              <a:ext uri="{FF2B5EF4-FFF2-40B4-BE49-F238E27FC236}">
                <a16:creationId xmlns:a16="http://schemas.microsoft.com/office/drawing/2014/main" id="{AF1C0CD8-12D7-971F-E7CF-311819FCE30F}"/>
              </a:ext>
            </a:extLst>
          </p:cNvPr>
          <p:cNvSpPr txBox="1"/>
          <p:nvPr/>
        </p:nvSpPr>
        <p:spPr>
          <a:xfrm>
            <a:off x="1980301" y="3524992"/>
            <a:ext cx="3347570" cy="64633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Sans Text"/>
                <a:ea typeface="+mn-ea"/>
                <a:cs typeface="Segoe UI" panose="020B0502040204020203" pitchFamily="34" charset="0"/>
              </a:rPr>
              <a:t>Securely publish, manage, and analyze APIs across all environments through a managed gateway.</a:t>
            </a:r>
            <a:endParaRPr kumimoji="0" lang="en-US" sz="1200" b="0" i="0" u="none" strike="noStrike" kern="1200" cap="none" spc="0" normalizeH="0" baseline="0" noProof="0">
              <a:ln>
                <a:noFill/>
              </a:ln>
              <a:solidFill>
                <a:srgbClr val="FFFFFF"/>
              </a:solidFill>
              <a:effectLst/>
              <a:uLnTx/>
              <a:uFillTx/>
              <a:latin typeface="Segoe Sans Text"/>
              <a:ea typeface="+mn-ea"/>
              <a:cs typeface="Segoe UI" panose="020B0502040204020203" pitchFamily="34" charset="0"/>
            </a:endParaRPr>
          </a:p>
        </p:txBody>
      </p:sp>
      <p:grpSp>
        <p:nvGrpSpPr>
          <p:cNvPr id="17" name="Group 16">
            <a:extLst>
              <a:ext uri="{FF2B5EF4-FFF2-40B4-BE49-F238E27FC236}">
                <a16:creationId xmlns:a16="http://schemas.microsoft.com/office/drawing/2014/main" id="{395BB225-1DD1-19D3-B700-3E9CCB28F3A3}"/>
              </a:ext>
              <a:ext uri="{C183D7F6-B498-43B3-948B-1728B52AA6E4}">
                <adec:decorative xmlns:adec="http://schemas.microsoft.com/office/drawing/2017/decorative" val="1"/>
              </a:ext>
            </a:extLst>
          </p:cNvPr>
          <p:cNvGrpSpPr/>
          <p:nvPr/>
        </p:nvGrpSpPr>
        <p:grpSpPr>
          <a:xfrm>
            <a:off x="6726007" y="1630505"/>
            <a:ext cx="3641124" cy="2760962"/>
            <a:chOff x="6726007" y="1630505"/>
            <a:chExt cx="3641124" cy="2760962"/>
          </a:xfrm>
        </p:grpSpPr>
        <p:sp>
          <p:nvSpPr>
            <p:cNvPr id="5" name="Rectangle: Rounded Corners 10">
              <a:extLst>
                <a:ext uri="{FF2B5EF4-FFF2-40B4-BE49-F238E27FC236}">
                  <a16:creationId xmlns:a16="http://schemas.microsoft.com/office/drawing/2014/main" id="{C8FA1195-FEA9-9F01-5CB9-60DD8E32E51B}"/>
                </a:ext>
              </a:extLst>
            </p:cNvPr>
            <p:cNvSpPr/>
            <p:nvPr/>
          </p:nvSpPr>
          <p:spPr bwMode="auto">
            <a:xfrm>
              <a:off x="6726007" y="2081961"/>
              <a:ext cx="3641124" cy="2309506"/>
            </a:xfrm>
            <a:prstGeom prst="roundRect">
              <a:avLst>
                <a:gd name="adj" fmla="val 4823"/>
              </a:avLst>
            </a:prstGeom>
            <a:solidFill>
              <a:schemeClr val="bg1"/>
            </a:solidFill>
            <a:ln w="9525">
              <a:noFill/>
            </a:ln>
          </p:spPr>
          <p:style>
            <a:lnRef idx="2">
              <a:schemeClr val="accent1">
                <a:shade val="15000"/>
              </a:schemeClr>
            </a:lnRef>
            <a:fillRef idx="1">
              <a:schemeClr val="accent1"/>
            </a:fillRef>
            <a:effectRef idx="0">
              <a:schemeClr val="accent1"/>
            </a:effectRef>
            <a:fontRef idx="minor">
              <a:schemeClr val="lt1"/>
            </a:fontRef>
          </p:style>
          <p:txBody>
            <a:bodyPr lIns="180000" tIns="251999" rIns="180000" rtlCol="0" anchor="t"/>
            <a:lstStyle/>
            <a:p>
              <a:pPr marL="0" marR="0" lvl="0" indent="0" algn="ctr" defTabSz="914400" rtl="0" eaLnBrk="1" fontAlgn="auto" latinLnBrk="0" hangingPunct="1">
                <a:lnSpc>
                  <a:spcPct val="100000"/>
                </a:lnSpc>
                <a:spcBef>
                  <a:spcPts val="0"/>
                </a:spcBef>
                <a:spcAft>
                  <a:spcPts val="1200"/>
                </a:spcAft>
                <a:buClrTx/>
                <a:buSzTx/>
                <a:buFontTx/>
                <a:buNone/>
                <a:tabLst/>
                <a:defRPr/>
              </a:pPr>
              <a:endParaRPr kumimoji="0" lang="en-US" sz="2000" b="1" i="0" u="none" strike="noStrike" kern="1200" cap="none" spc="0" normalizeH="0" baseline="0" noProof="0" err="1">
                <a:ln>
                  <a:noFill/>
                </a:ln>
                <a:solidFill>
                  <a:srgbClr val="000000"/>
                </a:solidFill>
                <a:effectLst/>
                <a:uLnTx/>
                <a:uFillTx/>
                <a:latin typeface="Segoe Sans Text"/>
                <a:ea typeface="+mn-ea"/>
                <a:cs typeface="+mn-cs"/>
              </a:endParaRPr>
            </a:p>
          </p:txBody>
        </p:sp>
        <p:sp>
          <p:nvSpPr>
            <p:cNvPr id="16" name="Oval 15">
              <a:extLst>
                <a:ext uri="{FF2B5EF4-FFF2-40B4-BE49-F238E27FC236}">
                  <a16:creationId xmlns:a16="http://schemas.microsoft.com/office/drawing/2014/main" id="{51CBCD5F-60CB-A293-DBF0-D3067F14F61B}"/>
                </a:ext>
              </a:extLst>
            </p:cNvPr>
            <p:cNvSpPr/>
            <p:nvPr/>
          </p:nvSpPr>
          <p:spPr bwMode="auto">
            <a:xfrm>
              <a:off x="8042025" y="1630505"/>
              <a:ext cx="902912" cy="902912"/>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grpSp>
      <p:sp>
        <p:nvSpPr>
          <p:cNvPr id="18" name="Rounded Rectangle 19">
            <a:extLst>
              <a:ext uri="{FF2B5EF4-FFF2-40B4-BE49-F238E27FC236}">
                <a16:creationId xmlns:a16="http://schemas.microsoft.com/office/drawing/2014/main" id="{A8C0AB90-C175-ABEF-E8A5-FA82D76CFDBE}"/>
              </a:ext>
              <a:ext uri="{C183D7F6-B498-43B3-948B-1728B52AA6E4}">
                <adec:decorative xmlns:adec="http://schemas.microsoft.com/office/drawing/2017/decorative" val="1"/>
              </a:ext>
            </a:extLst>
          </p:cNvPr>
          <p:cNvSpPr/>
          <p:nvPr/>
        </p:nvSpPr>
        <p:spPr bwMode="auto">
          <a:xfrm>
            <a:off x="6857721" y="2513811"/>
            <a:ext cx="3387838" cy="842353"/>
          </a:xfrm>
          <a:prstGeom prst="roundRect">
            <a:avLst>
              <a:gd name="adj" fmla="val 15581"/>
            </a:avLst>
          </a:prstGeom>
          <a:gradFill flip="none" rotWithShape="1">
            <a:gsLst>
              <a:gs pos="63000">
                <a:srgbClr val="0078D4"/>
              </a:gs>
              <a:gs pos="0">
                <a:schemeClr val="accent3"/>
              </a:gs>
            </a:gsLst>
            <a:lin ang="10800000" scaled="1"/>
            <a:tileRect/>
          </a:gradFill>
          <a:ln w="9525" cap="flat" cmpd="sng" algn="ctr">
            <a:noFill/>
            <a:prstDash val="solid"/>
            <a:headEnd type="none" w="med" len="med"/>
            <a:tailEnd type="none" w="med" len="me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FFFFFF"/>
              </a:solidFill>
              <a:effectLst/>
              <a:uLnTx/>
              <a:uFillTx/>
              <a:latin typeface="Segoe Sans Text"/>
              <a:ea typeface="+mn-ea"/>
              <a:cs typeface="Segoe UI" pitchFamily="34" charset="0"/>
            </a:endParaRPr>
          </a:p>
        </p:txBody>
      </p:sp>
      <p:sp>
        <p:nvSpPr>
          <p:cNvPr id="22" name="TextBox 21">
            <a:extLst>
              <a:ext uri="{FF2B5EF4-FFF2-40B4-BE49-F238E27FC236}">
                <a16:creationId xmlns:a16="http://schemas.microsoft.com/office/drawing/2014/main" id="{130F0A34-8EEA-61DC-D18E-BDC9A1B5B29D}"/>
              </a:ext>
            </a:extLst>
          </p:cNvPr>
          <p:cNvSpPr txBox="1"/>
          <p:nvPr/>
        </p:nvSpPr>
        <p:spPr>
          <a:xfrm>
            <a:off x="6848397" y="2776409"/>
            <a:ext cx="3396345" cy="276999"/>
          </a:xfrm>
          <a:prstGeom prst="rect">
            <a:avLst/>
          </a:prstGeom>
          <a:noFill/>
        </p:spPr>
        <p:txBody>
          <a:bodyPr wrap="square" lIns="0" tIns="0" rIns="0" bIns="0" rtlCol="0">
            <a:spAutoFit/>
          </a:bodyPr>
          <a:lstStyle>
            <a:defPPr>
              <a:defRPr lang="en-US"/>
            </a:defPPr>
            <a:lvl1pPr algn="ctr">
              <a:defRPr sz="2000">
                <a:gradFill>
                  <a:gsLst>
                    <a:gs pos="0">
                      <a:srgbClr val="C03BC4">
                        <a:lumMod val="50000"/>
                        <a:lumOff val="50000"/>
                      </a:srgbClr>
                    </a:gs>
                    <a:gs pos="76000">
                      <a:srgbClr val="0078D4">
                        <a:lumMod val="50000"/>
                        <a:lumOff val="50000"/>
                      </a:srgbClr>
                    </a:gs>
                  </a:gsLst>
                  <a:lin ang="12600000" scaled="0"/>
                </a:gradFill>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Segoe Sans Text Semibold"/>
                <a:ea typeface="+mn-ea"/>
                <a:cs typeface="+mn-cs"/>
              </a:rPr>
              <a:t>API Center</a:t>
            </a:r>
          </a:p>
        </p:txBody>
      </p:sp>
      <p:sp>
        <p:nvSpPr>
          <p:cNvPr id="33" name="TextBox 32">
            <a:extLst>
              <a:ext uri="{FF2B5EF4-FFF2-40B4-BE49-F238E27FC236}">
                <a16:creationId xmlns:a16="http://schemas.microsoft.com/office/drawing/2014/main" id="{B969794E-A69D-EB3D-D525-73848FC004AD}"/>
              </a:ext>
            </a:extLst>
          </p:cNvPr>
          <p:cNvSpPr txBox="1"/>
          <p:nvPr/>
        </p:nvSpPr>
        <p:spPr>
          <a:xfrm>
            <a:off x="6726007" y="3478825"/>
            <a:ext cx="3641124" cy="73866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FFFFFF"/>
                </a:solidFill>
                <a:effectLst/>
                <a:uLnTx/>
                <a:uFillTx/>
                <a:latin typeface="Segoe Sans Text"/>
                <a:ea typeface="+mn-ea"/>
                <a:cs typeface="Segoe UI" panose="020B0502040204020203" pitchFamily="34" charset="0"/>
              </a:rPr>
              <a:t>Centrally catalog, track, discover, and govern all APIs within an organization, regardless of type or location.</a:t>
            </a:r>
          </a:p>
        </p:txBody>
      </p:sp>
      <p:sp>
        <p:nvSpPr>
          <p:cNvPr id="11" name="TextBox 10">
            <a:extLst>
              <a:ext uri="{FF2B5EF4-FFF2-40B4-BE49-F238E27FC236}">
                <a16:creationId xmlns:a16="http://schemas.microsoft.com/office/drawing/2014/main" id="{E3848763-172D-108C-C6B0-56174DEB0607}"/>
              </a:ext>
            </a:extLst>
          </p:cNvPr>
          <p:cNvSpPr txBox="1"/>
          <p:nvPr/>
        </p:nvSpPr>
        <p:spPr>
          <a:xfrm>
            <a:off x="3632663" y="5151945"/>
            <a:ext cx="4617824" cy="486000"/>
          </a:xfrm>
          <a:prstGeom prst="roundRect">
            <a:avLst>
              <a:gd name="adj" fmla="val 29549"/>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0" rIns="0" bIns="0" rtlCol="0" anchor="ctr">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20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API Center Standard is now free *</a:t>
            </a:r>
          </a:p>
        </p:txBody>
      </p:sp>
      <p:sp>
        <p:nvSpPr>
          <p:cNvPr id="7" name="Title 4">
            <a:extLst>
              <a:ext uri="{FF2B5EF4-FFF2-40B4-BE49-F238E27FC236}">
                <a16:creationId xmlns:a16="http://schemas.microsoft.com/office/drawing/2014/main" id="{CB33D349-C0AD-5285-87F2-F84D56F3E0B2}"/>
              </a:ext>
            </a:extLst>
          </p:cNvPr>
          <p:cNvSpPr txBox="1">
            <a:spLocks/>
          </p:cNvSpPr>
          <p:nvPr/>
        </p:nvSpPr>
        <p:spPr>
          <a:xfrm>
            <a:off x="985417" y="5751761"/>
            <a:ext cx="10095030"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0" i="0" kern="1200" cap="none" spc="-50" baseline="0" dirty="0" smtClean="0">
                <a:ln w="3175">
                  <a:noFill/>
                </a:ln>
                <a:solidFill>
                  <a:schemeClr val="tx1"/>
                </a:solidFill>
                <a:effectLst/>
                <a:latin typeface="Segoe UI Variable Display Semibold" pitchFamily="2" charset="0"/>
                <a:ea typeface="+mn-ea"/>
                <a:cs typeface="Segoe UI" pitchFamily="34" charset="0"/>
              </a:defRPr>
            </a:lvl1pPr>
          </a:lstStyle>
          <a:p>
            <a:pPr marL="0" marR="0" lvl="0" indent="0" algn="ctr" defTabSz="932742" rtl="0" eaLnBrk="1" fontAlgn="auto" latinLnBrk="0" hangingPunct="1">
              <a:lnSpc>
                <a:spcPct val="100000"/>
              </a:lnSpc>
              <a:spcBef>
                <a:spcPct val="0"/>
              </a:spcBef>
              <a:spcAft>
                <a:spcPts val="0"/>
              </a:spcAft>
              <a:buClrTx/>
              <a:buSzTx/>
              <a:buFontTx/>
              <a:buNone/>
              <a:tabLst/>
              <a:defRPr/>
            </a:pPr>
            <a:br>
              <a:rPr kumimoji="0" lang="en-GB" sz="1400" b="0" i="0" u="none" strike="noStrike" kern="1200" cap="none" spc="0" normalizeH="0" baseline="0" noProof="0">
                <a:ln w="3175">
                  <a:noFill/>
                </a:ln>
                <a:solidFill>
                  <a:srgbClr val="FFFFFF"/>
                </a:solidFill>
                <a:effectLst/>
                <a:uLnTx/>
                <a:uFillTx/>
                <a:latin typeface="Aptos" panose="020B0004020202020204" pitchFamily="34" charset="0"/>
                <a:ea typeface="+mn-ea"/>
                <a:cs typeface="Segoe UI" pitchFamily="34" charset="0"/>
              </a:rPr>
            </a:br>
            <a:r>
              <a:rPr kumimoji="0" lang="en-GB" sz="1400" b="0" i="0" u="none" strike="noStrike" kern="1200" cap="none" spc="0" normalizeH="0" baseline="0" noProof="0">
                <a:ln w="3175">
                  <a:noFill/>
                </a:ln>
                <a:solidFill>
                  <a:srgbClr val="FFFFFF"/>
                </a:solidFill>
                <a:effectLst/>
                <a:uLnTx/>
                <a:uFillTx/>
                <a:latin typeface="Aptos" panose="020B0004020202020204" pitchFamily="34" charset="0"/>
                <a:ea typeface="+mn-ea"/>
                <a:cs typeface="Segoe UI" pitchFamily="34" charset="0"/>
              </a:rPr>
              <a:t>* Offered at no additional cost  when it’s linked to an API Management Standard or Premium tier service.</a:t>
            </a:r>
          </a:p>
        </p:txBody>
      </p:sp>
      <p:pic>
        <p:nvPicPr>
          <p:cNvPr id="3" name="Graphic 2">
            <a:extLst>
              <a:ext uri="{FF2B5EF4-FFF2-40B4-BE49-F238E27FC236}">
                <a16:creationId xmlns:a16="http://schemas.microsoft.com/office/drawing/2014/main" id="{674DFBE8-0024-3AD7-8DC9-B74B8EE88873}"/>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282787" y="1778451"/>
            <a:ext cx="527564" cy="527564"/>
          </a:xfrm>
          <a:prstGeom prst="rect">
            <a:avLst/>
          </a:prstGeom>
        </p:spPr>
      </p:pic>
    </p:spTree>
    <p:extLst>
      <p:ext uri="{BB962C8B-B14F-4D97-AF65-F5344CB8AC3E}">
        <p14:creationId xmlns:p14="http://schemas.microsoft.com/office/powerpoint/2010/main" val="54667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path" presetSubtype="0" decel="100000" fill="hold" grpId="1" nodeType="withEffect">
                                  <p:stCondLst>
                                    <p:cond delay="400"/>
                                  </p:stCondLst>
                                  <p:childTnLst>
                                    <p:animMotion origin="layout" path="M 5.55556E-7 -0.03209 L 5.55556E-7 -2.23079E-6 " pathEditMode="relative" rAng="0" ptsTypes="AA">
                                      <p:cBhvr>
                                        <p:cTn id="9" dur="750" fill="hold"/>
                                        <p:tgtEl>
                                          <p:spTgt spid="7"/>
                                        </p:tgtEl>
                                        <p:attrNameLst>
                                          <p:attrName>ppt_x</p:attrName>
                                          <p:attrName>ppt_y</p:attrName>
                                        </p:attrNameLst>
                                      </p:cBhvr>
                                      <p:rCtr x="0" y="1604"/>
                                    </p:animMotion>
                                  </p:childTnLst>
                                </p:cTn>
                              </p:par>
                              <p:par>
                                <p:cTn id="10" presetID="10"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2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2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7" grpId="0"/>
      <p:bldP spid="7" grpId="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DA6FE-43BF-4654-BA17-CB0A0D9B5EC2}"/>
            </a:ext>
          </a:extLst>
        </p:cNvPr>
        <p:cNvGrpSpPr/>
        <p:nvPr/>
      </p:nvGrpSpPr>
      <p:grpSpPr>
        <a:xfrm>
          <a:off x="0" y="0"/>
          <a:ext cx="0" cy="0"/>
          <a:chOff x="0" y="0"/>
          <a:chExt cx="0" cy="0"/>
        </a:xfrm>
      </p:grpSpPr>
      <p:sp>
        <p:nvSpPr>
          <p:cNvPr id="6" name="Oval 5">
            <a:extLst>
              <a:ext uri="{FF2B5EF4-FFF2-40B4-BE49-F238E27FC236}">
                <a16:creationId xmlns:a16="http://schemas.microsoft.com/office/drawing/2014/main" id="{54BB7C0A-E7F0-4EB6-D2F8-A4824B419236}"/>
              </a:ext>
              <a:ext uri="{C183D7F6-B498-43B3-948B-1728B52AA6E4}">
                <adec:decorative xmlns:adec="http://schemas.microsoft.com/office/drawing/2017/decorative" val="1"/>
              </a:ext>
            </a:extLst>
          </p:cNvPr>
          <p:cNvSpPr/>
          <p:nvPr/>
        </p:nvSpPr>
        <p:spPr bwMode="auto">
          <a:xfrm>
            <a:off x="3743889" y="-194210"/>
            <a:ext cx="9832167" cy="8696942"/>
          </a:xfrm>
          <a:prstGeom prst="ellipse">
            <a:avLst/>
          </a:prstGeom>
          <a:gradFill flip="none" rotWithShape="1">
            <a:gsLst>
              <a:gs pos="90000">
                <a:srgbClr val="34284E"/>
              </a:gs>
              <a:gs pos="10000">
                <a:srgbClr val="194449"/>
              </a:gs>
              <a:gs pos="50000">
                <a:srgbClr val="1F3353"/>
              </a:gs>
            </a:gsLst>
            <a:lin ang="0" scaled="1"/>
            <a:tileRect/>
          </a:gradFill>
          <a:ln>
            <a:noFill/>
            <a:headEnd type="none" w="med" len="med"/>
            <a:tailEnd type="none" w="med" len="med"/>
          </a:ln>
          <a:effectLst>
            <a:softEdge rad="1270000"/>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4000" b="0" i="0" u="none" strike="noStrike" kern="1200" cap="none" spc="0" normalizeH="0" baseline="0" noProof="0">
              <a:ln>
                <a:noFill/>
              </a:ln>
              <a:noFill/>
              <a:effectLst/>
              <a:uLnTx/>
              <a:uFillTx/>
              <a:latin typeface="Segoe UI Variable Display" pitchFamily="2" charset="0"/>
              <a:ea typeface="+mn-ea"/>
              <a:cs typeface="Segoe UI" pitchFamily="34" charset="0"/>
            </a:endParaRPr>
          </a:p>
        </p:txBody>
      </p:sp>
      <p:sp>
        <p:nvSpPr>
          <p:cNvPr id="2" name="Title 1">
            <a:extLst>
              <a:ext uri="{FF2B5EF4-FFF2-40B4-BE49-F238E27FC236}">
                <a16:creationId xmlns:a16="http://schemas.microsoft.com/office/drawing/2014/main" id="{430689A6-EB53-C102-92F4-52B66B0D9411}"/>
              </a:ext>
            </a:extLst>
          </p:cNvPr>
          <p:cNvSpPr>
            <a:spLocks noGrp="1"/>
          </p:cNvSpPr>
          <p:nvPr>
            <p:ph type="title"/>
          </p:nvPr>
        </p:nvSpPr>
        <p:spPr>
          <a:xfrm>
            <a:off x="588263" y="457200"/>
            <a:ext cx="9759697" cy="553998"/>
          </a:xfrm>
        </p:spPr>
        <p:txBody>
          <a:bodyPr/>
          <a:lstStyle/>
          <a:p>
            <a:r>
              <a:rPr lang="en-GB" spc="0"/>
              <a:t>Configure AI Gateway from Foundry UI</a:t>
            </a:r>
            <a:endParaRPr lang="en-IE" spc="0"/>
          </a:p>
        </p:txBody>
      </p:sp>
      <p:sp>
        <p:nvSpPr>
          <p:cNvPr id="3" name="TextBox 2">
            <a:extLst>
              <a:ext uri="{FF2B5EF4-FFF2-40B4-BE49-F238E27FC236}">
                <a16:creationId xmlns:a16="http://schemas.microsoft.com/office/drawing/2014/main" id="{C8616382-8F01-15D7-899A-4414ADF6B439}"/>
              </a:ext>
            </a:extLst>
          </p:cNvPr>
          <p:cNvSpPr txBox="1"/>
          <p:nvPr/>
        </p:nvSpPr>
        <p:spPr>
          <a:xfrm>
            <a:off x="9032311" y="457200"/>
            <a:ext cx="1315649" cy="486000"/>
          </a:xfrm>
          <a:prstGeom prst="roundRect">
            <a:avLst>
              <a:gd name="adj" fmla="val 29549"/>
            </a:avLst>
          </a:prstGeom>
          <a:gradFill flip="none" rotWithShape="1">
            <a:gsLst>
              <a:gs pos="0">
                <a:srgbClr val="F65567"/>
              </a:gs>
              <a:gs pos="32000">
                <a:srgbClr val="7656AD"/>
              </a:gs>
              <a:gs pos="68000">
                <a:srgbClr val="0A6BBA"/>
              </a:gs>
              <a:gs pos="100000">
                <a:srgbClr val="318581"/>
              </a:gs>
            </a:gsLst>
            <a:path path="circle">
              <a:fillToRect l="100000" t="100000"/>
            </a:path>
            <a:tileRect r="-100000" b="-100000"/>
          </a:gradFill>
        </p:spPr>
        <p:txBody>
          <a:bodyPr wrap="none" lIns="0" tIns="0" rIns="0" bIns="0" rtlCol="0" anchor="ctr">
            <a:noAutofit/>
          </a:bodyPr>
          <a:lstStyle/>
          <a:p>
            <a:pPr marL="0" marR="0" lvl="0" indent="0" algn="ctr" defTabSz="914437" rtl="0" eaLnBrk="1" fontAlgn="base" latinLnBrk="0" hangingPunct="1">
              <a:lnSpc>
                <a:spcPct val="100000"/>
              </a:lnSpc>
              <a:spcBef>
                <a:spcPct val="0"/>
              </a:spcBef>
              <a:spcAft>
                <a:spcPct val="0"/>
              </a:spcAft>
              <a:buClrTx/>
              <a:buSzTx/>
              <a:buFontTx/>
              <a:buNone/>
              <a:tabLst>
                <a:tab pos="1487158" algn="l"/>
              </a:tabLst>
              <a:defRPr/>
            </a:pPr>
            <a:r>
              <a:rPr kumimoji="0" lang="en-US" sz="2000" b="0" i="0" u="none" strike="noStrike" kern="1200" cap="none" spc="0" normalizeH="0" baseline="0" noProof="0">
                <a:ln w="3175">
                  <a:noFill/>
                </a:ln>
                <a:gradFill>
                  <a:gsLst>
                    <a:gs pos="53147">
                      <a:srgbClr val="FFFFFF"/>
                    </a:gs>
                    <a:gs pos="28000">
                      <a:srgbClr val="FFFFFF"/>
                    </a:gs>
                  </a:gsLst>
                  <a:path path="circle">
                    <a:fillToRect l="100000" b="100000"/>
                  </a:path>
                </a:gradFill>
                <a:effectLst/>
                <a:uLnTx/>
                <a:uFillTx/>
                <a:latin typeface="Segoe UI Variable Display Semibold" pitchFamily="2" charset="0"/>
                <a:ea typeface="+mn-ea"/>
                <a:cs typeface="Segoe UI" pitchFamily="34" charset="0"/>
              </a:rPr>
              <a:t>Preview</a:t>
            </a:r>
          </a:p>
        </p:txBody>
      </p:sp>
      <p:sp>
        <p:nvSpPr>
          <p:cNvPr id="14" name="TextBox 13">
            <a:extLst>
              <a:ext uri="{FF2B5EF4-FFF2-40B4-BE49-F238E27FC236}">
                <a16:creationId xmlns:a16="http://schemas.microsoft.com/office/drawing/2014/main" id="{29289F8B-0A1B-E234-FF15-0E00078B7764}"/>
              </a:ext>
            </a:extLst>
          </p:cNvPr>
          <p:cNvSpPr txBox="1"/>
          <p:nvPr/>
        </p:nvSpPr>
        <p:spPr>
          <a:xfrm>
            <a:off x="1041760" y="1967213"/>
            <a:ext cx="4259583" cy="4352324"/>
          </a:xfrm>
          <a:prstGeom prst="rect">
            <a:avLst/>
          </a:prstGeom>
          <a:noFill/>
        </p:spPr>
        <p:txBody>
          <a:bodyPr wrap="square" lIns="0" tIns="0" rIns="0" bIns="0" numCol="1" spcCol="360000" rtlCol="0">
            <a:noAutofit/>
          </a:bodyPr>
          <a:lstStyle/>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Create a new (Basic v2) or choose an existing Azure API Management resource</a:t>
            </a:r>
          </a:p>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Model deployments in all projects in the integrated Foundry resource are switched to AI Gateway hostname</a:t>
            </a:r>
          </a:p>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Use Foundry interface to manage token quota and limits per project</a:t>
            </a:r>
          </a:p>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Govern with more advanced controls directly in API Management</a:t>
            </a:r>
          </a:p>
          <a:p>
            <a:pPr marL="0" marR="0" lvl="1" indent="0" algn="l" defTabSz="914400" rtl="0" eaLnBrk="1" fontAlgn="auto" latinLnBrk="0" hangingPunct="1">
              <a:lnSpc>
                <a:spcPct val="100000"/>
              </a:lnSpc>
              <a:spcBef>
                <a:spcPts val="0"/>
              </a:spcBef>
              <a:spcAft>
                <a:spcPts val="2400"/>
              </a:spcAft>
              <a:buClr>
                <a:srgbClr val="FFFFFF"/>
              </a:buClr>
              <a:buSzTx/>
              <a:buFontTx/>
              <a:buNone/>
              <a:tabLst/>
              <a:defRPr/>
            </a:pP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When created through Azure AI Foundry, </a:t>
            </a:r>
            <a:b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br>
            <a:r>
              <a:rPr kumimoji="0" lang="en-GB" sz="1600" b="0" i="0" u="none" strike="noStrike" kern="1200" cap="none" spc="0" normalizeH="0" baseline="0" noProof="0">
                <a:ln>
                  <a:noFill/>
                </a:ln>
                <a:solidFill>
                  <a:srgbClr val="FFFFFF"/>
                </a:solidFill>
                <a:effectLst/>
                <a:uLnTx/>
                <a:uFillTx/>
                <a:latin typeface="Segoe UI Variable Display" pitchFamily="2" charset="0"/>
                <a:ea typeface="+mn-ea"/>
                <a:cs typeface="+mn-cs"/>
              </a:rPr>
              <a:t>Basic v2 is free for up to 100,000 calls</a:t>
            </a:r>
          </a:p>
        </p:txBody>
      </p:sp>
      <p:grpSp>
        <p:nvGrpSpPr>
          <p:cNvPr id="34" name="Group 33">
            <a:extLst>
              <a:ext uri="{FF2B5EF4-FFF2-40B4-BE49-F238E27FC236}">
                <a16:creationId xmlns:a16="http://schemas.microsoft.com/office/drawing/2014/main" id="{CE5A8A1F-1B38-548C-4A41-368798B2DD0E}"/>
              </a:ext>
              <a:ext uri="{C183D7F6-B498-43B3-948B-1728B52AA6E4}">
                <adec:decorative xmlns:adec="http://schemas.microsoft.com/office/drawing/2017/decorative" val="1"/>
              </a:ext>
            </a:extLst>
          </p:cNvPr>
          <p:cNvGrpSpPr/>
          <p:nvPr/>
        </p:nvGrpSpPr>
        <p:grpSpPr>
          <a:xfrm>
            <a:off x="584293" y="1991430"/>
            <a:ext cx="258677" cy="3656465"/>
            <a:chOff x="582611" y="1272448"/>
            <a:chExt cx="258677" cy="3656465"/>
          </a:xfrm>
          <a:gradFill flip="none" rotWithShape="1">
            <a:gsLst>
              <a:gs pos="33000">
                <a:srgbClr val="0A6BBA"/>
              </a:gs>
              <a:gs pos="98000">
                <a:srgbClr val="ED556C"/>
              </a:gs>
              <a:gs pos="64000">
                <a:srgbClr val="4560B3"/>
              </a:gs>
              <a:gs pos="0">
                <a:srgbClr val="318581"/>
              </a:gs>
            </a:gsLst>
            <a:lin ang="2700000" scaled="0"/>
            <a:tileRect/>
          </a:gradFill>
        </p:grpSpPr>
        <p:sp>
          <p:nvSpPr>
            <p:cNvPr id="35" name="Graphic 97">
              <a:extLst>
                <a:ext uri="{FF2B5EF4-FFF2-40B4-BE49-F238E27FC236}">
                  <a16:creationId xmlns:a16="http://schemas.microsoft.com/office/drawing/2014/main" id="{D40F9128-F714-22F5-03A5-E01AF8DF10FD}"/>
                </a:ext>
                <a:ext uri="{C183D7F6-B498-43B3-948B-1728B52AA6E4}">
                  <adec:decorative xmlns:adec="http://schemas.microsoft.com/office/drawing/2017/decorative" val="1"/>
                </a:ext>
              </a:extLst>
            </p:cNvPr>
            <p:cNvSpPr/>
            <p:nvPr/>
          </p:nvSpPr>
          <p:spPr>
            <a:xfrm>
              <a:off x="582611" y="1272448"/>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sp>
          <p:nvSpPr>
            <p:cNvPr id="36" name="Graphic 97">
              <a:extLst>
                <a:ext uri="{FF2B5EF4-FFF2-40B4-BE49-F238E27FC236}">
                  <a16:creationId xmlns:a16="http://schemas.microsoft.com/office/drawing/2014/main" id="{06843D2B-AE6E-5D6C-3A36-45D38606BA3F}"/>
                </a:ext>
                <a:ext uri="{C183D7F6-B498-43B3-948B-1728B52AA6E4}">
                  <adec:decorative xmlns:adec="http://schemas.microsoft.com/office/drawing/2017/decorative" val="1"/>
                </a:ext>
              </a:extLst>
            </p:cNvPr>
            <p:cNvSpPr/>
            <p:nvPr/>
          </p:nvSpPr>
          <p:spPr>
            <a:xfrm>
              <a:off x="582611" y="3055966"/>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sp>
          <p:nvSpPr>
            <p:cNvPr id="37" name="Graphic 97">
              <a:extLst>
                <a:ext uri="{FF2B5EF4-FFF2-40B4-BE49-F238E27FC236}">
                  <a16:creationId xmlns:a16="http://schemas.microsoft.com/office/drawing/2014/main" id="{870A5641-A684-3E0D-715A-540BE9665B60}"/>
                </a:ext>
                <a:ext uri="{C183D7F6-B498-43B3-948B-1728B52AA6E4}">
                  <adec:decorative xmlns:adec="http://schemas.microsoft.com/office/drawing/2017/decorative" val="1"/>
                </a:ext>
              </a:extLst>
            </p:cNvPr>
            <p:cNvSpPr/>
            <p:nvPr/>
          </p:nvSpPr>
          <p:spPr>
            <a:xfrm>
              <a:off x="582611" y="4670236"/>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sp>
          <p:nvSpPr>
            <p:cNvPr id="38" name="Graphic 97">
              <a:extLst>
                <a:ext uri="{FF2B5EF4-FFF2-40B4-BE49-F238E27FC236}">
                  <a16:creationId xmlns:a16="http://schemas.microsoft.com/office/drawing/2014/main" id="{46411DA6-2142-3014-17F1-5A148A2F6901}"/>
                </a:ext>
                <a:ext uri="{C183D7F6-B498-43B3-948B-1728B52AA6E4}">
                  <adec:decorative xmlns:adec="http://schemas.microsoft.com/office/drawing/2017/decorative" val="1"/>
                </a:ext>
              </a:extLst>
            </p:cNvPr>
            <p:cNvSpPr/>
            <p:nvPr/>
          </p:nvSpPr>
          <p:spPr>
            <a:xfrm>
              <a:off x="582611" y="3903201"/>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sp>
          <p:nvSpPr>
            <p:cNvPr id="40" name="Graphic 97">
              <a:extLst>
                <a:ext uri="{FF2B5EF4-FFF2-40B4-BE49-F238E27FC236}">
                  <a16:creationId xmlns:a16="http://schemas.microsoft.com/office/drawing/2014/main" id="{526BDB4A-36EE-947C-69B2-4A5F28996E44}"/>
                </a:ext>
                <a:ext uri="{C183D7F6-B498-43B3-948B-1728B52AA6E4}">
                  <adec:decorative xmlns:adec="http://schemas.microsoft.com/office/drawing/2017/decorative" val="1"/>
                </a:ext>
              </a:extLst>
            </p:cNvPr>
            <p:cNvSpPr/>
            <p:nvPr/>
          </p:nvSpPr>
          <p:spPr>
            <a:xfrm>
              <a:off x="582611" y="2041729"/>
              <a:ext cx="258677" cy="258677"/>
            </a:xfrm>
            <a:custGeom>
              <a:avLst/>
              <a:gdLst>
                <a:gd name="connsiteX0" fmla="*/ 241836 w 483672"/>
                <a:gd name="connsiteY0" fmla="*/ 0 h 483672"/>
                <a:gd name="connsiteX1" fmla="*/ 483673 w 483672"/>
                <a:gd name="connsiteY1" fmla="*/ 241836 h 483672"/>
                <a:gd name="connsiteX2" fmla="*/ 241836 w 483672"/>
                <a:gd name="connsiteY2" fmla="*/ 483673 h 483672"/>
                <a:gd name="connsiteX3" fmla="*/ 0 w 483672"/>
                <a:gd name="connsiteY3" fmla="*/ 241836 h 483672"/>
                <a:gd name="connsiteX4" fmla="*/ 241836 w 483672"/>
                <a:gd name="connsiteY4" fmla="*/ 0 h 483672"/>
                <a:gd name="connsiteX5" fmla="*/ 260724 w 483672"/>
                <a:gd name="connsiteY5" fmla="*/ 132260 h 483672"/>
                <a:gd name="connsiteX6" fmla="*/ 258692 w 483672"/>
                <a:gd name="connsiteY6" fmla="*/ 130495 h 483672"/>
                <a:gd name="connsiteX7" fmla="*/ 237338 w 483672"/>
                <a:gd name="connsiteY7" fmla="*/ 130326 h 483672"/>
                <a:gd name="connsiteX8" fmla="*/ 235065 w 483672"/>
                <a:gd name="connsiteY8" fmla="*/ 132260 h 483672"/>
                <a:gd name="connsiteX9" fmla="*/ 233324 w 483672"/>
                <a:gd name="connsiteY9" fmla="*/ 134292 h 483672"/>
                <a:gd name="connsiteX10" fmla="*/ 233154 w 483672"/>
                <a:gd name="connsiteY10" fmla="*/ 155646 h 483672"/>
                <a:gd name="connsiteX11" fmla="*/ 235089 w 483672"/>
                <a:gd name="connsiteY11" fmla="*/ 157919 h 483672"/>
                <a:gd name="connsiteX12" fmla="*/ 300844 w 483672"/>
                <a:gd name="connsiteY12" fmla="*/ 223699 h 483672"/>
                <a:gd name="connsiteX13" fmla="*/ 139056 w 483672"/>
                <a:gd name="connsiteY13" fmla="*/ 223699 h 483672"/>
                <a:gd name="connsiteX14" fmla="*/ 136589 w 483672"/>
                <a:gd name="connsiteY14" fmla="*/ 223844 h 483672"/>
                <a:gd name="connsiteX15" fmla="*/ 121087 w 483672"/>
                <a:gd name="connsiteY15" fmla="*/ 239370 h 483672"/>
                <a:gd name="connsiteX16" fmla="*/ 120918 w 483672"/>
                <a:gd name="connsiteY16" fmla="*/ 241812 h 483672"/>
                <a:gd name="connsiteX17" fmla="*/ 121087 w 483672"/>
                <a:gd name="connsiteY17" fmla="*/ 244279 h 483672"/>
                <a:gd name="connsiteX18" fmla="*/ 136589 w 483672"/>
                <a:gd name="connsiteY18" fmla="*/ 259781 h 483672"/>
                <a:gd name="connsiteX19" fmla="*/ 139056 w 483672"/>
                <a:gd name="connsiteY19" fmla="*/ 259950 h 483672"/>
                <a:gd name="connsiteX20" fmla="*/ 300844 w 483672"/>
                <a:gd name="connsiteY20" fmla="*/ 259950 h 483672"/>
                <a:gd name="connsiteX21" fmla="*/ 235065 w 483672"/>
                <a:gd name="connsiteY21" fmla="*/ 325729 h 483672"/>
                <a:gd name="connsiteX22" fmla="*/ 233299 w 483672"/>
                <a:gd name="connsiteY22" fmla="*/ 327785 h 483672"/>
                <a:gd name="connsiteX23" fmla="*/ 236927 w 483672"/>
                <a:gd name="connsiteY23" fmla="*/ 353178 h 483672"/>
                <a:gd name="connsiteX24" fmla="*/ 258692 w 483672"/>
                <a:gd name="connsiteY24" fmla="*/ 353178 h 483672"/>
                <a:gd name="connsiteX25" fmla="*/ 260699 w 483672"/>
                <a:gd name="connsiteY25" fmla="*/ 351412 h 483672"/>
                <a:gd name="connsiteX26" fmla="*/ 357482 w 483672"/>
                <a:gd name="connsiteY26" fmla="*/ 254678 h 483672"/>
                <a:gd name="connsiteX27" fmla="*/ 359224 w 483672"/>
                <a:gd name="connsiteY27" fmla="*/ 252622 h 483672"/>
                <a:gd name="connsiteX28" fmla="*/ 359417 w 483672"/>
                <a:gd name="connsiteY28" fmla="*/ 231292 h 483672"/>
                <a:gd name="connsiteX29" fmla="*/ 357482 w 483672"/>
                <a:gd name="connsiteY29" fmla="*/ 229019 h 483672"/>
                <a:gd name="connsiteX30" fmla="*/ 260748 w 483672"/>
                <a:gd name="connsiteY30" fmla="*/ 132260 h 483672"/>
                <a:gd name="connsiteX31" fmla="*/ 258692 w 483672"/>
                <a:gd name="connsiteY31" fmla="*/ 130495 h 483672"/>
                <a:gd name="connsiteX32" fmla="*/ 260724 w 483672"/>
                <a:gd name="connsiteY32" fmla="*/ 132260 h 483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3672" h="483672">
                  <a:moveTo>
                    <a:pt x="241836" y="0"/>
                  </a:moveTo>
                  <a:cubicBezTo>
                    <a:pt x="375427" y="0"/>
                    <a:pt x="483673" y="108270"/>
                    <a:pt x="483673" y="241836"/>
                  </a:cubicBezTo>
                  <a:cubicBezTo>
                    <a:pt x="483673" y="375402"/>
                    <a:pt x="375427" y="483673"/>
                    <a:pt x="241836" y="483673"/>
                  </a:cubicBezTo>
                  <a:cubicBezTo>
                    <a:pt x="108294" y="483673"/>
                    <a:pt x="0" y="375402"/>
                    <a:pt x="0" y="241836"/>
                  </a:cubicBezTo>
                  <a:cubicBezTo>
                    <a:pt x="0" y="108270"/>
                    <a:pt x="108294" y="0"/>
                    <a:pt x="241836" y="0"/>
                  </a:cubicBezTo>
                  <a:close/>
                  <a:moveTo>
                    <a:pt x="260724" y="132260"/>
                  </a:moveTo>
                  <a:lnTo>
                    <a:pt x="258692" y="130495"/>
                  </a:lnTo>
                  <a:cubicBezTo>
                    <a:pt x="252366" y="125810"/>
                    <a:pt x="243740" y="125742"/>
                    <a:pt x="237338" y="130326"/>
                  </a:cubicBezTo>
                  <a:lnTo>
                    <a:pt x="235065" y="132260"/>
                  </a:lnTo>
                  <a:lnTo>
                    <a:pt x="233324" y="134292"/>
                  </a:lnTo>
                  <a:cubicBezTo>
                    <a:pt x="228639" y="140619"/>
                    <a:pt x="228572" y="149245"/>
                    <a:pt x="233154" y="155646"/>
                  </a:cubicBezTo>
                  <a:lnTo>
                    <a:pt x="235089" y="157919"/>
                  </a:lnTo>
                  <a:lnTo>
                    <a:pt x="300844" y="223699"/>
                  </a:lnTo>
                  <a:lnTo>
                    <a:pt x="139056" y="223699"/>
                  </a:lnTo>
                  <a:lnTo>
                    <a:pt x="136589" y="223844"/>
                  </a:lnTo>
                  <a:cubicBezTo>
                    <a:pt x="128523" y="224954"/>
                    <a:pt x="122184" y="231302"/>
                    <a:pt x="121087" y="239370"/>
                  </a:cubicBezTo>
                  <a:lnTo>
                    <a:pt x="120918" y="241812"/>
                  </a:lnTo>
                  <a:lnTo>
                    <a:pt x="121087" y="244279"/>
                  </a:lnTo>
                  <a:cubicBezTo>
                    <a:pt x="122194" y="252337"/>
                    <a:pt x="128530" y="258673"/>
                    <a:pt x="136589" y="259781"/>
                  </a:cubicBezTo>
                  <a:lnTo>
                    <a:pt x="139056" y="259950"/>
                  </a:lnTo>
                  <a:lnTo>
                    <a:pt x="300844" y="259950"/>
                  </a:lnTo>
                  <a:lnTo>
                    <a:pt x="235065" y="325729"/>
                  </a:lnTo>
                  <a:lnTo>
                    <a:pt x="233299" y="327785"/>
                  </a:lnTo>
                  <a:cubicBezTo>
                    <a:pt x="227290" y="335799"/>
                    <a:pt x="228913" y="347168"/>
                    <a:pt x="236927" y="353178"/>
                  </a:cubicBezTo>
                  <a:cubicBezTo>
                    <a:pt x="243377" y="358014"/>
                    <a:pt x="252242" y="358014"/>
                    <a:pt x="258692" y="353178"/>
                  </a:cubicBezTo>
                  <a:lnTo>
                    <a:pt x="260699" y="351412"/>
                  </a:lnTo>
                  <a:lnTo>
                    <a:pt x="357482" y="254678"/>
                  </a:lnTo>
                  <a:lnTo>
                    <a:pt x="359224" y="252622"/>
                  </a:lnTo>
                  <a:cubicBezTo>
                    <a:pt x="363903" y="246305"/>
                    <a:pt x="363983" y="237694"/>
                    <a:pt x="359417" y="231292"/>
                  </a:cubicBezTo>
                  <a:lnTo>
                    <a:pt x="357482" y="229019"/>
                  </a:lnTo>
                  <a:lnTo>
                    <a:pt x="260748" y="132260"/>
                  </a:lnTo>
                  <a:lnTo>
                    <a:pt x="258692" y="130495"/>
                  </a:lnTo>
                  <a:lnTo>
                    <a:pt x="260724" y="132260"/>
                  </a:lnTo>
                  <a:close/>
                </a:path>
              </a:pathLst>
            </a:custGeom>
            <a:grpFill/>
            <a:ln w="63897" cap="flat">
              <a:noFill/>
              <a:prstDash val="solid"/>
              <a:miter/>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37"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a:ln>
                  <a:noFill/>
                </a:ln>
                <a:solidFill>
                  <a:srgbClr val="FFFFFF"/>
                </a:solidFill>
                <a:effectLst/>
                <a:uLnTx/>
                <a:uFillTx/>
                <a:latin typeface="Segoe UI Variable Display Semibold" pitchFamily="2" charset="0"/>
                <a:ea typeface="+mn-ea"/>
                <a:cs typeface="+mn-cs"/>
              </a:endParaRPr>
            </a:p>
          </p:txBody>
        </p:sp>
      </p:grpSp>
      <p:pic>
        <p:nvPicPr>
          <p:cNvPr id="4" name="Picture 3" descr="AzureAIFoundry">
            <a:extLst>
              <a:ext uri="{FF2B5EF4-FFF2-40B4-BE49-F238E27FC236}">
                <a16:creationId xmlns:a16="http://schemas.microsoft.com/office/drawing/2014/main" id="{290D8E2B-C95C-3FCB-2684-B943183A69A8}"/>
              </a:ext>
            </a:extLst>
          </p:cNvPr>
          <p:cNvPicPr>
            <a:picLocks noChangeAspect="1"/>
          </p:cNvPicPr>
          <p:nvPr/>
        </p:nvPicPr>
        <p:blipFill>
          <a:blip r:embed="rId3"/>
          <a:srcRect r="45075" b="5014"/>
          <a:stretch>
            <a:fillRect/>
          </a:stretch>
        </p:blipFill>
        <p:spPr>
          <a:xfrm>
            <a:off x="5518309" y="1737885"/>
            <a:ext cx="6283325" cy="4591479"/>
          </a:xfrm>
          <a:prstGeom prst="roundRect">
            <a:avLst>
              <a:gd name="adj" fmla="val 6875"/>
            </a:avLst>
          </a:prstGeom>
          <a:noFill/>
          <a:ln w="19050" cap="rnd" cmpd="sng" algn="ctr">
            <a:noFill/>
            <a:prstDash val="solid"/>
            <a:headEnd type="none" w="lg" len="sm"/>
            <a:tailEnd type="none" w="lg" len="sm"/>
          </a:ln>
          <a:effectLst/>
        </p:spPr>
      </p:pic>
    </p:spTree>
    <p:extLst>
      <p:ext uri="{BB962C8B-B14F-4D97-AF65-F5344CB8AC3E}">
        <p14:creationId xmlns:p14="http://schemas.microsoft.com/office/powerpoint/2010/main" val="949712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750"/>
                                        <p:tgtEl>
                                          <p:spTgt spid="14"/>
                                        </p:tgtEl>
                                      </p:cBhvr>
                                    </p:animEffect>
                                  </p:childTnLst>
                                </p:cTn>
                              </p:par>
                              <p:par>
                                <p:cTn id="11" presetID="42" presetClass="path" presetSubtype="0" decel="100000" fill="hold" grpId="1" nodeType="withEffect">
                                  <p:stCondLst>
                                    <p:cond delay="200"/>
                                  </p:stCondLst>
                                  <p:childTnLst>
                                    <p:animMotion origin="layout" path="M -0.01719 -0.00023 L 4.16667E-6 3.33333E-6 " pathEditMode="relative" rAng="0" ptsTypes="AA">
                                      <p:cBhvr>
                                        <p:cTn id="12" dur="1000" fill="hold"/>
                                        <p:tgtEl>
                                          <p:spTgt spid="14"/>
                                        </p:tgtEl>
                                        <p:attrNameLst>
                                          <p:attrName>ppt_x</p:attrName>
                                          <p:attrName>ppt_y</p:attrName>
                                        </p:attrNameLst>
                                      </p:cBhvr>
                                      <p:rCtr x="859" y="0"/>
                                    </p:animMotion>
                                  </p:childTnLst>
                                </p:cTn>
                              </p:par>
                              <p:par>
                                <p:cTn id="13" presetID="10" presetClass="entr" presetSubtype="0"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750"/>
                                        <p:tgtEl>
                                          <p:spTgt spid="34"/>
                                        </p:tgtEl>
                                      </p:cBhvr>
                                    </p:animEffect>
                                  </p:childTnLst>
                                </p:cTn>
                              </p:par>
                              <p:par>
                                <p:cTn id="16" presetID="42" presetClass="path" presetSubtype="0" decel="100000" fill="hold" nodeType="withEffect">
                                  <p:stCondLst>
                                    <p:cond delay="200"/>
                                  </p:stCondLst>
                                  <p:childTnLst>
                                    <p:animMotion origin="layout" path="M -0.01718 -0.00023 L -3.54167E-6 -4.44444E-6 " pathEditMode="relative" rAng="0" ptsTypes="AA">
                                      <p:cBhvr>
                                        <p:cTn id="17" dur="1000" fill="hold"/>
                                        <p:tgtEl>
                                          <p:spTgt spid="34"/>
                                        </p:tgtEl>
                                        <p:attrNameLst>
                                          <p:attrName>ppt_x</p:attrName>
                                          <p:attrName>ppt_y</p:attrName>
                                        </p:attrNameLst>
                                      </p:cBhvr>
                                      <p:rCtr x="859" y="0"/>
                                    </p:animMotion>
                                  </p:childTnLst>
                                </p:cTn>
                              </p:par>
                              <p:par>
                                <p:cTn id="18" presetID="10" presetClass="entr" presetSubtype="0" fill="hold" nodeType="withEffect">
                                  <p:stCondLst>
                                    <p:cond delay="30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63" presetClass="path" presetSubtype="0" decel="100000" fill="hold" nodeType="withEffect">
                                  <p:stCondLst>
                                    <p:cond delay="300"/>
                                  </p:stCondLst>
                                  <p:childTnLst>
                                    <p:animMotion origin="layout" path="M 3.54167E-6 -4.44444E-6 L 0.02096 -4.44444E-6 " pathEditMode="relative" rAng="0" ptsTypes="AA">
                                      <p:cBhvr>
                                        <p:cTn id="22" dur="750" spd="-100000" fill="hold"/>
                                        <p:tgtEl>
                                          <p:spTgt spid="4"/>
                                        </p:tgtEl>
                                        <p:attrNameLst>
                                          <p:attrName>ppt_x</p:attrName>
                                          <p:attrName>ppt_y</p:attrName>
                                        </p:attrNameLst>
                                      </p:cBhvr>
                                      <p:rCtr x="1042" y="0"/>
                                    </p:animMotion>
                                  </p:childTnLst>
                                </p:cTn>
                              </p:par>
                              <p:par>
                                <p:cTn id="23" presetID="2" presetClass="entr" presetSubtype="2" decel="10000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750" fill="hold"/>
                                        <p:tgtEl>
                                          <p:spTgt spid="6"/>
                                        </p:tgtEl>
                                        <p:attrNameLst>
                                          <p:attrName>ppt_x</p:attrName>
                                        </p:attrNameLst>
                                      </p:cBhvr>
                                      <p:tavLst>
                                        <p:tav tm="0">
                                          <p:val>
                                            <p:strVal val="1+#ppt_w/2"/>
                                          </p:val>
                                        </p:tav>
                                        <p:tav tm="100000">
                                          <p:val>
                                            <p:strVal val="#ppt_x"/>
                                          </p:val>
                                        </p:tav>
                                      </p:tavLst>
                                    </p:anim>
                                    <p:anim calcmode="lin" valueType="num">
                                      <p:cBhvr additive="base">
                                        <p:cTn id="26" dur="750" fill="hold"/>
                                        <p:tgtEl>
                                          <p:spTgt spid="6"/>
                                        </p:tgtEl>
                                        <p:attrNameLst>
                                          <p:attrName>ppt_y</p:attrName>
                                        </p:attrNameLst>
                                      </p:cBhvr>
                                      <p:tavLst>
                                        <p:tav tm="0">
                                          <p:val>
                                            <p:strVal val="#ppt_y"/>
                                          </p:val>
                                        </p:tav>
                                        <p:tav tm="100000">
                                          <p:val>
                                            <p:strVal val="#ppt_y"/>
                                          </p:val>
                                        </p:tav>
                                      </p:tavLst>
                                    </p:anim>
                                  </p:childTnLst>
                                </p:cTn>
                              </p:par>
                              <p:par>
                                <p:cTn id="27" presetID="10"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3" grpId="0" animBg="1"/>
      <p:bldP spid="14" grpId="0"/>
      <p:bldP spid="14" grpId="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16684-287E-6271-9AD7-2C2D3CC68155}"/>
            </a:ext>
          </a:extLst>
        </p:cNvPr>
        <p:cNvGrpSpPr/>
        <p:nvPr/>
      </p:nvGrpSpPr>
      <p:grpSpPr>
        <a:xfrm>
          <a:off x="0" y="0"/>
          <a:ext cx="0" cy="0"/>
          <a:chOff x="0" y="0"/>
          <a:chExt cx="0" cy="0"/>
        </a:xfrm>
      </p:grpSpPr>
      <p:pic>
        <p:nvPicPr>
          <p:cNvPr id="9" name="Picture 8" descr="A black background with white text&#10;&#10;AI-generated content may be incorrect.">
            <a:extLst>
              <a:ext uri="{FF2B5EF4-FFF2-40B4-BE49-F238E27FC236}">
                <a16:creationId xmlns:a16="http://schemas.microsoft.com/office/drawing/2014/main" id="{2D314A1A-6D0F-C62F-8831-DE8CCF88AEE6}"/>
              </a:ext>
            </a:extLst>
          </p:cNvPr>
          <p:cNvPicPr>
            <a:picLocks noChangeAspect="1"/>
          </p:cNvPicPr>
          <p:nvPr/>
        </p:nvPicPr>
        <p:blipFill>
          <a:blip r:embed="rId3"/>
          <a:stretch>
            <a:fillRect/>
          </a:stretch>
        </p:blipFill>
        <p:spPr>
          <a:xfrm>
            <a:off x="158450" y="119663"/>
            <a:ext cx="3146631" cy="922971"/>
          </a:xfrm>
          <a:prstGeom prst="rect">
            <a:avLst/>
          </a:prstGeom>
        </p:spPr>
      </p:pic>
      <p:sp>
        <p:nvSpPr>
          <p:cNvPr id="13" name="Title 1">
            <a:extLst>
              <a:ext uri="{FF2B5EF4-FFF2-40B4-BE49-F238E27FC236}">
                <a16:creationId xmlns:a16="http://schemas.microsoft.com/office/drawing/2014/main" id="{88532CDB-D166-5C1D-6DBF-3497F82B3AE2}"/>
              </a:ext>
            </a:extLst>
          </p:cNvPr>
          <p:cNvSpPr txBox="1">
            <a:spLocks/>
          </p:cNvSpPr>
          <p:nvPr/>
        </p:nvSpPr>
        <p:spPr>
          <a:xfrm>
            <a:off x="3559184" y="1603927"/>
            <a:ext cx="6574537" cy="553998"/>
          </a:xfrm>
          <a:prstGeom prst="rect">
            <a:avLst/>
          </a:prstGeom>
        </p:spPr>
        <p:txBody>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HK" b="0" i="0" u="none" strike="noStrike" kern="1200" cap="none" spc="-50" normalizeH="0" baseline="0" noProof="0" err="1">
                <a:ln w="3175">
                  <a:noFill/>
                </a:ln>
                <a:solidFill>
                  <a:srgbClr val="F5CD7C"/>
                </a:solidFill>
                <a:effectLst/>
                <a:uLnTx/>
                <a:uFillTx/>
                <a:latin typeface="Segoe UI Semibold"/>
                <a:ea typeface="+mn-ea"/>
                <a:cs typeface="Segoe UI"/>
              </a:rPr>
              <a:t>AgentCamp</a:t>
            </a:r>
            <a:r>
              <a:rPr kumimoji="0" lang="en-HK" b="0" i="0" u="none" strike="noStrike" kern="1200" cap="none" spc="-50" normalizeH="0" baseline="0" noProof="0">
                <a:ln w="3175">
                  <a:noFill/>
                </a:ln>
                <a:solidFill>
                  <a:srgbClr val="F5CD7C"/>
                </a:solidFill>
                <a:effectLst/>
                <a:uLnTx/>
                <a:uFillTx/>
                <a:latin typeface="Segoe UI Semibold"/>
                <a:ea typeface="+mn-ea"/>
                <a:cs typeface="Segoe UI"/>
              </a:rPr>
              <a:t> 2026 – Hong Kong</a:t>
            </a:r>
            <a:endParaRPr kumimoji="0" lang="en-HK" b="0" i="0" u="none" strike="noStrike" kern="1200" cap="none" spc="-50" normalizeH="0" baseline="0" noProof="0">
              <a:ln w="3175">
                <a:noFill/>
              </a:ln>
              <a:solidFill>
                <a:srgbClr val="F5CD7C"/>
              </a:solidFill>
              <a:effectLst/>
              <a:uLnTx/>
              <a:uFillTx/>
              <a:latin typeface="Segoe UI Semibold"/>
              <a:ea typeface="+mn-ea"/>
              <a:cs typeface="Segoe UI" pitchFamily="34" charset="0"/>
            </a:endParaRPr>
          </a:p>
        </p:txBody>
      </p:sp>
      <p:sp>
        <p:nvSpPr>
          <p:cNvPr id="15" name="Content Placeholder 2">
            <a:extLst>
              <a:ext uri="{FF2B5EF4-FFF2-40B4-BE49-F238E27FC236}">
                <a16:creationId xmlns:a16="http://schemas.microsoft.com/office/drawing/2014/main" id="{3355C48F-7560-63E9-5F99-0C4C31892BF7}"/>
              </a:ext>
            </a:extLst>
          </p:cNvPr>
          <p:cNvSpPr txBox="1">
            <a:spLocks/>
          </p:cNvSpPr>
          <p:nvPr/>
        </p:nvSpPr>
        <p:spPr>
          <a:xfrm>
            <a:off x="4099409" y="2427714"/>
            <a:ext cx="7120274" cy="2092881"/>
          </a:xfrm>
          <a:prstGeom prst="rect">
            <a:avLst/>
          </a:prstGeom>
        </p:spPr>
        <p:txBody>
          <a:bodyPr vert="horz" wrap="square" lIns="0" tIns="0" rIns="0" bIns="0" rtlCol="0" anchor="t">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HK" sz="1800" b="0" i="0" u="none" strike="noStrike" kern="1200" cap="none" spc="0" normalizeH="0" baseline="0" noProof="0">
                <a:ln>
                  <a:noFill/>
                </a:ln>
                <a:solidFill>
                  <a:srgbClr val="FE821E"/>
                </a:solidFill>
                <a:effectLst/>
                <a:uLnTx/>
                <a:uFillTx/>
                <a:latin typeface="Segoe UI"/>
                <a:ea typeface="+mn-lt"/>
                <a:cs typeface="Segoe UI"/>
              </a:rPr>
              <a:t>https://globalai.community/agentcamp/hong-kong-1</a:t>
            </a:r>
            <a:endParaRPr kumimoji="0" lang="en-HK" sz="1800" b="0" i="0" u="none" strike="noStrike" kern="1200" cap="none" spc="0" normalizeH="0" baseline="0" noProof="0">
              <a:ln>
                <a:noFill/>
              </a:ln>
              <a:solidFill>
                <a:srgbClr val="FE821E"/>
              </a:solidFill>
              <a:effectLst/>
              <a:uLnTx/>
              <a:uFillTx/>
              <a:latin typeface="Segoe UI"/>
              <a:ea typeface="+mn-ea"/>
              <a:cs typeface="Segoe UI" panose="020B0502040204020203" pitchFamily="34" charset="0"/>
              <a:hlinkClick r:id="rId4">
                <a:extLst>
                  <a:ext uri="{A12FA001-AC4F-418D-AE19-62706E023703}">
                    <ahyp:hlinkClr xmlns:ahyp="http://schemas.microsoft.com/office/drawing/2018/hyperlinkcolor" val="tx"/>
                  </a:ext>
                </a:extLst>
              </a:hlinkClick>
            </a:endParaRP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HK" sz="1800" b="0" i="0" u="none" strike="noStrike" kern="1200" cap="none" spc="0" normalizeH="0" baseline="0" noProof="0">
                <a:ln>
                  <a:noFill/>
                </a:ln>
                <a:solidFill>
                  <a:srgbClr val="FFFFFF"/>
                </a:solidFill>
                <a:effectLst/>
                <a:uLnTx/>
                <a:uFillTx/>
                <a:latin typeface="Segoe UI"/>
                <a:ea typeface="+mn-lt"/>
                <a:cs typeface="Segoe UI"/>
              </a:rPr>
              <a:t> Date: Wed, 04 Feb, 2026 </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HK" sz="1800" b="0" i="0" u="none" strike="noStrike" kern="1200" cap="none" spc="0" normalizeH="0" baseline="0" noProof="0">
                <a:ln>
                  <a:noFill/>
                </a:ln>
                <a:solidFill>
                  <a:srgbClr val="FFFFFF"/>
                </a:solidFill>
                <a:effectLst/>
                <a:uLnTx/>
                <a:uFillTx/>
                <a:latin typeface="Segoe UI"/>
                <a:ea typeface="+mn-lt"/>
                <a:cs typeface="Segoe UI"/>
              </a:rPr>
              <a:t> Time: 14:30 – 17:00</a:t>
            </a:r>
            <a:br>
              <a:rPr kumimoji="0" lang="en-HK" sz="1800" b="0" i="0" u="none" strike="noStrike" kern="1200" cap="none" spc="0" normalizeH="0" baseline="0" noProof="0">
                <a:ln>
                  <a:noFill/>
                </a:ln>
                <a:solidFill>
                  <a:srgbClr val="FFFFFF"/>
                </a:solidFill>
                <a:effectLst/>
                <a:uLnTx/>
                <a:uFillTx/>
                <a:latin typeface="Segoe UI"/>
                <a:ea typeface="+mn-lt"/>
                <a:cs typeface="Segoe UI"/>
              </a:rPr>
            </a:br>
            <a:r>
              <a:rPr kumimoji="0" lang="en-HK" sz="1000" b="0" i="0" u="none" strike="noStrike" kern="1200" cap="none" spc="0" normalizeH="0" baseline="0" noProof="0">
                <a:ln>
                  <a:noFill/>
                </a:ln>
                <a:solidFill>
                  <a:srgbClr val="FFFFFF"/>
                </a:solidFill>
                <a:effectLst/>
                <a:uLnTx/>
                <a:uFillTx/>
                <a:latin typeface="Segoe UI"/>
                <a:ea typeface="+mn-lt"/>
                <a:cs typeface="Segoe UI"/>
              </a:rPr>
              <a:t> </a:t>
            </a:r>
            <a:endParaRPr kumimoji="0" lang="en-HK" sz="1800" b="0" i="0" u="none" strike="noStrike" kern="1200" cap="none" spc="0" normalizeH="0" baseline="0" noProof="0">
              <a:ln>
                <a:noFill/>
              </a:ln>
              <a:solidFill>
                <a:srgbClr val="FFFFFF"/>
              </a:solidFill>
              <a:effectLst/>
              <a:uLnTx/>
              <a:uFillTx/>
              <a:latin typeface="Segoe UI"/>
              <a:ea typeface="+mn-lt"/>
              <a:cs typeface="Segoe UI"/>
            </a:endParaRP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HK" sz="1800" b="0" i="0" u="none" strike="noStrike" kern="1200" cap="none" spc="0" normalizeH="0" baseline="0" noProof="0">
                <a:ln>
                  <a:noFill/>
                </a:ln>
                <a:solidFill>
                  <a:srgbClr val="FE821E"/>
                </a:solidFill>
                <a:effectLst/>
                <a:uLnTx/>
                <a:uFillTx/>
                <a:latin typeface="Segoe UI"/>
                <a:ea typeface="+mn-lt"/>
                <a:cs typeface="Segoe UI"/>
              </a:rPr>
              <a:t>https://globalai.community/agentcamp/hong-kong-2</a:t>
            </a:r>
            <a:endParaRPr kumimoji="0" lang="en-HK" sz="1800" b="0" i="0" u="none" strike="noStrike" kern="1200" cap="none" spc="0" normalizeH="0" baseline="0" noProof="0">
              <a:ln>
                <a:noFill/>
              </a:ln>
              <a:solidFill>
                <a:srgbClr val="FE821E"/>
              </a:solidFill>
              <a:effectLst/>
              <a:uLnTx/>
              <a:uFillTx/>
              <a:latin typeface="Segoe UI"/>
              <a:ea typeface="+mn-lt"/>
              <a:cs typeface="Segoe UI"/>
              <a:hlinkClick r:id="rId5">
                <a:extLst>
                  <a:ext uri="{A12FA001-AC4F-418D-AE19-62706E023703}">
                    <ahyp:hlinkClr xmlns:ahyp="http://schemas.microsoft.com/office/drawing/2018/hyperlinkcolor" val="tx"/>
                  </a:ext>
                </a:extLst>
              </a:hlinkClick>
            </a:endParaRP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HK" sz="1800" b="0" i="0" u="none" strike="noStrike" kern="1200" cap="none" spc="0" normalizeH="0" baseline="0" noProof="0">
                <a:ln>
                  <a:noFill/>
                </a:ln>
                <a:solidFill>
                  <a:srgbClr val="FFFFFF"/>
                </a:solidFill>
                <a:effectLst/>
                <a:uLnTx/>
                <a:uFillTx/>
                <a:latin typeface="Segoe UI"/>
                <a:ea typeface="+mn-lt"/>
                <a:cs typeface="Segoe UI"/>
              </a:rPr>
              <a:t> Date: Sat, 07 Feb, 2026</a:t>
            </a:r>
          </a:p>
          <a:p>
            <a:pPr marL="0" marR="0" lvl="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HK" sz="1800" b="0" i="0" u="none" strike="noStrike" kern="1200" cap="none" spc="0" normalizeH="0" baseline="0" noProof="0">
                <a:ln>
                  <a:noFill/>
                </a:ln>
                <a:solidFill>
                  <a:srgbClr val="FFFFFF"/>
                </a:solidFill>
                <a:effectLst/>
                <a:uLnTx/>
                <a:uFillTx/>
                <a:latin typeface="Segoe UI"/>
                <a:ea typeface="+mn-lt"/>
                <a:cs typeface="Segoe UI"/>
              </a:rPr>
              <a:t> Time: 09:30 – 11:30</a:t>
            </a:r>
          </a:p>
        </p:txBody>
      </p:sp>
      <p:pic>
        <p:nvPicPr>
          <p:cNvPr id="20" name="Picture 19" descr="A cartoon of a city&#10;&#10;AI-generated content may be incorrect.">
            <a:extLst>
              <a:ext uri="{FF2B5EF4-FFF2-40B4-BE49-F238E27FC236}">
                <a16:creationId xmlns:a16="http://schemas.microsoft.com/office/drawing/2014/main" id="{A828B152-8832-4579-085B-5EFFF9FF8D4A}"/>
              </a:ext>
            </a:extLst>
          </p:cNvPr>
          <p:cNvPicPr>
            <a:picLocks noChangeAspect="1"/>
          </p:cNvPicPr>
          <p:nvPr/>
        </p:nvPicPr>
        <p:blipFill>
          <a:blip r:embed="rId6"/>
          <a:stretch>
            <a:fillRect/>
          </a:stretch>
        </p:blipFill>
        <p:spPr>
          <a:xfrm>
            <a:off x="151139" y="1441966"/>
            <a:ext cx="3101976" cy="3101976"/>
          </a:xfrm>
          <a:prstGeom prst="rect">
            <a:avLst/>
          </a:prstGeom>
        </p:spPr>
      </p:pic>
      <p:pic>
        <p:nvPicPr>
          <p:cNvPr id="23" name="Picture 22" descr="A red circle with white text&#10;&#10;AI-generated content may be incorrect.">
            <a:extLst>
              <a:ext uri="{FF2B5EF4-FFF2-40B4-BE49-F238E27FC236}">
                <a16:creationId xmlns:a16="http://schemas.microsoft.com/office/drawing/2014/main" id="{0158C1D9-5A1A-DEBE-5291-1F63F1AC6207}"/>
              </a:ext>
            </a:extLst>
          </p:cNvPr>
          <p:cNvPicPr>
            <a:picLocks noChangeAspect="1"/>
          </p:cNvPicPr>
          <p:nvPr/>
        </p:nvPicPr>
        <p:blipFill>
          <a:blip r:embed="rId7"/>
          <a:stretch>
            <a:fillRect/>
          </a:stretch>
        </p:blipFill>
        <p:spPr>
          <a:xfrm>
            <a:off x="3495963" y="2340652"/>
            <a:ext cx="602582" cy="602582"/>
          </a:xfrm>
          <a:prstGeom prst="rect">
            <a:avLst/>
          </a:prstGeom>
        </p:spPr>
      </p:pic>
      <p:pic>
        <p:nvPicPr>
          <p:cNvPr id="33" name="Picture 32" descr="A number in a circle&#10;&#10;AI-generated content may be incorrect.">
            <a:extLst>
              <a:ext uri="{FF2B5EF4-FFF2-40B4-BE49-F238E27FC236}">
                <a16:creationId xmlns:a16="http://schemas.microsoft.com/office/drawing/2014/main" id="{578E7DCB-B982-1EF6-3831-985A84BDD604}"/>
              </a:ext>
            </a:extLst>
          </p:cNvPr>
          <p:cNvPicPr>
            <a:picLocks noChangeAspect="1"/>
          </p:cNvPicPr>
          <p:nvPr/>
        </p:nvPicPr>
        <p:blipFill>
          <a:blip r:embed="rId8"/>
          <a:stretch>
            <a:fillRect/>
          </a:stretch>
        </p:blipFill>
        <p:spPr>
          <a:xfrm>
            <a:off x="3493338" y="3474154"/>
            <a:ext cx="602582" cy="602582"/>
          </a:xfrm>
          <a:prstGeom prst="rect">
            <a:avLst/>
          </a:prstGeom>
        </p:spPr>
      </p:pic>
      <p:pic>
        <p:nvPicPr>
          <p:cNvPr id="3" name="Picture 2" descr="A logo with buildings and text&#10;&#10;AI-generated content may be incorrect.">
            <a:extLst>
              <a:ext uri="{FF2B5EF4-FFF2-40B4-BE49-F238E27FC236}">
                <a16:creationId xmlns:a16="http://schemas.microsoft.com/office/drawing/2014/main" id="{08FDA7EC-96EF-BC04-3682-68307321A6F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145627" y="4257562"/>
            <a:ext cx="3982147" cy="2557454"/>
          </a:xfrm>
          <a:prstGeom prst="rect">
            <a:avLst/>
          </a:prstGeom>
        </p:spPr>
      </p:pic>
      <p:sp>
        <p:nvSpPr>
          <p:cNvPr id="4" name="Rounded Rectangle 62" descr="Number 3">
            <a:extLst>
              <a:ext uri="{FF2B5EF4-FFF2-40B4-BE49-F238E27FC236}">
                <a16:creationId xmlns:a16="http://schemas.microsoft.com/office/drawing/2014/main" id="{076E4F2B-14AE-76B0-FA35-48C38C5E077B}"/>
              </a:ext>
              <a:ext uri="{C183D7F6-B498-43B3-948B-1728B52AA6E4}">
                <adec:decorative xmlns:adec="http://schemas.microsoft.com/office/drawing/2017/decorative" val="0"/>
              </a:ext>
            </a:extLst>
          </p:cNvPr>
          <p:cNvSpPr/>
          <p:nvPr/>
        </p:nvSpPr>
        <p:spPr bwMode="auto">
          <a:xfrm>
            <a:off x="226126" y="5410551"/>
            <a:ext cx="403674" cy="404814"/>
          </a:xfrm>
          <a:prstGeom prst="ellipse">
            <a:avLst/>
          </a:prstGeom>
          <a:solidFill>
            <a:srgbClr val="D6522B"/>
          </a:solidFill>
          <a:ln w="63897" cap="flat">
            <a:noFill/>
            <a:prstDash val="solid"/>
            <a:miter/>
          </a:ln>
          <a:effectLst>
            <a:outerShdw blurRad="63500" dist="63500" dir="2700000" algn="tl" rotWithShape="0">
              <a:srgbClr val="454142">
                <a:alpha val="20000"/>
              </a:srgbClr>
            </a:outerShdw>
          </a:effectLst>
        </p:spPr>
        <p:txBody>
          <a:bodyPr rot="0" spcFirstLastPara="0" vertOverflow="overflow" horzOverflow="overflow" vert="horz" wrap="square" lIns="72000" tIns="36000" rIns="72000" bIns="36000" numCol="1" spcCol="0" rtlCol="0" fromWordArt="0" anchor="ctr" anchorCtr="0" forceAA="0" compatLnSpc="1">
            <a:prstTxWarp prst="textNoShape">
              <a:avLst/>
            </a:prstTxWarp>
            <a:noAutofit/>
          </a:bodyPr>
          <a:lstStyle/>
          <a:p>
            <a:pPr algn="ctr" defTabSz="914400" fontAlgn="base">
              <a:spcBef>
                <a:spcPct val="0"/>
              </a:spcBef>
              <a:spcAft>
                <a:spcPct val="0"/>
              </a:spcAft>
            </a:pPr>
            <a:r>
              <a:rPr lang="en-US" sz="1800" b="1">
                <a:ln w="3175">
                  <a:noFill/>
                </a:ln>
                <a:gradFill>
                  <a:gsLst>
                    <a:gs pos="53147">
                      <a:srgbClr val="FFFFFF"/>
                    </a:gs>
                    <a:gs pos="28000">
                      <a:srgbClr val="FFFFFF"/>
                    </a:gs>
                  </a:gsLst>
                  <a:path path="circle">
                    <a:fillToRect l="100000" b="100000"/>
                  </a:path>
                </a:gradFill>
                <a:latin typeface="Segoe UI Semibold"/>
                <a:cs typeface="Segoe UI" pitchFamily="34" charset="0"/>
              </a:rPr>
              <a:t>3</a:t>
            </a:r>
          </a:p>
        </p:txBody>
      </p:sp>
      <p:sp>
        <p:nvSpPr>
          <p:cNvPr id="6" name="TextBox 5">
            <a:extLst>
              <a:ext uri="{FF2B5EF4-FFF2-40B4-BE49-F238E27FC236}">
                <a16:creationId xmlns:a16="http://schemas.microsoft.com/office/drawing/2014/main" id="{A2FCD52D-700D-369B-2F33-8E4CE0D8CC9E}"/>
              </a:ext>
            </a:extLst>
          </p:cNvPr>
          <p:cNvSpPr txBox="1"/>
          <p:nvPr/>
        </p:nvSpPr>
        <p:spPr>
          <a:xfrm>
            <a:off x="654686" y="5439150"/>
            <a:ext cx="9000944" cy="978729"/>
          </a:xfrm>
          <a:prstGeom prst="rect">
            <a:avLst/>
          </a:prstGeom>
          <a:noFill/>
        </p:spPr>
        <p:txBody>
          <a:bodyPr wrap="square">
            <a:spAutoFit/>
          </a:bodyPr>
          <a:lstStyle/>
          <a:p>
            <a:pPr lvl="0" defTabSz="932742">
              <a:spcBef>
                <a:spcPct val="20000"/>
              </a:spcBef>
              <a:buSzPct val="90000"/>
              <a:defRPr/>
            </a:pPr>
            <a:r>
              <a:rPr lang="en-HK">
                <a:solidFill>
                  <a:srgbClr val="FE821E"/>
                </a:solidFill>
                <a:ea typeface="+mn-lt"/>
                <a:cs typeface="Segoe UI"/>
              </a:rPr>
              <a:t>https://globalai.community/chapters/hong-kong/events/agentcon-hong-kong</a:t>
            </a:r>
            <a:br>
              <a:rPr lang="en-HK">
                <a:solidFill>
                  <a:srgbClr val="FE821E"/>
                </a:solidFill>
                <a:ea typeface="+mn-lt"/>
                <a:cs typeface="Segoe UI"/>
              </a:rPr>
            </a:br>
            <a:r>
              <a:rPr lang="en-HK">
                <a:solidFill>
                  <a:srgbClr val="FFFFFF"/>
                </a:solidFill>
                <a:ea typeface="+mn-lt"/>
                <a:cs typeface="Segoe UI"/>
              </a:rPr>
              <a:t> Date: Sat, 11 Apr, 2026</a:t>
            </a:r>
          </a:p>
          <a:p>
            <a:pPr lvl="0" defTabSz="932742">
              <a:spcBef>
                <a:spcPct val="20000"/>
              </a:spcBef>
              <a:buSzPct val="90000"/>
              <a:defRPr/>
            </a:pPr>
            <a:r>
              <a:rPr lang="en-HK">
                <a:solidFill>
                  <a:srgbClr val="FFFFFF"/>
                </a:solidFill>
                <a:ea typeface="+mn-lt"/>
                <a:cs typeface="Segoe UI"/>
              </a:rPr>
              <a:t> Time: 10:00 – 17:00</a:t>
            </a:r>
          </a:p>
        </p:txBody>
      </p:sp>
      <p:sp>
        <p:nvSpPr>
          <p:cNvPr id="8" name="TextBox 7">
            <a:extLst>
              <a:ext uri="{FF2B5EF4-FFF2-40B4-BE49-F238E27FC236}">
                <a16:creationId xmlns:a16="http://schemas.microsoft.com/office/drawing/2014/main" id="{4F0CE25D-E7DD-2D97-443B-AAA9A10E9F10}"/>
              </a:ext>
            </a:extLst>
          </p:cNvPr>
          <p:cNvSpPr txBox="1"/>
          <p:nvPr/>
        </p:nvSpPr>
        <p:spPr>
          <a:xfrm>
            <a:off x="3984093" y="21212"/>
            <a:ext cx="8043990" cy="929485"/>
          </a:xfrm>
          <a:prstGeom prst="rect">
            <a:avLst/>
          </a:prstGeom>
          <a:noFill/>
        </p:spPr>
        <p:txBody>
          <a:bodyPr wrap="square">
            <a:spAutoFit/>
          </a:bodyPr>
          <a:lstStyle/>
          <a:p>
            <a:pPr algn="ctr" defTabSz="932742">
              <a:spcBef>
                <a:spcPct val="20000"/>
              </a:spcBef>
              <a:buSzPct val="90000"/>
              <a:defRPr/>
            </a:pPr>
            <a:r>
              <a:rPr lang="en-HK" sz="2800" dirty="0">
                <a:solidFill>
                  <a:srgbClr val="FE821E"/>
                </a:solidFill>
                <a:ea typeface="+mn-lt"/>
                <a:cs typeface="Segoe UI"/>
              </a:rPr>
              <a:t>https://globalai.community/chapters/hong-kong/</a:t>
            </a:r>
            <a:endParaRPr lang="en-HK" sz="2800" dirty="0">
              <a:solidFill>
                <a:srgbClr val="FFFFFF"/>
              </a:solidFill>
              <a:latin typeface="Segoe UI"/>
              <a:ea typeface="+mn-lt"/>
              <a:cs typeface="Segoe UI"/>
            </a:endParaRPr>
          </a:p>
          <a:p>
            <a:pPr algn="ctr" defTabSz="932742">
              <a:spcBef>
                <a:spcPct val="20000"/>
              </a:spcBef>
              <a:buSzPct val="90000"/>
              <a:defRPr/>
            </a:pPr>
            <a:r>
              <a:rPr kumimoji="0" lang="en-HK" sz="2200" b="1" i="0" u="none" strike="noStrike" kern="1200" cap="none" spc="0" normalizeH="0" baseline="0" noProof="0" dirty="0">
                <a:ln>
                  <a:noFill/>
                </a:ln>
                <a:solidFill>
                  <a:srgbClr val="FFFFFF"/>
                </a:solidFill>
                <a:effectLst/>
                <a:uLnTx/>
                <a:uFillTx/>
                <a:latin typeface="Segoe UI"/>
                <a:ea typeface="+mn-lt"/>
                <a:cs typeface="Segoe UI"/>
              </a:rPr>
              <a:t>Join our Hong Kong </a:t>
            </a:r>
            <a:r>
              <a:rPr lang="en-HK" sz="2200" b="1" dirty="0">
                <a:solidFill>
                  <a:srgbClr val="FFFFFF"/>
                </a:solidFill>
                <a:latin typeface="Segoe UI"/>
                <a:ea typeface="+mn-lt"/>
                <a:cs typeface="Segoe UI"/>
              </a:rPr>
              <a:t>C</a:t>
            </a:r>
            <a:r>
              <a:rPr kumimoji="0" lang="en-HK" sz="2200" b="1" i="0" u="none" strike="noStrike" kern="1200" cap="none" spc="0" normalizeH="0" baseline="0" noProof="0" dirty="0" err="1">
                <a:ln>
                  <a:noFill/>
                </a:ln>
                <a:solidFill>
                  <a:srgbClr val="FFFFFF"/>
                </a:solidFill>
                <a:effectLst/>
                <a:uLnTx/>
                <a:uFillTx/>
                <a:latin typeface="Segoe UI"/>
                <a:ea typeface="+mn-lt"/>
                <a:cs typeface="Segoe UI"/>
              </a:rPr>
              <a:t>hapter</a:t>
            </a:r>
            <a:r>
              <a:rPr kumimoji="0" lang="en-HK" sz="2200" b="1" i="0" u="none" strike="noStrike" kern="1200" cap="none" spc="0" normalizeH="0" baseline="0" noProof="0" dirty="0">
                <a:ln>
                  <a:noFill/>
                </a:ln>
                <a:solidFill>
                  <a:srgbClr val="FFFFFF"/>
                </a:solidFill>
                <a:effectLst/>
                <a:uLnTx/>
                <a:uFillTx/>
                <a:latin typeface="Segoe UI"/>
                <a:ea typeface="+mn-lt"/>
                <a:cs typeface="Segoe UI"/>
              </a:rPr>
              <a:t> </a:t>
            </a:r>
          </a:p>
        </p:txBody>
      </p:sp>
      <p:sp>
        <p:nvSpPr>
          <p:cNvPr id="19" name="Title 1">
            <a:extLst>
              <a:ext uri="{FF2B5EF4-FFF2-40B4-BE49-F238E27FC236}">
                <a16:creationId xmlns:a16="http://schemas.microsoft.com/office/drawing/2014/main" id="{370356F8-6B6E-970E-5931-4DCCC74B8617}"/>
              </a:ext>
            </a:extLst>
          </p:cNvPr>
          <p:cNvSpPr txBox="1">
            <a:spLocks/>
          </p:cNvSpPr>
          <p:nvPr/>
        </p:nvSpPr>
        <p:spPr>
          <a:xfrm>
            <a:off x="274466" y="4754908"/>
            <a:ext cx="7955135" cy="553998"/>
          </a:xfrm>
          <a:prstGeom prst="rect">
            <a:avLst/>
          </a:prstGeom>
        </p:spPr>
        <p:txBody>
          <a:bodyPr/>
          <a:lst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HK" sz="3200" b="0" i="0" u="none" strike="noStrike" kern="1200" cap="none" spc="-50" normalizeH="0" baseline="0" noProof="0" err="1">
                <a:ln w="3175">
                  <a:noFill/>
                </a:ln>
                <a:solidFill>
                  <a:srgbClr val="F5CD7C"/>
                </a:solidFill>
                <a:effectLst/>
                <a:uLnTx/>
                <a:uFillTx/>
                <a:latin typeface="Segoe UI Semibold"/>
                <a:ea typeface="+mn-ea"/>
                <a:cs typeface="Segoe UI"/>
              </a:rPr>
              <a:t>AgentCon</a:t>
            </a:r>
            <a:r>
              <a:rPr kumimoji="0" lang="en-HK" sz="3200" b="0" i="0" u="none" strike="noStrike" kern="1200" cap="none" spc="-50" normalizeH="0" baseline="0" noProof="0">
                <a:ln w="3175">
                  <a:noFill/>
                </a:ln>
                <a:solidFill>
                  <a:srgbClr val="F5CD7C"/>
                </a:solidFill>
                <a:effectLst/>
                <a:uLnTx/>
                <a:uFillTx/>
                <a:latin typeface="Segoe UI Semibold"/>
                <a:ea typeface="+mn-ea"/>
                <a:cs typeface="Segoe UI"/>
              </a:rPr>
              <a:t> World Tour 2026 – Hong Kong</a:t>
            </a:r>
            <a:endParaRPr kumimoji="0" lang="en-HK" sz="3200" b="0" i="0" u="none" strike="noStrike" kern="1200" cap="none" spc="-50" normalizeH="0" baseline="0" noProof="0">
              <a:ln w="3175">
                <a:noFill/>
              </a:ln>
              <a:solidFill>
                <a:srgbClr val="F5CD7C"/>
              </a:solidFill>
              <a:effectLst/>
              <a:uLnTx/>
              <a:uFillTx/>
              <a:latin typeface="Segoe UI Semibold"/>
              <a:ea typeface="+mn-ea"/>
              <a:cs typeface="Segoe UI" pitchFamily="34" charset="0"/>
            </a:endParaRPr>
          </a:p>
        </p:txBody>
      </p:sp>
    </p:spTree>
    <p:extLst>
      <p:ext uri="{BB962C8B-B14F-4D97-AF65-F5344CB8AC3E}">
        <p14:creationId xmlns:p14="http://schemas.microsoft.com/office/powerpoint/2010/main" val="26238770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42" presetClass="path" presetSubtype="0" decel="100000" fill="hold" grpId="1" nodeType="withEffect">
                                  <p:stCondLst>
                                    <p:cond delay="300"/>
                                  </p:stCondLst>
                                  <p:childTnLst>
                                    <p:animMotion origin="layout" path="M 3.95833E-6 2.96296E-6 L 3.95833E-6 0.03541 " pathEditMode="relative" rAng="0" ptsTypes="AA">
                                      <p:cBhvr>
                                        <p:cTn id="9" dur="700" spd="-100000" fill="hold"/>
                                        <p:tgtEl>
                                          <p:spTgt spid="4"/>
                                        </p:tgtEl>
                                        <p:attrNameLst>
                                          <p:attrName>ppt_x</p:attrName>
                                          <p:attrName>ppt_y</p:attrName>
                                        </p:attrNameLst>
                                      </p:cBhvr>
                                      <p:rCtr x="0" y="17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82CABEE-8076-5B1E-AD6B-6FBEB4B02C06}"/>
              </a:ext>
            </a:extLst>
          </p:cNvPr>
          <p:cNvPicPr>
            <a:picLocks noChangeAspect="1"/>
          </p:cNvPicPr>
          <p:nvPr/>
        </p:nvPicPr>
        <p:blipFill>
          <a:blip r:embed="rId2"/>
          <a:srcRect l="16010" t="7202" r="15833" b="1836"/>
          <a:stretch>
            <a:fillRect/>
          </a:stretch>
        </p:blipFill>
        <p:spPr>
          <a:xfrm>
            <a:off x="178904" y="218959"/>
            <a:ext cx="7919821" cy="6238162"/>
          </a:xfrm>
          <a:prstGeom prst="rect">
            <a:avLst/>
          </a:prstGeom>
        </p:spPr>
      </p:pic>
      <p:pic>
        <p:nvPicPr>
          <p:cNvPr id="5" name="Picture 4">
            <a:extLst>
              <a:ext uri="{FF2B5EF4-FFF2-40B4-BE49-F238E27FC236}">
                <a16:creationId xmlns:a16="http://schemas.microsoft.com/office/drawing/2014/main" id="{C576A485-DEBB-0475-EAC5-0A9C318A2F12}"/>
              </a:ext>
            </a:extLst>
          </p:cNvPr>
          <p:cNvPicPr>
            <a:picLocks noChangeAspect="1"/>
          </p:cNvPicPr>
          <p:nvPr/>
        </p:nvPicPr>
        <p:blipFill>
          <a:blip r:embed="rId3"/>
          <a:stretch>
            <a:fillRect/>
          </a:stretch>
        </p:blipFill>
        <p:spPr>
          <a:xfrm>
            <a:off x="9282037" y="680687"/>
            <a:ext cx="2312504" cy="2312504"/>
          </a:xfrm>
          <a:prstGeom prst="rect">
            <a:avLst/>
          </a:prstGeom>
        </p:spPr>
      </p:pic>
      <p:sp>
        <p:nvSpPr>
          <p:cNvPr id="8" name="TextBox 7">
            <a:extLst>
              <a:ext uri="{FF2B5EF4-FFF2-40B4-BE49-F238E27FC236}">
                <a16:creationId xmlns:a16="http://schemas.microsoft.com/office/drawing/2014/main" id="{89DA88C0-FFFB-B5F4-E2F3-AE1003160FBA}"/>
              </a:ext>
            </a:extLst>
          </p:cNvPr>
          <p:cNvSpPr txBox="1"/>
          <p:nvPr/>
        </p:nvSpPr>
        <p:spPr>
          <a:xfrm>
            <a:off x="8938592" y="3105834"/>
            <a:ext cx="3147391" cy="646331"/>
          </a:xfrm>
          <a:prstGeom prst="rect">
            <a:avLst/>
          </a:prstGeom>
          <a:noFill/>
        </p:spPr>
        <p:txBody>
          <a:bodyPr wrap="square">
            <a:spAutoFit/>
          </a:bodyPr>
          <a:lstStyle/>
          <a:p>
            <a:r>
              <a:rPr lang="en-HK" sz="1200" dirty="0">
                <a:hlinkClick r:id="rId4"/>
              </a:rPr>
              <a:t>https://podcasts.apple.com/us/podcast/ai-%E7%A7%91%E6%8A%80%E5%BF%AB%E8%81%8A/id1861459516</a:t>
            </a:r>
            <a:endParaRPr lang="en-HK" sz="1200" dirty="0"/>
          </a:p>
        </p:txBody>
      </p:sp>
      <p:sp>
        <p:nvSpPr>
          <p:cNvPr id="10" name="TextBox 9">
            <a:extLst>
              <a:ext uri="{FF2B5EF4-FFF2-40B4-BE49-F238E27FC236}">
                <a16:creationId xmlns:a16="http://schemas.microsoft.com/office/drawing/2014/main" id="{4C974A52-A41B-226B-9891-759A3F3C7AEC}"/>
              </a:ext>
            </a:extLst>
          </p:cNvPr>
          <p:cNvSpPr txBox="1"/>
          <p:nvPr/>
        </p:nvSpPr>
        <p:spPr>
          <a:xfrm>
            <a:off x="0" y="6488668"/>
            <a:ext cx="12192000" cy="461665"/>
          </a:xfrm>
          <a:prstGeom prst="rect">
            <a:avLst/>
          </a:prstGeom>
          <a:noFill/>
        </p:spPr>
        <p:txBody>
          <a:bodyPr wrap="square">
            <a:spAutoFit/>
          </a:bodyPr>
          <a:lstStyle/>
          <a:p>
            <a:r>
              <a:rPr lang="en-HK" sz="1200" dirty="0">
                <a:hlinkClick r:id="rId5"/>
              </a:rPr>
              <a:t>https://techcommunity.microsoft.com/blog/azuredevcommunityblog/engineering-a-local-first-agentic-podcast-studio-a-deep-dive-into-multi-agent-or/4482839</a:t>
            </a:r>
            <a:endParaRPr lang="en-HK" sz="1200" dirty="0"/>
          </a:p>
          <a:p>
            <a:endParaRPr lang="en-HK" sz="1200" dirty="0"/>
          </a:p>
        </p:txBody>
      </p:sp>
    </p:spTree>
    <p:extLst>
      <p:ext uri="{BB962C8B-B14F-4D97-AF65-F5344CB8AC3E}">
        <p14:creationId xmlns:p14="http://schemas.microsoft.com/office/powerpoint/2010/main" val="479050791"/>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Microsoft Ignite 16:9 Template Light">
  <a:themeElements>
    <a:clrScheme name="Custom 58">
      <a:dk1>
        <a:srgbClr val="000000"/>
      </a:dk1>
      <a:lt1>
        <a:srgbClr val="F4F3F5"/>
      </a:lt1>
      <a:dk2>
        <a:srgbClr val="2A446F"/>
      </a:dk2>
      <a:lt2>
        <a:srgbClr val="F4F3F5"/>
      </a:lt2>
      <a:accent1>
        <a:srgbClr val="0078D4"/>
      </a:accent1>
      <a:accent2>
        <a:srgbClr val="C03BC4"/>
      </a:accent2>
      <a:accent3>
        <a:srgbClr val="2A446F"/>
      </a:accent3>
      <a:accent4>
        <a:srgbClr val="B1B3B3"/>
      </a:accent4>
      <a:accent5>
        <a:srgbClr val="8661C5"/>
      </a:accent5>
      <a:accent6>
        <a:srgbClr val="8C8279"/>
      </a:accent6>
      <a:hlink>
        <a:srgbClr val="0078D4"/>
      </a:hlink>
      <a:folHlink>
        <a:srgbClr val="8661C5"/>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Ignite_2025_16-9 Event-template.potx" id="{1862E5A4-93FD-4D41-8601-95AE562FD9DF}" vid="{41B775BF-E29A-4701-9FC9-C12DAAC44CF0}"/>
    </a:ext>
  </a:extLst>
</a:theme>
</file>

<file path=ppt/theme/theme2.xml><?xml version="1.0" encoding="utf-8"?>
<a:theme xmlns:a="http://schemas.openxmlformats.org/drawingml/2006/main" name="Microsoft Ignite 16:9 Template Dark">
  <a:themeElements>
    <a:clrScheme name="Custom 59">
      <a:dk1>
        <a:srgbClr val="000000"/>
      </a:dk1>
      <a:lt1>
        <a:srgbClr val="FFFFFF"/>
      </a:lt1>
      <a:dk2>
        <a:srgbClr val="091F2C"/>
      </a:dk2>
      <a:lt2>
        <a:srgbClr val="E8E6DF"/>
      </a:lt2>
      <a:accent1>
        <a:srgbClr val="8DC8E8"/>
      </a:accent1>
      <a:accent2>
        <a:srgbClr val="C03BC4"/>
      </a:accent2>
      <a:accent3>
        <a:srgbClr val="0078D4"/>
      </a:accent3>
      <a:accent4>
        <a:srgbClr val="D9D9D6"/>
      </a:accent4>
      <a:accent5>
        <a:srgbClr val="C5B4E3"/>
      </a:accent5>
      <a:accent6>
        <a:srgbClr val="E1D3C7"/>
      </a:accent6>
      <a:hlink>
        <a:srgbClr val="8DC8E8"/>
      </a:hlink>
      <a:folHlink>
        <a:srgbClr val="C5B4E3"/>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chemeClr val="bg1"/>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Ignite_2025_16-9 Event-template.potx" id="{1862E5A4-93FD-4D41-8601-95AE562FD9DF}" vid="{405A7A95-6E3D-4258-B6D2-285F4D06198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Black Template">
  <a:themeElements>
    <a:clrScheme name="A123123">
      <a:dk1>
        <a:srgbClr val="000000"/>
      </a:dk1>
      <a:lt1>
        <a:srgbClr val="FFFFFF"/>
      </a:lt1>
      <a:dk2>
        <a:srgbClr val="463668"/>
      </a:dk2>
      <a:lt2>
        <a:srgbClr val="E8E6DF"/>
      </a:lt2>
      <a:accent1>
        <a:srgbClr val="463668"/>
      </a:accent1>
      <a:accent2>
        <a:srgbClr val="C5B4E3"/>
      </a:accent2>
      <a:accent3>
        <a:srgbClr val="C03BC4"/>
      </a:accent3>
      <a:accent4>
        <a:srgbClr val="8C8279"/>
      </a:accent4>
      <a:accent5>
        <a:srgbClr val="D59ED7"/>
      </a:accent5>
      <a:accent6>
        <a:srgbClr val="D7D2CB"/>
      </a:accent6>
      <a:hlink>
        <a:srgbClr val="8661C5"/>
      </a:hlink>
      <a:folHlink>
        <a:srgbClr val="8661C5"/>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000000"/>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CIO_Connections_16-9_Template" id="{6C8FA419-2AAC-A34A-97C0-3DCAB34170DC}" vid="{0D390DF1-26D7-B749-9D7B-A332EB6ADBBD}"/>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87867195-f2b8-4ac2-b0b6-6bb73cb33af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otalTime>0</TotalTime>
  <Words>4464</Words>
  <Application>Microsoft Office PowerPoint</Application>
  <PresentationFormat>Widescreen</PresentationFormat>
  <Paragraphs>999</Paragraphs>
  <Slides>77</Slides>
  <Notes>49</Notes>
  <HiddenSlides>0</HiddenSlides>
  <MMClips>4</MMClips>
  <ScaleCrop>false</ScaleCrop>
  <HeadingPairs>
    <vt:vector size="8" baseType="variant">
      <vt:variant>
        <vt:lpstr>Fonts Used</vt:lpstr>
      </vt:variant>
      <vt:variant>
        <vt:i4>28</vt:i4>
      </vt:variant>
      <vt:variant>
        <vt:lpstr>Theme</vt:lpstr>
      </vt:variant>
      <vt:variant>
        <vt:i4>4</vt:i4>
      </vt:variant>
      <vt:variant>
        <vt:lpstr>Embedded OLE Servers</vt:lpstr>
      </vt:variant>
      <vt:variant>
        <vt:i4>1</vt:i4>
      </vt:variant>
      <vt:variant>
        <vt:lpstr>Slide Titles</vt:lpstr>
      </vt:variant>
      <vt:variant>
        <vt:i4>77</vt:i4>
      </vt:variant>
    </vt:vector>
  </HeadingPairs>
  <TitlesOfParts>
    <vt:vector size="110" baseType="lpstr">
      <vt:lpstr>Arial,Sans-Serif</vt:lpstr>
      <vt:lpstr>HK Grotesk Bold</vt:lpstr>
      <vt:lpstr>Segoe Sans Display Regular</vt:lpstr>
      <vt:lpstr>Segoe UI (Body)</vt:lpstr>
      <vt:lpstr>Symbol,Sans-Serif</vt:lpstr>
      <vt:lpstr>Aptos</vt:lpstr>
      <vt:lpstr>Aptos Display</vt:lpstr>
      <vt:lpstr>Arial</vt:lpstr>
      <vt:lpstr>Calibri</vt:lpstr>
      <vt:lpstr>Consolas</vt:lpstr>
      <vt:lpstr>helvetica</vt:lpstr>
      <vt:lpstr>Segoe Pro Light</vt:lpstr>
      <vt:lpstr>Segoe Sans Display</vt:lpstr>
      <vt:lpstr>Segoe Sans Display Semibold</vt:lpstr>
      <vt:lpstr>Segoe Sans Text</vt:lpstr>
      <vt:lpstr>Segoe Sans Text Semibold</vt:lpstr>
      <vt:lpstr>Segoe UI</vt:lpstr>
      <vt:lpstr>Segoe UI Light</vt:lpstr>
      <vt:lpstr>Segoe UI Semibold</vt:lpstr>
      <vt:lpstr>Segoe UI Semilight</vt:lpstr>
      <vt:lpstr>Segoe UI Variable Display</vt:lpstr>
      <vt:lpstr>Segoe UI Variable Display Semib</vt:lpstr>
      <vt:lpstr>Segoe UI Variable Display Semibold</vt:lpstr>
      <vt:lpstr>Segoe UI Variable Small</vt:lpstr>
      <vt:lpstr>Segoe UI Variable Small Semibol</vt:lpstr>
      <vt:lpstr>Segoe UI Variable Text</vt:lpstr>
      <vt:lpstr>Symbol</vt:lpstr>
      <vt:lpstr>Wingdings</vt:lpstr>
      <vt:lpstr>Microsoft Ignite 16:9 Template Light</vt:lpstr>
      <vt:lpstr>Microsoft Ignite 16:9 Template Dark</vt:lpstr>
      <vt:lpstr>office theme</vt:lpstr>
      <vt:lpstr>Black Template</vt:lpstr>
      <vt:lpstr>think-cell Slide</vt:lpstr>
      <vt:lpstr>Microsoft Ignite 2025 Highlights</vt:lpstr>
      <vt:lpstr>Agenda</vt:lpstr>
      <vt:lpstr>PowerPoint Presentation</vt:lpstr>
      <vt:lpstr>PowerPoint Presentation</vt:lpstr>
      <vt:lpstr>Build agents you can trust Announcements at Microsoft Ignite 2025</vt:lpstr>
      <vt:lpstr>PowerPoint Presentation</vt:lpstr>
      <vt:lpstr>Choosing the best Offer</vt:lpstr>
      <vt:lpstr>PowerPoint Presentation</vt:lpstr>
      <vt:lpstr>PowerPoint Presentation</vt:lpstr>
      <vt:lpstr>Benchmark</vt:lpstr>
      <vt:lpstr>GPT-image-1.5 sample</vt:lpstr>
      <vt:lpstr>Find the best models for your AI applications</vt:lpstr>
      <vt:lpstr>Data, privacy, and security for Azure Direct Models in Microsoft Foundry</vt:lpstr>
      <vt:lpstr>Foundry Agent Service</vt:lpstr>
      <vt:lpstr>PowerPoint Presentation</vt:lpstr>
      <vt:lpstr>PowerPoint Presentation</vt:lpstr>
      <vt:lpstr>PowerPoint Presentation</vt:lpstr>
      <vt:lpstr>Custom Agent</vt:lpstr>
      <vt:lpstr>Foundry Citadel Platform Landing Zone</vt:lpstr>
      <vt:lpstr>Technical Deployment</vt:lpstr>
      <vt:lpstr>Microsoft Foundry</vt:lpstr>
      <vt:lpstr>Official MCP servers in Foundry Tools</vt:lpstr>
      <vt:lpstr>Elastic MCP server in Foundry Tool</vt:lpstr>
      <vt:lpstr>PowerPoint Presentation</vt:lpstr>
      <vt:lpstr>Foundry Tools</vt:lpstr>
      <vt:lpstr>Azure Content Understanding</vt:lpstr>
      <vt:lpstr>Content Understanding Framework Introducing a new bring-your-own-model deployment</vt:lpstr>
      <vt:lpstr>Flexible, scalable and secure</vt:lpstr>
      <vt:lpstr>PowerPoint Presentation</vt:lpstr>
      <vt:lpstr>Azure Speech product overview</vt:lpstr>
      <vt:lpstr>PowerPoint Presentation</vt:lpstr>
      <vt:lpstr>Create Engaging, Personalized Voice Agents</vt:lpstr>
      <vt:lpstr>Photo Avatar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GitHub MCP Server Registry  https://github.com/mcp</vt:lpstr>
      <vt:lpstr>Microsoft MCP Center  https://mcp.azure.com/</vt:lpstr>
      <vt:lpstr>Connect to  Microsoft Learn MCP Server  in VS Code</vt:lpstr>
      <vt:lpstr>PowerPoint Presentation</vt:lpstr>
      <vt:lpstr>PowerPoint Presentation</vt:lpstr>
      <vt:lpstr>AI brings new challenges</vt:lpstr>
      <vt:lpstr>API Management is a universal gateway </vt:lpstr>
      <vt:lpstr>Convert REST APIs to MCP tools for use by AI agents</vt:lpstr>
      <vt:lpstr>AI Gateway is the bridge to mediate AI usage</vt:lpstr>
      <vt:lpstr>Combine traditional and AI gateway capabilities to manage your entire API estate</vt:lpstr>
      <vt:lpstr>Semantic caching</vt:lpstr>
      <vt:lpstr>Content safety</vt:lpstr>
      <vt:lpstr>Azure API Management platform</vt:lpstr>
      <vt:lpstr>Configure AI Gateway from Foundry UI</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2026-01-08T04:12:31Z</dcterms:created>
  <dcterms:modified xsi:type="dcterms:W3CDTF">2026-01-08T04:14:32Z</dcterms:modified>
  <cp:contentStatus/>
</cp:coreProperties>
</file>