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saveSubsetFonts="1" autoCompressPictures="0">
  <p:sldMasterIdLst>
    <p:sldMasterId id="2147486125" r:id="rId1"/>
    <p:sldMasterId id="2147486463" r:id="rId2"/>
  </p:sldMasterIdLst>
  <p:notesMasterIdLst>
    <p:notesMasterId r:id="rId63"/>
  </p:notesMasterIdLst>
  <p:sldIdLst>
    <p:sldId id="261" r:id="rId3"/>
    <p:sldId id="263" r:id="rId4"/>
    <p:sldId id="286" r:id="rId5"/>
    <p:sldId id="2147479627" r:id="rId6"/>
    <p:sldId id="2076138482" r:id="rId7"/>
    <p:sldId id="2076138481" r:id="rId8"/>
    <p:sldId id="2076138484" r:id="rId9"/>
    <p:sldId id="267" r:id="rId10"/>
    <p:sldId id="268" r:id="rId11"/>
    <p:sldId id="271" r:id="rId12"/>
    <p:sldId id="2076138489" r:id="rId13"/>
    <p:sldId id="2076138494" r:id="rId14"/>
    <p:sldId id="2076138485" r:id="rId15"/>
    <p:sldId id="367" r:id="rId16"/>
    <p:sldId id="274" r:id="rId17"/>
    <p:sldId id="258" r:id="rId18"/>
    <p:sldId id="2147483600" r:id="rId19"/>
    <p:sldId id="2147483601" r:id="rId20"/>
    <p:sldId id="2147483602" r:id="rId21"/>
    <p:sldId id="2147483603" r:id="rId22"/>
    <p:sldId id="1670" r:id="rId23"/>
    <p:sldId id="360" r:id="rId24"/>
    <p:sldId id="282" r:id="rId25"/>
    <p:sldId id="259" r:id="rId26"/>
    <p:sldId id="262" r:id="rId27"/>
    <p:sldId id="260" r:id="rId28"/>
    <p:sldId id="2076138498" r:id="rId29"/>
    <p:sldId id="337" r:id="rId30"/>
    <p:sldId id="359" r:id="rId31"/>
    <p:sldId id="307" r:id="rId32"/>
    <p:sldId id="301" r:id="rId33"/>
    <p:sldId id="371" r:id="rId34"/>
    <p:sldId id="378" r:id="rId35"/>
    <p:sldId id="265" r:id="rId36"/>
    <p:sldId id="2076138499" r:id="rId37"/>
    <p:sldId id="2076138500" r:id="rId38"/>
    <p:sldId id="433" r:id="rId39"/>
    <p:sldId id="410" r:id="rId40"/>
    <p:sldId id="357" r:id="rId41"/>
    <p:sldId id="279" r:id="rId42"/>
    <p:sldId id="464" r:id="rId43"/>
    <p:sldId id="328" r:id="rId44"/>
    <p:sldId id="2076138503" r:id="rId45"/>
    <p:sldId id="257" r:id="rId46"/>
    <p:sldId id="405" r:id="rId47"/>
    <p:sldId id="2147483135" r:id="rId48"/>
    <p:sldId id="266" r:id="rId49"/>
    <p:sldId id="2147479625" r:id="rId50"/>
    <p:sldId id="275" r:id="rId51"/>
    <p:sldId id="276" r:id="rId52"/>
    <p:sldId id="2147483604" r:id="rId53"/>
    <p:sldId id="269" r:id="rId54"/>
    <p:sldId id="356" r:id="rId55"/>
    <p:sldId id="290" r:id="rId56"/>
    <p:sldId id="319" r:id="rId57"/>
    <p:sldId id="380" r:id="rId58"/>
    <p:sldId id="256" r:id="rId59"/>
    <p:sldId id="308" r:id="rId60"/>
    <p:sldId id="272" r:id="rId61"/>
    <p:sldId id="264" r:id="rId62"/>
  </p:sldIdLst>
  <p:sldSz cx="12192000" cy="6858000"/>
  <p:notesSz cx="6858000" cy="9144000"/>
  <p:embeddedFontLst>
    <p:embeddedFont>
      <p:font typeface="Consolas" panose="020B0609020204030204" pitchFamily="49" charset="0"/>
      <p:regular r:id="rId64"/>
      <p:bold r:id="rId65"/>
      <p:italic r:id="rId66"/>
      <p:boldItalic r:id="rId67"/>
    </p:embeddedFont>
    <p:embeddedFont>
      <p:font typeface="Quattrocento Sans" panose="020B0502050000020003" pitchFamily="34" charset="0"/>
      <p:regular r:id="rId68"/>
      <p:bold r:id="rId69"/>
      <p:italic r:id="rId70"/>
      <p:boldItalic r:id="rId71"/>
    </p:embeddedFont>
    <p:embeddedFont>
      <p:font typeface="Segoe Pro Display" panose="020B0502040504020203" pitchFamily="34" charset="0"/>
      <p:regular r:id="rId72"/>
      <p:bold r:id="rId73"/>
    </p:embeddedFont>
    <p:embeddedFont>
      <p:font typeface="Segoe Pro Display Semibold" panose="020B0702040504020203" pitchFamily="34" charset="0"/>
      <p:bold r:id="rId74"/>
    </p:embeddedFont>
    <p:embeddedFont>
      <p:font typeface="Segoe Sans Display" pitchFamily="2" charset="0"/>
      <p:regular r:id="rId75"/>
      <p:bold r:id="rId76"/>
      <p:italic r:id="rId77"/>
      <p:boldItalic r:id="rId78"/>
    </p:embeddedFont>
    <p:embeddedFont>
      <p:font typeface="Segoe Sans Display Semibold" pitchFamily="2" charset="0"/>
      <p:regular r:id="rId79"/>
      <p:bold r:id="rId80"/>
      <p:boldItalic r:id="rId81"/>
    </p:embeddedFont>
    <p:embeddedFont>
      <p:font typeface="Segoe Sans Text" pitchFamily="2" charset="0"/>
      <p:regular r:id="rId82"/>
      <p:bold r:id="rId83"/>
      <p:italic r:id="rId84"/>
      <p:boldItalic r:id="rId85"/>
    </p:embeddedFont>
    <p:embeddedFont>
      <p:font typeface="Segoe Sans Text Semibold" pitchFamily="2" charset="0"/>
      <p:bold r:id="rId86"/>
      <p:boldItalic r:id="rId87"/>
    </p:embeddedFont>
    <p:embeddedFont>
      <p:font typeface="Segoe UI" panose="020B0502040204020203" pitchFamily="34" charset="0"/>
      <p:regular r:id="rId88"/>
      <p:bold r:id="rId89"/>
      <p:italic r:id="rId90"/>
      <p:boldItalic r:id="rId91"/>
    </p:embeddedFont>
    <p:embeddedFont>
      <p:font typeface="Segoe UI Light" panose="020B0502040204020203" pitchFamily="34" charset="0"/>
      <p:regular r:id="rId92"/>
      <p:italic r:id="rId93"/>
    </p:embeddedFont>
    <p:embeddedFont>
      <p:font typeface="Segoe UI Semibold" panose="020B0702040204020203" pitchFamily="34" charset="0"/>
      <p:regular r:id="rId94"/>
      <p:bold r:id="rId95"/>
      <p:italic r:id="rId96"/>
      <p:boldItalic r:id="rId97"/>
    </p:embeddedFont>
    <p:embeddedFont>
      <p:font typeface="Segoe UI Semilight" panose="020B0402040204020203" pitchFamily="34" charset="0"/>
      <p:regular r:id="rId98"/>
      <p:italic r:id="rId99"/>
    </p:embeddedFont>
    <p:embeddedFont>
      <p:font typeface="Segoe UI Variable Display Semib" pitchFamily="2" charset="0"/>
      <p:bold r:id="rId100"/>
    </p:embeddedFont>
    <p:embeddedFont>
      <p:font typeface="Segoe UI Variable Display Semibold" pitchFamily="2" charset="0"/>
      <p:bold r:id="rId101"/>
    </p:embeddedFont>
    <p:embeddedFont>
      <p:font typeface="Segoe UI Variable Small" pitchFamily="2" charset="0"/>
      <p:regular r:id="rId102"/>
      <p:bold r:id="rId103"/>
    </p:embeddedFont>
    <p:embeddedFont>
      <p:font typeface="Segoe UI Variable Small Semibol" pitchFamily="2" charset="0"/>
      <p:bold r:id="rId10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911FEFD7-E0AC-4983-9ACB-FA1F418277F7}">
          <p14:sldIdLst>
            <p14:sldId id="261"/>
            <p14:sldId id="263"/>
          </p14:sldIdLst>
        </p14:section>
        <p14:section name="Latest updates" id="{AD9EF7C0-4C32-43D0-842B-15EBA5711DBE}">
          <p14:sldIdLst>
            <p14:sldId id="286"/>
            <p14:sldId id="2147479627"/>
            <p14:sldId id="2076138482"/>
            <p14:sldId id="2076138481"/>
            <p14:sldId id="2076138484"/>
            <p14:sldId id="267"/>
            <p14:sldId id="268"/>
            <p14:sldId id="271"/>
            <p14:sldId id="2076138489"/>
            <p14:sldId id="2076138494"/>
            <p14:sldId id="2076138485"/>
            <p14:sldId id="367"/>
            <p14:sldId id="274"/>
            <p14:sldId id="258"/>
            <p14:sldId id="2147483600"/>
            <p14:sldId id="2147483601"/>
            <p14:sldId id="2147483602"/>
            <p14:sldId id="2147483603"/>
            <p14:sldId id="1670"/>
          </p14:sldIdLst>
        </p14:section>
        <p14:section name="AI Foundry" id="{83DDA3C0-D4EB-4AFE-91D6-606B283C3B67}">
          <p14:sldIdLst>
            <p14:sldId id="360"/>
            <p14:sldId id="282"/>
            <p14:sldId id="259"/>
            <p14:sldId id="262"/>
            <p14:sldId id="260"/>
            <p14:sldId id="2076138498"/>
            <p14:sldId id="337"/>
            <p14:sldId id="359"/>
            <p14:sldId id="307"/>
            <p14:sldId id="301"/>
            <p14:sldId id="371"/>
            <p14:sldId id="378"/>
            <p14:sldId id="265"/>
            <p14:sldId id="2076138499"/>
            <p14:sldId id="2076138500"/>
            <p14:sldId id="433"/>
            <p14:sldId id="410"/>
            <p14:sldId id="357"/>
            <p14:sldId id="279"/>
            <p14:sldId id="464"/>
            <p14:sldId id="328"/>
            <p14:sldId id="2076138503"/>
            <p14:sldId id="257"/>
            <p14:sldId id="405"/>
            <p14:sldId id="2147483135"/>
            <p14:sldId id="266"/>
          </p14:sldIdLst>
        </p14:section>
        <p14:section name="Agent Service" id="{3A6171EE-75BD-47BF-842A-C2CACC79CCB8}">
          <p14:sldIdLst>
            <p14:sldId id="2147479625"/>
            <p14:sldId id="275"/>
            <p14:sldId id="276"/>
            <p14:sldId id="2147483604"/>
            <p14:sldId id="269"/>
            <p14:sldId id="356"/>
            <p14:sldId id="290"/>
            <p14:sldId id="319"/>
            <p14:sldId id="380"/>
            <p14:sldId id="256"/>
            <p14:sldId id="308"/>
          </p14:sldIdLst>
        </p14:section>
        <p14:section name="Closing" id="{6D374BA3-2391-49A4-B484-85220BF57A0D}">
          <p14:sldIdLst>
            <p14:sldId id="272"/>
            <p14:sldId id="264"/>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14" roundtripDataSignature="AMtx7mgHyi3MDMQQsYYyO/L3g3CNVuroy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8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BF5932-957A-4D77-A36D-1A71B203AF8A}" v="118" dt="2025-08-27T14:49:41.214"/>
  </p1510:revLst>
</p1510:revInfo>
</file>

<file path=ppt/tableStyles.xml><?xml version="1.0" encoding="utf-8"?>
<a:tblStyleLst xmlns:a="http://schemas.openxmlformats.org/drawingml/2006/main" def="{B2DBD723-3049-4293-A166-0D4BCD4DFD20}">
  <a:tblStyle styleId="{B2DBD723-3049-4293-A166-0D4BCD4DFD20}" styleName="Table_0">
    <a:wholeTbl>
      <a:tcTxStyle b="off" i="off">
        <a:font>
          <a:latin typeface="Segoe UI"/>
          <a:ea typeface="Segoe UI"/>
          <a:cs typeface="Segoe U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FF3E6"/>
          </a:solidFill>
        </a:fill>
      </a:tcStyle>
    </a:wholeTbl>
    <a:band1H>
      <a:tcTxStyle/>
      <a:tcStyle>
        <a:tcBdr/>
        <a:fill>
          <a:solidFill>
            <a:srgbClr val="FFE6CA"/>
          </a:solidFill>
        </a:fill>
      </a:tcStyle>
    </a:band1H>
    <a:band2H>
      <a:tcTxStyle/>
      <a:tcStyle>
        <a:tcBdr/>
      </a:tcStyle>
    </a:band2H>
    <a:band1V>
      <a:tcTxStyle/>
      <a:tcStyle>
        <a:tcBdr/>
        <a:fill>
          <a:solidFill>
            <a:srgbClr val="FFE6CA"/>
          </a:solidFill>
        </a:fill>
      </a:tcStyle>
    </a:band1V>
    <a:band2V>
      <a:tcTxStyle/>
      <a:tcStyle>
        <a:tcBdr/>
      </a:tcStyle>
    </a:band2V>
    <a:lastCol>
      <a:tcTxStyle b="on" i="off">
        <a:font>
          <a:latin typeface="Segoe UI"/>
          <a:ea typeface="Segoe UI"/>
          <a:cs typeface="Segoe UI"/>
        </a:font>
        <a:schemeClr val="lt1"/>
      </a:tcTxStyle>
      <a:tcStyle>
        <a:tcBdr/>
        <a:fill>
          <a:solidFill>
            <a:schemeClr val="accent3"/>
          </a:solidFill>
        </a:fill>
      </a:tcStyle>
    </a:lastCol>
    <a:firstCol>
      <a:tcTxStyle b="on" i="off">
        <a:font>
          <a:latin typeface="Segoe UI"/>
          <a:ea typeface="Segoe UI"/>
          <a:cs typeface="Segoe UI"/>
        </a:font>
        <a:schemeClr val="lt1"/>
      </a:tcTxStyle>
      <a:tcStyle>
        <a:tcBdr/>
        <a:fill>
          <a:solidFill>
            <a:schemeClr val="accent3"/>
          </a:solidFill>
        </a:fill>
      </a:tcStyle>
    </a:firstCol>
    <a:lastRow>
      <a:tcTxStyle b="on" i="off">
        <a:font>
          <a:latin typeface="Segoe UI"/>
          <a:ea typeface="Segoe UI"/>
          <a:cs typeface="Segoe UI"/>
        </a:font>
        <a:schemeClr val="lt1"/>
      </a:tcTxStyle>
      <a:tcStyle>
        <a:tcBdr>
          <a:top>
            <a:ln w="38100" cap="flat" cmpd="sng">
              <a:solidFill>
                <a:schemeClr val="lt1"/>
              </a:solidFill>
              <a:prstDash val="solid"/>
              <a:round/>
              <a:headEnd type="none" w="sm" len="sm"/>
              <a:tailEnd type="none" w="sm" len="sm"/>
            </a:ln>
          </a:top>
        </a:tcBdr>
        <a:fill>
          <a:solidFill>
            <a:schemeClr val="accent3"/>
          </a:solidFill>
        </a:fill>
      </a:tcStyle>
    </a:lastRow>
    <a:seCell>
      <a:tcTxStyle/>
      <a:tcStyle>
        <a:tcBdr/>
      </a:tcStyle>
    </a:seCell>
    <a:swCell>
      <a:tcTxStyle/>
      <a:tcStyle>
        <a:tcBdr/>
      </a:tcStyle>
    </a:swCell>
    <a:firstRow>
      <a:tcTxStyle b="on" i="off">
        <a:font>
          <a:latin typeface="Segoe UI"/>
          <a:ea typeface="Segoe UI"/>
          <a:cs typeface="Segoe UI"/>
        </a:font>
        <a:schemeClr val="lt1"/>
      </a:tcTxStyle>
      <a:tcStyle>
        <a:tcBdr>
          <a:bottom>
            <a:ln w="38100" cap="flat" cmpd="sng">
              <a:solidFill>
                <a:schemeClr val="lt1"/>
              </a:solidFill>
              <a:prstDash val="solid"/>
              <a:round/>
              <a:headEnd type="none" w="sm" len="sm"/>
              <a:tailEnd type="none" w="sm" len="sm"/>
            </a:ln>
          </a:bottom>
        </a:tcBdr>
        <a:fill>
          <a:solidFill>
            <a:schemeClr val="accent3"/>
          </a:solidFill>
        </a:fill>
      </a:tcStyle>
    </a:firstRow>
    <a:neCell>
      <a:tcTxStyle/>
      <a:tcStyle>
        <a:tcBdr/>
      </a:tcStyle>
    </a:neCell>
    <a:nwCell>
      <a:tcTxStyle/>
      <a:tcStyle>
        <a:tcBdr/>
      </a:tcStyle>
    </a:nwCel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62" autoAdjust="0"/>
    <p:restoredTop sz="94675" autoAdjust="0"/>
  </p:normalViewPr>
  <p:slideViewPr>
    <p:cSldViewPr snapToGrid="0">
      <p:cViewPr varScale="1">
        <p:scale>
          <a:sx n="89" d="100"/>
          <a:sy n="89" d="100"/>
        </p:scale>
        <p:origin x="44" y="444"/>
      </p:cViewPr>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515" Type="http://schemas.openxmlformats.org/officeDocument/2006/relationships/presProps" Target="presProps.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notesMaster" Target="notesMasters/notesMaster1.xml"/><Relationship Id="rId68" Type="http://schemas.openxmlformats.org/officeDocument/2006/relationships/font" Target="fonts/font5.fntdata"/><Relationship Id="rId84" Type="http://schemas.openxmlformats.org/officeDocument/2006/relationships/font" Target="fonts/font21.fntdata"/><Relationship Id="rId89" Type="http://schemas.openxmlformats.org/officeDocument/2006/relationships/font" Target="fonts/font26.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11.fntdata"/><Relationship Id="rId79" Type="http://schemas.openxmlformats.org/officeDocument/2006/relationships/font" Target="fonts/font16.fntdata"/><Relationship Id="rId102" Type="http://schemas.openxmlformats.org/officeDocument/2006/relationships/font" Target="fonts/font39.fntdata"/><Relationship Id="rId5" Type="http://schemas.openxmlformats.org/officeDocument/2006/relationships/slide" Target="slides/slide3.xml"/><Relationship Id="rId90" Type="http://schemas.openxmlformats.org/officeDocument/2006/relationships/font" Target="fonts/font27.fntdata"/><Relationship Id="rId95" Type="http://schemas.openxmlformats.org/officeDocument/2006/relationships/font" Target="fonts/font32.fntdata"/><Relationship Id="rId516"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font" Target="fonts/font1.fntdata"/><Relationship Id="rId69" Type="http://schemas.openxmlformats.org/officeDocument/2006/relationships/font" Target="fonts/font6.fntdata"/><Relationship Id="rId80" Type="http://schemas.openxmlformats.org/officeDocument/2006/relationships/font" Target="fonts/font17.fntdata"/><Relationship Id="rId85" Type="http://schemas.openxmlformats.org/officeDocument/2006/relationships/font" Target="fonts/font22.fntdata"/><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font" Target="fonts/font40.fntdata"/><Relationship Id="rId54" Type="http://schemas.openxmlformats.org/officeDocument/2006/relationships/slide" Target="slides/slide52.xml"/><Relationship Id="rId70" Type="http://schemas.openxmlformats.org/officeDocument/2006/relationships/font" Target="fonts/font7.fntdata"/><Relationship Id="rId75" Type="http://schemas.openxmlformats.org/officeDocument/2006/relationships/font" Target="fonts/font12.fntdata"/><Relationship Id="rId91" Type="http://schemas.openxmlformats.org/officeDocument/2006/relationships/font" Target="fonts/font28.fntdata"/><Relationship Id="rId96" Type="http://schemas.openxmlformats.org/officeDocument/2006/relationships/font" Target="fonts/font33.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51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font" Target="fonts/font15.fntdata"/><Relationship Id="rId81" Type="http://schemas.openxmlformats.org/officeDocument/2006/relationships/font" Target="fonts/font18.fntdata"/><Relationship Id="rId86" Type="http://schemas.openxmlformats.org/officeDocument/2006/relationships/font" Target="fonts/font23.fntdata"/><Relationship Id="rId94" Type="http://schemas.openxmlformats.org/officeDocument/2006/relationships/font" Target="fonts/font31.fntdata"/><Relationship Id="rId99" Type="http://schemas.openxmlformats.org/officeDocument/2006/relationships/font" Target="fonts/font36.fntdata"/><Relationship Id="rId101" Type="http://schemas.openxmlformats.org/officeDocument/2006/relationships/font" Target="fonts/font38.fntdata"/><Relationship Id="rId520"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3.fntdata"/><Relationship Id="rId97" Type="http://schemas.openxmlformats.org/officeDocument/2006/relationships/font" Target="fonts/font34.fntdata"/><Relationship Id="rId104" Type="http://schemas.openxmlformats.org/officeDocument/2006/relationships/font" Target="fonts/font41.fntdata"/><Relationship Id="rId7" Type="http://schemas.openxmlformats.org/officeDocument/2006/relationships/slide" Target="slides/slide5.xml"/><Relationship Id="rId71" Type="http://schemas.openxmlformats.org/officeDocument/2006/relationships/font" Target="fonts/font8.fntdata"/><Relationship Id="rId92" Type="http://schemas.openxmlformats.org/officeDocument/2006/relationships/font" Target="fonts/font29.fntdata"/><Relationship Id="rId2" Type="http://schemas.openxmlformats.org/officeDocument/2006/relationships/slideMaster" Target="slideMasters/slideMaster2.xml"/><Relationship Id="rId29" Type="http://schemas.openxmlformats.org/officeDocument/2006/relationships/slide" Target="slides/slide27.xml"/><Relationship Id="rId518" Type="http://schemas.openxmlformats.org/officeDocument/2006/relationships/tableStyles" Target="tableStyles.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3.fntdata"/><Relationship Id="rId87" Type="http://schemas.openxmlformats.org/officeDocument/2006/relationships/font" Target="fonts/font24.fntdata"/><Relationship Id="rId61" Type="http://schemas.openxmlformats.org/officeDocument/2006/relationships/slide" Target="slides/slide59.xml"/><Relationship Id="rId82" Type="http://schemas.openxmlformats.org/officeDocument/2006/relationships/font" Target="fonts/font19.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font" Target="fonts/font14.fntdata"/><Relationship Id="rId100" Type="http://schemas.openxmlformats.org/officeDocument/2006/relationships/font" Target="fonts/font37.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9.fntdata"/><Relationship Id="rId93" Type="http://schemas.openxmlformats.org/officeDocument/2006/relationships/font" Target="fonts/font30.fntdata"/><Relationship Id="rId98" Type="http://schemas.openxmlformats.org/officeDocument/2006/relationships/font" Target="fonts/font35.fntdata"/><Relationship Id="rId3" Type="http://schemas.openxmlformats.org/officeDocument/2006/relationships/slide" Target="slides/slide1.xml"/><Relationship Id="rId519" Type="http://schemas.microsoft.com/office/2015/10/relationships/revisionInfo" Target="revisionInfo.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font" Target="fonts/font4.fntdata"/><Relationship Id="rId514" Type="http://customschemas.google.com/relationships/presentationmetadata" Target="metadata"/><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font" Target="fonts/font20.fntdata"/><Relationship Id="rId88" Type="http://schemas.openxmlformats.org/officeDocument/2006/relationships/font" Target="fonts/font2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Quattrocento Sans"/>
                <a:ea typeface="Quattrocento Sans"/>
                <a:cs typeface="Quattrocento Sans"/>
                <a:sym typeface="Quattrocento Sans"/>
              </a:defRPr>
            </a:lvl1pPr>
            <a:lvl2pPr marR="0" lvl="1" algn="l" rtl="0">
              <a:spcBef>
                <a:spcPts val="0"/>
              </a:spcBef>
              <a:spcAft>
                <a:spcPts val="0"/>
              </a:spcAft>
              <a:buSzPts val="1400"/>
              <a:buNone/>
              <a:defRPr sz="176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76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76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76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76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76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76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765" b="0" i="0" u="none" strike="noStrike" cap="none">
                <a:solidFill>
                  <a:schemeClr val="dk1"/>
                </a:solidFill>
                <a:latin typeface="Calibri"/>
                <a:ea typeface="Calibri"/>
                <a:cs typeface="Calibri"/>
                <a:sym typeface="Calibri"/>
              </a:defRPr>
            </a:lvl9pPr>
          </a:lstStyle>
          <a:p>
            <a:endParaRPr/>
          </a:p>
        </p:txBody>
      </p:sp>
      <p:sp>
        <p:nvSpPr>
          <p:cNvPr id="4" name="Google Shape;4;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 name="Google Shape;5;n"/>
          <p:cNvSpPr txBox="1">
            <a:spLocks noGrp="1"/>
          </p:cNvSpPr>
          <p:nvPr>
            <p:ph type="ftr" idx="11"/>
          </p:nvPr>
        </p:nvSpPr>
        <p:spPr>
          <a:xfrm>
            <a:off x="0" y="8686800"/>
            <a:ext cx="5920740" cy="355964"/>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76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76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76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76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76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76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76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765" b="0" i="0" u="none" strike="noStrike" cap="none">
                <a:solidFill>
                  <a:schemeClr val="dk1"/>
                </a:solidFill>
                <a:latin typeface="Calibri"/>
                <a:ea typeface="Calibri"/>
                <a:cs typeface="Calibri"/>
                <a:sym typeface="Calibri"/>
              </a:defRPr>
            </a:lvl9pPr>
          </a:lstStyle>
          <a:p>
            <a:endParaRPr/>
          </a:p>
        </p:txBody>
      </p:sp>
      <p:sp>
        <p:nvSpPr>
          <p:cNvPr id="6" name="Google Shape;6;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Quattrocento Sans"/>
                <a:ea typeface="Quattrocento Sans"/>
                <a:cs typeface="Quattrocento Sans"/>
                <a:sym typeface="Quattrocento Sans"/>
              </a:defRPr>
            </a:lvl1pPr>
            <a:lvl2pPr marR="0" lvl="1" algn="l" rtl="0">
              <a:spcBef>
                <a:spcPts val="0"/>
              </a:spcBef>
              <a:spcAft>
                <a:spcPts val="0"/>
              </a:spcAft>
              <a:buSzPts val="1400"/>
              <a:buNone/>
              <a:defRPr sz="176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76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76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76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76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76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76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765"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SzPts val="1400"/>
              <a:buNone/>
              <a:defRPr sz="882" b="0" i="0" u="none" strike="noStrike" cap="none">
                <a:solidFill>
                  <a:schemeClr val="dk1"/>
                </a:solidFill>
                <a:latin typeface="Quattrocento Sans"/>
                <a:ea typeface="Quattrocento Sans"/>
                <a:cs typeface="Quattrocento Sans"/>
                <a:sym typeface="Quattrocento Sans"/>
              </a:defRPr>
            </a:lvl1pPr>
            <a:lvl2pPr marL="914400" marR="0" lvl="1" indent="-284607" algn="l" rtl="0">
              <a:lnSpc>
                <a:spcPct val="90000"/>
              </a:lnSpc>
              <a:spcBef>
                <a:spcPts val="333"/>
              </a:spcBef>
              <a:spcAft>
                <a:spcPts val="0"/>
              </a:spcAft>
              <a:buClr>
                <a:schemeClr val="dk1"/>
              </a:buClr>
              <a:buSzPts val="882"/>
              <a:buFont typeface="Arial"/>
              <a:buChar char="•"/>
              <a:defRPr sz="882" b="0" i="0" u="none" strike="noStrike" cap="none">
                <a:solidFill>
                  <a:schemeClr val="dk1"/>
                </a:solidFill>
                <a:latin typeface="Quattrocento Sans"/>
                <a:ea typeface="Quattrocento Sans"/>
                <a:cs typeface="Quattrocento Sans"/>
                <a:sym typeface="Quattrocento Sans"/>
              </a:defRPr>
            </a:lvl2pPr>
            <a:lvl3pPr marL="1371600" marR="0" lvl="2" indent="-284607" algn="l" rtl="0">
              <a:lnSpc>
                <a:spcPct val="90000"/>
              </a:lnSpc>
              <a:spcBef>
                <a:spcPts val="333"/>
              </a:spcBef>
              <a:spcAft>
                <a:spcPts val="0"/>
              </a:spcAft>
              <a:buClr>
                <a:schemeClr val="dk1"/>
              </a:buClr>
              <a:buSzPts val="882"/>
              <a:buFont typeface="Arial"/>
              <a:buChar char="•"/>
              <a:defRPr sz="882" b="0" i="0" u="none" strike="noStrike" cap="none">
                <a:solidFill>
                  <a:schemeClr val="dk1"/>
                </a:solidFill>
                <a:latin typeface="Quattrocento Sans"/>
                <a:ea typeface="Quattrocento Sans"/>
                <a:cs typeface="Quattrocento Sans"/>
                <a:sym typeface="Quattrocento Sans"/>
              </a:defRPr>
            </a:lvl3pPr>
            <a:lvl4pPr marL="1828800" marR="0" lvl="3" indent="-284607" algn="l" rtl="0">
              <a:lnSpc>
                <a:spcPct val="90000"/>
              </a:lnSpc>
              <a:spcBef>
                <a:spcPts val="333"/>
              </a:spcBef>
              <a:spcAft>
                <a:spcPts val="0"/>
              </a:spcAft>
              <a:buClr>
                <a:schemeClr val="dk1"/>
              </a:buClr>
              <a:buSzPts val="882"/>
              <a:buFont typeface="Arial"/>
              <a:buChar char="•"/>
              <a:defRPr sz="882" b="0" i="0" u="none" strike="noStrike" cap="none">
                <a:solidFill>
                  <a:schemeClr val="dk1"/>
                </a:solidFill>
                <a:latin typeface="Quattrocento Sans"/>
                <a:ea typeface="Quattrocento Sans"/>
                <a:cs typeface="Quattrocento Sans"/>
                <a:sym typeface="Quattrocento Sans"/>
              </a:defRPr>
            </a:lvl4pPr>
            <a:lvl5pPr marL="2286000" marR="0" lvl="4" indent="-284607" algn="l" rtl="0">
              <a:lnSpc>
                <a:spcPct val="90000"/>
              </a:lnSpc>
              <a:spcBef>
                <a:spcPts val="333"/>
              </a:spcBef>
              <a:spcAft>
                <a:spcPts val="0"/>
              </a:spcAft>
              <a:buClr>
                <a:schemeClr val="dk1"/>
              </a:buClr>
              <a:buSzPts val="882"/>
              <a:buFont typeface="Arial"/>
              <a:buChar char="•"/>
              <a:defRPr sz="882" b="0" i="0" u="none" strike="noStrike" cap="none">
                <a:solidFill>
                  <a:schemeClr val="dk1"/>
                </a:solidFill>
                <a:latin typeface="Quattrocento Sans"/>
                <a:ea typeface="Quattrocento Sans"/>
                <a:cs typeface="Quattrocento Sans"/>
                <a:sym typeface="Quattrocento Sans"/>
              </a:defRPr>
            </a:lvl5pPr>
            <a:lvl6pPr marL="2743200" marR="0" lvl="5" indent="-228600" algn="l" rtl="0">
              <a:spcBef>
                <a:spcPts val="333"/>
              </a:spcBef>
              <a:spcAft>
                <a:spcPts val="0"/>
              </a:spcAft>
              <a:buSzPts val="1400"/>
              <a:buNone/>
              <a:defRPr sz="1176"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176"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176"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176"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909309" y="8685213"/>
            <a:ext cx="947103"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Quattrocento Sans"/>
                <a:ea typeface="Quattrocento Sans"/>
                <a:cs typeface="Quattrocento Sans"/>
                <a:sym typeface="Quattrocento Sans"/>
              </a:rPr>
              <a:t>‹#›</a:t>
            </a:fld>
            <a:endParaRPr sz="1200" b="0" i="0" u="none" strike="noStrike" cap="none">
              <a:solidFill>
                <a:schemeClr val="dk1"/>
              </a:solidFill>
              <a:latin typeface="Quattrocento Sans"/>
              <a:ea typeface="Quattrocento Sans"/>
              <a:cs typeface="Quattrocento Sans"/>
              <a:sym typeface="Quattrocento Sans"/>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9250" y="711200"/>
            <a:ext cx="6311900" cy="3551238"/>
          </a:xfrm>
        </p:spPr>
      </p:sp>
      <p:sp>
        <p:nvSpPr>
          <p:cNvPr id="3" name="Notes Placeholder 2"/>
          <p:cNvSpPr>
            <a:spLocks noGrp="1"/>
          </p:cNvSpPr>
          <p:nvPr>
            <p:ph type="body" idx="1"/>
          </p:nvPr>
        </p:nvSpPr>
        <p:spPr/>
        <p:txBody>
          <a:bodyPr/>
          <a:lstStyle/>
          <a:p>
            <a:pPr>
              <a:spcAft>
                <a:spcPts val="918"/>
              </a:spcAft>
              <a:defRPr/>
            </a:pPr>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3135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8/27/2025 10:49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65479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EB1247-CB30-4CDD-8F71-4709B580E43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Notes Placeholder 5">
            <a:extLst>
              <a:ext uri="{FF2B5EF4-FFF2-40B4-BE49-F238E27FC236}">
                <a16:creationId xmlns:a16="http://schemas.microsoft.com/office/drawing/2014/main" id="{50E0EEB2-0699-25BF-64D3-14E917F1EC04}"/>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827631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BD2F5-D221-7B08-CC6D-52BB8C27D8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07B85A-5710-C180-2152-9CE69104037D}"/>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733B9D78-3F9A-D569-04DC-9172B71F1E9C}"/>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F1781624-BC54-4363-BF42-C5F2781AA858}"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6" name="Notes Placeholder 5">
            <a:extLst>
              <a:ext uri="{FF2B5EF4-FFF2-40B4-BE49-F238E27FC236}">
                <a16:creationId xmlns:a16="http://schemas.microsoft.com/office/drawing/2014/main" id="{6E080BD6-3EE8-017F-D9E8-172205B21F07}"/>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132134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DF215-16AE-30F6-34D6-BFFD3C4102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6E7AFF-B129-EBDB-7BB7-D0E8F1AD09DA}"/>
              </a:ext>
            </a:extLst>
          </p:cNvPr>
          <p:cNvSpPr>
            <a:spLocks noGrp="1" noRot="1" noChangeAspect="1"/>
          </p:cNvSpPr>
          <p:nvPr>
            <p:ph type="sldImg"/>
          </p:nvPr>
        </p:nvSpPr>
        <p:spPr>
          <a:xfrm>
            <a:off x="406400" y="698500"/>
            <a:ext cx="6197600" cy="3486150"/>
          </a:xfrm>
        </p:spPr>
      </p:sp>
      <p:sp>
        <p:nvSpPr>
          <p:cNvPr id="3" name="Notes Placeholder 2">
            <a:extLst>
              <a:ext uri="{FF2B5EF4-FFF2-40B4-BE49-F238E27FC236}">
                <a16:creationId xmlns:a16="http://schemas.microsoft.com/office/drawing/2014/main" id="{DC5614AD-2994-4C74-C76B-CC6B2B942EC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2E860FF-0A16-71A7-61AF-D0A73E099020}"/>
              </a:ext>
            </a:extLst>
          </p:cNvPr>
          <p:cNvSpPr>
            <a:spLocks noGrp="1"/>
          </p:cNvSpPr>
          <p:nvPr>
            <p:ph type="sldNum" sz="quarter" idx="5"/>
          </p:nvPr>
        </p:nvSpPr>
        <p:spPr/>
        <p:txBody>
          <a:bodyPr/>
          <a:lstStyle/>
          <a:p>
            <a:pPr marL="0" marR="0" lvl="0" indent="0" algn="r" defTabSz="984494" rtl="0" eaLnBrk="1" fontAlgn="auto" latinLnBrk="0" hangingPunct="1">
              <a:lnSpc>
                <a:spcPct val="100000"/>
              </a:lnSpc>
              <a:spcBef>
                <a:spcPts val="0"/>
              </a:spcBef>
              <a:spcAft>
                <a:spcPts val="0"/>
              </a:spcAft>
              <a:buClrTx/>
              <a:buSzTx/>
              <a:buFontTx/>
              <a:buNone/>
              <a:tabLst/>
              <a:defRPr/>
            </a:pPr>
            <a:fld id="{577E7C3F-570D-674B-A591-D32D552AFC03}"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84494"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3855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7E6F6-946A-2EB8-38BE-4640FC6530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3775E9-544F-6FC8-0471-E89BA0C26C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8D1226-F98B-B5BF-3FD7-071CEE93DC3E}"/>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454CAA75-0BC4-2278-3E81-054C93BE083C}"/>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839757AF-39D7-0CEE-843B-0FC10A1807AF}"/>
              </a:ext>
            </a:extLst>
          </p:cNvPr>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918C88DE-08F9-D08F-F16A-206EB8AE1958}"/>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8/27/2025 10:49 PM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a:extLst>
              <a:ext uri="{FF2B5EF4-FFF2-40B4-BE49-F238E27FC236}">
                <a16:creationId xmlns:a16="http://schemas.microsoft.com/office/drawing/2014/main" id="{9B91B773-A657-D6F7-534B-FC5687001E1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5619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B5DED-949B-8A55-76FE-AA990FA77C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B0ECC3-FC14-E530-E509-ACBDD8603C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7EAF83-B143-EB26-8A0F-7CC8FE2B9D66}"/>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B048DF6B-53C4-CA5C-6F1A-E43323704086}"/>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2BA5F06A-185A-6B55-CB0E-217BDC436BD8}"/>
              </a:ext>
            </a:extLst>
          </p:cNvPr>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26D97012-9402-A121-7DD6-67443F84EAD8}"/>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8/27/2025 10:49 PM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a:extLst>
              <a:ext uri="{FF2B5EF4-FFF2-40B4-BE49-F238E27FC236}">
                <a16:creationId xmlns:a16="http://schemas.microsoft.com/office/drawing/2014/main" id="{0672AF2E-15B4-1992-4BB3-954DDBA95F3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121606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602FA-1420-4AF9-9C8D-5B983C69084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084984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A9FAE-3428-A3A3-5F11-313A0F7557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D5A8A9-5D7A-E772-27F3-B942BB9AEA4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7845404-1BCF-D9B5-FF6C-2CE55FADE924}"/>
              </a:ext>
            </a:extLst>
          </p:cNvPr>
          <p:cNvSpPr>
            <a:spLocks noGrp="1"/>
          </p:cNvSpPr>
          <p:nvPr>
            <p:ph type="body" idx="1"/>
          </p:nvPr>
        </p:nvSpPr>
        <p:spPr/>
        <p:txBody>
          <a:bodyPr/>
          <a:lstStyle/>
          <a:p>
            <a:pPr>
              <a:lnSpc>
                <a:spcPct val="107000"/>
              </a:lnSpc>
            </a:pPr>
            <a:endParaRPr lang="en-US"/>
          </a:p>
        </p:txBody>
      </p:sp>
      <p:sp>
        <p:nvSpPr>
          <p:cNvPr id="4" name="Slide Number Placeholder 3">
            <a:extLst>
              <a:ext uri="{FF2B5EF4-FFF2-40B4-BE49-F238E27FC236}">
                <a16:creationId xmlns:a16="http://schemas.microsoft.com/office/drawing/2014/main" id="{89CED8F6-4EFC-29AA-3045-DAA2D973CF8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4A4EC1-C524-ED45-A185-10510AA0C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86033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F0052-3124-71B2-2248-68A3D82BC7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D621A4-30D2-5132-0921-4261A36557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886180-23FB-B886-DD72-B0F265C691E8}"/>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endParaRPr lang="en-US"/>
          </a:p>
        </p:txBody>
      </p:sp>
      <p:sp>
        <p:nvSpPr>
          <p:cNvPr id="4" name="Slide Number Placeholder 3">
            <a:extLst>
              <a:ext uri="{FF2B5EF4-FFF2-40B4-BE49-F238E27FC236}">
                <a16:creationId xmlns:a16="http://schemas.microsoft.com/office/drawing/2014/main" id="{B9A96290-7FC8-973C-9216-AED1ADDA9B9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A0D00C-D97D-4D9F-A1A5-E7BA88B482E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45790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C27E0-5157-5E8F-21EB-BDE550E46E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EB1B2C-90D4-FC29-243B-DF25F43061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10BEDC-EF31-9651-8D71-BA360206064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15F553C-7E2B-D730-DCB8-D148647A70F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A0D00C-D97D-4D9F-A1A5-E7BA88B482E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902339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98E45-BE0C-6F3E-6A56-C57ED4F2E7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272071-C1CA-24B1-ACDB-9CB7E8A818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8CF5F4-AE85-EC24-50FB-85F252DCA5AD}"/>
              </a:ext>
            </a:extLst>
          </p:cNvPr>
          <p:cNvSpPr>
            <a:spLocks noGrp="1"/>
          </p:cNvSpPr>
          <p:nvPr>
            <p:ph type="body" idx="1"/>
          </p:nvPr>
        </p:nvSpPr>
        <p:spPr/>
        <p:txBody>
          <a:bodyPr/>
          <a:lstStyle/>
          <a:p>
            <a:pPr marL="0" lv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728DD176-83A1-0792-BFA6-D2D4A880172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A0D00C-D97D-4D9F-A1A5-E7BA88B482E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55272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2B7BE-E05A-88F3-58DD-97750594F8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6C8878-53CC-CC32-E8BB-891E360F9766}"/>
              </a:ext>
            </a:extLst>
          </p:cNvPr>
          <p:cNvSpPr>
            <a:spLocks noGrp="1" noRot="1" noChangeAspect="1"/>
          </p:cNvSpPr>
          <p:nvPr>
            <p:ph type="sldImg"/>
          </p:nvPr>
        </p:nvSpPr>
        <p:spPr>
          <a:xfrm>
            <a:off x="406400" y="698500"/>
            <a:ext cx="6197600" cy="3486150"/>
          </a:xfrm>
        </p:spPr>
      </p:sp>
      <p:sp>
        <p:nvSpPr>
          <p:cNvPr id="3" name="Notes Placeholder 2">
            <a:extLst>
              <a:ext uri="{FF2B5EF4-FFF2-40B4-BE49-F238E27FC236}">
                <a16:creationId xmlns:a16="http://schemas.microsoft.com/office/drawing/2014/main" id="{7A8ED0CB-A785-A41A-D349-B288E2FE980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4E3D33F-A0E9-03FF-3F49-CBB80641832B}"/>
              </a:ext>
            </a:extLst>
          </p:cNvPr>
          <p:cNvSpPr>
            <a:spLocks noGrp="1"/>
          </p:cNvSpPr>
          <p:nvPr>
            <p:ph type="sldNum" sz="quarter" idx="5"/>
          </p:nvPr>
        </p:nvSpPr>
        <p:spPr/>
        <p:txBody>
          <a:bodyPr/>
          <a:lstStyle/>
          <a:p>
            <a:pPr marL="0" marR="0" lvl="0" indent="0" algn="r" defTabSz="984494" rtl="0" eaLnBrk="1" fontAlgn="auto" latinLnBrk="0" hangingPunct="1">
              <a:lnSpc>
                <a:spcPct val="100000"/>
              </a:lnSpc>
              <a:spcBef>
                <a:spcPts val="0"/>
              </a:spcBef>
              <a:spcAft>
                <a:spcPts val="0"/>
              </a:spcAft>
              <a:buClrTx/>
              <a:buSzTx/>
              <a:buFontTx/>
              <a:buNone/>
              <a:tabLst/>
              <a:defRPr/>
            </a:pPr>
            <a:fld id="{577E7C3F-570D-674B-A591-D32D552AFC03}"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84494"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8631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24A2C-DE09-018A-3702-15B3C1171A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0A0AAC-51D2-DBFE-A24C-64FE615229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DCDED2-89B1-D5A4-0871-3AC89A51B0F6}"/>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endParaRPr lang="en-US"/>
          </a:p>
        </p:txBody>
      </p:sp>
      <p:sp>
        <p:nvSpPr>
          <p:cNvPr id="4" name="Slide Number Placeholder 3">
            <a:extLst>
              <a:ext uri="{FF2B5EF4-FFF2-40B4-BE49-F238E27FC236}">
                <a16:creationId xmlns:a16="http://schemas.microsoft.com/office/drawing/2014/main" id="{10F24D44-0D1A-4AA1-DEFD-97BA57B9F16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A0D00C-D97D-4D9F-A1A5-E7BA88B482E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17160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B1FD4-3BFA-781F-1936-F4BFDBA4DC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965BB1-A63D-7861-76D2-6DC8B5065D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BB5F79-15EB-C161-384B-FD014B2D6363}"/>
              </a:ext>
            </a:extLst>
          </p:cNvPr>
          <p:cNvSpPr>
            <a:spLocks noGrp="1"/>
          </p:cNvSpPr>
          <p:nvPr>
            <p:ph type="body" idx="1"/>
          </p:nvPr>
        </p:nvSpPr>
        <p:spPr/>
        <p:txBody>
          <a:bodyPr/>
          <a:lstStyle/>
          <a:p>
            <a:pPr marL="0" lv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7147A587-3E01-C46A-C53D-9C31F1B670D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A0D00C-D97D-4D9F-A1A5-E7BA88B482E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803834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426BC-5FFB-957C-766D-F3E90C5039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E0692C-E70D-2C66-F1EE-1C9A2F1DEC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7B1E00-73DC-9E98-4946-EF8E60220CEE}"/>
              </a:ext>
            </a:extLst>
          </p:cNvPr>
          <p:cNvSpPr>
            <a:spLocks noGrp="1"/>
          </p:cNvSpPr>
          <p:nvPr>
            <p:ph type="body" idx="1"/>
          </p:nvPr>
        </p:nvSpPr>
        <p:spPr/>
        <p:txBody>
          <a:bodyPr/>
          <a:lstStyle/>
          <a:p>
            <a:pPr marL="0" lv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73D6FAA7-6077-3F48-1E41-4E073F85EAA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A0D00C-D97D-4D9F-A1A5-E7BA88B482E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098866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67FA4-CD8B-8A7D-81D2-922638223F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105899-027E-6381-429E-445C560BC8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C2969E-2A13-3447-56EE-BAB1F8E7C5DB}"/>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endParaRPr lang="en-US"/>
          </a:p>
        </p:txBody>
      </p:sp>
      <p:sp>
        <p:nvSpPr>
          <p:cNvPr id="4" name="Slide Number Placeholder 3">
            <a:extLst>
              <a:ext uri="{FF2B5EF4-FFF2-40B4-BE49-F238E27FC236}">
                <a16:creationId xmlns:a16="http://schemas.microsoft.com/office/drawing/2014/main" id="{1742E9BB-61D7-E86C-1032-9B170EE70A9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A0D00C-D97D-4D9F-A1A5-E7BA88B482E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699951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8/27/2025 10:49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512370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17536-8B18-3128-93CB-91145EC8FF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68D544-2F34-A295-4516-4AEEBCC72B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12C489-079E-3963-ED7D-D300442441BA}"/>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12543976-4AC2-1C6F-C155-B3EDED55309E}"/>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Text" pitchFamily="2" charset="0"/>
              <a:ea typeface="+mn-ea"/>
              <a:cs typeface="+mn-cs"/>
            </a:endParaRPr>
          </a:p>
        </p:txBody>
      </p:sp>
      <p:sp>
        <p:nvSpPr>
          <p:cNvPr id="5" name="Footer Placeholder 4">
            <a:extLst>
              <a:ext uri="{FF2B5EF4-FFF2-40B4-BE49-F238E27FC236}">
                <a16:creationId xmlns:a16="http://schemas.microsoft.com/office/drawing/2014/main" id="{0CB48E2E-D74F-7DEA-B133-69F567962988}"/>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Text" pitchFamily="2" charset="0"/>
                <a:ea typeface="Segoe UI" pitchFamily="34" charset="0"/>
                <a:cs typeface="Segoe Sans Text"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C81D93D5-2D66-170C-78E2-0FA39204F081}"/>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Text"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8/27/2025 10:49 PM</a:t>
            </a:fld>
            <a:endParaRPr kumimoji="0" lang="en-US" sz="1200" b="0" i="0" u="none" strike="noStrike" kern="1200" cap="none" spc="0" normalizeH="0" baseline="0" noProof="0">
              <a:ln>
                <a:noFill/>
              </a:ln>
              <a:solidFill>
                <a:prstClr val="black"/>
              </a:solidFill>
              <a:effectLst/>
              <a:uLnTx/>
              <a:uFillTx/>
              <a:latin typeface="Segoe Sans Text" pitchFamily="2" charset="0"/>
              <a:ea typeface="+mn-ea"/>
              <a:cs typeface="+mn-cs"/>
            </a:endParaRPr>
          </a:p>
        </p:txBody>
      </p:sp>
      <p:sp>
        <p:nvSpPr>
          <p:cNvPr id="7" name="Slide Number Placeholder 6">
            <a:extLst>
              <a:ext uri="{FF2B5EF4-FFF2-40B4-BE49-F238E27FC236}">
                <a16:creationId xmlns:a16="http://schemas.microsoft.com/office/drawing/2014/main" id="{F6286CEC-231C-A501-9E22-9AA488C45C62}"/>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Text"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Segoe Sans Text" pitchFamily="2" charset="0"/>
              <a:ea typeface="+mn-ea"/>
              <a:cs typeface="+mn-cs"/>
            </a:endParaRPr>
          </a:p>
        </p:txBody>
      </p:sp>
    </p:spTree>
    <p:extLst>
      <p:ext uri="{BB962C8B-B14F-4D97-AF65-F5344CB8AC3E}">
        <p14:creationId xmlns:p14="http://schemas.microsoft.com/office/powerpoint/2010/main" val="23749466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8/27/2025 10:49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6828014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E6417-A450-EF06-93DB-37027EFC11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429C8E-FBA4-79D6-D1F1-912FAE0F74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888A29-1192-F4F3-A9F6-0B39C718696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D725B80-8CC2-ABAD-AADF-56B5B9921535}"/>
              </a:ext>
            </a:extLst>
          </p:cNvPr>
          <p:cNvSpPr>
            <a:spLocks noGrp="1"/>
          </p:cNvSpPr>
          <p:nvPr>
            <p:ph type="sldNum" sz="quarter" idx="5"/>
          </p:nvPr>
        </p:nvSpPr>
        <p:spPr/>
        <p:txBody>
          <a:bodyPr/>
          <a:lstStyle/>
          <a:p>
            <a:fld id="{6001222C-7C1A-438C-A286-2CB0EA56964F}" type="slidenum">
              <a:rPr lang="en-US" smtClean="0"/>
              <a:t>40</a:t>
            </a:fld>
            <a:endParaRPr lang="en-US"/>
          </a:p>
        </p:txBody>
      </p:sp>
    </p:spTree>
    <p:extLst>
      <p:ext uri="{BB962C8B-B14F-4D97-AF65-F5344CB8AC3E}">
        <p14:creationId xmlns:p14="http://schemas.microsoft.com/office/powerpoint/2010/main" val="11544696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E4FF5-F95E-2F9F-A9E6-6578B46E7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5F0FDC-123A-51A4-D669-EC0686E17D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FF123D-80C2-E412-451E-37EFAF86B30F}"/>
              </a:ext>
            </a:extLst>
          </p:cNvPr>
          <p:cNvSpPr>
            <a:spLocks noGrp="1"/>
          </p:cNvSpPr>
          <p:nvPr>
            <p:ph type="body" idx="1"/>
          </p:nvPr>
        </p:nvSpPr>
        <p:spPr/>
        <p:txBody>
          <a:bodyPr/>
          <a:lstStyle/>
          <a:p>
            <a:pPr marL="173038" marR="0" lvl="0" indent="-173038" algn="l" defTabSz="932742" rtl="0" eaLnBrk="1" fontAlgn="auto" latinLnBrk="0" hangingPunct="1">
              <a:lnSpc>
                <a:spcPct val="100000"/>
              </a:lnSpc>
              <a:spcBef>
                <a:spcPct val="0"/>
              </a:spcBef>
              <a:spcAft>
                <a:spcPts val="1000"/>
              </a:spcAft>
              <a:buClrTx/>
              <a:buSzTx/>
              <a:buFont typeface="Arial" panose="020B0604020202020204" pitchFamily="34" charset="0"/>
              <a:buChar char="•"/>
              <a:tabLst/>
              <a:defRPr/>
            </a:pPr>
            <a:endParaRPr kumimoji="0" lang="en-US" sz="900" b="0" i="0" u="none" strike="noStrike" kern="1200" cap="none" spc="0" normalizeH="0" baseline="0" noProof="0">
              <a:ln w="3175">
                <a:noFill/>
              </a:ln>
              <a:solidFill>
                <a:srgbClr val="FFFFFF"/>
              </a:solidFill>
              <a:effectLst/>
              <a:uLnTx/>
              <a:uFillTx/>
              <a:latin typeface="Segoe Sans Text"/>
              <a:ea typeface="+mn-ea"/>
              <a:cs typeface="Segoe Sans Text" pitchFamily="2" charset="0"/>
            </a:endParaRPr>
          </a:p>
        </p:txBody>
      </p:sp>
      <p:sp>
        <p:nvSpPr>
          <p:cNvPr id="4" name="Header Placeholder 3">
            <a:extLst>
              <a:ext uri="{FF2B5EF4-FFF2-40B4-BE49-F238E27FC236}">
                <a16:creationId xmlns:a16="http://schemas.microsoft.com/office/drawing/2014/main" id="{8D0C34ED-1879-2C11-36FE-D5ED1FD25C45}"/>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Text" pitchFamily="2" charset="0"/>
              <a:ea typeface="+mn-ea"/>
              <a:cs typeface="+mn-cs"/>
            </a:endParaRPr>
          </a:p>
        </p:txBody>
      </p:sp>
      <p:sp>
        <p:nvSpPr>
          <p:cNvPr id="5" name="Footer Placeholder 4">
            <a:extLst>
              <a:ext uri="{FF2B5EF4-FFF2-40B4-BE49-F238E27FC236}">
                <a16:creationId xmlns:a16="http://schemas.microsoft.com/office/drawing/2014/main" id="{7D3403EF-961F-B975-4DB6-C43B47F30A61}"/>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Text" pitchFamily="2" charset="0"/>
                <a:ea typeface="Segoe UI" pitchFamily="34" charset="0"/>
                <a:cs typeface="Segoe Sans Text"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373BFD87-7F44-AF9A-81C7-E664AA5B933F}"/>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Text"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8/27/2025 10:49 PM</a:t>
            </a:fld>
            <a:endParaRPr kumimoji="0" lang="en-US" sz="1200" b="0" i="0" u="none" strike="noStrike" kern="1200" cap="none" spc="0" normalizeH="0" baseline="0" noProof="0">
              <a:ln>
                <a:noFill/>
              </a:ln>
              <a:solidFill>
                <a:prstClr val="black"/>
              </a:solidFill>
              <a:effectLst/>
              <a:uLnTx/>
              <a:uFillTx/>
              <a:latin typeface="Segoe Sans Text" pitchFamily="2" charset="0"/>
              <a:ea typeface="+mn-ea"/>
              <a:cs typeface="+mn-cs"/>
            </a:endParaRPr>
          </a:p>
        </p:txBody>
      </p:sp>
      <p:sp>
        <p:nvSpPr>
          <p:cNvPr id="7" name="Slide Number Placeholder 6">
            <a:extLst>
              <a:ext uri="{FF2B5EF4-FFF2-40B4-BE49-F238E27FC236}">
                <a16:creationId xmlns:a16="http://schemas.microsoft.com/office/drawing/2014/main" id="{7CEEF18D-64FD-BA6A-F798-0ED258D8653C}"/>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Text"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Segoe Sans Text" pitchFamily="2" charset="0"/>
              <a:ea typeface="+mn-ea"/>
              <a:cs typeface="+mn-cs"/>
            </a:endParaRPr>
          </a:p>
        </p:txBody>
      </p:sp>
    </p:spTree>
    <p:extLst>
      <p:ext uri="{BB962C8B-B14F-4D97-AF65-F5344CB8AC3E}">
        <p14:creationId xmlns:p14="http://schemas.microsoft.com/office/powerpoint/2010/main" val="5032029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Text" pitchFamily="2"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Text" pitchFamily="2" charset="0"/>
                <a:ea typeface="Segoe UI" pitchFamily="34" charset="0"/>
                <a:cs typeface="Segoe Sans Text" pitchFamily="2"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Text"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8/27/2025 10:49 PM</a:t>
            </a:fld>
            <a:endParaRPr kumimoji="0" lang="en-US" sz="1200" b="0" i="0" u="none" strike="noStrike" kern="1200" cap="none" spc="0" normalizeH="0" baseline="0" noProof="0">
              <a:ln>
                <a:noFill/>
              </a:ln>
              <a:solidFill>
                <a:prstClr val="black"/>
              </a:solidFill>
              <a:effectLst/>
              <a:uLnTx/>
              <a:uFillTx/>
              <a:latin typeface="Segoe Sans Text" pitchFamily="2"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Text"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Segoe Sans Text" pitchFamily="2" charset="0"/>
              <a:ea typeface="+mn-ea"/>
              <a:cs typeface="+mn-cs"/>
            </a:endParaRPr>
          </a:p>
        </p:txBody>
      </p:sp>
    </p:spTree>
    <p:extLst>
      <p:ext uri="{BB962C8B-B14F-4D97-AF65-F5344CB8AC3E}">
        <p14:creationId xmlns:p14="http://schemas.microsoft.com/office/powerpoint/2010/main" val="1281032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8/27/2025 10:49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873902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1D2E8-E5CA-A1F2-BED4-AC798A6EF1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EF210B-B364-9C1E-13D7-509F7AF2AA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7BC1D0-A8F6-F70D-9362-C32766D5C74A}"/>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01F910A5-8649-0A44-3B99-3D7F29E20312}"/>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Text" pitchFamily="2" charset="0"/>
              <a:ea typeface="+mn-ea"/>
              <a:cs typeface="+mn-cs"/>
            </a:endParaRPr>
          </a:p>
        </p:txBody>
      </p:sp>
      <p:sp>
        <p:nvSpPr>
          <p:cNvPr id="5" name="Footer Placeholder 4">
            <a:extLst>
              <a:ext uri="{FF2B5EF4-FFF2-40B4-BE49-F238E27FC236}">
                <a16:creationId xmlns:a16="http://schemas.microsoft.com/office/drawing/2014/main" id="{8FE45C0C-F504-A590-0E70-03FF35089C74}"/>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Text" pitchFamily="2" charset="0"/>
                <a:ea typeface="Segoe UI" pitchFamily="34" charset="0"/>
                <a:cs typeface="Segoe Sans Text"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F9CD4BFE-36AD-DF23-088C-A8FC32738F0B}"/>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Text"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8/27/2025 10:49 PM</a:t>
            </a:fld>
            <a:endParaRPr kumimoji="0" lang="en-US" sz="1200" b="0" i="0" u="none" strike="noStrike" kern="1200" cap="none" spc="0" normalizeH="0" baseline="0" noProof="0">
              <a:ln>
                <a:noFill/>
              </a:ln>
              <a:solidFill>
                <a:prstClr val="black"/>
              </a:solidFill>
              <a:effectLst/>
              <a:uLnTx/>
              <a:uFillTx/>
              <a:latin typeface="Segoe Sans Text" pitchFamily="2" charset="0"/>
              <a:ea typeface="+mn-ea"/>
              <a:cs typeface="+mn-cs"/>
            </a:endParaRPr>
          </a:p>
        </p:txBody>
      </p:sp>
      <p:sp>
        <p:nvSpPr>
          <p:cNvPr id="7" name="Slide Number Placeholder 6">
            <a:extLst>
              <a:ext uri="{FF2B5EF4-FFF2-40B4-BE49-F238E27FC236}">
                <a16:creationId xmlns:a16="http://schemas.microsoft.com/office/drawing/2014/main" id="{ADCAC216-C2F4-108A-C6A9-A8964BAB2660}"/>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Text"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Segoe Sans Text" pitchFamily="2" charset="0"/>
              <a:ea typeface="+mn-ea"/>
              <a:cs typeface="+mn-cs"/>
            </a:endParaRPr>
          </a:p>
        </p:txBody>
      </p:sp>
    </p:spTree>
    <p:extLst>
      <p:ext uri="{BB962C8B-B14F-4D97-AF65-F5344CB8AC3E}">
        <p14:creationId xmlns:p14="http://schemas.microsoft.com/office/powerpoint/2010/main" val="15506875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4A4EC1-C524-ED45-A185-10510AA0C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06763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06B8A-0A81-8E6E-771B-5F9E5F2B9E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EC1B92-B6C3-E961-AF18-9E81D7C21A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C94139-A661-F3D8-95E5-26FB6B49A3D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22ADB1B-C5BD-F3AE-A22D-B9C98AC01027}"/>
              </a:ext>
            </a:extLst>
          </p:cNvPr>
          <p:cNvSpPr>
            <a:spLocks noGrp="1"/>
          </p:cNvSpPr>
          <p:nvPr>
            <p:ph type="sldNum" sz="quarter" idx="5"/>
          </p:nvPr>
        </p:nvSpPr>
        <p:spPr/>
        <p:txBody>
          <a:bodyPr/>
          <a:lstStyle/>
          <a:p>
            <a:pPr marL="0" marR="0" lvl="0" indent="0" algn="r" defTabSz="949147" rtl="0" eaLnBrk="1" fontAlgn="auto" latinLnBrk="0" hangingPunct="1">
              <a:lnSpc>
                <a:spcPct val="100000"/>
              </a:lnSpc>
              <a:spcBef>
                <a:spcPts val="0"/>
              </a:spcBef>
              <a:spcAft>
                <a:spcPts val="0"/>
              </a:spcAft>
              <a:buClrTx/>
              <a:buSzTx/>
              <a:buFontTx/>
              <a:buNone/>
              <a:tabLst/>
              <a:defRPr/>
            </a:pPr>
            <a:fld id="{445AC536-D95F-4AD1-A014-D0BF47CB4F5D}"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49147"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681329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Text" pitchFamily="2"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Text" pitchFamily="2" charset="0"/>
                <a:ea typeface="Segoe UI" pitchFamily="34" charset="0"/>
                <a:cs typeface="Segoe Sans Text" pitchFamily="2"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Text"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8/27/2025 10:49 PM</a:t>
            </a:fld>
            <a:endParaRPr kumimoji="0" lang="en-US" sz="1200" b="0" i="0" u="none" strike="noStrike" kern="1200" cap="none" spc="0" normalizeH="0" baseline="0" noProof="0">
              <a:ln>
                <a:noFill/>
              </a:ln>
              <a:solidFill>
                <a:prstClr val="black"/>
              </a:solidFill>
              <a:effectLst/>
              <a:uLnTx/>
              <a:uFillTx/>
              <a:latin typeface="Segoe Sans Text" pitchFamily="2"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Text"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Segoe Sans Text" pitchFamily="2" charset="0"/>
              <a:ea typeface="+mn-ea"/>
              <a:cs typeface="+mn-cs"/>
            </a:endParaRPr>
          </a:p>
        </p:txBody>
      </p:sp>
    </p:spTree>
    <p:extLst>
      <p:ext uri="{BB962C8B-B14F-4D97-AF65-F5344CB8AC3E}">
        <p14:creationId xmlns:p14="http://schemas.microsoft.com/office/powerpoint/2010/main" val="6979275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GB"/>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62C61DAB-D93E-49CA-B245-379601CFE8D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8/27/2025 10:49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085086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8/27/2025 10:49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1698786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A440B-298C-D5C2-4E4A-47F0956C5B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6FC8B1-01C7-E1D8-3AAE-A869A9A32A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48C622-690F-D43B-E488-B3F226D374FE}"/>
              </a:ext>
            </a:extLst>
          </p:cNvPr>
          <p:cNvSpPr>
            <a:spLocks noGrp="1"/>
          </p:cNvSpPr>
          <p:nvPr>
            <p:ph type="body" idx="1"/>
          </p:nvPr>
        </p:nvSpPr>
        <p:spPr/>
        <p:txBody>
          <a:bodyPr/>
          <a:lstStyle/>
          <a:p>
            <a:pPr rtl="0" fontAlgn="base"/>
            <a:endParaRPr lang="en-US"/>
          </a:p>
        </p:txBody>
      </p:sp>
      <p:sp>
        <p:nvSpPr>
          <p:cNvPr id="4" name="Slide Number Placeholder 3">
            <a:extLst>
              <a:ext uri="{FF2B5EF4-FFF2-40B4-BE49-F238E27FC236}">
                <a16:creationId xmlns:a16="http://schemas.microsoft.com/office/drawing/2014/main" id="{7FE5A32F-7B03-C360-ED3B-EE6E298430AD}"/>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E33C5BC5-7156-4765-A9F9-D983CBCB532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1476057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B97A2-E6ED-501F-AC01-A8A615CC67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F9C84B-BF19-8B3E-8F65-433C68E134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1FE364-4E53-442C-46C3-DDD40AC6F625}"/>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F8AFCEFC-48A9-18CF-2345-8926918C976F}"/>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9C1E2EB9-E3E3-3FB0-B348-89F6BA46CFD0}"/>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D393DFE6-28B4-1AE0-065F-2642280DEDA9}"/>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8/27/2025 10:49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5467DA21-51A0-09B8-FDF5-9C19B618D904}"/>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5567846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8/27/2025 10:49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6291553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8/27/2025 10:49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451041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8/27/2025 10:49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104002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8/27/2025 10:49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1647009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0DC4E-711B-02CD-D52E-D957DEC424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4DD2DE-1640-7704-CCFF-BCC374D4D5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95E8FF-5A4A-FEA4-8A90-69B5AA65AD9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0D0B3C2-7FEB-C873-74B3-5AA952ECBA80}"/>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E0035521-3C52-406A-87A8-13645DF709D5}"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919933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79749-1719-FA75-92F3-70812B82D4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61DD0C-12F4-0A07-FDD6-1401DCECC2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7620A-FAC5-D780-25EA-77935D9CECBD}"/>
              </a:ext>
            </a:extLst>
          </p:cNvPr>
          <p:cNvSpPr>
            <a:spLocks noGrp="1"/>
          </p:cNvSpPr>
          <p:nvPr>
            <p:ph type="body" idx="1"/>
          </p:nvPr>
        </p:nvSpPr>
        <p:spPr/>
        <p:txBody>
          <a:bodyPr/>
          <a:lstStyle/>
          <a:p>
            <a:endParaRPr lang="en-HK"/>
          </a:p>
        </p:txBody>
      </p:sp>
      <p:sp>
        <p:nvSpPr>
          <p:cNvPr id="4" name="Slide Number Placeholder 3">
            <a:extLst>
              <a:ext uri="{FF2B5EF4-FFF2-40B4-BE49-F238E27FC236}">
                <a16:creationId xmlns:a16="http://schemas.microsoft.com/office/drawing/2014/main" id="{07E046B7-9C50-24A3-12B3-271E6F6D72F1}"/>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Quattrocento Sans"/>
                <a:ea typeface="Quattrocento Sans"/>
                <a:cs typeface="Quattrocento Sans"/>
                <a:sym typeface="Quattrocento Sans"/>
              </a:rPr>
              <a:t>59</a:t>
            </a:fld>
            <a:endParaRPr lang="en-US" sz="1200" b="0" i="0" u="none" strike="noStrike" cap="none">
              <a:solidFill>
                <a:schemeClr val="dk1"/>
              </a:solidFill>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4096050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8/27/2025 10:49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378782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8/27/2025 10:49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6163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8/27/2025 10:49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60244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8/27/2025 10:49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23518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7BD21-AC1A-D4CA-A6DE-55B9F4F758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82F834-C98E-F301-BBDC-041BE41D499C}"/>
              </a:ext>
            </a:extLst>
          </p:cNvPr>
          <p:cNvSpPr>
            <a:spLocks noGrp="1" noRot="1" noChangeAspect="1"/>
          </p:cNvSpPr>
          <p:nvPr>
            <p:ph type="sldImg"/>
          </p:nvPr>
        </p:nvSpPr>
        <p:spPr/>
        <p:txBody>
          <a:bodyPr/>
          <a:lstStyle/>
          <a:p>
            <a:endParaRPr lang="en-AU"/>
          </a:p>
        </p:txBody>
      </p:sp>
      <p:sp>
        <p:nvSpPr>
          <p:cNvPr id="4" name="Slide Number Placeholder 3">
            <a:extLst>
              <a:ext uri="{FF2B5EF4-FFF2-40B4-BE49-F238E27FC236}">
                <a16:creationId xmlns:a16="http://schemas.microsoft.com/office/drawing/2014/main" id="{1B2B49E9-D07E-2B5F-8B9C-F12D89E9DD4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781624-BC54-4363-BF42-C5F2781AA8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Notes Placeholder 5">
            <a:extLst>
              <a:ext uri="{FF2B5EF4-FFF2-40B4-BE49-F238E27FC236}">
                <a16:creationId xmlns:a16="http://schemas.microsoft.com/office/drawing/2014/main" id="{EBDD9FA7-9BA1-ECA7-CD1E-A5C53B130EE6}"/>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0677224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20.jpe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 Id="rId5" Type="http://schemas.openxmlformats.org/officeDocument/2006/relationships/image" Target="../media/image24.jpeg"/><Relationship Id="rId4" Type="http://schemas.openxmlformats.org/officeDocument/2006/relationships/image" Target="../media/image23.jpe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1.xml"/><Relationship Id="rId4" Type="http://schemas.openxmlformats.org/officeDocument/2006/relationships/image" Target="../media/image32.jpe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1.xml"/><Relationship Id="rId5" Type="http://schemas.openxmlformats.org/officeDocument/2006/relationships/image" Target="../media/image33.jpeg"/><Relationship Id="rId4" Type="http://schemas.openxmlformats.org/officeDocument/2006/relationships/image" Target="../media/image32.jpe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11.jpe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2.xml"/><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20.jpe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2.xml"/><Relationship Id="rId5" Type="http://schemas.openxmlformats.org/officeDocument/2006/relationships/image" Target="../media/image24.jpeg"/><Relationship Id="rId4" Type="http://schemas.openxmlformats.org/officeDocument/2006/relationships/image" Target="../media/image23.jpe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2.xml"/><Relationship Id="rId4" Type="http://schemas.openxmlformats.org/officeDocument/2006/relationships/image" Target="../media/image32.jpe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2.xml"/><Relationship Id="rId5" Type="http://schemas.openxmlformats.org/officeDocument/2006/relationships/image" Target="../media/image33.jpeg"/><Relationship Id="rId4" Type="http://schemas.openxmlformats.org/officeDocument/2006/relationships/image" Target="../media/image32.jpe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6EAEB1-715D-AF8F-10FB-F3D16AC485E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MS logo white - EMF" descr="Microsoft logo white text version">
            <a:extLst>
              <a:ext uri="{FF2B5EF4-FFF2-40B4-BE49-F238E27FC236}">
                <a16:creationId xmlns:a16="http://schemas.microsoft.com/office/drawing/2014/main" id="{913BA90D-EA3B-29E8-A239-C61ACB3DEFA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44" name="Freeform: Shape 43">
            <a:extLst>
              <a:ext uri="{FF2B5EF4-FFF2-40B4-BE49-F238E27FC236}">
                <a16:creationId xmlns:a16="http://schemas.microsoft.com/office/drawing/2014/main" id="{2118BF19-0035-C321-183A-836CC8060775}"/>
              </a:ext>
            </a:extLst>
          </p:cNvPr>
          <p:cNvSpPr/>
          <p:nvPr userDrawn="1"/>
        </p:nvSpPr>
        <p:spPr>
          <a:xfrm>
            <a:off x="529053" y="2663856"/>
            <a:ext cx="3414297" cy="1504926"/>
          </a:xfrm>
          <a:custGeom>
            <a:avLst/>
            <a:gdLst>
              <a:gd name="connsiteX0" fmla="*/ 542449 w 3308032"/>
              <a:gd name="connsiteY0" fmla="*/ 193453 h 1458087"/>
              <a:gd name="connsiteX1" fmla="*/ 543401 w 3308032"/>
              <a:gd name="connsiteY1" fmla="*/ 148971 h 1458087"/>
              <a:gd name="connsiteX2" fmla="*/ 541211 w 3308032"/>
              <a:gd name="connsiteY2" fmla="*/ 148971 h 1458087"/>
              <a:gd name="connsiteX3" fmla="*/ 534924 w 3308032"/>
              <a:gd name="connsiteY3" fmla="*/ 168497 h 1458087"/>
              <a:gd name="connsiteX4" fmla="*/ 528257 w 3308032"/>
              <a:gd name="connsiteY4" fmla="*/ 186214 h 1458087"/>
              <a:gd name="connsiteX5" fmla="*/ 374618 w 3308032"/>
              <a:gd name="connsiteY5" fmla="*/ 572834 h 1458087"/>
              <a:gd name="connsiteX6" fmla="*/ 310229 w 3308032"/>
              <a:gd name="connsiteY6" fmla="*/ 572834 h 1458087"/>
              <a:gd name="connsiteX7" fmla="*/ 155448 w 3308032"/>
              <a:gd name="connsiteY7" fmla="*/ 189643 h 1458087"/>
              <a:gd name="connsiteX8" fmla="*/ 149352 w 3308032"/>
              <a:gd name="connsiteY8" fmla="*/ 172307 h 1458087"/>
              <a:gd name="connsiteX9" fmla="*/ 141351 w 3308032"/>
              <a:gd name="connsiteY9" fmla="*/ 149066 h 1458087"/>
              <a:gd name="connsiteX10" fmla="*/ 139160 w 3308032"/>
              <a:gd name="connsiteY10" fmla="*/ 149066 h 1458087"/>
              <a:gd name="connsiteX11" fmla="*/ 140303 w 3308032"/>
              <a:gd name="connsiteY11" fmla="*/ 195739 h 1458087"/>
              <a:gd name="connsiteX12" fmla="*/ 140684 w 3308032"/>
              <a:gd name="connsiteY12" fmla="*/ 246507 h 1458087"/>
              <a:gd name="connsiteX13" fmla="*/ 140684 w 3308032"/>
              <a:gd name="connsiteY13" fmla="*/ 572834 h 1458087"/>
              <a:gd name="connsiteX14" fmla="*/ 55817 w 3308032"/>
              <a:gd name="connsiteY14" fmla="*/ 572834 h 1458087"/>
              <a:gd name="connsiteX15" fmla="*/ 55817 w 3308032"/>
              <a:gd name="connsiteY15" fmla="*/ 39243 h 1458087"/>
              <a:gd name="connsiteX16" fmla="*/ 185642 w 3308032"/>
              <a:gd name="connsiteY16" fmla="*/ 39243 h 1458087"/>
              <a:gd name="connsiteX17" fmla="*/ 322231 w 3308032"/>
              <a:gd name="connsiteY17" fmla="*/ 383381 h 1458087"/>
              <a:gd name="connsiteX18" fmla="*/ 334709 w 3308032"/>
              <a:gd name="connsiteY18" fmla="*/ 415576 h 1458087"/>
              <a:gd name="connsiteX19" fmla="*/ 343853 w 3308032"/>
              <a:gd name="connsiteY19" fmla="*/ 444817 h 1458087"/>
              <a:gd name="connsiteX20" fmla="*/ 346043 w 3308032"/>
              <a:gd name="connsiteY20" fmla="*/ 444817 h 1458087"/>
              <a:gd name="connsiteX21" fmla="*/ 358140 w 3308032"/>
              <a:gd name="connsiteY21" fmla="*/ 412433 h 1458087"/>
              <a:gd name="connsiteX22" fmla="*/ 369475 w 3308032"/>
              <a:gd name="connsiteY22" fmla="*/ 382334 h 1458087"/>
              <a:gd name="connsiteX23" fmla="*/ 507873 w 3308032"/>
              <a:gd name="connsiteY23" fmla="*/ 39243 h 1458087"/>
              <a:gd name="connsiteX24" fmla="*/ 632555 w 3308032"/>
              <a:gd name="connsiteY24" fmla="*/ 39243 h 1458087"/>
              <a:gd name="connsiteX25" fmla="*/ 632555 w 3308032"/>
              <a:gd name="connsiteY25" fmla="*/ 572834 h 1458087"/>
              <a:gd name="connsiteX26" fmla="*/ 542163 w 3308032"/>
              <a:gd name="connsiteY26" fmla="*/ 572834 h 1458087"/>
              <a:gd name="connsiteX27" fmla="*/ 542163 w 3308032"/>
              <a:gd name="connsiteY27" fmla="*/ 234220 h 1458087"/>
              <a:gd name="connsiteX28" fmla="*/ 542735 w 3308032"/>
              <a:gd name="connsiteY28" fmla="*/ 193453 h 1458087"/>
              <a:gd name="connsiteX29" fmla="*/ 768001 w 3308032"/>
              <a:gd name="connsiteY29" fmla="*/ 14383 h 1458087"/>
              <a:gd name="connsiteX30" fmla="*/ 728567 w 3308032"/>
              <a:gd name="connsiteY30" fmla="*/ 29623 h 1458087"/>
              <a:gd name="connsiteX31" fmla="*/ 713327 w 3308032"/>
              <a:gd name="connsiteY31" fmla="*/ 67247 h 1458087"/>
              <a:gd name="connsiteX32" fmla="*/ 728567 w 3308032"/>
              <a:gd name="connsiteY32" fmla="*/ 104966 h 1458087"/>
              <a:gd name="connsiteX33" fmla="*/ 768001 w 3308032"/>
              <a:gd name="connsiteY33" fmla="*/ 120777 h 1458087"/>
              <a:gd name="connsiteX34" fmla="*/ 808196 w 3308032"/>
              <a:gd name="connsiteY34" fmla="*/ 105537 h 1458087"/>
              <a:gd name="connsiteX35" fmla="*/ 823436 w 3308032"/>
              <a:gd name="connsiteY35" fmla="*/ 67627 h 1458087"/>
              <a:gd name="connsiteX36" fmla="*/ 808196 w 3308032"/>
              <a:gd name="connsiteY36" fmla="*/ 29718 h 1458087"/>
              <a:gd name="connsiteX37" fmla="*/ 768001 w 3308032"/>
              <a:gd name="connsiteY37" fmla="*/ 14478 h 1458087"/>
              <a:gd name="connsiteX38" fmla="*/ 723329 w 3308032"/>
              <a:gd name="connsiteY38" fmla="*/ 572834 h 1458087"/>
              <a:gd name="connsiteX39" fmla="*/ 812292 w 3308032"/>
              <a:gd name="connsiteY39" fmla="*/ 572834 h 1458087"/>
              <a:gd name="connsiteX40" fmla="*/ 812292 w 3308032"/>
              <a:gd name="connsiteY40" fmla="*/ 191834 h 1458087"/>
              <a:gd name="connsiteX41" fmla="*/ 723329 w 3308032"/>
              <a:gd name="connsiteY41" fmla="*/ 191834 h 1458087"/>
              <a:gd name="connsiteX42" fmla="*/ 723329 w 3308032"/>
              <a:gd name="connsiteY42" fmla="*/ 572834 h 1458087"/>
              <a:gd name="connsiteX43" fmla="*/ 1079278 w 3308032"/>
              <a:gd name="connsiteY43" fmla="*/ 581787 h 1458087"/>
              <a:gd name="connsiteX44" fmla="*/ 1169099 w 3308032"/>
              <a:gd name="connsiteY44" fmla="*/ 561689 h 1458087"/>
              <a:gd name="connsiteX45" fmla="*/ 1234726 w 3308032"/>
              <a:gd name="connsiteY45" fmla="*/ 500253 h 1458087"/>
              <a:gd name="connsiteX46" fmla="*/ 1165860 w 3308032"/>
              <a:gd name="connsiteY46" fmla="*/ 461582 h 1458087"/>
              <a:gd name="connsiteX47" fmla="*/ 1127951 w 3308032"/>
              <a:gd name="connsiteY47" fmla="*/ 497110 h 1458087"/>
              <a:gd name="connsiteX48" fmla="*/ 1081469 w 3308032"/>
              <a:gd name="connsiteY48" fmla="*/ 507683 h 1458087"/>
              <a:gd name="connsiteX49" fmla="*/ 1004126 w 3308032"/>
              <a:gd name="connsiteY49" fmla="*/ 475298 h 1458087"/>
              <a:gd name="connsiteX50" fmla="*/ 975074 w 3308032"/>
              <a:gd name="connsiteY50" fmla="*/ 383000 h 1458087"/>
              <a:gd name="connsiteX51" fmla="*/ 1004506 w 3308032"/>
              <a:gd name="connsiteY51" fmla="*/ 288512 h 1458087"/>
              <a:gd name="connsiteX52" fmla="*/ 1079278 w 3308032"/>
              <a:gd name="connsiteY52" fmla="*/ 254699 h 1458087"/>
              <a:gd name="connsiteX53" fmla="*/ 1125379 w 3308032"/>
              <a:gd name="connsiteY53" fmla="*/ 265462 h 1458087"/>
              <a:gd name="connsiteX54" fmla="*/ 1162622 w 3308032"/>
              <a:gd name="connsiteY54" fmla="*/ 301943 h 1458087"/>
              <a:gd name="connsiteX55" fmla="*/ 1232535 w 3308032"/>
              <a:gd name="connsiteY55" fmla="*/ 267367 h 1458087"/>
              <a:gd name="connsiteX56" fmla="*/ 1172432 w 3308032"/>
              <a:gd name="connsiteY56" fmla="*/ 204311 h 1458087"/>
              <a:gd name="connsiteX57" fmla="*/ 1082231 w 3308032"/>
              <a:gd name="connsiteY57" fmla="*/ 182880 h 1458087"/>
              <a:gd name="connsiteX58" fmla="*/ 939356 w 3308032"/>
              <a:gd name="connsiteY58" fmla="*/ 238125 h 1458087"/>
              <a:gd name="connsiteX59" fmla="*/ 884301 w 3308032"/>
              <a:gd name="connsiteY59" fmla="*/ 389001 h 1458087"/>
              <a:gd name="connsiteX60" fmla="*/ 936022 w 3308032"/>
              <a:gd name="connsiteY60" fmla="*/ 528923 h 1458087"/>
              <a:gd name="connsiteX61" fmla="*/ 1079278 w 3308032"/>
              <a:gd name="connsiteY61" fmla="*/ 581787 h 1458087"/>
              <a:gd name="connsiteX62" fmla="*/ 1393031 w 3308032"/>
              <a:gd name="connsiteY62" fmla="*/ 384524 h 1458087"/>
              <a:gd name="connsiteX63" fmla="*/ 1416653 w 3308032"/>
              <a:gd name="connsiteY63" fmla="*/ 296323 h 1458087"/>
              <a:gd name="connsiteX64" fmla="*/ 1478566 w 3308032"/>
              <a:gd name="connsiteY64" fmla="*/ 262795 h 1458087"/>
              <a:gd name="connsiteX65" fmla="*/ 1501807 w 3308032"/>
              <a:gd name="connsiteY65" fmla="*/ 265176 h 1458087"/>
              <a:gd name="connsiteX66" fmla="*/ 1523619 w 3308032"/>
              <a:gd name="connsiteY66" fmla="*/ 271653 h 1458087"/>
              <a:gd name="connsiteX67" fmla="*/ 1547432 w 3308032"/>
              <a:gd name="connsiteY67" fmla="*/ 195739 h 1458087"/>
              <a:gd name="connsiteX68" fmla="*/ 1521047 w 3308032"/>
              <a:gd name="connsiteY68" fmla="*/ 187166 h 1458087"/>
              <a:gd name="connsiteX69" fmla="*/ 1494282 w 3308032"/>
              <a:gd name="connsiteY69" fmla="*/ 184975 h 1458087"/>
              <a:gd name="connsiteX70" fmla="*/ 1433989 w 3308032"/>
              <a:gd name="connsiteY70" fmla="*/ 204502 h 1458087"/>
              <a:gd name="connsiteX71" fmla="*/ 1394555 w 3308032"/>
              <a:gd name="connsiteY71" fmla="*/ 260509 h 1458087"/>
              <a:gd name="connsiteX72" fmla="*/ 1393031 w 3308032"/>
              <a:gd name="connsiteY72" fmla="*/ 260509 h 1458087"/>
              <a:gd name="connsiteX73" fmla="*/ 1393031 w 3308032"/>
              <a:gd name="connsiteY73" fmla="*/ 191643 h 1458087"/>
              <a:gd name="connsiteX74" fmla="*/ 1304068 w 3308032"/>
              <a:gd name="connsiteY74" fmla="*/ 191643 h 1458087"/>
              <a:gd name="connsiteX75" fmla="*/ 1304068 w 3308032"/>
              <a:gd name="connsiteY75" fmla="*/ 572643 h 1458087"/>
              <a:gd name="connsiteX76" fmla="*/ 1393031 w 3308032"/>
              <a:gd name="connsiteY76" fmla="*/ 572643 h 1458087"/>
              <a:gd name="connsiteX77" fmla="*/ 1393031 w 3308032"/>
              <a:gd name="connsiteY77" fmla="*/ 384334 h 1458087"/>
              <a:gd name="connsiteX78" fmla="*/ 1621917 w 3308032"/>
              <a:gd name="connsiteY78" fmla="*/ 528542 h 1458087"/>
              <a:gd name="connsiteX79" fmla="*/ 1568482 w 3308032"/>
              <a:gd name="connsiteY79" fmla="*/ 385286 h 1458087"/>
              <a:gd name="connsiteX80" fmla="*/ 1625060 w 3308032"/>
              <a:gd name="connsiteY80" fmla="*/ 238506 h 1458087"/>
              <a:gd name="connsiteX81" fmla="*/ 1771269 w 3308032"/>
              <a:gd name="connsiteY81" fmla="*/ 182880 h 1458087"/>
              <a:gd name="connsiteX82" fmla="*/ 1914335 w 3308032"/>
              <a:gd name="connsiteY82" fmla="*/ 237554 h 1458087"/>
              <a:gd name="connsiteX83" fmla="*/ 1966627 w 3308032"/>
              <a:gd name="connsiteY83" fmla="*/ 378905 h 1458087"/>
              <a:gd name="connsiteX84" fmla="*/ 1911572 w 3308032"/>
              <a:gd name="connsiteY84" fmla="*/ 524542 h 1458087"/>
              <a:gd name="connsiteX85" fmla="*/ 1766126 w 3308032"/>
              <a:gd name="connsiteY85" fmla="*/ 581692 h 1458087"/>
              <a:gd name="connsiteX86" fmla="*/ 1621917 w 3308032"/>
              <a:gd name="connsiteY86" fmla="*/ 528447 h 1458087"/>
              <a:gd name="connsiteX87" fmla="*/ 1659350 w 3308032"/>
              <a:gd name="connsiteY87" fmla="*/ 383477 h 1458087"/>
              <a:gd name="connsiteX88" fmla="*/ 1688973 w 3308032"/>
              <a:gd name="connsiteY88" fmla="*/ 476155 h 1458087"/>
              <a:gd name="connsiteX89" fmla="*/ 1769555 w 3308032"/>
              <a:gd name="connsiteY89" fmla="*/ 509969 h 1458087"/>
              <a:gd name="connsiteX90" fmla="*/ 1847850 w 3308032"/>
              <a:gd name="connsiteY90" fmla="*/ 475012 h 1458087"/>
              <a:gd name="connsiteX91" fmla="*/ 1875568 w 3308032"/>
              <a:gd name="connsiteY91" fmla="*/ 381286 h 1458087"/>
              <a:gd name="connsiteX92" fmla="*/ 1847660 w 3308032"/>
              <a:gd name="connsiteY92" fmla="*/ 289750 h 1458087"/>
              <a:gd name="connsiteX93" fmla="*/ 1769174 w 3308032"/>
              <a:gd name="connsiteY93" fmla="*/ 255175 h 1458087"/>
              <a:gd name="connsiteX94" fmla="*/ 1689354 w 3308032"/>
              <a:gd name="connsiteY94" fmla="*/ 290894 h 1458087"/>
              <a:gd name="connsiteX95" fmla="*/ 1659446 w 3308032"/>
              <a:gd name="connsiteY95" fmla="*/ 383572 h 1458087"/>
              <a:gd name="connsiteX96" fmla="*/ 2267426 w 3308032"/>
              <a:gd name="connsiteY96" fmla="*/ 547878 h 1458087"/>
              <a:gd name="connsiteX97" fmla="*/ 2308003 w 3308032"/>
              <a:gd name="connsiteY97" fmla="*/ 458915 h 1458087"/>
              <a:gd name="connsiteX98" fmla="*/ 2276761 w 3308032"/>
              <a:gd name="connsiteY98" fmla="*/ 380048 h 1458087"/>
              <a:gd name="connsiteX99" fmla="*/ 2182273 w 3308032"/>
              <a:gd name="connsiteY99" fmla="*/ 339471 h 1458087"/>
              <a:gd name="connsiteX100" fmla="*/ 2127028 w 3308032"/>
              <a:gd name="connsiteY100" fmla="*/ 321278 h 1458087"/>
              <a:gd name="connsiteX101" fmla="*/ 2112359 w 3308032"/>
              <a:gd name="connsiteY101" fmla="*/ 292227 h 1458087"/>
              <a:gd name="connsiteX102" fmla="*/ 2126456 w 3308032"/>
              <a:gd name="connsiteY102" fmla="*/ 261366 h 1458087"/>
              <a:gd name="connsiteX103" fmla="*/ 2167795 w 3308032"/>
              <a:gd name="connsiteY103" fmla="*/ 249460 h 1458087"/>
              <a:gd name="connsiteX104" fmla="*/ 2211515 w 3308032"/>
              <a:gd name="connsiteY104" fmla="*/ 258413 h 1458087"/>
              <a:gd name="connsiteX105" fmla="*/ 2247043 w 3308032"/>
              <a:gd name="connsiteY105" fmla="*/ 285179 h 1458087"/>
              <a:gd name="connsiteX106" fmla="*/ 2298764 w 3308032"/>
              <a:gd name="connsiteY106" fmla="*/ 238316 h 1458087"/>
              <a:gd name="connsiteX107" fmla="*/ 2243328 w 3308032"/>
              <a:gd name="connsiteY107" fmla="*/ 196596 h 1458087"/>
              <a:gd name="connsiteX108" fmla="*/ 2170367 w 3308032"/>
              <a:gd name="connsiteY108" fmla="*/ 182785 h 1458087"/>
              <a:gd name="connsiteX109" fmla="*/ 2069211 w 3308032"/>
              <a:gd name="connsiteY109" fmla="*/ 214598 h 1458087"/>
              <a:gd name="connsiteX110" fmla="*/ 2029015 w 3308032"/>
              <a:gd name="connsiteY110" fmla="*/ 302228 h 1458087"/>
              <a:gd name="connsiteX111" fmla="*/ 2058638 w 3308032"/>
              <a:gd name="connsiteY111" fmla="*/ 375380 h 1458087"/>
              <a:gd name="connsiteX112" fmla="*/ 2163032 w 3308032"/>
              <a:gd name="connsiteY112" fmla="*/ 417957 h 1458087"/>
              <a:gd name="connsiteX113" fmla="*/ 2208943 w 3308032"/>
              <a:gd name="connsiteY113" fmla="*/ 435959 h 1458087"/>
              <a:gd name="connsiteX114" fmla="*/ 2224373 w 3308032"/>
              <a:gd name="connsiteY114" fmla="*/ 467011 h 1458087"/>
              <a:gd name="connsiteX115" fmla="*/ 2207990 w 3308032"/>
              <a:gd name="connsiteY115" fmla="*/ 502158 h 1458087"/>
              <a:gd name="connsiteX116" fmla="*/ 2162271 w 3308032"/>
              <a:gd name="connsiteY116" fmla="*/ 514636 h 1458087"/>
              <a:gd name="connsiteX117" fmla="*/ 2112645 w 3308032"/>
              <a:gd name="connsiteY117" fmla="*/ 502920 h 1458087"/>
              <a:gd name="connsiteX118" fmla="*/ 2068163 w 3308032"/>
              <a:gd name="connsiteY118" fmla="*/ 463677 h 1458087"/>
              <a:gd name="connsiteX119" fmla="*/ 2014633 w 3308032"/>
              <a:gd name="connsiteY119" fmla="*/ 511683 h 1458087"/>
              <a:gd name="connsiteX120" fmla="*/ 2074926 w 3308032"/>
              <a:gd name="connsiteY120" fmla="*/ 563785 h 1458087"/>
              <a:gd name="connsiteX121" fmla="*/ 2161604 w 3308032"/>
              <a:gd name="connsiteY121" fmla="*/ 581692 h 1458087"/>
              <a:gd name="connsiteX122" fmla="*/ 2267617 w 3308032"/>
              <a:gd name="connsiteY122" fmla="*/ 547878 h 1458087"/>
              <a:gd name="connsiteX123" fmla="*/ 2717292 w 3308032"/>
              <a:gd name="connsiteY123" fmla="*/ 237554 h 1458087"/>
              <a:gd name="connsiteX124" fmla="*/ 2769584 w 3308032"/>
              <a:gd name="connsiteY124" fmla="*/ 378905 h 1458087"/>
              <a:gd name="connsiteX125" fmla="*/ 2714530 w 3308032"/>
              <a:gd name="connsiteY125" fmla="*/ 524542 h 1458087"/>
              <a:gd name="connsiteX126" fmla="*/ 2569083 w 3308032"/>
              <a:gd name="connsiteY126" fmla="*/ 581692 h 1458087"/>
              <a:gd name="connsiteX127" fmla="*/ 2424875 w 3308032"/>
              <a:gd name="connsiteY127" fmla="*/ 528447 h 1458087"/>
              <a:gd name="connsiteX128" fmla="*/ 2371439 w 3308032"/>
              <a:gd name="connsiteY128" fmla="*/ 385191 h 1458087"/>
              <a:gd name="connsiteX129" fmla="*/ 2428018 w 3308032"/>
              <a:gd name="connsiteY129" fmla="*/ 238411 h 1458087"/>
              <a:gd name="connsiteX130" fmla="*/ 2574227 w 3308032"/>
              <a:gd name="connsiteY130" fmla="*/ 182785 h 1458087"/>
              <a:gd name="connsiteX131" fmla="*/ 2717292 w 3308032"/>
              <a:gd name="connsiteY131" fmla="*/ 237458 h 1458087"/>
              <a:gd name="connsiteX132" fmla="*/ 2678430 w 3308032"/>
              <a:gd name="connsiteY132" fmla="*/ 381191 h 1458087"/>
              <a:gd name="connsiteX133" fmla="*/ 2650522 w 3308032"/>
              <a:gd name="connsiteY133" fmla="*/ 289655 h 1458087"/>
              <a:gd name="connsiteX134" fmla="*/ 2572036 w 3308032"/>
              <a:gd name="connsiteY134" fmla="*/ 255079 h 1458087"/>
              <a:gd name="connsiteX135" fmla="*/ 2492216 w 3308032"/>
              <a:gd name="connsiteY135" fmla="*/ 290798 h 1458087"/>
              <a:gd name="connsiteX136" fmla="*/ 2462308 w 3308032"/>
              <a:gd name="connsiteY136" fmla="*/ 383477 h 1458087"/>
              <a:gd name="connsiteX137" fmla="*/ 2491931 w 3308032"/>
              <a:gd name="connsiteY137" fmla="*/ 476155 h 1458087"/>
              <a:gd name="connsiteX138" fmla="*/ 2572512 w 3308032"/>
              <a:gd name="connsiteY138" fmla="*/ 509969 h 1458087"/>
              <a:gd name="connsiteX139" fmla="*/ 2650808 w 3308032"/>
              <a:gd name="connsiteY139" fmla="*/ 475012 h 1458087"/>
              <a:gd name="connsiteX140" fmla="*/ 2678525 w 3308032"/>
              <a:gd name="connsiteY140" fmla="*/ 381286 h 1458087"/>
              <a:gd name="connsiteX141" fmla="*/ 3280410 w 3308032"/>
              <a:gd name="connsiteY141" fmla="*/ 494729 h 1458087"/>
              <a:gd name="connsiteX142" fmla="*/ 3257360 w 3308032"/>
              <a:gd name="connsiteY142" fmla="*/ 507397 h 1458087"/>
              <a:gd name="connsiteX143" fmla="*/ 3236500 w 3308032"/>
              <a:gd name="connsiteY143" fmla="*/ 511112 h 1458087"/>
              <a:gd name="connsiteX144" fmla="*/ 3205258 w 3308032"/>
              <a:gd name="connsiteY144" fmla="*/ 497872 h 1458087"/>
              <a:gd name="connsiteX145" fmla="*/ 3194114 w 3308032"/>
              <a:gd name="connsiteY145" fmla="*/ 456724 h 1458087"/>
              <a:gd name="connsiteX146" fmla="*/ 3194114 w 3308032"/>
              <a:gd name="connsiteY146" fmla="*/ 260985 h 1458087"/>
              <a:gd name="connsiteX147" fmla="*/ 3291269 w 3308032"/>
              <a:gd name="connsiteY147" fmla="*/ 260985 h 1458087"/>
              <a:gd name="connsiteX148" fmla="*/ 3291269 w 3308032"/>
              <a:gd name="connsiteY148" fmla="*/ 191738 h 1458087"/>
              <a:gd name="connsiteX149" fmla="*/ 3194114 w 3308032"/>
              <a:gd name="connsiteY149" fmla="*/ 191738 h 1458087"/>
              <a:gd name="connsiteX150" fmla="*/ 3194114 w 3308032"/>
              <a:gd name="connsiteY150" fmla="*/ 82677 h 1458087"/>
              <a:gd name="connsiteX151" fmla="*/ 3105150 w 3308032"/>
              <a:gd name="connsiteY151" fmla="*/ 98298 h 1458087"/>
              <a:gd name="connsiteX152" fmla="*/ 3105150 w 3308032"/>
              <a:gd name="connsiteY152" fmla="*/ 191643 h 1458087"/>
              <a:gd name="connsiteX153" fmla="*/ 2957227 w 3308032"/>
              <a:gd name="connsiteY153" fmla="*/ 191643 h 1458087"/>
              <a:gd name="connsiteX154" fmla="*/ 2957227 w 3308032"/>
              <a:gd name="connsiteY154" fmla="*/ 130969 h 1458087"/>
              <a:gd name="connsiteX155" fmla="*/ 2970086 w 3308032"/>
              <a:gd name="connsiteY155" fmla="*/ 86297 h 1458087"/>
              <a:gd name="connsiteX156" fmla="*/ 3006757 w 3308032"/>
              <a:gd name="connsiteY156" fmla="*/ 71438 h 1458087"/>
              <a:gd name="connsiteX157" fmla="*/ 3029236 w 3308032"/>
              <a:gd name="connsiteY157" fmla="*/ 74962 h 1458087"/>
              <a:gd name="connsiteX158" fmla="*/ 3049143 w 3308032"/>
              <a:gd name="connsiteY158" fmla="*/ 84868 h 1458087"/>
              <a:gd name="connsiteX159" fmla="*/ 3085624 w 3308032"/>
              <a:gd name="connsiteY159" fmla="*/ 20479 h 1458087"/>
              <a:gd name="connsiteX160" fmla="*/ 3045429 w 3308032"/>
              <a:gd name="connsiteY160" fmla="*/ 5048 h 1458087"/>
              <a:gd name="connsiteX161" fmla="*/ 3003042 w 3308032"/>
              <a:gd name="connsiteY161" fmla="*/ 0 h 1458087"/>
              <a:gd name="connsiteX162" fmla="*/ 2903887 w 3308032"/>
              <a:gd name="connsiteY162" fmla="*/ 34957 h 1458087"/>
              <a:gd name="connsiteX163" fmla="*/ 2868740 w 3308032"/>
              <a:gd name="connsiteY163" fmla="*/ 130207 h 1458087"/>
              <a:gd name="connsiteX164" fmla="*/ 2868740 w 3308032"/>
              <a:gd name="connsiteY164" fmla="*/ 191643 h 1458087"/>
              <a:gd name="connsiteX165" fmla="*/ 2803970 w 3308032"/>
              <a:gd name="connsiteY165" fmla="*/ 191643 h 1458087"/>
              <a:gd name="connsiteX166" fmla="*/ 2803970 w 3308032"/>
              <a:gd name="connsiteY166" fmla="*/ 260890 h 1458087"/>
              <a:gd name="connsiteX167" fmla="*/ 2868740 w 3308032"/>
              <a:gd name="connsiteY167" fmla="*/ 260890 h 1458087"/>
              <a:gd name="connsiteX168" fmla="*/ 2868740 w 3308032"/>
              <a:gd name="connsiteY168" fmla="*/ 572643 h 1458087"/>
              <a:gd name="connsiteX169" fmla="*/ 2957322 w 3308032"/>
              <a:gd name="connsiteY169" fmla="*/ 572643 h 1458087"/>
              <a:gd name="connsiteX170" fmla="*/ 2957322 w 3308032"/>
              <a:gd name="connsiteY170" fmla="*/ 260890 h 1458087"/>
              <a:gd name="connsiteX171" fmla="*/ 3105246 w 3308032"/>
              <a:gd name="connsiteY171" fmla="*/ 260890 h 1458087"/>
              <a:gd name="connsiteX172" fmla="*/ 3105246 w 3308032"/>
              <a:gd name="connsiteY172" fmla="*/ 469297 h 1458087"/>
              <a:gd name="connsiteX173" fmla="*/ 3133535 w 3308032"/>
              <a:gd name="connsiteY173" fmla="*/ 553022 h 1458087"/>
              <a:gd name="connsiteX174" fmla="*/ 3218021 w 3308032"/>
              <a:gd name="connsiteY174" fmla="*/ 581692 h 1458087"/>
              <a:gd name="connsiteX175" fmla="*/ 3269171 w 3308032"/>
              <a:gd name="connsiteY175" fmla="*/ 574453 h 1458087"/>
              <a:gd name="connsiteX176" fmla="*/ 3308033 w 3308032"/>
              <a:gd name="connsiteY176" fmla="*/ 554926 h 1458087"/>
              <a:gd name="connsiteX177" fmla="*/ 3280505 w 3308032"/>
              <a:gd name="connsiteY177" fmla="*/ 494633 h 1458087"/>
              <a:gd name="connsiteX178" fmla="*/ 301181 w 3308032"/>
              <a:gd name="connsiteY178" fmla="*/ 915543 h 1458087"/>
              <a:gd name="connsiteX179" fmla="*/ 497300 w 3308032"/>
              <a:gd name="connsiteY179" fmla="*/ 1449134 h 1458087"/>
              <a:gd name="connsiteX180" fmla="*/ 399860 w 3308032"/>
              <a:gd name="connsiteY180" fmla="*/ 1449134 h 1458087"/>
              <a:gd name="connsiteX181" fmla="*/ 354139 w 3308032"/>
              <a:gd name="connsiteY181" fmla="*/ 1324166 h 1458087"/>
              <a:gd name="connsiteX182" fmla="*/ 140970 w 3308032"/>
              <a:gd name="connsiteY182" fmla="*/ 1324166 h 1458087"/>
              <a:gd name="connsiteX183" fmla="*/ 97441 w 3308032"/>
              <a:gd name="connsiteY183" fmla="*/ 1449134 h 1458087"/>
              <a:gd name="connsiteX184" fmla="*/ 0 w 3308032"/>
              <a:gd name="connsiteY184" fmla="*/ 1449134 h 1458087"/>
              <a:gd name="connsiteX185" fmla="*/ 197930 w 3308032"/>
              <a:gd name="connsiteY185" fmla="*/ 915543 h 1458087"/>
              <a:gd name="connsiteX186" fmla="*/ 301371 w 3308032"/>
              <a:gd name="connsiteY186" fmla="*/ 915543 h 1458087"/>
              <a:gd name="connsiteX187" fmla="*/ 329851 w 3308032"/>
              <a:gd name="connsiteY187" fmla="*/ 1247108 h 1458087"/>
              <a:gd name="connsiteX188" fmla="*/ 257651 w 3308032"/>
              <a:gd name="connsiteY188" fmla="*/ 1037654 h 1458087"/>
              <a:gd name="connsiteX189" fmla="*/ 252984 w 3308032"/>
              <a:gd name="connsiteY189" fmla="*/ 1022795 h 1458087"/>
              <a:gd name="connsiteX190" fmla="*/ 248317 w 3308032"/>
              <a:gd name="connsiteY190" fmla="*/ 1006412 h 1458087"/>
              <a:gd name="connsiteX191" fmla="*/ 246126 w 3308032"/>
              <a:gd name="connsiteY191" fmla="*/ 1006412 h 1458087"/>
              <a:gd name="connsiteX192" fmla="*/ 241459 w 3308032"/>
              <a:gd name="connsiteY192" fmla="*/ 1022223 h 1458087"/>
              <a:gd name="connsiteX193" fmla="*/ 236411 w 3308032"/>
              <a:gd name="connsiteY193" fmla="*/ 1037654 h 1458087"/>
              <a:gd name="connsiteX194" fmla="*/ 164973 w 3308032"/>
              <a:gd name="connsiteY194" fmla="*/ 1247108 h 1458087"/>
              <a:gd name="connsiteX195" fmla="*/ 329756 w 3308032"/>
              <a:gd name="connsiteY195" fmla="*/ 1247108 h 1458087"/>
              <a:gd name="connsiteX196" fmla="*/ 557403 w 3308032"/>
              <a:gd name="connsiteY196" fmla="*/ 1449134 h 1458087"/>
              <a:gd name="connsiteX197" fmla="*/ 648557 w 3308032"/>
              <a:gd name="connsiteY197" fmla="*/ 1449134 h 1458087"/>
              <a:gd name="connsiteX198" fmla="*/ 648557 w 3308032"/>
              <a:gd name="connsiteY198" fmla="*/ 915543 h 1458087"/>
              <a:gd name="connsiteX199" fmla="*/ 557403 w 3308032"/>
              <a:gd name="connsiteY199" fmla="*/ 915543 h 1458087"/>
              <a:gd name="connsiteX200" fmla="*/ 557403 w 3308032"/>
              <a:gd name="connsiteY200" fmla="*/ 1449134 h 1458087"/>
              <a:gd name="connsiteX201" fmla="*/ 1271778 w 3308032"/>
              <a:gd name="connsiteY201" fmla="*/ 915543 h 1458087"/>
              <a:gd name="connsiteX202" fmla="*/ 883730 w 3308032"/>
              <a:gd name="connsiteY202" fmla="*/ 915543 h 1458087"/>
              <a:gd name="connsiteX203" fmla="*/ 883730 w 3308032"/>
              <a:gd name="connsiteY203" fmla="*/ 992600 h 1458087"/>
              <a:gd name="connsiteX204" fmla="*/ 1031843 w 3308032"/>
              <a:gd name="connsiteY204" fmla="*/ 992600 h 1458087"/>
              <a:gd name="connsiteX205" fmla="*/ 1031843 w 3308032"/>
              <a:gd name="connsiteY205" fmla="*/ 1449134 h 1458087"/>
              <a:gd name="connsiteX206" fmla="*/ 1122998 w 3308032"/>
              <a:gd name="connsiteY206" fmla="*/ 1449134 h 1458087"/>
              <a:gd name="connsiteX207" fmla="*/ 1122998 w 3308032"/>
              <a:gd name="connsiteY207" fmla="*/ 992600 h 1458087"/>
              <a:gd name="connsiteX208" fmla="*/ 1271778 w 3308032"/>
              <a:gd name="connsiteY208" fmla="*/ 992600 h 1458087"/>
              <a:gd name="connsiteX209" fmla="*/ 1271778 w 3308032"/>
              <a:gd name="connsiteY209" fmla="*/ 915543 h 1458087"/>
              <a:gd name="connsiteX210" fmla="*/ 1581340 w 3308032"/>
              <a:gd name="connsiteY210" fmla="*/ 1113854 h 1458087"/>
              <a:gd name="connsiteX211" fmla="*/ 1633633 w 3308032"/>
              <a:gd name="connsiteY211" fmla="*/ 1255205 h 1458087"/>
              <a:gd name="connsiteX212" fmla="*/ 1578578 w 3308032"/>
              <a:gd name="connsiteY212" fmla="*/ 1400842 h 1458087"/>
              <a:gd name="connsiteX213" fmla="*/ 1433132 w 3308032"/>
              <a:gd name="connsiteY213" fmla="*/ 1457992 h 1458087"/>
              <a:gd name="connsiteX214" fmla="*/ 1288923 w 3308032"/>
              <a:gd name="connsiteY214" fmla="*/ 1404747 h 1458087"/>
              <a:gd name="connsiteX215" fmla="*/ 1235488 w 3308032"/>
              <a:gd name="connsiteY215" fmla="*/ 1261491 h 1458087"/>
              <a:gd name="connsiteX216" fmla="*/ 1292066 w 3308032"/>
              <a:gd name="connsiteY216" fmla="*/ 1114711 h 1458087"/>
              <a:gd name="connsiteX217" fmla="*/ 1438275 w 3308032"/>
              <a:gd name="connsiteY217" fmla="*/ 1059085 h 1458087"/>
              <a:gd name="connsiteX218" fmla="*/ 1581340 w 3308032"/>
              <a:gd name="connsiteY218" fmla="*/ 1113758 h 1458087"/>
              <a:gd name="connsiteX219" fmla="*/ 1542479 w 3308032"/>
              <a:gd name="connsiteY219" fmla="*/ 1257491 h 1458087"/>
              <a:gd name="connsiteX220" fmla="*/ 1514570 w 3308032"/>
              <a:gd name="connsiteY220" fmla="*/ 1165955 h 1458087"/>
              <a:gd name="connsiteX221" fmla="*/ 1436084 w 3308032"/>
              <a:gd name="connsiteY221" fmla="*/ 1131380 h 1458087"/>
              <a:gd name="connsiteX222" fmla="*/ 1356265 w 3308032"/>
              <a:gd name="connsiteY222" fmla="*/ 1167098 h 1458087"/>
              <a:gd name="connsiteX223" fmla="*/ 1326356 w 3308032"/>
              <a:gd name="connsiteY223" fmla="*/ 1259777 h 1458087"/>
              <a:gd name="connsiteX224" fmla="*/ 1355979 w 3308032"/>
              <a:gd name="connsiteY224" fmla="*/ 1352455 h 1458087"/>
              <a:gd name="connsiteX225" fmla="*/ 1436561 w 3308032"/>
              <a:gd name="connsiteY225" fmla="*/ 1386269 h 1458087"/>
              <a:gd name="connsiteX226" fmla="*/ 1514856 w 3308032"/>
              <a:gd name="connsiteY226" fmla="*/ 1351312 h 1458087"/>
              <a:gd name="connsiteX227" fmla="*/ 1542574 w 3308032"/>
              <a:gd name="connsiteY227" fmla="*/ 1257586 h 1458087"/>
              <a:gd name="connsiteX228" fmla="*/ 1951577 w 3308032"/>
              <a:gd name="connsiteY228" fmla="*/ 1285399 h 1458087"/>
              <a:gd name="connsiteX229" fmla="*/ 1926622 w 3308032"/>
              <a:gd name="connsiteY229" fmla="*/ 1357598 h 1458087"/>
              <a:gd name="connsiteX230" fmla="*/ 1862233 w 3308032"/>
              <a:gd name="connsiteY230" fmla="*/ 1386269 h 1458087"/>
              <a:gd name="connsiteX231" fmla="*/ 1805273 w 3308032"/>
              <a:gd name="connsiteY231" fmla="*/ 1362266 h 1458087"/>
              <a:gd name="connsiteX232" fmla="*/ 1787081 w 3308032"/>
              <a:gd name="connsiteY232" fmla="*/ 1290638 h 1458087"/>
              <a:gd name="connsiteX233" fmla="*/ 1787081 w 3308032"/>
              <a:gd name="connsiteY233" fmla="*/ 1068134 h 1458087"/>
              <a:gd name="connsiteX234" fmla="*/ 1698498 w 3308032"/>
              <a:gd name="connsiteY234" fmla="*/ 1068134 h 1458087"/>
              <a:gd name="connsiteX235" fmla="*/ 1698498 w 3308032"/>
              <a:gd name="connsiteY235" fmla="*/ 1302544 h 1458087"/>
              <a:gd name="connsiteX236" fmla="*/ 1732502 w 3308032"/>
              <a:gd name="connsiteY236" fmla="*/ 1418463 h 1458087"/>
              <a:gd name="connsiteX237" fmla="*/ 1833563 w 3308032"/>
              <a:gd name="connsiteY237" fmla="*/ 1458087 h 1458087"/>
              <a:gd name="connsiteX238" fmla="*/ 1899571 w 3308032"/>
              <a:gd name="connsiteY238" fmla="*/ 1441514 h 1458087"/>
              <a:gd name="connsiteX239" fmla="*/ 1949577 w 3308032"/>
              <a:gd name="connsiteY239" fmla="*/ 1397413 h 1458087"/>
              <a:gd name="connsiteX240" fmla="*/ 1951482 w 3308032"/>
              <a:gd name="connsiteY240" fmla="*/ 1397413 h 1458087"/>
              <a:gd name="connsiteX241" fmla="*/ 1951482 w 3308032"/>
              <a:gd name="connsiteY241" fmla="*/ 1449134 h 1458087"/>
              <a:gd name="connsiteX242" fmla="*/ 2040446 w 3308032"/>
              <a:gd name="connsiteY242" fmla="*/ 1449134 h 1458087"/>
              <a:gd name="connsiteX243" fmla="*/ 2040446 w 3308032"/>
              <a:gd name="connsiteY243" fmla="*/ 1068134 h 1458087"/>
              <a:gd name="connsiteX244" fmla="*/ 1951482 w 3308032"/>
              <a:gd name="connsiteY244" fmla="*/ 1068134 h 1458087"/>
              <a:gd name="connsiteX245" fmla="*/ 1951482 w 3308032"/>
              <a:gd name="connsiteY245" fmla="*/ 1285399 h 1458087"/>
              <a:gd name="connsiteX246" fmla="*/ 2326767 w 3308032"/>
              <a:gd name="connsiteY246" fmla="*/ 1061466 h 1458087"/>
              <a:gd name="connsiteX247" fmla="*/ 2266474 w 3308032"/>
              <a:gd name="connsiteY247" fmla="*/ 1080992 h 1458087"/>
              <a:gd name="connsiteX248" fmla="*/ 2227040 w 3308032"/>
              <a:gd name="connsiteY248" fmla="*/ 1136999 h 1458087"/>
              <a:gd name="connsiteX249" fmla="*/ 2225516 w 3308032"/>
              <a:gd name="connsiteY249" fmla="*/ 1136999 h 1458087"/>
              <a:gd name="connsiteX250" fmla="*/ 2225516 w 3308032"/>
              <a:gd name="connsiteY250" fmla="*/ 1068134 h 1458087"/>
              <a:gd name="connsiteX251" fmla="*/ 2136553 w 3308032"/>
              <a:gd name="connsiteY251" fmla="*/ 1068134 h 1458087"/>
              <a:gd name="connsiteX252" fmla="*/ 2136553 w 3308032"/>
              <a:gd name="connsiteY252" fmla="*/ 1449134 h 1458087"/>
              <a:gd name="connsiteX253" fmla="*/ 2225516 w 3308032"/>
              <a:gd name="connsiteY253" fmla="*/ 1449134 h 1458087"/>
              <a:gd name="connsiteX254" fmla="*/ 2225516 w 3308032"/>
              <a:gd name="connsiteY254" fmla="*/ 1260824 h 1458087"/>
              <a:gd name="connsiteX255" fmla="*/ 2249138 w 3308032"/>
              <a:gd name="connsiteY255" fmla="*/ 1172623 h 1458087"/>
              <a:gd name="connsiteX256" fmla="*/ 2311051 w 3308032"/>
              <a:gd name="connsiteY256" fmla="*/ 1139095 h 1458087"/>
              <a:gd name="connsiteX257" fmla="*/ 2334292 w 3308032"/>
              <a:gd name="connsiteY257" fmla="*/ 1141476 h 1458087"/>
              <a:gd name="connsiteX258" fmla="*/ 2356104 w 3308032"/>
              <a:gd name="connsiteY258" fmla="*/ 1147953 h 1458087"/>
              <a:gd name="connsiteX259" fmla="*/ 2379917 w 3308032"/>
              <a:gd name="connsiteY259" fmla="*/ 1072039 h 1458087"/>
              <a:gd name="connsiteX260" fmla="*/ 2353532 w 3308032"/>
              <a:gd name="connsiteY260" fmla="*/ 1063466 h 1458087"/>
              <a:gd name="connsiteX261" fmla="*/ 2326767 w 3308032"/>
              <a:gd name="connsiteY261" fmla="*/ 1061276 h 145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Lst>
            <a:rect l="l" t="t" r="r" b="b"/>
            <a:pathLst>
              <a:path w="3308032" h="1458087">
                <a:moveTo>
                  <a:pt x="542449" y="193453"/>
                </a:moveTo>
                <a:cubicBezTo>
                  <a:pt x="542830" y="180404"/>
                  <a:pt x="543116" y="165640"/>
                  <a:pt x="543401" y="148971"/>
                </a:cubicBezTo>
                <a:lnTo>
                  <a:pt x="541211" y="148971"/>
                </a:lnTo>
                <a:cubicBezTo>
                  <a:pt x="539020" y="156400"/>
                  <a:pt x="536829" y="162877"/>
                  <a:pt x="534924" y="168497"/>
                </a:cubicBezTo>
                <a:cubicBezTo>
                  <a:pt x="532924" y="174117"/>
                  <a:pt x="530733" y="180023"/>
                  <a:pt x="528257" y="186214"/>
                </a:cubicBezTo>
                <a:lnTo>
                  <a:pt x="374618" y="572834"/>
                </a:lnTo>
                <a:lnTo>
                  <a:pt x="310229" y="572834"/>
                </a:lnTo>
                <a:lnTo>
                  <a:pt x="155448" y="189643"/>
                </a:lnTo>
                <a:cubicBezTo>
                  <a:pt x="153448" y="183928"/>
                  <a:pt x="151447" y="178213"/>
                  <a:pt x="149352" y="172307"/>
                </a:cubicBezTo>
                <a:cubicBezTo>
                  <a:pt x="147257" y="166497"/>
                  <a:pt x="144589" y="158687"/>
                  <a:pt x="141351" y="149066"/>
                </a:cubicBezTo>
                <a:lnTo>
                  <a:pt x="139160" y="149066"/>
                </a:lnTo>
                <a:cubicBezTo>
                  <a:pt x="139637" y="164497"/>
                  <a:pt x="140018" y="180023"/>
                  <a:pt x="140303" y="195739"/>
                </a:cubicBezTo>
                <a:cubicBezTo>
                  <a:pt x="140589" y="211455"/>
                  <a:pt x="140684" y="228410"/>
                  <a:pt x="140684" y="246507"/>
                </a:cubicBezTo>
                <a:lnTo>
                  <a:pt x="140684" y="572834"/>
                </a:lnTo>
                <a:lnTo>
                  <a:pt x="55817" y="572834"/>
                </a:lnTo>
                <a:lnTo>
                  <a:pt x="55817" y="39243"/>
                </a:lnTo>
                <a:lnTo>
                  <a:pt x="185642" y="39243"/>
                </a:lnTo>
                <a:lnTo>
                  <a:pt x="322231" y="383381"/>
                </a:lnTo>
                <a:cubicBezTo>
                  <a:pt x="327470" y="396050"/>
                  <a:pt x="331565" y="406813"/>
                  <a:pt x="334709" y="415576"/>
                </a:cubicBezTo>
                <a:cubicBezTo>
                  <a:pt x="337852" y="424339"/>
                  <a:pt x="340805" y="434150"/>
                  <a:pt x="343853" y="444817"/>
                </a:cubicBezTo>
                <a:lnTo>
                  <a:pt x="346043" y="444817"/>
                </a:lnTo>
                <a:cubicBezTo>
                  <a:pt x="350520" y="432911"/>
                  <a:pt x="354520" y="422148"/>
                  <a:pt x="358140" y="412433"/>
                </a:cubicBezTo>
                <a:cubicBezTo>
                  <a:pt x="361760" y="402717"/>
                  <a:pt x="365474" y="392716"/>
                  <a:pt x="369475" y="382334"/>
                </a:cubicBezTo>
                <a:lnTo>
                  <a:pt x="507873" y="39243"/>
                </a:lnTo>
                <a:lnTo>
                  <a:pt x="632555" y="39243"/>
                </a:lnTo>
                <a:lnTo>
                  <a:pt x="632555" y="572834"/>
                </a:lnTo>
                <a:lnTo>
                  <a:pt x="542163" y="572834"/>
                </a:lnTo>
                <a:lnTo>
                  <a:pt x="542163" y="234220"/>
                </a:lnTo>
                <a:cubicBezTo>
                  <a:pt x="542163" y="220123"/>
                  <a:pt x="542354" y="206502"/>
                  <a:pt x="542735" y="193453"/>
                </a:cubicBezTo>
                <a:close/>
                <a:moveTo>
                  <a:pt x="768001" y="14383"/>
                </a:moveTo>
                <a:cubicBezTo>
                  <a:pt x="751904" y="14383"/>
                  <a:pt x="738759" y="19431"/>
                  <a:pt x="728567" y="29623"/>
                </a:cubicBezTo>
                <a:cubicBezTo>
                  <a:pt x="718376" y="39815"/>
                  <a:pt x="713327" y="52292"/>
                  <a:pt x="713327" y="67247"/>
                </a:cubicBezTo>
                <a:cubicBezTo>
                  <a:pt x="713327" y="82201"/>
                  <a:pt x="718376" y="94488"/>
                  <a:pt x="728567" y="104966"/>
                </a:cubicBezTo>
                <a:cubicBezTo>
                  <a:pt x="738759" y="115538"/>
                  <a:pt x="751904" y="120777"/>
                  <a:pt x="768001" y="120777"/>
                </a:cubicBezTo>
                <a:cubicBezTo>
                  <a:pt x="784098" y="120777"/>
                  <a:pt x="798005" y="115729"/>
                  <a:pt x="808196" y="105537"/>
                </a:cubicBezTo>
                <a:cubicBezTo>
                  <a:pt x="818388" y="95345"/>
                  <a:pt x="823436" y="82677"/>
                  <a:pt x="823436" y="67627"/>
                </a:cubicBezTo>
                <a:cubicBezTo>
                  <a:pt x="823436" y="52578"/>
                  <a:pt x="818388" y="39815"/>
                  <a:pt x="808196" y="29718"/>
                </a:cubicBezTo>
                <a:cubicBezTo>
                  <a:pt x="798005" y="19526"/>
                  <a:pt x="784669" y="14478"/>
                  <a:pt x="768001" y="14478"/>
                </a:cubicBezTo>
                <a:close/>
                <a:moveTo>
                  <a:pt x="723329" y="572834"/>
                </a:moveTo>
                <a:lnTo>
                  <a:pt x="812292" y="572834"/>
                </a:lnTo>
                <a:lnTo>
                  <a:pt x="812292" y="191834"/>
                </a:lnTo>
                <a:lnTo>
                  <a:pt x="723329" y="191834"/>
                </a:lnTo>
                <a:lnTo>
                  <a:pt x="723329" y="572834"/>
                </a:lnTo>
                <a:close/>
                <a:moveTo>
                  <a:pt x="1079278" y="581787"/>
                </a:moveTo>
                <a:cubicBezTo>
                  <a:pt x="1112234" y="581787"/>
                  <a:pt x="1142238" y="575120"/>
                  <a:pt x="1169099" y="561689"/>
                </a:cubicBezTo>
                <a:cubicBezTo>
                  <a:pt x="1195959" y="548259"/>
                  <a:pt x="1217867" y="527876"/>
                  <a:pt x="1234726" y="500253"/>
                </a:cubicBezTo>
                <a:lnTo>
                  <a:pt x="1165860" y="461582"/>
                </a:lnTo>
                <a:cubicBezTo>
                  <a:pt x="1154716" y="478250"/>
                  <a:pt x="1142048" y="490061"/>
                  <a:pt x="1127951" y="497110"/>
                </a:cubicBezTo>
                <a:cubicBezTo>
                  <a:pt x="1113854" y="504158"/>
                  <a:pt x="1098328" y="507683"/>
                  <a:pt x="1081469" y="507683"/>
                </a:cubicBezTo>
                <a:cubicBezTo>
                  <a:pt x="1049179" y="507683"/>
                  <a:pt x="1023461" y="496919"/>
                  <a:pt x="1004126" y="475298"/>
                </a:cubicBezTo>
                <a:cubicBezTo>
                  <a:pt x="984790" y="453676"/>
                  <a:pt x="975074" y="423005"/>
                  <a:pt x="975074" y="383000"/>
                </a:cubicBezTo>
                <a:cubicBezTo>
                  <a:pt x="975074" y="342995"/>
                  <a:pt x="984885" y="311087"/>
                  <a:pt x="1004506" y="288512"/>
                </a:cubicBezTo>
                <a:cubicBezTo>
                  <a:pt x="1024128" y="265938"/>
                  <a:pt x="1048988" y="254699"/>
                  <a:pt x="1079278" y="254699"/>
                </a:cubicBezTo>
                <a:cubicBezTo>
                  <a:pt x="1096613" y="254699"/>
                  <a:pt x="1112044" y="258318"/>
                  <a:pt x="1125379" y="265462"/>
                </a:cubicBezTo>
                <a:cubicBezTo>
                  <a:pt x="1138809" y="272701"/>
                  <a:pt x="1151192" y="284798"/>
                  <a:pt x="1162622" y="301943"/>
                </a:cubicBezTo>
                <a:lnTo>
                  <a:pt x="1232535" y="267367"/>
                </a:lnTo>
                <a:cubicBezTo>
                  <a:pt x="1219105" y="239554"/>
                  <a:pt x="1199102" y="218599"/>
                  <a:pt x="1172432" y="204311"/>
                </a:cubicBezTo>
                <a:cubicBezTo>
                  <a:pt x="1145762" y="190024"/>
                  <a:pt x="1115663" y="182880"/>
                  <a:pt x="1082231" y="182880"/>
                </a:cubicBezTo>
                <a:cubicBezTo>
                  <a:pt x="1023652" y="182880"/>
                  <a:pt x="976027" y="201263"/>
                  <a:pt x="939356" y="238125"/>
                </a:cubicBezTo>
                <a:cubicBezTo>
                  <a:pt x="902589" y="274987"/>
                  <a:pt x="884301" y="325279"/>
                  <a:pt x="884301" y="389001"/>
                </a:cubicBezTo>
                <a:cubicBezTo>
                  <a:pt x="884301" y="447008"/>
                  <a:pt x="901541" y="493681"/>
                  <a:pt x="936022" y="528923"/>
                </a:cubicBezTo>
                <a:cubicBezTo>
                  <a:pt x="970502" y="564166"/>
                  <a:pt x="1018223" y="581787"/>
                  <a:pt x="1079278" y="581787"/>
                </a:cubicBezTo>
                <a:close/>
                <a:moveTo>
                  <a:pt x="1393031" y="384524"/>
                </a:moveTo>
                <a:cubicBezTo>
                  <a:pt x="1393031" y="348044"/>
                  <a:pt x="1400937" y="318707"/>
                  <a:pt x="1416653" y="296323"/>
                </a:cubicBezTo>
                <a:cubicBezTo>
                  <a:pt x="1432370" y="274034"/>
                  <a:pt x="1453039" y="262795"/>
                  <a:pt x="1478566" y="262795"/>
                </a:cubicBezTo>
                <a:cubicBezTo>
                  <a:pt x="1486757" y="262795"/>
                  <a:pt x="1494473" y="263557"/>
                  <a:pt x="1501807" y="265176"/>
                </a:cubicBezTo>
                <a:cubicBezTo>
                  <a:pt x="1509141" y="266795"/>
                  <a:pt x="1516380" y="268986"/>
                  <a:pt x="1523619" y="271653"/>
                </a:cubicBezTo>
                <a:lnTo>
                  <a:pt x="1547432" y="195739"/>
                </a:lnTo>
                <a:cubicBezTo>
                  <a:pt x="1538002" y="191548"/>
                  <a:pt x="1529239" y="188690"/>
                  <a:pt x="1521047" y="187166"/>
                </a:cubicBezTo>
                <a:cubicBezTo>
                  <a:pt x="1512856" y="185642"/>
                  <a:pt x="1503902" y="184975"/>
                  <a:pt x="1494282" y="184975"/>
                </a:cubicBezTo>
                <a:cubicBezTo>
                  <a:pt x="1471422" y="184975"/>
                  <a:pt x="1451324" y="191452"/>
                  <a:pt x="1433989" y="204502"/>
                </a:cubicBezTo>
                <a:cubicBezTo>
                  <a:pt x="1416653" y="217551"/>
                  <a:pt x="1403509" y="236220"/>
                  <a:pt x="1394555" y="260509"/>
                </a:cubicBezTo>
                <a:lnTo>
                  <a:pt x="1393031" y="260509"/>
                </a:lnTo>
                <a:lnTo>
                  <a:pt x="1393031" y="191643"/>
                </a:lnTo>
                <a:lnTo>
                  <a:pt x="1304068" y="191643"/>
                </a:lnTo>
                <a:lnTo>
                  <a:pt x="1304068" y="572643"/>
                </a:lnTo>
                <a:lnTo>
                  <a:pt x="1393031" y="572643"/>
                </a:lnTo>
                <a:lnTo>
                  <a:pt x="1393031" y="384334"/>
                </a:lnTo>
                <a:close/>
                <a:moveTo>
                  <a:pt x="1621917" y="528542"/>
                </a:moveTo>
                <a:cubicBezTo>
                  <a:pt x="1586294" y="493109"/>
                  <a:pt x="1568482" y="445294"/>
                  <a:pt x="1568482" y="385286"/>
                </a:cubicBezTo>
                <a:cubicBezTo>
                  <a:pt x="1568768" y="324517"/>
                  <a:pt x="1587532" y="275558"/>
                  <a:pt x="1625060" y="238506"/>
                </a:cubicBezTo>
                <a:cubicBezTo>
                  <a:pt x="1662494" y="201454"/>
                  <a:pt x="1711262" y="182880"/>
                  <a:pt x="1771269" y="182880"/>
                </a:cubicBezTo>
                <a:cubicBezTo>
                  <a:pt x="1831277" y="182880"/>
                  <a:pt x="1879473" y="201073"/>
                  <a:pt x="1914335" y="237554"/>
                </a:cubicBezTo>
                <a:cubicBezTo>
                  <a:pt x="1949196" y="274034"/>
                  <a:pt x="1966627" y="321183"/>
                  <a:pt x="1966627" y="378905"/>
                </a:cubicBezTo>
                <a:cubicBezTo>
                  <a:pt x="1966627" y="436626"/>
                  <a:pt x="1948244" y="486537"/>
                  <a:pt x="1911572" y="524542"/>
                </a:cubicBezTo>
                <a:cubicBezTo>
                  <a:pt x="1874901" y="562642"/>
                  <a:pt x="1826324" y="581692"/>
                  <a:pt x="1766126" y="581692"/>
                </a:cubicBezTo>
                <a:cubicBezTo>
                  <a:pt x="1705928" y="581692"/>
                  <a:pt x="1657540" y="563975"/>
                  <a:pt x="1621917" y="528447"/>
                </a:cubicBezTo>
                <a:close/>
                <a:moveTo>
                  <a:pt x="1659350" y="383477"/>
                </a:moveTo>
                <a:cubicBezTo>
                  <a:pt x="1659350" y="422720"/>
                  <a:pt x="1669256" y="453580"/>
                  <a:pt x="1688973" y="476155"/>
                </a:cubicBezTo>
                <a:cubicBezTo>
                  <a:pt x="1708690" y="498729"/>
                  <a:pt x="1735550" y="509969"/>
                  <a:pt x="1769555" y="509969"/>
                </a:cubicBezTo>
                <a:cubicBezTo>
                  <a:pt x="1803559" y="509969"/>
                  <a:pt x="1829372" y="498348"/>
                  <a:pt x="1847850" y="475012"/>
                </a:cubicBezTo>
                <a:cubicBezTo>
                  <a:pt x="1866329" y="451675"/>
                  <a:pt x="1875568" y="420434"/>
                  <a:pt x="1875568" y="381286"/>
                </a:cubicBezTo>
                <a:cubicBezTo>
                  <a:pt x="1875568" y="342138"/>
                  <a:pt x="1866233" y="312801"/>
                  <a:pt x="1847660" y="289750"/>
                </a:cubicBezTo>
                <a:cubicBezTo>
                  <a:pt x="1829086" y="266700"/>
                  <a:pt x="1802892" y="255175"/>
                  <a:pt x="1769174" y="255175"/>
                </a:cubicBezTo>
                <a:cubicBezTo>
                  <a:pt x="1735455" y="255175"/>
                  <a:pt x="1709357" y="267081"/>
                  <a:pt x="1689354" y="290894"/>
                </a:cubicBezTo>
                <a:cubicBezTo>
                  <a:pt x="1669352" y="314706"/>
                  <a:pt x="1659446" y="345567"/>
                  <a:pt x="1659446" y="383572"/>
                </a:cubicBezTo>
                <a:close/>
                <a:moveTo>
                  <a:pt x="2267426" y="547878"/>
                </a:moveTo>
                <a:cubicBezTo>
                  <a:pt x="2294477" y="525304"/>
                  <a:pt x="2308003" y="495681"/>
                  <a:pt x="2308003" y="458915"/>
                </a:cubicBezTo>
                <a:cubicBezTo>
                  <a:pt x="2308003" y="426149"/>
                  <a:pt x="2297621" y="399859"/>
                  <a:pt x="2276761" y="380048"/>
                </a:cubicBezTo>
                <a:cubicBezTo>
                  <a:pt x="2255901" y="360236"/>
                  <a:pt x="2224373" y="346710"/>
                  <a:pt x="2182273" y="339471"/>
                </a:cubicBezTo>
                <a:cubicBezTo>
                  <a:pt x="2155222" y="334232"/>
                  <a:pt x="2136839" y="328232"/>
                  <a:pt x="2127028" y="321278"/>
                </a:cubicBezTo>
                <a:cubicBezTo>
                  <a:pt x="2117217" y="314325"/>
                  <a:pt x="2112359" y="304705"/>
                  <a:pt x="2112359" y="292227"/>
                </a:cubicBezTo>
                <a:cubicBezTo>
                  <a:pt x="2112359" y="279749"/>
                  <a:pt x="2117027" y="269272"/>
                  <a:pt x="2126456" y="261366"/>
                </a:cubicBezTo>
                <a:cubicBezTo>
                  <a:pt x="2135886" y="253460"/>
                  <a:pt x="2149602" y="249460"/>
                  <a:pt x="2167795" y="249460"/>
                </a:cubicBezTo>
                <a:cubicBezTo>
                  <a:pt x="2184654" y="249460"/>
                  <a:pt x="2199227" y="252413"/>
                  <a:pt x="2211515" y="258413"/>
                </a:cubicBezTo>
                <a:cubicBezTo>
                  <a:pt x="2223802" y="264414"/>
                  <a:pt x="2235613" y="273272"/>
                  <a:pt x="2247043" y="285179"/>
                </a:cubicBezTo>
                <a:lnTo>
                  <a:pt x="2298764" y="238316"/>
                </a:lnTo>
                <a:cubicBezTo>
                  <a:pt x="2284381" y="219742"/>
                  <a:pt x="2265902" y="205835"/>
                  <a:pt x="2243328" y="196596"/>
                </a:cubicBezTo>
                <a:cubicBezTo>
                  <a:pt x="2220754" y="187452"/>
                  <a:pt x="2196465" y="182785"/>
                  <a:pt x="2170367" y="182785"/>
                </a:cubicBezTo>
                <a:cubicBezTo>
                  <a:pt x="2129695" y="182785"/>
                  <a:pt x="2095976" y="193358"/>
                  <a:pt x="2069211" y="214598"/>
                </a:cubicBezTo>
                <a:cubicBezTo>
                  <a:pt x="2042446" y="235839"/>
                  <a:pt x="2029015" y="264986"/>
                  <a:pt x="2029015" y="302228"/>
                </a:cubicBezTo>
                <a:cubicBezTo>
                  <a:pt x="2029015" y="331280"/>
                  <a:pt x="2038922" y="355664"/>
                  <a:pt x="2058638" y="375380"/>
                </a:cubicBezTo>
                <a:cubicBezTo>
                  <a:pt x="2078355" y="395097"/>
                  <a:pt x="2113121" y="409289"/>
                  <a:pt x="2163032" y="417957"/>
                </a:cubicBezTo>
                <a:cubicBezTo>
                  <a:pt x="2183321" y="421672"/>
                  <a:pt x="2198656" y="427673"/>
                  <a:pt x="2208943" y="435959"/>
                </a:cubicBezTo>
                <a:cubicBezTo>
                  <a:pt x="2219230" y="444246"/>
                  <a:pt x="2224373" y="454628"/>
                  <a:pt x="2224373" y="467011"/>
                </a:cubicBezTo>
                <a:cubicBezTo>
                  <a:pt x="2224373" y="482155"/>
                  <a:pt x="2218944" y="493871"/>
                  <a:pt x="2207990" y="502158"/>
                </a:cubicBezTo>
                <a:cubicBezTo>
                  <a:pt x="2197037" y="510445"/>
                  <a:pt x="2181797" y="514636"/>
                  <a:pt x="2162271" y="514636"/>
                </a:cubicBezTo>
                <a:cubicBezTo>
                  <a:pt x="2144935" y="514636"/>
                  <a:pt x="2128361" y="510730"/>
                  <a:pt x="2112645" y="502920"/>
                </a:cubicBezTo>
                <a:cubicBezTo>
                  <a:pt x="2096929" y="495109"/>
                  <a:pt x="2082070" y="482060"/>
                  <a:pt x="2068163" y="463677"/>
                </a:cubicBezTo>
                <a:lnTo>
                  <a:pt x="2014633" y="511683"/>
                </a:lnTo>
                <a:cubicBezTo>
                  <a:pt x="2028730" y="534543"/>
                  <a:pt x="2048828" y="551879"/>
                  <a:pt x="2074926" y="563785"/>
                </a:cubicBezTo>
                <a:cubicBezTo>
                  <a:pt x="2101025" y="575691"/>
                  <a:pt x="2129885" y="581692"/>
                  <a:pt x="2161604" y="581692"/>
                </a:cubicBezTo>
                <a:cubicBezTo>
                  <a:pt x="2205228" y="581692"/>
                  <a:pt x="2240566" y="570452"/>
                  <a:pt x="2267617" y="547878"/>
                </a:cubicBezTo>
                <a:close/>
                <a:moveTo>
                  <a:pt x="2717292" y="237554"/>
                </a:moveTo>
                <a:cubicBezTo>
                  <a:pt x="2752154" y="274034"/>
                  <a:pt x="2769584" y="321183"/>
                  <a:pt x="2769584" y="378905"/>
                </a:cubicBezTo>
                <a:cubicBezTo>
                  <a:pt x="2769584" y="436626"/>
                  <a:pt x="2751201" y="486537"/>
                  <a:pt x="2714530" y="524542"/>
                </a:cubicBezTo>
                <a:cubicBezTo>
                  <a:pt x="2677859" y="562642"/>
                  <a:pt x="2629281" y="581692"/>
                  <a:pt x="2569083" y="581692"/>
                </a:cubicBezTo>
                <a:cubicBezTo>
                  <a:pt x="2508885" y="581692"/>
                  <a:pt x="2460498" y="563975"/>
                  <a:pt x="2424875" y="528447"/>
                </a:cubicBezTo>
                <a:cubicBezTo>
                  <a:pt x="2389251" y="493014"/>
                  <a:pt x="2371439" y="445199"/>
                  <a:pt x="2371439" y="385191"/>
                </a:cubicBezTo>
                <a:cubicBezTo>
                  <a:pt x="2371725" y="324422"/>
                  <a:pt x="2390489" y="275463"/>
                  <a:pt x="2428018" y="238411"/>
                </a:cubicBezTo>
                <a:cubicBezTo>
                  <a:pt x="2465451" y="201359"/>
                  <a:pt x="2514219" y="182785"/>
                  <a:pt x="2574227" y="182785"/>
                </a:cubicBezTo>
                <a:cubicBezTo>
                  <a:pt x="2634234" y="182785"/>
                  <a:pt x="2682431" y="200977"/>
                  <a:pt x="2717292" y="237458"/>
                </a:cubicBezTo>
                <a:close/>
                <a:moveTo>
                  <a:pt x="2678430" y="381191"/>
                </a:moveTo>
                <a:cubicBezTo>
                  <a:pt x="2678430" y="343281"/>
                  <a:pt x="2669096" y="312706"/>
                  <a:pt x="2650522" y="289655"/>
                </a:cubicBezTo>
                <a:cubicBezTo>
                  <a:pt x="2631948" y="266605"/>
                  <a:pt x="2605754" y="255079"/>
                  <a:pt x="2572036" y="255079"/>
                </a:cubicBezTo>
                <a:cubicBezTo>
                  <a:pt x="2538317" y="255079"/>
                  <a:pt x="2512219" y="266986"/>
                  <a:pt x="2492216" y="290798"/>
                </a:cubicBezTo>
                <a:cubicBezTo>
                  <a:pt x="2472214" y="314611"/>
                  <a:pt x="2462308" y="345472"/>
                  <a:pt x="2462308" y="383477"/>
                </a:cubicBezTo>
                <a:cubicBezTo>
                  <a:pt x="2462308" y="421481"/>
                  <a:pt x="2472214" y="453580"/>
                  <a:pt x="2491931" y="476155"/>
                </a:cubicBezTo>
                <a:cubicBezTo>
                  <a:pt x="2511647" y="498729"/>
                  <a:pt x="2538508" y="509969"/>
                  <a:pt x="2572512" y="509969"/>
                </a:cubicBezTo>
                <a:cubicBezTo>
                  <a:pt x="2606516" y="509969"/>
                  <a:pt x="2632329" y="498348"/>
                  <a:pt x="2650808" y="475012"/>
                </a:cubicBezTo>
                <a:cubicBezTo>
                  <a:pt x="2669286" y="451675"/>
                  <a:pt x="2678525" y="420434"/>
                  <a:pt x="2678525" y="381286"/>
                </a:cubicBezTo>
                <a:close/>
                <a:moveTo>
                  <a:pt x="3280410" y="494729"/>
                </a:moveTo>
                <a:cubicBezTo>
                  <a:pt x="3272028" y="500634"/>
                  <a:pt x="3264313" y="504920"/>
                  <a:pt x="3257360" y="507397"/>
                </a:cubicBezTo>
                <a:cubicBezTo>
                  <a:pt x="3250406" y="509873"/>
                  <a:pt x="3243453" y="511112"/>
                  <a:pt x="3236500" y="511112"/>
                </a:cubicBezTo>
                <a:cubicBezTo>
                  <a:pt x="3223070" y="511112"/>
                  <a:pt x="3212687" y="506730"/>
                  <a:pt x="3205258" y="497872"/>
                </a:cubicBezTo>
                <a:cubicBezTo>
                  <a:pt x="3197829" y="489109"/>
                  <a:pt x="3194114" y="475393"/>
                  <a:pt x="3194114" y="456724"/>
                </a:cubicBezTo>
                <a:lnTo>
                  <a:pt x="3194114" y="260985"/>
                </a:lnTo>
                <a:lnTo>
                  <a:pt x="3291269" y="260985"/>
                </a:lnTo>
                <a:lnTo>
                  <a:pt x="3291269" y="191738"/>
                </a:lnTo>
                <a:lnTo>
                  <a:pt x="3194114" y="191738"/>
                </a:lnTo>
                <a:lnTo>
                  <a:pt x="3194114" y="82677"/>
                </a:lnTo>
                <a:lnTo>
                  <a:pt x="3105150" y="98298"/>
                </a:lnTo>
                <a:lnTo>
                  <a:pt x="3105150" y="191643"/>
                </a:lnTo>
                <a:lnTo>
                  <a:pt x="2957227" y="191643"/>
                </a:lnTo>
                <a:lnTo>
                  <a:pt x="2957227" y="130969"/>
                </a:lnTo>
                <a:cubicBezTo>
                  <a:pt x="2957227" y="111157"/>
                  <a:pt x="2961513" y="96202"/>
                  <a:pt x="2970086" y="86297"/>
                </a:cubicBezTo>
                <a:cubicBezTo>
                  <a:pt x="2978658" y="76391"/>
                  <a:pt x="2990850" y="71438"/>
                  <a:pt x="3006757" y="71438"/>
                </a:cubicBezTo>
                <a:cubicBezTo>
                  <a:pt x="3014948" y="71438"/>
                  <a:pt x="3022473" y="72581"/>
                  <a:pt x="3029236" y="74962"/>
                </a:cubicBezTo>
                <a:cubicBezTo>
                  <a:pt x="3036094" y="77343"/>
                  <a:pt x="3042666" y="80581"/>
                  <a:pt x="3049143" y="84868"/>
                </a:cubicBezTo>
                <a:lnTo>
                  <a:pt x="3085624" y="20479"/>
                </a:lnTo>
                <a:cubicBezTo>
                  <a:pt x="3072479" y="13525"/>
                  <a:pt x="3059049" y="8382"/>
                  <a:pt x="3045429" y="5048"/>
                </a:cubicBezTo>
                <a:cubicBezTo>
                  <a:pt x="3031808" y="1715"/>
                  <a:pt x="3017615" y="0"/>
                  <a:pt x="3003042" y="0"/>
                </a:cubicBezTo>
                <a:cubicBezTo>
                  <a:pt x="2960370" y="0"/>
                  <a:pt x="2927318" y="11621"/>
                  <a:pt x="2903887" y="34957"/>
                </a:cubicBezTo>
                <a:cubicBezTo>
                  <a:pt x="2880455" y="58293"/>
                  <a:pt x="2868740" y="90011"/>
                  <a:pt x="2868740" y="130207"/>
                </a:cubicBezTo>
                <a:lnTo>
                  <a:pt x="2868740" y="191643"/>
                </a:lnTo>
                <a:lnTo>
                  <a:pt x="2803970" y="191643"/>
                </a:lnTo>
                <a:lnTo>
                  <a:pt x="2803970" y="260890"/>
                </a:lnTo>
                <a:lnTo>
                  <a:pt x="2868740" y="260890"/>
                </a:lnTo>
                <a:lnTo>
                  <a:pt x="2868740" y="572643"/>
                </a:lnTo>
                <a:lnTo>
                  <a:pt x="2957322" y="572643"/>
                </a:lnTo>
                <a:lnTo>
                  <a:pt x="2957322" y="260890"/>
                </a:lnTo>
                <a:lnTo>
                  <a:pt x="3105246" y="260890"/>
                </a:lnTo>
                <a:lnTo>
                  <a:pt x="3105246" y="469297"/>
                </a:lnTo>
                <a:cubicBezTo>
                  <a:pt x="3105246" y="505968"/>
                  <a:pt x="3114675" y="533876"/>
                  <a:pt x="3133535" y="553022"/>
                </a:cubicBezTo>
                <a:cubicBezTo>
                  <a:pt x="3152394" y="572167"/>
                  <a:pt x="3180588" y="581692"/>
                  <a:pt x="3218021" y="581692"/>
                </a:cubicBezTo>
                <a:cubicBezTo>
                  <a:pt x="3236405" y="581692"/>
                  <a:pt x="3253454" y="579311"/>
                  <a:pt x="3269171" y="574453"/>
                </a:cubicBezTo>
                <a:cubicBezTo>
                  <a:pt x="3284887" y="569595"/>
                  <a:pt x="3297841" y="563118"/>
                  <a:pt x="3308033" y="554926"/>
                </a:cubicBezTo>
                <a:lnTo>
                  <a:pt x="3280505" y="494633"/>
                </a:lnTo>
                <a:close/>
                <a:moveTo>
                  <a:pt x="301181" y="915543"/>
                </a:moveTo>
                <a:lnTo>
                  <a:pt x="497300" y="1449134"/>
                </a:lnTo>
                <a:lnTo>
                  <a:pt x="399860" y="1449134"/>
                </a:lnTo>
                <a:lnTo>
                  <a:pt x="354139" y="1324166"/>
                </a:lnTo>
                <a:lnTo>
                  <a:pt x="140970" y="1324166"/>
                </a:lnTo>
                <a:lnTo>
                  <a:pt x="97441" y="1449134"/>
                </a:lnTo>
                <a:lnTo>
                  <a:pt x="0" y="1449134"/>
                </a:lnTo>
                <a:lnTo>
                  <a:pt x="197930" y="915543"/>
                </a:lnTo>
                <a:lnTo>
                  <a:pt x="301371" y="915543"/>
                </a:lnTo>
                <a:close/>
                <a:moveTo>
                  <a:pt x="329851" y="1247108"/>
                </a:moveTo>
                <a:lnTo>
                  <a:pt x="257651" y="1037654"/>
                </a:lnTo>
                <a:cubicBezTo>
                  <a:pt x="255937" y="1032224"/>
                  <a:pt x="254318" y="1027271"/>
                  <a:pt x="252984" y="1022795"/>
                </a:cubicBezTo>
                <a:cubicBezTo>
                  <a:pt x="251651" y="1018318"/>
                  <a:pt x="250031" y="1012888"/>
                  <a:pt x="248317" y="1006412"/>
                </a:cubicBezTo>
                <a:lnTo>
                  <a:pt x="246126" y="1006412"/>
                </a:lnTo>
                <a:cubicBezTo>
                  <a:pt x="244412" y="1012317"/>
                  <a:pt x="242792" y="1017651"/>
                  <a:pt x="241459" y="1022223"/>
                </a:cubicBezTo>
                <a:cubicBezTo>
                  <a:pt x="240125" y="1026795"/>
                  <a:pt x="238411" y="1031938"/>
                  <a:pt x="236411" y="1037654"/>
                </a:cubicBezTo>
                <a:lnTo>
                  <a:pt x="164973" y="1247108"/>
                </a:lnTo>
                <a:lnTo>
                  <a:pt x="329756" y="1247108"/>
                </a:lnTo>
                <a:close/>
                <a:moveTo>
                  <a:pt x="557403" y="1449134"/>
                </a:moveTo>
                <a:lnTo>
                  <a:pt x="648557" y="1449134"/>
                </a:lnTo>
                <a:lnTo>
                  <a:pt x="648557" y="915543"/>
                </a:lnTo>
                <a:lnTo>
                  <a:pt x="557403" y="915543"/>
                </a:lnTo>
                <a:lnTo>
                  <a:pt x="557403" y="1449134"/>
                </a:lnTo>
                <a:close/>
                <a:moveTo>
                  <a:pt x="1271778" y="915543"/>
                </a:moveTo>
                <a:lnTo>
                  <a:pt x="883730" y="915543"/>
                </a:lnTo>
                <a:lnTo>
                  <a:pt x="883730" y="992600"/>
                </a:lnTo>
                <a:lnTo>
                  <a:pt x="1031843" y="992600"/>
                </a:lnTo>
                <a:lnTo>
                  <a:pt x="1031843" y="1449134"/>
                </a:lnTo>
                <a:lnTo>
                  <a:pt x="1122998" y="1449134"/>
                </a:lnTo>
                <a:lnTo>
                  <a:pt x="1122998" y="992600"/>
                </a:lnTo>
                <a:lnTo>
                  <a:pt x="1271778" y="992600"/>
                </a:lnTo>
                <a:lnTo>
                  <a:pt x="1271778" y="915543"/>
                </a:lnTo>
                <a:close/>
                <a:moveTo>
                  <a:pt x="1581340" y="1113854"/>
                </a:moveTo>
                <a:cubicBezTo>
                  <a:pt x="1616202" y="1150334"/>
                  <a:pt x="1633633" y="1197483"/>
                  <a:pt x="1633633" y="1255205"/>
                </a:cubicBezTo>
                <a:cubicBezTo>
                  <a:pt x="1633633" y="1312926"/>
                  <a:pt x="1615250" y="1362837"/>
                  <a:pt x="1578578" y="1400842"/>
                </a:cubicBezTo>
                <a:cubicBezTo>
                  <a:pt x="1541812" y="1438942"/>
                  <a:pt x="1493330" y="1457992"/>
                  <a:pt x="1433132" y="1457992"/>
                </a:cubicBezTo>
                <a:cubicBezTo>
                  <a:pt x="1372934" y="1457992"/>
                  <a:pt x="1324547" y="1440275"/>
                  <a:pt x="1288923" y="1404747"/>
                </a:cubicBezTo>
                <a:cubicBezTo>
                  <a:pt x="1253300" y="1369314"/>
                  <a:pt x="1235488" y="1321499"/>
                  <a:pt x="1235488" y="1261491"/>
                </a:cubicBezTo>
                <a:cubicBezTo>
                  <a:pt x="1235774" y="1200722"/>
                  <a:pt x="1254538" y="1151763"/>
                  <a:pt x="1292066" y="1114711"/>
                </a:cubicBezTo>
                <a:cubicBezTo>
                  <a:pt x="1329500" y="1077659"/>
                  <a:pt x="1378268" y="1059085"/>
                  <a:pt x="1438275" y="1059085"/>
                </a:cubicBezTo>
                <a:cubicBezTo>
                  <a:pt x="1498283" y="1059085"/>
                  <a:pt x="1546479" y="1077278"/>
                  <a:pt x="1581340" y="1113758"/>
                </a:cubicBezTo>
                <a:close/>
                <a:moveTo>
                  <a:pt x="1542479" y="1257491"/>
                </a:moveTo>
                <a:cubicBezTo>
                  <a:pt x="1542479" y="1219581"/>
                  <a:pt x="1533144" y="1189006"/>
                  <a:pt x="1514570" y="1165955"/>
                </a:cubicBezTo>
                <a:cubicBezTo>
                  <a:pt x="1495997" y="1142905"/>
                  <a:pt x="1469803" y="1131380"/>
                  <a:pt x="1436084" y="1131380"/>
                </a:cubicBezTo>
                <a:cubicBezTo>
                  <a:pt x="1402366" y="1131380"/>
                  <a:pt x="1376267" y="1143286"/>
                  <a:pt x="1356265" y="1167098"/>
                </a:cubicBezTo>
                <a:cubicBezTo>
                  <a:pt x="1336262" y="1190911"/>
                  <a:pt x="1326356" y="1221772"/>
                  <a:pt x="1326356" y="1259777"/>
                </a:cubicBezTo>
                <a:cubicBezTo>
                  <a:pt x="1326356" y="1297781"/>
                  <a:pt x="1336262" y="1329881"/>
                  <a:pt x="1355979" y="1352455"/>
                </a:cubicBezTo>
                <a:cubicBezTo>
                  <a:pt x="1375696" y="1375029"/>
                  <a:pt x="1402556" y="1386269"/>
                  <a:pt x="1436561" y="1386269"/>
                </a:cubicBezTo>
                <a:cubicBezTo>
                  <a:pt x="1470565" y="1386269"/>
                  <a:pt x="1496378" y="1374648"/>
                  <a:pt x="1514856" y="1351312"/>
                </a:cubicBezTo>
                <a:cubicBezTo>
                  <a:pt x="1533335" y="1327976"/>
                  <a:pt x="1542574" y="1296734"/>
                  <a:pt x="1542574" y="1257586"/>
                </a:cubicBezTo>
                <a:close/>
                <a:moveTo>
                  <a:pt x="1951577" y="1285399"/>
                </a:moveTo>
                <a:cubicBezTo>
                  <a:pt x="1951577" y="1314450"/>
                  <a:pt x="1943290" y="1338453"/>
                  <a:pt x="1926622" y="1357598"/>
                </a:cubicBezTo>
                <a:cubicBezTo>
                  <a:pt x="1910048" y="1376744"/>
                  <a:pt x="1888522" y="1386269"/>
                  <a:pt x="1862233" y="1386269"/>
                </a:cubicBezTo>
                <a:cubicBezTo>
                  <a:pt x="1835944" y="1386269"/>
                  <a:pt x="1817465" y="1378268"/>
                  <a:pt x="1805273" y="1362266"/>
                </a:cubicBezTo>
                <a:cubicBezTo>
                  <a:pt x="1793081" y="1346264"/>
                  <a:pt x="1787081" y="1322356"/>
                  <a:pt x="1787081" y="1290638"/>
                </a:cubicBezTo>
                <a:lnTo>
                  <a:pt x="1787081" y="1068134"/>
                </a:lnTo>
                <a:lnTo>
                  <a:pt x="1698498" y="1068134"/>
                </a:lnTo>
                <a:lnTo>
                  <a:pt x="1698498" y="1302544"/>
                </a:lnTo>
                <a:cubicBezTo>
                  <a:pt x="1698498" y="1353407"/>
                  <a:pt x="1709833" y="1391984"/>
                  <a:pt x="1732502" y="1418463"/>
                </a:cubicBezTo>
                <a:cubicBezTo>
                  <a:pt x="1755172" y="1444943"/>
                  <a:pt x="1788890" y="1458087"/>
                  <a:pt x="1833563" y="1458087"/>
                </a:cubicBezTo>
                <a:cubicBezTo>
                  <a:pt x="1856423" y="1458087"/>
                  <a:pt x="1878425" y="1452563"/>
                  <a:pt x="1899571" y="1441514"/>
                </a:cubicBezTo>
                <a:cubicBezTo>
                  <a:pt x="1920716" y="1430465"/>
                  <a:pt x="1937480" y="1415796"/>
                  <a:pt x="1949577" y="1397413"/>
                </a:cubicBezTo>
                <a:lnTo>
                  <a:pt x="1951482" y="1397413"/>
                </a:lnTo>
                <a:lnTo>
                  <a:pt x="1951482" y="1449134"/>
                </a:lnTo>
                <a:lnTo>
                  <a:pt x="2040446" y="1449134"/>
                </a:lnTo>
                <a:lnTo>
                  <a:pt x="2040446" y="1068134"/>
                </a:lnTo>
                <a:lnTo>
                  <a:pt x="1951482" y="1068134"/>
                </a:lnTo>
                <a:lnTo>
                  <a:pt x="1951482" y="1285399"/>
                </a:lnTo>
                <a:close/>
                <a:moveTo>
                  <a:pt x="2326767" y="1061466"/>
                </a:moveTo>
                <a:cubicBezTo>
                  <a:pt x="2303907" y="1061466"/>
                  <a:pt x="2283809" y="1067943"/>
                  <a:pt x="2266474" y="1080992"/>
                </a:cubicBezTo>
                <a:cubicBezTo>
                  <a:pt x="2249138" y="1094042"/>
                  <a:pt x="2235994" y="1112711"/>
                  <a:pt x="2227040" y="1136999"/>
                </a:cubicBezTo>
                <a:lnTo>
                  <a:pt x="2225516" y="1136999"/>
                </a:lnTo>
                <a:lnTo>
                  <a:pt x="2225516" y="1068134"/>
                </a:lnTo>
                <a:lnTo>
                  <a:pt x="2136553" y="1068134"/>
                </a:lnTo>
                <a:lnTo>
                  <a:pt x="2136553" y="1449134"/>
                </a:lnTo>
                <a:lnTo>
                  <a:pt x="2225516" y="1449134"/>
                </a:lnTo>
                <a:lnTo>
                  <a:pt x="2225516" y="1260824"/>
                </a:lnTo>
                <a:cubicBezTo>
                  <a:pt x="2225516" y="1224344"/>
                  <a:pt x="2233422" y="1195007"/>
                  <a:pt x="2249138" y="1172623"/>
                </a:cubicBezTo>
                <a:cubicBezTo>
                  <a:pt x="2264855" y="1150334"/>
                  <a:pt x="2285524" y="1139095"/>
                  <a:pt x="2311051" y="1139095"/>
                </a:cubicBezTo>
                <a:cubicBezTo>
                  <a:pt x="2319242" y="1139095"/>
                  <a:pt x="2326958" y="1139857"/>
                  <a:pt x="2334292" y="1141476"/>
                </a:cubicBezTo>
                <a:cubicBezTo>
                  <a:pt x="2341626" y="1143095"/>
                  <a:pt x="2348865" y="1145286"/>
                  <a:pt x="2356104" y="1147953"/>
                </a:cubicBezTo>
                <a:lnTo>
                  <a:pt x="2379917" y="1072039"/>
                </a:lnTo>
                <a:cubicBezTo>
                  <a:pt x="2370487" y="1067848"/>
                  <a:pt x="2361724" y="1064990"/>
                  <a:pt x="2353532" y="1063466"/>
                </a:cubicBezTo>
                <a:cubicBezTo>
                  <a:pt x="2345341" y="1061942"/>
                  <a:pt x="2336387" y="1061276"/>
                  <a:pt x="2326767" y="1061276"/>
                </a:cubicBezTo>
                <a:close/>
              </a:path>
            </a:pathLst>
          </a:custGeom>
          <a:gradFill>
            <a:gsLst>
              <a:gs pos="0">
                <a:srgbClr val="FFFFFF"/>
              </a:gs>
              <a:gs pos="33000">
                <a:srgbClr val="FFFFFF"/>
              </a:gs>
              <a:gs pos="69000">
                <a:srgbClr val="D4EC8E"/>
              </a:gs>
            </a:gsLst>
            <a:lin ang="2700000" scaled="0"/>
          </a:gradFill>
          <a:ln w="0" cap="flat">
            <a:noFill/>
            <a:prstDash val="solid"/>
            <a:miter/>
          </a:ln>
        </p:spPr>
        <p:txBody>
          <a:bodyPr rtlCol="0" anchor="ctr"/>
          <a:lstStyle/>
          <a:p>
            <a:endParaRPr lang="en-US"/>
          </a:p>
        </p:txBody>
      </p:sp>
    </p:spTree>
    <p:extLst>
      <p:ext uri="{BB962C8B-B14F-4D97-AF65-F5344CB8AC3E}">
        <p14:creationId xmlns:p14="http://schemas.microsoft.com/office/powerpoint/2010/main" val="17330288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5807487"/>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79458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230167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8030311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8062116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5250045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8037300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0702772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5966592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42467657"/>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D3C8DE-A151-6229-4ABB-693D018AB92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bwMode="white">
          <a:xfrm>
            <a:off x="584200" y="2425781"/>
            <a:ext cx="5577840" cy="1107996"/>
          </a:xfrm>
          <a:noFill/>
        </p:spPr>
        <p:txBody>
          <a:bodyPr vert="horz" wrap="square" lIns="0" tIns="0" rIns="0" bIns="0" rtlCol="0" anchor="b" anchorCtr="0">
            <a:spAutoFit/>
          </a:bodyPr>
          <a:lstStyle>
            <a:lvl1pPr>
              <a:defRPr lang="en-US" sz="4000" b="0" kern="1200" cap="none" spc="-50" baseline="0" dirty="0">
                <a:ln w="3175">
                  <a:noFill/>
                </a:ln>
                <a:solidFill>
                  <a:schemeClr val="tx1"/>
                </a:solidFill>
                <a:effectLst/>
                <a:latin typeface="Segoe Sans Display Semibold" pitchFamily="2" charset="0"/>
                <a:ea typeface="+mn-ea"/>
                <a:cs typeface="Segoe Sans Display Semibold" pitchFamily="2" charset="0"/>
              </a:defRPr>
            </a:lvl1pPr>
          </a:lstStyle>
          <a:p>
            <a:pPr marL="0" marR="0" lvl="0" indent="0" algn="l" defTabSz="932742" rtl="0" eaLnBrk="1" fontAlgn="auto" latinLnBrk="0" hangingPunct="1">
              <a:lnSpc>
                <a:spcPct val="90000"/>
              </a:lnSpc>
              <a:spcBef>
                <a:spcPct val="0"/>
              </a:spcBef>
              <a:spcAft>
                <a:spcPts val="0"/>
              </a:spcAft>
              <a:buClrTx/>
              <a:buSzPct val="90000"/>
              <a:buFont typeface="Wingdings" panose="05000000000000000000" pitchFamily="2" charset="2"/>
              <a:buNone/>
              <a:tabLst/>
            </a:pPr>
            <a:r>
              <a:rPr lang="en-US"/>
              <a:t>Event name or presentation title </a:t>
            </a:r>
          </a:p>
        </p:txBody>
      </p:sp>
      <p:sp>
        <p:nvSpPr>
          <p:cNvPr id="5" name="Text Placeholder 4"/>
          <p:cNvSpPr>
            <a:spLocks noGrp="1"/>
          </p:cNvSpPr>
          <p:nvPr>
            <p:ph type="body" sz="quarter" idx="12" hasCustomPrompt="1"/>
          </p:nvPr>
        </p:nvSpPr>
        <p:spPr bwMode="white">
          <a:xfrm>
            <a:off x="584200" y="3962400"/>
            <a:ext cx="5577840" cy="276999"/>
          </a:xfrm>
          <a:noFill/>
        </p:spPr>
        <p:txBody>
          <a:bodyPr wrap="square" lIns="0" tIns="0" rIns="0" bIns="0">
            <a:spAutoFit/>
          </a:bodyPr>
          <a:lstStyle>
            <a:lvl1pPr marL="0" indent="0">
              <a:spcBef>
                <a:spcPts val="0"/>
              </a:spcBef>
              <a:buNone/>
              <a:defRPr lang="en-US" sz="18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pPr>
            <a:r>
              <a:rPr lang="en-US"/>
              <a:t>Speaker name or subtitle text</a:t>
            </a:r>
          </a:p>
        </p:txBody>
      </p:sp>
      <p:pic>
        <p:nvPicPr>
          <p:cNvPr id="7" name="MS logo white - EMF" descr="Microsoft logo white text version">
            <a:extLst>
              <a:ext uri="{FF2B5EF4-FFF2-40B4-BE49-F238E27FC236}">
                <a16:creationId xmlns:a16="http://schemas.microsoft.com/office/drawing/2014/main" id="{7402CA17-47CB-D841-851F-EAC4B87C209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108417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3290448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20024289"/>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64796058"/>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71061301"/>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7119868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6948192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52483149"/>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267372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5345545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9691919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Segoe Sans Display Semibold" pitchFamily="2" charset="0"/>
                <a:cs typeface="Segoe Sans Display Semibold"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76999"/>
          </a:xfrm>
          <a:noFill/>
        </p:spPr>
        <p:txBody>
          <a:bodyPr wrap="square" lIns="0" tIns="0" rIns="0" bIns="0">
            <a:spAutoFit/>
          </a:bodyPr>
          <a:lstStyle>
            <a:lvl1pPr marL="0" indent="0">
              <a:spcBef>
                <a:spcPts val="0"/>
              </a:spcBef>
              <a:buNone/>
              <a:defRPr sz="18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4FE235F-02A3-CF25-8716-2552AE8442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547450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9241485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4239197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3871465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9897492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596010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4497783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078988651"/>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81529394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38984505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7263504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6259412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09644543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Demo slide">
    <p:bg>
      <p:bgPr>
        <a:solidFill>
          <a:srgbClr val="2A446F"/>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30A553-BFB8-57D4-AE28-9398552BB451}"/>
              </a:ext>
            </a:extLst>
          </p:cNvPr>
          <p:cNvPicPr>
            <a:picLocks noChangeAspect="1"/>
          </p:cNvPicPr>
          <p:nvPr userDrawn="1"/>
        </p:nvPicPr>
        <p:blipFill>
          <a:blip r:embed="rId2"/>
          <a:srcRect/>
          <a:stretch/>
        </p:blipFill>
        <p:spPr>
          <a:xfrm>
            <a:off x="592" y="333"/>
            <a:ext cx="12190815" cy="6857333"/>
          </a:xfrm>
          <a:prstGeom prst="rect">
            <a:avLst/>
          </a:prstGeom>
        </p:spPr>
      </p:pic>
      <p:sp>
        <p:nvSpPr>
          <p:cNvPr id="2" name="Title 1"/>
          <p:cNvSpPr>
            <a:spLocks noGrp="1"/>
          </p:cNvSpPr>
          <p:nvPr>
            <p:ph type="title" hasCustomPrompt="1"/>
          </p:nvPr>
        </p:nvSpPr>
        <p:spPr>
          <a:xfrm>
            <a:off x="585216" y="2977823"/>
            <a:ext cx="62179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091F2C"/>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21792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rgbClr val="091F2C"/>
                </a:solidFill>
                <a:latin typeface="+mn-lt"/>
              </a:defRPr>
            </a:lvl1pPr>
          </a:lstStyle>
          <a:p>
            <a:pPr lvl="0"/>
            <a:r>
              <a:rPr lang="en-US"/>
              <a:t>Speaker name</a:t>
            </a:r>
          </a:p>
        </p:txBody>
      </p:sp>
    </p:spTree>
    <p:extLst>
      <p:ext uri="{BB962C8B-B14F-4D97-AF65-F5344CB8AC3E}">
        <p14:creationId xmlns:p14="http://schemas.microsoft.com/office/powerpoint/2010/main" val="13733687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718229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ection Title">
    <p:bg>
      <p:bgPr>
        <a:solidFill>
          <a:srgbClr val="2A446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13ECED-2129-6B62-31D3-80AD61D9A422}"/>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hasCustomPrompt="1"/>
          </p:nvPr>
        </p:nvSpPr>
        <p:spPr>
          <a:xfrm>
            <a:off x="585216" y="2980408"/>
            <a:ext cx="66751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091F2C"/>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803243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922925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5251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090361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34635387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959421760"/>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st pat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530C24-163F-15BF-3D01-A8CA8BF2688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2067525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328653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B78E58A-F050-2D4C-8CDE-EE12DA3AD33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008" y="0"/>
            <a:ext cx="12188991" cy="6858000"/>
          </a:xfrm>
          <a:prstGeom prst="rect">
            <a:avLst/>
          </a:prstGeom>
        </p:spPr>
      </p:pic>
      <p:pic>
        <p:nvPicPr>
          <p:cNvPr id="5" name="Picture 4" descr="A close up of a sign&#10;&#10;AI-generated content may be incorrect.">
            <a:extLst>
              <a:ext uri="{FF2B5EF4-FFF2-40B4-BE49-F238E27FC236}">
                <a16:creationId xmlns:a16="http://schemas.microsoft.com/office/drawing/2014/main" id="{8DBF2036-0A95-6172-2982-A3932BB20C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5465" y="2703056"/>
            <a:ext cx="3376457" cy="1514143"/>
          </a:xfrm>
          <a:prstGeom prst="rect">
            <a:avLst/>
          </a:prstGeom>
        </p:spPr>
      </p:pic>
      <p:pic>
        <p:nvPicPr>
          <p:cNvPr id="7" name="MS logo white - EMF" descr="Microsoft logo white text version">
            <a:extLst>
              <a:ext uri="{FF2B5EF4-FFF2-40B4-BE49-F238E27FC236}">
                <a16:creationId xmlns:a16="http://schemas.microsoft.com/office/drawing/2014/main" id="{0F892706-E514-9308-1054-E66D5F13054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133504455"/>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454093-2407-868E-D935-592C706F240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008" y="0"/>
            <a:ext cx="12188991" cy="6858000"/>
          </a:xfrm>
          <a:prstGeom prst="rect">
            <a:avLst/>
          </a:prstGeom>
        </p:spPr>
      </p:pic>
      <p:pic>
        <p:nvPicPr>
          <p:cNvPr id="4" name="MS logo white - EMF" descr="Microsoft logo white text version">
            <a:extLst>
              <a:ext uri="{FF2B5EF4-FFF2-40B4-BE49-F238E27FC236}">
                <a16:creationId xmlns:a16="http://schemas.microsoft.com/office/drawing/2014/main" id="{C92DC79C-790E-8B3B-3A8A-E29B953EF5B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bwMode="white">
          <a:xfrm>
            <a:off x="584200" y="2425780"/>
            <a:ext cx="5577840" cy="1107996"/>
          </a:xfrm>
          <a:noFill/>
        </p:spPr>
        <p:txBody>
          <a:bodyPr lIns="0" tIns="0" rIns="0" bIns="0" anchor="b" anchorCtr="0">
            <a:spAutoFit/>
          </a:bodyPr>
          <a:lstStyle>
            <a:lvl1pPr algn="l" defTabSz="932742" rtl="0" eaLnBrk="1" latinLnBrk="0" hangingPunct="1">
              <a:lnSpc>
                <a:spcPct val="100000"/>
              </a:lnSpc>
              <a:spcBef>
                <a:spcPct val="0"/>
              </a:spcBef>
              <a:buNone/>
              <a:defRPr lang="en-US" sz="4000" b="0" kern="1200" cap="none" spc="-50" baseline="0" dirty="0">
                <a:ln w="3175">
                  <a:noFill/>
                </a:ln>
                <a:solidFill>
                  <a:srgbClr val="FAE4A2"/>
                </a:solidFill>
                <a:effectLst/>
                <a:latin typeface="Segoe Sans Display Semibold" pitchFamily="2" charset="0"/>
                <a:ea typeface="+mn-ea"/>
                <a:cs typeface="Segoe Sans Display Semibold" pitchFamily="2" charset="0"/>
              </a:defRPr>
            </a:lvl1pPr>
          </a:lstStyle>
          <a:p>
            <a:pPr marL="0" marR="0" lvl="0" indent="0" algn="l" defTabSz="932742" rtl="0" eaLnBrk="1" fontAlgn="auto" latinLnBrk="0" hangingPunct="1">
              <a:lnSpc>
                <a:spcPct val="90000"/>
              </a:lnSpc>
              <a:spcBef>
                <a:spcPct val="0"/>
              </a:spcBef>
              <a:spcAft>
                <a:spcPts val="0"/>
              </a:spcAft>
              <a:buClrTx/>
              <a:buSzPct val="90000"/>
              <a:buFont typeface="Wingdings" panose="05000000000000000000" pitchFamily="2" charset="2"/>
              <a:buNone/>
              <a:tabLst/>
            </a:pPr>
            <a:r>
              <a:rPr lang="en-US"/>
              <a:t>Event name or presentation title </a:t>
            </a:r>
          </a:p>
        </p:txBody>
      </p:sp>
      <p:sp>
        <p:nvSpPr>
          <p:cNvPr id="5" name="Text Placeholder 4"/>
          <p:cNvSpPr>
            <a:spLocks noGrp="1"/>
          </p:cNvSpPr>
          <p:nvPr>
            <p:ph type="body" sz="quarter" idx="12" hasCustomPrompt="1"/>
          </p:nvPr>
        </p:nvSpPr>
        <p:spPr bwMode="white">
          <a:xfrm>
            <a:off x="584200" y="3962400"/>
            <a:ext cx="5577840" cy="276999"/>
          </a:xfrm>
          <a:noFill/>
        </p:spPr>
        <p:txBody>
          <a:bodyPr wrap="square" lIns="0" tIns="0" rIns="0" bIns="0">
            <a:spAutoFit/>
          </a:bodyPr>
          <a:lstStyle>
            <a:lvl1pPr marL="0" indent="0">
              <a:spcBef>
                <a:spcPts val="0"/>
              </a:spcBef>
              <a:buNone/>
              <a:defRPr sz="18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1453038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1545858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428714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2010085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785050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616298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7649939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441585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243286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3730220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053378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74245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46961060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05792471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02374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3994308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1524321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6813588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55339881"/>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5_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11920059"/>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19026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62294897"/>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6033510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6008756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0051253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4682987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6112316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0948049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127480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1773946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6039830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936578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1864517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2272803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3819037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gradFill>
              <a:gsLst>
                <a:gs pos="0">
                  <a:srgbClr val="73262F"/>
                </a:gs>
                <a:gs pos="100000">
                  <a:srgbClr val="2A446F"/>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702092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1948332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rgbClr val="E1D3C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43773656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Code Bottom">
    <p:bg>
      <p:bgPr>
        <a:solidFill>
          <a:srgbClr val="E1D3C7"/>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62833113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Code Top">
    <p:bg>
      <p:bgPr>
        <a:solidFill>
          <a:srgbClr val="E1D3C7"/>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2212784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Code Right side">
    <p:bg>
      <p:bgPr>
        <a:solidFill>
          <a:srgbClr val="E1D3C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53235290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Code Left sde">
    <p:bg>
      <p:bgPr>
        <a:solidFill>
          <a:srgbClr val="E1D3C7"/>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05602159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807CBEB8-AFEF-362F-CB36-DC00FA4C6C8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995862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bg2"/>
        </a:solidFill>
        <a:effectLst/>
      </p:bgPr>
    </p:bg>
    <p:spTree>
      <p:nvGrpSpPr>
        <p:cNvPr id="1" name=""/>
        <p:cNvGrpSpPr/>
        <p:nvPr/>
      </p:nvGrpSpPr>
      <p:grpSpPr>
        <a:xfrm>
          <a:off x="0" y="0"/>
          <a:ext cx="0" cy="0"/>
          <a:chOff x="0" y="0"/>
          <a:chExt cx="0" cy="0"/>
        </a:xfrm>
      </p:grpSpPr>
      <p:pic>
        <p:nvPicPr>
          <p:cNvPr id="4" name="Picture 3" descr="A group of colorful hexagons&#10;&#10;AI-generated content may be incorrect.">
            <a:extLst>
              <a:ext uri="{FF2B5EF4-FFF2-40B4-BE49-F238E27FC236}">
                <a16:creationId xmlns:a16="http://schemas.microsoft.com/office/drawing/2014/main" id="{C459F199-2A2D-6CE7-FD4F-C67A96274D7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85216" y="2977823"/>
            <a:ext cx="62179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FAE4A2"/>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21792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0724926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Demo slide 2">
    <p:bg>
      <p:bgPr>
        <a:solidFill>
          <a:srgbClr val="E1D3C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0467018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Section Title">
    <p:bg>
      <p:bgPr>
        <a:solidFill>
          <a:srgbClr val="091F2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94023B5-FCD6-2A9F-A834-F37F4443903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008" y="1693"/>
            <a:ext cx="12188991" cy="6854614"/>
          </a:xfrm>
          <a:prstGeom prst="rect">
            <a:avLst/>
          </a:prstGeom>
        </p:spPr>
      </p:pic>
      <p:sp>
        <p:nvSpPr>
          <p:cNvPr id="2" name="Title 1"/>
          <p:cNvSpPr>
            <a:spLocks noGrp="1"/>
          </p:cNvSpPr>
          <p:nvPr>
            <p:ph type="title" hasCustomPrompt="1"/>
          </p:nvPr>
        </p:nvSpPr>
        <p:spPr>
          <a:xfrm>
            <a:off x="585216" y="2980408"/>
            <a:ext cx="66751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FAE4A2"/>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3819301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Section Title 2">
    <p:bg>
      <p:bgPr>
        <a:solidFill>
          <a:srgbClr val="E1D3C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9332187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772238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2931764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71813614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st pat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530C24-163F-15BF-3D01-A8CA8BF2688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2496109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9" Type="http://schemas.openxmlformats.org/officeDocument/2006/relationships/slideLayout" Target="../slideLayouts/slideLayout88.xml"/><Relationship Id="rId21" Type="http://schemas.openxmlformats.org/officeDocument/2006/relationships/slideLayout" Target="../slideLayouts/slideLayout70.xml"/><Relationship Id="rId34" Type="http://schemas.openxmlformats.org/officeDocument/2006/relationships/slideLayout" Target="../slideLayouts/slideLayout83.xml"/><Relationship Id="rId42" Type="http://schemas.openxmlformats.org/officeDocument/2006/relationships/slideLayout" Target="../slideLayouts/slideLayout91.xml"/><Relationship Id="rId47" Type="http://schemas.openxmlformats.org/officeDocument/2006/relationships/slideLayout" Target="../slideLayouts/slideLayout96.xml"/><Relationship Id="rId50" Type="http://schemas.openxmlformats.org/officeDocument/2006/relationships/image" Target="../media/image42.png"/><Relationship Id="rId7" Type="http://schemas.openxmlformats.org/officeDocument/2006/relationships/slideLayout" Target="../slideLayouts/slideLayout5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9" Type="http://schemas.openxmlformats.org/officeDocument/2006/relationships/slideLayout" Target="../slideLayouts/slideLayout78.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32" Type="http://schemas.openxmlformats.org/officeDocument/2006/relationships/slideLayout" Target="../slideLayouts/slideLayout81.xml"/><Relationship Id="rId37" Type="http://schemas.openxmlformats.org/officeDocument/2006/relationships/slideLayout" Target="../slideLayouts/slideLayout86.xml"/><Relationship Id="rId40" Type="http://schemas.openxmlformats.org/officeDocument/2006/relationships/slideLayout" Target="../slideLayouts/slideLayout89.xml"/><Relationship Id="rId45" Type="http://schemas.openxmlformats.org/officeDocument/2006/relationships/slideLayout" Target="../slideLayouts/slideLayout94.xml"/><Relationship Id="rId53" Type="http://schemas.openxmlformats.org/officeDocument/2006/relationships/image" Target="../media/image2.svg"/><Relationship Id="rId5" Type="http://schemas.openxmlformats.org/officeDocument/2006/relationships/slideLayout" Target="../slideLayouts/slideLayout54.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31" Type="http://schemas.openxmlformats.org/officeDocument/2006/relationships/slideLayout" Target="../slideLayouts/slideLayout80.xml"/><Relationship Id="rId44" Type="http://schemas.openxmlformats.org/officeDocument/2006/relationships/slideLayout" Target="../slideLayouts/slideLayout93.xml"/><Relationship Id="rId52" Type="http://schemas.openxmlformats.org/officeDocument/2006/relationships/image" Target="../media/image1.png"/><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 Id="rId35" Type="http://schemas.openxmlformats.org/officeDocument/2006/relationships/slideLayout" Target="../slideLayouts/slideLayout84.xml"/><Relationship Id="rId43" Type="http://schemas.openxmlformats.org/officeDocument/2006/relationships/slideLayout" Target="../slideLayouts/slideLayout92.xml"/><Relationship Id="rId48" Type="http://schemas.openxmlformats.org/officeDocument/2006/relationships/slideLayout" Target="../slideLayouts/slideLayout97.xml"/><Relationship Id="rId8" Type="http://schemas.openxmlformats.org/officeDocument/2006/relationships/slideLayout" Target="../slideLayouts/slideLayout57.xml"/><Relationship Id="rId51" Type="http://schemas.openxmlformats.org/officeDocument/2006/relationships/image" Target="../media/image43.svg"/><Relationship Id="rId3" Type="http://schemas.openxmlformats.org/officeDocument/2006/relationships/slideLayout" Target="../slideLayouts/slideLayout52.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33" Type="http://schemas.openxmlformats.org/officeDocument/2006/relationships/slideLayout" Target="../slideLayouts/slideLayout82.xml"/><Relationship Id="rId38" Type="http://schemas.openxmlformats.org/officeDocument/2006/relationships/slideLayout" Target="../slideLayouts/slideLayout87.xml"/><Relationship Id="rId46" Type="http://schemas.openxmlformats.org/officeDocument/2006/relationships/slideLayout" Target="../slideLayouts/slideLayout95.xml"/><Relationship Id="rId20" Type="http://schemas.openxmlformats.org/officeDocument/2006/relationships/slideLayout" Target="../slideLayouts/slideLayout69.xml"/><Relationship Id="rId41" Type="http://schemas.openxmlformats.org/officeDocument/2006/relationships/slideLayout" Target="../slideLayouts/slideLayout90.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36" Type="http://schemas.openxmlformats.org/officeDocument/2006/relationships/slideLayout" Target="../slideLayouts/slideLayout85.xml"/><Relationship Id="rId4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51">
            <a:extLst>
              <a:ext uri="{96DAC541-7B7A-43D3-8B79-37D633B846F1}">
                <asvg:svgBlip xmlns:asvg="http://schemas.microsoft.com/office/drawing/2016/SVG/main" r:embed="rId52"/>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974389268"/>
      </p:ext>
    </p:extLst>
  </p:cSld>
  <p:clrMap bg1="dk1" tx1="lt1" bg2="dk2" tx2="lt2" accent1="accent1" accent2="accent2" accent3="accent3" accent4="accent4" accent5="accent5" accent6="accent6" hlink="hlink" folHlink="folHlink"/>
  <p:sldLayoutIdLst>
    <p:sldLayoutId id="2147486126" r:id="rId1"/>
    <p:sldLayoutId id="2147486127" r:id="rId2"/>
    <p:sldLayoutId id="2147486128" r:id="rId3"/>
    <p:sldLayoutId id="2147486129" r:id="rId4"/>
    <p:sldLayoutId id="2147486130" r:id="rId5"/>
    <p:sldLayoutId id="2147486131" r:id="rId6"/>
    <p:sldLayoutId id="2147486132" r:id="rId7"/>
    <p:sldLayoutId id="2147486133" r:id="rId8"/>
    <p:sldLayoutId id="2147486134" r:id="rId9"/>
    <p:sldLayoutId id="2147486135" r:id="rId10"/>
    <p:sldLayoutId id="2147486136" r:id="rId11"/>
    <p:sldLayoutId id="2147486137" r:id="rId12"/>
    <p:sldLayoutId id="2147486138" r:id="rId13"/>
    <p:sldLayoutId id="2147486139" r:id="rId14"/>
    <p:sldLayoutId id="2147486140" r:id="rId15"/>
    <p:sldLayoutId id="2147486141" r:id="rId16"/>
    <p:sldLayoutId id="2147486142" r:id="rId17"/>
    <p:sldLayoutId id="2147486143" r:id="rId18"/>
    <p:sldLayoutId id="2147486144" r:id="rId19"/>
    <p:sldLayoutId id="2147486145" r:id="rId20"/>
    <p:sldLayoutId id="2147486146" r:id="rId21"/>
    <p:sldLayoutId id="2147486147" r:id="rId22"/>
    <p:sldLayoutId id="2147486148" r:id="rId23"/>
    <p:sldLayoutId id="2147486149" r:id="rId24"/>
    <p:sldLayoutId id="2147486150" r:id="rId25"/>
    <p:sldLayoutId id="2147486151" r:id="rId26"/>
    <p:sldLayoutId id="2147486152" r:id="rId27"/>
    <p:sldLayoutId id="2147486153" r:id="rId28"/>
    <p:sldLayoutId id="2147486154" r:id="rId29"/>
    <p:sldLayoutId id="2147486155" r:id="rId30"/>
    <p:sldLayoutId id="2147486156" r:id="rId31"/>
    <p:sldLayoutId id="2147486157" r:id="rId32"/>
    <p:sldLayoutId id="2147486158" r:id="rId33"/>
    <p:sldLayoutId id="2147486159" r:id="rId34"/>
    <p:sldLayoutId id="2147486160" r:id="rId35"/>
    <p:sldLayoutId id="2147486161" r:id="rId36"/>
    <p:sldLayoutId id="2147486162" r:id="rId37"/>
    <p:sldLayoutId id="2147486163" r:id="rId38"/>
    <p:sldLayoutId id="2147486164" r:id="rId39"/>
    <p:sldLayoutId id="2147486165" r:id="rId40"/>
    <p:sldLayoutId id="2147486166" r:id="rId41"/>
    <p:sldLayoutId id="2147486167" r:id="rId42"/>
    <p:sldLayoutId id="2147486168" r:id="rId43"/>
    <p:sldLayoutId id="2147486169" r:id="rId44"/>
    <p:sldLayoutId id="2147486170" r:id="rId45"/>
    <p:sldLayoutId id="2147486171" r:id="rId46"/>
    <p:sldLayoutId id="2147486172" r:id="rId47"/>
    <p:sldLayoutId id="2147486173" r:id="rId48"/>
    <p:sldLayoutId id="2147486174" r:id="rId49"/>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50">
            <a:lum/>
            <a:extLst>
              <a:ext uri="{96DAC541-7B7A-43D3-8B79-37D633B846F1}">
                <asvg:svgBlip xmlns:asvg="http://schemas.microsoft.com/office/drawing/2016/SVG/main" r:embed="rId51"/>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52">
            <a:extLst>
              <a:ext uri="{96DAC541-7B7A-43D3-8B79-37D633B846F1}">
                <asvg:svgBlip xmlns:asvg="http://schemas.microsoft.com/office/drawing/2016/SVG/main" r:embed="rId53"/>
              </a:ext>
            </a:extLst>
          </a:blip>
          <a:srcRect/>
          <a:stretch/>
        </p:blipFill>
        <p:spPr>
          <a:xfrm rot="5400000">
            <a:off x="9509919" y="2743200"/>
            <a:ext cx="6858000" cy="1371600"/>
          </a:xfrm>
          <a:prstGeom prst="rect">
            <a:avLst/>
          </a:prstGeom>
        </p:spPr>
      </p:pic>
      <p:grpSp>
        <p:nvGrpSpPr>
          <p:cNvPr id="253" name="Group 252">
            <a:extLst>
              <a:ext uri="{FF2B5EF4-FFF2-40B4-BE49-F238E27FC236}">
                <a16:creationId xmlns:a16="http://schemas.microsoft.com/office/drawing/2014/main" id="{1A9934A0-ED63-83B8-8A45-2955726BAE72}"/>
              </a:ext>
            </a:extLst>
          </p:cNvPr>
          <p:cNvGrpSpPr/>
          <p:nvPr userDrawn="1"/>
        </p:nvGrpSpPr>
        <p:grpSpPr>
          <a:xfrm>
            <a:off x="13785819" y="4641814"/>
            <a:ext cx="932688" cy="1999554"/>
            <a:chOff x="13785819" y="4641814"/>
            <a:chExt cx="932688" cy="1999554"/>
          </a:xfrm>
        </p:grpSpPr>
        <p:sp>
          <p:nvSpPr>
            <p:cNvPr id="132" name="TextBox 131">
              <a:extLst>
                <a:ext uri="{FF2B5EF4-FFF2-40B4-BE49-F238E27FC236}">
                  <a16:creationId xmlns:a16="http://schemas.microsoft.com/office/drawing/2014/main" id="{99215BFE-65EE-0FED-3EA1-090FF776F7F9}"/>
                </a:ext>
              </a:extLst>
            </p:cNvPr>
            <p:cNvSpPr txBox="1"/>
            <p:nvPr/>
          </p:nvSpPr>
          <p:spPr>
            <a:xfrm>
              <a:off x="13785819" y="4641814"/>
              <a:ext cx="365760" cy="366254"/>
            </a:xfrm>
            <a:prstGeom prst="rect">
              <a:avLst/>
            </a:prstGeom>
            <a:noFill/>
          </p:spPr>
          <p:txBody>
            <a:bodyPr wrap="square" lIns="0" tIns="0" rIns="0" bIns="256032" rtlCol="0" anchor="b" anchorCtr="0">
              <a:spAutoFit/>
            </a:bodyPr>
            <a:lstStyle/>
            <a:p>
              <a:r>
                <a:rPr lang="en-US" sz="700" b="1">
                  <a:ln w="3175">
                    <a:noFill/>
                  </a:ln>
                  <a:gradFill>
                    <a:gsLst>
                      <a:gs pos="9174">
                        <a:schemeClr val="tx1"/>
                      </a:gs>
                      <a:gs pos="42000">
                        <a:schemeClr val="tx1"/>
                      </a:gs>
                    </a:gsLst>
                    <a:path path="circle">
                      <a:fillToRect l="100000" t="100000"/>
                    </a:path>
                  </a:gradFill>
                  <a:latin typeface="Segoe UI Variable Display Semibold" pitchFamily="2" charset="0"/>
                  <a:cs typeface="Segoe UI" pitchFamily="34" charset="0"/>
                </a:rPr>
                <a:t>Theme 6</a:t>
              </a:r>
            </a:p>
          </p:txBody>
        </p:sp>
        <p:sp>
          <p:nvSpPr>
            <p:cNvPr id="133" name="TextBox 132">
              <a:extLst>
                <a:ext uri="{FF2B5EF4-FFF2-40B4-BE49-F238E27FC236}">
                  <a16:creationId xmlns:a16="http://schemas.microsoft.com/office/drawing/2014/main" id="{6011E263-3A6D-604A-AC4E-0BC2FE23D0D5}"/>
                </a:ext>
              </a:extLst>
            </p:cNvPr>
            <p:cNvSpPr txBox="1"/>
            <p:nvPr/>
          </p:nvSpPr>
          <p:spPr>
            <a:xfrm>
              <a:off x="13785819" y="5052105"/>
              <a:ext cx="731520" cy="366254"/>
            </a:xfrm>
            <a:prstGeom prst="rect">
              <a:avLst/>
            </a:prstGeom>
            <a:noFill/>
          </p:spPr>
          <p:txBody>
            <a:bodyPr wrap="square" lIns="0" tIns="0" rIns="0" bIns="256032" rtlCol="0" anchor="b" anchorCtr="0">
              <a:spAutoFit/>
            </a:bodyPr>
            <a:lstStyle>
              <a:defPPr>
                <a:defRPr lang="en-US"/>
              </a:defPPr>
              <a:lvl1pPr>
                <a:defRPr sz="700" b="1">
                  <a:ln w="3175">
                    <a:noFill/>
                  </a:ln>
                  <a:gradFill>
                    <a:gsLst>
                      <a:gs pos="9174">
                        <a:schemeClr val="tx1"/>
                      </a:gs>
                      <a:gs pos="42000">
                        <a:schemeClr val="tx1"/>
                      </a:gs>
                    </a:gsLst>
                    <a:path path="circle">
                      <a:fillToRect l="100000" t="100000"/>
                    </a:path>
                  </a:gradFill>
                  <a:latin typeface="Segoe UI Variable Display Semibold" pitchFamily="2" charset="0"/>
                  <a:cs typeface="Segoe UI" pitchFamily="34" charset="0"/>
                </a:defRPr>
              </a:lvl1pPr>
            </a:lstStyle>
            <a:p>
              <a:r>
                <a:rPr lang="en-US"/>
                <a:t>Colored header</a:t>
              </a:r>
            </a:p>
          </p:txBody>
        </p:sp>
        <p:sp>
          <p:nvSpPr>
            <p:cNvPr id="134" name="TextBox 133">
              <a:extLst>
                <a:ext uri="{FF2B5EF4-FFF2-40B4-BE49-F238E27FC236}">
                  <a16:creationId xmlns:a16="http://schemas.microsoft.com/office/drawing/2014/main" id="{DAFC3F51-4BF7-B4DC-486C-029A50C3FE6D}"/>
                </a:ext>
                <a:ext uri="{C183D7F6-B498-43B3-948B-1728B52AA6E4}">
                  <adec:decorative xmlns:adec="http://schemas.microsoft.com/office/drawing/2017/decorative" val="1"/>
                </a:ext>
              </a:extLst>
            </p:cNvPr>
            <p:cNvSpPr txBox="1">
              <a:spLocks/>
            </p:cNvSpPr>
            <p:nvPr/>
          </p:nvSpPr>
          <p:spPr>
            <a:xfrm>
              <a:off x="13785819" y="5176703"/>
              <a:ext cx="457200" cy="241657"/>
            </a:xfrm>
            <a:prstGeom prst="rect">
              <a:avLst/>
            </a:prstGeom>
            <a:solidFill>
              <a:srgbClr val="152237"/>
            </a:solidFill>
            <a:ln>
              <a:noFill/>
            </a:ln>
          </p:spPr>
          <p:txBody>
            <a:bodyPr wrap="square" lIns="91440" tIns="0" rIns="0" bIns="9144" rtlCol="0" anchor="ctr" anchorCtr="0">
              <a:noAutofit/>
            </a:bodyPr>
            <a:lstStyle>
              <a:defPPr>
                <a:defRPr lang="en-US"/>
              </a:defPPr>
              <a:lvl1pPr algn="ctr" defTabSz="2275850" fontAlgn="base">
                <a:spcBef>
                  <a:spcPct val="0"/>
                </a:spcBef>
                <a:spcAft>
                  <a:spcPct val="0"/>
                </a:spcAft>
                <a:tabLst>
                  <a:tab pos="3701239" algn="l"/>
                </a:tabLst>
                <a:defRPr sz="6000" b="1">
                  <a:ln w="3175">
                    <a:noFill/>
                  </a:ln>
                  <a:gradFill>
                    <a:gsLst>
                      <a:gs pos="53147">
                        <a:srgbClr val="FFFFFF"/>
                      </a:gs>
                      <a:gs pos="28000">
                        <a:srgbClr val="FFFFFF"/>
                      </a:gs>
                    </a:gsLst>
                    <a:path path="circle">
                      <a:fillToRect l="100000" b="100000"/>
                    </a:path>
                  </a:gradFill>
                  <a:latin typeface="Segoe UI Variable Display Semib" pitchFamily="2" charset="0"/>
                  <a:cs typeface="Segoe UI" pitchFamily="34" charset="0"/>
                </a:defRPr>
              </a:lvl1pPr>
              <a:lvl2pPr marL="0" lvl="1" defTabSz="932780">
                <a:spcBef>
                  <a:spcPct val="20000"/>
                </a:spcBef>
                <a:buSzPct val="90000"/>
                <a:defRPr sz="900" b="1">
                  <a:ln w="3175">
                    <a:noFill/>
                  </a:ln>
                  <a:gradFill>
                    <a:gsLst>
                      <a:gs pos="90826">
                        <a:srgbClr val="FFFFFF"/>
                      </a:gs>
                      <a:gs pos="65000">
                        <a:srgbClr val="FFFFFF"/>
                      </a:gs>
                    </a:gsLst>
                    <a:path path="circle">
                      <a:fillToRect l="100000" t="100000"/>
                    </a:path>
                  </a:gradFill>
                  <a:latin typeface="Segoe UI Variable Display Semibold" pitchFamily="2" charset="0"/>
                  <a:cs typeface="Segoe UI" pitchFamily="34" charset="0"/>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1"/>
              <a:endParaRPr lang="en-CA"/>
            </a:p>
          </p:txBody>
        </p:sp>
        <p:sp>
          <p:nvSpPr>
            <p:cNvPr id="135" name="TextBox 134">
              <a:extLst>
                <a:ext uri="{FF2B5EF4-FFF2-40B4-BE49-F238E27FC236}">
                  <a16:creationId xmlns:a16="http://schemas.microsoft.com/office/drawing/2014/main" id="{693B2FFC-63A6-574E-CDCF-C1D8BD98E48A}"/>
                </a:ext>
                <a:ext uri="{C183D7F6-B498-43B3-948B-1728B52AA6E4}">
                  <adec:decorative xmlns:adec="http://schemas.microsoft.com/office/drawing/2017/decorative" val="1"/>
                </a:ext>
              </a:extLst>
            </p:cNvPr>
            <p:cNvSpPr txBox="1">
              <a:spLocks/>
            </p:cNvSpPr>
            <p:nvPr/>
          </p:nvSpPr>
          <p:spPr>
            <a:xfrm flipH="1">
              <a:off x="13785819" y="5176703"/>
              <a:ext cx="457200" cy="241657"/>
            </a:xfrm>
            <a:prstGeom prst="rtTriangle">
              <a:avLst/>
            </a:prstGeom>
            <a:solidFill>
              <a:srgbClr val="A9D5ED"/>
            </a:solidFill>
            <a:ln>
              <a:noFill/>
            </a:ln>
          </p:spPr>
          <p:txBody>
            <a:bodyPr wrap="square" lIns="45720" tIns="18288" rIns="0" bIns="0" rtlCol="0" anchor="t" anchorCtr="0">
              <a:noAutofit/>
            </a:bodyPr>
            <a:lstStyle>
              <a:defPPr>
                <a:defRPr lang="en-US"/>
              </a:defPPr>
              <a:lvl1pPr algn="ctr" defTabSz="2275850" fontAlgn="base">
                <a:spcBef>
                  <a:spcPct val="0"/>
                </a:spcBef>
                <a:spcAft>
                  <a:spcPct val="0"/>
                </a:spcAft>
                <a:tabLst>
                  <a:tab pos="3701239" algn="l"/>
                </a:tabLst>
                <a:defRPr sz="6000" b="1">
                  <a:ln w="3175">
                    <a:noFill/>
                  </a:ln>
                  <a:gradFill>
                    <a:gsLst>
                      <a:gs pos="53147">
                        <a:srgbClr val="FFFFFF"/>
                      </a:gs>
                      <a:gs pos="28000">
                        <a:srgbClr val="FFFFFF"/>
                      </a:gs>
                    </a:gsLst>
                    <a:path path="circle">
                      <a:fillToRect l="100000" b="100000"/>
                    </a:path>
                  </a:gradFill>
                  <a:latin typeface="Segoe UI Variable Display Semib" pitchFamily="2" charset="0"/>
                  <a:cs typeface="Segoe UI" pitchFamily="34" charset="0"/>
                </a:defRPr>
              </a:lvl1pPr>
              <a:lvl2pPr marL="0" marR="0" lvl="1" indent="0" defTabSz="932780" fontAlgn="auto">
                <a:lnSpc>
                  <a:spcPct val="100000"/>
                </a:lnSpc>
                <a:spcBef>
                  <a:spcPct val="20000"/>
                </a:spcBef>
                <a:spcAft>
                  <a:spcPts val="0"/>
                </a:spcAft>
                <a:buClrTx/>
                <a:buSzPct val="90000"/>
                <a:buFontTx/>
                <a:buNone/>
                <a:tabLst/>
                <a:defRPr sz="600" b="1">
                  <a:ln w="3175">
                    <a:noFill/>
                  </a:ln>
                  <a:gradFill>
                    <a:gsLst>
                      <a:gs pos="90826">
                        <a:srgbClr val="FFFFFF"/>
                      </a:gs>
                      <a:gs pos="65000">
                        <a:srgbClr val="FFFFFF"/>
                      </a:gs>
                    </a:gsLst>
                    <a:path path="circle">
                      <a:fillToRect l="100000" t="100000"/>
                    </a:path>
                  </a:gradFill>
                  <a:latin typeface="Segoe UI Variable Display Semibold" pitchFamily="2" charset="0"/>
                  <a:cs typeface="Segoe UI" pitchFamily="34" charset="0"/>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1"/>
              <a:endParaRPr lang="en-CA"/>
            </a:p>
          </p:txBody>
        </p:sp>
        <p:sp>
          <p:nvSpPr>
            <p:cNvPr id="136" name="TextBox 135">
              <a:extLst>
                <a:ext uri="{FF2B5EF4-FFF2-40B4-BE49-F238E27FC236}">
                  <a16:creationId xmlns:a16="http://schemas.microsoft.com/office/drawing/2014/main" id="{AE56A1A4-6835-9145-03D7-B066FE1EF121}"/>
                </a:ext>
              </a:extLst>
            </p:cNvPr>
            <p:cNvSpPr txBox="1"/>
            <p:nvPr/>
          </p:nvSpPr>
          <p:spPr>
            <a:xfrm>
              <a:off x="13785819" y="5458465"/>
              <a:ext cx="546261" cy="366254"/>
            </a:xfrm>
            <a:prstGeom prst="rect">
              <a:avLst/>
            </a:prstGeom>
            <a:noFill/>
          </p:spPr>
          <p:txBody>
            <a:bodyPr wrap="square" lIns="0" tIns="0" rIns="0" bIns="256032" rtlCol="0" anchor="b" anchorCtr="0">
              <a:spAutoFit/>
            </a:bodyPr>
            <a:lstStyle>
              <a:defPPr>
                <a:defRPr lang="en-US"/>
              </a:defPPr>
              <a:lvl1pPr>
                <a:defRPr sz="700" b="1">
                  <a:ln w="3175">
                    <a:noFill/>
                  </a:ln>
                  <a:gradFill>
                    <a:gsLst>
                      <a:gs pos="9174">
                        <a:schemeClr val="tx1"/>
                      </a:gs>
                      <a:gs pos="42000">
                        <a:schemeClr val="tx1"/>
                      </a:gs>
                    </a:gsLst>
                    <a:path path="circle">
                      <a:fillToRect l="100000" t="100000"/>
                    </a:path>
                  </a:gradFill>
                  <a:latin typeface="Segoe UI Variable Display Semibold" pitchFamily="2" charset="0"/>
                  <a:cs typeface="Segoe UI" pitchFamily="34" charset="0"/>
                </a:defRPr>
              </a:lvl1pPr>
            </a:lstStyle>
            <a:p>
              <a:r>
                <a:rPr lang="en-US"/>
                <a:t>Container</a:t>
              </a:r>
            </a:p>
          </p:txBody>
        </p:sp>
        <p:sp>
          <p:nvSpPr>
            <p:cNvPr id="137" name="TextBox 136">
              <a:extLst>
                <a:ext uri="{FF2B5EF4-FFF2-40B4-BE49-F238E27FC236}">
                  <a16:creationId xmlns:a16="http://schemas.microsoft.com/office/drawing/2014/main" id="{B9B1AC30-474B-A703-7ACE-157AF3EA921E}"/>
                </a:ext>
                <a:ext uri="{C183D7F6-B498-43B3-948B-1728B52AA6E4}">
                  <adec:decorative xmlns:adec="http://schemas.microsoft.com/office/drawing/2017/decorative" val="1"/>
                </a:ext>
              </a:extLst>
            </p:cNvPr>
            <p:cNvSpPr txBox="1">
              <a:spLocks/>
            </p:cNvSpPr>
            <p:nvPr/>
          </p:nvSpPr>
          <p:spPr>
            <a:xfrm>
              <a:off x="13785819" y="5583062"/>
              <a:ext cx="457200" cy="241657"/>
            </a:xfrm>
            <a:prstGeom prst="rect">
              <a:avLst/>
            </a:prstGeom>
            <a:solidFill>
              <a:srgbClr val="2A446F"/>
            </a:solidFill>
            <a:ln>
              <a:noFill/>
            </a:ln>
          </p:spPr>
          <p:txBody>
            <a:bodyPr wrap="square" lIns="45720" tIns="18288" rIns="0" bIns="0" rtlCol="0" anchor="t" anchorCtr="0">
              <a:noAutofit/>
            </a:bodyPr>
            <a:lstStyle>
              <a:defPPr>
                <a:defRPr lang="en-US"/>
              </a:defPPr>
              <a:lvl1pPr algn="ctr" defTabSz="2275850" fontAlgn="base">
                <a:spcBef>
                  <a:spcPct val="0"/>
                </a:spcBef>
                <a:spcAft>
                  <a:spcPct val="0"/>
                </a:spcAft>
                <a:tabLst>
                  <a:tab pos="3701239" algn="l"/>
                </a:tabLst>
                <a:defRPr sz="6000" b="1">
                  <a:ln w="3175">
                    <a:noFill/>
                  </a:ln>
                  <a:gradFill>
                    <a:gsLst>
                      <a:gs pos="53147">
                        <a:srgbClr val="FFFFFF"/>
                      </a:gs>
                      <a:gs pos="28000">
                        <a:srgbClr val="FFFFFF"/>
                      </a:gs>
                    </a:gsLst>
                    <a:path path="circle">
                      <a:fillToRect l="100000" b="100000"/>
                    </a:path>
                  </a:gradFill>
                  <a:latin typeface="Segoe UI Variable Display Semib" pitchFamily="2" charset="0"/>
                  <a:cs typeface="Segoe UI" pitchFamily="34" charset="0"/>
                </a:defRPr>
              </a:lvl1pPr>
              <a:lvl2pPr marL="0" lvl="1" defTabSz="932780">
                <a:spcBef>
                  <a:spcPct val="20000"/>
                </a:spcBef>
                <a:buSzPct val="90000"/>
                <a:defRPr sz="600" b="1">
                  <a:ln w="3175">
                    <a:noFill/>
                  </a:ln>
                  <a:gradFill>
                    <a:gsLst>
                      <a:gs pos="9174">
                        <a:schemeClr val="tx1"/>
                      </a:gs>
                      <a:gs pos="42000">
                        <a:schemeClr val="tx1"/>
                      </a:gs>
                    </a:gsLst>
                    <a:path path="circle">
                      <a:fillToRect l="100000" t="100000"/>
                    </a:path>
                  </a:gradFill>
                  <a:latin typeface="Segoe UI Variable Display Semibold" pitchFamily="2" charset="0"/>
                  <a:cs typeface="Segoe UI" pitchFamily="34" charset="0"/>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1"/>
              <a:endParaRPr lang="en-CA"/>
            </a:p>
          </p:txBody>
        </p:sp>
        <p:sp>
          <p:nvSpPr>
            <p:cNvPr id="138" name="TextBox 137">
              <a:extLst>
                <a:ext uri="{FF2B5EF4-FFF2-40B4-BE49-F238E27FC236}">
                  <a16:creationId xmlns:a16="http://schemas.microsoft.com/office/drawing/2014/main" id="{0C5686F6-0E3C-296C-D0D7-33F55F829D1C}"/>
                </a:ext>
                <a:ext uri="{C183D7F6-B498-43B3-948B-1728B52AA6E4}">
                  <adec:decorative xmlns:adec="http://schemas.microsoft.com/office/drawing/2017/decorative" val="1"/>
                </a:ext>
              </a:extLst>
            </p:cNvPr>
            <p:cNvSpPr txBox="1">
              <a:spLocks/>
            </p:cNvSpPr>
            <p:nvPr/>
          </p:nvSpPr>
          <p:spPr>
            <a:xfrm>
              <a:off x="14261307" y="5583062"/>
              <a:ext cx="457200" cy="241657"/>
            </a:xfrm>
            <a:prstGeom prst="rect">
              <a:avLst/>
            </a:prstGeom>
            <a:solidFill>
              <a:srgbClr val="73262F"/>
            </a:solidFill>
            <a:ln>
              <a:noFill/>
            </a:ln>
          </p:spPr>
          <p:txBody>
            <a:bodyPr wrap="square" lIns="45720" tIns="18288" rIns="0" bIns="0" rtlCol="0" anchor="t" anchorCtr="0">
              <a:noAutofit/>
            </a:bodyPr>
            <a:lstStyle>
              <a:defPPr>
                <a:defRPr lang="en-US"/>
              </a:defPPr>
              <a:lvl1pPr algn="ctr" defTabSz="2275850" fontAlgn="base">
                <a:spcBef>
                  <a:spcPct val="0"/>
                </a:spcBef>
                <a:spcAft>
                  <a:spcPct val="0"/>
                </a:spcAft>
                <a:tabLst>
                  <a:tab pos="3701239" algn="l"/>
                </a:tabLst>
                <a:defRPr sz="6000" b="1">
                  <a:ln w="3175">
                    <a:noFill/>
                  </a:ln>
                  <a:gradFill>
                    <a:gsLst>
                      <a:gs pos="53147">
                        <a:srgbClr val="FFFFFF"/>
                      </a:gs>
                      <a:gs pos="28000">
                        <a:srgbClr val="FFFFFF"/>
                      </a:gs>
                    </a:gsLst>
                    <a:path path="circle">
                      <a:fillToRect l="100000" b="100000"/>
                    </a:path>
                  </a:gradFill>
                  <a:latin typeface="Segoe UI Variable Display Semib" pitchFamily="2" charset="0"/>
                  <a:cs typeface="Segoe UI" pitchFamily="34" charset="0"/>
                </a:defRPr>
              </a:lvl1pPr>
              <a:lvl2pPr marL="0" lvl="1" defTabSz="932780">
                <a:spcBef>
                  <a:spcPct val="20000"/>
                </a:spcBef>
                <a:buSzPct val="90000"/>
                <a:defRPr sz="600" b="1">
                  <a:ln w="3175">
                    <a:noFill/>
                  </a:ln>
                  <a:gradFill>
                    <a:gsLst>
                      <a:gs pos="9174">
                        <a:schemeClr val="tx1"/>
                      </a:gs>
                      <a:gs pos="42000">
                        <a:schemeClr val="tx1"/>
                      </a:gs>
                    </a:gsLst>
                    <a:path path="circle">
                      <a:fillToRect l="100000" t="100000"/>
                    </a:path>
                  </a:gradFill>
                  <a:latin typeface="Segoe UI Variable Display Semibold" pitchFamily="2" charset="0"/>
                  <a:cs typeface="Segoe UI" pitchFamily="34" charset="0"/>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1"/>
              <a:endParaRPr lang="en-CA"/>
            </a:p>
          </p:txBody>
        </p:sp>
        <p:sp>
          <p:nvSpPr>
            <p:cNvPr id="139" name="TextBox 138">
              <a:extLst>
                <a:ext uri="{FF2B5EF4-FFF2-40B4-BE49-F238E27FC236}">
                  <a16:creationId xmlns:a16="http://schemas.microsoft.com/office/drawing/2014/main" id="{97FB6DDC-716F-6BEC-FA45-2AD48CA777A9}"/>
                </a:ext>
                <a:ext uri="{C183D7F6-B498-43B3-948B-1728B52AA6E4}">
                  <adec:decorative xmlns:adec="http://schemas.microsoft.com/office/drawing/2017/decorative" val="1"/>
                </a:ext>
              </a:extLst>
            </p:cNvPr>
            <p:cNvSpPr txBox="1">
              <a:spLocks/>
            </p:cNvSpPr>
            <p:nvPr/>
          </p:nvSpPr>
          <p:spPr>
            <a:xfrm flipH="1">
              <a:off x="14261307" y="5583062"/>
              <a:ext cx="457200" cy="241657"/>
            </a:xfrm>
            <a:prstGeom prst="rtTriangle">
              <a:avLst/>
            </a:prstGeom>
            <a:solidFill>
              <a:srgbClr val="FFECEE"/>
            </a:solidFill>
            <a:ln>
              <a:noFill/>
            </a:ln>
          </p:spPr>
          <p:txBody>
            <a:bodyPr wrap="square" lIns="91440" tIns="0" rIns="0" bIns="9144" rtlCol="0" anchor="ctr" anchorCtr="0">
              <a:noAutofit/>
            </a:bodyPr>
            <a:lstStyle>
              <a:defPPr>
                <a:defRPr lang="en-US"/>
              </a:defPPr>
              <a:lvl1pPr algn="ctr" defTabSz="2275850" fontAlgn="base">
                <a:spcBef>
                  <a:spcPct val="0"/>
                </a:spcBef>
                <a:spcAft>
                  <a:spcPct val="0"/>
                </a:spcAft>
                <a:tabLst>
                  <a:tab pos="3701239" algn="l"/>
                </a:tabLst>
                <a:defRPr sz="6000" b="1">
                  <a:ln w="3175">
                    <a:noFill/>
                  </a:ln>
                  <a:gradFill>
                    <a:gsLst>
                      <a:gs pos="53147">
                        <a:srgbClr val="FFFFFF"/>
                      </a:gs>
                      <a:gs pos="28000">
                        <a:srgbClr val="FFFFFF"/>
                      </a:gs>
                    </a:gsLst>
                    <a:path path="circle">
                      <a:fillToRect l="100000" b="100000"/>
                    </a:path>
                  </a:gradFill>
                  <a:latin typeface="Segoe UI Variable Display Semib" pitchFamily="2" charset="0"/>
                  <a:cs typeface="Segoe UI" pitchFamily="34" charset="0"/>
                </a:defRPr>
              </a:lvl1pPr>
              <a:lvl2pPr marL="0" marR="0" lvl="1" indent="0" defTabSz="932780" fontAlgn="auto">
                <a:lnSpc>
                  <a:spcPct val="100000"/>
                </a:lnSpc>
                <a:spcBef>
                  <a:spcPct val="20000"/>
                </a:spcBef>
                <a:spcAft>
                  <a:spcPts val="0"/>
                </a:spcAft>
                <a:buClrTx/>
                <a:buSzPct val="90000"/>
                <a:buFontTx/>
                <a:buNone/>
                <a:tabLst/>
                <a:defRPr sz="900" b="1">
                  <a:ln w="3175">
                    <a:noFill/>
                  </a:ln>
                  <a:gradFill>
                    <a:gsLst>
                      <a:gs pos="9174">
                        <a:schemeClr val="tx1"/>
                      </a:gs>
                      <a:gs pos="42000">
                        <a:schemeClr val="tx1"/>
                      </a:gs>
                    </a:gsLst>
                    <a:path path="circle">
                      <a:fillToRect l="100000" t="100000"/>
                    </a:path>
                  </a:gradFill>
                  <a:latin typeface="Segoe UI Variable Display Semibold" pitchFamily="2" charset="0"/>
                  <a:cs typeface="Segoe UI" pitchFamily="34" charset="0"/>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1"/>
              <a:endParaRPr lang="en-CA"/>
            </a:p>
          </p:txBody>
        </p:sp>
        <p:sp>
          <p:nvSpPr>
            <p:cNvPr id="140" name="TextBox 139">
              <a:extLst>
                <a:ext uri="{FF2B5EF4-FFF2-40B4-BE49-F238E27FC236}">
                  <a16:creationId xmlns:a16="http://schemas.microsoft.com/office/drawing/2014/main" id="{EC19A743-E461-8A54-B310-4C43E01B81E1}"/>
                </a:ext>
                <a:ext uri="{C183D7F6-B498-43B3-948B-1728B52AA6E4}">
                  <adec:decorative xmlns:adec="http://schemas.microsoft.com/office/drawing/2017/decorative" val="1"/>
                </a:ext>
              </a:extLst>
            </p:cNvPr>
            <p:cNvSpPr txBox="1">
              <a:spLocks/>
            </p:cNvSpPr>
            <p:nvPr/>
          </p:nvSpPr>
          <p:spPr>
            <a:xfrm flipH="1">
              <a:off x="13785819" y="5583062"/>
              <a:ext cx="457200" cy="241657"/>
            </a:xfrm>
            <a:prstGeom prst="rtTriangle">
              <a:avLst/>
            </a:prstGeom>
            <a:solidFill>
              <a:srgbClr val="E2F1F9"/>
            </a:solidFill>
            <a:ln>
              <a:noFill/>
            </a:ln>
          </p:spPr>
          <p:txBody>
            <a:bodyPr wrap="square" lIns="91440" tIns="0" rIns="0" bIns="9144" rtlCol="0" anchor="ctr" anchorCtr="0">
              <a:noAutofit/>
            </a:bodyPr>
            <a:lstStyle>
              <a:defPPr>
                <a:defRPr lang="en-US"/>
              </a:defPPr>
              <a:lvl1pPr algn="ctr" defTabSz="2275850" fontAlgn="base">
                <a:spcBef>
                  <a:spcPct val="0"/>
                </a:spcBef>
                <a:spcAft>
                  <a:spcPct val="0"/>
                </a:spcAft>
                <a:tabLst>
                  <a:tab pos="3701239" algn="l"/>
                </a:tabLst>
                <a:defRPr sz="6000" b="1">
                  <a:ln w="3175">
                    <a:noFill/>
                  </a:ln>
                  <a:gradFill>
                    <a:gsLst>
                      <a:gs pos="53147">
                        <a:srgbClr val="FFFFFF"/>
                      </a:gs>
                      <a:gs pos="28000">
                        <a:srgbClr val="FFFFFF"/>
                      </a:gs>
                    </a:gsLst>
                    <a:path path="circle">
                      <a:fillToRect l="100000" b="100000"/>
                    </a:path>
                  </a:gradFill>
                  <a:latin typeface="Segoe UI Variable Display Semib" pitchFamily="2" charset="0"/>
                  <a:cs typeface="Segoe UI" pitchFamily="34" charset="0"/>
                </a:defRPr>
              </a:lvl1pPr>
              <a:lvl2pPr marL="0" marR="0" lvl="1" indent="0" defTabSz="932780" fontAlgn="auto">
                <a:lnSpc>
                  <a:spcPct val="100000"/>
                </a:lnSpc>
                <a:spcBef>
                  <a:spcPct val="20000"/>
                </a:spcBef>
                <a:spcAft>
                  <a:spcPts val="0"/>
                </a:spcAft>
                <a:buClrTx/>
                <a:buSzPct val="90000"/>
                <a:buFontTx/>
                <a:buNone/>
                <a:tabLst/>
                <a:defRPr sz="900" b="1">
                  <a:ln w="3175">
                    <a:noFill/>
                  </a:ln>
                  <a:gradFill>
                    <a:gsLst>
                      <a:gs pos="9174">
                        <a:schemeClr val="tx1"/>
                      </a:gs>
                      <a:gs pos="42000">
                        <a:schemeClr val="tx1"/>
                      </a:gs>
                    </a:gsLst>
                    <a:path path="circle">
                      <a:fillToRect l="100000" t="100000"/>
                    </a:path>
                  </a:gradFill>
                  <a:latin typeface="Segoe UI Variable Display Semibold" pitchFamily="2" charset="0"/>
                  <a:cs typeface="Segoe UI" pitchFamily="34" charset="0"/>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1"/>
              <a:endParaRPr lang="en-CA"/>
            </a:p>
          </p:txBody>
        </p:sp>
        <p:sp>
          <p:nvSpPr>
            <p:cNvPr id="141" name="TextBox 140">
              <a:extLst>
                <a:ext uri="{FF2B5EF4-FFF2-40B4-BE49-F238E27FC236}">
                  <a16:creationId xmlns:a16="http://schemas.microsoft.com/office/drawing/2014/main" id="{5DCE2BB5-8E0F-E91E-ECC2-05E4AF9D9636}"/>
                </a:ext>
              </a:extLst>
            </p:cNvPr>
            <p:cNvSpPr txBox="1"/>
            <p:nvPr/>
          </p:nvSpPr>
          <p:spPr>
            <a:xfrm>
              <a:off x="13785819" y="5864824"/>
              <a:ext cx="592763" cy="366254"/>
            </a:xfrm>
            <a:prstGeom prst="rect">
              <a:avLst/>
            </a:prstGeom>
            <a:noFill/>
          </p:spPr>
          <p:txBody>
            <a:bodyPr wrap="square" lIns="0" tIns="0" rIns="0" bIns="256032" rtlCol="0" anchor="b" anchorCtr="0">
              <a:spAutoFit/>
            </a:bodyPr>
            <a:lstStyle>
              <a:defPPr>
                <a:defRPr lang="en-US"/>
              </a:defPPr>
              <a:lvl1pPr>
                <a:defRPr sz="700" b="1">
                  <a:ln w="3175">
                    <a:noFill/>
                  </a:ln>
                  <a:gradFill>
                    <a:gsLst>
                      <a:gs pos="9174">
                        <a:schemeClr val="tx1"/>
                      </a:gs>
                      <a:gs pos="42000">
                        <a:schemeClr val="tx1"/>
                      </a:gs>
                    </a:gsLst>
                    <a:path path="circle">
                      <a:fillToRect l="100000" t="100000"/>
                    </a:path>
                  </a:gradFill>
                  <a:latin typeface="Segoe UI Variable Display Semibold" pitchFamily="2" charset="0"/>
                  <a:cs typeface="Segoe UI" pitchFamily="34" charset="0"/>
                </a:defRPr>
              </a:lvl1pPr>
            </a:lstStyle>
            <a:p>
              <a:r>
                <a:rPr lang="en-US"/>
                <a:t>Light overlay</a:t>
              </a:r>
            </a:p>
          </p:txBody>
        </p:sp>
        <p:sp>
          <p:nvSpPr>
            <p:cNvPr id="142" name="TextBox 141">
              <a:extLst>
                <a:ext uri="{FF2B5EF4-FFF2-40B4-BE49-F238E27FC236}">
                  <a16:creationId xmlns:a16="http://schemas.microsoft.com/office/drawing/2014/main" id="{2FB9645C-B53E-6332-146A-A019D5D252B2}"/>
                </a:ext>
                <a:ext uri="{C183D7F6-B498-43B3-948B-1728B52AA6E4}">
                  <adec:decorative xmlns:adec="http://schemas.microsoft.com/office/drawing/2017/decorative" val="1"/>
                </a:ext>
              </a:extLst>
            </p:cNvPr>
            <p:cNvSpPr txBox="1">
              <a:spLocks/>
            </p:cNvSpPr>
            <p:nvPr/>
          </p:nvSpPr>
          <p:spPr>
            <a:xfrm>
              <a:off x="14261307" y="5989421"/>
              <a:ext cx="457200" cy="241657"/>
            </a:xfrm>
            <a:prstGeom prst="rect">
              <a:avLst/>
            </a:prstGeom>
            <a:solidFill>
              <a:srgbClr val="FFECEE"/>
            </a:solidFill>
            <a:ln>
              <a:noFill/>
            </a:ln>
          </p:spPr>
          <p:txBody>
            <a:bodyPr wrap="square" lIns="91440" tIns="0" rIns="0" bIns="9144" rtlCol="0" anchor="ctr" anchorCtr="0">
              <a:noAutofit/>
            </a:bodyPr>
            <a:lstStyle>
              <a:defPPr>
                <a:defRPr lang="en-US"/>
              </a:defPPr>
              <a:lvl1pPr algn="ctr" defTabSz="2275850" fontAlgn="base">
                <a:spcBef>
                  <a:spcPct val="0"/>
                </a:spcBef>
                <a:spcAft>
                  <a:spcPct val="0"/>
                </a:spcAft>
                <a:tabLst>
                  <a:tab pos="3701239" algn="l"/>
                </a:tabLst>
                <a:defRPr sz="6000" b="1">
                  <a:ln w="3175">
                    <a:noFill/>
                  </a:ln>
                  <a:gradFill>
                    <a:gsLst>
                      <a:gs pos="53147">
                        <a:srgbClr val="FFFFFF"/>
                      </a:gs>
                      <a:gs pos="28000">
                        <a:srgbClr val="FFFFFF"/>
                      </a:gs>
                    </a:gsLst>
                    <a:path path="circle">
                      <a:fillToRect l="100000" b="100000"/>
                    </a:path>
                  </a:gradFill>
                  <a:latin typeface="Segoe UI Variable Display Semib" pitchFamily="2" charset="0"/>
                  <a:cs typeface="Segoe UI" pitchFamily="34" charset="0"/>
                </a:defRPr>
              </a:lvl1pPr>
              <a:lvl2pPr marL="0" marR="0" lvl="1" indent="0" defTabSz="932780" fontAlgn="auto">
                <a:lnSpc>
                  <a:spcPct val="100000"/>
                </a:lnSpc>
                <a:spcBef>
                  <a:spcPct val="20000"/>
                </a:spcBef>
                <a:spcAft>
                  <a:spcPts val="0"/>
                </a:spcAft>
                <a:buClrTx/>
                <a:buSzPct val="90000"/>
                <a:buFontTx/>
                <a:buNone/>
                <a:tabLst/>
                <a:defRPr sz="900" b="1">
                  <a:ln w="3175">
                    <a:noFill/>
                  </a:ln>
                  <a:gradFill>
                    <a:gsLst>
                      <a:gs pos="9174">
                        <a:schemeClr val="tx1"/>
                      </a:gs>
                      <a:gs pos="42000">
                        <a:schemeClr val="tx1"/>
                      </a:gs>
                    </a:gsLst>
                    <a:path path="circle">
                      <a:fillToRect l="100000" t="100000"/>
                    </a:path>
                  </a:gradFill>
                  <a:latin typeface="Segoe UI Variable Display Semibold" pitchFamily="2" charset="0"/>
                  <a:cs typeface="Segoe UI" pitchFamily="34" charset="0"/>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1"/>
              <a:endParaRPr lang="en-CA"/>
            </a:p>
          </p:txBody>
        </p:sp>
        <p:sp>
          <p:nvSpPr>
            <p:cNvPr id="143" name="TextBox 142">
              <a:extLst>
                <a:ext uri="{FF2B5EF4-FFF2-40B4-BE49-F238E27FC236}">
                  <a16:creationId xmlns:a16="http://schemas.microsoft.com/office/drawing/2014/main" id="{6ECE2B9A-77D2-1BA5-305E-FC2C98ABDA8F}"/>
                </a:ext>
                <a:ext uri="{C183D7F6-B498-43B3-948B-1728B52AA6E4}">
                  <adec:decorative xmlns:adec="http://schemas.microsoft.com/office/drawing/2017/decorative" val="1"/>
                </a:ext>
              </a:extLst>
            </p:cNvPr>
            <p:cNvSpPr txBox="1">
              <a:spLocks/>
            </p:cNvSpPr>
            <p:nvPr/>
          </p:nvSpPr>
          <p:spPr>
            <a:xfrm>
              <a:off x="13785819" y="5989421"/>
              <a:ext cx="457200" cy="241657"/>
            </a:xfrm>
            <a:prstGeom prst="rect">
              <a:avLst/>
            </a:prstGeom>
            <a:solidFill>
              <a:srgbClr val="E2F1F9"/>
            </a:solidFill>
            <a:ln>
              <a:noFill/>
            </a:ln>
          </p:spPr>
          <p:txBody>
            <a:bodyPr wrap="square" lIns="91440" tIns="0" rIns="0" bIns="9144" rtlCol="0" anchor="ctr" anchorCtr="0">
              <a:noAutofit/>
            </a:bodyPr>
            <a:lstStyle>
              <a:defPPr>
                <a:defRPr lang="en-US"/>
              </a:defPPr>
              <a:lvl1pPr algn="ctr" defTabSz="2275850" fontAlgn="base">
                <a:spcBef>
                  <a:spcPct val="0"/>
                </a:spcBef>
                <a:spcAft>
                  <a:spcPct val="0"/>
                </a:spcAft>
                <a:tabLst>
                  <a:tab pos="3701239" algn="l"/>
                </a:tabLst>
                <a:defRPr sz="6000" b="1">
                  <a:ln w="3175">
                    <a:noFill/>
                  </a:ln>
                  <a:gradFill>
                    <a:gsLst>
                      <a:gs pos="53147">
                        <a:srgbClr val="FFFFFF"/>
                      </a:gs>
                      <a:gs pos="28000">
                        <a:srgbClr val="FFFFFF"/>
                      </a:gs>
                    </a:gsLst>
                    <a:path path="circle">
                      <a:fillToRect l="100000" b="100000"/>
                    </a:path>
                  </a:gradFill>
                  <a:latin typeface="Segoe UI Variable Display Semib" pitchFamily="2" charset="0"/>
                  <a:cs typeface="Segoe UI" pitchFamily="34" charset="0"/>
                </a:defRPr>
              </a:lvl1pPr>
              <a:lvl2pPr marL="0" marR="0" lvl="1" indent="0" defTabSz="932780" fontAlgn="auto">
                <a:lnSpc>
                  <a:spcPct val="100000"/>
                </a:lnSpc>
                <a:spcBef>
                  <a:spcPct val="20000"/>
                </a:spcBef>
                <a:spcAft>
                  <a:spcPts val="0"/>
                </a:spcAft>
                <a:buClrTx/>
                <a:buSzPct val="90000"/>
                <a:buFontTx/>
                <a:buNone/>
                <a:tabLst/>
                <a:defRPr sz="900" b="1">
                  <a:ln w="3175">
                    <a:noFill/>
                  </a:ln>
                  <a:gradFill>
                    <a:gsLst>
                      <a:gs pos="9174">
                        <a:schemeClr val="tx1"/>
                      </a:gs>
                      <a:gs pos="42000">
                        <a:schemeClr val="tx1"/>
                      </a:gs>
                    </a:gsLst>
                    <a:path path="circle">
                      <a:fillToRect l="100000" t="100000"/>
                    </a:path>
                  </a:gradFill>
                  <a:latin typeface="Segoe UI Variable Display Semibold" pitchFamily="2" charset="0"/>
                  <a:cs typeface="Segoe UI" pitchFamily="34" charset="0"/>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1"/>
              <a:endParaRPr lang="en-CA"/>
            </a:p>
          </p:txBody>
        </p:sp>
        <p:sp>
          <p:nvSpPr>
            <p:cNvPr id="145" name="TextBox 144">
              <a:extLst>
                <a:ext uri="{FF2B5EF4-FFF2-40B4-BE49-F238E27FC236}">
                  <a16:creationId xmlns:a16="http://schemas.microsoft.com/office/drawing/2014/main" id="{98E51973-834A-ACD7-3D0C-4EA92EFD4931}"/>
                </a:ext>
              </a:extLst>
            </p:cNvPr>
            <p:cNvSpPr txBox="1"/>
            <p:nvPr/>
          </p:nvSpPr>
          <p:spPr>
            <a:xfrm>
              <a:off x="13785819" y="6275114"/>
              <a:ext cx="546261" cy="366254"/>
            </a:xfrm>
            <a:prstGeom prst="rect">
              <a:avLst/>
            </a:prstGeom>
            <a:noFill/>
          </p:spPr>
          <p:txBody>
            <a:bodyPr wrap="square" lIns="0" tIns="0" rIns="0" bIns="256032" rtlCol="0" anchor="b" anchorCtr="0">
              <a:spAutoFit/>
            </a:bodyPr>
            <a:lstStyle>
              <a:defPPr>
                <a:defRPr lang="en-US"/>
              </a:defPPr>
              <a:lvl1pPr>
                <a:defRPr sz="700" b="1">
                  <a:ln w="3175">
                    <a:noFill/>
                  </a:ln>
                  <a:gradFill>
                    <a:gsLst>
                      <a:gs pos="9174">
                        <a:schemeClr val="tx1"/>
                      </a:gs>
                      <a:gs pos="42000">
                        <a:schemeClr val="tx1"/>
                      </a:gs>
                    </a:gsLst>
                    <a:path path="circle">
                      <a:fillToRect l="100000" t="100000"/>
                    </a:path>
                  </a:gradFill>
                  <a:latin typeface="Segoe UI Variable Display Semibold" pitchFamily="2" charset="0"/>
                  <a:cs typeface="Segoe UI" pitchFamily="34" charset="0"/>
                </a:defRPr>
              </a:lvl1pPr>
            </a:lstStyle>
            <a:p>
              <a:r>
                <a:rPr lang="en-US"/>
                <a:t>Dark overlay</a:t>
              </a:r>
            </a:p>
          </p:txBody>
        </p:sp>
        <p:sp>
          <p:nvSpPr>
            <p:cNvPr id="146" name="TextBox 145">
              <a:extLst>
                <a:ext uri="{FF2B5EF4-FFF2-40B4-BE49-F238E27FC236}">
                  <a16:creationId xmlns:a16="http://schemas.microsoft.com/office/drawing/2014/main" id="{34FF3948-B9F0-37C6-DA24-2A48FECEFE60}"/>
                </a:ext>
                <a:ext uri="{C183D7F6-B498-43B3-948B-1728B52AA6E4}">
                  <adec:decorative xmlns:adec="http://schemas.microsoft.com/office/drawing/2017/decorative" val="1"/>
                </a:ext>
              </a:extLst>
            </p:cNvPr>
            <p:cNvSpPr txBox="1">
              <a:spLocks/>
            </p:cNvSpPr>
            <p:nvPr/>
          </p:nvSpPr>
          <p:spPr>
            <a:xfrm>
              <a:off x="13785819" y="6399711"/>
              <a:ext cx="457200" cy="241657"/>
            </a:xfrm>
            <a:prstGeom prst="rect">
              <a:avLst/>
            </a:prstGeom>
            <a:solidFill>
              <a:srgbClr val="2A446F"/>
            </a:solidFill>
            <a:ln>
              <a:noFill/>
            </a:ln>
          </p:spPr>
          <p:txBody>
            <a:bodyPr wrap="square" lIns="45720" tIns="18288" rIns="0" bIns="0" rtlCol="0" anchor="t" anchorCtr="0">
              <a:noAutofit/>
            </a:bodyPr>
            <a:lstStyle>
              <a:defPPr>
                <a:defRPr lang="en-US"/>
              </a:defPPr>
              <a:lvl1pPr algn="ctr" defTabSz="2275850" fontAlgn="base">
                <a:spcBef>
                  <a:spcPct val="0"/>
                </a:spcBef>
                <a:spcAft>
                  <a:spcPct val="0"/>
                </a:spcAft>
                <a:tabLst>
                  <a:tab pos="3701239" algn="l"/>
                </a:tabLst>
                <a:defRPr sz="6000" b="1">
                  <a:ln w="3175">
                    <a:noFill/>
                  </a:ln>
                  <a:gradFill>
                    <a:gsLst>
                      <a:gs pos="53147">
                        <a:srgbClr val="FFFFFF"/>
                      </a:gs>
                      <a:gs pos="28000">
                        <a:srgbClr val="FFFFFF"/>
                      </a:gs>
                    </a:gsLst>
                    <a:path path="circle">
                      <a:fillToRect l="100000" b="100000"/>
                    </a:path>
                  </a:gradFill>
                  <a:latin typeface="Segoe UI Variable Display Semib" pitchFamily="2" charset="0"/>
                  <a:cs typeface="Segoe UI" pitchFamily="34" charset="0"/>
                </a:defRPr>
              </a:lvl1pPr>
              <a:lvl2pPr marL="0" lvl="1" defTabSz="932780">
                <a:spcBef>
                  <a:spcPct val="20000"/>
                </a:spcBef>
                <a:buSzPct val="90000"/>
                <a:defRPr sz="600" b="1">
                  <a:ln w="3175">
                    <a:noFill/>
                  </a:ln>
                  <a:gradFill>
                    <a:gsLst>
                      <a:gs pos="9174">
                        <a:schemeClr val="tx1"/>
                      </a:gs>
                      <a:gs pos="42000">
                        <a:schemeClr val="tx1"/>
                      </a:gs>
                    </a:gsLst>
                    <a:path path="circle">
                      <a:fillToRect l="100000" t="100000"/>
                    </a:path>
                  </a:gradFill>
                  <a:latin typeface="Segoe UI Variable Display Semibold" pitchFamily="2" charset="0"/>
                  <a:cs typeface="Segoe UI" pitchFamily="34" charset="0"/>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1"/>
              <a:endParaRPr lang="en-CA"/>
            </a:p>
          </p:txBody>
        </p:sp>
        <p:sp>
          <p:nvSpPr>
            <p:cNvPr id="147" name="TextBox 146">
              <a:extLst>
                <a:ext uri="{FF2B5EF4-FFF2-40B4-BE49-F238E27FC236}">
                  <a16:creationId xmlns:a16="http://schemas.microsoft.com/office/drawing/2014/main" id="{143B88DC-A86F-018F-FAC8-9743F5C922D9}"/>
                </a:ext>
                <a:ext uri="{C183D7F6-B498-43B3-948B-1728B52AA6E4}">
                  <adec:decorative xmlns:adec="http://schemas.microsoft.com/office/drawing/2017/decorative" val="1"/>
                </a:ext>
              </a:extLst>
            </p:cNvPr>
            <p:cNvSpPr txBox="1">
              <a:spLocks/>
            </p:cNvSpPr>
            <p:nvPr/>
          </p:nvSpPr>
          <p:spPr>
            <a:xfrm>
              <a:off x="14261307" y="6399711"/>
              <a:ext cx="457200" cy="241657"/>
            </a:xfrm>
            <a:prstGeom prst="rect">
              <a:avLst/>
            </a:prstGeom>
            <a:solidFill>
              <a:srgbClr val="73262F"/>
            </a:solidFill>
            <a:ln>
              <a:noFill/>
            </a:ln>
          </p:spPr>
          <p:txBody>
            <a:bodyPr wrap="square" lIns="45720" tIns="18288" rIns="0" bIns="0" rtlCol="0" anchor="t" anchorCtr="0">
              <a:noAutofit/>
            </a:bodyPr>
            <a:lstStyle>
              <a:defPPr>
                <a:defRPr lang="en-US"/>
              </a:defPPr>
              <a:lvl1pPr algn="ctr" defTabSz="2275850" fontAlgn="base">
                <a:spcBef>
                  <a:spcPct val="0"/>
                </a:spcBef>
                <a:spcAft>
                  <a:spcPct val="0"/>
                </a:spcAft>
                <a:tabLst>
                  <a:tab pos="3701239" algn="l"/>
                </a:tabLst>
                <a:defRPr sz="6000" b="1">
                  <a:ln w="3175">
                    <a:noFill/>
                  </a:ln>
                  <a:gradFill>
                    <a:gsLst>
                      <a:gs pos="53147">
                        <a:srgbClr val="FFFFFF"/>
                      </a:gs>
                      <a:gs pos="28000">
                        <a:srgbClr val="FFFFFF"/>
                      </a:gs>
                    </a:gsLst>
                    <a:path path="circle">
                      <a:fillToRect l="100000" b="100000"/>
                    </a:path>
                  </a:gradFill>
                  <a:latin typeface="Segoe UI Variable Display Semib" pitchFamily="2" charset="0"/>
                  <a:cs typeface="Segoe UI" pitchFamily="34" charset="0"/>
                </a:defRPr>
              </a:lvl1pPr>
              <a:lvl2pPr marL="0" lvl="1" defTabSz="932780">
                <a:spcBef>
                  <a:spcPct val="20000"/>
                </a:spcBef>
                <a:buSzPct val="90000"/>
                <a:defRPr sz="600" b="1">
                  <a:ln w="3175">
                    <a:noFill/>
                  </a:ln>
                  <a:gradFill>
                    <a:gsLst>
                      <a:gs pos="9174">
                        <a:schemeClr val="tx1"/>
                      </a:gs>
                      <a:gs pos="42000">
                        <a:schemeClr val="tx1"/>
                      </a:gs>
                    </a:gsLst>
                    <a:path path="circle">
                      <a:fillToRect l="100000" t="100000"/>
                    </a:path>
                  </a:gradFill>
                  <a:latin typeface="Segoe UI Variable Display Semibold" pitchFamily="2" charset="0"/>
                  <a:cs typeface="Segoe UI" pitchFamily="34" charset="0"/>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1"/>
              <a:endParaRPr lang="en-CA"/>
            </a:p>
          </p:txBody>
        </p:sp>
        <p:sp>
          <p:nvSpPr>
            <p:cNvPr id="148" name="TextBox 147">
              <a:extLst>
                <a:ext uri="{FF2B5EF4-FFF2-40B4-BE49-F238E27FC236}">
                  <a16:creationId xmlns:a16="http://schemas.microsoft.com/office/drawing/2014/main" id="{67AC378F-99EB-1822-4800-A2426838DD19}"/>
                </a:ext>
                <a:ext uri="{C183D7F6-B498-43B3-948B-1728B52AA6E4}">
                  <adec:decorative xmlns:adec="http://schemas.microsoft.com/office/drawing/2017/decorative" val="1"/>
                </a:ext>
              </a:extLst>
            </p:cNvPr>
            <p:cNvSpPr txBox="1">
              <a:spLocks/>
            </p:cNvSpPr>
            <p:nvPr/>
          </p:nvSpPr>
          <p:spPr>
            <a:xfrm>
              <a:off x="13785819" y="4766412"/>
              <a:ext cx="457200" cy="241657"/>
            </a:xfrm>
            <a:prstGeom prst="rect">
              <a:avLst/>
            </a:prstGeom>
            <a:solidFill>
              <a:srgbClr val="A9D5ED"/>
            </a:solidFill>
            <a:ln>
              <a:noFill/>
            </a:ln>
          </p:spPr>
          <p:txBody>
            <a:bodyPr wrap="square" lIns="45720" tIns="18288" rIns="0" bIns="0" rtlCol="0" anchor="t" anchorCtr="0">
              <a:noAutofit/>
            </a:bodyPr>
            <a:lstStyle>
              <a:defPPr>
                <a:defRPr lang="en-US"/>
              </a:defPPr>
              <a:lvl1pPr algn="ctr" defTabSz="2275850" fontAlgn="base">
                <a:spcBef>
                  <a:spcPct val="0"/>
                </a:spcBef>
                <a:spcAft>
                  <a:spcPct val="0"/>
                </a:spcAft>
                <a:tabLst>
                  <a:tab pos="3701239" algn="l"/>
                </a:tabLst>
                <a:defRPr sz="6000" b="1">
                  <a:ln w="3175">
                    <a:noFill/>
                  </a:ln>
                  <a:gradFill>
                    <a:gsLst>
                      <a:gs pos="53147">
                        <a:srgbClr val="FFFFFF"/>
                      </a:gs>
                      <a:gs pos="28000">
                        <a:srgbClr val="FFFFFF"/>
                      </a:gs>
                    </a:gsLst>
                    <a:path path="circle">
                      <a:fillToRect l="100000" b="100000"/>
                    </a:path>
                  </a:gradFill>
                  <a:latin typeface="Segoe UI Variable Display Semib" pitchFamily="2" charset="0"/>
                  <a:cs typeface="Segoe UI"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1" indent="0" algn="l" defTabSz="932780" rtl="0" eaLnBrk="1" fontAlgn="auto" latinLnBrk="0" hangingPunct="1">
                <a:lnSpc>
                  <a:spcPct val="100000"/>
                </a:lnSpc>
                <a:spcBef>
                  <a:spcPct val="20000"/>
                </a:spcBef>
                <a:spcAft>
                  <a:spcPts val="0"/>
                </a:spcAft>
                <a:buClrTx/>
                <a:buSzPct val="90000"/>
                <a:buFontTx/>
                <a:buNone/>
                <a:tabLst/>
                <a:defRPr/>
              </a:pPr>
              <a:endParaRPr lang="en-CA" sz="600" b="1">
                <a:ln w="3175">
                  <a:noFill/>
                </a:ln>
                <a:gradFill>
                  <a:gsLst>
                    <a:gs pos="90826">
                      <a:srgbClr val="FFFFFF"/>
                    </a:gs>
                    <a:gs pos="65000">
                      <a:srgbClr val="FFFFFF"/>
                    </a:gs>
                  </a:gsLst>
                  <a:path path="circle">
                    <a:fillToRect l="100000" t="100000"/>
                  </a:path>
                </a:gradFill>
                <a:latin typeface="Segoe UI Variable Display Semibold" pitchFamily="2" charset="0"/>
                <a:cs typeface="Segoe UI" pitchFamily="34" charset="0"/>
              </a:endParaRPr>
            </a:p>
          </p:txBody>
        </p:sp>
        <p:sp>
          <p:nvSpPr>
            <p:cNvPr id="149" name="TextBox 148">
              <a:extLst>
                <a:ext uri="{FF2B5EF4-FFF2-40B4-BE49-F238E27FC236}">
                  <a16:creationId xmlns:a16="http://schemas.microsoft.com/office/drawing/2014/main" id="{AE8866C4-A506-56F2-37FD-DC10EFA8DA33}"/>
                </a:ext>
                <a:ext uri="{C183D7F6-B498-43B3-948B-1728B52AA6E4}">
                  <adec:decorative xmlns:adec="http://schemas.microsoft.com/office/drawing/2017/decorative" val="1"/>
                </a:ext>
              </a:extLst>
            </p:cNvPr>
            <p:cNvSpPr txBox="1">
              <a:spLocks/>
            </p:cNvSpPr>
            <p:nvPr/>
          </p:nvSpPr>
          <p:spPr>
            <a:xfrm>
              <a:off x="14261307" y="4766412"/>
              <a:ext cx="457200" cy="241657"/>
            </a:xfrm>
            <a:prstGeom prst="rect">
              <a:avLst/>
            </a:prstGeom>
            <a:solidFill>
              <a:srgbClr val="FFC6CC"/>
            </a:solidFill>
            <a:ln>
              <a:noFill/>
            </a:ln>
          </p:spPr>
          <p:txBody>
            <a:bodyPr wrap="square" lIns="45720" tIns="18288" rIns="0" bIns="0" rtlCol="0" anchor="t" anchorCtr="0">
              <a:noAutofit/>
            </a:bodyPr>
            <a:lstStyle>
              <a:defPPr>
                <a:defRPr lang="en-US"/>
              </a:defPPr>
              <a:lvl1pPr algn="ctr" defTabSz="2275850" fontAlgn="base">
                <a:spcBef>
                  <a:spcPct val="0"/>
                </a:spcBef>
                <a:spcAft>
                  <a:spcPct val="0"/>
                </a:spcAft>
                <a:tabLst>
                  <a:tab pos="3701239" algn="l"/>
                </a:tabLst>
                <a:defRPr sz="6000" b="1">
                  <a:ln w="3175">
                    <a:noFill/>
                  </a:ln>
                  <a:gradFill>
                    <a:gsLst>
                      <a:gs pos="53147">
                        <a:srgbClr val="FFFFFF"/>
                      </a:gs>
                      <a:gs pos="28000">
                        <a:srgbClr val="FFFFFF"/>
                      </a:gs>
                    </a:gsLst>
                    <a:path path="circle">
                      <a:fillToRect l="100000" b="100000"/>
                    </a:path>
                  </a:gradFill>
                  <a:latin typeface="Segoe UI Variable Display Semib" pitchFamily="2" charset="0"/>
                  <a:cs typeface="Segoe UI"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1" indent="0" algn="l" defTabSz="932780" rtl="0" eaLnBrk="1" fontAlgn="auto" latinLnBrk="0" hangingPunct="1">
                <a:lnSpc>
                  <a:spcPct val="100000"/>
                </a:lnSpc>
                <a:spcBef>
                  <a:spcPct val="20000"/>
                </a:spcBef>
                <a:spcAft>
                  <a:spcPts val="0"/>
                </a:spcAft>
                <a:buClrTx/>
                <a:buSzPct val="90000"/>
                <a:buFontTx/>
                <a:buNone/>
                <a:tabLst/>
                <a:defRPr/>
              </a:pPr>
              <a:endParaRPr lang="en-CA" sz="600" b="1">
                <a:ln w="3175">
                  <a:noFill/>
                </a:ln>
                <a:gradFill>
                  <a:gsLst>
                    <a:gs pos="90826">
                      <a:srgbClr val="FFFFFF"/>
                    </a:gs>
                    <a:gs pos="65000">
                      <a:srgbClr val="FFFFFF"/>
                    </a:gs>
                  </a:gsLst>
                  <a:path path="circle">
                    <a:fillToRect l="100000" t="100000"/>
                  </a:path>
                </a:gradFill>
                <a:latin typeface="Segoe UI Variable Display Semibold" pitchFamily="2" charset="0"/>
                <a:cs typeface="Segoe UI" pitchFamily="34" charset="0"/>
              </a:endParaRPr>
            </a:p>
          </p:txBody>
        </p:sp>
        <p:sp>
          <p:nvSpPr>
            <p:cNvPr id="150" name="TextBox 149">
              <a:extLst>
                <a:ext uri="{FF2B5EF4-FFF2-40B4-BE49-F238E27FC236}">
                  <a16:creationId xmlns:a16="http://schemas.microsoft.com/office/drawing/2014/main" id="{6C10A508-C6B5-8EE2-2417-99D45B745332}"/>
                </a:ext>
                <a:ext uri="{C183D7F6-B498-43B3-948B-1728B52AA6E4}">
                  <adec:decorative xmlns:adec="http://schemas.microsoft.com/office/drawing/2017/decorative" val="1"/>
                </a:ext>
              </a:extLst>
            </p:cNvPr>
            <p:cNvSpPr txBox="1">
              <a:spLocks/>
            </p:cNvSpPr>
            <p:nvPr/>
          </p:nvSpPr>
          <p:spPr>
            <a:xfrm flipH="1">
              <a:off x="13785819" y="4766412"/>
              <a:ext cx="457200" cy="241657"/>
            </a:xfrm>
            <a:prstGeom prst="rtTriangle">
              <a:avLst/>
            </a:prstGeom>
            <a:solidFill>
              <a:srgbClr val="2A446F"/>
            </a:solidFill>
            <a:ln>
              <a:noFill/>
            </a:ln>
          </p:spPr>
          <p:txBody>
            <a:bodyPr wrap="square" lIns="45720" tIns="18288" rIns="0" bIns="0" rtlCol="0" anchor="t" anchorCtr="0">
              <a:noAutofit/>
            </a:bodyPr>
            <a:lstStyle>
              <a:defPPr>
                <a:defRPr lang="en-US"/>
              </a:defPPr>
              <a:lvl1pPr algn="ctr" defTabSz="2275850" fontAlgn="base">
                <a:spcBef>
                  <a:spcPct val="0"/>
                </a:spcBef>
                <a:spcAft>
                  <a:spcPct val="0"/>
                </a:spcAft>
                <a:tabLst>
                  <a:tab pos="3701239" algn="l"/>
                </a:tabLst>
                <a:defRPr sz="6000" b="1">
                  <a:ln w="3175">
                    <a:noFill/>
                  </a:ln>
                  <a:gradFill>
                    <a:gsLst>
                      <a:gs pos="53147">
                        <a:srgbClr val="FFFFFF"/>
                      </a:gs>
                      <a:gs pos="28000">
                        <a:srgbClr val="FFFFFF"/>
                      </a:gs>
                    </a:gsLst>
                    <a:path path="circle">
                      <a:fillToRect l="100000" b="100000"/>
                    </a:path>
                  </a:gradFill>
                  <a:latin typeface="Segoe UI Variable Display Semib" pitchFamily="2" charset="0"/>
                  <a:cs typeface="Segoe UI"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lvl="1" defTabSz="932780">
                <a:spcBef>
                  <a:spcPct val="20000"/>
                </a:spcBef>
                <a:buSzPct val="90000"/>
                <a:defRPr/>
              </a:pPr>
              <a:endParaRPr lang="en-CA" sz="600" b="1">
                <a:ln w="3175">
                  <a:noFill/>
                </a:ln>
                <a:gradFill>
                  <a:gsLst>
                    <a:gs pos="9174">
                      <a:schemeClr val="tx1"/>
                    </a:gs>
                    <a:gs pos="42000">
                      <a:schemeClr val="tx1"/>
                    </a:gs>
                  </a:gsLst>
                  <a:path path="circle">
                    <a:fillToRect l="100000" t="100000"/>
                  </a:path>
                </a:gradFill>
                <a:latin typeface="Segoe UI Variable Display Semibold" pitchFamily="2" charset="0"/>
                <a:cs typeface="Segoe UI" pitchFamily="34" charset="0"/>
              </a:endParaRPr>
            </a:p>
          </p:txBody>
        </p:sp>
        <p:sp>
          <p:nvSpPr>
            <p:cNvPr id="151" name="TextBox 150">
              <a:extLst>
                <a:ext uri="{FF2B5EF4-FFF2-40B4-BE49-F238E27FC236}">
                  <a16:creationId xmlns:a16="http://schemas.microsoft.com/office/drawing/2014/main" id="{6DBFBC4D-69B1-222B-376C-802D7AB46282}"/>
                </a:ext>
                <a:ext uri="{C183D7F6-B498-43B3-948B-1728B52AA6E4}">
                  <adec:decorative xmlns:adec="http://schemas.microsoft.com/office/drawing/2017/decorative" val="1"/>
                </a:ext>
              </a:extLst>
            </p:cNvPr>
            <p:cNvSpPr txBox="1">
              <a:spLocks/>
            </p:cNvSpPr>
            <p:nvPr/>
          </p:nvSpPr>
          <p:spPr>
            <a:xfrm flipH="1">
              <a:off x="14261307" y="4766412"/>
              <a:ext cx="457200" cy="241657"/>
            </a:xfrm>
            <a:prstGeom prst="rtTriangle">
              <a:avLst/>
            </a:prstGeom>
            <a:solidFill>
              <a:srgbClr val="73262F"/>
            </a:solidFill>
            <a:ln>
              <a:noFill/>
            </a:ln>
          </p:spPr>
          <p:txBody>
            <a:bodyPr wrap="square" lIns="45720" tIns="18288" rIns="0" bIns="0" rtlCol="0" anchor="t" anchorCtr="0">
              <a:noAutofit/>
            </a:bodyPr>
            <a:lstStyle>
              <a:defPPr>
                <a:defRPr lang="en-US"/>
              </a:defPPr>
              <a:lvl1pPr algn="ctr" defTabSz="2275850" fontAlgn="base">
                <a:spcBef>
                  <a:spcPct val="0"/>
                </a:spcBef>
                <a:spcAft>
                  <a:spcPct val="0"/>
                </a:spcAft>
                <a:tabLst>
                  <a:tab pos="3701239" algn="l"/>
                </a:tabLst>
                <a:defRPr sz="6000" b="1">
                  <a:ln w="3175">
                    <a:noFill/>
                  </a:ln>
                  <a:gradFill>
                    <a:gsLst>
                      <a:gs pos="53147">
                        <a:srgbClr val="FFFFFF"/>
                      </a:gs>
                      <a:gs pos="28000">
                        <a:srgbClr val="FFFFFF"/>
                      </a:gs>
                    </a:gsLst>
                    <a:path path="circle">
                      <a:fillToRect l="100000" b="100000"/>
                    </a:path>
                  </a:gradFill>
                  <a:latin typeface="Segoe UI Variable Display Semib" pitchFamily="2" charset="0"/>
                  <a:cs typeface="Segoe UI"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lvl="1" defTabSz="932780">
                <a:spcBef>
                  <a:spcPct val="20000"/>
                </a:spcBef>
                <a:buSzPct val="90000"/>
                <a:defRPr/>
              </a:pPr>
              <a:endParaRPr lang="en-CA" sz="600" b="1">
                <a:ln w="3175">
                  <a:noFill/>
                </a:ln>
                <a:gradFill>
                  <a:gsLst>
                    <a:gs pos="9174">
                      <a:schemeClr val="tx1"/>
                    </a:gs>
                    <a:gs pos="42000">
                      <a:schemeClr val="tx1"/>
                    </a:gs>
                  </a:gsLst>
                  <a:path path="circle">
                    <a:fillToRect l="100000" t="100000"/>
                  </a:path>
                </a:gradFill>
                <a:latin typeface="Segoe UI Variable Display Semibold" pitchFamily="2" charset="0"/>
                <a:cs typeface="Segoe UI" pitchFamily="34" charset="0"/>
              </a:endParaRPr>
            </a:p>
          </p:txBody>
        </p:sp>
      </p:grpSp>
    </p:spTree>
    <p:extLst>
      <p:ext uri="{BB962C8B-B14F-4D97-AF65-F5344CB8AC3E}">
        <p14:creationId xmlns:p14="http://schemas.microsoft.com/office/powerpoint/2010/main" val="606921508"/>
      </p:ext>
    </p:extLst>
  </p:cSld>
  <p:clrMap bg1="lt1" tx1="dk1" bg2="lt2" tx2="dk2" accent1="accent1" accent2="accent2" accent3="accent3" accent4="accent4" accent5="accent5" accent6="accent6" hlink="hlink" folHlink="folHlink"/>
  <p:sldLayoutIdLst>
    <p:sldLayoutId id="2147486464" r:id="rId1"/>
    <p:sldLayoutId id="2147486465" r:id="rId2"/>
    <p:sldLayoutId id="2147486466" r:id="rId3"/>
    <p:sldLayoutId id="2147486467" r:id="rId4"/>
    <p:sldLayoutId id="2147486468" r:id="rId5"/>
    <p:sldLayoutId id="2147486469" r:id="rId6"/>
    <p:sldLayoutId id="2147486470" r:id="rId7"/>
    <p:sldLayoutId id="2147486471" r:id="rId8"/>
    <p:sldLayoutId id="2147486472" r:id="rId9"/>
    <p:sldLayoutId id="2147486473" r:id="rId10"/>
    <p:sldLayoutId id="2147486474" r:id="rId11"/>
    <p:sldLayoutId id="2147486475" r:id="rId12"/>
    <p:sldLayoutId id="2147486476" r:id="rId13"/>
    <p:sldLayoutId id="2147486477" r:id="rId14"/>
    <p:sldLayoutId id="2147486478" r:id="rId15"/>
    <p:sldLayoutId id="2147486505" r:id="rId16"/>
    <p:sldLayoutId id="2147486506" r:id="rId17"/>
    <p:sldLayoutId id="2147486507" r:id="rId18"/>
    <p:sldLayoutId id="2147486508" r:id="rId19"/>
    <p:sldLayoutId id="2147486509" r:id="rId20"/>
    <p:sldLayoutId id="2147486510" r:id="rId21"/>
    <p:sldLayoutId id="2147486511" r:id="rId22"/>
    <p:sldLayoutId id="2147486512" r:id="rId23"/>
    <p:sldLayoutId id="2147486513" r:id="rId24"/>
    <p:sldLayoutId id="2147486514" r:id="rId25"/>
    <p:sldLayoutId id="2147486515" r:id="rId26"/>
    <p:sldLayoutId id="2147486516" r:id="rId27"/>
    <p:sldLayoutId id="2147486517" r:id="rId28"/>
    <p:sldLayoutId id="2147486518" r:id="rId29"/>
    <p:sldLayoutId id="2147486519" r:id="rId30"/>
    <p:sldLayoutId id="2147486520" r:id="rId31"/>
    <p:sldLayoutId id="2147486521" r:id="rId32"/>
    <p:sldLayoutId id="2147486522" r:id="rId33"/>
    <p:sldLayoutId id="2147486523" r:id="rId34"/>
    <p:sldLayoutId id="2147486524" r:id="rId35"/>
    <p:sldLayoutId id="2147486525" r:id="rId36"/>
    <p:sldLayoutId id="2147486526" r:id="rId37"/>
    <p:sldLayoutId id="2147486527" r:id="rId38"/>
    <p:sldLayoutId id="2147486528" r:id="rId39"/>
    <p:sldLayoutId id="2147486529" r:id="rId40"/>
    <p:sldLayoutId id="2147486530" r:id="rId41"/>
    <p:sldLayoutId id="2147486531" r:id="rId42"/>
    <p:sldLayoutId id="2147486532" r:id="rId43"/>
    <p:sldLayoutId id="2147486533" r:id="rId44"/>
    <p:sldLayoutId id="2147486534" r:id="rId45"/>
    <p:sldLayoutId id="2147486535" r:id="rId46"/>
    <p:sldLayoutId id="2147486536" r:id="rId47"/>
    <p:sldLayoutId id="2147486537" r:id="rId48"/>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2.xml"/><Relationship Id="rId5" Type="http://schemas.openxmlformats.org/officeDocument/2006/relationships/hyperlink" Target="https://devblogs.microsoft.com/foundry/unlocking-gpt-5s-freeform-tool-calling-a-new-era-of-seamless-integration/" TargetMode="External"/><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hyperlink" Target="https://cdn.openai.com/pdf/8124a3ce-ab78-4f06-96eb-49ea29ffb52f/gpt5-system-card-aug7.pdf" TargetMode="External"/><Relationship Id="rId2" Type="http://schemas.openxmlformats.org/officeDocument/2006/relationships/notesSlide" Target="../notesSlides/notesSlide6.xml"/><Relationship Id="rId1" Type="http://schemas.openxmlformats.org/officeDocument/2006/relationships/slideLayout" Target="../slideLayouts/slideLayout52.xml"/><Relationship Id="rId4" Type="http://schemas.openxmlformats.org/officeDocument/2006/relationships/hyperlink" Target="https://openai.com/index/gpt-5-safe-completions/"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aka.ms/oai/gpt5access" TargetMode="External"/><Relationship Id="rId2" Type="http://schemas.openxmlformats.org/officeDocument/2006/relationships/notesSlide" Target="../notesSlides/notesSlide7.xml"/><Relationship Id="rId1" Type="http://schemas.openxmlformats.org/officeDocument/2006/relationships/slideLayout" Target="../slideLayouts/slideLayout52.xml"/><Relationship Id="rId5" Type="http://schemas.openxmlformats.org/officeDocument/2006/relationships/image" Target="../media/image53.png"/><Relationship Id="rId4" Type="http://schemas.openxmlformats.org/officeDocument/2006/relationships/hyperlink" Target="https://learn.microsoft.com/en-us/azure/ai-foundry/openai/concepts/model-router"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6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64.xml"/><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4.xml"/></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64.xml"/><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20.xml.rels><?xml version="1.0" encoding="UTF-8" standalone="yes"?>
<Relationships xmlns="http://schemas.openxmlformats.org/package/2006/relationships"><Relationship Id="rId2" Type="http://schemas.openxmlformats.org/officeDocument/2006/relationships/hyperlink" Target="https://azure.microsoft.com/en-us/pricing/details/virtual-machines/windows/?msockid=303ee5cb18b86ab62ac3f67c193c6bc3"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64.xml"/><Relationship Id="rId6" Type="http://schemas.openxmlformats.org/officeDocument/2006/relationships/hyperlink" Target="https://techcommunity.microsoft.com/blog/azure-ai-foundry-blog/deploying-openai%E2%80%99s-first-open-source-model-on-azure-aks-with-kaito/4444234" TargetMode="External"/><Relationship Id="rId5" Type="http://schemas.openxmlformats.org/officeDocument/2006/relationships/image" Target="../media/image65.png"/><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18" Type="http://schemas.openxmlformats.org/officeDocument/2006/relationships/image" Target="../media/image81.svg"/><Relationship Id="rId3" Type="http://schemas.openxmlformats.org/officeDocument/2006/relationships/image" Target="../media/image66.png"/><Relationship Id="rId21" Type="http://schemas.openxmlformats.org/officeDocument/2006/relationships/image" Target="../media/image84.svg"/><Relationship Id="rId7" Type="http://schemas.openxmlformats.org/officeDocument/2006/relationships/image" Target="../media/image70.svg"/><Relationship Id="rId12" Type="http://schemas.openxmlformats.org/officeDocument/2006/relationships/image" Target="../media/image75.svg"/><Relationship Id="rId17" Type="http://schemas.openxmlformats.org/officeDocument/2006/relationships/image" Target="../media/image80.png"/><Relationship Id="rId2" Type="http://schemas.openxmlformats.org/officeDocument/2006/relationships/notesSlide" Target="../notesSlides/notesSlide16.xml"/><Relationship Id="rId16" Type="http://schemas.openxmlformats.org/officeDocument/2006/relationships/image" Target="../media/image79.svg"/><Relationship Id="rId20" Type="http://schemas.openxmlformats.org/officeDocument/2006/relationships/image" Target="../media/image83.png"/><Relationship Id="rId1" Type="http://schemas.openxmlformats.org/officeDocument/2006/relationships/slideLayout" Target="../slideLayouts/slideLayout64.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5" Type="http://schemas.openxmlformats.org/officeDocument/2006/relationships/image" Target="../media/image78.png"/><Relationship Id="rId10" Type="http://schemas.openxmlformats.org/officeDocument/2006/relationships/image" Target="../media/image73.svg"/><Relationship Id="rId19" Type="http://schemas.openxmlformats.org/officeDocument/2006/relationships/image" Target="../media/image82.jpeg"/><Relationship Id="rId4" Type="http://schemas.openxmlformats.org/officeDocument/2006/relationships/image" Target="../media/image67.png"/><Relationship Id="rId9" Type="http://schemas.openxmlformats.org/officeDocument/2006/relationships/image" Target="../media/image72.png"/><Relationship Id="rId14" Type="http://schemas.openxmlformats.org/officeDocument/2006/relationships/image" Target="../media/image77.svg"/></Relationships>
</file>

<file path=ppt/slides/_rels/slide2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7.xml"/><Relationship Id="rId1" Type="http://schemas.openxmlformats.org/officeDocument/2006/relationships/slideLayout" Target="../slideLayouts/slideLayout61.xml"/><Relationship Id="rId5" Type="http://schemas.openxmlformats.org/officeDocument/2006/relationships/hyperlink" Target="https://learn.microsoft.com/en-us/azure/ai-foundry/concepts/planning" TargetMode="External"/><Relationship Id="rId4" Type="http://schemas.openxmlformats.org/officeDocument/2006/relationships/image" Target="../media/image86.svg"/></Relationships>
</file>

<file path=ppt/slides/_rels/slide2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4.xml"/></Relationships>
</file>

<file path=ppt/slides/_rels/slide2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4.xml"/></Relationships>
</file>

<file path=ppt/slides/_rels/slide2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1.xml"/></Relationships>
</file>

<file path=ppt/slides/_rels/slide2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1.xml"/></Relationships>
</file>

<file path=ppt/slides/_rels/slide28.xml.rels><?xml version="1.0" encoding="UTF-8" standalone="yes"?>
<Relationships xmlns="http://schemas.openxmlformats.org/package/2006/relationships"><Relationship Id="rId3" Type="http://schemas.openxmlformats.org/officeDocument/2006/relationships/hyperlink" Target="https://learn.microsoft.com/en-us/azure/ai-foundry/concepts/architecture" TargetMode="External"/><Relationship Id="rId2" Type="http://schemas.openxmlformats.org/officeDocument/2006/relationships/notesSlide" Target="../notesSlides/notesSlide18.xml"/><Relationship Id="rId1" Type="http://schemas.openxmlformats.org/officeDocument/2006/relationships/slideLayout" Target="../slideLayouts/slideLayout61.xml"/></Relationships>
</file>

<file path=ppt/slides/_rels/slide29.xml.rels><?xml version="1.0" encoding="UTF-8" standalone="yes"?>
<Relationships xmlns="http://schemas.openxmlformats.org/package/2006/relationships"><Relationship Id="rId8" Type="http://schemas.openxmlformats.org/officeDocument/2006/relationships/image" Target="../media/image96.svg"/><Relationship Id="rId13" Type="http://schemas.openxmlformats.org/officeDocument/2006/relationships/image" Target="../media/image101.png"/><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image" Target="../media/image100.svg"/><Relationship Id="rId2" Type="http://schemas.openxmlformats.org/officeDocument/2006/relationships/notesSlide" Target="../notesSlides/notesSlide19.xml"/><Relationship Id="rId16" Type="http://schemas.openxmlformats.org/officeDocument/2006/relationships/image" Target="../media/image104.svg"/><Relationship Id="rId1" Type="http://schemas.openxmlformats.org/officeDocument/2006/relationships/slideLayout" Target="../slideLayouts/slideLayout61.xml"/><Relationship Id="rId6" Type="http://schemas.openxmlformats.org/officeDocument/2006/relationships/image" Target="../media/image94.svg"/><Relationship Id="rId11" Type="http://schemas.openxmlformats.org/officeDocument/2006/relationships/image" Target="../media/image99.png"/><Relationship Id="rId5" Type="http://schemas.openxmlformats.org/officeDocument/2006/relationships/image" Target="../media/image93.png"/><Relationship Id="rId15" Type="http://schemas.openxmlformats.org/officeDocument/2006/relationships/image" Target="../media/image103.png"/><Relationship Id="rId10" Type="http://schemas.openxmlformats.org/officeDocument/2006/relationships/image" Target="../media/image98.svg"/><Relationship Id="rId4" Type="http://schemas.openxmlformats.org/officeDocument/2006/relationships/image" Target="../media/image92.svg"/><Relationship Id="rId9" Type="http://schemas.openxmlformats.org/officeDocument/2006/relationships/image" Target="../media/image97.png"/><Relationship Id="rId14" Type="http://schemas.openxmlformats.org/officeDocument/2006/relationships/image" Target="../media/image102.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0.xml"/><Relationship Id="rId1" Type="http://schemas.openxmlformats.org/officeDocument/2006/relationships/slideLayout" Target="../slideLayouts/slideLayout61.xml"/></Relationships>
</file>

<file path=ppt/slides/_rels/slide31.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png"/><Relationship Id="rId18" Type="http://schemas.openxmlformats.org/officeDocument/2006/relationships/image" Target="../media/image121.png"/><Relationship Id="rId3" Type="http://schemas.openxmlformats.org/officeDocument/2006/relationships/image" Target="../media/image106.png"/><Relationship Id="rId21" Type="http://schemas.openxmlformats.org/officeDocument/2006/relationships/image" Target="../media/image124.png"/><Relationship Id="rId7" Type="http://schemas.openxmlformats.org/officeDocument/2006/relationships/image" Target="../media/image110.png"/><Relationship Id="rId12" Type="http://schemas.openxmlformats.org/officeDocument/2006/relationships/image" Target="../media/image115.svg"/><Relationship Id="rId17" Type="http://schemas.openxmlformats.org/officeDocument/2006/relationships/image" Target="../media/image120.svg"/><Relationship Id="rId2" Type="http://schemas.openxmlformats.org/officeDocument/2006/relationships/notesSlide" Target="../notesSlides/notesSlide21.xml"/><Relationship Id="rId16" Type="http://schemas.openxmlformats.org/officeDocument/2006/relationships/image" Target="../media/image119.png"/><Relationship Id="rId20" Type="http://schemas.openxmlformats.org/officeDocument/2006/relationships/image" Target="../media/image123.png"/><Relationship Id="rId1" Type="http://schemas.openxmlformats.org/officeDocument/2006/relationships/slideLayout" Target="../slideLayouts/slideLayout61.xml"/><Relationship Id="rId6" Type="http://schemas.openxmlformats.org/officeDocument/2006/relationships/image" Target="../media/image109.svg"/><Relationship Id="rId11" Type="http://schemas.openxmlformats.org/officeDocument/2006/relationships/image" Target="../media/image114.png"/><Relationship Id="rId5" Type="http://schemas.openxmlformats.org/officeDocument/2006/relationships/image" Target="../media/image108.png"/><Relationship Id="rId15" Type="http://schemas.openxmlformats.org/officeDocument/2006/relationships/image" Target="../media/image118.jpeg"/><Relationship Id="rId10" Type="http://schemas.openxmlformats.org/officeDocument/2006/relationships/image" Target="../media/image113.svg"/><Relationship Id="rId19" Type="http://schemas.openxmlformats.org/officeDocument/2006/relationships/image" Target="../media/image122.svg"/><Relationship Id="rId4" Type="http://schemas.openxmlformats.org/officeDocument/2006/relationships/image" Target="../media/image107.svg"/><Relationship Id="rId9" Type="http://schemas.openxmlformats.org/officeDocument/2006/relationships/image" Target="../media/image112.png"/><Relationship Id="rId14" Type="http://schemas.openxmlformats.org/officeDocument/2006/relationships/image" Target="../media/image117.png"/><Relationship Id="rId22" Type="http://schemas.openxmlformats.org/officeDocument/2006/relationships/image" Target="../media/image125.svg"/></Relationships>
</file>

<file path=ppt/slides/_rels/slide32.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8.jpeg"/><Relationship Id="rId18" Type="http://schemas.openxmlformats.org/officeDocument/2006/relationships/image" Target="../media/image127.svg"/><Relationship Id="rId3" Type="http://schemas.openxmlformats.org/officeDocument/2006/relationships/image" Target="../media/image106.png"/><Relationship Id="rId7" Type="http://schemas.openxmlformats.org/officeDocument/2006/relationships/image" Target="../media/image110.png"/><Relationship Id="rId12" Type="http://schemas.openxmlformats.org/officeDocument/2006/relationships/image" Target="../media/image116.png"/><Relationship Id="rId17" Type="http://schemas.openxmlformats.org/officeDocument/2006/relationships/image" Target="../media/image126.png"/><Relationship Id="rId2" Type="http://schemas.openxmlformats.org/officeDocument/2006/relationships/notesSlide" Target="../notesSlides/notesSlide22.xml"/><Relationship Id="rId16" Type="http://schemas.openxmlformats.org/officeDocument/2006/relationships/image" Target="../media/image117.png"/><Relationship Id="rId1" Type="http://schemas.openxmlformats.org/officeDocument/2006/relationships/slideLayout" Target="../slideLayouts/slideLayout61.xml"/><Relationship Id="rId6" Type="http://schemas.openxmlformats.org/officeDocument/2006/relationships/image" Target="../media/image109.svg"/><Relationship Id="rId11" Type="http://schemas.openxmlformats.org/officeDocument/2006/relationships/image" Target="../media/image115.svg"/><Relationship Id="rId5" Type="http://schemas.openxmlformats.org/officeDocument/2006/relationships/image" Target="../media/image108.png"/><Relationship Id="rId15" Type="http://schemas.openxmlformats.org/officeDocument/2006/relationships/image" Target="../media/image111.png"/><Relationship Id="rId10" Type="http://schemas.openxmlformats.org/officeDocument/2006/relationships/image" Target="../media/image114.png"/><Relationship Id="rId4" Type="http://schemas.openxmlformats.org/officeDocument/2006/relationships/image" Target="../media/image107.svg"/><Relationship Id="rId9" Type="http://schemas.openxmlformats.org/officeDocument/2006/relationships/image" Target="../media/image113.svg"/><Relationship Id="rId14" Type="http://schemas.openxmlformats.org/officeDocument/2006/relationships/image" Target="../media/image12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1.xml"/></Relationships>
</file>

<file path=ppt/slides/_rels/slide3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64.xml"/></Relationships>
</file>

<file path=ppt/slides/_rels/slide3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52.xml"/></Relationships>
</file>

<file path=ppt/slides/_rels/slide3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61.xml"/></Relationships>
</file>

<file path=ppt/slides/_rels/slide3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42.jpeg"/><Relationship Id="rId18" Type="http://schemas.openxmlformats.org/officeDocument/2006/relationships/image" Target="../media/image147.png"/><Relationship Id="rId26" Type="http://schemas.openxmlformats.org/officeDocument/2006/relationships/image" Target="../media/image155.png"/><Relationship Id="rId3" Type="http://schemas.openxmlformats.org/officeDocument/2006/relationships/image" Target="../media/image134.png"/><Relationship Id="rId21" Type="http://schemas.openxmlformats.org/officeDocument/2006/relationships/image" Target="../media/image150.png"/><Relationship Id="rId7" Type="http://schemas.openxmlformats.org/officeDocument/2006/relationships/image" Target="../media/image137.png"/><Relationship Id="rId12" Type="http://schemas.openxmlformats.org/officeDocument/2006/relationships/image" Target="../media/image141.png"/><Relationship Id="rId17" Type="http://schemas.openxmlformats.org/officeDocument/2006/relationships/image" Target="../media/image146.jpeg"/><Relationship Id="rId25" Type="http://schemas.openxmlformats.org/officeDocument/2006/relationships/image" Target="../media/image154.png"/><Relationship Id="rId2" Type="http://schemas.openxmlformats.org/officeDocument/2006/relationships/notesSlide" Target="../notesSlides/notesSlide24.xml"/><Relationship Id="rId16" Type="http://schemas.openxmlformats.org/officeDocument/2006/relationships/image" Target="../media/image145.png"/><Relationship Id="rId20" Type="http://schemas.openxmlformats.org/officeDocument/2006/relationships/image" Target="../media/image149.png"/><Relationship Id="rId1" Type="http://schemas.openxmlformats.org/officeDocument/2006/relationships/slideLayout" Target="../slideLayouts/slideLayout64.xml"/><Relationship Id="rId6" Type="http://schemas.openxmlformats.org/officeDocument/2006/relationships/image" Target="../media/image136.png"/><Relationship Id="rId11" Type="http://schemas.openxmlformats.org/officeDocument/2006/relationships/image" Target="../media/image140.svg"/><Relationship Id="rId24" Type="http://schemas.openxmlformats.org/officeDocument/2006/relationships/image" Target="../media/image153.png"/><Relationship Id="rId5" Type="http://schemas.microsoft.com/office/2007/relationships/hdphoto" Target="../media/hdphoto1.wdp"/><Relationship Id="rId15" Type="http://schemas.openxmlformats.org/officeDocument/2006/relationships/image" Target="../media/image144.png"/><Relationship Id="rId23" Type="http://schemas.openxmlformats.org/officeDocument/2006/relationships/image" Target="../media/image152.png"/><Relationship Id="rId10" Type="http://schemas.openxmlformats.org/officeDocument/2006/relationships/image" Target="../media/image139.png"/><Relationship Id="rId19" Type="http://schemas.openxmlformats.org/officeDocument/2006/relationships/image" Target="../media/image148.png"/><Relationship Id="rId4" Type="http://schemas.openxmlformats.org/officeDocument/2006/relationships/image" Target="../media/image135.png"/><Relationship Id="rId9" Type="http://schemas.openxmlformats.org/officeDocument/2006/relationships/image" Target="../media/image138.png"/><Relationship Id="rId14" Type="http://schemas.openxmlformats.org/officeDocument/2006/relationships/image" Target="../media/image143.png"/><Relationship Id="rId22" Type="http://schemas.openxmlformats.org/officeDocument/2006/relationships/image" Target="../media/image151.png"/></Relationships>
</file>

<file path=ppt/slides/_rels/slide38.xml.rels><?xml version="1.0" encoding="UTF-8" standalone="yes"?>
<Relationships xmlns="http://schemas.openxmlformats.org/package/2006/relationships"><Relationship Id="rId8" Type="http://schemas.openxmlformats.org/officeDocument/2006/relationships/image" Target="../media/image161.svg"/><Relationship Id="rId3" Type="http://schemas.openxmlformats.org/officeDocument/2006/relationships/image" Target="../media/image156.png"/><Relationship Id="rId7" Type="http://schemas.openxmlformats.org/officeDocument/2006/relationships/image" Target="../media/image160.png"/><Relationship Id="rId2" Type="http://schemas.openxmlformats.org/officeDocument/2006/relationships/notesSlide" Target="../notesSlides/notesSlide25.xml"/><Relationship Id="rId1" Type="http://schemas.openxmlformats.org/officeDocument/2006/relationships/slideLayout" Target="../slideLayouts/slideLayout61.xml"/><Relationship Id="rId6" Type="http://schemas.openxmlformats.org/officeDocument/2006/relationships/image" Target="../media/image159.svg"/><Relationship Id="rId5" Type="http://schemas.openxmlformats.org/officeDocument/2006/relationships/image" Target="../media/image158.png"/><Relationship Id="rId4" Type="http://schemas.openxmlformats.org/officeDocument/2006/relationships/image" Target="../media/image157.svg"/></Relationships>
</file>

<file path=ppt/slides/_rels/slide3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26.xml"/><Relationship Id="rId1" Type="http://schemas.openxmlformats.org/officeDocument/2006/relationships/slideLayout" Target="../slideLayouts/slideLayout6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40.xml.rels><?xml version="1.0" encoding="UTF-8" standalone="yes"?>
<Relationships xmlns="http://schemas.openxmlformats.org/package/2006/relationships"><Relationship Id="rId13" Type="http://schemas.openxmlformats.org/officeDocument/2006/relationships/image" Target="../media/image173.jpeg"/><Relationship Id="rId18" Type="http://schemas.openxmlformats.org/officeDocument/2006/relationships/image" Target="../media/image124.png"/><Relationship Id="rId26" Type="http://schemas.openxmlformats.org/officeDocument/2006/relationships/image" Target="../media/image182.png"/><Relationship Id="rId39" Type="http://schemas.openxmlformats.org/officeDocument/2006/relationships/image" Target="../media/image195.svg"/><Relationship Id="rId21" Type="http://schemas.openxmlformats.org/officeDocument/2006/relationships/image" Target="../media/image177.svg"/><Relationship Id="rId34" Type="http://schemas.openxmlformats.org/officeDocument/2006/relationships/image" Target="../media/image190.png"/><Relationship Id="rId42" Type="http://schemas.openxmlformats.org/officeDocument/2006/relationships/image" Target="../media/image198.png"/><Relationship Id="rId47" Type="http://schemas.openxmlformats.org/officeDocument/2006/relationships/image" Target="../media/image203.svg"/><Relationship Id="rId50" Type="http://schemas.openxmlformats.org/officeDocument/2006/relationships/image" Target="../media/image206.png"/><Relationship Id="rId55" Type="http://schemas.openxmlformats.org/officeDocument/2006/relationships/image" Target="../media/image211.svg"/><Relationship Id="rId7" Type="http://schemas.openxmlformats.org/officeDocument/2006/relationships/image" Target="../media/image167.svg"/><Relationship Id="rId2" Type="http://schemas.openxmlformats.org/officeDocument/2006/relationships/notesSlide" Target="../notesSlides/notesSlide27.xml"/><Relationship Id="rId16" Type="http://schemas.openxmlformats.org/officeDocument/2006/relationships/image" Target="../media/image108.png"/><Relationship Id="rId29" Type="http://schemas.openxmlformats.org/officeDocument/2006/relationships/image" Target="../media/image185.svg"/><Relationship Id="rId11" Type="http://schemas.openxmlformats.org/officeDocument/2006/relationships/image" Target="../media/image171.jpeg"/><Relationship Id="rId24" Type="http://schemas.openxmlformats.org/officeDocument/2006/relationships/image" Target="../media/image180.png"/><Relationship Id="rId32" Type="http://schemas.openxmlformats.org/officeDocument/2006/relationships/image" Target="../media/image188.png"/><Relationship Id="rId37" Type="http://schemas.openxmlformats.org/officeDocument/2006/relationships/image" Target="../media/image193.svg"/><Relationship Id="rId40" Type="http://schemas.openxmlformats.org/officeDocument/2006/relationships/image" Target="../media/image196.png"/><Relationship Id="rId45" Type="http://schemas.openxmlformats.org/officeDocument/2006/relationships/image" Target="../media/image201.svg"/><Relationship Id="rId53" Type="http://schemas.openxmlformats.org/officeDocument/2006/relationships/image" Target="../media/image209.svg"/><Relationship Id="rId58" Type="http://schemas.openxmlformats.org/officeDocument/2006/relationships/hyperlink" Target="https://github.com/microsoft/Deploy-Your-AI-Application-In-Production" TargetMode="External"/><Relationship Id="rId5" Type="http://schemas.openxmlformats.org/officeDocument/2006/relationships/image" Target="../media/image165.png"/><Relationship Id="rId19" Type="http://schemas.openxmlformats.org/officeDocument/2006/relationships/image" Target="../media/image125.svg"/><Relationship Id="rId4" Type="http://schemas.openxmlformats.org/officeDocument/2006/relationships/image" Target="../media/image164.svg"/><Relationship Id="rId9" Type="http://schemas.openxmlformats.org/officeDocument/2006/relationships/image" Target="../media/image169.svg"/><Relationship Id="rId14" Type="http://schemas.openxmlformats.org/officeDocument/2006/relationships/image" Target="../media/image174.png"/><Relationship Id="rId22" Type="http://schemas.openxmlformats.org/officeDocument/2006/relationships/image" Target="../media/image178.png"/><Relationship Id="rId27" Type="http://schemas.openxmlformats.org/officeDocument/2006/relationships/image" Target="../media/image183.svg"/><Relationship Id="rId30" Type="http://schemas.openxmlformats.org/officeDocument/2006/relationships/image" Target="../media/image186.png"/><Relationship Id="rId35" Type="http://schemas.openxmlformats.org/officeDocument/2006/relationships/image" Target="../media/image191.svg"/><Relationship Id="rId43" Type="http://schemas.openxmlformats.org/officeDocument/2006/relationships/image" Target="../media/image199.svg"/><Relationship Id="rId48" Type="http://schemas.openxmlformats.org/officeDocument/2006/relationships/image" Target="../media/image204.png"/><Relationship Id="rId56" Type="http://schemas.openxmlformats.org/officeDocument/2006/relationships/image" Target="../media/image114.png"/><Relationship Id="rId8" Type="http://schemas.openxmlformats.org/officeDocument/2006/relationships/image" Target="../media/image168.png"/><Relationship Id="rId51" Type="http://schemas.openxmlformats.org/officeDocument/2006/relationships/image" Target="../media/image207.svg"/><Relationship Id="rId3" Type="http://schemas.openxmlformats.org/officeDocument/2006/relationships/image" Target="../media/image163.png"/><Relationship Id="rId12" Type="http://schemas.openxmlformats.org/officeDocument/2006/relationships/image" Target="../media/image172.png"/><Relationship Id="rId17" Type="http://schemas.openxmlformats.org/officeDocument/2006/relationships/image" Target="../media/image109.svg"/><Relationship Id="rId25" Type="http://schemas.openxmlformats.org/officeDocument/2006/relationships/image" Target="../media/image181.svg"/><Relationship Id="rId33" Type="http://schemas.openxmlformats.org/officeDocument/2006/relationships/image" Target="../media/image189.svg"/><Relationship Id="rId38" Type="http://schemas.openxmlformats.org/officeDocument/2006/relationships/image" Target="../media/image194.png"/><Relationship Id="rId46" Type="http://schemas.openxmlformats.org/officeDocument/2006/relationships/image" Target="../media/image202.png"/><Relationship Id="rId20" Type="http://schemas.openxmlformats.org/officeDocument/2006/relationships/image" Target="../media/image176.png"/><Relationship Id="rId41" Type="http://schemas.openxmlformats.org/officeDocument/2006/relationships/image" Target="../media/image197.svg"/><Relationship Id="rId54" Type="http://schemas.openxmlformats.org/officeDocument/2006/relationships/image" Target="../media/image210.png"/><Relationship Id="rId1" Type="http://schemas.openxmlformats.org/officeDocument/2006/relationships/slideLayout" Target="../slideLayouts/slideLayout61.xml"/><Relationship Id="rId6" Type="http://schemas.openxmlformats.org/officeDocument/2006/relationships/image" Target="../media/image166.png"/><Relationship Id="rId15" Type="http://schemas.openxmlformats.org/officeDocument/2006/relationships/image" Target="../media/image175.jpeg"/><Relationship Id="rId23" Type="http://schemas.openxmlformats.org/officeDocument/2006/relationships/image" Target="../media/image179.svg"/><Relationship Id="rId28" Type="http://schemas.openxmlformats.org/officeDocument/2006/relationships/image" Target="../media/image184.png"/><Relationship Id="rId36" Type="http://schemas.openxmlformats.org/officeDocument/2006/relationships/image" Target="../media/image192.png"/><Relationship Id="rId49" Type="http://schemas.openxmlformats.org/officeDocument/2006/relationships/image" Target="../media/image205.svg"/><Relationship Id="rId57" Type="http://schemas.openxmlformats.org/officeDocument/2006/relationships/image" Target="../media/image115.svg"/><Relationship Id="rId10" Type="http://schemas.openxmlformats.org/officeDocument/2006/relationships/image" Target="../media/image170.jpeg"/><Relationship Id="rId31" Type="http://schemas.openxmlformats.org/officeDocument/2006/relationships/image" Target="../media/image187.svg"/><Relationship Id="rId44" Type="http://schemas.openxmlformats.org/officeDocument/2006/relationships/image" Target="../media/image200.png"/><Relationship Id="rId52" Type="http://schemas.openxmlformats.org/officeDocument/2006/relationships/image" Target="../media/image208.png"/></Relationships>
</file>

<file path=ppt/slides/_rels/slide41.xml.rels><?xml version="1.0" encoding="UTF-8" standalone="yes"?>
<Relationships xmlns="http://schemas.openxmlformats.org/package/2006/relationships"><Relationship Id="rId3" Type="http://schemas.openxmlformats.org/officeDocument/2006/relationships/image" Target="../media/image163.png"/><Relationship Id="rId7" Type="http://schemas.openxmlformats.org/officeDocument/2006/relationships/image" Target="../media/image215.svg"/><Relationship Id="rId2" Type="http://schemas.openxmlformats.org/officeDocument/2006/relationships/notesSlide" Target="../notesSlides/notesSlide28.xml"/><Relationship Id="rId1" Type="http://schemas.openxmlformats.org/officeDocument/2006/relationships/slideLayout" Target="../slideLayouts/slideLayout61.xml"/><Relationship Id="rId6" Type="http://schemas.openxmlformats.org/officeDocument/2006/relationships/image" Target="../media/image214.png"/><Relationship Id="rId5" Type="http://schemas.openxmlformats.org/officeDocument/2006/relationships/image" Target="../media/image213.png"/><Relationship Id="rId4" Type="http://schemas.openxmlformats.org/officeDocument/2006/relationships/image" Target="../media/image212.sv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1.xml"/></Relationships>
</file>

<file path=ppt/slides/_rels/slide43.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hyperlink" Target="https://learn.microsoft.com/en-us/azure/architecture/ai-ml/guide/ai-agent-design-patterns" TargetMode="External"/><Relationship Id="rId1" Type="http://schemas.openxmlformats.org/officeDocument/2006/relationships/slideLayout" Target="../slideLayouts/slideLayout52.xml"/><Relationship Id="rId6" Type="http://schemas.openxmlformats.org/officeDocument/2006/relationships/image" Target="../media/image219.svg"/><Relationship Id="rId5" Type="http://schemas.openxmlformats.org/officeDocument/2006/relationships/image" Target="../media/image218.png"/><Relationship Id="rId4" Type="http://schemas.openxmlformats.org/officeDocument/2006/relationships/image" Target="../media/image217.svg"/></Relationships>
</file>

<file path=ppt/slides/_rels/slide44.xml.rels><?xml version="1.0" encoding="UTF-8" standalone="yes"?>
<Relationships xmlns="http://schemas.openxmlformats.org/package/2006/relationships"><Relationship Id="rId8" Type="http://schemas.openxmlformats.org/officeDocument/2006/relationships/image" Target="../media/image225.svg"/><Relationship Id="rId3" Type="http://schemas.openxmlformats.org/officeDocument/2006/relationships/image" Target="../media/image220.png"/><Relationship Id="rId7" Type="http://schemas.openxmlformats.org/officeDocument/2006/relationships/image" Target="../media/image224.png"/><Relationship Id="rId2" Type="http://schemas.openxmlformats.org/officeDocument/2006/relationships/notesSlide" Target="../notesSlides/notesSlide30.xml"/><Relationship Id="rId1" Type="http://schemas.openxmlformats.org/officeDocument/2006/relationships/slideLayout" Target="../slideLayouts/slideLayout61.xml"/><Relationship Id="rId6" Type="http://schemas.openxmlformats.org/officeDocument/2006/relationships/image" Target="../media/image223.png"/><Relationship Id="rId5" Type="http://schemas.openxmlformats.org/officeDocument/2006/relationships/image" Target="../media/image222.png"/><Relationship Id="rId10" Type="http://schemas.openxmlformats.org/officeDocument/2006/relationships/hyperlink" Target="https://www.starwindsoftware.com/blog/ensure-infrastructure-compliancy-at-scale-with-azure-policies/" TargetMode="External"/><Relationship Id="rId4" Type="http://schemas.openxmlformats.org/officeDocument/2006/relationships/image" Target="../media/image221.png"/><Relationship Id="rId9" Type="http://schemas.openxmlformats.org/officeDocument/2006/relationships/image" Target="../media/image226.png"/></Relationships>
</file>

<file path=ppt/slides/_rels/slide45.xml.rels><?xml version="1.0" encoding="UTF-8" standalone="yes"?>
<Relationships xmlns="http://schemas.openxmlformats.org/package/2006/relationships"><Relationship Id="rId8" Type="http://schemas.openxmlformats.org/officeDocument/2006/relationships/image" Target="../media/image232.svg"/><Relationship Id="rId13" Type="http://schemas.openxmlformats.org/officeDocument/2006/relationships/image" Target="../media/image107.svg"/><Relationship Id="rId3" Type="http://schemas.openxmlformats.org/officeDocument/2006/relationships/image" Target="../media/image227.png"/><Relationship Id="rId7" Type="http://schemas.openxmlformats.org/officeDocument/2006/relationships/image" Target="../media/image231.png"/><Relationship Id="rId12" Type="http://schemas.openxmlformats.org/officeDocument/2006/relationships/image" Target="../media/image106.png"/><Relationship Id="rId2" Type="http://schemas.openxmlformats.org/officeDocument/2006/relationships/notesSlide" Target="../notesSlides/notesSlide31.xml"/><Relationship Id="rId1" Type="http://schemas.openxmlformats.org/officeDocument/2006/relationships/slideLayout" Target="../slideLayouts/slideLayout61.xml"/><Relationship Id="rId6" Type="http://schemas.openxmlformats.org/officeDocument/2006/relationships/image" Target="../media/image230.svg"/><Relationship Id="rId11" Type="http://schemas.openxmlformats.org/officeDocument/2006/relationships/image" Target="../media/image235.png"/><Relationship Id="rId5" Type="http://schemas.openxmlformats.org/officeDocument/2006/relationships/image" Target="../media/image229.png"/><Relationship Id="rId15" Type="http://schemas.openxmlformats.org/officeDocument/2006/relationships/image" Target="../media/image237.png"/><Relationship Id="rId10" Type="http://schemas.openxmlformats.org/officeDocument/2006/relationships/image" Target="../media/image234.png"/><Relationship Id="rId4" Type="http://schemas.openxmlformats.org/officeDocument/2006/relationships/image" Target="../media/image228.png"/><Relationship Id="rId9" Type="http://schemas.openxmlformats.org/officeDocument/2006/relationships/image" Target="../media/image233.png"/><Relationship Id="rId14" Type="http://schemas.openxmlformats.org/officeDocument/2006/relationships/image" Target="../media/image236.png"/></Relationships>
</file>

<file path=ppt/slides/_rels/slide46.xml.rels><?xml version="1.0" encoding="UTF-8" standalone="yes"?>
<Relationships xmlns="http://schemas.openxmlformats.org/package/2006/relationships"><Relationship Id="rId3" Type="http://schemas.openxmlformats.org/officeDocument/2006/relationships/image" Target="../media/image238.gif"/><Relationship Id="rId2" Type="http://schemas.openxmlformats.org/officeDocument/2006/relationships/notesSlide" Target="../notesSlides/notesSlide32.xml"/><Relationship Id="rId1" Type="http://schemas.openxmlformats.org/officeDocument/2006/relationships/slideLayout" Target="../slideLayouts/slideLayout61.xml"/></Relationships>
</file>

<file path=ppt/slides/_rels/slide47.xml.rels><?xml version="1.0" encoding="UTF-8" standalone="yes"?>
<Relationships xmlns="http://schemas.openxmlformats.org/package/2006/relationships"><Relationship Id="rId8" Type="http://schemas.openxmlformats.org/officeDocument/2006/relationships/image" Target="../media/image244.png"/><Relationship Id="rId13" Type="http://schemas.openxmlformats.org/officeDocument/2006/relationships/image" Target="../media/image249.png"/><Relationship Id="rId18" Type="http://schemas.microsoft.com/office/2007/relationships/hdphoto" Target="../media/hdphoto3.wdp"/><Relationship Id="rId3" Type="http://schemas.openxmlformats.org/officeDocument/2006/relationships/image" Target="../media/image239.png"/><Relationship Id="rId21" Type="http://schemas.openxmlformats.org/officeDocument/2006/relationships/image" Target="../media/image254.jpeg"/><Relationship Id="rId7" Type="http://schemas.openxmlformats.org/officeDocument/2006/relationships/image" Target="../media/image243.png"/><Relationship Id="rId12" Type="http://schemas.openxmlformats.org/officeDocument/2006/relationships/image" Target="../media/image248.png"/><Relationship Id="rId17" Type="http://schemas.openxmlformats.org/officeDocument/2006/relationships/image" Target="../media/image253.png"/><Relationship Id="rId2" Type="http://schemas.openxmlformats.org/officeDocument/2006/relationships/notesSlide" Target="../notesSlides/notesSlide33.xml"/><Relationship Id="rId16" Type="http://schemas.openxmlformats.org/officeDocument/2006/relationships/image" Target="../media/image252.png"/><Relationship Id="rId20" Type="http://schemas.openxmlformats.org/officeDocument/2006/relationships/image" Target="../media/image212.svg"/><Relationship Id="rId1" Type="http://schemas.openxmlformats.org/officeDocument/2006/relationships/slideLayout" Target="../slideLayouts/slideLayout64.xml"/><Relationship Id="rId6" Type="http://schemas.openxmlformats.org/officeDocument/2006/relationships/image" Target="../media/image242.png"/><Relationship Id="rId11" Type="http://schemas.openxmlformats.org/officeDocument/2006/relationships/image" Target="../media/image247.png"/><Relationship Id="rId5" Type="http://schemas.openxmlformats.org/officeDocument/2006/relationships/image" Target="../media/image241.png"/><Relationship Id="rId15" Type="http://schemas.openxmlformats.org/officeDocument/2006/relationships/image" Target="../media/image251.png"/><Relationship Id="rId23" Type="http://schemas.openxmlformats.org/officeDocument/2006/relationships/image" Target="../media/image215.svg"/><Relationship Id="rId10" Type="http://schemas.openxmlformats.org/officeDocument/2006/relationships/image" Target="../media/image246.png"/><Relationship Id="rId19" Type="http://schemas.openxmlformats.org/officeDocument/2006/relationships/image" Target="../media/image163.png"/><Relationship Id="rId4" Type="http://schemas.openxmlformats.org/officeDocument/2006/relationships/image" Target="../media/image240.png"/><Relationship Id="rId9" Type="http://schemas.openxmlformats.org/officeDocument/2006/relationships/image" Target="../media/image245.png"/><Relationship Id="rId14" Type="http://schemas.openxmlformats.org/officeDocument/2006/relationships/image" Target="../media/image250.png"/><Relationship Id="rId22" Type="http://schemas.openxmlformats.org/officeDocument/2006/relationships/image" Target="../media/image255.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xml.rels><?xml version="1.0" encoding="UTF-8" standalone="yes"?>
<Relationships xmlns="http://schemas.openxmlformats.org/package/2006/relationships"><Relationship Id="rId3" Type="http://schemas.openxmlformats.org/officeDocument/2006/relationships/hyperlink" Target="https://learn.microsoft.com/en-us/azure/ai-foundry/openai/how-to/reasoning" TargetMode="External"/><Relationship Id="rId2" Type="http://schemas.openxmlformats.org/officeDocument/2006/relationships/notesSlide" Target="../notesSlides/notesSlide3.xml"/><Relationship Id="rId1" Type="http://schemas.openxmlformats.org/officeDocument/2006/relationships/slideLayout" Target="../slideLayouts/slideLayout61.xml"/><Relationship Id="rId5" Type="http://schemas.openxmlformats.org/officeDocument/2006/relationships/hyperlink" Target="https://aka.ms/oai/models" TargetMode="External"/><Relationship Id="rId4" Type="http://schemas.openxmlformats.org/officeDocument/2006/relationships/hyperlink" Target="https://learn.microsoft.com/en-us/azure/ai-foundry/openai/how-to/responses" TargetMode="External"/></Relationships>
</file>

<file path=ppt/slides/_rels/slide5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84.svg"/><Relationship Id="rId2" Type="http://schemas.openxmlformats.org/officeDocument/2006/relationships/image" Target="../media/image66.png"/><Relationship Id="rId1" Type="http://schemas.openxmlformats.org/officeDocument/2006/relationships/slideLayout" Target="../slideLayouts/slideLayout64.xml"/><Relationship Id="rId6" Type="http://schemas.openxmlformats.org/officeDocument/2006/relationships/image" Target="../media/image70.svg"/><Relationship Id="rId11" Type="http://schemas.openxmlformats.org/officeDocument/2006/relationships/image" Target="../media/image83.png"/><Relationship Id="rId5" Type="http://schemas.openxmlformats.org/officeDocument/2006/relationships/image" Target="../media/image69.png"/><Relationship Id="rId10" Type="http://schemas.openxmlformats.org/officeDocument/2006/relationships/image" Target="../media/image82.jpeg"/><Relationship Id="rId4" Type="http://schemas.openxmlformats.org/officeDocument/2006/relationships/image" Target="../media/image68.png"/><Relationship Id="rId9" Type="http://schemas.openxmlformats.org/officeDocument/2006/relationships/image" Target="../media/image81.svg"/></Relationships>
</file>

<file path=ppt/slides/_rels/slide51.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84.svg"/><Relationship Id="rId2" Type="http://schemas.openxmlformats.org/officeDocument/2006/relationships/image" Target="../media/image66.png"/><Relationship Id="rId1" Type="http://schemas.openxmlformats.org/officeDocument/2006/relationships/slideLayout" Target="../slideLayouts/slideLayout64.xml"/><Relationship Id="rId6" Type="http://schemas.openxmlformats.org/officeDocument/2006/relationships/image" Target="../media/image70.svg"/><Relationship Id="rId11" Type="http://schemas.openxmlformats.org/officeDocument/2006/relationships/image" Target="../media/image83.png"/><Relationship Id="rId5" Type="http://schemas.openxmlformats.org/officeDocument/2006/relationships/image" Target="../media/image69.png"/><Relationship Id="rId10" Type="http://schemas.openxmlformats.org/officeDocument/2006/relationships/image" Target="../media/image82.jpeg"/><Relationship Id="rId4" Type="http://schemas.openxmlformats.org/officeDocument/2006/relationships/image" Target="../media/image68.png"/><Relationship Id="rId9" Type="http://schemas.openxmlformats.org/officeDocument/2006/relationships/image" Target="../media/image81.svg"/></Relationships>
</file>

<file path=ppt/slides/_rels/slide52.xml.rels><?xml version="1.0" encoding="UTF-8" standalone="yes"?>
<Relationships xmlns="http://schemas.openxmlformats.org/package/2006/relationships"><Relationship Id="rId8" Type="http://schemas.openxmlformats.org/officeDocument/2006/relationships/image" Target="../media/image261.png"/><Relationship Id="rId3" Type="http://schemas.openxmlformats.org/officeDocument/2006/relationships/image" Target="../media/image256.png"/><Relationship Id="rId7" Type="http://schemas.openxmlformats.org/officeDocument/2006/relationships/image" Target="../media/image260.png"/><Relationship Id="rId2" Type="http://schemas.openxmlformats.org/officeDocument/2006/relationships/notesSlide" Target="../notesSlides/notesSlide35.xml"/><Relationship Id="rId1" Type="http://schemas.openxmlformats.org/officeDocument/2006/relationships/slideLayout" Target="../slideLayouts/slideLayout64.xml"/><Relationship Id="rId6" Type="http://schemas.openxmlformats.org/officeDocument/2006/relationships/image" Target="../media/image259.png"/><Relationship Id="rId5" Type="http://schemas.openxmlformats.org/officeDocument/2006/relationships/image" Target="../media/image258.png"/><Relationship Id="rId4" Type="http://schemas.openxmlformats.org/officeDocument/2006/relationships/image" Target="../media/image257.png"/><Relationship Id="rId9" Type="http://schemas.openxmlformats.org/officeDocument/2006/relationships/image" Target="../media/image262.png"/></Relationships>
</file>

<file path=ppt/slides/_rels/slide53.xml.rels><?xml version="1.0" encoding="UTF-8" standalone="yes"?>
<Relationships xmlns="http://schemas.openxmlformats.org/package/2006/relationships"><Relationship Id="rId8" Type="http://schemas.openxmlformats.org/officeDocument/2006/relationships/image" Target="../media/image268.png"/><Relationship Id="rId3" Type="http://schemas.openxmlformats.org/officeDocument/2006/relationships/image" Target="../media/image263.png"/><Relationship Id="rId7" Type="http://schemas.openxmlformats.org/officeDocument/2006/relationships/image" Target="../media/image267.png"/><Relationship Id="rId2" Type="http://schemas.openxmlformats.org/officeDocument/2006/relationships/notesSlide" Target="../notesSlides/notesSlide36.xml"/><Relationship Id="rId1" Type="http://schemas.openxmlformats.org/officeDocument/2006/relationships/slideLayout" Target="../slideLayouts/slideLayout64.xml"/><Relationship Id="rId6" Type="http://schemas.openxmlformats.org/officeDocument/2006/relationships/image" Target="../media/image266.png"/><Relationship Id="rId5" Type="http://schemas.openxmlformats.org/officeDocument/2006/relationships/image" Target="../media/image265.png"/><Relationship Id="rId4" Type="http://schemas.openxmlformats.org/officeDocument/2006/relationships/image" Target="../media/image264.png"/></Relationships>
</file>

<file path=ppt/slides/_rels/slide54.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notesSlide" Target="../notesSlides/notesSlide37.xml"/><Relationship Id="rId1" Type="http://schemas.openxmlformats.org/officeDocument/2006/relationships/slideLayout" Target="../slideLayouts/slideLayout64.xml"/></Relationships>
</file>

<file path=ppt/slides/_rels/slide55.xml.rels><?xml version="1.0" encoding="UTF-8" standalone="yes"?>
<Relationships xmlns="http://schemas.openxmlformats.org/package/2006/relationships"><Relationship Id="rId8" Type="http://schemas.openxmlformats.org/officeDocument/2006/relationships/image" Target="../media/image275.svg"/><Relationship Id="rId3" Type="http://schemas.openxmlformats.org/officeDocument/2006/relationships/image" Target="../media/image270.png"/><Relationship Id="rId7" Type="http://schemas.openxmlformats.org/officeDocument/2006/relationships/image" Target="../media/image274.png"/><Relationship Id="rId2" Type="http://schemas.openxmlformats.org/officeDocument/2006/relationships/notesSlide" Target="../notesSlides/notesSlide38.xml"/><Relationship Id="rId1" Type="http://schemas.openxmlformats.org/officeDocument/2006/relationships/slideLayout" Target="../slideLayouts/slideLayout64.xml"/><Relationship Id="rId6" Type="http://schemas.openxmlformats.org/officeDocument/2006/relationships/image" Target="../media/image273.png"/><Relationship Id="rId5" Type="http://schemas.openxmlformats.org/officeDocument/2006/relationships/image" Target="../media/image272.png"/><Relationship Id="rId4" Type="http://schemas.openxmlformats.org/officeDocument/2006/relationships/image" Target="../media/image271.png"/><Relationship Id="rId9" Type="http://schemas.openxmlformats.org/officeDocument/2006/relationships/image" Target="../media/image276.svg"/></Relationships>
</file>

<file path=ppt/slides/_rels/slide56.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39.xml"/><Relationship Id="rId1" Type="http://schemas.openxmlformats.org/officeDocument/2006/relationships/slideLayout" Target="../slideLayouts/slideLayout64.xml"/><Relationship Id="rId6" Type="http://schemas.openxmlformats.org/officeDocument/2006/relationships/image" Target="../media/image212.svg"/><Relationship Id="rId5" Type="http://schemas.openxmlformats.org/officeDocument/2006/relationships/image" Target="../media/image163.png"/><Relationship Id="rId4" Type="http://schemas.openxmlformats.org/officeDocument/2006/relationships/image" Target="../media/image278.svg"/></Relationships>
</file>

<file path=ppt/slides/_rels/slide57.xml.rels><?xml version="1.0" encoding="UTF-8" standalone="yes"?>
<Relationships xmlns="http://schemas.openxmlformats.org/package/2006/relationships"><Relationship Id="rId8" Type="http://schemas.openxmlformats.org/officeDocument/2006/relationships/image" Target="../media/image283.png"/><Relationship Id="rId13" Type="http://schemas.openxmlformats.org/officeDocument/2006/relationships/image" Target="../media/image287.png"/><Relationship Id="rId3" Type="http://schemas.openxmlformats.org/officeDocument/2006/relationships/image" Target="../media/image279.png"/><Relationship Id="rId7" Type="http://schemas.openxmlformats.org/officeDocument/2006/relationships/image" Target="../media/image282.png"/><Relationship Id="rId12" Type="http://schemas.openxmlformats.org/officeDocument/2006/relationships/image" Target="../media/image136.png"/><Relationship Id="rId17" Type="http://schemas.openxmlformats.org/officeDocument/2006/relationships/image" Target="../media/image290.svg"/><Relationship Id="rId2" Type="http://schemas.openxmlformats.org/officeDocument/2006/relationships/notesSlide" Target="../notesSlides/notesSlide40.xml"/><Relationship Id="rId16" Type="http://schemas.openxmlformats.org/officeDocument/2006/relationships/image" Target="../media/image289.png"/><Relationship Id="rId1" Type="http://schemas.openxmlformats.org/officeDocument/2006/relationships/slideLayout" Target="../slideLayouts/slideLayout64.xml"/><Relationship Id="rId6" Type="http://schemas.openxmlformats.org/officeDocument/2006/relationships/image" Target="../media/image281.png"/><Relationship Id="rId11" Type="http://schemas.openxmlformats.org/officeDocument/2006/relationships/image" Target="../media/image286.png"/><Relationship Id="rId5" Type="http://schemas.openxmlformats.org/officeDocument/2006/relationships/image" Target="../media/image246.png"/><Relationship Id="rId15" Type="http://schemas.openxmlformats.org/officeDocument/2006/relationships/image" Target="../media/image288.png"/><Relationship Id="rId10" Type="http://schemas.openxmlformats.org/officeDocument/2006/relationships/image" Target="../media/image285.png"/><Relationship Id="rId4" Type="http://schemas.openxmlformats.org/officeDocument/2006/relationships/image" Target="../media/image280.png"/><Relationship Id="rId9" Type="http://schemas.openxmlformats.org/officeDocument/2006/relationships/image" Target="../media/image284.png"/><Relationship Id="rId14" Type="http://schemas.microsoft.com/office/2007/relationships/hdphoto" Target="../media/hdphoto4.wdp"/></Relationships>
</file>

<file path=ppt/slides/_rels/slide5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41.xml"/><Relationship Id="rId1" Type="http://schemas.openxmlformats.org/officeDocument/2006/relationships/slideLayout" Target="../slideLayouts/slideLayout64.xml"/><Relationship Id="rId4" Type="http://schemas.openxmlformats.org/officeDocument/2006/relationships/image" Target="../media/image212.svg"/></Relationships>
</file>

<file path=ppt/slides/_rels/slide59.xml.rels><?xml version="1.0" encoding="UTF-8" standalone="yes"?>
<Relationships xmlns="http://schemas.openxmlformats.org/package/2006/relationships"><Relationship Id="rId3" Type="http://schemas.openxmlformats.org/officeDocument/2006/relationships/image" Target="../media/image291.jpeg"/><Relationship Id="rId2" Type="http://schemas.openxmlformats.org/officeDocument/2006/relationships/notesSlide" Target="../notesSlides/notesSlide42.xml"/><Relationship Id="rId1" Type="http://schemas.openxmlformats.org/officeDocument/2006/relationships/slideLayout" Target="../slideLayouts/slideLayout61.xml"/><Relationship Id="rId5" Type="http://schemas.openxmlformats.org/officeDocument/2006/relationships/image" Target="../media/image292.png"/><Relationship Id="rId4" Type="http://schemas.openxmlformats.org/officeDocument/2006/relationships/hyperlink" Target="https://www.microsoft.com/en-hk/CloudandAIBootcamp/"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openai.com/index/introducing-gpt-5/" TargetMode="External"/><Relationship Id="rId2" Type="http://schemas.openxmlformats.org/officeDocument/2006/relationships/notesSlide" Target="../notesSlides/notesSlide4.xml"/><Relationship Id="rId1" Type="http://schemas.openxmlformats.org/officeDocument/2006/relationships/slideLayout" Target="../slideLayouts/slideLayout5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7.xml.rels><?xml version="1.0" encoding="UTF-8" standalone="yes"?>
<Relationships xmlns="http://schemas.openxmlformats.org/package/2006/relationships"><Relationship Id="rId3" Type="http://schemas.openxmlformats.org/officeDocument/2006/relationships/hyperlink" Target="https://cookbook.openai.com/examples/gpt-5/gpt-5_prompting_guide" TargetMode="External"/><Relationship Id="rId2" Type="http://schemas.openxmlformats.org/officeDocument/2006/relationships/notesSlide" Target="../notesSlides/notesSlide5.xml"/><Relationship Id="rId1" Type="http://schemas.openxmlformats.org/officeDocument/2006/relationships/slideLayout" Target="../slideLayouts/slideLayout61.xml"/><Relationship Id="rId5" Type="http://schemas.openxmlformats.org/officeDocument/2006/relationships/hyperlink" Target="https://github.com/lark-parser/lark" TargetMode="External"/><Relationship Id="rId4" Type="http://schemas.openxmlformats.org/officeDocument/2006/relationships/hyperlink" Target="https://platform.openai.com/docs/guides/latest-model"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s://github.com/jennifermarsman/GPT-5-Research/blob/main/gpt5Research.ipynb" TargetMode="External"/><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35539A-9D9A-8BE7-7E0C-E24349547E14}"/>
              </a:ext>
            </a:extLst>
          </p:cNvPr>
          <p:cNvSpPr>
            <a:spLocks noGrp="1"/>
          </p:cNvSpPr>
          <p:nvPr>
            <p:ph type="title"/>
          </p:nvPr>
        </p:nvSpPr>
        <p:spPr>
          <a:xfrm>
            <a:off x="584200" y="2425780"/>
            <a:ext cx="6095206" cy="1107996"/>
          </a:xfrm>
        </p:spPr>
        <p:txBody>
          <a:bodyPr/>
          <a:lstStyle/>
          <a:p>
            <a:r>
              <a:rPr lang="en-US" dirty="0"/>
              <a:t>End to End AI development with Azure AI Foundry</a:t>
            </a:r>
            <a:endParaRPr lang="en-HK" dirty="0"/>
          </a:p>
        </p:txBody>
      </p:sp>
      <p:sp>
        <p:nvSpPr>
          <p:cNvPr id="5" name="Text Placeholder 4">
            <a:extLst>
              <a:ext uri="{FF2B5EF4-FFF2-40B4-BE49-F238E27FC236}">
                <a16:creationId xmlns:a16="http://schemas.microsoft.com/office/drawing/2014/main" id="{85DDEE47-80E4-55BA-43A8-E48DA5ECAF11}"/>
              </a:ext>
            </a:extLst>
          </p:cNvPr>
          <p:cNvSpPr>
            <a:spLocks noGrp="1"/>
          </p:cNvSpPr>
          <p:nvPr>
            <p:ph type="body" sz="quarter" idx="12"/>
          </p:nvPr>
        </p:nvSpPr>
        <p:spPr/>
        <p:txBody>
          <a:bodyPr/>
          <a:lstStyle/>
          <a:p>
            <a:r>
              <a:rPr lang="en-US" dirty="0"/>
              <a:t>Wai Man Hui - Microsoft Cloud Solution Architect</a:t>
            </a:r>
          </a:p>
          <a:p>
            <a:r>
              <a:rPr lang="en-US" dirty="0"/>
              <a:t>Kinfey Lo - Microsoft Senior Cloud Advocate</a:t>
            </a:r>
          </a:p>
        </p:txBody>
      </p:sp>
    </p:spTree>
    <p:extLst>
      <p:ext uri="{BB962C8B-B14F-4D97-AF65-F5344CB8AC3E}">
        <p14:creationId xmlns:p14="http://schemas.microsoft.com/office/powerpoint/2010/main" val="4111824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1ADF5-4FCE-7C13-4A1B-6E49F1E73939}"/>
              </a:ext>
            </a:extLst>
          </p:cNvPr>
          <p:cNvSpPr>
            <a:spLocks noGrp="1"/>
          </p:cNvSpPr>
          <p:nvPr>
            <p:ph type="title"/>
          </p:nvPr>
        </p:nvSpPr>
        <p:spPr/>
        <p:txBody>
          <a:bodyPr/>
          <a:lstStyle/>
          <a:p>
            <a:r>
              <a:rPr lang="en-HK" dirty="0"/>
              <a:t>Free form tolling call with GPT-5</a:t>
            </a:r>
          </a:p>
        </p:txBody>
      </p:sp>
      <p:sp>
        <p:nvSpPr>
          <p:cNvPr id="3" name="Content Placeholder 2">
            <a:extLst>
              <a:ext uri="{FF2B5EF4-FFF2-40B4-BE49-F238E27FC236}">
                <a16:creationId xmlns:a16="http://schemas.microsoft.com/office/drawing/2014/main" id="{FBFEADBD-3D05-6C2A-8AF0-FDB4A0D4AC0B}"/>
              </a:ext>
            </a:extLst>
          </p:cNvPr>
          <p:cNvSpPr>
            <a:spLocks noGrp="1"/>
          </p:cNvSpPr>
          <p:nvPr>
            <p:ph sz="quarter" idx="10"/>
          </p:nvPr>
        </p:nvSpPr>
        <p:spPr>
          <a:xfrm>
            <a:off x="584200" y="1435100"/>
            <a:ext cx="6673850" cy="1963614"/>
          </a:xfrm>
        </p:spPr>
        <p:txBody>
          <a:bodyPr/>
          <a:lstStyle/>
          <a:p>
            <a:r>
              <a:rPr lang="en-HK" sz="2200" b="1" dirty="0"/>
              <a:t>No JSON required</a:t>
            </a:r>
            <a:r>
              <a:rPr lang="en-HK" sz="2200" dirty="0"/>
              <a:t>: GPT-5 sends raw code directly to tools. </a:t>
            </a:r>
          </a:p>
          <a:p>
            <a:r>
              <a:rPr lang="en-HK" sz="2200" b="1" dirty="0"/>
              <a:t>Natural output</a:t>
            </a:r>
            <a:r>
              <a:rPr lang="en-HK" sz="2200" dirty="0"/>
              <a:t>: Improves usability and readability. </a:t>
            </a:r>
          </a:p>
          <a:p>
            <a:r>
              <a:rPr lang="en-HK" sz="2200" b="1" dirty="0"/>
              <a:t>Multi-tool orchestration</a:t>
            </a:r>
            <a:r>
              <a:rPr lang="en-HK" sz="2200" dirty="0"/>
              <a:t>: Handles complex workflows with precision. </a:t>
            </a:r>
          </a:p>
          <a:p>
            <a:r>
              <a:rPr lang="en-HK" sz="2200" b="1" dirty="0"/>
              <a:t>Ideal for developers</a:t>
            </a:r>
            <a:r>
              <a:rPr lang="en-HK" sz="2200" dirty="0"/>
              <a:t>: Enables dynamic scripting, benchmarking, and automation.</a:t>
            </a:r>
          </a:p>
          <a:p>
            <a:endParaRPr lang="en-HK" sz="2200" dirty="0"/>
          </a:p>
        </p:txBody>
      </p:sp>
      <p:pic>
        <p:nvPicPr>
          <p:cNvPr id="4100" name="Picture 4" descr="image not found">
            <a:extLst>
              <a:ext uri="{FF2B5EF4-FFF2-40B4-BE49-F238E27FC236}">
                <a16:creationId xmlns:a16="http://schemas.microsoft.com/office/drawing/2014/main" id="{FE05918E-74FA-CA41-A639-4861E7D21EE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698076" y="3207544"/>
            <a:ext cx="3493923" cy="357841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not found">
            <a:extLst>
              <a:ext uri="{FF2B5EF4-FFF2-40B4-BE49-F238E27FC236}">
                <a16:creationId xmlns:a16="http://schemas.microsoft.com/office/drawing/2014/main" id="{FF22DE7A-D958-AF09-5C7C-2AF977192AF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457044"/>
            <a:ext cx="8772525" cy="126447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not found">
            <a:extLst>
              <a:ext uri="{FF2B5EF4-FFF2-40B4-BE49-F238E27FC236}">
                <a16:creationId xmlns:a16="http://schemas.microsoft.com/office/drawing/2014/main" id="{88AAECD4-A21E-DF34-1F6D-FBF3F202AB5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67531" y="731043"/>
            <a:ext cx="4455413" cy="207154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DA9A352-4627-6F8C-6827-99123B251825}"/>
              </a:ext>
            </a:extLst>
          </p:cNvPr>
          <p:cNvSpPr txBox="1"/>
          <p:nvPr/>
        </p:nvSpPr>
        <p:spPr>
          <a:xfrm>
            <a:off x="223742" y="6508959"/>
            <a:ext cx="7820119" cy="276999"/>
          </a:xfrm>
          <a:prstGeom prst="rect">
            <a:avLst/>
          </a:prstGeom>
          <a:noFill/>
        </p:spPr>
        <p:txBody>
          <a:bodyPr wrap="square">
            <a:spAutoFit/>
          </a:bodyPr>
          <a:lstStyle/>
          <a:p>
            <a:r>
              <a:rPr lang="en-HK" sz="1200" dirty="0">
                <a:hlinkClick r:id="rId5"/>
              </a:rPr>
              <a:t>https://devblogs.microsoft.com/foundry/unlocking-gpt-5s-freeform-tool-calling-a-new-era-of-seamless-integration/</a:t>
            </a:r>
            <a:endParaRPr lang="en-HK" sz="1200" dirty="0"/>
          </a:p>
        </p:txBody>
      </p:sp>
    </p:spTree>
    <p:extLst>
      <p:ext uri="{BB962C8B-B14F-4D97-AF65-F5344CB8AC3E}">
        <p14:creationId xmlns:p14="http://schemas.microsoft.com/office/powerpoint/2010/main" val="150730747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4E594-EC39-F4C7-8AEA-C3423EDCA5BE}"/>
              </a:ext>
            </a:extLst>
          </p:cNvPr>
          <p:cNvSpPr>
            <a:spLocks noGrp="1"/>
          </p:cNvSpPr>
          <p:nvPr>
            <p:ph type="title"/>
          </p:nvPr>
        </p:nvSpPr>
        <p:spPr/>
        <p:txBody>
          <a:bodyPr/>
          <a:lstStyle/>
          <a:p>
            <a:r>
              <a:rPr lang="en-US"/>
              <a:t>The key things that make GPT-5 different</a:t>
            </a:r>
          </a:p>
        </p:txBody>
      </p:sp>
      <p:sp>
        <p:nvSpPr>
          <p:cNvPr id="3" name="Content Placeholder 2">
            <a:extLst>
              <a:ext uri="{FF2B5EF4-FFF2-40B4-BE49-F238E27FC236}">
                <a16:creationId xmlns:a16="http://schemas.microsoft.com/office/drawing/2014/main" id="{A2E16DF4-4F9B-0556-EE00-4AC9A6E4AC1D}"/>
              </a:ext>
            </a:extLst>
          </p:cNvPr>
          <p:cNvSpPr>
            <a:spLocks noGrp="1"/>
          </p:cNvSpPr>
          <p:nvPr>
            <p:ph sz="quarter" idx="10"/>
          </p:nvPr>
        </p:nvSpPr>
        <p:spPr/>
        <p:txBody>
          <a:bodyPr/>
          <a:lstStyle/>
          <a:p>
            <a:pPr marL="457200" indent="-457200">
              <a:buFont typeface="Arial" panose="020B0604020202020204" pitchFamily="34" charset="0"/>
              <a:buChar char="•"/>
            </a:pPr>
            <a:r>
              <a:rPr lang="en-US" b="1" dirty="0"/>
              <a:t>Reduced hallucinations: </a:t>
            </a:r>
            <a:r>
              <a:rPr lang="en-US" dirty="0"/>
              <a:t>“gpt-5-main has a hallucination rate (i.e., percentage of factual claims that contain minor or major errors) 26% smaller than GPT-4o, while gpt-5-thinking has a hallucination rate 65% smaller than OpenAI o3. At the response level, we measure % of responses with 1+ major incorrect claims. We find that gpt-5-main has 44% fewer responses with at least one major factual error, while gpt-5-thinking has 78% fewer than OpenAI o3.” from </a:t>
            </a:r>
            <a:r>
              <a:rPr lang="en-US" dirty="0">
                <a:hlinkClick r:id="rId3"/>
              </a:rPr>
              <a:t>GPT-5 system card</a:t>
            </a:r>
            <a:endParaRPr lang="en-US" dirty="0"/>
          </a:p>
          <a:p>
            <a:pPr marL="457200" indent="-457200">
              <a:buFont typeface="Arial" panose="020B0604020202020204" pitchFamily="34" charset="0"/>
              <a:buChar char="•"/>
            </a:pPr>
            <a:r>
              <a:rPr lang="en-US" b="1" dirty="0"/>
              <a:t>Redirect rather than refuse: </a:t>
            </a:r>
            <a:r>
              <a:rPr lang="en-US" dirty="0">
                <a:hlinkClick r:id="rId4"/>
              </a:rPr>
              <a:t>From hard refusals to safe-completions: toward output-centric safety training | OpenAI</a:t>
            </a:r>
            <a:endParaRPr lang="en-US" dirty="0"/>
          </a:p>
          <a:p>
            <a:pPr marL="457200" indent="-457200">
              <a:buFont typeface="Arial" panose="020B0604020202020204" pitchFamily="34" charset="0"/>
              <a:buChar char="•"/>
            </a:pPr>
            <a:r>
              <a:rPr lang="en-US" b="1" dirty="0"/>
              <a:t>Auto model selection </a:t>
            </a:r>
            <a:r>
              <a:rPr lang="en-US" dirty="0"/>
              <a:t>with model router</a:t>
            </a:r>
          </a:p>
        </p:txBody>
      </p:sp>
    </p:spTree>
    <p:extLst>
      <p:ext uri="{BB962C8B-B14F-4D97-AF65-F5344CB8AC3E}">
        <p14:creationId xmlns:p14="http://schemas.microsoft.com/office/powerpoint/2010/main" val="282737485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42931-3B40-F680-805A-1A1356127330}"/>
              </a:ext>
            </a:extLst>
          </p:cNvPr>
          <p:cNvSpPr>
            <a:spLocks noGrp="1"/>
          </p:cNvSpPr>
          <p:nvPr>
            <p:ph type="title"/>
          </p:nvPr>
        </p:nvSpPr>
        <p:spPr/>
        <p:txBody>
          <a:bodyPr/>
          <a:lstStyle/>
          <a:p>
            <a:r>
              <a:rPr lang="en-US" dirty="0"/>
              <a:t>Model Router</a:t>
            </a:r>
          </a:p>
        </p:txBody>
      </p:sp>
      <p:sp>
        <p:nvSpPr>
          <p:cNvPr id="3" name="Content Placeholder 2">
            <a:extLst>
              <a:ext uri="{FF2B5EF4-FFF2-40B4-BE49-F238E27FC236}">
                <a16:creationId xmlns:a16="http://schemas.microsoft.com/office/drawing/2014/main" id="{AB303000-5BE0-E87C-23E8-3094ABC2DDF6}"/>
              </a:ext>
            </a:extLst>
          </p:cNvPr>
          <p:cNvSpPr>
            <a:spLocks noGrp="1"/>
          </p:cNvSpPr>
          <p:nvPr>
            <p:ph sz="quarter" idx="10"/>
          </p:nvPr>
        </p:nvSpPr>
        <p:spPr>
          <a:xfrm>
            <a:off x="584200" y="1435100"/>
            <a:ext cx="4902200" cy="4833938"/>
          </a:xfrm>
        </p:spPr>
        <p:txBody>
          <a:bodyPr/>
          <a:lstStyle/>
          <a:p>
            <a:r>
              <a:rPr lang="en-US" sz="2200" dirty="0"/>
              <a:t>New 2025-08-07 version includes GPT-5 models</a:t>
            </a:r>
          </a:p>
          <a:p>
            <a:r>
              <a:rPr lang="en-US" sz="2200" dirty="0"/>
              <a:t>Underlying model is not required to be deployed but model access is still required</a:t>
            </a:r>
          </a:p>
          <a:p>
            <a:r>
              <a:rPr lang="en-US" sz="2200" dirty="0"/>
              <a:t>Access request form: </a:t>
            </a:r>
            <a:r>
              <a:rPr lang="en-US" sz="2200" dirty="0">
                <a:hlinkClick r:id="rId3"/>
              </a:rPr>
              <a:t>https://aka.ms/oai/gpt5access</a:t>
            </a:r>
            <a:endParaRPr lang="en-US" sz="2200" dirty="0"/>
          </a:p>
          <a:p>
            <a:endParaRPr lang="en-US" sz="2200" dirty="0"/>
          </a:p>
        </p:txBody>
      </p:sp>
      <p:sp>
        <p:nvSpPr>
          <p:cNvPr id="8" name="TextBox 7">
            <a:extLst>
              <a:ext uri="{FF2B5EF4-FFF2-40B4-BE49-F238E27FC236}">
                <a16:creationId xmlns:a16="http://schemas.microsoft.com/office/drawing/2014/main" id="{87303795-CC54-1DEE-D63B-4D88C2DF55FD}"/>
              </a:ext>
            </a:extLst>
          </p:cNvPr>
          <p:cNvSpPr txBox="1"/>
          <p:nvPr/>
        </p:nvSpPr>
        <p:spPr>
          <a:xfrm>
            <a:off x="584200" y="6260514"/>
            <a:ext cx="11461496" cy="430887"/>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Segoe UI"/>
                <a:ea typeface="+mn-ea"/>
                <a:cs typeface="+mn-cs"/>
                <a:hlinkClick r:id="rId4"/>
              </a:rPr>
              <a:t>https://learn.microsoft.com/en-us/azure/ai-foundry/openai/concepts/model-router</a:t>
            </a:r>
            <a:r>
              <a:rPr kumimoji="0" lang="en-US" sz="2200" b="0" i="0" u="none" strike="noStrike" kern="1200" cap="none" spc="0" normalizeH="0" baseline="0" noProof="0">
                <a:ln>
                  <a:noFill/>
                </a:ln>
                <a:solidFill>
                  <a:srgbClr val="000000"/>
                </a:solidFill>
                <a:effectLst/>
                <a:uLnTx/>
                <a:uFillTx/>
                <a:latin typeface="Segoe UI"/>
                <a:ea typeface="+mn-ea"/>
                <a:cs typeface="+mn-cs"/>
              </a:rPr>
              <a:t>   </a:t>
            </a:r>
          </a:p>
        </p:txBody>
      </p:sp>
      <p:pic>
        <p:nvPicPr>
          <p:cNvPr id="4" name="Picture 3">
            <a:extLst>
              <a:ext uri="{FF2B5EF4-FFF2-40B4-BE49-F238E27FC236}">
                <a16:creationId xmlns:a16="http://schemas.microsoft.com/office/drawing/2014/main" id="{9E3C23CB-C647-9099-5F5A-3B8D342FC7CD}"/>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5576454" y="-237268"/>
            <a:ext cx="6615546" cy="6497782"/>
          </a:xfrm>
          <a:prstGeom prst="rect">
            <a:avLst/>
          </a:prstGeom>
        </p:spPr>
      </p:pic>
      <p:sp>
        <p:nvSpPr>
          <p:cNvPr id="6" name="Rectangle 5">
            <a:extLst>
              <a:ext uri="{FF2B5EF4-FFF2-40B4-BE49-F238E27FC236}">
                <a16:creationId xmlns:a16="http://schemas.microsoft.com/office/drawing/2014/main" id="{203F4345-98EA-8558-0BE7-8574E9C938C3}"/>
              </a:ext>
            </a:extLst>
          </p:cNvPr>
          <p:cNvSpPr/>
          <p:nvPr/>
        </p:nvSpPr>
        <p:spPr bwMode="auto">
          <a:xfrm>
            <a:off x="6702534" y="3974514"/>
            <a:ext cx="3908453" cy="1068149"/>
          </a:xfrm>
          <a:prstGeom prst="rect">
            <a:avLst/>
          </a:prstGeom>
          <a:noFill/>
          <a:ln w="28575">
            <a:solidFill>
              <a:srgbClr val="EE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HK" sz="2000" dirty="0" err="1">
              <a:solidFill>
                <a:schemeClr val="bg1"/>
              </a:solidFill>
              <a:ea typeface="Segoe UI" pitchFamily="34" charset="0"/>
              <a:cs typeface="Segoe UI" pitchFamily="34" charset="0"/>
            </a:endParaRPr>
          </a:p>
        </p:txBody>
      </p:sp>
    </p:spTree>
    <p:extLst>
      <p:ext uri="{BB962C8B-B14F-4D97-AF65-F5344CB8AC3E}">
        <p14:creationId xmlns:p14="http://schemas.microsoft.com/office/powerpoint/2010/main" val="26180670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7E182-53BA-4D04-F9C5-3AD0AD9C594F}"/>
              </a:ext>
            </a:extLst>
          </p:cNvPr>
          <p:cNvSpPr>
            <a:spLocks noGrp="1"/>
          </p:cNvSpPr>
          <p:nvPr>
            <p:ph type="title"/>
          </p:nvPr>
        </p:nvSpPr>
        <p:spPr>
          <a:xfrm>
            <a:off x="586740" y="240138"/>
            <a:ext cx="11018520" cy="553998"/>
          </a:xfrm>
        </p:spPr>
        <p:txBody>
          <a:bodyPr/>
          <a:lstStyle/>
          <a:p>
            <a:r>
              <a:rPr lang="en-US" dirty="0"/>
              <a:t>GPT 5 in Microsoft Products: Azure AI Foundry, M365, GitHub, Microsoft Copilot (MAI), M365, Copilot Studio</a:t>
            </a:r>
          </a:p>
        </p:txBody>
      </p:sp>
      <p:pic>
        <p:nvPicPr>
          <p:cNvPr id="1026" name="x_x__x0000_i1029">
            <a:extLst>
              <a:ext uri="{FF2B5EF4-FFF2-40B4-BE49-F238E27FC236}">
                <a16:creationId xmlns:a16="http://schemas.microsoft.com/office/drawing/2014/main" id="{E9D87279-B410-F538-C6E7-647418F2249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448775"/>
            <a:ext cx="6226499" cy="420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x_x__x0000_i1028">
            <a:extLst>
              <a:ext uri="{FF2B5EF4-FFF2-40B4-BE49-F238E27FC236}">
                <a16:creationId xmlns:a16="http://schemas.microsoft.com/office/drawing/2014/main" id="{87A26587-54D0-0F59-71E5-209B3F0CD0E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5654675"/>
            <a:ext cx="9609137"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x_x__x0000_i1027">
            <a:extLst>
              <a:ext uri="{FF2B5EF4-FFF2-40B4-BE49-F238E27FC236}">
                <a16:creationId xmlns:a16="http://schemas.microsoft.com/office/drawing/2014/main" id="{00A1B9D0-8823-E57C-AFBB-C2A76141A26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37331" y="1448775"/>
            <a:ext cx="5823434" cy="420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x_x__x0000_i1026">
            <a:extLst>
              <a:ext uri="{FF2B5EF4-FFF2-40B4-BE49-F238E27FC236}">
                <a16:creationId xmlns:a16="http://schemas.microsoft.com/office/drawing/2014/main" id="{B524E782-DDA4-FEA4-BA46-5B070F63839B}"/>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544336" y="5649363"/>
            <a:ext cx="3651196" cy="120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x_x_Picture 1">
            <a:extLst>
              <a:ext uri="{FF2B5EF4-FFF2-40B4-BE49-F238E27FC236}">
                <a16:creationId xmlns:a16="http://schemas.microsoft.com/office/drawing/2014/main" id="{4684DCB0-5F93-018A-616D-9EC7E8334AA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378343" y="4588175"/>
            <a:ext cx="3435314" cy="1117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112433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A8DD949-597B-D235-C4DD-765EA5FCF5E3}"/>
            </a:ext>
          </a:extLst>
        </p:cNvPr>
        <p:cNvGrpSpPr/>
        <p:nvPr/>
      </p:nvGrpSpPr>
      <p:grpSpPr>
        <a:xfrm>
          <a:off x="0" y="0"/>
          <a:ext cx="0" cy="0"/>
          <a:chOff x="0" y="0"/>
          <a:chExt cx="0" cy="0"/>
        </a:xfrm>
      </p:grpSpPr>
      <p:sp>
        <p:nvSpPr>
          <p:cNvPr id="24" name="Title 2">
            <a:extLst>
              <a:ext uri="{FF2B5EF4-FFF2-40B4-BE49-F238E27FC236}">
                <a16:creationId xmlns:a16="http://schemas.microsoft.com/office/drawing/2014/main" id="{3C151F01-C5ED-FD98-17D0-119A59D99A0A}"/>
              </a:ext>
            </a:extLst>
          </p:cNvPr>
          <p:cNvSpPr txBox="1">
            <a:spLocks/>
          </p:cNvSpPr>
          <p:nvPr/>
        </p:nvSpPr>
        <p:spPr>
          <a:xfrm>
            <a:off x="585788" y="365760"/>
            <a:ext cx="11020425" cy="553998"/>
          </a:xfrm>
          <a:prstGeom prst="rect">
            <a:avLst/>
          </a:prstGeom>
        </p:spPr>
        <p:txBody>
          <a:bodyPr vert="horz" wrap="square" lIns="0" tIns="0" rIns="0" bIns="0" rtlCol="0" anchor="t">
            <a:spAutoFit/>
          </a:bodyPr>
          <a:lstStyle>
            <a:lvl1pPr defTabSz="932742">
              <a:lnSpc>
                <a:spcPct val="100000"/>
              </a:lnSpc>
              <a:spcBef>
                <a:spcPct val="0"/>
              </a:spcBef>
              <a:buNone/>
              <a:defRPr lang="en-US" sz="3600" b="0" cap="none" spc="-50" baseline="0" dirty="0" smtClean="0">
                <a:ln w="3175">
                  <a:noFill/>
                </a:ln>
                <a:gradFill flip="none" rotWithShape="1">
                  <a:gsLst>
                    <a:gs pos="12000">
                      <a:srgbClr val="0078D4"/>
                    </a:gs>
                    <a:gs pos="100000">
                      <a:srgbClr val="C73ECC"/>
                    </a:gs>
                  </a:gsLst>
                  <a:lin ang="0" scaled="1"/>
                  <a:tileRect/>
                </a:gradFill>
                <a:effectLst/>
                <a:latin typeface="Segoe Sans Display Semibold"/>
                <a:cs typeface="Segoe Sans Display Semibold"/>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gradFill flip="none" rotWithShape="1">
                  <a:gsLst>
                    <a:gs pos="15000">
                      <a:srgbClr val="0078D4"/>
                    </a:gs>
                    <a:gs pos="100000">
                      <a:srgbClr val="C73ECC"/>
                    </a:gs>
                  </a:gsLst>
                  <a:lin ang="0" scaled="1"/>
                  <a:tileRect/>
                </a:gradFill>
                <a:effectLst/>
                <a:uLnTx/>
                <a:uFillTx/>
                <a:latin typeface="Segoe Sans Display Semibold"/>
                <a:ea typeface="+mn-ea"/>
                <a:cs typeface="Segoe Sans Display Semibold"/>
              </a:rPr>
              <a:t>Copilot Chat powered by GPT-5</a:t>
            </a:r>
          </a:p>
        </p:txBody>
      </p:sp>
      <p:sp>
        <p:nvSpPr>
          <p:cNvPr id="25" name="Text Placeholder 4">
            <a:extLst>
              <a:ext uri="{FF2B5EF4-FFF2-40B4-BE49-F238E27FC236}">
                <a16:creationId xmlns:a16="http://schemas.microsoft.com/office/drawing/2014/main" id="{2A1315A0-A4D4-B9C3-8634-7026D046B854}"/>
              </a:ext>
            </a:extLst>
          </p:cNvPr>
          <p:cNvSpPr txBox="1">
            <a:spLocks/>
          </p:cNvSpPr>
          <p:nvPr/>
        </p:nvSpPr>
        <p:spPr>
          <a:xfrm>
            <a:off x="821956" y="969264"/>
            <a:ext cx="10548088" cy="246221"/>
          </a:xfrm>
          <a:prstGeom prst="rect">
            <a:avLst/>
          </a:prstGeom>
        </p:spPr>
        <p:txBody>
          <a:bodyPr vert="horz" wrap="square" lIns="0" tIns="0" rIns="0" bIns="0" rtlCol="0" anchor="ctr">
            <a:spAutoFit/>
          </a:bodyPr>
          <a:lstStyle>
            <a:defPPr>
              <a:defRPr lang="en-US"/>
            </a:defPPr>
            <a:lvl1pPr marR="0" indent="0" algn="ctr" defTabSz="932742" fontAlgn="auto">
              <a:lnSpc>
                <a:spcPct val="100000"/>
              </a:lnSpc>
              <a:spcBef>
                <a:spcPts val="0"/>
              </a:spcBef>
              <a:spcAft>
                <a:spcPts val="0"/>
              </a:spcAft>
              <a:buClrTx/>
              <a:buSzPct val="90000"/>
              <a:buFont typeface="Wingdings" panose="05000000000000000000" pitchFamily="2" charset="2"/>
              <a:buNone/>
              <a:tabLst/>
              <a:defRPr sz="2200" spc="0" baseline="0">
                <a:solidFill>
                  <a:srgbClr val="2A446F"/>
                </a:solidFill>
                <a:latin typeface="+mj-lt"/>
                <a:ea typeface="+mj-ea"/>
                <a:cs typeface="Segoe Sans Display" pitchFamily="2" charset="0"/>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2E2F2E"/>
                </a:solidFill>
                <a:effectLst/>
                <a:uLnTx/>
                <a:uFillTx/>
                <a:latin typeface="Segoe Sans Display" pitchFamily="2" charset="0"/>
                <a:ea typeface="+mj-ea"/>
                <a:cs typeface="Segoe Sans Display" pitchFamily="2" charset="0"/>
              </a:rPr>
              <a:t>Try the latest model from OpenAI today</a:t>
            </a:r>
          </a:p>
        </p:txBody>
      </p:sp>
      <p:grpSp>
        <p:nvGrpSpPr>
          <p:cNvPr id="35" name="Group 34">
            <a:extLst>
              <a:ext uri="{FF2B5EF4-FFF2-40B4-BE49-F238E27FC236}">
                <a16:creationId xmlns:a16="http://schemas.microsoft.com/office/drawing/2014/main" id="{082FA193-3930-0A25-CF23-8AC247DDD69F}"/>
              </a:ext>
            </a:extLst>
          </p:cNvPr>
          <p:cNvGrpSpPr/>
          <p:nvPr/>
        </p:nvGrpSpPr>
        <p:grpSpPr>
          <a:xfrm>
            <a:off x="673229" y="1354581"/>
            <a:ext cx="10872285" cy="4803131"/>
            <a:chOff x="735250" y="1212658"/>
            <a:chExt cx="10872285" cy="4803131"/>
          </a:xfrm>
        </p:grpSpPr>
        <p:sp>
          <p:nvSpPr>
            <p:cNvPr id="28" name="Rectangle: Rounded Corners 27">
              <a:extLst>
                <a:ext uri="{FF2B5EF4-FFF2-40B4-BE49-F238E27FC236}">
                  <a16:creationId xmlns:a16="http://schemas.microsoft.com/office/drawing/2014/main" id="{4C0AAF09-D7BA-BA74-9518-5EEF8DD4B110}"/>
                </a:ext>
              </a:extLst>
            </p:cNvPr>
            <p:cNvSpPr/>
            <p:nvPr/>
          </p:nvSpPr>
          <p:spPr bwMode="auto">
            <a:xfrm>
              <a:off x="735250" y="1212658"/>
              <a:ext cx="10872285" cy="4803131"/>
            </a:xfrm>
            <a:prstGeom prst="roundRect">
              <a:avLst>
                <a:gd name="adj" fmla="val 3196"/>
              </a:avLst>
            </a:prstGeom>
            <a:solidFill>
              <a:schemeClr val="bg1">
                <a:lumMod val="95000"/>
                <a:alpha val="50000"/>
              </a:schemeClr>
            </a:solidFill>
            <a:ln w="15875">
              <a:gradFill flip="none" rotWithShape="1">
                <a:gsLst>
                  <a:gs pos="0">
                    <a:srgbClr val="0078D4"/>
                  </a:gs>
                  <a:gs pos="100000">
                    <a:srgbClr val="C03BC4"/>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nvGrpSpPr>
            <p:cNvPr id="3" name="Group 2">
              <a:extLst>
                <a:ext uri="{FF2B5EF4-FFF2-40B4-BE49-F238E27FC236}">
                  <a16:creationId xmlns:a16="http://schemas.microsoft.com/office/drawing/2014/main" id="{6E9FF162-2916-E6CD-4D5F-2FDA6F2EBA72}"/>
                </a:ext>
              </a:extLst>
            </p:cNvPr>
            <p:cNvGrpSpPr/>
            <p:nvPr/>
          </p:nvGrpSpPr>
          <p:grpSpPr>
            <a:xfrm>
              <a:off x="1614280" y="1339769"/>
              <a:ext cx="3694176" cy="3483934"/>
              <a:chOff x="1082566" y="2793803"/>
              <a:chExt cx="3694176" cy="3483934"/>
            </a:xfrm>
          </p:grpSpPr>
          <p:sp>
            <p:nvSpPr>
              <p:cNvPr id="16" name="Rectangle 15">
                <a:extLst>
                  <a:ext uri="{FF2B5EF4-FFF2-40B4-BE49-F238E27FC236}">
                    <a16:creationId xmlns:a16="http://schemas.microsoft.com/office/drawing/2014/main" id="{4D6E0730-4D9C-BB35-808B-11E9E4D0BDD4}"/>
                  </a:ext>
                  <a:ext uri="{C183D7F6-B498-43B3-948B-1728B52AA6E4}">
                    <adec:decorative xmlns:adec="http://schemas.microsoft.com/office/drawing/2017/decorative" val="1"/>
                  </a:ext>
                </a:extLst>
              </p:cNvPr>
              <p:cNvSpPr/>
              <p:nvPr/>
            </p:nvSpPr>
            <p:spPr bwMode="auto">
              <a:xfrm>
                <a:off x="1082566" y="3305937"/>
                <a:ext cx="3694176" cy="2971800"/>
              </a:xfrm>
              <a:prstGeom prst="rect">
                <a:avLst/>
              </a:prstGeom>
              <a:solidFill>
                <a:srgbClr val="F2F9FC"/>
              </a:solidFill>
              <a:ln w="6350">
                <a:solidFill>
                  <a:srgbClr val="0070C0">
                    <a:alpha val="50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cxnSp>
            <p:nvCxnSpPr>
              <p:cNvPr id="19" name="Straight Connector 18">
                <a:extLst>
                  <a:ext uri="{FF2B5EF4-FFF2-40B4-BE49-F238E27FC236}">
                    <a16:creationId xmlns:a16="http://schemas.microsoft.com/office/drawing/2014/main" id="{C2B92E65-98C0-B744-2430-0FF7FE5BE3BF}"/>
                  </a:ext>
                </a:extLst>
              </p:cNvPr>
              <p:cNvCxnSpPr>
                <a:cxnSpLocks/>
              </p:cNvCxnSpPr>
              <p:nvPr/>
            </p:nvCxnSpPr>
            <p:spPr>
              <a:xfrm>
                <a:off x="2972947" y="4445682"/>
                <a:ext cx="0" cy="956999"/>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E32F44DF-6DDE-FCAA-F4D2-EA3EF6A20A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69870" y="3681158"/>
                <a:ext cx="2971465" cy="905589"/>
              </a:xfrm>
              <a:prstGeom prst="roundRect">
                <a:avLst/>
              </a:prstGeom>
              <a:ln>
                <a:solidFill>
                  <a:srgbClr val="0070C0"/>
                </a:solidFill>
              </a:ln>
            </p:spPr>
          </p:pic>
          <p:sp useBgFill="1">
            <p:nvSpPr>
              <p:cNvPr id="18" name="Freeform 8">
                <a:extLst>
                  <a:ext uri="{FF2B5EF4-FFF2-40B4-BE49-F238E27FC236}">
                    <a16:creationId xmlns:a16="http://schemas.microsoft.com/office/drawing/2014/main" id="{FDCA1C4D-B8F3-02D7-D25E-4BB5D87D84EA}"/>
                  </a:ext>
                </a:extLst>
              </p:cNvPr>
              <p:cNvSpPr/>
              <p:nvPr/>
            </p:nvSpPr>
            <p:spPr bwMode="blackWhite">
              <a:xfrm>
                <a:off x="2286833" y="5294065"/>
                <a:ext cx="1371600" cy="570657"/>
              </a:xfrm>
              <a:prstGeom prst="roundRect">
                <a:avLst>
                  <a:gd name="adj" fmla="val 15369"/>
                </a:avLst>
              </a:prstGeom>
              <a:solidFill>
                <a:schemeClr val="bg1"/>
              </a:solidFill>
              <a:ln w="9525">
                <a:solidFill>
                  <a:srgbClr val="0070C0"/>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w="3175">
                      <a:noFill/>
                    </a:ln>
                    <a:gradFill flip="none">
                      <a:gsLst>
                        <a:gs pos="0">
                          <a:srgbClr val="0078D4"/>
                        </a:gs>
                        <a:gs pos="100000">
                          <a:srgbClr val="BF3AC4"/>
                        </a:gs>
                      </a:gsLst>
                      <a:lin ang="2700000" scaled="0"/>
                      <a:tileRect/>
                    </a:gradFill>
                    <a:effectLst/>
                    <a:uLnTx/>
                    <a:uFillTx/>
                    <a:latin typeface="Segoe Sans Display Semibold"/>
                    <a:ea typeface="+mn-ea"/>
                    <a:cs typeface="Segoe Sans Display Semibold"/>
                  </a:rPr>
                  <a:t>GPT-4o</a:t>
                </a:r>
              </a:p>
            </p:txBody>
          </p:sp>
          <p:sp>
            <p:nvSpPr>
              <p:cNvPr id="21" name="Title 1">
                <a:extLst>
                  <a:ext uri="{FF2B5EF4-FFF2-40B4-BE49-F238E27FC236}">
                    <a16:creationId xmlns:a16="http://schemas.microsoft.com/office/drawing/2014/main" id="{38196846-1753-3C3E-F942-B6EAEEE337F1}"/>
                  </a:ext>
                </a:extLst>
              </p:cNvPr>
              <p:cNvSpPr txBox="1">
                <a:spLocks/>
              </p:cNvSpPr>
              <p:nvPr/>
            </p:nvSpPr>
            <p:spPr>
              <a:xfrm>
                <a:off x="1217737" y="2793803"/>
                <a:ext cx="3423834" cy="369332"/>
              </a:xfrm>
              <a:prstGeom prst="rect">
                <a:avLst/>
              </a:prstGeom>
            </p:spPr>
            <p:txBody>
              <a:bodyPr vert="horz" wrap="square" lIns="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a:ln>
                      <a:noFill/>
                    </a:ln>
                    <a:solidFill>
                      <a:srgbClr val="091F2C"/>
                    </a:solidFill>
                    <a:effectLst/>
                    <a:uLnTx/>
                    <a:uFillTx/>
                    <a:latin typeface="Segoe Sans Display Semibold"/>
                    <a:ea typeface="+mj-ea"/>
                    <a:cs typeface="Segoe Sans Display Semibold"/>
                  </a:rPr>
                  <a:t>Copilot Chat with GPT-4o</a:t>
                </a:r>
                <a:endParaRPr kumimoji="0" lang="en-US" sz="2000" b="0" i="0" u="none" strike="noStrike" kern="1200" cap="none" spc="0" normalizeH="0" baseline="0" noProof="0">
                  <a:ln>
                    <a:noFill/>
                  </a:ln>
                  <a:solidFill>
                    <a:srgbClr val="091F2C"/>
                  </a:solidFill>
                  <a:effectLst/>
                  <a:uLnTx/>
                  <a:uFillTx/>
                  <a:latin typeface="Segoe Sans Display" pitchFamily="2" charset="0"/>
                  <a:ea typeface="+mj-ea"/>
                  <a:cs typeface="Segoe Sans Display" pitchFamily="2" charset="0"/>
                </a:endParaRPr>
              </a:p>
            </p:txBody>
          </p:sp>
        </p:grpSp>
        <p:grpSp>
          <p:nvGrpSpPr>
            <p:cNvPr id="26" name="Group 25">
              <a:extLst>
                <a:ext uri="{FF2B5EF4-FFF2-40B4-BE49-F238E27FC236}">
                  <a16:creationId xmlns:a16="http://schemas.microsoft.com/office/drawing/2014/main" id="{A6A31452-DE22-0230-67E1-A016DC955D65}"/>
                </a:ext>
              </a:extLst>
            </p:cNvPr>
            <p:cNvGrpSpPr/>
            <p:nvPr/>
          </p:nvGrpSpPr>
          <p:grpSpPr>
            <a:xfrm>
              <a:off x="6945737" y="1363827"/>
              <a:ext cx="3694570" cy="3469532"/>
              <a:chOff x="5760870" y="1709678"/>
              <a:chExt cx="3694570" cy="3469532"/>
            </a:xfrm>
          </p:grpSpPr>
          <p:sp>
            <p:nvSpPr>
              <p:cNvPr id="4" name="Rectangle 3">
                <a:extLst>
                  <a:ext uri="{FF2B5EF4-FFF2-40B4-BE49-F238E27FC236}">
                    <a16:creationId xmlns:a16="http://schemas.microsoft.com/office/drawing/2014/main" id="{7D9C62B4-FFB1-25D4-F1BC-D6C2DC516C12}"/>
                  </a:ext>
                  <a:ext uri="{C183D7F6-B498-43B3-948B-1728B52AA6E4}">
                    <adec:decorative xmlns:adec="http://schemas.microsoft.com/office/drawing/2017/decorative" val="1"/>
                  </a:ext>
                </a:extLst>
              </p:cNvPr>
              <p:cNvSpPr/>
              <p:nvPr/>
            </p:nvSpPr>
            <p:spPr bwMode="auto">
              <a:xfrm>
                <a:off x="5760870" y="2205545"/>
                <a:ext cx="3694570" cy="2973665"/>
              </a:xfrm>
              <a:prstGeom prst="rect">
                <a:avLst/>
              </a:prstGeom>
              <a:solidFill>
                <a:srgbClr val="F2F9FC"/>
              </a:solidFill>
              <a:ln w="6350">
                <a:solidFill>
                  <a:srgbClr val="0070C0">
                    <a:alpha val="50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cxnSp>
            <p:nvCxnSpPr>
              <p:cNvPr id="10" name="Straight Connector 9">
                <a:extLst>
                  <a:ext uri="{FF2B5EF4-FFF2-40B4-BE49-F238E27FC236}">
                    <a16:creationId xmlns:a16="http://schemas.microsoft.com/office/drawing/2014/main" id="{2C0D7B02-D8DA-B550-BFDB-9431B3791D4E}"/>
                  </a:ext>
                </a:extLst>
              </p:cNvPr>
              <p:cNvCxnSpPr>
                <a:cxnSpLocks/>
              </p:cNvCxnSpPr>
              <p:nvPr/>
            </p:nvCxnSpPr>
            <p:spPr>
              <a:xfrm>
                <a:off x="7612658" y="2751630"/>
                <a:ext cx="0" cy="950718"/>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F814E0-6DD6-9102-16E9-A5074BCD8039}"/>
                  </a:ext>
                </a:extLst>
              </p:cNvPr>
              <p:cNvCxnSpPr>
                <a:cxnSpLocks/>
              </p:cNvCxnSpPr>
              <p:nvPr/>
            </p:nvCxnSpPr>
            <p:spPr>
              <a:xfrm>
                <a:off x="7115926" y="3918829"/>
                <a:ext cx="0" cy="800329"/>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DB05511-A632-68E8-9F68-8A05D1427BBB}"/>
                  </a:ext>
                </a:extLst>
              </p:cNvPr>
              <p:cNvCxnSpPr/>
              <p:nvPr/>
            </p:nvCxnSpPr>
            <p:spPr>
              <a:xfrm>
                <a:off x="8137686" y="3699802"/>
                <a:ext cx="0" cy="1111164"/>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Freeform 8">
                <a:extLst>
                  <a:ext uri="{FF2B5EF4-FFF2-40B4-BE49-F238E27FC236}">
                    <a16:creationId xmlns:a16="http://schemas.microsoft.com/office/drawing/2014/main" id="{924356D0-AA50-58C6-04BC-BE930C2E5F44}"/>
                  </a:ext>
                </a:extLst>
              </p:cNvPr>
              <p:cNvSpPr/>
              <p:nvPr/>
            </p:nvSpPr>
            <p:spPr bwMode="blackWhite">
              <a:xfrm>
                <a:off x="6924719" y="3470152"/>
                <a:ext cx="1353312" cy="570657"/>
              </a:xfrm>
              <a:prstGeom prst="roundRect">
                <a:avLst>
                  <a:gd name="adj" fmla="val 19711"/>
                </a:avLst>
              </a:prstGeom>
              <a:solidFill>
                <a:schemeClr val="bg1"/>
              </a:solidFill>
              <a:ln w="9525">
                <a:solidFill>
                  <a:srgbClr val="0070C0"/>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w="3175">
                      <a:noFill/>
                    </a:ln>
                    <a:gradFill flip="none">
                      <a:gsLst>
                        <a:gs pos="0">
                          <a:srgbClr val="0078D4"/>
                        </a:gs>
                        <a:gs pos="100000">
                          <a:srgbClr val="BF3AC4"/>
                        </a:gs>
                      </a:gsLst>
                      <a:lin ang="2700000" scaled="0"/>
                      <a:tileRect/>
                    </a:gradFill>
                    <a:effectLst/>
                    <a:uLnTx/>
                    <a:uFillTx/>
                    <a:latin typeface="Segoe Sans Display Semibold"/>
                    <a:ea typeface="+mn-ea"/>
                    <a:cs typeface="Segoe Sans Display Semibold"/>
                  </a:rPr>
                  <a:t>GPT-5 </a:t>
                </a:r>
                <a:r>
                  <a:rPr kumimoji="0" lang="en-US" sz="1400" b="1" i="0" u="none" strike="noStrike" kern="1200" cap="none" spc="0" normalizeH="0" baseline="0" noProof="0">
                    <a:ln w="3175">
                      <a:noFill/>
                    </a:ln>
                    <a:gradFill flip="none">
                      <a:gsLst>
                        <a:gs pos="0">
                          <a:srgbClr val="0078D4"/>
                        </a:gs>
                        <a:gs pos="100000">
                          <a:srgbClr val="BF3AC4"/>
                        </a:gs>
                      </a:gsLst>
                      <a:lin ang="2700000" scaled="0"/>
                      <a:tileRect/>
                    </a:gradFill>
                    <a:effectLst/>
                    <a:uLnTx/>
                    <a:uFillTx/>
                    <a:latin typeface="Segoe Sans Display Semibold"/>
                    <a:ea typeface="+mn-ea"/>
                    <a:cs typeface="Segoe Sans Display Semibold"/>
                  </a:rPr>
                  <a:t>real-time router</a:t>
                </a:r>
                <a:endParaRPr kumimoji="0" lang="en-US" sz="1600" b="1" i="0" u="none" strike="noStrike" kern="1200" cap="none" spc="0" normalizeH="0" baseline="0" noProof="0">
                  <a:ln w="3175">
                    <a:noFill/>
                  </a:ln>
                  <a:gradFill flip="none">
                    <a:gsLst>
                      <a:gs pos="0">
                        <a:srgbClr val="0078D4"/>
                      </a:gs>
                      <a:gs pos="100000">
                        <a:srgbClr val="BF3AC4"/>
                      </a:gs>
                    </a:gsLst>
                    <a:lin ang="2700000" scaled="0"/>
                    <a:tileRect/>
                  </a:gradFill>
                  <a:effectLst/>
                  <a:uLnTx/>
                  <a:uFillTx/>
                  <a:latin typeface="Segoe Sans Display Semibold"/>
                  <a:ea typeface="+mn-ea"/>
                  <a:cs typeface="Segoe Sans Display Semibold"/>
                </a:endParaRPr>
              </a:p>
            </p:txBody>
          </p:sp>
          <p:pic>
            <p:nvPicPr>
              <p:cNvPr id="7" name="Picture 2">
                <a:extLst>
                  <a:ext uri="{FF2B5EF4-FFF2-40B4-BE49-F238E27FC236}">
                    <a16:creationId xmlns:a16="http://schemas.microsoft.com/office/drawing/2014/main" id="{397384A2-26C6-6051-0248-F9F7C78D30C5}"/>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a:fillRect/>
              </a:stretch>
            </p:blipFill>
            <p:spPr bwMode="auto">
              <a:xfrm>
                <a:off x="6413199" y="2349266"/>
                <a:ext cx="2376352" cy="782425"/>
              </a:xfrm>
              <a:prstGeom prst="roundRect">
                <a:avLst>
                  <a:gd name="adj" fmla="val 7876"/>
                </a:avLst>
              </a:prstGeom>
              <a:noFill/>
              <a:ln w="9525">
                <a:solidFill>
                  <a:srgbClr val="0070C0"/>
                </a:solidFill>
              </a:ln>
              <a:extLst>
                <a:ext uri="{909E8E84-426E-40DD-AFC4-6F175D3DCCD1}">
                  <a14:hiddenFill xmlns:a14="http://schemas.microsoft.com/office/drawing/2010/main">
                    <a:solidFill>
                      <a:srgbClr val="FFFFFF"/>
                    </a:solidFill>
                  </a14:hiddenFill>
                </a:ext>
              </a:extLst>
            </p:spPr>
          </p:pic>
          <p:sp useBgFill="1">
            <p:nvSpPr>
              <p:cNvPr id="8" name="Freeform 8">
                <a:extLst>
                  <a:ext uri="{FF2B5EF4-FFF2-40B4-BE49-F238E27FC236}">
                    <a16:creationId xmlns:a16="http://schemas.microsoft.com/office/drawing/2014/main" id="{AB794AA1-AA5E-5813-4DD7-89C3E595BBE4}"/>
                  </a:ext>
                </a:extLst>
              </p:cNvPr>
              <p:cNvSpPr/>
              <p:nvPr/>
            </p:nvSpPr>
            <p:spPr bwMode="blackWhite">
              <a:xfrm>
                <a:off x="5994914" y="4436926"/>
                <a:ext cx="1371600" cy="603504"/>
              </a:xfrm>
              <a:prstGeom prst="roundRect">
                <a:avLst>
                  <a:gd name="adj" fmla="val 19711"/>
                </a:avLst>
              </a:prstGeom>
              <a:solidFill>
                <a:schemeClr val="bg1"/>
              </a:solidFill>
              <a:ln w="9525">
                <a:solidFill>
                  <a:srgbClr val="0070C0"/>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w="3175">
                      <a:noFill/>
                    </a:ln>
                    <a:gradFill flip="none">
                      <a:gsLst>
                        <a:gs pos="0">
                          <a:srgbClr val="0078D4"/>
                        </a:gs>
                        <a:gs pos="100000">
                          <a:srgbClr val="BF3AC4"/>
                        </a:gs>
                      </a:gsLst>
                      <a:lin ang="2700000" scaled="0"/>
                      <a:tileRect/>
                    </a:gradFill>
                    <a:effectLst/>
                    <a:uLnTx/>
                    <a:uFillTx/>
                    <a:latin typeface="Segoe Sans Display Semibold"/>
                    <a:ea typeface="+mn-ea"/>
                    <a:cs typeface="Segoe Sans Display Semibold"/>
                  </a:rPr>
                  <a:t>GPT-5 </a:t>
                </a:r>
                <a:br>
                  <a:rPr kumimoji="0" lang="en-US" sz="1600" b="1" i="0" u="none" strike="noStrike" kern="1200" cap="none" spc="0" normalizeH="0" baseline="0" noProof="0">
                    <a:ln w="3175">
                      <a:noFill/>
                    </a:ln>
                    <a:gradFill flip="none">
                      <a:gsLst>
                        <a:gs pos="0">
                          <a:srgbClr val="0078D4"/>
                        </a:gs>
                        <a:gs pos="100000">
                          <a:srgbClr val="BF3AC4"/>
                        </a:gs>
                      </a:gsLst>
                      <a:lin ang="2700000" scaled="0"/>
                      <a:tileRect/>
                    </a:gradFill>
                    <a:effectLst/>
                    <a:uLnTx/>
                    <a:uFillTx/>
                    <a:latin typeface="Segoe Sans Display Semibold"/>
                    <a:ea typeface="+mn-ea"/>
                    <a:cs typeface="Segoe Sans Display Semibold"/>
                  </a:rPr>
                </a:br>
                <a:r>
                  <a:rPr kumimoji="0" lang="en-US" sz="1100" b="1" i="0" u="none" strike="noStrike" kern="1200" cap="none" spc="0" normalizeH="0" baseline="0" noProof="0">
                    <a:ln w="3175">
                      <a:noFill/>
                    </a:ln>
                    <a:gradFill flip="none">
                      <a:gsLst>
                        <a:gs pos="0">
                          <a:srgbClr val="0078D4"/>
                        </a:gs>
                        <a:gs pos="100000">
                          <a:srgbClr val="BF3AC4"/>
                        </a:gs>
                      </a:gsLst>
                      <a:lin ang="2700000" scaled="0"/>
                      <a:tileRect/>
                    </a:gradFill>
                    <a:effectLst/>
                    <a:uLnTx/>
                    <a:uFillTx/>
                    <a:latin typeface="Segoe Sans Display Semibold"/>
                    <a:ea typeface="+mn-ea"/>
                    <a:cs typeface="Segoe Sans Display Semibold"/>
                  </a:rPr>
                  <a:t>High-throughput</a:t>
                </a:r>
                <a:endParaRPr kumimoji="0" lang="en-US" sz="1100" b="0" i="0" u="none" strike="noStrike" kern="1200" cap="none" spc="0" normalizeH="0" baseline="0" noProof="0">
                  <a:ln>
                    <a:noFill/>
                  </a:ln>
                  <a:gradFill flip="none">
                    <a:gsLst>
                      <a:gs pos="0">
                        <a:srgbClr val="0078D4"/>
                      </a:gs>
                      <a:gs pos="100000">
                        <a:srgbClr val="BF3AC4"/>
                      </a:gs>
                    </a:gsLst>
                    <a:lin ang="2700000" scaled="0"/>
                    <a:tileRect/>
                  </a:gradFill>
                  <a:effectLst/>
                  <a:uLnTx/>
                  <a:uFillTx/>
                  <a:latin typeface="Segoe Sans Display Semibold"/>
                  <a:ea typeface="+mn-ea"/>
                  <a:cs typeface="Segoe Sans Display Semibold"/>
                </a:endParaRPr>
              </a:p>
            </p:txBody>
          </p:sp>
          <p:sp>
            <p:nvSpPr>
              <p:cNvPr id="9" name="Freeform 8">
                <a:extLst>
                  <a:ext uri="{FF2B5EF4-FFF2-40B4-BE49-F238E27FC236}">
                    <a16:creationId xmlns:a16="http://schemas.microsoft.com/office/drawing/2014/main" id="{2345E2C1-C839-FC61-3080-934AC0FE1FE7}"/>
                  </a:ext>
                </a:extLst>
              </p:cNvPr>
              <p:cNvSpPr/>
              <p:nvPr/>
            </p:nvSpPr>
            <p:spPr bwMode="blackWhite">
              <a:xfrm>
                <a:off x="7884077" y="4432975"/>
                <a:ext cx="1371600" cy="605395"/>
              </a:xfrm>
              <a:prstGeom prst="roundRect">
                <a:avLst>
                  <a:gd name="adj" fmla="val 15369"/>
                </a:avLst>
              </a:prstGeom>
              <a:solidFill>
                <a:schemeClr val="bg1"/>
              </a:solidFill>
              <a:ln w="9525">
                <a:solidFill>
                  <a:srgbClr val="0070C0"/>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w="3175">
                      <a:noFill/>
                    </a:ln>
                    <a:gradFill flip="none">
                      <a:gsLst>
                        <a:gs pos="0">
                          <a:srgbClr val="0078D4"/>
                        </a:gs>
                        <a:gs pos="100000">
                          <a:srgbClr val="BF3AC4"/>
                        </a:gs>
                      </a:gsLst>
                      <a:lin ang="2700000" scaled="0"/>
                      <a:tileRect/>
                    </a:gradFill>
                    <a:effectLst/>
                    <a:uLnTx/>
                    <a:uFillTx/>
                    <a:latin typeface="Segoe Sans Display Semibold"/>
                    <a:ea typeface="+mn-ea"/>
                    <a:cs typeface="Segoe Sans Display Semibold"/>
                  </a:rPr>
                  <a:t>GPT-5</a:t>
                </a:r>
                <a:br>
                  <a:rPr kumimoji="0" lang="en-US" sz="1600" b="1" i="0" u="none" strike="noStrike" kern="1200" cap="none" spc="0" normalizeH="0" baseline="0" noProof="0">
                    <a:ln w="3175">
                      <a:noFill/>
                    </a:ln>
                    <a:gradFill flip="none">
                      <a:gsLst>
                        <a:gs pos="0">
                          <a:srgbClr val="0078D4"/>
                        </a:gs>
                        <a:gs pos="100000">
                          <a:srgbClr val="BF3AC4"/>
                        </a:gs>
                      </a:gsLst>
                      <a:lin ang="2700000" scaled="0"/>
                      <a:tileRect/>
                    </a:gradFill>
                    <a:effectLst/>
                    <a:uLnTx/>
                    <a:uFillTx/>
                    <a:latin typeface="Segoe Sans Display Semibold"/>
                    <a:ea typeface="+mn-ea"/>
                    <a:cs typeface="Segoe Sans Display Semibold"/>
                  </a:rPr>
                </a:br>
                <a:r>
                  <a:rPr kumimoji="0" lang="en-US" sz="1100" b="1" i="0" u="none" strike="noStrike" kern="1200" cap="none" spc="0" normalizeH="0" baseline="0" noProof="0">
                    <a:ln w="3175">
                      <a:noFill/>
                    </a:ln>
                    <a:gradFill flip="none">
                      <a:gsLst>
                        <a:gs pos="0">
                          <a:srgbClr val="0078D4"/>
                        </a:gs>
                        <a:gs pos="100000">
                          <a:srgbClr val="BF3AC4"/>
                        </a:gs>
                      </a:gsLst>
                      <a:lin ang="2700000" scaled="0"/>
                      <a:tileRect/>
                    </a:gradFill>
                    <a:effectLst/>
                    <a:uLnTx/>
                    <a:uFillTx/>
                    <a:latin typeface="Segoe Sans Display Semibold"/>
                    <a:ea typeface="+mn-ea"/>
                    <a:cs typeface="Segoe Sans Display Semibold"/>
                  </a:rPr>
                  <a:t>Deeper reasoning</a:t>
                </a:r>
                <a:endParaRPr kumimoji="0" lang="en-US" sz="1600" b="1" i="0" u="none" strike="noStrike" kern="1200" cap="none" spc="0" normalizeH="0" baseline="0" noProof="0">
                  <a:ln w="3175">
                    <a:noFill/>
                  </a:ln>
                  <a:gradFill flip="none">
                    <a:gsLst>
                      <a:gs pos="0">
                        <a:srgbClr val="0078D4"/>
                      </a:gs>
                      <a:gs pos="100000">
                        <a:srgbClr val="BF3AC4"/>
                      </a:gs>
                    </a:gsLst>
                    <a:lin ang="2700000" scaled="0"/>
                    <a:tileRect/>
                  </a:gradFill>
                  <a:effectLst/>
                  <a:uLnTx/>
                  <a:uFillTx/>
                  <a:latin typeface="Segoe Sans Display Semibold"/>
                  <a:ea typeface="+mn-ea"/>
                  <a:cs typeface="Segoe Sans Display Semibold"/>
                </a:endParaRPr>
              </a:p>
            </p:txBody>
          </p:sp>
          <p:sp>
            <p:nvSpPr>
              <p:cNvPr id="22" name="Title 1">
                <a:extLst>
                  <a:ext uri="{FF2B5EF4-FFF2-40B4-BE49-F238E27FC236}">
                    <a16:creationId xmlns:a16="http://schemas.microsoft.com/office/drawing/2014/main" id="{FF7D3CFF-BA65-CB54-A49C-DD768F1B4555}"/>
                  </a:ext>
                </a:extLst>
              </p:cNvPr>
              <p:cNvSpPr txBox="1">
                <a:spLocks/>
              </p:cNvSpPr>
              <p:nvPr/>
            </p:nvSpPr>
            <p:spPr>
              <a:xfrm>
                <a:off x="5891361" y="1709678"/>
                <a:ext cx="3423834" cy="369332"/>
              </a:xfrm>
              <a:prstGeom prst="rect">
                <a:avLst/>
              </a:prstGeom>
            </p:spPr>
            <p:txBody>
              <a:bodyPr vert="horz" wrap="square" lIns="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a:ln>
                      <a:noFill/>
                    </a:ln>
                    <a:solidFill>
                      <a:srgbClr val="091F2C"/>
                    </a:solidFill>
                    <a:effectLst/>
                    <a:uLnTx/>
                    <a:uFillTx/>
                    <a:latin typeface="Segoe Sans Display Semibold"/>
                    <a:ea typeface="+mj-ea"/>
                    <a:cs typeface="Segoe Sans Display Semibold"/>
                  </a:rPr>
                  <a:t>Copilot Chat with GPT-5</a:t>
                </a:r>
                <a:endParaRPr kumimoji="0" lang="en-US" sz="2000" b="0" i="0" u="none" strike="noStrike" kern="1200" cap="none" spc="0" normalizeH="0" baseline="0" noProof="0">
                  <a:ln>
                    <a:noFill/>
                  </a:ln>
                  <a:solidFill>
                    <a:srgbClr val="091F2C"/>
                  </a:solidFill>
                  <a:effectLst/>
                  <a:uLnTx/>
                  <a:uFillTx/>
                  <a:latin typeface="Segoe Sans Display" pitchFamily="2" charset="0"/>
                  <a:ea typeface="+mj-ea"/>
                  <a:cs typeface="Segoe Sans Display" pitchFamily="2" charset="0"/>
                </a:endParaRPr>
              </a:p>
            </p:txBody>
          </p:sp>
        </p:grpSp>
        <p:sp>
          <p:nvSpPr>
            <p:cNvPr id="29" name="Content Placeholder 26">
              <a:extLst>
                <a:ext uri="{FF2B5EF4-FFF2-40B4-BE49-F238E27FC236}">
                  <a16:creationId xmlns:a16="http://schemas.microsoft.com/office/drawing/2014/main" id="{C10AE208-24E5-2DC7-09A7-3A50F1C856CB}"/>
                </a:ext>
              </a:extLst>
            </p:cNvPr>
            <p:cNvSpPr txBox="1">
              <a:spLocks/>
            </p:cNvSpPr>
            <p:nvPr/>
          </p:nvSpPr>
          <p:spPr>
            <a:xfrm>
              <a:off x="1238098" y="5246778"/>
              <a:ext cx="4498436" cy="248530"/>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ctr" defTabSz="914400" rtl="0" eaLnBrk="1" fontAlgn="auto" latinLnBrk="0" hangingPunct="1">
                <a:lnSpc>
                  <a:spcPct val="111000"/>
                </a:lnSpc>
                <a:spcBef>
                  <a:spcPts val="600"/>
                </a:spcBef>
                <a:spcAft>
                  <a:spcPts val="1200"/>
                </a:spcAft>
                <a:buClr>
                  <a:srgbClr val="000000"/>
                </a:buClr>
                <a:buSzTx/>
                <a:buFont typeface="Wingdings" panose="05000000000000000000" pitchFamily="2" charset="2"/>
                <a:buChar char="Ø"/>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Segoe Sans Display"/>
                </a:rPr>
                <a:t>Prompt sent to GPT-4o</a:t>
              </a:r>
            </a:p>
          </p:txBody>
        </p:sp>
        <p:sp>
          <p:nvSpPr>
            <p:cNvPr id="30" name="Content Placeholder 26">
              <a:extLst>
                <a:ext uri="{FF2B5EF4-FFF2-40B4-BE49-F238E27FC236}">
                  <a16:creationId xmlns:a16="http://schemas.microsoft.com/office/drawing/2014/main" id="{2D38CD17-408D-AFF6-8F80-05A32E5335BB}"/>
                </a:ext>
              </a:extLst>
            </p:cNvPr>
            <p:cNvSpPr txBox="1">
              <a:spLocks/>
            </p:cNvSpPr>
            <p:nvPr/>
          </p:nvSpPr>
          <p:spPr>
            <a:xfrm>
              <a:off x="6443811" y="4996081"/>
              <a:ext cx="4498436" cy="248530"/>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1000"/>
                </a:lnSpc>
                <a:spcBef>
                  <a:spcPts val="600"/>
                </a:spcBef>
                <a:spcAft>
                  <a:spcPts val="1200"/>
                </a:spcAft>
                <a:buClr>
                  <a:srgbClr val="000000"/>
                </a:buClr>
                <a:buSzTx/>
                <a:buFont typeface="Arial" panose="020B0604020202020204" pitchFamily="34" charset="0"/>
                <a:buNone/>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Segoe Sans Display"/>
                </a:rPr>
                <a:t> </a:t>
              </a:r>
            </a:p>
          </p:txBody>
        </p:sp>
      </p:grpSp>
      <p:sp>
        <p:nvSpPr>
          <p:cNvPr id="33" name="TextBox 32">
            <a:extLst>
              <a:ext uri="{FF2B5EF4-FFF2-40B4-BE49-F238E27FC236}">
                <a16:creationId xmlns:a16="http://schemas.microsoft.com/office/drawing/2014/main" id="{6C87DE8B-5AF1-09FC-2039-599DC0D4F586}"/>
              </a:ext>
            </a:extLst>
          </p:cNvPr>
          <p:cNvSpPr txBox="1"/>
          <p:nvPr/>
        </p:nvSpPr>
        <p:spPr>
          <a:xfrm>
            <a:off x="1678765" y="6318210"/>
            <a:ext cx="8961542" cy="246221"/>
          </a:xfrm>
          <a:prstGeom prst="rect">
            <a:avLst/>
          </a:prstGeom>
        </p:spPr>
        <p:txBody>
          <a:bodyPr vert="horz" wrap="square" lIns="0" tIns="0" rIns="0" bIns="0" rtlCol="0" anchor="t">
            <a:spAutoFit/>
          </a:bodyPr>
          <a:lstStyle>
            <a:defPPr>
              <a:defRPr lang="en-US"/>
            </a:defPPr>
            <a:lvl1pPr marR="0" lvl="0" indent="0" algn="ctr" defTabSz="932742" fontAlgn="auto">
              <a:lnSpc>
                <a:spcPct val="100000"/>
              </a:lnSpc>
              <a:spcBef>
                <a:spcPct val="0"/>
              </a:spcBef>
              <a:spcAft>
                <a:spcPts val="0"/>
              </a:spcAft>
              <a:buClrTx/>
              <a:buSzTx/>
              <a:buFontTx/>
              <a:buNone/>
              <a:tabLst/>
              <a:defRPr kumimoji="0" sz="3600" b="0" i="0" u="none" strike="noStrike" cap="none" spc="-50" normalizeH="0" baseline="0">
                <a:ln w="3175">
                  <a:noFill/>
                </a:ln>
                <a:gradFill flip="none" rotWithShape="1">
                  <a:gsLst>
                    <a:gs pos="12000">
                      <a:srgbClr val="0078D4"/>
                    </a:gs>
                    <a:gs pos="100000">
                      <a:srgbClr val="C73ECC"/>
                    </a:gs>
                  </a:gsLst>
                  <a:lin ang="0" scaled="1"/>
                  <a:tileRect/>
                </a:gradFill>
                <a:effectLst/>
                <a:uLnTx/>
                <a:uFillTx/>
                <a:latin typeface="Segoe Sans Display Semibold"/>
                <a:cs typeface="Segoe Sans Display Semibold"/>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50" normalizeH="0" baseline="0" noProof="0">
                <a:ln w="3175">
                  <a:noFill/>
                </a:ln>
                <a:gradFill flip="none">
                  <a:gsLst>
                    <a:gs pos="12000">
                      <a:srgbClr val="0078D4"/>
                    </a:gs>
                    <a:gs pos="100000">
                      <a:srgbClr val="C73ECC"/>
                    </a:gs>
                  </a:gsLst>
                  <a:lin ang="0" scaled="1"/>
                  <a:tileRect/>
                </a:gradFill>
                <a:effectLst/>
                <a:uLnTx/>
                <a:uFillTx/>
                <a:latin typeface="Segoe Sans Display Semibold"/>
                <a:ea typeface="+mn-ea"/>
                <a:cs typeface="Segoe Sans Display Semibold"/>
              </a:rPr>
              <a:t>Both models are made secure with enterprise data protection and optimized for work</a:t>
            </a:r>
          </a:p>
        </p:txBody>
      </p:sp>
      <p:sp>
        <p:nvSpPr>
          <p:cNvPr id="2" name="Content Placeholder 26">
            <a:extLst>
              <a:ext uri="{FF2B5EF4-FFF2-40B4-BE49-F238E27FC236}">
                <a16:creationId xmlns:a16="http://schemas.microsoft.com/office/drawing/2014/main" id="{0B9881AC-6EDB-7F58-0C58-2CA8E95FA998}"/>
              </a:ext>
            </a:extLst>
          </p:cNvPr>
          <p:cNvSpPr txBox="1">
            <a:spLocks/>
          </p:cNvSpPr>
          <p:nvPr/>
        </p:nvSpPr>
        <p:spPr>
          <a:xfrm>
            <a:off x="6267960" y="5138019"/>
            <a:ext cx="5338252" cy="849784"/>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11000"/>
              </a:lnSpc>
              <a:spcBef>
                <a:spcPts val="600"/>
              </a:spcBef>
              <a:spcAft>
                <a:spcPts val="0"/>
              </a:spcAft>
              <a:buClr>
                <a:srgbClr val="000000"/>
              </a:buClr>
              <a:buSzTx/>
              <a:buFont typeface="Wingdings" panose="05000000000000000000" pitchFamily="2" charset="2"/>
              <a:buChar char="Ø"/>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a:rPr>
              <a:t>GPT-5 real-time router analyzes complexity of prompt</a:t>
            </a:r>
          </a:p>
          <a:p>
            <a:pPr marL="285750" marR="0" lvl="0" indent="-285750" algn="l" defTabSz="914400" rtl="0" eaLnBrk="1" fontAlgn="auto" latinLnBrk="0" hangingPunct="1">
              <a:lnSpc>
                <a:spcPct val="111000"/>
              </a:lnSpc>
              <a:spcBef>
                <a:spcPts val="600"/>
              </a:spcBef>
              <a:spcAft>
                <a:spcPts val="0"/>
              </a:spcAft>
              <a:buClr>
                <a:srgbClr val="000000"/>
              </a:buClr>
              <a:buSzTx/>
              <a:buFont typeface="Wingdings" panose="05000000000000000000" pitchFamily="2" charset="2"/>
              <a:buChar char="Ø"/>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a:rPr>
              <a:t>Simple prompts routed to GPT-5 high-throughput model</a:t>
            </a:r>
            <a:endParaRPr kumimoji="0" lang="en-US" sz="1400" b="0" i="0" u="none" strike="noStrike" kern="1200" cap="none" spc="0" normalizeH="0" baseline="0" noProof="0">
              <a:ln>
                <a:noFill/>
              </a:ln>
              <a:solidFill>
                <a:srgbClr val="091F2C"/>
              </a:solidFill>
              <a:effectLst/>
              <a:uLnTx/>
              <a:uFillTx/>
              <a:latin typeface="Segoe Pro Display Semibold" panose="020B0702040504020203" pitchFamily="34" charset="0"/>
              <a:ea typeface="+mn-ea"/>
              <a:cs typeface="Segoe Sans Display"/>
            </a:endParaRPr>
          </a:p>
          <a:p>
            <a:pPr marL="285750" marR="0" lvl="0" indent="-285750" algn="l" defTabSz="914400" rtl="0" eaLnBrk="1" fontAlgn="auto" latinLnBrk="0" hangingPunct="1">
              <a:lnSpc>
                <a:spcPct val="111000"/>
              </a:lnSpc>
              <a:spcBef>
                <a:spcPts val="600"/>
              </a:spcBef>
              <a:spcAft>
                <a:spcPts val="0"/>
              </a:spcAft>
              <a:buClr>
                <a:srgbClr val="000000"/>
              </a:buClr>
              <a:buSzTx/>
              <a:buFont typeface="Wingdings" panose="05000000000000000000" pitchFamily="2" charset="2"/>
              <a:buChar char="Ø"/>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a:rPr>
              <a:t>Complex prompts routed to GPT-5 deeper reasoning model</a:t>
            </a:r>
          </a:p>
        </p:txBody>
      </p:sp>
      <p:cxnSp>
        <p:nvCxnSpPr>
          <p:cNvPr id="27" name="Straight Connector 26">
            <a:extLst>
              <a:ext uri="{FF2B5EF4-FFF2-40B4-BE49-F238E27FC236}">
                <a16:creationId xmlns:a16="http://schemas.microsoft.com/office/drawing/2014/main" id="{735A6AFF-6295-AB74-B013-AD4C3D537044}"/>
              </a:ext>
              <a:ext uri="{C183D7F6-B498-43B3-948B-1728B52AA6E4}">
                <adec:decorative xmlns:adec="http://schemas.microsoft.com/office/drawing/2017/decorative" val="1"/>
              </a:ext>
            </a:extLst>
          </p:cNvPr>
          <p:cNvCxnSpPr>
            <a:cxnSpLocks/>
          </p:cNvCxnSpPr>
          <p:nvPr/>
        </p:nvCxnSpPr>
        <p:spPr>
          <a:xfrm>
            <a:off x="6096000" y="2108104"/>
            <a:ext cx="0" cy="2775540"/>
          </a:xfrm>
          <a:prstGeom prst="line">
            <a:avLst/>
          </a:prstGeom>
          <a:ln w="12700">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22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42" presetClass="path" presetSubtype="0" decel="100000" fill="hold" nodeType="withEffect">
                                  <p:stCondLst>
                                    <p:cond delay="100"/>
                                  </p:stCondLst>
                                  <p:childTnLst>
                                    <p:animMotion origin="layout" path="M -2.08333E-7 -3.7037E-7 L -2.08333E-7 0.03542 " pathEditMode="relative" rAng="0" ptsTypes="AA">
                                      <p:cBhvr>
                                        <p:cTn id="9" dur="700" spd="-100000" fill="hold"/>
                                        <p:tgtEl>
                                          <p:spTgt spid="27"/>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A84C704-7244-2403-67BF-DFAB9439C16F}"/>
              </a:ext>
            </a:extLst>
          </p:cNvPr>
          <p:cNvGraphicFramePr>
            <a:graphicFrameLocks noGrp="1"/>
          </p:cNvGraphicFramePr>
          <p:nvPr/>
        </p:nvGraphicFramePr>
        <p:xfrm>
          <a:off x="648532" y="1705763"/>
          <a:ext cx="10894936" cy="4572000"/>
        </p:xfrm>
        <a:graphic>
          <a:graphicData uri="http://schemas.openxmlformats.org/drawingml/2006/table">
            <a:tbl>
              <a:tblPr bandRow="1">
                <a:effectLst>
                  <a:outerShdw blurRad="280676" dist="38100" dir="2700000" algn="tl" rotWithShape="0">
                    <a:prstClr val="black">
                      <a:alpha val="10000"/>
                    </a:prstClr>
                  </a:outerShdw>
                </a:effectLst>
                <a:tableStyleId>{5C22544A-7EE6-4342-B048-85BDC9FD1C3A}</a:tableStyleId>
              </a:tblPr>
              <a:tblGrid>
                <a:gridCol w="1402255">
                  <a:extLst>
                    <a:ext uri="{9D8B030D-6E8A-4147-A177-3AD203B41FA5}">
                      <a16:colId xmlns:a16="http://schemas.microsoft.com/office/drawing/2014/main" val="3501197684"/>
                    </a:ext>
                  </a:extLst>
                </a:gridCol>
                <a:gridCol w="3164227">
                  <a:extLst>
                    <a:ext uri="{9D8B030D-6E8A-4147-A177-3AD203B41FA5}">
                      <a16:colId xmlns:a16="http://schemas.microsoft.com/office/drawing/2014/main" val="3274316963"/>
                    </a:ext>
                  </a:extLst>
                </a:gridCol>
                <a:gridCol w="3164227">
                  <a:extLst>
                    <a:ext uri="{9D8B030D-6E8A-4147-A177-3AD203B41FA5}">
                      <a16:colId xmlns:a16="http://schemas.microsoft.com/office/drawing/2014/main" val="2979400887"/>
                    </a:ext>
                  </a:extLst>
                </a:gridCol>
                <a:gridCol w="3164227">
                  <a:extLst>
                    <a:ext uri="{9D8B030D-6E8A-4147-A177-3AD203B41FA5}">
                      <a16:colId xmlns:a16="http://schemas.microsoft.com/office/drawing/2014/main" val="1494398954"/>
                    </a:ext>
                  </a:extLst>
                </a:gridCol>
              </a:tblGrid>
              <a:tr h="0">
                <a:tc>
                  <a:txBody>
                    <a:bodyPr/>
                    <a:lstStyle/>
                    <a:p>
                      <a:pPr lvl="0" algn="ctr">
                        <a:lnSpc>
                          <a:spcPts val="1200"/>
                        </a:lnSpc>
                        <a:buNone/>
                      </a:pPr>
                      <a:endParaRPr lang="en-US" sz="1200" b="0" i="0">
                        <a:solidFill>
                          <a:srgbClr val="091F2C"/>
                        </a:solidFill>
                        <a:effectLst/>
                      </a:endParaRPr>
                    </a:p>
                  </a:txBody>
                  <a:tcPr marT="91440" marB="91440" anchor="b">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78D4"/>
                    </a:solidFill>
                  </a:tcPr>
                </a:tc>
                <a:tc>
                  <a:txBody>
                    <a:bodyPr/>
                    <a:lstStyle/>
                    <a:p>
                      <a:pPr lvl="0" algn="ctr">
                        <a:lnSpc>
                          <a:spcPts val="1200"/>
                        </a:lnSpc>
                        <a:buNone/>
                      </a:pPr>
                      <a:r>
                        <a:rPr lang="en-US" sz="1200" b="0" i="0">
                          <a:solidFill>
                            <a:srgbClr val="FFFFFF"/>
                          </a:solidFill>
                          <a:effectLst/>
                          <a:latin typeface="Segoe Sans Display Semibold"/>
                        </a:rPr>
                        <a:t>GPT-5 Chat</a:t>
                      </a:r>
                      <a:endParaRPr lang="en-US" sz="1200" b="0" i="0">
                        <a:solidFill>
                          <a:srgbClr val="091F2C"/>
                        </a:solidFill>
                        <a:effectLst/>
                      </a:endParaRPr>
                    </a:p>
                  </a:txBody>
                  <a:tcPr marT="91440" marB="91440" anchor="b">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78D4"/>
                    </a:solidFill>
                  </a:tcPr>
                </a:tc>
                <a:tc>
                  <a:txBody>
                    <a:bodyPr/>
                    <a:lstStyle/>
                    <a:p>
                      <a:pPr marL="0" marR="0" lvl="0" indent="0" algn="ctr" defTabSz="932742" rtl="0" eaLnBrk="1" fontAlgn="auto" latinLnBrk="0" hangingPunct="1">
                        <a:lnSpc>
                          <a:spcPts val="12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Sans Display Semibold"/>
                          <a:ea typeface="+mn-ea"/>
                          <a:cs typeface="+mn-cs"/>
                        </a:rPr>
                        <a:t> GPT-5 Reasoning</a:t>
                      </a:r>
                      <a:endParaRPr kumimoji="0" lang="en-US" sz="1200" b="0" i="0" u="none" strike="noStrike" kern="1200" cap="none" spc="0" normalizeH="0" baseline="0" noProof="0">
                        <a:ln>
                          <a:noFill/>
                        </a:ln>
                        <a:solidFill>
                          <a:srgbClr val="091F2C"/>
                        </a:solidFill>
                        <a:effectLst/>
                        <a:uLnTx/>
                        <a:uFillTx/>
                        <a:latin typeface="+mn-lt"/>
                        <a:ea typeface="+mn-ea"/>
                        <a:cs typeface="+mn-cs"/>
                      </a:endParaRPr>
                    </a:p>
                  </a:txBody>
                  <a:tcPr marT="91440" marB="91440" anchor="b">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78D4"/>
                    </a:solidFill>
                  </a:tcPr>
                </a:tc>
                <a:tc>
                  <a:txBody>
                    <a:bodyPr/>
                    <a:lstStyle/>
                    <a:p>
                      <a:pPr lvl="0" algn="ctr">
                        <a:lnSpc>
                          <a:spcPts val="1200"/>
                        </a:lnSpc>
                        <a:buNone/>
                      </a:pPr>
                      <a:r>
                        <a:rPr lang="en-US" sz="1200" b="0" i="0">
                          <a:solidFill>
                            <a:srgbClr val="FFFFFF"/>
                          </a:solidFill>
                          <a:effectLst/>
                          <a:latin typeface="Segoe Sans Display Semibold"/>
                        </a:rPr>
                        <a:t>Researcher</a:t>
                      </a:r>
                      <a:endParaRPr lang="en-US" sz="1200"/>
                    </a:p>
                  </a:txBody>
                  <a:tcPr marT="91440" marB="91440" anchor="b">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78D4"/>
                    </a:solidFill>
                  </a:tcPr>
                </a:tc>
                <a:extLst>
                  <a:ext uri="{0D108BD9-81ED-4DB2-BD59-A6C34878D82A}">
                    <a16:rowId xmlns:a16="http://schemas.microsoft.com/office/drawing/2014/main" val="2317950140"/>
                  </a:ext>
                </a:extLst>
              </a:tr>
              <a:tr h="731520">
                <a:tc>
                  <a:txBody>
                    <a:bodyPr/>
                    <a:lstStyle/>
                    <a:p>
                      <a:pPr marL="0" lvl="0" indent="0" algn="ctr" defTabSz="932742" rtl="0" eaLnBrk="1" fontAlgn="base" latinLnBrk="0" hangingPunct="1">
                        <a:lnSpc>
                          <a:spcPts val="975"/>
                        </a:lnSpc>
                        <a:spcBef>
                          <a:spcPts val="1000"/>
                        </a:spcBef>
                        <a:buFont typeface="Arial"/>
                        <a:buNone/>
                      </a:pPr>
                      <a:r>
                        <a:rPr lang="en-US" sz="1000" b="1" i="0" kern="1200">
                          <a:solidFill>
                            <a:srgbClr val="091F2C"/>
                          </a:solidFill>
                          <a:effectLst/>
                          <a:latin typeface="Segoe Sans Display"/>
                          <a:ea typeface="+mn-ea"/>
                          <a:cs typeface="Segoe UI Semibold"/>
                        </a:rPr>
                        <a:t>Type of task</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l" defTabSz="932742" rtl="0" eaLnBrk="1" fontAlgn="base" latinLnBrk="0" hangingPunct="1">
                        <a:lnSpc>
                          <a:spcPct val="100000"/>
                        </a:lnSpc>
                        <a:spcBef>
                          <a:spcPts val="1000"/>
                        </a:spcBef>
                        <a:buFont typeface="Arial"/>
                        <a:buNone/>
                      </a:pPr>
                      <a:r>
                        <a:rPr lang="en-US" sz="1000" b="1" i="0" kern="1200">
                          <a:solidFill>
                            <a:srgbClr val="091F2C"/>
                          </a:solidFill>
                          <a:effectLst/>
                          <a:latin typeface="Segoe Sans Display"/>
                          <a:ea typeface="+mn-ea"/>
                          <a:cs typeface="+mn-cs"/>
                        </a:rPr>
                        <a:t>Quick and straightforward:</a:t>
                      </a:r>
                      <a:r>
                        <a:rPr lang="en-US" sz="1000" b="0" i="0" kern="1200">
                          <a:solidFill>
                            <a:srgbClr val="091F2C"/>
                          </a:solidFill>
                          <a:effectLst/>
                          <a:latin typeface="Segoe Sans Display"/>
                          <a:ea typeface="+mn-ea"/>
                          <a:cs typeface="+mn-cs"/>
                        </a:rPr>
                        <a:t> Simple Q&amp;A, summaries, or creative brainstorming</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6E8F6"/>
                    </a:solidFill>
                  </a:tcPr>
                </a:tc>
                <a:tc>
                  <a:txBody>
                    <a:bodyPr/>
                    <a:lstStyle/>
                    <a:p>
                      <a:pPr marL="0" lvl="0" indent="0" algn="l" defTabSz="932742" rtl="0" eaLnBrk="1" fontAlgn="base" latinLnBrk="0" hangingPunct="1">
                        <a:lnSpc>
                          <a:spcPct val="100000"/>
                        </a:lnSpc>
                        <a:spcBef>
                          <a:spcPts val="1000"/>
                        </a:spcBef>
                        <a:buFont typeface="Arial"/>
                        <a:buNone/>
                      </a:pPr>
                      <a:r>
                        <a:rPr lang="en-US" sz="1000" b="1" i="0" kern="1200">
                          <a:solidFill>
                            <a:srgbClr val="091F2C"/>
                          </a:solidFill>
                          <a:effectLst/>
                          <a:latin typeface="Segoe Sans Display"/>
                          <a:ea typeface="+mn-ea"/>
                          <a:cs typeface="+mn-cs"/>
                        </a:rPr>
                        <a:t>Logical analysis and problem-solving: </a:t>
                      </a:r>
                      <a:r>
                        <a:rPr lang="en-US" sz="1000" b="0" i="0" kern="1200">
                          <a:solidFill>
                            <a:srgbClr val="091F2C"/>
                          </a:solidFill>
                          <a:effectLst/>
                          <a:latin typeface="Segoe Sans Display"/>
                          <a:ea typeface="+mn-ea"/>
                          <a:cs typeface="+mn-cs"/>
                        </a:rPr>
                        <a:t>Complex questions that benefit from deliberate thought, reasoning through scenarios</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6E8F6"/>
                    </a:solidFill>
                  </a:tcPr>
                </a:tc>
                <a:tc>
                  <a:txBody>
                    <a:bodyPr/>
                    <a:lstStyle/>
                    <a:p>
                      <a:pPr marL="0" lvl="0" indent="0" algn="l" defTabSz="932742" rtl="0" eaLnBrk="1" fontAlgn="base" latinLnBrk="0" hangingPunct="1">
                        <a:lnSpc>
                          <a:spcPct val="100000"/>
                        </a:lnSpc>
                        <a:spcBef>
                          <a:spcPts val="1000"/>
                        </a:spcBef>
                        <a:buFont typeface="Arial"/>
                        <a:buNone/>
                      </a:pPr>
                      <a:r>
                        <a:rPr lang="en-US" sz="1000" b="1" i="0" kern="1200">
                          <a:solidFill>
                            <a:srgbClr val="091F2C"/>
                          </a:solidFill>
                          <a:effectLst/>
                          <a:latin typeface="Segoe Sans Display"/>
                          <a:ea typeface="+mn-ea"/>
                          <a:cs typeface="+mn-cs"/>
                        </a:rPr>
                        <a:t>Thorough investigations or reports: </a:t>
                      </a:r>
                      <a:r>
                        <a:rPr lang="en-US" sz="1000" b="0" i="0" kern="1200">
                          <a:solidFill>
                            <a:srgbClr val="091F2C"/>
                          </a:solidFill>
                          <a:effectLst/>
                          <a:latin typeface="Segoe Sans Display"/>
                          <a:ea typeface="+mn-ea"/>
                          <a:cs typeface="+mn-cs"/>
                        </a:rPr>
                        <a:t>Comprehensive tasks requiring gathering and synthesizing information from lots of sources</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00168203"/>
                  </a:ext>
                </a:extLst>
              </a:tr>
              <a:tr h="548640">
                <a:tc>
                  <a:txBody>
                    <a:bodyPr/>
                    <a:lstStyle/>
                    <a:p>
                      <a:pPr marL="0" lvl="0" indent="0" algn="ctr" defTabSz="932742" rtl="0" eaLnBrk="1" fontAlgn="base" latinLnBrk="0" hangingPunct="1">
                        <a:lnSpc>
                          <a:spcPts val="975"/>
                        </a:lnSpc>
                        <a:spcBef>
                          <a:spcPts val="1000"/>
                        </a:spcBef>
                        <a:buFont typeface="Arial"/>
                        <a:buNone/>
                      </a:pPr>
                      <a:r>
                        <a:rPr lang="en-US" sz="1000" b="1" i="0" kern="1200">
                          <a:solidFill>
                            <a:srgbClr val="091F2C"/>
                          </a:solidFill>
                          <a:effectLst/>
                          <a:latin typeface="Segoe Sans Display"/>
                          <a:ea typeface="+mn-ea"/>
                          <a:cs typeface="Segoe UI Semibold"/>
                        </a:rPr>
                        <a:t>Depth of reasoning</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l" defTabSz="932742" rtl="0" eaLnBrk="1" fontAlgn="base" latinLnBrk="0" hangingPunct="1">
                        <a:lnSpc>
                          <a:spcPct val="100000"/>
                        </a:lnSpc>
                        <a:spcBef>
                          <a:spcPts val="1000"/>
                        </a:spcBef>
                        <a:buFont typeface="Arial"/>
                        <a:buNone/>
                      </a:pPr>
                      <a:r>
                        <a:rPr lang="en-US" sz="1000" b="1" i="0" kern="1200">
                          <a:solidFill>
                            <a:srgbClr val="091F2C"/>
                          </a:solidFill>
                          <a:effectLst/>
                          <a:latin typeface="Segoe Sans Display"/>
                          <a:ea typeface="+mn-ea"/>
                          <a:cs typeface="+mn-cs"/>
                        </a:rPr>
                        <a:t>Direct and rapid answers</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6E8F6"/>
                    </a:solidFill>
                  </a:tcPr>
                </a:tc>
                <a:tc>
                  <a:txBody>
                    <a:bodyPr/>
                    <a:lstStyle/>
                    <a:p>
                      <a:pPr marL="0" lvl="0" indent="0" algn="l" defTabSz="932742" rtl="0" eaLnBrk="1" fontAlgn="base" latinLnBrk="0" hangingPunct="1">
                        <a:lnSpc>
                          <a:spcPct val="100000"/>
                        </a:lnSpc>
                        <a:spcBef>
                          <a:spcPts val="1000"/>
                        </a:spcBef>
                        <a:buFont typeface="Arial"/>
                        <a:buNone/>
                      </a:pPr>
                      <a:r>
                        <a:rPr lang="en-US" sz="1000" b="1" i="0" kern="1200">
                          <a:solidFill>
                            <a:srgbClr val="091F2C"/>
                          </a:solidFill>
                          <a:effectLst/>
                          <a:latin typeface="Segoe Sans Display"/>
                          <a:ea typeface="+mn-ea"/>
                          <a:cs typeface="+mn-cs"/>
                        </a:rPr>
                        <a:t>Multi-step logical reasoning </a:t>
                      </a:r>
                      <a:r>
                        <a:rPr lang="en-US" sz="1000" b="0" i="0" kern="1200">
                          <a:solidFill>
                            <a:srgbClr val="091F2C"/>
                          </a:solidFill>
                          <a:effectLst/>
                          <a:latin typeface="Segoe Sans Display"/>
                          <a:ea typeface="+mn-ea"/>
                          <a:cs typeface="+mn-cs"/>
                        </a:rPr>
                        <a:t>for “think this through”-type prompts</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6E8F6"/>
                    </a:solidFill>
                  </a:tcPr>
                </a:tc>
                <a:tc>
                  <a:txBody>
                    <a:bodyPr/>
                    <a:lstStyle/>
                    <a:p>
                      <a:pPr marL="0" lvl="0" indent="0" algn="l" defTabSz="932742" rtl="0" eaLnBrk="1" fontAlgn="base" latinLnBrk="0" hangingPunct="1">
                        <a:lnSpc>
                          <a:spcPct val="100000"/>
                        </a:lnSpc>
                        <a:spcBef>
                          <a:spcPts val="1000"/>
                        </a:spcBef>
                        <a:buFont typeface="Arial"/>
                        <a:buNone/>
                      </a:pPr>
                      <a:r>
                        <a:rPr lang="en-US" sz="1000" b="1" i="0" kern="1200">
                          <a:solidFill>
                            <a:srgbClr val="091F2C"/>
                          </a:solidFill>
                          <a:effectLst/>
                          <a:latin typeface="Segoe Sans Display"/>
                          <a:ea typeface="+mn-ea"/>
                          <a:cs typeface="+mn-cs"/>
                        </a:rPr>
                        <a:t>Recursive, “exhaustive” reasoning </a:t>
                      </a:r>
                      <a:r>
                        <a:rPr lang="en-US" sz="1000" b="0" i="0" kern="1200">
                          <a:solidFill>
                            <a:srgbClr val="091F2C"/>
                          </a:solidFill>
                          <a:effectLst/>
                          <a:latin typeface="Segoe Sans Display"/>
                          <a:ea typeface="+mn-ea"/>
                          <a:cs typeface="+mn-cs"/>
                        </a:rPr>
                        <a:t>for deep inferences and synthesis</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2930192"/>
                  </a:ext>
                </a:extLst>
              </a:tr>
              <a:tr h="457200">
                <a:tc>
                  <a:txBody>
                    <a:bodyPr/>
                    <a:lstStyle/>
                    <a:p>
                      <a:pPr marL="0" lvl="0" indent="0" algn="ctr" defTabSz="932742" rtl="0" eaLnBrk="1" fontAlgn="base" latinLnBrk="0" hangingPunct="1">
                        <a:lnSpc>
                          <a:spcPts val="975"/>
                        </a:lnSpc>
                        <a:spcBef>
                          <a:spcPts val="1200"/>
                        </a:spcBef>
                        <a:buFont typeface="Arial"/>
                        <a:buNone/>
                      </a:pPr>
                      <a:r>
                        <a:rPr lang="en-US" sz="1000" b="1" i="0" kern="1200">
                          <a:solidFill>
                            <a:srgbClr val="091F2C"/>
                          </a:solidFill>
                          <a:effectLst/>
                          <a:latin typeface="Segoe Sans Display"/>
                          <a:ea typeface="+mn-ea"/>
                          <a:cs typeface="Segoe UI Semibold"/>
                        </a:rPr>
                        <a:t>Output format</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l" defTabSz="932742" rtl="0" eaLnBrk="1" fontAlgn="base" latinLnBrk="0" hangingPunct="1">
                        <a:lnSpc>
                          <a:spcPct val="100000"/>
                        </a:lnSpc>
                        <a:spcBef>
                          <a:spcPts val="1000"/>
                        </a:spcBef>
                        <a:buFont typeface="Arial"/>
                        <a:buNone/>
                      </a:pPr>
                      <a:r>
                        <a:rPr lang="en-US" sz="1000" b="1" i="0" kern="1200">
                          <a:solidFill>
                            <a:srgbClr val="091F2C"/>
                          </a:solidFill>
                          <a:effectLst/>
                          <a:latin typeface="Segoe Sans Display"/>
                          <a:ea typeface="+mn-ea"/>
                          <a:cs typeface="+mn-cs"/>
                        </a:rPr>
                        <a:t>Brief, concise responses</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6E8F6"/>
                    </a:solidFill>
                  </a:tcPr>
                </a:tc>
                <a:tc>
                  <a:txBody>
                    <a:bodyPr/>
                    <a:lstStyle/>
                    <a:p>
                      <a:pPr marL="0" lvl="0" indent="0" algn="l" defTabSz="932742" rtl="0" eaLnBrk="1" fontAlgn="base" latinLnBrk="0" hangingPunct="1">
                        <a:lnSpc>
                          <a:spcPct val="100000"/>
                        </a:lnSpc>
                        <a:spcBef>
                          <a:spcPts val="1000"/>
                        </a:spcBef>
                        <a:buFont typeface="Arial"/>
                        <a:buNone/>
                      </a:pPr>
                      <a:r>
                        <a:rPr lang="en-US" sz="1000" b="1" i="0" kern="1200">
                          <a:solidFill>
                            <a:srgbClr val="091F2C"/>
                          </a:solidFill>
                          <a:effectLst/>
                          <a:latin typeface="Segoe Sans Display"/>
                          <a:ea typeface="+mn-ea"/>
                          <a:cs typeface="+mn-cs"/>
                        </a:rPr>
                        <a:t>Structured, well-organized responses</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6E8F6"/>
                    </a:solidFill>
                  </a:tcPr>
                </a:tc>
                <a:tc>
                  <a:txBody>
                    <a:bodyPr/>
                    <a:lstStyle/>
                    <a:p>
                      <a:pPr marL="0" lvl="0" indent="0" algn="l" defTabSz="932742" rtl="0" eaLnBrk="1" fontAlgn="base" latinLnBrk="0" hangingPunct="1">
                        <a:lnSpc>
                          <a:spcPct val="100000"/>
                        </a:lnSpc>
                        <a:spcBef>
                          <a:spcPts val="1000"/>
                        </a:spcBef>
                        <a:buFont typeface="Arial"/>
                        <a:buNone/>
                      </a:pPr>
                      <a:r>
                        <a:rPr lang="en-US" sz="1000" b="1" i="0" kern="1200">
                          <a:solidFill>
                            <a:srgbClr val="091F2C"/>
                          </a:solidFill>
                          <a:effectLst/>
                          <a:latin typeface="Segoe Sans Display"/>
                          <a:ea typeface="+mn-ea"/>
                          <a:cs typeface="+mn-cs"/>
                        </a:rPr>
                        <a:t>Comprehensive, detailed reports</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85806084"/>
                  </a:ext>
                </a:extLst>
              </a:tr>
              <a:tr h="484632">
                <a:tc>
                  <a:txBody>
                    <a:bodyPr/>
                    <a:lstStyle/>
                    <a:p>
                      <a:pPr marL="0" lvl="0" indent="0" algn="ctr" defTabSz="932742" rtl="0" eaLnBrk="1" fontAlgn="base" latinLnBrk="0" hangingPunct="1">
                        <a:lnSpc>
                          <a:spcPts val="975"/>
                        </a:lnSpc>
                        <a:spcBef>
                          <a:spcPts val="1200"/>
                        </a:spcBef>
                        <a:buFont typeface="Arial"/>
                        <a:buNone/>
                      </a:pPr>
                      <a:r>
                        <a:rPr lang="en-US" sz="1000" b="1" i="0" kern="1200">
                          <a:solidFill>
                            <a:srgbClr val="091F2C"/>
                          </a:solidFill>
                          <a:effectLst/>
                          <a:latin typeface="Segoe Sans Display"/>
                          <a:ea typeface="+mn-ea"/>
                          <a:cs typeface="Segoe UI Semibold"/>
                        </a:rPr>
                        <a:t>Ideal use case</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l" defTabSz="932742" rtl="0" eaLnBrk="1" fontAlgn="base" latinLnBrk="0" hangingPunct="1">
                        <a:lnSpc>
                          <a:spcPct val="100000"/>
                        </a:lnSpc>
                        <a:spcBef>
                          <a:spcPts val="1000"/>
                        </a:spcBef>
                        <a:buFont typeface="Arial"/>
                        <a:buNone/>
                      </a:pPr>
                      <a:r>
                        <a:rPr lang="en-US" sz="1000" b="1" i="0" kern="1200">
                          <a:solidFill>
                            <a:srgbClr val="091F2C"/>
                          </a:solidFill>
                          <a:effectLst/>
                          <a:latin typeface="Segoe Sans Display"/>
                          <a:ea typeface="+mn-ea"/>
                          <a:cs typeface="+mn-cs"/>
                        </a:rPr>
                        <a:t>Everyday queries</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6E8F6"/>
                    </a:solidFill>
                  </a:tcPr>
                </a:tc>
                <a:tc>
                  <a:txBody>
                    <a:bodyPr/>
                    <a:lstStyle/>
                    <a:p>
                      <a:pPr marL="0" lvl="0" indent="0" algn="l" defTabSz="932742" rtl="0" eaLnBrk="1" fontAlgn="base" latinLnBrk="0" hangingPunct="1">
                        <a:lnSpc>
                          <a:spcPct val="100000"/>
                        </a:lnSpc>
                        <a:spcBef>
                          <a:spcPts val="1000"/>
                        </a:spcBef>
                        <a:buFont typeface="Arial"/>
                        <a:buNone/>
                      </a:pPr>
                      <a:r>
                        <a:rPr lang="en-US" sz="1000" b="1" i="0" kern="1200">
                          <a:solidFill>
                            <a:srgbClr val="091F2C"/>
                          </a:solidFill>
                          <a:effectLst/>
                          <a:latin typeface="Segoe Sans Display"/>
                          <a:ea typeface="+mn-ea"/>
                          <a:cs typeface="+mn-cs"/>
                        </a:rPr>
                        <a:t>Analytical and structured reasoning</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6E8F6"/>
                    </a:solidFill>
                  </a:tcPr>
                </a:tc>
                <a:tc>
                  <a:txBody>
                    <a:bodyPr/>
                    <a:lstStyle/>
                    <a:p>
                      <a:pPr marL="0" lvl="0" indent="0" algn="l" defTabSz="932742" rtl="0" eaLnBrk="1" fontAlgn="base" latinLnBrk="0" hangingPunct="1">
                        <a:lnSpc>
                          <a:spcPct val="100000"/>
                        </a:lnSpc>
                        <a:spcBef>
                          <a:spcPts val="1000"/>
                        </a:spcBef>
                        <a:buFont typeface="Arial"/>
                        <a:buNone/>
                      </a:pPr>
                      <a:r>
                        <a:rPr lang="en-US" sz="1000" b="1" i="0" kern="1200">
                          <a:solidFill>
                            <a:srgbClr val="091F2C"/>
                          </a:solidFill>
                          <a:effectLst/>
                          <a:latin typeface="Segoe Sans Display"/>
                          <a:ea typeface="+mn-ea"/>
                          <a:cs typeface="+mn-cs"/>
                        </a:rPr>
                        <a:t>In-depth research, cross-source synthesis, deep dives</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37433607"/>
                  </a:ext>
                </a:extLst>
              </a:tr>
              <a:tr h="1097280">
                <a:tc>
                  <a:txBody>
                    <a:bodyPr/>
                    <a:lstStyle/>
                    <a:p>
                      <a:pPr marL="0" lvl="0" indent="0" algn="ctr" defTabSz="932742" rtl="0" eaLnBrk="1" fontAlgn="base" latinLnBrk="0" hangingPunct="1">
                        <a:lnSpc>
                          <a:spcPts val="975"/>
                        </a:lnSpc>
                        <a:spcBef>
                          <a:spcPts val="1200"/>
                        </a:spcBef>
                        <a:buFont typeface="Arial"/>
                        <a:buNone/>
                      </a:pPr>
                      <a:r>
                        <a:rPr lang="en-US" sz="1000" b="1" i="0" kern="1200">
                          <a:solidFill>
                            <a:srgbClr val="091F2C"/>
                          </a:solidFill>
                          <a:effectLst/>
                          <a:latin typeface="Segoe Sans Display"/>
                          <a:ea typeface="+mn-ea"/>
                          <a:cs typeface="Segoe UI Semibold"/>
                        </a:rPr>
                        <a:t>Example use cases</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l" defTabSz="932742" rtl="0" eaLnBrk="1" fontAlgn="base" latinLnBrk="0" hangingPunct="1">
                        <a:lnSpc>
                          <a:spcPct val="100000"/>
                        </a:lnSpc>
                        <a:spcBef>
                          <a:spcPts val="1000"/>
                        </a:spcBef>
                        <a:buFont typeface="Arial"/>
                        <a:buNone/>
                      </a:pPr>
                      <a:r>
                        <a:rPr lang="en-US" sz="1000" b="0" i="1" kern="1200">
                          <a:solidFill>
                            <a:srgbClr val="091F2C"/>
                          </a:solidFill>
                          <a:effectLst/>
                          <a:latin typeface="Segoe Sans Display"/>
                          <a:ea typeface="+mn-ea"/>
                          <a:cs typeface="+mn-cs"/>
                        </a:rPr>
                        <a:t>What does this acronym mean?</a:t>
                      </a:r>
                    </a:p>
                    <a:p>
                      <a:pPr marL="0" lvl="0" indent="0" algn="l" defTabSz="932742" rtl="0" eaLnBrk="1" fontAlgn="base" latinLnBrk="0" hangingPunct="1">
                        <a:lnSpc>
                          <a:spcPct val="100000"/>
                        </a:lnSpc>
                        <a:spcBef>
                          <a:spcPts val="1000"/>
                        </a:spcBef>
                        <a:buFont typeface="Arial"/>
                        <a:buNone/>
                      </a:pPr>
                      <a:r>
                        <a:rPr lang="en-US" sz="1000" b="0" i="1" kern="1200">
                          <a:solidFill>
                            <a:srgbClr val="091F2C"/>
                          </a:solidFill>
                          <a:effectLst/>
                          <a:latin typeface="Segoe Sans Display"/>
                          <a:ea typeface="+mn-ea"/>
                          <a:cs typeface="+mn-cs"/>
                        </a:rPr>
                        <a:t>Draft a 2-sentence reply thanking the team</a:t>
                      </a:r>
                    </a:p>
                    <a:p>
                      <a:pPr marL="0" lvl="0" indent="0" algn="l" defTabSz="932742" rtl="0" eaLnBrk="1" fontAlgn="base" latinLnBrk="0" hangingPunct="1">
                        <a:lnSpc>
                          <a:spcPct val="100000"/>
                        </a:lnSpc>
                        <a:spcBef>
                          <a:spcPts val="1000"/>
                        </a:spcBef>
                        <a:buFont typeface="Arial"/>
                        <a:buNone/>
                      </a:pPr>
                      <a:r>
                        <a:rPr lang="en-US" sz="1000" b="0" i="1" kern="1200">
                          <a:solidFill>
                            <a:srgbClr val="091F2C"/>
                          </a:solidFill>
                          <a:effectLst/>
                          <a:latin typeface="Segoe Sans Display"/>
                          <a:ea typeface="+mn-ea"/>
                          <a:cs typeface="+mn-cs"/>
                        </a:rPr>
                        <a:t>Summarize this document</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6E8F6"/>
                    </a:solidFill>
                  </a:tcPr>
                </a:tc>
                <a:tc>
                  <a:txBody>
                    <a:bodyPr/>
                    <a:lstStyle/>
                    <a:p>
                      <a:pPr marL="0" lvl="0" indent="0" algn="l" defTabSz="932742" rtl="0" eaLnBrk="1" fontAlgn="base" latinLnBrk="0" hangingPunct="1">
                        <a:lnSpc>
                          <a:spcPct val="100000"/>
                        </a:lnSpc>
                        <a:spcBef>
                          <a:spcPts val="1000"/>
                        </a:spcBef>
                        <a:buFont typeface="Arial"/>
                        <a:buNone/>
                      </a:pPr>
                      <a:r>
                        <a:rPr lang="en-US" sz="1000" b="0" i="1" kern="1200">
                          <a:solidFill>
                            <a:srgbClr val="091F2C"/>
                          </a:solidFill>
                          <a:effectLst/>
                          <a:latin typeface="Segoe Sans Display"/>
                          <a:ea typeface="+mn-ea"/>
                          <a:cs typeface="+mn-cs"/>
                        </a:rPr>
                        <a:t>Plan a 5-step project timeline from kickoff to launch</a:t>
                      </a:r>
                    </a:p>
                    <a:p>
                      <a:pPr marL="0" lvl="0" indent="0" algn="l" defTabSz="932742" rtl="0" eaLnBrk="1" fontAlgn="base" latinLnBrk="0" hangingPunct="1">
                        <a:lnSpc>
                          <a:spcPct val="100000"/>
                        </a:lnSpc>
                        <a:spcBef>
                          <a:spcPts val="1000"/>
                        </a:spcBef>
                        <a:buFont typeface="Arial"/>
                        <a:buNone/>
                      </a:pPr>
                      <a:r>
                        <a:rPr lang="en-US" sz="1000" b="0" i="1" kern="1200">
                          <a:solidFill>
                            <a:srgbClr val="091F2C"/>
                          </a:solidFill>
                          <a:effectLst/>
                          <a:latin typeface="Segoe Sans Display"/>
                          <a:ea typeface="+mn-ea"/>
                          <a:cs typeface="+mn-cs"/>
                        </a:rPr>
                        <a:t>List the decisions made yesterday on Project X and identify open questions</a:t>
                      </a:r>
                    </a:p>
                    <a:p>
                      <a:pPr marL="0" lvl="0" indent="0" algn="l" defTabSz="932742" rtl="0" eaLnBrk="1" fontAlgn="base" latinLnBrk="0" hangingPunct="1">
                        <a:lnSpc>
                          <a:spcPct val="100000"/>
                        </a:lnSpc>
                        <a:spcBef>
                          <a:spcPts val="1000"/>
                        </a:spcBef>
                        <a:buFont typeface="Arial"/>
                        <a:buNone/>
                      </a:pPr>
                      <a:r>
                        <a:rPr lang="en-US" sz="1000" b="0" i="1" kern="1200">
                          <a:solidFill>
                            <a:srgbClr val="091F2C"/>
                          </a:solidFill>
                          <a:effectLst/>
                          <a:latin typeface="Segoe Sans Display"/>
                          <a:ea typeface="+mn-ea"/>
                          <a:cs typeface="+mn-cs"/>
                        </a:rPr>
                        <a:t>Let’s walk through this problem together</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6E8F6"/>
                    </a:solidFill>
                  </a:tcPr>
                </a:tc>
                <a:tc>
                  <a:txBody>
                    <a:bodyPr/>
                    <a:lstStyle/>
                    <a:p>
                      <a:pPr marL="0" lvl="0" indent="0" algn="l" defTabSz="932742" rtl="0" eaLnBrk="1" fontAlgn="base" latinLnBrk="0" hangingPunct="1">
                        <a:lnSpc>
                          <a:spcPct val="100000"/>
                        </a:lnSpc>
                        <a:spcBef>
                          <a:spcPts val="1000"/>
                        </a:spcBef>
                        <a:buFont typeface="Arial"/>
                        <a:buNone/>
                      </a:pPr>
                      <a:r>
                        <a:rPr lang="en-US" sz="1000" b="0" i="1" kern="1200">
                          <a:solidFill>
                            <a:srgbClr val="091F2C"/>
                          </a:solidFill>
                          <a:effectLst/>
                          <a:latin typeface="Segoe Sans Display"/>
                          <a:ea typeface="+mn-ea"/>
                          <a:cs typeface="+mn-cs"/>
                        </a:rPr>
                        <a:t>Compile a competitive analysis on…</a:t>
                      </a:r>
                    </a:p>
                    <a:p>
                      <a:pPr marL="0" lvl="0" indent="0" algn="l" defTabSz="932742" rtl="0" eaLnBrk="1" fontAlgn="base" latinLnBrk="0" hangingPunct="1">
                        <a:lnSpc>
                          <a:spcPct val="100000"/>
                        </a:lnSpc>
                        <a:spcBef>
                          <a:spcPts val="1000"/>
                        </a:spcBef>
                        <a:buFont typeface="Arial"/>
                        <a:buNone/>
                      </a:pPr>
                      <a:r>
                        <a:rPr lang="en-US" sz="1000" b="0" i="1" kern="1200">
                          <a:solidFill>
                            <a:srgbClr val="091F2C"/>
                          </a:solidFill>
                          <a:effectLst/>
                          <a:latin typeface="Segoe Sans Display"/>
                          <a:ea typeface="+mn-ea"/>
                          <a:cs typeface="+mn-cs"/>
                        </a:rPr>
                        <a:t>Summarize the new research on x and compare it to our internal strategy</a:t>
                      </a:r>
                    </a:p>
                    <a:p>
                      <a:pPr marL="0" lvl="0" indent="0" algn="l" defTabSz="932742" rtl="0" eaLnBrk="1" fontAlgn="base" latinLnBrk="0" hangingPunct="1">
                        <a:lnSpc>
                          <a:spcPct val="100000"/>
                        </a:lnSpc>
                        <a:spcBef>
                          <a:spcPts val="1000"/>
                        </a:spcBef>
                        <a:buFont typeface="Arial"/>
                        <a:buNone/>
                      </a:pPr>
                      <a:r>
                        <a:rPr lang="en-US" sz="1000" b="0" i="1" kern="1200">
                          <a:solidFill>
                            <a:srgbClr val="091F2C"/>
                          </a:solidFill>
                          <a:effectLst/>
                          <a:latin typeface="Segoe Sans Display"/>
                          <a:ea typeface="+mn-ea"/>
                          <a:cs typeface="+mn-cs"/>
                        </a:rPr>
                        <a:t>Create a detailed brief before a large meeting</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601862"/>
                  </a:ext>
                </a:extLst>
              </a:tr>
              <a:tr h="914400">
                <a:tc>
                  <a:txBody>
                    <a:bodyPr/>
                    <a:lstStyle/>
                    <a:p>
                      <a:pPr marL="0" lvl="0" indent="0" algn="ctr" defTabSz="932742" rtl="0" eaLnBrk="1" fontAlgn="base" latinLnBrk="0" hangingPunct="1">
                        <a:lnSpc>
                          <a:spcPts val="975"/>
                        </a:lnSpc>
                        <a:spcBef>
                          <a:spcPts val="1200"/>
                        </a:spcBef>
                        <a:buFont typeface="Arial"/>
                        <a:buNone/>
                      </a:pPr>
                      <a:r>
                        <a:rPr lang="en-US" sz="1000" b="1" i="0" kern="1200">
                          <a:solidFill>
                            <a:srgbClr val="091F2C"/>
                          </a:solidFill>
                          <a:effectLst/>
                          <a:latin typeface="Segoe Sans Display"/>
                          <a:ea typeface="+mn-ea"/>
                          <a:cs typeface="Segoe UI Semibold"/>
                        </a:rPr>
                        <a:t>Sample prompts</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l" defTabSz="932742" rtl="0" eaLnBrk="1" fontAlgn="base" latinLnBrk="0" hangingPunct="1">
                        <a:lnSpc>
                          <a:spcPct val="100000"/>
                        </a:lnSpc>
                        <a:spcBef>
                          <a:spcPts val="1000"/>
                        </a:spcBef>
                        <a:buFont typeface="Arial"/>
                        <a:buNone/>
                      </a:pPr>
                      <a:r>
                        <a:rPr lang="en-US" sz="1000" b="0" i="1" kern="1200">
                          <a:solidFill>
                            <a:srgbClr val="091F2C"/>
                          </a:solidFill>
                          <a:effectLst/>
                          <a:latin typeface="Segoe Sans Display"/>
                          <a:ea typeface="+mn-ea"/>
                          <a:cs typeface="+mn-cs"/>
                        </a:rPr>
                        <a:t>“Write a short announcement for [product x].’</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6E8F6"/>
                    </a:solidFill>
                  </a:tcPr>
                </a:tc>
                <a:tc>
                  <a:txBody>
                    <a:bodyPr/>
                    <a:lstStyle/>
                    <a:p>
                      <a:pPr marL="0" lvl="0" indent="0" algn="l" defTabSz="932742" rtl="0" eaLnBrk="1" fontAlgn="base" latinLnBrk="0" hangingPunct="1">
                        <a:lnSpc>
                          <a:spcPct val="100000"/>
                        </a:lnSpc>
                        <a:spcBef>
                          <a:spcPts val="1000"/>
                        </a:spcBef>
                        <a:buFont typeface="Arial"/>
                        <a:buNone/>
                      </a:pPr>
                      <a:r>
                        <a:rPr lang="en-US" sz="1000" b="0" i="1" kern="1200">
                          <a:solidFill>
                            <a:srgbClr val="091F2C"/>
                          </a:solidFill>
                          <a:effectLst/>
                          <a:latin typeface="Segoe Sans Display"/>
                          <a:ea typeface="+mn-ea"/>
                          <a:cs typeface="+mn-cs"/>
                        </a:rPr>
                        <a:t>“Look back at last week’s activity on [product x], and write a detailed newsletter to share with all stakeholders identifying current status, key decisions, and open items.”</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6E8F6"/>
                    </a:solidFill>
                  </a:tcPr>
                </a:tc>
                <a:tc>
                  <a:txBody>
                    <a:bodyPr/>
                    <a:lstStyle/>
                    <a:p>
                      <a:pPr marL="0" lvl="0" indent="0" algn="l" defTabSz="932742" rtl="0" eaLnBrk="1" fontAlgn="base" latinLnBrk="0" hangingPunct="1">
                        <a:lnSpc>
                          <a:spcPct val="100000"/>
                        </a:lnSpc>
                        <a:spcBef>
                          <a:spcPts val="1000"/>
                        </a:spcBef>
                        <a:buFont typeface="Arial"/>
                        <a:buNone/>
                      </a:pPr>
                      <a:r>
                        <a:rPr lang="en-US" sz="1000" b="0" i="1" kern="1200" dirty="0">
                          <a:solidFill>
                            <a:srgbClr val="091F2C"/>
                          </a:solidFill>
                          <a:effectLst/>
                          <a:latin typeface="Segoe Sans Display"/>
                          <a:ea typeface="+mn-ea"/>
                          <a:cs typeface="+mn-cs"/>
                        </a:rPr>
                        <a:t>“Build a full go-to-market strategy for [product x]. Include competitive positioning, internal readiness, lessons learned from past launches, and external trends.”	</a:t>
                      </a:r>
                    </a:p>
                  </a:txBody>
                  <a:tcPr marT="91440" marB="9144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53085781"/>
                  </a:ext>
                </a:extLst>
              </a:tr>
            </a:tbl>
          </a:graphicData>
        </a:graphic>
      </p:graphicFrame>
      <p:grpSp>
        <p:nvGrpSpPr>
          <p:cNvPr id="15" name="Group 14">
            <a:extLst>
              <a:ext uri="{FF2B5EF4-FFF2-40B4-BE49-F238E27FC236}">
                <a16:creationId xmlns:a16="http://schemas.microsoft.com/office/drawing/2014/main" id="{3B6A13AB-7A54-495A-2309-19C48CA6BFB3}"/>
              </a:ext>
            </a:extLst>
          </p:cNvPr>
          <p:cNvGrpSpPr/>
          <p:nvPr/>
        </p:nvGrpSpPr>
        <p:grpSpPr>
          <a:xfrm>
            <a:off x="2048717" y="1295223"/>
            <a:ext cx="6354618" cy="307777"/>
            <a:chOff x="2110509" y="1530988"/>
            <a:chExt cx="6354618" cy="307777"/>
          </a:xfrm>
        </p:grpSpPr>
        <p:grpSp>
          <p:nvGrpSpPr>
            <p:cNvPr id="14" name="Group 13">
              <a:extLst>
                <a:ext uri="{FF2B5EF4-FFF2-40B4-BE49-F238E27FC236}">
                  <a16:creationId xmlns:a16="http://schemas.microsoft.com/office/drawing/2014/main" id="{324C3191-4663-3366-DC55-D885CD2ACEF1}"/>
                </a:ext>
              </a:extLst>
            </p:cNvPr>
            <p:cNvGrpSpPr/>
            <p:nvPr/>
          </p:nvGrpSpPr>
          <p:grpSpPr>
            <a:xfrm>
              <a:off x="2110509" y="1610985"/>
              <a:ext cx="6354618" cy="147782"/>
              <a:chOff x="2110509" y="1646384"/>
              <a:chExt cx="6354618" cy="147782"/>
            </a:xfrm>
          </p:grpSpPr>
          <p:cxnSp>
            <p:nvCxnSpPr>
              <p:cNvPr id="7" name="Straight Connector 6">
                <a:extLst>
                  <a:ext uri="{FF2B5EF4-FFF2-40B4-BE49-F238E27FC236}">
                    <a16:creationId xmlns:a16="http://schemas.microsoft.com/office/drawing/2014/main" id="{B8C6141B-0D0E-6437-B7E1-1C9A9A6A03F1}"/>
                  </a:ext>
                </a:extLst>
              </p:cNvPr>
              <p:cNvCxnSpPr>
                <a:cxnSpLocks/>
              </p:cNvCxnSpPr>
              <p:nvPr/>
            </p:nvCxnSpPr>
            <p:spPr>
              <a:xfrm>
                <a:off x="2110509" y="1720275"/>
                <a:ext cx="6354618" cy="0"/>
              </a:xfrm>
              <a:prstGeom prst="line">
                <a:avLst/>
              </a:prstGeom>
              <a:ln>
                <a:solidFill>
                  <a:schemeClr val="tx1"/>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E4D7D38-66D9-A12C-F87E-0D3360F0420D}"/>
                  </a:ext>
                </a:extLst>
              </p:cNvPr>
              <p:cNvCxnSpPr>
                <a:cxnSpLocks/>
              </p:cNvCxnSpPr>
              <p:nvPr/>
            </p:nvCxnSpPr>
            <p:spPr>
              <a:xfrm>
                <a:off x="8465127" y="1646384"/>
                <a:ext cx="0" cy="147782"/>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DD12034-4AF9-1ACD-8198-6CD51F2B48D4}"/>
                  </a:ext>
                </a:extLst>
              </p:cNvPr>
              <p:cNvCxnSpPr>
                <a:cxnSpLocks/>
              </p:cNvCxnSpPr>
              <p:nvPr/>
            </p:nvCxnSpPr>
            <p:spPr>
              <a:xfrm>
                <a:off x="2110509" y="1646384"/>
                <a:ext cx="0" cy="147782"/>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B8182C40-860A-FD77-55EA-20DC180BDBEF}"/>
                </a:ext>
              </a:extLst>
            </p:cNvPr>
            <p:cNvSpPr txBox="1"/>
            <p:nvPr/>
          </p:nvSpPr>
          <p:spPr>
            <a:xfrm>
              <a:off x="3337100" y="1530988"/>
              <a:ext cx="3901437" cy="307777"/>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91F2C"/>
                  </a:solidFill>
                  <a:effectLst/>
                  <a:uLnTx/>
                  <a:uFillTx/>
                  <a:latin typeface="Segoe Pro Display Semibold" panose="020B0502040504020203" pitchFamily="34" charset="0"/>
                  <a:ea typeface="+mn-ea"/>
                  <a:cs typeface="Segoe Sans Display" pitchFamily="2" charset="0"/>
                </a:rPr>
                <a:t>Copilot Chat with GPT-5 chooses which to use</a:t>
              </a:r>
              <a:endParaRPr kumimoji="0" lang="en-US" sz="1400" b="1" i="0" u="none" strike="noStrike" kern="1200" cap="none" spc="0" normalizeH="0" baseline="0" noProof="0">
                <a:ln>
                  <a:noFill/>
                </a:ln>
                <a:solidFill>
                  <a:srgbClr val="000000"/>
                </a:solidFill>
                <a:effectLst/>
                <a:uLnTx/>
                <a:uFillTx/>
                <a:latin typeface="Segoe Pro Display Semibold" panose="020B0502040504020203" pitchFamily="34" charset="0"/>
                <a:ea typeface="+mn-ea"/>
                <a:cs typeface="Segoe Sans Display" pitchFamily="2" charset="0"/>
              </a:endParaRPr>
            </a:p>
          </p:txBody>
        </p:sp>
      </p:grpSp>
      <p:sp>
        <p:nvSpPr>
          <p:cNvPr id="3" name="Title 25">
            <a:extLst>
              <a:ext uri="{FF2B5EF4-FFF2-40B4-BE49-F238E27FC236}">
                <a16:creationId xmlns:a16="http://schemas.microsoft.com/office/drawing/2014/main" id="{1323E5E2-68C5-4197-8548-74569EB5BD3C}"/>
              </a:ext>
            </a:extLst>
          </p:cNvPr>
          <p:cNvSpPr txBox="1">
            <a:spLocks/>
          </p:cNvSpPr>
          <p:nvPr/>
        </p:nvSpPr>
        <p:spPr>
          <a:xfrm>
            <a:off x="1837586" y="365760"/>
            <a:ext cx="8516828" cy="646331"/>
          </a:xfrm>
          <a:prstGeom prst="rect">
            <a:avLst/>
          </a:prstGeom>
          <a:noFill/>
          <a:ln>
            <a:noFill/>
            <a:prstDash/>
          </a:ln>
          <a:effectLst/>
        </p:spPr>
        <p:txBody>
          <a:bodyPr rot="0" spcFirstLastPara="0" vertOverflow="overflow" horzOverflow="overflow" vert="horz" wrap="square" lIns="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lang="en-US" sz="3000" b="1" i="0" kern="1200" cap="none" spc="-20" baseline="0">
                <a:ln w="3175">
                  <a:noFill/>
                </a:ln>
                <a:solidFill>
                  <a:srgbClr val="000000"/>
                </a:solidFill>
                <a:effectLst/>
                <a:latin typeface="Segoe Sans Display Semibold" pitchFamily="2" charset="0"/>
                <a:ea typeface="+mj-ea"/>
                <a:cs typeface="Segoe Sans Display Semibold" pitchFamily="2"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20" normalizeH="0" baseline="0" noProof="0">
                <a:ln>
                  <a:noFill/>
                </a:ln>
                <a:gradFill>
                  <a:gsLst>
                    <a:gs pos="0">
                      <a:srgbClr val="0078D4"/>
                    </a:gs>
                    <a:gs pos="94000">
                      <a:srgbClr val="C73ECC"/>
                    </a:gs>
                  </a:gsLst>
                  <a:lin ang="0" scaled="1"/>
                </a:gradFill>
                <a:effectLst/>
                <a:uLnTx/>
                <a:uFillTx/>
                <a:latin typeface="Segoe Sans Display Semibold"/>
                <a:ea typeface="+mj-ea"/>
                <a:cs typeface="Segoe Sans Display Semibold"/>
              </a:rPr>
              <a:t>Copilot Chat with GPT-5 vs. Researcher</a:t>
            </a:r>
          </a:p>
        </p:txBody>
      </p:sp>
    </p:spTree>
    <p:extLst>
      <p:ext uri="{BB962C8B-B14F-4D97-AF65-F5344CB8AC3E}">
        <p14:creationId xmlns:p14="http://schemas.microsoft.com/office/powerpoint/2010/main" val="1315517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64" presetClass="path" presetSubtype="0" accel="50000" decel="50000" fill="hold" grpId="1" nodeType="withEffect">
                                  <p:stCondLst>
                                    <p:cond delay="0"/>
                                  </p:stCondLst>
                                  <p:childTnLst>
                                    <p:animMotion origin="layout" path="M 1.25E-6 0.03703 L 1.25E-6 4.07407E-6 " pathEditMode="relative" rAng="0" ptsTypes="AA">
                                      <p:cBhvr>
                                        <p:cTn id="8" dur="500" fill="hold"/>
                                        <p:tgtEl>
                                          <p:spTgt spid="3"/>
                                        </p:tgtEl>
                                        <p:attrNameLst>
                                          <p:attrName>ppt_x</p:attrName>
                                          <p:attrName>ppt_y</p:attrName>
                                        </p:attrNameLst>
                                      </p:cBhvr>
                                      <p:rCtr x="0" y="-18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03AF508-54BD-EA3D-4D68-399EC87320A5}"/>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481610EC-D4A9-4EC7-3819-EE47EBC2E7B6}"/>
              </a:ext>
              <a:ext uri="{C183D7F6-B498-43B3-948B-1728B52AA6E4}">
                <adec:decorative xmlns:adec="http://schemas.microsoft.com/office/drawing/2017/decorative" val="1"/>
              </a:ext>
            </a:extLst>
          </p:cNvPr>
          <p:cNvSpPr/>
          <p:nvPr/>
        </p:nvSpPr>
        <p:spPr bwMode="auto">
          <a:xfrm>
            <a:off x="4062984" y="0"/>
            <a:ext cx="8129016" cy="6858000"/>
          </a:xfrm>
          <a:prstGeom prst="rect">
            <a:avLst/>
          </a:prstGeom>
          <a:solidFill>
            <a:srgbClr val="F2F9F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2" name="Picture 2">
            <a:extLst>
              <a:ext uri="{FF2B5EF4-FFF2-40B4-BE49-F238E27FC236}">
                <a16:creationId xmlns:a16="http://schemas.microsoft.com/office/drawing/2014/main" id="{F485261C-5ED0-EF3E-C88D-BC6EAED2D74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08460" y="306970"/>
            <a:ext cx="6956854" cy="337334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Picture 3" descr="A screenshot of a computer&#10;&#10;AI-generated content may be incorrect.">
            <a:extLst>
              <a:ext uri="{FF2B5EF4-FFF2-40B4-BE49-F238E27FC236}">
                <a16:creationId xmlns:a16="http://schemas.microsoft.com/office/drawing/2014/main" id="{832D381D-5443-036B-9B3E-6C0CD97B3195}"/>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69772" y="3103436"/>
            <a:ext cx="3536243" cy="3562270"/>
          </a:xfrm>
          <a:prstGeom prst="rect">
            <a:avLst/>
          </a:prstGeom>
          <a:noFill/>
          <a:ln>
            <a:solidFill>
              <a:schemeClr val="tx1"/>
            </a:solidFill>
          </a:ln>
        </p:spPr>
      </p:pic>
      <p:sp>
        <p:nvSpPr>
          <p:cNvPr id="5" name="TextBox 4">
            <a:extLst>
              <a:ext uri="{FF2B5EF4-FFF2-40B4-BE49-F238E27FC236}">
                <a16:creationId xmlns:a16="http://schemas.microsoft.com/office/drawing/2014/main" id="{85F4D2A5-6D54-ADD9-09B6-468A1087B5FC}"/>
              </a:ext>
            </a:extLst>
          </p:cNvPr>
          <p:cNvSpPr txBox="1"/>
          <p:nvPr/>
        </p:nvSpPr>
        <p:spPr>
          <a:xfrm>
            <a:off x="6010382" y="3836166"/>
            <a:ext cx="2213220" cy="118494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91F2C"/>
                </a:solidFill>
                <a:effectLst/>
                <a:uLnTx/>
                <a:uFillTx/>
                <a:latin typeface="Segoe Sans Display"/>
                <a:ea typeface="+mn-ea"/>
                <a:cs typeface="+mn-cs"/>
              </a:rPr>
              <a:t>Above:</a:t>
            </a:r>
            <a:br>
              <a:rPr kumimoji="0" lang="en-US" sz="1100" b="0" i="1" u="none" strike="noStrike" kern="1200" cap="none" spc="0" normalizeH="0" baseline="0" noProof="0">
                <a:ln>
                  <a:noFill/>
                </a:ln>
                <a:solidFill>
                  <a:srgbClr val="091F2C"/>
                </a:solidFill>
                <a:effectLst/>
                <a:uLnTx/>
                <a:uFillTx/>
                <a:latin typeface="Segoe Sans Display"/>
                <a:ea typeface="+mn-ea"/>
                <a:cs typeface="+mn-cs"/>
              </a:rPr>
            </a:br>
            <a:r>
              <a:rPr kumimoji="0" lang="en-US" sz="1100" b="0" i="1" u="none" strike="noStrike" kern="1200" cap="none" spc="0" normalizeH="0" baseline="0" noProof="0">
                <a:ln>
                  <a:noFill/>
                </a:ln>
                <a:solidFill>
                  <a:srgbClr val="091F2C"/>
                </a:solidFill>
                <a:effectLst/>
                <a:uLnTx/>
                <a:uFillTx/>
                <a:latin typeface="Segoe Sans Display"/>
                <a:ea typeface="+mn-ea"/>
                <a:cs typeface="+mn-cs"/>
              </a:rPr>
              <a:t>Copilot Studio Agent settings page with agent model selection options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1" u="none" strike="noStrike" kern="1200" cap="none" spc="0" normalizeH="0" baseline="0" noProof="0">
              <a:ln>
                <a:noFill/>
              </a:ln>
              <a:solidFill>
                <a:srgbClr val="091F2C"/>
              </a:solidFill>
              <a:effectLst/>
              <a:uLnTx/>
              <a:uFillTx/>
              <a:latin typeface="Segoe Sans Displa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91F2C"/>
                </a:solidFill>
                <a:effectLst/>
                <a:uLnTx/>
                <a:uFillTx/>
                <a:latin typeface="Segoe Sans Display"/>
                <a:ea typeface="+mn-ea"/>
                <a:cs typeface="+mn-cs"/>
              </a:rPr>
              <a:t>Right:</a:t>
            </a:r>
            <a:br>
              <a:rPr kumimoji="0" lang="en-US" sz="1100" b="0" i="1" u="none" strike="noStrike" kern="1200" cap="none" spc="0" normalizeH="0" baseline="0" noProof="0">
                <a:ln>
                  <a:noFill/>
                </a:ln>
                <a:solidFill>
                  <a:srgbClr val="091F2C"/>
                </a:solidFill>
                <a:effectLst/>
                <a:uLnTx/>
                <a:uFillTx/>
                <a:latin typeface="Segoe Sans Display"/>
                <a:ea typeface="+mn-ea"/>
                <a:cs typeface="+mn-cs"/>
              </a:rPr>
            </a:br>
            <a:r>
              <a:rPr kumimoji="0" lang="en-US" sz="1100" b="0" i="1" u="none" strike="noStrike" kern="1200" cap="none" spc="0" normalizeH="0" baseline="0" noProof="0">
                <a:ln>
                  <a:noFill/>
                </a:ln>
                <a:solidFill>
                  <a:srgbClr val="091F2C"/>
                </a:solidFill>
                <a:effectLst/>
                <a:uLnTx/>
                <a:uFillTx/>
                <a:latin typeface="Segoe Sans Display"/>
                <a:ea typeface="+mn-ea"/>
                <a:cs typeface="+mn-cs"/>
              </a:rPr>
              <a:t>Custom Prompt Tools creation with model selection drop down.</a:t>
            </a:r>
          </a:p>
        </p:txBody>
      </p:sp>
      <p:sp>
        <p:nvSpPr>
          <p:cNvPr id="6" name="Title 25">
            <a:extLst>
              <a:ext uri="{FF2B5EF4-FFF2-40B4-BE49-F238E27FC236}">
                <a16:creationId xmlns:a16="http://schemas.microsoft.com/office/drawing/2014/main" id="{64D77BCF-BB16-702D-24C7-8B68033ADC47}"/>
              </a:ext>
            </a:extLst>
          </p:cNvPr>
          <p:cNvSpPr txBox="1">
            <a:spLocks/>
          </p:cNvSpPr>
          <p:nvPr/>
        </p:nvSpPr>
        <p:spPr>
          <a:xfrm>
            <a:off x="585216" y="1404938"/>
            <a:ext cx="3183896" cy="506413"/>
          </a:xfrm>
          <a:prstGeom prst="rect">
            <a:avLst/>
          </a:prstGeom>
          <a:noFill/>
          <a:ln>
            <a:noFill/>
            <a:prstDash/>
          </a:ln>
          <a:effectLst/>
        </p:spPr>
        <p:txBody>
          <a:bodyPr rot="0" spcFirstLastPara="0" vertOverflow="overflow" horzOverflow="overflow" vert="horz" wrap="square" lIns="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lang="en-US" sz="3000" b="1" i="0" kern="1200" cap="none" spc="-20" baseline="0">
                <a:ln w="3175">
                  <a:noFill/>
                </a:ln>
                <a:solidFill>
                  <a:srgbClr val="000000"/>
                </a:solidFill>
                <a:effectLst/>
                <a:latin typeface="Segoe Sans Display Semibold" pitchFamily="2" charset="0"/>
                <a:ea typeface="+mj-ea"/>
                <a:cs typeface="Segoe Sans Display Semibold"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20" normalizeH="0" baseline="0" noProof="0">
                <a:ln>
                  <a:noFill/>
                </a:ln>
                <a:gradFill>
                  <a:gsLst>
                    <a:gs pos="15000">
                      <a:srgbClr val="0078D4"/>
                    </a:gs>
                    <a:gs pos="100000">
                      <a:srgbClr val="C73ECC"/>
                    </a:gs>
                  </a:gsLst>
                  <a:lin ang="0" scaled="1"/>
                </a:gradFill>
                <a:effectLst/>
                <a:uLnTx/>
                <a:uFillTx/>
                <a:latin typeface="Segoe Sans Display Semibold" pitchFamily="2" charset="0"/>
                <a:ea typeface="+mj-ea"/>
                <a:cs typeface="Segoe Sans Display Semibold" pitchFamily="2" charset="0"/>
              </a:rPr>
              <a:t>Copilot Studio</a:t>
            </a:r>
          </a:p>
        </p:txBody>
      </p:sp>
      <p:sp>
        <p:nvSpPr>
          <p:cNvPr id="7" name="TextBox 6">
            <a:extLst>
              <a:ext uri="{FF2B5EF4-FFF2-40B4-BE49-F238E27FC236}">
                <a16:creationId xmlns:a16="http://schemas.microsoft.com/office/drawing/2014/main" id="{916FF072-6A22-F3DE-BFDC-3C4C765D76D7}"/>
              </a:ext>
            </a:extLst>
          </p:cNvPr>
          <p:cNvSpPr txBox="1"/>
          <p:nvPr/>
        </p:nvSpPr>
        <p:spPr>
          <a:xfrm>
            <a:off x="548640" y="2127242"/>
            <a:ext cx="2263698" cy="346234"/>
          </a:xfrm>
          <a:prstGeom prst="roundRect">
            <a:avLst>
              <a:gd name="adj" fmla="val 50000"/>
            </a:avLst>
          </a:prstGeom>
          <a:gradFill>
            <a:gsLst>
              <a:gs pos="49400">
                <a:srgbClr val="7360C6"/>
              </a:gs>
              <a:gs pos="0">
                <a:srgbClr val="356FD2"/>
              </a:gs>
              <a:gs pos="100000">
                <a:srgbClr val="C638CB"/>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spAutoFit/>
          </a:bodyPr>
          <a:lstStyle>
            <a:defPPr>
              <a:defRPr lang="en-US"/>
            </a:defPPr>
            <a:lvl1pPr marR="0" lvl="0" indent="0" algn="ctr" defTabSz="932472" fontAlgn="base">
              <a:lnSpc>
                <a:spcPct val="100000"/>
              </a:lnSpc>
              <a:spcBef>
                <a:spcPct val="0"/>
              </a:spcBef>
              <a:spcAft>
                <a:spcPct val="0"/>
              </a:spcAft>
              <a:buClrTx/>
              <a:buSzTx/>
              <a:buFontTx/>
              <a:buNone/>
              <a:tabLst/>
              <a:defRPr kumimoji="0" sz="1800" b="1" i="0" u="none" strike="noStrike" cap="none" spc="0" normalizeH="0" baseline="0">
                <a:ln>
                  <a:noFill/>
                </a:ln>
                <a:solidFill>
                  <a:srgbClr val="FFFFFF"/>
                </a:solidFill>
                <a:effectLst/>
                <a:uLnTx/>
                <a:uFillTx/>
                <a:latin typeface="Segoe Sans Display Semibold" pitchFamily="2" charset="0"/>
                <a:cs typeface="Segoe Sans Display Semibold"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Sans Display Semibold" pitchFamily="2" charset="0"/>
                <a:ea typeface="+mn-ea"/>
                <a:cs typeface="Segoe Sans Display Semibold" pitchFamily="2" charset="0"/>
              </a:rPr>
              <a:t>With GPT-5 model</a:t>
            </a:r>
          </a:p>
        </p:txBody>
      </p:sp>
      <p:sp>
        <p:nvSpPr>
          <p:cNvPr id="8" name="Content Placeholder 26">
            <a:extLst>
              <a:ext uri="{FF2B5EF4-FFF2-40B4-BE49-F238E27FC236}">
                <a16:creationId xmlns:a16="http://schemas.microsoft.com/office/drawing/2014/main" id="{6761C17E-0AF9-D83C-D65B-51AAD40B0D68}"/>
              </a:ext>
            </a:extLst>
          </p:cNvPr>
          <p:cNvSpPr txBox="1">
            <a:spLocks/>
          </p:cNvSpPr>
          <p:nvPr/>
        </p:nvSpPr>
        <p:spPr>
          <a:xfrm>
            <a:off x="585216" y="2823178"/>
            <a:ext cx="3140956" cy="2626360"/>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360"/>
              </a:spcBef>
              <a:spcAft>
                <a:spcPts val="600"/>
              </a:spcAft>
              <a:buClr>
                <a:srgbClr val="000000"/>
              </a:buClr>
              <a:buSzPts val="1000"/>
              <a:buFont typeface="Arial" panose="020B0604020202020204" pitchFamily="34" charset="0"/>
              <a:buNone/>
              <a:tabLst>
                <a:tab pos="457200" algn="l"/>
              </a:tabLst>
              <a:defRPr/>
            </a:pPr>
            <a:r>
              <a:rPr kumimoji="0" lang="en-US" sz="1400" b="0" i="0" u="none" strike="noStrike" kern="1200" cap="none" spc="0" normalizeH="0" baseline="0" noProof="0">
                <a:ln>
                  <a:noFill/>
                </a:ln>
                <a:solidFill>
                  <a:srgbClr val="000000"/>
                </a:solidFill>
                <a:effectLst/>
                <a:uLnTx/>
                <a:uFillTx/>
                <a:latin typeface="Segoe Sans Display"/>
                <a:ea typeface="Times New Roman" panose="02020603050405020304" pitchFamily="18" charset="0"/>
                <a:cs typeface="Segoe Sans Display"/>
              </a:rPr>
              <a:t>Copilot Studio enables choosing your model and intelligent model switching for GPT-5 high-throughput and GPT-5 deep reasoning.</a:t>
            </a:r>
          </a:p>
          <a:p>
            <a:pPr marL="0" marR="0" lvl="0" indent="0" algn="l" defTabSz="914400" rtl="0" eaLnBrk="1" fontAlgn="auto" latinLnBrk="0" hangingPunct="1">
              <a:lnSpc>
                <a:spcPct val="100000"/>
              </a:lnSpc>
              <a:spcBef>
                <a:spcPts val="360"/>
              </a:spcBef>
              <a:spcAft>
                <a:spcPts val="600"/>
              </a:spcAft>
              <a:buClr>
                <a:srgbClr val="000000"/>
              </a:buClr>
              <a:buSzPts val="1000"/>
              <a:buFont typeface="Arial" panose="020B0604020202020204" pitchFamily="34" charset="0"/>
              <a:buNone/>
              <a:tabLst>
                <a:tab pos="457200" algn="l"/>
              </a:tabLst>
              <a:defRPr/>
            </a:pPr>
            <a:r>
              <a:rPr kumimoji="0" lang="en-US" sz="1400" b="0" i="0" u="none" strike="noStrike" kern="1200" cap="none" spc="0" normalizeH="0" baseline="0" noProof="0">
                <a:ln>
                  <a:noFill/>
                </a:ln>
                <a:solidFill>
                  <a:srgbClr val="000000"/>
                </a:solidFill>
                <a:effectLst/>
                <a:uLnTx/>
                <a:uFillTx/>
                <a:latin typeface="Segoe Pro Display Semibold"/>
                <a:ea typeface="+mn-ea"/>
                <a:cs typeface="Segoe Sans Display"/>
              </a:rPr>
              <a:t>Agent orchestration and answer summarization </a:t>
            </a:r>
            <a:r>
              <a:rPr kumimoji="0" lang="en-US" sz="1400" b="0" i="0" u="none" strike="noStrike" kern="1200" cap="none" spc="0" normalizeH="0" baseline="0" noProof="0">
                <a:ln>
                  <a:noFill/>
                </a:ln>
                <a:solidFill>
                  <a:srgbClr val="000000"/>
                </a:solidFill>
                <a:effectLst/>
                <a:uLnTx/>
                <a:uFillTx/>
                <a:latin typeface="Segoe Sans Display"/>
                <a:ea typeface="+mn-ea"/>
                <a:cs typeface="Segoe Sans Display"/>
              </a:rPr>
              <a:t>with GPT-5 improves how agents interpret instructions, generate plans, use tools, and respond.</a:t>
            </a:r>
            <a:endParaRPr kumimoji="0" lang="en-US" sz="1400" b="0" i="0" u="none" strike="noStrike" kern="1200" cap="none" spc="0" normalizeH="0" baseline="0" noProof="0">
              <a:ln>
                <a:noFill/>
              </a:ln>
              <a:solidFill>
                <a:srgbClr val="000000"/>
              </a:solidFill>
              <a:effectLst/>
              <a:uLnTx/>
              <a:uFillTx/>
              <a:latin typeface="Segoe Sans Display Semibold"/>
              <a:ea typeface="+mn-ea"/>
              <a:cs typeface="Segoe Sans Display Semibold"/>
            </a:endParaRPr>
          </a:p>
          <a:p>
            <a:pPr marL="0" marR="0" lvl="0" indent="0" algn="l" defTabSz="914400" rtl="0" eaLnBrk="1" fontAlgn="auto" latinLnBrk="0" hangingPunct="1">
              <a:lnSpc>
                <a:spcPct val="100000"/>
              </a:lnSpc>
              <a:spcBef>
                <a:spcPts val="360"/>
              </a:spcBef>
              <a:spcAft>
                <a:spcPts val="600"/>
              </a:spcAft>
              <a:buClr>
                <a:srgbClr val="000000"/>
              </a:buClr>
              <a:buSzPts val="1000"/>
              <a:buFont typeface="Arial" panose="020B0604020202020204" pitchFamily="34" charset="0"/>
              <a:buNone/>
              <a:tabLst>
                <a:tab pos="457200" algn="l"/>
              </a:tabLst>
              <a:defRPr/>
            </a:pPr>
            <a:r>
              <a:rPr kumimoji="0" lang="en-US" sz="1400" b="0" i="0" u="none" strike="noStrike" kern="1200" cap="none" spc="0" normalizeH="0" baseline="0" noProof="0">
                <a:ln>
                  <a:noFill/>
                </a:ln>
                <a:solidFill>
                  <a:srgbClr val="000000"/>
                </a:solidFill>
                <a:effectLst/>
                <a:uLnTx/>
                <a:uFillTx/>
                <a:latin typeface="Segoe Pro Display Semibold"/>
                <a:ea typeface="+mn-ea"/>
                <a:cs typeface="Segoe Sans Display"/>
              </a:rPr>
              <a:t>Tools like Custom Prompts </a:t>
            </a:r>
            <a:r>
              <a:rPr kumimoji="0" lang="en-US" sz="1400" b="0" i="0" u="none" strike="noStrike" kern="1200" cap="none" spc="0" normalizeH="0" baseline="0" noProof="0">
                <a:ln>
                  <a:noFill/>
                </a:ln>
                <a:solidFill>
                  <a:srgbClr val="000000"/>
                </a:solidFill>
                <a:effectLst/>
                <a:uLnTx/>
                <a:uFillTx/>
                <a:latin typeface="Segoe Sans Display"/>
                <a:ea typeface="Times New Roman" panose="02020603050405020304" pitchFamily="18" charset="0"/>
                <a:cs typeface="Segoe Sans Display"/>
              </a:rPr>
              <a:t>use GPT-5 for faster response times, complex task planning, and improved accuracy.</a:t>
            </a:r>
          </a:p>
        </p:txBody>
      </p:sp>
    </p:spTree>
    <p:extLst>
      <p:ext uri="{BB962C8B-B14F-4D97-AF65-F5344CB8AC3E}">
        <p14:creationId xmlns:p14="http://schemas.microsoft.com/office/powerpoint/2010/main" val="10945056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64" presetClass="path" presetSubtype="0" accel="50000" decel="50000" fill="hold" grpId="1" nodeType="withEffect">
                                  <p:stCondLst>
                                    <p:cond delay="0"/>
                                  </p:stCondLst>
                                  <p:childTnLst>
                                    <p:animMotion origin="layout" path="M 4.375E-6 0.03703 L 4.375E-6 3.33333E-6 " pathEditMode="relative" rAng="0" ptsTypes="AA">
                                      <p:cBhvr>
                                        <p:cTn id="8" dur="500" fill="hold"/>
                                        <p:tgtEl>
                                          <p:spTgt spid="6"/>
                                        </p:tgtEl>
                                        <p:attrNameLst>
                                          <p:attrName>ppt_x</p:attrName>
                                          <p:attrName>ppt_y</p:attrName>
                                        </p:attrNameLst>
                                      </p:cBhvr>
                                      <p:rCtr x="0" y="-1852"/>
                                    </p:animMotion>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42" presetClass="path" presetSubtype="0" decel="100000" fill="hold" grpId="1" nodeType="withEffect">
                                  <p:stCondLst>
                                    <p:cond delay="0"/>
                                  </p:stCondLst>
                                  <p:childTnLst>
                                    <p:animMotion origin="layout" path="M -6.25E-7 3.33333E-6 L -6.25E-7 0.05254 " pathEditMode="relative" rAng="0" ptsTypes="AA">
                                      <p:cBhvr>
                                        <p:cTn id="13" dur="500" spd="-100000" fill="hold"/>
                                        <p:tgtEl>
                                          <p:spTgt spid="7"/>
                                        </p:tgtEl>
                                        <p:attrNameLst>
                                          <p:attrName>ppt_x</p:attrName>
                                          <p:attrName>ppt_y</p:attrName>
                                        </p:attrNameLst>
                                      </p:cBhvr>
                                      <p:rCtr x="0" y="26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animBg="1"/>
      <p:bldP spid="7"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BAE4C-CE53-FBAD-909F-E49C86C0B710}"/>
            </a:ext>
          </a:extLst>
        </p:cNvPr>
        <p:cNvGrpSpPr/>
        <p:nvPr/>
      </p:nvGrpSpPr>
      <p:grpSpPr>
        <a:xfrm>
          <a:off x="0" y="0"/>
          <a:ext cx="0" cy="0"/>
          <a:chOff x="0" y="0"/>
          <a:chExt cx="0" cy="0"/>
        </a:xfrm>
      </p:grpSpPr>
      <p:sp>
        <p:nvSpPr>
          <p:cNvPr id="5" name="Oval 4">
            <a:extLst>
              <a:ext uri="{FF2B5EF4-FFF2-40B4-BE49-F238E27FC236}">
                <a16:creationId xmlns:a16="http://schemas.microsoft.com/office/drawing/2014/main" id="{C4E2034F-7E51-D864-F6F6-DD9206C77B0F}"/>
              </a:ext>
              <a:ext uri="{C183D7F6-B498-43B3-948B-1728B52AA6E4}">
                <adec:decorative xmlns:adec="http://schemas.microsoft.com/office/drawing/2017/decorative" val="1"/>
              </a:ext>
            </a:extLst>
          </p:cNvPr>
          <p:cNvSpPr/>
          <p:nvPr/>
        </p:nvSpPr>
        <p:spPr bwMode="auto">
          <a:xfrm rot="551106">
            <a:off x="-5081769" y="335953"/>
            <a:ext cx="22355538" cy="6186099"/>
          </a:xfrm>
          <a:prstGeom prst="ellipse">
            <a:avLst/>
          </a:prstGeom>
          <a:gradFill flip="none" rotWithShape="1">
            <a:gsLst>
              <a:gs pos="78000">
                <a:srgbClr val="0078D4"/>
              </a:gs>
              <a:gs pos="20000">
                <a:srgbClr val="C03BC4"/>
              </a:gs>
            </a:gsLst>
            <a:lin ang="10800000" scaled="1"/>
            <a:tileRect/>
          </a:gradFill>
          <a:ln>
            <a:noFill/>
            <a:headEnd type="none" w="med" len="med"/>
            <a:tailEnd type="none" w="med" len="med"/>
          </a:ln>
          <a:effectLst>
            <a:softEdge rad="3810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27432" rIns="0" bIns="0" numCol="1" spcCol="0" rtlCol="0" fromWordArt="0" anchor="t" anchorCtr="0" forceAA="0" compatLnSpc="1">
            <a:prstTxWarp prst="textNoShape">
              <a:avLst/>
            </a:prstTxWarp>
            <a:noAutofit/>
          </a:bodyPr>
          <a:lstStyle/>
          <a:p>
            <a:pPr marL="0" marR="0" lvl="0" indent="0" algn="ctr" defTabSz="93247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err="1">
              <a:ln>
                <a:noFill/>
              </a:ln>
              <a:gradFill>
                <a:gsLst>
                  <a:gs pos="76923">
                    <a:srgbClr val="FFFFFF"/>
                  </a:gs>
                  <a:gs pos="74000">
                    <a:srgbClr val="FFFFFF"/>
                  </a:gs>
                </a:gsLst>
                <a:path path="circle">
                  <a:fillToRect l="100000" t="100000"/>
                </a:path>
              </a:gradFill>
              <a:effectLst/>
              <a:uLnTx/>
              <a:uFillTx/>
              <a:latin typeface="Segoe UI Variable Small Semibol" pitchFamily="2" charset="0"/>
              <a:ea typeface="+mn-ea"/>
              <a:cs typeface="Segoe UI" pitchFamily="34" charset="0"/>
            </a:endParaRPr>
          </a:p>
        </p:txBody>
      </p:sp>
      <p:sp>
        <p:nvSpPr>
          <p:cNvPr id="11" name="Rectangle: Rounded Corners 10">
            <a:extLst>
              <a:ext uri="{FF2B5EF4-FFF2-40B4-BE49-F238E27FC236}">
                <a16:creationId xmlns:a16="http://schemas.microsoft.com/office/drawing/2014/main" id="{A5E0945F-44AB-1A85-49D1-563C4CAD7829}"/>
              </a:ext>
              <a:ext uri="{C183D7F6-B498-43B3-948B-1728B52AA6E4}">
                <adec:decorative xmlns:adec="http://schemas.microsoft.com/office/drawing/2017/decorative" val="1"/>
              </a:ext>
            </a:extLst>
          </p:cNvPr>
          <p:cNvSpPr/>
          <p:nvPr/>
        </p:nvSpPr>
        <p:spPr bwMode="auto">
          <a:xfrm>
            <a:off x="140272" y="137160"/>
            <a:ext cx="11914632" cy="6583680"/>
          </a:xfrm>
          <a:prstGeom prst="roundRect">
            <a:avLst>
              <a:gd name="adj" fmla="val 2697"/>
            </a:avLst>
          </a:prstGeom>
          <a:solidFill>
            <a:srgbClr val="091F2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12" name="Rectangle: Rounded Corners 11">
            <a:extLst>
              <a:ext uri="{FF2B5EF4-FFF2-40B4-BE49-F238E27FC236}">
                <a16:creationId xmlns:a16="http://schemas.microsoft.com/office/drawing/2014/main" id="{6D24F6C6-F10A-E44C-185C-A89F5BCF86A1}"/>
              </a:ext>
              <a:ext uri="{C183D7F6-B498-43B3-948B-1728B52AA6E4}">
                <adec:decorative xmlns:adec="http://schemas.microsoft.com/office/drawing/2017/decorative" val="1"/>
              </a:ext>
            </a:extLst>
          </p:cNvPr>
          <p:cNvSpPr/>
          <p:nvPr/>
        </p:nvSpPr>
        <p:spPr bwMode="auto">
          <a:xfrm>
            <a:off x="6448540" y="748925"/>
            <a:ext cx="4357215" cy="4397424"/>
          </a:xfrm>
          <a:prstGeom prst="roundRect">
            <a:avLst>
              <a:gd name="adj" fmla="val 4109"/>
            </a:avLst>
          </a:prstGeom>
          <a:noFill/>
          <a:ln w="19050" cap="rnd">
            <a:gradFill flip="none" rotWithShape="1">
              <a:gsLst>
                <a:gs pos="0">
                  <a:srgbClr val="FF5C39"/>
                </a:gs>
                <a:gs pos="32000">
                  <a:srgbClr val="C03BC4"/>
                </a:gs>
                <a:gs pos="68000">
                  <a:srgbClr val="0078D4"/>
                </a:gs>
                <a:gs pos="100000">
                  <a:srgbClr val="399A91"/>
                </a:gs>
              </a:gsLst>
              <a:lin ang="12600000" scaled="0"/>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674" rtl="0" eaLnBrk="1" fontAlgn="auto" latinLnBrk="0" hangingPunct="1">
              <a:lnSpc>
                <a:spcPct val="100000"/>
              </a:lnSpc>
              <a:spcBef>
                <a:spcPts val="174"/>
              </a:spcBef>
              <a:spcAft>
                <a:spcPts val="0"/>
              </a:spcAft>
              <a:buClrTx/>
              <a:buSzTx/>
              <a:buFontTx/>
              <a:buNone/>
              <a:tabLst/>
              <a:defRPr/>
            </a:pPr>
            <a:endParaRPr kumimoji="0" lang="en-US" sz="2400" b="0" i="0" u="none" strike="noStrike" kern="1200" cap="none" spc="0" normalizeH="0" baseline="0" noProof="0">
              <a:ln>
                <a:noFill/>
              </a:ln>
              <a:gradFill>
                <a:gsLst>
                  <a:gs pos="41958">
                    <a:srgbClr val="FFFFFF"/>
                  </a:gs>
                  <a:gs pos="63000">
                    <a:srgbClr val="FFFFFF"/>
                  </a:gs>
                </a:gsLst>
                <a:lin ang="0" scaled="0"/>
              </a:gradFill>
              <a:effectLst/>
              <a:uLnTx/>
              <a:uFillTx/>
              <a:latin typeface="Segoe UI Variable Display Semib" pitchFamily="2" charset="0"/>
              <a:ea typeface="+mn-ea"/>
              <a:cs typeface="+mn-cs"/>
            </a:endParaRPr>
          </a:p>
        </p:txBody>
      </p:sp>
      <p:sp>
        <p:nvSpPr>
          <p:cNvPr id="14" name="TextBox 13">
            <a:extLst>
              <a:ext uri="{FF2B5EF4-FFF2-40B4-BE49-F238E27FC236}">
                <a16:creationId xmlns:a16="http://schemas.microsoft.com/office/drawing/2014/main" id="{A4680D14-ABC2-961B-CF91-F2B5D2CE8002}"/>
              </a:ext>
            </a:extLst>
          </p:cNvPr>
          <p:cNvSpPr txBox="1"/>
          <p:nvPr/>
        </p:nvSpPr>
        <p:spPr>
          <a:xfrm>
            <a:off x="6679273" y="1065693"/>
            <a:ext cx="3895748" cy="1000274"/>
          </a:xfrm>
          <a:prstGeom prst="rect">
            <a:avLst/>
          </a:prstGeom>
          <a:noFill/>
        </p:spPr>
        <p:txBody>
          <a:bodyPr wrap="square" lIns="91440" tIns="45720" rIns="91440" bIns="45720" anchor="t">
            <a:spAutoFit/>
          </a:bodyPr>
          <a:lstStyle/>
          <a:p>
            <a:pPr algn="ctr" defTabSz="2901014" fontAlgn="base">
              <a:spcBef>
                <a:spcPct val="0"/>
              </a:spcBef>
              <a:spcAft>
                <a:spcPts val="600"/>
              </a:spcAft>
              <a:defRPr/>
            </a:pPr>
            <a:r>
              <a:rPr lang="en-US" sz="4000" dirty="0">
                <a:gradFill>
                  <a:gsLst>
                    <a:gs pos="68966">
                      <a:srgbClr val="FFFFFF"/>
                    </a:gs>
                    <a:gs pos="89510">
                      <a:srgbClr val="FFFFFF"/>
                    </a:gs>
                  </a:gsLst>
                  <a:path path="circle">
                    <a:fillToRect l="100000" t="100000"/>
                  </a:path>
                </a:gradFill>
                <a:latin typeface="Segoe UI Variable Display Semibold"/>
                <a:cs typeface="Segoe UI"/>
              </a:rPr>
              <a:t>gpt-oss-20b</a:t>
            </a:r>
          </a:p>
          <a:p>
            <a:pPr algn="ctr" defTabSz="2901014" fontAlgn="base">
              <a:spcBef>
                <a:spcPct val="0"/>
              </a:spcBef>
              <a:spcAft>
                <a:spcPts val="600"/>
              </a:spcAft>
              <a:defRPr/>
            </a:pPr>
            <a:r>
              <a:rPr lang="en-US" b="1" dirty="0">
                <a:solidFill>
                  <a:schemeClr val="tx1"/>
                </a:solidFill>
              </a:rPr>
              <a:t>Tool savvy lightweight model</a:t>
            </a:r>
            <a:endParaRPr lang="en-US" b="1" dirty="0">
              <a:solidFill>
                <a:schemeClr val="tx1"/>
              </a:solidFill>
              <a:cs typeface="Segoe UI"/>
            </a:endParaRPr>
          </a:p>
        </p:txBody>
      </p:sp>
      <p:sp>
        <p:nvSpPr>
          <p:cNvPr id="15" name="TextBox 14">
            <a:extLst>
              <a:ext uri="{FF2B5EF4-FFF2-40B4-BE49-F238E27FC236}">
                <a16:creationId xmlns:a16="http://schemas.microsoft.com/office/drawing/2014/main" id="{F9EDDE14-9BFD-33A4-0225-0DDD31292B70}"/>
              </a:ext>
            </a:extLst>
          </p:cNvPr>
          <p:cNvSpPr txBox="1"/>
          <p:nvPr/>
        </p:nvSpPr>
        <p:spPr>
          <a:xfrm>
            <a:off x="6850305" y="2126650"/>
            <a:ext cx="3834369" cy="3108543"/>
          </a:xfrm>
          <a:prstGeom prst="rect">
            <a:avLst/>
          </a:prstGeom>
          <a:noFill/>
        </p:spPr>
        <p:txBody>
          <a:bodyPr wrap="square" lIns="91440" tIns="45720" rIns="91440" bIns="45720" anchor="t">
            <a:spAutoFit/>
          </a:bodyPr>
          <a:lstStyle/>
          <a:p>
            <a:pPr marL="228600" indent="-228600">
              <a:buFont typeface="Arial" panose="020B0604020202020204" pitchFamily="34" charset="0"/>
              <a:buChar char="•"/>
              <a:defRPr/>
            </a:pPr>
            <a:r>
              <a:rPr lang="en-US" sz="1400" kern="0">
                <a:solidFill>
                  <a:srgbClr val="FFFFFF"/>
                </a:solidFill>
                <a:latin typeface="Segoe UI"/>
                <a:cs typeface="Segoe UI"/>
              </a:rPr>
              <a:t>Runs efficiently on a range of Windows hardware, including discrete GPUs with 16GB+ VRAM</a:t>
            </a:r>
          </a:p>
          <a:p>
            <a:pPr marL="228600" indent="-228600">
              <a:buFont typeface="Arial" panose="020B0604020202020204" pitchFamily="34" charset="0"/>
              <a:buChar char="•"/>
              <a:defRPr/>
            </a:pPr>
            <a:r>
              <a:rPr lang="en-US" sz="1400" kern="0">
                <a:solidFill>
                  <a:srgbClr val="FFFFFF"/>
                </a:solidFill>
                <a:latin typeface="Segoe UI"/>
                <a:cs typeface="Segoe UI"/>
              </a:rPr>
              <a:t>Delivers similar results to OpenAI o3-mini on common benchmarks</a:t>
            </a:r>
          </a:p>
          <a:p>
            <a:pPr marL="228600" indent="-228600">
              <a:buFont typeface="Arial" panose="020B0604020202020204" pitchFamily="34" charset="0"/>
              <a:buChar char="•"/>
              <a:defRPr/>
            </a:pPr>
            <a:r>
              <a:rPr lang="en-US" sz="1400" kern="0">
                <a:solidFill>
                  <a:srgbClr val="FFFFFF"/>
                </a:solidFill>
                <a:latin typeface="Segoe UI"/>
                <a:cs typeface="Segoe UI"/>
              </a:rPr>
              <a:t>Can run on edge devices with just 16 GB of memory, making it ideal for on-device use cases, local inference, or rapid iteration without costly infrastructure</a:t>
            </a:r>
          </a:p>
          <a:p>
            <a:pPr marL="228600" indent="-228600">
              <a:buFont typeface="Arial" panose="020B0604020202020204" pitchFamily="34" charset="0"/>
              <a:buChar char="•"/>
              <a:defRPr/>
            </a:pPr>
            <a:r>
              <a:rPr lang="en-US" sz="1400" kern="0">
                <a:solidFill>
                  <a:srgbClr val="FFFFFF"/>
                </a:solidFill>
                <a:latin typeface="Segoe UI"/>
                <a:cs typeface="Segoe UI"/>
              </a:rPr>
              <a:t>Good for on-device AI assistants, agentic tasks (code generation/execution), and scenarios with bandwidth constraints or offline requirements</a:t>
            </a:r>
          </a:p>
          <a:p>
            <a:pPr marL="228600" indent="-228600">
              <a:buFont typeface="Arial" panose="020B0604020202020204" pitchFamily="34" charset="0"/>
              <a:buChar char="•"/>
              <a:defRPr/>
            </a:pPr>
            <a:endParaRPr lang="en-US" sz="1400" kern="0">
              <a:solidFill>
                <a:srgbClr val="FFFFFF"/>
              </a:solidFill>
              <a:latin typeface="Segoe UI"/>
              <a:cs typeface="Segoe UI"/>
            </a:endParaRPr>
          </a:p>
        </p:txBody>
      </p:sp>
      <p:sp>
        <p:nvSpPr>
          <p:cNvPr id="16" name="TextBox 15">
            <a:extLst>
              <a:ext uri="{FF2B5EF4-FFF2-40B4-BE49-F238E27FC236}">
                <a16:creationId xmlns:a16="http://schemas.microsoft.com/office/drawing/2014/main" id="{A504BBC9-BCB8-629B-CD92-B5B1FF8EB61B}"/>
              </a:ext>
            </a:extLst>
          </p:cNvPr>
          <p:cNvSpPr txBox="1"/>
          <p:nvPr/>
        </p:nvSpPr>
        <p:spPr>
          <a:xfrm>
            <a:off x="3756377" y="5546355"/>
            <a:ext cx="1893248" cy="553998"/>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gradFill>
                  <a:gsLst>
                    <a:gs pos="3497">
                      <a:srgbClr val="FFFFFF"/>
                    </a:gs>
                    <a:gs pos="14685">
                      <a:srgbClr val="FFFFFF"/>
                    </a:gs>
                  </a:gsLst>
                  <a:lin ang="2700000" scaled="1"/>
                </a:gradFill>
                <a:effectLst/>
                <a:uLnTx/>
                <a:uFillTx/>
                <a:latin typeface="Segoe UI Variable Display Semib" pitchFamily="2" charset="0"/>
                <a:ea typeface="+mn-ea"/>
                <a:cs typeface="+mn-cs"/>
              </a:rPr>
              <a:t>Agentic workflows</a:t>
            </a:r>
          </a:p>
        </p:txBody>
      </p:sp>
      <p:sp>
        <p:nvSpPr>
          <p:cNvPr id="17" name="TextBox 16">
            <a:extLst>
              <a:ext uri="{FF2B5EF4-FFF2-40B4-BE49-F238E27FC236}">
                <a16:creationId xmlns:a16="http://schemas.microsoft.com/office/drawing/2014/main" id="{45F89C65-F447-C147-4843-7E6040A90BDC}"/>
              </a:ext>
            </a:extLst>
          </p:cNvPr>
          <p:cNvSpPr txBox="1"/>
          <p:nvPr/>
        </p:nvSpPr>
        <p:spPr>
          <a:xfrm>
            <a:off x="587329" y="5527778"/>
            <a:ext cx="2377440" cy="553998"/>
          </a:xfrm>
          <a:prstGeom prst="rect">
            <a:avLst/>
          </a:prstGeom>
          <a:noFill/>
        </p:spPr>
        <p:txBody>
          <a:bodyPr wrap="square" lIns="0" tIns="0" rIns="0" bIns="0" rtlCol="0" anchor="ctr" anchorCtr="0">
            <a:spAutoFit/>
          </a:bodyPr>
          <a:lstStyle>
            <a:defPPr>
              <a:defRPr lang="en-US"/>
            </a:defPPr>
            <a:lvl1pPr algn="ctr" defTabSz="914400">
              <a:defRPr sz="1800">
                <a:gradFill>
                  <a:gsLst>
                    <a:gs pos="3497">
                      <a:srgbClr val="FFFFFF"/>
                    </a:gs>
                    <a:gs pos="14685">
                      <a:srgbClr val="FFFFFF"/>
                    </a:gs>
                  </a:gsLst>
                  <a:lin ang="2700000" scaled="1"/>
                </a:gradFill>
                <a:latin typeface="Segoe UI Variable Display Semib" pitchFamily="2" charset="0"/>
              </a:defRPr>
            </a:lvl1pPr>
          </a:lstStyle>
          <a:p>
            <a:pPr>
              <a:defRPr/>
            </a:pPr>
            <a:r>
              <a:rPr lang="en-US"/>
              <a:t>Customize on your infrastructure</a:t>
            </a:r>
          </a:p>
        </p:txBody>
      </p:sp>
      <p:sp>
        <p:nvSpPr>
          <p:cNvPr id="18" name="TextBox 17">
            <a:extLst>
              <a:ext uri="{FF2B5EF4-FFF2-40B4-BE49-F238E27FC236}">
                <a16:creationId xmlns:a16="http://schemas.microsoft.com/office/drawing/2014/main" id="{651CA135-6EB7-4737-B194-8EFA8C0301B4}"/>
              </a:ext>
            </a:extLst>
          </p:cNvPr>
          <p:cNvSpPr txBox="1"/>
          <p:nvPr/>
        </p:nvSpPr>
        <p:spPr>
          <a:xfrm>
            <a:off x="6441233" y="5486414"/>
            <a:ext cx="2377440" cy="553998"/>
          </a:xfrm>
          <a:prstGeom prst="rect">
            <a:avLst/>
          </a:prstGeom>
          <a:noFill/>
        </p:spPr>
        <p:txBody>
          <a:bodyPr wrap="square" lIns="0" tIns="0" rIns="0" bIns="0" rtlCol="0" anchor="ctr" anchorCtr="0">
            <a:spAutoFit/>
          </a:bodyPr>
          <a:lstStyle>
            <a:defPPr>
              <a:defRPr lang="en-US"/>
            </a:defPPr>
            <a:lvl1pPr algn="ctr" defTabSz="914400">
              <a:defRPr sz="1800">
                <a:gradFill>
                  <a:gsLst>
                    <a:gs pos="3497">
                      <a:srgbClr val="FFFFFF"/>
                    </a:gs>
                    <a:gs pos="14685">
                      <a:srgbClr val="FFFFFF"/>
                    </a:gs>
                  </a:gsLst>
                  <a:lin ang="2700000" scaled="1"/>
                </a:gradFill>
                <a:latin typeface="Segoe UI Variable Display Semib" pitchFamily="2" charset="0"/>
              </a:defRPr>
            </a:lvl1pPr>
          </a:lstStyle>
          <a:p>
            <a:pPr>
              <a:defRPr/>
            </a:pPr>
            <a:r>
              <a:rPr lang="en-US"/>
              <a:t>Strong performance</a:t>
            </a:r>
            <a:br>
              <a:rPr lang="en-US"/>
            </a:br>
            <a:r>
              <a:rPr lang="en-US"/>
              <a:t>at low cost</a:t>
            </a:r>
          </a:p>
        </p:txBody>
      </p:sp>
      <p:cxnSp>
        <p:nvCxnSpPr>
          <p:cNvPr id="19" name="!!Straight Connector 49">
            <a:extLst>
              <a:ext uri="{FF2B5EF4-FFF2-40B4-BE49-F238E27FC236}">
                <a16:creationId xmlns:a16="http://schemas.microsoft.com/office/drawing/2014/main" id="{CF5BCEAC-E20D-7795-8953-812BA1FC8101}"/>
              </a:ext>
              <a:ext uri="{C183D7F6-B498-43B3-948B-1728B52AA6E4}">
                <adec:decorative xmlns:adec="http://schemas.microsoft.com/office/drawing/2017/decorative" val="1"/>
              </a:ext>
            </a:extLst>
          </p:cNvPr>
          <p:cNvCxnSpPr>
            <a:cxnSpLocks/>
          </p:cNvCxnSpPr>
          <p:nvPr/>
        </p:nvCxnSpPr>
        <p:spPr>
          <a:xfrm>
            <a:off x="3360573" y="5539924"/>
            <a:ext cx="0" cy="557784"/>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20" name="!!Straight Connector 49">
            <a:extLst>
              <a:ext uri="{FF2B5EF4-FFF2-40B4-BE49-F238E27FC236}">
                <a16:creationId xmlns:a16="http://schemas.microsoft.com/office/drawing/2014/main" id="{FCB35EC4-5DEA-28FB-9FA6-5A4B47E40CF7}"/>
              </a:ext>
              <a:ext uri="{C183D7F6-B498-43B3-948B-1728B52AA6E4}">
                <adec:decorative xmlns:adec="http://schemas.microsoft.com/office/drawing/2017/decorative" val="1"/>
              </a:ext>
            </a:extLst>
          </p:cNvPr>
          <p:cNvCxnSpPr>
            <a:cxnSpLocks/>
          </p:cNvCxnSpPr>
          <p:nvPr/>
        </p:nvCxnSpPr>
        <p:spPr>
          <a:xfrm>
            <a:off x="6045429" y="5482628"/>
            <a:ext cx="0" cy="557784"/>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6591D896-ED48-7057-6E75-D157765674FD}"/>
              </a:ext>
              <a:ext uri="{C183D7F6-B498-43B3-948B-1728B52AA6E4}">
                <adec:decorative xmlns:adec="http://schemas.microsoft.com/office/drawing/2017/decorative" val="0"/>
              </a:ext>
            </a:extLst>
          </p:cNvPr>
          <p:cNvSpPr/>
          <p:nvPr/>
        </p:nvSpPr>
        <p:spPr bwMode="auto">
          <a:xfrm>
            <a:off x="7093853" y="534216"/>
            <a:ext cx="3066585" cy="403670"/>
          </a:xfrm>
          <a:prstGeom prst="roundRect">
            <a:avLst>
              <a:gd name="adj" fmla="val 36259"/>
            </a:avLst>
          </a:prstGeom>
          <a:gradFill flip="none" rotWithShape="1">
            <a:gsLst>
              <a:gs pos="80000">
                <a:srgbClr val="0078D4"/>
              </a:gs>
              <a:gs pos="0">
                <a:srgbClr val="C03BC4"/>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137160" tIns="18288" rIns="137160" bIns="54864" numCol="1" spcCol="0" rtlCol="0" fromWordArt="0" anchor="ctr" anchorCtr="0" forceAA="0" compatLnSpc="1">
            <a:prstTxWarp prst="textNoShape">
              <a:avLst/>
            </a:prstTxWarp>
            <a:spAutoFit/>
          </a:bodyPr>
          <a:lstStyle/>
          <a:p>
            <a:pPr marL="0" marR="0" lvl="0" indent="0" algn="ctr" defTabSz="914405"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w="3175">
                  <a:noFill/>
                </a:ln>
                <a:gradFill>
                  <a:gsLst>
                    <a:gs pos="53147">
                      <a:srgbClr val="FFFFFF"/>
                    </a:gs>
                    <a:gs pos="28000">
                      <a:srgbClr val="FFFFFF"/>
                    </a:gs>
                  </a:gsLst>
                  <a:path path="circle">
                    <a:fillToRect l="100000" b="100000"/>
                  </a:path>
                </a:gradFill>
                <a:effectLst/>
                <a:uLnTx/>
                <a:uFillTx/>
                <a:latin typeface="Segoe UI Variable Display Semib" pitchFamily="2" charset="0"/>
                <a:ea typeface="+mn-ea"/>
                <a:cs typeface="Segoe UI" pitchFamily="34" charset="0"/>
              </a:rPr>
              <a:t>Public Preview</a:t>
            </a:r>
          </a:p>
        </p:txBody>
      </p:sp>
      <p:cxnSp>
        <p:nvCxnSpPr>
          <p:cNvPr id="22" name="!!Straight Connector 49">
            <a:extLst>
              <a:ext uri="{FF2B5EF4-FFF2-40B4-BE49-F238E27FC236}">
                <a16:creationId xmlns:a16="http://schemas.microsoft.com/office/drawing/2014/main" id="{04F69449-8FFE-76DD-8F5E-A54334E1EAAF}"/>
              </a:ext>
              <a:ext uri="{C183D7F6-B498-43B3-948B-1728B52AA6E4}">
                <adec:decorative xmlns:adec="http://schemas.microsoft.com/office/drawing/2017/decorative" val="1"/>
              </a:ext>
            </a:extLst>
          </p:cNvPr>
          <p:cNvCxnSpPr>
            <a:cxnSpLocks/>
          </p:cNvCxnSpPr>
          <p:nvPr/>
        </p:nvCxnSpPr>
        <p:spPr>
          <a:xfrm>
            <a:off x="9214477" y="5523992"/>
            <a:ext cx="0" cy="557784"/>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C02A2C7-9CA1-F083-A722-AA20FC92563D}"/>
              </a:ext>
            </a:extLst>
          </p:cNvPr>
          <p:cNvSpPr txBox="1"/>
          <p:nvPr/>
        </p:nvSpPr>
        <p:spPr>
          <a:xfrm>
            <a:off x="9495954" y="5482628"/>
            <a:ext cx="2377439" cy="553998"/>
          </a:xfrm>
          <a:prstGeom prst="rect">
            <a:avLst/>
          </a:prstGeom>
          <a:noFill/>
        </p:spPr>
        <p:txBody>
          <a:bodyPr wrap="square" lIns="0" tIns="0" rIns="0" bIns="0" rtlCol="0" anchor="ctr" anchorCtr="0">
            <a:spAutoFit/>
          </a:bodyPr>
          <a:lstStyle>
            <a:defPPr>
              <a:defRPr lang="en-US"/>
            </a:defPPr>
            <a:lvl1pPr algn="ctr" defTabSz="914400">
              <a:defRPr sz="1800">
                <a:gradFill>
                  <a:gsLst>
                    <a:gs pos="3497">
                      <a:srgbClr val="FFFFFF"/>
                    </a:gs>
                    <a:gs pos="14685">
                      <a:srgbClr val="FFFFFF"/>
                    </a:gs>
                  </a:gsLst>
                  <a:lin ang="2700000" scaled="1"/>
                </a:gradFill>
                <a:latin typeface="Segoe UI Variable Display Semib" pitchFamily="2" charset="0"/>
              </a:defRPr>
            </a:lvl1pPr>
          </a:lstStyle>
          <a:p>
            <a:pPr>
              <a:defRPr/>
            </a:pPr>
            <a:r>
              <a:rPr lang="en-US"/>
              <a:t>Run everywhere on cloud to edge </a:t>
            </a:r>
          </a:p>
        </p:txBody>
      </p:sp>
      <p:sp>
        <p:nvSpPr>
          <p:cNvPr id="24" name="Rectangle: Rounded Corners 23">
            <a:extLst>
              <a:ext uri="{FF2B5EF4-FFF2-40B4-BE49-F238E27FC236}">
                <a16:creationId xmlns:a16="http://schemas.microsoft.com/office/drawing/2014/main" id="{5DEE39BC-1107-0698-B603-29A5A6195320}"/>
              </a:ext>
              <a:ext uri="{C183D7F6-B498-43B3-948B-1728B52AA6E4}">
                <adec:decorative xmlns:adec="http://schemas.microsoft.com/office/drawing/2017/decorative" val="1"/>
              </a:ext>
            </a:extLst>
          </p:cNvPr>
          <p:cNvSpPr/>
          <p:nvPr/>
        </p:nvSpPr>
        <p:spPr bwMode="auto">
          <a:xfrm>
            <a:off x="1215215" y="748925"/>
            <a:ext cx="4357215" cy="4397424"/>
          </a:xfrm>
          <a:prstGeom prst="roundRect">
            <a:avLst>
              <a:gd name="adj" fmla="val 4109"/>
            </a:avLst>
          </a:prstGeom>
          <a:noFill/>
          <a:ln w="19050" cap="rnd">
            <a:gradFill flip="none" rotWithShape="1">
              <a:gsLst>
                <a:gs pos="0">
                  <a:srgbClr val="FF5C39"/>
                </a:gs>
                <a:gs pos="32000">
                  <a:srgbClr val="C03BC4"/>
                </a:gs>
                <a:gs pos="68000">
                  <a:srgbClr val="0078D4"/>
                </a:gs>
                <a:gs pos="100000">
                  <a:srgbClr val="399A91"/>
                </a:gs>
              </a:gsLst>
              <a:lin ang="12600000" scaled="0"/>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674" rtl="0" eaLnBrk="1" fontAlgn="auto" latinLnBrk="0" hangingPunct="1">
              <a:lnSpc>
                <a:spcPct val="100000"/>
              </a:lnSpc>
              <a:spcBef>
                <a:spcPts val="174"/>
              </a:spcBef>
              <a:spcAft>
                <a:spcPts val="0"/>
              </a:spcAft>
              <a:buClrTx/>
              <a:buSzTx/>
              <a:buFontTx/>
              <a:buNone/>
              <a:tabLst/>
              <a:defRPr/>
            </a:pPr>
            <a:endParaRPr kumimoji="0" lang="en-US" sz="2400" b="0" i="0" u="none" strike="noStrike" kern="1200" cap="none" spc="0" normalizeH="0" baseline="0" noProof="0">
              <a:ln>
                <a:noFill/>
              </a:ln>
              <a:gradFill>
                <a:gsLst>
                  <a:gs pos="41958">
                    <a:srgbClr val="FFFFFF"/>
                  </a:gs>
                  <a:gs pos="63000">
                    <a:srgbClr val="FFFFFF"/>
                  </a:gs>
                </a:gsLst>
                <a:lin ang="0" scaled="0"/>
              </a:gradFill>
              <a:effectLst/>
              <a:uLnTx/>
              <a:uFillTx/>
              <a:latin typeface="Segoe UI Variable Display Semib" pitchFamily="2" charset="0"/>
              <a:ea typeface="+mn-ea"/>
              <a:cs typeface="+mn-cs"/>
            </a:endParaRPr>
          </a:p>
        </p:txBody>
      </p:sp>
      <p:sp>
        <p:nvSpPr>
          <p:cNvPr id="25" name="TextBox 24">
            <a:extLst>
              <a:ext uri="{FF2B5EF4-FFF2-40B4-BE49-F238E27FC236}">
                <a16:creationId xmlns:a16="http://schemas.microsoft.com/office/drawing/2014/main" id="{01C16471-FFC0-F74D-2FDE-B82204E0CF3D}"/>
              </a:ext>
            </a:extLst>
          </p:cNvPr>
          <p:cNvSpPr txBox="1"/>
          <p:nvPr/>
        </p:nvSpPr>
        <p:spPr>
          <a:xfrm>
            <a:off x="1336294" y="1074658"/>
            <a:ext cx="4115056" cy="1877437"/>
          </a:xfrm>
          <a:prstGeom prst="rect">
            <a:avLst/>
          </a:prstGeom>
          <a:noFill/>
        </p:spPr>
        <p:txBody>
          <a:bodyPr wrap="square" lIns="91440" tIns="45720" rIns="91440" bIns="45720" anchor="t">
            <a:spAutoFit/>
          </a:bodyPr>
          <a:lstStyle/>
          <a:p>
            <a:pPr algn="ctr" defTabSz="2901014" fontAlgn="base">
              <a:spcBef>
                <a:spcPct val="0"/>
              </a:spcBef>
              <a:spcAft>
                <a:spcPts val="600"/>
              </a:spcAft>
              <a:defRPr/>
            </a:pPr>
            <a:r>
              <a:rPr lang="en-US" sz="4000" dirty="0">
                <a:gradFill>
                  <a:gsLst>
                    <a:gs pos="68966">
                      <a:srgbClr val="FFFFFF"/>
                    </a:gs>
                    <a:gs pos="89510">
                      <a:srgbClr val="FFFFFF"/>
                    </a:gs>
                  </a:gsLst>
                  <a:path path="circle">
                    <a:fillToRect l="100000" t="100000"/>
                  </a:path>
                </a:gradFill>
                <a:latin typeface="Segoe UI Variable Display Semibold"/>
                <a:cs typeface="Segoe UI"/>
              </a:rPr>
              <a:t>gpt-oss-120b</a:t>
            </a:r>
          </a:p>
          <a:p>
            <a:pPr algn="ctr" defTabSz="2901014" fontAlgn="base">
              <a:spcBef>
                <a:spcPct val="0"/>
              </a:spcBef>
              <a:spcAft>
                <a:spcPts val="600"/>
              </a:spcAft>
              <a:defRPr/>
            </a:pPr>
            <a:r>
              <a:rPr lang="en-US" b="1" dirty="0">
                <a:solidFill>
                  <a:schemeClr val="tx1"/>
                </a:solidFill>
              </a:rPr>
              <a:t>Reasoning powerhouse</a:t>
            </a:r>
            <a:endParaRPr lang="en-US" b="1" dirty="0">
              <a:solidFill>
                <a:schemeClr val="tx1"/>
              </a:solidFill>
              <a:cs typeface="Segoe UI"/>
            </a:endParaRPr>
          </a:p>
          <a:p>
            <a:pPr algn="ctr" defTabSz="2901014" fontAlgn="base">
              <a:spcBef>
                <a:spcPct val="0"/>
              </a:spcBef>
              <a:spcAft>
                <a:spcPts val="600"/>
              </a:spcAft>
              <a:defRPr/>
            </a:pPr>
            <a:endParaRPr lang="en-US" sz="4800" dirty="0">
              <a:gradFill>
                <a:gsLst>
                  <a:gs pos="68966">
                    <a:srgbClr val="FFFFFF"/>
                  </a:gs>
                  <a:gs pos="89510">
                    <a:srgbClr val="FFFFFF"/>
                  </a:gs>
                </a:gsLst>
                <a:path path="circle">
                  <a:fillToRect l="100000" t="100000"/>
                </a:path>
              </a:gradFill>
              <a:latin typeface="Segoe UI Variable Display Semibold" pitchFamily="2" charset="0"/>
              <a:cs typeface="Segoe UI" pitchFamily="34" charset="0"/>
            </a:endParaRPr>
          </a:p>
        </p:txBody>
      </p:sp>
      <p:sp>
        <p:nvSpPr>
          <p:cNvPr id="26" name="TextBox 25">
            <a:extLst>
              <a:ext uri="{FF2B5EF4-FFF2-40B4-BE49-F238E27FC236}">
                <a16:creationId xmlns:a16="http://schemas.microsoft.com/office/drawing/2014/main" id="{2401C391-513F-7F8D-AA12-054CD5DAB875}"/>
              </a:ext>
            </a:extLst>
          </p:cNvPr>
          <p:cNvSpPr txBox="1"/>
          <p:nvPr/>
        </p:nvSpPr>
        <p:spPr>
          <a:xfrm>
            <a:off x="1616980" y="2126650"/>
            <a:ext cx="3834369" cy="2893100"/>
          </a:xfrm>
          <a:prstGeom prst="rect">
            <a:avLst/>
          </a:prstGeom>
          <a:noFill/>
        </p:spPr>
        <p:txBody>
          <a:bodyPr wrap="square" lIns="91440" tIns="45720" rIns="91440" bIns="45720" anchor="t">
            <a:spAutoFit/>
          </a:bodyPr>
          <a:lstStyle/>
          <a:p>
            <a:pPr marL="228600" indent="-228600">
              <a:buFont typeface="Arial" panose="020B0604020202020204" pitchFamily="34" charset="0"/>
              <a:buChar char="•"/>
              <a:defRPr/>
            </a:pPr>
            <a:r>
              <a:rPr lang="en-US" sz="1400" kern="0">
                <a:solidFill>
                  <a:srgbClr val="FFFFFF"/>
                </a:solidFill>
                <a:latin typeface="Segoe UI"/>
                <a:cs typeface="Segoe UI"/>
              </a:rPr>
              <a:t>Runs efficiently on a single 80GB CPU</a:t>
            </a:r>
          </a:p>
          <a:p>
            <a:pPr marL="228600" indent="-228600">
              <a:buFont typeface="Arial" panose="020B0604020202020204" pitchFamily="34" charset="0"/>
              <a:buChar char="•"/>
              <a:defRPr/>
            </a:pPr>
            <a:r>
              <a:rPr lang="en-US" sz="1400" kern="0">
                <a:solidFill>
                  <a:srgbClr val="FFFFFF"/>
                </a:solidFill>
                <a:latin typeface="Segoe UI"/>
                <a:cs typeface="Segoe UI"/>
              </a:rPr>
              <a:t>Excels  at complex tasks like math, code, and domain-specific Q&amp;A</a:t>
            </a:r>
          </a:p>
          <a:p>
            <a:pPr marL="228600" indent="-228600">
              <a:buFont typeface="Arial" panose="020B0604020202020204" pitchFamily="34" charset="0"/>
              <a:buChar char="•"/>
              <a:defRPr/>
            </a:pPr>
            <a:r>
              <a:rPr lang="en-US" sz="1400" kern="0">
                <a:solidFill>
                  <a:srgbClr val="FFFFFF"/>
                </a:solidFill>
                <a:latin typeface="Segoe UI"/>
                <a:cs typeface="Segoe UI"/>
              </a:rPr>
              <a:t>Matches or exceeds OpenAI o4-mini on competition coding (</a:t>
            </a:r>
            <a:r>
              <a:rPr lang="en-US" sz="1400" kern="0" err="1">
                <a:solidFill>
                  <a:srgbClr val="FFFFFF"/>
                </a:solidFill>
                <a:latin typeface="Segoe UI"/>
                <a:cs typeface="Segoe UI"/>
              </a:rPr>
              <a:t>Codeforces</a:t>
            </a:r>
            <a:r>
              <a:rPr lang="en-US" sz="1400" kern="0">
                <a:solidFill>
                  <a:srgbClr val="FFFFFF"/>
                </a:solidFill>
                <a:latin typeface="Segoe UI"/>
                <a:cs typeface="Segoe UI"/>
              </a:rPr>
              <a:t>), general problem solving (MMLU and HLE) and tool calling (</a:t>
            </a:r>
            <a:r>
              <a:rPr lang="en-US" sz="1400" kern="0" err="1">
                <a:solidFill>
                  <a:srgbClr val="FFFFFF"/>
                </a:solidFill>
                <a:latin typeface="Segoe UI"/>
                <a:cs typeface="Segoe UI"/>
              </a:rPr>
              <a:t>TauBench</a:t>
            </a:r>
            <a:r>
              <a:rPr lang="en-US" sz="1400" kern="0">
                <a:solidFill>
                  <a:srgbClr val="FFFFFF"/>
                </a:solidFill>
                <a:latin typeface="Segoe UI"/>
                <a:cs typeface="Segoe UI"/>
              </a:rPr>
              <a:t>)</a:t>
            </a:r>
          </a:p>
          <a:p>
            <a:pPr marL="228600" indent="-228600">
              <a:buFont typeface="Arial" panose="020B0604020202020204" pitchFamily="34" charset="0"/>
              <a:buChar char="•"/>
              <a:defRPr/>
            </a:pPr>
            <a:r>
              <a:rPr lang="en-US" sz="1400" kern="0">
                <a:solidFill>
                  <a:srgbClr val="FFFFFF"/>
                </a:solidFill>
                <a:latin typeface="Segoe UI"/>
                <a:cs typeface="Segoe UI"/>
              </a:rPr>
              <a:t>gpt-oss-120b activates 5.1B parameters per token and has 117B total parameters</a:t>
            </a:r>
          </a:p>
          <a:p>
            <a:pPr marL="228600" indent="-228600">
              <a:buFont typeface="Arial" panose="020B0604020202020204" pitchFamily="34" charset="0"/>
              <a:buChar char="•"/>
              <a:defRPr/>
            </a:pPr>
            <a:r>
              <a:rPr lang="en-US" sz="1400" kern="0">
                <a:solidFill>
                  <a:srgbClr val="FFFFFF"/>
                </a:solidFill>
                <a:latin typeface="Segoe UI"/>
                <a:cs typeface="Segoe UI"/>
              </a:rPr>
              <a:t>Good for complex reasoning tasks, internal copilots, secure environments with data sovereignty needs</a:t>
            </a:r>
          </a:p>
          <a:p>
            <a:pPr marL="228600" indent="-228600">
              <a:buFont typeface="Arial" panose="020B0604020202020204" pitchFamily="34" charset="0"/>
              <a:buChar char="•"/>
              <a:defRPr/>
            </a:pPr>
            <a:endParaRPr lang="en-US" sz="1400" kern="0">
              <a:solidFill>
                <a:srgbClr val="FFFFFF"/>
              </a:solidFill>
              <a:latin typeface="Segoe UI"/>
              <a:cs typeface="Segoe UI"/>
            </a:endParaRPr>
          </a:p>
        </p:txBody>
      </p:sp>
      <p:sp>
        <p:nvSpPr>
          <p:cNvPr id="27" name="Rectangle: Rounded Corners 26">
            <a:extLst>
              <a:ext uri="{FF2B5EF4-FFF2-40B4-BE49-F238E27FC236}">
                <a16:creationId xmlns:a16="http://schemas.microsoft.com/office/drawing/2014/main" id="{101CEC42-C4B6-8984-F5F8-0BCD99C9513E}"/>
              </a:ext>
              <a:ext uri="{C183D7F6-B498-43B3-948B-1728B52AA6E4}">
                <adec:decorative xmlns:adec="http://schemas.microsoft.com/office/drawing/2017/decorative" val="0"/>
              </a:ext>
            </a:extLst>
          </p:cNvPr>
          <p:cNvSpPr/>
          <p:nvPr/>
        </p:nvSpPr>
        <p:spPr bwMode="auto">
          <a:xfrm>
            <a:off x="1860528" y="534216"/>
            <a:ext cx="3066585" cy="403670"/>
          </a:xfrm>
          <a:prstGeom prst="roundRect">
            <a:avLst>
              <a:gd name="adj" fmla="val 36259"/>
            </a:avLst>
          </a:prstGeom>
          <a:gradFill flip="none" rotWithShape="1">
            <a:gsLst>
              <a:gs pos="80000">
                <a:srgbClr val="0078D4"/>
              </a:gs>
              <a:gs pos="0">
                <a:srgbClr val="C03BC4"/>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137160" tIns="18288" rIns="137160" bIns="54864" numCol="1" spcCol="0" rtlCol="0" fromWordArt="0" anchor="ctr" anchorCtr="0" forceAA="0" compatLnSpc="1">
            <a:prstTxWarp prst="textNoShape">
              <a:avLst/>
            </a:prstTxWarp>
            <a:spAutoFit/>
          </a:bodyPr>
          <a:lstStyle/>
          <a:p>
            <a:pPr marL="0" marR="0" lvl="0" indent="0" algn="ctr" defTabSz="914405"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w="3175">
                  <a:noFill/>
                </a:ln>
                <a:gradFill>
                  <a:gsLst>
                    <a:gs pos="53147">
                      <a:srgbClr val="FFFFFF"/>
                    </a:gs>
                    <a:gs pos="28000">
                      <a:srgbClr val="FFFFFF"/>
                    </a:gs>
                  </a:gsLst>
                  <a:path path="circle">
                    <a:fillToRect l="100000" b="100000"/>
                  </a:path>
                </a:gradFill>
                <a:effectLst/>
                <a:uLnTx/>
                <a:uFillTx/>
                <a:latin typeface="Segoe UI Variable Display Semib" pitchFamily="2" charset="0"/>
                <a:ea typeface="+mn-ea"/>
                <a:cs typeface="Segoe UI" pitchFamily="34" charset="0"/>
              </a:rPr>
              <a:t>Public Preview</a:t>
            </a:r>
          </a:p>
        </p:txBody>
      </p:sp>
    </p:spTree>
    <p:extLst>
      <p:ext uri="{BB962C8B-B14F-4D97-AF65-F5344CB8AC3E}">
        <p14:creationId xmlns:p14="http://schemas.microsoft.com/office/powerpoint/2010/main" val="21869136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Horizontal)">
                                      <p:cBhvr>
                                        <p:cTn id="7" dur="2000"/>
                                        <p:tgtEl>
                                          <p:spTgt spid="5"/>
                                        </p:tgtEl>
                                      </p:cBhvr>
                                    </p:animEffect>
                                  </p:childTnLst>
                                </p:cTn>
                              </p:par>
                              <p:par>
                                <p:cTn id="8" presetID="8" presetClass="emph" presetSubtype="0" repeatCount="indefinite" fill="hold" grpId="1" nodeType="withEffect">
                                  <p:stCondLst>
                                    <p:cond delay="1000"/>
                                  </p:stCondLst>
                                  <p:childTnLst>
                                    <p:animRot by="21600000">
                                      <p:cBhvr>
                                        <p:cTn id="9" dur="40000" fill="hold"/>
                                        <p:tgtEl>
                                          <p:spTgt spid="5"/>
                                        </p:tgtEl>
                                        <p:attrNameLst>
                                          <p:attrName>r</p:attrName>
                                        </p:attrNameLst>
                                      </p:cBhvr>
                                    </p:animRot>
                                  </p:childTnLst>
                                </p:cTn>
                              </p:par>
                              <p:par>
                                <p:cTn id="10" presetID="10" presetClass="entr" presetSubtype="0" fill="hold" grpId="0" nodeType="withEffect">
                                  <p:stCondLst>
                                    <p:cond delay="1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42" presetClass="path" presetSubtype="0" decel="100000" fill="hold" grpId="1" nodeType="withEffect">
                                  <p:stCondLst>
                                    <p:cond delay="100"/>
                                  </p:stCondLst>
                                  <p:childTnLst>
                                    <p:animMotion origin="layout" path="M -2.08333E-6 -7.40741E-7 L -2.08333E-6 0.01968 " pathEditMode="relative" rAng="0" ptsTypes="AA">
                                      <p:cBhvr>
                                        <p:cTn id="14" dur="500" spd="-100000" fill="hold"/>
                                        <p:tgtEl>
                                          <p:spTgt spid="16"/>
                                        </p:tgtEl>
                                        <p:attrNameLst>
                                          <p:attrName>ppt_x</p:attrName>
                                          <p:attrName>ppt_y</p:attrName>
                                        </p:attrNameLst>
                                      </p:cBhvr>
                                      <p:rCtr x="0" y="972"/>
                                    </p:animMotion>
                                  </p:childTnLst>
                                </p:cTn>
                              </p:par>
                              <p:par>
                                <p:cTn id="15" presetID="22" presetClass="entr" presetSubtype="1" fill="hold" nodeType="withEffect">
                                  <p:stCondLst>
                                    <p:cond delay="10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par>
                                <p:cTn id="18" presetID="42" presetClass="path" presetSubtype="0" decel="100000" fill="hold" nodeType="withEffect">
                                  <p:stCondLst>
                                    <p:cond delay="100"/>
                                  </p:stCondLst>
                                  <p:childTnLst>
                                    <p:animMotion origin="layout" path="M 4.16667E-6 3.7037E-6 L 4.16667E-6 0.01967 " pathEditMode="relative" rAng="0" ptsTypes="AA">
                                      <p:cBhvr>
                                        <p:cTn id="19" dur="500" spd="-100000" fill="hold"/>
                                        <p:tgtEl>
                                          <p:spTgt spid="19"/>
                                        </p:tgtEl>
                                        <p:attrNameLst>
                                          <p:attrName>ppt_x</p:attrName>
                                          <p:attrName>ppt_y</p:attrName>
                                        </p:attrNameLst>
                                      </p:cBhvr>
                                      <p:rCtr x="0" y="972"/>
                                    </p:animMotion>
                                  </p:childTnLst>
                                </p:cTn>
                              </p:par>
                              <p:par>
                                <p:cTn id="20" presetID="22" presetClass="entr" presetSubtype="1" fill="hold" nodeType="withEffect">
                                  <p:stCondLst>
                                    <p:cond delay="10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cTn>
                              </p:par>
                              <p:par>
                                <p:cTn id="23" presetID="42" presetClass="path" presetSubtype="0" decel="100000" fill="hold" nodeType="withEffect">
                                  <p:stCondLst>
                                    <p:cond delay="100"/>
                                  </p:stCondLst>
                                  <p:childTnLst>
                                    <p:animMotion origin="layout" path="M 1.875E-6 -2.96296E-6 L 1.875E-6 0.01968 " pathEditMode="relative" rAng="0" ptsTypes="AA">
                                      <p:cBhvr>
                                        <p:cTn id="24" dur="500" spd="-100000" fill="hold"/>
                                        <p:tgtEl>
                                          <p:spTgt spid="20"/>
                                        </p:tgtEl>
                                        <p:attrNameLst>
                                          <p:attrName>ppt_x</p:attrName>
                                          <p:attrName>ppt_y</p:attrName>
                                        </p:attrNameLst>
                                      </p:cBhvr>
                                      <p:rCtr x="0" y="972"/>
                                    </p:animMotion>
                                  </p:childTnLst>
                                </p:cTn>
                              </p:par>
                              <p:par>
                                <p:cTn id="25" presetID="10" presetClass="entr" presetSubtype="0" fill="hold" grpId="0" nodeType="withEffect">
                                  <p:stCondLst>
                                    <p:cond delay="10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42" presetClass="path" presetSubtype="0" decel="100000" fill="hold" grpId="1" nodeType="withEffect">
                                  <p:stCondLst>
                                    <p:cond delay="100"/>
                                  </p:stCondLst>
                                  <p:childTnLst>
                                    <p:animMotion origin="layout" path="M 2.08333E-6 -2.96296E-6 L 2.08333E-6 0.01968 " pathEditMode="relative" rAng="0" ptsTypes="AA">
                                      <p:cBhvr>
                                        <p:cTn id="29" dur="500" spd="-100000" fill="hold"/>
                                        <p:tgtEl>
                                          <p:spTgt spid="17"/>
                                        </p:tgtEl>
                                        <p:attrNameLst>
                                          <p:attrName>ppt_x</p:attrName>
                                          <p:attrName>ppt_y</p:attrName>
                                        </p:attrNameLst>
                                      </p:cBhvr>
                                      <p:rCtr x="0" y="972"/>
                                    </p:animMotion>
                                  </p:childTnLst>
                                </p:cTn>
                              </p:par>
                              <p:par>
                                <p:cTn id="30" presetID="10" presetClass="entr" presetSubtype="0" fill="hold" grpId="0" nodeType="withEffect">
                                  <p:stCondLst>
                                    <p:cond delay="10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42" presetClass="path" presetSubtype="0" decel="100000" fill="hold" grpId="1" nodeType="withEffect">
                                  <p:stCondLst>
                                    <p:cond delay="100"/>
                                  </p:stCondLst>
                                  <p:childTnLst>
                                    <p:animMotion origin="layout" path="M 3.95833E-6 -4.44444E-6 L 3.95833E-6 0.01968 " pathEditMode="relative" rAng="0" ptsTypes="AA">
                                      <p:cBhvr>
                                        <p:cTn id="34" dur="500" spd="-100000" fill="hold"/>
                                        <p:tgtEl>
                                          <p:spTgt spid="18"/>
                                        </p:tgtEl>
                                        <p:attrNameLst>
                                          <p:attrName>ppt_x</p:attrName>
                                          <p:attrName>ppt_y</p:attrName>
                                        </p:attrNameLst>
                                      </p:cBhvr>
                                      <p:rCtr x="0" y="972"/>
                                    </p:animMotion>
                                  </p:childTnLst>
                                </p:cTn>
                              </p:par>
                              <p:par>
                                <p:cTn id="35" presetID="22" presetClass="entr" presetSubtype="1" fill="hold" nodeType="withEffect">
                                  <p:stCondLst>
                                    <p:cond delay="100"/>
                                  </p:stCondLst>
                                  <p:childTnLst>
                                    <p:set>
                                      <p:cBhvr>
                                        <p:cTn id="36" dur="1" fill="hold">
                                          <p:stCondLst>
                                            <p:cond delay="0"/>
                                          </p:stCondLst>
                                        </p:cTn>
                                        <p:tgtEl>
                                          <p:spTgt spid="22"/>
                                        </p:tgtEl>
                                        <p:attrNameLst>
                                          <p:attrName>style.visibility</p:attrName>
                                        </p:attrNameLst>
                                      </p:cBhvr>
                                      <p:to>
                                        <p:strVal val="visible"/>
                                      </p:to>
                                    </p:set>
                                    <p:animEffect transition="in" filter="wipe(up)">
                                      <p:cBhvr>
                                        <p:cTn id="37" dur="500"/>
                                        <p:tgtEl>
                                          <p:spTgt spid="22"/>
                                        </p:tgtEl>
                                      </p:cBhvr>
                                    </p:animEffect>
                                  </p:childTnLst>
                                </p:cTn>
                              </p:par>
                              <p:par>
                                <p:cTn id="38" presetID="42" presetClass="path" presetSubtype="0" decel="100000" fill="hold" nodeType="withEffect">
                                  <p:stCondLst>
                                    <p:cond delay="100"/>
                                  </p:stCondLst>
                                  <p:childTnLst>
                                    <p:animMotion origin="layout" path="M -4.16667E-6 -1.48148E-6 L -4.16667E-6 0.01968 " pathEditMode="relative" rAng="0" ptsTypes="AA">
                                      <p:cBhvr>
                                        <p:cTn id="39" dur="500" spd="-100000" fill="hold"/>
                                        <p:tgtEl>
                                          <p:spTgt spid="22"/>
                                        </p:tgtEl>
                                        <p:attrNameLst>
                                          <p:attrName>ppt_x</p:attrName>
                                          <p:attrName>ppt_y</p:attrName>
                                        </p:attrNameLst>
                                      </p:cBhvr>
                                      <p:rCtr x="0" y="972"/>
                                    </p:animMotion>
                                  </p:childTnLst>
                                </p:cTn>
                              </p:par>
                              <p:par>
                                <p:cTn id="40" presetID="10" presetClass="entr" presetSubtype="0" fill="hold" grpId="0" nodeType="withEffect">
                                  <p:stCondLst>
                                    <p:cond delay="10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par>
                                <p:cTn id="43" presetID="42" presetClass="path" presetSubtype="0" decel="100000" fill="hold" grpId="1" nodeType="withEffect">
                                  <p:stCondLst>
                                    <p:cond delay="100"/>
                                  </p:stCondLst>
                                  <p:childTnLst>
                                    <p:animMotion origin="layout" path="M 2.91667E-6 -1.48148E-6 L 2.91667E-6 0.01968 " pathEditMode="relative" rAng="0" ptsTypes="AA">
                                      <p:cBhvr>
                                        <p:cTn id="44" dur="500" spd="-100000" fill="hold"/>
                                        <p:tgtEl>
                                          <p:spTgt spid="23"/>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6" grpId="0"/>
      <p:bldP spid="16" grpId="1"/>
      <p:bldP spid="17" grpId="0"/>
      <p:bldP spid="17" grpId="1"/>
      <p:bldP spid="18" grpId="0"/>
      <p:bldP spid="18" grpId="1"/>
      <p:bldP spid="23" grpId="0"/>
      <p:bldP spid="23"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5375F-7E02-E831-37F1-704817ED29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C80B41-7D31-F6BB-EB97-E7CCA6E4FEEA}"/>
              </a:ext>
            </a:extLst>
          </p:cNvPr>
          <p:cNvSpPr>
            <a:spLocks noGrp="1"/>
          </p:cNvSpPr>
          <p:nvPr>
            <p:ph type="title"/>
          </p:nvPr>
        </p:nvSpPr>
        <p:spPr>
          <a:xfrm>
            <a:off x="588263" y="457200"/>
            <a:ext cx="11018520" cy="492443"/>
          </a:xfrm>
        </p:spPr>
        <p:txBody>
          <a:bodyPr vert="horz" wrap="square" lIns="0" tIns="0" rIns="0" bIns="0" rtlCol="0" anchor="t">
            <a:spAutoFit/>
          </a:bodyPr>
          <a:lstStyle/>
          <a:p>
            <a:pPr algn="ctr"/>
            <a:r>
              <a:rPr lang="en-US" sz="3200" dirty="0">
                <a:cs typeface="Segoe Sans Text"/>
              </a:rPr>
              <a:t>Why </a:t>
            </a:r>
            <a:r>
              <a:rPr lang="en-US" sz="3200" dirty="0" err="1">
                <a:cs typeface="Segoe Sans Text"/>
              </a:rPr>
              <a:t>gpt-oss</a:t>
            </a:r>
            <a:r>
              <a:rPr lang="en-US" sz="3200" dirty="0">
                <a:cs typeface="Segoe Sans Text"/>
              </a:rPr>
              <a:t> models?</a:t>
            </a:r>
            <a:endParaRPr lang="en-US" sz="3200" dirty="0"/>
          </a:p>
        </p:txBody>
      </p:sp>
      <p:sp>
        <p:nvSpPr>
          <p:cNvPr id="3" name="TextBox 2">
            <a:extLst>
              <a:ext uri="{FF2B5EF4-FFF2-40B4-BE49-F238E27FC236}">
                <a16:creationId xmlns:a16="http://schemas.microsoft.com/office/drawing/2014/main" id="{B4B7DC55-F7DD-0969-771F-CBE981E41D9B}"/>
              </a:ext>
            </a:extLst>
          </p:cNvPr>
          <p:cNvSpPr txBox="1"/>
          <p:nvPr/>
        </p:nvSpPr>
        <p:spPr>
          <a:xfrm>
            <a:off x="547256" y="2057400"/>
            <a:ext cx="10667998" cy="83657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1569"/>
              </a:lnSpc>
            </a:pPr>
            <a:r>
              <a:rPr lang="en-US" sz="1600">
                <a:latin typeface="Aptos Display"/>
              </a:rPr>
              <a:t>  </a:t>
            </a:r>
          </a:p>
          <a:p>
            <a:pPr marL="228600" indent="-228600">
              <a:lnSpc>
                <a:spcPts val="1569"/>
              </a:lnSpc>
              <a:buFont typeface="Symbol"/>
              <a:buChar char="•"/>
            </a:pPr>
            <a:endParaRPr lang="en-US" sz="1600">
              <a:latin typeface="Aptos Display"/>
            </a:endParaRPr>
          </a:p>
          <a:p>
            <a:endParaRPr lang="en-US" sz="1400" b="1">
              <a:latin typeface="Segoe Sans"/>
            </a:endParaRPr>
          </a:p>
          <a:p>
            <a:pPr>
              <a:lnSpc>
                <a:spcPts val="1569"/>
              </a:lnSpc>
            </a:pPr>
            <a:endParaRPr lang="en-US" sz="1600">
              <a:latin typeface="Aptos Display"/>
            </a:endParaRPr>
          </a:p>
        </p:txBody>
      </p:sp>
      <p:sp>
        <p:nvSpPr>
          <p:cNvPr id="4" name="Rectangle: Rounded Corners 3">
            <a:extLst>
              <a:ext uri="{FF2B5EF4-FFF2-40B4-BE49-F238E27FC236}">
                <a16:creationId xmlns:a16="http://schemas.microsoft.com/office/drawing/2014/main" id="{7D269E93-5855-335B-F241-2EDEE38A678C}"/>
              </a:ext>
              <a:ext uri="{C183D7F6-B498-43B3-948B-1728B52AA6E4}">
                <adec:decorative xmlns:adec="http://schemas.microsoft.com/office/drawing/2017/decorative" val="1"/>
              </a:ext>
            </a:extLst>
          </p:cNvPr>
          <p:cNvSpPr/>
          <p:nvPr/>
        </p:nvSpPr>
        <p:spPr bwMode="auto">
          <a:xfrm>
            <a:off x="487018" y="1444399"/>
            <a:ext cx="11119766" cy="4688043"/>
          </a:xfrm>
          <a:prstGeom prst="roundRect">
            <a:avLst>
              <a:gd name="adj" fmla="val 3328"/>
            </a:avLst>
          </a:prstGeom>
          <a:noFill/>
          <a:ln>
            <a:noFill/>
            <a:headEnd type="none" w="med" len="med"/>
            <a:tailEnd type="none" w="med" len="med"/>
          </a:ln>
          <a:effectLst>
            <a:outerShdw blurRad="1270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822960" rIns="365760" bIns="457200"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err="1">
              <a:ln>
                <a:noFill/>
              </a:ln>
              <a:solidFill>
                <a:srgbClr val="080808"/>
              </a:solidFill>
              <a:effectLst/>
              <a:uLnTx/>
              <a:uFillTx/>
              <a:latin typeface="Segoe UI Semibold"/>
              <a:ea typeface="+mn-ea"/>
              <a:cs typeface="+mn-cs"/>
            </a:endParaRPr>
          </a:p>
        </p:txBody>
      </p:sp>
      <p:sp>
        <p:nvSpPr>
          <p:cNvPr id="5" name="Rounded Rectangle 64">
            <a:extLst>
              <a:ext uri="{FF2B5EF4-FFF2-40B4-BE49-F238E27FC236}">
                <a16:creationId xmlns:a16="http://schemas.microsoft.com/office/drawing/2014/main" id="{B802347A-DF91-5F43-0AE8-6AA901ED64D4}"/>
              </a:ext>
              <a:ext uri="{C183D7F6-B498-43B3-948B-1728B52AA6E4}">
                <adec:decorative xmlns:adec="http://schemas.microsoft.com/office/drawing/2017/decorative" val="1"/>
              </a:ext>
            </a:extLst>
          </p:cNvPr>
          <p:cNvSpPr/>
          <p:nvPr/>
        </p:nvSpPr>
        <p:spPr bwMode="auto">
          <a:xfrm>
            <a:off x="487017" y="1454738"/>
            <a:ext cx="11133483" cy="4677704"/>
          </a:xfrm>
          <a:prstGeom prst="roundRect">
            <a:avLst>
              <a:gd name="adj" fmla="val 4972"/>
            </a:avLst>
          </a:prstGeom>
          <a:noFill/>
          <a:ln w="19050" cap="rnd">
            <a:gradFill flip="none" rotWithShape="1">
              <a:gsLst>
                <a:gs pos="0">
                  <a:srgbClr val="FF5C39"/>
                </a:gs>
                <a:gs pos="32000">
                  <a:srgbClr val="C03BC4"/>
                </a:gs>
                <a:gs pos="68000">
                  <a:srgbClr val="0078D4"/>
                </a:gs>
                <a:gs pos="100000">
                  <a:srgbClr val="399A91"/>
                </a:gs>
              </a:gsLst>
              <a:lin ang="12600000" scaled="0"/>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674" rtl="0" eaLnBrk="1" fontAlgn="auto" latinLnBrk="0" hangingPunct="1">
              <a:lnSpc>
                <a:spcPct val="100000"/>
              </a:lnSpc>
              <a:spcBef>
                <a:spcPts val="174"/>
              </a:spcBef>
              <a:spcAft>
                <a:spcPts val="0"/>
              </a:spcAft>
              <a:buClrTx/>
              <a:buSzTx/>
              <a:buFontTx/>
              <a:buNone/>
              <a:tabLst/>
              <a:defRPr/>
            </a:pPr>
            <a:endParaRPr kumimoji="0" lang="en-US" sz="2400" b="0" i="0" u="none" strike="noStrike" kern="1200" cap="none" spc="0" normalizeH="0" baseline="0" noProof="0">
              <a:ln>
                <a:noFill/>
              </a:ln>
              <a:gradFill>
                <a:gsLst>
                  <a:gs pos="41958">
                    <a:srgbClr val="FFFFFF"/>
                  </a:gs>
                  <a:gs pos="63000">
                    <a:srgbClr val="FFFFFF"/>
                  </a:gs>
                </a:gsLst>
                <a:lin ang="0" scaled="0"/>
              </a:gradFill>
              <a:effectLst/>
              <a:uLnTx/>
              <a:uFillTx/>
              <a:latin typeface="Segoe UI Variable Display Semib" pitchFamily="2" charset="0"/>
              <a:ea typeface="+mn-ea"/>
              <a:cs typeface="+mn-cs"/>
            </a:endParaRPr>
          </a:p>
        </p:txBody>
      </p:sp>
      <p:graphicFrame>
        <p:nvGraphicFramePr>
          <p:cNvPr id="6" name="Table 5">
            <a:extLst>
              <a:ext uri="{FF2B5EF4-FFF2-40B4-BE49-F238E27FC236}">
                <a16:creationId xmlns:a16="http://schemas.microsoft.com/office/drawing/2014/main" id="{91FC3FCF-B31C-6810-A5DF-387C260E3C4C}"/>
              </a:ext>
            </a:extLst>
          </p:cNvPr>
          <p:cNvGraphicFramePr>
            <a:graphicFrameLocks noGrp="1"/>
          </p:cNvGraphicFramePr>
          <p:nvPr/>
        </p:nvGraphicFramePr>
        <p:xfrm>
          <a:off x="846970" y="1759032"/>
          <a:ext cx="10485864" cy="4023360"/>
        </p:xfrm>
        <a:graphic>
          <a:graphicData uri="http://schemas.openxmlformats.org/drawingml/2006/table">
            <a:tbl>
              <a:tblPr>
                <a:tableStyleId>{5C22544A-7EE6-4342-B048-85BDC9FD1C3A}</a:tableStyleId>
              </a:tblPr>
              <a:tblGrid>
                <a:gridCol w="2781383">
                  <a:extLst>
                    <a:ext uri="{9D8B030D-6E8A-4147-A177-3AD203B41FA5}">
                      <a16:colId xmlns:a16="http://schemas.microsoft.com/office/drawing/2014/main" val="356114388"/>
                    </a:ext>
                  </a:extLst>
                </a:gridCol>
                <a:gridCol w="7704481">
                  <a:extLst>
                    <a:ext uri="{9D8B030D-6E8A-4147-A177-3AD203B41FA5}">
                      <a16:colId xmlns:a16="http://schemas.microsoft.com/office/drawing/2014/main" val="3147037242"/>
                    </a:ext>
                  </a:extLst>
                </a:gridCol>
              </a:tblGrid>
              <a:tr h="731520">
                <a:tc>
                  <a:txBody>
                    <a:bodyPr/>
                    <a:lstStyle/>
                    <a:p>
                      <a:pPr marL="0" marR="0" lvl="0" indent="0" algn="l" defTabSz="932742" rtl="0" eaLnBrk="1" fontAlgn="base" latinLnBrk="0" hangingPunct="1">
                        <a:lnSpc>
                          <a:spcPct val="100000"/>
                        </a:lnSpc>
                        <a:spcBef>
                          <a:spcPts val="0"/>
                        </a:spcBef>
                        <a:spcAft>
                          <a:spcPts val="0"/>
                        </a:spcAft>
                        <a:buClrTx/>
                        <a:buSzTx/>
                        <a:buFont typeface="Arial"/>
                        <a:buNone/>
                        <a:tabLst/>
                        <a:defRPr/>
                      </a:pPr>
                      <a:r>
                        <a:rPr lang="en-US" sz="2400" b="1" i="0" u="none" strike="noStrike" kern="0" cap="none" spc="0" normalizeH="0" baseline="0" dirty="0">
                          <a:ln>
                            <a:noFill/>
                          </a:ln>
                          <a:solidFill>
                            <a:schemeClr val="tx1"/>
                          </a:solidFill>
                          <a:effectLst/>
                          <a:uLnTx/>
                          <a:uFillTx/>
                          <a:latin typeface="+mj-lt"/>
                          <a:ea typeface="+mn-ea"/>
                          <a:cs typeface="+mn-cs"/>
                        </a:rPr>
                        <a:t>Need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lvl="0" indent="0" algn="l" defTabSz="932742" rtl="0" eaLnBrk="1" fontAlgn="base" latinLnBrk="0" hangingPunct="1">
                        <a:lnSpc>
                          <a:spcPct val="100000"/>
                        </a:lnSpc>
                        <a:spcBef>
                          <a:spcPts val="0"/>
                        </a:spcBef>
                        <a:spcAft>
                          <a:spcPts val="0"/>
                        </a:spcAft>
                        <a:buFont typeface="Arial"/>
                        <a:buNone/>
                      </a:pPr>
                      <a:r>
                        <a:rPr lang="en-US" sz="2400" b="1" i="0" u="none" strike="noStrike" kern="0" cap="none" spc="0" normalizeH="0" baseline="0" dirty="0" err="1">
                          <a:ln>
                            <a:noFill/>
                          </a:ln>
                          <a:solidFill>
                            <a:schemeClr val="tx1"/>
                          </a:solidFill>
                          <a:effectLst/>
                          <a:uLnTx/>
                          <a:uFillTx/>
                          <a:latin typeface="+mj-lt"/>
                          <a:ea typeface="+mn-ea"/>
                          <a:cs typeface="+mn-cs"/>
                        </a:rPr>
                        <a:t>gpt-oss</a:t>
                      </a:r>
                      <a:r>
                        <a:rPr lang="en-US" sz="2400" b="1" i="0" u="none" strike="noStrike" kern="0" cap="none" spc="0" normalizeH="0" baseline="0" dirty="0">
                          <a:ln>
                            <a:noFill/>
                          </a:ln>
                          <a:solidFill>
                            <a:schemeClr val="tx1"/>
                          </a:solidFill>
                          <a:effectLst/>
                          <a:uLnTx/>
                          <a:uFillTx/>
                          <a:latin typeface="+mj-lt"/>
                          <a:ea typeface="+mn-ea"/>
                          <a:cs typeface="+mn-cs"/>
                        </a:rPr>
                        <a:t> Value </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07108261"/>
                  </a:ext>
                </a:extLst>
              </a:tr>
              <a:tr h="548640">
                <a:tc>
                  <a:txBody>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a:ln>
                            <a:noFill/>
                          </a:ln>
                          <a:solidFill>
                            <a:srgbClr val="FFFFFF"/>
                          </a:solidFill>
                          <a:effectLst/>
                          <a:uLnTx/>
                          <a:uFillTx/>
                          <a:latin typeface="Segoe UI Semibold"/>
                          <a:ea typeface="+mn-ea"/>
                          <a:cs typeface="Segoe UI"/>
                        </a:rPr>
                        <a:t>Cost control </a:t>
                      </a:r>
                    </a:p>
                  </a:txBody>
                  <a:tcPr marL="66675" marR="666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rtl="0" fontAlgn="base">
                        <a:lnSpc>
                          <a:spcPts val="1569"/>
                        </a:lnSpc>
                        <a:buNone/>
                      </a:pPr>
                      <a:r>
                        <a:rPr lang="en-US" sz="1400" b="0" i="0" u="none" strike="noStrike" kern="0" cap="none" spc="0" normalizeH="0" baseline="0">
                          <a:ln>
                            <a:noFill/>
                          </a:ln>
                          <a:solidFill>
                            <a:srgbClr val="FFFFFF"/>
                          </a:solidFill>
                          <a:effectLst/>
                          <a:uLnTx/>
                          <a:uFillTx/>
                          <a:latin typeface="+mn-lt"/>
                          <a:ea typeface="+mn-ea"/>
                          <a:cs typeface="+mn-cs"/>
                        </a:rPr>
                        <a:t>Avoids usage-based pricing; run on customer’s own infrastructure </a:t>
                      </a:r>
                    </a:p>
                  </a:txBody>
                  <a:tcPr marL="66675" marR="666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48794363"/>
                  </a:ext>
                </a:extLst>
              </a:tr>
              <a:tr h="548640">
                <a:tc>
                  <a:txBody>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a:ln>
                            <a:noFill/>
                          </a:ln>
                          <a:solidFill>
                            <a:srgbClr val="FFFFFF"/>
                          </a:solidFill>
                          <a:effectLst/>
                          <a:uLnTx/>
                          <a:uFillTx/>
                          <a:latin typeface="Segoe UI Semibold"/>
                          <a:ea typeface="+mn-ea"/>
                          <a:cs typeface="Segoe UI"/>
                        </a:rPr>
                        <a:t>Data sovereignty </a:t>
                      </a:r>
                    </a:p>
                  </a:txBody>
                  <a:tcPr marL="66675" marR="666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rtl="0" fontAlgn="base">
                        <a:lnSpc>
                          <a:spcPts val="1569"/>
                        </a:lnSpc>
                        <a:buNone/>
                      </a:pPr>
                      <a:r>
                        <a:rPr lang="en-US" sz="1400" b="0" i="0" u="none" strike="noStrike" kern="0" cap="none" spc="0" normalizeH="0" baseline="0">
                          <a:ln>
                            <a:noFill/>
                          </a:ln>
                          <a:solidFill>
                            <a:srgbClr val="FFFFFF"/>
                          </a:solidFill>
                          <a:effectLst/>
                          <a:uLnTx/>
                          <a:uFillTx/>
                          <a:latin typeface="+mn-lt"/>
                          <a:ea typeface="+mn-ea"/>
                          <a:cs typeface="+mn-cs"/>
                        </a:rPr>
                        <a:t>Full control over weights + local inferencing = no data leaves customer’s perimeter </a:t>
                      </a:r>
                    </a:p>
                  </a:txBody>
                  <a:tcPr marL="66675" marR="666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32115053"/>
                  </a:ext>
                </a:extLst>
              </a:tr>
              <a:tr h="548640">
                <a:tc>
                  <a:txBody>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a:ln>
                            <a:noFill/>
                          </a:ln>
                          <a:solidFill>
                            <a:srgbClr val="FFFFFF"/>
                          </a:solidFill>
                          <a:effectLst/>
                          <a:uLnTx/>
                          <a:uFillTx/>
                          <a:latin typeface="Segoe UI Semibold"/>
                          <a:ea typeface="+mn-ea"/>
                          <a:cs typeface="Segoe UI"/>
                        </a:rPr>
                        <a:t>Custom use cases </a:t>
                      </a:r>
                    </a:p>
                  </a:txBody>
                  <a:tcPr marL="66675" marR="666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rtl="0" fontAlgn="base">
                        <a:lnSpc>
                          <a:spcPts val="1569"/>
                        </a:lnSpc>
                        <a:buNone/>
                      </a:pPr>
                      <a:r>
                        <a:rPr lang="en-US" sz="1400" b="0" i="0" u="none" strike="noStrike" kern="0" cap="none" spc="0" normalizeH="0" baseline="0">
                          <a:ln>
                            <a:noFill/>
                          </a:ln>
                          <a:solidFill>
                            <a:srgbClr val="FFFFFF"/>
                          </a:solidFill>
                          <a:effectLst/>
                          <a:uLnTx/>
                          <a:uFillTx/>
                          <a:latin typeface="+mn-lt"/>
                          <a:ea typeface="+mn-ea"/>
                          <a:cs typeface="+mn-cs"/>
                        </a:rPr>
                        <a:t>Fine-tune, distill, or modify for domain-specific applications </a:t>
                      </a:r>
                    </a:p>
                  </a:txBody>
                  <a:tcPr marL="66675" marR="666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03370330"/>
                  </a:ext>
                </a:extLst>
              </a:tr>
              <a:tr h="548640">
                <a:tc>
                  <a:txBody>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a:ln>
                            <a:noFill/>
                          </a:ln>
                          <a:solidFill>
                            <a:srgbClr val="FFFFFF"/>
                          </a:solidFill>
                          <a:effectLst/>
                          <a:uLnTx/>
                          <a:uFillTx/>
                          <a:latin typeface="Segoe UI Semibold"/>
                          <a:ea typeface="+mn-ea"/>
                          <a:cs typeface="Segoe UI"/>
                        </a:rPr>
                        <a:t>Edge deployment </a:t>
                      </a:r>
                    </a:p>
                  </a:txBody>
                  <a:tcPr marL="66675" marR="666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rtl="0" fontAlgn="base">
                        <a:lnSpc>
                          <a:spcPts val="1569"/>
                        </a:lnSpc>
                        <a:buNone/>
                      </a:pPr>
                      <a:r>
                        <a:rPr lang="en-US" sz="1400" b="0" i="0" u="none" strike="noStrike" kern="0" cap="none" spc="0" normalizeH="0" baseline="0">
                          <a:ln>
                            <a:noFill/>
                          </a:ln>
                          <a:solidFill>
                            <a:srgbClr val="FFFFFF"/>
                          </a:solidFill>
                          <a:effectLst/>
                          <a:uLnTx/>
                          <a:uFillTx/>
                          <a:latin typeface="+mn-lt"/>
                          <a:ea typeface="+mn-ea"/>
                          <a:cs typeface="+mn-cs"/>
                        </a:rPr>
                        <a:t>gpt-oss-20B runs on Windows machines (16GB+ VRAM); no cloud required </a:t>
                      </a:r>
                    </a:p>
                  </a:txBody>
                  <a:tcPr marL="66675" marR="666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92492217"/>
                  </a:ext>
                </a:extLst>
              </a:tr>
              <a:tr h="548640">
                <a:tc>
                  <a:txBody>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a:ln>
                            <a:noFill/>
                          </a:ln>
                          <a:solidFill>
                            <a:srgbClr val="FFFFFF"/>
                          </a:solidFill>
                          <a:effectLst/>
                          <a:uLnTx/>
                          <a:uFillTx/>
                          <a:latin typeface="Segoe UI Semibold"/>
                          <a:ea typeface="+mn-ea"/>
                          <a:cs typeface="Segoe UI"/>
                        </a:rPr>
                        <a:t>Security/compliance </a:t>
                      </a:r>
                    </a:p>
                  </a:txBody>
                  <a:tcPr marL="66675" marR="666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rtl="0" fontAlgn="base">
                        <a:lnSpc>
                          <a:spcPts val="1569"/>
                        </a:lnSpc>
                        <a:buNone/>
                      </a:pPr>
                      <a:r>
                        <a:rPr lang="en-US" sz="1400" b="0" i="0" u="none" strike="noStrike" kern="0" cap="none" spc="0" normalizeH="0" baseline="0">
                          <a:ln>
                            <a:noFill/>
                          </a:ln>
                          <a:solidFill>
                            <a:srgbClr val="FFFFFF"/>
                          </a:solidFill>
                          <a:effectLst/>
                          <a:uLnTx/>
                          <a:uFillTx/>
                          <a:latin typeface="+mn-lt"/>
                          <a:ea typeface="+mn-ea"/>
                          <a:cs typeface="+mn-cs"/>
                        </a:rPr>
                        <a:t>Auditable, modifiable models for regulated industries or internal-only use </a:t>
                      </a:r>
                    </a:p>
                  </a:txBody>
                  <a:tcPr marL="66675" marR="666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95598220"/>
                  </a:ext>
                </a:extLst>
              </a:tr>
              <a:tr h="548640">
                <a:tc>
                  <a:txBody>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dirty="0">
                          <a:ln>
                            <a:noFill/>
                          </a:ln>
                          <a:solidFill>
                            <a:srgbClr val="FFFFFF"/>
                          </a:solidFill>
                          <a:effectLst/>
                          <a:uLnTx/>
                          <a:uFillTx/>
                          <a:latin typeface="Segoe UI Semibold"/>
                          <a:ea typeface="+mn-ea"/>
                          <a:cs typeface="Segoe UI"/>
                        </a:rPr>
                        <a:t>Cost control </a:t>
                      </a:r>
                    </a:p>
                  </a:txBody>
                  <a:tcPr marL="66675" marR="666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rtl="0" fontAlgn="base">
                        <a:lnSpc>
                          <a:spcPts val="1569"/>
                        </a:lnSpc>
                        <a:buNone/>
                      </a:pPr>
                      <a:r>
                        <a:rPr lang="en-US" sz="1400" b="0" i="0" u="none" strike="noStrike" kern="0" cap="none" spc="0" normalizeH="0" baseline="0" dirty="0">
                          <a:ln>
                            <a:noFill/>
                          </a:ln>
                          <a:solidFill>
                            <a:srgbClr val="FFFFFF"/>
                          </a:solidFill>
                          <a:effectLst/>
                          <a:uLnTx/>
                          <a:uFillTx/>
                          <a:latin typeface="+mn-lt"/>
                          <a:ea typeface="+mn-ea"/>
                          <a:cs typeface="+mn-cs"/>
                        </a:rPr>
                        <a:t>Avoids usage-based pricing; run on customer’s own infrastructure </a:t>
                      </a:r>
                    </a:p>
                  </a:txBody>
                  <a:tcPr marL="66675" marR="666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5117933"/>
                  </a:ext>
                </a:extLst>
              </a:tr>
            </a:tbl>
          </a:graphicData>
        </a:graphic>
      </p:graphicFrame>
      <p:cxnSp>
        <p:nvCxnSpPr>
          <p:cNvPr id="8" name="Straight Connector 7">
            <a:extLst>
              <a:ext uri="{FF2B5EF4-FFF2-40B4-BE49-F238E27FC236}">
                <a16:creationId xmlns:a16="http://schemas.microsoft.com/office/drawing/2014/main" id="{5FB45835-7082-1681-7341-1C2212062671}"/>
              </a:ext>
            </a:extLst>
          </p:cNvPr>
          <p:cNvCxnSpPr>
            <a:cxnSpLocks/>
          </p:cNvCxnSpPr>
          <p:nvPr/>
        </p:nvCxnSpPr>
        <p:spPr>
          <a:xfrm rot="16200000">
            <a:off x="6046901" y="-2858755"/>
            <a:ext cx="0" cy="10680194"/>
          </a:xfrm>
          <a:prstGeom prst="line">
            <a:avLst/>
          </a:prstGeom>
          <a:noFill/>
          <a:ln w="15875" cap="rnd">
            <a:solidFill>
              <a:srgbClr val="657076"/>
            </a:solidFill>
            <a:headEnd type="none" w="med" len="med"/>
            <a:tailEnd type="none" w="med" len="med"/>
          </a:ln>
          <a:effectLst/>
          <a:extLst>
            <a:ext uri="{909E8E84-426E-40DD-AFC4-6F175D3DCCD1}">
              <a14:hiddenFill xmlns:a14="http://schemas.microsoft.com/office/drawing/2010/main">
                <a:solidFill>
                  <a:srgbClr val="FFFFFF"/>
                </a:solidFill>
              </a14:hiddenFill>
            </a:ext>
          </a:extLst>
        </p:spPr>
        <p:style>
          <a:lnRef idx="1">
            <a:schemeClr val="accent2"/>
          </a:lnRef>
          <a:fillRef idx="3">
            <a:schemeClr val="accent2"/>
          </a:fillRef>
          <a:effectRef idx="2">
            <a:schemeClr val="accent2"/>
          </a:effectRef>
          <a:fontRef idx="minor">
            <a:schemeClr val="lt1"/>
          </a:fontRef>
        </p:style>
      </p:cxnSp>
      <p:cxnSp>
        <p:nvCxnSpPr>
          <p:cNvPr id="9" name="Straight Connector 8">
            <a:extLst>
              <a:ext uri="{FF2B5EF4-FFF2-40B4-BE49-F238E27FC236}">
                <a16:creationId xmlns:a16="http://schemas.microsoft.com/office/drawing/2014/main" id="{39744A1A-E044-520C-1C98-3DC03894F06A}"/>
              </a:ext>
            </a:extLst>
          </p:cNvPr>
          <p:cNvCxnSpPr>
            <a:cxnSpLocks/>
          </p:cNvCxnSpPr>
          <p:nvPr/>
        </p:nvCxnSpPr>
        <p:spPr>
          <a:xfrm rot="16200000">
            <a:off x="6046901" y="-2305871"/>
            <a:ext cx="0" cy="10680194"/>
          </a:xfrm>
          <a:prstGeom prst="line">
            <a:avLst/>
          </a:prstGeom>
          <a:noFill/>
          <a:ln w="15875" cap="rnd">
            <a:solidFill>
              <a:srgbClr val="657076"/>
            </a:solidFill>
            <a:headEnd type="none" w="med" len="med"/>
            <a:tailEnd type="none" w="med" len="med"/>
          </a:ln>
          <a:effectLst/>
          <a:extLst>
            <a:ext uri="{909E8E84-426E-40DD-AFC4-6F175D3DCCD1}">
              <a14:hiddenFill xmlns:a14="http://schemas.microsoft.com/office/drawing/2010/main">
                <a:solidFill>
                  <a:srgbClr val="FFFFFF"/>
                </a:solidFill>
              </a14:hiddenFill>
            </a:ext>
          </a:extLst>
        </p:spPr>
        <p:style>
          <a:lnRef idx="1">
            <a:schemeClr val="accent2"/>
          </a:lnRef>
          <a:fillRef idx="3">
            <a:schemeClr val="accent2"/>
          </a:fillRef>
          <a:effectRef idx="2">
            <a:schemeClr val="accent2"/>
          </a:effectRef>
          <a:fontRef idx="minor">
            <a:schemeClr val="lt1"/>
          </a:fontRef>
        </p:style>
      </p:cxnSp>
      <p:cxnSp>
        <p:nvCxnSpPr>
          <p:cNvPr id="10" name="Straight Connector 9">
            <a:extLst>
              <a:ext uri="{FF2B5EF4-FFF2-40B4-BE49-F238E27FC236}">
                <a16:creationId xmlns:a16="http://schemas.microsoft.com/office/drawing/2014/main" id="{BFC6DB8F-296D-D225-70BF-74F26AF2BFC7}"/>
              </a:ext>
            </a:extLst>
          </p:cNvPr>
          <p:cNvCxnSpPr>
            <a:cxnSpLocks/>
          </p:cNvCxnSpPr>
          <p:nvPr/>
        </p:nvCxnSpPr>
        <p:spPr>
          <a:xfrm rot="16200000">
            <a:off x="6046901" y="-1752987"/>
            <a:ext cx="0" cy="10680194"/>
          </a:xfrm>
          <a:prstGeom prst="line">
            <a:avLst/>
          </a:prstGeom>
          <a:noFill/>
          <a:ln w="15875" cap="rnd">
            <a:solidFill>
              <a:srgbClr val="657076"/>
            </a:solidFill>
            <a:headEnd type="none" w="med" len="med"/>
            <a:tailEnd type="none" w="med" len="med"/>
          </a:ln>
          <a:effectLst/>
          <a:extLst>
            <a:ext uri="{909E8E84-426E-40DD-AFC4-6F175D3DCCD1}">
              <a14:hiddenFill xmlns:a14="http://schemas.microsoft.com/office/drawing/2010/main">
                <a:solidFill>
                  <a:srgbClr val="FFFFFF"/>
                </a:solidFill>
              </a14:hiddenFill>
            </a:ext>
          </a:extLst>
        </p:spPr>
        <p:style>
          <a:lnRef idx="1">
            <a:schemeClr val="accent2"/>
          </a:lnRef>
          <a:fillRef idx="3">
            <a:schemeClr val="accent2"/>
          </a:fillRef>
          <a:effectRef idx="2">
            <a:schemeClr val="accent2"/>
          </a:effectRef>
          <a:fontRef idx="minor">
            <a:schemeClr val="lt1"/>
          </a:fontRef>
        </p:style>
      </p:cxnSp>
      <p:cxnSp>
        <p:nvCxnSpPr>
          <p:cNvPr id="11" name="Straight Connector 10">
            <a:extLst>
              <a:ext uri="{FF2B5EF4-FFF2-40B4-BE49-F238E27FC236}">
                <a16:creationId xmlns:a16="http://schemas.microsoft.com/office/drawing/2014/main" id="{CAED6C66-B0C0-B8B0-3D45-09CE028A8F93}"/>
              </a:ext>
            </a:extLst>
          </p:cNvPr>
          <p:cNvCxnSpPr>
            <a:cxnSpLocks/>
          </p:cNvCxnSpPr>
          <p:nvPr/>
        </p:nvCxnSpPr>
        <p:spPr>
          <a:xfrm rot="16200000">
            <a:off x="6046901" y="-1200103"/>
            <a:ext cx="0" cy="10680194"/>
          </a:xfrm>
          <a:prstGeom prst="line">
            <a:avLst/>
          </a:prstGeom>
          <a:noFill/>
          <a:ln w="15875" cap="rnd">
            <a:solidFill>
              <a:srgbClr val="657076"/>
            </a:solidFill>
            <a:headEnd type="none" w="med" len="med"/>
            <a:tailEnd type="none" w="med" len="med"/>
          </a:ln>
          <a:effectLst/>
          <a:extLst>
            <a:ext uri="{909E8E84-426E-40DD-AFC4-6F175D3DCCD1}">
              <a14:hiddenFill xmlns:a14="http://schemas.microsoft.com/office/drawing/2010/main">
                <a:solidFill>
                  <a:srgbClr val="FFFFFF"/>
                </a:solidFill>
              </a14:hiddenFill>
            </a:ext>
          </a:extLst>
        </p:spPr>
        <p:style>
          <a:lnRef idx="1">
            <a:schemeClr val="accent2"/>
          </a:lnRef>
          <a:fillRef idx="3">
            <a:schemeClr val="accent2"/>
          </a:fillRef>
          <a:effectRef idx="2">
            <a:schemeClr val="accent2"/>
          </a:effectRef>
          <a:fontRef idx="minor">
            <a:schemeClr val="lt1"/>
          </a:fontRef>
        </p:style>
      </p:cxnSp>
      <p:cxnSp>
        <p:nvCxnSpPr>
          <p:cNvPr id="12" name="Straight Connector 11">
            <a:extLst>
              <a:ext uri="{FF2B5EF4-FFF2-40B4-BE49-F238E27FC236}">
                <a16:creationId xmlns:a16="http://schemas.microsoft.com/office/drawing/2014/main" id="{EDD15F87-7199-58C7-8D1B-90C2315C5734}"/>
              </a:ext>
            </a:extLst>
          </p:cNvPr>
          <p:cNvCxnSpPr>
            <a:cxnSpLocks/>
          </p:cNvCxnSpPr>
          <p:nvPr/>
        </p:nvCxnSpPr>
        <p:spPr>
          <a:xfrm rot="16200000">
            <a:off x="6046902" y="-647219"/>
            <a:ext cx="0" cy="10680194"/>
          </a:xfrm>
          <a:prstGeom prst="line">
            <a:avLst/>
          </a:prstGeom>
          <a:noFill/>
          <a:ln w="15875" cap="rnd">
            <a:solidFill>
              <a:srgbClr val="657076"/>
            </a:solidFill>
            <a:headEnd type="none" w="med" len="med"/>
            <a:tailEnd type="none" w="med" len="med"/>
          </a:ln>
          <a:effectLst/>
          <a:extLst>
            <a:ext uri="{909E8E84-426E-40DD-AFC4-6F175D3DCCD1}">
              <a14:hiddenFill xmlns:a14="http://schemas.microsoft.com/office/drawing/2010/main">
                <a:solidFill>
                  <a:srgbClr val="FFFFFF"/>
                </a:solidFill>
              </a14:hiddenFill>
            </a:ext>
          </a:extLst>
        </p:spPr>
        <p:style>
          <a:lnRef idx="1">
            <a:schemeClr val="accent2"/>
          </a:lnRef>
          <a:fillRef idx="3">
            <a:schemeClr val="accent2"/>
          </a:fillRef>
          <a:effectRef idx="2">
            <a:schemeClr val="accent2"/>
          </a:effectRef>
          <a:fontRef idx="minor">
            <a:schemeClr val="lt1"/>
          </a:fontRef>
        </p:style>
      </p:cxnSp>
      <p:cxnSp>
        <p:nvCxnSpPr>
          <p:cNvPr id="13" name="Straight Connector 12">
            <a:extLst>
              <a:ext uri="{FF2B5EF4-FFF2-40B4-BE49-F238E27FC236}">
                <a16:creationId xmlns:a16="http://schemas.microsoft.com/office/drawing/2014/main" id="{8E62D50A-DF29-EB06-DDE7-B274C2C97A7B}"/>
              </a:ext>
            </a:extLst>
          </p:cNvPr>
          <p:cNvCxnSpPr>
            <a:cxnSpLocks/>
          </p:cNvCxnSpPr>
          <p:nvPr/>
        </p:nvCxnSpPr>
        <p:spPr>
          <a:xfrm rot="16200000">
            <a:off x="6046902" y="-94334"/>
            <a:ext cx="0" cy="10680194"/>
          </a:xfrm>
          <a:prstGeom prst="line">
            <a:avLst/>
          </a:prstGeom>
          <a:noFill/>
          <a:ln w="15875" cap="rnd">
            <a:solidFill>
              <a:srgbClr val="657076"/>
            </a:solidFill>
            <a:headEnd type="none" w="med" len="med"/>
            <a:tailEnd type="none" w="med" len="med"/>
          </a:ln>
          <a:effectLst/>
          <a:extLst>
            <a:ext uri="{909E8E84-426E-40DD-AFC4-6F175D3DCCD1}">
              <a14:hiddenFill xmlns:a14="http://schemas.microsoft.com/office/drawing/2010/main">
                <a:solidFill>
                  <a:srgbClr val="FFFFFF"/>
                </a:solidFill>
              </a14:hiddenFill>
            </a:ext>
          </a:extLst>
        </p:spPr>
        <p:style>
          <a:lnRef idx="1">
            <a:schemeClr val="accent2"/>
          </a:lnRef>
          <a:fillRef idx="3">
            <a:schemeClr val="accent2"/>
          </a:fillRef>
          <a:effectRef idx="2">
            <a:schemeClr val="accent2"/>
          </a:effectRef>
          <a:fontRef idx="minor">
            <a:schemeClr val="lt1"/>
          </a:fontRef>
        </p:style>
      </p:cxnSp>
    </p:spTree>
    <p:extLst>
      <p:ext uri="{BB962C8B-B14F-4D97-AF65-F5344CB8AC3E}">
        <p14:creationId xmlns:p14="http://schemas.microsoft.com/office/powerpoint/2010/main" val="36033445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0"/>
                                  </p:stCondLst>
                                  <p:childTnLst>
                                    <p:animMotion origin="layout" path="M -4.375E-6 7.40741E-7 L -4.375E-6 0.03542 " pathEditMode="relative" rAng="0" ptsTypes="AA">
                                      <p:cBhvr>
                                        <p:cTn id="9" dur="700" spd="-100000" fill="hold"/>
                                        <p:tgtEl>
                                          <p:spTgt spid="5"/>
                                        </p:tgtEl>
                                        <p:attrNameLst>
                                          <p:attrName>ppt_x</p:attrName>
                                          <p:attrName>ppt_y</p:attrName>
                                        </p:attrNameLst>
                                      </p:cBhvr>
                                      <p:rCtr x="0" y="1759"/>
                                    </p:animMotion>
                                  </p:childTnLst>
                                </p:cTn>
                              </p:par>
                            </p:childTnLst>
                          </p:cTn>
                        </p:par>
                        <p:par>
                          <p:cTn id="10" fill="hold">
                            <p:stCondLst>
                              <p:cond delay="700"/>
                            </p:stCondLst>
                            <p:childTnLst>
                              <p:par>
                                <p:cTn id="11" presetID="22" presetClass="entr" presetSubtype="1"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1250"/>
                                        <p:tgtEl>
                                          <p:spTgt spid="6"/>
                                        </p:tgtEl>
                                      </p:cBhvr>
                                    </p:animEffect>
                                  </p:childTnLst>
                                </p:cTn>
                              </p:par>
                              <p:par>
                                <p:cTn id="14" presetID="10" presetClass="entr" presetSubtype="0" fill="hold" nodeType="withEffect">
                                  <p:stCondLst>
                                    <p:cond delay="1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42" presetClass="path" presetSubtype="0" decel="100000" fill="hold" nodeType="withEffect">
                                  <p:stCondLst>
                                    <p:cond delay="100"/>
                                  </p:stCondLst>
                                  <p:childTnLst>
                                    <p:animMotion origin="layout" path="M -3.54167E-6 4.44444E-6 L -3.54167E-6 0.03541 " pathEditMode="relative" rAng="0" ptsTypes="AA">
                                      <p:cBhvr>
                                        <p:cTn id="18" dur="700" spd="-100000" fill="hold"/>
                                        <p:tgtEl>
                                          <p:spTgt spid="8"/>
                                        </p:tgtEl>
                                        <p:attrNameLst>
                                          <p:attrName>ppt_x</p:attrName>
                                          <p:attrName>ppt_y</p:attrName>
                                        </p:attrNameLst>
                                      </p:cBhvr>
                                      <p:rCtr x="0" y="1759"/>
                                    </p:animMotion>
                                  </p:childTnLst>
                                </p:cTn>
                              </p:par>
                              <p:par>
                                <p:cTn id="19" presetID="10" presetClass="entr" presetSubtype="0" fill="hold" nodeType="withEffect">
                                  <p:stCondLst>
                                    <p:cond delay="2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42" presetClass="path" presetSubtype="0" decel="100000" fill="hold" nodeType="withEffect">
                                  <p:stCondLst>
                                    <p:cond delay="200"/>
                                  </p:stCondLst>
                                  <p:childTnLst>
                                    <p:animMotion origin="layout" path="M -3.54167E-6 -1.11111E-6 L -3.54167E-6 0.03542 " pathEditMode="relative" rAng="0" ptsTypes="AA">
                                      <p:cBhvr>
                                        <p:cTn id="23" dur="700" spd="-100000" fill="hold"/>
                                        <p:tgtEl>
                                          <p:spTgt spid="9"/>
                                        </p:tgtEl>
                                        <p:attrNameLst>
                                          <p:attrName>ppt_x</p:attrName>
                                          <p:attrName>ppt_y</p:attrName>
                                        </p:attrNameLst>
                                      </p:cBhvr>
                                      <p:rCtr x="0" y="1759"/>
                                    </p:animMotion>
                                  </p:childTnLst>
                                </p:cTn>
                              </p:par>
                              <p:par>
                                <p:cTn id="24" presetID="10" presetClass="entr" presetSubtype="0" fill="hold" nodeType="withEffect">
                                  <p:stCondLst>
                                    <p:cond delay="30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42" presetClass="path" presetSubtype="0" decel="100000" fill="hold" nodeType="withEffect">
                                  <p:stCondLst>
                                    <p:cond delay="300"/>
                                  </p:stCondLst>
                                  <p:childTnLst>
                                    <p:animMotion origin="layout" path="M -3.54167E-6 3.33333E-6 L -3.54167E-6 0.03541 " pathEditMode="relative" rAng="0" ptsTypes="AA">
                                      <p:cBhvr>
                                        <p:cTn id="28" dur="700" spd="-100000" fill="hold"/>
                                        <p:tgtEl>
                                          <p:spTgt spid="10"/>
                                        </p:tgtEl>
                                        <p:attrNameLst>
                                          <p:attrName>ppt_x</p:attrName>
                                          <p:attrName>ppt_y</p:attrName>
                                        </p:attrNameLst>
                                      </p:cBhvr>
                                      <p:rCtr x="0" y="1759"/>
                                    </p:animMotion>
                                  </p:childTnLst>
                                </p:cTn>
                              </p:par>
                              <p:par>
                                <p:cTn id="29" presetID="10" presetClass="entr" presetSubtype="0" fill="hold" nodeType="withEffect">
                                  <p:stCondLst>
                                    <p:cond delay="40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42" presetClass="path" presetSubtype="0" decel="100000" fill="hold" nodeType="withEffect">
                                  <p:stCondLst>
                                    <p:cond delay="400"/>
                                  </p:stCondLst>
                                  <p:childTnLst>
                                    <p:animMotion origin="layout" path="M -3.54167E-6 -3.7037E-6 L -3.54167E-6 0.03542 " pathEditMode="relative" rAng="0" ptsTypes="AA">
                                      <p:cBhvr>
                                        <p:cTn id="33" dur="700" spd="-100000" fill="hold"/>
                                        <p:tgtEl>
                                          <p:spTgt spid="11"/>
                                        </p:tgtEl>
                                        <p:attrNameLst>
                                          <p:attrName>ppt_x</p:attrName>
                                          <p:attrName>ppt_y</p:attrName>
                                        </p:attrNameLst>
                                      </p:cBhvr>
                                      <p:rCtr x="0" y="1759"/>
                                    </p:animMotion>
                                  </p:childTnLst>
                                </p:cTn>
                              </p:par>
                              <p:par>
                                <p:cTn id="34" presetID="10" presetClass="entr" presetSubtype="0" fill="hold" nodeType="withEffect">
                                  <p:stCondLst>
                                    <p:cond delay="50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42" presetClass="path" presetSubtype="0" decel="100000" fill="hold" nodeType="withEffect">
                                  <p:stCondLst>
                                    <p:cond delay="500"/>
                                  </p:stCondLst>
                                  <p:childTnLst>
                                    <p:animMotion origin="layout" path="M -3.54167E-6 7.40741E-7 L -3.54167E-6 0.03542 " pathEditMode="relative" rAng="0" ptsTypes="AA">
                                      <p:cBhvr>
                                        <p:cTn id="38" dur="700" spd="-100000" fill="hold"/>
                                        <p:tgtEl>
                                          <p:spTgt spid="12"/>
                                        </p:tgtEl>
                                        <p:attrNameLst>
                                          <p:attrName>ppt_x</p:attrName>
                                          <p:attrName>ppt_y</p:attrName>
                                        </p:attrNameLst>
                                      </p:cBhvr>
                                      <p:rCtr x="0" y="1759"/>
                                    </p:animMotion>
                                  </p:childTnLst>
                                </p:cTn>
                              </p:par>
                              <p:par>
                                <p:cTn id="39" presetID="10" presetClass="entr" presetSubtype="0" fill="hold" nodeType="withEffect">
                                  <p:stCondLst>
                                    <p:cond delay="60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par>
                                <p:cTn id="42" presetID="42" presetClass="path" presetSubtype="0" decel="100000" fill="hold" nodeType="withEffect">
                                  <p:stCondLst>
                                    <p:cond delay="600"/>
                                  </p:stCondLst>
                                  <p:childTnLst>
                                    <p:animMotion origin="layout" path="M -3.54167E-6 -4.81481E-6 L -3.54167E-6 0.03542 " pathEditMode="relative" rAng="0" ptsTypes="AA">
                                      <p:cBhvr>
                                        <p:cTn id="43" dur="700" spd="-100000" fill="hold"/>
                                        <p:tgtEl>
                                          <p:spTgt spid="13"/>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32E3C-975E-FFAA-C5CB-CB1D9EDA439C}"/>
            </a:ext>
          </a:extLst>
        </p:cNvPr>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6C0A64A-96FF-7A10-4BC3-C668859378ED}"/>
              </a:ext>
              <a:ext uri="{C183D7F6-B498-43B3-948B-1728B52AA6E4}">
                <adec:decorative xmlns:adec="http://schemas.microsoft.com/office/drawing/2017/decorative" val="1"/>
              </a:ext>
            </a:extLst>
          </p:cNvPr>
          <p:cNvSpPr/>
          <p:nvPr/>
        </p:nvSpPr>
        <p:spPr bwMode="auto">
          <a:xfrm>
            <a:off x="487018" y="1444399"/>
            <a:ext cx="11119766" cy="4688043"/>
          </a:xfrm>
          <a:prstGeom prst="roundRect">
            <a:avLst>
              <a:gd name="adj" fmla="val 3328"/>
            </a:avLst>
          </a:prstGeom>
          <a:noFill/>
          <a:ln>
            <a:noFill/>
            <a:headEnd type="none" w="med" len="med"/>
            <a:tailEnd type="none" w="med" len="med"/>
          </a:ln>
          <a:effectLst>
            <a:outerShdw blurRad="1270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822960" rIns="365760" bIns="457200"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err="1">
              <a:ln>
                <a:noFill/>
              </a:ln>
              <a:solidFill>
                <a:srgbClr val="080808"/>
              </a:solidFill>
              <a:effectLst/>
              <a:uLnTx/>
              <a:uFillTx/>
              <a:latin typeface="Segoe UI Semibold"/>
              <a:ea typeface="+mn-ea"/>
              <a:cs typeface="+mn-cs"/>
            </a:endParaRPr>
          </a:p>
        </p:txBody>
      </p:sp>
      <p:sp>
        <p:nvSpPr>
          <p:cNvPr id="9" name="Rounded Rectangle 64">
            <a:extLst>
              <a:ext uri="{FF2B5EF4-FFF2-40B4-BE49-F238E27FC236}">
                <a16:creationId xmlns:a16="http://schemas.microsoft.com/office/drawing/2014/main" id="{6DD9741E-7DEB-802B-1167-150A1522313C}"/>
              </a:ext>
              <a:ext uri="{C183D7F6-B498-43B3-948B-1728B52AA6E4}">
                <adec:decorative xmlns:adec="http://schemas.microsoft.com/office/drawing/2017/decorative" val="1"/>
              </a:ext>
            </a:extLst>
          </p:cNvPr>
          <p:cNvSpPr/>
          <p:nvPr/>
        </p:nvSpPr>
        <p:spPr bwMode="auto">
          <a:xfrm>
            <a:off x="487017" y="1454738"/>
            <a:ext cx="11133483" cy="4677704"/>
          </a:xfrm>
          <a:prstGeom prst="roundRect">
            <a:avLst>
              <a:gd name="adj" fmla="val 4972"/>
            </a:avLst>
          </a:prstGeom>
          <a:noFill/>
          <a:ln w="19050" cap="rnd">
            <a:gradFill flip="none" rotWithShape="1">
              <a:gsLst>
                <a:gs pos="0">
                  <a:srgbClr val="FF5C39"/>
                </a:gs>
                <a:gs pos="32000">
                  <a:srgbClr val="C03BC4"/>
                </a:gs>
                <a:gs pos="68000">
                  <a:srgbClr val="0078D4"/>
                </a:gs>
                <a:gs pos="100000">
                  <a:srgbClr val="399A91"/>
                </a:gs>
              </a:gsLst>
              <a:lin ang="12600000" scaled="0"/>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674" rtl="0" eaLnBrk="1" fontAlgn="auto" latinLnBrk="0" hangingPunct="1">
              <a:lnSpc>
                <a:spcPct val="100000"/>
              </a:lnSpc>
              <a:spcBef>
                <a:spcPts val="174"/>
              </a:spcBef>
              <a:spcAft>
                <a:spcPts val="0"/>
              </a:spcAft>
              <a:buClrTx/>
              <a:buSzTx/>
              <a:buFontTx/>
              <a:buNone/>
              <a:tabLst/>
              <a:defRPr/>
            </a:pPr>
            <a:endParaRPr kumimoji="0" lang="en-US" sz="2400" b="0" i="0" u="none" strike="noStrike" kern="1200" cap="none" spc="0" normalizeH="0" baseline="0" noProof="0">
              <a:ln>
                <a:noFill/>
              </a:ln>
              <a:gradFill>
                <a:gsLst>
                  <a:gs pos="41958">
                    <a:srgbClr val="FFFFFF"/>
                  </a:gs>
                  <a:gs pos="63000">
                    <a:srgbClr val="FFFFFF"/>
                  </a:gs>
                </a:gsLst>
                <a:lin ang="0" scaled="0"/>
              </a:gradFill>
              <a:effectLst/>
              <a:uLnTx/>
              <a:uFillTx/>
              <a:latin typeface="Segoe UI Variable Display Semib" pitchFamily="2" charset="0"/>
              <a:ea typeface="+mn-ea"/>
              <a:cs typeface="+mn-cs"/>
            </a:endParaRPr>
          </a:p>
        </p:txBody>
      </p:sp>
      <p:sp>
        <p:nvSpPr>
          <p:cNvPr id="2" name="Title 1">
            <a:extLst>
              <a:ext uri="{FF2B5EF4-FFF2-40B4-BE49-F238E27FC236}">
                <a16:creationId xmlns:a16="http://schemas.microsoft.com/office/drawing/2014/main" id="{BFDF9F03-59C4-6C6D-F62B-F6BD061608B4}"/>
              </a:ext>
            </a:extLst>
          </p:cNvPr>
          <p:cNvSpPr>
            <a:spLocks noGrp="1"/>
          </p:cNvSpPr>
          <p:nvPr>
            <p:ph type="title"/>
          </p:nvPr>
        </p:nvSpPr>
        <p:spPr/>
        <p:txBody>
          <a:bodyPr>
            <a:spAutoFit/>
          </a:bodyPr>
          <a:lstStyle/>
          <a:p>
            <a:r>
              <a:rPr lang="en-US" sz="3200">
                <a:cs typeface="Segoe Sans Text"/>
              </a:rPr>
              <a:t>Customer Scenarios Best Suited for </a:t>
            </a:r>
            <a:r>
              <a:rPr lang="en-US" sz="3200" err="1">
                <a:cs typeface="Segoe Sans Text"/>
              </a:rPr>
              <a:t>gpt-oss</a:t>
            </a:r>
            <a:r>
              <a:rPr lang="en-US" sz="3200">
                <a:cs typeface="Segoe Sans Text"/>
              </a:rPr>
              <a:t> Models</a:t>
            </a:r>
            <a:endParaRPr lang="en-US" sz="3200"/>
          </a:p>
        </p:txBody>
      </p:sp>
      <p:sp>
        <p:nvSpPr>
          <p:cNvPr id="3" name="TextBox 2">
            <a:extLst>
              <a:ext uri="{FF2B5EF4-FFF2-40B4-BE49-F238E27FC236}">
                <a16:creationId xmlns:a16="http://schemas.microsoft.com/office/drawing/2014/main" id="{1CD4E88A-F151-4E92-4801-AB671D5DA088}"/>
              </a:ext>
            </a:extLst>
          </p:cNvPr>
          <p:cNvSpPr txBox="1"/>
          <p:nvPr/>
        </p:nvSpPr>
        <p:spPr>
          <a:xfrm>
            <a:off x="1785851" y="1972539"/>
            <a:ext cx="9379526" cy="363176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Aft>
                <a:spcPts val="300"/>
              </a:spcAft>
              <a:defRPr/>
            </a:pPr>
            <a:r>
              <a:rPr lang="en-US" sz="2400">
                <a:solidFill>
                  <a:srgbClr val="FFFFFF"/>
                </a:solidFill>
                <a:latin typeface="Segoe UI"/>
              </a:rPr>
              <a:t>Sovereign or air-gapped deployments </a:t>
            </a:r>
          </a:p>
          <a:p>
            <a:pPr>
              <a:spcAft>
                <a:spcPts val="300"/>
              </a:spcAft>
              <a:defRPr/>
            </a:pPr>
            <a:endParaRPr lang="en-US" sz="2400">
              <a:solidFill>
                <a:srgbClr val="FFFFFF"/>
              </a:solidFill>
              <a:latin typeface="Segoe UI"/>
            </a:endParaRPr>
          </a:p>
          <a:p>
            <a:pPr>
              <a:spcAft>
                <a:spcPts val="300"/>
              </a:spcAft>
              <a:defRPr/>
            </a:pPr>
            <a:r>
              <a:rPr lang="en-US" sz="2400">
                <a:solidFill>
                  <a:srgbClr val="FFFFFF"/>
                </a:solidFill>
                <a:latin typeface="Segoe UI"/>
              </a:rPr>
              <a:t>Customers needing explainability + full control </a:t>
            </a:r>
          </a:p>
          <a:p>
            <a:pPr>
              <a:spcAft>
                <a:spcPts val="300"/>
              </a:spcAft>
              <a:defRPr/>
            </a:pPr>
            <a:endParaRPr lang="en-US" sz="2400">
              <a:solidFill>
                <a:srgbClr val="FFFFFF"/>
              </a:solidFill>
              <a:latin typeface="Segoe UI"/>
            </a:endParaRPr>
          </a:p>
          <a:p>
            <a:pPr>
              <a:spcAft>
                <a:spcPts val="300"/>
              </a:spcAft>
              <a:defRPr/>
            </a:pPr>
            <a:r>
              <a:rPr lang="en-US" sz="2400">
                <a:solidFill>
                  <a:srgbClr val="FFFFFF"/>
                </a:solidFill>
                <a:latin typeface="Segoe UI"/>
              </a:rPr>
              <a:t>High-scale scenarios where usage-based pricing is cost-prohibitive</a:t>
            </a:r>
          </a:p>
          <a:p>
            <a:pPr>
              <a:spcAft>
                <a:spcPts val="300"/>
              </a:spcAft>
              <a:defRPr/>
            </a:pPr>
            <a:endParaRPr lang="en-US" sz="2400">
              <a:solidFill>
                <a:srgbClr val="FFFFFF"/>
              </a:solidFill>
              <a:latin typeface="Segoe UI"/>
            </a:endParaRPr>
          </a:p>
          <a:p>
            <a:pPr>
              <a:spcAft>
                <a:spcPts val="300"/>
              </a:spcAft>
              <a:defRPr/>
            </a:pPr>
            <a:r>
              <a:rPr lang="en-US" sz="2400">
                <a:solidFill>
                  <a:srgbClr val="FFFFFF"/>
                </a:solidFill>
                <a:latin typeface="Segoe UI"/>
              </a:rPr>
              <a:t>ISVs embedding AI into software that ships to customer premises</a:t>
            </a:r>
          </a:p>
          <a:p>
            <a:pPr>
              <a:spcAft>
                <a:spcPts val="300"/>
              </a:spcAft>
              <a:defRPr/>
            </a:pPr>
            <a:endParaRPr lang="en-US" sz="2400">
              <a:solidFill>
                <a:srgbClr val="FFFFFF"/>
              </a:solidFill>
              <a:latin typeface="Segoe UI"/>
            </a:endParaRPr>
          </a:p>
          <a:p>
            <a:pPr>
              <a:spcAft>
                <a:spcPts val="300"/>
              </a:spcAft>
              <a:defRPr/>
            </a:pPr>
            <a:r>
              <a:rPr lang="en-US" sz="2400">
                <a:solidFill>
                  <a:srgbClr val="FFFFFF"/>
                </a:solidFill>
                <a:latin typeface="Segoe UI"/>
              </a:rPr>
              <a:t>Enterprises building domain-specific copilots for internal use </a:t>
            </a:r>
          </a:p>
        </p:txBody>
      </p:sp>
      <p:grpSp>
        <p:nvGrpSpPr>
          <p:cNvPr id="30" name="Group 29">
            <a:extLst>
              <a:ext uri="{FF2B5EF4-FFF2-40B4-BE49-F238E27FC236}">
                <a16:creationId xmlns:a16="http://schemas.microsoft.com/office/drawing/2014/main" id="{16F57571-AABA-057E-89F3-6C6CF1E4B72A}"/>
              </a:ext>
            </a:extLst>
          </p:cNvPr>
          <p:cNvGrpSpPr/>
          <p:nvPr/>
        </p:nvGrpSpPr>
        <p:grpSpPr>
          <a:xfrm>
            <a:off x="1026623" y="1972540"/>
            <a:ext cx="470768" cy="470110"/>
            <a:chOff x="1003176" y="2040391"/>
            <a:chExt cx="392469" cy="391923"/>
          </a:xfrm>
        </p:grpSpPr>
        <p:sp>
          <p:nvSpPr>
            <p:cNvPr id="24" name="Free-form: Shape 23">
              <a:extLst>
                <a:ext uri="{FF2B5EF4-FFF2-40B4-BE49-F238E27FC236}">
                  <a16:creationId xmlns:a16="http://schemas.microsoft.com/office/drawing/2014/main" id="{E1887B9A-BB85-8E04-0915-74D944530F60}"/>
                </a:ext>
              </a:extLst>
            </p:cNvPr>
            <p:cNvSpPr/>
            <p:nvPr/>
          </p:nvSpPr>
          <p:spPr>
            <a:xfrm>
              <a:off x="1201760" y="2134288"/>
              <a:ext cx="100009" cy="100010"/>
            </a:xfrm>
            <a:custGeom>
              <a:avLst/>
              <a:gdLst>
                <a:gd name="connsiteX0" fmla="*/ 14646 w 100009"/>
                <a:gd name="connsiteY0" fmla="*/ 14646 h 100010"/>
                <a:gd name="connsiteX1" fmla="*/ 85364 w 100009"/>
                <a:gd name="connsiteY1" fmla="*/ 14646 h 100010"/>
                <a:gd name="connsiteX2" fmla="*/ 85364 w 100009"/>
                <a:gd name="connsiteY2" fmla="*/ 85365 h 100010"/>
                <a:gd name="connsiteX3" fmla="*/ 14646 w 100009"/>
                <a:gd name="connsiteY3" fmla="*/ 85365 h 100010"/>
                <a:gd name="connsiteX4" fmla="*/ 14646 w 100009"/>
                <a:gd name="connsiteY4" fmla="*/ 14646 h 100010"/>
                <a:gd name="connsiteX5" fmla="*/ 64145 w 100009"/>
                <a:gd name="connsiteY5" fmla="*/ 35846 h 100010"/>
                <a:gd name="connsiteX6" fmla="*/ 35855 w 100009"/>
                <a:gd name="connsiteY6" fmla="*/ 35856 h 100010"/>
                <a:gd name="connsiteX7" fmla="*/ 35865 w 100009"/>
                <a:gd name="connsiteY7" fmla="*/ 64145 h 100010"/>
                <a:gd name="connsiteX8" fmla="*/ 64145 w 100009"/>
                <a:gd name="connsiteY8" fmla="*/ 63654 h 100010"/>
                <a:gd name="connsiteX9" fmla="*/ 64145 w 100009"/>
                <a:gd name="connsiteY9" fmla="*/ 35866 h 10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9" h="100010">
                  <a:moveTo>
                    <a:pt x="14646" y="14646"/>
                  </a:moveTo>
                  <a:cubicBezTo>
                    <a:pt x="34173" y="-4882"/>
                    <a:pt x="65837" y="-4882"/>
                    <a:pt x="85364" y="14646"/>
                  </a:cubicBezTo>
                  <a:cubicBezTo>
                    <a:pt x="104892" y="34175"/>
                    <a:pt x="104892" y="65836"/>
                    <a:pt x="85364" y="85365"/>
                  </a:cubicBezTo>
                  <a:cubicBezTo>
                    <a:pt x="65837" y="104892"/>
                    <a:pt x="34173" y="104892"/>
                    <a:pt x="14646" y="85365"/>
                  </a:cubicBezTo>
                  <a:cubicBezTo>
                    <a:pt x="-4882" y="65836"/>
                    <a:pt x="-4882" y="34175"/>
                    <a:pt x="14646" y="14646"/>
                  </a:cubicBezTo>
                  <a:close/>
                  <a:moveTo>
                    <a:pt x="64145" y="35846"/>
                  </a:moveTo>
                  <a:cubicBezTo>
                    <a:pt x="56331" y="28037"/>
                    <a:pt x="43665" y="28041"/>
                    <a:pt x="35855" y="35856"/>
                  </a:cubicBezTo>
                  <a:cubicBezTo>
                    <a:pt x="28045" y="43670"/>
                    <a:pt x="28051" y="56336"/>
                    <a:pt x="35865" y="64145"/>
                  </a:cubicBezTo>
                  <a:cubicBezTo>
                    <a:pt x="43811" y="71819"/>
                    <a:pt x="56471" y="71599"/>
                    <a:pt x="64145" y="63654"/>
                  </a:cubicBezTo>
                  <a:cubicBezTo>
                    <a:pt x="71631" y="55903"/>
                    <a:pt x="71631" y="43616"/>
                    <a:pt x="64145" y="35866"/>
                  </a:cubicBezTo>
                  <a:close/>
                </a:path>
              </a:pathLst>
            </a:custGeom>
            <a:gradFill flip="none" rotWithShape="1">
              <a:gsLst>
                <a:gs pos="0">
                  <a:schemeClr val="bg2"/>
                </a:gs>
                <a:gs pos="100000">
                  <a:schemeClr val="accent2"/>
                </a:gs>
              </a:gsLst>
              <a:lin ang="2700000" scaled="1"/>
              <a:tileRect/>
            </a:gradFill>
            <a:ln w="63897"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EA9AF93-7800-C389-F86C-73D7AB3CF33A}"/>
                </a:ext>
              </a:extLst>
            </p:cNvPr>
            <p:cNvSpPr/>
            <p:nvPr/>
          </p:nvSpPr>
          <p:spPr>
            <a:xfrm>
              <a:off x="1003176" y="2040391"/>
              <a:ext cx="392469" cy="391923"/>
            </a:xfrm>
            <a:custGeom>
              <a:avLst/>
              <a:gdLst>
                <a:gd name="connsiteX0" fmla="*/ 346047 w 392469"/>
                <a:gd name="connsiteY0" fmla="*/ 10165 h 391923"/>
                <a:gd name="connsiteX1" fmla="*/ 382246 w 392469"/>
                <a:gd name="connsiteY1" fmla="*/ 46364 h 391923"/>
                <a:gd name="connsiteX2" fmla="*/ 386386 w 392469"/>
                <a:gd name="connsiteY2" fmla="*/ 59664 h 391923"/>
                <a:gd name="connsiteX3" fmla="*/ 352927 w 392469"/>
                <a:gd name="connsiteY3" fmla="*/ 195181 h 391923"/>
                <a:gd name="connsiteX4" fmla="*/ 332967 w 392469"/>
                <a:gd name="connsiteY4" fmla="*/ 215141 h 391923"/>
                <a:gd name="connsiteX5" fmla="*/ 326407 w 392469"/>
                <a:gd name="connsiteY5" fmla="*/ 306499 h 391923"/>
                <a:gd name="connsiteX6" fmla="*/ 301568 w 392469"/>
                <a:gd name="connsiteY6" fmla="*/ 331338 h 391923"/>
                <a:gd name="connsiteX7" fmla="*/ 280368 w 392469"/>
                <a:gd name="connsiteY7" fmla="*/ 331338 h 391923"/>
                <a:gd name="connsiteX8" fmla="*/ 248569 w 392469"/>
                <a:gd name="connsiteY8" fmla="*/ 299539 h 391923"/>
                <a:gd name="connsiteX9" fmla="*/ 245029 w 392469"/>
                <a:gd name="connsiteY9" fmla="*/ 303079 h 391923"/>
                <a:gd name="connsiteX10" fmla="*/ 195532 w 392469"/>
                <a:gd name="connsiteY10" fmla="*/ 303081 h 391923"/>
                <a:gd name="connsiteX11" fmla="*/ 195530 w 392469"/>
                <a:gd name="connsiteY11" fmla="*/ 303079 h 391923"/>
                <a:gd name="connsiteX12" fmla="*/ 185790 w 392469"/>
                <a:gd name="connsiteY12" fmla="*/ 293339 h 391923"/>
                <a:gd name="connsiteX13" fmla="*/ 169571 w 392469"/>
                <a:gd name="connsiteY13" fmla="*/ 321139 h 391923"/>
                <a:gd name="connsiteX14" fmla="*/ 149058 w 392469"/>
                <a:gd name="connsiteY14" fmla="*/ 326545 h 391923"/>
                <a:gd name="connsiteX15" fmla="*/ 146011 w 392469"/>
                <a:gd name="connsiteY15" fmla="*/ 324199 h 391923"/>
                <a:gd name="connsiteX16" fmla="*/ 68213 w 392469"/>
                <a:gd name="connsiteY16" fmla="*/ 246420 h 391923"/>
                <a:gd name="connsiteX17" fmla="*/ 68222 w 392469"/>
                <a:gd name="connsiteY17" fmla="*/ 225207 h 391923"/>
                <a:gd name="connsiteX18" fmla="*/ 71133 w 392469"/>
                <a:gd name="connsiteY18" fmla="*/ 222941 h 391923"/>
                <a:gd name="connsiteX19" fmla="*/ 98812 w 392469"/>
                <a:gd name="connsiteY19" fmla="*/ 206361 h 391923"/>
                <a:gd name="connsiteX20" fmla="*/ 89412 w 392469"/>
                <a:gd name="connsiteY20" fmla="*/ 196961 h 391923"/>
                <a:gd name="connsiteX21" fmla="*/ 89410 w 392469"/>
                <a:gd name="connsiteY21" fmla="*/ 147465 h 391923"/>
                <a:gd name="connsiteX22" fmla="*/ 89412 w 392469"/>
                <a:gd name="connsiteY22" fmla="*/ 147462 h 391923"/>
                <a:gd name="connsiteX23" fmla="*/ 93012 w 392469"/>
                <a:gd name="connsiteY23" fmla="*/ 143862 h 391923"/>
                <a:gd name="connsiteX24" fmla="*/ 61173 w 392469"/>
                <a:gd name="connsiteY24" fmla="*/ 112063 h 391923"/>
                <a:gd name="connsiteX25" fmla="*/ 61166 w 392469"/>
                <a:gd name="connsiteY25" fmla="*/ 90850 h 391923"/>
                <a:gd name="connsiteX26" fmla="*/ 61173 w 392469"/>
                <a:gd name="connsiteY26" fmla="*/ 90843 h 391923"/>
                <a:gd name="connsiteX27" fmla="*/ 86032 w 392469"/>
                <a:gd name="connsiteY27" fmla="*/ 65984 h 391923"/>
                <a:gd name="connsiteX28" fmla="*/ 177410 w 392469"/>
                <a:gd name="connsiteY28" fmla="*/ 59444 h 391923"/>
                <a:gd name="connsiteX29" fmla="*/ 197330 w 392469"/>
                <a:gd name="connsiteY29" fmla="*/ 39544 h 391923"/>
                <a:gd name="connsiteX30" fmla="*/ 332787 w 392469"/>
                <a:gd name="connsiteY30" fmla="*/ 6065 h 391923"/>
                <a:gd name="connsiteX31" fmla="*/ 346047 w 392469"/>
                <a:gd name="connsiteY31" fmla="*/ 10165 h 391923"/>
                <a:gd name="connsiteX32" fmla="*/ 353607 w 392469"/>
                <a:gd name="connsiteY32" fmla="*/ 55284 h 391923"/>
                <a:gd name="connsiteX33" fmla="*/ 337147 w 392469"/>
                <a:gd name="connsiteY33" fmla="*/ 38824 h 391923"/>
                <a:gd name="connsiteX34" fmla="*/ 323907 w 392469"/>
                <a:gd name="connsiteY34" fmla="*/ 34725 h 391923"/>
                <a:gd name="connsiteX35" fmla="*/ 218530 w 392469"/>
                <a:gd name="connsiteY35" fmla="*/ 60744 h 391923"/>
                <a:gd name="connsiteX36" fmla="*/ 110612 w 392469"/>
                <a:gd name="connsiteY36" fmla="*/ 168682 h 391923"/>
                <a:gd name="connsiteX37" fmla="*/ 110612 w 392469"/>
                <a:gd name="connsiteY37" fmla="*/ 175742 h 391923"/>
                <a:gd name="connsiteX38" fmla="*/ 216750 w 392469"/>
                <a:gd name="connsiteY38" fmla="*/ 281879 h 391923"/>
                <a:gd name="connsiteX39" fmla="*/ 223810 w 392469"/>
                <a:gd name="connsiteY39" fmla="*/ 281879 h 391923"/>
                <a:gd name="connsiteX40" fmla="*/ 331727 w 392469"/>
                <a:gd name="connsiteY40" fmla="*/ 173982 h 391923"/>
                <a:gd name="connsiteX41" fmla="*/ 357727 w 392469"/>
                <a:gd name="connsiteY41" fmla="*/ 68584 h 391923"/>
                <a:gd name="connsiteX42" fmla="*/ 353607 w 392469"/>
                <a:gd name="connsiteY42" fmla="*/ 55284 h 391923"/>
                <a:gd name="connsiteX43" fmla="*/ 85892 w 392469"/>
                <a:gd name="connsiteY43" fmla="*/ 327818 h 391923"/>
                <a:gd name="connsiteX44" fmla="*/ 85534 w 392469"/>
                <a:gd name="connsiteY44" fmla="*/ 306609 h 391923"/>
                <a:gd name="connsiteX45" fmla="*/ 64693 w 392469"/>
                <a:gd name="connsiteY45" fmla="*/ 306599 h 391923"/>
                <a:gd name="connsiteX46" fmla="*/ 15174 w 392469"/>
                <a:gd name="connsiteY46" fmla="*/ 356098 h 391923"/>
                <a:gd name="connsiteX47" fmla="*/ 15552 w 392469"/>
                <a:gd name="connsiteY47" fmla="*/ 377307 h 391923"/>
                <a:gd name="connsiteX48" fmla="*/ 36393 w 392469"/>
                <a:gd name="connsiteY48" fmla="*/ 377297 h 391923"/>
                <a:gd name="connsiteX49" fmla="*/ 85892 w 392469"/>
                <a:gd name="connsiteY49" fmla="*/ 327818 h 391923"/>
                <a:gd name="connsiteX50" fmla="*/ 46993 w 392469"/>
                <a:gd name="connsiteY50" fmla="*/ 267720 h 391923"/>
                <a:gd name="connsiteX51" fmla="*/ 46993 w 392469"/>
                <a:gd name="connsiteY51" fmla="*/ 288919 h 391923"/>
                <a:gd name="connsiteX52" fmla="*/ 25794 w 392469"/>
                <a:gd name="connsiteY52" fmla="*/ 310119 h 391923"/>
                <a:gd name="connsiteX53" fmla="*/ 4584 w 392469"/>
                <a:gd name="connsiteY53" fmla="*/ 310497 h 391923"/>
                <a:gd name="connsiteX54" fmla="*/ 4206 w 392469"/>
                <a:gd name="connsiteY54" fmla="*/ 289287 h 391923"/>
                <a:gd name="connsiteX55" fmla="*/ 4574 w 392469"/>
                <a:gd name="connsiteY55" fmla="*/ 288919 h 391923"/>
                <a:gd name="connsiteX56" fmla="*/ 25774 w 392469"/>
                <a:gd name="connsiteY56" fmla="*/ 267720 h 391923"/>
                <a:gd name="connsiteX57" fmla="*/ 46986 w 392469"/>
                <a:gd name="connsiteY57" fmla="*/ 267714 h 391923"/>
                <a:gd name="connsiteX58" fmla="*/ 46993 w 392469"/>
                <a:gd name="connsiteY58" fmla="*/ 267720 h 391923"/>
                <a:gd name="connsiteX59" fmla="*/ 124732 w 392469"/>
                <a:gd name="connsiteY59" fmla="*/ 366738 h 391923"/>
                <a:gd name="connsiteX60" fmla="*/ 125480 w 392469"/>
                <a:gd name="connsiteY60" fmla="*/ 345538 h 391923"/>
                <a:gd name="connsiteX61" fmla="*/ 104280 w 392469"/>
                <a:gd name="connsiteY61" fmla="*/ 344790 h 391923"/>
                <a:gd name="connsiteX62" fmla="*/ 103532 w 392469"/>
                <a:gd name="connsiteY62" fmla="*/ 345538 h 391923"/>
                <a:gd name="connsiteX63" fmla="*/ 82352 w 392469"/>
                <a:gd name="connsiteY63" fmla="*/ 366698 h 391923"/>
                <a:gd name="connsiteX64" fmla="*/ 83101 w 392469"/>
                <a:gd name="connsiteY64" fmla="*/ 387897 h 391923"/>
                <a:gd name="connsiteX65" fmla="*/ 103552 w 392469"/>
                <a:gd name="connsiteY65" fmla="*/ 387897 h 391923"/>
                <a:gd name="connsiteX66" fmla="*/ 124752 w 392469"/>
                <a:gd name="connsiteY66" fmla="*/ 366738 h 391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92469" h="391923">
                  <a:moveTo>
                    <a:pt x="346047" y="10165"/>
                  </a:moveTo>
                  <a:cubicBezTo>
                    <a:pt x="363337" y="15538"/>
                    <a:pt x="376874" y="29075"/>
                    <a:pt x="382246" y="46364"/>
                  </a:cubicBezTo>
                  <a:lnTo>
                    <a:pt x="386386" y="59664"/>
                  </a:lnTo>
                  <a:cubicBezTo>
                    <a:pt x="401264" y="107545"/>
                    <a:pt x="388380" y="159728"/>
                    <a:pt x="352927" y="195181"/>
                  </a:cubicBezTo>
                  <a:lnTo>
                    <a:pt x="332967" y="215141"/>
                  </a:lnTo>
                  <a:cubicBezTo>
                    <a:pt x="353799" y="242988"/>
                    <a:pt x="351005" y="281913"/>
                    <a:pt x="326407" y="306499"/>
                  </a:cubicBezTo>
                  <a:lnTo>
                    <a:pt x="301568" y="331338"/>
                  </a:lnTo>
                  <a:cubicBezTo>
                    <a:pt x="295712" y="337188"/>
                    <a:pt x="286224" y="337188"/>
                    <a:pt x="280368" y="331338"/>
                  </a:cubicBezTo>
                  <a:lnTo>
                    <a:pt x="248569" y="299539"/>
                  </a:lnTo>
                  <a:lnTo>
                    <a:pt x="245029" y="303079"/>
                  </a:lnTo>
                  <a:cubicBezTo>
                    <a:pt x="231361" y="316749"/>
                    <a:pt x="209202" y="316749"/>
                    <a:pt x="195532" y="303081"/>
                  </a:cubicBezTo>
                  <a:cubicBezTo>
                    <a:pt x="195532" y="303081"/>
                    <a:pt x="195530" y="303079"/>
                    <a:pt x="195530" y="303079"/>
                  </a:cubicBezTo>
                  <a:lnTo>
                    <a:pt x="185790" y="293339"/>
                  </a:lnTo>
                  <a:lnTo>
                    <a:pt x="169571" y="321139"/>
                  </a:lnTo>
                  <a:cubicBezTo>
                    <a:pt x="165399" y="328296"/>
                    <a:pt x="156215" y="330716"/>
                    <a:pt x="149058" y="326545"/>
                  </a:cubicBezTo>
                  <a:cubicBezTo>
                    <a:pt x="147946" y="325897"/>
                    <a:pt x="146922" y="325109"/>
                    <a:pt x="146011" y="324199"/>
                  </a:cubicBezTo>
                  <a:lnTo>
                    <a:pt x="68213" y="246420"/>
                  </a:lnTo>
                  <a:cubicBezTo>
                    <a:pt x="62358" y="240560"/>
                    <a:pt x="62362" y="231062"/>
                    <a:pt x="68222" y="225207"/>
                  </a:cubicBezTo>
                  <a:cubicBezTo>
                    <a:pt x="69095" y="224335"/>
                    <a:pt x="70073" y="223573"/>
                    <a:pt x="71133" y="222941"/>
                  </a:cubicBezTo>
                  <a:lnTo>
                    <a:pt x="98812" y="206361"/>
                  </a:lnTo>
                  <a:lnTo>
                    <a:pt x="89412" y="196961"/>
                  </a:lnTo>
                  <a:cubicBezTo>
                    <a:pt x="75744" y="183293"/>
                    <a:pt x="75742" y="161134"/>
                    <a:pt x="89410" y="147465"/>
                  </a:cubicBezTo>
                  <a:cubicBezTo>
                    <a:pt x="89411" y="147464"/>
                    <a:pt x="89412" y="147463"/>
                    <a:pt x="89412" y="147462"/>
                  </a:cubicBezTo>
                  <a:lnTo>
                    <a:pt x="93012" y="143862"/>
                  </a:lnTo>
                  <a:lnTo>
                    <a:pt x="61173" y="112063"/>
                  </a:lnTo>
                  <a:cubicBezTo>
                    <a:pt x="55313" y="106207"/>
                    <a:pt x="55310" y="96710"/>
                    <a:pt x="61166" y="90850"/>
                  </a:cubicBezTo>
                  <a:cubicBezTo>
                    <a:pt x="61168" y="90848"/>
                    <a:pt x="61171" y="90846"/>
                    <a:pt x="61173" y="90843"/>
                  </a:cubicBezTo>
                  <a:lnTo>
                    <a:pt x="86032" y="65984"/>
                  </a:lnTo>
                  <a:cubicBezTo>
                    <a:pt x="110630" y="41390"/>
                    <a:pt x="149561" y="38604"/>
                    <a:pt x="177410" y="59444"/>
                  </a:cubicBezTo>
                  <a:lnTo>
                    <a:pt x="197330" y="39544"/>
                  </a:lnTo>
                  <a:cubicBezTo>
                    <a:pt x="232767" y="4106"/>
                    <a:pt x="284920" y="-8784"/>
                    <a:pt x="332787" y="6065"/>
                  </a:cubicBezTo>
                  <a:lnTo>
                    <a:pt x="346047" y="10165"/>
                  </a:lnTo>
                  <a:close/>
                  <a:moveTo>
                    <a:pt x="353607" y="55284"/>
                  </a:moveTo>
                  <a:cubicBezTo>
                    <a:pt x="351165" y="47422"/>
                    <a:pt x="345009" y="41266"/>
                    <a:pt x="337147" y="38824"/>
                  </a:cubicBezTo>
                  <a:lnTo>
                    <a:pt x="323907" y="34725"/>
                  </a:lnTo>
                  <a:cubicBezTo>
                    <a:pt x="286674" y="23161"/>
                    <a:pt x="246101" y="33180"/>
                    <a:pt x="218530" y="60744"/>
                  </a:cubicBezTo>
                  <a:lnTo>
                    <a:pt x="110612" y="168682"/>
                  </a:lnTo>
                  <a:cubicBezTo>
                    <a:pt x="108667" y="170634"/>
                    <a:pt x="108667" y="173790"/>
                    <a:pt x="110612" y="175742"/>
                  </a:cubicBezTo>
                  <a:lnTo>
                    <a:pt x="216750" y="281879"/>
                  </a:lnTo>
                  <a:cubicBezTo>
                    <a:pt x="218702" y="283825"/>
                    <a:pt x="221858" y="283825"/>
                    <a:pt x="223810" y="281879"/>
                  </a:cubicBezTo>
                  <a:lnTo>
                    <a:pt x="331727" y="173982"/>
                  </a:lnTo>
                  <a:cubicBezTo>
                    <a:pt x="359293" y="146402"/>
                    <a:pt x="369302" y="105819"/>
                    <a:pt x="357727" y="68584"/>
                  </a:cubicBezTo>
                  <a:lnTo>
                    <a:pt x="353607" y="55284"/>
                  </a:lnTo>
                  <a:close/>
                  <a:moveTo>
                    <a:pt x="85892" y="327818"/>
                  </a:moveTo>
                  <a:cubicBezTo>
                    <a:pt x="91650" y="321863"/>
                    <a:pt x="91490" y="312367"/>
                    <a:pt x="85534" y="306609"/>
                  </a:cubicBezTo>
                  <a:cubicBezTo>
                    <a:pt x="79724" y="300991"/>
                    <a:pt x="70508" y="300987"/>
                    <a:pt x="64693" y="306599"/>
                  </a:cubicBezTo>
                  <a:lnTo>
                    <a:pt x="15174" y="356098"/>
                  </a:lnTo>
                  <a:cubicBezTo>
                    <a:pt x="9422" y="362060"/>
                    <a:pt x="9591" y="371556"/>
                    <a:pt x="15552" y="377307"/>
                  </a:cubicBezTo>
                  <a:cubicBezTo>
                    <a:pt x="21368" y="382919"/>
                    <a:pt x="30583" y="382915"/>
                    <a:pt x="36393" y="377297"/>
                  </a:cubicBezTo>
                  <a:lnTo>
                    <a:pt x="85892" y="327818"/>
                  </a:lnTo>
                  <a:close/>
                  <a:moveTo>
                    <a:pt x="46993" y="267720"/>
                  </a:moveTo>
                  <a:cubicBezTo>
                    <a:pt x="52842" y="273576"/>
                    <a:pt x="52842" y="283063"/>
                    <a:pt x="46993" y="288919"/>
                  </a:cubicBezTo>
                  <a:lnTo>
                    <a:pt x="25794" y="310119"/>
                  </a:lnTo>
                  <a:cubicBezTo>
                    <a:pt x="20041" y="316081"/>
                    <a:pt x="10546" y="316249"/>
                    <a:pt x="4584" y="310497"/>
                  </a:cubicBezTo>
                  <a:cubicBezTo>
                    <a:pt x="-1377" y="304745"/>
                    <a:pt x="-1547" y="295249"/>
                    <a:pt x="4206" y="289287"/>
                  </a:cubicBezTo>
                  <a:cubicBezTo>
                    <a:pt x="4326" y="289163"/>
                    <a:pt x="4449" y="289039"/>
                    <a:pt x="4574" y="288919"/>
                  </a:cubicBezTo>
                  <a:lnTo>
                    <a:pt x="25774" y="267720"/>
                  </a:lnTo>
                  <a:cubicBezTo>
                    <a:pt x="31630" y="261860"/>
                    <a:pt x="41127" y="261858"/>
                    <a:pt x="46986" y="267714"/>
                  </a:cubicBezTo>
                  <a:cubicBezTo>
                    <a:pt x="46989" y="267716"/>
                    <a:pt x="46991" y="267718"/>
                    <a:pt x="46993" y="267720"/>
                  </a:cubicBezTo>
                  <a:close/>
                  <a:moveTo>
                    <a:pt x="124732" y="366738"/>
                  </a:moveTo>
                  <a:cubicBezTo>
                    <a:pt x="130792" y="361090"/>
                    <a:pt x="131127" y="351598"/>
                    <a:pt x="125480" y="345538"/>
                  </a:cubicBezTo>
                  <a:cubicBezTo>
                    <a:pt x="119832" y="339478"/>
                    <a:pt x="110341" y="339142"/>
                    <a:pt x="104280" y="344790"/>
                  </a:cubicBezTo>
                  <a:cubicBezTo>
                    <a:pt x="104022" y="345030"/>
                    <a:pt x="103773" y="345280"/>
                    <a:pt x="103532" y="345538"/>
                  </a:cubicBezTo>
                  <a:lnTo>
                    <a:pt x="82352" y="366698"/>
                  </a:lnTo>
                  <a:cubicBezTo>
                    <a:pt x="76705" y="372758"/>
                    <a:pt x="77040" y="382249"/>
                    <a:pt x="83101" y="387897"/>
                  </a:cubicBezTo>
                  <a:cubicBezTo>
                    <a:pt x="88861" y="393265"/>
                    <a:pt x="97792" y="393265"/>
                    <a:pt x="103552" y="387897"/>
                  </a:cubicBezTo>
                  <a:lnTo>
                    <a:pt x="124752" y="366738"/>
                  </a:lnTo>
                  <a:close/>
                </a:path>
              </a:pathLst>
            </a:custGeom>
            <a:gradFill flip="none" rotWithShape="1">
              <a:gsLst>
                <a:gs pos="0">
                  <a:schemeClr val="bg2"/>
                </a:gs>
                <a:gs pos="100000">
                  <a:schemeClr val="accent2"/>
                </a:gs>
              </a:gsLst>
              <a:lin ang="2700000" scaled="1"/>
              <a:tileRect/>
            </a:gradFill>
            <a:ln w="63897" cap="flat">
              <a:noFill/>
              <a:prstDash val="solid"/>
              <a:miter/>
            </a:ln>
          </p:spPr>
          <p:txBody>
            <a:bodyPr rtlCol="0" anchor="ctr"/>
            <a:lstStyle/>
            <a:p>
              <a:endParaRPr lang="en-GB"/>
            </a:p>
          </p:txBody>
        </p:sp>
      </p:grpSp>
      <p:sp>
        <p:nvSpPr>
          <p:cNvPr id="26" name="Graphic 12">
            <a:extLst>
              <a:ext uri="{FF2B5EF4-FFF2-40B4-BE49-F238E27FC236}">
                <a16:creationId xmlns:a16="http://schemas.microsoft.com/office/drawing/2014/main" id="{253B1273-F5DF-4628-1DA3-B8D135A160BE}"/>
              </a:ext>
            </a:extLst>
          </p:cNvPr>
          <p:cNvSpPr/>
          <p:nvPr/>
        </p:nvSpPr>
        <p:spPr>
          <a:xfrm>
            <a:off x="1057820" y="2792474"/>
            <a:ext cx="408374" cy="404586"/>
          </a:xfrm>
          <a:custGeom>
            <a:avLst/>
            <a:gdLst>
              <a:gd name="connsiteX0" fmla="*/ 163554 w 340453"/>
              <a:gd name="connsiteY0" fmla="*/ 0 h 337297"/>
              <a:gd name="connsiteX1" fmla="*/ 327108 w 340453"/>
              <a:gd name="connsiteY1" fmla="*/ 163554 h 337297"/>
              <a:gd name="connsiteX2" fmla="*/ 326618 w 340453"/>
              <a:gd name="connsiteY2" fmla="*/ 176311 h 337297"/>
              <a:gd name="connsiteX3" fmla="*/ 176312 w 340453"/>
              <a:gd name="connsiteY3" fmla="*/ 179738 h 337297"/>
              <a:gd name="connsiteX4" fmla="*/ 176312 w 340453"/>
              <a:gd name="connsiteY4" fmla="*/ 326618 h 337297"/>
              <a:gd name="connsiteX5" fmla="*/ 87583 w 340453"/>
              <a:gd name="connsiteY5" fmla="*/ 308430 h 337297"/>
              <a:gd name="connsiteX6" fmla="*/ 17419 w 340453"/>
              <a:gd name="connsiteY6" fmla="*/ 326699 h 337297"/>
              <a:gd name="connsiteX7" fmla="*/ 491 w 340453"/>
              <a:gd name="connsiteY7" fmla="*/ 316700 h 337297"/>
              <a:gd name="connsiteX8" fmla="*/ 491 w 340453"/>
              <a:gd name="connsiteY8" fmla="*/ 309772 h 337297"/>
              <a:gd name="connsiteX9" fmla="*/ 18743 w 340453"/>
              <a:gd name="connsiteY9" fmla="*/ 239623 h 337297"/>
              <a:gd name="connsiteX10" fmla="*/ 0 w 340453"/>
              <a:gd name="connsiteY10" fmla="*/ 163554 h 337297"/>
              <a:gd name="connsiteX11" fmla="*/ 163554 w 340453"/>
              <a:gd name="connsiteY11" fmla="*/ 0 h 337297"/>
              <a:gd name="connsiteX12" fmla="*/ 200812 w 340453"/>
              <a:gd name="connsiteY12" fmla="*/ 195872 h 337297"/>
              <a:gd name="connsiteX13" fmla="*/ 178454 w 340453"/>
              <a:gd name="connsiteY13" fmla="*/ 236372 h 337297"/>
              <a:gd name="connsiteX14" fmla="*/ 177244 w 340453"/>
              <a:gd name="connsiteY14" fmla="*/ 236696 h 337297"/>
              <a:gd name="connsiteX15" fmla="*/ 167692 w 340453"/>
              <a:gd name="connsiteY15" fmla="*/ 239051 h 337297"/>
              <a:gd name="connsiteX16" fmla="*/ 167790 w 340453"/>
              <a:gd name="connsiteY16" fmla="*/ 268605 h 337297"/>
              <a:gd name="connsiteX17" fmla="*/ 176622 w 340453"/>
              <a:gd name="connsiteY17" fmla="*/ 270731 h 337297"/>
              <a:gd name="connsiteX18" fmla="*/ 200763 w 340453"/>
              <a:gd name="connsiteY18" fmla="*/ 310192 h 337297"/>
              <a:gd name="connsiteX19" fmla="*/ 200338 w 340453"/>
              <a:gd name="connsiteY19" fmla="*/ 311783 h 337297"/>
              <a:gd name="connsiteX20" fmla="*/ 197279 w 340453"/>
              <a:gd name="connsiteY20" fmla="*/ 322120 h 337297"/>
              <a:gd name="connsiteX21" fmla="*/ 221551 w 340453"/>
              <a:gd name="connsiteY21" fmla="*/ 337200 h 337297"/>
              <a:gd name="connsiteX22" fmla="*/ 229630 w 340453"/>
              <a:gd name="connsiteY22" fmla="*/ 328695 h 337297"/>
              <a:gd name="connsiteX23" fmla="*/ 275875 w 340453"/>
              <a:gd name="connsiteY23" fmla="*/ 327542 h 337297"/>
              <a:gd name="connsiteX24" fmla="*/ 277045 w 340453"/>
              <a:gd name="connsiteY24" fmla="*/ 328711 h 337297"/>
              <a:gd name="connsiteX25" fmla="*/ 285190 w 340453"/>
              <a:gd name="connsiteY25" fmla="*/ 337298 h 337297"/>
              <a:gd name="connsiteX26" fmla="*/ 309445 w 340453"/>
              <a:gd name="connsiteY26" fmla="*/ 322365 h 337297"/>
              <a:gd name="connsiteX27" fmla="*/ 306206 w 340453"/>
              <a:gd name="connsiteY27" fmla="*/ 311145 h 337297"/>
              <a:gd name="connsiteX28" fmla="*/ 328564 w 340453"/>
              <a:gd name="connsiteY28" fmla="*/ 270646 h 337297"/>
              <a:gd name="connsiteX29" fmla="*/ 329774 w 340453"/>
              <a:gd name="connsiteY29" fmla="*/ 270322 h 337297"/>
              <a:gd name="connsiteX30" fmla="*/ 339326 w 340453"/>
              <a:gd name="connsiteY30" fmla="*/ 267967 h 337297"/>
              <a:gd name="connsiteX31" fmla="*/ 339228 w 340453"/>
              <a:gd name="connsiteY31" fmla="*/ 238397 h 337297"/>
              <a:gd name="connsiteX32" fmla="*/ 330396 w 340453"/>
              <a:gd name="connsiteY32" fmla="*/ 236270 h 337297"/>
              <a:gd name="connsiteX33" fmla="*/ 306255 w 340453"/>
              <a:gd name="connsiteY33" fmla="*/ 196810 h 337297"/>
              <a:gd name="connsiteX34" fmla="*/ 306681 w 340453"/>
              <a:gd name="connsiteY34" fmla="*/ 195218 h 337297"/>
              <a:gd name="connsiteX35" fmla="*/ 309739 w 340453"/>
              <a:gd name="connsiteY35" fmla="*/ 184914 h 337297"/>
              <a:gd name="connsiteX36" fmla="*/ 285468 w 340453"/>
              <a:gd name="connsiteY36" fmla="*/ 169835 h 337297"/>
              <a:gd name="connsiteX37" fmla="*/ 277404 w 340453"/>
              <a:gd name="connsiteY37" fmla="*/ 178307 h 337297"/>
              <a:gd name="connsiteX38" fmla="*/ 231159 w 340453"/>
              <a:gd name="connsiteY38" fmla="*/ 179493 h 337297"/>
              <a:gd name="connsiteX39" fmla="*/ 229974 w 340453"/>
              <a:gd name="connsiteY39" fmla="*/ 178307 h 337297"/>
              <a:gd name="connsiteX40" fmla="*/ 221829 w 340453"/>
              <a:gd name="connsiteY40" fmla="*/ 169720 h 337297"/>
              <a:gd name="connsiteX41" fmla="*/ 197574 w 340453"/>
              <a:gd name="connsiteY41" fmla="*/ 184636 h 337297"/>
              <a:gd name="connsiteX42" fmla="*/ 200812 w 340453"/>
              <a:gd name="connsiteY42" fmla="*/ 195872 h 337297"/>
              <a:gd name="connsiteX43" fmla="*/ 253509 w 340453"/>
              <a:gd name="connsiteY43" fmla="*/ 228976 h 337297"/>
              <a:gd name="connsiteX44" fmla="*/ 277224 w 340453"/>
              <a:gd name="connsiteY44" fmla="*/ 253509 h 337297"/>
              <a:gd name="connsiteX45" fmla="*/ 253509 w 340453"/>
              <a:gd name="connsiteY45" fmla="*/ 278042 h 337297"/>
              <a:gd name="connsiteX46" fmla="*/ 229794 w 340453"/>
              <a:gd name="connsiteY46" fmla="*/ 253509 h 337297"/>
              <a:gd name="connsiteX47" fmla="*/ 253509 w 340453"/>
              <a:gd name="connsiteY47" fmla="*/ 228976 h 337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40453" h="337297">
                <a:moveTo>
                  <a:pt x="163554" y="0"/>
                </a:moveTo>
                <a:cubicBezTo>
                  <a:pt x="253885" y="0"/>
                  <a:pt x="327108" y="73223"/>
                  <a:pt x="327108" y="163554"/>
                </a:cubicBezTo>
                <a:cubicBezTo>
                  <a:pt x="327108" y="167856"/>
                  <a:pt x="326945" y="172108"/>
                  <a:pt x="326618" y="176311"/>
                </a:cubicBezTo>
                <a:cubicBezTo>
                  <a:pt x="284166" y="135752"/>
                  <a:pt x="216871" y="137286"/>
                  <a:pt x="176312" y="179738"/>
                </a:cubicBezTo>
                <a:cubicBezTo>
                  <a:pt x="137054" y="220828"/>
                  <a:pt x="137054" y="285528"/>
                  <a:pt x="176312" y="326618"/>
                </a:cubicBezTo>
                <a:cubicBezTo>
                  <a:pt x="145611" y="329064"/>
                  <a:pt x="114846" y="322758"/>
                  <a:pt x="87583" y="308430"/>
                </a:cubicBezTo>
                <a:lnTo>
                  <a:pt x="17419" y="326699"/>
                </a:lnTo>
                <a:cubicBezTo>
                  <a:pt x="9983" y="328613"/>
                  <a:pt x="2404" y="324137"/>
                  <a:pt x="491" y="316700"/>
                </a:cubicBezTo>
                <a:cubicBezTo>
                  <a:pt x="-94" y="314428"/>
                  <a:pt x="-94" y="312043"/>
                  <a:pt x="491" y="309772"/>
                </a:cubicBezTo>
                <a:lnTo>
                  <a:pt x="18743" y="239623"/>
                </a:lnTo>
                <a:cubicBezTo>
                  <a:pt x="6400" y="216170"/>
                  <a:pt x="-34" y="190058"/>
                  <a:pt x="0" y="163554"/>
                </a:cubicBezTo>
                <a:cubicBezTo>
                  <a:pt x="0" y="73223"/>
                  <a:pt x="73223" y="0"/>
                  <a:pt x="163554" y="0"/>
                </a:cubicBezTo>
                <a:close/>
                <a:moveTo>
                  <a:pt x="200812" y="195872"/>
                </a:moveTo>
                <a:cubicBezTo>
                  <a:pt x="205822" y="213230"/>
                  <a:pt x="195812" y="231362"/>
                  <a:pt x="178454" y="236372"/>
                </a:cubicBezTo>
                <a:cubicBezTo>
                  <a:pt x="178053" y="236486"/>
                  <a:pt x="177649" y="236596"/>
                  <a:pt x="177244" y="236696"/>
                </a:cubicBezTo>
                <a:lnTo>
                  <a:pt x="167692" y="239051"/>
                </a:lnTo>
                <a:cubicBezTo>
                  <a:pt x="166161" y="248846"/>
                  <a:pt x="166194" y="258821"/>
                  <a:pt x="167790" y="268605"/>
                </a:cubicBezTo>
                <a:lnTo>
                  <a:pt x="176622" y="270731"/>
                </a:lnTo>
                <a:cubicBezTo>
                  <a:pt x="194186" y="274962"/>
                  <a:pt x="204994" y="292629"/>
                  <a:pt x="200763" y="310192"/>
                </a:cubicBezTo>
                <a:cubicBezTo>
                  <a:pt x="200635" y="310727"/>
                  <a:pt x="200493" y="311257"/>
                  <a:pt x="200338" y="311783"/>
                </a:cubicBezTo>
                <a:lnTo>
                  <a:pt x="197279" y="322120"/>
                </a:lnTo>
                <a:cubicBezTo>
                  <a:pt x="204476" y="328433"/>
                  <a:pt x="212653" y="333552"/>
                  <a:pt x="221551" y="337200"/>
                </a:cubicBezTo>
                <a:lnTo>
                  <a:pt x="229630" y="328695"/>
                </a:lnTo>
                <a:cubicBezTo>
                  <a:pt x="242082" y="315606"/>
                  <a:pt x="262788" y="315090"/>
                  <a:pt x="275875" y="327542"/>
                </a:cubicBezTo>
                <a:cubicBezTo>
                  <a:pt x="276276" y="327921"/>
                  <a:pt x="276665" y="328312"/>
                  <a:pt x="277045" y="328711"/>
                </a:cubicBezTo>
                <a:lnTo>
                  <a:pt x="285190" y="337298"/>
                </a:lnTo>
                <a:cubicBezTo>
                  <a:pt x="294046" y="333696"/>
                  <a:pt x="302242" y="328651"/>
                  <a:pt x="309445" y="322365"/>
                </a:cubicBezTo>
                <a:lnTo>
                  <a:pt x="306206" y="311145"/>
                </a:lnTo>
                <a:cubicBezTo>
                  <a:pt x="301197" y="293787"/>
                  <a:pt x="311206" y="275656"/>
                  <a:pt x="328564" y="270646"/>
                </a:cubicBezTo>
                <a:cubicBezTo>
                  <a:pt x="328965" y="270532"/>
                  <a:pt x="329369" y="270422"/>
                  <a:pt x="329774" y="270322"/>
                </a:cubicBezTo>
                <a:lnTo>
                  <a:pt x="339326" y="267967"/>
                </a:lnTo>
                <a:cubicBezTo>
                  <a:pt x="340862" y="258167"/>
                  <a:pt x="340829" y="248185"/>
                  <a:pt x="339228" y="238397"/>
                </a:cubicBezTo>
                <a:lnTo>
                  <a:pt x="330396" y="236270"/>
                </a:lnTo>
                <a:cubicBezTo>
                  <a:pt x="312832" y="232039"/>
                  <a:pt x="302024" y="214372"/>
                  <a:pt x="306255" y="196810"/>
                </a:cubicBezTo>
                <a:cubicBezTo>
                  <a:pt x="306383" y="196275"/>
                  <a:pt x="306525" y="195745"/>
                  <a:pt x="306681" y="195218"/>
                </a:cubicBezTo>
                <a:lnTo>
                  <a:pt x="309739" y="184914"/>
                </a:lnTo>
                <a:cubicBezTo>
                  <a:pt x="302543" y="178575"/>
                  <a:pt x="294339" y="173479"/>
                  <a:pt x="285468" y="169835"/>
                </a:cubicBezTo>
                <a:lnTo>
                  <a:pt x="277404" y="178307"/>
                </a:lnTo>
                <a:cubicBezTo>
                  <a:pt x="264961" y="191404"/>
                  <a:pt x="244257" y="191936"/>
                  <a:pt x="231159" y="179493"/>
                </a:cubicBezTo>
                <a:cubicBezTo>
                  <a:pt x="230754" y="179108"/>
                  <a:pt x="230358" y="178712"/>
                  <a:pt x="229974" y="178307"/>
                </a:cubicBezTo>
                <a:lnTo>
                  <a:pt x="221829" y="169720"/>
                </a:lnTo>
                <a:cubicBezTo>
                  <a:pt x="212974" y="173315"/>
                  <a:pt x="204778" y="178356"/>
                  <a:pt x="197574" y="184636"/>
                </a:cubicBezTo>
                <a:lnTo>
                  <a:pt x="200812" y="195872"/>
                </a:lnTo>
                <a:close/>
                <a:moveTo>
                  <a:pt x="253509" y="228976"/>
                </a:moveTo>
                <a:cubicBezTo>
                  <a:pt x="266593" y="228976"/>
                  <a:pt x="277224" y="239967"/>
                  <a:pt x="277224" y="253509"/>
                </a:cubicBezTo>
                <a:cubicBezTo>
                  <a:pt x="277224" y="267051"/>
                  <a:pt x="266593" y="278042"/>
                  <a:pt x="253509" y="278042"/>
                </a:cubicBezTo>
                <a:cubicBezTo>
                  <a:pt x="240425" y="278042"/>
                  <a:pt x="229794" y="267051"/>
                  <a:pt x="229794" y="253509"/>
                </a:cubicBezTo>
                <a:cubicBezTo>
                  <a:pt x="229794" y="239967"/>
                  <a:pt x="240425" y="228976"/>
                  <a:pt x="253509" y="228976"/>
                </a:cubicBezTo>
                <a:close/>
              </a:path>
            </a:pathLst>
          </a:custGeom>
          <a:gradFill flip="none" rotWithShape="1">
            <a:gsLst>
              <a:gs pos="0">
                <a:schemeClr val="bg2"/>
              </a:gs>
              <a:gs pos="100000">
                <a:schemeClr val="accent2"/>
              </a:gs>
            </a:gsLst>
            <a:lin ang="2700000" scaled="1"/>
            <a:tileRect/>
          </a:gradFill>
          <a:ln w="63897" cap="flat">
            <a:noFill/>
            <a:prstDash val="solid"/>
            <a:miter/>
          </a:ln>
        </p:spPr>
        <p:txBody>
          <a:bodyPr rtlCol="0" anchor="ctr"/>
          <a:lstStyle/>
          <a:p>
            <a:endParaRPr lang="en-GB"/>
          </a:p>
        </p:txBody>
      </p:sp>
      <p:sp>
        <p:nvSpPr>
          <p:cNvPr id="27" name="Graphic 14">
            <a:extLst>
              <a:ext uri="{FF2B5EF4-FFF2-40B4-BE49-F238E27FC236}">
                <a16:creationId xmlns:a16="http://schemas.microsoft.com/office/drawing/2014/main" id="{CEB6CD8C-6838-9679-4680-029360675503}"/>
              </a:ext>
            </a:extLst>
          </p:cNvPr>
          <p:cNvSpPr/>
          <p:nvPr/>
        </p:nvSpPr>
        <p:spPr>
          <a:xfrm>
            <a:off x="1060918" y="3665220"/>
            <a:ext cx="402176" cy="353128"/>
          </a:xfrm>
          <a:custGeom>
            <a:avLst/>
            <a:gdLst>
              <a:gd name="connsiteX0" fmla="*/ 65422 w 335286"/>
              <a:gd name="connsiteY0" fmla="*/ 36800 h 294397"/>
              <a:gd name="connsiteX1" fmla="*/ 102221 w 335286"/>
              <a:gd name="connsiteY1" fmla="*/ 0 h 294397"/>
              <a:gd name="connsiteX2" fmla="*/ 241242 w 335286"/>
              <a:gd name="connsiteY2" fmla="*/ 0 h 294397"/>
              <a:gd name="connsiteX3" fmla="*/ 278042 w 335286"/>
              <a:gd name="connsiteY3" fmla="*/ 36800 h 294397"/>
              <a:gd name="connsiteX4" fmla="*/ 278042 w 335286"/>
              <a:gd name="connsiteY4" fmla="*/ 163554 h 294397"/>
              <a:gd name="connsiteX5" fmla="*/ 335286 w 335286"/>
              <a:gd name="connsiteY5" fmla="*/ 163554 h 294397"/>
              <a:gd name="connsiteX6" fmla="*/ 335286 w 335286"/>
              <a:gd name="connsiteY6" fmla="*/ 216709 h 294397"/>
              <a:gd name="connsiteX7" fmla="*/ 282131 w 335286"/>
              <a:gd name="connsiteY7" fmla="*/ 269864 h 294397"/>
              <a:gd name="connsiteX8" fmla="*/ 196265 w 335286"/>
              <a:gd name="connsiteY8" fmla="*/ 269864 h 294397"/>
              <a:gd name="connsiteX9" fmla="*/ 196265 w 335286"/>
              <a:gd name="connsiteY9" fmla="*/ 204443 h 294397"/>
              <a:gd name="connsiteX10" fmla="*/ 216709 w 335286"/>
              <a:gd name="connsiteY10" fmla="*/ 204443 h 294397"/>
              <a:gd name="connsiteX11" fmla="*/ 228976 w 335286"/>
              <a:gd name="connsiteY11" fmla="*/ 192176 h 294397"/>
              <a:gd name="connsiteX12" fmla="*/ 216709 w 335286"/>
              <a:gd name="connsiteY12" fmla="*/ 179910 h 294397"/>
              <a:gd name="connsiteX13" fmla="*/ 188087 w 335286"/>
              <a:gd name="connsiteY13" fmla="*/ 179910 h 294397"/>
              <a:gd name="connsiteX14" fmla="*/ 155376 w 335286"/>
              <a:gd name="connsiteY14" fmla="*/ 163554 h 294397"/>
              <a:gd name="connsiteX15" fmla="*/ 65422 w 335286"/>
              <a:gd name="connsiteY15" fmla="*/ 163554 h 294397"/>
              <a:gd name="connsiteX16" fmla="*/ 65422 w 335286"/>
              <a:gd name="connsiteY16" fmla="*/ 36800 h 294397"/>
              <a:gd name="connsiteX17" fmla="*/ 278042 w 335286"/>
              <a:gd name="connsiteY17" fmla="*/ 245331 h 294397"/>
              <a:gd name="connsiteX18" fmla="*/ 282131 w 335286"/>
              <a:gd name="connsiteY18" fmla="*/ 245331 h 294397"/>
              <a:gd name="connsiteX19" fmla="*/ 310753 w 335286"/>
              <a:gd name="connsiteY19" fmla="*/ 216709 h 294397"/>
              <a:gd name="connsiteX20" fmla="*/ 310753 w 335286"/>
              <a:gd name="connsiteY20" fmla="*/ 188087 h 294397"/>
              <a:gd name="connsiteX21" fmla="*/ 278042 w 335286"/>
              <a:gd name="connsiteY21" fmla="*/ 188087 h 294397"/>
              <a:gd name="connsiteX22" fmla="*/ 278042 w 335286"/>
              <a:gd name="connsiteY22" fmla="*/ 245331 h 294397"/>
              <a:gd name="connsiteX23" fmla="*/ 126754 w 335286"/>
              <a:gd name="connsiteY23" fmla="*/ 65422 h 294397"/>
              <a:gd name="connsiteX24" fmla="*/ 114488 w 335286"/>
              <a:gd name="connsiteY24" fmla="*/ 77688 h 294397"/>
              <a:gd name="connsiteX25" fmla="*/ 126754 w 335286"/>
              <a:gd name="connsiteY25" fmla="*/ 89955 h 294397"/>
              <a:gd name="connsiteX26" fmla="*/ 216709 w 335286"/>
              <a:gd name="connsiteY26" fmla="*/ 89955 h 294397"/>
              <a:gd name="connsiteX27" fmla="*/ 228976 w 335286"/>
              <a:gd name="connsiteY27" fmla="*/ 77688 h 294397"/>
              <a:gd name="connsiteX28" fmla="*/ 216709 w 335286"/>
              <a:gd name="connsiteY28" fmla="*/ 65422 h 294397"/>
              <a:gd name="connsiteX29" fmla="*/ 126754 w 335286"/>
              <a:gd name="connsiteY29" fmla="*/ 65422 h 294397"/>
              <a:gd name="connsiteX30" fmla="*/ 126754 w 335286"/>
              <a:gd name="connsiteY30" fmla="*/ 122666 h 294397"/>
              <a:gd name="connsiteX31" fmla="*/ 114488 w 335286"/>
              <a:gd name="connsiteY31" fmla="*/ 134932 h 294397"/>
              <a:gd name="connsiteX32" fmla="*/ 126754 w 335286"/>
              <a:gd name="connsiteY32" fmla="*/ 147199 h 294397"/>
              <a:gd name="connsiteX33" fmla="*/ 216709 w 335286"/>
              <a:gd name="connsiteY33" fmla="*/ 147199 h 294397"/>
              <a:gd name="connsiteX34" fmla="*/ 228976 w 335286"/>
              <a:gd name="connsiteY34" fmla="*/ 134932 h 294397"/>
              <a:gd name="connsiteX35" fmla="*/ 216709 w 335286"/>
              <a:gd name="connsiteY35" fmla="*/ 122666 h 294397"/>
              <a:gd name="connsiteX36" fmla="*/ 126754 w 335286"/>
              <a:gd name="connsiteY36" fmla="*/ 122666 h 294397"/>
              <a:gd name="connsiteX37" fmla="*/ 0 w 335286"/>
              <a:gd name="connsiteY37" fmla="*/ 204443 h 294397"/>
              <a:gd name="connsiteX38" fmla="*/ 24533 w 335286"/>
              <a:gd name="connsiteY38" fmla="*/ 179910 h 294397"/>
              <a:gd name="connsiteX39" fmla="*/ 155376 w 335286"/>
              <a:gd name="connsiteY39" fmla="*/ 179910 h 294397"/>
              <a:gd name="connsiteX40" fmla="*/ 179910 w 335286"/>
              <a:gd name="connsiteY40" fmla="*/ 204443 h 294397"/>
              <a:gd name="connsiteX41" fmla="*/ 179910 w 335286"/>
              <a:gd name="connsiteY41" fmla="*/ 269864 h 294397"/>
              <a:gd name="connsiteX42" fmla="*/ 155376 w 335286"/>
              <a:gd name="connsiteY42" fmla="*/ 294398 h 294397"/>
              <a:gd name="connsiteX43" fmla="*/ 24533 w 335286"/>
              <a:gd name="connsiteY43" fmla="*/ 294398 h 294397"/>
              <a:gd name="connsiteX44" fmla="*/ 0 w 335286"/>
              <a:gd name="connsiteY44" fmla="*/ 269864 h 294397"/>
              <a:gd name="connsiteX45" fmla="*/ 0 w 335286"/>
              <a:gd name="connsiteY45" fmla="*/ 204443 h 294397"/>
              <a:gd name="connsiteX46" fmla="*/ 163554 w 335286"/>
              <a:gd name="connsiteY46" fmla="*/ 212620 h 294397"/>
              <a:gd name="connsiteX47" fmla="*/ 147199 w 335286"/>
              <a:gd name="connsiteY47" fmla="*/ 196265 h 294397"/>
              <a:gd name="connsiteX48" fmla="*/ 130843 w 335286"/>
              <a:gd name="connsiteY48" fmla="*/ 196265 h 294397"/>
              <a:gd name="connsiteX49" fmla="*/ 163554 w 335286"/>
              <a:gd name="connsiteY49" fmla="*/ 228976 h 294397"/>
              <a:gd name="connsiteX50" fmla="*/ 163554 w 335286"/>
              <a:gd name="connsiteY50" fmla="*/ 212620 h 294397"/>
              <a:gd name="connsiteX51" fmla="*/ 163554 w 335286"/>
              <a:gd name="connsiteY51" fmla="*/ 245331 h 294397"/>
              <a:gd name="connsiteX52" fmla="*/ 130843 w 335286"/>
              <a:gd name="connsiteY52" fmla="*/ 278042 h 294397"/>
              <a:gd name="connsiteX53" fmla="*/ 147199 w 335286"/>
              <a:gd name="connsiteY53" fmla="*/ 278042 h 294397"/>
              <a:gd name="connsiteX54" fmla="*/ 163554 w 335286"/>
              <a:gd name="connsiteY54" fmla="*/ 261687 h 294397"/>
              <a:gd name="connsiteX55" fmla="*/ 163554 w 335286"/>
              <a:gd name="connsiteY55" fmla="*/ 245331 h 294397"/>
              <a:gd name="connsiteX56" fmla="*/ 32711 w 335286"/>
              <a:gd name="connsiteY56" fmla="*/ 196265 h 294397"/>
              <a:gd name="connsiteX57" fmla="*/ 16355 w 335286"/>
              <a:gd name="connsiteY57" fmla="*/ 212620 h 294397"/>
              <a:gd name="connsiteX58" fmla="*/ 16355 w 335286"/>
              <a:gd name="connsiteY58" fmla="*/ 228976 h 294397"/>
              <a:gd name="connsiteX59" fmla="*/ 49066 w 335286"/>
              <a:gd name="connsiteY59" fmla="*/ 196265 h 294397"/>
              <a:gd name="connsiteX60" fmla="*/ 32711 w 335286"/>
              <a:gd name="connsiteY60" fmla="*/ 196265 h 294397"/>
              <a:gd name="connsiteX61" fmla="*/ 49066 w 335286"/>
              <a:gd name="connsiteY61" fmla="*/ 278042 h 294397"/>
              <a:gd name="connsiteX62" fmla="*/ 16355 w 335286"/>
              <a:gd name="connsiteY62" fmla="*/ 245331 h 294397"/>
              <a:gd name="connsiteX63" fmla="*/ 16355 w 335286"/>
              <a:gd name="connsiteY63" fmla="*/ 261687 h 294397"/>
              <a:gd name="connsiteX64" fmla="*/ 32711 w 335286"/>
              <a:gd name="connsiteY64" fmla="*/ 278042 h 294397"/>
              <a:gd name="connsiteX65" fmla="*/ 49066 w 335286"/>
              <a:gd name="connsiteY65" fmla="*/ 278042 h 294397"/>
              <a:gd name="connsiteX66" fmla="*/ 118577 w 335286"/>
              <a:gd name="connsiteY66" fmla="*/ 237154 h 294397"/>
              <a:gd name="connsiteX67" fmla="*/ 89955 w 335286"/>
              <a:gd name="connsiteY67" fmla="*/ 208532 h 294397"/>
              <a:gd name="connsiteX68" fmla="*/ 61333 w 335286"/>
              <a:gd name="connsiteY68" fmla="*/ 237154 h 294397"/>
              <a:gd name="connsiteX69" fmla="*/ 89955 w 335286"/>
              <a:gd name="connsiteY69" fmla="*/ 265776 h 294397"/>
              <a:gd name="connsiteX70" fmla="*/ 118577 w 335286"/>
              <a:gd name="connsiteY70" fmla="*/ 237154 h 29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35286" h="294397">
                <a:moveTo>
                  <a:pt x="65422" y="36800"/>
                </a:moveTo>
                <a:cubicBezTo>
                  <a:pt x="65422" y="16476"/>
                  <a:pt x="81897" y="0"/>
                  <a:pt x="102221" y="0"/>
                </a:cubicBezTo>
                <a:lnTo>
                  <a:pt x="241242" y="0"/>
                </a:lnTo>
                <a:cubicBezTo>
                  <a:pt x="261566" y="0"/>
                  <a:pt x="278042" y="16476"/>
                  <a:pt x="278042" y="36800"/>
                </a:cubicBezTo>
                <a:lnTo>
                  <a:pt x="278042" y="163554"/>
                </a:lnTo>
                <a:lnTo>
                  <a:pt x="335286" y="163554"/>
                </a:lnTo>
                <a:lnTo>
                  <a:pt x="335286" y="216709"/>
                </a:lnTo>
                <a:cubicBezTo>
                  <a:pt x="335286" y="246066"/>
                  <a:pt x="311487" y="269864"/>
                  <a:pt x="282131" y="269864"/>
                </a:cubicBezTo>
                <a:lnTo>
                  <a:pt x="196265" y="269864"/>
                </a:lnTo>
                <a:lnTo>
                  <a:pt x="196265" y="204443"/>
                </a:lnTo>
                <a:lnTo>
                  <a:pt x="216709" y="204443"/>
                </a:lnTo>
                <a:cubicBezTo>
                  <a:pt x="223484" y="204443"/>
                  <a:pt x="228976" y="198951"/>
                  <a:pt x="228976" y="192176"/>
                </a:cubicBezTo>
                <a:cubicBezTo>
                  <a:pt x="228976" y="185402"/>
                  <a:pt x="223484" y="179910"/>
                  <a:pt x="216709" y="179910"/>
                </a:cubicBezTo>
                <a:lnTo>
                  <a:pt x="188087" y="179910"/>
                </a:lnTo>
                <a:cubicBezTo>
                  <a:pt x="180372" y="169606"/>
                  <a:pt x="168248" y="163544"/>
                  <a:pt x="155376" y="163554"/>
                </a:cubicBezTo>
                <a:lnTo>
                  <a:pt x="65422" y="163554"/>
                </a:lnTo>
                <a:lnTo>
                  <a:pt x="65422" y="36800"/>
                </a:lnTo>
                <a:close/>
                <a:moveTo>
                  <a:pt x="278042" y="245331"/>
                </a:moveTo>
                <a:lnTo>
                  <a:pt x="282131" y="245331"/>
                </a:lnTo>
                <a:cubicBezTo>
                  <a:pt x="297938" y="245331"/>
                  <a:pt x="310753" y="232517"/>
                  <a:pt x="310753" y="216709"/>
                </a:cubicBezTo>
                <a:lnTo>
                  <a:pt x="310753" y="188087"/>
                </a:lnTo>
                <a:lnTo>
                  <a:pt x="278042" y="188087"/>
                </a:lnTo>
                <a:lnTo>
                  <a:pt x="278042" y="245331"/>
                </a:lnTo>
                <a:close/>
                <a:moveTo>
                  <a:pt x="126754" y="65422"/>
                </a:moveTo>
                <a:cubicBezTo>
                  <a:pt x="119980" y="65422"/>
                  <a:pt x="114488" y="70914"/>
                  <a:pt x="114488" y="77688"/>
                </a:cubicBezTo>
                <a:cubicBezTo>
                  <a:pt x="114488" y="84463"/>
                  <a:pt x="119980" y="89955"/>
                  <a:pt x="126754" y="89955"/>
                </a:cubicBezTo>
                <a:lnTo>
                  <a:pt x="216709" y="89955"/>
                </a:lnTo>
                <a:cubicBezTo>
                  <a:pt x="223484" y="89955"/>
                  <a:pt x="228976" y="84463"/>
                  <a:pt x="228976" y="77688"/>
                </a:cubicBezTo>
                <a:cubicBezTo>
                  <a:pt x="228976" y="70914"/>
                  <a:pt x="223484" y="65422"/>
                  <a:pt x="216709" y="65422"/>
                </a:cubicBezTo>
                <a:lnTo>
                  <a:pt x="126754" y="65422"/>
                </a:lnTo>
                <a:close/>
                <a:moveTo>
                  <a:pt x="126754" y="122666"/>
                </a:moveTo>
                <a:cubicBezTo>
                  <a:pt x="119980" y="122666"/>
                  <a:pt x="114488" y="128158"/>
                  <a:pt x="114488" y="134932"/>
                </a:cubicBezTo>
                <a:cubicBezTo>
                  <a:pt x="114488" y="141707"/>
                  <a:pt x="119980" y="147199"/>
                  <a:pt x="126754" y="147199"/>
                </a:cubicBezTo>
                <a:lnTo>
                  <a:pt x="216709" y="147199"/>
                </a:lnTo>
                <a:cubicBezTo>
                  <a:pt x="223484" y="147199"/>
                  <a:pt x="228976" y="141707"/>
                  <a:pt x="228976" y="134932"/>
                </a:cubicBezTo>
                <a:cubicBezTo>
                  <a:pt x="228976" y="128158"/>
                  <a:pt x="223484" y="122666"/>
                  <a:pt x="216709" y="122666"/>
                </a:cubicBezTo>
                <a:lnTo>
                  <a:pt x="126754" y="122666"/>
                </a:lnTo>
                <a:close/>
                <a:moveTo>
                  <a:pt x="0" y="204443"/>
                </a:moveTo>
                <a:cubicBezTo>
                  <a:pt x="0" y="190894"/>
                  <a:pt x="10984" y="179910"/>
                  <a:pt x="24533" y="179910"/>
                </a:cubicBezTo>
                <a:lnTo>
                  <a:pt x="155376" y="179910"/>
                </a:lnTo>
                <a:cubicBezTo>
                  <a:pt x="168925" y="179910"/>
                  <a:pt x="179910" y="190894"/>
                  <a:pt x="179910" y="204443"/>
                </a:cubicBezTo>
                <a:lnTo>
                  <a:pt x="179910" y="269864"/>
                </a:lnTo>
                <a:cubicBezTo>
                  <a:pt x="179910" y="283413"/>
                  <a:pt x="168925" y="294398"/>
                  <a:pt x="155376" y="294398"/>
                </a:cubicBezTo>
                <a:lnTo>
                  <a:pt x="24533" y="294398"/>
                </a:lnTo>
                <a:cubicBezTo>
                  <a:pt x="10984" y="294398"/>
                  <a:pt x="0" y="283413"/>
                  <a:pt x="0" y="269864"/>
                </a:cubicBezTo>
                <a:lnTo>
                  <a:pt x="0" y="204443"/>
                </a:lnTo>
                <a:close/>
                <a:moveTo>
                  <a:pt x="163554" y="212620"/>
                </a:moveTo>
                <a:cubicBezTo>
                  <a:pt x="154521" y="212620"/>
                  <a:pt x="147199" y="205298"/>
                  <a:pt x="147199" y="196265"/>
                </a:cubicBezTo>
                <a:lnTo>
                  <a:pt x="130843" y="196265"/>
                </a:lnTo>
                <a:cubicBezTo>
                  <a:pt x="130843" y="214331"/>
                  <a:pt x="145488" y="228976"/>
                  <a:pt x="163554" y="228976"/>
                </a:cubicBezTo>
                <a:lnTo>
                  <a:pt x="163554" y="212620"/>
                </a:lnTo>
                <a:close/>
                <a:moveTo>
                  <a:pt x="163554" y="245331"/>
                </a:moveTo>
                <a:cubicBezTo>
                  <a:pt x="145488" y="245331"/>
                  <a:pt x="130843" y="259976"/>
                  <a:pt x="130843" y="278042"/>
                </a:cubicBezTo>
                <a:lnTo>
                  <a:pt x="147199" y="278042"/>
                </a:lnTo>
                <a:cubicBezTo>
                  <a:pt x="147199" y="269009"/>
                  <a:pt x="154521" y="261687"/>
                  <a:pt x="163554" y="261687"/>
                </a:cubicBezTo>
                <a:lnTo>
                  <a:pt x="163554" y="245331"/>
                </a:lnTo>
                <a:close/>
                <a:moveTo>
                  <a:pt x="32711" y="196265"/>
                </a:moveTo>
                <a:cubicBezTo>
                  <a:pt x="32711" y="205298"/>
                  <a:pt x="25388" y="212620"/>
                  <a:pt x="16355" y="212620"/>
                </a:cubicBezTo>
                <a:lnTo>
                  <a:pt x="16355" y="228976"/>
                </a:lnTo>
                <a:cubicBezTo>
                  <a:pt x="34421" y="228976"/>
                  <a:pt x="49066" y="214331"/>
                  <a:pt x="49066" y="196265"/>
                </a:cubicBezTo>
                <a:lnTo>
                  <a:pt x="32711" y="196265"/>
                </a:lnTo>
                <a:close/>
                <a:moveTo>
                  <a:pt x="49066" y="278042"/>
                </a:moveTo>
                <a:cubicBezTo>
                  <a:pt x="49066" y="259976"/>
                  <a:pt x="34421" y="245331"/>
                  <a:pt x="16355" y="245331"/>
                </a:cubicBezTo>
                <a:lnTo>
                  <a:pt x="16355" y="261687"/>
                </a:lnTo>
                <a:cubicBezTo>
                  <a:pt x="25388" y="261687"/>
                  <a:pt x="32711" y="269009"/>
                  <a:pt x="32711" y="278042"/>
                </a:cubicBezTo>
                <a:lnTo>
                  <a:pt x="49066" y="278042"/>
                </a:lnTo>
                <a:close/>
                <a:moveTo>
                  <a:pt x="118577" y="237154"/>
                </a:moveTo>
                <a:cubicBezTo>
                  <a:pt x="118577" y="221346"/>
                  <a:pt x="105762" y="208532"/>
                  <a:pt x="89955" y="208532"/>
                </a:cubicBezTo>
                <a:cubicBezTo>
                  <a:pt x="74147" y="208532"/>
                  <a:pt x="61333" y="221346"/>
                  <a:pt x="61333" y="237154"/>
                </a:cubicBezTo>
                <a:cubicBezTo>
                  <a:pt x="61333" y="252961"/>
                  <a:pt x="74147" y="265776"/>
                  <a:pt x="89955" y="265776"/>
                </a:cubicBezTo>
                <a:cubicBezTo>
                  <a:pt x="105762" y="265776"/>
                  <a:pt x="118577" y="252961"/>
                  <a:pt x="118577" y="237154"/>
                </a:cubicBezTo>
                <a:close/>
              </a:path>
            </a:pathLst>
          </a:custGeom>
          <a:gradFill flip="none" rotWithShape="1">
            <a:gsLst>
              <a:gs pos="0">
                <a:schemeClr val="bg2"/>
              </a:gs>
              <a:gs pos="100000">
                <a:schemeClr val="accent2"/>
              </a:gs>
            </a:gsLst>
            <a:lin ang="2700000" scaled="1"/>
            <a:tileRect/>
          </a:gradFill>
          <a:ln w="63897" cap="flat">
            <a:noFill/>
            <a:prstDash val="solid"/>
            <a:miter/>
          </a:ln>
        </p:spPr>
        <p:txBody>
          <a:bodyPr rtlCol="0" anchor="ctr"/>
          <a:lstStyle/>
          <a:p>
            <a:endParaRPr lang="en-GB"/>
          </a:p>
        </p:txBody>
      </p:sp>
      <p:sp>
        <p:nvSpPr>
          <p:cNvPr id="28" name="Graphic 16">
            <a:extLst>
              <a:ext uri="{FF2B5EF4-FFF2-40B4-BE49-F238E27FC236}">
                <a16:creationId xmlns:a16="http://schemas.microsoft.com/office/drawing/2014/main" id="{82DADB25-8CDE-CE0A-2B3D-37398F2285A5}"/>
              </a:ext>
            </a:extLst>
          </p:cNvPr>
          <p:cNvSpPr/>
          <p:nvPr/>
        </p:nvSpPr>
        <p:spPr>
          <a:xfrm>
            <a:off x="1065824" y="4399910"/>
            <a:ext cx="392364" cy="392168"/>
          </a:xfrm>
          <a:custGeom>
            <a:avLst/>
            <a:gdLst>
              <a:gd name="connsiteX0" fmla="*/ 133133 w 327108"/>
              <a:gd name="connsiteY0" fmla="*/ 0 h 326944"/>
              <a:gd name="connsiteX1" fmla="*/ 151288 w 327108"/>
              <a:gd name="connsiteY1" fmla="*/ 23077 h 326944"/>
              <a:gd name="connsiteX2" fmla="*/ 151288 w 327108"/>
              <a:gd name="connsiteY2" fmla="*/ 93946 h 326944"/>
              <a:gd name="connsiteX3" fmla="*/ 136650 w 327108"/>
              <a:gd name="connsiteY3" fmla="*/ 93946 h 326944"/>
              <a:gd name="connsiteX4" fmla="*/ 94059 w 327108"/>
              <a:gd name="connsiteY4" fmla="*/ 75888 h 326944"/>
              <a:gd name="connsiteX5" fmla="*/ 76002 w 327108"/>
              <a:gd name="connsiteY5" fmla="*/ 118479 h 326944"/>
              <a:gd name="connsiteX6" fmla="*/ 118592 w 327108"/>
              <a:gd name="connsiteY6" fmla="*/ 136535 h 326944"/>
              <a:gd name="connsiteX7" fmla="*/ 136650 w 327108"/>
              <a:gd name="connsiteY7" fmla="*/ 118479 h 326944"/>
              <a:gd name="connsiteX8" fmla="*/ 151288 w 327108"/>
              <a:gd name="connsiteY8" fmla="*/ 118479 h 326944"/>
              <a:gd name="connsiteX9" fmla="*/ 151288 w 327108"/>
              <a:gd name="connsiteY9" fmla="*/ 296720 h 326944"/>
              <a:gd name="connsiteX10" fmla="*/ 138481 w 327108"/>
              <a:gd name="connsiteY10" fmla="*/ 320599 h 326944"/>
              <a:gd name="connsiteX11" fmla="*/ 112967 w 327108"/>
              <a:gd name="connsiteY11" fmla="*/ 326945 h 326944"/>
              <a:gd name="connsiteX12" fmla="*/ 58078 w 327108"/>
              <a:gd name="connsiteY12" fmla="*/ 299664 h 326944"/>
              <a:gd name="connsiteX13" fmla="*/ 41396 w 327108"/>
              <a:gd name="connsiteY13" fmla="*/ 264712 h 326944"/>
              <a:gd name="connsiteX14" fmla="*/ 20641 w 327108"/>
              <a:gd name="connsiteY14" fmla="*/ 253427 h 326944"/>
              <a:gd name="connsiteX15" fmla="*/ 0 w 327108"/>
              <a:gd name="connsiteY15" fmla="*/ 203788 h 326944"/>
              <a:gd name="connsiteX16" fmla="*/ 3108 w 327108"/>
              <a:gd name="connsiteY16" fmla="*/ 171634 h 326944"/>
              <a:gd name="connsiteX17" fmla="*/ 71964 w 327108"/>
              <a:gd name="connsiteY17" fmla="*/ 171634 h 326944"/>
              <a:gd name="connsiteX18" fmla="*/ 93798 w 327108"/>
              <a:gd name="connsiteY18" fmla="*/ 190459 h 326944"/>
              <a:gd name="connsiteX19" fmla="*/ 76077 w 327108"/>
              <a:gd name="connsiteY19" fmla="*/ 233191 h 326944"/>
              <a:gd name="connsiteX20" fmla="*/ 118808 w 327108"/>
              <a:gd name="connsiteY20" fmla="*/ 250912 h 326944"/>
              <a:gd name="connsiteX21" fmla="*/ 136530 w 327108"/>
              <a:gd name="connsiteY21" fmla="*/ 208180 h 326944"/>
              <a:gd name="connsiteX22" fmla="*/ 118446 w 327108"/>
              <a:gd name="connsiteY22" fmla="*/ 190312 h 326944"/>
              <a:gd name="connsiteX23" fmla="*/ 71964 w 327108"/>
              <a:gd name="connsiteY23" fmla="*/ 147101 h 326944"/>
              <a:gd name="connsiteX24" fmla="*/ 17010 w 327108"/>
              <a:gd name="connsiteY24" fmla="*/ 147101 h 326944"/>
              <a:gd name="connsiteX25" fmla="*/ 25106 w 327108"/>
              <a:gd name="connsiteY25" fmla="*/ 142161 h 326944"/>
              <a:gd name="connsiteX26" fmla="*/ 22194 w 327108"/>
              <a:gd name="connsiteY26" fmla="*/ 123729 h 326944"/>
              <a:gd name="connsiteX27" fmla="*/ 27019 w 327108"/>
              <a:gd name="connsiteY27" fmla="*/ 88058 h 326944"/>
              <a:gd name="connsiteX28" fmla="*/ 43996 w 327108"/>
              <a:gd name="connsiteY28" fmla="*/ 59043 h 326944"/>
              <a:gd name="connsiteX29" fmla="*/ 61922 w 327108"/>
              <a:gd name="connsiteY29" fmla="*/ 49770 h 326944"/>
              <a:gd name="connsiteX30" fmla="*/ 84050 w 327108"/>
              <a:gd name="connsiteY30" fmla="*/ 16454 h 326944"/>
              <a:gd name="connsiteX31" fmla="*/ 133117 w 327108"/>
              <a:gd name="connsiteY31" fmla="*/ 0 h 326944"/>
              <a:gd name="connsiteX32" fmla="*/ 175821 w 327108"/>
              <a:gd name="connsiteY32" fmla="*/ 245233 h 326944"/>
              <a:gd name="connsiteX33" fmla="*/ 202807 w 327108"/>
              <a:gd name="connsiteY33" fmla="*/ 245233 h 326944"/>
              <a:gd name="connsiteX34" fmla="*/ 249420 w 327108"/>
              <a:gd name="connsiteY34" fmla="*/ 198620 h 326944"/>
              <a:gd name="connsiteX35" fmla="*/ 249420 w 327108"/>
              <a:gd name="connsiteY35" fmla="*/ 169262 h 326944"/>
              <a:gd name="connsiteX36" fmla="*/ 267477 w 327108"/>
              <a:gd name="connsiteY36" fmla="*/ 126672 h 326944"/>
              <a:gd name="connsiteX37" fmla="*/ 224887 w 327108"/>
              <a:gd name="connsiteY37" fmla="*/ 108615 h 326944"/>
              <a:gd name="connsiteX38" fmla="*/ 206831 w 327108"/>
              <a:gd name="connsiteY38" fmla="*/ 151204 h 326944"/>
              <a:gd name="connsiteX39" fmla="*/ 224887 w 327108"/>
              <a:gd name="connsiteY39" fmla="*/ 169262 h 326944"/>
              <a:gd name="connsiteX40" fmla="*/ 224887 w 327108"/>
              <a:gd name="connsiteY40" fmla="*/ 198620 h 326944"/>
              <a:gd name="connsiteX41" fmla="*/ 202807 w 327108"/>
              <a:gd name="connsiteY41" fmla="*/ 220700 h 326944"/>
              <a:gd name="connsiteX42" fmla="*/ 175821 w 327108"/>
              <a:gd name="connsiteY42" fmla="*/ 220700 h 326944"/>
              <a:gd name="connsiteX43" fmla="*/ 175821 w 327108"/>
              <a:gd name="connsiteY43" fmla="*/ 23077 h 326944"/>
              <a:gd name="connsiteX44" fmla="*/ 193975 w 327108"/>
              <a:gd name="connsiteY44" fmla="*/ 0 h 326944"/>
              <a:gd name="connsiteX45" fmla="*/ 243058 w 327108"/>
              <a:gd name="connsiteY45" fmla="*/ 16454 h 326944"/>
              <a:gd name="connsiteX46" fmla="*/ 265187 w 327108"/>
              <a:gd name="connsiteY46" fmla="*/ 49770 h 326944"/>
              <a:gd name="connsiteX47" fmla="*/ 283112 w 327108"/>
              <a:gd name="connsiteY47" fmla="*/ 59043 h 326944"/>
              <a:gd name="connsiteX48" fmla="*/ 300089 w 327108"/>
              <a:gd name="connsiteY48" fmla="*/ 88058 h 326944"/>
              <a:gd name="connsiteX49" fmla="*/ 304914 w 327108"/>
              <a:gd name="connsiteY49" fmla="*/ 123729 h 326944"/>
              <a:gd name="connsiteX50" fmla="*/ 302003 w 327108"/>
              <a:gd name="connsiteY50" fmla="*/ 142161 h 326944"/>
              <a:gd name="connsiteX51" fmla="*/ 303082 w 327108"/>
              <a:gd name="connsiteY51" fmla="*/ 142652 h 326944"/>
              <a:gd name="connsiteX52" fmla="*/ 317704 w 327108"/>
              <a:gd name="connsiteY52" fmla="*/ 155900 h 326944"/>
              <a:gd name="connsiteX53" fmla="*/ 327108 w 327108"/>
              <a:gd name="connsiteY53" fmla="*/ 203788 h 326944"/>
              <a:gd name="connsiteX54" fmla="*/ 306468 w 327108"/>
              <a:gd name="connsiteY54" fmla="*/ 253427 h 326944"/>
              <a:gd name="connsiteX55" fmla="*/ 285696 w 327108"/>
              <a:gd name="connsiteY55" fmla="*/ 264712 h 326944"/>
              <a:gd name="connsiteX56" fmla="*/ 269030 w 327108"/>
              <a:gd name="connsiteY56" fmla="*/ 299664 h 326944"/>
              <a:gd name="connsiteX57" fmla="*/ 214125 w 327108"/>
              <a:gd name="connsiteY57" fmla="*/ 326945 h 326944"/>
              <a:gd name="connsiteX58" fmla="*/ 188611 w 327108"/>
              <a:gd name="connsiteY58" fmla="*/ 320615 h 326944"/>
              <a:gd name="connsiteX59" fmla="*/ 175821 w 327108"/>
              <a:gd name="connsiteY59" fmla="*/ 296720 h 326944"/>
              <a:gd name="connsiteX60" fmla="*/ 175821 w 327108"/>
              <a:gd name="connsiteY60" fmla="*/ 245233 h 326944"/>
              <a:gd name="connsiteX61" fmla="*/ 98133 w 327108"/>
              <a:gd name="connsiteY61" fmla="*/ 106212 h 326944"/>
              <a:gd name="connsiteX62" fmla="*/ 106310 w 327108"/>
              <a:gd name="connsiteY62" fmla="*/ 98034 h 326944"/>
              <a:gd name="connsiteX63" fmla="*/ 114488 w 327108"/>
              <a:gd name="connsiteY63" fmla="*/ 106212 h 326944"/>
              <a:gd name="connsiteX64" fmla="*/ 106310 w 327108"/>
              <a:gd name="connsiteY64" fmla="*/ 114390 h 326944"/>
              <a:gd name="connsiteX65" fmla="*/ 98133 w 327108"/>
              <a:gd name="connsiteY65" fmla="*/ 106212 h 326944"/>
              <a:gd name="connsiteX66" fmla="*/ 106310 w 327108"/>
              <a:gd name="connsiteY66" fmla="*/ 212522 h 326944"/>
              <a:gd name="connsiteX67" fmla="*/ 98133 w 327108"/>
              <a:gd name="connsiteY67" fmla="*/ 220700 h 326944"/>
              <a:gd name="connsiteX68" fmla="*/ 106310 w 327108"/>
              <a:gd name="connsiteY68" fmla="*/ 228878 h 326944"/>
              <a:gd name="connsiteX69" fmla="*/ 114488 w 327108"/>
              <a:gd name="connsiteY69" fmla="*/ 220700 h 326944"/>
              <a:gd name="connsiteX70" fmla="*/ 106310 w 327108"/>
              <a:gd name="connsiteY70" fmla="*/ 212522 h 326944"/>
              <a:gd name="connsiteX71" fmla="*/ 228976 w 327108"/>
              <a:gd name="connsiteY71" fmla="*/ 138923 h 326944"/>
              <a:gd name="connsiteX72" fmla="*/ 237154 w 327108"/>
              <a:gd name="connsiteY72" fmla="*/ 147101 h 326944"/>
              <a:gd name="connsiteX73" fmla="*/ 245331 w 327108"/>
              <a:gd name="connsiteY73" fmla="*/ 138923 h 326944"/>
              <a:gd name="connsiteX74" fmla="*/ 237154 w 327108"/>
              <a:gd name="connsiteY74" fmla="*/ 130745 h 326944"/>
              <a:gd name="connsiteX75" fmla="*/ 228976 w 327108"/>
              <a:gd name="connsiteY75" fmla="*/ 138923 h 32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27108" h="326944">
                <a:moveTo>
                  <a:pt x="133133" y="0"/>
                </a:moveTo>
                <a:cubicBezTo>
                  <a:pt x="144696" y="0"/>
                  <a:pt x="151288" y="11514"/>
                  <a:pt x="151288" y="23077"/>
                </a:cubicBezTo>
                <a:lnTo>
                  <a:pt x="151288" y="93946"/>
                </a:lnTo>
                <a:lnTo>
                  <a:pt x="136650" y="93946"/>
                </a:lnTo>
                <a:cubicBezTo>
                  <a:pt x="129875" y="77198"/>
                  <a:pt x="110806" y="69114"/>
                  <a:pt x="94059" y="75888"/>
                </a:cubicBezTo>
                <a:cubicBezTo>
                  <a:pt x="77312" y="82663"/>
                  <a:pt x="69227" y="101731"/>
                  <a:pt x="76002" y="118479"/>
                </a:cubicBezTo>
                <a:cubicBezTo>
                  <a:pt x="82777" y="135227"/>
                  <a:pt x="101845" y="143311"/>
                  <a:pt x="118592" y="136535"/>
                </a:cubicBezTo>
                <a:cubicBezTo>
                  <a:pt x="126809" y="133212"/>
                  <a:pt x="133326" y="126696"/>
                  <a:pt x="136650" y="118479"/>
                </a:cubicBezTo>
                <a:lnTo>
                  <a:pt x="151288" y="118479"/>
                </a:lnTo>
                <a:lnTo>
                  <a:pt x="151288" y="296720"/>
                </a:lnTo>
                <a:cubicBezTo>
                  <a:pt x="151288" y="306468"/>
                  <a:pt x="147166" y="316167"/>
                  <a:pt x="138481" y="320599"/>
                </a:cubicBezTo>
                <a:cubicBezTo>
                  <a:pt x="130606" y="324724"/>
                  <a:pt x="121857" y="326901"/>
                  <a:pt x="112967" y="326945"/>
                </a:cubicBezTo>
                <a:cubicBezTo>
                  <a:pt x="88270" y="326945"/>
                  <a:pt x="69903" y="314449"/>
                  <a:pt x="58078" y="299664"/>
                </a:cubicBezTo>
                <a:cubicBezTo>
                  <a:pt x="49889" y="289461"/>
                  <a:pt x="44178" y="277496"/>
                  <a:pt x="41396" y="264712"/>
                </a:cubicBezTo>
                <a:cubicBezTo>
                  <a:pt x="33758" y="262459"/>
                  <a:pt x="26684" y="258612"/>
                  <a:pt x="20641" y="253427"/>
                </a:cubicBezTo>
                <a:cubicBezTo>
                  <a:pt x="9028" y="243434"/>
                  <a:pt x="0" y="227406"/>
                  <a:pt x="0" y="203788"/>
                </a:cubicBezTo>
                <a:cubicBezTo>
                  <a:pt x="0" y="191440"/>
                  <a:pt x="883" y="180678"/>
                  <a:pt x="3108" y="171634"/>
                </a:cubicBezTo>
                <a:lnTo>
                  <a:pt x="71964" y="171634"/>
                </a:lnTo>
                <a:cubicBezTo>
                  <a:pt x="83053" y="171634"/>
                  <a:pt x="92245" y="179811"/>
                  <a:pt x="93798" y="190459"/>
                </a:cubicBezTo>
                <a:cubicBezTo>
                  <a:pt x="77105" y="197366"/>
                  <a:pt x="69171" y="216497"/>
                  <a:pt x="76077" y="233191"/>
                </a:cubicBezTo>
                <a:cubicBezTo>
                  <a:pt x="82983" y="249883"/>
                  <a:pt x="102114" y="257817"/>
                  <a:pt x="118808" y="250912"/>
                </a:cubicBezTo>
                <a:cubicBezTo>
                  <a:pt x="135501" y="244005"/>
                  <a:pt x="143435" y="224874"/>
                  <a:pt x="136530" y="208180"/>
                </a:cubicBezTo>
                <a:cubicBezTo>
                  <a:pt x="133158" y="200030"/>
                  <a:pt x="126636" y="193586"/>
                  <a:pt x="118446" y="190312"/>
                </a:cubicBezTo>
                <a:cubicBezTo>
                  <a:pt x="116664" y="165955"/>
                  <a:pt x="96385" y="147104"/>
                  <a:pt x="71964" y="147101"/>
                </a:cubicBezTo>
                <a:lnTo>
                  <a:pt x="17010" y="147101"/>
                </a:lnTo>
                <a:cubicBezTo>
                  <a:pt x="19459" y="145076"/>
                  <a:pt x="22185" y="143412"/>
                  <a:pt x="25106" y="142161"/>
                </a:cubicBezTo>
                <a:cubicBezTo>
                  <a:pt x="23420" y="136152"/>
                  <a:pt x="22443" y="129965"/>
                  <a:pt x="22194" y="123729"/>
                </a:cubicBezTo>
                <a:cubicBezTo>
                  <a:pt x="21655" y="111708"/>
                  <a:pt x="23454" y="99196"/>
                  <a:pt x="27019" y="88058"/>
                </a:cubicBezTo>
                <a:cubicBezTo>
                  <a:pt x="30552" y="77099"/>
                  <a:pt x="36145" y="66419"/>
                  <a:pt x="43996" y="59043"/>
                </a:cubicBezTo>
                <a:cubicBezTo>
                  <a:pt x="48921" y="54244"/>
                  <a:pt x="55160" y="51017"/>
                  <a:pt x="61922" y="49770"/>
                </a:cubicBezTo>
                <a:cubicBezTo>
                  <a:pt x="65176" y="36031"/>
                  <a:pt x="73469" y="24680"/>
                  <a:pt x="84050" y="16454"/>
                </a:cubicBezTo>
                <a:cubicBezTo>
                  <a:pt x="97642" y="5855"/>
                  <a:pt x="115453" y="0"/>
                  <a:pt x="133117" y="0"/>
                </a:cubicBezTo>
                <a:close/>
                <a:moveTo>
                  <a:pt x="175821" y="245233"/>
                </a:moveTo>
                <a:lnTo>
                  <a:pt x="202807" y="245233"/>
                </a:lnTo>
                <a:cubicBezTo>
                  <a:pt x="228551" y="245233"/>
                  <a:pt x="249420" y="224364"/>
                  <a:pt x="249420" y="198620"/>
                </a:cubicBezTo>
                <a:lnTo>
                  <a:pt x="249420" y="169262"/>
                </a:lnTo>
                <a:cubicBezTo>
                  <a:pt x="266168" y="162488"/>
                  <a:pt x="274253" y="143419"/>
                  <a:pt x="267477" y="126672"/>
                </a:cubicBezTo>
                <a:cubicBezTo>
                  <a:pt x="260702" y="109925"/>
                  <a:pt x="241635" y="101840"/>
                  <a:pt x="224887" y="108615"/>
                </a:cubicBezTo>
                <a:cubicBezTo>
                  <a:pt x="208139" y="115389"/>
                  <a:pt x="200055" y="134458"/>
                  <a:pt x="206831" y="151204"/>
                </a:cubicBezTo>
                <a:cubicBezTo>
                  <a:pt x="210154" y="159423"/>
                  <a:pt x="216670" y="165939"/>
                  <a:pt x="224887" y="169262"/>
                </a:cubicBezTo>
                <a:lnTo>
                  <a:pt x="224887" y="198620"/>
                </a:lnTo>
                <a:cubicBezTo>
                  <a:pt x="224887" y="210815"/>
                  <a:pt x="215002" y="220700"/>
                  <a:pt x="202807" y="220700"/>
                </a:cubicBezTo>
                <a:lnTo>
                  <a:pt x="175821" y="220700"/>
                </a:lnTo>
                <a:lnTo>
                  <a:pt x="175821" y="23077"/>
                </a:lnTo>
                <a:cubicBezTo>
                  <a:pt x="175821" y="11514"/>
                  <a:pt x="182412" y="0"/>
                  <a:pt x="193975" y="0"/>
                </a:cubicBezTo>
                <a:cubicBezTo>
                  <a:pt x="211672" y="0"/>
                  <a:pt x="229467" y="5855"/>
                  <a:pt x="243058" y="16454"/>
                </a:cubicBezTo>
                <a:cubicBezTo>
                  <a:pt x="253640" y="24680"/>
                  <a:pt x="261932" y="36047"/>
                  <a:pt x="265187" y="49770"/>
                </a:cubicBezTo>
                <a:cubicBezTo>
                  <a:pt x="272056" y="50914"/>
                  <a:pt x="278173" y="54414"/>
                  <a:pt x="283112" y="59043"/>
                </a:cubicBezTo>
                <a:cubicBezTo>
                  <a:pt x="290963" y="66419"/>
                  <a:pt x="296556" y="77083"/>
                  <a:pt x="300089" y="88058"/>
                </a:cubicBezTo>
                <a:cubicBezTo>
                  <a:pt x="303655" y="99196"/>
                  <a:pt x="305454" y="111708"/>
                  <a:pt x="304914" y="123729"/>
                </a:cubicBezTo>
                <a:cubicBezTo>
                  <a:pt x="304636" y="129878"/>
                  <a:pt x="303736" y="136159"/>
                  <a:pt x="302003" y="142161"/>
                </a:cubicBezTo>
                <a:lnTo>
                  <a:pt x="303082" y="142652"/>
                </a:lnTo>
                <a:cubicBezTo>
                  <a:pt x="309134" y="145498"/>
                  <a:pt x="314040" y="149963"/>
                  <a:pt x="317704" y="155900"/>
                </a:cubicBezTo>
                <a:cubicBezTo>
                  <a:pt x="324655" y="167103"/>
                  <a:pt x="327108" y="183230"/>
                  <a:pt x="327108" y="203788"/>
                </a:cubicBezTo>
                <a:cubicBezTo>
                  <a:pt x="327108" y="227422"/>
                  <a:pt x="318080" y="243467"/>
                  <a:pt x="306468" y="253427"/>
                </a:cubicBezTo>
                <a:cubicBezTo>
                  <a:pt x="300420" y="258615"/>
                  <a:pt x="293339" y="262460"/>
                  <a:pt x="285696" y="264712"/>
                </a:cubicBezTo>
                <a:cubicBezTo>
                  <a:pt x="282918" y="277494"/>
                  <a:pt x="277213" y="289458"/>
                  <a:pt x="269030" y="299664"/>
                </a:cubicBezTo>
                <a:cubicBezTo>
                  <a:pt x="257205" y="314449"/>
                  <a:pt x="238838" y="326945"/>
                  <a:pt x="214125" y="326945"/>
                </a:cubicBezTo>
                <a:cubicBezTo>
                  <a:pt x="205236" y="326906"/>
                  <a:pt x="196487" y="324735"/>
                  <a:pt x="188611" y="320615"/>
                </a:cubicBezTo>
                <a:cubicBezTo>
                  <a:pt x="179942" y="316167"/>
                  <a:pt x="175821" y="306468"/>
                  <a:pt x="175821" y="296720"/>
                </a:cubicBezTo>
                <a:lnTo>
                  <a:pt x="175821" y="245233"/>
                </a:lnTo>
                <a:close/>
                <a:moveTo>
                  <a:pt x="98133" y="106212"/>
                </a:moveTo>
                <a:cubicBezTo>
                  <a:pt x="98133" y="101696"/>
                  <a:pt x="101794" y="98034"/>
                  <a:pt x="106310" y="98034"/>
                </a:cubicBezTo>
                <a:cubicBezTo>
                  <a:pt x="110827" y="98034"/>
                  <a:pt x="114488" y="101696"/>
                  <a:pt x="114488" y="106212"/>
                </a:cubicBezTo>
                <a:cubicBezTo>
                  <a:pt x="114488" y="110728"/>
                  <a:pt x="110827" y="114390"/>
                  <a:pt x="106310" y="114390"/>
                </a:cubicBezTo>
                <a:cubicBezTo>
                  <a:pt x="101794" y="114390"/>
                  <a:pt x="98133" y="110728"/>
                  <a:pt x="98133" y="106212"/>
                </a:cubicBezTo>
                <a:close/>
                <a:moveTo>
                  <a:pt x="106310" y="212522"/>
                </a:moveTo>
                <a:cubicBezTo>
                  <a:pt x="101794" y="212522"/>
                  <a:pt x="98133" y="216184"/>
                  <a:pt x="98133" y="220700"/>
                </a:cubicBezTo>
                <a:cubicBezTo>
                  <a:pt x="98133" y="225216"/>
                  <a:pt x="101794" y="228878"/>
                  <a:pt x="106310" y="228878"/>
                </a:cubicBezTo>
                <a:cubicBezTo>
                  <a:pt x="110827" y="228878"/>
                  <a:pt x="114488" y="225216"/>
                  <a:pt x="114488" y="220700"/>
                </a:cubicBezTo>
                <a:cubicBezTo>
                  <a:pt x="114488" y="216184"/>
                  <a:pt x="110827" y="212522"/>
                  <a:pt x="106310" y="212522"/>
                </a:cubicBezTo>
                <a:close/>
                <a:moveTo>
                  <a:pt x="228976" y="138923"/>
                </a:moveTo>
                <a:cubicBezTo>
                  <a:pt x="228976" y="143439"/>
                  <a:pt x="232638" y="147101"/>
                  <a:pt x="237154" y="147101"/>
                </a:cubicBezTo>
                <a:cubicBezTo>
                  <a:pt x="241669" y="147101"/>
                  <a:pt x="245331" y="143439"/>
                  <a:pt x="245331" y="138923"/>
                </a:cubicBezTo>
                <a:cubicBezTo>
                  <a:pt x="245331" y="134407"/>
                  <a:pt x="241669" y="130745"/>
                  <a:pt x="237154" y="130745"/>
                </a:cubicBezTo>
                <a:cubicBezTo>
                  <a:pt x="232638" y="130745"/>
                  <a:pt x="228976" y="134407"/>
                  <a:pt x="228976" y="138923"/>
                </a:cubicBezTo>
                <a:close/>
              </a:path>
            </a:pathLst>
          </a:custGeom>
          <a:gradFill flip="none" rotWithShape="1">
            <a:gsLst>
              <a:gs pos="0">
                <a:schemeClr val="bg2"/>
              </a:gs>
              <a:gs pos="100000">
                <a:schemeClr val="accent2"/>
              </a:gs>
            </a:gsLst>
            <a:lin ang="2700000" scaled="1"/>
            <a:tileRect/>
          </a:gradFill>
          <a:ln w="63897" cap="flat">
            <a:noFill/>
            <a:prstDash val="solid"/>
            <a:miter/>
          </a:ln>
        </p:spPr>
        <p:txBody>
          <a:bodyPr rtlCol="0" anchor="ctr"/>
          <a:lstStyle/>
          <a:p>
            <a:endParaRPr lang="en-GB"/>
          </a:p>
        </p:txBody>
      </p:sp>
      <p:sp>
        <p:nvSpPr>
          <p:cNvPr id="29" name="Graphic 18">
            <a:extLst>
              <a:ext uri="{FF2B5EF4-FFF2-40B4-BE49-F238E27FC236}">
                <a16:creationId xmlns:a16="http://schemas.microsoft.com/office/drawing/2014/main" id="{71302EB7-3986-F129-EFD8-0619E440EA24}"/>
              </a:ext>
            </a:extLst>
          </p:cNvPr>
          <p:cNvSpPr/>
          <p:nvPr/>
        </p:nvSpPr>
        <p:spPr>
          <a:xfrm>
            <a:off x="1141683" y="5240943"/>
            <a:ext cx="345354" cy="345316"/>
          </a:xfrm>
          <a:custGeom>
            <a:avLst/>
            <a:gdLst>
              <a:gd name="connsiteX0" fmla="*/ 240514 w 287915"/>
              <a:gd name="connsiteY0" fmla="*/ 4213 h 287885"/>
              <a:gd name="connsiteX1" fmla="*/ 220155 w 287915"/>
              <a:gd name="connsiteY1" fmla="*/ 4220 h 287885"/>
              <a:gd name="connsiteX2" fmla="*/ 220162 w 287915"/>
              <a:gd name="connsiteY2" fmla="*/ 24580 h 287885"/>
              <a:gd name="connsiteX3" fmla="*/ 238758 w 287915"/>
              <a:gd name="connsiteY3" fmla="*/ 43147 h 287885"/>
              <a:gd name="connsiteX4" fmla="*/ 158270 w 287915"/>
              <a:gd name="connsiteY4" fmla="*/ 43147 h 287885"/>
              <a:gd name="connsiteX5" fmla="*/ 115090 w 287915"/>
              <a:gd name="connsiteY5" fmla="*/ 86327 h 287885"/>
              <a:gd name="connsiteX6" fmla="*/ 115090 w 287915"/>
              <a:gd name="connsiteY6" fmla="*/ 215854 h 287885"/>
              <a:gd name="connsiteX7" fmla="*/ 100696 w 287915"/>
              <a:gd name="connsiteY7" fmla="*/ 230247 h 287885"/>
              <a:gd name="connsiteX8" fmla="*/ 83885 w 287915"/>
              <a:gd name="connsiteY8" fmla="*/ 230247 h 287885"/>
              <a:gd name="connsiteX9" fmla="*/ 28700 w 287915"/>
              <a:gd name="connsiteY9" fmla="*/ 204051 h 287885"/>
              <a:gd name="connsiteX10" fmla="*/ 0 w 287915"/>
              <a:gd name="connsiteY10" fmla="*/ 244698 h 287885"/>
              <a:gd name="connsiteX11" fmla="*/ 43174 w 287915"/>
              <a:gd name="connsiteY11" fmla="*/ 287886 h 287885"/>
              <a:gd name="connsiteX12" fmla="*/ 83914 w 287915"/>
              <a:gd name="connsiteY12" fmla="*/ 259034 h 287885"/>
              <a:gd name="connsiteX13" fmla="*/ 100696 w 287915"/>
              <a:gd name="connsiteY13" fmla="*/ 259034 h 287885"/>
              <a:gd name="connsiteX14" fmla="*/ 143877 w 287915"/>
              <a:gd name="connsiteY14" fmla="*/ 215854 h 287885"/>
              <a:gd name="connsiteX15" fmla="*/ 143877 w 287915"/>
              <a:gd name="connsiteY15" fmla="*/ 86313 h 287885"/>
              <a:gd name="connsiteX16" fmla="*/ 158270 w 287915"/>
              <a:gd name="connsiteY16" fmla="*/ 71920 h 287885"/>
              <a:gd name="connsiteX17" fmla="*/ 238715 w 287915"/>
              <a:gd name="connsiteY17" fmla="*/ 71920 h 287885"/>
              <a:gd name="connsiteX18" fmla="*/ 220075 w 287915"/>
              <a:gd name="connsiteY18" fmla="*/ 90502 h 287885"/>
              <a:gd name="connsiteX19" fmla="*/ 219380 w 287915"/>
              <a:gd name="connsiteY19" fmla="*/ 110845 h 287885"/>
              <a:gd name="connsiteX20" fmla="*/ 239724 w 287915"/>
              <a:gd name="connsiteY20" fmla="*/ 111540 h 287885"/>
              <a:gd name="connsiteX21" fmla="*/ 240370 w 287915"/>
              <a:gd name="connsiteY21" fmla="*/ 110897 h 287885"/>
              <a:gd name="connsiteX22" fmla="*/ 283694 w 287915"/>
              <a:gd name="connsiteY22" fmla="*/ 67717 h 287885"/>
              <a:gd name="connsiteX23" fmla="*/ 283706 w 287915"/>
              <a:gd name="connsiteY23" fmla="*/ 47361 h 287885"/>
              <a:gd name="connsiteX24" fmla="*/ 283694 w 287915"/>
              <a:gd name="connsiteY24" fmla="*/ 47350 h 287885"/>
              <a:gd name="connsiteX25" fmla="*/ 240514 w 287915"/>
              <a:gd name="connsiteY25" fmla="*/ 4213 h 28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87915" h="287885">
                <a:moveTo>
                  <a:pt x="240514" y="4213"/>
                </a:moveTo>
                <a:cubicBezTo>
                  <a:pt x="234890" y="-1407"/>
                  <a:pt x="225775" y="-1404"/>
                  <a:pt x="220155" y="4220"/>
                </a:cubicBezTo>
                <a:cubicBezTo>
                  <a:pt x="214534" y="9844"/>
                  <a:pt x="214538" y="18959"/>
                  <a:pt x="220162" y="24580"/>
                </a:cubicBezTo>
                <a:lnTo>
                  <a:pt x="238758" y="43147"/>
                </a:lnTo>
                <a:lnTo>
                  <a:pt x="158270" y="43147"/>
                </a:lnTo>
                <a:cubicBezTo>
                  <a:pt x="134422" y="43147"/>
                  <a:pt x="115090" y="62480"/>
                  <a:pt x="115090" y="86327"/>
                </a:cubicBezTo>
                <a:lnTo>
                  <a:pt x="115090" y="215854"/>
                </a:lnTo>
                <a:cubicBezTo>
                  <a:pt x="115090" y="223803"/>
                  <a:pt x="108646" y="230247"/>
                  <a:pt x="100696" y="230247"/>
                </a:cubicBezTo>
                <a:lnTo>
                  <a:pt x="83885" y="230247"/>
                </a:lnTo>
                <a:cubicBezTo>
                  <a:pt x="75880" y="207775"/>
                  <a:pt x="51173" y="196047"/>
                  <a:pt x="28700" y="204051"/>
                </a:cubicBezTo>
                <a:cubicBezTo>
                  <a:pt x="11507" y="210176"/>
                  <a:pt x="18" y="226446"/>
                  <a:pt x="0" y="244698"/>
                </a:cubicBezTo>
                <a:cubicBezTo>
                  <a:pt x="-4" y="268547"/>
                  <a:pt x="19326" y="287881"/>
                  <a:pt x="43174" y="287886"/>
                </a:cubicBezTo>
                <a:cubicBezTo>
                  <a:pt x="61500" y="287889"/>
                  <a:pt x="77832" y="276322"/>
                  <a:pt x="83914" y="259034"/>
                </a:cubicBezTo>
                <a:lnTo>
                  <a:pt x="100696" y="259034"/>
                </a:lnTo>
                <a:cubicBezTo>
                  <a:pt x="124545" y="259034"/>
                  <a:pt x="143877" y="239702"/>
                  <a:pt x="143877" y="215854"/>
                </a:cubicBezTo>
                <a:lnTo>
                  <a:pt x="143877" y="86313"/>
                </a:lnTo>
                <a:cubicBezTo>
                  <a:pt x="143877" y="78364"/>
                  <a:pt x="150321" y="71920"/>
                  <a:pt x="158270" y="71920"/>
                </a:cubicBezTo>
                <a:lnTo>
                  <a:pt x="238715" y="71920"/>
                </a:lnTo>
                <a:lnTo>
                  <a:pt x="220075" y="90502"/>
                </a:lnTo>
                <a:cubicBezTo>
                  <a:pt x="214266" y="95927"/>
                  <a:pt x="213955" y="105035"/>
                  <a:pt x="219380" y="110845"/>
                </a:cubicBezTo>
                <a:cubicBezTo>
                  <a:pt x="224806" y="116654"/>
                  <a:pt x="233915" y="116965"/>
                  <a:pt x="239724" y="111540"/>
                </a:cubicBezTo>
                <a:cubicBezTo>
                  <a:pt x="239945" y="111333"/>
                  <a:pt x="240161" y="111118"/>
                  <a:pt x="240370" y="110897"/>
                </a:cubicBezTo>
                <a:lnTo>
                  <a:pt x="283694" y="67717"/>
                </a:lnTo>
                <a:cubicBezTo>
                  <a:pt x="289318" y="62099"/>
                  <a:pt x="289324" y="52986"/>
                  <a:pt x="283706" y="47361"/>
                </a:cubicBezTo>
                <a:cubicBezTo>
                  <a:pt x="283701" y="47358"/>
                  <a:pt x="283699" y="47354"/>
                  <a:pt x="283694" y="47350"/>
                </a:cubicBezTo>
                <a:lnTo>
                  <a:pt x="240514" y="4213"/>
                </a:lnTo>
                <a:close/>
              </a:path>
            </a:pathLst>
          </a:custGeom>
          <a:gradFill flip="none" rotWithShape="1">
            <a:gsLst>
              <a:gs pos="0">
                <a:schemeClr val="bg2"/>
              </a:gs>
              <a:gs pos="100000">
                <a:schemeClr val="accent2"/>
              </a:gs>
            </a:gsLst>
            <a:lin ang="2700000" scaled="1"/>
            <a:tileRect/>
          </a:gradFill>
          <a:ln w="63897" cap="flat">
            <a:noFill/>
            <a:prstDash val="solid"/>
            <a:miter/>
          </a:ln>
        </p:spPr>
        <p:txBody>
          <a:bodyPr rtlCol="0" anchor="ctr"/>
          <a:lstStyle/>
          <a:p>
            <a:endParaRPr lang="en-GB"/>
          </a:p>
        </p:txBody>
      </p:sp>
    </p:spTree>
    <p:extLst>
      <p:ext uri="{BB962C8B-B14F-4D97-AF65-F5344CB8AC3E}">
        <p14:creationId xmlns:p14="http://schemas.microsoft.com/office/powerpoint/2010/main" val="7123059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42" presetClass="path" presetSubtype="0" decel="100000" fill="hold" grpId="1" nodeType="withEffect">
                                  <p:stCondLst>
                                    <p:cond delay="0"/>
                                  </p:stCondLst>
                                  <p:childTnLst>
                                    <p:animMotion origin="layout" path="M 0.02552 1.48148E-6 L -1.25E-6 1.48148E-6 " pathEditMode="relative" rAng="0" ptsTypes="AA">
                                      <p:cBhvr>
                                        <p:cTn id="9" dur="600" fill="hold"/>
                                        <p:tgtEl>
                                          <p:spTgt spid="3">
                                            <p:txEl>
                                              <p:pRg st="0" end="0"/>
                                            </p:txEl>
                                          </p:spTgt>
                                        </p:tgtEl>
                                        <p:attrNameLst>
                                          <p:attrName>ppt_x</p:attrName>
                                          <p:attrName>ppt_y</p:attrName>
                                        </p:attrNameLst>
                                      </p:cBhvr>
                                      <p:rCtr x="-1276" y="0"/>
                                    </p:animMotion>
                                  </p:childTnLst>
                                </p:cTn>
                              </p:par>
                              <p:par>
                                <p:cTn id="10" presetID="10" presetClass="entr" presetSubtype="0" fill="hold" grpId="0" nodeType="withEffect">
                                  <p:stCondLst>
                                    <p:cond delay="20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42" presetClass="path" presetSubtype="0" decel="100000" fill="hold" grpId="1" nodeType="withEffect">
                                  <p:stCondLst>
                                    <p:cond delay="200"/>
                                  </p:stCondLst>
                                  <p:childTnLst>
                                    <p:animMotion origin="layout" path="M 0.02552 1.48148E-6 L -1.25E-6 1.48148E-6 " pathEditMode="relative" rAng="0" ptsTypes="AA">
                                      <p:cBhvr>
                                        <p:cTn id="14" dur="600" fill="hold"/>
                                        <p:tgtEl>
                                          <p:spTgt spid="3">
                                            <p:txEl>
                                              <p:pRg st="2" end="2"/>
                                            </p:txEl>
                                          </p:spTgt>
                                        </p:tgtEl>
                                        <p:attrNameLst>
                                          <p:attrName>ppt_x</p:attrName>
                                          <p:attrName>ppt_y</p:attrName>
                                        </p:attrNameLst>
                                      </p:cBhvr>
                                      <p:rCtr x="-1276" y="0"/>
                                    </p:animMotion>
                                  </p:childTnLst>
                                </p:cTn>
                              </p:par>
                              <p:par>
                                <p:cTn id="15" presetID="10" presetClass="entr" presetSubtype="0" fill="hold" grpId="0" nodeType="withEffect">
                                  <p:stCondLst>
                                    <p:cond delay="40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par>
                                <p:cTn id="18" presetID="42" presetClass="path" presetSubtype="0" decel="100000" fill="hold" grpId="1" nodeType="withEffect">
                                  <p:stCondLst>
                                    <p:cond delay="400"/>
                                  </p:stCondLst>
                                  <p:childTnLst>
                                    <p:animMotion origin="layout" path="M 0.02552 1.48148E-6 L -1.25E-6 1.48148E-6 " pathEditMode="relative" rAng="0" ptsTypes="AA">
                                      <p:cBhvr>
                                        <p:cTn id="19" dur="600" fill="hold"/>
                                        <p:tgtEl>
                                          <p:spTgt spid="3">
                                            <p:txEl>
                                              <p:pRg st="4" end="4"/>
                                            </p:txEl>
                                          </p:spTgt>
                                        </p:tgtEl>
                                        <p:attrNameLst>
                                          <p:attrName>ppt_x</p:attrName>
                                          <p:attrName>ppt_y</p:attrName>
                                        </p:attrNameLst>
                                      </p:cBhvr>
                                      <p:rCtr x="-1276" y="0"/>
                                    </p:animMotion>
                                  </p:childTnLst>
                                </p:cTn>
                              </p:par>
                              <p:par>
                                <p:cTn id="20" presetID="10" presetClass="entr" presetSubtype="0" fill="hold" grpId="0" nodeType="withEffect">
                                  <p:stCondLst>
                                    <p:cond delay="60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par>
                                <p:cTn id="23" presetID="42" presetClass="path" presetSubtype="0" decel="100000" fill="hold" grpId="1" nodeType="withEffect">
                                  <p:stCondLst>
                                    <p:cond delay="600"/>
                                  </p:stCondLst>
                                  <p:childTnLst>
                                    <p:animMotion origin="layout" path="M 0.02552 1.48148E-6 L -1.25E-6 1.48148E-6 " pathEditMode="relative" rAng="0" ptsTypes="AA">
                                      <p:cBhvr>
                                        <p:cTn id="24" dur="600" fill="hold"/>
                                        <p:tgtEl>
                                          <p:spTgt spid="3">
                                            <p:txEl>
                                              <p:pRg st="6" end="6"/>
                                            </p:txEl>
                                          </p:spTgt>
                                        </p:tgtEl>
                                        <p:attrNameLst>
                                          <p:attrName>ppt_x</p:attrName>
                                          <p:attrName>ppt_y</p:attrName>
                                        </p:attrNameLst>
                                      </p:cBhvr>
                                      <p:rCtr x="-1276" y="0"/>
                                    </p:animMotion>
                                  </p:childTnLst>
                                </p:cTn>
                              </p:par>
                              <p:par>
                                <p:cTn id="25" presetID="10" presetClass="entr" presetSubtype="0" fill="hold" grpId="0" nodeType="withEffect">
                                  <p:stCondLst>
                                    <p:cond delay="80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par>
                                <p:cTn id="28" presetID="42" presetClass="path" presetSubtype="0" decel="100000" fill="hold" grpId="1" nodeType="withEffect">
                                  <p:stCondLst>
                                    <p:cond delay="800"/>
                                  </p:stCondLst>
                                  <p:childTnLst>
                                    <p:animMotion origin="layout" path="M 0.02552 1.48148E-6 L -1.25E-6 1.48148E-6 " pathEditMode="relative" rAng="0" ptsTypes="AA">
                                      <p:cBhvr>
                                        <p:cTn id="29" dur="600" fill="hold"/>
                                        <p:tgtEl>
                                          <p:spTgt spid="3">
                                            <p:txEl>
                                              <p:pRg st="8" end="8"/>
                                            </p:txEl>
                                          </p:spTgt>
                                        </p:tgtEl>
                                        <p:attrNameLst>
                                          <p:attrName>ppt_x</p:attrName>
                                          <p:attrName>ppt_y</p:attrName>
                                        </p:attrNameLst>
                                      </p:cBhvr>
                                      <p:rCtr x="-1276" y="0"/>
                                    </p:animMotion>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42" presetClass="path" presetSubtype="0" decel="100000" fill="hold" grpId="1" nodeType="withEffect">
                                  <p:stCondLst>
                                    <p:cond delay="0"/>
                                  </p:stCondLst>
                                  <p:childTnLst>
                                    <p:animMotion origin="layout" path="M -4.375E-6 7.40741E-7 L -4.375E-6 0.03542 " pathEditMode="relative" rAng="0" ptsTypes="AA">
                                      <p:cBhvr>
                                        <p:cTn id="34" dur="700" spd="-100000" fill="hold"/>
                                        <p:tgtEl>
                                          <p:spTgt spid="9"/>
                                        </p:tgtEl>
                                        <p:attrNameLst>
                                          <p:attrName>ppt_x</p:attrName>
                                          <p:attrName>ppt_y</p:attrName>
                                        </p:attrNameLst>
                                      </p:cBhvr>
                                      <p:rCtr x="0" y="1759"/>
                                    </p:animMotion>
                                  </p:childTnLst>
                                </p:cTn>
                              </p:par>
                              <p:par>
                                <p:cTn id="35" presetID="10"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par>
                                <p:cTn id="38" presetID="42" presetClass="path" presetSubtype="0" decel="100000" fill="hold" nodeType="withEffect">
                                  <p:stCondLst>
                                    <p:cond delay="0"/>
                                  </p:stCondLst>
                                  <p:childTnLst>
                                    <p:animMotion origin="layout" path="M -0.03033 1.48148E-6 L -4.16667E-6 1.48148E-6 " pathEditMode="relative" rAng="0" ptsTypes="AA">
                                      <p:cBhvr>
                                        <p:cTn id="39" dur="600" fill="hold"/>
                                        <p:tgtEl>
                                          <p:spTgt spid="30"/>
                                        </p:tgtEl>
                                        <p:attrNameLst>
                                          <p:attrName>ppt_x</p:attrName>
                                          <p:attrName>ppt_y</p:attrName>
                                        </p:attrNameLst>
                                      </p:cBhvr>
                                      <p:rCtr x="1510" y="0"/>
                                    </p:animMotion>
                                  </p:childTnLst>
                                </p:cTn>
                              </p:par>
                              <p:par>
                                <p:cTn id="40" presetID="10" presetClass="entr" presetSubtype="0" fill="hold" grpId="0" nodeType="withEffect">
                                  <p:stCondLst>
                                    <p:cond delay="20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42" presetClass="path" presetSubtype="0" decel="100000" fill="hold" grpId="1" nodeType="withEffect">
                                  <p:stCondLst>
                                    <p:cond delay="200"/>
                                  </p:stCondLst>
                                  <p:childTnLst>
                                    <p:animMotion origin="layout" path="M -0.03033 1.48148E-6 L -4.16667E-6 1.48148E-6 " pathEditMode="relative" rAng="0" ptsTypes="AA">
                                      <p:cBhvr>
                                        <p:cTn id="44" dur="600" fill="hold"/>
                                        <p:tgtEl>
                                          <p:spTgt spid="26"/>
                                        </p:tgtEl>
                                        <p:attrNameLst>
                                          <p:attrName>ppt_x</p:attrName>
                                          <p:attrName>ppt_y</p:attrName>
                                        </p:attrNameLst>
                                      </p:cBhvr>
                                      <p:rCtr x="1510" y="0"/>
                                    </p:animMotion>
                                  </p:childTnLst>
                                </p:cTn>
                              </p:par>
                              <p:par>
                                <p:cTn id="45" presetID="10" presetClass="entr" presetSubtype="0" fill="hold" grpId="0" nodeType="withEffect">
                                  <p:stCondLst>
                                    <p:cond delay="60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par>
                                <p:cTn id="48" presetID="42" presetClass="path" presetSubtype="0" decel="100000" fill="hold" grpId="1" nodeType="withEffect">
                                  <p:stCondLst>
                                    <p:cond delay="600"/>
                                  </p:stCondLst>
                                  <p:childTnLst>
                                    <p:animMotion origin="layout" path="M -0.03033 1.48148E-6 L -4.16667E-6 1.48148E-6 " pathEditMode="relative" rAng="0" ptsTypes="AA">
                                      <p:cBhvr>
                                        <p:cTn id="49" dur="600" fill="hold"/>
                                        <p:tgtEl>
                                          <p:spTgt spid="28"/>
                                        </p:tgtEl>
                                        <p:attrNameLst>
                                          <p:attrName>ppt_x</p:attrName>
                                          <p:attrName>ppt_y</p:attrName>
                                        </p:attrNameLst>
                                      </p:cBhvr>
                                      <p:rCtr x="1510" y="0"/>
                                    </p:animMotion>
                                  </p:childTnLst>
                                </p:cTn>
                              </p:par>
                              <p:par>
                                <p:cTn id="50" presetID="10" presetClass="entr" presetSubtype="0" fill="hold" grpId="0" nodeType="withEffect">
                                  <p:stCondLst>
                                    <p:cond delay="40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par>
                                <p:cTn id="53" presetID="42" presetClass="path" presetSubtype="0" decel="100000" fill="hold" grpId="1" nodeType="withEffect">
                                  <p:stCondLst>
                                    <p:cond delay="400"/>
                                  </p:stCondLst>
                                  <p:childTnLst>
                                    <p:animMotion origin="layout" path="M -0.03033 1.48148E-6 L -4.16667E-6 1.48148E-6 " pathEditMode="relative" rAng="0" ptsTypes="AA">
                                      <p:cBhvr>
                                        <p:cTn id="54" dur="600" fill="hold"/>
                                        <p:tgtEl>
                                          <p:spTgt spid="27"/>
                                        </p:tgtEl>
                                        <p:attrNameLst>
                                          <p:attrName>ppt_x</p:attrName>
                                          <p:attrName>ppt_y</p:attrName>
                                        </p:attrNameLst>
                                      </p:cBhvr>
                                      <p:rCtr x="1510" y="0"/>
                                    </p:animMotion>
                                  </p:childTnLst>
                                </p:cTn>
                              </p:par>
                              <p:par>
                                <p:cTn id="55" presetID="10" presetClass="entr" presetSubtype="0" fill="hold" grpId="0" nodeType="withEffect">
                                  <p:stCondLst>
                                    <p:cond delay="80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cTn>
                              </p:par>
                              <p:par>
                                <p:cTn id="58" presetID="42" presetClass="path" presetSubtype="0" decel="100000" fill="hold" grpId="1" nodeType="withEffect">
                                  <p:stCondLst>
                                    <p:cond delay="800"/>
                                  </p:stCondLst>
                                  <p:childTnLst>
                                    <p:animMotion origin="layout" path="M -0.03033 1.48148E-6 L -4.16667E-6 1.48148E-6 " pathEditMode="relative" rAng="0" ptsTypes="AA">
                                      <p:cBhvr>
                                        <p:cTn id="59" dur="600" fill="hold"/>
                                        <p:tgtEl>
                                          <p:spTgt spid="29"/>
                                        </p:tgtEl>
                                        <p:attrNameLst>
                                          <p:attrName>ppt_x</p:attrName>
                                          <p:attrName>ppt_y</p:attrName>
                                        </p:attrNameLst>
                                      </p:cBhvr>
                                      <p:rCtr x="151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3" grpId="0" uiExpand="1" build="p"/>
      <p:bldP spid="3" grpId="1" uiExpand="1" build="p"/>
      <p:bldP spid="26" grpId="0" animBg="1"/>
      <p:bldP spid="26" grpId="1" animBg="1"/>
      <p:bldP spid="27" grpId="0" animBg="1"/>
      <p:bldP spid="27" grpId="1" animBg="1"/>
      <p:bldP spid="28" grpId="0" animBg="1"/>
      <p:bldP spid="28" grpId="1" animBg="1"/>
      <p:bldP spid="29" grpId="0" animBg="1"/>
      <p:bldP spid="29"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951CAB-0274-628B-9FD0-5DEA5D5D490C}"/>
              </a:ext>
            </a:extLst>
          </p:cNvPr>
          <p:cNvSpPr>
            <a:spLocks noGrp="1"/>
          </p:cNvSpPr>
          <p:nvPr>
            <p:ph type="title"/>
          </p:nvPr>
        </p:nvSpPr>
        <p:spPr/>
        <p:txBody>
          <a:bodyPr/>
          <a:lstStyle/>
          <a:p>
            <a:r>
              <a:rPr lang="en-HK" dirty="0"/>
              <a:t>Agenda</a:t>
            </a:r>
          </a:p>
        </p:txBody>
      </p:sp>
      <p:sp>
        <p:nvSpPr>
          <p:cNvPr id="4" name="Text Placeholder 3">
            <a:extLst>
              <a:ext uri="{FF2B5EF4-FFF2-40B4-BE49-F238E27FC236}">
                <a16:creationId xmlns:a16="http://schemas.microsoft.com/office/drawing/2014/main" id="{EBBB7E23-BF66-082E-AC78-D290EE42C039}"/>
              </a:ext>
            </a:extLst>
          </p:cNvPr>
          <p:cNvSpPr>
            <a:spLocks noGrp="1"/>
          </p:cNvSpPr>
          <p:nvPr>
            <p:ph type="body" sz="quarter" idx="11"/>
          </p:nvPr>
        </p:nvSpPr>
        <p:spPr/>
        <p:txBody>
          <a:bodyPr/>
          <a:lstStyle/>
          <a:p>
            <a:r>
              <a:rPr lang="en-HK" dirty="0"/>
              <a:t>What's new in Microsoft AI</a:t>
            </a:r>
          </a:p>
          <a:p>
            <a:endParaRPr lang="en-HK" dirty="0"/>
          </a:p>
          <a:p>
            <a:r>
              <a:rPr lang="en-HK" dirty="0"/>
              <a:t>Unified AI Lifecycle in Azure AI Foundry</a:t>
            </a:r>
          </a:p>
          <a:p>
            <a:endParaRPr lang="en-US" dirty="0"/>
          </a:p>
          <a:p>
            <a:r>
              <a:rPr lang="en-US" dirty="0"/>
              <a:t>Build Agentic Application in Azure AI Foundry Agent Service</a:t>
            </a:r>
            <a:endParaRPr lang="en-HK" dirty="0"/>
          </a:p>
        </p:txBody>
      </p:sp>
    </p:spTree>
    <p:extLst>
      <p:ext uri="{BB962C8B-B14F-4D97-AF65-F5344CB8AC3E}">
        <p14:creationId xmlns:p14="http://schemas.microsoft.com/office/powerpoint/2010/main" val="389233480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E20C6-F878-EFE8-78ED-F1B5771BED5C}"/>
              </a:ext>
            </a:extLst>
          </p:cNvPr>
          <p:cNvSpPr>
            <a:spLocks noGrp="1"/>
          </p:cNvSpPr>
          <p:nvPr>
            <p:ph type="title"/>
          </p:nvPr>
        </p:nvSpPr>
        <p:spPr/>
        <p:txBody>
          <a:bodyPr/>
          <a:lstStyle/>
          <a:p>
            <a:pPr algn="ctr"/>
            <a:r>
              <a:rPr lang="en-US" dirty="0" err="1">
                <a:cs typeface="Segoe UI"/>
              </a:rPr>
              <a:t>gpt-oss</a:t>
            </a:r>
            <a:r>
              <a:rPr lang="en-US" dirty="0">
                <a:cs typeface="Segoe UI"/>
              </a:rPr>
              <a:t> Pricing</a:t>
            </a:r>
            <a:endParaRPr lang="en-US" dirty="0"/>
          </a:p>
        </p:txBody>
      </p:sp>
      <p:sp>
        <p:nvSpPr>
          <p:cNvPr id="4" name="TextBox 3">
            <a:extLst>
              <a:ext uri="{FF2B5EF4-FFF2-40B4-BE49-F238E27FC236}">
                <a16:creationId xmlns:a16="http://schemas.microsoft.com/office/drawing/2014/main" id="{58225A23-D26F-8601-2681-E4B0230AFBD7}"/>
              </a:ext>
            </a:extLst>
          </p:cNvPr>
          <p:cNvSpPr txBox="1"/>
          <p:nvPr/>
        </p:nvSpPr>
        <p:spPr>
          <a:xfrm>
            <a:off x="547256" y="2184722"/>
            <a:ext cx="10667998" cy="83657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1569"/>
              </a:lnSpc>
            </a:pPr>
            <a:r>
              <a:rPr lang="en-US" sz="1600">
                <a:latin typeface="Aptos Display"/>
              </a:rPr>
              <a:t>  </a:t>
            </a:r>
          </a:p>
          <a:p>
            <a:pPr marL="228600" indent="-228600">
              <a:lnSpc>
                <a:spcPts val="1569"/>
              </a:lnSpc>
              <a:buFont typeface="Symbol"/>
              <a:buChar char="•"/>
            </a:pPr>
            <a:endParaRPr lang="en-US" sz="1600">
              <a:latin typeface="Aptos Display"/>
            </a:endParaRPr>
          </a:p>
          <a:p>
            <a:endParaRPr lang="en-US" sz="1400" b="1">
              <a:latin typeface="Segoe Sans"/>
            </a:endParaRPr>
          </a:p>
          <a:p>
            <a:pPr>
              <a:lnSpc>
                <a:spcPts val="1569"/>
              </a:lnSpc>
            </a:pPr>
            <a:endParaRPr lang="en-US" sz="1600">
              <a:latin typeface="Aptos Display"/>
            </a:endParaRPr>
          </a:p>
        </p:txBody>
      </p:sp>
      <p:sp>
        <p:nvSpPr>
          <p:cNvPr id="5" name="Rectangle: Rounded Corners 4">
            <a:extLst>
              <a:ext uri="{FF2B5EF4-FFF2-40B4-BE49-F238E27FC236}">
                <a16:creationId xmlns:a16="http://schemas.microsoft.com/office/drawing/2014/main" id="{23164BCD-4D08-CB53-D4B6-80B889C8D795}"/>
              </a:ext>
              <a:ext uri="{C183D7F6-B498-43B3-948B-1728B52AA6E4}">
                <adec:decorative xmlns:adec="http://schemas.microsoft.com/office/drawing/2017/decorative" val="1"/>
              </a:ext>
            </a:extLst>
          </p:cNvPr>
          <p:cNvSpPr/>
          <p:nvPr/>
        </p:nvSpPr>
        <p:spPr bwMode="auto">
          <a:xfrm>
            <a:off x="487018" y="1869287"/>
            <a:ext cx="11119766" cy="3536091"/>
          </a:xfrm>
          <a:prstGeom prst="roundRect">
            <a:avLst>
              <a:gd name="adj" fmla="val 3328"/>
            </a:avLst>
          </a:prstGeom>
          <a:noFill/>
          <a:ln>
            <a:noFill/>
            <a:headEnd type="none" w="med" len="med"/>
            <a:tailEnd type="none" w="med" len="med"/>
          </a:ln>
          <a:effectLst>
            <a:outerShdw blurRad="1270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822960" rIns="365760" bIns="457200"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err="1">
              <a:ln>
                <a:noFill/>
              </a:ln>
              <a:solidFill>
                <a:srgbClr val="080808"/>
              </a:solidFill>
              <a:effectLst/>
              <a:uLnTx/>
              <a:uFillTx/>
              <a:latin typeface="Segoe UI Semibold"/>
              <a:ea typeface="+mn-ea"/>
              <a:cs typeface="+mn-cs"/>
            </a:endParaRPr>
          </a:p>
        </p:txBody>
      </p:sp>
      <p:sp>
        <p:nvSpPr>
          <p:cNvPr id="6" name="Rounded Rectangle 64">
            <a:extLst>
              <a:ext uri="{FF2B5EF4-FFF2-40B4-BE49-F238E27FC236}">
                <a16:creationId xmlns:a16="http://schemas.microsoft.com/office/drawing/2014/main" id="{42B73741-E85B-3380-2F7F-E40D4C18F3EC}"/>
              </a:ext>
              <a:ext uri="{C183D7F6-B498-43B3-948B-1728B52AA6E4}">
                <adec:decorative xmlns:adec="http://schemas.microsoft.com/office/drawing/2017/decorative" val="1"/>
              </a:ext>
            </a:extLst>
          </p:cNvPr>
          <p:cNvSpPr/>
          <p:nvPr/>
        </p:nvSpPr>
        <p:spPr bwMode="auto">
          <a:xfrm>
            <a:off x="487017" y="1869287"/>
            <a:ext cx="11133483" cy="3536091"/>
          </a:xfrm>
          <a:prstGeom prst="roundRect">
            <a:avLst>
              <a:gd name="adj" fmla="val 4972"/>
            </a:avLst>
          </a:prstGeom>
          <a:noFill/>
          <a:ln w="19050" cap="rnd">
            <a:gradFill flip="none" rotWithShape="1">
              <a:gsLst>
                <a:gs pos="0">
                  <a:srgbClr val="FF5C39"/>
                </a:gs>
                <a:gs pos="32000">
                  <a:srgbClr val="C03BC4"/>
                </a:gs>
                <a:gs pos="68000">
                  <a:srgbClr val="0078D4"/>
                </a:gs>
                <a:gs pos="100000">
                  <a:srgbClr val="399A91"/>
                </a:gs>
              </a:gsLst>
              <a:lin ang="12600000" scaled="0"/>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674" rtl="0" eaLnBrk="1" fontAlgn="auto" latinLnBrk="0" hangingPunct="1">
              <a:lnSpc>
                <a:spcPct val="100000"/>
              </a:lnSpc>
              <a:spcBef>
                <a:spcPts val="174"/>
              </a:spcBef>
              <a:spcAft>
                <a:spcPts val="0"/>
              </a:spcAft>
              <a:buClrTx/>
              <a:buSzTx/>
              <a:buFontTx/>
              <a:buNone/>
              <a:tabLst/>
              <a:defRPr/>
            </a:pPr>
            <a:endParaRPr kumimoji="0" lang="en-US" sz="2400" b="0" i="0" u="none" strike="noStrike" kern="1200" cap="none" spc="0" normalizeH="0" baseline="0" noProof="0">
              <a:ln>
                <a:noFill/>
              </a:ln>
              <a:gradFill>
                <a:gsLst>
                  <a:gs pos="41958">
                    <a:srgbClr val="FFFFFF"/>
                  </a:gs>
                  <a:gs pos="63000">
                    <a:srgbClr val="FFFFFF"/>
                  </a:gs>
                </a:gsLst>
                <a:lin ang="0" scaled="0"/>
              </a:gradFill>
              <a:effectLst/>
              <a:uLnTx/>
              <a:uFillTx/>
              <a:latin typeface="Segoe UI Variable Display Semib" pitchFamily="2" charset="0"/>
              <a:ea typeface="+mn-ea"/>
              <a:cs typeface="+mn-cs"/>
            </a:endParaRPr>
          </a:p>
        </p:txBody>
      </p:sp>
      <p:graphicFrame>
        <p:nvGraphicFramePr>
          <p:cNvPr id="7" name="Table 6">
            <a:extLst>
              <a:ext uri="{FF2B5EF4-FFF2-40B4-BE49-F238E27FC236}">
                <a16:creationId xmlns:a16="http://schemas.microsoft.com/office/drawing/2014/main" id="{2ECBE692-871C-C218-10CA-505A920B3411}"/>
              </a:ext>
            </a:extLst>
          </p:cNvPr>
          <p:cNvGraphicFramePr>
            <a:graphicFrameLocks noGrp="1"/>
          </p:cNvGraphicFramePr>
          <p:nvPr/>
        </p:nvGraphicFramePr>
        <p:xfrm>
          <a:off x="846969" y="1886354"/>
          <a:ext cx="10355916" cy="3198029"/>
        </p:xfrm>
        <a:graphic>
          <a:graphicData uri="http://schemas.openxmlformats.org/drawingml/2006/table">
            <a:tbl>
              <a:tblPr>
                <a:tableStyleId>{5C22544A-7EE6-4342-B048-85BDC9FD1C3A}</a:tableStyleId>
              </a:tblPr>
              <a:tblGrid>
                <a:gridCol w="2736136">
                  <a:extLst>
                    <a:ext uri="{9D8B030D-6E8A-4147-A177-3AD203B41FA5}">
                      <a16:colId xmlns:a16="http://schemas.microsoft.com/office/drawing/2014/main" val="356114388"/>
                    </a:ext>
                  </a:extLst>
                </a:gridCol>
                <a:gridCol w="2227386">
                  <a:extLst>
                    <a:ext uri="{9D8B030D-6E8A-4147-A177-3AD203B41FA5}">
                      <a16:colId xmlns:a16="http://schemas.microsoft.com/office/drawing/2014/main" val="3147037242"/>
                    </a:ext>
                  </a:extLst>
                </a:gridCol>
                <a:gridCol w="2534856">
                  <a:extLst>
                    <a:ext uri="{9D8B030D-6E8A-4147-A177-3AD203B41FA5}">
                      <a16:colId xmlns:a16="http://schemas.microsoft.com/office/drawing/2014/main" val="1452854767"/>
                    </a:ext>
                  </a:extLst>
                </a:gridCol>
                <a:gridCol w="2857538">
                  <a:extLst>
                    <a:ext uri="{9D8B030D-6E8A-4147-A177-3AD203B41FA5}">
                      <a16:colId xmlns:a16="http://schemas.microsoft.com/office/drawing/2014/main" val="2670444910"/>
                    </a:ext>
                  </a:extLst>
                </a:gridCol>
              </a:tblGrid>
              <a:tr h="1369229">
                <a:tc>
                  <a:txBody>
                    <a:bodyPr/>
                    <a:lstStyle/>
                    <a:p>
                      <a:pPr marL="0" marR="0" lvl="0" indent="0" algn="l" defTabSz="932742" rtl="0" eaLnBrk="1" fontAlgn="base" latinLnBrk="0" hangingPunct="1">
                        <a:lnSpc>
                          <a:spcPct val="100000"/>
                        </a:lnSpc>
                        <a:spcBef>
                          <a:spcPts val="0"/>
                        </a:spcBef>
                        <a:spcAft>
                          <a:spcPts val="0"/>
                        </a:spcAft>
                        <a:buClrTx/>
                        <a:buSzTx/>
                        <a:buFont typeface="Arial"/>
                        <a:buNone/>
                        <a:tabLst/>
                        <a:defRPr/>
                      </a:pPr>
                      <a:r>
                        <a:rPr lang="en-US" sz="2400" b="1" i="0" u="none" strike="noStrike" kern="0" cap="none" spc="0" normalizeH="0" baseline="0" dirty="0">
                          <a:ln>
                            <a:noFill/>
                          </a:ln>
                          <a:solidFill>
                            <a:schemeClr val="tx1"/>
                          </a:solidFill>
                          <a:effectLst/>
                          <a:uLnTx/>
                          <a:uFillTx/>
                          <a:latin typeface="+mj-lt"/>
                          <a:ea typeface="+mn-ea"/>
                          <a:cs typeface="+mn-cs"/>
                        </a:rPr>
                        <a:t>Model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32742" rtl="0" eaLnBrk="1" fontAlgn="base" latinLnBrk="0" hangingPunct="1">
                        <a:lnSpc>
                          <a:spcPct val="100000"/>
                        </a:lnSpc>
                        <a:spcBef>
                          <a:spcPts val="0"/>
                        </a:spcBef>
                        <a:spcAft>
                          <a:spcPts val="0"/>
                        </a:spcAft>
                        <a:buClrTx/>
                        <a:buSzTx/>
                        <a:buFont typeface="Arial"/>
                        <a:buNone/>
                        <a:tabLst/>
                        <a:defRPr/>
                      </a:pPr>
                      <a:r>
                        <a:rPr lang="en-US" sz="2400" b="1" i="0" u="none" strike="noStrike" kern="0" cap="none" spc="0" normalizeH="0" baseline="0">
                          <a:ln>
                            <a:noFill/>
                          </a:ln>
                          <a:solidFill>
                            <a:schemeClr val="tx1"/>
                          </a:solidFill>
                          <a:effectLst/>
                          <a:uLnTx/>
                          <a:uFillTx/>
                          <a:latin typeface="+mj-lt"/>
                          <a:ea typeface="+mn-ea"/>
                          <a:cs typeface="+mn-cs"/>
                        </a:rPr>
                        <a:t>Deployment </a:t>
                      </a:r>
                      <a:br>
                        <a:rPr lang="en-US" sz="2400" b="1" i="0" u="none" strike="noStrike" kern="0" cap="none" spc="0" normalizeH="0" baseline="0">
                          <a:ln>
                            <a:noFill/>
                          </a:ln>
                          <a:solidFill>
                            <a:schemeClr val="tx1"/>
                          </a:solidFill>
                          <a:effectLst/>
                          <a:uLnTx/>
                          <a:uFillTx/>
                          <a:latin typeface="+mj-lt"/>
                          <a:ea typeface="+mn-ea"/>
                          <a:cs typeface="+mn-cs"/>
                        </a:rPr>
                      </a:br>
                      <a:r>
                        <a:rPr lang="en-US" sz="2400" b="1" i="0" u="none" strike="noStrike" kern="0" cap="none" spc="0" normalizeH="0" baseline="0">
                          <a:ln>
                            <a:noFill/>
                          </a:ln>
                          <a:solidFill>
                            <a:schemeClr val="tx1"/>
                          </a:solidFill>
                          <a:effectLst/>
                          <a:uLnTx/>
                          <a:uFillTx/>
                          <a:latin typeface="+mj-lt"/>
                          <a:ea typeface="+mn-ea"/>
                          <a:cs typeface="+mn-cs"/>
                        </a:rPr>
                        <a:t>Type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32742" rtl="0" eaLnBrk="1" fontAlgn="base" latinLnBrk="0" hangingPunct="1">
                        <a:lnSpc>
                          <a:spcPct val="100000"/>
                        </a:lnSpc>
                        <a:spcBef>
                          <a:spcPts val="0"/>
                        </a:spcBef>
                        <a:spcAft>
                          <a:spcPts val="0"/>
                        </a:spcAft>
                        <a:buClrTx/>
                        <a:buSzTx/>
                        <a:buFont typeface="Arial"/>
                        <a:buNone/>
                        <a:tabLst/>
                        <a:defRPr/>
                      </a:pPr>
                      <a:r>
                        <a:rPr lang="en-US" sz="2400" b="1" i="0" u="none" strike="noStrike" kern="0" cap="none" spc="0" normalizeH="0" baseline="0">
                          <a:ln>
                            <a:noFill/>
                          </a:ln>
                          <a:solidFill>
                            <a:schemeClr val="tx1"/>
                          </a:solidFill>
                          <a:effectLst/>
                          <a:uLnTx/>
                          <a:uFillTx/>
                          <a:latin typeface="+mj-lt"/>
                          <a:ea typeface="+mn-ea"/>
                          <a:cs typeface="+mn-cs"/>
                        </a:rPr>
                        <a:t>Input Price/</a:t>
                      </a:r>
                      <a:br>
                        <a:rPr lang="en-US" sz="2400" b="1" i="0" u="none" strike="noStrike" kern="0" cap="none" spc="0" normalizeH="0" baseline="0">
                          <a:ln>
                            <a:noFill/>
                          </a:ln>
                          <a:solidFill>
                            <a:schemeClr val="tx1"/>
                          </a:solidFill>
                          <a:effectLst/>
                          <a:uLnTx/>
                          <a:uFillTx/>
                          <a:latin typeface="+mj-lt"/>
                          <a:ea typeface="+mn-ea"/>
                          <a:cs typeface="+mn-cs"/>
                        </a:rPr>
                      </a:br>
                      <a:r>
                        <a:rPr lang="en-US" sz="2400" b="1" i="0" u="none" strike="noStrike" kern="0" cap="none" spc="0" normalizeH="0" baseline="0">
                          <a:ln>
                            <a:noFill/>
                          </a:ln>
                          <a:solidFill>
                            <a:schemeClr val="tx1"/>
                          </a:solidFill>
                          <a:effectLst/>
                          <a:uLnTx/>
                          <a:uFillTx/>
                          <a:latin typeface="+mj-lt"/>
                          <a:ea typeface="+mn-ea"/>
                          <a:cs typeface="+mn-cs"/>
                        </a:rPr>
                        <a:t>1M Token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32742" rtl="0" eaLnBrk="1" fontAlgn="base" latinLnBrk="0" hangingPunct="1">
                        <a:lnSpc>
                          <a:spcPct val="100000"/>
                        </a:lnSpc>
                        <a:spcBef>
                          <a:spcPts val="0"/>
                        </a:spcBef>
                        <a:spcAft>
                          <a:spcPts val="0"/>
                        </a:spcAft>
                        <a:buClrTx/>
                        <a:buSzTx/>
                        <a:buFont typeface="Arial"/>
                        <a:buNone/>
                        <a:tabLst/>
                        <a:defRPr/>
                      </a:pPr>
                      <a:r>
                        <a:rPr lang="en-US" sz="2400" b="1" i="0" u="none" strike="noStrike" kern="0" cap="none" spc="0" normalizeH="0" baseline="0" dirty="0">
                          <a:ln>
                            <a:noFill/>
                          </a:ln>
                          <a:solidFill>
                            <a:schemeClr val="tx1"/>
                          </a:solidFill>
                          <a:effectLst/>
                          <a:uLnTx/>
                          <a:uFillTx/>
                          <a:latin typeface="+mj-lt"/>
                          <a:ea typeface="+mn-ea"/>
                          <a:cs typeface="+mn-cs"/>
                        </a:rPr>
                        <a:t>Output Price/</a:t>
                      </a:r>
                      <a:br>
                        <a:rPr lang="en-US" sz="2400" b="1" i="0" u="none" strike="noStrike" kern="0" cap="none" spc="0" normalizeH="0" baseline="0" dirty="0">
                          <a:ln>
                            <a:noFill/>
                          </a:ln>
                          <a:solidFill>
                            <a:schemeClr val="tx1"/>
                          </a:solidFill>
                          <a:effectLst/>
                          <a:uLnTx/>
                          <a:uFillTx/>
                          <a:latin typeface="+mj-lt"/>
                          <a:ea typeface="+mn-ea"/>
                          <a:cs typeface="+mn-cs"/>
                        </a:rPr>
                      </a:br>
                      <a:r>
                        <a:rPr lang="en-US" sz="2400" b="1" i="0" u="none" strike="noStrike" kern="0" cap="none" spc="0" normalizeH="0" baseline="0" dirty="0">
                          <a:ln>
                            <a:noFill/>
                          </a:ln>
                          <a:solidFill>
                            <a:schemeClr val="tx1"/>
                          </a:solidFill>
                          <a:effectLst/>
                          <a:uLnTx/>
                          <a:uFillTx/>
                          <a:latin typeface="+mj-lt"/>
                          <a:ea typeface="+mn-ea"/>
                          <a:cs typeface="+mn-cs"/>
                        </a:rPr>
                        <a:t>1M Token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07108261"/>
                  </a:ext>
                </a:extLst>
              </a:tr>
              <a:tr h="914400">
                <a:tc>
                  <a:txBody>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a:ln>
                            <a:noFill/>
                          </a:ln>
                          <a:solidFill>
                            <a:srgbClr val="FFFFFF"/>
                          </a:solidFill>
                          <a:effectLst/>
                          <a:uLnTx/>
                          <a:uFillTx/>
                          <a:latin typeface="Segoe UI Semibold"/>
                          <a:ea typeface="+mn-ea"/>
                          <a:cs typeface="Segoe UI"/>
                        </a:rPr>
                        <a:t>gpt-oss-120b (global)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800" b="0" i="0" u="none" strike="noStrike" kern="0" cap="none" spc="0" normalizeH="0" baseline="0">
                          <a:ln>
                            <a:noFill/>
                          </a:ln>
                          <a:solidFill>
                            <a:srgbClr val="FFFFFF"/>
                          </a:solidFill>
                          <a:effectLst/>
                          <a:uLnTx/>
                          <a:uFillTx/>
                          <a:latin typeface="+mn-lt"/>
                          <a:ea typeface="+mn-ea"/>
                          <a:cs typeface="+mn-cs"/>
                        </a:rPr>
                        <a:t>Serverless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2400" b="0" i="0" u="none" strike="noStrike" kern="0" cap="none" spc="0" normalizeH="0" baseline="0">
                          <a:ln>
                            <a:noFill/>
                          </a:ln>
                          <a:solidFill>
                            <a:srgbClr val="FFFFFF"/>
                          </a:solidFill>
                          <a:effectLst/>
                          <a:uLnTx/>
                          <a:uFillTx/>
                          <a:latin typeface="+mn-lt"/>
                          <a:ea typeface="+mn-ea"/>
                          <a:cs typeface="+mn-cs"/>
                        </a:rPr>
                        <a:t>$0.15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2400" b="0" i="0" u="none" strike="noStrike" kern="0" cap="none" spc="0" normalizeH="0" baseline="0">
                          <a:ln>
                            <a:noFill/>
                          </a:ln>
                          <a:solidFill>
                            <a:srgbClr val="FFFFFF"/>
                          </a:solidFill>
                          <a:effectLst/>
                          <a:uLnTx/>
                          <a:uFillTx/>
                          <a:latin typeface="+mn-lt"/>
                          <a:ea typeface="+mn-ea"/>
                          <a:cs typeface="+mn-cs"/>
                        </a:rPr>
                        <a:t>$0.6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48794363"/>
                  </a:ext>
                </a:extLst>
              </a:tr>
              <a:tr h="914400">
                <a:tc>
                  <a:txBody>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a:ln>
                            <a:noFill/>
                          </a:ln>
                          <a:solidFill>
                            <a:srgbClr val="FFFFFF"/>
                          </a:solidFill>
                          <a:effectLst/>
                          <a:uLnTx/>
                          <a:uFillTx/>
                          <a:latin typeface="Segoe UI Semibold"/>
                          <a:ea typeface="+mn-ea"/>
                          <a:cs typeface="Segoe UI"/>
                        </a:rPr>
                        <a:t>gpt-oss-120b &amp;</a:t>
                      </a:r>
                      <a:br>
                        <a:rPr kumimoji="0" lang="en-US" sz="2000" b="0" i="0" u="none" strike="noStrike" kern="0" cap="none" spc="0" normalizeH="0" baseline="0">
                          <a:ln>
                            <a:noFill/>
                          </a:ln>
                          <a:solidFill>
                            <a:srgbClr val="FFFFFF"/>
                          </a:solidFill>
                          <a:effectLst/>
                          <a:uLnTx/>
                          <a:uFillTx/>
                          <a:latin typeface="Segoe UI Semibold"/>
                          <a:ea typeface="+mn-ea"/>
                          <a:cs typeface="Segoe UI"/>
                        </a:rPr>
                      </a:br>
                      <a:r>
                        <a:rPr kumimoji="0" lang="en-US" sz="2000" b="0" i="0" u="none" strike="noStrike" kern="0" cap="none" spc="0" normalizeH="0" baseline="0">
                          <a:ln>
                            <a:noFill/>
                          </a:ln>
                          <a:solidFill>
                            <a:srgbClr val="FFFFFF"/>
                          </a:solidFill>
                          <a:effectLst/>
                          <a:uLnTx/>
                          <a:uFillTx/>
                          <a:latin typeface="Segoe UI Semibold"/>
                          <a:ea typeface="+mn-ea"/>
                          <a:cs typeface="Segoe UI"/>
                        </a:rPr>
                        <a:t>gpt-oss-20b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800" b="0" i="0" u="none" strike="noStrike" kern="0" cap="none" spc="0" normalizeH="0" baseline="0">
                          <a:ln>
                            <a:noFill/>
                          </a:ln>
                          <a:solidFill>
                            <a:srgbClr val="FFFFFF"/>
                          </a:solidFill>
                          <a:effectLst/>
                          <a:uLnTx/>
                          <a:uFillTx/>
                          <a:latin typeface="+mn-lt"/>
                          <a:ea typeface="+mn-ea"/>
                          <a:cs typeface="+mn-cs"/>
                        </a:rPr>
                        <a:t>Managed</a:t>
                      </a:r>
                      <a:br>
                        <a:rPr lang="en-US" sz="1800" b="0" i="0" u="none" strike="noStrike" kern="0" cap="none" spc="0" normalizeH="0" baseline="0">
                          <a:ln>
                            <a:noFill/>
                          </a:ln>
                          <a:solidFill>
                            <a:srgbClr val="FFFFFF"/>
                          </a:solidFill>
                          <a:effectLst/>
                          <a:uLnTx/>
                          <a:uFillTx/>
                          <a:latin typeface="+mn-lt"/>
                          <a:ea typeface="+mn-ea"/>
                          <a:cs typeface="+mn-cs"/>
                        </a:rPr>
                      </a:br>
                      <a:r>
                        <a:rPr lang="en-US" sz="1800" b="0" i="0" u="none" strike="noStrike" kern="0" cap="none" spc="0" normalizeH="0" baseline="0">
                          <a:ln>
                            <a:noFill/>
                          </a:ln>
                          <a:solidFill>
                            <a:srgbClr val="FFFFFF"/>
                          </a:solidFill>
                          <a:effectLst/>
                          <a:uLnTx/>
                          <a:uFillTx/>
                          <a:latin typeface="+mn-lt"/>
                          <a:ea typeface="+mn-ea"/>
                          <a:cs typeface="+mn-cs"/>
                        </a:rPr>
                        <a:t>Compute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lvl="0">
                        <a:buNone/>
                      </a:pPr>
                      <a:r>
                        <a:rPr lang="en-US" sz="1800" b="0" i="0" u="none" strike="noStrike" kern="0" cap="none" spc="0" normalizeH="0" baseline="0" dirty="0">
                          <a:ln>
                            <a:noFill/>
                          </a:ln>
                          <a:solidFill>
                            <a:srgbClr val="FFFFFF"/>
                          </a:solidFill>
                          <a:effectLst/>
                          <a:uLnTx/>
                          <a:uFillTx/>
                          <a:latin typeface="+mn-lt"/>
                          <a:ea typeface="+mn-ea"/>
                          <a:cs typeface="+mn-cs"/>
                        </a:rPr>
                        <a:t>Pricing based on Azure Machine Learning VM type and not token used. See </a:t>
                      </a:r>
                      <a:r>
                        <a:rPr lang="en-US" sz="1800" b="0" i="0" u="none" strike="noStrike" kern="0" cap="none" spc="0" normalizeH="0" baseline="0" dirty="0">
                          <a:ln>
                            <a:noFill/>
                          </a:ln>
                          <a:solidFill>
                            <a:schemeClr val="bg2">
                              <a:lumMod val="60000"/>
                              <a:lumOff val="40000"/>
                            </a:schemeClr>
                          </a:solidFill>
                          <a:effectLst/>
                          <a:uLnTx/>
                          <a:uFillTx/>
                          <a:latin typeface="+mn-lt"/>
                          <a:ea typeface="+mn-ea"/>
                          <a:cs typeface="+mn-cs"/>
                          <a:hlinkClick r:id="rId2">
                            <a:extLst>
                              <a:ext uri="{A12FA001-AC4F-418D-AE19-62706E023703}">
                                <ahyp:hlinkClr xmlns:ahyp="http://schemas.microsoft.com/office/drawing/2018/hyperlinkcolor" val="tx"/>
                              </a:ext>
                            </a:extLst>
                          </a:hlinkClick>
                        </a:rPr>
                        <a:t>pricing page here.</a:t>
                      </a:r>
                      <a:endParaRPr lang="en-US" sz="1800" b="0" i="0" u="none" strike="noStrike" kern="0" cap="none" spc="0" normalizeH="0" baseline="0" dirty="0">
                        <a:ln>
                          <a:noFill/>
                        </a:ln>
                        <a:solidFill>
                          <a:schemeClr val="bg2">
                            <a:lumMod val="60000"/>
                            <a:lumOff val="40000"/>
                          </a:schemeClr>
                        </a:solidFill>
                        <a:effectLst/>
                        <a:uLnTx/>
                        <a:uFillTx/>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32115053"/>
                  </a:ext>
                </a:extLst>
              </a:tr>
            </a:tbl>
          </a:graphicData>
        </a:graphic>
      </p:graphicFrame>
      <p:cxnSp>
        <p:nvCxnSpPr>
          <p:cNvPr id="14" name="Straight Connector 13">
            <a:extLst>
              <a:ext uri="{FF2B5EF4-FFF2-40B4-BE49-F238E27FC236}">
                <a16:creationId xmlns:a16="http://schemas.microsoft.com/office/drawing/2014/main" id="{241248E1-A7DA-DE48-4871-654736FB4BAF}"/>
              </a:ext>
            </a:extLst>
          </p:cNvPr>
          <p:cNvCxnSpPr>
            <a:cxnSpLocks/>
          </p:cNvCxnSpPr>
          <p:nvPr/>
        </p:nvCxnSpPr>
        <p:spPr>
          <a:xfrm rot="16200000">
            <a:off x="6046901" y="-2060102"/>
            <a:ext cx="0" cy="10680194"/>
          </a:xfrm>
          <a:prstGeom prst="line">
            <a:avLst/>
          </a:prstGeom>
          <a:noFill/>
          <a:ln w="15875" cap="rnd">
            <a:solidFill>
              <a:srgbClr val="657076"/>
            </a:solidFill>
            <a:headEnd type="none" w="med" len="med"/>
            <a:tailEnd type="none" w="med" len="med"/>
          </a:ln>
          <a:effectLst/>
          <a:extLst>
            <a:ext uri="{909E8E84-426E-40DD-AFC4-6F175D3DCCD1}">
              <a14:hiddenFill xmlns:a14="http://schemas.microsoft.com/office/drawing/2010/main">
                <a:solidFill>
                  <a:srgbClr val="FFFFFF"/>
                </a:solidFill>
              </a14:hiddenFill>
            </a:ext>
          </a:extLst>
        </p:spPr>
        <p:style>
          <a:lnRef idx="1">
            <a:schemeClr val="accent2"/>
          </a:lnRef>
          <a:fillRef idx="3">
            <a:schemeClr val="accent2"/>
          </a:fillRef>
          <a:effectRef idx="2">
            <a:schemeClr val="accent2"/>
          </a:effectRef>
          <a:fontRef idx="minor">
            <a:schemeClr val="lt1"/>
          </a:fontRef>
        </p:style>
      </p:cxnSp>
      <p:cxnSp>
        <p:nvCxnSpPr>
          <p:cNvPr id="15" name="Straight Connector 14">
            <a:extLst>
              <a:ext uri="{FF2B5EF4-FFF2-40B4-BE49-F238E27FC236}">
                <a16:creationId xmlns:a16="http://schemas.microsoft.com/office/drawing/2014/main" id="{D00E05B6-1FC5-81CB-AFEE-9A4013E73F84}"/>
              </a:ext>
            </a:extLst>
          </p:cNvPr>
          <p:cNvCxnSpPr>
            <a:cxnSpLocks/>
          </p:cNvCxnSpPr>
          <p:nvPr/>
        </p:nvCxnSpPr>
        <p:spPr>
          <a:xfrm rot="16200000">
            <a:off x="6046901" y="-1202450"/>
            <a:ext cx="0" cy="10680194"/>
          </a:xfrm>
          <a:prstGeom prst="line">
            <a:avLst/>
          </a:prstGeom>
          <a:noFill/>
          <a:ln w="15875" cap="rnd">
            <a:solidFill>
              <a:srgbClr val="657076"/>
            </a:solidFill>
            <a:headEnd type="none" w="med" len="med"/>
            <a:tailEnd type="none" w="med" len="med"/>
          </a:ln>
          <a:effectLst/>
          <a:extLst>
            <a:ext uri="{909E8E84-426E-40DD-AFC4-6F175D3DCCD1}">
              <a14:hiddenFill xmlns:a14="http://schemas.microsoft.com/office/drawing/2010/main">
                <a:solidFill>
                  <a:srgbClr val="FFFFFF"/>
                </a:solidFill>
              </a14:hiddenFill>
            </a:ext>
          </a:extLst>
        </p:spPr>
        <p:style>
          <a:lnRef idx="1">
            <a:schemeClr val="accent2"/>
          </a:lnRef>
          <a:fillRef idx="3">
            <a:schemeClr val="accent2"/>
          </a:fillRef>
          <a:effectRef idx="2">
            <a:schemeClr val="accent2"/>
          </a:effectRef>
          <a:fontRef idx="minor">
            <a:schemeClr val="lt1"/>
          </a:fontRef>
        </p:style>
      </p:cxnSp>
      <p:sp>
        <p:nvSpPr>
          <p:cNvPr id="8" name="TextBox 7">
            <a:extLst>
              <a:ext uri="{FF2B5EF4-FFF2-40B4-BE49-F238E27FC236}">
                <a16:creationId xmlns:a16="http://schemas.microsoft.com/office/drawing/2014/main" id="{138EEFA0-42D4-FC13-A70A-F29FBBC8D373}"/>
              </a:ext>
            </a:extLst>
          </p:cNvPr>
          <p:cNvSpPr txBox="1"/>
          <p:nvPr/>
        </p:nvSpPr>
        <p:spPr>
          <a:xfrm>
            <a:off x="381000" y="6039094"/>
            <a:ext cx="60960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latin typeface="Aptos" panose="020B0004020202020204" pitchFamily="34" charset="0"/>
                <a:ea typeface="Aptos" panose="020B0004020202020204" pitchFamily="34" charset="0"/>
                <a:cs typeface="Times New Roman" panose="02020603050405020304" pitchFamily="18" charset="0"/>
              </a:rPr>
              <a:t>g</a:t>
            </a:r>
            <a:r>
              <a:rPr kumimoji="0" lang="en-US" sz="1400" b="0" i="0" u="none" strike="noStrike" kern="1200" cap="none" spc="0" normalizeH="0" baseline="0" noProof="0" dirty="0">
                <a:ln>
                  <a:noFill/>
                </a:ln>
                <a:solidFill>
                  <a:schemeClr val="tx1"/>
                </a:solidFill>
                <a:effectLst/>
                <a:uLnTx/>
                <a:uFillTx/>
                <a:latin typeface="Aptos" panose="020B0004020202020204" pitchFamily="34" charset="0"/>
                <a:ea typeface="Aptos" panose="020B0004020202020204" pitchFamily="34" charset="0"/>
                <a:cs typeface="Times New Roman" panose="02020603050405020304" pitchFamily="18" charset="0"/>
              </a:rPr>
              <a:t>pt-oss-120b and gpt-oss-20b can run on NCH100 GPUs from AI Foundry</a:t>
            </a:r>
            <a:endParaRPr kumimoji="0" lang="en-US" sz="1400" b="0" i="0" u="none" strike="noStrike" kern="1200" cap="none" spc="0" normalizeH="0" baseline="0" noProof="0" dirty="0">
              <a:ln>
                <a:noFill/>
              </a:ln>
              <a:solidFill>
                <a:schemeClr val="tx1"/>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689438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0"/>
                                  </p:stCondLst>
                                  <p:childTnLst>
                                    <p:animMotion origin="layout" path="M -4.375E-6 -4.07407E-6 L -4.375E-6 0.03542 " pathEditMode="relative" rAng="0" ptsTypes="AA">
                                      <p:cBhvr>
                                        <p:cTn id="9" dur="700" spd="-100000" fill="hold"/>
                                        <p:tgtEl>
                                          <p:spTgt spid="6"/>
                                        </p:tgtEl>
                                        <p:attrNameLst>
                                          <p:attrName>ppt_x</p:attrName>
                                          <p:attrName>ppt_y</p:attrName>
                                        </p:attrNameLst>
                                      </p:cBhvr>
                                      <p:rCtr x="0" y="1759"/>
                                    </p:animMotion>
                                  </p:childTnLst>
                                </p:cTn>
                              </p:par>
                            </p:childTnLst>
                          </p:cTn>
                        </p:par>
                        <p:par>
                          <p:cTn id="10" fill="hold">
                            <p:stCondLst>
                              <p:cond delay="700"/>
                            </p:stCondLst>
                            <p:childTnLst>
                              <p:par>
                                <p:cTn id="11" presetID="22" presetClass="entr" presetSubtype="1"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125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42" presetClass="path" presetSubtype="0" decel="100000" fill="hold" nodeType="withEffect">
                                  <p:stCondLst>
                                    <p:cond delay="0"/>
                                  </p:stCondLst>
                                  <p:childTnLst>
                                    <p:animMotion origin="layout" path="M -3.54167E-6 -7.40741E-7 L -3.54167E-6 0.03542 " pathEditMode="relative" rAng="0" ptsTypes="AA">
                                      <p:cBhvr>
                                        <p:cTn id="18" dur="700" spd="-100000" fill="hold"/>
                                        <p:tgtEl>
                                          <p:spTgt spid="14"/>
                                        </p:tgtEl>
                                        <p:attrNameLst>
                                          <p:attrName>ppt_x</p:attrName>
                                          <p:attrName>ppt_y</p:attrName>
                                        </p:attrNameLst>
                                      </p:cBhvr>
                                      <p:rCtr x="0" y="1759"/>
                                    </p:animMotion>
                                  </p:childTnLst>
                                </p:cTn>
                              </p:par>
                              <p:par>
                                <p:cTn id="19" presetID="10" presetClass="entr" presetSubtype="0" fill="hold" nodeType="withEffect">
                                  <p:stCondLst>
                                    <p:cond delay="30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42" presetClass="path" presetSubtype="0" decel="100000" fill="hold" nodeType="withEffect">
                                  <p:stCondLst>
                                    <p:cond delay="300"/>
                                  </p:stCondLst>
                                  <p:childTnLst>
                                    <p:animMotion origin="layout" path="M -3.54167E-6 -7.40741E-7 L -3.54167E-6 0.03542 " pathEditMode="relative" rAng="0" ptsTypes="AA">
                                      <p:cBhvr>
                                        <p:cTn id="23" dur="700" spd="-100000" fill="hold"/>
                                        <p:tgtEl>
                                          <p:spTgt spid="15"/>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6B0AC9-3C0F-3B0A-60E6-36336D03B5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2499" y="1381821"/>
            <a:ext cx="3634825" cy="3157171"/>
          </a:xfrm>
          <a:prstGeom prst="rect">
            <a:avLst/>
          </a:prstGeom>
        </p:spPr>
      </p:pic>
      <p:pic>
        <p:nvPicPr>
          <p:cNvPr id="7" name="Picture 6">
            <a:extLst>
              <a:ext uri="{FF2B5EF4-FFF2-40B4-BE49-F238E27FC236}">
                <a16:creationId xmlns:a16="http://schemas.microsoft.com/office/drawing/2014/main" id="{8C0F7D83-2592-7AFF-7B88-7D4AA49DEFC2}"/>
              </a:ext>
            </a:extLst>
          </p:cNvPr>
          <p:cNvPicPr>
            <a:picLocks noChangeAspect="1"/>
          </p:cNvPicPr>
          <p:nvPr/>
        </p:nvPicPr>
        <p:blipFill>
          <a:blip r:embed="rId4"/>
          <a:stretch>
            <a:fillRect/>
          </a:stretch>
        </p:blipFill>
        <p:spPr>
          <a:xfrm>
            <a:off x="845312" y="4964457"/>
            <a:ext cx="3729197" cy="1270089"/>
          </a:xfrm>
          <a:prstGeom prst="rect">
            <a:avLst/>
          </a:prstGeom>
        </p:spPr>
      </p:pic>
      <p:pic>
        <p:nvPicPr>
          <p:cNvPr id="9" name="Picture 8">
            <a:extLst>
              <a:ext uri="{FF2B5EF4-FFF2-40B4-BE49-F238E27FC236}">
                <a16:creationId xmlns:a16="http://schemas.microsoft.com/office/drawing/2014/main" id="{DEE3E338-9A39-CE63-E6A0-11802AE9952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44505" y="1675056"/>
            <a:ext cx="3496489" cy="4961628"/>
          </a:xfrm>
          <a:prstGeom prst="rect">
            <a:avLst/>
          </a:prstGeom>
        </p:spPr>
      </p:pic>
      <p:sp>
        <p:nvSpPr>
          <p:cNvPr id="10" name="Title 1">
            <a:extLst>
              <a:ext uri="{FF2B5EF4-FFF2-40B4-BE49-F238E27FC236}">
                <a16:creationId xmlns:a16="http://schemas.microsoft.com/office/drawing/2014/main" id="{E50979EA-43C9-8EC9-076E-EE9661F6577D}"/>
              </a:ext>
            </a:extLst>
          </p:cNvPr>
          <p:cNvSpPr>
            <a:spLocks noGrp="1"/>
          </p:cNvSpPr>
          <p:nvPr>
            <p:ph type="title" idx="4294967295"/>
          </p:nvPr>
        </p:nvSpPr>
        <p:spPr>
          <a:xfrm>
            <a:off x="1174750" y="290513"/>
            <a:ext cx="11017250" cy="554037"/>
          </a:xfrm>
        </p:spPr>
        <p:txBody>
          <a:bodyPr>
            <a:normAutofit/>
          </a:bodyPr>
          <a:lstStyle/>
          <a:p>
            <a:r>
              <a:rPr lang="en-US" dirty="0">
                <a:cs typeface="Segoe UI"/>
              </a:rPr>
              <a:t>How to deploy </a:t>
            </a:r>
            <a:r>
              <a:rPr lang="en-US" dirty="0" err="1">
                <a:cs typeface="Segoe UI"/>
              </a:rPr>
              <a:t>gpt-oss</a:t>
            </a:r>
            <a:r>
              <a:rPr lang="en-US" dirty="0">
                <a:cs typeface="Segoe UI"/>
              </a:rPr>
              <a:t> with Managed Compute?</a:t>
            </a:r>
            <a:endParaRPr lang="en-US" dirty="0"/>
          </a:p>
        </p:txBody>
      </p:sp>
      <p:sp>
        <p:nvSpPr>
          <p:cNvPr id="11" name="TextBox 10">
            <a:extLst>
              <a:ext uri="{FF2B5EF4-FFF2-40B4-BE49-F238E27FC236}">
                <a16:creationId xmlns:a16="http://schemas.microsoft.com/office/drawing/2014/main" id="{427ECF9E-9259-D22B-4145-F5F4D57AA957}"/>
              </a:ext>
            </a:extLst>
          </p:cNvPr>
          <p:cNvSpPr txBox="1"/>
          <p:nvPr/>
        </p:nvSpPr>
        <p:spPr>
          <a:xfrm>
            <a:off x="845312" y="1036381"/>
            <a:ext cx="349648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Step 1 – Create Hub resource</a:t>
            </a:r>
          </a:p>
        </p:txBody>
      </p:sp>
      <p:sp>
        <p:nvSpPr>
          <p:cNvPr id="12" name="TextBox 11">
            <a:extLst>
              <a:ext uri="{FF2B5EF4-FFF2-40B4-BE49-F238E27FC236}">
                <a16:creationId xmlns:a16="http://schemas.microsoft.com/office/drawing/2014/main" id="{2E85CFB7-7A77-3DA8-A441-6B21D005F96D}"/>
              </a:ext>
            </a:extLst>
          </p:cNvPr>
          <p:cNvSpPr txBox="1"/>
          <p:nvPr/>
        </p:nvSpPr>
        <p:spPr>
          <a:xfrm>
            <a:off x="845311" y="4595125"/>
            <a:ext cx="349648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Step 2 - find the model</a:t>
            </a:r>
          </a:p>
        </p:txBody>
      </p:sp>
      <p:sp>
        <p:nvSpPr>
          <p:cNvPr id="13" name="TextBox 12">
            <a:extLst>
              <a:ext uri="{FF2B5EF4-FFF2-40B4-BE49-F238E27FC236}">
                <a16:creationId xmlns:a16="http://schemas.microsoft.com/office/drawing/2014/main" id="{AC4E878C-8F71-2F2E-EF93-6C4925D0D934}"/>
              </a:ext>
            </a:extLst>
          </p:cNvPr>
          <p:cNvSpPr txBox="1"/>
          <p:nvPr/>
        </p:nvSpPr>
        <p:spPr>
          <a:xfrm>
            <a:off x="5471117" y="1028725"/>
            <a:ext cx="524326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Step 3 – deploy as managed compute and select the compute VM</a:t>
            </a:r>
          </a:p>
        </p:txBody>
      </p:sp>
      <p:sp>
        <p:nvSpPr>
          <p:cNvPr id="3" name="TextBox 2">
            <a:extLst>
              <a:ext uri="{FF2B5EF4-FFF2-40B4-BE49-F238E27FC236}">
                <a16:creationId xmlns:a16="http://schemas.microsoft.com/office/drawing/2014/main" id="{5604C75E-0A58-22DE-27F6-5A80C054936D}"/>
              </a:ext>
            </a:extLst>
          </p:cNvPr>
          <p:cNvSpPr txBox="1"/>
          <p:nvPr/>
        </p:nvSpPr>
        <p:spPr>
          <a:xfrm>
            <a:off x="69273" y="6426185"/>
            <a:ext cx="6026727" cy="646331"/>
          </a:xfrm>
          <a:prstGeom prst="rect">
            <a:avLst/>
          </a:prstGeom>
          <a:noFill/>
        </p:spPr>
        <p:txBody>
          <a:bodyPr wrap="square">
            <a:spAutoFit/>
          </a:bodyPr>
          <a:lstStyle/>
          <a:p>
            <a:r>
              <a:rPr lang="en-HK" sz="1200" dirty="0">
                <a:hlinkClick r:id="rId6"/>
              </a:rPr>
              <a:t>https://techcommunity.microsoft.com/blog/azure-ai-foundry-blog/deploying-openai%E2%80%99s-first-open-source-model-on-azure-aks-with-kaito/4444234</a:t>
            </a:r>
            <a:endParaRPr lang="en-HK" sz="1200" dirty="0"/>
          </a:p>
          <a:p>
            <a:endParaRPr lang="en-HK" sz="1200" dirty="0"/>
          </a:p>
        </p:txBody>
      </p:sp>
    </p:spTree>
    <p:extLst>
      <p:ext uri="{BB962C8B-B14F-4D97-AF65-F5344CB8AC3E}">
        <p14:creationId xmlns:p14="http://schemas.microsoft.com/office/powerpoint/2010/main" val="78206867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0AD05-90B9-F372-9821-EB1658CFD048}"/>
            </a:ext>
          </a:extLst>
        </p:cNvPr>
        <p:cNvGrpSpPr/>
        <p:nvPr/>
      </p:nvGrpSpPr>
      <p:grpSpPr>
        <a:xfrm>
          <a:off x="0" y="0"/>
          <a:ext cx="0" cy="0"/>
          <a:chOff x="0" y="0"/>
          <a:chExt cx="0" cy="0"/>
        </a:xfrm>
      </p:grpSpPr>
      <p:sp>
        <p:nvSpPr>
          <p:cNvPr id="15" name="CS box - replacement">
            <a:extLst>
              <a:ext uri="{FF2B5EF4-FFF2-40B4-BE49-F238E27FC236}">
                <a16:creationId xmlns:a16="http://schemas.microsoft.com/office/drawing/2014/main" id="{1FAE4EAE-9A49-D4F1-422F-917B0BA612FD}"/>
              </a:ext>
            </a:extLst>
          </p:cNvPr>
          <p:cNvSpPr>
            <a:spLocks/>
          </p:cNvSpPr>
          <p:nvPr/>
        </p:nvSpPr>
        <p:spPr bwMode="auto">
          <a:xfrm>
            <a:off x="2898987" y="1621273"/>
            <a:ext cx="6394027" cy="2858754"/>
          </a:xfrm>
          <a:prstGeom prst="roundRect">
            <a:avLst>
              <a:gd name="adj" fmla="val 7594"/>
            </a:avLst>
          </a:prstGeom>
          <a:noFill/>
          <a:ln w="15875" cap="rnd">
            <a:gradFill flip="none" rotWithShape="1">
              <a:gsLst>
                <a:gs pos="80000">
                  <a:srgbClr val="0A6BBA"/>
                </a:gs>
                <a:gs pos="0">
                  <a:srgbClr val="AC35AF"/>
                </a:gs>
              </a:gsLst>
              <a:path path="circle">
                <a:fillToRect l="100000" t="100000"/>
              </a:path>
              <a:tileRect r="-100000" b="-10000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4819" tIns="123855" rIns="154819" bIns="123855" numCol="1" spcCol="0" rtlCol="0" fromWordArt="0" anchor="t" anchorCtr="0" forceAA="0" compatLnSpc="1">
            <a:prstTxWarp prst="textNoShape">
              <a:avLst/>
            </a:prstTxWarp>
            <a:noAutofit/>
          </a:bodyPr>
          <a:lstStyle/>
          <a:p>
            <a:pPr marL="0" marR="0" lvl="0" indent="0" algn="l" defTabSz="789422" rtl="0" eaLnBrk="1" fontAlgn="base" latinLnBrk="0" hangingPunct="1">
              <a:lnSpc>
                <a:spcPct val="100000"/>
              </a:lnSpc>
              <a:spcBef>
                <a:spcPct val="0"/>
              </a:spcBef>
              <a:spcAft>
                <a:spcPct val="0"/>
              </a:spcAft>
              <a:buClrTx/>
              <a:buSzTx/>
              <a:buFontTx/>
              <a:buNone/>
              <a:tabLst/>
              <a:defRPr/>
            </a:pPr>
            <a:endParaRPr kumimoji="0" lang="en-US" sz="1693" b="0" i="0" u="none" strike="noStrike" kern="1200" cap="none" spc="0" normalizeH="0" baseline="0" noProof="0">
              <a:ln>
                <a:noFill/>
              </a:ln>
              <a:noFill/>
              <a:effectLst/>
              <a:uLnTx/>
              <a:uFillTx/>
              <a:latin typeface="Segoe UI Variable Display Semib" pitchFamily="2" charset="0"/>
              <a:ea typeface="+mn-ea"/>
              <a:cs typeface="Segoe UI" pitchFamily="34" charset="0"/>
            </a:endParaRPr>
          </a:p>
        </p:txBody>
      </p:sp>
      <p:pic>
        <p:nvPicPr>
          <p:cNvPr id="19" name="Picture 18" descr="A blue and pink ribbon&#10;&#10;Description automatically generated">
            <a:extLst>
              <a:ext uri="{FF2B5EF4-FFF2-40B4-BE49-F238E27FC236}">
                <a16:creationId xmlns:a16="http://schemas.microsoft.com/office/drawing/2014/main" id="{01A79C6E-BB73-27CB-7AA7-04A7749A30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7112" y="759969"/>
            <a:ext cx="591951" cy="591951"/>
          </a:xfrm>
          <a:prstGeom prst="rect">
            <a:avLst/>
          </a:prstGeom>
        </p:spPr>
      </p:pic>
      <p:sp useBgFill="1">
        <p:nvSpPr>
          <p:cNvPr id="37" name="Title 1">
            <a:extLst>
              <a:ext uri="{FF2B5EF4-FFF2-40B4-BE49-F238E27FC236}">
                <a16:creationId xmlns:a16="http://schemas.microsoft.com/office/drawing/2014/main" id="{786A573F-5043-69E5-324B-C2C3D820066A}"/>
              </a:ext>
            </a:extLst>
          </p:cNvPr>
          <p:cNvSpPr txBox="1">
            <a:spLocks/>
          </p:cNvSpPr>
          <p:nvPr/>
        </p:nvSpPr>
        <p:spPr>
          <a:xfrm>
            <a:off x="4942199" y="1557049"/>
            <a:ext cx="2232491" cy="196545"/>
          </a:xfrm>
          <a:prstGeom prst="rect">
            <a:avLst/>
          </a:prstGeom>
          <a:ln>
            <a:noFill/>
            <a:prstDash/>
          </a:ln>
          <a:effectLst/>
        </p:spPr>
        <p:txBody>
          <a:bodyPr rot="0" spcFirstLastPara="0" vertOverflow="overflow" horzOverflow="overflow" vert="horz" wrap="none" lIns="54187" tIns="0" rIns="54187" bIns="54187" numCol="1" spcCol="0" rtlCol="0" fromWordArt="0" anchor="ctr" anchorCtr="0" forceAA="0" compatLnSpc="1">
            <a:prstTxWarp prst="textNoShape">
              <a:avLst/>
            </a:prstTxWarp>
            <a:noAutofit/>
          </a:bodyPr>
          <a:lstStyle>
            <a:defPPr>
              <a:defRPr lang="en-US"/>
            </a:defPPr>
            <a:lvl1pPr algn="ctr" defTabSz="2413689" fontAlgn="base">
              <a:lnSpc>
                <a:spcPct val="100000"/>
              </a:lnSpc>
              <a:spcBef>
                <a:spcPct val="0"/>
              </a:spcBef>
              <a:spcAft>
                <a:spcPct val="0"/>
              </a:spcAft>
              <a:buNone/>
              <a:tabLst>
                <a:tab pos="2455604" algn="l"/>
              </a:tabLst>
              <a:defRPr lang="en-US" sz="11500" b="0" cap="none" spc="-50" baseline="0" dirty="0" smtClean="0">
                <a:ln w="3175">
                  <a:noFill/>
                </a:ln>
                <a:gradFill>
                  <a:gsLst>
                    <a:gs pos="94406">
                      <a:srgbClr val="FFFFFF">
                        <a:lumMod val="75000"/>
                        <a:lumOff val="25000"/>
                      </a:srgbClr>
                    </a:gs>
                    <a:gs pos="80000">
                      <a:srgbClr val="FFFFFF">
                        <a:lumMod val="75000"/>
                        <a:lumOff val="25000"/>
                      </a:srgbClr>
                    </a:gs>
                  </a:gsLst>
                  <a:path path="circle">
                    <a:fillToRect l="100000" t="100000"/>
                  </a:path>
                </a:gradFill>
                <a:effectLst/>
                <a:latin typeface="Segoe UI Variable Display Semib" pitchFamily="2" charset="0"/>
              </a:defRPr>
            </a:lvl1pPr>
          </a:lstStyle>
          <a:p>
            <a:pPr marL="0" marR="0" lvl="0" indent="0" algn="ctr" defTabSz="536254" rtl="0" eaLnBrk="1" fontAlgn="base" latinLnBrk="0" hangingPunct="1">
              <a:lnSpc>
                <a:spcPct val="100000"/>
              </a:lnSpc>
              <a:spcBef>
                <a:spcPct val="0"/>
              </a:spcBef>
              <a:spcAft>
                <a:spcPct val="0"/>
              </a:spcAft>
              <a:buClrTx/>
              <a:buSzTx/>
              <a:buFontTx/>
              <a:buNone/>
              <a:tabLst>
                <a:tab pos="545566" algn="l"/>
              </a:tabLst>
              <a:defRPr/>
            </a:pPr>
            <a:endParaRPr kumimoji="0" lang="en-CA" sz="2133" b="0" i="0" u="none" strike="noStrike" kern="1200" cap="none" spc="0" normalizeH="0" baseline="0" noProof="0">
              <a:ln w="3175">
                <a:noFill/>
              </a:ln>
              <a:noFill/>
              <a:effectLst/>
              <a:uLnTx/>
              <a:uFillTx/>
              <a:latin typeface="Segoe UI Variable Display Semib" pitchFamily="2" charset="0"/>
              <a:ea typeface="+mn-ea"/>
              <a:cs typeface="Segoe Sans Display Semibold" pitchFamily="2" charset="0"/>
            </a:endParaRPr>
          </a:p>
        </p:txBody>
      </p:sp>
      <p:sp>
        <p:nvSpPr>
          <p:cNvPr id="43" name="Title 1">
            <a:extLst>
              <a:ext uri="{FF2B5EF4-FFF2-40B4-BE49-F238E27FC236}">
                <a16:creationId xmlns:a16="http://schemas.microsoft.com/office/drawing/2014/main" id="{376D6E34-3D8E-F091-438D-006A2ADB464A}"/>
              </a:ext>
            </a:extLst>
          </p:cNvPr>
          <p:cNvSpPr txBox="1">
            <a:spLocks/>
          </p:cNvSpPr>
          <p:nvPr/>
        </p:nvSpPr>
        <p:spPr>
          <a:xfrm>
            <a:off x="4851520" y="1416144"/>
            <a:ext cx="2436289" cy="382948"/>
          </a:xfrm>
          <a:prstGeom prst="rect">
            <a:avLst/>
          </a:prstGeom>
          <a:noFill/>
          <a:ln>
            <a:noFill/>
            <a:prstDash/>
          </a:ln>
          <a:effectLst/>
        </p:spPr>
        <p:txBody>
          <a:bodyPr rot="0" spcFirstLastPara="0" vertOverflow="overflow" horzOverflow="overflow" vert="horz" wrap="square" lIns="54187" tIns="0" rIns="54187" bIns="54187" numCol="1" spcCol="0" rtlCol="0" fromWordArt="0" anchor="ctr" anchorCtr="0" forceAA="0" compatLnSpc="1">
            <a:prstTxWarp prst="textNoShape">
              <a:avLst/>
            </a:prstTxWarp>
            <a:spAutoFit/>
          </a:bodyPr>
          <a:lstStyle>
            <a:defPPr>
              <a:defRPr lang="en-US"/>
            </a:defPPr>
            <a:lvl1pPr algn="ctr" defTabSz="2413689" fontAlgn="base">
              <a:lnSpc>
                <a:spcPct val="100000"/>
              </a:lnSpc>
              <a:spcBef>
                <a:spcPct val="0"/>
              </a:spcBef>
              <a:spcAft>
                <a:spcPct val="0"/>
              </a:spcAft>
              <a:buNone/>
              <a:tabLst>
                <a:tab pos="2455604" algn="l"/>
              </a:tabLst>
              <a:defRPr lang="en-US" sz="11500" b="0" cap="none" spc="-50" baseline="0" dirty="0" smtClean="0">
                <a:ln w="3175">
                  <a:noFill/>
                </a:ln>
                <a:gradFill>
                  <a:gsLst>
                    <a:gs pos="94406">
                      <a:srgbClr val="FFFFFF">
                        <a:lumMod val="75000"/>
                        <a:lumOff val="25000"/>
                      </a:srgbClr>
                    </a:gs>
                    <a:gs pos="80000">
                      <a:srgbClr val="FFFFFF">
                        <a:lumMod val="75000"/>
                        <a:lumOff val="25000"/>
                      </a:srgbClr>
                    </a:gs>
                  </a:gsLst>
                  <a:path path="circle">
                    <a:fillToRect l="100000" t="100000"/>
                  </a:path>
                </a:gradFill>
                <a:effectLst/>
                <a:latin typeface="Segoe UI Variable Display Semib" pitchFamily="2" charset="0"/>
              </a:defRPr>
            </a:lvl1pPr>
          </a:lstStyle>
          <a:p>
            <a:pPr marL="0" marR="0" lvl="0" indent="0" algn="ctr" defTabSz="536254" rtl="0" eaLnBrk="1" fontAlgn="base" latinLnBrk="0" hangingPunct="1">
              <a:lnSpc>
                <a:spcPct val="100000"/>
              </a:lnSpc>
              <a:spcBef>
                <a:spcPct val="0"/>
              </a:spcBef>
              <a:spcAft>
                <a:spcPct val="0"/>
              </a:spcAft>
              <a:buClrTx/>
              <a:buSzTx/>
              <a:buFontTx/>
              <a:buNone/>
              <a:tabLst>
                <a:tab pos="545566" algn="l"/>
              </a:tabLst>
              <a:defRPr/>
            </a:pPr>
            <a:r>
              <a:rPr kumimoji="0" lang="en-US" sz="2133" b="0" i="0" u="none" strike="noStrike" kern="1200" cap="none" spc="0" normalizeH="0" baseline="0" noProof="0">
                <a:ln w="3175">
                  <a:noFill/>
                </a:ln>
                <a:gradFill>
                  <a:gsLst>
                    <a:gs pos="10092">
                      <a:srgbClr val="000000"/>
                    </a:gs>
                    <a:gs pos="33028">
                      <a:srgbClr val="000000"/>
                    </a:gs>
                  </a:gsLst>
                  <a:path path="circle">
                    <a:fillToRect l="100000" t="100000"/>
                  </a:path>
                </a:gradFill>
                <a:effectLst/>
                <a:uLnTx/>
                <a:uFillTx/>
                <a:latin typeface="Segoe UI Variable Display Semib" pitchFamily="2" charset="0"/>
                <a:ea typeface="+mn-ea"/>
                <a:cs typeface="Segoe Sans Display Semibold" pitchFamily="2" charset="0"/>
              </a:rPr>
              <a:t>Azure AI Foundry </a:t>
            </a:r>
            <a:endParaRPr kumimoji="0" lang="en-CA" sz="2133" b="0" i="0" u="none" strike="noStrike" kern="1200" cap="none" spc="0" normalizeH="0" baseline="0" noProof="0">
              <a:ln w="3175">
                <a:noFill/>
              </a:ln>
              <a:gradFill>
                <a:gsLst>
                  <a:gs pos="10092">
                    <a:srgbClr val="000000"/>
                  </a:gs>
                  <a:gs pos="33028">
                    <a:srgbClr val="000000"/>
                  </a:gs>
                </a:gsLst>
                <a:path path="circle">
                  <a:fillToRect l="100000" t="100000"/>
                </a:path>
              </a:gradFill>
              <a:effectLst/>
              <a:uLnTx/>
              <a:uFillTx/>
              <a:latin typeface="Segoe UI Variable Display Semib" pitchFamily="2" charset="0"/>
              <a:ea typeface="+mn-ea"/>
              <a:cs typeface="Segoe Sans Display Semibold" pitchFamily="2" charset="0"/>
            </a:endParaRPr>
          </a:p>
        </p:txBody>
      </p:sp>
      <p:sp useBgFill="1">
        <p:nvSpPr>
          <p:cNvPr id="46" name="TextBox 45">
            <a:extLst>
              <a:ext uri="{FF2B5EF4-FFF2-40B4-BE49-F238E27FC236}">
                <a16:creationId xmlns:a16="http://schemas.microsoft.com/office/drawing/2014/main" id="{E19B01A1-BC88-3ACA-32A2-6C6E407703D2}"/>
              </a:ext>
              <a:ext uri="{C183D7F6-B498-43B3-948B-1728B52AA6E4}">
                <adec:decorative xmlns:adec="http://schemas.microsoft.com/office/drawing/2017/decorative" val="1"/>
              </a:ext>
            </a:extLst>
          </p:cNvPr>
          <p:cNvSpPr txBox="1"/>
          <p:nvPr/>
        </p:nvSpPr>
        <p:spPr>
          <a:xfrm>
            <a:off x="4712852" y="4354532"/>
            <a:ext cx="2760472" cy="250972"/>
          </a:xfrm>
          <a:prstGeom prst="roundRect">
            <a:avLst>
              <a:gd name="adj" fmla="val 34392"/>
            </a:avLst>
          </a:prstGeom>
        </p:spPr>
        <p:txBody>
          <a:bodyPr wrap="square" lIns="54187" tIns="10837" rIns="54187" bIns="21675" rtlCol="0" anchor="ctr" anchorCtr="0">
            <a:spAutoFit/>
          </a:bodyPr>
          <a:lstStyle/>
          <a:p>
            <a:pPr marL="0" marR="0" lvl="0" indent="0" algn="ctr" defTabSz="552765" rtl="0" eaLnBrk="1" fontAlgn="auto" latinLnBrk="0" hangingPunct="1">
              <a:lnSpc>
                <a:spcPct val="100000"/>
              </a:lnSpc>
              <a:spcBef>
                <a:spcPct val="20000"/>
              </a:spcBef>
              <a:spcAft>
                <a:spcPts val="0"/>
              </a:spcAft>
              <a:buClrTx/>
              <a:buSzPct val="90000"/>
              <a:buFontTx/>
              <a:buNone/>
              <a:tabLst/>
              <a:defRPr/>
            </a:pPr>
            <a:r>
              <a:rPr kumimoji="0" lang="en-US" sz="1100" b="1" i="0" u="none" strike="noStrike" kern="1200" cap="none" spc="0" normalizeH="0" baseline="0" noProof="0">
                <a:ln>
                  <a:noFill/>
                </a:ln>
                <a:gradFill>
                  <a:gsLst>
                    <a:gs pos="0">
                      <a:srgbClr val="000000"/>
                    </a:gs>
                    <a:gs pos="99000">
                      <a:srgbClr val="000000"/>
                    </a:gs>
                  </a:gsLst>
                  <a:path path="circle">
                    <a:fillToRect r="100000" b="100000"/>
                  </a:path>
                </a:gradFill>
                <a:effectLst/>
                <a:uLnTx/>
                <a:uFillTx/>
                <a:latin typeface="Segoe UI Variable Display Semibold" pitchFamily="2" charset="0"/>
                <a:ea typeface="+mn-ea"/>
                <a:cs typeface="Segoe Sans Display Semibold"/>
              </a:rPr>
              <a:t>Security  </a:t>
            </a:r>
            <a:r>
              <a:rPr kumimoji="0" lang="en-US" sz="1100" b="0" i="0" u="none" strike="noStrike" kern="1200" cap="none" spc="0" normalizeH="0" baseline="0" noProof="0">
                <a:ln>
                  <a:noFill/>
                </a:ln>
                <a:gradFill>
                  <a:gsLst>
                    <a:gs pos="77982">
                      <a:srgbClr val="000000">
                        <a:alpha val="50000"/>
                      </a:srgbClr>
                    </a:gs>
                    <a:gs pos="58716">
                      <a:srgbClr val="000000">
                        <a:alpha val="50000"/>
                      </a:srgbClr>
                    </a:gs>
                  </a:gsLst>
                  <a:path path="circle">
                    <a:fillToRect l="100000" t="100000"/>
                  </a:path>
                </a:gradFill>
                <a:effectLst/>
                <a:uLnTx/>
                <a:uFillTx/>
                <a:latin typeface="Segoe UI Variable Display Semib" pitchFamily="2" charset="0"/>
                <a:ea typeface="+mn-ea"/>
                <a:cs typeface="+mn-cs"/>
              </a:rPr>
              <a:t>•</a:t>
            </a:r>
            <a:r>
              <a:rPr kumimoji="0" lang="en-US" sz="1100" b="1" i="0" u="none" strike="noStrike" kern="1200" cap="none" spc="0" normalizeH="0" baseline="0" noProof="0">
                <a:ln>
                  <a:noFill/>
                </a:ln>
                <a:gradFill>
                  <a:gsLst>
                    <a:gs pos="0">
                      <a:srgbClr val="000000"/>
                    </a:gs>
                    <a:gs pos="99000">
                      <a:srgbClr val="000000"/>
                    </a:gs>
                  </a:gsLst>
                  <a:path path="circle">
                    <a:fillToRect r="100000" b="100000"/>
                  </a:path>
                </a:gradFill>
                <a:effectLst/>
                <a:uLnTx/>
                <a:uFillTx/>
                <a:latin typeface="Segoe UI Variable Display Semibold" pitchFamily="2" charset="0"/>
                <a:ea typeface="+mn-ea"/>
                <a:cs typeface="Segoe Sans Display Semibold"/>
              </a:rPr>
              <a:t>  Identity  </a:t>
            </a:r>
            <a:r>
              <a:rPr kumimoji="0" lang="en-US" sz="1100" b="0" i="0" u="none" strike="noStrike" kern="1200" cap="none" spc="0" normalizeH="0" baseline="0" noProof="0">
                <a:ln>
                  <a:noFill/>
                </a:ln>
                <a:gradFill>
                  <a:gsLst>
                    <a:gs pos="77982">
                      <a:srgbClr val="000000">
                        <a:alpha val="50000"/>
                      </a:srgbClr>
                    </a:gs>
                    <a:gs pos="58716">
                      <a:srgbClr val="000000">
                        <a:alpha val="50000"/>
                      </a:srgbClr>
                    </a:gs>
                  </a:gsLst>
                  <a:path path="circle">
                    <a:fillToRect l="100000" t="100000"/>
                  </a:path>
                </a:gradFill>
                <a:effectLst/>
                <a:uLnTx/>
                <a:uFillTx/>
                <a:latin typeface="Segoe UI Variable Display Semib" pitchFamily="2" charset="0"/>
                <a:ea typeface="+mn-ea"/>
                <a:cs typeface="+mn-cs"/>
              </a:rPr>
              <a:t>• </a:t>
            </a:r>
            <a:r>
              <a:rPr kumimoji="0" lang="en-US" sz="1100" b="1" i="0" u="none" strike="noStrike" kern="1200" cap="none" spc="0" normalizeH="0" baseline="0" noProof="0">
                <a:ln>
                  <a:noFill/>
                </a:ln>
                <a:gradFill>
                  <a:gsLst>
                    <a:gs pos="0">
                      <a:srgbClr val="000000"/>
                    </a:gs>
                    <a:gs pos="99000">
                      <a:srgbClr val="000000"/>
                    </a:gs>
                  </a:gsLst>
                  <a:path path="circle">
                    <a:fillToRect r="100000" b="100000"/>
                  </a:path>
                </a:gradFill>
                <a:effectLst/>
                <a:uLnTx/>
                <a:uFillTx/>
                <a:latin typeface="Segoe UI Variable Display Semibold" pitchFamily="2" charset="0"/>
                <a:ea typeface="+mn-ea"/>
                <a:cs typeface="Segoe Sans Display Semibold"/>
              </a:rPr>
              <a:t>Management</a:t>
            </a:r>
          </a:p>
        </p:txBody>
      </p:sp>
      <p:sp>
        <p:nvSpPr>
          <p:cNvPr id="48" name="Rectangle: Rounded Corners 47">
            <a:extLst>
              <a:ext uri="{FF2B5EF4-FFF2-40B4-BE49-F238E27FC236}">
                <a16:creationId xmlns:a16="http://schemas.microsoft.com/office/drawing/2014/main" id="{D6E357C0-8A07-D408-1A8A-10053E6079A9}"/>
              </a:ext>
              <a:ext uri="{C183D7F6-B498-43B3-948B-1728B52AA6E4}">
                <adec:decorative xmlns:adec="http://schemas.microsoft.com/office/drawing/2017/decorative" val="0"/>
              </a:ext>
            </a:extLst>
          </p:cNvPr>
          <p:cNvSpPr/>
          <p:nvPr/>
        </p:nvSpPr>
        <p:spPr bwMode="auto">
          <a:xfrm>
            <a:off x="3076442" y="1904063"/>
            <a:ext cx="6065864" cy="594360"/>
          </a:xfrm>
          <a:prstGeom prst="roundRect">
            <a:avLst>
              <a:gd name="adj" fmla="val 35775"/>
            </a:avLst>
          </a:prstGeom>
          <a:gradFill flip="none" rotWithShape="1">
            <a:gsLst>
              <a:gs pos="14000">
                <a:srgbClr val="2263B8"/>
              </a:gs>
              <a:gs pos="91000">
                <a:srgbClr val="8642B1"/>
              </a:gs>
            </a:gsLst>
            <a:lin ang="2400000" scaled="0"/>
            <a:tileRect/>
          </a:gradFill>
        </p:spPr>
        <p:txBody>
          <a:bodyPr wrap="square" lIns="0" tIns="0" rIns="0" bIns="16256" rtlCol="0" anchor="ctr" anchorCtr="0">
            <a:noAutofit/>
          </a:bodyP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541895" rtl="0" eaLnBrk="1" fontAlgn="base" latinLnBrk="0" hangingPunct="1">
              <a:lnSpc>
                <a:spcPct val="100000"/>
              </a:lnSpc>
              <a:spcBef>
                <a:spcPct val="0"/>
              </a:spcBef>
              <a:spcAft>
                <a:spcPct val="0"/>
              </a:spcAft>
              <a:buClrTx/>
              <a:buSzTx/>
              <a:buFontTx/>
              <a:buNone/>
              <a:tabLst>
                <a:tab pos="881290" algn="l"/>
              </a:tabLst>
              <a:defRPr/>
            </a:pPr>
            <a:r>
              <a:rPr kumimoji="0" lang="en-US" sz="1400" b="1" i="0" u="none" strike="noStrike" kern="1200" cap="none" spc="0" normalizeH="0" baseline="0" noProof="0">
                <a:ln w="3175">
                  <a:noFill/>
                </a:ln>
                <a:gradFill>
                  <a:gsLst>
                    <a:gs pos="92661">
                      <a:srgbClr val="FFFFFF"/>
                    </a:gs>
                    <a:gs pos="78000">
                      <a:srgbClr val="FFFFFF"/>
                    </a:gs>
                  </a:gsLst>
                  <a:path path="circle">
                    <a:fillToRect l="100000" b="100000"/>
                  </a:path>
                </a:gradFill>
                <a:effectLst/>
                <a:uLnTx/>
                <a:uFillTx/>
                <a:latin typeface="Segoe UI Variable Display Semib" pitchFamily="2" charset="0"/>
                <a:ea typeface="+mn-ea"/>
                <a:cs typeface="Segoe UI" pitchFamily="34" charset="0"/>
              </a:rPr>
              <a:t>Foundry Models</a:t>
            </a:r>
          </a:p>
        </p:txBody>
      </p:sp>
      <p:sp>
        <p:nvSpPr>
          <p:cNvPr id="50" name="Rectangle: Rounded Corners 49">
            <a:extLst>
              <a:ext uri="{FF2B5EF4-FFF2-40B4-BE49-F238E27FC236}">
                <a16:creationId xmlns:a16="http://schemas.microsoft.com/office/drawing/2014/main" id="{69D58E6B-48D8-CE9A-B9AF-5600BB589FFD}"/>
              </a:ext>
              <a:ext uri="{C183D7F6-B498-43B3-948B-1728B52AA6E4}">
                <adec:decorative xmlns:adec="http://schemas.microsoft.com/office/drawing/2017/decorative" val="0"/>
              </a:ext>
            </a:extLst>
          </p:cNvPr>
          <p:cNvSpPr/>
          <p:nvPr/>
        </p:nvSpPr>
        <p:spPr bwMode="auto">
          <a:xfrm>
            <a:off x="3076442" y="2568793"/>
            <a:ext cx="6063090" cy="594360"/>
          </a:xfrm>
          <a:prstGeom prst="roundRect">
            <a:avLst>
              <a:gd name="adj" fmla="val 34867"/>
            </a:avLst>
          </a:prstGeom>
          <a:gradFill flip="none" rotWithShape="1">
            <a:gsLst>
              <a:gs pos="10000">
                <a:srgbClr val="2263B8"/>
              </a:gs>
              <a:gs pos="70000">
                <a:srgbClr val="8642B1"/>
              </a:gs>
            </a:gsLst>
            <a:lin ang="2400000" scaled="0"/>
            <a:tileRect/>
          </a:gradFill>
        </p:spPr>
        <p:txBody>
          <a:bodyPr wrap="square" lIns="0" tIns="0" rIns="0" bIns="16256" rtlCol="0" anchor="ctr" anchorCtr="0">
            <a:noAutofit/>
          </a:bodyP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541895" rtl="0" eaLnBrk="1" fontAlgn="base" latinLnBrk="0" hangingPunct="1">
              <a:lnSpc>
                <a:spcPct val="100000"/>
              </a:lnSpc>
              <a:spcBef>
                <a:spcPct val="0"/>
              </a:spcBef>
              <a:spcAft>
                <a:spcPct val="0"/>
              </a:spcAft>
              <a:buClrTx/>
              <a:buSzTx/>
              <a:buFontTx/>
              <a:buNone/>
              <a:tabLst>
                <a:tab pos="881290" algn="l"/>
              </a:tabLst>
              <a:defRPr/>
            </a:pPr>
            <a:r>
              <a:rPr kumimoji="0" lang="en-US" sz="1400" b="1" i="0" u="none" strike="noStrike" kern="1200" cap="none" spc="0" normalizeH="0" baseline="0" noProof="0">
                <a:ln w="3175">
                  <a:noFill/>
                </a:ln>
                <a:gradFill>
                  <a:gsLst>
                    <a:gs pos="92661">
                      <a:srgbClr val="FFFFFF"/>
                    </a:gs>
                    <a:gs pos="78000">
                      <a:srgbClr val="FFFFFF"/>
                    </a:gs>
                  </a:gsLst>
                  <a:path path="circle">
                    <a:fillToRect l="100000" b="100000"/>
                  </a:path>
                </a:gradFill>
                <a:effectLst/>
                <a:uLnTx/>
                <a:uFillTx/>
                <a:latin typeface="Segoe UI Variable Display Semib" pitchFamily="2" charset="0"/>
                <a:ea typeface="+mn-ea"/>
                <a:cs typeface="Segoe UI" pitchFamily="34" charset="0"/>
              </a:rPr>
              <a:t>Foundry Agent Service</a:t>
            </a:r>
          </a:p>
        </p:txBody>
      </p:sp>
      <p:sp>
        <p:nvSpPr>
          <p:cNvPr id="54" name="Rounded Rectangle 6">
            <a:extLst>
              <a:ext uri="{FF2B5EF4-FFF2-40B4-BE49-F238E27FC236}">
                <a16:creationId xmlns:a16="http://schemas.microsoft.com/office/drawing/2014/main" id="{15EBA890-DB9D-E032-E525-C4ACEA53CA19}"/>
              </a:ext>
              <a:ext uri="{C183D7F6-B498-43B3-948B-1728B52AA6E4}">
                <adec:decorative xmlns:adec="http://schemas.microsoft.com/office/drawing/2017/decorative" val="1"/>
              </a:ext>
            </a:extLst>
          </p:cNvPr>
          <p:cNvSpPr/>
          <p:nvPr/>
        </p:nvSpPr>
        <p:spPr bwMode="auto">
          <a:xfrm>
            <a:off x="3078057" y="3235710"/>
            <a:ext cx="1463040" cy="438912"/>
          </a:xfrm>
          <a:prstGeom prst="roundRect">
            <a:avLst>
              <a:gd name="adj" fmla="val 35749"/>
            </a:avLst>
          </a:prstGeom>
          <a:gradFill flip="none" rotWithShape="1">
            <a:gsLst>
              <a:gs pos="13000">
                <a:srgbClr val="2263B8"/>
              </a:gs>
              <a:gs pos="88073">
                <a:srgbClr val="2662B8"/>
              </a:gs>
            </a:gsLst>
            <a:lin ang="2400000" scaled="0"/>
            <a:tileRect/>
          </a:gradFill>
          <a:ln w="9525" cap="rnd">
            <a:noFill/>
          </a:ln>
        </p:spPr>
        <p:txBody>
          <a:bodyPr wrap="square" lIns="0" tIns="0" rIns="0" bIns="10837" rtlCol="0" anchor="ctr" anchorCtr="0">
            <a:noAutofit/>
          </a:bodyPr>
          <a:lstStyle/>
          <a:p>
            <a:pPr marL="0" marR="0" lvl="0" indent="0" algn="ctr" defTabSz="552765"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27523">
                      <a:srgbClr val="FFFFFF"/>
                    </a:gs>
                    <a:gs pos="73000">
                      <a:srgbClr val="FFFFFF"/>
                    </a:gs>
                  </a:gsLst>
                  <a:path path="circle">
                    <a:fillToRect r="100000" b="100000"/>
                  </a:path>
                </a:gradFill>
                <a:effectLst/>
                <a:uLnTx/>
                <a:uFillTx/>
                <a:latin typeface="Segoe UI Variable Display Semib" pitchFamily="2" charset="0"/>
                <a:ea typeface="+mn-ea"/>
                <a:cs typeface="Segoe Sans Display Semibold"/>
              </a:rPr>
              <a:t>Azure AI </a:t>
            </a:r>
          </a:p>
          <a:p>
            <a:pPr marL="0" marR="0" lvl="0" indent="0" algn="ctr" defTabSz="552765"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27523">
                      <a:srgbClr val="FFFFFF"/>
                    </a:gs>
                    <a:gs pos="73000">
                      <a:srgbClr val="FFFFFF"/>
                    </a:gs>
                  </a:gsLst>
                  <a:path path="circle">
                    <a:fillToRect r="100000" b="100000"/>
                  </a:path>
                </a:gradFill>
                <a:effectLst/>
                <a:uLnTx/>
                <a:uFillTx/>
                <a:latin typeface="Segoe UI Variable Display Semib" pitchFamily="2" charset="0"/>
                <a:ea typeface="+mn-ea"/>
                <a:cs typeface="Segoe Sans Display Semibold"/>
              </a:rPr>
              <a:t>Search</a:t>
            </a:r>
            <a:endParaRPr kumimoji="0" lang="en-US" sz="1400" b="1" i="0" u="none" strike="noStrike" kern="1200" cap="none" spc="0" normalizeH="0" baseline="0" noProof="0">
              <a:ln>
                <a:noFill/>
              </a:ln>
              <a:gradFill>
                <a:gsLst>
                  <a:gs pos="27523">
                    <a:srgbClr val="FFFFFF"/>
                  </a:gs>
                  <a:gs pos="73000">
                    <a:srgbClr val="FFFFFF"/>
                  </a:gs>
                </a:gsLst>
                <a:path path="circle">
                  <a:fillToRect r="100000" b="100000"/>
                </a:path>
              </a:gradFill>
              <a:effectLst/>
              <a:uLnTx/>
              <a:uFillTx/>
              <a:latin typeface="Segoe UI Variable Display Semib" pitchFamily="2" charset="0"/>
              <a:ea typeface="+mn-ea"/>
              <a:cs typeface="Segoe Sans Display Semibold"/>
            </a:endParaRPr>
          </a:p>
        </p:txBody>
      </p:sp>
      <p:sp>
        <p:nvSpPr>
          <p:cNvPr id="58" name="Rectangle: Rounded Corners 57">
            <a:extLst>
              <a:ext uri="{FF2B5EF4-FFF2-40B4-BE49-F238E27FC236}">
                <a16:creationId xmlns:a16="http://schemas.microsoft.com/office/drawing/2014/main" id="{DB885A02-C076-606C-F78A-D5986D5E6835}"/>
              </a:ext>
              <a:ext uri="{C183D7F6-B498-43B3-948B-1728B52AA6E4}">
                <adec:decorative xmlns:adec="http://schemas.microsoft.com/office/drawing/2017/decorative" val="0"/>
              </a:ext>
            </a:extLst>
          </p:cNvPr>
          <p:cNvSpPr/>
          <p:nvPr/>
        </p:nvSpPr>
        <p:spPr bwMode="auto">
          <a:xfrm>
            <a:off x="3083891" y="3741116"/>
            <a:ext cx="6048192" cy="438912"/>
          </a:xfrm>
          <a:prstGeom prst="roundRect">
            <a:avLst>
              <a:gd name="adj" fmla="val 35536"/>
            </a:avLst>
          </a:prstGeom>
          <a:gradFill flip="none" rotWithShape="1">
            <a:gsLst>
              <a:gs pos="7000">
                <a:srgbClr val="2263B8"/>
              </a:gs>
              <a:gs pos="85000">
                <a:srgbClr val="A438B0"/>
              </a:gs>
            </a:gsLst>
            <a:lin ang="3600000" scaled="0"/>
            <a:tileRect/>
          </a:gradFill>
        </p:spPr>
        <p:txBody>
          <a:bodyPr wrap="square" lIns="0" tIns="0" rIns="0" bIns="10837" rtlCol="0" anchor="ctr" anchorCtr="0">
            <a:noAutofit/>
          </a:bodyP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541895" rtl="0" eaLnBrk="1" fontAlgn="base" latinLnBrk="0" hangingPunct="1">
              <a:lnSpc>
                <a:spcPct val="100000"/>
              </a:lnSpc>
              <a:spcBef>
                <a:spcPct val="0"/>
              </a:spcBef>
              <a:spcAft>
                <a:spcPct val="0"/>
              </a:spcAft>
              <a:buClrTx/>
              <a:buSzTx/>
              <a:buFontTx/>
              <a:buNone/>
              <a:tabLst>
                <a:tab pos="881290" algn="l"/>
              </a:tabLst>
              <a:defRPr/>
            </a:pPr>
            <a:r>
              <a:rPr kumimoji="0" lang="en-US" sz="1100" b="1" i="0" u="none" strike="noStrike" kern="1200" cap="none" spc="0" normalizeH="0" baseline="0" noProof="0">
                <a:ln w="3175">
                  <a:noFill/>
                </a:ln>
                <a:gradFill>
                  <a:gsLst>
                    <a:gs pos="92661">
                      <a:srgbClr val="FFFFFF"/>
                    </a:gs>
                    <a:gs pos="78000">
                      <a:srgbClr val="FFFFFF"/>
                    </a:gs>
                  </a:gsLst>
                  <a:path path="circle">
                    <a:fillToRect l="100000" b="100000"/>
                  </a:path>
                </a:gradFill>
                <a:effectLst/>
                <a:uLnTx/>
                <a:uFillTx/>
                <a:latin typeface="Segoe UI Variable Display Semib" pitchFamily="2" charset="0"/>
                <a:ea typeface="+mn-ea"/>
                <a:cs typeface="Segoe UI" pitchFamily="34" charset="0"/>
              </a:rPr>
              <a:t>Foundry Observability</a:t>
            </a:r>
          </a:p>
        </p:txBody>
      </p:sp>
      <p:sp>
        <p:nvSpPr>
          <p:cNvPr id="69" name="Rounded Rectangle 6">
            <a:extLst>
              <a:ext uri="{FF2B5EF4-FFF2-40B4-BE49-F238E27FC236}">
                <a16:creationId xmlns:a16="http://schemas.microsoft.com/office/drawing/2014/main" id="{BAAA2FAB-1843-D4B0-31BD-1455B89AF591}"/>
              </a:ext>
              <a:ext uri="{C183D7F6-B498-43B3-948B-1728B52AA6E4}">
                <adec:decorative xmlns:adec="http://schemas.microsoft.com/office/drawing/2017/decorative" val="1"/>
              </a:ext>
            </a:extLst>
          </p:cNvPr>
          <p:cNvSpPr/>
          <p:nvPr/>
        </p:nvSpPr>
        <p:spPr bwMode="auto">
          <a:xfrm>
            <a:off x="4606625" y="3237980"/>
            <a:ext cx="1463040" cy="438912"/>
          </a:xfrm>
          <a:prstGeom prst="roundRect">
            <a:avLst>
              <a:gd name="adj" fmla="val 35749"/>
            </a:avLst>
          </a:prstGeom>
          <a:gradFill flip="none" rotWithShape="1">
            <a:gsLst>
              <a:gs pos="0">
                <a:srgbClr val="325EB7"/>
              </a:gs>
              <a:gs pos="39000">
                <a:srgbClr val="5353B5"/>
              </a:gs>
            </a:gsLst>
            <a:lin ang="2400000" scaled="0"/>
            <a:tileRect/>
          </a:gradFill>
          <a:ln w="9525" cap="rnd">
            <a:noFill/>
          </a:ln>
        </p:spPr>
        <p:txBody>
          <a:bodyPr wrap="square" lIns="0" tIns="0" rIns="0" bIns="10837" rtlCol="0" anchor="ctr" anchorCtr="0">
            <a:noAutofit/>
          </a:bodyPr>
          <a:lstStyle/>
          <a:p>
            <a:pPr marL="0" marR="0" lvl="0" indent="0" algn="ctr" defTabSz="552765"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27523">
                      <a:srgbClr val="FFFFFF"/>
                    </a:gs>
                    <a:gs pos="73000">
                      <a:srgbClr val="FFFFFF"/>
                    </a:gs>
                  </a:gsLst>
                  <a:path path="circle">
                    <a:fillToRect r="100000" b="100000"/>
                  </a:path>
                </a:gradFill>
                <a:effectLst/>
                <a:uLnTx/>
                <a:uFillTx/>
                <a:latin typeface="Segoe UI Variable Display Semib" pitchFamily="2" charset="0"/>
                <a:ea typeface="+mn-ea"/>
                <a:cs typeface="Segoe Sans Display Semibold"/>
              </a:rPr>
              <a:t>Azure AI </a:t>
            </a:r>
          </a:p>
          <a:p>
            <a:pPr marL="0" marR="0" lvl="0" indent="0" algn="ctr" defTabSz="552765"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27523">
                      <a:srgbClr val="FFFFFF"/>
                    </a:gs>
                    <a:gs pos="73000">
                      <a:srgbClr val="FFFFFF"/>
                    </a:gs>
                  </a:gsLst>
                  <a:path path="circle">
                    <a:fillToRect r="100000" b="100000"/>
                  </a:path>
                </a:gradFill>
                <a:effectLst/>
                <a:uLnTx/>
                <a:uFillTx/>
                <a:latin typeface="Segoe UI Variable Display Semib" pitchFamily="2" charset="0"/>
                <a:ea typeface="+mn-ea"/>
                <a:cs typeface="Segoe Sans Display Semibold"/>
              </a:rPr>
              <a:t>Services</a:t>
            </a:r>
          </a:p>
        </p:txBody>
      </p:sp>
      <p:sp>
        <p:nvSpPr>
          <p:cNvPr id="71" name="Rounded Rectangle 6">
            <a:extLst>
              <a:ext uri="{FF2B5EF4-FFF2-40B4-BE49-F238E27FC236}">
                <a16:creationId xmlns:a16="http://schemas.microsoft.com/office/drawing/2014/main" id="{8972046B-F91B-DC5F-76A9-138E88C36A51}"/>
              </a:ext>
              <a:ext uri="{C183D7F6-B498-43B3-948B-1728B52AA6E4}">
                <adec:decorative xmlns:adec="http://schemas.microsoft.com/office/drawing/2017/decorative" val="1"/>
              </a:ext>
            </a:extLst>
          </p:cNvPr>
          <p:cNvSpPr/>
          <p:nvPr/>
        </p:nvSpPr>
        <p:spPr bwMode="auto">
          <a:xfrm>
            <a:off x="6135193" y="3235710"/>
            <a:ext cx="1463040" cy="438912"/>
          </a:xfrm>
          <a:prstGeom prst="roundRect">
            <a:avLst>
              <a:gd name="adj" fmla="val 35749"/>
            </a:avLst>
          </a:prstGeom>
          <a:gradFill flip="none" rotWithShape="1">
            <a:gsLst>
              <a:gs pos="57000">
                <a:srgbClr val="8642B1"/>
              </a:gs>
              <a:gs pos="0">
                <a:srgbClr val="5951B4"/>
              </a:gs>
            </a:gsLst>
            <a:lin ang="2400000" scaled="0"/>
            <a:tileRect/>
          </a:gradFill>
          <a:ln w="9525" cap="rnd">
            <a:noFill/>
          </a:ln>
        </p:spPr>
        <p:txBody>
          <a:bodyPr wrap="square" lIns="0" tIns="0" rIns="0" bIns="10837" rtlCol="0" anchor="ctr" anchorCtr="0">
            <a:noAutofit/>
          </a:bodyPr>
          <a:lstStyle/>
          <a:p>
            <a:pPr marL="0" marR="0" lvl="0" indent="0" algn="ctr" defTabSz="552765"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27523">
                      <a:srgbClr val="FFFFFF"/>
                    </a:gs>
                    <a:gs pos="73000">
                      <a:srgbClr val="FFFFFF"/>
                    </a:gs>
                  </a:gsLst>
                  <a:path path="circle">
                    <a:fillToRect r="100000" b="100000"/>
                  </a:path>
                </a:gradFill>
                <a:effectLst/>
                <a:uLnTx/>
                <a:uFillTx/>
                <a:latin typeface="Segoe UI Variable Display Semib" pitchFamily="2" charset="0"/>
                <a:ea typeface="+mn-ea"/>
                <a:cs typeface="Segoe Sans Display Semibold"/>
              </a:rPr>
              <a:t>Azure </a:t>
            </a:r>
          </a:p>
          <a:p>
            <a:pPr marL="0" marR="0" lvl="0" indent="0" algn="ctr" defTabSz="552765"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27523">
                      <a:srgbClr val="FFFFFF"/>
                    </a:gs>
                    <a:gs pos="73000">
                      <a:srgbClr val="FFFFFF"/>
                    </a:gs>
                  </a:gsLst>
                  <a:path path="circle">
                    <a:fillToRect r="100000" b="100000"/>
                  </a:path>
                </a:gradFill>
                <a:effectLst/>
                <a:uLnTx/>
                <a:uFillTx/>
                <a:latin typeface="Segoe UI Variable Display Semib" pitchFamily="2" charset="0"/>
                <a:ea typeface="+mn-ea"/>
                <a:cs typeface="Segoe Sans Display Semibold"/>
              </a:rPr>
              <a:t>Machine Learning</a:t>
            </a:r>
          </a:p>
        </p:txBody>
      </p:sp>
      <p:sp>
        <p:nvSpPr>
          <p:cNvPr id="74" name="Rounded Rectangle 6">
            <a:extLst>
              <a:ext uri="{FF2B5EF4-FFF2-40B4-BE49-F238E27FC236}">
                <a16:creationId xmlns:a16="http://schemas.microsoft.com/office/drawing/2014/main" id="{A35A8832-48AB-A393-C3C7-0FFE1FFCF016}"/>
              </a:ext>
              <a:ext uri="{C183D7F6-B498-43B3-948B-1728B52AA6E4}">
                <adec:decorative xmlns:adec="http://schemas.microsoft.com/office/drawing/2017/decorative" val="1"/>
              </a:ext>
            </a:extLst>
          </p:cNvPr>
          <p:cNvSpPr/>
          <p:nvPr/>
        </p:nvSpPr>
        <p:spPr bwMode="auto">
          <a:xfrm>
            <a:off x="7663761" y="3237980"/>
            <a:ext cx="1463040" cy="438912"/>
          </a:xfrm>
          <a:prstGeom prst="roundRect">
            <a:avLst>
              <a:gd name="adj" fmla="val 35749"/>
            </a:avLst>
          </a:prstGeom>
          <a:gradFill flip="none" rotWithShape="1">
            <a:gsLst>
              <a:gs pos="80000">
                <a:srgbClr val="AC35AF"/>
              </a:gs>
              <a:gs pos="1000">
                <a:srgbClr val="8642B1"/>
              </a:gs>
            </a:gsLst>
            <a:lin ang="2400000" scaled="0"/>
            <a:tileRect/>
          </a:gradFill>
          <a:ln w="9525" cap="rnd">
            <a:noFill/>
          </a:ln>
        </p:spPr>
        <p:txBody>
          <a:bodyPr wrap="square" lIns="0" tIns="0" rIns="0" bIns="10837" rtlCol="0" anchor="ctr" anchorCtr="0">
            <a:noAutofit/>
          </a:bodyPr>
          <a:lstStyle/>
          <a:p>
            <a:pPr marL="0" marR="0" lvl="0" indent="0" algn="ctr" defTabSz="552765"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27523">
                      <a:srgbClr val="FFFFFF"/>
                    </a:gs>
                    <a:gs pos="73000">
                      <a:srgbClr val="FFFFFF"/>
                    </a:gs>
                  </a:gsLst>
                  <a:path path="circle">
                    <a:fillToRect r="100000" b="100000"/>
                  </a:path>
                </a:gradFill>
                <a:effectLst/>
                <a:uLnTx/>
                <a:uFillTx/>
                <a:latin typeface="Segoe UI Variable Display Semib" pitchFamily="2" charset="0"/>
                <a:ea typeface="+mn-ea"/>
                <a:cs typeface="Segoe Sans Display Semibold"/>
              </a:rPr>
              <a:t>Azure AI</a:t>
            </a:r>
          </a:p>
          <a:p>
            <a:pPr marL="0" marR="0" lvl="0" indent="0" algn="ctr" defTabSz="552765"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27523">
                      <a:srgbClr val="FFFFFF"/>
                    </a:gs>
                    <a:gs pos="73000">
                      <a:srgbClr val="FFFFFF"/>
                    </a:gs>
                  </a:gsLst>
                  <a:path path="circle">
                    <a:fillToRect r="100000" b="100000"/>
                  </a:path>
                </a:gradFill>
                <a:effectLst/>
                <a:uLnTx/>
                <a:uFillTx/>
                <a:latin typeface="Segoe UI Variable Display Semib" pitchFamily="2" charset="0"/>
                <a:ea typeface="+mn-ea"/>
                <a:cs typeface="Segoe Sans Display Semibold"/>
              </a:rPr>
              <a:t>Content Safety</a:t>
            </a:r>
          </a:p>
        </p:txBody>
      </p:sp>
      <p:grpSp>
        <p:nvGrpSpPr>
          <p:cNvPr id="85" name="Group 84">
            <a:extLst>
              <a:ext uri="{FF2B5EF4-FFF2-40B4-BE49-F238E27FC236}">
                <a16:creationId xmlns:a16="http://schemas.microsoft.com/office/drawing/2014/main" id="{41FB576E-ACCA-E159-3444-8C9808D8F55D}"/>
              </a:ext>
            </a:extLst>
          </p:cNvPr>
          <p:cNvGrpSpPr/>
          <p:nvPr/>
        </p:nvGrpSpPr>
        <p:grpSpPr>
          <a:xfrm>
            <a:off x="613050" y="1621264"/>
            <a:ext cx="1828800" cy="2858754"/>
            <a:chOff x="2232308" y="1724297"/>
            <a:chExt cx="1993574" cy="3383280"/>
          </a:xfrm>
        </p:grpSpPr>
        <p:sp>
          <p:nvSpPr>
            <p:cNvPr id="76" name="Rounded Rectangle 6">
              <a:extLst>
                <a:ext uri="{FF2B5EF4-FFF2-40B4-BE49-F238E27FC236}">
                  <a16:creationId xmlns:a16="http://schemas.microsoft.com/office/drawing/2014/main" id="{ADE3A328-8039-192A-2499-2767E7110034}"/>
                </a:ext>
                <a:ext uri="{C183D7F6-B498-43B3-948B-1728B52AA6E4}">
                  <adec:decorative xmlns:adec="http://schemas.microsoft.com/office/drawing/2017/decorative" val="1"/>
                </a:ext>
              </a:extLst>
            </p:cNvPr>
            <p:cNvSpPr/>
            <p:nvPr/>
          </p:nvSpPr>
          <p:spPr bwMode="auto">
            <a:xfrm>
              <a:off x="2232308" y="1724297"/>
              <a:ext cx="1993574" cy="3383280"/>
            </a:xfrm>
            <a:prstGeom prst="roundRect">
              <a:avLst>
                <a:gd name="adj" fmla="val 9110"/>
              </a:avLst>
            </a:prstGeom>
            <a:ln w="15875" cap="rnd">
              <a:solidFill>
                <a:srgbClr val="0A6BBA"/>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08345" tIns="86676" rIns="108345" bIns="86676" numCol="1" spcCol="0" rtlCol="0" fromWordArt="0" anchor="t" anchorCtr="0" forceAA="0" compatLnSpc="1">
              <a:prstTxWarp prst="textNoShape">
                <a:avLst/>
              </a:prstTxWarp>
              <a:noAutofit/>
            </a:bodyPr>
            <a:lstStyle/>
            <a:p>
              <a:pPr marL="0" marR="0" lvl="0" indent="0" algn="l" defTabSz="552466" rtl="0" eaLnBrk="1" fontAlgn="base" latinLnBrk="0" hangingPunct="1">
                <a:lnSpc>
                  <a:spcPct val="100000"/>
                </a:lnSpc>
                <a:spcBef>
                  <a:spcPct val="0"/>
                </a:spcBef>
                <a:spcAft>
                  <a:spcPct val="0"/>
                </a:spcAft>
                <a:buClrTx/>
                <a:buSzTx/>
                <a:buFontTx/>
                <a:buNone/>
                <a:tabLst/>
                <a:defRPr/>
              </a:pPr>
              <a:endParaRPr kumimoji="0" lang="en-US" sz="1067" b="1" i="0" u="none" strike="noStrike" kern="0" cap="none" spc="0" normalizeH="0" baseline="0" noProof="0">
                <a:ln>
                  <a:noFill/>
                </a:ln>
                <a:gradFill>
                  <a:gsLst>
                    <a:gs pos="0">
                      <a:srgbClr val="000000"/>
                    </a:gs>
                    <a:gs pos="99000">
                      <a:srgbClr val="000000"/>
                    </a:gs>
                  </a:gsLst>
                  <a:path path="circle">
                    <a:fillToRect r="100000" b="100000"/>
                  </a:path>
                </a:gradFill>
                <a:effectLst/>
                <a:uLnTx/>
                <a:uFillTx/>
                <a:latin typeface="Segoe UI Variable Display Semibold" pitchFamily="2" charset="0"/>
                <a:ea typeface="+mn-ea"/>
                <a:cs typeface="Segoe UI" pitchFamily="34" charset="0"/>
              </a:endParaRPr>
            </a:p>
          </p:txBody>
        </p:sp>
        <p:pic>
          <p:nvPicPr>
            <p:cNvPr id="77" name="Picture 76">
              <a:extLst>
                <a:ext uri="{FF2B5EF4-FFF2-40B4-BE49-F238E27FC236}">
                  <a16:creationId xmlns:a16="http://schemas.microsoft.com/office/drawing/2014/main" id="{E321A2C3-A512-98A5-391E-6BFD49730AA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501668" y="2171312"/>
              <a:ext cx="336279" cy="336278"/>
            </a:xfrm>
            <a:prstGeom prst="rect">
              <a:avLst/>
            </a:prstGeom>
            <a:effectLst/>
          </p:spPr>
        </p:pic>
        <p:sp>
          <p:nvSpPr>
            <p:cNvPr id="78" name="TextBox 77">
              <a:extLst>
                <a:ext uri="{FF2B5EF4-FFF2-40B4-BE49-F238E27FC236}">
                  <a16:creationId xmlns:a16="http://schemas.microsoft.com/office/drawing/2014/main" id="{07D7230E-A791-C77A-1052-7C246602A460}"/>
                </a:ext>
                <a:ext uri="{C183D7F6-B498-43B3-948B-1728B52AA6E4}">
                  <adec:decorative xmlns:adec="http://schemas.microsoft.com/office/drawing/2017/decorative" val="1"/>
                </a:ext>
              </a:extLst>
            </p:cNvPr>
            <p:cNvSpPr txBox="1"/>
            <p:nvPr/>
          </p:nvSpPr>
          <p:spPr>
            <a:xfrm>
              <a:off x="2976147" y="2053796"/>
              <a:ext cx="1097280" cy="571310"/>
            </a:xfrm>
            <a:prstGeom prst="rect">
              <a:avLst/>
            </a:prstGeom>
            <a:noFill/>
          </p:spPr>
          <p:txBody>
            <a:bodyPr wrap="square" lIns="0" tIns="0" rIns="0" bIns="0" rtlCol="0" anchor="ctr">
              <a:spAutoFit/>
            </a:bodyPr>
            <a:lstStyle/>
            <a:p>
              <a:pPr marL="0" marR="0" lvl="0" indent="0" algn="l" defTabSz="552765" rtl="0" eaLnBrk="1" fontAlgn="auto" latinLnBrk="0" hangingPunct="1">
                <a:lnSpc>
                  <a:spcPct val="100000"/>
                </a:lnSpc>
                <a:spcBef>
                  <a:spcPct val="20000"/>
                </a:spcBef>
                <a:spcAft>
                  <a:spcPts val="0"/>
                </a:spcAft>
                <a:buClrTx/>
                <a:buSzPct val="90000"/>
                <a:buFontTx/>
                <a:buNone/>
                <a:tabLst/>
                <a:defRPr/>
              </a:pPr>
              <a:r>
                <a:rPr kumimoji="0" lang="en-US" sz="1100" b="1" i="0" u="none" strike="noStrike" kern="1200" cap="none" spc="0" normalizeH="0" baseline="0" noProof="0">
                  <a:ln>
                    <a:noFill/>
                  </a:ln>
                  <a:gradFill>
                    <a:gsLst>
                      <a:gs pos="0">
                        <a:srgbClr val="000000"/>
                      </a:gs>
                      <a:gs pos="99000">
                        <a:srgbClr val="000000"/>
                      </a:gs>
                    </a:gsLst>
                    <a:path path="circle">
                      <a:fillToRect r="100000" b="100000"/>
                    </a:path>
                  </a:gradFill>
                  <a:effectLst/>
                  <a:uLnTx/>
                  <a:uFillTx/>
                  <a:latin typeface="Segoe UI Variable Display Semibold" pitchFamily="2" charset="0"/>
                  <a:ea typeface="+mn-ea"/>
                  <a:cs typeface="Segoe Sans Display Semibold"/>
                </a:rPr>
                <a:t>Copilot </a:t>
              </a:r>
              <a:br>
                <a:rPr kumimoji="0" lang="en-US" sz="1100" b="1" i="0" u="none" strike="noStrike" kern="1200" cap="none" spc="0" normalizeH="0" baseline="0" noProof="0">
                  <a:ln>
                    <a:noFill/>
                  </a:ln>
                  <a:gradFill>
                    <a:gsLst>
                      <a:gs pos="0">
                        <a:srgbClr val="000000"/>
                      </a:gs>
                      <a:gs pos="99000">
                        <a:srgbClr val="000000"/>
                      </a:gs>
                    </a:gsLst>
                    <a:path path="circle">
                      <a:fillToRect r="100000" b="100000"/>
                    </a:path>
                  </a:gradFill>
                  <a:effectLst/>
                  <a:uLnTx/>
                  <a:uFillTx/>
                  <a:latin typeface="Segoe UI Variable Display Semibold" pitchFamily="2" charset="0"/>
                  <a:ea typeface="+mn-ea"/>
                  <a:cs typeface="Segoe Sans Display Semibold"/>
                </a:rPr>
              </a:br>
              <a:r>
                <a:rPr kumimoji="0" lang="en-US" sz="1100" b="1" i="0" u="none" strike="noStrike" kern="1200" cap="none" spc="0" normalizeH="0" baseline="0" noProof="0">
                  <a:ln>
                    <a:noFill/>
                  </a:ln>
                  <a:gradFill>
                    <a:gsLst>
                      <a:gs pos="0">
                        <a:srgbClr val="000000"/>
                      </a:gs>
                      <a:gs pos="99000">
                        <a:srgbClr val="000000"/>
                      </a:gs>
                    </a:gsLst>
                    <a:path path="circle">
                      <a:fillToRect r="100000" b="100000"/>
                    </a:path>
                  </a:gradFill>
                  <a:effectLst/>
                  <a:uLnTx/>
                  <a:uFillTx/>
                  <a:latin typeface="Segoe UI Variable Display Semibold" pitchFamily="2" charset="0"/>
                  <a:ea typeface="+mn-ea"/>
                  <a:cs typeface="Segoe Sans Display Semibold"/>
                </a:rPr>
                <a:t>Studio</a:t>
              </a:r>
            </a:p>
          </p:txBody>
        </p:sp>
        <p:pic>
          <p:nvPicPr>
            <p:cNvPr id="79" name="Picture 78">
              <a:extLst>
                <a:ext uri="{FF2B5EF4-FFF2-40B4-BE49-F238E27FC236}">
                  <a16:creationId xmlns:a16="http://schemas.microsoft.com/office/drawing/2014/main" id="{98C23CD1-3467-B4DC-8536-7D4E6B0CD8C5}"/>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l="20481" r="20481"/>
            <a:stretch/>
          </p:blipFill>
          <p:spPr>
            <a:xfrm>
              <a:off x="2498875" y="2872321"/>
              <a:ext cx="345117" cy="365348"/>
            </a:xfrm>
            <a:prstGeom prst="rect">
              <a:avLst/>
            </a:prstGeom>
            <a:ln w="6657" cap="flat">
              <a:noFill/>
              <a:prstDash val="solid"/>
              <a:miter/>
            </a:ln>
            <a:effectLst/>
          </p:spPr>
        </p:pic>
        <p:sp>
          <p:nvSpPr>
            <p:cNvPr id="80" name="TextBox 79">
              <a:extLst>
                <a:ext uri="{FF2B5EF4-FFF2-40B4-BE49-F238E27FC236}">
                  <a16:creationId xmlns:a16="http://schemas.microsoft.com/office/drawing/2014/main" id="{CF37AE73-38A9-E474-D885-EF17C0D44CA8}"/>
                </a:ext>
                <a:ext uri="{C183D7F6-B498-43B3-948B-1728B52AA6E4}">
                  <adec:decorative xmlns:adec="http://schemas.microsoft.com/office/drawing/2017/decorative" val="1"/>
                </a:ext>
              </a:extLst>
            </p:cNvPr>
            <p:cNvSpPr txBox="1"/>
            <p:nvPr/>
          </p:nvSpPr>
          <p:spPr>
            <a:xfrm>
              <a:off x="2976147" y="2769340"/>
              <a:ext cx="1097280" cy="571310"/>
            </a:xfrm>
            <a:prstGeom prst="rect">
              <a:avLst/>
            </a:prstGeom>
            <a:noFill/>
          </p:spPr>
          <p:txBody>
            <a:bodyPr wrap="square" lIns="0" tIns="0" rIns="0" bIns="0" rtlCol="0" anchor="ctr">
              <a:spAutoFit/>
            </a:bodyPr>
            <a:lstStyle/>
            <a:p>
              <a:pPr marL="0" marR="0" lvl="0" indent="0" algn="l" defTabSz="552765" rtl="0" eaLnBrk="1" fontAlgn="auto" latinLnBrk="0" hangingPunct="1">
                <a:lnSpc>
                  <a:spcPct val="100000"/>
                </a:lnSpc>
                <a:spcBef>
                  <a:spcPct val="20000"/>
                </a:spcBef>
                <a:spcAft>
                  <a:spcPts val="0"/>
                </a:spcAft>
                <a:buClrTx/>
                <a:buSzPct val="90000"/>
                <a:buFontTx/>
                <a:buNone/>
                <a:tabLst/>
                <a:defRPr/>
              </a:pPr>
              <a:r>
                <a:rPr kumimoji="0" lang="en-US" sz="1100" b="1" i="0" u="none" strike="noStrike" kern="1200" cap="none" spc="0" normalizeH="0" baseline="0" noProof="0">
                  <a:ln>
                    <a:noFill/>
                  </a:ln>
                  <a:gradFill>
                    <a:gsLst>
                      <a:gs pos="0">
                        <a:srgbClr val="000000"/>
                      </a:gs>
                      <a:gs pos="99000">
                        <a:srgbClr val="000000"/>
                      </a:gs>
                    </a:gsLst>
                    <a:path path="circle">
                      <a:fillToRect r="100000" b="100000"/>
                    </a:path>
                  </a:gradFill>
                  <a:effectLst/>
                  <a:uLnTx/>
                  <a:uFillTx/>
                  <a:latin typeface="Segoe UI Variable Display Semibold" pitchFamily="2" charset="0"/>
                  <a:ea typeface="+mn-ea"/>
                  <a:cs typeface="Segoe Sans Display Semibold"/>
                </a:rPr>
                <a:t>Visual </a:t>
              </a:r>
              <a:br>
                <a:rPr kumimoji="0" lang="en-US" sz="1100" b="1" i="0" u="none" strike="noStrike" kern="1200" cap="none" spc="0" normalizeH="0" baseline="0" noProof="0">
                  <a:ln>
                    <a:noFill/>
                  </a:ln>
                  <a:gradFill>
                    <a:gsLst>
                      <a:gs pos="0">
                        <a:srgbClr val="000000"/>
                      </a:gs>
                      <a:gs pos="99000">
                        <a:srgbClr val="000000"/>
                      </a:gs>
                    </a:gsLst>
                    <a:path path="circle">
                      <a:fillToRect r="100000" b="100000"/>
                    </a:path>
                  </a:gradFill>
                  <a:effectLst/>
                  <a:uLnTx/>
                  <a:uFillTx/>
                  <a:latin typeface="Segoe UI Variable Display Semibold" pitchFamily="2" charset="0"/>
                  <a:ea typeface="+mn-ea"/>
                  <a:cs typeface="Segoe Sans Display Semibold"/>
                </a:rPr>
              </a:br>
              <a:r>
                <a:rPr kumimoji="0" lang="en-US" sz="1100" b="1" i="0" u="none" strike="noStrike" kern="1200" cap="none" spc="0" normalizeH="0" baseline="0" noProof="0">
                  <a:ln>
                    <a:noFill/>
                  </a:ln>
                  <a:gradFill>
                    <a:gsLst>
                      <a:gs pos="0">
                        <a:srgbClr val="000000"/>
                      </a:gs>
                      <a:gs pos="99000">
                        <a:srgbClr val="000000"/>
                      </a:gs>
                    </a:gsLst>
                    <a:path path="circle">
                      <a:fillToRect r="100000" b="100000"/>
                    </a:path>
                  </a:gradFill>
                  <a:effectLst/>
                  <a:uLnTx/>
                  <a:uFillTx/>
                  <a:latin typeface="Segoe UI Variable Display Semibold" pitchFamily="2" charset="0"/>
                  <a:ea typeface="+mn-ea"/>
                  <a:cs typeface="Segoe Sans Display Semibold"/>
                </a:rPr>
                <a:t>Studio</a:t>
              </a:r>
            </a:p>
          </p:txBody>
        </p:sp>
        <p:pic>
          <p:nvPicPr>
            <p:cNvPr id="81" name="Graphic 80">
              <a:extLst>
                <a:ext uri="{FF2B5EF4-FFF2-40B4-BE49-F238E27FC236}">
                  <a16:creationId xmlns:a16="http://schemas.microsoft.com/office/drawing/2014/main" id="{D43BEC3D-19DB-20EE-F46D-208C69BFEC35}"/>
                </a:ext>
              </a:extLst>
            </p:cNvPr>
            <p:cNvPicPr>
              <a:picLocks noChangeAspect="1"/>
            </p:cNvPicPr>
            <p:nvPr/>
          </p:nvPicPr>
          <p:blipFill>
            <a:blip r:embed="rId6">
              <a:lum bright="-100000"/>
              <a:extLst>
                <a:ext uri="{96DAC541-7B7A-43D3-8B79-37D633B846F1}">
                  <asvg:svgBlip xmlns:asvg="http://schemas.microsoft.com/office/drawing/2016/SVG/main" r:embed="rId7"/>
                </a:ext>
              </a:extLst>
            </a:blip>
            <a:stretch>
              <a:fillRect/>
            </a:stretch>
          </p:blipFill>
          <p:spPr>
            <a:xfrm>
              <a:off x="2499640" y="3602703"/>
              <a:ext cx="340334" cy="335670"/>
            </a:xfrm>
            <a:prstGeom prst="rect">
              <a:avLst/>
            </a:prstGeom>
          </p:spPr>
        </p:pic>
        <p:sp>
          <p:nvSpPr>
            <p:cNvPr id="82" name="TextBox 81">
              <a:extLst>
                <a:ext uri="{FF2B5EF4-FFF2-40B4-BE49-F238E27FC236}">
                  <a16:creationId xmlns:a16="http://schemas.microsoft.com/office/drawing/2014/main" id="{F59C0DEC-9EB1-C905-E718-747A639BECAE}"/>
                </a:ext>
                <a:ext uri="{C183D7F6-B498-43B3-948B-1728B52AA6E4}">
                  <adec:decorative xmlns:adec="http://schemas.microsoft.com/office/drawing/2017/decorative" val="1"/>
                </a:ext>
              </a:extLst>
            </p:cNvPr>
            <p:cNvSpPr txBox="1"/>
            <p:nvPr/>
          </p:nvSpPr>
          <p:spPr>
            <a:xfrm>
              <a:off x="2976147" y="3627713"/>
              <a:ext cx="1097280" cy="285655"/>
            </a:xfrm>
            <a:prstGeom prst="rect">
              <a:avLst/>
            </a:prstGeom>
            <a:noFill/>
          </p:spPr>
          <p:txBody>
            <a:bodyPr wrap="square" lIns="0" tIns="0" rIns="0" bIns="0" rtlCol="0" anchor="ctr">
              <a:spAutoFit/>
            </a:bodyPr>
            <a:lstStyle/>
            <a:p>
              <a:pPr marL="0" marR="0" lvl="0" indent="0" algn="l" defTabSz="552765" rtl="0" eaLnBrk="1" fontAlgn="auto" latinLnBrk="0" hangingPunct="1">
                <a:lnSpc>
                  <a:spcPct val="100000"/>
                </a:lnSpc>
                <a:spcBef>
                  <a:spcPct val="20000"/>
                </a:spcBef>
                <a:spcAft>
                  <a:spcPts val="0"/>
                </a:spcAft>
                <a:buClrTx/>
                <a:buSzPct val="90000"/>
                <a:buFontTx/>
                <a:buNone/>
                <a:tabLst/>
                <a:defRPr/>
              </a:pPr>
              <a:r>
                <a:rPr kumimoji="0" lang="en-US" sz="1100" b="1" i="0" u="none" strike="noStrike" kern="1200" cap="none" spc="0" normalizeH="0" baseline="0" noProof="0">
                  <a:ln>
                    <a:noFill/>
                  </a:ln>
                  <a:gradFill>
                    <a:gsLst>
                      <a:gs pos="0">
                        <a:srgbClr val="000000"/>
                      </a:gs>
                      <a:gs pos="99000">
                        <a:srgbClr val="000000"/>
                      </a:gs>
                    </a:gsLst>
                    <a:path path="circle">
                      <a:fillToRect r="100000" b="100000"/>
                    </a:path>
                  </a:gradFill>
                  <a:effectLst/>
                  <a:uLnTx/>
                  <a:uFillTx/>
                  <a:latin typeface="Segoe UI Variable Display Semibold" pitchFamily="2" charset="0"/>
                  <a:ea typeface="+mn-ea"/>
                  <a:cs typeface="Segoe Sans Display Semibold"/>
                </a:rPr>
                <a:t>GitHub</a:t>
              </a:r>
            </a:p>
          </p:txBody>
        </p:sp>
        <p:pic>
          <p:nvPicPr>
            <p:cNvPr id="83" name="Picture 82" descr="A blue and pink ribbon&#10;&#10;Description automatically generated">
              <a:extLst>
                <a:ext uri="{FF2B5EF4-FFF2-40B4-BE49-F238E27FC236}">
                  <a16:creationId xmlns:a16="http://schemas.microsoft.com/office/drawing/2014/main" id="{67BBF9AA-3DA2-FF9A-137B-E41AF8F6B77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92842" y="4300070"/>
              <a:ext cx="363396" cy="363396"/>
            </a:xfrm>
            <a:prstGeom prst="rect">
              <a:avLst/>
            </a:prstGeom>
          </p:spPr>
        </p:pic>
        <p:sp>
          <p:nvSpPr>
            <p:cNvPr id="84" name="Rounded Rectangle 6">
              <a:extLst>
                <a:ext uri="{FF2B5EF4-FFF2-40B4-BE49-F238E27FC236}">
                  <a16:creationId xmlns:a16="http://schemas.microsoft.com/office/drawing/2014/main" id="{1FF4BFCD-6C41-8E4C-B742-50C86A9F5CFB}"/>
                </a:ext>
                <a:ext uri="{C183D7F6-B498-43B3-948B-1728B52AA6E4}">
                  <adec:decorative xmlns:adec="http://schemas.microsoft.com/office/drawing/2017/decorative" val="1"/>
                </a:ext>
              </a:extLst>
            </p:cNvPr>
            <p:cNvSpPr/>
            <p:nvPr/>
          </p:nvSpPr>
          <p:spPr bwMode="auto">
            <a:xfrm>
              <a:off x="2976147" y="4200427"/>
              <a:ext cx="1097280" cy="571310"/>
            </a:xfrm>
            <a:prstGeom prst="rect">
              <a:avLst/>
            </a:prstGeom>
            <a:noFill/>
          </p:spPr>
          <p:txBody>
            <a:bodyPr wrap="square" lIns="0" tIns="0" rIns="0" bIns="0" rtlCol="0" anchor="ctr">
              <a:spAutoFit/>
            </a:bodyPr>
            <a:lstStyle/>
            <a:p>
              <a:pPr marL="0" marR="0" lvl="0" indent="0" algn="l" defTabSz="552765" rtl="0" eaLnBrk="1" fontAlgn="auto" latinLnBrk="0" hangingPunct="1">
                <a:lnSpc>
                  <a:spcPct val="100000"/>
                </a:lnSpc>
                <a:spcBef>
                  <a:spcPct val="20000"/>
                </a:spcBef>
                <a:spcAft>
                  <a:spcPts val="0"/>
                </a:spcAft>
                <a:buClrTx/>
                <a:buSzPct val="90000"/>
                <a:buFontTx/>
                <a:buNone/>
                <a:tabLst/>
                <a:defRPr/>
              </a:pPr>
              <a:r>
                <a:rPr kumimoji="0" lang="en-US" sz="1100" b="1" i="0" u="none" strike="noStrike" kern="1200" cap="none" spc="0" normalizeH="0" baseline="0" noProof="0">
                  <a:ln>
                    <a:noFill/>
                  </a:ln>
                  <a:gradFill>
                    <a:gsLst>
                      <a:gs pos="0">
                        <a:srgbClr val="000000"/>
                      </a:gs>
                      <a:gs pos="99000">
                        <a:srgbClr val="000000"/>
                      </a:gs>
                    </a:gsLst>
                    <a:path path="circle">
                      <a:fillToRect r="100000" b="100000"/>
                    </a:path>
                  </a:gradFill>
                  <a:effectLst/>
                  <a:uLnTx/>
                  <a:uFillTx/>
                  <a:latin typeface="Segoe UI Variable Display Semibold" pitchFamily="2" charset="0"/>
                  <a:ea typeface="+mn-ea"/>
                  <a:cs typeface="Segoe Sans Display Semibold"/>
                </a:rPr>
                <a:t>Foundry </a:t>
              </a:r>
              <a:br>
                <a:rPr kumimoji="0" lang="en-US" sz="1100" b="1" i="0" u="none" strike="noStrike" kern="1200" cap="none" spc="0" normalizeH="0" baseline="0" noProof="0">
                  <a:ln>
                    <a:noFill/>
                  </a:ln>
                  <a:gradFill>
                    <a:gsLst>
                      <a:gs pos="0">
                        <a:srgbClr val="000000"/>
                      </a:gs>
                      <a:gs pos="99000">
                        <a:srgbClr val="000000"/>
                      </a:gs>
                    </a:gsLst>
                    <a:path path="circle">
                      <a:fillToRect r="100000" b="100000"/>
                    </a:path>
                  </a:gradFill>
                  <a:effectLst/>
                  <a:uLnTx/>
                  <a:uFillTx/>
                  <a:latin typeface="Segoe UI Variable Display Semibold" pitchFamily="2" charset="0"/>
                  <a:ea typeface="+mn-ea"/>
                  <a:cs typeface="Segoe Sans Display Semibold"/>
                </a:rPr>
              </a:br>
              <a:r>
                <a:rPr kumimoji="0" lang="en-US" sz="1100" b="1" i="0" u="none" strike="noStrike" kern="1200" cap="none" spc="0" normalizeH="0" baseline="0" noProof="0">
                  <a:ln>
                    <a:noFill/>
                  </a:ln>
                  <a:gradFill>
                    <a:gsLst>
                      <a:gs pos="0">
                        <a:srgbClr val="000000"/>
                      </a:gs>
                      <a:gs pos="99000">
                        <a:srgbClr val="000000"/>
                      </a:gs>
                    </a:gsLst>
                    <a:path path="circle">
                      <a:fillToRect r="100000" b="100000"/>
                    </a:path>
                  </a:gradFill>
                  <a:effectLst/>
                  <a:uLnTx/>
                  <a:uFillTx/>
                  <a:latin typeface="Segoe UI Variable Display Semibold" pitchFamily="2" charset="0"/>
                  <a:ea typeface="+mn-ea"/>
                  <a:cs typeface="Segoe Sans Display Semibold"/>
                </a:rPr>
                <a:t>SDK</a:t>
              </a:r>
            </a:p>
          </p:txBody>
        </p:sp>
      </p:grpSp>
      <p:grpSp>
        <p:nvGrpSpPr>
          <p:cNvPr id="104" name="Group 103">
            <a:extLst>
              <a:ext uri="{FF2B5EF4-FFF2-40B4-BE49-F238E27FC236}">
                <a16:creationId xmlns:a16="http://schemas.microsoft.com/office/drawing/2014/main" id="{BD97EA36-A846-02B4-3163-B061AE7A9E07}"/>
              </a:ext>
            </a:extLst>
          </p:cNvPr>
          <p:cNvGrpSpPr/>
          <p:nvPr/>
        </p:nvGrpSpPr>
        <p:grpSpPr>
          <a:xfrm>
            <a:off x="2896075" y="4883686"/>
            <a:ext cx="6394027" cy="345175"/>
            <a:chOff x="4708657" y="5147999"/>
            <a:chExt cx="11146536" cy="298985"/>
          </a:xfrm>
        </p:grpSpPr>
        <p:sp>
          <p:nvSpPr>
            <p:cNvPr id="87" name="Rectangle: Rounded Corners 86">
              <a:extLst>
                <a:ext uri="{FF2B5EF4-FFF2-40B4-BE49-F238E27FC236}">
                  <a16:creationId xmlns:a16="http://schemas.microsoft.com/office/drawing/2014/main" id="{1689C9B2-1F9D-27CB-FDEF-17DDB9FA8F54}"/>
                </a:ext>
              </a:extLst>
            </p:cNvPr>
            <p:cNvSpPr/>
            <p:nvPr/>
          </p:nvSpPr>
          <p:spPr bwMode="auto">
            <a:xfrm>
              <a:off x="4708657" y="5147999"/>
              <a:ext cx="11146536" cy="298985"/>
            </a:xfrm>
            <a:prstGeom prst="roundRect">
              <a:avLst>
                <a:gd name="adj" fmla="val 31390"/>
              </a:avLst>
            </a:prstGeom>
            <a:gradFill flip="none" rotWithShape="1">
              <a:gsLst>
                <a:gs pos="0">
                  <a:srgbClr val="702573">
                    <a:alpha val="10000"/>
                  </a:srgbClr>
                </a:gs>
                <a:gs pos="80000">
                  <a:srgbClr val="2A446F">
                    <a:alpha val="10000"/>
                  </a:srgbClr>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373" tIns="86699" rIns="108373" bIns="86699" numCol="1" spcCol="0" rtlCol="0" fromWordArt="0" anchor="t" anchorCtr="0" forceAA="0" compatLnSpc="1">
              <a:prstTxWarp prst="textNoShape">
                <a:avLst/>
              </a:prstTxWarp>
              <a:noAutofit/>
            </a:bodyPr>
            <a:lstStyle/>
            <a:p>
              <a:pPr marL="0" marR="0" lvl="0" indent="0" algn="l" defTabSz="552583" rtl="0" eaLnBrk="1" fontAlgn="base" latinLnBrk="0" hangingPunct="1">
                <a:lnSpc>
                  <a:spcPct val="100000"/>
                </a:lnSpc>
                <a:spcBef>
                  <a:spcPct val="0"/>
                </a:spcBef>
                <a:spcAft>
                  <a:spcPct val="0"/>
                </a:spcAft>
                <a:buClrTx/>
                <a:buSzTx/>
                <a:buFontTx/>
                <a:buNone/>
                <a:tabLst/>
                <a:defRPr/>
              </a:pPr>
              <a:endParaRPr kumimoji="0" lang="en-US" sz="237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cxnSp>
          <p:nvCxnSpPr>
            <p:cNvPr id="88" name="!!Straight Arrow Connector 50">
              <a:extLst>
                <a:ext uri="{FF2B5EF4-FFF2-40B4-BE49-F238E27FC236}">
                  <a16:creationId xmlns:a16="http://schemas.microsoft.com/office/drawing/2014/main" id="{2475A81F-6963-79CC-9BB1-BB85ED0865D5}"/>
                </a:ext>
              </a:extLst>
            </p:cNvPr>
            <p:cNvCxnSpPr>
              <a:cxnSpLocks/>
            </p:cNvCxnSpPr>
            <p:nvPr/>
          </p:nvCxnSpPr>
          <p:spPr>
            <a:xfrm flipV="1">
              <a:off x="5749206" y="5300357"/>
              <a:ext cx="228601" cy="0"/>
            </a:xfrm>
            <a:prstGeom prst="straightConnector1">
              <a:avLst/>
            </a:prstGeom>
            <a:ln w="12700" cap="rnd">
              <a:solidFill>
                <a:schemeClr val="tx1">
                  <a:alpha val="50000"/>
                </a:schemeClr>
              </a:solidFill>
              <a:headEnd type="arrow" w="lg" len="sm"/>
              <a:tailEnd type="none" w="lg" len="sm"/>
            </a:ln>
          </p:spPr>
          <p:style>
            <a:lnRef idx="1">
              <a:schemeClr val="accent1"/>
            </a:lnRef>
            <a:fillRef idx="0">
              <a:schemeClr val="accent1"/>
            </a:fillRef>
            <a:effectRef idx="0">
              <a:schemeClr val="accent1"/>
            </a:effectRef>
            <a:fontRef idx="minor">
              <a:schemeClr val="tx1"/>
            </a:fontRef>
          </p:style>
        </p:cxnSp>
        <p:sp>
          <p:nvSpPr>
            <p:cNvPr id="89" name="Rounded Rectangle 6">
              <a:extLst>
                <a:ext uri="{FF2B5EF4-FFF2-40B4-BE49-F238E27FC236}">
                  <a16:creationId xmlns:a16="http://schemas.microsoft.com/office/drawing/2014/main" id="{433413E8-5C6E-D733-C344-92AB43ABFD4C}"/>
                </a:ext>
                <a:ext uri="{C183D7F6-B498-43B3-948B-1728B52AA6E4}">
                  <adec:decorative xmlns:adec="http://schemas.microsoft.com/office/drawing/2017/decorative" val="1"/>
                </a:ext>
              </a:extLst>
            </p:cNvPr>
            <p:cNvSpPr/>
            <p:nvPr/>
          </p:nvSpPr>
          <p:spPr bwMode="auto">
            <a:xfrm>
              <a:off x="14705471" y="5214533"/>
              <a:ext cx="1052076" cy="171650"/>
            </a:xfrm>
            <a:prstGeom prst="roundRect">
              <a:avLst>
                <a:gd name="adj" fmla="val 37156"/>
              </a:avLst>
            </a:prstGeom>
            <a:gradFill flip="none" rotWithShape="1">
              <a:gsLst>
                <a:gs pos="0">
                  <a:srgbClr val="702573"/>
                </a:gs>
                <a:gs pos="80000">
                  <a:srgbClr val="2A446F"/>
                </a:gs>
              </a:gsLst>
              <a:path path="circle">
                <a:fillToRect l="100000" t="100000"/>
              </a:path>
              <a:tileRect r="-100000" b="-100000"/>
            </a:gradFill>
            <a:ln w="19050" cap="rnd">
              <a:no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none" lIns="54187" tIns="10837" rIns="54187" bIns="21675" numCol="1" spcCol="0" rtlCol="0" fromWordArt="0" anchor="ctr" anchorCtr="0" forceAA="0" compatLnSpc="1">
              <a:prstTxWarp prst="textNoShape">
                <a:avLst/>
              </a:prstTxWarp>
              <a:spAutoFit/>
            </a:bodyPr>
            <a:lstStyle/>
            <a:p>
              <a:pPr marL="0" marR="0" lvl="0" indent="0" algn="l" defTabSz="552765" rtl="0" eaLnBrk="1" fontAlgn="auto" latinLnBrk="0" hangingPunct="1">
                <a:lnSpc>
                  <a:spcPct val="100000"/>
                </a:lnSpc>
                <a:spcBef>
                  <a:spcPct val="20000"/>
                </a:spcBef>
                <a:spcAft>
                  <a:spcPts val="0"/>
                </a:spcAft>
                <a:buClrTx/>
                <a:buSzPct val="90000"/>
                <a:buFontTx/>
                <a:buNone/>
                <a:tabLst/>
                <a:defRPr/>
              </a:pPr>
              <a:r>
                <a:rPr kumimoji="0" lang="en-US" sz="800" b="1" i="0" u="none" strike="noStrike" kern="1200" cap="none" spc="0" normalizeH="0" baseline="0" noProof="0">
                  <a:ln>
                    <a:noFill/>
                  </a:ln>
                  <a:gradFill>
                    <a:gsLst>
                      <a:gs pos="22018">
                        <a:srgbClr val="FFFFFF"/>
                      </a:gs>
                      <a:gs pos="44000">
                        <a:srgbClr val="FFFFFF"/>
                      </a:gs>
                    </a:gsLst>
                    <a:path path="circle">
                      <a:fillToRect r="100000" b="100000"/>
                    </a:path>
                  </a:gradFill>
                  <a:effectLst/>
                  <a:uLnTx/>
                  <a:uFillTx/>
                  <a:latin typeface="Segoe UI Variable Display Semib" pitchFamily="2" charset="0"/>
                  <a:ea typeface="+mn-ea"/>
                  <a:cs typeface="Segoe Sans Display Semibold"/>
                </a:rPr>
                <a:t>Serverless</a:t>
              </a:r>
            </a:p>
          </p:txBody>
        </p:sp>
        <p:sp>
          <p:nvSpPr>
            <p:cNvPr id="90" name="Rounded Rectangle 6">
              <a:extLst>
                <a:ext uri="{FF2B5EF4-FFF2-40B4-BE49-F238E27FC236}">
                  <a16:creationId xmlns:a16="http://schemas.microsoft.com/office/drawing/2014/main" id="{083B576B-3BFD-25E7-2577-E4F382FCC9A4}"/>
                </a:ext>
                <a:ext uri="{C183D7F6-B498-43B3-948B-1728B52AA6E4}">
                  <adec:decorative xmlns:adec="http://schemas.microsoft.com/office/drawing/2017/decorative" val="1"/>
                </a:ext>
              </a:extLst>
            </p:cNvPr>
            <p:cNvSpPr/>
            <p:nvPr/>
          </p:nvSpPr>
          <p:spPr bwMode="auto">
            <a:xfrm>
              <a:off x="4798938" y="5214533"/>
              <a:ext cx="856475" cy="171650"/>
            </a:xfrm>
            <a:prstGeom prst="roundRect">
              <a:avLst>
                <a:gd name="adj" fmla="val 37156"/>
              </a:avLst>
            </a:prstGeom>
            <a:gradFill flip="none" rotWithShape="1">
              <a:gsLst>
                <a:gs pos="0">
                  <a:srgbClr val="702573"/>
                </a:gs>
                <a:gs pos="80000">
                  <a:srgbClr val="2A446F"/>
                </a:gs>
              </a:gsLst>
              <a:path path="circle">
                <a:fillToRect l="100000" t="100000"/>
              </a:path>
              <a:tileRect r="-100000" b="-100000"/>
            </a:gradFill>
            <a:ln w="19050" cap="rnd">
              <a:no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none" lIns="54187" tIns="10837" rIns="54187" bIns="21675" numCol="1" spcCol="0" rtlCol="0" fromWordArt="0" anchor="ctr" anchorCtr="0" forceAA="0" compatLnSpc="1">
              <a:prstTxWarp prst="textNoShape">
                <a:avLst/>
              </a:prstTxWarp>
              <a:spAutoFit/>
            </a:bodyPr>
            <a:lstStyle/>
            <a:p>
              <a:pPr marL="0" marR="0" lvl="0" indent="0" algn="r" defTabSz="552765" rtl="0" eaLnBrk="1" fontAlgn="auto" latinLnBrk="0" hangingPunct="1">
                <a:lnSpc>
                  <a:spcPct val="100000"/>
                </a:lnSpc>
                <a:spcBef>
                  <a:spcPct val="20000"/>
                </a:spcBef>
                <a:spcAft>
                  <a:spcPts val="0"/>
                </a:spcAft>
                <a:buClrTx/>
                <a:buSzPct val="90000"/>
                <a:buFontTx/>
                <a:buNone/>
                <a:tabLst/>
                <a:defRPr/>
              </a:pPr>
              <a:r>
                <a:rPr kumimoji="0" lang="en-US" sz="800" b="1" i="0" u="none" strike="noStrike" kern="1200" cap="none" spc="0" normalizeH="0" baseline="0" noProof="0">
                  <a:ln>
                    <a:noFill/>
                  </a:ln>
                  <a:gradFill>
                    <a:gsLst>
                      <a:gs pos="22018">
                        <a:srgbClr val="FFFFFF"/>
                      </a:gs>
                      <a:gs pos="44000">
                        <a:srgbClr val="FFFFFF"/>
                      </a:gs>
                    </a:gsLst>
                    <a:path path="circle">
                      <a:fillToRect r="100000" b="100000"/>
                    </a:path>
                  </a:gradFill>
                  <a:effectLst/>
                  <a:uLnTx/>
                  <a:uFillTx/>
                  <a:latin typeface="Segoe UI Variable Display Semib" pitchFamily="2" charset="0"/>
                  <a:ea typeface="+mn-ea"/>
                  <a:cs typeface="Segoe Sans Display Semibold"/>
                </a:rPr>
                <a:t>Control</a:t>
              </a:r>
            </a:p>
          </p:txBody>
        </p:sp>
        <p:cxnSp>
          <p:nvCxnSpPr>
            <p:cNvPr id="91" name="!!Straight Arrow Connector 55">
              <a:extLst>
                <a:ext uri="{FF2B5EF4-FFF2-40B4-BE49-F238E27FC236}">
                  <a16:creationId xmlns:a16="http://schemas.microsoft.com/office/drawing/2014/main" id="{69C1A453-3D3C-7C82-1D6E-C389C30BDFC0}"/>
                </a:ext>
              </a:extLst>
            </p:cNvPr>
            <p:cNvCxnSpPr>
              <a:cxnSpLocks/>
            </p:cNvCxnSpPr>
            <p:nvPr/>
          </p:nvCxnSpPr>
          <p:spPr>
            <a:xfrm flipH="1">
              <a:off x="14383081" y="5300357"/>
              <a:ext cx="228601" cy="0"/>
            </a:xfrm>
            <a:prstGeom prst="straightConnector1">
              <a:avLst/>
            </a:prstGeom>
            <a:ln w="12700" cap="rnd">
              <a:solidFill>
                <a:schemeClr val="tx1">
                  <a:alpha val="50000"/>
                </a:schemeClr>
              </a:solidFill>
              <a:headEnd type="arrow" w="lg" len="sm"/>
              <a:tailEnd type="none" w="lg" len="sm"/>
            </a:ln>
          </p:spPr>
          <p:style>
            <a:lnRef idx="1">
              <a:schemeClr val="accent1"/>
            </a:lnRef>
            <a:fillRef idx="0">
              <a:schemeClr val="accent1"/>
            </a:fillRef>
            <a:effectRef idx="0">
              <a:schemeClr val="accent1"/>
            </a:effectRef>
            <a:fontRef idx="minor">
              <a:schemeClr val="tx1"/>
            </a:fontRef>
          </p:style>
        </p:cxnSp>
        <p:grpSp>
          <p:nvGrpSpPr>
            <p:cNvPr id="92" name="Group 91">
              <a:extLst>
                <a:ext uri="{FF2B5EF4-FFF2-40B4-BE49-F238E27FC236}">
                  <a16:creationId xmlns:a16="http://schemas.microsoft.com/office/drawing/2014/main" id="{7592594A-9B54-BA45-071A-ACCE057C0E4E}"/>
                </a:ext>
              </a:extLst>
            </p:cNvPr>
            <p:cNvGrpSpPr/>
            <p:nvPr/>
          </p:nvGrpSpPr>
          <p:grpSpPr>
            <a:xfrm>
              <a:off x="6071599" y="5204313"/>
              <a:ext cx="2312716" cy="192084"/>
              <a:chOff x="5813453" y="5319110"/>
              <a:chExt cx="2312716" cy="192084"/>
            </a:xfrm>
          </p:grpSpPr>
          <p:sp useBgFill="1">
            <p:nvSpPr>
              <p:cNvPr id="102" name="Rounded Rectangle 6">
                <a:extLst>
                  <a:ext uri="{FF2B5EF4-FFF2-40B4-BE49-F238E27FC236}">
                    <a16:creationId xmlns:a16="http://schemas.microsoft.com/office/drawing/2014/main" id="{59FE60D4-E804-AF8E-BF76-DD8DC2B932CC}"/>
                  </a:ext>
                  <a:ext uri="{C183D7F6-B498-43B3-948B-1728B52AA6E4}">
                    <adec:decorative xmlns:adec="http://schemas.microsoft.com/office/drawing/2017/decorative" val="1"/>
                  </a:ext>
                </a:extLst>
              </p:cNvPr>
              <p:cNvSpPr/>
              <p:nvPr/>
            </p:nvSpPr>
            <p:spPr bwMode="auto">
              <a:xfrm>
                <a:off x="5813453" y="5319110"/>
                <a:ext cx="2312716" cy="192084"/>
              </a:xfrm>
              <a:prstGeom prst="roundRect">
                <a:avLst>
                  <a:gd name="adj" fmla="val 29733"/>
                </a:avLst>
              </a:prstGeom>
              <a:ln w="19050" cap="rnd">
                <a:no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none" lIns="243840" tIns="32512" rIns="54187" bIns="43349" numCol="1" spcCol="0" rtlCol="0" fromWordArt="0" anchor="ctr" anchorCtr="0" forceAA="0" compatLnSpc="1">
                <a:prstTxWarp prst="textNoShape">
                  <a:avLst/>
                </a:prstTxWarp>
                <a:spAutoFit/>
              </a:bodyPr>
              <a:lstStyle/>
              <a:p>
                <a:pPr marL="0" marR="0" lvl="0" indent="0" algn="l" defTabSz="552765" rtl="0" eaLnBrk="1" fontAlgn="auto" latinLnBrk="0" hangingPunct="1">
                  <a:lnSpc>
                    <a:spcPct val="100000"/>
                  </a:lnSpc>
                  <a:spcBef>
                    <a:spcPct val="20000"/>
                  </a:spcBef>
                  <a:spcAft>
                    <a:spcPts val="0"/>
                  </a:spcAft>
                  <a:buClrTx/>
                  <a:buSzPct val="90000"/>
                  <a:buFontTx/>
                  <a:buNone/>
                  <a:tabLst/>
                  <a:defRPr/>
                </a:pPr>
                <a:r>
                  <a:rPr kumimoji="0" lang="en-US" sz="700" b="1" i="0" u="none" strike="noStrike" kern="1200" cap="none" spc="0" normalizeH="0" baseline="0" noProof="0">
                    <a:ln>
                      <a:noFill/>
                    </a:ln>
                    <a:gradFill>
                      <a:gsLst>
                        <a:gs pos="0">
                          <a:srgbClr val="000000"/>
                        </a:gs>
                        <a:gs pos="99000">
                          <a:srgbClr val="000000"/>
                        </a:gs>
                      </a:gsLst>
                      <a:path path="circle">
                        <a:fillToRect r="100000" b="100000"/>
                      </a:path>
                    </a:gradFill>
                    <a:effectLst/>
                    <a:uLnTx/>
                    <a:uFillTx/>
                    <a:latin typeface="Segoe UI Variable Display Semib" pitchFamily="2" charset="0"/>
                    <a:ea typeface="+mn-ea"/>
                    <a:cs typeface="Segoe Sans Display Semibold"/>
                  </a:rPr>
                  <a:t>Azure Kubernetes Service</a:t>
                </a:r>
              </a:p>
            </p:txBody>
          </p:sp>
          <p:pic>
            <p:nvPicPr>
              <p:cNvPr id="103" name="Graphic 102">
                <a:extLst>
                  <a:ext uri="{FF2B5EF4-FFF2-40B4-BE49-F238E27FC236}">
                    <a16:creationId xmlns:a16="http://schemas.microsoft.com/office/drawing/2014/main" id="{26016EE8-E652-D474-2FB9-CB2382B77E98}"/>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5902215" y="5336669"/>
                <a:ext cx="342778" cy="151241"/>
              </a:xfrm>
              <a:prstGeom prst="rect">
                <a:avLst/>
              </a:prstGeom>
              <a:effectLst/>
            </p:spPr>
          </p:pic>
        </p:grpSp>
        <p:grpSp>
          <p:nvGrpSpPr>
            <p:cNvPr id="93" name="Group 92">
              <a:extLst>
                <a:ext uri="{FF2B5EF4-FFF2-40B4-BE49-F238E27FC236}">
                  <a16:creationId xmlns:a16="http://schemas.microsoft.com/office/drawing/2014/main" id="{6573F332-91F9-863C-F465-CC760F2EE8CA}"/>
                </a:ext>
              </a:extLst>
            </p:cNvPr>
            <p:cNvGrpSpPr/>
            <p:nvPr/>
          </p:nvGrpSpPr>
          <p:grpSpPr>
            <a:xfrm>
              <a:off x="10419568" y="5204314"/>
              <a:ext cx="2070221" cy="192084"/>
              <a:chOff x="10439045" y="5319112"/>
              <a:chExt cx="2070221" cy="192084"/>
            </a:xfrm>
          </p:grpSpPr>
          <p:sp useBgFill="1">
            <p:nvSpPr>
              <p:cNvPr id="100" name="Rounded Rectangle 6">
                <a:extLst>
                  <a:ext uri="{FF2B5EF4-FFF2-40B4-BE49-F238E27FC236}">
                    <a16:creationId xmlns:a16="http://schemas.microsoft.com/office/drawing/2014/main" id="{FA611AF0-45BC-C88B-D0FB-00A20705C5E0}"/>
                  </a:ext>
                  <a:ext uri="{C183D7F6-B498-43B3-948B-1728B52AA6E4}">
                    <adec:decorative xmlns:adec="http://schemas.microsoft.com/office/drawing/2017/decorative" val="1"/>
                  </a:ext>
                </a:extLst>
              </p:cNvPr>
              <p:cNvSpPr/>
              <p:nvPr/>
            </p:nvSpPr>
            <p:spPr bwMode="auto">
              <a:xfrm>
                <a:off x="10439045" y="5319112"/>
                <a:ext cx="2070221" cy="192084"/>
              </a:xfrm>
              <a:prstGeom prst="roundRect">
                <a:avLst>
                  <a:gd name="adj" fmla="val 29733"/>
                </a:avLst>
              </a:prstGeom>
              <a:ln w="19050" cap="rnd">
                <a:no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none" lIns="243840" tIns="32512" rIns="54187" bIns="43349" numCol="1" spcCol="0" rtlCol="0" fromWordArt="0" anchor="ctr" anchorCtr="0" forceAA="0" compatLnSpc="1">
                <a:prstTxWarp prst="textNoShape">
                  <a:avLst/>
                </a:prstTxWarp>
                <a:spAutoFit/>
              </a:bodyPr>
              <a:lstStyle/>
              <a:p>
                <a:pPr marL="0" marR="0" lvl="0" indent="0" algn="l" defTabSz="552765" rtl="0" eaLnBrk="1" fontAlgn="auto" latinLnBrk="0" hangingPunct="1">
                  <a:lnSpc>
                    <a:spcPct val="100000"/>
                  </a:lnSpc>
                  <a:spcBef>
                    <a:spcPct val="20000"/>
                  </a:spcBef>
                  <a:spcAft>
                    <a:spcPts val="0"/>
                  </a:spcAft>
                  <a:buClrTx/>
                  <a:buSzPct val="90000"/>
                  <a:buFontTx/>
                  <a:buNone/>
                  <a:tabLst/>
                  <a:defRPr/>
                </a:pPr>
                <a:r>
                  <a:rPr kumimoji="0" lang="en-US" sz="700" b="1" i="0" u="none" strike="noStrike" kern="1200" cap="none" spc="0" normalizeH="0" baseline="0" noProof="0">
                    <a:ln>
                      <a:noFill/>
                    </a:ln>
                    <a:gradFill>
                      <a:gsLst>
                        <a:gs pos="0">
                          <a:srgbClr val="000000"/>
                        </a:gs>
                        <a:gs pos="99000">
                          <a:srgbClr val="000000"/>
                        </a:gs>
                      </a:gsLst>
                      <a:path path="circle">
                        <a:fillToRect r="100000" b="100000"/>
                      </a:path>
                    </a:gradFill>
                    <a:effectLst/>
                    <a:uLnTx/>
                    <a:uFillTx/>
                    <a:latin typeface="Segoe UI Variable Display Semib" pitchFamily="2" charset="0"/>
                    <a:ea typeface="+mn-ea"/>
                    <a:cs typeface="Segoe Sans Display Semibold"/>
                  </a:rPr>
                  <a:t>Azure Container Apps</a:t>
                </a:r>
              </a:p>
            </p:txBody>
          </p:sp>
          <p:pic>
            <p:nvPicPr>
              <p:cNvPr id="101" name="Graphic 100">
                <a:extLst>
                  <a:ext uri="{FF2B5EF4-FFF2-40B4-BE49-F238E27FC236}">
                    <a16:creationId xmlns:a16="http://schemas.microsoft.com/office/drawing/2014/main" id="{B3B06695-E65D-7536-FC03-32E99E713D00}"/>
                  </a:ext>
                  <a:ext uri="{C183D7F6-B498-43B3-948B-1728B52AA6E4}">
                    <adec:decorative xmlns:adec="http://schemas.microsoft.com/office/drawing/2017/decorative" val="1"/>
                  </a:ext>
                </a:extLst>
              </p:cNvPr>
              <p:cNvPicPr>
                <a:picLocks noChangeAspect="1"/>
              </p:cNvPicPr>
              <p:nvPr/>
            </p:nvPicPr>
            <p:blipFill>
              <a:blip r:embed="rId11">
                <a:lum bright="-8000"/>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10538261" y="5323391"/>
                <a:ext cx="328502" cy="187803"/>
              </a:xfrm>
              <a:prstGeom prst="rect">
                <a:avLst/>
              </a:prstGeom>
              <a:effectLst/>
            </p:spPr>
          </p:pic>
        </p:grpSp>
        <p:grpSp>
          <p:nvGrpSpPr>
            <p:cNvPr id="94" name="Group 93">
              <a:extLst>
                <a:ext uri="{FF2B5EF4-FFF2-40B4-BE49-F238E27FC236}">
                  <a16:creationId xmlns:a16="http://schemas.microsoft.com/office/drawing/2014/main" id="{7A437BFB-7BA4-6BA6-DFF6-B9C0EA883AE5}"/>
                </a:ext>
              </a:extLst>
            </p:cNvPr>
            <p:cNvGrpSpPr/>
            <p:nvPr/>
          </p:nvGrpSpPr>
          <p:grpSpPr>
            <a:xfrm>
              <a:off x="8496796" y="5204314"/>
              <a:ext cx="1814134" cy="192084"/>
              <a:chOff x="8323727" y="5319111"/>
              <a:chExt cx="1814134" cy="192084"/>
            </a:xfrm>
          </p:grpSpPr>
          <p:sp useBgFill="1">
            <p:nvSpPr>
              <p:cNvPr id="98" name="Rounded Rectangle 6">
                <a:extLst>
                  <a:ext uri="{FF2B5EF4-FFF2-40B4-BE49-F238E27FC236}">
                    <a16:creationId xmlns:a16="http://schemas.microsoft.com/office/drawing/2014/main" id="{AD174FAD-E8A0-3DD9-C846-B07932A3C151}"/>
                  </a:ext>
                  <a:ext uri="{C183D7F6-B498-43B3-948B-1728B52AA6E4}">
                    <adec:decorative xmlns:adec="http://schemas.microsoft.com/office/drawing/2017/decorative" val="1"/>
                  </a:ext>
                </a:extLst>
              </p:cNvPr>
              <p:cNvSpPr/>
              <p:nvPr/>
            </p:nvSpPr>
            <p:spPr bwMode="auto">
              <a:xfrm>
                <a:off x="8323727" y="5319111"/>
                <a:ext cx="1814134" cy="192084"/>
              </a:xfrm>
              <a:prstGeom prst="roundRect">
                <a:avLst>
                  <a:gd name="adj" fmla="val 29733"/>
                </a:avLst>
              </a:prstGeom>
              <a:ln w="19050" cap="rnd">
                <a:no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none" lIns="243840" tIns="32512" rIns="54187" bIns="43349" numCol="1" spcCol="0" rtlCol="0" fromWordArt="0" anchor="ctr" anchorCtr="0" forceAA="0" compatLnSpc="1">
                <a:prstTxWarp prst="textNoShape">
                  <a:avLst/>
                </a:prstTxWarp>
                <a:spAutoFit/>
              </a:bodyPr>
              <a:lstStyle/>
              <a:p>
                <a:pPr marL="0" marR="0" lvl="0" indent="0" algn="l" defTabSz="552765" rtl="0" eaLnBrk="1" fontAlgn="auto" latinLnBrk="0" hangingPunct="1">
                  <a:lnSpc>
                    <a:spcPct val="100000"/>
                  </a:lnSpc>
                  <a:spcBef>
                    <a:spcPct val="20000"/>
                  </a:spcBef>
                  <a:spcAft>
                    <a:spcPts val="0"/>
                  </a:spcAft>
                  <a:buClrTx/>
                  <a:buSzPct val="90000"/>
                  <a:buFontTx/>
                  <a:buNone/>
                  <a:tabLst/>
                  <a:defRPr/>
                </a:pPr>
                <a:r>
                  <a:rPr kumimoji="0" lang="en-US" sz="700" b="1" i="0" u="none" strike="noStrike" kern="1200" cap="none" spc="0" normalizeH="0" baseline="0" noProof="0">
                    <a:ln>
                      <a:noFill/>
                    </a:ln>
                    <a:gradFill>
                      <a:gsLst>
                        <a:gs pos="0">
                          <a:srgbClr val="000000"/>
                        </a:gs>
                        <a:gs pos="99000">
                          <a:srgbClr val="000000"/>
                        </a:gs>
                      </a:gsLst>
                      <a:path path="circle">
                        <a:fillToRect r="100000" b="100000"/>
                      </a:path>
                    </a:gradFill>
                    <a:effectLst/>
                    <a:uLnTx/>
                    <a:uFillTx/>
                    <a:latin typeface="Segoe UI Variable Display Semib" pitchFamily="2" charset="0"/>
                    <a:ea typeface="+mn-ea"/>
                    <a:cs typeface="Segoe Sans Display Semibold"/>
                  </a:rPr>
                  <a:t>Azure App Service</a:t>
                </a:r>
              </a:p>
            </p:txBody>
          </p:sp>
          <p:pic>
            <p:nvPicPr>
              <p:cNvPr id="99" name="Graphic 98">
                <a:extLst>
                  <a:ext uri="{FF2B5EF4-FFF2-40B4-BE49-F238E27FC236}">
                    <a16:creationId xmlns:a16="http://schemas.microsoft.com/office/drawing/2014/main" id="{732EBF77-CFB8-8CE2-893B-8E09ADF5FE7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439060" y="5336671"/>
                <a:ext cx="322394" cy="151238"/>
              </a:xfrm>
              <a:prstGeom prst="rect">
                <a:avLst/>
              </a:prstGeom>
            </p:spPr>
          </p:pic>
        </p:grpSp>
        <p:grpSp>
          <p:nvGrpSpPr>
            <p:cNvPr id="95" name="Group 94">
              <a:extLst>
                <a:ext uri="{FF2B5EF4-FFF2-40B4-BE49-F238E27FC236}">
                  <a16:creationId xmlns:a16="http://schemas.microsoft.com/office/drawing/2014/main" id="{01CB5DF5-6A5E-D35E-2AB8-1CEBEEF36370}"/>
                </a:ext>
              </a:extLst>
            </p:cNvPr>
            <p:cNvGrpSpPr/>
            <p:nvPr/>
          </p:nvGrpSpPr>
          <p:grpSpPr>
            <a:xfrm>
              <a:off x="12602962" y="5204313"/>
              <a:ext cx="1671031" cy="192084"/>
              <a:chOff x="12850678" y="5319111"/>
              <a:chExt cx="1671031" cy="192084"/>
            </a:xfrm>
          </p:grpSpPr>
          <p:sp useBgFill="1">
            <p:nvSpPr>
              <p:cNvPr id="96" name="Rounded Rectangle 6">
                <a:extLst>
                  <a:ext uri="{FF2B5EF4-FFF2-40B4-BE49-F238E27FC236}">
                    <a16:creationId xmlns:a16="http://schemas.microsoft.com/office/drawing/2014/main" id="{29C0B081-4E02-056F-9BC1-E1CC595E9EC4}"/>
                  </a:ext>
                  <a:ext uri="{C183D7F6-B498-43B3-948B-1728B52AA6E4}">
                    <adec:decorative xmlns:adec="http://schemas.microsoft.com/office/drawing/2017/decorative" val="1"/>
                  </a:ext>
                </a:extLst>
              </p:cNvPr>
              <p:cNvSpPr/>
              <p:nvPr/>
            </p:nvSpPr>
            <p:spPr bwMode="auto">
              <a:xfrm>
                <a:off x="12850678" y="5319111"/>
                <a:ext cx="1671031" cy="192084"/>
              </a:xfrm>
              <a:prstGeom prst="roundRect">
                <a:avLst>
                  <a:gd name="adj" fmla="val 29733"/>
                </a:avLst>
              </a:prstGeom>
              <a:ln w="19050" cap="rnd">
                <a:no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none" lIns="243840" tIns="32512" rIns="54187" bIns="43349" numCol="1" spcCol="0" rtlCol="0" fromWordArt="0" anchor="ctr" anchorCtr="0" forceAA="0" compatLnSpc="1">
                <a:prstTxWarp prst="textNoShape">
                  <a:avLst/>
                </a:prstTxWarp>
                <a:spAutoFit/>
              </a:bodyPr>
              <a:lstStyle/>
              <a:p>
                <a:pPr marL="0" marR="0" lvl="0" indent="0" algn="l" defTabSz="552765" rtl="0" eaLnBrk="1" fontAlgn="auto" latinLnBrk="0" hangingPunct="1">
                  <a:lnSpc>
                    <a:spcPct val="100000"/>
                  </a:lnSpc>
                  <a:spcBef>
                    <a:spcPct val="20000"/>
                  </a:spcBef>
                  <a:spcAft>
                    <a:spcPts val="0"/>
                  </a:spcAft>
                  <a:buClrTx/>
                  <a:buSzPct val="90000"/>
                  <a:buFontTx/>
                  <a:buNone/>
                  <a:tabLst/>
                  <a:defRPr/>
                </a:pPr>
                <a:r>
                  <a:rPr kumimoji="0" lang="en-US" sz="700" b="1" i="0" u="none" strike="noStrike" kern="1200" cap="none" spc="0" normalizeH="0" baseline="0" noProof="0">
                    <a:ln>
                      <a:noFill/>
                    </a:ln>
                    <a:gradFill>
                      <a:gsLst>
                        <a:gs pos="0">
                          <a:srgbClr val="000000"/>
                        </a:gs>
                        <a:gs pos="99000">
                          <a:srgbClr val="000000"/>
                        </a:gs>
                      </a:gsLst>
                      <a:path path="circle">
                        <a:fillToRect r="100000" b="100000"/>
                      </a:path>
                    </a:gradFill>
                    <a:effectLst/>
                    <a:uLnTx/>
                    <a:uFillTx/>
                    <a:latin typeface="Segoe UI Variable Display Semib" pitchFamily="2" charset="0"/>
                    <a:ea typeface="+mn-ea"/>
                    <a:cs typeface="Segoe Sans Display Semibold"/>
                  </a:rPr>
                  <a:t>Azure Functions</a:t>
                </a:r>
              </a:p>
            </p:txBody>
          </p:sp>
          <p:pic>
            <p:nvPicPr>
              <p:cNvPr id="97" name="Picture Placeholder 6">
                <a:extLst>
                  <a:ext uri="{FF2B5EF4-FFF2-40B4-BE49-F238E27FC236}">
                    <a16:creationId xmlns:a16="http://schemas.microsoft.com/office/drawing/2014/main" id="{907D3A31-E56C-3096-E81D-F1C6EF2DE227}"/>
                  </a:ext>
                  <a:ext uri="{C183D7F6-B498-43B3-948B-1728B52AA6E4}">
                    <adec:decorative xmlns:adec="http://schemas.microsoft.com/office/drawing/2017/decorative" val="1"/>
                  </a:ext>
                </a:extLst>
              </p:cNvPr>
              <p:cNvPicPr>
                <a:picLocks noChangeAspect="1"/>
              </p:cNvPicPr>
              <p:nvPr/>
            </p:nvPicPr>
            <p:blipFill rotWithShape="1">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6" r="6"/>
              <a:stretch/>
            </p:blipFill>
            <p:spPr>
              <a:xfrm>
                <a:off x="12945360" y="5337071"/>
                <a:ext cx="322392" cy="150840"/>
              </a:xfrm>
              <a:prstGeom prst="rect">
                <a:avLst/>
              </a:prstGeom>
              <a:effectLst/>
            </p:spPr>
          </p:pic>
        </p:grpSp>
      </p:grpSp>
      <p:cxnSp>
        <p:nvCxnSpPr>
          <p:cNvPr id="106" name="!!Straight Arrow Connector 119">
            <a:extLst>
              <a:ext uri="{FF2B5EF4-FFF2-40B4-BE49-F238E27FC236}">
                <a16:creationId xmlns:a16="http://schemas.microsoft.com/office/drawing/2014/main" id="{85B6C4FC-F7F2-D53A-A27F-95502DE07422}"/>
              </a:ext>
            </a:extLst>
          </p:cNvPr>
          <p:cNvCxnSpPr>
            <a:cxnSpLocks/>
          </p:cNvCxnSpPr>
          <p:nvPr/>
        </p:nvCxnSpPr>
        <p:spPr>
          <a:xfrm flipH="1">
            <a:off x="9453107" y="3070640"/>
            <a:ext cx="162420" cy="0"/>
          </a:xfrm>
          <a:prstGeom prst="straightConnector1">
            <a:avLst/>
          </a:prstGeom>
          <a:ln w="15875" cap="rnd">
            <a:solidFill>
              <a:schemeClr val="tx1"/>
            </a:solidFill>
            <a:headEnd type="arrow" w="lg" len="sm"/>
            <a:tailEnd type="none" w="lg" len="sm"/>
          </a:ln>
        </p:spPr>
        <p:style>
          <a:lnRef idx="1">
            <a:schemeClr val="accent1"/>
          </a:lnRef>
          <a:fillRef idx="0">
            <a:schemeClr val="accent1"/>
          </a:fillRef>
          <a:effectRef idx="0">
            <a:schemeClr val="accent1"/>
          </a:effectRef>
          <a:fontRef idx="minor">
            <a:schemeClr val="tx1"/>
          </a:fontRef>
        </p:style>
      </p:cxnSp>
      <p:cxnSp>
        <p:nvCxnSpPr>
          <p:cNvPr id="108" name="!!Straight Arrow Connector 120">
            <a:extLst>
              <a:ext uri="{FF2B5EF4-FFF2-40B4-BE49-F238E27FC236}">
                <a16:creationId xmlns:a16="http://schemas.microsoft.com/office/drawing/2014/main" id="{22AE8C3E-B7C4-8C7E-B9BB-94FD92F8DE34}"/>
              </a:ext>
            </a:extLst>
          </p:cNvPr>
          <p:cNvCxnSpPr>
            <a:cxnSpLocks/>
          </p:cNvCxnSpPr>
          <p:nvPr/>
        </p:nvCxnSpPr>
        <p:spPr>
          <a:xfrm>
            <a:off x="9396660" y="2967732"/>
            <a:ext cx="162420" cy="0"/>
          </a:xfrm>
          <a:prstGeom prst="straightConnector1">
            <a:avLst/>
          </a:prstGeom>
          <a:ln w="15875" cap="rnd">
            <a:solidFill>
              <a:schemeClr val="tx1"/>
            </a:solidFill>
            <a:headEnd type="arrow" w="lg" len="sm"/>
            <a:tailEnd type="none" w="lg" len="sm"/>
          </a:ln>
        </p:spPr>
        <p:style>
          <a:lnRef idx="1">
            <a:schemeClr val="accent1"/>
          </a:lnRef>
          <a:fillRef idx="0">
            <a:schemeClr val="accent1"/>
          </a:fillRef>
          <a:effectRef idx="0">
            <a:schemeClr val="accent1"/>
          </a:effectRef>
          <a:fontRef idx="minor">
            <a:schemeClr val="tx1"/>
          </a:fontRef>
        </p:style>
      </p:cxnSp>
      <p:cxnSp>
        <p:nvCxnSpPr>
          <p:cNvPr id="110" name="!!Straight Arrow Connector 53">
            <a:extLst>
              <a:ext uri="{FF2B5EF4-FFF2-40B4-BE49-F238E27FC236}">
                <a16:creationId xmlns:a16="http://schemas.microsoft.com/office/drawing/2014/main" id="{542C9628-F7D6-5FB0-CB8D-5E8A0A48BD0B}"/>
              </a:ext>
            </a:extLst>
          </p:cNvPr>
          <p:cNvCxnSpPr>
            <a:cxnSpLocks/>
          </p:cNvCxnSpPr>
          <p:nvPr/>
        </p:nvCxnSpPr>
        <p:spPr>
          <a:xfrm flipH="1">
            <a:off x="2600503" y="3096575"/>
            <a:ext cx="162420" cy="0"/>
          </a:xfrm>
          <a:prstGeom prst="straightConnector1">
            <a:avLst/>
          </a:prstGeom>
          <a:ln w="15875" cap="rnd">
            <a:solidFill>
              <a:schemeClr val="tx1"/>
            </a:solidFill>
            <a:headEnd type="arrow" w="lg" len="sm"/>
            <a:tailEnd type="none" w="lg" len="sm"/>
          </a:ln>
        </p:spPr>
        <p:style>
          <a:lnRef idx="1">
            <a:schemeClr val="accent1"/>
          </a:lnRef>
          <a:fillRef idx="0">
            <a:schemeClr val="accent1"/>
          </a:fillRef>
          <a:effectRef idx="0">
            <a:schemeClr val="accent1"/>
          </a:effectRef>
          <a:fontRef idx="minor">
            <a:schemeClr val="tx1"/>
          </a:fontRef>
        </p:style>
      </p:cxnSp>
      <p:cxnSp>
        <p:nvCxnSpPr>
          <p:cNvPr id="112" name="!!Straight Arrow Connector 54">
            <a:extLst>
              <a:ext uri="{FF2B5EF4-FFF2-40B4-BE49-F238E27FC236}">
                <a16:creationId xmlns:a16="http://schemas.microsoft.com/office/drawing/2014/main" id="{D82EBE80-E6CC-9D1A-79D8-3D09A71B6F48}"/>
              </a:ext>
            </a:extLst>
          </p:cNvPr>
          <p:cNvCxnSpPr>
            <a:cxnSpLocks/>
          </p:cNvCxnSpPr>
          <p:nvPr/>
        </p:nvCxnSpPr>
        <p:spPr>
          <a:xfrm>
            <a:off x="2544059" y="2993667"/>
            <a:ext cx="162420" cy="0"/>
          </a:xfrm>
          <a:prstGeom prst="straightConnector1">
            <a:avLst/>
          </a:prstGeom>
          <a:ln w="15875" cap="rnd">
            <a:solidFill>
              <a:schemeClr val="tx1"/>
            </a:solidFill>
            <a:headEnd type="arrow" w="lg" len="sm"/>
            <a:tailEnd type="none" w="lg" len="sm"/>
          </a:ln>
        </p:spPr>
        <p:style>
          <a:lnRef idx="1">
            <a:schemeClr val="accent1"/>
          </a:lnRef>
          <a:fillRef idx="0">
            <a:schemeClr val="accent1"/>
          </a:fillRef>
          <a:effectRef idx="0">
            <a:schemeClr val="accent1"/>
          </a:effectRef>
          <a:fontRef idx="minor">
            <a:schemeClr val="tx1"/>
          </a:fontRef>
        </p:style>
      </p:cxnSp>
      <p:grpSp>
        <p:nvGrpSpPr>
          <p:cNvPr id="127" name="Group 126">
            <a:extLst>
              <a:ext uri="{FF2B5EF4-FFF2-40B4-BE49-F238E27FC236}">
                <a16:creationId xmlns:a16="http://schemas.microsoft.com/office/drawing/2014/main" id="{64DC5487-F157-37A7-6C94-3D0BF89B8427}"/>
              </a:ext>
            </a:extLst>
          </p:cNvPr>
          <p:cNvGrpSpPr/>
          <p:nvPr/>
        </p:nvGrpSpPr>
        <p:grpSpPr>
          <a:xfrm>
            <a:off x="9750150" y="1621271"/>
            <a:ext cx="1828800" cy="2858747"/>
            <a:chOff x="16436156" y="1724296"/>
            <a:chExt cx="2249750" cy="3383280"/>
          </a:xfrm>
        </p:grpSpPr>
        <p:sp>
          <p:nvSpPr>
            <p:cNvPr id="114" name="Rounded Rectangle 6">
              <a:extLst>
                <a:ext uri="{FF2B5EF4-FFF2-40B4-BE49-F238E27FC236}">
                  <a16:creationId xmlns:a16="http://schemas.microsoft.com/office/drawing/2014/main" id="{01A28219-EE4E-A56D-52A3-289DAF9EAA52}"/>
                </a:ext>
                <a:ext uri="{C183D7F6-B498-43B3-948B-1728B52AA6E4}">
                  <adec:decorative xmlns:adec="http://schemas.microsoft.com/office/drawing/2017/decorative" val="1"/>
                </a:ext>
              </a:extLst>
            </p:cNvPr>
            <p:cNvSpPr/>
            <p:nvPr/>
          </p:nvSpPr>
          <p:spPr bwMode="auto">
            <a:xfrm>
              <a:off x="16436156" y="1724296"/>
              <a:ext cx="2249750" cy="3383280"/>
            </a:xfrm>
            <a:prstGeom prst="roundRect">
              <a:avLst>
                <a:gd name="adj" fmla="val 9110"/>
              </a:avLst>
            </a:prstGeom>
            <a:noFill/>
            <a:ln w="15875" cap="rnd">
              <a:solidFill>
                <a:srgbClr val="AC35A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4819" tIns="123855" rIns="154819" bIns="123855" numCol="1" spcCol="0" rtlCol="0" fromWordArt="0" anchor="t" anchorCtr="0" forceAA="0" compatLnSpc="1">
              <a:prstTxWarp prst="textNoShape">
                <a:avLst/>
              </a:prstTxWarp>
              <a:noAutofit/>
            </a:bodyPr>
            <a:lstStyle/>
            <a:p>
              <a:pPr marL="0" marR="0" lvl="0" indent="0" algn="l" defTabSz="789422" rtl="0" eaLnBrk="1" fontAlgn="base" latinLnBrk="0" hangingPunct="1">
                <a:lnSpc>
                  <a:spcPct val="100000"/>
                </a:lnSpc>
                <a:spcBef>
                  <a:spcPct val="0"/>
                </a:spcBef>
                <a:spcAft>
                  <a:spcPct val="0"/>
                </a:spcAft>
                <a:buClrTx/>
                <a:buSzTx/>
                <a:buFontTx/>
                <a:buNone/>
                <a:tabLst/>
                <a:defRPr/>
              </a:pPr>
              <a:endParaRPr kumimoji="0" lang="en-US" sz="1693" b="0" i="0" u="none" strike="noStrike" kern="1200" cap="none" spc="0" normalizeH="0" baseline="0" noProof="0">
                <a:ln>
                  <a:noFill/>
                </a:ln>
                <a:noFill/>
                <a:effectLst/>
                <a:uLnTx/>
                <a:uFillTx/>
                <a:latin typeface="Segoe UI Variable Display Semib" pitchFamily="2" charset="0"/>
                <a:ea typeface="+mn-ea"/>
                <a:cs typeface="Segoe UI" pitchFamily="34" charset="0"/>
              </a:endParaRPr>
            </a:p>
          </p:txBody>
        </p:sp>
        <p:sp>
          <p:nvSpPr>
            <p:cNvPr id="115" name="Rounded Rectangle 6">
              <a:extLst>
                <a:ext uri="{FF2B5EF4-FFF2-40B4-BE49-F238E27FC236}">
                  <a16:creationId xmlns:a16="http://schemas.microsoft.com/office/drawing/2014/main" id="{244B68C8-0526-F16E-BF6B-6316BE07CA41}"/>
                </a:ext>
                <a:ext uri="{C183D7F6-B498-43B3-948B-1728B52AA6E4}">
                  <adec:decorative xmlns:adec="http://schemas.microsoft.com/office/drawing/2017/decorative" val="1"/>
                </a:ext>
              </a:extLst>
            </p:cNvPr>
            <p:cNvSpPr/>
            <p:nvPr/>
          </p:nvSpPr>
          <p:spPr bwMode="auto">
            <a:xfrm>
              <a:off x="16577852" y="1911855"/>
              <a:ext cx="648567" cy="292389"/>
            </a:xfrm>
            <a:prstGeom prst="roundRect">
              <a:avLst>
                <a:gd name="adj" fmla="val 37156"/>
              </a:avLst>
            </a:prstGeom>
            <a:gradFill flip="none" rotWithShape="1">
              <a:gsLst>
                <a:gs pos="0">
                  <a:srgbClr val="702573"/>
                </a:gs>
                <a:gs pos="80000">
                  <a:srgbClr val="2A446F"/>
                </a:gs>
              </a:gsLst>
              <a:path path="circle">
                <a:fillToRect l="100000" t="100000"/>
              </a:path>
              <a:tileRect r="-100000" b="-100000"/>
            </a:gradFill>
            <a:ln w="19050" cap="rnd">
              <a:no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none" lIns="54187" tIns="10837" rIns="54187" bIns="21675" numCol="1" spcCol="0" rtlCol="0" fromWordArt="0" anchor="ctr" anchorCtr="0" forceAA="0" compatLnSpc="1">
              <a:prstTxWarp prst="textNoShape">
                <a:avLst/>
              </a:prstTxWarp>
              <a:spAutoFit/>
            </a:bodyPr>
            <a:lstStyle/>
            <a:p>
              <a:pPr marL="0" marR="0" lvl="0" indent="0" algn="ctr" defTabSz="552765" rtl="0" eaLnBrk="1" fontAlgn="auto" latinLnBrk="0" hangingPunct="1">
                <a:lnSpc>
                  <a:spcPct val="100000"/>
                </a:lnSpc>
                <a:spcBef>
                  <a:spcPct val="20000"/>
                </a:spcBef>
                <a:spcAft>
                  <a:spcPts val="0"/>
                </a:spcAft>
                <a:buClrTx/>
                <a:buSzPct val="90000"/>
                <a:buFontTx/>
                <a:buNone/>
                <a:tabLst/>
                <a:defRPr/>
              </a:pPr>
              <a:r>
                <a:rPr kumimoji="0" lang="en-US" sz="1000" b="1" i="0" u="none" strike="noStrike" kern="1200" cap="none" spc="0" normalizeH="0" baseline="0" noProof="0">
                  <a:ln>
                    <a:noFill/>
                  </a:ln>
                  <a:gradFill>
                    <a:gsLst>
                      <a:gs pos="22018">
                        <a:srgbClr val="FFFFFF"/>
                      </a:gs>
                      <a:gs pos="44000">
                        <a:srgbClr val="FFFFFF"/>
                      </a:gs>
                    </a:gsLst>
                    <a:path path="circle">
                      <a:fillToRect r="100000" b="100000"/>
                    </a:path>
                  </a:gradFill>
                  <a:effectLst/>
                  <a:uLnTx/>
                  <a:uFillTx/>
                  <a:latin typeface="Segoe UI Variable Display Semib" pitchFamily="2" charset="0"/>
                  <a:ea typeface="+mn-ea"/>
                  <a:cs typeface="Segoe Sans Display Semibold"/>
                </a:rPr>
                <a:t>Cloud</a:t>
              </a:r>
            </a:p>
          </p:txBody>
        </p:sp>
        <p:cxnSp>
          <p:nvCxnSpPr>
            <p:cNvPr id="116" name="!!Straight Arrow Connector 18">
              <a:extLst>
                <a:ext uri="{FF2B5EF4-FFF2-40B4-BE49-F238E27FC236}">
                  <a16:creationId xmlns:a16="http://schemas.microsoft.com/office/drawing/2014/main" id="{677E3353-BB6B-6837-97A2-A7768D40A2B4}"/>
                </a:ext>
              </a:extLst>
            </p:cNvPr>
            <p:cNvCxnSpPr>
              <a:cxnSpLocks/>
            </p:cNvCxnSpPr>
            <p:nvPr/>
          </p:nvCxnSpPr>
          <p:spPr>
            <a:xfrm>
              <a:off x="16902133" y="2290320"/>
              <a:ext cx="0" cy="228600"/>
            </a:xfrm>
            <a:prstGeom prst="straightConnector1">
              <a:avLst/>
            </a:prstGeom>
            <a:ln w="12700" cap="rnd">
              <a:solidFill>
                <a:schemeClr val="tx1">
                  <a:alpha val="50000"/>
                </a:schemeClr>
              </a:solidFill>
              <a:headEnd type="arrow" w="lg" len="sm"/>
              <a:tailEnd type="none" w="lg" len="sm"/>
            </a:ln>
          </p:spPr>
          <p:style>
            <a:lnRef idx="1">
              <a:schemeClr val="accent1"/>
            </a:lnRef>
            <a:fillRef idx="0">
              <a:schemeClr val="accent1"/>
            </a:fillRef>
            <a:effectRef idx="0">
              <a:schemeClr val="accent1"/>
            </a:effectRef>
            <a:fontRef idx="minor">
              <a:schemeClr val="tx1"/>
            </a:fontRef>
          </p:style>
        </p:cxnSp>
        <p:sp useBgFill="1">
          <p:nvSpPr>
            <p:cNvPr id="117" name="TextBox 116">
              <a:extLst>
                <a:ext uri="{FF2B5EF4-FFF2-40B4-BE49-F238E27FC236}">
                  <a16:creationId xmlns:a16="http://schemas.microsoft.com/office/drawing/2014/main" id="{65A5AF71-3B2B-8293-3507-F6F1C46AD203}"/>
                </a:ext>
                <a:ext uri="{C183D7F6-B498-43B3-948B-1728B52AA6E4}">
                  <adec:decorative xmlns:adec="http://schemas.microsoft.com/office/drawing/2017/decorative" val="1"/>
                </a:ext>
              </a:extLst>
            </p:cNvPr>
            <p:cNvSpPr txBox="1"/>
            <p:nvPr/>
          </p:nvSpPr>
          <p:spPr>
            <a:xfrm>
              <a:off x="17313105" y="2617479"/>
              <a:ext cx="1238313" cy="272671"/>
            </a:xfrm>
            <a:prstGeom prst="rect">
              <a:avLst/>
            </a:prstGeom>
          </p:spPr>
          <p:txBody>
            <a:bodyPr wrap="square" lIns="0" tIns="0" rIns="0" bIns="0" rtlCol="0" anchor="ctr">
              <a:spAutoFit/>
            </a:bodyPr>
            <a:lstStyle/>
            <a:p>
              <a:pPr marL="0" marR="0" lvl="0" indent="0" algn="l" defTabSz="552765" rtl="0" eaLnBrk="1" fontAlgn="auto" latinLnBrk="0" hangingPunct="1">
                <a:lnSpc>
                  <a:spcPct val="100000"/>
                </a:lnSpc>
                <a:spcBef>
                  <a:spcPct val="20000"/>
                </a:spcBef>
                <a:spcAft>
                  <a:spcPts val="0"/>
                </a:spcAft>
                <a:buClrTx/>
                <a:buSzPct val="90000"/>
                <a:buFontTx/>
                <a:buNone/>
                <a:tabLst/>
                <a:defRPr/>
              </a:pPr>
              <a:r>
                <a:rPr kumimoji="0" lang="en-US" sz="1050" b="1" i="0" u="none" strike="noStrike" kern="1200" cap="none" spc="0" normalizeH="0" baseline="0" noProof="0">
                  <a:ln>
                    <a:noFill/>
                  </a:ln>
                  <a:gradFill>
                    <a:gsLst>
                      <a:gs pos="0">
                        <a:srgbClr val="000000"/>
                      </a:gs>
                      <a:gs pos="99000">
                        <a:srgbClr val="000000"/>
                      </a:gs>
                    </a:gsLst>
                    <a:path path="circle">
                      <a:fillToRect r="100000" b="100000"/>
                    </a:path>
                  </a:gradFill>
                  <a:effectLst/>
                  <a:uLnTx/>
                  <a:uFillTx/>
                  <a:latin typeface="Segoe UI Variable Display Semibold" pitchFamily="2" charset="0"/>
                  <a:ea typeface="+mn-ea"/>
                  <a:cs typeface="Segoe Sans Display Semibold"/>
                </a:rPr>
                <a:t>Azure</a:t>
              </a:r>
            </a:p>
          </p:txBody>
        </p:sp>
        <p:cxnSp>
          <p:nvCxnSpPr>
            <p:cNvPr id="118" name="!!Straight Arrow Connector 46">
              <a:extLst>
                <a:ext uri="{FF2B5EF4-FFF2-40B4-BE49-F238E27FC236}">
                  <a16:creationId xmlns:a16="http://schemas.microsoft.com/office/drawing/2014/main" id="{925FF5EF-0A7C-10C1-2696-D0B6D204E6FA}"/>
                </a:ext>
              </a:extLst>
            </p:cNvPr>
            <p:cNvCxnSpPr>
              <a:cxnSpLocks/>
            </p:cNvCxnSpPr>
            <p:nvPr/>
          </p:nvCxnSpPr>
          <p:spPr>
            <a:xfrm>
              <a:off x="16902134" y="2999820"/>
              <a:ext cx="0" cy="204311"/>
            </a:xfrm>
            <a:prstGeom prst="straightConnector1">
              <a:avLst/>
            </a:prstGeom>
            <a:ln w="12700" cap="rnd">
              <a:solidFill>
                <a:schemeClr val="tx1">
                  <a:alpha val="50000"/>
                </a:schemeClr>
              </a:solidFill>
              <a:headEnd type="none" w="lg" len="sm"/>
              <a:tailEnd type="none" w="lg" len="sm"/>
            </a:ln>
          </p:spPr>
          <p:style>
            <a:lnRef idx="1">
              <a:schemeClr val="accent1"/>
            </a:lnRef>
            <a:fillRef idx="0">
              <a:schemeClr val="accent1"/>
            </a:fillRef>
            <a:effectRef idx="0">
              <a:schemeClr val="accent1"/>
            </a:effectRef>
            <a:fontRef idx="minor">
              <a:schemeClr val="tx1"/>
            </a:fontRef>
          </p:style>
        </p:cxnSp>
        <p:pic>
          <p:nvPicPr>
            <p:cNvPr id="119" name="Graphic 118">
              <a:extLst>
                <a:ext uri="{FF2B5EF4-FFF2-40B4-BE49-F238E27FC236}">
                  <a16:creationId xmlns:a16="http://schemas.microsoft.com/office/drawing/2014/main" id="{3A2C4FF3-0DF3-A9BC-2A7D-360A3418C58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6721237" y="3280721"/>
              <a:ext cx="361793" cy="261293"/>
            </a:xfrm>
            <a:prstGeom prst="rect">
              <a:avLst/>
            </a:prstGeom>
          </p:spPr>
        </p:pic>
        <p:sp useBgFill="1">
          <p:nvSpPr>
            <p:cNvPr id="120" name="TextBox 119">
              <a:extLst>
                <a:ext uri="{FF2B5EF4-FFF2-40B4-BE49-F238E27FC236}">
                  <a16:creationId xmlns:a16="http://schemas.microsoft.com/office/drawing/2014/main" id="{B7B4DF40-2112-CF4A-9C05-C635723C8680}"/>
                </a:ext>
                <a:ext uri="{C183D7F6-B498-43B3-948B-1728B52AA6E4}">
                  <adec:decorative xmlns:adec="http://schemas.microsoft.com/office/drawing/2017/decorative" val="1"/>
                </a:ext>
              </a:extLst>
            </p:cNvPr>
            <p:cNvSpPr txBox="1"/>
            <p:nvPr/>
          </p:nvSpPr>
          <p:spPr>
            <a:xfrm>
              <a:off x="17313105" y="3131824"/>
              <a:ext cx="822960" cy="545341"/>
            </a:xfrm>
            <a:prstGeom prst="rect">
              <a:avLst/>
            </a:prstGeom>
          </p:spPr>
          <p:txBody>
            <a:bodyPr wrap="square" lIns="0" tIns="0" rIns="0" bIns="0" rtlCol="0" anchor="ctr">
              <a:spAutoFit/>
            </a:bodyPr>
            <a:lstStyle/>
            <a:p>
              <a:pPr marL="0" marR="0" lvl="0" indent="0" algn="l" defTabSz="552765" rtl="0" eaLnBrk="1" fontAlgn="auto" latinLnBrk="0" hangingPunct="1">
                <a:lnSpc>
                  <a:spcPct val="100000"/>
                </a:lnSpc>
                <a:spcBef>
                  <a:spcPct val="20000"/>
                </a:spcBef>
                <a:spcAft>
                  <a:spcPts val="0"/>
                </a:spcAft>
                <a:buClrTx/>
                <a:buSzPct val="90000"/>
                <a:buFontTx/>
                <a:buNone/>
                <a:tabLst/>
                <a:defRPr/>
              </a:pPr>
              <a:r>
                <a:rPr kumimoji="0" lang="en-US" sz="1050" b="1" i="0" u="none" strike="noStrike" kern="1200" cap="none" spc="0" normalizeH="0" baseline="0" noProof="0">
                  <a:ln>
                    <a:noFill/>
                  </a:ln>
                  <a:gradFill>
                    <a:gsLst>
                      <a:gs pos="0">
                        <a:srgbClr val="000000"/>
                      </a:gs>
                      <a:gs pos="99000">
                        <a:srgbClr val="000000"/>
                      </a:gs>
                    </a:gsLst>
                    <a:path path="circle">
                      <a:fillToRect r="100000" b="100000"/>
                    </a:path>
                  </a:gradFill>
                  <a:effectLst/>
                  <a:uLnTx/>
                  <a:uFillTx/>
                  <a:latin typeface="Segoe UI Variable Display Semibold" pitchFamily="2" charset="0"/>
                  <a:ea typeface="+mn-ea"/>
                  <a:cs typeface="Segoe Sans Display Semibold"/>
                </a:rPr>
                <a:t>Azure Arc</a:t>
              </a:r>
            </a:p>
          </p:txBody>
        </p:sp>
        <p:cxnSp>
          <p:nvCxnSpPr>
            <p:cNvPr id="121" name="!!Straight Arrow Connector 50">
              <a:extLst>
                <a:ext uri="{FF2B5EF4-FFF2-40B4-BE49-F238E27FC236}">
                  <a16:creationId xmlns:a16="http://schemas.microsoft.com/office/drawing/2014/main" id="{D7BE044A-5D3D-512B-5EF1-9BB14D2D9EAE}"/>
                </a:ext>
              </a:extLst>
            </p:cNvPr>
            <p:cNvCxnSpPr>
              <a:cxnSpLocks/>
            </p:cNvCxnSpPr>
            <p:nvPr/>
          </p:nvCxnSpPr>
          <p:spPr>
            <a:xfrm>
              <a:off x="16902134" y="3629443"/>
              <a:ext cx="0" cy="215065"/>
            </a:xfrm>
            <a:prstGeom prst="straightConnector1">
              <a:avLst/>
            </a:prstGeom>
            <a:ln w="12700" cap="rnd">
              <a:solidFill>
                <a:schemeClr val="tx1">
                  <a:alpha val="50000"/>
                </a:schemeClr>
              </a:solidFill>
              <a:headEnd type="none" w="lg" len="sm"/>
              <a:tailEnd type="none" w="lg" len="sm"/>
            </a:ln>
          </p:spPr>
          <p:style>
            <a:lnRef idx="1">
              <a:schemeClr val="accent1"/>
            </a:lnRef>
            <a:fillRef idx="0">
              <a:schemeClr val="accent1"/>
            </a:fillRef>
            <a:effectRef idx="0">
              <a:schemeClr val="accent1"/>
            </a:effectRef>
            <a:fontRef idx="minor">
              <a:schemeClr val="tx1"/>
            </a:fontRef>
          </p:style>
        </p:cxnSp>
        <p:pic>
          <p:nvPicPr>
            <p:cNvPr id="122" name="Picture 121">
              <a:extLst>
                <a:ext uri="{FF2B5EF4-FFF2-40B4-BE49-F238E27FC236}">
                  <a16:creationId xmlns:a16="http://schemas.microsoft.com/office/drawing/2014/main" id="{EB823AF3-A127-A5BE-D2AD-FBBC74554998}"/>
                </a:ext>
                <a:ext uri="{C183D7F6-B498-43B3-948B-1728B52AA6E4}">
                  <adec:decorative xmlns:adec="http://schemas.microsoft.com/office/drawing/2017/decorative" val="1"/>
                </a:ext>
              </a:extLst>
            </p:cNvPr>
            <p:cNvPicPr>
              <a:picLocks noChangeAspect="1"/>
            </p:cNvPicPr>
            <p:nvPr/>
          </p:nvPicPr>
          <p:blipFill>
            <a:blip r:embed="rId1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739119" y="2609601"/>
              <a:ext cx="326029" cy="327916"/>
            </a:xfrm>
            <a:prstGeom prst="rect">
              <a:avLst/>
            </a:prstGeom>
          </p:spPr>
        </p:pic>
        <p:sp useBgFill="1">
          <p:nvSpPr>
            <p:cNvPr id="123" name="TextBox 122">
              <a:extLst>
                <a:ext uri="{FF2B5EF4-FFF2-40B4-BE49-F238E27FC236}">
                  <a16:creationId xmlns:a16="http://schemas.microsoft.com/office/drawing/2014/main" id="{727550A0-0AE6-F19A-8EFE-EB68C7E96B5E}"/>
                </a:ext>
                <a:ext uri="{C183D7F6-B498-43B3-948B-1728B52AA6E4}">
                  <adec:decorative xmlns:adec="http://schemas.microsoft.com/office/drawing/2017/decorative" val="1"/>
                </a:ext>
              </a:extLst>
            </p:cNvPr>
            <p:cNvSpPr txBox="1"/>
            <p:nvPr/>
          </p:nvSpPr>
          <p:spPr>
            <a:xfrm>
              <a:off x="17313105" y="3782512"/>
              <a:ext cx="1075059" cy="545341"/>
            </a:xfrm>
            <a:prstGeom prst="rect">
              <a:avLst/>
            </a:prstGeom>
          </p:spPr>
          <p:txBody>
            <a:bodyPr wrap="square" lIns="0" tIns="0" rIns="0" bIns="0" rtlCol="0" anchor="ctr">
              <a:spAutoFit/>
            </a:bodyPr>
            <a:lstStyle/>
            <a:p>
              <a:pPr marL="0" marR="0" lvl="0" indent="0" algn="l" defTabSz="552765" rtl="0" eaLnBrk="1" fontAlgn="auto" latinLnBrk="0" hangingPunct="1">
                <a:lnSpc>
                  <a:spcPct val="100000"/>
                </a:lnSpc>
                <a:spcBef>
                  <a:spcPct val="20000"/>
                </a:spcBef>
                <a:spcAft>
                  <a:spcPts val="0"/>
                </a:spcAft>
                <a:buClrTx/>
                <a:buSzPct val="90000"/>
                <a:buFontTx/>
                <a:buNone/>
                <a:tabLst/>
                <a:defRPr/>
              </a:pPr>
              <a:r>
                <a:rPr kumimoji="0" lang="en-US" sz="1050" b="1" i="0" u="none" strike="noStrike" kern="1200" cap="none" spc="0" normalizeH="0" baseline="0" noProof="0">
                  <a:ln>
                    <a:noFill/>
                  </a:ln>
                  <a:gradFill>
                    <a:gsLst>
                      <a:gs pos="0">
                        <a:srgbClr val="000000"/>
                      </a:gs>
                      <a:gs pos="99000">
                        <a:srgbClr val="000000"/>
                      </a:gs>
                    </a:gsLst>
                    <a:path path="circle">
                      <a:fillToRect r="100000" b="100000"/>
                    </a:path>
                  </a:gradFill>
                  <a:effectLst/>
                  <a:uLnTx/>
                  <a:uFillTx/>
                  <a:latin typeface="Segoe UI Variable Display Semibold" pitchFamily="2" charset="0"/>
                  <a:ea typeface="+mn-ea"/>
                  <a:cs typeface="Segoe Sans Display Semibold"/>
                </a:rPr>
                <a:t>Foundry Local</a:t>
              </a:r>
            </a:p>
          </p:txBody>
        </p:sp>
        <p:cxnSp>
          <p:nvCxnSpPr>
            <p:cNvPr id="124" name="!!Straight Arrow Connector 45">
              <a:extLst>
                <a:ext uri="{FF2B5EF4-FFF2-40B4-BE49-F238E27FC236}">
                  <a16:creationId xmlns:a16="http://schemas.microsoft.com/office/drawing/2014/main" id="{59CB6473-4E5A-6355-D9E0-99CEDBED4EA5}"/>
                </a:ext>
              </a:extLst>
            </p:cNvPr>
            <p:cNvCxnSpPr>
              <a:cxnSpLocks/>
            </p:cNvCxnSpPr>
            <p:nvPr/>
          </p:nvCxnSpPr>
          <p:spPr>
            <a:xfrm flipV="1">
              <a:off x="16902133" y="4316667"/>
              <a:ext cx="0" cy="228600"/>
            </a:xfrm>
            <a:prstGeom prst="straightConnector1">
              <a:avLst/>
            </a:prstGeom>
            <a:ln w="12700" cap="rnd">
              <a:solidFill>
                <a:schemeClr val="tx1">
                  <a:alpha val="50000"/>
                </a:schemeClr>
              </a:solidFill>
              <a:headEnd type="arrow" w="lg" len="sm"/>
              <a:tailEnd type="none" w="lg" len="sm"/>
            </a:ln>
          </p:spPr>
          <p:style>
            <a:lnRef idx="1">
              <a:schemeClr val="accent1"/>
            </a:lnRef>
            <a:fillRef idx="0">
              <a:schemeClr val="accent1"/>
            </a:fillRef>
            <a:effectRef idx="0">
              <a:schemeClr val="accent1"/>
            </a:effectRef>
            <a:fontRef idx="minor">
              <a:schemeClr val="tx1"/>
            </a:fontRef>
          </p:style>
        </p:cxnSp>
        <p:sp>
          <p:nvSpPr>
            <p:cNvPr id="125" name="Rounded Rectangle 6">
              <a:extLst>
                <a:ext uri="{FF2B5EF4-FFF2-40B4-BE49-F238E27FC236}">
                  <a16:creationId xmlns:a16="http://schemas.microsoft.com/office/drawing/2014/main" id="{CAC4DF5D-4283-21E4-16EC-E6B2509F3BD8}"/>
                </a:ext>
                <a:ext uri="{C183D7F6-B498-43B3-948B-1728B52AA6E4}">
                  <adec:decorative xmlns:adec="http://schemas.microsoft.com/office/drawing/2017/decorative" val="1"/>
                </a:ext>
              </a:extLst>
            </p:cNvPr>
            <p:cNvSpPr/>
            <p:nvPr/>
          </p:nvSpPr>
          <p:spPr bwMode="auto">
            <a:xfrm>
              <a:off x="16627676" y="4637121"/>
              <a:ext cx="598736" cy="292388"/>
            </a:xfrm>
            <a:prstGeom prst="roundRect">
              <a:avLst>
                <a:gd name="adj" fmla="val 37156"/>
              </a:avLst>
            </a:prstGeom>
            <a:gradFill flip="none" rotWithShape="1">
              <a:gsLst>
                <a:gs pos="0">
                  <a:srgbClr val="702573"/>
                </a:gs>
                <a:gs pos="80000">
                  <a:srgbClr val="2A446F"/>
                </a:gs>
              </a:gsLst>
              <a:path path="circle">
                <a:fillToRect l="100000" t="100000"/>
              </a:path>
              <a:tileRect r="-100000" b="-100000"/>
            </a:gradFill>
            <a:ln w="19050" cap="rnd">
              <a:no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54187" tIns="10837" rIns="54187" bIns="21675" numCol="1" spcCol="0" rtlCol="0" fromWordArt="0" anchor="ctr" anchorCtr="0" forceAA="0" compatLnSpc="1">
              <a:prstTxWarp prst="textNoShape">
                <a:avLst/>
              </a:prstTxWarp>
              <a:spAutoFit/>
            </a:bodyPr>
            <a:lstStyle/>
            <a:p>
              <a:pPr marL="0" marR="0" lvl="0" indent="0" algn="ctr" defTabSz="552765" rtl="0" eaLnBrk="1" fontAlgn="auto" latinLnBrk="0" hangingPunct="1">
                <a:lnSpc>
                  <a:spcPct val="100000"/>
                </a:lnSpc>
                <a:spcBef>
                  <a:spcPct val="20000"/>
                </a:spcBef>
                <a:spcAft>
                  <a:spcPts val="0"/>
                </a:spcAft>
                <a:buClrTx/>
                <a:buSzPct val="90000"/>
                <a:buFontTx/>
                <a:buNone/>
                <a:tabLst/>
                <a:defRPr/>
              </a:pPr>
              <a:r>
                <a:rPr kumimoji="0" lang="en-US" sz="1000" b="1" i="0" u="none" strike="noStrike" kern="1200" cap="none" spc="0" normalizeH="0" baseline="0" noProof="0">
                  <a:ln>
                    <a:noFill/>
                  </a:ln>
                  <a:gradFill>
                    <a:gsLst>
                      <a:gs pos="22018">
                        <a:srgbClr val="FFFFFF"/>
                      </a:gs>
                      <a:gs pos="44000">
                        <a:srgbClr val="FFFFFF"/>
                      </a:gs>
                    </a:gsLst>
                    <a:path path="circle">
                      <a:fillToRect r="100000" b="100000"/>
                    </a:path>
                  </a:gradFill>
                  <a:effectLst/>
                  <a:uLnTx/>
                  <a:uFillTx/>
                  <a:latin typeface="Segoe UI Variable Display Semib" pitchFamily="2" charset="0"/>
                  <a:ea typeface="+mn-ea"/>
                  <a:cs typeface="Segoe Sans Display Semibold"/>
                </a:rPr>
                <a:t>Edge</a:t>
              </a:r>
            </a:p>
          </p:txBody>
        </p:sp>
        <p:pic>
          <p:nvPicPr>
            <p:cNvPr id="126" name="Graphic 125">
              <a:extLst>
                <a:ext uri="{FF2B5EF4-FFF2-40B4-BE49-F238E27FC236}">
                  <a16:creationId xmlns:a16="http://schemas.microsoft.com/office/drawing/2014/main" id="{BBADE819-DE8D-2FDB-FCBB-40582F3C37CE}"/>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6706009" y="3869178"/>
              <a:ext cx="398598" cy="398598"/>
            </a:xfrm>
            <a:prstGeom prst="rect">
              <a:avLst/>
            </a:prstGeom>
          </p:spPr>
        </p:pic>
      </p:grpSp>
    </p:spTree>
    <p:extLst>
      <p:ext uri="{BB962C8B-B14F-4D97-AF65-F5344CB8AC3E}">
        <p14:creationId xmlns:p14="http://schemas.microsoft.com/office/powerpoint/2010/main" val="2182104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800"/>
                                        <p:tgtEl>
                                          <p:spTgt spid="15"/>
                                        </p:tgtEl>
                                      </p:cBhvr>
                                    </p:animEffect>
                                  </p:childTnLst>
                                </p:cTn>
                              </p:par>
                              <p:par>
                                <p:cTn id="8" presetID="42" presetClass="path" presetSubtype="0" decel="100000" fill="hold" grpId="1" nodeType="withEffect">
                                  <p:stCondLst>
                                    <p:cond delay="0"/>
                                  </p:stCondLst>
                                  <p:childTnLst>
                                    <p:animMotion origin="layout" path="M 0 2.96296E-6 L 0 0.03541 " pathEditMode="relative" rAng="0" ptsTypes="AA">
                                      <p:cBhvr>
                                        <p:cTn id="9" dur="700" spd="-100000" fill="hold"/>
                                        <p:tgtEl>
                                          <p:spTgt spid="15"/>
                                        </p:tgtEl>
                                        <p:attrNameLst>
                                          <p:attrName>ppt_x</p:attrName>
                                          <p:attrName>ppt_y</p:attrName>
                                        </p:attrNameLst>
                                      </p:cBhvr>
                                      <p:rCtr x="0" y="1759"/>
                                    </p:animMotion>
                                  </p:childTnLst>
                                </p:cTn>
                              </p:par>
                              <p:par>
                                <p:cTn id="10" presetID="10"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42" presetClass="path" presetSubtype="0" decel="100000" fill="hold" nodeType="withEffect">
                                  <p:stCondLst>
                                    <p:cond delay="0"/>
                                  </p:stCondLst>
                                  <p:childTnLst>
                                    <p:animMotion origin="layout" path="M 0 1.85185E-6 L 0 0.03541 " pathEditMode="relative" rAng="0" ptsTypes="AA">
                                      <p:cBhvr>
                                        <p:cTn id="14" dur="700" spd="-100000" fill="hold"/>
                                        <p:tgtEl>
                                          <p:spTgt spid="19"/>
                                        </p:tgtEl>
                                        <p:attrNameLst>
                                          <p:attrName>ppt_x</p:attrName>
                                          <p:attrName>ppt_y</p:attrName>
                                        </p:attrNameLst>
                                      </p:cBhvr>
                                      <p:rCtr x="0" y="1759"/>
                                    </p:animMotion>
                                  </p:childTnLst>
                                </p:cTn>
                              </p:par>
                              <p:par>
                                <p:cTn id="15" presetID="10"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par>
                                <p:cTn id="18" presetID="42" presetClass="path" presetSubtype="0" decel="100000" fill="hold" grpId="1" nodeType="withEffect">
                                  <p:stCondLst>
                                    <p:cond delay="0"/>
                                  </p:stCondLst>
                                  <p:childTnLst>
                                    <p:animMotion origin="layout" path="M 0 -7.40741E-7 L 0 0.03542 " pathEditMode="relative" rAng="0" ptsTypes="AA">
                                      <p:cBhvr>
                                        <p:cTn id="19" dur="700" spd="-100000" fill="hold"/>
                                        <p:tgtEl>
                                          <p:spTgt spid="43"/>
                                        </p:tgtEl>
                                        <p:attrNameLst>
                                          <p:attrName>ppt_x</p:attrName>
                                          <p:attrName>ppt_y</p:attrName>
                                        </p:attrNameLst>
                                      </p:cBhvr>
                                      <p:rCtr x="0" y="1759"/>
                                    </p:animMotion>
                                  </p:childTnLst>
                                </p:cTn>
                              </p:par>
                              <p:par>
                                <p:cTn id="20" presetID="16" presetClass="entr" presetSubtype="37" fill="hold" grpId="0" nodeType="withEffect">
                                  <p:stCondLst>
                                    <p:cond delay="500"/>
                                  </p:stCondLst>
                                  <p:childTnLst>
                                    <p:set>
                                      <p:cBhvr>
                                        <p:cTn id="21" dur="1" fill="hold">
                                          <p:stCondLst>
                                            <p:cond delay="0"/>
                                          </p:stCondLst>
                                        </p:cTn>
                                        <p:tgtEl>
                                          <p:spTgt spid="46"/>
                                        </p:tgtEl>
                                        <p:attrNameLst>
                                          <p:attrName>style.visibility</p:attrName>
                                        </p:attrNameLst>
                                      </p:cBhvr>
                                      <p:to>
                                        <p:strVal val="visible"/>
                                      </p:to>
                                    </p:set>
                                    <p:animEffect transition="in" filter="barn(outVertical)">
                                      <p:cBhvr>
                                        <p:cTn id="22" dur="500"/>
                                        <p:tgtEl>
                                          <p:spTgt spid="46"/>
                                        </p:tgtEl>
                                      </p:cBhvr>
                                    </p:animEffect>
                                  </p:childTnLst>
                                </p:cTn>
                              </p:par>
                              <p:par>
                                <p:cTn id="23" presetID="10" presetClass="entr" presetSubtype="0" fill="hold" grpId="0" nodeType="withEffect">
                                  <p:stCondLst>
                                    <p:cond delay="10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par>
                                <p:cTn id="26" presetID="42" presetClass="path" presetSubtype="0" decel="100000" fill="hold" grpId="1" nodeType="withEffect">
                                  <p:stCondLst>
                                    <p:cond delay="100"/>
                                  </p:stCondLst>
                                  <p:childTnLst>
                                    <p:animMotion origin="layout" path="M 0 -7.40741E-7 L 0 0.03542 " pathEditMode="relative" rAng="0" ptsTypes="AA">
                                      <p:cBhvr>
                                        <p:cTn id="27" dur="700" spd="-100000" fill="hold"/>
                                        <p:tgtEl>
                                          <p:spTgt spid="48"/>
                                        </p:tgtEl>
                                        <p:attrNameLst>
                                          <p:attrName>ppt_x</p:attrName>
                                          <p:attrName>ppt_y</p:attrName>
                                        </p:attrNameLst>
                                      </p:cBhvr>
                                      <p:rCtr x="0" y="1759"/>
                                    </p:animMotion>
                                  </p:childTnLst>
                                </p:cTn>
                              </p:par>
                              <p:par>
                                <p:cTn id="28" presetID="10" presetClass="entr" presetSubtype="0" fill="hold" grpId="0" nodeType="withEffect">
                                  <p:stCondLst>
                                    <p:cond delay="200"/>
                                  </p:stCondLst>
                                  <p:childTnLst>
                                    <p:set>
                                      <p:cBhvr>
                                        <p:cTn id="29" dur="1" fill="hold">
                                          <p:stCondLst>
                                            <p:cond delay="0"/>
                                          </p:stCondLst>
                                        </p:cTn>
                                        <p:tgtEl>
                                          <p:spTgt spid="50"/>
                                        </p:tgtEl>
                                        <p:attrNameLst>
                                          <p:attrName>style.visibility</p:attrName>
                                        </p:attrNameLst>
                                      </p:cBhvr>
                                      <p:to>
                                        <p:strVal val="visible"/>
                                      </p:to>
                                    </p:set>
                                    <p:animEffect transition="in" filter="fade">
                                      <p:cBhvr>
                                        <p:cTn id="30" dur="500"/>
                                        <p:tgtEl>
                                          <p:spTgt spid="50"/>
                                        </p:tgtEl>
                                      </p:cBhvr>
                                    </p:animEffect>
                                  </p:childTnLst>
                                </p:cTn>
                              </p:par>
                              <p:par>
                                <p:cTn id="31" presetID="42" presetClass="path" presetSubtype="0" decel="100000" fill="hold" grpId="1" nodeType="withEffect">
                                  <p:stCondLst>
                                    <p:cond delay="200"/>
                                  </p:stCondLst>
                                  <p:childTnLst>
                                    <p:animMotion origin="layout" path="M 0 -7.40741E-7 L 0 0.03542 " pathEditMode="relative" rAng="0" ptsTypes="AA">
                                      <p:cBhvr>
                                        <p:cTn id="32" dur="700" spd="-100000" fill="hold"/>
                                        <p:tgtEl>
                                          <p:spTgt spid="50"/>
                                        </p:tgtEl>
                                        <p:attrNameLst>
                                          <p:attrName>ppt_x</p:attrName>
                                          <p:attrName>ppt_y</p:attrName>
                                        </p:attrNameLst>
                                      </p:cBhvr>
                                      <p:rCtr x="0" y="1759"/>
                                    </p:animMotion>
                                  </p:childTnLst>
                                </p:cTn>
                              </p:par>
                              <p:par>
                                <p:cTn id="33" presetID="10" presetClass="entr" presetSubtype="0" fill="hold" grpId="0" nodeType="withEffect">
                                  <p:stCondLst>
                                    <p:cond delay="300"/>
                                  </p:stCondLst>
                                  <p:childTnLst>
                                    <p:set>
                                      <p:cBhvr>
                                        <p:cTn id="34" dur="1" fill="hold">
                                          <p:stCondLst>
                                            <p:cond delay="0"/>
                                          </p:stCondLst>
                                        </p:cTn>
                                        <p:tgtEl>
                                          <p:spTgt spid="54"/>
                                        </p:tgtEl>
                                        <p:attrNameLst>
                                          <p:attrName>style.visibility</p:attrName>
                                        </p:attrNameLst>
                                      </p:cBhvr>
                                      <p:to>
                                        <p:strVal val="visible"/>
                                      </p:to>
                                    </p:set>
                                    <p:animEffect transition="in" filter="fade">
                                      <p:cBhvr>
                                        <p:cTn id="35" dur="500"/>
                                        <p:tgtEl>
                                          <p:spTgt spid="54"/>
                                        </p:tgtEl>
                                      </p:cBhvr>
                                    </p:animEffect>
                                  </p:childTnLst>
                                </p:cTn>
                              </p:par>
                              <p:par>
                                <p:cTn id="36" presetID="42" presetClass="path" presetSubtype="0" decel="100000" fill="hold" grpId="1" nodeType="withEffect">
                                  <p:stCondLst>
                                    <p:cond delay="300"/>
                                  </p:stCondLst>
                                  <p:childTnLst>
                                    <p:animMotion origin="layout" path="M 0 -7.40741E-7 L 0 0.03542 " pathEditMode="relative" rAng="0" ptsTypes="AA">
                                      <p:cBhvr>
                                        <p:cTn id="37" dur="700" spd="-100000" fill="hold"/>
                                        <p:tgtEl>
                                          <p:spTgt spid="54"/>
                                        </p:tgtEl>
                                        <p:attrNameLst>
                                          <p:attrName>ppt_x</p:attrName>
                                          <p:attrName>ppt_y</p:attrName>
                                        </p:attrNameLst>
                                      </p:cBhvr>
                                      <p:rCtr x="0" y="1759"/>
                                    </p:animMotion>
                                  </p:childTnLst>
                                </p:cTn>
                              </p:par>
                              <p:par>
                                <p:cTn id="38" presetID="10" presetClass="entr" presetSubtype="0" fill="hold" grpId="0" nodeType="withEffect">
                                  <p:stCondLst>
                                    <p:cond delay="400"/>
                                  </p:stCondLst>
                                  <p:childTnLst>
                                    <p:set>
                                      <p:cBhvr>
                                        <p:cTn id="39" dur="1" fill="hold">
                                          <p:stCondLst>
                                            <p:cond delay="0"/>
                                          </p:stCondLst>
                                        </p:cTn>
                                        <p:tgtEl>
                                          <p:spTgt spid="58"/>
                                        </p:tgtEl>
                                        <p:attrNameLst>
                                          <p:attrName>style.visibility</p:attrName>
                                        </p:attrNameLst>
                                      </p:cBhvr>
                                      <p:to>
                                        <p:strVal val="visible"/>
                                      </p:to>
                                    </p:set>
                                    <p:animEffect transition="in" filter="fade">
                                      <p:cBhvr>
                                        <p:cTn id="40" dur="500"/>
                                        <p:tgtEl>
                                          <p:spTgt spid="58"/>
                                        </p:tgtEl>
                                      </p:cBhvr>
                                    </p:animEffect>
                                  </p:childTnLst>
                                </p:cTn>
                              </p:par>
                              <p:par>
                                <p:cTn id="41" presetID="42" presetClass="path" presetSubtype="0" decel="100000" fill="hold" grpId="1" nodeType="withEffect">
                                  <p:stCondLst>
                                    <p:cond delay="400"/>
                                  </p:stCondLst>
                                  <p:childTnLst>
                                    <p:animMotion origin="layout" path="M 0 -7.40741E-7 L 0 0.03542 " pathEditMode="relative" rAng="0" ptsTypes="AA">
                                      <p:cBhvr>
                                        <p:cTn id="42" dur="700" spd="-100000" fill="hold"/>
                                        <p:tgtEl>
                                          <p:spTgt spid="58"/>
                                        </p:tgtEl>
                                        <p:attrNameLst>
                                          <p:attrName>ppt_x</p:attrName>
                                          <p:attrName>ppt_y</p:attrName>
                                        </p:attrNameLst>
                                      </p:cBhvr>
                                      <p:rCtr x="0" y="1759"/>
                                    </p:animMotion>
                                  </p:childTnLst>
                                </p:cTn>
                              </p:par>
                              <p:par>
                                <p:cTn id="43" presetID="10" presetClass="entr" presetSubtype="0" fill="hold" grpId="0" nodeType="withEffect">
                                  <p:stCondLst>
                                    <p:cond delay="300"/>
                                  </p:stCondLst>
                                  <p:childTnLst>
                                    <p:set>
                                      <p:cBhvr>
                                        <p:cTn id="44" dur="1" fill="hold">
                                          <p:stCondLst>
                                            <p:cond delay="0"/>
                                          </p:stCondLst>
                                        </p:cTn>
                                        <p:tgtEl>
                                          <p:spTgt spid="69"/>
                                        </p:tgtEl>
                                        <p:attrNameLst>
                                          <p:attrName>style.visibility</p:attrName>
                                        </p:attrNameLst>
                                      </p:cBhvr>
                                      <p:to>
                                        <p:strVal val="visible"/>
                                      </p:to>
                                    </p:set>
                                    <p:animEffect transition="in" filter="fade">
                                      <p:cBhvr>
                                        <p:cTn id="45" dur="500"/>
                                        <p:tgtEl>
                                          <p:spTgt spid="69"/>
                                        </p:tgtEl>
                                      </p:cBhvr>
                                    </p:animEffect>
                                  </p:childTnLst>
                                </p:cTn>
                              </p:par>
                              <p:par>
                                <p:cTn id="46" presetID="42" presetClass="path" presetSubtype="0" decel="100000" fill="hold" grpId="1" nodeType="withEffect">
                                  <p:stCondLst>
                                    <p:cond delay="300"/>
                                  </p:stCondLst>
                                  <p:childTnLst>
                                    <p:animMotion origin="layout" path="M 0 -7.40741E-7 L 0 0.03542 " pathEditMode="relative" rAng="0" ptsTypes="AA">
                                      <p:cBhvr>
                                        <p:cTn id="47" dur="700" spd="-100000" fill="hold"/>
                                        <p:tgtEl>
                                          <p:spTgt spid="69"/>
                                        </p:tgtEl>
                                        <p:attrNameLst>
                                          <p:attrName>ppt_x</p:attrName>
                                          <p:attrName>ppt_y</p:attrName>
                                        </p:attrNameLst>
                                      </p:cBhvr>
                                      <p:rCtr x="0" y="1759"/>
                                    </p:animMotion>
                                  </p:childTnLst>
                                </p:cTn>
                              </p:par>
                              <p:par>
                                <p:cTn id="48" presetID="10" presetClass="entr" presetSubtype="0" fill="hold" grpId="0" nodeType="withEffect">
                                  <p:stCondLst>
                                    <p:cond delay="300"/>
                                  </p:stCondLst>
                                  <p:childTnLst>
                                    <p:set>
                                      <p:cBhvr>
                                        <p:cTn id="49" dur="1" fill="hold">
                                          <p:stCondLst>
                                            <p:cond delay="0"/>
                                          </p:stCondLst>
                                        </p:cTn>
                                        <p:tgtEl>
                                          <p:spTgt spid="71"/>
                                        </p:tgtEl>
                                        <p:attrNameLst>
                                          <p:attrName>style.visibility</p:attrName>
                                        </p:attrNameLst>
                                      </p:cBhvr>
                                      <p:to>
                                        <p:strVal val="visible"/>
                                      </p:to>
                                    </p:set>
                                    <p:animEffect transition="in" filter="fade">
                                      <p:cBhvr>
                                        <p:cTn id="50" dur="500"/>
                                        <p:tgtEl>
                                          <p:spTgt spid="71"/>
                                        </p:tgtEl>
                                      </p:cBhvr>
                                    </p:animEffect>
                                  </p:childTnLst>
                                </p:cTn>
                              </p:par>
                              <p:par>
                                <p:cTn id="51" presetID="42" presetClass="path" presetSubtype="0" decel="100000" fill="hold" grpId="1" nodeType="withEffect">
                                  <p:stCondLst>
                                    <p:cond delay="300"/>
                                  </p:stCondLst>
                                  <p:childTnLst>
                                    <p:animMotion origin="layout" path="M 0 -7.40741E-7 L 0 0.03542 " pathEditMode="relative" rAng="0" ptsTypes="AA">
                                      <p:cBhvr>
                                        <p:cTn id="52" dur="700" spd="-100000" fill="hold"/>
                                        <p:tgtEl>
                                          <p:spTgt spid="71"/>
                                        </p:tgtEl>
                                        <p:attrNameLst>
                                          <p:attrName>ppt_x</p:attrName>
                                          <p:attrName>ppt_y</p:attrName>
                                        </p:attrNameLst>
                                      </p:cBhvr>
                                      <p:rCtr x="0" y="1759"/>
                                    </p:animMotion>
                                  </p:childTnLst>
                                </p:cTn>
                              </p:par>
                              <p:par>
                                <p:cTn id="53" presetID="10" presetClass="entr" presetSubtype="0" fill="hold" grpId="0" nodeType="withEffect">
                                  <p:stCondLst>
                                    <p:cond delay="300"/>
                                  </p:stCondLst>
                                  <p:childTnLst>
                                    <p:set>
                                      <p:cBhvr>
                                        <p:cTn id="54" dur="1" fill="hold">
                                          <p:stCondLst>
                                            <p:cond delay="0"/>
                                          </p:stCondLst>
                                        </p:cTn>
                                        <p:tgtEl>
                                          <p:spTgt spid="74"/>
                                        </p:tgtEl>
                                        <p:attrNameLst>
                                          <p:attrName>style.visibility</p:attrName>
                                        </p:attrNameLst>
                                      </p:cBhvr>
                                      <p:to>
                                        <p:strVal val="visible"/>
                                      </p:to>
                                    </p:set>
                                    <p:animEffect transition="in" filter="fade">
                                      <p:cBhvr>
                                        <p:cTn id="55" dur="500"/>
                                        <p:tgtEl>
                                          <p:spTgt spid="74"/>
                                        </p:tgtEl>
                                      </p:cBhvr>
                                    </p:animEffect>
                                  </p:childTnLst>
                                </p:cTn>
                              </p:par>
                              <p:par>
                                <p:cTn id="56" presetID="42" presetClass="path" presetSubtype="0" decel="100000" fill="hold" grpId="1" nodeType="withEffect">
                                  <p:stCondLst>
                                    <p:cond delay="300"/>
                                  </p:stCondLst>
                                  <p:childTnLst>
                                    <p:animMotion origin="layout" path="M 0 -7.40741E-7 L 0 0.03542 " pathEditMode="relative" rAng="0" ptsTypes="AA">
                                      <p:cBhvr>
                                        <p:cTn id="57" dur="700" spd="-100000" fill="hold"/>
                                        <p:tgtEl>
                                          <p:spTgt spid="74"/>
                                        </p:tgtEl>
                                        <p:attrNameLst>
                                          <p:attrName>ppt_x</p:attrName>
                                          <p:attrName>ppt_y</p:attrName>
                                        </p:attrNameLst>
                                      </p:cBhvr>
                                      <p:rCtr x="0" y="1759"/>
                                    </p:animMotion>
                                  </p:childTnLst>
                                </p:cTn>
                              </p:par>
                              <p:par>
                                <p:cTn id="58" presetID="10" presetClass="entr" presetSubtype="0" fill="hold" nodeType="withEffect">
                                  <p:stCondLst>
                                    <p:cond delay="800"/>
                                  </p:stCondLst>
                                  <p:childTnLst>
                                    <p:set>
                                      <p:cBhvr>
                                        <p:cTn id="59" dur="1" fill="hold">
                                          <p:stCondLst>
                                            <p:cond delay="0"/>
                                          </p:stCondLst>
                                        </p:cTn>
                                        <p:tgtEl>
                                          <p:spTgt spid="85"/>
                                        </p:tgtEl>
                                        <p:attrNameLst>
                                          <p:attrName>style.visibility</p:attrName>
                                        </p:attrNameLst>
                                      </p:cBhvr>
                                      <p:to>
                                        <p:strVal val="visible"/>
                                      </p:to>
                                    </p:set>
                                    <p:animEffect transition="in" filter="fade">
                                      <p:cBhvr>
                                        <p:cTn id="60" dur="500"/>
                                        <p:tgtEl>
                                          <p:spTgt spid="85"/>
                                        </p:tgtEl>
                                      </p:cBhvr>
                                    </p:animEffect>
                                  </p:childTnLst>
                                </p:cTn>
                              </p:par>
                              <p:par>
                                <p:cTn id="61" presetID="35" presetClass="path" presetSubtype="0" decel="100000" fill="hold" nodeType="withEffect">
                                  <p:stCondLst>
                                    <p:cond delay="800"/>
                                  </p:stCondLst>
                                  <p:childTnLst>
                                    <p:animMotion origin="layout" path="M -4.44444E-6 4.07407E-6 L -0.01797 4.07407E-6 " pathEditMode="relative" rAng="0" ptsTypes="AA">
                                      <p:cBhvr>
                                        <p:cTn id="62" dur="700" spd="-100000" fill="hold"/>
                                        <p:tgtEl>
                                          <p:spTgt spid="85"/>
                                        </p:tgtEl>
                                        <p:attrNameLst>
                                          <p:attrName>ppt_x</p:attrName>
                                          <p:attrName>ppt_y</p:attrName>
                                        </p:attrNameLst>
                                      </p:cBhvr>
                                      <p:rCtr x="-903" y="0"/>
                                    </p:animMotion>
                                  </p:childTnLst>
                                </p:cTn>
                              </p:par>
                              <p:par>
                                <p:cTn id="63" presetID="10" presetClass="entr" presetSubtype="0" fill="hold" nodeType="withEffect">
                                  <p:stCondLst>
                                    <p:cond delay="700"/>
                                  </p:stCondLst>
                                  <p:childTnLst>
                                    <p:set>
                                      <p:cBhvr>
                                        <p:cTn id="64" dur="1" fill="hold">
                                          <p:stCondLst>
                                            <p:cond delay="0"/>
                                          </p:stCondLst>
                                        </p:cTn>
                                        <p:tgtEl>
                                          <p:spTgt spid="104"/>
                                        </p:tgtEl>
                                        <p:attrNameLst>
                                          <p:attrName>style.visibility</p:attrName>
                                        </p:attrNameLst>
                                      </p:cBhvr>
                                      <p:to>
                                        <p:strVal val="visible"/>
                                      </p:to>
                                    </p:set>
                                    <p:animEffect transition="in" filter="fade">
                                      <p:cBhvr>
                                        <p:cTn id="65" dur="500"/>
                                        <p:tgtEl>
                                          <p:spTgt spid="104"/>
                                        </p:tgtEl>
                                      </p:cBhvr>
                                    </p:animEffect>
                                  </p:childTnLst>
                                </p:cTn>
                              </p:par>
                              <p:par>
                                <p:cTn id="66" presetID="42" presetClass="path" presetSubtype="0" decel="100000" fill="hold" nodeType="withEffect">
                                  <p:stCondLst>
                                    <p:cond delay="700"/>
                                  </p:stCondLst>
                                  <p:childTnLst>
                                    <p:animMotion origin="layout" path="M 0 -7.40741E-7 L 0 0.03542 " pathEditMode="relative" rAng="0" ptsTypes="AA">
                                      <p:cBhvr>
                                        <p:cTn id="67" dur="700" spd="-100000" fill="hold"/>
                                        <p:tgtEl>
                                          <p:spTgt spid="104"/>
                                        </p:tgtEl>
                                        <p:attrNameLst>
                                          <p:attrName>ppt_x</p:attrName>
                                          <p:attrName>ppt_y</p:attrName>
                                        </p:attrNameLst>
                                      </p:cBhvr>
                                      <p:rCtr x="0" y="1759"/>
                                    </p:animMotion>
                                  </p:childTnLst>
                                </p:cTn>
                              </p:par>
                              <p:par>
                                <p:cTn id="68" presetID="22" presetClass="entr" presetSubtype="8" fill="hold" nodeType="withEffect">
                                  <p:stCondLst>
                                    <p:cond delay="800"/>
                                  </p:stCondLst>
                                  <p:childTnLst>
                                    <p:set>
                                      <p:cBhvr>
                                        <p:cTn id="69" dur="1" fill="hold">
                                          <p:stCondLst>
                                            <p:cond delay="0"/>
                                          </p:stCondLst>
                                        </p:cTn>
                                        <p:tgtEl>
                                          <p:spTgt spid="106"/>
                                        </p:tgtEl>
                                        <p:attrNameLst>
                                          <p:attrName>style.visibility</p:attrName>
                                        </p:attrNameLst>
                                      </p:cBhvr>
                                      <p:to>
                                        <p:strVal val="visible"/>
                                      </p:to>
                                    </p:set>
                                    <p:animEffect transition="in" filter="wipe(left)">
                                      <p:cBhvr>
                                        <p:cTn id="70" dur="500"/>
                                        <p:tgtEl>
                                          <p:spTgt spid="106"/>
                                        </p:tgtEl>
                                      </p:cBhvr>
                                    </p:animEffect>
                                  </p:childTnLst>
                                </p:cTn>
                              </p:par>
                              <p:par>
                                <p:cTn id="71" presetID="35" presetClass="path" presetSubtype="0" decel="100000" fill="hold" nodeType="withEffect">
                                  <p:stCondLst>
                                    <p:cond delay="800"/>
                                  </p:stCondLst>
                                  <p:childTnLst>
                                    <p:animMotion origin="layout" path="M -1.60494E-6 1.85185E-6 L -0.00702 1.85185E-6 " pathEditMode="relative" rAng="0" ptsTypes="AA">
                                      <p:cBhvr>
                                        <p:cTn id="72" dur="700" spd="-100000" fill="hold"/>
                                        <p:tgtEl>
                                          <p:spTgt spid="106"/>
                                        </p:tgtEl>
                                        <p:attrNameLst>
                                          <p:attrName>ppt_x</p:attrName>
                                          <p:attrName>ppt_y</p:attrName>
                                        </p:attrNameLst>
                                      </p:cBhvr>
                                      <p:rCtr x="-355" y="0"/>
                                    </p:animMotion>
                                  </p:childTnLst>
                                </p:cTn>
                              </p:par>
                              <p:par>
                                <p:cTn id="73" presetID="22" presetClass="entr" presetSubtype="2" fill="hold" nodeType="withEffect">
                                  <p:stCondLst>
                                    <p:cond delay="800"/>
                                  </p:stCondLst>
                                  <p:childTnLst>
                                    <p:set>
                                      <p:cBhvr>
                                        <p:cTn id="74" dur="1" fill="hold">
                                          <p:stCondLst>
                                            <p:cond delay="0"/>
                                          </p:stCondLst>
                                        </p:cTn>
                                        <p:tgtEl>
                                          <p:spTgt spid="108"/>
                                        </p:tgtEl>
                                        <p:attrNameLst>
                                          <p:attrName>style.visibility</p:attrName>
                                        </p:attrNameLst>
                                      </p:cBhvr>
                                      <p:to>
                                        <p:strVal val="visible"/>
                                      </p:to>
                                    </p:set>
                                    <p:animEffect transition="in" filter="wipe(right)">
                                      <p:cBhvr>
                                        <p:cTn id="75" dur="500"/>
                                        <p:tgtEl>
                                          <p:spTgt spid="108"/>
                                        </p:tgtEl>
                                      </p:cBhvr>
                                    </p:animEffect>
                                  </p:childTnLst>
                                </p:cTn>
                              </p:par>
                              <p:par>
                                <p:cTn id="76" presetID="35" presetClass="path" presetSubtype="0" decel="100000" fill="hold" nodeType="withEffect">
                                  <p:stCondLst>
                                    <p:cond delay="800"/>
                                  </p:stCondLst>
                                  <p:childTnLst>
                                    <p:animMotion origin="layout" path="M -1.97531E-6 3.33333E-6 L 0.00756 3.33333E-6 " pathEditMode="relative" rAng="0" ptsTypes="AA">
                                      <p:cBhvr>
                                        <p:cTn id="77" dur="700" spd="-100000" fill="hold"/>
                                        <p:tgtEl>
                                          <p:spTgt spid="108"/>
                                        </p:tgtEl>
                                        <p:attrNameLst>
                                          <p:attrName>ppt_x</p:attrName>
                                          <p:attrName>ppt_y</p:attrName>
                                        </p:attrNameLst>
                                      </p:cBhvr>
                                      <p:rCtr x="378" y="0"/>
                                    </p:animMotion>
                                  </p:childTnLst>
                                </p:cTn>
                              </p:par>
                              <p:par>
                                <p:cTn id="78" presetID="22" presetClass="entr" presetSubtype="8" fill="hold" nodeType="withEffect">
                                  <p:stCondLst>
                                    <p:cond delay="800"/>
                                  </p:stCondLst>
                                  <p:childTnLst>
                                    <p:set>
                                      <p:cBhvr>
                                        <p:cTn id="79" dur="1" fill="hold">
                                          <p:stCondLst>
                                            <p:cond delay="0"/>
                                          </p:stCondLst>
                                        </p:cTn>
                                        <p:tgtEl>
                                          <p:spTgt spid="110"/>
                                        </p:tgtEl>
                                        <p:attrNameLst>
                                          <p:attrName>style.visibility</p:attrName>
                                        </p:attrNameLst>
                                      </p:cBhvr>
                                      <p:to>
                                        <p:strVal val="visible"/>
                                      </p:to>
                                    </p:set>
                                    <p:animEffect transition="in" filter="wipe(left)">
                                      <p:cBhvr>
                                        <p:cTn id="80" dur="500"/>
                                        <p:tgtEl>
                                          <p:spTgt spid="110"/>
                                        </p:tgtEl>
                                      </p:cBhvr>
                                    </p:animEffect>
                                  </p:childTnLst>
                                </p:cTn>
                              </p:par>
                              <p:par>
                                <p:cTn id="81" presetID="35" presetClass="path" presetSubtype="0" decel="100000" fill="hold" nodeType="withEffect">
                                  <p:stCondLst>
                                    <p:cond delay="800"/>
                                  </p:stCondLst>
                                  <p:childTnLst>
                                    <p:animMotion origin="layout" path="M 1.97531E-6 1.85185E-6 L -0.00702 1.85185E-6 " pathEditMode="relative" rAng="0" ptsTypes="AA">
                                      <p:cBhvr>
                                        <p:cTn id="82" dur="700" spd="-100000" fill="hold"/>
                                        <p:tgtEl>
                                          <p:spTgt spid="110"/>
                                        </p:tgtEl>
                                        <p:attrNameLst>
                                          <p:attrName>ppt_x</p:attrName>
                                          <p:attrName>ppt_y</p:attrName>
                                        </p:attrNameLst>
                                      </p:cBhvr>
                                      <p:rCtr x="-355" y="0"/>
                                    </p:animMotion>
                                  </p:childTnLst>
                                </p:cTn>
                              </p:par>
                              <p:par>
                                <p:cTn id="83" presetID="22" presetClass="entr" presetSubtype="2" fill="hold" nodeType="withEffect">
                                  <p:stCondLst>
                                    <p:cond delay="800"/>
                                  </p:stCondLst>
                                  <p:childTnLst>
                                    <p:set>
                                      <p:cBhvr>
                                        <p:cTn id="84" dur="1" fill="hold">
                                          <p:stCondLst>
                                            <p:cond delay="0"/>
                                          </p:stCondLst>
                                        </p:cTn>
                                        <p:tgtEl>
                                          <p:spTgt spid="112"/>
                                        </p:tgtEl>
                                        <p:attrNameLst>
                                          <p:attrName>style.visibility</p:attrName>
                                        </p:attrNameLst>
                                      </p:cBhvr>
                                      <p:to>
                                        <p:strVal val="visible"/>
                                      </p:to>
                                    </p:set>
                                    <p:animEffect transition="in" filter="wipe(right)">
                                      <p:cBhvr>
                                        <p:cTn id="85" dur="500"/>
                                        <p:tgtEl>
                                          <p:spTgt spid="112"/>
                                        </p:tgtEl>
                                      </p:cBhvr>
                                    </p:animEffect>
                                  </p:childTnLst>
                                </p:cTn>
                              </p:par>
                              <p:par>
                                <p:cTn id="86" presetID="35" presetClass="path" presetSubtype="0" decel="100000" fill="hold" nodeType="withEffect">
                                  <p:stCondLst>
                                    <p:cond delay="800"/>
                                  </p:stCondLst>
                                  <p:childTnLst>
                                    <p:animMotion origin="layout" path="M 1.60494E-6 3.33333E-6 L 0.00733 3.33333E-6 " pathEditMode="relative" rAng="0" ptsTypes="AA">
                                      <p:cBhvr>
                                        <p:cTn id="87" dur="700" spd="-100000" fill="hold"/>
                                        <p:tgtEl>
                                          <p:spTgt spid="112"/>
                                        </p:tgtEl>
                                        <p:attrNameLst>
                                          <p:attrName>ppt_x</p:attrName>
                                          <p:attrName>ppt_y</p:attrName>
                                        </p:attrNameLst>
                                      </p:cBhvr>
                                      <p:rCtr x="363" y="0"/>
                                    </p:animMotion>
                                  </p:childTnLst>
                                </p:cTn>
                              </p:par>
                              <p:par>
                                <p:cTn id="88" presetID="10" presetClass="entr" presetSubtype="0" fill="hold" nodeType="withEffect">
                                  <p:stCondLst>
                                    <p:cond delay="800"/>
                                  </p:stCondLst>
                                  <p:childTnLst>
                                    <p:set>
                                      <p:cBhvr>
                                        <p:cTn id="89" dur="1" fill="hold">
                                          <p:stCondLst>
                                            <p:cond delay="0"/>
                                          </p:stCondLst>
                                        </p:cTn>
                                        <p:tgtEl>
                                          <p:spTgt spid="127"/>
                                        </p:tgtEl>
                                        <p:attrNameLst>
                                          <p:attrName>style.visibility</p:attrName>
                                        </p:attrNameLst>
                                      </p:cBhvr>
                                      <p:to>
                                        <p:strVal val="visible"/>
                                      </p:to>
                                    </p:set>
                                    <p:animEffect transition="in" filter="fade">
                                      <p:cBhvr>
                                        <p:cTn id="90" dur="500"/>
                                        <p:tgtEl>
                                          <p:spTgt spid="127"/>
                                        </p:tgtEl>
                                      </p:cBhvr>
                                    </p:animEffect>
                                  </p:childTnLst>
                                </p:cTn>
                              </p:par>
                              <p:par>
                                <p:cTn id="91" presetID="35" presetClass="path" presetSubtype="0" decel="100000" fill="hold" nodeType="withEffect">
                                  <p:stCondLst>
                                    <p:cond delay="800"/>
                                  </p:stCondLst>
                                  <p:childTnLst>
                                    <p:animMotion origin="layout" path="M 4.44444E-6 4.07407E-6 L 0.02199 4.07407E-6 " pathEditMode="relative" rAng="0" ptsTypes="AA">
                                      <p:cBhvr>
                                        <p:cTn id="92" dur="700" spd="-100000" fill="hold"/>
                                        <p:tgtEl>
                                          <p:spTgt spid="127"/>
                                        </p:tgtEl>
                                        <p:attrNameLst>
                                          <p:attrName>ppt_x</p:attrName>
                                          <p:attrName>ppt_y</p:attrName>
                                        </p:attrNameLst>
                                      </p:cBhvr>
                                      <p:rCtr x="109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43" grpId="0" animBg="1"/>
      <p:bldP spid="43" grpId="1" animBg="1"/>
      <p:bldP spid="46" grpId="0" animBg="1"/>
      <p:bldP spid="48" grpId="0" animBg="1"/>
      <p:bldP spid="48" grpId="1" animBg="1"/>
      <p:bldP spid="50" grpId="0" animBg="1"/>
      <p:bldP spid="50" grpId="1" animBg="1"/>
      <p:bldP spid="54" grpId="0" animBg="1"/>
      <p:bldP spid="54" grpId="1" animBg="1"/>
      <p:bldP spid="58" grpId="0" animBg="1"/>
      <p:bldP spid="58" grpId="1" animBg="1"/>
      <p:bldP spid="69" grpId="0" animBg="1"/>
      <p:bldP spid="69" grpId="1" animBg="1"/>
      <p:bldP spid="71" grpId="0" animBg="1"/>
      <p:bldP spid="71" grpId="1" animBg="1"/>
      <p:bldP spid="74" grpId="0" animBg="1"/>
      <p:bldP spid="74"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BE7D7-D4DD-61AD-1E5F-BA051AC67C4B}"/>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EDB309E6-B2BF-DF53-9B0E-277F14578298}"/>
              </a:ext>
            </a:extLst>
          </p:cNvPr>
          <p:cNvSpPr>
            <a:spLocks noGrp="1"/>
          </p:cNvSpPr>
          <p:nvPr>
            <p:ph type="title"/>
          </p:nvPr>
        </p:nvSpPr>
        <p:spPr>
          <a:xfrm>
            <a:off x="588263" y="457200"/>
            <a:ext cx="11018520" cy="461665"/>
          </a:xfrm>
        </p:spPr>
        <p:txBody>
          <a:bodyPr anchor="t" anchorCtr="0"/>
          <a:lstStyle/>
          <a:p>
            <a:pPr algn="ctr"/>
            <a:r>
              <a:rPr lang="en-US" sz="3000" dirty="0">
                <a:solidFill>
                  <a:srgbClr val="000000"/>
                </a:solidFill>
                <a:latin typeface="Segoe Sans Text Semibold"/>
                <a:cs typeface="Segoe UI Semibold"/>
              </a:rPr>
              <a:t>Simplified Setup in Foundry Project</a:t>
            </a:r>
          </a:p>
        </p:txBody>
      </p:sp>
      <p:sp>
        <p:nvSpPr>
          <p:cNvPr id="2" name="Rectangle: Rounded Corners 16">
            <a:extLst>
              <a:ext uri="{FF2B5EF4-FFF2-40B4-BE49-F238E27FC236}">
                <a16:creationId xmlns:a16="http://schemas.microsoft.com/office/drawing/2014/main" id="{46EAC166-9BB1-34F7-4016-E8D1439A05C8}"/>
              </a:ext>
              <a:ext uri="{C183D7F6-B498-43B3-948B-1728B52AA6E4}">
                <adec:decorative xmlns:adec="http://schemas.microsoft.com/office/drawing/2017/decorative" val="1"/>
              </a:ext>
            </a:extLst>
          </p:cNvPr>
          <p:cNvSpPr/>
          <p:nvPr/>
        </p:nvSpPr>
        <p:spPr bwMode="auto">
          <a:xfrm>
            <a:off x="6460486" y="1266648"/>
            <a:ext cx="5337717" cy="5134152"/>
          </a:xfrm>
          <a:prstGeom prst="roundRect">
            <a:avLst>
              <a:gd name="adj" fmla="val 3396"/>
            </a:avLst>
          </a:prstGeom>
          <a:blipFill dpi="0" rotWithShape="1">
            <a:blip r:embed="rId3">
              <a:alphaModFix amt="25000"/>
              <a:extLst>
                <a:ext uri="{96DAC541-7B7A-43D3-8B79-37D633B846F1}">
                  <asvg:svgBlip xmlns:asvg="http://schemas.microsoft.com/office/drawing/2016/SVG/main" r:embed="rId4"/>
                </a:ext>
              </a:extLst>
            </a:blip>
            <a:srcRect/>
            <a:tile tx="0" ty="0" sx="50000" sy="50000" flip="none" algn="tl"/>
          </a:blipFill>
          <a:ln w="12700" cap="rnd">
            <a:solidFill>
              <a:srgbClr val="B1B3B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670" rtl="0" eaLnBrk="1" fontAlgn="auto" latinLnBrk="0" hangingPunct="1">
              <a:lnSpc>
                <a:spcPct val="100000"/>
              </a:lnSpc>
              <a:spcBef>
                <a:spcPts val="174"/>
              </a:spcBef>
              <a:spcAft>
                <a:spcPts val="0"/>
              </a:spcAft>
              <a:buClrTx/>
              <a:buSzTx/>
              <a:buFontTx/>
              <a:buNone/>
              <a:tabLst/>
              <a:defRPr/>
            </a:pPr>
            <a:endParaRPr kumimoji="0" lang="en-US" sz="2400" b="0" i="0" u="none" strike="noStrike" kern="1200" cap="none" spc="0" normalizeH="0" baseline="0" noProof="0">
              <a:ln>
                <a:noFill/>
              </a:ln>
              <a:gradFill>
                <a:gsLst>
                  <a:gs pos="41958">
                    <a:srgbClr val="FFFFFF"/>
                  </a:gs>
                  <a:gs pos="63000">
                    <a:srgbClr val="FFFFFF"/>
                  </a:gs>
                </a:gsLst>
                <a:lin ang="0" scaled="0"/>
              </a:gradFill>
              <a:effectLst/>
              <a:uLnTx/>
              <a:uFillTx/>
              <a:latin typeface="Segoe UI Variable Small" pitchFamily="2" charset="0"/>
              <a:ea typeface="+mn-ea"/>
              <a:cs typeface="+mn-cs"/>
            </a:endParaRPr>
          </a:p>
        </p:txBody>
      </p:sp>
      <p:sp>
        <p:nvSpPr>
          <p:cNvPr id="4" name="Rounded Rectangle 18">
            <a:extLst>
              <a:ext uri="{FF2B5EF4-FFF2-40B4-BE49-F238E27FC236}">
                <a16:creationId xmlns:a16="http://schemas.microsoft.com/office/drawing/2014/main" id="{A9688098-BB12-94D1-FD20-ADEB7FD32825}"/>
              </a:ext>
              <a:ext uri="{C183D7F6-B498-43B3-948B-1728B52AA6E4}">
                <adec:decorative xmlns:adec="http://schemas.microsoft.com/office/drawing/2017/decorative" val="1"/>
              </a:ext>
            </a:extLst>
          </p:cNvPr>
          <p:cNvSpPr/>
          <p:nvPr/>
        </p:nvSpPr>
        <p:spPr bwMode="auto">
          <a:xfrm>
            <a:off x="8959353" y="2092134"/>
            <a:ext cx="2135364" cy="2236855"/>
          </a:xfrm>
          <a:prstGeom prst="roundRect">
            <a:avLst>
              <a:gd name="adj" fmla="val 11632"/>
            </a:avLst>
          </a:prstGeom>
          <a:gradFill>
            <a:gsLst>
              <a:gs pos="0">
                <a:srgbClr val="73262F">
                  <a:alpha val="10000"/>
                </a:srgbClr>
              </a:gs>
              <a:gs pos="80000">
                <a:srgbClr val="2A446F">
                  <a:alpha val="10000"/>
                </a:srgbClr>
              </a:gs>
            </a:gsLst>
            <a:path path="circle">
              <a:fillToRect l="100000" t="100000"/>
            </a:path>
          </a:gra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183696" numCol="1" spcCol="0" rtlCol="0" fromWordArt="0" anchor="b" anchorCtr="0" forceAA="0" compatLnSpc="1">
            <a:prstTxWarp prst="textNoShape">
              <a:avLst/>
            </a:prstTxWarp>
            <a:noAutofit/>
          </a:bodyPr>
          <a:lstStyle/>
          <a:p>
            <a:pPr marL="0" marR="0" lvl="0" indent="0" algn="ctr" defTabSz="93278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gradFill>
                <a:gsLst>
                  <a:gs pos="15596">
                    <a:srgbClr val="000000"/>
                  </a:gs>
                  <a:gs pos="44000">
                    <a:srgbClr val="000000"/>
                  </a:gs>
                </a:gsLst>
                <a:path path="circle">
                  <a:fillToRect r="100000" b="100000"/>
                </a:path>
              </a:gradFill>
              <a:effectLst/>
              <a:uLnTx/>
              <a:uFillTx/>
              <a:latin typeface="Segoe UI Variable Display Semib" pitchFamily="2" charset="0"/>
              <a:ea typeface="+mn-ea"/>
              <a:cs typeface="Segoe Sans Display Semibold"/>
            </a:endParaRPr>
          </a:p>
        </p:txBody>
      </p:sp>
      <p:sp>
        <p:nvSpPr>
          <p:cNvPr id="10" name="Rectangle: Rounded Corners 16">
            <a:extLst>
              <a:ext uri="{FF2B5EF4-FFF2-40B4-BE49-F238E27FC236}">
                <a16:creationId xmlns:a16="http://schemas.microsoft.com/office/drawing/2014/main" id="{7DE75DE4-60AA-EF59-637F-58CEBAC670CF}"/>
              </a:ext>
              <a:ext uri="{C183D7F6-B498-43B3-948B-1728B52AA6E4}">
                <adec:decorative xmlns:adec="http://schemas.microsoft.com/office/drawing/2017/decorative" val="1"/>
              </a:ext>
            </a:extLst>
          </p:cNvPr>
          <p:cNvSpPr/>
          <p:nvPr/>
        </p:nvSpPr>
        <p:spPr bwMode="auto">
          <a:xfrm>
            <a:off x="509331" y="1248738"/>
            <a:ext cx="5375043" cy="5134152"/>
          </a:xfrm>
          <a:prstGeom prst="roundRect">
            <a:avLst>
              <a:gd name="adj" fmla="val 3396"/>
            </a:avLst>
          </a:prstGeom>
          <a:blipFill dpi="0" rotWithShape="1">
            <a:blip r:embed="rId3">
              <a:alphaModFix amt="25000"/>
              <a:extLst>
                <a:ext uri="{96DAC541-7B7A-43D3-8B79-37D633B846F1}">
                  <asvg:svgBlip xmlns:asvg="http://schemas.microsoft.com/office/drawing/2016/SVG/main" r:embed="rId4"/>
                </a:ext>
              </a:extLst>
            </a:blip>
            <a:srcRect/>
            <a:tile tx="0" ty="0" sx="50000" sy="50000" flip="none" algn="tl"/>
          </a:blipFill>
          <a:ln w="12700" cap="rnd">
            <a:solidFill>
              <a:srgbClr val="B1B3B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670" rtl="0" eaLnBrk="1" fontAlgn="auto" latinLnBrk="0" hangingPunct="1">
              <a:lnSpc>
                <a:spcPct val="100000"/>
              </a:lnSpc>
              <a:spcBef>
                <a:spcPts val="174"/>
              </a:spcBef>
              <a:spcAft>
                <a:spcPts val="0"/>
              </a:spcAft>
              <a:buClrTx/>
              <a:buSzTx/>
              <a:buFontTx/>
              <a:buNone/>
              <a:tabLst/>
              <a:defRPr/>
            </a:pPr>
            <a:endParaRPr kumimoji="0" lang="en-US" sz="2400" b="0" i="0" u="none" strike="noStrike" kern="1200" cap="none" spc="0" normalizeH="0" baseline="0" noProof="0">
              <a:ln>
                <a:noFill/>
              </a:ln>
              <a:gradFill>
                <a:gsLst>
                  <a:gs pos="41958">
                    <a:srgbClr val="FFFFFF"/>
                  </a:gs>
                  <a:gs pos="63000">
                    <a:srgbClr val="FFFFFF"/>
                  </a:gs>
                </a:gsLst>
                <a:lin ang="0" scaled="0"/>
              </a:gradFill>
              <a:effectLst/>
              <a:uLnTx/>
              <a:uFillTx/>
              <a:latin typeface="Segoe UI Variable Small" pitchFamily="2" charset="0"/>
              <a:ea typeface="+mn-ea"/>
              <a:cs typeface="+mn-cs"/>
            </a:endParaRPr>
          </a:p>
          <a:p>
            <a:pPr marL="0" marR="0" lvl="0" indent="0" algn="ctr" defTabSz="811670" rtl="0" eaLnBrk="1" fontAlgn="auto" latinLnBrk="0" hangingPunct="1">
              <a:lnSpc>
                <a:spcPct val="100000"/>
              </a:lnSpc>
              <a:spcBef>
                <a:spcPts val="174"/>
              </a:spcBef>
              <a:spcAft>
                <a:spcPts val="0"/>
              </a:spcAft>
              <a:buClrTx/>
              <a:buSzTx/>
              <a:buFontTx/>
              <a:buNone/>
              <a:tabLst/>
              <a:defRPr/>
            </a:pPr>
            <a:endParaRPr kumimoji="0" lang="en-US" sz="2400" b="0" i="0" u="none" strike="noStrike" kern="1200" cap="none" spc="0" normalizeH="0" baseline="0" noProof="0">
              <a:ln>
                <a:noFill/>
              </a:ln>
              <a:gradFill>
                <a:gsLst>
                  <a:gs pos="41958">
                    <a:srgbClr val="FFFFFF"/>
                  </a:gs>
                  <a:gs pos="63000">
                    <a:srgbClr val="FFFFFF"/>
                  </a:gs>
                </a:gsLst>
                <a:lin ang="0" scaled="0"/>
              </a:gradFill>
              <a:effectLst/>
              <a:uLnTx/>
              <a:uFillTx/>
              <a:latin typeface="Segoe UI Variable Small" pitchFamily="2" charset="0"/>
              <a:ea typeface="+mn-ea"/>
              <a:cs typeface="+mn-cs"/>
            </a:endParaRPr>
          </a:p>
          <a:p>
            <a:pPr marL="0" marR="0" lvl="0" indent="0" algn="ctr" defTabSz="811670" rtl="0" eaLnBrk="1" fontAlgn="auto" latinLnBrk="0" hangingPunct="1">
              <a:lnSpc>
                <a:spcPct val="100000"/>
              </a:lnSpc>
              <a:spcBef>
                <a:spcPts val="174"/>
              </a:spcBef>
              <a:spcAft>
                <a:spcPts val="0"/>
              </a:spcAft>
              <a:buClrTx/>
              <a:buSzTx/>
              <a:buFontTx/>
              <a:buNone/>
              <a:tabLst/>
              <a:defRPr/>
            </a:pPr>
            <a:endParaRPr kumimoji="0" lang="en-US" sz="2400" b="0" i="0" u="none" strike="noStrike" kern="1200" cap="none" spc="0" normalizeH="0" baseline="0" noProof="0">
              <a:ln>
                <a:noFill/>
              </a:ln>
              <a:gradFill>
                <a:gsLst>
                  <a:gs pos="41958">
                    <a:srgbClr val="FFFFFF"/>
                  </a:gs>
                  <a:gs pos="63000">
                    <a:srgbClr val="FFFFFF"/>
                  </a:gs>
                </a:gsLst>
                <a:lin ang="0" scaled="0"/>
              </a:gradFill>
              <a:effectLst/>
              <a:uLnTx/>
              <a:uFillTx/>
              <a:latin typeface="Segoe UI Variable Small" pitchFamily="2" charset="0"/>
              <a:ea typeface="+mn-ea"/>
              <a:cs typeface="+mn-cs"/>
            </a:endParaRPr>
          </a:p>
        </p:txBody>
      </p:sp>
      <p:sp>
        <p:nvSpPr>
          <p:cNvPr id="13" name="Rectangle: Rounded Corners 12">
            <a:extLst>
              <a:ext uri="{FF2B5EF4-FFF2-40B4-BE49-F238E27FC236}">
                <a16:creationId xmlns:a16="http://schemas.microsoft.com/office/drawing/2014/main" id="{872E7360-B1E7-F249-D7FC-E076F753600A}"/>
              </a:ext>
              <a:ext uri="{C183D7F6-B498-43B3-948B-1728B52AA6E4}">
                <adec:decorative xmlns:adec="http://schemas.microsoft.com/office/drawing/2017/decorative" val="0"/>
              </a:ext>
            </a:extLst>
          </p:cNvPr>
          <p:cNvSpPr/>
          <p:nvPr/>
        </p:nvSpPr>
        <p:spPr bwMode="auto">
          <a:xfrm>
            <a:off x="2447859" y="2371163"/>
            <a:ext cx="1285898" cy="366903"/>
          </a:xfrm>
          <a:prstGeom prst="roundRect">
            <a:avLst>
              <a:gd name="adj" fmla="val 34256"/>
            </a:avLst>
          </a:prstGeom>
          <a:solidFill>
            <a:srgbClr val="8DC8E8"/>
          </a:solidFill>
        </p:spPr>
        <p:txBody>
          <a:bodyPr wrap="square" lIns="91440" tIns="45720" rIns="91440" bIns="64008" rtlCol="0" anchor="ctr" anchorCtr="0">
            <a:spAutoFit/>
          </a:bodyP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914437" rtl="0" eaLnBrk="1" fontAlgn="base" latinLnBrk="0" hangingPunct="1">
              <a:lnSpc>
                <a:spcPct val="100000"/>
              </a:lnSpc>
              <a:spcBef>
                <a:spcPct val="0"/>
              </a:spcBef>
              <a:spcAft>
                <a:spcPct val="0"/>
              </a:spcAft>
              <a:buClrTx/>
              <a:buSzTx/>
              <a:buFontTx/>
              <a:buNone/>
              <a:tabLst>
                <a:tab pos="1487158" algn="l"/>
              </a:tabLst>
              <a:defRPr/>
            </a:pPr>
            <a:r>
              <a:rPr kumimoji="0" lang="en-US" sz="1200" b="0" i="0" u="none" strike="noStrike" kern="1200" cap="none" spc="0" normalizeH="0" baseline="0" noProof="0">
                <a:ln w="3175">
                  <a:noFill/>
                </a:ln>
                <a:gradFill>
                  <a:gsLst>
                    <a:gs pos="46602">
                      <a:srgbClr val="000000"/>
                    </a:gs>
                    <a:gs pos="80000">
                      <a:srgbClr val="000000"/>
                    </a:gs>
                  </a:gsLst>
                  <a:path path="circle">
                    <a:fillToRect l="100000" t="100000"/>
                  </a:path>
                </a:gradFill>
                <a:effectLst/>
                <a:uLnTx/>
                <a:uFillTx/>
                <a:latin typeface="Segoe UI Variable Display Semib" pitchFamily="2" charset="0"/>
                <a:ea typeface="+mn-ea"/>
                <a:cs typeface="Segoe UI" pitchFamily="34" charset="0"/>
              </a:rPr>
              <a:t>Project</a:t>
            </a:r>
          </a:p>
        </p:txBody>
      </p:sp>
      <p:sp>
        <p:nvSpPr>
          <p:cNvPr id="14" name="Rectangle: Rounded Corners 13">
            <a:extLst>
              <a:ext uri="{FF2B5EF4-FFF2-40B4-BE49-F238E27FC236}">
                <a16:creationId xmlns:a16="http://schemas.microsoft.com/office/drawing/2014/main" id="{C55F2B36-941A-66CA-1D62-F271713C7F68}"/>
              </a:ext>
              <a:ext uri="{C183D7F6-B498-43B3-948B-1728B52AA6E4}">
                <adec:decorative xmlns:adec="http://schemas.microsoft.com/office/drawing/2017/decorative" val="0"/>
              </a:ext>
            </a:extLst>
          </p:cNvPr>
          <p:cNvSpPr/>
          <p:nvPr/>
        </p:nvSpPr>
        <p:spPr bwMode="auto">
          <a:xfrm>
            <a:off x="2447859" y="2849980"/>
            <a:ext cx="1285898" cy="366903"/>
          </a:xfrm>
          <a:prstGeom prst="roundRect">
            <a:avLst>
              <a:gd name="adj" fmla="val 34256"/>
            </a:avLst>
          </a:prstGeom>
          <a:solidFill>
            <a:srgbClr val="8DC8E8"/>
          </a:solidFill>
        </p:spPr>
        <p:txBody>
          <a:bodyPr wrap="square" lIns="91440" tIns="45720" rIns="91440" bIns="64008" rtlCol="0" anchor="ctr" anchorCtr="0">
            <a:spAutoFit/>
          </a:bodyP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914437" rtl="0" eaLnBrk="1" fontAlgn="base" latinLnBrk="0" hangingPunct="1">
              <a:lnSpc>
                <a:spcPct val="100000"/>
              </a:lnSpc>
              <a:spcBef>
                <a:spcPct val="0"/>
              </a:spcBef>
              <a:spcAft>
                <a:spcPct val="0"/>
              </a:spcAft>
              <a:buClrTx/>
              <a:buSzTx/>
              <a:buFontTx/>
              <a:buNone/>
              <a:tabLst>
                <a:tab pos="1487158" algn="l"/>
              </a:tabLst>
              <a:defRPr/>
            </a:pPr>
            <a:r>
              <a:rPr kumimoji="0" lang="en-US" sz="1200" b="0" i="0" u="none" strike="noStrike" kern="1200" cap="none" spc="0" normalizeH="0" baseline="0" noProof="0">
                <a:ln w="3175">
                  <a:noFill/>
                </a:ln>
                <a:gradFill>
                  <a:gsLst>
                    <a:gs pos="46602">
                      <a:srgbClr val="000000"/>
                    </a:gs>
                    <a:gs pos="80000">
                      <a:srgbClr val="000000"/>
                    </a:gs>
                  </a:gsLst>
                  <a:path path="circle">
                    <a:fillToRect l="100000" t="100000"/>
                  </a:path>
                </a:gradFill>
                <a:effectLst/>
                <a:uLnTx/>
                <a:uFillTx/>
                <a:latin typeface="Segoe UI Variable Display Semib" pitchFamily="2" charset="0"/>
                <a:ea typeface="+mn-ea"/>
                <a:cs typeface="Segoe UI" pitchFamily="34" charset="0"/>
              </a:rPr>
              <a:t>Azure OpenAI</a:t>
            </a:r>
          </a:p>
        </p:txBody>
      </p:sp>
      <p:sp>
        <p:nvSpPr>
          <p:cNvPr id="15" name="Rectangle: Rounded Corners 14">
            <a:extLst>
              <a:ext uri="{FF2B5EF4-FFF2-40B4-BE49-F238E27FC236}">
                <a16:creationId xmlns:a16="http://schemas.microsoft.com/office/drawing/2014/main" id="{06D6B4D9-3DF5-E3D2-AC55-A5DFEC182665}"/>
              </a:ext>
              <a:ext uri="{C183D7F6-B498-43B3-948B-1728B52AA6E4}">
                <adec:decorative xmlns:adec="http://schemas.microsoft.com/office/drawing/2017/decorative" val="0"/>
              </a:ext>
            </a:extLst>
          </p:cNvPr>
          <p:cNvSpPr/>
          <p:nvPr/>
        </p:nvSpPr>
        <p:spPr bwMode="auto">
          <a:xfrm>
            <a:off x="2447859" y="3334297"/>
            <a:ext cx="1285898" cy="366903"/>
          </a:xfrm>
          <a:prstGeom prst="roundRect">
            <a:avLst>
              <a:gd name="adj" fmla="val 34256"/>
            </a:avLst>
          </a:prstGeom>
          <a:solidFill>
            <a:srgbClr val="8DC8E8"/>
          </a:solidFill>
        </p:spPr>
        <p:txBody>
          <a:bodyPr wrap="square" lIns="91440" tIns="45720" rIns="91440" bIns="64008" rtlCol="0" anchor="ctr" anchorCtr="0">
            <a:spAutoFit/>
          </a:bodyP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914437" rtl="0" eaLnBrk="1" fontAlgn="base" latinLnBrk="0" hangingPunct="1">
              <a:lnSpc>
                <a:spcPct val="100000"/>
              </a:lnSpc>
              <a:spcBef>
                <a:spcPct val="0"/>
              </a:spcBef>
              <a:spcAft>
                <a:spcPct val="0"/>
              </a:spcAft>
              <a:buClrTx/>
              <a:buSzTx/>
              <a:buFontTx/>
              <a:buNone/>
              <a:tabLst>
                <a:tab pos="1487158" algn="l"/>
              </a:tabLst>
              <a:defRPr/>
            </a:pPr>
            <a:r>
              <a:rPr kumimoji="0" lang="en-US" sz="1200" b="0" i="0" u="none" strike="noStrike" kern="1200" cap="none" spc="0" normalizeH="0" baseline="0" noProof="0">
                <a:ln w="3175">
                  <a:noFill/>
                </a:ln>
                <a:gradFill>
                  <a:gsLst>
                    <a:gs pos="46602">
                      <a:srgbClr val="000000"/>
                    </a:gs>
                    <a:gs pos="80000">
                      <a:srgbClr val="000000"/>
                    </a:gs>
                  </a:gsLst>
                  <a:path path="circle">
                    <a:fillToRect l="100000" t="100000"/>
                  </a:path>
                </a:gradFill>
                <a:effectLst/>
                <a:uLnTx/>
                <a:uFillTx/>
                <a:latin typeface="Segoe UI Variable Display Semib" pitchFamily="2" charset="0"/>
                <a:ea typeface="+mn-ea"/>
                <a:cs typeface="Segoe UI" pitchFamily="34" charset="0"/>
              </a:rPr>
              <a:t>AI Services</a:t>
            </a:r>
          </a:p>
        </p:txBody>
      </p:sp>
      <p:sp>
        <p:nvSpPr>
          <p:cNvPr id="16" name="Rectangle: Rounded Corners 15">
            <a:extLst>
              <a:ext uri="{FF2B5EF4-FFF2-40B4-BE49-F238E27FC236}">
                <a16:creationId xmlns:a16="http://schemas.microsoft.com/office/drawing/2014/main" id="{C0919458-0F19-25A9-DC6B-896681D417AD}"/>
              </a:ext>
              <a:ext uri="{C183D7F6-B498-43B3-948B-1728B52AA6E4}">
                <adec:decorative xmlns:adec="http://schemas.microsoft.com/office/drawing/2017/decorative" val="0"/>
              </a:ext>
            </a:extLst>
          </p:cNvPr>
          <p:cNvSpPr/>
          <p:nvPr/>
        </p:nvSpPr>
        <p:spPr bwMode="auto">
          <a:xfrm>
            <a:off x="2447859" y="3798462"/>
            <a:ext cx="1285898" cy="366903"/>
          </a:xfrm>
          <a:prstGeom prst="roundRect">
            <a:avLst>
              <a:gd name="adj" fmla="val 34256"/>
            </a:avLst>
          </a:prstGeom>
          <a:solidFill>
            <a:srgbClr val="8DC8E8"/>
          </a:solidFill>
        </p:spPr>
        <p:txBody>
          <a:bodyPr wrap="square" lIns="91440" tIns="45720" rIns="91440" bIns="64008" rtlCol="0" anchor="ctr" anchorCtr="0">
            <a:spAutoFit/>
          </a:bodyP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914437" rtl="0" eaLnBrk="1" fontAlgn="base" latinLnBrk="0" hangingPunct="1">
              <a:lnSpc>
                <a:spcPct val="100000"/>
              </a:lnSpc>
              <a:spcBef>
                <a:spcPct val="0"/>
              </a:spcBef>
              <a:spcAft>
                <a:spcPct val="0"/>
              </a:spcAft>
              <a:buClrTx/>
              <a:buSzTx/>
              <a:buFontTx/>
              <a:buNone/>
              <a:tabLst>
                <a:tab pos="1487158" algn="l"/>
              </a:tabLst>
              <a:defRPr/>
            </a:pPr>
            <a:r>
              <a:rPr kumimoji="0" lang="en-US" sz="1200" b="0" i="0" u="none" strike="noStrike" kern="1200" cap="none" spc="0" normalizeH="0" baseline="0" noProof="0">
                <a:ln w="3175">
                  <a:noFill/>
                </a:ln>
                <a:gradFill>
                  <a:gsLst>
                    <a:gs pos="46602">
                      <a:srgbClr val="000000"/>
                    </a:gs>
                    <a:gs pos="80000">
                      <a:srgbClr val="000000"/>
                    </a:gs>
                  </a:gsLst>
                  <a:path path="circle">
                    <a:fillToRect l="100000" t="100000"/>
                  </a:path>
                </a:gradFill>
                <a:effectLst/>
                <a:uLnTx/>
                <a:uFillTx/>
                <a:latin typeface="Segoe UI Variable Display Semib" pitchFamily="2" charset="0"/>
                <a:ea typeface="+mn-ea"/>
                <a:cs typeface="Segoe UI" pitchFamily="34" charset="0"/>
              </a:rPr>
              <a:t>AI Search</a:t>
            </a:r>
          </a:p>
        </p:txBody>
      </p:sp>
      <p:sp>
        <p:nvSpPr>
          <p:cNvPr id="17" name="Rectangle: Rounded Corners 16">
            <a:extLst>
              <a:ext uri="{FF2B5EF4-FFF2-40B4-BE49-F238E27FC236}">
                <a16:creationId xmlns:a16="http://schemas.microsoft.com/office/drawing/2014/main" id="{E12876C3-8F0D-4FC2-CD65-1D10505E5C7F}"/>
              </a:ext>
              <a:ext uri="{C183D7F6-B498-43B3-948B-1728B52AA6E4}">
                <adec:decorative xmlns:adec="http://schemas.microsoft.com/office/drawing/2017/decorative" val="0"/>
              </a:ext>
            </a:extLst>
          </p:cNvPr>
          <p:cNvSpPr/>
          <p:nvPr/>
        </p:nvSpPr>
        <p:spPr bwMode="auto">
          <a:xfrm>
            <a:off x="2447859" y="4271554"/>
            <a:ext cx="1285898" cy="366903"/>
          </a:xfrm>
          <a:prstGeom prst="roundRect">
            <a:avLst>
              <a:gd name="adj" fmla="val 34256"/>
            </a:avLst>
          </a:prstGeom>
          <a:solidFill>
            <a:srgbClr val="8DC8E8"/>
          </a:solidFill>
        </p:spPr>
        <p:txBody>
          <a:bodyPr wrap="square" lIns="91440" tIns="45720" rIns="91440" bIns="64008" rtlCol="0" anchor="ctr" anchorCtr="0">
            <a:spAutoFit/>
          </a:bodyP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914437" rtl="0" eaLnBrk="1" fontAlgn="base" latinLnBrk="0" hangingPunct="1">
              <a:lnSpc>
                <a:spcPct val="100000"/>
              </a:lnSpc>
              <a:spcBef>
                <a:spcPct val="0"/>
              </a:spcBef>
              <a:spcAft>
                <a:spcPct val="0"/>
              </a:spcAft>
              <a:buClrTx/>
              <a:buSzTx/>
              <a:buFontTx/>
              <a:buNone/>
              <a:tabLst>
                <a:tab pos="1487158" algn="l"/>
              </a:tabLst>
              <a:defRPr/>
            </a:pPr>
            <a:r>
              <a:rPr kumimoji="0" lang="en-US" sz="1200" b="0" i="0" u="none" strike="noStrike" kern="1200" cap="none" spc="0" normalizeH="0" baseline="0" noProof="0">
                <a:ln w="3175">
                  <a:noFill/>
                </a:ln>
                <a:gradFill>
                  <a:gsLst>
                    <a:gs pos="46602">
                      <a:srgbClr val="000000"/>
                    </a:gs>
                    <a:gs pos="80000">
                      <a:srgbClr val="000000"/>
                    </a:gs>
                  </a:gsLst>
                  <a:path path="circle">
                    <a:fillToRect l="100000" t="100000"/>
                  </a:path>
                </a:gradFill>
                <a:effectLst/>
                <a:uLnTx/>
                <a:uFillTx/>
                <a:latin typeface="Segoe UI Variable Display Semib" pitchFamily="2" charset="0"/>
                <a:ea typeface="+mn-ea"/>
                <a:cs typeface="Segoe UI" pitchFamily="34" charset="0"/>
              </a:rPr>
              <a:t>Storage</a:t>
            </a:r>
          </a:p>
        </p:txBody>
      </p:sp>
      <p:sp>
        <p:nvSpPr>
          <p:cNvPr id="19" name="Rectangle: Rounded Corners 18">
            <a:extLst>
              <a:ext uri="{FF2B5EF4-FFF2-40B4-BE49-F238E27FC236}">
                <a16:creationId xmlns:a16="http://schemas.microsoft.com/office/drawing/2014/main" id="{A452FCBF-49FA-702C-E795-56D6AFCC68B0}"/>
              </a:ext>
              <a:ext uri="{C183D7F6-B498-43B3-948B-1728B52AA6E4}">
                <adec:decorative xmlns:adec="http://schemas.microsoft.com/office/drawing/2017/decorative" val="0"/>
              </a:ext>
            </a:extLst>
          </p:cNvPr>
          <p:cNvSpPr/>
          <p:nvPr/>
        </p:nvSpPr>
        <p:spPr bwMode="auto">
          <a:xfrm>
            <a:off x="2447859" y="4740225"/>
            <a:ext cx="1285898" cy="366903"/>
          </a:xfrm>
          <a:prstGeom prst="roundRect">
            <a:avLst>
              <a:gd name="adj" fmla="val 34256"/>
            </a:avLst>
          </a:prstGeom>
          <a:solidFill>
            <a:srgbClr val="8DC8E8"/>
          </a:solidFill>
        </p:spPr>
        <p:txBody>
          <a:bodyPr wrap="square" lIns="91440" tIns="45720" rIns="91440" bIns="64008" rtlCol="0" anchor="ctr" anchorCtr="0">
            <a:spAutoFit/>
          </a:bodyP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914437" rtl="0" eaLnBrk="1" fontAlgn="base" latinLnBrk="0" hangingPunct="1">
              <a:lnSpc>
                <a:spcPct val="100000"/>
              </a:lnSpc>
              <a:spcBef>
                <a:spcPct val="0"/>
              </a:spcBef>
              <a:spcAft>
                <a:spcPct val="0"/>
              </a:spcAft>
              <a:buClrTx/>
              <a:buSzTx/>
              <a:buFontTx/>
              <a:buNone/>
              <a:tabLst>
                <a:tab pos="1487158" algn="l"/>
              </a:tabLst>
              <a:defRPr/>
            </a:pPr>
            <a:r>
              <a:rPr kumimoji="0" lang="en-US" sz="1200" b="0" i="0" u="none" strike="noStrike" kern="1200" cap="none" spc="0" normalizeH="0" baseline="0" noProof="0" err="1">
                <a:ln w="3175">
                  <a:noFill/>
                </a:ln>
                <a:gradFill>
                  <a:gsLst>
                    <a:gs pos="46602">
                      <a:srgbClr val="000000"/>
                    </a:gs>
                    <a:gs pos="80000">
                      <a:srgbClr val="000000"/>
                    </a:gs>
                  </a:gsLst>
                  <a:path path="circle">
                    <a:fillToRect l="100000" t="100000"/>
                  </a:path>
                </a:gradFill>
                <a:effectLst/>
                <a:uLnTx/>
                <a:uFillTx/>
                <a:latin typeface="Segoe UI Variable Display Semib" pitchFamily="2" charset="0"/>
                <a:ea typeface="+mn-ea"/>
                <a:cs typeface="Segoe UI" pitchFamily="34" charset="0"/>
              </a:rPr>
              <a:t>Keyvault</a:t>
            </a:r>
            <a:endParaRPr kumimoji="0" lang="en-US" sz="1200" b="0" i="0" u="none" strike="noStrike" kern="1200" cap="none" spc="0" normalizeH="0" baseline="0" noProof="0">
              <a:ln w="3175">
                <a:noFill/>
              </a:ln>
              <a:gradFill>
                <a:gsLst>
                  <a:gs pos="46602">
                    <a:srgbClr val="000000"/>
                  </a:gs>
                  <a:gs pos="80000">
                    <a:srgbClr val="000000"/>
                  </a:gs>
                </a:gsLst>
                <a:path path="circle">
                  <a:fillToRect l="100000" t="100000"/>
                </a:path>
              </a:gradFill>
              <a:effectLst/>
              <a:uLnTx/>
              <a:uFillTx/>
              <a:latin typeface="Segoe UI Variable Display Semib" pitchFamily="2" charset="0"/>
              <a:ea typeface="+mn-ea"/>
              <a:cs typeface="Segoe UI" pitchFamily="34" charset="0"/>
            </a:endParaRPr>
          </a:p>
        </p:txBody>
      </p:sp>
      <p:sp>
        <p:nvSpPr>
          <p:cNvPr id="20" name="TextBox 19">
            <a:extLst>
              <a:ext uri="{FF2B5EF4-FFF2-40B4-BE49-F238E27FC236}">
                <a16:creationId xmlns:a16="http://schemas.microsoft.com/office/drawing/2014/main" id="{267CCFF1-598B-B694-1344-1BD6C341676E}"/>
              </a:ext>
            </a:extLst>
          </p:cNvPr>
          <p:cNvSpPr txBox="1"/>
          <p:nvPr/>
        </p:nvSpPr>
        <p:spPr>
          <a:xfrm>
            <a:off x="716647" y="5688539"/>
            <a:ext cx="4960409" cy="369332"/>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Variable Display Semib"/>
                <a:ea typeface="+mn-ea"/>
                <a:cs typeface="+mn-cs"/>
              </a:rPr>
              <a:t>Many different resources and SDKs enabled scale, customization and enterprise controls but made setup and coding complicated</a:t>
            </a:r>
          </a:p>
        </p:txBody>
      </p:sp>
      <p:cxnSp>
        <p:nvCxnSpPr>
          <p:cNvPr id="21" name="Straight Arrow Connector 20">
            <a:extLst>
              <a:ext uri="{FF2B5EF4-FFF2-40B4-BE49-F238E27FC236}">
                <a16:creationId xmlns:a16="http://schemas.microsoft.com/office/drawing/2014/main" id="{548437FA-1D1C-1E22-EA0B-04700399AF92}"/>
              </a:ext>
              <a:ext uri="{C183D7F6-B498-43B3-948B-1728B52AA6E4}">
                <adec:decorative xmlns:adec="http://schemas.microsoft.com/office/drawing/2017/decorative" val="1"/>
              </a:ext>
            </a:extLst>
          </p:cNvPr>
          <p:cNvCxnSpPr>
            <a:cxnSpLocks/>
          </p:cNvCxnSpPr>
          <p:nvPr/>
        </p:nvCxnSpPr>
        <p:spPr>
          <a:xfrm flipV="1">
            <a:off x="1833264" y="2562410"/>
            <a:ext cx="617138" cy="1131706"/>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09146B7-A860-333C-D856-5791F5EEBFAF}"/>
              </a:ext>
              <a:ext uri="{C183D7F6-B498-43B3-948B-1728B52AA6E4}">
                <adec:decorative xmlns:adec="http://schemas.microsoft.com/office/drawing/2017/decorative" val="1"/>
              </a:ext>
            </a:extLst>
          </p:cNvPr>
          <p:cNvCxnSpPr>
            <a:cxnSpLocks/>
          </p:cNvCxnSpPr>
          <p:nvPr/>
        </p:nvCxnSpPr>
        <p:spPr>
          <a:xfrm flipV="1">
            <a:off x="1833264" y="3508594"/>
            <a:ext cx="617137" cy="185522"/>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F75ADFB-DA32-A9E2-79FB-A2B32FDDA29B}"/>
              </a:ext>
              <a:ext uri="{C183D7F6-B498-43B3-948B-1728B52AA6E4}">
                <adec:decorative xmlns:adec="http://schemas.microsoft.com/office/drawing/2017/decorative" val="1"/>
              </a:ext>
            </a:extLst>
          </p:cNvPr>
          <p:cNvCxnSpPr>
            <a:cxnSpLocks/>
          </p:cNvCxnSpPr>
          <p:nvPr/>
        </p:nvCxnSpPr>
        <p:spPr>
          <a:xfrm>
            <a:off x="1833264" y="3694116"/>
            <a:ext cx="617137" cy="28757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56B4508-FF3D-91FC-15B7-28D76829A3E2}"/>
              </a:ext>
              <a:ext uri="{C183D7F6-B498-43B3-948B-1728B52AA6E4}">
                <adec:decorative xmlns:adec="http://schemas.microsoft.com/office/drawing/2017/decorative" val="1"/>
              </a:ext>
            </a:extLst>
          </p:cNvPr>
          <p:cNvCxnSpPr>
            <a:cxnSpLocks/>
          </p:cNvCxnSpPr>
          <p:nvPr/>
        </p:nvCxnSpPr>
        <p:spPr>
          <a:xfrm>
            <a:off x="1833264" y="3694116"/>
            <a:ext cx="617137" cy="760662"/>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71F1580-BCA6-34C9-6078-F3E642E32E04}"/>
              </a:ext>
              <a:ext uri="{C183D7F6-B498-43B3-948B-1728B52AA6E4}">
                <adec:decorative xmlns:adec="http://schemas.microsoft.com/office/drawing/2017/decorative" val="1"/>
              </a:ext>
            </a:extLst>
          </p:cNvPr>
          <p:cNvCxnSpPr>
            <a:cxnSpLocks/>
          </p:cNvCxnSpPr>
          <p:nvPr/>
        </p:nvCxnSpPr>
        <p:spPr>
          <a:xfrm>
            <a:off x="1833264" y="3694116"/>
            <a:ext cx="617137" cy="1233752"/>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B04F318-84D9-3F78-87FE-94383BA743F6}"/>
              </a:ext>
              <a:ext uri="{C183D7F6-B498-43B3-948B-1728B52AA6E4}">
                <adec:decorative xmlns:adec="http://schemas.microsoft.com/office/drawing/2017/decorative" val="1"/>
              </a:ext>
            </a:extLst>
          </p:cNvPr>
          <p:cNvCxnSpPr>
            <a:cxnSpLocks/>
          </p:cNvCxnSpPr>
          <p:nvPr/>
        </p:nvCxnSpPr>
        <p:spPr>
          <a:xfrm flipH="1" flipV="1">
            <a:off x="3736300" y="2562410"/>
            <a:ext cx="576112" cy="1124604"/>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799ABDB1-1305-385B-878C-D272D06648EA}"/>
              </a:ext>
              <a:ext uri="{C183D7F6-B498-43B3-948B-1728B52AA6E4}">
                <adec:decorative xmlns:adec="http://schemas.microsoft.com/office/drawing/2017/decorative" val="1"/>
              </a:ext>
            </a:extLst>
          </p:cNvPr>
          <p:cNvCxnSpPr>
            <a:cxnSpLocks/>
          </p:cNvCxnSpPr>
          <p:nvPr/>
        </p:nvCxnSpPr>
        <p:spPr>
          <a:xfrm flipH="1" flipV="1">
            <a:off x="3736300" y="3508594"/>
            <a:ext cx="576112" cy="17842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D4CE372-1B38-2EA4-ED8C-6AE3C8FBA258}"/>
              </a:ext>
              <a:ext uri="{C183D7F6-B498-43B3-948B-1728B52AA6E4}">
                <adec:decorative xmlns:adec="http://schemas.microsoft.com/office/drawing/2017/decorative" val="1"/>
              </a:ext>
            </a:extLst>
          </p:cNvPr>
          <p:cNvCxnSpPr>
            <a:cxnSpLocks/>
          </p:cNvCxnSpPr>
          <p:nvPr/>
        </p:nvCxnSpPr>
        <p:spPr>
          <a:xfrm flipH="1">
            <a:off x="3736300" y="3687014"/>
            <a:ext cx="576112" cy="294672"/>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5F4890A1-9F06-A9A5-C175-54B5FD38DA0D}"/>
              </a:ext>
              <a:ext uri="{C183D7F6-B498-43B3-948B-1728B52AA6E4}">
                <adec:decorative xmlns:adec="http://schemas.microsoft.com/office/drawing/2017/decorative" val="1"/>
              </a:ext>
            </a:extLst>
          </p:cNvPr>
          <p:cNvCxnSpPr>
            <a:cxnSpLocks/>
          </p:cNvCxnSpPr>
          <p:nvPr/>
        </p:nvCxnSpPr>
        <p:spPr>
          <a:xfrm flipH="1">
            <a:off x="3736300" y="3687014"/>
            <a:ext cx="576112" cy="767764"/>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72D9BC8-E50C-D47E-F2B0-04CBBC56A80B}"/>
              </a:ext>
              <a:ext uri="{C183D7F6-B498-43B3-948B-1728B52AA6E4}">
                <adec:decorative xmlns:adec="http://schemas.microsoft.com/office/drawing/2017/decorative" val="1"/>
              </a:ext>
            </a:extLst>
          </p:cNvPr>
          <p:cNvCxnSpPr>
            <a:cxnSpLocks/>
          </p:cNvCxnSpPr>
          <p:nvPr/>
        </p:nvCxnSpPr>
        <p:spPr>
          <a:xfrm flipH="1">
            <a:off x="3736300" y="3687014"/>
            <a:ext cx="576112" cy="1240854"/>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304274DF-E45D-4C90-F43C-682FF7B23342}"/>
              </a:ext>
              <a:ext uri="{C183D7F6-B498-43B3-948B-1728B52AA6E4}">
                <adec:decorative xmlns:adec="http://schemas.microsoft.com/office/drawing/2017/decorative" val="1"/>
              </a:ext>
            </a:extLst>
          </p:cNvPr>
          <p:cNvCxnSpPr>
            <a:cxnSpLocks/>
          </p:cNvCxnSpPr>
          <p:nvPr/>
        </p:nvCxnSpPr>
        <p:spPr>
          <a:xfrm flipV="1">
            <a:off x="1833264" y="3035502"/>
            <a:ext cx="614595" cy="658614"/>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843DCC31-9703-F79D-1C0A-72DA271ECFD2}"/>
              </a:ext>
              <a:ext uri="{C183D7F6-B498-43B3-948B-1728B52AA6E4}">
                <adec:decorative xmlns:adec="http://schemas.microsoft.com/office/drawing/2017/decorative" val="1"/>
              </a:ext>
            </a:extLst>
          </p:cNvPr>
          <p:cNvCxnSpPr>
            <a:cxnSpLocks/>
          </p:cNvCxnSpPr>
          <p:nvPr/>
        </p:nvCxnSpPr>
        <p:spPr>
          <a:xfrm flipH="1" flipV="1">
            <a:off x="3733758" y="3035502"/>
            <a:ext cx="578654" cy="651512"/>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79FDBE5B-7DFE-A4C3-25B8-2B76F47EE265}"/>
              </a:ext>
            </a:extLst>
          </p:cNvPr>
          <p:cNvSpPr txBox="1"/>
          <p:nvPr/>
        </p:nvSpPr>
        <p:spPr>
          <a:xfrm>
            <a:off x="6859987" y="5704439"/>
            <a:ext cx="4960409" cy="369332"/>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Variable Display Semib" pitchFamily="2" charset="0"/>
                <a:ea typeface="+mn-ea"/>
                <a:cs typeface="+mn-cs"/>
              </a:rPr>
              <a:t>Simplified setup and coding, with ability to attach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Variable Display Semib"/>
                <a:ea typeface="+mn-ea"/>
                <a:cs typeface="+mn-cs"/>
              </a:rPr>
              <a:t>dedicated resources for enterprise scale and management</a:t>
            </a:r>
          </a:p>
        </p:txBody>
      </p:sp>
      <p:cxnSp>
        <p:nvCxnSpPr>
          <p:cNvPr id="43" name="Straight Arrow Connector 42">
            <a:extLst>
              <a:ext uri="{FF2B5EF4-FFF2-40B4-BE49-F238E27FC236}">
                <a16:creationId xmlns:a16="http://schemas.microsoft.com/office/drawing/2014/main" id="{6012A068-B0E4-45F1-440C-4D75D6DEC9FC}"/>
              </a:ext>
              <a:ext uri="{C183D7F6-B498-43B3-948B-1728B52AA6E4}">
                <adec:decorative xmlns:adec="http://schemas.microsoft.com/office/drawing/2017/decorative" val="1"/>
              </a:ext>
            </a:extLst>
          </p:cNvPr>
          <p:cNvCxnSpPr>
            <a:cxnSpLocks/>
          </p:cNvCxnSpPr>
          <p:nvPr/>
        </p:nvCxnSpPr>
        <p:spPr>
          <a:xfrm>
            <a:off x="8418807" y="2653274"/>
            <a:ext cx="663945"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125B4F76-0035-A01B-27CA-DF527979E258}"/>
              </a:ext>
              <a:ext uri="{C183D7F6-B498-43B3-948B-1728B52AA6E4}">
                <adec:decorative xmlns:adec="http://schemas.microsoft.com/office/drawing/2017/decorative" val="1"/>
              </a:ext>
            </a:extLst>
          </p:cNvPr>
          <p:cNvCxnSpPr>
            <a:cxnSpLocks/>
          </p:cNvCxnSpPr>
          <p:nvPr/>
        </p:nvCxnSpPr>
        <p:spPr>
          <a:xfrm>
            <a:off x="10069936" y="4181730"/>
            <a:ext cx="0" cy="400293"/>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9B2A689B-C1C6-D0C5-B500-C3BE32202951}"/>
              </a:ext>
            </a:extLst>
          </p:cNvPr>
          <p:cNvSpPr txBox="1"/>
          <p:nvPr/>
        </p:nvSpPr>
        <p:spPr>
          <a:xfrm>
            <a:off x="6726957" y="4854497"/>
            <a:ext cx="1301639" cy="338554"/>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Variable Display Semib" pitchFamily="2" charset="0"/>
                <a:ea typeface="+mn-ea"/>
                <a:cs typeface="+mn-cs"/>
              </a:rPr>
              <a:t>Option to attach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Variable Display Semib" pitchFamily="2" charset="0"/>
                <a:ea typeface="+mn-ea"/>
                <a:cs typeface="+mn-cs"/>
              </a:rPr>
              <a:t>dedicated resources</a:t>
            </a:r>
          </a:p>
        </p:txBody>
      </p:sp>
      <p:cxnSp>
        <p:nvCxnSpPr>
          <p:cNvPr id="46" name="Straight Arrow Connector 45">
            <a:extLst>
              <a:ext uri="{FF2B5EF4-FFF2-40B4-BE49-F238E27FC236}">
                <a16:creationId xmlns:a16="http://schemas.microsoft.com/office/drawing/2014/main" id="{1F408271-C1FD-1EA3-EF40-90F75BD4A1F2}"/>
              </a:ext>
              <a:ext uri="{C183D7F6-B498-43B3-948B-1728B52AA6E4}">
                <adec:decorative xmlns:adec="http://schemas.microsoft.com/office/drawing/2017/decorative" val="1"/>
              </a:ext>
            </a:extLst>
          </p:cNvPr>
          <p:cNvCxnSpPr>
            <a:cxnSpLocks/>
          </p:cNvCxnSpPr>
          <p:nvPr/>
        </p:nvCxnSpPr>
        <p:spPr>
          <a:xfrm>
            <a:off x="8418806" y="3119742"/>
            <a:ext cx="669029"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039BE43-C88B-FEA2-A322-87C9EFBCB8A0}"/>
              </a:ext>
              <a:ext uri="{C183D7F6-B498-43B3-948B-1728B52AA6E4}">
                <adec:decorative xmlns:adec="http://schemas.microsoft.com/office/drawing/2017/decorative" val="1"/>
              </a:ext>
            </a:extLst>
          </p:cNvPr>
          <p:cNvCxnSpPr>
            <a:cxnSpLocks/>
          </p:cNvCxnSpPr>
          <p:nvPr/>
        </p:nvCxnSpPr>
        <p:spPr>
          <a:xfrm>
            <a:off x="9048630" y="3350966"/>
            <a:ext cx="1956810" cy="0"/>
          </a:xfrm>
          <a:prstGeom prst="line">
            <a:avLst/>
          </a:prstGeom>
          <a:ln>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8" name="Rectangle: Rounded Corners 47">
            <a:extLst>
              <a:ext uri="{FF2B5EF4-FFF2-40B4-BE49-F238E27FC236}">
                <a16:creationId xmlns:a16="http://schemas.microsoft.com/office/drawing/2014/main" id="{174368AF-A2EF-AA05-2634-F486B01BC853}"/>
              </a:ext>
              <a:ext uri="{C183D7F6-B498-43B3-948B-1728B52AA6E4}">
                <adec:decorative xmlns:adec="http://schemas.microsoft.com/office/drawing/2017/decorative" val="0"/>
              </a:ext>
            </a:extLst>
          </p:cNvPr>
          <p:cNvSpPr/>
          <p:nvPr/>
        </p:nvSpPr>
        <p:spPr bwMode="auto">
          <a:xfrm>
            <a:off x="791569" y="3505134"/>
            <a:ext cx="1028045" cy="366903"/>
          </a:xfrm>
          <a:prstGeom prst="roundRect">
            <a:avLst>
              <a:gd name="adj" fmla="val 34256"/>
            </a:avLst>
          </a:prstGeom>
          <a:solidFill>
            <a:srgbClr val="8DC8E8"/>
          </a:solidFill>
        </p:spPr>
        <p:txBody>
          <a:bodyPr wrap="square" lIns="91440" tIns="45720" rIns="91440" bIns="64008" rtlCol="0" anchor="ctr" anchorCtr="0">
            <a:spAutoFit/>
          </a:bodyP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914437" rtl="0" eaLnBrk="1" fontAlgn="base" latinLnBrk="0" hangingPunct="1">
              <a:lnSpc>
                <a:spcPct val="100000"/>
              </a:lnSpc>
              <a:spcBef>
                <a:spcPct val="0"/>
              </a:spcBef>
              <a:spcAft>
                <a:spcPct val="0"/>
              </a:spcAft>
              <a:buClrTx/>
              <a:buSzTx/>
              <a:buFontTx/>
              <a:buNone/>
              <a:tabLst>
                <a:tab pos="1487158" algn="l"/>
              </a:tabLst>
              <a:defRPr/>
            </a:pPr>
            <a:r>
              <a:rPr kumimoji="0" lang="en-US" sz="1200" b="0" i="0" u="none" strike="noStrike" kern="1200" cap="none" spc="0" normalizeH="0" baseline="0" noProof="0">
                <a:ln w="3175">
                  <a:noFill/>
                </a:ln>
                <a:gradFill>
                  <a:gsLst>
                    <a:gs pos="46602">
                      <a:srgbClr val="000000"/>
                    </a:gs>
                    <a:gs pos="80000">
                      <a:srgbClr val="000000"/>
                    </a:gs>
                  </a:gsLst>
                  <a:path path="circle">
                    <a:fillToRect l="100000" t="100000"/>
                  </a:path>
                </a:gradFill>
                <a:effectLst/>
                <a:uLnTx/>
                <a:uFillTx/>
                <a:latin typeface="Segoe UI Variable Display Semib" pitchFamily="2" charset="0"/>
                <a:ea typeface="+mn-ea"/>
                <a:cs typeface="Segoe UI" pitchFamily="34" charset="0"/>
              </a:rPr>
              <a:t>Hub</a:t>
            </a:r>
          </a:p>
        </p:txBody>
      </p:sp>
      <p:sp>
        <p:nvSpPr>
          <p:cNvPr id="49" name="Rectangle: Rounded Corners 12">
            <a:extLst>
              <a:ext uri="{FF2B5EF4-FFF2-40B4-BE49-F238E27FC236}">
                <a16:creationId xmlns:a16="http://schemas.microsoft.com/office/drawing/2014/main" id="{D4B9025C-F9E8-1700-B893-7DFE68B86BDA}"/>
              </a:ext>
              <a:ext uri="{C183D7F6-B498-43B3-948B-1728B52AA6E4}">
                <adec:decorative xmlns:adec="http://schemas.microsoft.com/office/drawing/2017/decorative" val="0"/>
              </a:ext>
            </a:extLst>
          </p:cNvPr>
          <p:cNvSpPr txBox="1">
            <a:spLocks/>
          </p:cNvSpPr>
          <p:nvPr/>
        </p:nvSpPr>
        <p:spPr bwMode="auto">
          <a:xfrm>
            <a:off x="4341528" y="3510300"/>
            <a:ext cx="1254240" cy="381800"/>
          </a:xfrm>
          <a:prstGeom prst="roundRect">
            <a:avLst>
              <a:gd name="adj" fmla="val 31494"/>
            </a:avLst>
          </a:prstGeom>
          <a:solidFill>
            <a:srgbClr val="2A446F"/>
          </a:solidFill>
          <a:ln w="63897" cap="flat">
            <a:noFill/>
            <a:prstDash val="solid"/>
            <a:miter/>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14400" fontAlgn="base">
              <a:lnSpc>
                <a:spcPct val="100000"/>
              </a:lnSpc>
              <a:spcBef>
                <a:spcPct val="0"/>
              </a:spcBef>
              <a:spcAft>
                <a:spcPct val="0"/>
              </a:spcAft>
              <a:buClrTx/>
              <a:buSzTx/>
              <a:buFontTx/>
              <a:buNone/>
              <a:tabLst/>
              <a:defRPr kumimoji="0" sz="1400" b="1" i="0" u="none" strike="noStrike" cap="none" spc="0" normalizeH="0" baseline="0">
                <a:ln w="3175">
                  <a:noFill/>
                </a:ln>
                <a:solidFill>
                  <a:schemeClr val="bg1"/>
                </a:solidFill>
                <a:effectLst/>
                <a:uLnTx/>
                <a:uFillTx/>
                <a:latin typeface="Segoe UI Variable Display Semibold"/>
                <a:cs typeface="Segoe UI"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w="3175">
                  <a:noFill/>
                </a:ln>
                <a:solidFill>
                  <a:srgbClr val="FFFFFF"/>
                </a:solidFill>
                <a:effectLst/>
                <a:uLnTx/>
                <a:uFillTx/>
                <a:latin typeface="Segoe UI Variable Display Semib" pitchFamily="2" charset="0"/>
                <a:ea typeface="+mn-ea"/>
                <a:cs typeface="Segoe UI" pitchFamily="34" charset="0"/>
              </a:rPr>
              <a:t>Various SDKs</a:t>
            </a:r>
          </a:p>
        </p:txBody>
      </p:sp>
      <p:sp>
        <p:nvSpPr>
          <p:cNvPr id="50" name="Rectangle: Rounded Corners 12">
            <a:extLst>
              <a:ext uri="{FF2B5EF4-FFF2-40B4-BE49-F238E27FC236}">
                <a16:creationId xmlns:a16="http://schemas.microsoft.com/office/drawing/2014/main" id="{E00BF4F3-CD11-F9CE-950D-2A0BFBF9D0B7}"/>
              </a:ext>
              <a:ext uri="{C183D7F6-B498-43B3-948B-1728B52AA6E4}">
                <adec:decorative xmlns:adec="http://schemas.microsoft.com/office/drawing/2017/decorative" val="0"/>
              </a:ext>
            </a:extLst>
          </p:cNvPr>
          <p:cNvSpPr txBox="1">
            <a:spLocks/>
          </p:cNvSpPr>
          <p:nvPr/>
        </p:nvSpPr>
        <p:spPr bwMode="auto">
          <a:xfrm>
            <a:off x="6875951" y="2462374"/>
            <a:ext cx="1595726" cy="381800"/>
          </a:xfrm>
          <a:prstGeom prst="roundRect">
            <a:avLst>
              <a:gd name="adj" fmla="val 31494"/>
            </a:avLst>
          </a:prstGeom>
          <a:solidFill>
            <a:srgbClr val="2A446F"/>
          </a:solidFill>
          <a:ln w="63897" cap="flat">
            <a:noFill/>
            <a:prstDash val="solid"/>
            <a:miter/>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14400" fontAlgn="base">
              <a:lnSpc>
                <a:spcPct val="100000"/>
              </a:lnSpc>
              <a:spcBef>
                <a:spcPct val="0"/>
              </a:spcBef>
              <a:spcAft>
                <a:spcPct val="0"/>
              </a:spcAft>
              <a:buClrTx/>
              <a:buSzTx/>
              <a:buFontTx/>
              <a:buNone/>
              <a:tabLst/>
              <a:defRPr kumimoji="0" sz="1400" b="1" i="0" u="none" strike="noStrike" cap="none" spc="0" normalizeH="0" baseline="0">
                <a:ln w="3175">
                  <a:noFill/>
                </a:ln>
                <a:solidFill>
                  <a:schemeClr val="bg1"/>
                </a:solidFill>
                <a:effectLst/>
                <a:uLnTx/>
                <a:uFillTx/>
                <a:latin typeface="Segoe UI Variable Display Semibold"/>
                <a:cs typeface="Segoe UI"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w="3175">
                  <a:noFill/>
                </a:ln>
                <a:solidFill>
                  <a:srgbClr val="FFFFFF"/>
                </a:solidFill>
                <a:effectLst/>
                <a:uLnTx/>
                <a:uFillTx/>
                <a:latin typeface="Segoe UI Variable Display Semib" pitchFamily="2" charset="0"/>
                <a:ea typeface="+mn-ea"/>
                <a:cs typeface="Segoe UI" pitchFamily="34" charset="0"/>
              </a:rPr>
              <a:t>Foundry SDK</a:t>
            </a:r>
          </a:p>
        </p:txBody>
      </p:sp>
      <p:sp>
        <p:nvSpPr>
          <p:cNvPr id="51" name="Rectangle: Rounded Corners 12">
            <a:extLst>
              <a:ext uri="{FF2B5EF4-FFF2-40B4-BE49-F238E27FC236}">
                <a16:creationId xmlns:a16="http://schemas.microsoft.com/office/drawing/2014/main" id="{FFF37ABA-4BA9-C858-12F9-1E76C5EC539F}"/>
              </a:ext>
              <a:ext uri="{C183D7F6-B498-43B3-948B-1728B52AA6E4}">
                <adec:decorative xmlns:adec="http://schemas.microsoft.com/office/drawing/2017/decorative" val="0"/>
              </a:ext>
            </a:extLst>
          </p:cNvPr>
          <p:cNvSpPr txBox="1">
            <a:spLocks/>
          </p:cNvSpPr>
          <p:nvPr/>
        </p:nvSpPr>
        <p:spPr bwMode="auto">
          <a:xfrm>
            <a:off x="6875951" y="2940247"/>
            <a:ext cx="1595726" cy="381800"/>
          </a:xfrm>
          <a:prstGeom prst="roundRect">
            <a:avLst>
              <a:gd name="adj" fmla="val 31494"/>
            </a:avLst>
          </a:prstGeom>
          <a:solidFill>
            <a:srgbClr val="2A446F"/>
          </a:solidFill>
          <a:ln w="63897" cap="flat">
            <a:noFill/>
            <a:prstDash val="solid"/>
            <a:miter/>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14400" fontAlgn="base">
              <a:lnSpc>
                <a:spcPct val="100000"/>
              </a:lnSpc>
              <a:spcBef>
                <a:spcPct val="0"/>
              </a:spcBef>
              <a:spcAft>
                <a:spcPct val="0"/>
              </a:spcAft>
              <a:buClrTx/>
              <a:buSzTx/>
              <a:buFontTx/>
              <a:buNone/>
              <a:tabLst/>
              <a:defRPr kumimoji="0" sz="1400" b="1" i="0" u="none" strike="noStrike" cap="none" spc="0" normalizeH="0" baseline="0">
                <a:ln w="3175">
                  <a:noFill/>
                </a:ln>
                <a:solidFill>
                  <a:schemeClr val="bg1"/>
                </a:solidFill>
                <a:effectLst/>
                <a:uLnTx/>
                <a:uFillTx/>
                <a:latin typeface="Segoe UI Variable Display Semibold"/>
                <a:cs typeface="Segoe UI"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w="3175">
                  <a:noFill/>
                </a:ln>
                <a:solidFill>
                  <a:srgbClr val="FFFFFF"/>
                </a:solidFill>
                <a:effectLst/>
                <a:uLnTx/>
                <a:uFillTx/>
                <a:latin typeface="Segoe UI Variable Display Semib" pitchFamily="2" charset="0"/>
                <a:ea typeface="+mn-ea"/>
                <a:cs typeface="Segoe UI" pitchFamily="34" charset="0"/>
              </a:rPr>
              <a:t>Azure OpenAI SDK</a:t>
            </a:r>
          </a:p>
        </p:txBody>
      </p:sp>
      <p:sp>
        <p:nvSpPr>
          <p:cNvPr id="52" name="Rectangle: Rounded Corners 12">
            <a:extLst>
              <a:ext uri="{FF2B5EF4-FFF2-40B4-BE49-F238E27FC236}">
                <a16:creationId xmlns:a16="http://schemas.microsoft.com/office/drawing/2014/main" id="{AD8C9441-B89B-9F07-1CFD-B43C7C255259}"/>
              </a:ext>
              <a:ext uri="{C183D7F6-B498-43B3-948B-1728B52AA6E4}">
                <adec:decorative xmlns:adec="http://schemas.microsoft.com/office/drawing/2017/decorative" val="0"/>
              </a:ext>
            </a:extLst>
          </p:cNvPr>
          <p:cNvSpPr txBox="1">
            <a:spLocks/>
          </p:cNvSpPr>
          <p:nvPr/>
        </p:nvSpPr>
        <p:spPr bwMode="auto">
          <a:xfrm>
            <a:off x="8146931" y="4629489"/>
            <a:ext cx="1056222" cy="335775"/>
          </a:xfrm>
          <a:prstGeom prst="roundRect">
            <a:avLst>
              <a:gd name="adj" fmla="val 23327"/>
            </a:avLst>
          </a:prstGeom>
          <a:solidFill>
            <a:schemeClr val="bg1">
              <a:alpha val="80000"/>
            </a:schemeClr>
          </a:solidFill>
          <a:ln w="12700" cap="flat">
            <a:solidFill>
              <a:schemeClr val="bg1">
                <a:lumMod val="75000"/>
              </a:schemeClr>
            </a:solidFill>
            <a:prstDash val="solid"/>
            <a:miter/>
          </a:ln>
          <a:effectLst/>
        </p:spPr>
        <p:txBody>
          <a:bodyPr rot="0" spcFirstLastPara="0" vertOverflow="overflow" horzOverflow="overflow" vert="horz" wrap="square" lIns="0" tIns="0" rIns="0" bIns="18288"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1300" b="0" i="0" u="none" strike="noStrike" cap="none" spc="0" normalizeH="0" baseline="0">
                <a:ln w="3175">
                  <a:noFill/>
                </a:ln>
                <a:gradFill>
                  <a:gsLst>
                    <a:gs pos="53147">
                      <a:srgbClr val="FFFFFF"/>
                    </a:gs>
                    <a:gs pos="28000">
                      <a:srgbClr val="FFFFFF"/>
                    </a:gs>
                  </a:gsLst>
                  <a:path path="circle">
                    <a:fillToRect l="100000" b="100000"/>
                  </a:path>
                </a:gradFill>
                <a:effectLst/>
                <a:uLnTx/>
                <a:uFillTx/>
                <a:latin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3175">
                  <a:noFill/>
                </a:ln>
                <a:solidFill>
                  <a:srgbClr val="000000"/>
                </a:solidFill>
                <a:effectLst/>
                <a:uLnTx/>
                <a:uFillTx/>
                <a:latin typeface="Segoe UI Variable Display Semib" pitchFamily="2" charset="0"/>
                <a:ea typeface="+mn-ea"/>
                <a:cs typeface="Segoe UI" panose="020B0502040204020203" pitchFamily="34" charset="0"/>
              </a:rPr>
              <a:t>AI Foundry</a:t>
            </a:r>
          </a:p>
        </p:txBody>
      </p:sp>
      <p:sp>
        <p:nvSpPr>
          <p:cNvPr id="53" name="Rectangle: Rounded Corners 12">
            <a:extLst>
              <a:ext uri="{FF2B5EF4-FFF2-40B4-BE49-F238E27FC236}">
                <a16:creationId xmlns:a16="http://schemas.microsoft.com/office/drawing/2014/main" id="{E972F6A4-BA64-4CFB-D58E-DD1B295C6EC0}"/>
              </a:ext>
              <a:ext uri="{C183D7F6-B498-43B3-948B-1728B52AA6E4}">
                <adec:decorative xmlns:adec="http://schemas.microsoft.com/office/drawing/2017/decorative" val="0"/>
              </a:ext>
            </a:extLst>
          </p:cNvPr>
          <p:cNvSpPr txBox="1">
            <a:spLocks/>
          </p:cNvSpPr>
          <p:nvPr/>
        </p:nvSpPr>
        <p:spPr bwMode="auto">
          <a:xfrm>
            <a:off x="9221354" y="4629489"/>
            <a:ext cx="1174553" cy="335775"/>
          </a:xfrm>
          <a:prstGeom prst="roundRect">
            <a:avLst>
              <a:gd name="adj" fmla="val 23327"/>
            </a:avLst>
          </a:prstGeom>
          <a:solidFill>
            <a:schemeClr val="bg1">
              <a:alpha val="80000"/>
            </a:schemeClr>
          </a:solidFill>
          <a:ln w="12700" cap="flat">
            <a:solidFill>
              <a:schemeClr val="bg1">
                <a:lumMod val="75000"/>
              </a:schemeClr>
            </a:solidFill>
            <a:prstDash val="solid"/>
            <a:miter/>
          </a:ln>
          <a:effectLst/>
        </p:spPr>
        <p:txBody>
          <a:bodyPr rot="0" spcFirstLastPara="0" vertOverflow="overflow" horzOverflow="overflow" vert="horz" wrap="square" lIns="0" tIns="0" rIns="0" bIns="18288"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1300" b="0" i="0" u="none" strike="noStrike" cap="none" spc="0" normalizeH="0" baseline="0">
                <a:ln w="3175">
                  <a:noFill/>
                </a:ln>
                <a:gradFill>
                  <a:gsLst>
                    <a:gs pos="53147">
                      <a:srgbClr val="FFFFFF"/>
                    </a:gs>
                    <a:gs pos="28000">
                      <a:srgbClr val="FFFFFF"/>
                    </a:gs>
                  </a:gsLst>
                  <a:path path="circle">
                    <a:fillToRect l="100000" b="100000"/>
                  </a:path>
                </a:gradFill>
                <a:effectLst/>
                <a:uLnTx/>
                <a:uFillTx/>
                <a:latin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3175">
                  <a:noFill/>
                </a:ln>
                <a:solidFill>
                  <a:srgbClr val="000000"/>
                </a:solidFill>
                <a:effectLst/>
                <a:uLnTx/>
                <a:uFillTx/>
                <a:latin typeface="Segoe UI Variable Display Semib" pitchFamily="2" charset="0"/>
                <a:ea typeface="+mn-ea"/>
                <a:cs typeface="Segoe UI" panose="020B0502040204020203" pitchFamily="34" charset="0"/>
              </a:rPr>
              <a:t>Azure OpenAI</a:t>
            </a:r>
          </a:p>
        </p:txBody>
      </p:sp>
      <p:sp>
        <p:nvSpPr>
          <p:cNvPr id="54" name="Rectangle: Rounded Corners 12">
            <a:extLst>
              <a:ext uri="{FF2B5EF4-FFF2-40B4-BE49-F238E27FC236}">
                <a16:creationId xmlns:a16="http://schemas.microsoft.com/office/drawing/2014/main" id="{8639956A-2FEE-A4A3-C0BD-7B3557ED0D88}"/>
              </a:ext>
              <a:ext uri="{C183D7F6-B498-43B3-948B-1728B52AA6E4}">
                <adec:decorative xmlns:adec="http://schemas.microsoft.com/office/drawing/2017/decorative" val="0"/>
              </a:ext>
            </a:extLst>
          </p:cNvPr>
          <p:cNvSpPr txBox="1">
            <a:spLocks/>
          </p:cNvSpPr>
          <p:nvPr/>
        </p:nvSpPr>
        <p:spPr bwMode="auto">
          <a:xfrm>
            <a:off x="10414108" y="4629489"/>
            <a:ext cx="975133" cy="335775"/>
          </a:xfrm>
          <a:prstGeom prst="roundRect">
            <a:avLst>
              <a:gd name="adj" fmla="val 23327"/>
            </a:avLst>
          </a:prstGeom>
          <a:solidFill>
            <a:schemeClr val="bg1">
              <a:alpha val="80000"/>
            </a:schemeClr>
          </a:solidFill>
          <a:ln w="12700" cap="flat">
            <a:solidFill>
              <a:schemeClr val="bg1">
                <a:lumMod val="75000"/>
              </a:schemeClr>
            </a:solidFill>
            <a:prstDash val="solid"/>
            <a:miter/>
          </a:ln>
          <a:effectLst/>
        </p:spPr>
        <p:txBody>
          <a:bodyPr rot="0" spcFirstLastPara="0" vertOverflow="overflow" horzOverflow="overflow" vert="horz" wrap="square" lIns="0" tIns="0" rIns="0" bIns="18288"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1300" b="0" i="0" u="none" strike="noStrike" cap="none" spc="0" normalizeH="0" baseline="0">
                <a:ln w="3175">
                  <a:noFill/>
                </a:ln>
                <a:gradFill>
                  <a:gsLst>
                    <a:gs pos="53147">
                      <a:srgbClr val="FFFFFF"/>
                    </a:gs>
                    <a:gs pos="28000">
                      <a:srgbClr val="FFFFFF"/>
                    </a:gs>
                  </a:gsLst>
                  <a:path path="circle">
                    <a:fillToRect l="100000" b="100000"/>
                  </a:path>
                </a:gradFill>
                <a:effectLst/>
                <a:uLnTx/>
                <a:uFillTx/>
                <a:latin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3175">
                  <a:noFill/>
                </a:ln>
                <a:solidFill>
                  <a:srgbClr val="000000"/>
                </a:solidFill>
                <a:effectLst/>
                <a:uLnTx/>
                <a:uFillTx/>
                <a:latin typeface="Segoe UI Variable Display Semib" pitchFamily="2" charset="0"/>
                <a:ea typeface="+mn-ea"/>
                <a:cs typeface="Segoe UI" panose="020B0502040204020203" pitchFamily="34" charset="0"/>
              </a:rPr>
              <a:t>AI Search</a:t>
            </a:r>
          </a:p>
        </p:txBody>
      </p:sp>
      <p:sp>
        <p:nvSpPr>
          <p:cNvPr id="55" name="Rectangle: Rounded Corners 12">
            <a:extLst>
              <a:ext uri="{FF2B5EF4-FFF2-40B4-BE49-F238E27FC236}">
                <a16:creationId xmlns:a16="http://schemas.microsoft.com/office/drawing/2014/main" id="{9E4AA9B7-B152-A0F6-087F-926A2422A52E}"/>
              </a:ext>
              <a:ext uri="{C183D7F6-B498-43B3-948B-1728B52AA6E4}">
                <adec:decorative xmlns:adec="http://schemas.microsoft.com/office/drawing/2017/decorative" val="0"/>
              </a:ext>
            </a:extLst>
          </p:cNvPr>
          <p:cNvSpPr txBox="1">
            <a:spLocks/>
          </p:cNvSpPr>
          <p:nvPr/>
        </p:nvSpPr>
        <p:spPr bwMode="auto">
          <a:xfrm>
            <a:off x="8146931" y="5005679"/>
            <a:ext cx="806138" cy="335775"/>
          </a:xfrm>
          <a:prstGeom prst="roundRect">
            <a:avLst>
              <a:gd name="adj" fmla="val 23327"/>
            </a:avLst>
          </a:prstGeom>
          <a:solidFill>
            <a:schemeClr val="bg1">
              <a:alpha val="80000"/>
            </a:schemeClr>
          </a:solidFill>
          <a:ln w="12700" cap="flat">
            <a:solidFill>
              <a:schemeClr val="bg1">
                <a:lumMod val="75000"/>
              </a:schemeClr>
            </a:solidFill>
            <a:prstDash val="solid"/>
            <a:miter/>
          </a:ln>
          <a:effectLst/>
        </p:spPr>
        <p:txBody>
          <a:bodyPr rot="0" spcFirstLastPara="0" vertOverflow="overflow" horzOverflow="overflow" vert="horz" wrap="square" lIns="0" tIns="0" rIns="0" bIns="18288"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1300" b="0" i="0" u="none" strike="noStrike" cap="none" spc="0" normalizeH="0" baseline="0">
                <a:ln w="3175">
                  <a:noFill/>
                </a:ln>
                <a:gradFill>
                  <a:gsLst>
                    <a:gs pos="53147">
                      <a:srgbClr val="FFFFFF"/>
                    </a:gs>
                    <a:gs pos="28000">
                      <a:srgbClr val="FFFFFF"/>
                    </a:gs>
                  </a:gsLst>
                  <a:path path="circle">
                    <a:fillToRect l="100000" b="100000"/>
                  </a:path>
                </a:gradFill>
                <a:effectLst/>
                <a:uLnTx/>
                <a:uFillTx/>
                <a:latin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3175">
                  <a:noFill/>
                </a:ln>
                <a:solidFill>
                  <a:srgbClr val="000000"/>
                </a:solidFill>
                <a:effectLst/>
                <a:uLnTx/>
                <a:uFillTx/>
                <a:latin typeface="Segoe UI Variable Display Semib" pitchFamily="2" charset="0"/>
                <a:ea typeface="+mn-ea"/>
                <a:cs typeface="Segoe UI" panose="020B0502040204020203" pitchFamily="34" charset="0"/>
              </a:rPr>
              <a:t>Storage</a:t>
            </a:r>
          </a:p>
        </p:txBody>
      </p:sp>
      <p:sp>
        <p:nvSpPr>
          <p:cNvPr id="56" name="Rectangle: Rounded Corners 12">
            <a:extLst>
              <a:ext uri="{FF2B5EF4-FFF2-40B4-BE49-F238E27FC236}">
                <a16:creationId xmlns:a16="http://schemas.microsoft.com/office/drawing/2014/main" id="{8A6C348F-029F-A41D-9861-1ED311DB7ECE}"/>
              </a:ext>
              <a:ext uri="{C183D7F6-B498-43B3-948B-1728B52AA6E4}">
                <adec:decorative xmlns:adec="http://schemas.microsoft.com/office/drawing/2017/decorative" val="0"/>
              </a:ext>
            </a:extLst>
          </p:cNvPr>
          <p:cNvSpPr txBox="1">
            <a:spLocks/>
          </p:cNvSpPr>
          <p:nvPr/>
        </p:nvSpPr>
        <p:spPr bwMode="auto">
          <a:xfrm>
            <a:off x="8975262" y="5005679"/>
            <a:ext cx="806138" cy="335775"/>
          </a:xfrm>
          <a:prstGeom prst="roundRect">
            <a:avLst>
              <a:gd name="adj" fmla="val 23327"/>
            </a:avLst>
          </a:prstGeom>
          <a:solidFill>
            <a:schemeClr val="bg1">
              <a:alpha val="80000"/>
            </a:schemeClr>
          </a:solidFill>
          <a:ln w="12700" cap="flat">
            <a:solidFill>
              <a:schemeClr val="bg1">
                <a:lumMod val="75000"/>
              </a:schemeClr>
            </a:solidFill>
            <a:prstDash val="solid"/>
            <a:miter/>
          </a:ln>
          <a:effectLst/>
        </p:spPr>
        <p:txBody>
          <a:bodyPr rot="0" spcFirstLastPara="0" vertOverflow="overflow" horzOverflow="overflow" vert="horz" wrap="square" lIns="0" tIns="0" rIns="0" bIns="18288"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1300" b="0" i="0" u="none" strike="noStrike" cap="none" spc="0" normalizeH="0" baseline="0">
                <a:ln w="3175">
                  <a:noFill/>
                </a:ln>
                <a:gradFill>
                  <a:gsLst>
                    <a:gs pos="53147">
                      <a:srgbClr val="FFFFFF"/>
                    </a:gs>
                    <a:gs pos="28000">
                      <a:srgbClr val="FFFFFF"/>
                    </a:gs>
                  </a:gsLst>
                  <a:path path="circle">
                    <a:fillToRect l="100000" b="100000"/>
                  </a:path>
                </a:gradFill>
                <a:effectLst/>
                <a:uLnTx/>
                <a:uFillTx/>
                <a:latin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3175">
                  <a:noFill/>
                </a:ln>
                <a:solidFill>
                  <a:srgbClr val="000000"/>
                </a:solidFill>
                <a:effectLst/>
                <a:uLnTx/>
                <a:uFillTx/>
                <a:latin typeface="Segoe UI Variable Display Semib" pitchFamily="2" charset="0"/>
                <a:ea typeface="+mn-ea"/>
                <a:cs typeface="Segoe UI" panose="020B0502040204020203" pitchFamily="34" charset="0"/>
              </a:rPr>
              <a:t>Fabric</a:t>
            </a:r>
          </a:p>
        </p:txBody>
      </p:sp>
      <p:sp>
        <p:nvSpPr>
          <p:cNvPr id="57" name="Rectangle: Rounded Corners 12">
            <a:extLst>
              <a:ext uri="{FF2B5EF4-FFF2-40B4-BE49-F238E27FC236}">
                <a16:creationId xmlns:a16="http://schemas.microsoft.com/office/drawing/2014/main" id="{52875E55-96E3-AF0B-9FCC-2020F04BF5AD}"/>
              </a:ext>
              <a:ext uri="{C183D7F6-B498-43B3-948B-1728B52AA6E4}">
                <adec:decorative xmlns:adec="http://schemas.microsoft.com/office/drawing/2017/decorative" val="0"/>
              </a:ext>
            </a:extLst>
          </p:cNvPr>
          <p:cNvSpPr txBox="1">
            <a:spLocks/>
          </p:cNvSpPr>
          <p:nvPr/>
        </p:nvSpPr>
        <p:spPr bwMode="auto">
          <a:xfrm>
            <a:off x="9803593" y="5005679"/>
            <a:ext cx="1143169" cy="335775"/>
          </a:xfrm>
          <a:prstGeom prst="roundRect">
            <a:avLst>
              <a:gd name="adj" fmla="val 23327"/>
            </a:avLst>
          </a:prstGeom>
          <a:solidFill>
            <a:schemeClr val="bg1">
              <a:alpha val="80000"/>
            </a:schemeClr>
          </a:solidFill>
          <a:ln w="12700" cap="flat">
            <a:solidFill>
              <a:schemeClr val="bg1">
                <a:lumMod val="75000"/>
              </a:schemeClr>
            </a:solidFill>
            <a:prstDash val="solid"/>
            <a:miter/>
          </a:ln>
          <a:effectLst/>
        </p:spPr>
        <p:txBody>
          <a:bodyPr rot="0" spcFirstLastPara="0" vertOverflow="overflow" horzOverflow="overflow" vert="horz" wrap="square" lIns="0" tIns="0" rIns="0" bIns="18288"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1300" b="0" i="0" u="none" strike="noStrike" cap="none" spc="0" normalizeH="0" baseline="0">
                <a:ln w="3175">
                  <a:noFill/>
                </a:ln>
                <a:gradFill>
                  <a:gsLst>
                    <a:gs pos="53147">
                      <a:srgbClr val="FFFFFF"/>
                    </a:gs>
                    <a:gs pos="28000">
                      <a:srgbClr val="FFFFFF"/>
                    </a:gs>
                  </a:gsLst>
                  <a:path path="circle">
                    <a:fillToRect l="100000" b="100000"/>
                  </a:path>
                </a:gradFill>
                <a:effectLst/>
                <a:uLnTx/>
                <a:uFillTx/>
                <a:latin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3175">
                  <a:noFill/>
                </a:ln>
                <a:solidFill>
                  <a:srgbClr val="000000"/>
                </a:solidFill>
                <a:effectLst/>
                <a:uLnTx/>
                <a:uFillTx/>
                <a:latin typeface="Segoe UI Variable Display Semib" pitchFamily="2" charset="0"/>
                <a:ea typeface="+mn-ea"/>
                <a:cs typeface="Segoe UI" panose="020B0502040204020203" pitchFamily="34" charset="0"/>
              </a:rPr>
              <a:t>Azure Monitor</a:t>
            </a:r>
          </a:p>
        </p:txBody>
      </p:sp>
      <p:sp>
        <p:nvSpPr>
          <p:cNvPr id="58" name="Rectangle: Rounded Corners 12">
            <a:extLst>
              <a:ext uri="{FF2B5EF4-FFF2-40B4-BE49-F238E27FC236}">
                <a16:creationId xmlns:a16="http://schemas.microsoft.com/office/drawing/2014/main" id="{C163F47A-BB17-ED56-6267-8EE5B76D2843}"/>
              </a:ext>
              <a:ext uri="{C183D7F6-B498-43B3-948B-1728B52AA6E4}">
                <adec:decorative xmlns:adec="http://schemas.microsoft.com/office/drawing/2017/decorative" val="0"/>
              </a:ext>
            </a:extLst>
          </p:cNvPr>
          <p:cNvSpPr txBox="1">
            <a:spLocks/>
          </p:cNvSpPr>
          <p:nvPr/>
        </p:nvSpPr>
        <p:spPr bwMode="auto">
          <a:xfrm>
            <a:off x="10968955" y="5005679"/>
            <a:ext cx="420286" cy="335775"/>
          </a:xfrm>
          <a:prstGeom prst="roundRect">
            <a:avLst>
              <a:gd name="adj" fmla="val 23327"/>
            </a:avLst>
          </a:prstGeom>
          <a:solidFill>
            <a:schemeClr val="bg1">
              <a:alpha val="80000"/>
            </a:schemeClr>
          </a:solidFill>
          <a:ln w="12700" cap="flat">
            <a:solidFill>
              <a:schemeClr val="bg1">
                <a:lumMod val="75000"/>
              </a:schemeClr>
            </a:solidFill>
            <a:prstDash val="solid"/>
            <a:miter/>
          </a:ln>
          <a:effectLst/>
        </p:spPr>
        <p:txBody>
          <a:bodyPr rot="0" spcFirstLastPara="0" vertOverflow="overflow" horzOverflow="overflow" vert="horz" wrap="square" lIns="0" tIns="0" rIns="0" bIns="18288"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1300" b="0" i="0" u="none" strike="noStrike" cap="none" spc="0" normalizeH="0" baseline="0">
                <a:ln w="3175">
                  <a:noFill/>
                </a:ln>
                <a:gradFill>
                  <a:gsLst>
                    <a:gs pos="53147">
                      <a:srgbClr val="FFFFFF"/>
                    </a:gs>
                    <a:gs pos="28000">
                      <a:srgbClr val="FFFFFF"/>
                    </a:gs>
                  </a:gsLst>
                  <a:path path="circle">
                    <a:fillToRect l="100000" b="100000"/>
                  </a:path>
                </a:gradFill>
                <a:effectLst/>
                <a:uLnTx/>
                <a:uFillTx/>
                <a:latin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3175">
                  <a:noFill/>
                </a:ln>
                <a:solidFill>
                  <a:srgbClr val="000000"/>
                </a:solidFill>
                <a:effectLst/>
                <a:uLnTx/>
                <a:uFillTx/>
                <a:latin typeface="Segoe UI Variable Display Semib" pitchFamily="2" charset="0"/>
                <a:ea typeface="+mn-ea"/>
                <a:cs typeface="Segoe UI" panose="020B0502040204020203" pitchFamily="34" charset="0"/>
              </a:rPr>
              <a:t>…</a:t>
            </a:r>
          </a:p>
        </p:txBody>
      </p:sp>
      <p:sp>
        <p:nvSpPr>
          <p:cNvPr id="59" name="TextBox 58">
            <a:extLst>
              <a:ext uri="{FF2B5EF4-FFF2-40B4-BE49-F238E27FC236}">
                <a16:creationId xmlns:a16="http://schemas.microsoft.com/office/drawing/2014/main" id="{E52756C7-DF3B-C0BB-F4B1-2A5F3CD1866A}"/>
              </a:ext>
            </a:extLst>
          </p:cNvPr>
          <p:cNvSpPr txBox="1"/>
          <p:nvPr/>
        </p:nvSpPr>
        <p:spPr>
          <a:xfrm>
            <a:off x="9294463" y="2177144"/>
            <a:ext cx="1465145" cy="21544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Variable Display Semib" pitchFamily="2" charset="0"/>
                <a:ea typeface="Segoe UI" pitchFamily="34" charset="0"/>
                <a:cs typeface="Segoe UI" pitchFamily="34" charset="0"/>
              </a:rPr>
              <a:t>Foundry Resource</a:t>
            </a:r>
          </a:p>
        </p:txBody>
      </p:sp>
      <p:sp>
        <p:nvSpPr>
          <p:cNvPr id="60" name="Rectangle: Rounded Corners 12">
            <a:extLst>
              <a:ext uri="{FF2B5EF4-FFF2-40B4-BE49-F238E27FC236}">
                <a16:creationId xmlns:a16="http://schemas.microsoft.com/office/drawing/2014/main" id="{013AB7C0-4E0A-A618-F264-A3517513CC20}"/>
              </a:ext>
              <a:ext uri="{C183D7F6-B498-43B3-948B-1728B52AA6E4}">
                <adec:decorative xmlns:adec="http://schemas.microsoft.com/office/drawing/2017/decorative" val="0"/>
              </a:ext>
            </a:extLst>
          </p:cNvPr>
          <p:cNvSpPr txBox="1">
            <a:spLocks/>
          </p:cNvSpPr>
          <p:nvPr/>
        </p:nvSpPr>
        <p:spPr bwMode="auto">
          <a:xfrm>
            <a:off x="9132188" y="3873440"/>
            <a:ext cx="1789694" cy="335775"/>
          </a:xfrm>
          <a:prstGeom prst="roundRect">
            <a:avLst>
              <a:gd name="adj" fmla="val 23327"/>
            </a:avLst>
          </a:prstGeom>
          <a:solidFill>
            <a:schemeClr val="bg1">
              <a:alpha val="80000"/>
            </a:schemeClr>
          </a:solidFill>
          <a:ln w="12700" cap="flat">
            <a:solidFill>
              <a:schemeClr val="bg1">
                <a:lumMod val="75000"/>
              </a:schemeClr>
            </a:solidFill>
            <a:prstDash val="solid"/>
            <a:miter/>
          </a:ln>
          <a:effectLst/>
        </p:spPr>
        <p:txBody>
          <a:bodyPr rot="0" spcFirstLastPara="0" vertOverflow="overflow" horzOverflow="overflow" vert="horz" wrap="square" lIns="0" tIns="0" rIns="0" bIns="18288"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1300" b="0" i="0" u="none" strike="noStrike" cap="none" spc="0" normalizeH="0" baseline="0">
                <a:ln w="3175">
                  <a:noFill/>
                </a:ln>
                <a:gradFill>
                  <a:gsLst>
                    <a:gs pos="53147">
                      <a:srgbClr val="FFFFFF"/>
                    </a:gs>
                    <a:gs pos="28000">
                      <a:srgbClr val="FFFFFF"/>
                    </a:gs>
                  </a:gsLst>
                  <a:path path="circle">
                    <a:fillToRect l="100000" b="100000"/>
                  </a:path>
                </a:gradFill>
                <a:effectLst/>
                <a:uLnTx/>
                <a:uFillTx/>
                <a:latin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3175">
                  <a:noFill/>
                </a:ln>
                <a:solidFill>
                  <a:srgbClr val="000000"/>
                </a:solidFill>
                <a:effectLst/>
                <a:uLnTx/>
                <a:uFillTx/>
                <a:latin typeface="Segoe UI Variable Display Semib" pitchFamily="2" charset="0"/>
                <a:ea typeface="+mn-ea"/>
                <a:cs typeface="Segoe UI" panose="020B0502040204020203" pitchFamily="34" charset="0"/>
              </a:rPr>
              <a:t>Connections (Optional)</a:t>
            </a:r>
          </a:p>
        </p:txBody>
      </p:sp>
      <p:sp>
        <p:nvSpPr>
          <p:cNvPr id="61" name="Rectangle: Rounded Corners 12">
            <a:extLst>
              <a:ext uri="{FF2B5EF4-FFF2-40B4-BE49-F238E27FC236}">
                <a16:creationId xmlns:a16="http://schemas.microsoft.com/office/drawing/2014/main" id="{42F04808-DD9C-A2C1-869D-5054767AD3BB}"/>
              </a:ext>
              <a:ext uri="{C183D7F6-B498-43B3-948B-1728B52AA6E4}">
                <adec:decorative xmlns:adec="http://schemas.microsoft.com/office/drawing/2017/decorative" val="0"/>
              </a:ext>
            </a:extLst>
          </p:cNvPr>
          <p:cNvSpPr txBox="1">
            <a:spLocks/>
          </p:cNvSpPr>
          <p:nvPr/>
        </p:nvSpPr>
        <p:spPr bwMode="auto">
          <a:xfrm>
            <a:off x="9132188" y="2511027"/>
            <a:ext cx="1789694" cy="335775"/>
          </a:xfrm>
          <a:prstGeom prst="roundRect">
            <a:avLst>
              <a:gd name="adj" fmla="val 23327"/>
            </a:avLst>
          </a:prstGeom>
          <a:solidFill>
            <a:schemeClr val="bg1">
              <a:alpha val="80000"/>
            </a:schemeClr>
          </a:solidFill>
          <a:ln w="12700" cap="flat">
            <a:solidFill>
              <a:schemeClr val="bg1">
                <a:lumMod val="75000"/>
              </a:schemeClr>
            </a:solidFill>
            <a:prstDash val="solid"/>
            <a:miter/>
          </a:ln>
          <a:effectLst/>
        </p:spPr>
        <p:txBody>
          <a:bodyPr rot="0" spcFirstLastPara="0" vertOverflow="overflow" horzOverflow="overflow" vert="horz" wrap="square" lIns="0" tIns="0" rIns="0" bIns="18288"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1300" b="0" i="0" u="none" strike="noStrike" cap="none" spc="0" normalizeH="0" baseline="0">
                <a:ln w="3175">
                  <a:noFill/>
                </a:ln>
                <a:gradFill>
                  <a:gsLst>
                    <a:gs pos="53147">
                      <a:srgbClr val="FFFFFF"/>
                    </a:gs>
                    <a:gs pos="28000">
                      <a:srgbClr val="FFFFFF"/>
                    </a:gs>
                  </a:gsLst>
                  <a:path path="circle">
                    <a:fillToRect l="100000" b="100000"/>
                  </a:path>
                </a:gradFill>
                <a:effectLst/>
                <a:uLnTx/>
                <a:uFillTx/>
                <a:latin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3175">
                  <a:noFill/>
                </a:ln>
                <a:solidFill>
                  <a:srgbClr val="000000"/>
                </a:solidFill>
                <a:effectLst/>
                <a:uLnTx/>
                <a:uFillTx/>
                <a:latin typeface="Segoe UI Variable Display Semib" pitchFamily="2" charset="0"/>
                <a:ea typeface="+mn-ea"/>
                <a:cs typeface="Segoe UI" panose="020B0502040204020203" pitchFamily="34" charset="0"/>
              </a:rPr>
              <a:t>Foundry API</a:t>
            </a:r>
          </a:p>
        </p:txBody>
      </p:sp>
      <p:sp>
        <p:nvSpPr>
          <p:cNvPr id="62" name="Rectangle: Rounded Corners 12">
            <a:extLst>
              <a:ext uri="{FF2B5EF4-FFF2-40B4-BE49-F238E27FC236}">
                <a16:creationId xmlns:a16="http://schemas.microsoft.com/office/drawing/2014/main" id="{3F63E1D0-EB35-02B4-2F76-F874891879D2}"/>
              </a:ext>
              <a:ext uri="{C183D7F6-B498-43B3-948B-1728B52AA6E4}">
                <adec:decorative xmlns:adec="http://schemas.microsoft.com/office/drawing/2017/decorative" val="0"/>
              </a:ext>
            </a:extLst>
          </p:cNvPr>
          <p:cNvSpPr txBox="1">
            <a:spLocks/>
          </p:cNvSpPr>
          <p:nvPr/>
        </p:nvSpPr>
        <p:spPr bwMode="auto">
          <a:xfrm>
            <a:off x="9132188" y="2965165"/>
            <a:ext cx="1789694" cy="335775"/>
          </a:xfrm>
          <a:prstGeom prst="roundRect">
            <a:avLst>
              <a:gd name="adj" fmla="val 23327"/>
            </a:avLst>
          </a:prstGeom>
          <a:solidFill>
            <a:schemeClr val="bg1">
              <a:alpha val="80000"/>
            </a:schemeClr>
          </a:solidFill>
          <a:ln w="12700" cap="flat">
            <a:solidFill>
              <a:schemeClr val="bg1">
                <a:lumMod val="75000"/>
              </a:schemeClr>
            </a:solidFill>
            <a:prstDash val="solid"/>
            <a:miter/>
          </a:ln>
          <a:effectLst/>
        </p:spPr>
        <p:txBody>
          <a:bodyPr rot="0" spcFirstLastPara="0" vertOverflow="overflow" horzOverflow="overflow" vert="horz" wrap="square" lIns="0" tIns="0" rIns="0" bIns="18288"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1300" b="0" i="0" u="none" strike="noStrike" cap="none" spc="0" normalizeH="0" baseline="0">
                <a:ln w="3175">
                  <a:noFill/>
                </a:ln>
                <a:gradFill>
                  <a:gsLst>
                    <a:gs pos="53147">
                      <a:srgbClr val="FFFFFF"/>
                    </a:gs>
                    <a:gs pos="28000">
                      <a:srgbClr val="FFFFFF"/>
                    </a:gs>
                  </a:gsLst>
                  <a:path path="circle">
                    <a:fillToRect l="100000" b="100000"/>
                  </a:path>
                </a:gradFill>
                <a:effectLst/>
                <a:uLnTx/>
                <a:uFillTx/>
                <a:latin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3175">
                  <a:noFill/>
                </a:ln>
                <a:solidFill>
                  <a:srgbClr val="000000"/>
                </a:solidFill>
                <a:effectLst/>
                <a:uLnTx/>
                <a:uFillTx/>
                <a:latin typeface="Segoe UI Variable Display Semib" pitchFamily="2" charset="0"/>
                <a:ea typeface="+mn-ea"/>
                <a:cs typeface="Segoe UI" panose="020B0502040204020203" pitchFamily="34" charset="0"/>
              </a:rPr>
              <a:t>Azure OpenAI API</a:t>
            </a:r>
          </a:p>
        </p:txBody>
      </p:sp>
      <p:sp>
        <p:nvSpPr>
          <p:cNvPr id="63" name="Rectangle: Rounded Corners 12">
            <a:extLst>
              <a:ext uri="{FF2B5EF4-FFF2-40B4-BE49-F238E27FC236}">
                <a16:creationId xmlns:a16="http://schemas.microsoft.com/office/drawing/2014/main" id="{3AF22C4D-B4C5-3854-B27E-38A96AAB5560}"/>
              </a:ext>
              <a:ext uri="{C183D7F6-B498-43B3-948B-1728B52AA6E4}">
                <adec:decorative xmlns:adec="http://schemas.microsoft.com/office/drawing/2017/decorative" val="0"/>
              </a:ext>
            </a:extLst>
          </p:cNvPr>
          <p:cNvSpPr txBox="1">
            <a:spLocks/>
          </p:cNvSpPr>
          <p:nvPr/>
        </p:nvSpPr>
        <p:spPr bwMode="auto">
          <a:xfrm>
            <a:off x="9132188" y="3419303"/>
            <a:ext cx="1789694" cy="335775"/>
          </a:xfrm>
          <a:prstGeom prst="roundRect">
            <a:avLst>
              <a:gd name="adj" fmla="val 23327"/>
            </a:avLst>
          </a:prstGeom>
          <a:solidFill>
            <a:schemeClr val="bg1">
              <a:alpha val="80000"/>
            </a:schemeClr>
          </a:solidFill>
          <a:ln w="12700" cap="flat">
            <a:solidFill>
              <a:schemeClr val="bg1">
                <a:lumMod val="75000"/>
              </a:schemeClr>
            </a:solidFill>
            <a:prstDash val="solid"/>
            <a:miter/>
          </a:ln>
          <a:effectLst/>
        </p:spPr>
        <p:txBody>
          <a:bodyPr rot="0" spcFirstLastPara="0" vertOverflow="overflow" horzOverflow="overflow" vert="horz" wrap="square" lIns="0" tIns="0" rIns="0" bIns="18288"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1300" b="0" i="0" u="none" strike="noStrike" cap="none" spc="0" normalizeH="0" baseline="0">
                <a:ln w="3175">
                  <a:noFill/>
                </a:ln>
                <a:gradFill>
                  <a:gsLst>
                    <a:gs pos="53147">
                      <a:srgbClr val="FFFFFF"/>
                    </a:gs>
                    <a:gs pos="28000">
                      <a:srgbClr val="FFFFFF"/>
                    </a:gs>
                  </a:gsLst>
                  <a:path path="circle">
                    <a:fillToRect l="100000" b="100000"/>
                  </a:path>
                </a:gradFill>
                <a:effectLst/>
                <a:uLnTx/>
                <a:uFillTx/>
                <a:latin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3175">
                  <a:noFill/>
                </a:ln>
                <a:solidFill>
                  <a:srgbClr val="000000"/>
                </a:solidFill>
                <a:effectLst/>
                <a:uLnTx/>
                <a:uFillTx/>
                <a:latin typeface="Segoe UI Variable Display Semib" pitchFamily="2" charset="0"/>
                <a:ea typeface="+mn-ea"/>
                <a:cs typeface="Segoe UI" panose="020B0502040204020203" pitchFamily="34" charset="0"/>
              </a:rPr>
              <a:t>Services (multi-tenant)</a:t>
            </a:r>
          </a:p>
        </p:txBody>
      </p:sp>
      <p:sp>
        <p:nvSpPr>
          <p:cNvPr id="64" name="TextBox 63">
            <a:extLst>
              <a:ext uri="{FF2B5EF4-FFF2-40B4-BE49-F238E27FC236}">
                <a16:creationId xmlns:a16="http://schemas.microsoft.com/office/drawing/2014/main" id="{A034E265-7139-7372-8235-26FA5954ED47}"/>
              </a:ext>
            </a:extLst>
          </p:cNvPr>
          <p:cNvSpPr txBox="1"/>
          <p:nvPr/>
        </p:nvSpPr>
        <p:spPr>
          <a:xfrm>
            <a:off x="2339801" y="1514749"/>
            <a:ext cx="1502014" cy="307777"/>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a:gsLst>
                    <a:gs pos="99000">
                      <a:srgbClr val="2A446F"/>
                    </a:gs>
                    <a:gs pos="0">
                      <a:srgbClr val="73262F"/>
                    </a:gs>
                  </a:gsLst>
                  <a:lin ang="2700000" scaled="1"/>
                </a:gradFill>
                <a:effectLst/>
                <a:uLnTx/>
                <a:uFillTx/>
                <a:latin typeface="Segoe UI Variable Display Semib" pitchFamily="2" charset="0"/>
                <a:ea typeface="+mn-ea"/>
                <a:cs typeface="+mn-cs"/>
              </a:rPr>
              <a:t>Hub Projects</a:t>
            </a:r>
          </a:p>
        </p:txBody>
      </p:sp>
      <p:sp>
        <p:nvSpPr>
          <p:cNvPr id="65" name="TextBox 64">
            <a:extLst>
              <a:ext uri="{FF2B5EF4-FFF2-40B4-BE49-F238E27FC236}">
                <a16:creationId xmlns:a16="http://schemas.microsoft.com/office/drawing/2014/main" id="{F038A226-610C-E22C-95D6-104EA45CB36D}"/>
              </a:ext>
            </a:extLst>
          </p:cNvPr>
          <p:cNvSpPr txBox="1"/>
          <p:nvPr/>
        </p:nvSpPr>
        <p:spPr>
          <a:xfrm>
            <a:off x="7832351" y="1514573"/>
            <a:ext cx="2778005" cy="307777"/>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a:gsLst>
                    <a:gs pos="99000">
                      <a:srgbClr val="2A446F"/>
                    </a:gs>
                    <a:gs pos="0">
                      <a:srgbClr val="73262F"/>
                    </a:gs>
                  </a:gsLst>
                  <a:lin ang="2700000" scaled="1"/>
                </a:gradFill>
                <a:effectLst/>
                <a:uLnTx/>
                <a:uFillTx/>
                <a:latin typeface="Segoe UI Variable Display Semib" pitchFamily="2" charset="0"/>
                <a:ea typeface="+mn-ea"/>
                <a:cs typeface="+mn-cs"/>
              </a:rPr>
              <a:t>Foundry projects *New*</a:t>
            </a:r>
          </a:p>
        </p:txBody>
      </p:sp>
      <p:sp>
        <p:nvSpPr>
          <p:cNvPr id="3" name="TextBox 2">
            <a:extLst>
              <a:ext uri="{FF2B5EF4-FFF2-40B4-BE49-F238E27FC236}">
                <a16:creationId xmlns:a16="http://schemas.microsoft.com/office/drawing/2014/main" id="{9ADFBB76-E555-E0BD-32A5-2395F26558DB}"/>
              </a:ext>
            </a:extLst>
          </p:cNvPr>
          <p:cNvSpPr txBox="1"/>
          <p:nvPr/>
        </p:nvSpPr>
        <p:spPr>
          <a:xfrm>
            <a:off x="44740" y="6542230"/>
            <a:ext cx="7358062" cy="307777"/>
          </a:xfrm>
          <a:prstGeom prst="rect">
            <a:avLst/>
          </a:prstGeom>
          <a:noFill/>
        </p:spPr>
        <p:txBody>
          <a:bodyPr wrap="square">
            <a:spAutoFit/>
          </a:bodyPr>
          <a:lstStyle/>
          <a:p>
            <a:r>
              <a:rPr lang="en-HK" dirty="0">
                <a:hlinkClick r:id="rId5"/>
              </a:rPr>
              <a:t>https://learn.microsoft.com/en-us/azure/ai-foundry/concepts/planning</a:t>
            </a:r>
            <a:endParaRPr lang="en-HK" dirty="0"/>
          </a:p>
        </p:txBody>
      </p:sp>
    </p:spTree>
    <p:extLst>
      <p:ext uri="{BB962C8B-B14F-4D97-AF65-F5344CB8AC3E}">
        <p14:creationId xmlns:p14="http://schemas.microsoft.com/office/powerpoint/2010/main" val="37905764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42" presetClass="path" presetSubtype="0" decel="100000" fill="hold" grpId="1" nodeType="withEffect">
                                  <p:stCondLst>
                                    <p:cond delay="0"/>
                                  </p:stCondLst>
                                  <p:childTnLst>
                                    <p:animMotion origin="layout" path="M -1.04167E-6 -2.59259E-6 L -1.04167E-6 0.03542 " pathEditMode="relative" rAng="0" ptsTypes="AA">
                                      <p:cBhvr>
                                        <p:cTn id="9" dur="700" spd="-100000" fill="hold"/>
                                        <p:tgtEl>
                                          <p:spTgt spid="13"/>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42" presetClass="path" presetSubtype="0" decel="100000" fill="hold" grpId="1" nodeType="withEffect">
                                  <p:stCondLst>
                                    <p:cond delay="0"/>
                                  </p:stCondLst>
                                  <p:childTnLst>
                                    <p:animMotion origin="layout" path="M -1.04167E-6 -2.59259E-6 L -1.04167E-6 0.03542 " pathEditMode="relative" rAng="0" ptsTypes="AA">
                                      <p:cBhvr>
                                        <p:cTn id="14" dur="700" spd="-100000" fill="hold"/>
                                        <p:tgtEl>
                                          <p:spTgt spid="14"/>
                                        </p:tgtEl>
                                        <p:attrNameLst>
                                          <p:attrName>ppt_x</p:attrName>
                                          <p:attrName>ppt_y</p:attrName>
                                        </p:attrNameLst>
                                      </p:cBhvr>
                                      <p:rCtr x="0" y="1759"/>
                                    </p:animMotion>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42" presetClass="path" presetSubtype="0" decel="100000" fill="hold" grpId="1" nodeType="withEffect">
                                  <p:stCondLst>
                                    <p:cond delay="0"/>
                                  </p:stCondLst>
                                  <p:childTnLst>
                                    <p:animMotion origin="layout" path="M -1.04167E-6 -2.59259E-6 L -1.04167E-6 0.03542 " pathEditMode="relative" rAng="0" ptsTypes="AA">
                                      <p:cBhvr>
                                        <p:cTn id="19" dur="700" spd="-100000" fill="hold"/>
                                        <p:tgtEl>
                                          <p:spTgt spid="15"/>
                                        </p:tgtEl>
                                        <p:attrNameLst>
                                          <p:attrName>ppt_x</p:attrName>
                                          <p:attrName>ppt_y</p:attrName>
                                        </p:attrNameLst>
                                      </p:cBhvr>
                                      <p:rCtr x="0" y="1759"/>
                                    </p:animMotion>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42" presetClass="path" presetSubtype="0" decel="100000" fill="hold" grpId="1" nodeType="withEffect">
                                  <p:stCondLst>
                                    <p:cond delay="0"/>
                                  </p:stCondLst>
                                  <p:childTnLst>
                                    <p:animMotion origin="layout" path="M -1.04167E-6 -2.59259E-6 L -1.04167E-6 0.03542 " pathEditMode="relative" rAng="0" ptsTypes="AA">
                                      <p:cBhvr>
                                        <p:cTn id="24" dur="700" spd="-100000" fill="hold"/>
                                        <p:tgtEl>
                                          <p:spTgt spid="16"/>
                                        </p:tgtEl>
                                        <p:attrNameLst>
                                          <p:attrName>ppt_x</p:attrName>
                                          <p:attrName>ppt_y</p:attrName>
                                        </p:attrNameLst>
                                      </p:cBhvr>
                                      <p:rCtr x="0" y="1759"/>
                                    </p:animMotion>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42" presetClass="path" presetSubtype="0" decel="100000" fill="hold" grpId="1" nodeType="withEffect">
                                  <p:stCondLst>
                                    <p:cond delay="0"/>
                                  </p:stCondLst>
                                  <p:childTnLst>
                                    <p:animMotion origin="layout" path="M -1.04167E-6 -2.59259E-6 L -1.04167E-6 0.03542 " pathEditMode="relative" rAng="0" ptsTypes="AA">
                                      <p:cBhvr>
                                        <p:cTn id="29" dur="700" spd="-100000" fill="hold"/>
                                        <p:tgtEl>
                                          <p:spTgt spid="17"/>
                                        </p:tgtEl>
                                        <p:attrNameLst>
                                          <p:attrName>ppt_x</p:attrName>
                                          <p:attrName>ppt_y</p:attrName>
                                        </p:attrNameLst>
                                      </p:cBhvr>
                                      <p:rCtr x="0" y="1759"/>
                                    </p:animMotion>
                                  </p:childTnLst>
                                </p:cTn>
                              </p:par>
                              <p:par>
                                <p:cTn id="30" presetID="10"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42" presetClass="path" presetSubtype="0" decel="100000" fill="hold" grpId="1" nodeType="withEffect">
                                  <p:stCondLst>
                                    <p:cond delay="0"/>
                                  </p:stCondLst>
                                  <p:childTnLst>
                                    <p:animMotion origin="layout" path="M -1.04167E-6 -2.59259E-6 L -1.04167E-6 0.03542 " pathEditMode="relative" rAng="0" ptsTypes="AA">
                                      <p:cBhvr>
                                        <p:cTn id="34" dur="700" spd="-100000" fill="hold"/>
                                        <p:tgtEl>
                                          <p:spTgt spid="19"/>
                                        </p:tgtEl>
                                        <p:attrNameLst>
                                          <p:attrName>ppt_x</p:attrName>
                                          <p:attrName>ppt_y</p:attrName>
                                        </p:attrNameLst>
                                      </p:cBhvr>
                                      <p:rCtr x="0" y="1759"/>
                                    </p:animMotion>
                                  </p:childTnLst>
                                </p:cTn>
                              </p:par>
                              <p:par>
                                <p:cTn id="35" presetID="10" presetClass="entr" presetSubtype="0"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500"/>
                                        <p:tgtEl>
                                          <p:spTgt spid="48"/>
                                        </p:tgtEl>
                                      </p:cBhvr>
                                    </p:animEffect>
                                  </p:childTnLst>
                                </p:cTn>
                              </p:par>
                              <p:par>
                                <p:cTn id="38" presetID="42" presetClass="path" presetSubtype="0" decel="100000" fill="hold" grpId="1" nodeType="withEffect">
                                  <p:stCondLst>
                                    <p:cond delay="0"/>
                                  </p:stCondLst>
                                  <p:childTnLst>
                                    <p:animMotion origin="layout" path="M -1.04167E-6 -2.59259E-6 L -1.04167E-6 0.03542 " pathEditMode="relative" rAng="0" ptsTypes="AA">
                                      <p:cBhvr>
                                        <p:cTn id="39" dur="700" spd="-100000" fill="hold"/>
                                        <p:tgtEl>
                                          <p:spTgt spid="48"/>
                                        </p:tgtEl>
                                        <p:attrNameLst>
                                          <p:attrName>ppt_x</p:attrName>
                                          <p:attrName>ppt_y</p:attrName>
                                        </p:attrNameLst>
                                      </p:cBhvr>
                                      <p:rCtr x="0" y="1759"/>
                                    </p:animMotion>
                                  </p:childTnLst>
                                </p:cTn>
                              </p:par>
                              <p:par>
                                <p:cTn id="40" presetID="10" presetClass="entr" presetSubtype="0" fill="hold" grpId="0" nodeType="withEffect">
                                  <p:stCondLst>
                                    <p:cond delay="10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500"/>
                                        <p:tgtEl>
                                          <p:spTgt spid="49"/>
                                        </p:tgtEl>
                                      </p:cBhvr>
                                    </p:animEffect>
                                  </p:childTnLst>
                                </p:cTn>
                              </p:par>
                              <p:par>
                                <p:cTn id="43" presetID="42" presetClass="path" presetSubtype="0" decel="100000" fill="hold" grpId="1" nodeType="withEffect">
                                  <p:stCondLst>
                                    <p:cond delay="100"/>
                                  </p:stCondLst>
                                  <p:childTnLst>
                                    <p:animMotion origin="layout" path="M -4.375E-6 3.7037E-7 L -4.375E-6 0.03542 " pathEditMode="relative" rAng="0" ptsTypes="AA">
                                      <p:cBhvr>
                                        <p:cTn id="44" dur="700" spd="-100000" fill="hold"/>
                                        <p:tgtEl>
                                          <p:spTgt spid="49"/>
                                        </p:tgtEl>
                                        <p:attrNameLst>
                                          <p:attrName>ppt_x</p:attrName>
                                          <p:attrName>ppt_y</p:attrName>
                                        </p:attrNameLst>
                                      </p:cBhvr>
                                      <p:rCtr x="0" y="1759"/>
                                    </p:animMotion>
                                  </p:childTnLst>
                                </p:cTn>
                              </p:par>
                              <p:par>
                                <p:cTn id="45" presetID="10" presetClass="entr" presetSubtype="0" fill="hold" grpId="0" nodeType="withEffect">
                                  <p:stCondLst>
                                    <p:cond delay="100"/>
                                  </p:stCondLst>
                                  <p:childTnLst>
                                    <p:set>
                                      <p:cBhvr>
                                        <p:cTn id="46" dur="1" fill="hold">
                                          <p:stCondLst>
                                            <p:cond delay="0"/>
                                          </p:stCondLst>
                                        </p:cTn>
                                        <p:tgtEl>
                                          <p:spTgt spid="50"/>
                                        </p:tgtEl>
                                        <p:attrNameLst>
                                          <p:attrName>style.visibility</p:attrName>
                                        </p:attrNameLst>
                                      </p:cBhvr>
                                      <p:to>
                                        <p:strVal val="visible"/>
                                      </p:to>
                                    </p:set>
                                    <p:animEffect transition="in" filter="fade">
                                      <p:cBhvr>
                                        <p:cTn id="47" dur="500"/>
                                        <p:tgtEl>
                                          <p:spTgt spid="50"/>
                                        </p:tgtEl>
                                      </p:cBhvr>
                                    </p:animEffect>
                                  </p:childTnLst>
                                </p:cTn>
                              </p:par>
                              <p:par>
                                <p:cTn id="48" presetID="42" presetClass="path" presetSubtype="0" decel="100000" fill="hold" grpId="1" nodeType="withEffect">
                                  <p:stCondLst>
                                    <p:cond delay="100"/>
                                  </p:stCondLst>
                                  <p:childTnLst>
                                    <p:animMotion origin="layout" path="M -4.375E-6 3.7037E-7 L -4.375E-6 0.03542 " pathEditMode="relative" rAng="0" ptsTypes="AA">
                                      <p:cBhvr>
                                        <p:cTn id="49" dur="700" spd="-100000" fill="hold"/>
                                        <p:tgtEl>
                                          <p:spTgt spid="50"/>
                                        </p:tgtEl>
                                        <p:attrNameLst>
                                          <p:attrName>ppt_x</p:attrName>
                                          <p:attrName>ppt_y</p:attrName>
                                        </p:attrNameLst>
                                      </p:cBhvr>
                                      <p:rCtr x="0" y="1759"/>
                                    </p:animMotion>
                                  </p:childTnLst>
                                </p:cTn>
                              </p:par>
                              <p:par>
                                <p:cTn id="50" presetID="10" presetClass="entr" presetSubtype="0" fill="hold" grpId="0" nodeType="withEffect">
                                  <p:stCondLst>
                                    <p:cond delay="100"/>
                                  </p:stCondLst>
                                  <p:childTnLst>
                                    <p:set>
                                      <p:cBhvr>
                                        <p:cTn id="51" dur="1" fill="hold">
                                          <p:stCondLst>
                                            <p:cond delay="0"/>
                                          </p:stCondLst>
                                        </p:cTn>
                                        <p:tgtEl>
                                          <p:spTgt spid="51"/>
                                        </p:tgtEl>
                                        <p:attrNameLst>
                                          <p:attrName>style.visibility</p:attrName>
                                        </p:attrNameLst>
                                      </p:cBhvr>
                                      <p:to>
                                        <p:strVal val="visible"/>
                                      </p:to>
                                    </p:set>
                                    <p:animEffect transition="in" filter="fade">
                                      <p:cBhvr>
                                        <p:cTn id="52" dur="500"/>
                                        <p:tgtEl>
                                          <p:spTgt spid="51"/>
                                        </p:tgtEl>
                                      </p:cBhvr>
                                    </p:animEffect>
                                  </p:childTnLst>
                                </p:cTn>
                              </p:par>
                              <p:par>
                                <p:cTn id="53" presetID="42" presetClass="path" presetSubtype="0" decel="100000" fill="hold" grpId="1" nodeType="withEffect">
                                  <p:stCondLst>
                                    <p:cond delay="100"/>
                                  </p:stCondLst>
                                  <p:childTnLst>
                                    <p:animMotion origin="layout" path="M -4.375E-6 3.7037E-7 L -4.375E-6 0.03542 " pathEditMode="relative" rAng="0" ptsTypes="AA">
                                      <p:cBhvr>
                                        <p:cTn id="54" dur="700" spd="-100000" fill="hold"/>
                                        <p:tgtEl>
                                          <p:spTgt spid="51"/>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9" grpId="0" animBg="1"/>
      <p:bldP spid="19" grpId="1" animBg="1"/>
      <p:bldP spid="48" grpId="0" animBg="1"/>
      <p:bldP spid="48" grpId="1" animBg="1"/>
      <p:bldP spid="49" grpId="0" animBg="1"/>
      <p:bldP spid="49" grpId="1" animBg="1"/>
      <p:bldP spid="50" grpId="0" animBg="1"/>
      <p:bldP spid="50" grpId="1" animBg="1"/>
      <p:bldP spid="51" grpId="0" animBg="1"/>
      <p:bldP spid="51"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486D91-8ABC-42E7-C0F8-0C63F3FDB877}"/>
              </a:ext>
            </a:extLst>
          </p:cNvPr>
          <p:cNvPicPr>
            <a:picLocks noChangeAspect="1"/>
          </p:cNvPicPr>
          <p:nvPr/>
        </p:nvPicPr>
        <p:blipFill>
          <a:blip r:embed="rId2"/>
          <a:stretch>
            <a:fillRect/>
          </a:stretch>
        </p:blipFill>
        <p:spPr>
          <a:xfrm>
            <a:off x="0" y="47277"/>
            <a:ext cx="12192000" cy="6763445"/>
          </a:xfrm>
          <a:prstGeom prst="rect">
            <a:avLst/>
          </a:prstGeom>
        </p:spPr>
      </p:pic>
    </p:spTree>
    <p:extLst>
      <p:ext uri="{BB962C8B-B14F-4D97-AF65-F5344CB8AC3E}">
        <p14:creationId xmlns:p14="http://schemas.microsoft.com/office/powerpoint/2010/main" val="4007456973"/>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CB37F1-A0FE-E33F-AF49-7716AED888FE}"/>
              </a:ext>
            </a:extLst>
          </p:cNvPr>
          <p:cNvPicPr>
            <a:picLocks noChangeAspect="1"/>
          </p:cNvPicPr>
          <p:nvPr/>
        </p:nvPicPr>
        <p:blipFill>
          <a:blip r:embed="rId2"/>
          <a:stretch>
            <a:fillRect/>
          </a:stretch>
        </p:blipFill>
        <p:spPr>
          <a:xfrm>
            <a:off x="40924" y="0"/>
            <a:ext cx="12110152" cy="6858000"/>
          </a:xfrm>
          <a:prstGeom prst="rect">
            <a:avLst/>
          </a:prstGeom>
        </p:spPr>
      </p:pic>
    </p:spTree>
    <p:extLst>
      <p:ext uri="{BB962C8B-B14F-4D97-AF65-F5344CB8AC3E}">
        <p14:creationId xmlns:p14="http://schemas.microsoft.com/office/powerpoint/2010/main" val="4052977438"/>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04E4A-AB12-59D6-6817-DBD63B91578E}"/>
              </a:ext>
            </a:extLst>
          </p:cNvPr>
          <p:cNvSpPr>
            <a:spLocks noGrp="1"/>
          </p:cNvSpPr>
          <p:nvPr>
            <p:ph type="title"/>
          </p:nvPr>
        </p:nvSpPr>
        <p:spPr/>
        <p:txBody>
          <a:bodyPr/>
          <a:lstStyle/>
          <a:p>
            <a:r>
              <a:rPr lang="en-HK" altLang="zh-TW" dirty="0"/>
              <a:t>Foundry Projects</a:t>
            </a:r>
            <a:endParaRPr lang="en-HK" dirty="0"/>
          </a:p>
        </p:txBody>
      </p:sp>
      <p:pic>
        <p:nvPicPr>
          <p:cNvPr id="4" name="Picture 3">
            <a:extLst>
              <a:ext uri="{FF2B5EF4-FFF2-40B4-BE49-F238E27FC236}">
                <a16:creationId xmlns:a16="http://schemas.microsoft.com/office/drawing/2014/main" id="{3C6EE543-7CD6-859E-A367-A115A2AA3F3D}"/>
              </a:ext>
            </a:extLst>
          </p:cNvPr>
          <p:cNvPicPr>
            <a:picLocks noChangeAspect="1"/>
          </p:cNvPicPr>
          <p:nvPr/>
        </p:nvPicPr>
        <p:blipFill>
          <a:blip r:embed="rId2" cstate="screen">
            <a:extLst>
              <a:ext uri="{28A0092B-C50C-407E-A947-70E740481C1C}">
                <a14:useLocalDpi xmlns:a14="http://schemas.microsoft.com/office/drawing/2010/main"/>
              </a:ext>
            </a:extLst>
          </a:blip>
          <a:srcRect b="7112"/>
          <a:stretch>
            <a:fillRect/>
          </a:stretch>
        </p:blipFill>
        <p:spPr>
          <a:xfrm>
            <a:off x="0" y="1535645"/>
            <a:ext cx="12192000" cy="5322355"/>
          </a:xfrm>
          <a:prstGeom prst="rect">
            <a:avLst/>
          </a:prstGeom>
        </p:spPr>
      </p:pic>
      <p:sp>
        <p:nvSpPr>
          <p:cNvPr id="6" name="TextBox 5">
            <a:extLst>
              <a:ext uri="{FF2B5EF4-FFF2-40B4-BE49-F238E27FC236}">
                <a16:creationId xmlns:a16="http://schemas.microsoft.com/office/drawing/2014/main" id="{B17D77AD-054D-CBC1-2A25-5BE7F6C65564}"/>
              </a:ext>
            </a:extLst>
          </p:cNvPr>
          <p:cNvSpPr txBox="1"/>
          <p:nvPr/>
        </p:nvSpPr>
        <p:spPr>
          <a:xfrm>
            <a:off x="957262" y="1104144"/>
            <a:ext cx="3786188" cy="369332"/>
          </a:xfrm>
          <a:prstGeom prst="rect">
            <a:avLst/>
          </a:prstGeom>
          <a:noFill/>
        </p:spPr>
        <p:txBody>
          <a:bodyPr wrap="square">
            <a:spAutoFit/>
          </a:bodyPr>
          <a:lstStyle/>
          <a:p>
            <a:pPr algn="ctr" fontAlgn="t">
              <a:buNone/>
            </a:pPr>
            <a:r>
              <a:rPr lang="en-HK" sz="1800" dirty="0">
                <a:latin typeface="+mj-lt"/>
              </a:rPr>
              <a:t>H</a:t>
            </a:r>
            <a:r>
              <a:rPr lang="en-HK" sz="1800" dirty="0">
                <a:effectLst/>
                <a:latin typeface="+mj-lt"/>
              </a:rPr>
              <a:t>ub-based project</a:t>
            </a:r>
          </a:p>
        </p:txBody>
      </p:sp>
      <p:sp>
        <p:nvSpPr>
          <p:cNvPr id="8" name="TextBox 7">
            <a:extLst>
              <a:ext uri="{FF2B5EF4-FFF2-40B4-BE49-F238E27FC236}">
                <a16:creationId xmlns:a16="http://schemas.microsoft.com/office/drawing/2014/main" id="{64357A1B-F563-58A9-5639-1C95EABC6FC9}"/>
              </a:ext>
            </a:extLst>
          </p:cNvPr>
          <p:cNvSpPr txBox="1"/>
          <p:nvPr/>
        </p:nvSpPr>
        <p:spPr>
          <a:xfrm>
            <a:off x="7686675" y="1181394"/>
            <a:ext cx="3257549" cy="369332"/>
          </a:xfrm>
          <a:prstGeom prst="rect">
            <a:avLst/>
          </a:prstGeom>
          <a:noFill/>
        </p:spPr>
        <p:txBody>
          <a:bodyPr wrap="square">
            <a:spAutoFit/>
          </a:bodyPr>
          <a:lstStyle/>
          <a:p>
            <a:pPr algn="ctr" fontAlgn="t">
              <a:buNone/>
            </a:pPr>
            <a:r>
              <a:rPr lang="en-HK" sz="1800" dirty="0">
                <a:effectLst/>
                <a:latin typeface="+mj-lt"/>
              </a:rPr>
              <a:t>Azure AI Foundry project</a:t>
            </a:r>
          </a:p>
        </p:txBody>
      </p:sp>
      <p:sp>
        <p:nvSpPr>
          <p:cNvPr id="9" name="Rectangle 8">
            <a:extLst>
              <a:ext uri="{FF2B5EF4-FFF2-40B4-BE49-F238E27FC236}">
                <a16:creationId xmlns:a16="http://schemas.microsoft.com/office/drawing/2014/main" id="{82BEBA0D-84ED-D8DB-8988-BE0CAFD83DA3}"/>
              </a:ext>
            </a:extLst>
          </p:cNvPr>
          <p:cNvSpPr/>
          <p:nvPr/>
        </p:nvSpPr>
        <p:spPr bwMode="auto">
          <a:xfrm>
            <a:off x="2135981" y="5622053"/>
            <a:ext cx="3507582" cy="553998"/>
          </a:xfrm>
          <a:prstGeom prst="rect">
            <a:avLst/>
          </a:prstGeom>
          <a:noFill/>
          <a:ln w="28575">
            <a:solidFill>
              <a:srgbClr val="EE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HK" sz="2000" dirty="0" err="1">
              <a:solidFill>
                <a:srgbClr val="FFFFFF"/>
              </a:solidFill>
              <a:ea typeface="Segoe UI" pitchFamily="34" charset="0"/>
              <a:cs typeface="Segoe UI" pitchFamily="34" charset="0"/>
            </a:endParaRPr>
          </a:p>
        </p:txBody>
      </p:sp>
      <p:sp>
        <p:nvSpPr>
          <p:cNvPr id="10" name="Rectangle 9">
            <a:extLst>
              <a:ext uri="{FF2B5EF4-FFF2-40B4-BE49-F238E27FC236}">
                <a16:creationId xmlns:a16="http://schemas.microsoft.com/office/drawing/2014/main" id="{C08417D2-6826-4FBC-BB04-035A3E1913A9}"/>
              </a:ext>
            </a:extLst>
          </p:cNvPr>
          <p:cNvSpPr/>
          <p:nvPr/>
        </p:nvSpPr>
        <p:spPr bwMode="auto">
          <a:xfrm>
            <a:off x="8367713" y="4910059"/>
            <a:ext cx="3507582" cy="553998"/>
          </a:xfrm>
          <a:prstGeom prst="rect">
            <a:avLst/>
          </a:prstGeom>
          <a:noFill/>
          <a:ln w="28575">
            <a:solidFill>
              <a:srgbClr val="EE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HK" sz="2000" dirty="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37105542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33267-BC05-36F9-07DB-51F26104986F}"/>
              </a:ext>
            </a:extLst>
          </p:cNvPr>
          <p:cNvSpPr>
            <a:spLocks noGrp="1"/>
          </p:cNvSpPr>
          <p:nvPr>
            <p:ph type="title"/>
          </p:nvPr>
        </p:nvSpPr>
        <p:spPr/>
        <p:txBody>
          <a:bodyPr/>
          <a:lstStyle/>
          <a:p>
            <a:r>
              <a:rPr lang="en-HK" altLang="zh-TW" dirty="0"/>
              <a:t>Foundry Projects</a:t>
            </a:r>
            <a:endParaRPr lang="en-HK" dirty="0"/>
          </a:p>
        </p:txBody>
      </p:sp>
      <p:graphicFrame>
        <p:nvGraphicFramePr>
          <p:cNvPr id="6" name="Content Placeholder 5">
            <a:extLst>
              <a:ext uri="{FF2B5EF4-FFF2-40B4-BE49-F238E27FC236}">
                <a16:creationId xmlns:a16="http://schemas.microsoft.com/office/drawing/2014/main" id="{5480B1B1-62AA-5E42-3E29-ED4B5DA1EB06}"/>
              </a:ext>
            </a:extLst>
          </p:cNvPr>
          <p:cNvGraphicFramePr>
            <a:graphicFrameLocks noGrp="1"/>
          </p:cNvGraphicFramePr>
          <p:nvPr>
            <p:ph sz="quarter" idx="4294967295"/>
            <p:extLst>
              <p:ext uri="{D42A27DB-BD31-4B8C-83A1-F6EECF244321}">
                <p14:modId xmlns:p14="http://schemas.microsoft.com/office/powerpoint/2010/main" val="1243559307"/>
              </p:ext>
            </p:extLst>
          </p:nvPr>
        </p:nvGraphicFramePr>
        <p:xfrm>
          <a:off x="0" y="1390650"/>
          <a:ext cx="6623050" cy="5213350"/>
        </p:xfrm>
        <a:graphic>
          <a:graphicData uri="http://schemas.openxmlformats.org/drawingml/2006/table">
            <a:tbl>
              <a:tblPr firstRow="1" bandRow="1">
                <a:tableStyleId>{9DCAF9ED-07DC-4A11-8D7F-57B35C25682E}</a:tableStyleId>
              </a:tblPr>
              <a:tblGrid>
                <a:gridCol w="2679285">
                  <a:extLst>
                    <a:ext uri="{9D8B030D-6E8A-4147-A177-3AD203B41FA5}">
                      <a16:colId xmlns:a16="http://schemas.microsoft.com/office/drawing/2014/main" val="2951615486"/>
                    </a:ext>
                  </a:extLst>
                </a:gridCol>
                <a:gridCol w="1971486">
                  <a:extLst>
                    <a:ext uri="{9D8B030D-6E8A-4147-A177-3AD203B41FA5}">
                      <a16:colId xmlns:a16="http://schemas.microsoft.com/office/drawing/2014/main" val="1301760960"/>
                    </a:ext>
                  </a:extLst>
                </a:gridCol>
                <a:gridCol w="1971486">
                  <a:extLst>
                    <a:ext uri="{9D8B030D-6E8A-4147-A177-3AD203B41FA5}">
                      <a16:colId xmlns:a16="http://schemas.microsoft.com/office/drawing/2014/main" val="197743446"/>
                    </a:ext>
                  </a:extLst>
                </a:gridCol>
              </a:tblGrid>
              <a:tr h="322243">
                <a:tc>
                  <a:txBody>
                    <a:bodyPr/>
                    <a:lstStyle/>
                    <a:p>
                      <a:pPr algn="ctr" fontAlgn="t">
                        <a:buNone/>
                      </a:pPr>
                      <a:r>
                        <a:rPr lang="en-HK" sz="1200" dirty="0">
                          <a:effectLst/>
                        </a:rPr>
                        <a:t>Capability</a:t>
                      </a:r>
                    </a:p>
                  </a:txBody>
                  <a:tcPr anchor="ctr"/>
                </a:tc>
                <a:tc>
                  <a:txBody>
                    <a:bodyPr/>
                    <a:lstStyle/>
                    <a:p>
                      <a:pPr algn="ctr" fontAlgn="t">
                        <a:buNone/>
                      </a:pPr>
                      <a:r>
                        <a:rPr lang="en-HK" sz="1200" dirty="0">
                          <a:effectLst/>
                        </a:rPr>
                        <a:t>hub-based project</a:t>
                      </a:r>
                    </a:p>
                  </a:txBody>
                  <a:tcPr anchor="ctr"/>
                </a:tc>
                <a:tc>
                  <a:txBody>
                    <a:bodyPr/>
                    <a:lstStyle/>
                    <a:p>
                      <a:pPr algn="ctr" fontAlgn="t">
                        <a:buNone/>
                      </a:pPr>
                      <a:r>
                        <a:rPr lang="en-HK" sz="1200" dirty="0">
                          <a:effectLst/>
                        </a:rPr>
                        <a:t>Azure AI Foundry project</a:t>
                      </a:r>
                    </a:p>
                  </a:txBody>
                  <a:tcPr anchor="ctr"/>
                </a:tc>
                <a:extLst>
                  <a:ext uri="{0D108BD9-81ED-4DB2-BD59-A6C34878D82A}">
                    <a16:rowId xmlns:a16="http://schemas.microsoft.com/office/drawing/2014/main" val="575172004"/>
                  </a:ext>
                </a:extLst>
              </a:tr>
              <a:tr h="193346">
                <a:tc>
                  <a:txBody>
                    <a:bodyPr/>
                    <a:lstStyle/>
                    <a:p>
                      <a:pPr algn="l" fontAlgn="t">
                        <a:buNone/>
                      </a:pPr>
                      <a:r>
                        <a:rPr lang="en-HK" sz="1200" dirty="0">
                          <a:effectLst/>
                        </a:rPr>
                        <a:t>Agents</a:t>
                      </a:r>
                    </a:p>
                  </a:txBody>
                  <a:tcPr anchor="ctr"/>
                </a:tc>
                <a:tc>
                  <a:txBody>
                    <a:bodyPr/>
                    <a:lstStyle/>
                    <a:p>
                      <a:pPr algn="l" fontAlgn="t">
                        <a:buNone/>
                      </a:pPr>
                      <a:r>
                        <a:rPr lang="en-HK" sz="1200">
                          <a:effectLst/>
                        </a:rPr>
                        <a:t>✅ (Preview only)</a:t>
                      </a:r>
                    </a:p>
                  </a:txBody>
                  <a:tcPr anchor="ctr"/>
                </a:tc>
                <a:tc>
                  <a:txBody>
                    <a:bodyPr/>
                    <a:lstStyle/>
                    <a:p>
                      <a:pPr algn="l" fontAlgn="t">
                        <a:buNone/>
                      </a:pPr>
                      <a:r>
                        <a:rPr lang="en-HK" sz="1200" dirty="0">
                          <a:effectLst/>
                        </a:rPr>
                        <a:t>✅ (GA)</a:t>
                      </a:r>
                    </a:p>
                  </a:txBody>
                  <a:tcPr anchor="ctr"/>
                </a:tc>
                <a:extLst>
                  <a:ext uri="{0D108BD9-81ED-4DB2-BD59-A6C34878D82A}">
                    <a16:rowId xmlns:a16="http://schemas.microsoft.com/office/drawing/2014/main" val="3759131091"/>
                  </a:ext>
                </a:extLst>
              </a:tr>
              <a:tr h="322243">
                <a:tc>
                  <a:txBody>
                    <a:bodyPr/>
                    <a:lstStyle/>
                    <a:p>
                      <a:pPr algn="l" fontAlgn="t">
                        <a:buNone/>
                      </a:pPr>
                      <a:r>
                        <a:rPr lang="en-US" sz="1200">
                          <a:effectLst/>
                        </a:rPr>
                        <a:t>AI Foundry API to work with agents and across models</a:t>
                      </a:r>
                    </a:p>
                  </a:txBody>
                  <a:tcPr anchor="ctr"/>
                </a:tc>
                <a:tc>
                  <a:txBody>
                    <a:bodyPr/>
                    <a:lstStyle/>
                    <a:p>
                      <a:pPr algn="l" fontAlgn="t">
                        <a:buNone/>
                      </a:pPr>
                      <a:r>
                        <a:rPr lang="en-HK" sz="1200" dirty="0">
                          <a:effectLst/>
                        </a:rPr>
                        <a:t>Available via connections</a:t>
                      </a:r>
                    </a:p>
                  </a:txBody>
                  <a:tcPr anchor="ctr"/>
                </a:tc>
                <a:tc>
                  <a:txBody>
                    <a:bodyPr/>
                    <a:lstStyle/>
                    <a:p>
                      <a:pPr algn="l" fontAlgn="t">
                        <a:buNone/>
                      </a:pPr>
                      <a:r>
                        <a:rPr lang="en-HK" sz="1200" dirty="0">
                          <a:effectLst/>
                        </a:rPr>
                        <a:t>✅ (Native support)</a:t>
                      </a:r>
                    </a:p>
                  </a:txBody>
                  <a:tcPr anchor="ctr"/>
                </a:tc>
                <a:extLst>
                  <a:ext uri="{0D108BD9-81ED-4DB2-BD59-A6C34878D82A}">
                    <a16:rowId xmlns:a16="http://schemas.microsoft.com/office/drawing/2014/main" val="974237801"/>
                  </a:ext>
                </a:extLst>
              </a:tr>
              <a:tr h="322243">
                <a:tc>
                  <a:txBody>
                    <a:bodyPr/>
                    <a:lstStyle/>
                    <a:p>
                      <a:pPr algn="l" fontAlgn="t">
                        <a:buNone/>
                      </a:pPr>
                      <a:r>
                        <a:rPr lang="en-US" sz="1200">
                          <a:effectLst/>
                        </a:rPr>
                        <a:t>Models sold directly by Azure - Azure OpenAI, DeepSeek, xAI, etc.</a:t>
                      </a:r>
                    </a:p>
                  </a:txBody>
                  <a:tcPr anchor="ctr"/>
                </a:tc>
                <a:tc>
                  <a:txBody>
                    <a:bodyPr/>
                    <a:lstStyle/>
                    <a:p>
                      <a:pPr algn="l" fontAlgn="t">
                        <a:buNone/>
                      </a:pPr>
                      <a:r>
                        <a:rPr lang="en-HK" sz="1200" dirty="0">
                          <a:effectLst/>
                        </a:rPr>
                        <a:t>Available via connections</a:t>
                      </a:r>
                    </a:p>
                  </a:txBody>
                  <a:tcPr anchor="ctr"/>
                </a:tc>
                <a:tc>
                  <a:txBody>
                    <a:bodyPr/>
                    <a:lstStyle/>
                    <a:p>
                      <a:pPr algn="l" fontAlgn="t">
                        <a:buNone/>
                      </a:pPr>
                      <a:r>
                        <a:rPr lang="en-HK" sz="1200" dirty="0">
                          <a:effectLst/>
                        </a:rPr>
                        <a:t>✅</a:t>
                      </a:r>
                    </a:p>
                  </a:txBody>
                  <a:tcPr anchor="ctr"/>
                </a:tc>
                <a:extLst>
                  <a:ext uri="{0D108BD9-81ED-4DB2-BD59-A6C34878D82A}">
                    <a16:rowId xmlns:a16="http://schemas.microsoft.com/office/drawing/2014/main" val="3299633430"/>
                  </a:ext>
                </a:extLst>
              </a:tr>
              <a:tr h="451140">
                <a:tc>
                  <a:txBody>
                    <a:bodyPr/>
                    <a:lstStyle/>
                    <a:p>
                      <a:pPr algn="l" fontAlgn="t">
                        <a:buNone/>
                      </a:pPr>
                      <a:r>
                        <a:rPr lang="en-US" sz="1200">
                          <a:effectLst/>
                        </a:rPr>
                        <a:t>Partner &amp; Community Models sold through Marketplace - Stability, Bria, Cohere, etc.</a:t>
                      </a:r>
                    </a:p>
                  </a:txBody>
                  <a:tcPr anchor="ctr"/>
                </a:tc>
                <a:tc>
                  <a:txBody>
                    <a:bodyPr/>
                    <a:lstStyle/>
                    <a:p>
                      <a:pPr algn="l" fontAlgn="t">
                        <a:buNone/>
                      </a:pPr>
                      <a:r>
                        <a:rPr lang="en-HK" sz="1200" dirty="0">
                          <a:effectLst/>
                        </a:rPr>
                        <a:t>Available via connections</a:t>
                      </a:r>
                    </a:p>
                  </a:txBody>
                  <a:tcPr anchor="ctr"/>
                </a:tc>
                <a:tc>
                  <a:txBody>
                    <a:bodyPr/>
                    <a:lstStyle/>
                    <a:p>
                      <a:pPr algn="l" fontAlgn="t">
                        <a:buNone/>
                      </a:pPr>
                      <a:r>
                        <a:rPr lang="en-HK" sz="1200" dirty="0">
                          <a:effectLst/>
                        </a:rPr>
                        <a:t>✅</a:t>
                      </a:r>
                    </a:p>
                  </a:txBody>
                  <a:tcPr anchor="ctr"/>
                </a:tc>
                <a:extLst>
                  <a:ext uri="{0D108BD9-81ED-4DB2-BD59-A6C34878D82A}">
                    <a16:rowId xmlns:a16="http://schemas.microsoft.com/office/drawing/2014/main" val="2669282619"/>
                  </a:ext>
                </a:extLst>
              </a:tr>
              <a:tr h="322243">
                <a:tc>
                  <a:txBody>
                    <a:bodyPr/>
                    <a:lstStyle/>
                    <a:p>
                      <a:pPr algn="l" fontAlgn="t">
                        <a:buNone/>
                      </a:pPr>
                      <a:r>
                        <a:rPr lang="en-US" sz="1200">
                          <a:effectLst/>
                        </a:rPr>
                        <a:t>Open source models such as HuggingFace</a:t>
                      </a:r>
                    </a:p>
                  </a:txBody>
                  <a:tcPr anchor="ctr"/>
                </a:tc>
                <a:tc>
                  <a:txBody>
                    <a:bodyPr/>
                    <a:lstStyle/>
                    <a:p>
                      <a:pPr algn="l" fontAlgn="t">
                        <a:buNone/>
                      </a:pPr>
                      <a:r>
                        <a:rPr lang="en-HK" sz="1200" dirty="0">
                          <a:effectLst/>
                        </a:rPr>
                        <a:t>✅</a:t>
                      </a:r>
                    </a:p>
                  </a:txBody>
                  <a:tcPr anchor="ctr"/>
                </a:tc>
                <a:tc>
                  <a:txBody>
                    <a:bodyPr/>
                    <a:lstStyle/>
                    <a:p>
                      <a:pPr algn="l" fontAlgn="t">
                        <a:buNone/>
                      </a:pPr>
                      <a:endParaRPr lang="en-HK" sz="1200">
                        <a:effectLst/>
                      </a:endParaRPr>
                    </a:p>
                  </a:txBody>
                  <a:tcPr anchor="ctr"/>
                </a:tc>
                <a:extLst>
                  <a:ext uri="{0D108BD9-81ED-4DB2-BD59-A6C34878D82A}">
                    <a16:rowId xmlns:a16="http://schemas.microsoft.com/office/drawing/2014/main" val="3145520076"/>
                  </a:ext>
                </a:extLst>
              </a:tr>
              <a:tr h="193346">
                <a:tc>
                  <a:txBody>
                    <a:bodyPr/>
                    <a:lstStyle/>
                    <a:p>
                      <a:pPr algn="l" fontAlgn="t">
                        <a:buNone/>
                      </a:pPr>
                      <a:r>
                        <a:rPr lang="en-HK" sz="1200">
                          <a:effectLst/>
                        </a:rPr>
                        <a:t>Evaluations</a:t>
                      </a:r>
                    </a:p>
                  </a:txBody>
                  <a:tcPr anchor="ctr"/>
                </a:tc>
                <a:tc>
                  <a:txBody>
                    <a:bodyPr/>
                    <a:lstStyle/>
                    <a:p>
                      <a:pPr algn="l" fontAlgn="t">
                        <a:buNone/>
                      </a:pPr>
                      <a:r>
                        <a:rPr lang="en-HK" sz="1200" dirty="0">
                          <a:effectLst/>
                        </a:rPr>
                        <a:t>✅</a:t>
                      </a:r>
                    </a:p>
                  </a:txBody>
                  <a:tcPr anchor="ctr"/>
                </a:tc>
                <a:tc>
                  <a:txBody>
                    <a:bodyPr/>
                    <a:lstStyle/>
                    <a:p>
                      <a:pPr algn="l" fontAlgn="t">
                        <a:buNone/>
                      </a:pPr>
                      <a:r>
                        <a:rPr lang="en-HK" sz="1200">
                          <a:effectLst/>
                        </a:rPr>
                        <a:t>✅</a:t>
                      </a:r>
                    </a:p>
                  </a:txBody>
                  <a:tcPr anchor="ctr"/>
                </a:tc>
                <a:extLst>
                  <a:ext uri="{0D108BD9-81ED-4DB2-BD59-A6C34878D82A}">
                    <a16:rowId xmlns:a16="http://schemas.microsoft.com/office/drawing/2014/main" val="3932419580"/>
                  </a:ext>
                </a:extLst>
              </a:tr>
              <a:tr h="193346">
                <a:tc>
                  <a:txBody>
                    <a:bodyPr/>
                    <a:lstStyle/>
                    <a:p>
                      <a:pPr algn="l" fontAlgn="t">
                        <a:buNone/>
                      </a:pPr>
                      <a:r>
                        <a:rPr lang="en-HK" sz="1200">
                          <a:effectLst/>
                        </a:rPr>
                        <a:t>Playground</a:t>
                      </a:r>
                    </a:p>
                  </a:txBody>
                  <a:tcPr anchor="ctr"/>
                </a:tc>
                <a:tc>
                  <a:txBody>
                    <a:bodyPr/>
                    <a:lstStyle/>
                    <a:p>
                      <a:pPr algn="l" fontAlgn="t">
                        <a:buNone/>
                      </a:pPr>
                      <a:r>
                        <a:rPr lang="en-HK" sz="1200" dirty="0">
                          <a:effectLst/>
                        </a:rPr>
                        <a:t>✅</a:t>
                      </a:r>
                    </a:p>
                  </a:txBody>
                  <a:tcPr anchor="ctr"/>
                </a:tc>
                <a:tc>
                  <a:txBody>
                    <a:bodyPr/>
                    <a:lstStyle/>
                    <a:p>
                      <a:pPr algn="l" fontAlgn="t">
                        <a:buNone/>
                      </a:pPr>
                      <a:r>
                        <a:rPr lang="en-HK" sz="1200">
                          <a:effectLst/>
                        </a:rPr>
                        <a:t>✅</a:t>
                      </a:r>
                    </a:p>
                  </a:txBody>
                  <a:tcPr anchor="ctr"/>
                </a:tc>
                <a:extLst>
                  <a:ext uri="{0D108BD9-81ED-4DB2-BD59-A6C34878D82A}">
                    <a16:rowId xmlns:a16="http://schemas.microsoft.com/office/drawing/2014/main" val="2153617067"/>
                  </a:ext>
                </a:extLst>
              </a:tr>
              <a:tr h="193346">
                <a:tc>
                  <a:txBody>
                    <a:bodyPr/>
                    <a:lstStyle/>
                    <a:p>
                      <a:pPr algn="l" fontAlgn="t">
                        <a:buNone/>
                      </a:pPr>
                      <a:r>
                        <a:rPr lang="en-HK" sz="1200">
                          <a:effectLst/>
                        </a:rPr>
                        <a:t>Prompt flow</a:t>
                      </a:r>
                    </a:p>
                  </a:txBody>
                  <a:tcPr anchor="ctr"/>
                </a:tc>
                <a:tc>
                  <a:txBody>
                    <a:bodyPr/>
                    <a:lstStyle/>
                    <a:p>
                      <a:pPr algn="l" fontAlgn="t">
                        <a:buNone/>
                      </a:pPr>
                      <a:r>
                        <a:rPr lang="en-HK" sz="1200" dirty="0">
                          <a:effectLst/>
                        </a:rPr>
                        <a:t>✅</a:t>
                      </a:r>
                    </a:p>
                  </a:txBody>
                  <a:tcPr anchor="ctr"/>
                </a:tc>
                <a:tc>
                  <a:txBody>
                    <a:bodyPr/>
                    <a:lstStyle/>
                    <a:p>
                      <a:pPr algn="l" fontAlgn="t">
                        <a:buNone/>
                      </a:pPr>
                      <a:endParaRPr lang="en-HK" sz="1200">
                        <a:effectLst/>
                      </a:endParaRPr>
                    </a:p>
                  </a:txBody>
                  <a:tcPr anchor="ctr"/>
                </a:tc>
                <a:extLst>
                  <a:ext uri="{0D108BD9-81ED-4DB2-BD59-A6C34878D82A}">
                    <a16:rowId xmlns:a16="http://schemas.microsoft.com/office/drawing/2014/main" val="123433602"/>
                  </a:ext>
                </a:extLst>
              </a:tr>
              <a:tr h="193346">
                <a:tc>
                  <a:txBody>
                    <a:bodyPr/>
                    <a:lstStyle/>
                    <a:p>
                      <a:pPr algn="l" fontAlgn="t">
                        <a:buNone/>
                      </a:pPr>
                      <a:r>
                        <a:rPr lang="en-HK" sz="1200">
                          <a:effectLst/>
                        </a:rPr>
                        <a:t>Content understanding</a:t>
                      </a:r>
                    </a:p>
                  </a:txBody>
                  <a:tcPr anchor="ctr"/>
                </a:tc>
                <a:tc>
                  <a:txBody>
                    <a:bodyPr/>
                    <a:lstStyle/>
                    <a:p>
                      <a:pPr algn="l" fontAlgn="t">
                        <a:buNone/>
                      </a:pPr>
                      <a:r>
                        <a:rPr lang="en-HK" sz="1200" dirty="0">
                          <a:effectLst/>
                        </a:rPr>
                        <a:t>✅</a:t>
                      </a:r>
                    </a:p>
                  </a:txBody>
                  <a:tcPr anchor="ctr"/>
                </a:tc>
                <a:tc>
                  <a:txBody>
                    <a:bodyPr/>
                    <a:lstStyle/>
                    <a:p>
                      <a:pPr algn="l" fontAlgn="t">
                        <a:buNone/>
                      </a:pPr>
                      <a:r>
                        <a:rPr lang="en-HK" sz="1200">
                          <a:effectLst/>
                        </a:rPr>
                        <a:t>✅</a:t>
                      </a:r>
                    </a:p>
                  </a:txBody>
                  <a:tcPr anchor="ctr"/>
                </a:tc>
                <a:extLst>
                  <a:ext uri="{0D108BD9-81ED-4DB2-BD59-A6C34878D82A}">
                    <a16:rowId xmlns:a16="http://schemas.microsoft.com/office/drawing/2014/main" val="749115431"/>
                  </a:ext>
                </a:extLst>
              </a:tr>
              <a:tr h="322243">
                <a:tc>
                  <a:txBody>
                    <a:bodyPr/>
                    <a:lstStyle/>
                    <a:p>
                      <a:pPr algn="l" fontAlgn="t">
                        <a:buNone/>
                      </a:pPr>
                      <a:r>
                        <a:rPr lang="en-US" sz="1200">
                          <a:effectLst/>
                        </a:rPr>
                        <a:t>Project files (directly upload files and start experimenting)</a:t>
                      </a:r>
                    </a:p>
                  </a:txBody>
                  <a:tcPr anchor="ctr"/>
                </a:tc>
                <a:tc>
                  <a:txBody>
                    <a:bodyPr/>
                    <a:lstStyle/>
                    <a:p>
                      <a:pPr algn="l" fontAlgn="t">
                        <a:buNone/>
                      </a:pPr>
                      <a:endParaRPr lang="en-HK" sz="1200" dirty="0">
                        <a:effectLst/>
                      </a:endParaRPr>
                    </a:p>
                  </a:txBody>
                  <a:tcPr anchor="ctr"/>
                </a:tc>
                <a:tc>
                  <a:txBody>
                    <a:bodyPr/>
                    <a:lstStyle/>
                    <a:p>
                      <a:pPr algn="l" fontAlgn="t">
                        <a:buNone/>
                      </a:pPr>
                      <a:r>
                        <a:rPr lang="en-HK" sz="1200">
                          <a:effectLst/>
                        </a:rPr>
                        <a:t>✅</a:t>
                      </a:r>
                    </a:p>
                  </a:txBody>
                  <a:tcPr anchor="ctr"/>
                </a:tc>
                <a:extLst>
                  <a:ext uri="{0D108BD9-81ED-4DB2-BD59-A6C34878D82A}">
                    <a16:rowId xmlns:a16="http://schemas.microsoft.com/office/drawing/2014/main" val="4163725243"/>
                  </a:ext>
                </a:extLst>
              </a:tr>
              <a:tr h="322243">
                <a:tc>
                  <a:txBody>
                    <a:bodyPr/>
                    <a:lstStyle/>
                    <a:p>
                      <a:pPr algn="l" fontAlgn="t">
                        <a:buNone/>
                      </a:pPr>
                      <a:r>
                        <a:rPr lang="en-US" sz="1200">
                          <a:effectLst/>
                        </a:rPr>
                        <a:t>Project-level isolation of files and outputs</a:t>
                      </a:r>
                    </a:p>
                  </a:txBody>
                  <a:tcPr anchor="ctr"/>
                </a:tc>
                <a:tc>
                  <a:txBody>
                    <a:bodyPr/>
                    <a:lstStyle/>
                    <a:p>
                      <a:pPr algn="l" fontAlgn="t">
                        <a:buNone/>
                      </a:pPr>
                      <a:r>
                        <a:rPr lang="en-HK" sz="1200" dirty="0">
                          <a:effectLst/>
                        </a:rPr>
                        <a:t>✅</a:t>
                      </a:r>
                    </a:p>
                  </a:txBody>
                  <a:tcPr anchor="ctr"/>
                </a:tc>
                <a:tc>
                  <a:txBody>
                    <a:bodyPr/>
                    <a:lstStyle/>
                    <a:p>
                      <a:pPr algn="l" fontAlgn="t">
                        <a:buNone/>
                      </a:pPr>
                      <a:r>
                        <a:rPr lang="en-HK" sz="1200">
                          <a:effectLst/>
                        </a:rPr>
                        <a:t>✅</a:t>
                      </a:r>
                    </a:p>
                  </a:txBody>
                  <a:tcPr anchor="ctr"/>
                </a:tc>
                <a:extLst>
                  <a:ext uri="{0D108BD9-81ED-4DB2-BD59-A6C34878D82A}">
                    <a16:rowId xmlns:a16="http://schemas.microsoft.com/office/drawing/2014/main" val="2714964374"/>
                  </a:ext>
                </a:extLst>
              </a:tr>
              <a:tr h="322243">
                <a:tc>
                  <a:txBody>
                    <a:bodyPr/>
                    <a:lstStyle/>
                    <a:p>
                      <a:pPr algn="l" fontAlgn="t">
                        <a:buNone/>
                      </a:pPr>
                      <a:r>
                        <a:rPr lang="en-HK" sz="1200">
                          <a:effectLst/>
                        </a:rPr>
                        <a:t>Required Azure dependencies</a:t>
                      </a:r>
                    </a:p>
                  </a:txBody>
                  <a:tcPr anchor="ctr"/>
                </a:tc>
                <a:tc>
                  <a:txBody>
                    <a:bodyPr/>
                    <a:lstStyle/>
                    <a:p>
                      <a:pPr algn="l" fontAlgn="t">
                        <a:buNone/>
                      </a:pPr>
                      <a:r>
                        <a:rPr lang="en-US" sz="1200" dirty="0">
                          <a:effectLst/>
                        </a:rPr>
                        <a:t>Azure Storage account, Azure Key Vault</a:t>
                      </a:r>
                    </a:p>
                  </a:txBody>
                  <a:tcPr anchor="ctr"/>
                </a:tc>
                <a:tc>
                  <a:txBody>
                    <a:bodyPr/>
                    <a:lstStyle/>
                    <a:p>
                      <a:pPr algn="l" fontAlgn="t">
                        <a:buNone/>
                      </a:pPr>
                      <a:r>
                        <a:rPr lang="en-HK" sz="1200" dirty="0">
                          <a:effectLst/>
                        </a:rPr>
                        <a:t>-</a:t>
                      </a:r>
                    </a:p>
                  </a:txBody>
                  <a:tcPr anchor="ctr"/>
                </a:tc>
                <a:extLst>
                  <a:ext uri="{0D108BD9-81ED-4DB2-BD59-A6C34878D82A}">
                    <a16:rowId xmlns:a16="http://schemas.microsoft.com/office/drawing/2014/main" val="581185241"/>
                  </a:ext>
                </a:extLst>
              </a:tr>
            </a:tbl>
          </a:graphicData>
        </a:graphic>
      </p:graphicFrame>
      <p:pic>
        <p:nvPicPr>
          <p:cNvPr id="5" name="Picture 4">
            <a:extLst>
              <a:ext uri="{FF2B5EF4-FFF2-40B4-BE49-F238E27FC236}">
                <a16:creationId xmlns:a16="http://schemas.microsoft.com/office/drawing/2014/main" id="{DFC17788-CBCD-3696-F2BD-9353F3E1F09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95601" y="1391352"/>
            <a:ext cx="5196399" cy="4075295"/>
          </a:xfrm>
          <a:prstGeom prst="rect">
            <a:avLst/>
          </a:prstGeom>
        </p:spPr>
      </p:pic>
    </p:spTree>
    <p:extLst>
      <p:ext uri="{BB962C8B-B14F-4D97-AF65-F5344CB8AC3E}">
        <p14:creationId xmlns:p14="http://schemas.microsoft.com/office/powerpoint/2010/main" val="1646393490"/>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5385F-59BF-BBB1-8F04-8C40E2258E03}"/>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678FDB04-F151-8A81-BAFD-FEFE5C8AB709}"/>
              </a:ext>
            </a:extLst>
          </p:cNvPr>
          <p:cNvSpPr>
            <a:spLocks noGrp="1"/>
          </p:cNvSpPr>
          <p:nvPr>
            <p:ph type="title"/>
          </p:nvPr>
        </p:nvSpPr>
        <p:spPr>
          <a:xfrm>
            <a:off x="588263" y="457200"/>
            <a:ext cx="11018520" cy="461665"/>
          </a:xfrm>
        </p:spPr>
        <p:txBody>
          <a:bodyPr anchor="t" anchorCtr="0"/>
          <a:lstStyle/>
          <a:p>
            <a:pPr algn="ctr"/>
            <a:r>
              <a:rPr lang="en-US" sz="3000">
                <a:solidFill>
                  <a:srgbClr val="000000"/>
                </a:solidFill>
                <a:latin typeface="Segoe Sans Text Semibold"/>
                <a:cs typeface="Segoe UI Semibold"/>
              </a:rPr>
              <a:t>Azure Management Layers</a:t>
            </a:r>
          </a:p>
        </p:txBody>
      </p:sp>
      <p:sp>
        <p:nvSpPr>
          <p:cNvPr id="2" name="Rectangle: Rounded Corners 10">
            <a:extLst>
              <a:ext uri="{FF2B5EF4-FFF2-40B4-BE49-F238E27FC236}">
                <a16:creationId xmlns:a16="http://schemas.microsoft.com/office/drawing/2014/main" id="{107E57BF-4D32-493B-C336-A9104D111594}"/>
              </a:ext>
            </a:extLst>
          </p:cNvPr>
          <p:cNvSpPr/>
          <p:nvPr/>
        </p:nvSpPr>
        <p:spPr>
          <a:xfrm>
            <a:off x="2537143" y="988409"/>
            <a:ext cx="6882186" cy="477098"/>
          </a:xfrm>
          <a:prstGeom prst="roundRect">
            <a:avLst>
              <a:gd name="adj" fmla="val 8990"/>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lIns="0" rtlCol="0" anchor="t"/>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w="3175">
                  <a:noFill/>
                </a:ln>
                <a:gradFill>
                  <a:gsLst>
                    <a:gs pos="80000">
                      <a:srgbClr val="2A446F"/>
                    </a:gs>
                    <a:gs pos="0">
                      <a:srgbClr val="73262F"/>
                    </a:gs>
                  </a:gsLst>
                  <a:path path="circle">
                    <a:fillToRect l="100000" t="100000"/>
                  </a:path>
                </a:gradFill>
                <a:effectLst/>
                <a:uLnTx/>
                <a:uFillTx/>
                <a:latin typeface="Segoe UI Variable Display Semib" pitchFamily="2" charset="0"/>
                <a:ea typeface="+mn-ea"/>
                <a:cs typeface="Segoe UI Semibold" panose="020B0502040204020203" pitchFamily="34" charset="0"/>
              </a:rPr>
              <a:t>Delivering management tools for AI developers, IT administrators, and operational teams.</a:t>
            </a:r>
          </a:p>
        </p:txBody>
      </p:sp>
      <p:sp>
        <p:nvSpPr>
          <p:cNvPr id="6" name="Content Placeholder 2">
            <a:extLst>
              <a:ext uri="{FF2B5EF4-FFF2-40B4-BE49-F238E27FC236}">
                <a16:creationId xmlns:a16="http://schemas.microsoft.com/office/drawing/2014/main" id="{167E9B6B-86A7-A2C8-467B-B0086078B879}"/>
              </a:ext>
              <a:ext uri="{C183D7F6-B498-43B3-948B-1728B52AA6E4}">
                <adec:decorative xmlns:adec="http://schemas.microsoft.com/office/drawing/2017/decorative" val="1"/>
              </a:ext>
            </a:extLst>
          </p:cNvPr>
          <p:cNvSpPr txBox="1">
            <a:spLocks/>
          </p:cNvSpPr>
          <p:nvPr/>
        </p:nvSpPr>
        <p:spPr>
          <a:xfrm>
            <a:off x="4091071" y="1938466"/>
            <a:ext cx="3785787" cy="4203954"/>
          </a:xfrm>
          <a:prstGeom prst="roundRect">
            <a:avLst>
              <a:gd name="adj" fmla="val 5795"/>
            </a:avLst>
          </a:prstGeom>
          <a:gradFill flip="none" rotWithShape="1">
            <a:gsLst>
              <a:gs pos="80000">
                <a:srgbClr val="A9D5ED">
                  <a:alpha val="10000"/>
                </a:srgbClr>
              </a:gs>
              <a:gs pos="0">
                <a:srgbClr val="FFC6CC">
                  <a:alpha val="10000"/>
                </a:srgbClr>
              </a:gs>
            </a:gsLst>
            <a:path path="circle">
              <a:fillToRect l="100000" t="100000"/>
            </a:path>
            <a:tileRect r="-100000" b="-100000"/>
          </a:gra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5049" tIns="364040" rIns="455049" bIns="364040" numCol="1" spcCol="0" rtlCol="0" fromWordArt="0" anchor="ctr" anchorCtr="0" forceAA="0" compatLnSpc="1">
            <a:prstTxWarp prst="textNoShape">
              <a:avLst/>
            </a:prstTxWarp>
            <a:noAutofit/>
          </a:bodyPr>
          <a:lstStyle>
            <a:defPPr>
              <a:defRPr lang="en-US"/>
            </a:defPPr>
            <a:lvl1pPr algn="ctr" defTabSz="2320060" fontAlgn="base">
              <a:spcBef>
                <a:spcPct val="0"/>
              </a:spcBef>
              <a:spcAft>
                <a:spcPct val="0"/>
              </a:spcAft>
              <a:defRPr sz="1800">
                <a:noFill/>
                <a:latin typeface="Segoe UI" panose="020B0502040204020203" pitchFamily="34" charset="0"/>
                <a:cs typeface="Segoe UI"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0000">
                  <a:lumMod val="75000"/>
                  <a:lumOff val="25000"/>
                </a:srgbClr>
              </a:solidFill>
              <a:effectLst/>
              <a:uLnTx/>
              <a:uFillTx/>
              <a:latin typeface="Segoe UI Semibold" panose="020B0502040204020203" pitchFamily="34" charset="0"/>
              <a:ea typeface="+mn-ea"/>
              <a:cs typeface="Segoe UI Semibold" panose="020B0502040204020203" pitchFamily="34" charset="0"/>
            </a:endParaRPr>
          </a:p>
        </p:txBody>
      </p:sp>
      <p:sp>
        <p:nvSpPr>
          <p:cNvPr id="10" name="Rectangle: Rounded Corners 9">
            <a:extLst>
              <a:ext uri="{FF2B5EF4-FFF2-40B4-BE49-F238E27FC236}">
                <a16:creationId xmlns:a16="http://schemas.microsoft.com/office/drawing/2014/main" id="{8352E0FD-3F2B-5791-D38A-500A65E89B61}"/>
              </a:ext>
              <a:ext uri="{C183D7F6-B498-43B3-948B-1728B52AA6E4}">
                <adec:decorative xmlns:adec="http://schemas.microsoft.com/office/drawing/2017/decorative" val="1"/>
              </a:ext>
            </a:extLst>
          </p:cNvPr>
          <p:cNvSpPr/>
          <p:nvPr/>
        </p:nvSpPr>
        <p:spPr>
          <a:xfrm>
            <a:off x="4289142" y="2092445"/>
            <a:ext cx="3378189" cy="2296727"/>
          </a:xfrm>
          <a:prstGeom prst="roundRect">
            <a:avLst>
              <a:gd name="adj" fmla="val 8810"/>
            </a:avLst>
          </a:prstGeom>
          <a:gradFill flip="none" rotWithShape="1">
            <a:gsLst>
              <a:gs pos="80000">
                <a:srgbClr val="A9D5ED"/>
              </a:gs>
              <a:gs pos="0">
                <a:srgbClr val="FCC7C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Pro Display Semibold" panose="020B0702040504020203" pitchFamily="34" charset="0"/>
                <a:ea typeface="+mn-ea"/>
                <a:cs typeface="+mn-cs"/>
              </a:rPr>
              <a:t>Azure AI Foundry</a:t>
            </a:r>
          </a:p>
        </p:txBody>
      </p:sp>
      <p:sp>
        <p:nvSpPr>
          <p:cNvPr id="19" name="TextBox 18">
            <a:extLst>
              <a:ext uri="{FF2B5EF4-FFF2-40B4-BE49-F238E27FC236}">
                <a16:creationId xmlns:a16="http://schemas.microsoft.com/office/drawing/2014/main" id="{CC89F86D-6C68-8849-95EC-75410FBAE5EB}"/>
              </a:ext>
            </a:extLst>
          </p:cNvPr>
          <p:cNvSpPr txBox="1"/>
          <p:nvPr/>
        </p:nvSpPr>
        <p:spPr>
          <a:xfrm>
            <a:off x="4420639" y="2219727"/>
            <a:ext cx="3115196" cy="246221"/>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Azure AI Foundry Observability</a:t>
            </a:r>
          </a:p>
        </p:txBody>
      </p:sp>
      <p:sp>
        <p:nvSpPr>
          <p:cNvPr id="11" name="Rectangle: Rounded Corners 10">
            <a:extLst>
              <a:ext uri="{FF2B5EF4-FFF2-40B4-BE49-F238E27FC236}">
                <a16:creationId xmlns:a16="http://schemas.microsoft.com/office/drawing/2014/main" id="{4E1550D4-B3AE-5542-43EC-D192427A0189}"/>
              </a:ext>
            </a:extLst>
          </p:cNvPr>
          <p:cNvSpPr/>
          <p:nvPr/>
        </p:nvSpPr>
        <p:spPr>
          <a:xfrm>
            <a:off x="4420639" y="2612465"/>
            <a:ext cx="3115196" cy="399262"/>
          </a:xfrm>
          <a:prstGeom prst="roundRect">
            <a:avLst>
              <a:gd name="adj" fmla="val 33313"/>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egoe Sans Text" pitchFamily="2" charset="0"/>
                <a:ea typeface="+mn-ea"/>
                <a:cs typeface="Segoe Sans Text" pitchFamily="2" charset="0"/>
              </a:rPr>
              <a:t>Customize</a:t>
            </a:r>
            <a:endParaRPr kumimoji="0" lang="en-US" sz="1400" b="0" i="0" u="none" strike="noStrike" kern="1200" cap="none" spc="0" normalizeH="0" baseline="0" noProof="0">
              <a:ln>
                <a:noFill/>
              </a:ln>
              <a:solidFill>
                <a:srgbClr val="000000"/>
              </a:solidFill>
              <a:effectLst/>
              <a:uLnTx/>
              <a:uFillTx/>
              <a:latin typeface="Segoe Sans Text" pitchFamily="2" charset="0"/>
              <a:ea typeface="+mn-ea"/>
              <a:cs typeface="Segoe Sans Text" pitchFamily="2" charset="0"/>
            </a:endParaRPr>
          </a:p>
        </p:txBody>
      </p:sp>
      <p:sp>
        <p:nvSpPr>
          <p:cNvPr id="13" name="Rectangle: Rounded Corners 12">
            <a:extLst>
              <a:ext uri="{FF2B5EF4-FFF2-40B4-BE49-F238E27FC236}">
                <a16:creationId xmlns:a16="http://schemas.microsoft.com/office/drawing/2014/main" id="{21E6F350-2CD1-5200-A53B-03BE681635AE}"/>
              </a:ext>
            </a:extLst>
          </p:cNvPr>
          <p:cNvSpPr/>
          <p:nvPr/>
        </p:nvSpPr>
        <p:spPr>
          <a:xfrm>
            <a:off x="4420639" y="3098176"/>
            <a:ext cx="3115196" cy="532479"/>
          </a:xfrm>
          <a:prstGeom prst="roundRect">
            <a:avLst>
              <a:gd name="adj" fmla="val 33313"/>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egoe Sans Text" pitchFamily="2" charset="0"/>
                <a:ea typeface="+mn-ea"/>
                <a:cs typeface="Segoe Sans Text" pitchFamily="2" charset="0"/>
              </a:rPr>
              <a:t>Share </a:t>
            </a:r>
            <a:r>
              <a:rPr kumimoji="0" lang="en-US" sz="1400" b="0" i="0" u="none" strike="noStrike" kern="1200" cap="none" spc="0" normalizeH="0" baseline="0" noProof="0">
                <a:ln>
                  <a:noFill/>
                </a:ln>
                <a:solidFill>
                  <a:srgbClr val="000000"/>
                </a:solidFill>
                <a:effectLst/>
                <a:uLnTx/>
                <a:uFillTx/>
                <a:latin typeface="Segoe Sans Text" pitchFamily="2" charset="0"/>
                <a:ea typeface="+mn-ea"/>
                <a:cs typeface="Segoe Sans Text" pitchFamily="2" charset="0"/>
              </a:rPr>
              <a:t>connections, </a:t>
            </a:r>
            <a:br>
              <a:rPr kumimoji="0" lang="en-US" sz="1400" b="0" i="0" u="none" strike="noStrike" kern="1200" cap="none" spc="0" normalizeH="0" baseline="0" noProof="0">
                <a:ln>
                  <a:noFill/>
                </a:ln>
                <a:solidFill>
                  <a:srgbClr val="000000"/>
                </a:solidFill>
                <a:effectLst/>
                <a:uLnTx/>
                <a:uFillTx/>
                <a:latin typeface="Segoe Sans Text" pitchFamily="2" charset="0"/>
                <a:ea typeface="+mn-ea"/>
                <a:cs typeface="Segoe Sans Text" pitchFamily="2" charset="0"/>
              </a:rPr>
            </a:br>
            <a:r>
              <a:rPr kumimoji="0" lang="en-US" sz="1400" b="0" i="0" u="none" strike="noStrike" kern="1200" cap="none" spc="0" normalizeH="0" baseline="0" noProof="0">
                <a:ln>
                  <a:noFill/>
                </a:ln>
                <a:solidFill>
                  <a:srgbClr val="000000"/>
                </a:solidFill>
                <a:effectLst/>
                <a:uLnTx/>
                <a:uFillTx/>
                <a:latin typeface="Segoe Sans Text" pitchFamily="2" charset="0"/>
                <a:ea typeface="+mn-ea"/>
                <a:cs typeface="Segoe Sans Text" pitchFamily="2" charset="0"/>
              </a:rPr>
              <a:t>compute, base models</a:t>
            </a:r>
          </a:p>
        </p:txBody>
      </p:sp>
      <p:sp>
        <p:nvSpPr>
          <p:cNvPr id="14" name="Rectangle: Rounded Corners 13">
            <a:extLst>
              <a:ext uri="{FF2B5EF4-FFF2-40B4-BE49-F238E27FC236}">
                <a16:creationId xmlns:a16="http://schemas.microsoft.com/office/drawing/2014/main" id="{775DA975-B19C-C719-F2A7-09C7336C43C6}"/>
              </a:ext>
            </a:extLst>
          </p:cNvPr>
          <p:cNvSpPr/>
          <p:nvPr/>
        </p:nvSpPr>
        <p:spPr>
          <a:xfrm>
            <a:off x="4420639" y="3720167"/>
            <a:ext cx="3115196" cy="399262"/>
          </a:xfrm>
          <a:prstGeom prst="roundRect">
            <a:avLst>
              <a:gd name="adj" fmla="val 33313"/>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egoe Sans Text" pitchFamily="2" charset="0"/>
                <a:ea typeface="+mn-ea"/>
                <a:cs typeface="Segoe Sans Text" pitchFamily="2" charset="0"/>
              </a:rPr>
              <a:t>Govern </a:t>
            </a:r>
            <a:r>
              <a:rPr kumimoji="0" lang="en-US" sz="1400" b="0" i="0" u="none" strike="noStrike" kern="1200" cap="none" spc="0" normalizeH="0" baseline="0" noProof="0">
                <a:ln>
                  <a:noFill/>
                </a:ln>
                <a:solidFill>
                  <a:srgbClr val="000000"/>
                </a:solidFill>
                <a:effectLst/>
                <a:uLnTx/>
                <a:uFillTx/>
                <a:latin typeface="Segoe Sans Text" pitchFamily="2" charset="0"/>
                <a:ea typeface="+mn-ea"/>
                <a:cs typeface="Segoe Sans Text" pitchFamily="2" charset="0"/>
              </a:rPr>
              <a:t>quota and usage</a:t>
            </a:r>
          </a:p>
        </p:txBody>
      </p:sp>
      <p:sp>
        <p:nvSpPr>
          <p:cNvPr id="15" name="Rectangle: Rounded Corners 14">
            <a:extLst>
              <a:ext uri="{FF2B5EF4-FFF2-40B4-BE49-F238E27FC236}">
                <a16:creationId xmlns:a16="http://schemas.microsoft.com/office/drawing/2014/main" id="{759C0FCE-005D-513C-ADD1-ED4425CED826}"/>
              </a:ext>
            </a:extLst>
          </p:cNvPr>
          <p:cNvSpPr/>
          <p:nvPr/>
        </p:nvSpPr>
        <p:spPr>
          <a:xfrm>
            <a:off x="4289142" y="4518740"/>
            <a:ext cx="3378189" cy="1448216"/>
          </a:xfrm>
          <a:prstGeom prst="roundRect">
            <a:avLst>
              <a:gd name="adj" fmla="val 8810"/>
            </a:avLst>
          </a:prstGeom>
          <a:gradFill flip="none" rotWithShape="1">
            <a:gsLst>
              <a:gs pos="0">
                <a:srgbClr val="A9D5ED"/>
              </a:gs>
              <a:gs pos="99000">
                <a:srgbClr val="FCC7C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Azure portal</a:t>
            </a:r>
            <a:endParaRPr kumimoji="0" lang="en-US" sz="1200" b="1"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endParaRPr>
          </a:p>
        </p:txBody>
      </p:sp>
      <p:sp>
        <p:nvSpPr>
          <p:cNvPr id="16" name="Rectangle: Rounded Corners 15">
            <a:extLst>
              <a:ext uri="{FF2B5EF4-FFF2-40B4-BE49-F238E27FC236}">
                <a16:creationId xmlns:a16="http://schemas.microsoft.com/office/drawing/2014/main" id="{D3193121-63CE-9F43-F1D5-3D4C9207643A}"/>
              </a:ext>
            </a:extLst>
          </p:cNvPr>
          <p:cNvSpPr/>
          <p:nvPr/>
        </p:nvSpPr>
        <p:spPr>
          <a:xfrm>
            <a:off x="4420639" y="4944717"/>
            <a:ext cx="3115196" cy="399262"/>
          </a:xfrm>
          <a:prstGeom prst="roundRect">
            <a:avLst>
              <a:gd name="adj" fmla="val 33313"/>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Sans Text" pitchFamily="2" charset="0"/>
                <a:ea typeface="+mn-ea"/>
                <a:cs typeface="Segoe Sans Text" pitchFamily="2" charset="0"/>
              </a:rPr>
              <a:t>Platform setup</a:t>
            </a:r>
          </a:p>
        </p:txBody>
      </p:sp>
      <p:sp>
        <p:nvSpPr>
          <p:cNvPr id="17" name="Rectangle: Rounded Corners 16">
            <a:extLst>
              <a:ext uri="{FF2B5EF4-FFF2-40B4-BE49-F238E27FC236}">
                <a16:creationId xmlns:a16="http://schemas.microsoft.com/office/drawing/2014/main" id="{59E356B8-D887-B427-3E50-5DA04A3D5A61}"/>
              </a:ext>
            </a:extLst>
          </p:cNvPr>
          <p:cNvSpPr/>
          <p:nvPr/>
        </p:nvSpPr>
        <p:spPr>
          <a:xfrm>
            <a:off x="4420639" y="5426434"/>
            <a:ext cx="3115196" cy="399262"/>
          </a:xfrm>
          <a:prstGeom prst="roundRect">
            <a:avLst>
              <a:gd name="adj" fmla="val 33313"/>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egoe Sans Text" pitchFamily="2" charset="0"/>
                <a:ea typeface="+mn-ea"/>
                <a:cs typeface="Segoe Sans Text" pitchFamily="2" charset="0"/>
              </a:rPr>
              <a:t>Govern </a:t>
            </a:r>
            <a:r>
              <a:rPr kumimoji="0" lang="en-US" sz="1400" b="0" i="0" u="none" strike="noStrike" kern="1200" cap="none" spc="0" normalizeH="0" baseline="0" noProof="0">
                <a:ln>
                  <a:noFill/>
                </a:ln>
                <a:solidFill>
                  <a:srgbClr val="000000"/>
                </a:solidFill>
                <a:effectLst/>
                <a:uLnTx/>
                <a:uFillTx/>
                <a:latin typeface="Segoe Sans Text" pitchFamily="2" charset="0"/>
                <a:ea typeface="+mn-ea"/>
                <a:cs typeface="Segoe Sans Text" pitchFamily="2" charset="0"/>
              </a:rPr>
              <a:t>security</a:t>
            </a:r>
          </a:p>
        </p:txBody>
      </p:sp>
      <p:sp>
        <p:nvSpPr>
          <p:cNvPr id="4" name="TextBox 3">
            <a:extLst>
              <a:ext uri="{FF2B5EF4-FFF2-40B4-BE49-F238E27FC236}">
                <a16:creationId xmlns:a16="http://schemas.microsoft.com/office/drawing/2014/main" id="{8B8B4B64-C6AD-7578-5542-C4DBD9EE5EA0}"/>
              </a:ext>
            </a:extLst>
          </p:cNvPr>
          <p:cNvSpPr txBox="1"/>
          <p:nvPr/>
        </p:nvSpPr>
        <p:spPr>
          <a:xfrm>
            <a:off x="85725" y="6525856"/>
            <a:ext cx="7358062" cy="307777"/>
          </a:xfrm>
          <a:prstGeom prst="rect">
            <a:avLst/>
          </a:prstGeom>
          <a:noFill/>
        </p:spPr>
        <p:txBody>
          <a:bodyPr wrap="square">
            <a:spAutoFit/>
          </a:bodyPr>
          <a:lstStyle/>
          <a:p>
            <a:r>
              <a:rPr lang="en-HK" dirty="0">
                <a:hlinkClick r:id="rId3"/>
              </a:rPr>
              <a:t>https://learn.microsoft.com/en-us/azure/ai-foundry/concepts/architecture</a:t>
            </a:r>
            <a:endParaRPr lang="en-HK" dirty="0"/>
          </a:p>
        </p:txBody>
      </p:sp>
    </p:spTree>
    <p:extLst>
      <p:ext uri="{BB962C8B-B14F-4D97-AF65-F5344CB8AC3E}">
        <p14:creationId xmlns:p14="http://schemas.microsoft.com/office/powerpoint/2010/main" val="904050054"/>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FDADD-547E-6748-6DA2-7F3E37DEB0BA}"/>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A473A8F5-41F9-FC38-9903-ED220F5946A6}"/>
              </a:ext>
            </a:extLst>
          </p:cNvPr>
          <p:cNvSpPr>
            <a:spLocks noGrp="1"/>
          </p:cNvSpPr>
          <p:nvPr>
            <p:ph type="title"/>
          </p:nvPr>
        </p:nvSpPr>
        <p:spPr>
          <a:xfrm>
            <a:off x="588263" y="457200"/>
            <a:ext cx="11018520" cy="461665"/>
          </a:xfrm>
        </p:spPr>
        <p:txBody>
          <a:bodyPr/>
          <a:lstStyle/>
          <a:p>
            <a:pPr algn="ctr"/>
            <a:r>
              <a:rPr lang="en-US" sz="3000" dirty="0">
                <a:solidFill>
                  <a:srgbClr val="000000"/>
                </a:solidFill>
                <a:latin typeface="Segoe Sans Text Semibold"/>
                <a:cs typeface="Segoe UI Semibold"/>
              </a:rPr>
              <a:t>Securing the AI Foundry environment</a:t>
            </a:r>
          </a:p>
        </p:txBody>
      </p:sp>
      <p:sp>
        <p:nvSpPr>
          <p:cNvPr id="4" name="Rounded Rectangle 23">
            <a:extLst>
              <a:ext uri="{FF2B5EF4-FFF2-40B4-BE49-F238E27FC236}">
                <a16:creationId xmlns:a16="http://schemas.microsoft.com/office/drawing/2014/main" id="{FC636859-1928-1A0C-4867-E75C3435A853}"/>
              </a:ext>
              <a:ext uri="{C183D7F6-B498-43B3-948B-1728B52AA6E4}">
                <adec:decorative xmlns:adec="http://schemas.microsoft.com/office/drawing/2017/decorative" val="1"/>
              </a:ext>
            </a:extLst>
          </p:cNvPr>
          <p:cNvSpPr/>
          <p:nvPr/>
        </p:nvSpPr>
        <p:spPr bwMode="auto">
          <a:xfrm>
            <a:off x="539981" y="1817920"/>
            <a:ext cx="1737431" cy="2013528"/>
          </a:xfrm>
          <a:prstGeom prst="roundRect">
            <a:avLst>
              <a:gd name="adj" fmla="val 8661"/>
            </a:avLst>
          </a:prstGeom>
          <a:solidFill>
            <a:srgbClr val="F9F9F9"/>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Sans Text" pitchFamily="2" charset="0"/>
            </a:endParaRPr>
          </a:p>
        </p:txBody>
      </p:sp>
      <p:sp>
        <p:nvSpPr>
          <p:cNvPr id="5" name="TextBox 4">
            <a:extLst>
              <a:ext uri="{FF2B5EF4-FFF2-40B4-BE49-F238E27FC236}">
                <a16:creationId xmlns:a16="http://schemas.microsoft.com/office/drawing/2014/main" id="{E064DD95-032A-E71E-EA7D-2A58551B8A37}"/>
              </a:ext>
            </a:extLst>
          </p:cNvPr>
          <p:cNvSpPr txBox="1"/>
          <p:nvPr/>
        </p:nvSpPr>
        <p:spPr>
          <a:xfrm>
            <a:off x="539981" y="2030170"/>
            <a:ext cx="1737431" cy="615553"/>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932449">
              <a:spcBef>
                <a:spcPts val="200"/>
              </a:spcBef>
              <a:defRPr sz="2400">
                <a:gradFill>
                  <a:gsLst>
                    <a:gs pos="20280">
                      <a:srgbClr val="000000"/>
                    </a:gs>
                    <a:gs pos="41958">
                      <a:srgbClr val="000000"/>
                    </a:gs>
                  </a:gsLst>
                  <a:lin ang="0" scaled="0"/>
                </a:gra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49" rtl="0" eaLnBrk="1" fontAlgn="auto" latinLnBrk="0" hangingPunct="1">
              <a:lnSpc>
                <a:spcPct val="100000"/>
              </a:lnSpc>
              <a:spcBef>
                <a:spcPts val="200"/>
              </a:spcBef>
              <a:spcAft>
                <a:spcPts val="0"/>
              </a:spcAft>
              <a:buClrTx/>
              <a:buSzTx/>
              <a:buFontTx/>
              <a:buNone/>
              <a:tabLst/>
              <a:defRPr/>
            </a:pPr>
            <a:r>
              <a:rPr kumimoji="0" lang="en-US" sz="2000" b="1" i="0" u="none" strike="noStrike" kern="1200" cap="none" spc="-50" normalizeH="0" baseline="0" noProof="0">
                <a:ln w="3175">
                  <a:noFill/>
                </a:ln>
                <a:solidFill>
                  <a:srgbClr val="000000"/>
                </a:solidFill>
                <a:effectLst/>
                <a:uLnTx/>
                <a:uFillTx/>
                <a:latin typeface="Segoe UI Semibold" panose="020B0502040204020203" pitchFamily="34" charset="0"/>
                <a:ea typeface="+mn-ea"/>
                <a:cs typeface="Segoe UI Semibold" panose="020B0502040204020203" pitchFamily="34" charset="0"/>
              </a:rPr>
              <a:t>Network isolation</a:t>
            </a:r>
          </a:p>
        </p:txBody>
      </p:sp>
      <p:sp>
        <p:nvSpPr>
          <p:cNvPr id="6" name="TextBox 5">
            <a:extLst>
              <a:ext uri="{FF2B5EF4-FFF2-40B4-BE49-F238E27FC236}">
                <a16:creationId xmlns:a16="http://schemas.microsoft.com/office/drawing/2014/main" id="{5A3E5EB2-44C2-6AFD-86CD-E74CA740EA1C}"/>
              </a:ext>
            </a:extLst>
          </p:cNvPr>
          <p:cNvSpPr txBox="1"/>
          <p:nvPr/>
        </p:nvSpPr>
        <p:spPr>
          <a:xfrm>
            <a:off x="535917" y="3942703"/>
            <a:ext cx="1739462" cy="369332"/>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algn="ctr" defTabSz="932449">
              <a:spcBef>
                <a:spcPts val="200"/>
              </a:spcBef>
              <a:defRPr sz="2400">
                <a:gradFill>
                  <a:gsLst>
                    <a:gs pos="20280">
                      <a:srgbClr val="000000"/>
                    </a:gs>
                    <a:gs pos="41958">
                      <a:srgbClr val="000000"/>
                    </a:gs>
                  </a:gsLst>
                  <a:lin ang="0" scaled="0"/>
                </a:gra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49" rtl="0" eaLnBrk="1" fontAlgn="auto" latinLnBrk="0" hangingPunct="1">
              <a:lnSpc>
                <a:spcPct val="100000"/>
              </a:lnSpc>
              <a:spcBef>
                <a:spcPts val="20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Managed VNET, private link support, logging</a:t>
            </a:r>
          </a:p>
        </p:txBody>
      </p:sp>
      <p:sp>
        <p:nvSpPr>
          <p:cNvPr id="7" name="Oval 6">
            <a:extLst>
              <a:ext uri="{FF2B5EF4-FFF2-40B4-BE49-F238E27FC236}">
                <a16:creationId xmlns:a16="http://schemas.microsoft.com/office/drawing/2014/main" id="{6A7283E1-8765-EDA2-8D2D-393D06CCD6C3}"/>
              </a:ext>
              <a:ext uri="{C183D7F6-B498-43B3-948B-1728B52AA6E4}">
                <adec:decorative xmlns:adec="http://schemas.microsoft.com/office/drawing/2017/decorative" val="1"/>
              </a:ext>
            </a:extLst>
          </p:cNvPr>
          <p:cNvSpPr/>
          <p:nvPr/>
        </p:nvSpPr>
        <p:spPr bwMode="auto">
          <a:xfrm>
            <a:off x="1042936" y="2872754"/>
            <a:ext cx="731520" cy="731520"/>
          </a:xfrm>
          <a:prstGeom prst="ellipse">
            <a:avLst/>
          </a:prstGeom>
          <a:gradFill flip="none" rotWithShape="1">
            <a:gsLst>
              <a:gs pos="0">
                <a:srgbClr val="FCC7CD"/>
              </a:gs>
              <a:gs pos="79000">
                <a:srgbClr val="A9D5ED"/>
              </a:gs>
            </a:gsLst>
            <a:path path="circle">
              <a:fillToRect l="100000" t="100000"/>
            </a:path>
            <a:tileRect r="-100000" b="-100000"/>
          </a:gradFill>
          <a:ln w="63897"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Segoe UI Semibold"/>
              <a:ea typeface="+mn-ea"/>
              <a:cs typeface="+mn-cs"/>
            </a:endParaRPr>
          </a:p>
        </p:txBody>
      </p:sp>
      <p:pic>
        <p:nvPicPr>
          <p:cNvPr id="8" name="Graphic 7">
            <a:extLst>
              <a:ext uri="{FF2B5EF4-FFF2-40B4-BE49-F238E27FC236}">
                <a16:creationId xmlns:a16="http://schemas.microsoft.com/office/drawing/2014/main" id="{D7588492-13DB-56BD-DF6B-5D3EB2AFFDDE}"/>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8525" y="3031094"/>
            <a:ext cx="445014" cy="406907"/>
          </a:xfrm>
          <a:prstGeom prst="rect">
            <a:avLst/>
          </a:prstGeom>
          <a:effectLst/>
        </p:spPr>
      </p:pic>
      <p:sp>
        <p:nvSpPr>
          <p:cNvPr id="10" name="Rounded Rectangle 40">
            <a:extLst>
              <a:ext uri="{FF2B5EF4-FFF2-40B4-BE49-F238E27FC236}">
                <a16:creationId xmlns:a16="http://schemas.microsoft.com/office/drawing/2014/main" id="{12D9A65E-C112-1596-E107-710FEDD9D2B9}"/>
              </a:ext>
              <a:ext uri="{C183D7F6-B498-43B3-948B-1728B52AA6E4}">
                <adec:decorative xmlns:adec="http://schemas.microsoft.com/office/drawing/2017/decorative" val="1"/>
              </a:ext>
            </a:extLst>
          </p:cNvPr>
          <p:cNvSpPr/>
          <p:nvPr/>
        </p:nvSpPr>
        <p:spPr bwMode="auto">
          <a:xfrm>
            <a:off x="2424549" y="1817920"/>
            <a:ext cx="1737431" cy="2013528"/>
          </a:xfrm>
          <a:prstGeom prst="roundRect">
            <a:avLst>
              <a:gd name="adj" fmla="val 8661"/>
            </a:avLst>
          </a:prstGeom>
          <a:solidFill>
            <a:srgbClr val="F9F9F9"/>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Sans Text" pitchFamily="2" charset="0"/>
            </a:endParaRPr>
          </a:p>
        </p:txBody>
      </p:sp>
      <p:sp>
        <p:nvSpPr>
          <p:cNvPr id="11" name="TextBox 10">
            <a:extLst>
              <a:ext uri="{FF2B5EF4-FFF2-40B4-BE49-F238E27FC236}">
                <a16:creationId xmlns:a16="http://schemas.microsoft.com/office/drawing/2014/main" id="{34E8B2AB-1B9F-3C30-0664-BC775F20A586}"/>
              </a:ext>
            </a:extLst>
          </p:cNvPr>
          <p:cNvSpPr txBox="1"/>
          <p:nvPr/>
        </p:nvSpPr>
        <p:spPr>
          <a:xfrm>
            <a:off x="2424549" y="2030170"/>
            <a:ext cx="1737431" cy="615553"/>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932449">
              <a:spcBef>
                <a:spcPts val="200"/>
              </a:spcBef>
              <a:defRPr sz="2400">
                <a:gradFill>
                  <a:gsLst>
                    <a:gs pos="20280">
                      <a:srgbClr val="000000"/>
                    </a:gs>
                    <a:gs pos="41958">
                      <a:srgbClr val="000000"/>
                    </a:gs>
                  </a:gsLst>
                  <a:lin ang="0" scaled="0"/>
                </a:gra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49" rtl="0" eaLnBrk="1" fontAlgn="auto" latinLnBrk="0" hangingPunct="1">
              <a:lnSpc>
                <a:spcPct val="100000"/>
              </a:lnSpc>
              <a:spcBef>
                <a:spcPts val="200"/>
              </a:spcBef>
              <a:spcAft>
                <a:spcPts val="0"/>
              </a:spcAft>
              <a:buClrTx/>
              <a:buSzTx/>
              <a:buFontTx/>
              <a:buNone/>
              <a:tabLst/>
              <a:defRPr/>
            </a:pPr>
            <a:r>
              <a:rPr kumimoji="0" lang="en-US" sz="2000" b="1" i="0" u="none" strike="noStrike" kern="1200" cap="none" spc="-50" normalizeH="0" baseline="0" noProof="0">
                <a:ln w="3175">
                  <a:noFill/>
                </a:ln>
                <a:solidFill>
                  <a:srgbClr val="000000"/>
                </a:solidFill>
                <a:effectLst/>
                <a:uLnTx/>
                <a:uFillTx/>
                <a:latin typeface="Segoe UI Semibold" panose="020B0502040204020203" pitchFamily="34" charset="0"/>
                <a:ea typeface="+mn-ea"/>
                <a:cs typeface="Segoe UI Semibold" panose="020B0502040204020203" pitchFamily="34" charset="0"/>
              </a:rPr>
              <a:t>Identity &amp; access control</a:t>
            </a:r>
          </a:p>
        </p:txBody>
      </p:sp>
      <p:sp>
        <p:nvSpPr>
          <p:cNvPr id="12" name="TextBox 11">
            <a:extLst>
              <a:ext uri="{FF2B5EF4-FFF2-40B4-BE49-F238E27FC236}">
                <a16:creationId xmlns:a16="http://schemas.microsoft.com/office/drawing/2014/main" id="{89058FC5-4AA3-2E0D-D0CC-A996F1BE22FC}"/>
              </a:ext>
            </a:extLst>
          </p:cNvPr>
          <p:cNvSpPr txBox="1"/>
          <p:nvPr/>
        </p:nvSpPr>
        <p:spPr>
          <a:xfrm>
            <a:off x="2426581" y="3911551"/>
            <a:ext cx="1737431" cy="394980"/>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algn="ctr" defTabSz="932449">
              <a:spcBef>
                <a:spcPts val="200"/>
              </a:spcBef>
              <a:defRPr sz="2400">
                <a:gradFill>
                  <a:gsLst>
                    <a:gs pos="20280">
                      <a:srgbClr val="000000"/>
                    </a:gs>
                    <a:gs pos="41958">
                      <a:srgbClr val="000000"/>
                    </a:gs>
                  </a:gsLst>
                  <a:lin ang="0" scaled="0"/>
                </a:gra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49" rtl="0" eaLnBrk="1" fontAlgn="auto" latinLnBrk="0" hangingPunct="1">
              <a:lnSpc>
                <a:spcPct val="100000"/>
              </a:lnSpc>
              <a:spcBef>
                <a:spcPts val="20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Managed identity, </a:t>
            </a:r>
          </a:p>
          <a:p>
            <a:pPr marL="0" marR="0" lvl="0" indent="0" algn="ctr" defTabSz="932449" rtl="0" eaLnBrk="1" fontAlgn="auto" latinLnBrk="0" hangingPunct="1">
              <a:lnSpc>
                <a:spcPct val="100000"/>
              </a:lnSpc>
              <a:spcBef>
                <a:spcPts val="20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AAD, RBAC, ABAC </a:t>
            </a:r>
          </a:p>
        </p:txBody>
      </p:sp>
      <p:sp>
        <p:nvSpPr>
          <p:cNvPr id="14" name="Oval 13">
            <a:extLst>
              <a:ext uri="{FF2B5EF4-FFF2-40B4-BE49-F238E27FC236}">
                <a16:creationId xmlns:a16="http://schemas.microsoft.com/office/drawing/2014/main" id="{A9180D67-EC71-1325-2773-26C36EEE0B40}"/>
              </a:ext>
              <a:ext uri="{C183D7F6-B498-43B3-948B-1728B52AA6E4}">
                <adec:decorative xmlns:adec="http://schemas.microsoft.com/office/drawing/2017/decorative" val="1"/>
              </a:ext>
            </a:extLst>
          </p:cNvPr>
          <p:cNvSpPr/>
          <p:nvPr/>
        </p:nvSpPr>
        <p:spPr bwMode="auto">
          <a:xfrm>
            <a:off x="2910725" y="2872754"/>
            <a:ext cx="731520" cy="731520"/>
          </a:xfrm>
          <a:prstGeom prst="ellipse">
            <a:avLst/>
          </a:prstGeom>
          <a:gradFill flip="none" rotWithShape="1">
            <a:gsLst>
              <a:gs pos="0">
                <a:srgbClr val="FCC7CD"/>
              </a:gs>
              <a:gs pos="79000">
                <a:srgbClr val="A9D5ED"/>
              </a:gs>
            </a:gsLst>
            <a:path path="circle">
              <a:fillToRect l="100000" t="100000"/>
            </a:path>
            <a:tileRect r="-100000" b="-100000"/>
          </a:gradFill>
          <a:ln w="63897"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Segoe UI Semibold"/>
              <a:ea typeface="+mn-ea"/>
              <a:cs typeface="+mn-cs"/>
            </a:endParaRPr>
          </a:p>
        </p:txBody>
      </p:sp>
      <p:pic>
        <p:nvPicPr>
          <p:cNvPr id="15" name="Graphic 14">
            <a:extLst>
              <a:ext uri="{FF2B5EF4-FFF2-40B4-BE49-F238E27FC236}">
                <a16:creationId xmlns:a16="http://schemas.microsoft.com/office/drawing/2014/main" id="{35B08B70-9552-07DF-960A-7AF3E20CB77E}"/>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82076" y="3060141"/>
            <a:ext cx="388817" cy="355522"/>
          </a:xfrm>
          <a:prstGeom prst="rect">
            <a:avLst/>
          </a:prstGeom>
          <a:effectLst/>
        </p:spPr>
      </p:pic>
      <p:sp>
        <p:nvSpPr>
          <p:cNvPr id="17" name="Rounded Rectangle 44">
            <a:extLst>
              <a:ext uri="{FF2B5EF4-FFF2-40B4-BE49-F238E27FC236}">
                <a16:creationId xmlns:a16="http://schemas.microsoft.com/office/drawing/2014/main" id="{0880461B-86CD-17EA-9FC2-8D9BAE408562}"/>
              </a:ext>
              <a:ext uri="{C183D7F6-B498-43B3-948B-1728B52AA6E4}">
                <adec:decorative xmlns:adec="http://schemas.microsoft.com/office/drawing/2017/decorative" val="1"/>
              </a:ext>
            </a:extLst>
          </p:cNvPr>
          <p:cNvSpPr/>
          <p:nvPr/>
        </p:nvSpPr>
        <p:spPr bwMode="auto">
          <a:xfrm>
            <a:off x="4305164" y="1817920"/>
            <a:ext cx="1737431" cy="2013528"/>
          </a:xfrm>
          <a:prstGeom prst="roundRect">
            <a:avLst>
              <a:gd name="adj" fmla="val 8661"/>
            </a:avLst>
          </a:prstGeom>
          <a:solidFill>
            <a:srgbClr val="F9F9F9"/>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Sans Text" pitchFamily="2" charset="0"/>
            </a:endParaRPr>
          </a:p>
        </p:txBody>
      </p:sp>
      <p:sp>
        <p:nvSpPr>
          <p:cNvPr id="18" name="TextBox 17">
            <a:extLst>
              <a:ext uri="{FF2B5EF4-FFF2-40B4-BE49-F238E27FC236}">
                <a16:creationId xmlns:a16="http://schemas.microsoft.com/office/drawing/2014/main" id="{AD5FB9BD-3DDC-F184-0655-13F35526CD9A}"/>
              </a:ext>
            </a:extLst>
          </p:cNvPr>
          <p:cNvSpPr txBox="1"/>
          <p:nvPr/>
        </p:nvSpPr>
        <p:spPr>
          <a:xfrm>
            <a:off x="4305164" y="2030170"/>
            <a:ext cx="1737431" cy="615553"/>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932449">
              <a:spcBef>
                <a:spcPts val="200"/>
              </a:spcBef>
              <a:defRPr sz="2400">
                <a:gradFill>
                  <a:gsLst>
                    <a:gs pos="20280">
                      <a:srgbClr val="000000"/>
                    </a:gs>
                    <a:gs pos="41958">
                      <a:srgbClr val="000000"/>
                    </a:gs>
                  </a:gsLst>
                  <a:lin ang="0" scaled="0"/>
                </a:gra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49" rtl="0" eaLnBrk="1" fontAlgn="auto" latinLnBrk="0" hangingPunct="1">
              <a:lnSpc>
                <a:spcPct val="100000"/>
              </a:lnSpc>
              <a:spcBef>
                <a:spcPts val="200"/>
              </a:spcBef>
              <a:spcAft>
                <a:spcPts val="0"/>
              </a:spcAft>
              <a:buClrTx/>
              <a:buSzTx/>
              <a:buFontTx/>
              <a:buNone/>
              <a:tabLst/>
              <a:defRPr/>
            </a:pPr>
            <a:r>
              <a:rPr kumimoji="0" lang="en-US" sz="2000" b="1" i="0" u="none" strike="noStrike" kern="1200" cap="none" spc="-50" normalizeH="0" baseline="0" noProof="0">
                <a:ln w="3175">
                  <a:noFill/>
                </a:ln>
                <a:solidFill>
                  <a:srgbClr val="000000"/>
                </a:solidFill>
                <a:effectLst/>
                <a:uLnTx/>
                <a:uFillTx/>
                <a:latin typeface="Segoe UI Semibold" panose="020B0502040204020203" pitchFamily="34" charset="0"/>
                <a:ea typeface="+mn-ea"/>
                <a:cs typeface="Segoe UI Semibold" panose="020B0502040204020203" pitchFamily="34" charset="0"/>
              </a:rPr>
              <a:t>Data </a:t>
            </a:r>
            <a:br>
              <a:rPr kumimoji="0" lang="en-US" sz="2000" b="1" i="0" u="none" strike="noStrike" kern="1200" cap="none" spc="-50" normalizeH="0" baseline="0" noProof="0">
                <a:ln w="3175">
                  <a:noFill/>
                </a:ln>
                <a:solidFill>
                  <a:srgbClr val="000000"/>
                </a:solidFill>
                <a:effectLst/>
                <a:uLnTx/>
                <a:uFillTx/>
                <a:latin typeface="Segoe UI Semibold" panose="020B0502040204020203" pitchFamily="34" charset="0"/>
                <a:ea typeface="+mn-ea"/>
                <a:cs typeface="Segoe UI Semibold" panose="020B0502040204020203" pitchFamily="34" charset="0"/>
              </a:rPr>
            </a:br>
            <a:r>
              <a:rPr kumimoji="0" lang="en-US" sz="2000" b="1" i="0" u="none" strike="noStrike" kern="1200" cap="none" spc="-50" normalizeH="0" baseline="0" noProof="0">
                <a:ln w="3175">
                  <a:noFill/>
                </a:ln>
                <a:solidFill>
                  <a:srgbClr val="000000"/>
                </a:solidFill>
                <a:effectLst/>
                <a:uLnTx/>
                <a:uFillTx/>
                <a:latin typeface="Segoe UI Semibold" panose="020B0502040204020203" pitchFamily="34" charset="0"/>
                <a:ea typeface="+mn-ea"/>
                <a:cs typeface="Segoe UI Semibold" panose="020B0502040204020203" pitchFamily="34" charset="0"/>
              </a:rPr>
              <a:t>protection</a:t>
            </a:r>
          </a:p>
        </p:txBody>
      </p:sp>
      <p:sp>
        <p:nvSpPr>
          <p:cNvPr id="19" name="TextBox 18">
            <a:extLst>
              <a:ext uri="{FF2B5EF4-FFF2-40B4-BE49-F238E27FC236}">
                <a16:creationId xmlns:a16="http://schemas.microsoft.com/office/drawing/2014/main" id="{670AF1B9-858C-7D99-CA1D-4679B8DE9304}"/>
              </a:ext>
            </a:extLst>
          </p:cNvPr>
          <p:cNvSpPr txBox="1"/>
          <p:nvPr/>
        </p:nvSpPr>
        <p:spPr>
          <a:xfrm>
            <a:off x="4295112" y="3936517"/>
            <a:ext cx="1737431" cy="553998"/>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algn="ctr" defTabSz="932449">
              <a:spcBef>
                <a:spcPts val="200"/>
              </a:spcBef>
              <a:defRPr sz="2400">
                <a:gradFill>
                  <a:gsLst>
                    <a:gs pos="20280">
                      <a:srgbClr val="000000"/>
                    </a:gs>
                    <a:gs pos="41958">
                      <a:srgbClr val="000000"/>
                    </a:gs>
                  </a:gsLst>
                  <a:lin ang="0" scaled="0"/>
                </a:gra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114" rtl="0" eaLnBrk="1" fontAlgn="auto"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Microsoft-managed </a:t>
            </a:r>
          </a:p>
          <a:p>
            <a:pPr marL="0" marR="0" lvl="0" indent="0" algn="ctr" defTabSz="932114" rtl="0" eaLnBrk="1" fontAlgn="auto"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Or Customer-managed keys TLS1.2 </a:t>
            </a:r>
          </a:p>
        </p:txBody>
      </p:sp>
      <p:sp>
        <p:nvSpPr>
          <p:cNvPr id="20" name="Oval 19">
            <a:extLst>
              <a:ext uri="{FF2B5EF4-FFF2-40B4-BE49-F238E27FC236}">
                <a16:creationId xmlns:a16="http://schemas.microsoft.com/office/drawing/2014/main" id="{EBA5B2FC-015B-56FC-EBB2-0DFF744BFD0B}"/>
              </a:ext>
              <a:ext uri="{C183D7F6-B498-43B3-948B-1728B52AA6E4}">
                <adec:decorative xmlns:adec="http://schemas.microsoft.com/office/drawing/2017/decorative" val="1"/>
              </a:ext>
            </a:extLst>
          </p:cNvPr>
          <p:cNvSpPr/>
          <p:nvPr/>
        </p:nvSpPr>
        <p:spPr bwMode="auto">
          <a:xfrm>
            <a:off x="4808119" y="2872754"/>
            <a:ext cx="731520" cy="731520"/>
          </a:xfrm>
          <a:prstGeom prst="ellipse">
            <a:avLst/>
          </a:prstGeom>
          <a:gradFill flip="none" rotWithShape="1">
            <a:gsLst>
              <a:gs pos="0">
                <a:srgbClr val="FCC7CD"/>
              </a:gs>
              <a:gs pos="79000">
                <a:srgbClr val="A9D5ED"/>
              </a:gs>
            </a:gsLst>
            <a:path path="circle">
              <a:fillToRect l="100000" t="100000"/>
            </a:path>
            <a:tileRect r="-100000" b="-100000"/>
          </a:gradFill>
          <a:ln w="63897"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Segoe UI Semibold"/>
              <a:ea typeface="+mn-ea"/>
              <a:cs typeface="+mn-cs"/>
            </a:endParaRPr>
          </a:p>
        </p:txBody>
      </p:sp>
      <p:pic>
        <p:nvPicPr>
          <p:cNvPr id="21" name="Graphic 20">
            <a:extLst>
              <a:ext uri="{FF2B5EF4-FFF2-40B4-BE49-F238E27FC236}">
                <a16:creationId xmlns:a16="http://schemas.microsoft.com/office/drawing/2014/main" id="{FE36D541-7119-4663-AF57-447AD9ECBC58}"/>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68915" y="3040837"/>
            <a:ext cx="409928" cy="374826"/>
          </a:xfrm>
          <a:prstGeom prst="rect">
            <a:avLst/>
          </a:prstGeom>
          <a:effectLst/>
        </p:spPr>
      </p:pic>
      <p:sp>
        <p:nvSpPr>
          <p:cNvPr id="23" name="Rounded Rectangle 48">
            <a:extLst>
              <a:ext uri="{FF2B5EF4-FFF2-40B4-BE49-F238E27FC236}">
                <a16:creationId xmlns:a16="http://schemas.microsoft.com/office/drawing/2014/main" id="{1794C344-1FA0-0E9D-24BB-8809E77C0D26}"/>
              </a:ext>
              <a:ext uri="{C183D7F6-B498-43B3-948B-1728B52AA6E4}">
                <adec:decorative xmlns:adec="http://schemas.microsoft.com/office/drawing/2017/decorative" val="1"/>
              </a:ext>
            </a:extLst>
          </p:cNvPr>
          <p:cNvSpPr/>
          <p:nvPr/>
        </p:nvSpPr>
        <p:spPr bwMode="auto">
          <a:xfrm>
            <a:off x="6185776" y="1817920"/>
            <a:ext cx="1737431" cy="2013528"/>
          </a:xfrm>
          <a:prstGeom prst="roundRect">
            <a:avLst>
              <a:gd name="adj" fmla="val 8661"/>
            </a:avLst>
          </a:prstGeom>
          <a:solidFill>
            <a:srgbClr val="F9F9F9"/>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Sans Text" pitchFamily="2" charset="0"/>
            </a:endParaRPr>
          </a:p>
        </p:txBody>
      </p:sp>
      <p:sp>
        <p:nvSpPr>
          <p:cNvPr id="24" name="TextBox 23">
            <a:extLst>
              <a:ext uri="{FF2B5EF4-FFF2-40B4-BE49-F238E27FC236}">
                <a16:creationId xmlns:a16="http://schemas.microsoft.com/office/drawing/2014/main" id="{CE0934A2-AF12-6C0C-8149-CE0550A842ED}"/>
              </a:ext>
            </a:extLst>
          </p:cNvPr>
          <p:cNvSpPr txBox="1"/>
          <p:nvPr/>
        </p:nvSpPr>
        <p:spPr>
          <a:xfrm>
            <a:off x="6185776" y="2030170"/>
            <a:ext cx="1737431" cy="615553"/>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932449">
              <a:spcBef>
                <a:spcPts val="200"/>
              </a:spcBef>
              <a:defRPr sz="2400">
                <a:gradFill>
                  <a:gsLst>
                    <a:gs pos="20280">
                      <a:srgbClr val="000000"/>
                    </a:gs>
                    <a:gs pos="41958">
                      <a:srgbClr val="000000"/>
                    </a:gs>
                  </a:gsLst>
                  <a:lin ang="0" scaled="0"/>
                </a:gra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49" rtl="0" eaLnBrk="1" fontAlgn="auto" latinLnBrk="0" hangingPunct="1">
              <a:lnSpc>
                <a:spcPct val="100000"/>
              </a:lnSpc>
              <a:spcBef>
                <a:spcPts val="200"/>
              </a:spcBef>
              <a:spcAft>
                <a:spcPts val="0"/>
              </a:spcAft>
              <a:buClrTx/>
              <a:buSzTx/>
              <a:buFontTx/>
              <a:buNone/>
              <a:tabLst/>
              <a:defRPr/>
            </a:pPr>
            <a:r>
              <a:rPr kumimoji="0" lang="en-US" sz="2000" b="1" i="0" u="none" strike="noStrike" kern="1200" cap="none" spc="-50" normalizeH="0" baseline="0" noProof="0">
                <a:ln w="3175">
                  <a:noFill/>
                </a:ln>
                <a:solidFill>
                  <a:srgbClr val="000000"/>
                </a:solidFill>
                <a:effectLst/>
                <a:uLnTx/>
                <a:uFillTx/>
                <a:latin typeface="Segoe UI Semibold" panose="020B0502040204020203" pitchFamily="34" charset="0"/>
                <a:ea typeface="+mn-ea"/>
                <a:cs typeface="Segoe UI Semibold" panose="020B0502040204020203" pitchFamily="34" charset="0"/>
              </a:rPr>
              <a:t>Policies &amp; monitoring</a:t>
            </a:r>
          </a:p>
        </p:txBody>
      </p:sp>
      <p:sp>
        <p:nvSpPr>
          <p:cNvPr id="25" name="TextBox 24">
            <a:extLst>
              <a:ext uri="{FF2B5EF4-FFF2-40B4-BE49-F238E27FC236}">
                <a16:creationId xmlns:a16="http://schemas.microsoft.com/office/drawing/2014/main" id="{E675BB57-7619-EFBA-319B-8382864BAF58}"/>
              </a:ext>
            </a:extLst>
          </p:cNvPr>
          <p:cNvSpPr txBox="1"/>
          <p:nvPr/>
        </p:nvSpPr>
        <p:spPr>
          <a:xfrm>
            <a:off x="6183745" y="3960616"/>
            <a:ext cx="1739462" cy="369332"/>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algn="ctr" defTabSz="932449">
              <a:spcBef>
                <a:spcPts val="200"/>
              </a:spcBef>
              <a:defRPr sz="2400">
                <a:gradFill>
                  <a:gsLst>
                    <a:gs pos="20280">
                      <a:srgbClr val="000000"/>
                    </a:gs>
                    <a:gs pos="41958">
                      <a:srgbClr val="000000"/>
                    </a:gs>
                  </a:gsLst>
                  <a:lin ang="0" scaled="0"/>
                </a:gra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114" rtl="0" eaLnBrk="1" fontAlgn="auto"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Azure Monitor &amp; audit logs. Azure Policy</a:t>
            </a:r>
          </a:p>
        </p:txBody>
      </p:sp>
      <p:sp>
        <p:nvSpPr>
          <p:cNvPr id="26" name="Oval 25">
            <a:extLst>
              <a:ext uri="{FF2B5EF4-FFF2-40B4-BE49-F238E27FC236}">
                <a16:creationId xmlns:a16="http://schemas.microsoft.com/office/drawing/2014/main" id="{9EEF6ADF-9B17-79E3-48E9-A4C45D913D0D}"/>
              </a:ext>
              <a:ext uri="{C183D7F6-B498-43B3-948B-1728B52AA6E4}">
                <adec:decorative xmlns:adec="http://schemas.microsoft.com/office/drawing/2017/decorative" val="1"/>
              </a:ext>
            </a:extLst>
          </p:cNvPr>
          <p:cNvSpPr/>
          <p:nvPr/>
        </p:nvSpPr>
        <p:spPr bwMode="auto">
          <a:xfrm>
            <a:off x="6687716" y="2880275"/>
            <a:ext cx="731520" cy="731520"/>
          </a:xfrm>
          <a:prstGeom prst="ellipse">
            <a:avLst/>
          </a:prstGeom>
          <a:gradFill flip="none" rotWithShape="1">
            <a:gsLst>
              <a:gs pos="0">
                <a:srgbClr val="FCC7CD"/>
              </a:gs>
              <a:gs pos="79000">
                <a:srgbClr val="A9D5ED"/>
              </a:gs>
            </a:gsLst>
            <a:path path="circle">
              <a:fillToRect l="100000" t="100000"/>
            </a:path>
            <a:tileRect r="-100000" b="-100000"/>
          </a:gradFill>
          <a:ln w="63897"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Segoe UI Semibold"/>
              <a:ea typeface="+mn-ea"/>
              <a:cs typeface="+mn-cs"/>
            </a:endParaRPr>
          </a:p>
        </p:txBody>
      </p:sp>
      <p:pic>
        <p:nvPicPr>
          <p:cNvPr id="27" name="Graphic 26">
            <a:extLst>
              <a:ext uri="{FF2B5EF4-FFF2-40B4-BE49-F238E27FC236}">
                <a16:creationId xmlns:a16="http://schemas.microsoft.com/office/drawing/2014/main" id="{31A97F9B-33E2-0166-BB28-5C0775DED834}"/>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44879" y="3053396"/>
            <a:ext cx="420073" cy="384102"/>
          </a:xfrm>
          <a:prstGeom prst="rect">
            <a:avLst/>
          </a:prstGeom>
          <a:effectLst/>
        </p:spPr>
      </p:pic>
      <p:sp>
        <p:nvSpPr>
          <p:cNvPr id="29" name="Rounded Rectangle 56">
            <a:extLst>
              <a:ext uri="{FF2B5EF4-FFF2-40B4-BE49-F238E27FC236}">
                <a16:creationId xmlns:a16="http://schemas.microsoft.com/office/drawing/2014/main" id="{80E40432-91A4-D5B2-81AA-7B7753367495}"/>
              </a:ext>
              <a:ext uri="{C183D7F6-B498-43B3-948B-1728B52AA6E4}">
                <adec:decorative xmlns:adec="http://schemas.microsoft.com/office/drawing/2017/decorative" val="1"/>
              </a:ext>
            </a:extLst>
          </p:cNvPr>
          <p:cNvSpPr/>
          <p:nvPr/>
        </p:nvSpPr>
        <p:spPr bwMode="auto">
          <a:xfrm>
            <a:off x="8066390" y="1817920"/>
            <a:ext cx="1737431" cy="2013528"/>
          </a:xfrm>
          <a:prstGeom prst="roundRect">
            <a:avLst>
              <a:gd name="adj" fmla="val 8661"/>
            </a:avLst>
          </a:prstGeom>
          <a:solidFill>
            <a:srgbClr val="F9F9F9"/>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Sans Text" pitchFamily="2" charset="0"/>
            </a:endParaRPr>
          </a:p>
        </p:txBody>
      </p:sp>
      <p:sp>
        <p:nvSpPr>
          <p:cNvPr id="30" name="TextBox 29">
            <a:extLst>
              <a:ext uri="{FF2B5EF4-FFF2-40B4-BE49-F238E27FC236}">
                <a16:creationId xmlns:a16="http://schemas.microsoft.com/office/drawing/2014/main" id="{E53A6B3E-3764-F2AB-B5D1-7C1B9F8102B8}"/>
              </a:ext>
            </a:extLst>
          </p:cNvPr>
          <p:cNvSpPr txBox="1"/>
          <p:nvPr/>
        </p:nvSpPr>
        <p:spPr>
          <a:xfrm>
            <a:off x="8066390" y="2030170"/>
            <a:ext cx="1737431" cy="615553"/>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932449">
              <a:spcBef>
                <a:spcPts val="200"/>
              </a:spcBef>
              <a:defRPr sz="2400">
                <a:gradFill>
                  <a:gsLst>
                    <a:gs pos="20280">
                      <a:srgbClr val="000000"/>
                    </a:gs>
                    <a:gs pos="41958">
                      <a:srgbClr val="000000"/>
                    </a:gs>
                  </a:gsLst>
                  <a:lin ang="0" scaled="0"/>
                </a:gra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49" rtl="0" eaLnBrk="1" fontAlgn="auto" latinLnBrk="0" hangingPunct="1">
              <a:lnSpc>
                <a:spcPct val="100000"/>
              </a:lnSpc>
              <a:spcBef>
                <a:spcPts val="200"/>
              </a:spcBef>
              <a:spcAft>
                <a:spcPts val="0"/>
              </a:spcAft>
              <a:buClrTx/>
              <a:buSzTx/>
              <a:buFontTx/>
              <a:buNone/>
              <a:tabLst/>
              <a:defRPr/>
            </a:pPr>
            <a:r>
              <a:rPr kumimoji="0" lang="en-US" sz="2000" b="1" i="0" u="none" strike="noStrike" kern="1200" cap="none" spc="-50" normalizeH="0" baseline="0" noProof="0">
                <a:ln w="3175">
                  <a:noFill/>
                </a:ln>
                <a:solidFill>
                  <a:srgbClr val="000000"/>
                </a:solidFill>
                <a:effectLst/>
                <a:uLnTx/>
                <a:uFillTx/>
                <a:latin typeface="Segoe UI Semibold" panose="020B0502040204020203" pitchFamily="34" charset="0"/>
                <a:ea typeface="+mn-ea"/>
                <a:cs typeface="Segoe UI Semibold" panose="020B0502040204020203" pitchFamily="34" charset="0"/>
              </a:rPr>
              <a:t>Quota &amp; cost management</a:t>
            </a:r>
          </a:p>
        </p:txBody>
      </p:sp>
      <p:sp>
        <p:nvSpPr>
          <p:cNvPr id="31" name="TextBox 30">
            <a:extLst>
              <a:ext uri="{FF2B5EF4-FFF2-40B4-BE49-F238E27FC236}">
                <a16:creationId xmlns:a16="http://schemas.microsoft.com/office/drawing/2014/main" id="{23D4220C-DDB7-CE93-77EA-99D37DBA5A0C}"/>
              </a:ext>
            </a:extLst>
          </p:cNvPr>
          <p:cNvSpPr txBox="1"/>
          <p:nvPr/>
        </p:nvSpPr>
        <p:spPr>
          <a:xfrm>
            <a:off x="8062326" y="3954587"/>
            <a:ext cx="1737430" cy="369332"/>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algn="ctr" defTabSz="932449">
              <a:spcBef>
                <a:spcPts val="200"/>
              </a:spcBef>
              <a:defRPr sz="2400">
                <a:gradFill>
                  <a:gsLst>
                    <a:gs pos="20280">
                      <a:srgbClr val="000000"/>
                    </a:gs>
                    <a:gs pos="41958">
                      <a:srgbClr val="000000"/>
                    </a:gs>
                  </a:gsLst>
                  <a:lin ang="0" scaled="0"/>
                </a:gra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49" rtl="0" eaLnBrk="1" fontAlgn="auto" latinLnBrk="0" hangingPunct="1">
              <a:lnSpc>
                <a:spcPct val="100000"/>
              </a:lnSpc>
              <a:spcBef>
                <a:spcPts val="20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Budgeting, auditing, and shared quota tools</a:t>
            </a:r>
          </a:p>
        </p:txBody>
      </p:sp>
      <p:sp>
        <p:nvSpPr>
          <p:cNvPr id="34" name="Oval 33">
            <a:extLst>
              <a:ext uri="{FF2B5EF4-FFF2-40B4-BE49-F238E27FC236}">
                <a16:creationId xmlns:a16="http://schemas.microsoft.com/office/drawing/2014/main" id="{62F7ABF9-5520-162F-4556-F80F136A8819}"/>
              </a:ext>
              <a:ext uri="{C183D7F6-B498-43B3-948B-1728B52AA6E4}">
                <adec:decorative xmlns:adec="http://schemas.microsoft.com/office/drawing/2017/decorative" val="1"/>
              </a:ext>
            </a:extLst>
          </p:cNvPr>
          <p:cNvSpPr/>
          <p:nvPr/>
        </p:nvSpPr>
        <p:spPr bwMode="auto">
          <a:xfrm>
            <a:off x="8565281" y="2872754"/>
            <a:ext cx="731520" cy="731520"/>
          </a:xfrm>
          <a:prstGeom prst="ellipse">
            <a:avLst/>
          </a:prstGeom>
          <a:gradFill flip="none" rotWithShape="1">
            <a:gsLst>
              <a:gs pos="0">
                <a:srgbClr val="FCC7CD"/>
              </a:gs>
              <a:gs pos="79000">
                <a:srgbClr val="A9D5ED"/>
              </a:gs>
            </a:gsLst>
            <a:path path="circle">
              <a:fillToRect l="100000" t="100000"/>
            </a:path>
            <a:tileRect r="-100000" b="-100000"/>
          </a:gradFill>
          <a:ln w="63897"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Segoe UI Semibold"/>
              <a:ea typeface="+mn-ea"/>
              <a:cs typeface="+mn-cs"/>
            </a:endParaRPr>
          </a:p>
        </p:txBody>
      </p:sp>
      <p:pic>
        <p:nvPicPr>
          <p:cNvPr id="35" name="Graphic 34">
            <a:extLst>
              <a:ext uri="{FF2B5EF4-FFF2-40B4-BE49-F238E27FC236}">
                <a16:creationId xmlns:a16="http://schemas.microsoft.com/office/drawing/2014/main" id="{2C890A7E-CEC5-5360-7A9A-0BAA621B135C}"/>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8731153" y="3007292"/>
            <a:ext cx="407904" cy="407904"/>
          </a:xfrm>
          <a:prstGeom prst="rect">
            <a:avLst/>
          </a:prstGeom>
          <a:effectLst/>
        </p:spPr>
      </p:pic>
      <p:sp>
        <p:nvSpPr>
          <p:cNvPr id="37" name="Rounded Rectangle 56">
            <a:extLst>
              <a:ext uri="{FF2B5EF4-FFF2-40B4-BE49-F238E27FC236}">
                <a16:creationId xmlns:a16="http://schemas.microsoft.com/office/drawing/2014/main" id="{CAAE45A4-F06B-74A3-25E4-4059CC2D47FA}"/>
              </a:ext>
              <a:ext uri="{C183D7F6-B498-43B3-948B-1728B52AA6E4}">
                <adec:decorative xmlns:adec="http://schemas.microsoft.com/office/drawing/2017/decorative" val="1"/>
              </a:ext>
            </a:extLst>
          </p:cNvPr>
          <p:cNvSpPr/>
          <p:nvPr/>
        </p:nvSpPr>
        <p:spPr bwMode="auto">
          <a:xfrm>
            <a:off x="9950959" y="1817920"/>
            <a:ext cx="1737431" cy="2013528"/>
          </a:xfrm>
          <a:prstGeom prst="roundRect">
            <a:avLst>
              <a:gd name="adj" fmla="val 8661"/>
            </a:avLst>
          </a:prstGeom>
          <a:solidFill>
            <a:srgbClr val="F9F9F9"/>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Sans Text" pitchFamily="2" charset="0"/>
            </a:endParaRPr>
          </a:p>
        </p:txBody>
      </p:sp>
      <p:sp>
        <p:nvSpPr>
          <p:cNvPr id="38" name="TextBox 37">
            <a:extLst>
              <a:ext uri="{FF2B5EF4-FFF2-40B4-BE49-F238E27FC236}">
                <a16:creationId xmlns:a16="http://schemas.microsoft.com/office/drawing/2014/main" id="{B14FAEA3-3557-5CF8-5B8F-9FE542B59C9B}"/>
              </a:ext>
            </a:extLst>
          </p:cNvPr>
          <p:cNvSpPr txBox="1"/>
          <p:nvPr/>
        </p:nvSpPr>
        <p:spPr>
          <a:xfrm>
            <a:off x="9950959" y="2030170"/>
            <a:ext cx="1737431" cy="615553"/>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932449">
              <a:spcBef>
                <a:spcPts val="200"/>
              </a:spcBef>
              <a:defRPr sz="2400">
                <a:gradFill>
                  <a:gsLst>
                    <a:gs pos="20280">
                      <a:srgbClr val="000000"/>
                    </a:gs>
                    <a:gs pos="41958">
                      <a:srgbClr val="000000"/>
                    </a:gs>
                  </a:gsLst>
                  <a:lin ang="0" scaled="0"/>
                </a:gra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49" rtl="0" eaLnBrk="1" fontAlgn="auto" latinLnBrk="0" hangingPunct="1">
              <a:lnSpc>
                <a:spcPct val="100000"/>
              </a:lnSpc>
              <a:spcBef>
                <a:spcPts val="200"/>
              </a:spcBef>
              <a:spcAft>
                <a:spcPts val="0"/>
              </a:spcAft>
              <a:buClrTx/>
              <a:buSzTx/>
              <a:buFontTx/>
              <a:buNone/>
              <a:tabLst/>
              <a:defRPr/>
            </a:pPr>
            <a:r>
              <a:rPr kumimoji="0" lang="en-US" sz="2000" b="1" i="0" u="none" strike="noStrike" kern="1200" cap="none" spc="-50" normalizeH="0" baseline="0" noProof="0">
                <a:ln w="3175">
                  <a:noFill/>
                </a:ln>
                <a:solidFill>
                  <a:srgbClr val="000000"/>
                </a:solidFill>
                <a:effectLst/>
                <a:uLnTx/>
                <a:uFillTx/>
                <a:latin typeface="Segoe UI Semibold" panose="020B0502040204020203" pitchFamily="34" charset="0"/>
                <a:ea typeface="+mn-ea"/>
                <a:cs typeface="Segoe UI Semibold" panose="020B0502040204020203" pitchFamily="34" charset="0"/>
              </a:rPr>
              <a:t>Planning &amp; deployment</a:t>
            </a:r>
          </a:p>
        </p:txBody>
      </p:sp>
      <p:sp>
        <p:nvSpPr>
          <p:cNvPr id="39" name="TextBox 38">
            <a:extLst>
              <a:ext uri="{FF2B5EF4-FFF2-40B4-BE49-F238E27FC236}">
                <a16:creationId xmlns:a16="http://schemas.microsoft.com/office/drawing/2014/main" id="{09CBB8E6-79AB-CCA6-8B45-BFDA0C7C9D8B}"/>
              </a:ext>
            </a:extLst>
          </p:cNvPr>
          <p:cNvSpPr txBox="1"/>
          <p:nvPr/>
        </p:nvSpPr>
        <p:spPr>
          <a:xfrm>
            <a:off x="9950959" y="3948080"/>
            <a:ext cx="1737431" cy="369332"/>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algn="ctr" defTabSz="932449">
              <a:spcBef>
                <a:spcPts val="200"/>
              </a:spcBef>
              <a:defRPr sz="2400">
                <a:gradFill>
                  <a:gsLst>
                    <a:gs pos="20280">
                      <a:srgbClr val="000000"/>
                    </a:gs>
                    <a:gs pos="41958">
                      <a:srgbClr val="000000"/>
                    </a:gs>
                  </a:gsLst>
                  <a:lin ang="0" scaled="0"/>
                </a:gra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ARM / Bicep / Terraform code templates for infra</a:t>
            </a:r>
          </a:p>
        </p:txBody>
      </p:sp>
      <p:sp>
        <p:nvSpPr>
          <p:cNvPr id="40" name="Oval 39">
            <a:extLst>
              <a:ext uri="{FF2B5EF4-FFF2-40B4-BE49-F238E27FC236}">
                <a16:creationId xmlns:a16="http://schemas.microsoft.com/office/drawing/2014/main" id="{771E302B-F3E9-DB57-F0D1-29823633F0D0}"/>
              </a:ext>
              <a:ext uri="{C183D7F6-B498-43B3-948B-1728B52AA6E4}">
                <adec:decorative xmlns:adec="http://schemas.microsoft.com/office/drawing/2017/decorative" val="1"/>
              </a:ext>
            </a:extLst>
          </p:cNvPr>
          <p:cNvSpPr/>
          <p:nvPr/>
        </p:nvSpPr>
        <p:spPr bwMode="auto">
          <a:xfrm>
            <a:off x="10453914" y="2857973"/>
            <a:ext cx="731520" cy="731520"/>
          </a:xfrm>
          <a:prstGeom prst="ellipse">
            <a:avLst/>
          </a:prstGeom>
          <a:gradFill flip="none" rotWithShape="1">
            <a:gsLst>
              <a:gs pos="0">
                <a:srgbClr val="FCC7CD"/>
              </a:gs>
              <a:gs pos="79000">
                <a:srgbClr val="A9D5ED"/>
              </a:gs>
            </a:gsLst>
            <a:path path="circle">
              <a:fillToRect l="100000" t="100000"/>
            </a:path>
            <a:tileRect r="-100000" b="-100000"/>
          </a:gradFill>
          <a:ln w="63897"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Segoe UI Semibold"/>
              <a:ea typeface="+mn-ea"/>
              <a:cs typeface="+mn-cs"/>
            </a:endParaRPr>
          </a:p>
        </p:txBody>
      </p:sp>
      <p:pic>
        <p:nvPicPr>
          <p:cNvPr id="41" name="Graphic 40">
            <a:extLst>
              <a:ext uri="{FF2B5EF4-FFF2-40B4-BE49-F238E27FC236}">
                <a16:creationId xmlns:a16="http://schemas.microsoft.com/office/drawing/2014/main" id="{09DCA142-468F-E18C-1F6C-FC138C6AB892}"/>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0617820" y="3007292"/>
            <a:ext cx="407904" cy="407904"/>
          </a:xfrm>
          <a:prstGeom prst="rect">
            <a:avLst/>
          </a:prstGeom>
          <a:effectLst/>
        </p:spPr>
      </p:pic>
      <p:sp>
        <p:nvSpPr>
          <p:cNvPr id="43" name="Rounded Rectangle 56">
            <a:extLst>
              <a:ext uri="{FF2B5EF4-FFF2-40B4-BE49-F238E27FC236}">
                <a16:creationId xmlns:a16="http://schemas.microsoft.com/office/drawing/2014/main" id="{D2D8539E-A96D-4EB7-59F7-C4EE85F6AAAC}"/>
              </a:ext>
              <a:ext uri="{C183D7F6-B498-43B3-948B-1728B52AA6E4}">
                <adec:decorative xmlns:adec="http://schemas.microsoft.com/office/drawing/2017/decorative" val="1"/>
              </a:ext>
            </a:extLst>
          </p:cNvPr>
          <p:cNvSpPr/>
          <p:nvPr/>
        </p:nvSpPr>
        <p:spPr bwMode="auto">
          <a:xfrm>
            <a:off x="3207531" y="4610102"/>
            <a:ext cx="5805289" cy="1520513"/>
          </a:xfrm>
          <a:prstGeom prst="roundRect">
            <a:avLst>
              <a:gd name="adj" fmla="val 8661"/>
            </a:avLst>
          </a:prstGeom>
          <a:solidFill>
            <a:srgbClr val="F9F9F9"/>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Sans Text" pitchFamily="2" charset="0"/>
            </a:endParaRPr>
          </a:p>
        </p:txBody>
      </p:sp>
      <p:sp>
        <p:nvSpPr>
          <p:cNvPr id="44" name="TextBox 43">
            <a:extLst>
              <a:ext uri="{FF2B5EF4-FFF2-40B4-BE49-F238E27FC236}">
                <a16:creationId xmlns:a16="http://schemas.microsoft.com/office/drawing/2014/main" id="{FFD7139E-2A6D-6ED2-9270-5611D33D6472}"/>
              </a:ext>
            </a:extLst>
          </p:cNvPr>
          <p:cNvSpPr txBox="1"/>
          <p:nvPr/>
        </p:nvSpPr>
        <p:spPr>
          <a:xfrm>
            <a:off x="5320997" y="4865197"/>
            <a:ext cx="2807456" cy="307777"/>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932449">
              <a:spcBef>
                <a:spcPts val="200"/>
              </a:spcBef>
              <a:defRPr sz="2400">
                <a:gradFill>
                  <a:gsLst>
                    <a:gs pos="20280">
                      <a:srgbClr val="000000"/>
                    </a:gs>
                    <a:gs pos="41958">
                      <a:srgbClr val="000000"/>
                    </a:gs>
                  </a:gsLst>
                  <a:lin ang="0" scaled="0"/>
                </a:gra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49" rtl="0" eaLnBrk="1" fontAlgn="auto" latinLnBrk="0" hangingPunct="1">
              <a:lnSpc>
                <a:spcPct val="100000"/>
              </a:lnSpc>
              <a:spcBef>
                <a:spcPts val="200"/>
              </a:spcBef>
              <a:spcAft>
                <a:spcPts val="0"/>
              </a:spcAft>
              <a:buClrTx/>
              <a:buSzTx/>
              <a:buFontTx/>
              <a:buNone/>
              <a:tabLst/>
              <a:defRPr/>
            </a:pPr>
            <a:r>
              <a:rPr kumimoji="0" lang="en-US" sz="2000" b="1" i="0" u="none" strike="noStrike" kern="1200" cap="none" spc="-50" normalizeH="0" baseline="0" noProof="0">
                <a:ln w="3175">
                  <a:noFill/>
                </a:ln>
                <a:solidFill>
                  <a:srgbClr val="000000"/>
                </a:solidFill>
                <a:effectLst/>
                <a:uLnTx/>
                <a:uFillTx/>
                <a:latin typeface="Segoe UI Semibold" panose="020B0502040204020203" pitchFamily="34" charset="0"/>
                <a:ea typeface="+mn-ea"/>
                <a:cs typeface="Segoe UI Semibold" panose="020B0502040204020203" pitchFamily="34" charset="0"/>
              </a:rPr>
              <a:t>Platform trust</a:t>
            </a:r>
          </a:p>
        </p:txBody>
      </p:sp>
      <p:sp>
        <p:nvSpPr>
          <p:cNvPr id="45" name="TextBox 44">
            <a:extLst>
              <a:ext uri="{FF2B5EF4-FFF2-40B4-BE49-F238E27FC236}">
                <a16:creationId xmlns:a16="http://schemas.microsoft.com/office/drawing/2014/main" id="{B766CC63-215C-0180-00B4-A8894E9271D2}"/>
              </a:ext>
            </a:extLst>
          </p:cNvPr>
          <p:cNvSpPr txBox="1"/>
          <p:nvPr/>
        </p:nvSpPr>
        <p:spPr>
          <a:xfrm>
            <a:off x="5126503" y="5219344"/>
            <a:ext cx="3196443" cy="553998"/>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algn="ctr" defTabSz="932449">
              <a:spcBef>
                <a:spcPts val="200"/>
              </a:spcBef>
              <a:defRPr sz="2400">
                <a:gradFill>
                  <a:gsLst>
                    <a:gs pos="20280">
                      <a:srgbClr val="000000"/>
                    </a:gs>
                    <a:gs pos="41958">
                      <a:srgbClr val="000000"/>
                    </a:gs>
                  </a:gsLst>
                  <a:lin ang="0" scaled="0"/>
                </a:gra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49" rtl="0" eaLnBrk="1" fontAlgn="auto" latinLnBrk="0" hangingPunct="1">
              <a:lnSpc>
                <a:spcPct val="100000"/>
              </a:lnSpc>
              <a:spcBef>
                <a:spcPts val="20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Data protection, GDPR compliance, transparency on OS/container updates, and vulnerability management</a:t>
            </a:r>
          </a:p>
        </p:txBody>
      </p:sp>
      <p:sp>
        <p:nvSpPr>
          <p:cNvPr id="46" name="Oval 45">
            <a:extLst>
              <a:ext uri="{FF2B5EF4-FFF2-40B4-BE49-F238E27FC236}">
                <a16:creationId xmlns:a16="http://schemas.microsoft.com/office/drawing/2014/main" id="{F0D0A338-A199-5ABC-9226-1CE576A7BAC0}"/>
              </a:ext>
              <a:ext uri="{C183D7F6-B498-43B3-948B-1728B52AA6E4}">
                <adec:decorative xmlns:adec="http://schemas.microsoft.com/office/drawing/2017/decorative" val="1"/>
              </a:ext>
            </a:extLst>
          </p:cNvPr>
          <p:cNvSpPr/>
          <p:nvPr/>
        </p:nvSpPr>
        <p:spPr bwMode="auto">
          <a:xfrm>
            <a:off x="3892949" y="5019086"/>
            <a:ext cx="731519" cy="731520"/>
          </a:xfrm>
          <a:prstGeom prst="ellipse">
            <a:avLst/>
          </a:prstGeom>
          <a:gradFill flip="none" rotWithShape="1">
            <a:gsLst>
              <a:gs pos="0">
                <a:srgbClr val="FCC7CD"/>
              </a:gs>
              <a:gs pos="79000">
                <a:srgbClr val="A9D5ED"/>
              </a:gs>
            </a:gsLst>
            <a:path path="circle">
              <a:fillToRect l="100000" t="100000"/>
            </a:path>
            <a:tileRect r="-100000" b="-100000"/>
          </a:gradFill>
          <a:ln w="63897"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Segoe UI Semibold"/>
              <a:ea typeface="+mn-ea"/>
              <a:cs typeface="+mn-cs"/>
            </a:endParaRPr>
          </a:p>
        </p:txBody>
      </p:sp>
      <p:pic>
        <p:nvPicPr>
          <p:cNvPr id="47" name="Graphic 46">
            <a:extLst>
              <a:ext uri="{FF2B5EF4-FFF2-40B4-BE49-F238E27FC236}">
                <a16:creationId xmlns:a16="http://schemas.microsoft.com/office/drawing/2014/main" id="{265CA001-A4B5-8223-B392-45992BB86F9A}"/>
              </a:ext>
              <a:ext uri="{C183D7F6-B498-43B3-948B-1728B52AA6E4}">
                <adec:decorative xmlns:adec="http://schemas.microsoft.com/office/drawing/2017/decorative" val="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994134" y="5145670"/>
            <a:ext cx="529146" cy="471106"/>
          </a:xfrm>
          <a:prstGeom prst="rect">
            <a:avLst/>
          </a:prstGeom>
          <a:effectLst/>
        </p:spPr>
      </p:pic>
    </p:spTree>
    <p:extLst>
      <p:ext uri="{BB962C8B-B14F-4D97-AF65-F5344CB8AC3E}">
        <p14:creationId xmlns:p14="http://schemas.microsoft.com/office/powerpoint/2010/main" val="293630575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70D00F8E-5BAD-8848-6D19-CC742DA5D6B9}"/>
              </a:ext>
            </a:extLst>
          </p:cNvPr>
          <p:cNvSpPr txBox="1">
            <a:spLocks noGrp="1"/>
          </p:cNvSpPr>
          <p:nvPr>
            <p:ph type="title"/>
          </p:nvPr>
        </p:nvSpPr>
        <p:spPr>
          <a:xfrm>
            <a:off x="487531" y="2184897"/>
            <a:ext cx="11018520" cy="553998"/>
          </a:xfrm>
          <a:prstGeom prst="roundRect">
            <a:avLst>
              <a:gd name="adj" fmla="val 0"/>
            </a:avLst>
          </a:prstGeom>
          <a:no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7633" rIns="0" bIns="44087" numCol="1" spcCol="0" rtlCol="0" fromWordArt="0" anchor="t" anchorCtr="0" forceAA="0" compatLnSpc="1">
            <a:prstTxWarp prst="textNoShape">
              <a:avLst/>
            </a:prstTxWarp>
            <a:spAutoFit/>
          </a:bodyPr>
          <a:lstStyle>
            <a:defPPr>
              <a:defRPr lang="en-US"/>
            </a:defPPr>
            <a:lvl1pPr algn="ctr" defTabSz="2901014" fontAlgn="base">
              <a:spcBef>
                <a:spcPct val="0"/>
              </a:spcBef>
              <a:spcAft>
                <a:spcPct val="0"/>
              </a:spcAft>
              <a:defRPr sz="8800">
                <a:gradFill>
                  <a:gsLst>
                    <a:gs pos="4321">
                      <a:srgbClr val="000000"/>
                    </a:gs>
                    <a:gs pos="21000">
                      <a:srgbClr val="000000"/>
                    </a:gs>
                  </a:gsLst>
                  <a:path path="circle">
                    <a:fillToRect l="100000" t="100000"/>
                  </a:path>
                </a:gradFill>
                <a:latin typeface="+mj-lt"/>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US" sz="4400" b="1" dirty="0">
                <a:gradFill>
                  <a:gsLst>
                    <a:gs pos="37000">
                      <a:srgbClr val="FFFFFF"/>
                    </a:gs>
                    <a:gs pos="68966">
                      <a:srgbClr val="FFFFFF"/>
                    </a:gs>
                  </a:gsLst>
                  <a:path path="circle">
                    <a:fillToRect l="100000" t="100000"/>
                  </a:path>
                </a:gradFill>
                <a:latin typeface="Segoe UI Variable Display Semibold"/>
                <a:cs typeface="Segoe UI"/>
              </a:rPr>
              <a:t>GPT-5</a:t>
            </a:r>
            <a:endParaRPr lang="en-US" sz="4437" b="1" dirty="0">
              <a:gradFill>
                <a:gsLst>
                  <a:gs pos="37000">
                    <a:srgbClr val="FFFFFF"/>
                  </a:gs>
                  <a:gs pos="68966">
                    <a:srgbClr val="FFFFFF"/>
                  </a:gs>
                </a:gsLst>
                <a:path path="circle">
                  <a:fillToRect l="100000" t="100000"/>
                </a:path>
              </a:gradFill>
              <a:latin typeface="Segoe UI Variable Display Semibold" pitchFamily="2" charset="0"/>
            </a:endParaRPr>
          </a:p>
        </p:txBody>
      </p:sp>
      <p:sp>
        <p:nvSpPr>
          <p:cNvPr id="15" name="Rectangle: Rounded Corners 6">
            <a:extLst>
              <a:ext uri="{FF2B5EF4-FFF2-40B4-BE49-F238E27FC236}">
                <a16:creationId xmlns:a16="http://schemas.microsoft.com/office/drawing/2014/main" id="{54BB9ECD-38B0-050C-5203-C01A57C41EAC}"/>
              </a:ext>
              <a:ext uri="{C183D7F6-B498-43B3-948B-1728B52AA6E4}">
                <adec:decorative xmlns:adec="http://schemas.microsoft.com/office/drawing/2017/decorative" val="0"/>
              </a:ext>
            </a:extLst>
          </p:cNvPr>
          <p:cNvSpPr/>
          <p:nvPr/>
        </p:nvSpPr>
        <p:spPr bwMode="auto">
          <a:xfrm>
            <a:off x="4769277" y="1423808"/>
            <a:ext cx="2764068" cy="425253"/>
          </a:xfrm>
          <a:prstGeom prst="roundRect">
            <a:avLst>
              <a:gd name="adj" fmla="val 36259"/>
            </a:avLst>
          </a:prstGeom>
          <a:gradFill flip="none" rotWithShape="1">
            <a:gsLst>
              <a:gs pos="80000">
                <a:srgbClr val="0078D4"/>
              </a:gs>
              <a:gs pos="0">
                <a:srgbClr val="C03BC4"/>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111789" tIns="14905" rIns="111789" bIns="44716" numCol="1" spcCol="0" rtlCol="0" fromWordArt="0" anchor="ctr" anchorCtr="0" forceAA="0" compatLnSpc="1">
            <a:prstTxWarp prst="textNoShape">
              <a:avLst/>
            </a:prstTxWarp>
            <a:spAutoFit/>
          </a:bodyPr>
          <a:lstStyle/>
          <a:p>
            <a:pPr marL="0" marR="0" lvl="0" indent="0" algn="ctr" defTabSz="74524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Sans Text Semibold"/>
                <a:ea typeface="+mn-ea"/>
                <a:cs typeface="Segoe Sans Text Semibold"/>
              </a:rPr>
              <a:t>Generally Available</a:t>
            </a:r>
          </a:p>
        </p:txBody>
      </p:sp>
      <p:sp>
        <p:nvSpPr>
          <p:cNvPr id="4" name="TextBox 3">
            <a:extLst>
              <a:ext uri="{FF2B5EF4-FFF2-40B4-BE49-F238E27FC236}">
                <a16:creationId xmlns:a16="http://schemas.microsoft.com/office/drawing/2014/main" id="{909B7EAF-8FCF-BB07-4ADF-C5230F3A5303}"/>
              </a:ext>
            </a:extLst>
          </p:cNvPr>
          <p:cNvSpPr txBox="1"/>
          <p:nvPr/>
        </p:nvSpPr>
        <p:spPr>
          <a:xfrm>
            <a:off x="491057" y="4205404"/>
            <a:ext cx="3173507" cy="9233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US" sz="2000" b="0" i="0" u="none" strike="noStrike" kern="1200" cap="none" spc="0" normalizeH="0" baseline="0" noProof="0">
                <a:ln>
                  <a:noFill/>
                </a:ln>
                <a:solidFill>
                  <a:srgbClr val="FFFFFF"/>
                </a:solidFill>
                <a:effectLst/>
                <a:uLnTx/>
                <a:uFillTx/>
                <a:latin typeface="Segoe UI"/>
                <a:ea typeface="+mn-ea"/>
                <a:cs typeface="+mn-cs"/>
              </a:rPr>
              <a:t>Frontier‑level code generation &amp; explanation</a:t>
            </a:r>
          </a:p>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US" sz="2000" b="0" i="0" u="none" strike="noStrike" kern="1200" cap="none" spc="0" normalizeH="0" baseline="0" noProof="0">
              <a:ln>
                <a:noFill/>
              </a:ln>
              <a:solidFill>
                <a:srgbClr val="FFFFFF"/>
              </a:solidFill>
              <a:effectLst/>
              <a:uLnTx/>
              <a:uFillTx/>
              <a:latin typeface="Segoe UI"/>
              <a:ea typeface="+mn-ea"/>
              <a:cs typeface="+mn-cs"/>
            </a:endParaRPr>
          </a:p>
        </p:txBody>
      </p:sp>
      <p:sp>
        <p:nvSpPr>
          <p:cNvPr id="5" name="TextBox 4">
            <a:extLst>
              <a:ext uri="{FF2B5EF4-FFF2-40B4-BE49-F238E27FC236}">
                <a16:creationId xmlns:a16="http://schemas.microsoft.com/office/drawing/2014/main" id="{A34C4814-8BC1-95A1-3431-0D312EEA553C}"/>
              </a:ext>
            </a:extLst>
          </p:cNvPr>
          <p:cNvSpPr txBox="1"/>
          <p:nvPr/>
        </p:nvSpPr>
        <p:spPr>
          <a:xfrm>
            <a:off x="4026648" y="4202576"/>
            <a:ext cx="4138703"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US" sz="2000" b="0" i="0" u="none" strike="noStrike" kern="1200" cap="none" spc="0" normalizeH="0" baseline="0" noProof="0">
                <a:ln>
                  <a:noFill/>
                </a:ln>
                <a:solidFill>
                  <a:srgbClr val="FFFFFF"/>
                </a:solidFill>
                <a:effectLst/>
                <a:uLnTx/>
                <a:uFillTx/>
                <a:latin typeface="Segoe UI"/>
                <a:ea typeface="+mn-ea"/>
                <a:cs typeface="+mn-cs"/>
              </a:rPr>
              <a:t>Developer controls</a:t>
            </a:r>
          </a:p>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US" sz="2000" b="0" i="0" u="none" strike="noStrike" kern="1200" cap="none" spc="0" normalizeH="0" baseline="0" noProof="0">
                <a:ln>
                  <a:noFill/>
                </a:ln>
                <a:solidFill>
                  <a:srgbClr val="FFFFFF"/>
                </a:solidFill>
                <a:effectLst/>
                <a:uLnTx/>
                <a:uFillTx/>
                <a:latin typeface="Segoe UI"/>
                <a:ea typeface="+mn-ea"/>
                <a:cs typeface="+mn-cs"/>
              </a:rPr>
              <a:t>reasoning effort &amp; verbosity</a:t>
            </a:r>
          </a:p>
        </p:txBody>
      </p:sp>
      <p:sp>
        <p:nvSpPr>
          <p:cNvPr id="6" name="TextBox 5">
            <a:extLst>
              <a:ext uri="{FF2B5EF4-FFF2-40B4-BE49-F238E27FC236}">
                <a16:creationId xmlns:a16="http://schemas.microsoft.com/office/drawing/2014/main" id="{5AE887D2-C1EF-0FC5-7A12-6A564073B15D}"/>
              </a:ext>
            </a:extLst>
          </p:cNvPr>
          <p:cNvSpPr txBox="1"/>
          <p:nvPr/>
        </p:nvSpPr>
        <p:spPr>
          <a:xfrm>
            <a:off x="8650941" y="4202576"/>
            <a:ext cx="3173507"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US" sz="2000" b="0" i="0" u="none" strike="noStrike" kern="1200" cap="none" spc="0" normalizeH="0" baseline="0" noProof="0">
                <a:ln>
                  <a:noFill/>
                </a:ln>
                <a:solidFill>
                  <a:srgbClr val="FFFFFF"/>
                </a:solidFill>
                <a:effectLst/>
                <a:uLnTx/>
                <a:uFillTx/>
                <a:latin typeface="Segoe UI"/>
                <a:ea typeface="+mn-ea"/>
                <a:cs typeface="+mn-cs"/>
              </a:rPr>
              <a:t>Free‑form </a:t>
            </a:r>
          </a:p>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US" sz="2000" b="0" i="0" u="none" strike="noStrike" kern="1200" cap="none" spc="0" normalizeH="0" baseline="0" noProof="0">
                <a:ln>
                  <a:noFill/>
                </a:ln>
                <a:solidFill>
                  <a:srgbClr val="FFFFFF"/>
                </a:solidFill>
                <a:effectLst/>
                <a:uLnTx/>
                <a:uFillTx/>
                <a:latin typeface="Segoe UI"/>
                <a:ea typeface="+mn-ea"/>
                <a:cs typeface="+mn-cs"/>
              </a:rPr>
              <a:t>function calling </a:t>
            </a:r>
          </a:p>
        </p:txBody>
      </p:sp>
      <p:sp>
        <p:nvSpPr>
          <p:cNvPr id="7" name="TextBox 6">
            <a:extLst>
              <a:ext uri="{FF2B5EF4-FFF2-40B4-BE49-F238E27FC236}">
                <a16:creationId xmlns:a16="http://schemas.microsoft.com/office/drawing/2014/main" id="{59D0DF20-0E49-0C20-F61E-DC3F5482591F}"/>
              </a:ext>
            </a:extLst>
          </p:cNvPr>
          <p:cNvSpPr txBox="1"/>
          <p:nvPr/>
        </p:nvSpPr>
        <p:spPr>
          <a:xfrm>
            <a:off x="1875864" y="3225928"/>
            <a:ext cx="10078571"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kumimoji="0" lang="en-US" sz="3200" b="0" i="0" u="none" strike="noStrike" kern="1200" cap="none" spc="0" normalizeH="0" baseline="0" noProof="0">
                <a:ln>
                  <a:noFill/>
                </a:ln>
                <a:solidFill>
                  <a:srgbClr val="FFFFFF"/>
                </a:solidFill>
                <a:effectLst/>
                <a:uLnTx/>
                <a:uFillTx/>
                <a:latin typeface="Segoe UI"/>
                <a:ea typeface="+mn-ea"/>
                <a:cs typeface="+mn-cs"/>
              </a:rPr>
              <a:t>Unified reasoning + conversation in one family</a:t>
            </a:r>
          </a:p>
        </p:txBody>
      </p:sp>
      <p:sp>
        <p:nvSpPr>
          <p:cNvPr id="9" name="Rectangle: Rounded Corners 8">
            <a:extLst>
              <a:ext uri="{FF2B5EF4-FFF2-40B4-BE49-F238E27FC236}">
                <a16:creationId xmlns:a16="http://schemas.microsoft.com/office/drawing/2014/main" id="{CD17E4A6-C5C8-091B-1070-9B38BE341323}"/>
              </a:ext>
              <a:ext uri="{C183D7F6-B498-43B3-948B-1728B52AA6E4}">
                <adec:decorative xmlns:adec="http://schemas.microsoft.com/office/drawing/2017/decorative" val="1"/>
              </a:ext>
            </a:extLst>
          </p:cNvPr>
          <p:cNvSpPr/>
          <p:nvPr/>
        </p:nvSpPr>
        <p:spPr bwMode="auto">
          <a:xfrm>
            <a:off x="487531" y="4032154"/>
            <a:ext cx="3173508" cy="995695"/>
          </a:xfrm>
          <a:prstGeom prst="roundRect">
            <a:avLst>
              <a:gd name="adj" fmla="val 4109"/>
            </a:avLst>
          </a:prstGeom>
          <a:noFill/>
          <a:ln w="19050" cap="rnd">
            <a:gradFill flip="none" rotWithShape="1">
              <a:gsLst>
                <a:gs pos="0">
                  <a:srgbClr val="FF5C39"/>
                </a:gs>
                <a:gs pos="32000">
                  <a:srgbClr val="C03BC4"/>
                </a:gs>
                <a:gs pos="68000">
                  <a:srgbClr val="0078D4"/>
                </a:gs>
                <a:gs pos="100000">
                  <a:srgbClr val="399A91"/>
                </a:gs>
              </a:gsLst>
              <a:lin ang="12600000" scaled="0"/>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674" rtl="0" eaLnBrk="1" fontAlgn="auto" latinLnBrk="0" hangingPunct="1">
              <a:lnSpc>
                <a:spcPct val="100000"/>
              </a:lnSpc>
              <a:spcBef>
                <a:spcPts val="174"/>
              </a:spcBef>
              <a:spcAft>
                <a:spcPts val="0"/>
              </a:spcAft>
              <a:buClrTx/>
              <a:buSzTx/>
              <a:buFontTx/>
              <a:buNone/>
              <a:tabLst/>
              <a:defRPr/>
            </a:pPr>
            <a:endParaRPr kumimoji="0" lang="en-US" sz="2400" b="0" i="0" u="none" strike="noStrike" kern="1200" cap="none" spc="0" normalizeH="0" baseline="0" noProof="0">
              <a:ln>
                <a:noFill/>
              </a:ln>
              <a:gradFill>
                <a:gsLst>
                  <a:gs pos="41958">
                    <a:srgbClr val="FFFFFF"/>
                  </a:gs>
                  <a:gs pos="63000">
                    <a:srgbClr val="FFFFFF"/>
                  </a:gs>
                </a:gsLst>
                <a:lin ang="0" scaled="0"/>
              </a:gradFill>
              <a:effectLst/>
              <a:uLnTx/>
              <a:uFillTx/>
              <a:latin typeface="Segoe UI Variable Display Semib" pitchFamily="2" charset="0"/>
              <a:ea typeface="+mn-ea"/>
              <a:cs typeface="+mn-cs"/>
            </a:endParaRPr>
          </a:p>
        </p:txBody>
      </p:sp>
      <p:sp>
        <p:nvSpPr>
          <p:cNvPr id="10" name="Rectangle: Rounded Corners 9">
            <a:extLst>
              <a:ext uri="{FF2B5EF4-FFF2-40B4-BE49-F238E27FC236}">
                <a16:creationId xmlns:a16="http://schemas.microsoft.com/office/drawing/2014/main" id="{00BCFC43-48FC-EEC7-8BC4-2963BA51328E}"/>
              </a:ext>
              <a:ext uri="{C183D7F6-B498-43B3-948B-1728B52AA6E4}">
                <adec:decorative xmlns:adec="http://schemas.microsoft.com/office/drawing/2017/decorative" val="1"/>
              </a:ext>
            </a:extLst>
          </p:cNvPr>
          <p:cNvSpPr/>
          <p:nvPr/>
        </p:nvSpPr>
        <p:spPr bwMode="auto">
          <a:xfrm>
            <a:off x="8584950" y="4012504"/>
            <a:ext cx="3173508" cy="995695"/>
          </a:xfrm>
          <a:prstGeom prst="roundRect">
            <a:avLst>
              <a:gd name="adj" fmla="val 4109"/>
            </a:avLst>
          </a:prstGeom>
          <a:noFill/>
          <a:ln w="19050" cap="rnd">
            <a:gradFill flip="none" rotWithShape="1">
              <a:gsLst>
                <a:gs pos="0">
                  <a:srgbClr val="FF5C39"/>
                </a:gs>
                <a:gs pos="32000">
                  <a:srgbClr val="C03BC4"/>
                </a:gs>
                <a:gs pos="68000">
                  <a:srgbClr val="0078D4"/>
                </a:gs>
                <a:gs pos="100000">
                  <a:srgbClr val="399A91"/>
                </a:gs>
              </a:gsLst>
              <a:lin ang="12600000" scaled="0"/>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674" rtl="0" eaLnBrk="1" fontAlgn="auto" latinLnBrk="0" hangingPunct="1">
              <a:lnSpc>
                <a:spcPct val="100000"/>
              </a:lnSpc>
              <a:spcBef>
                <a:spcPts val="174"/>
              </a:spcBef>
              <a:spcAft>
                <a:spcPts val="0"/>
              </a:spcAft>
              <a:buClrTx/>
              <a:buSzTx/>
              <a:buFontTx/>
              <a:buNone/>
              <a:tabLst/>
              <a:defRPr/>
            </a:pPr>
            <a:endParaRPr kumimoji="0" lang="en-US" sz="2400" b="0" i="0" u="none" strike="noStrike" kern="1200" cap="none" spc="0" normalizeH="0" baseline="0" noProof="0">
              <a:ln>
                <a:noFill/>
              </a:ln>
              <a:gradFill>
                <a:gsLst>
                  <a:gs pos="41958">
                    <a:srgbClr val="FFFFFF"/>
                  </a:gs>
                  <a:gs pos="63000">
                    <a:srgbClr val="FFFFFF"/>
                  </a:gs>
                </a:gsLst>
                <a:lin ang="0" scaled="0"/>
              </a:gradFill>
              <a:effectLst/>
              <a:uLnTx/>
              <a:uFillTx/>
              <a:latin typeface="Segoe UI Variable Display Semib" pitchFamily="2" charset="0"/>
              <a:ea typeface="+mn-ea"/>
              <a:cs typeface="+mn-cs"/>
            </a:endParaRPr>
          </a:p>
        </p:txBody>
      </p:sp>
      <p:sp>
        <p:nvSpPr>
          <p:cNvPr id="11" name="Rectangle: Rounded Corners 10">
            <a:extLst>
              <a:ext uri="{FF2B5EF4-FFF2-40B4-BE49-F238E27FC236}">
                <a16:creationId xmlns:a16="http://schemas.microsoft.com/office/drawing/2014/main" id="{349CDA20-45D7-0C4F-76E2-D5E1ECBA45A8}"/>
              </a:ext>
              <a:ext uri="{C183D7F6-B498-43B3-948B-1728B52AA6E4}">
                <adec:decorative xmlns:adec="http://schemas.microsoft.com/office/drawing/2017/decorative" val="1"/>
              </a:ext>
            </a:extLst>
          </p:cNvPr>
          <p:cNvSpPr/>
          <p:nvPr/>
        </p:nvSpPr>
        <p:spPr bwMode="auto">
          <a:xfrm>
            <a:off x="4448891" y="4032154"/>
            <a:ext cx="3404840" cy="995695"/>
          </a:xfrm>
          <a:prstGeom prst="roundRect">
            <a:avLst>
              <a:gd name="adj" fmla="val 4109"/>
            </a:avLst>
          </a:prstGeom>
          <a:noFill/>
          <a:ln w="19050" cap="rnd">
            <a:gradFill flip="none" rotWithShape="1">
              <a:gsLst>
                <a:gs pos="0">
                  <a:srgbClr val="FF5C39"/>
                </a:gs>
                <a:gs pos="32000">
                  <a:srgbClr val="C03BC4"/>
                </a:gs>
                <a:gs pos="68000">
                  <a:srgbClr val="0078D4"/>
                </a:gs>
                <a:gs pos="100000">
                  <a:srgbClr val="399A91"/>
                </a:gs>
              </a:gsLst>
              <a:lin ang="12600000" scaled="0"/>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674" rtl="0" eaLnBrk="1" fontAlgn="auto" latinLnBrk="0" hangingPunct="1">
              <a:lnSpc>
                <a:spcPct val="100000"/>
              </a:lnSpc>
              <a:spcBef>
                <a:spcPts val="174"/>
              </a:spcBef>
              <a:spcAft>
                <a:spcPts val="0"/>
              </a:spcAft>
              <a:buClrTx/>
              <a:buSzTx/>
              <a:buFontTx/>
              <a:buNone/>
              <a:tabLst/>
              <a:defRPr/>
            </a:pPr>
            <a:endParaRPr kumimoji="0" lang="en-US" sz="2400" b="0" i="0" u="none" strike="noStrike" kern="1200" cap="none" spc="0" normalizeH="0" baseline="0" noProof="0">
              <a:ln>
                <a:noFill/>
              </a:ln>
              <a:gradFill>
                <a:gsLst>
                  <a:gs pos="41958">
                    <a:srgbClr val="FFFFFF"/>
                  </a:gs>
                  <a:gs pos="63000">
                    <a:srgbClr val="FFFFFF"/>
                  </a:gs>
                </a:gsLst>
                <a:lin ang="0" scaled="0"/>
              </a:gradFill>
              <a:effectLst/>
              <a:uLnTx/>
              <a:uFillTx/>
              <a:latin typeface="Segoe UI Variable Display Semib" pitchFamily="2" charset="0"/>
              <a:ea typeface="+mn-ea"/>
              <a:cs typeface="+mn-cs"/>
            </a:endParaRPr>
          </a:p>
        </p:txBody>
      </p:sp>
    </p:spTree>
    <p:extLst>
      <p:ext uri="{BB962C8B-B14F-4D97-AF65-F5344CB8AC3E}">
        <p14:creationId xmlns:p14="http://schemas.microsoft.com/office/powerpoint/2010/main" val="1498936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1000"/>
                                  </p:stCondLst>
                                  <p:childTnLst>
                                    <p:animMotion origin="layout" path="M 3.125E-6 3.7037E-6 L 3.125E-6 0.03541 " pathEditMode="relative" rAng="0" ptsTypes="AA">
                                      <p:cBhvr>
                                        <p:cTn id="9" dur="700" spd="-100000" fill="hold"/>
                                        <p:tgtEl>
                                          <p:spTgt spid="2"/>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E5B57-93A7-C06C-9DCB-7C7D22BB708E}"/>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E01C78D0-3183-55C4-C86A-472541D971DD}"/>
              </a:ext>
            </a:extLst>
          </p:cNvPr>
          <p:cNvSpPr>
            <a:spLocks noGrp="1"/>
          </p:cNvSpPr>
          <p:nvPr>
            <p:ph type="title"/>
          </p:nvPr>
        </p:nvSpPr>
        <p:spPr>
          <a:xfrm>
            <a:off x="588263" y="457200"/>
            <a:ext cx="11018520" cy="461665"/>
          </a:xfrm>
        </p:spPr>
        <p:txBody>
          <a:bodyPr anchor="t" anchorCtr="0"/>
          <a:lstStyle/>
          <a:p>
            <a:pPr algn="ctr"/>
            <a:r>
              <a:rPr lang="en-US" sz="3000">
                <a:solidFill>
                  <a:srgbClr val="000000"/>
                </a:solidFill>
                <a:latin typeface="Segoe Sans Text Semibold"/>
                <a:cs typeface="Segoe UI Semibold"/>
              </a:rPr>
              <a:t>Network isolation in Foundry Observability</a:t>
            </a:r>
          </a:p>
        </p:txBody>
      </p:sp>
      <p:sp>
        <p:nvSpPr>
          <p:cNvPr id="2" name="Rectangle: Rounded Corners 10">
            <a:extLst>
              <a:ext uri="{FF2B5EF4-FFF2-40B4-BE49-F238E27FC236}">
                <a16:creationId xmlns:a16="http://schemas.microsoft.com/office/drawing/2014/main" id="{41812D9B-0F29-AAFA-4C59-F61BC2555687}"/>
              </a:ext>
            </a:extLst>
          </p:cNvPr>
          <p:cNvSpPr/>
          <p:nvPr/>
        </p:nvSpPr>
        <p:spPr>
          <a:xfrm>
            <a:off x="588264" y="1042416"/>
            <a:ext cx="9938088" cy="553998"/>
          </a:xfrm>
          <a:prstGeom prst="roundRect">
            <a:avLst>
              <a:gd name="adj" fmla="val 8990"/>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lIns="0" rtlCol="0" anchor="t"/>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w="3175">
                  <a:noFill/>
                </a:ln>
                <a:gradFill>
                  <a:gsLst>
                    <a:gs pos="80000">
                      <a:srgbClr val="2A446F"/>
                    </a:gs>
                    <a:gs pos="0">
                      <a:srgbClr val="73262F"/>
                    </a:gs>
                  </a:gsLst>
                  <a:path path="circle">
                    <a:fillToRect l="100000" t="100000"/>
                  </a:path>
                </a:gradFill>
                <a:effectLst/>
                <a:uLnTx/>
                <a:uFillTx/>
                <a:latin typeface="Segoe UI Variable Display Semib" pitchFamily="2" charset="0"/>
                <a:ea typeface="+mn-ea"/>
                <a:cs typeface="Segoe UI Semibold" panose="020B0502040204020203" pitchFamily="34" charset="0"/>
              </a:rPr>
              <a:t>Secure your workspaces and compute resources.</a:t>
            </a:r>
          </a:p>
        </p:txBody>
      </p:sp>
      <p:pic>
        <p:nvPicPr>
          <p:cNvPr id="10" name="Picture 9" descr="azure ai interface">
            <a:extLst>
              <a:ext uri="{FF2B5EF4-FFF2-40B4-BE49-F238E27FC236}">
                <a16:creationId xmlns:a16="http://schemas.microsoft.com/office/drawing/2014/main" id="{93A8A359-1D57-FA1D-1846-1AE218F229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83368" y="1769298"/>
            <a:ext cx="7825265" cy="4631502"/>
          </a:xfrm>
          <a:prstGeom prst="roundRect">
            <a:avLst>
              <a:gd name="adj" fmla="val 1971"/>
            </a:avLst>
          </a:prstGeom>
          <a:solidFill>
            <a:srgbClr val="F9F9F9">
              <a:alpha val="70000"/>
            </a:srgbClr>
          </a:solidFill>
          <a:ln w="19050">
            <a:noFill/>
            <a:headEnd type="none" w="med" len="med"/>
            <a:tailEnd type="none" w="med" len="med"/>
          </a:ln>
          <a:effectLst/>
        </p:spPr>
      </p:pic>
    </p:spTree>
    <p:extLst>
      <p:ext uri="{BB962C8B-B14F-4D97-AF65-F5344CB8AC3E}">
        <p14:creationId xmlns:p14="http://schemas.microsoft.com/office/powerpoint/2010/main" val="3947893620"/>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96AA2-B9CF-51A0-A533-66245851ECA6}"/>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55689AB7-1D9E-359D-B3DD-C8980BD4B083}"/>
              </a:ext>
            </a:extLst>
          </p:cNvPr>
          <p:cNvSpPr>
            <a:spLocks noGrp="1"/>
          </p:cNvSpPr>
          <p:nvPr>
            <p:ph type="title"/>
          </p:nvPr>
        </p:nvSpPr>
        <p:spPr>
          <a:xfrm>
            <a:off x="588263" y="457200"/>
            <a:ext cx="11018520" cy="461665"/>
          </a:xfrm>
        </p:spPr>
        <p:txBody>
          <a:bodyPr/>
          <a:lstStyle/>
          <a:p>
            <a:pPr algn="ctr"/>
            <a:r>
              <a:rPr lang="en-US" sz="3000">
                <a:solidFill>
                  <a:srgbClr val="000000"/>
                </a:solidFill>
                <a:latin typeface="Segoe Sans Text Semibold"/>
                <a:cs typeface="Segoe UI Semibold"/>
              </a:rPr>
              <a:t>Network isolation in Foundry Observability </a:t>
            </a:r>
          </a:p>
        </p:txBody>
      </p:sp>
      <p:grpSp>
        <p:nvGrpSpPr>
          <p:cNvPr id="2" name="Group 1" descr="Diagram">
            <a:extLst>
              <a:ext uri="{FF2B5EF4-FFF2-40B4-BE49-F238E27FC236}">
                <a16:creationId xmlns:a16="http://schemas.microsoft.com/office/drawing/2014/main" id="{5A7B9CFD-1582-946E-A262-3E51823DAEFB}"/>
              </a:ext>
            </a:extLst>
          </p:cNvPr>
          <p:cNvGrpSpPr/>
          <p:nvPr/>
        </p:nvGrpSpPr>
        <p:grpSpPr>
          <a:xfrm>
            <a:off x="2229357" y="1382747"/>
            <a:ext cx="7494980" cy="4872130"/>
            <a:chOff x="2095691" y="1150442"/>
            <a:chExt cx="8557442" cy="5562780"/>
          </a:xfrm>
        </p:grpSpPr>
        <p:grpSp>
          <p:nvGrpSpPr>
            <p:cNvPr id="7" name="Group 6" descr="chart depicting the processes in which a private link for azure AI is configured">
              <a:extLst>
                <a:ext uri="{FF2B5EF4-FFF2-40B4-BE49-F238E27FC236}">
                  <a16:creationId xmlns:a16="http://schemas.microsoft.com/office/drawing/2014/main" id="{12DA16BC-C5A0-4D54-C15A-BA2DBAA7FC37}"/>
                </a:ext>
              </a:extLst>
            </p:cNvPr>
            <p:cNvGrpSpPr/>
            <p:nvPr/>
          </p:nvGrpSpPr>
          <p:grpSpPr>
            <a:xfrm>
              <a:off x="2095691" y="1150442"/>
              <a:ext cx="8557442" cy="5562780"/>
              <a:chOff x="2345903" y="1194895"/>
              <a:chExt cx="8557442" cy="5562782"/>
            </a:xfrm>
          </p:grpSpPr>
          <p:grpSp>
            <p:nvGrpSpPr>
              <p:cNvPr id="27" name="Group 26">
                <a:extLst>
                  <a:ext uri="{FF2B5EF4-FFF2-40B4-BE49-F238E27FC236}">
                    <a16:creationId xmlns:a16="http://schemas.microsoft.com/office/drawing/2014/main" id="{0767CF90-9480-B53B-AAC8-27E39F74FCD0}"/>
                  </a:ext>
                </a:extLst>
              </p:cNvPr>
              <p:cNvGrpSpPr/>
              <p:nvPr/>
            </p:nvGrpSpPr>
            <p:grpSpPr>
              <a:xfrm>
                <a:off x="3010027" y="3874875"/>
                <a:ext cx="1379805" cy="1783659"/>
                <a:chOff x="6983294" y="2249713"/>
                <a:chExt cx="1897802" cy="1783659"/>
              </a:xfrm>
            </p:grpSpPr>
            <p:sp>
              <p:nvSpPr>
                <p:cNvPr id="121" name="Rectangle: Rounded Corners 120">
                  <a:extLst>
                    <a:ext uri="{FF2B5EF4-FFF2-40B4-BE49-F238E27FC236}">
                      <a16:creationId xmlns:a16="http://schemas.microsoft.com/office/drawing/2014/main" id="{EDAD499B-588F-7F5A-76D1-B6B239BDE516}"/>
                    </a:ext>
                  </a:extLst>
                </p:cNvPr>
                <p:cNvSpPr/>
                <p:nvPr/>
              </p:nvSpPr>
              <p:spPr bwMode="auto">
                <a:xfrm>
                  <a:off x="6983294" y="2249713"/>
                  <a:ext cx="1897802" cy="1783659"/>
                </a:xfrm>
                <a:prstGeom prst="roundRect">
                  <a:avLst>
                    <a:gd name="adj" fmla="val 5377"/>
                  </a:avLst>
                </a:prstGeom>
                <a:solidFill>
                  <a:schemeClr val="bg1">
                    <a:lumMod val="95000"/>
                  </a:schemeClr>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s-MX" sz="7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endParaRPr>
                </a:p>
              </p:txBody>
            </p:sp>
            <p:sp>
              <p:nvSpPr>
                <p:cNvPr id="122" name="TextBox 121">
                  <a:extLst>
                    <a:ext uri="{FF2B5EF4-FFF2-40B4-BE49-F238E27FC236}">
                      <a16:creationId xmlns:a16="http://schemas.microsoft.com/office/drawing/2014/main" id="{9E9621ED-37B0-E170-9AEA-D81C47FD7626}"/>
                    </a:ext>
                  </a:extLst>
                </p:cNvPr>
                <p:cNvSpPr txBox="1"/>
                <p:nvPr/>
              </p:nvSpPr>
              <p:spPr>
                <a:xfrm>
                  <a:off x="7038451" y="3096902"/>
                  <a:ext cx="1254014" cy="474398"/>
                </a:xfrm>
                <a:prstGeom prst="rect">
                  <a:avLst/>
                </a:prstGeom>
                <a:noFill/>
              </p:spPr>
              <p:txBody>
                <a:bodyPr wrap="square">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MX" sz="1000" b="0" i="0" u="none" strike="noStrike" kern="1200" cap="none" spc="0" normalizeH="0" baseline="0" noProof="0" err="1">
                      <a:ln>
                        <a:noFill/>
                      </a:ln>
                      <a:solidFill>
                        <a:srgbClr val="000000">
                          <a:lumMod val="95000"/>
                          <a:lumOff val="5000"/>
                        </a:srgbClr>
                      </a:solidFill>
                      <a:effectLst/>
                      <a:uLnTx/>
                      <a:uFillTx/>
                      <a:latin typeface="Segoe Sans Text"/>
                      <a:ea typeface="Segoe UI" pitchFamily="34" charset="0"/>
                      <a:cs typeface="Segoe Sans Text" pitchFamily="2" charset="0"/>
                    </a:rPr>
                    <a:t>Private</a:t>
                  </a:r>
                  <a:r>
                    <a:rPr kumimoji="0" lang="es-MX" sz="10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rPr>
                    <a:t> </a:t>
                  </a:r>
                  <a:r>
                    <a:rPr kumimoji="0" lang="es-MX" sz="1000" b="0" i="0" u="none" strike="noStrike" kern="1200" cap="none" spc="0" normalizeH="0" baseline="0" noProof="0" err="1">
                      <a:ln>
                        <a:noFill/>
                      </a:ln>
                      <a:solidFill>
                        <a:srgbClr val="000000">
                          <a:lumMod val="95000"/>
                          <a:lumOff val="5000"/>
                        </a:srgbClr>
                      </a:solidFill>
                      <a:effectLst/>
                      <a:uLnTx/>
                      <a:uFillTx/>
                      <a:latin typeface="Segoe Sans Text"/>
                      <a:ea typeface="Segoe UI" pitchFamily="34" charset="0"/>
                      <a:cs typeface="Segoe Sans Text" pitchFamily="2" charset="0"/>
                    </a:rPr>
                    <a:t>endpoints</a:t>
                  </a:r>
                  <a:endParaRPr kumimoji="0" lang="es-MX" sz="10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endParaRPr>
                </a:p>
              </p:txBody>
            </p:sp>
          </p:grpSp>
          <p:sp>
            <p:nvSpPr>
              <p:cNvPr id="28" name="Rectangle: Rounded Corners 27">
                <a:extLst>
                  <a:ext uri="{FF2B5EF4-FFF2-40B4-BE49-F238E27FC236}">
                    <a16:creationId xmlns:a16="http://schemas.microsoft.com/office/drawing/2014/main" id="{B6A084C6-89B9-A4AE-51FA-08011B6B573F}"/>
                  </a:ext>
                </a:extLst>
              </p:cNvPr>
              <p:cNvSpPr/>
              <p:nvPr/>
            </p:nvSpPr>
            <p:spPr bwMode="auto">
              <a:xfrm>
                <a:off x="3005667" y="1213740"/>
                <a:ext cx="7897678" cy="2613468"/>
              </a:xfrm>
              <a:prstGeom prst="roundRect">
                <a:avLst>
                  <a:gd name="adj" fmla="val 3762"/>
                </a:avLst>
              </a:prstGeom>
              <a:solidFill>
                <a:schemeClr val="bg1"/>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s-MX" sz="14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sp>
            <p:nvSpPr>
              <p:cNvPr id="29" name="Rectangle: Rounded Corners 28">
                <a:extLst>
                  <a:ext uri="{FF2B5EF4-FFF2-40B4-BE49-F238E27FC236}">
                    <a16:creationId xmlns:a16="http://schemas.microsoft.com/office/drawing/2014/main" id="{733D7386-F4A2-41A4-AB3B-4F45D0E4B034}"/>
                  </a:ext>
                </a:extLst>
              </p:cNvPr>
              <p:cNvSpPr/>
              <p:nvPr/>
            </p:nvSpPr>
            <p:spPr bwMode="auto">
              <a:xfrm>
                <a:off x="5178322" y="3888406"/>
                <a:ext cx="3456501" cy="2869271"/>
              </a:xfrm>
              <a:prstGeom prst="roundRect">
                <a:avLst>
                  <a:gd name="adj" fmla="val 5377"/>
                </a:avLst>
              </a:prstGeom>
              <a:solidFill>
                <a:schemeClr val="bg1"/>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s-MX" sz="7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endParaRPr>
              </a:p>
            </p:txBody>
          </p:sp>
          <p:sp>
            <p:nvSpPr>
              <p:cNvPr id="31" name="Rectangle: Rounded Corners 30">
                <a:extLst>
                  <a:ext uri="{FF2B5EF4-FFF2-40B4-BE49-F238E27FC236}">
                    <a16:creationId xmlns:a16="http://schemas.microsoft.com/office/drawing/2014/main" id="{E5E3DE99-3ACE-7EE1-229D-C45E5C5327A8}"/>
                  </a:ext>
                </a:extLst>
              </p:cNvPr>
              <p:cNvSpPr/>
              <p:nvPr/>
            </p:nvSpPr>
            <p:spPr bwMode="auto">
              <a:xfrm>
                <a:off x="5325102" y="3983209"/>
                <a:ext cx="965762" cy="1129747"/>
              </a:xfrm>
              <a:prstGeom prst="roundRect">
                <a:avLst>
                  <a:gd name="adj" fmla="val 4644"/>
                </a:avLst>
              </a:prstGeom>
              <a:solidFill>
                <a:schemeClr val="bg1">
                  <a:alpha val="80000"/>
                </a:schemeClr>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s-MX" sz="14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sp>
            <p:nvSpPr>
              <p:cNvPr id="34" name="Rectangle: Rounded Corners 33">
                <a:extLst>
                  <a:ext uri="{FF2B5EF4-FFF2-40B4-BE49-F238E27FC236}">
                    <a16:creationId xmlns:a16="http://schemas.microsoft.com/office/drawing/2014/main" id="{89685522-66C4-7BB8-7CD4-75213FEACF78}"/>
                  </a:ext>
                </a:extLst>
              </p:cNvPr>
              <p:cNvSpPr/>
              <p:nvPr/>
            </p:nvSpPr>
            <p:spPr bwMode="auto">
              <a:xfrm>
                <a:off x="6326846" y="3983209"/>
                <a:ext cx="965762" cy="1129747"/>
              </a:xfrm>
              <a:prstGeom prst="roundRect">
                <a:avLst>
                  <a:gd name="adj" fmla="val 4644"/>
                </a:avLst>
              </a:prstGeom>
              <a:solidFill>
                <a:schemeClr val="bg1">
                  <a:alpha val="80000"/>
                </a:schemeClr>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s-MX" sz="14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sp>
            <p:nvSpPr>
              <p:cNvPr id="35" name="Rectangle: Rounded Corners 34">
                <a:extLst>
                  <a:ext uri="{FF2B5EF4-FFF2-40B4-BE49-F238E27FC236}">
                    <a16:creationId xmlns:a16="http://schemas.microsoft.com/office/drawing/2014/main" id="{8E694324-F9DF-80CA-2945-AD2C11338B7B}"/>
                  </a:ext>
                </a:extLst>
              </p:cNvPr>
              <p:cNvSpPr/>
              <p:nvPr/>
            </p:nvSpPr>
            <p:spPr bwMode="auto">
              <a:xfrm>
                <a:off x="5558767" y="5339573"/>
                <a:ext cx="1255398" cy="1001931"/>
              </a:xfrm>
              <a:prstGeom prst="roundRect">
                <a:avLst>
                  <a:gd name="adj" fmla="val 4644"/>
                </a:avLst>
              </a:prstGeom>
              <a:solidFill>
                <a:schemeClr val="bg1">
                  <a:alpha val="80000"/>
                </a:schemeClr>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s-MX" sz="14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pic>
            <p:nvPicPr>
              <p:cNvPr id="36" name="Graphic 35" descr="Azure Ai studio logo&#10;">
                <a:extLst>
                  <a:ext uri="{FF2B5EF4-FFF2-40B4-BE49-F238E27FC236}">
                    <a16:creationId xmlns:a16="http://schemas.microsoft.com/office/drawing/2014/main" id="{6ED5B250-EA63-74E0-2FB8-B3B68168748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61024" y="2210881"/>
                <a:ext cx="645093" cy="645093"/>
              </a:xfrm>
              <a:prstGeom prst="rect">
                <a:avLst/>
              </a:prstGeom>
            </p:spPr>
          </p:pic>
          <p:sp>
            <p:nvSpPr>
              <p:cNvPr id="37" name="Rectangle: Rounded Corners 36">
                <a:extLst>
                  <a:ext uri="{FF2B5EF4-FFF2-40B4-BE49-F238E27FC236}">
                    <a16:creationId xmlns:a16="http://schemas.microsoft.com/office/drawing/2014/main" id="{26E0C141-81DD-58F9-25FA-D0A749A5B845}"/>
                  </a:ext>
                </a:extLst>
              </p:cNvPr>
              <p:cNvSpPr/>
              <p:nvPr/>
            </p:nvSpPr>
            <p:spPr bwMode="auto">
              <a:xfrm>
                <a:off x="4322313" y="1467210"/>
                <a:ext cx="6328867" cy="2175933"/>
              </a:xfrm>
              <a:prstGeom prst="roundRect">
                <a:avLst>
                  <a:gd name="adj" fmla="val 5383"/>
                </a:avLst>
              </a:prstGeom>
              <a:solidFill>
                <a:schemeClr val="bg1">
                  <a:lumMod val="95000"/>
                  <a:alpha val="80000"/>
                </a:schemeClr>
              </a:solidFill>
              <a:ln w="12700">
                <a:solidFill>
                  <a:schemeClr val="bg1">
                    <a:lumMod val="75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s-MX" sz="14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sp>
            <p:nvSpPr>
              <p:cNvPr id="38" name="Rectangle: Rounded Corners 37">
                <a:extLst>
                  <a:ext uri="{FF2B5EF4-FFF2-40B4-BE49-F238E27FC236}">
                    <a16:creationId xmlns:a16="http://schemas.microsoft.com/office/drawing/2014/main" id="{306186FD-380A-2B0C-CE6E-CCACBDBBB6F4}"/>
                  </a:ext>
                </a:extLst>
              </p:cNvPr>
              <p:cNvSpPr/>
              <p:nvPr/>
            </p:nvSpPr>
            <p:spPr bwMode="auto">
              <a:xfrm>
                <a:off x="4504268" y="1670642"/>
                <a:ext cx="4998625" cy="1778000"/>
              </a:xfrm>
              <a:prstGeom prst="roundRect">
                <a:avLst>
                  <a:gd name="adj" fmla="val 5383"/>
                </a:avLst>
              </a:prstGeom>
              <a:solidFill>
                <a:schemeClr val="bg1">
                  <a:lumMod val="95000"/>
                  <a:alpha val="80000"/>
                </a:schemeClr>
              </a:solidFill>
              <a:ln w="190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s-MX" sz="14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grpSp>
            <p:nvGrpSpPr>
              <p:cNvPr id="39" name="Group 38">
                <a:extLst>
                  <a:ext uri="{FF2B5EF4-FFF2-40B4-BE49-F238E27FC236}">
                    <a16:creationId xmlns:a16="http://schemas.microsoft.com/office/drawing/2014/main" id="{0D9E80A1-F94D-2703-B50F-BDFA9FC5CCC8}"/>
                  </a:ext>
                </a:extLst>
              </p:cNvPr>
              <p:cNvGrpSpPr/>
              <p:nvPr/>
            </p:nvGrpSpPr>
            <p:grpSpPr>
              <a:xfrm>
                <a:off x="5549622" y="1884444"/>
                <a:ext cx="899886" cy="1001486"/>
                <a:chOff x="5354889" y="2279670"/>
                <a:chExt cx="899886" cy="1001486"/>
              </a:xfrm>
            </p:grpSpPr>
            <p:sp>
              <p:nvSpPr>
                <p:cNvPr id="119" name="Rectangle: Rounded Corners 118">
                  <a:extLst>
                    <a:ext uri="{FF2B5EF4-FFF2-40B4-BE49-F238E27FC236}">
                      <a16:creationId xmlns:a16="http://schemas.microsoft.com/office/drawing/2014/main" id="{9BA1048A-EE43-2312-361D-94A11F7D250C}"/>
                    </a:ext>
                  </a:extLst>
                </p:cNvPr>
                <p:cNvSpPr/>
                <p:nvPr/>
              </p:nvSpPr>
              <p:spPr bwMode="auto">
                <a:xfrm>
                  <a:off x="5354889" y="2279670"/>
                  <a:ext cx="899886" cy="1001486"/>
                </a:xfrm>
                <a:prstGeom prst="roundRect">
                  <a:avLst>
                    <a:gd name="adj" fmla="val 5377"/>
                  </a:avLst>
                </a:prstGeom>
                <a:solidFill>
                  <a:schemeClr val="bg1">
                    <a:alpha val="80000"/>
                  </a:schemeClr>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s-MX" sz="7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endParaRPr>
                </a:p>
              </p:txBody>
            </p:sp>
            <p:sp>
              <p:nvSpPr>
                <p:cNvPr id="120" name="TextBox 119">
                  <a:extLst>
                    <a:ext uri="{FF2B5EF4-FFF2-40B4-BE49-F238E27FC236}">
                      <a16:creationId xmlns:a16="http://schemas.microsoft.com/office/drawing/2014/main" id="{3DFB1646-DDFD-E2FE-9F60-E2DAD59031CE}"/>
                    </a:ext>
                  </a:extLst>
                </p:cNvPr>
                <p:cNvSpPr txBox="1"/>
                <p:nvPr/>
              </p:nvSpPr>
              <p:spPr>
                <a:xfrm>
                  <a:off x="5354889" y="2289050"/>
                  <a:ext cx="899886" cy="456828"/>
                </a:xfrm>
                <a:prstGeom prst="rect">
                  <a:avLst/>
                </a:prstGeom>
                <a:noFill/>
              </p:spPr>
              <p:txBody>
                <a:bodyPr wrap="square">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MX" sz="10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rPr>
                    <a:t>Compute </a:t>
                  </a:r>
                  <a:r>
                    <a:rPr kumimoji="0" lang="es-MX" sz="1000" b="0" i="0" u="none" strike="noStrike" kern="1200" cap="none" spc="0" normalizeH="0" baseline="0" noProof="0" err="1">
                      <a:ln>
                        <a:noFill/>
                      </a:ln>
                      <a:solidFill>
                        <a:srgbClr val="000000">
                          <a:lumMod val="95000"/>
                          <a:lumOff val="5000"/>
                        </a:srgbClr>
                      </a:solidFill>
                      <a:effectLst/>
                      <a:uLnTx/>
                      <a:uFillTx/>
                      <a:latin typeface="Segoe Sans Text"/>
                      <a:ea typeface="Segoe UI" pitchFamily="34" charset="0"/>
                      <a:cs typeface="Segoe Sans Text" pitchFamily="2" charset="0"/>
                    </a:rPr>
                    <a:t>instance</a:t>
                  </a:r>
                  <a:endParaRPr kumimoji="0" lang="es-MX" sz="10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endParaRPr>
                </a:p>
              </p:txBody>
            </p:sp>
          </p:grpSp>
          <p:grpSp>
            <p:nvGrpSpPr>
              <p:cNvPr id="40" name="Group 39">
                <a:extLst>
                  <a:ext uri="{FF2B5EF4-FFF2-40B4-BE49-F238E27FC236}">
                    <a16:creationId xmlns:a16="http://schemas.microsoft.com/office/drawing/2014/main" id="{54CDA749-F5AD-5FA7-C660-8A9507D46030}"/>
                  </a:ext>
                </a:extLst>
              </p:cNvPr>
              <p:cNvGrpSpPr/>
              <p:nvPr/>
            </p:nvGrpSpPr>
            <p:grpSpPr>
              <a:xfrm>
                <a:off x="6541184" y="1884444"/>
                <a:ext cx="899886" cy="1001486"/>
                <a:chOff x="6346451" y="2279670"/>
                <a:chExt cx="899886" cy="1001486"/>
              </a:xfrm>
            </p:grpSpPr>
            <p:sp>
              <p:nvSpPr>
                <p:cNvPr id="117" name="Rectangle: Rounded Corners 116">
                  <a:extLst>
                    <a:ext uri="{FF2B5EF4-FFF2-40B4-BE49-F238E27FC236}">
                      <a16:creationId xmlns:a16="http://schemas.microsoft.com/office/drawing/2014/main" id="{15C0CF0F-EC72-6428-1C8B-C64600252547}"/>
                    </a:ext>
                  </a:extLst>
                </p:cNvPr>
                <p:cNvSpPr/>
                <p:nvPr/>
              </p:nvSpPr>
              <p:spPr bwMode="auto">
                <a:xfrm>
                  <a:off x="6346451" y="2279670"/>
                  <a:ext cx="899886" cy="1001486"/>
                </a:xfrm>
                <a:prstGeom prst="roundRect">
                  <a:avLst>
                    <a:gd name="adj" fmla="val 5377"/>
                  </a:avLst>
                </a:prstGeom>
                <a:solidFill>
                  <a:schemeClr val="bg1">
                    <a:alpha val="80000"/>
                  </a:schemeClr>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s-MX" sz="7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endParaRPr>
                </a:p>
              </p:txBody>
            </p:sp>
            <p:sp>
              <p:nvSpPr>
                <p:cNvPr id="118" name="TextBox 117">
                  <a:extLst>
                    <a:ext uri="{FF2B5EF4-FFF2-40B4-BE49-F238E27FC236}">
                      <a16:creationId xmlns:a16="http://schemas.microsoft.com/office/drawing/2014/main" id="{FD53B2BD-61F0-D212-6D01-22F81E1F511F}"/>
                    </a:ext>
                  </a:extLst>
                </p:cNvPr>
                <p:cNvSpPr txBox="1"/>
                <p:nvPr/>
              </p:nvSpPr>
              <p:spPr>
                <a:xfrm>
                  <a:off x="6356476" y="2411491"/>
                  <a:ext cx="879836" cy="289910"/>
                </a:xfrm>
                <a:prstGeom prst="rect">
                  <a:avLst/>
                </a:prstGeom>
                <a:noFill/>
              </p:spPr>
              <p:txBody>
                <a:bodyPr wrap="square">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MX" sz="1000" b="0" i="0" u="none" strike="noStrike" kern="1200" cap="none" spc="0" normalizeH="0" baseline="0" noProof="0" err="1">
                      <a:ln>
                        <a:noFill/>
                      </a:ln>
                      <a:solidFill>
                        <a:srgbClr val="000000">
                          <a:lumMod val="95000"/>
                          <a:lumOff val="5000"/>
                        </a:srgbClr>
                      </a:solidFill>
                      <a:effectLst/>
                      <a:uLnTx/>
                      <a:uFillTx/>
                      <a:latin typeface="Segoe Sans Text"/>
                      <a:ea typeface="Segoe UI" pitchFamily="34" charset="0"/>
                      <a:cs typeface="Segoe Sans Text" pitchFamily="2" charset="0"/>
                    </a:rPr>
                    <a:t>Serverless</a:t>
                  </a:r>
                  <a:endParaRPr kumimoji="0" lang="es-MX" sz="10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endParaRPr>
                </a:p>
              </p:txBody>
            </p:sp>
          </p:grpSp>
          <p:grpSp>
            <p:nvGrpSpPr>
              <p:cNvPr id="41" name="Group 40">
                <a:extLst>
                  <a:ext uri="{FF2B5EF4-FFF2-40B4-BE49-F238E27FC236}">
                    <a16:creationId xmlns:a16="http://schemas.microsoft.com/office/drawing/2014/main" id="{E4863B40-C137-7F66-959C-70911286ECF2}"/>
                  </a:ext>
                </a:extLst>
              </p:cNvPr>
              <p:cNvGrpSpPr/>
              <p:nvPr/>
            </p:nvGrpSpPr>
            <p:grpSpPr>
              <a:xfrm>
                <a:off x="7532745" y="1884444"/>
                <a:ext cx="1282591" cy="1001486"/>
                <a:chOff x="7338012" y="2279670"/>
                <a:chExt cx="1282591" cy="1001486"/>
              </a:xfrm>
            </p:grpSpPr>
            <p:sp>
              <p:nvSpPr>
                <p:cNvPr id="115" name="Rectangle: Rounded Corners 114">
                  <a:extLst>
                    <a:ext uri="{FF2B5EF4-FFF2-40B4-BE49-F238E27FC236}">
                      <a16:creationId xmlns:a16="http://schemas.microsoft.com/office/drawing/2014/main" id="{11DDBF0A-106A-5E7F-2186-859037342BB8}"/>
                    </a:ext>
                  </a:extLst>
                </p:cNvPr>
                <p:cNvSpPr/>
                <p:nvPr/>
              </p:nvSpPr>
              <p:spPr bwMode="auto">
                <a:xfrm>
                  <a:off x="7338012" y="2279670"/>
                  <a:ext cx="1282591" cy="1001486"/>
                </a:xfrm>
                <a:prstGeom prst="roundRect">
                  <a:avLst>
                    <a:gd name="adj" fmla="val 5377"/>
                  </a:avLst>
                </a:prstGeom>
                <a:solidFill>
                  <a:schemeClr val="bg1">
                    <a:alpha val="80000"/>
                  </a:schemeClr>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s-MX" sz="7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endParaRPr>
                </a:p>
              </p:txBody>
            </p:sp>
            <p:sp>
              <p:nvSpPr>
                <p:cNvPr id="116" name="TextBox 115">
                  <a:extLst>
                    <a:ext uri="{FF2B5EF4-FFF2-40B4-BE49-F238E27FC236}">
                      <a16:creationId xmlns:a16="http://schemas.microsoft.com/office/drawing/2014/main" id="{7AB10932-7FF2-CA8D-D30C-ADEF6DFA47C6}"/>
                    </a:ext>
                  </a:extLst>
                </p:cNvPr>
                <p:cNvSpPr txBox="1"/>
                <p:nvPr/>
              </p:nvSpPr>
              <p:spPr>
                <a:xfrm>
                  <a:off x="7348038" y="2289050"/>
                  <a:ext cx="1254014" cy="456828"/>
                </a:xfrm>
                <a:prstGeom prst="rect">
                  <a:avLst/>
                </a:prstGeom>
                <a:noFill/>
              </p:spPr>
              <p:txBody>
                <a:bodyPr wrap="square">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MX" sz="1000" b="0" i="0" u="none" strike="noStrike" kern="1200" cap="none" spc="0" normalizeH="0" baseline="0" noProof="0" err="1">
                      <a:ln>
                        <a:noFill/>
                      </a:ln>
                      <a:solidFill>
                        <a:srgbClr val="000000">
                          <a:lumMod val="95000"/>
                          <a:lumOff val="5000"/>
                        </a:srgbClr>
                      </a:solidFill>
                      <a:effectLst/>
                      <a:uLnTx/>
                      <a:uFillTx/>
                      <a:latin typeface="Segoe Sans Text"/>
                      <a:ea typeface="Segoe UI" pitchFamily="34" charset="0"/>
                      <a:cs typeface="Segoe Sans Text" pitchFamily="2" charset="0"/>
                    </a:rPr>
                    <a:t>Managed</a:t>
                  </a:r>
                  <a:r>
                    <a:rPr kumimoji="0" lang="es-MX" sz="10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rPr>
                    <a:t> online </a:t>
                  </a:r>
                  <a:r>
                    <a:rPr kumimoji="0" lang="es-MX" sz="1000" b="0" i="0" u="none" strike="noStrike" kern="1200" cap="none" spc="0" normalizeH="0" baseline="0" noProof="0" err="1">
                      <a:ln>
                        <a:noFill/>
                      </a:ln>
                      <a:solidFill>
                        <a:srgbClr val="000000">
                          <a:lumMod val="95000"/>
                          <a:lumOff val="5000"/>
                        </a:srgbClr>
                      </a:solidFill>
                      <a:effectLst/>
                      <a:uLnTx/>
                      <a:uFillTx/>
                      <a:latin typeface="Segoe Sans Text"/>
                      <a:ea typeface="Segoe UI" pitchFamily="34" charset="0"/>
                      <a:cs typeface="Segoe Sans Text" pitchFamily="2" charset="0"/>
                    </a:rPr>
                    <a:t>endpoint</a:t>
                  </a:r>
                  <a:endParaRPr kumimoji="0" lang="es-MX" sz="10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endParaRPr>
                </a:p>
              </p:txBody>
            </p:sp>
          </p:grpSp>
          <p:grpSp>
            <p:nvGrpSpPr>
              <p:cNvPr id="42" name="Group 41">
                <a:extLst>
                  <a:ext uri="{FF2B5EF4-FFF2-40B4-BE49-F238E27FC236}">
                    <a16:creationId xmlns:a16="http://schemas.microsoft.com/office/drawing/2014/main" id="{120D7C00-7E3F-B386-31B5-D9FFE7A1A325}"/>
                  </a:ext>
                </a:extLst>
              </p:cNvPr>
              <p:cNvGrpSpPr/>
              <p:nvPr/>
            </p:nvGrpSpPr>
            <p:grpSpPr>
              <a:xfrm>
                <a:off x="4517772" y="1931815"/>
                <a:ext cx="6025522" cy="1500305"/>
                <a:chOff x="809284" y="2327041"/>
                <a:chExt cx="8287584" cy="1500305"/>
              </a:xfrm>
            </p:grpSpPr>
            <p:sp>
              <p:nvSpPr>
                <p:cNvPr id="112" name="Rectangle: Rounded Corners 111">
                  <a:extLst>
                    <a:ext uri="{FF2B5EF4-FFF2-40B4-BE49-F238E27FC236}">
                      <a16:creationId xmlns:a16="http://schemas.microsoft.com/office/drawing/2014/main" id="{D9FF7673-9843-D130-03FA-355E77217555}"/>
                    </a:ext>
                  </a:extLst>
                </p:cNvPr>
                <p:cNvSpPr/>
                <p:nvPr/>
              </p:nvSpPr>
              <p:spPr bwMode="auto">
                <a:xfrm>
                  <a:off x="7814277" y="2327041"/>
                  <a:ext cx="1282591" cy="1001486"/>
                </a:xfrm>
                <a:prstGeom prst="roundRect">
                  <a:avLst>
                    <a:gd name="adj" fmla="val 5377"/>
                  </a:avLst>
                </a:prstGeom>
                <a:solidFill>
                  <a:schemeClr val="bg1">
                    <a:alpha val="80000"/>
                  </a:schemeClr>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s-MX" sz="7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endParaRPr>
                </a:p>
              </p:txBody>
            </p:sp>
            <p:sp>
              <p:nvSpPr>
                <p:cNvPr id="113" name="TextBox 112">
                  <a:extLst>
                    <a:ext uri="{FF2B5EF4-FFF2-40B4-BE49-F238E27FC236}">
                      <a16:creationId xmlns:a16="http://schemas.microsoft.com/office/drawing/2014/main" id="{E15A98A8-C438-B094-D051-1E40272C91C7}"/>
                    </a:ext>
                  </a:extLst>
                </p:cNvPr>
                <p:cNvSpPr txBox="1"/>
                <p:nvPr/>
              </p:nvSpPr>
              <p:spPr>
                <a:xfrm>
                  <a:off x="7824301" y="2336421"/>
                  <a:ext cx="1254014" cy="281125"/>
                </a:xfrm>
                <a:prstGeom prst="rect">
                  <a:avLst/>
                </a:prstGeom>
                <a:noFill/>
              </p:spPr>
              <p:txBody>
                <a:bodyPr wrap="square">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MX" sz="10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rPr>
                    <a:t>AI </a:t>
                  </a:r>
                  <a:r>
                    <a:rPr kumimoji="0" lang="es-MX" sz="1000" b="0" i="0" u="none" strike="noStrike" kern="1200" cap="none" spc="0" normalizeH="0" baseline="0" noProof="0" err="1">
                      <a:ln>
                        <a:noFill/>
                      </a:ln>
                      <a:solidFill>
                        <a:srgbClr val="000000">
                          <a:lumMod val="95000"/>
                          <a:lumOff val="5000"/>
                        </a:srgbClr>
                      </a:solidFill>
                      <a:effectLst/>
                      <a:uLnTx/>
                      <a:uFillTx/>
                      <a:latin typeface="Segoe Sans Text"/>
                      <a:ea typeface="Segoe UI" pitchFamily="34" charset="0"/>
                      <a:cs typeface="Segoe Sans Text" pitchFamily="2" charset="0"/>
                    </a:rPr>
                    <a:t>project</a:t>
                  </a:r>
                  <a:endParaRPr kumimoji="0" lang="es-MX" sz="10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endParaRPr>
                </a:p>
              </p:txBody>
            </p:sp>
            <p:sp>
              <p:nvSpPr>
                <p:cNvPr id="114" name="TextBox 113">
                  <a:extLst>
                    <a:ext uri="{FF2B5EF4-FFF2-40B4-BE49-F238E27FC236}">
                      <a16:creationId xmlns:a16="http://schemas.microsoft.com/office/drawing/2014/main" id="{26594F4C-D482-421F-C16D-FB96F3E047C0}"/>
                    </a:ext>
                  </a:extLst>
                </p:cNvPr>
                <p:cNvSpPr txBox="1"/>
                <p:nvPr/>
              </p:nvSpPr>
              <p:spPr>
                <a:xfrm>
                  <a:off x="809284" y="3352949"/>
                  <a:ext cx="1254014" cy="474397"/>
                </a:xfrm>
                <a:prstGeom prst="rect">
                  <a:avLst/>
                </a:prstGeom>
                <a:noFill/>
              </p:spPr>
              <p:txBody>
                <a:bodyPr wrap="square">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MX" sz="1000" b="0" i="0" u="none" strike="noStrike" kern="1200" cap="none" spc="0" normalizeH="0" baseline="0" noProof="0" err="1">
                      <a:ln>
                        <a:noFill/>
                      </a:ln>
                      <a:solidFill>
                        <a:srgbClr val="000000">
                          <a:lumMod val="95000"/>
                          <a:lumOff val="5000"/>
                        </a:srgbClr>
                      </a:solidFill>
                      <a:effectLst/>
                      <a:uLnTx/>
                      <a:uFillTx/>
                      <a:latin typeface="Segoe Sans Text"/>
                      <a:ea typeface="Segoe UI" pitchFamily="34" charset="0"/>
                      <a:cs typeface="Segoe Sans Text" pitchFamily="2" charset="0"/>
                    </a:rPr>
                    <a:t>Private</a:t>
                  </a:r>
                  <a:r>
                    <a:rPr kumimoji="0" lang="es-MX" sz="10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rPr>
                    <a:t> </a:t>
                  </a:r>
                  <a:r>
                    <a:rPr kumimoji="0" lang="es-MX" sz="1000" b="0" i="0" u="none" strike="noStrike" kern="1200" cap="none" spc="0" normalizeH="0" baseline="0" noProof="0" err="1">
                      <a:ln>
                        <a:noFill/>
                      </a:ln>
                      <a:solidFill>
                        <a:srgbClr val="000000">
                          <a:lumMod val="95000"/>
                          <a:lumOff val="5000"/>
                        </a:srgbClr>
                      </a:solidFill>
                      <a:effectLst/>
                      <a:uLnTx/>
                      <a:uFillTx/>
                      <a:latin typeface="Segoe Sans Text"/>
                      <a:ea typeface="Segoe UI" pitchFamily="34" charset="0"/>
                      <a:cs typeface="Segoe Sans Text" pitchFamily="2" charset="0"/>
                    </a:rPr>
                    <a:t>endpoints</a:t>
                  </a:r>
                  <a:endParaRPr kumimoji="0" lang="es-MX" sz="10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endParaRPr>
                </a:p>
              </p:txBody>
            </p:sp>
          </p:grpSp>
          <p:pic>
            <p:nvPicPr>
              <p:cNvPr id="43" name="Graphic 42">
                <a:extLst>
                  <a:ext uri="{FF2B5EF4-FFF2-40B4-BE49-F238E27FC236}">
                    <a16:creationId xmlns:a16="http://schemas.microsoft.com/office/drawing/2014/main" id="{BA2EC26D-C776-DA9E-B25F-F50D7B5AB9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17035" y="2405805"/>
                <a:ext cx="374660" cy="374660"/>
              </a:xfrm>
              <a:prstGeom prst="rect">
                <a:avLst/>
              </a:prstGeom>
            </p:spPr>
          </p:pic>
          <p:pic>
            <p:nvPicPr>
              <p:cNvPr id="44" name="Graphic 43">
                <a:extLst>
                  <a:ext uri="{FF2B5EF4-FFF2-40B4-BE49-F238E27FC236}">
                    <a16:creationId xmlns:a16="http://schemas.microsoft.com/office/drawing/2014/main" id="{8FB67564-A6D2-CBFC-23CD-C71F71BA3F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22188" y="2405805"/>
                <a:ext cx="374660" cy="374660"/>
              </a:xfrm>
              <a:prstGeom prst="rect">
                <a:avLst/>
              </a:prstGeom>
            </p:spPr>
          </p:pic>
          <p:pic>
            <p:nvPicPr>
              <p:cNvPr id="45" name="Graphic 44">
                <a:extLst>
                  <a:ext uri="{FF2B5EF4-FFF2-40B4-BE49-F238E27FC236}">
                    <a16:creationId xmlns:a16="http://schemas.microsoft.com/office/drawing/2014/main" id="{87D332AF-C2B2-3247-AC11-6C15E27085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82448" y="2405805"/>
                <a:ext cx="374660" cy="374660"/>
              </a:xfrm>
              <a:prstGeom prst="rect">
                <a:avLst/>
              </a:prstGeom>
            </p:spPr>
          </p:pic>
          <p:pic>
            <p:nvPicPr>
              <p:cNvPr id="46" name="Picture 45" descr="A yellow key in a blue circle&#10;&#10;Description automatically generated">
                <a:extLst>
                  <a:ext uri="{FF2B5EF4-FFF2-40B4-BE49-F238E27FC236}">
                    <a16:creationId xmlns:a16="http://schemas.microsoft.com/office/drawing/2014/main" id="{17B328EF-4172-2E69-C6E7-64EE5C86F94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49928" y="4135693"/>
                <a:ext cx="532956" cy="279506"/>
              </a:xfrm>
              <a:prstGeom prst="rect">
                <a:avLst/>
              </a:prstGeom>
            </p:spPr>
          </p:pic>
          <p:pic>
            <p:nvPicPr>
              <p:cNvPr id="47" name="Picture 107" descr="A cloud computing logo with two grey buildings&#10;&#10;Description automatically generated">
                <a:extLst>
                  <a:ext uri="{FF2B5EF4-FFF2-40B4-BE49-F238E27FC236}">
                    <a16:creationId xmlns:a16="http://schemas.microsoft.com/office/drawing/2014/main" id="{10CCCAB2-4D4F-1861-A0FC-EF9A1216B27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55825" y="5448435"/>
                <a:ext cx="681617" cy="357470"/>
              </a:xfrm>
              <a:prstGeom prst="rect">
                <a:avLst/>
              </a:prstGeom>
            </p:spPr>
          </p:pic>
          <p:grpSp>
            <p:nvGrpSpPr>
              <p:cNvPr id="48" name="Group 47">
                <a:extLst>
                  <a:ext uri="{FF2B5EF4-FFF2-40B4-BE49-F238E27FC236}">
                    <a16:creationId xmlns:a16="http://schemas.microsoft.com/office/drawing/2014/main" id="{7EBF988D-3F1D-20F4-37F4-7318747E85FF}"/>
                  </a:ext>
                </a:extLst>
              </p:cNvPr>
              <p:cNvGrpSpPr/>
              <p:nvPr/>
            </p:nvGrpSpPr>
            <p:grpSpPr>
              <a:xfrm>
                <a:off x="9351730" y="3093922"/>
                <a:ext cx="302325" cy="302325"/>
                <a:chOff x="9505668" y="3482322"/>
                <a:chExt cx="302325" cy="302325"/>
              </a:xfrm>
            </p:grpSpPr>
            <p:sp>
              <p:nvSpPr>
                <p:cNvPr id="110" name="Rectangle: Rounded Corners 109">
                  <a:extLst>
                    <a:ext uri="{FF2B5EF4-FFF2-40B4-BE49-F238E27FC236}">
                      <a16:creationId xmlns:a16="http://schemas.microsoft.com/office/drawing/2014/main" id="{7F32922C-AC9A-B51F-A84D-C6D0E434F193}"/>
                    </a:ext>
                  </a:extLst>
                </p:cNvPr>
                <p:cNvSpPr/>
                <p:nvPr/>
              </p:nvSpPr>
              <p:spPr bwMode="auto">
                <a:xfrm>
                  <a:off x="9505668" y="3482322"/>
                  <a:ext cx="302325" cy="302325"/>
                </a:xfrm>
                <a:prstGeom prst="roundRect">
                  <a:avLst/>
                </a:prstGeom>
                <a:solidFill>
                  <a:schemeClr val="bg1"/>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s-MX" sz="14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pic>
              <p:nvPicPr>
                <p:cNvPr id="111" name="Graphic 110">
                  <a:extLst>
                    <a:ext uri="{FF2B5EF4-FFF2-40B4-BE49-F238E27FC236}">
                      <a16:creationId xmlns:a16="http://schemas.microsoft.com/office/drawing/2014/main" id="{39B52179-2917-1ADE-F434-10A9CD36528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55929" y="3532584"/>
                  <a:ext cx="201803" cy="201801"/>
                </a:xfrm>
                <a:prstGeom prst="rect">
                  <a:avLst/>
                </a:prstGeom>
              </p:spPr>
            </p:pic>
          </p:grpSp>
          <p:sp>
            <p:nvSpPr>
              <p:cNvPr id="49" name="TextBox 48">
                <a:extLst>
                  <a:ext uri="{FF2B5EF4-FFF2-40B4-BE49-F238E27FC236}">
                    <a16:creationId xmlns:a16="http://schemas.microsoft.com/office/drawing/2014/main" id="{60F1D137-F898-B2A1-E375-88E92E509B69}"/>
                  </a:ext>
                </a:extLst>
              </p:cNvPr>
              <p:cNvSpPr txBox="1"/>
              <p:nvPr/>
            </p:nvSpPr>
            <p:spPr>
              <a:xfrm>
                <a:off x="2388491" y="3906583"/>
                <a:ext cx="613830" cy="632531"/>
              </a:xfrm>
              <a:prstGeom prst="rect">
                <a:avLst/>
              </a:prstGeom>
              <a:noFill/>
            </p:spPr>
            <p:txBody>
              <a:bodyPr wrap="square">
                <a:spAutoFit/>
              </a:bodyPr>
              <a:lstStyle/>
              <a:p>
                <a:pPr marL="0" marR="0" lvl="0" indent="0" algn="r" defTabSz="932472" rtl="0" eaLnBrk="1" fontAlgn="base" latinLnBrk="0" hangingPunct="1">
                  <a:lnSpc>
                    <a:spcPct val="100000"/>
                  </a:lnSpc>
                  <a:spcBef>
                    <a:spcPct val="0"/>
                  </a:spcBef>
                  <a:spcAft>
                    <a:spcPct val="0"/>
                  </a:spcAft>
                  <a:buClrTx/>
                  <a:buSzTx/>
                  <a:buFontTx/>
                  <a:buNone/>
                  <a:tabLst/>
                  <a:defRPr/>
                </a:pPr>
                <a:r>
                  <a:rPr kumimoji="0" lang="es-MX" sz="1000" b="0" i="0" u="none" strike="noStrike" kern="1200" cap="none" spc="0" normalizeH="0" baseline="0" noProof="0" err="1">
                    <a:ln>
                      <a:noFill/>
                    </a:ln>
                    <a:solidFill>
                      <a:srgbClr val="000000">
                        <a:lumMod val="95000"/>
                        <a:lumOff val="5000"/>
                      </a:srgbClr>
                    </a:solidFill>
                    <a:effectLst/>
                    <a:uLnTx/>
                    <a:uFillTx/>
                    <a:latin typeface="Segoe Sans Text"/>
                    <a:ea typeface="Segoe UI" pitchFamily="34" charset="0"/>
                    <a:cs typeface="Segoe Sans Text" pitchFamily="2" charset="0"/>
                  </a:rPr>
                  <a:t>Your</a:t>
                </a:r>
                <a:r>
                  <a:rPr kumimoji="0" lang="es-MX" sz="10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rPr>
                  <a:t> Azure </a:t>
                </a:r>
                <a:r>
                  <a:rPr kumimoji="0" lang="es-MX" sz="1000" b="0" i="0" u="none" strike="noStrike" kern="1200" cap="none" spc="0" normalizeH="0" baseline="0" noProof="0" err="1">
                    <a:ln>
                      <a:noFill/>
                    </a:ln>
                    <a:solidFill>
                      <a:srgbClr val="000000">
                        <a:lumMod val="95000"/>
                        <a:lumOff val="5000"/>
                      </a:srgbClr>
                    </a:solidFill>
                    <a:effectLst/>
                    <a:uLnTx/>
                    <a:uFillTx/>
                    <a:latin typeface="Segoe Sans Text"/>
                    <a:ea typeface="Segoe UI" pitchFamily="34" charset="0"/>
                    <a:cs typeface="Segoe Sans Text" pitchFamily="2" charset="0"/>
                  </a:rPr>
                  <a:t>VNet</a:t>
                </a:r>
                <a:endParaRPr kumimoji="0" lang="es-MX" sz="10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endParaRPr>
              </a:p>
            </p:txBody>
          </p:sp>
          <p:sp>
            <p:nvSpPr>
              <p:cNvPr id="50" name="TextBox 49">
                <a:extLst>
                  <a:ext uri="{FF2B5EF4-FFF2-40B4-BE49-F238E27FC236}">
                    <a16:creationId xmlns:a16="http://schemas.microsoft.com/office/drawing/2014/main" id="{E8A1C22E-8EC9-131E-A77F-017BB5979059}"/>
                  </a:ext>
                </a:extLst>
              </p:cNvPr>
              <p:cNvSpPr txBox="1"/>
              <p:nvPr/>
            </p:nvSpPr>
            <p:spPr>
              <a:xfrm>
                <a:off x="2345903" y="5725318"/>
                <a:ext cx="1379805" cy="456828"/>
              </a:xfrm>
              <a:prstGeom prst="rect">
                <a:avLst/>
              </a:prstGeom>
              <a:noFill/>
            </p:spPr>
            <p:txBody>
              <a:bodyPr wrap="square">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MX" sz="1000" b="0" i="0" u="none" strike="noStrike" kern="1200" cap="none" spc="0" normalizeH="0" baseline="0" noProof="0" err="1">
                    <a:ln>
                      <a:noFill/>
                    </a:ln>
                    <a:solidFill>
                      <a:srgbClr val="000000">
                        <a:lumMod val="95000"/>
                        <a:lumOff val="5000"/>
                      </a:srgbClr>
                    </a:solidFill>
                    <a:effectLst/>
                    <a:uLnTx/>
                    <a:uFillTx/>
                    <a:latin typeface="Segoe Sans Text"/>
                    <a:ea typeface="Segoe UI" pitchFamily="34" charset="0"/>
                    <a:cs typeface="Segoe Sans Text" pitchFamily="2" charset="0"/>
                  </a:rPr>
                  <a:t>Bastion</a:t>
                </a:r>
                <a:r>
                  <a:rPr kumimoji="0" lang="es-MX" sz="10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rPr>
                  <a:t> </a:t>
                </a:r>
                <a:r>
                  <a:rPr kumimoji="0" lang="es-MX" sz="1000" b="0" i="0" u="none" strike="noStrike" kern="1200" cap="none" spc="0" normalizeH="0" baseline="0" noProof="0" err="1">
                    <a:ln>
                      <a:noFill/>
                    </a:ln>
                    <a:solidFill>
                      <a:srgbClr val="000000">
                        <a:lumMod val="95000"/>
                        <a:lumOff val="5000"/>
                      </a:srgbClr>
                    </a:solidFill>
                    <a:effectLst/>
                    <a:uLnTx/>
                    <a:uFillTx/>
                    <a:latin typeface="Segoe Sans Text"/>
                    <a:ea typeface="Segoe UI" pitchFamily="34" charset="0"/>
                    <a:cs typeface="Segoe Sans Text" pitchFamily="2" charset="0"/>
                  </a:rPr>
                  <a:t>with</a:t>
                </a:r>
                <a:r>
                  <a:rPr kumimoji="0" lang="es-MX" sz="10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rPr>
                  <a:t> </a:t>
                </a:r>
                <a:r>
                  <a:rPr kumimoji="0" lang="es-MX" sz="1000" b="0" i="0" u="none" strike="noStrike" kern="1200" cap="none" spc="0" normalizeH="0" baseline="0" noProof="0" err="1">
                    <a:ln>
                      <a:noFill/>
                    </a:ln>
                    <a:solidFill>
                      <a:srgbClr val="000000">
                        <a:lumMod val="95000"/>
                        <a:lumOff val="5000"/>
                      </a:srgbClr>
                    </a:solidFill>
                    <a:effectLst/>
                    <a:uLnTx/>
                    <a:uFillTx/>
                    <a:latin typeface="Segoe Sans Text"/>
                    <a:ea typeface="Segoe UI" pitchFamily="34" charset="0"/>
                    <a:cs typeface="Segoe Sans Text" pitchFamily="2" charset="0"/>
                  </a:rPr>
                  <a:t>jump</a:t>
                </a:r>
                <a:r>
                  <a:rPr kumimoji="0" lang="es-MX" sz="10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rPr>
                  <a:t> box VM</a:t>
                </a:r>
              </a:p>
            </p:txBody>
          </p:sp>
          <p:sp>
            <p:nvSpPr>
              <p:cNvPr id="51" name="TextBox 50">
                <a:extLst>
                  <a:ext uri="{FF2B5EF4-FFF2-40B4-BE49-F238E27FC236}">
                    <a16:creationId xmlns:a16="http://schemas.microsoft.com/office/drawing/2014/main" id="{5D325988-73FC-98C9-F720-20D75F6089CC}"/>
                  </a:ext>
                </a:extLst>
              </p:cNvPr>
              <p:cNvSpPr txBox="1"/>
              <p:nvPr/>
            </p:nvSpPr>
            <p:spPr>
              <a:xfrm>
                <a:off x="3693754" y="5739140"/>
                <a:ext cx="1478393" cy="456828"/>
              </a:xfrm>
              <a:prstGeom prst="rect">
                <a:avLst/>
              </a:prstGeom>
              <a:noFill/>
            </p:spPr>
            <p:txBody>
              <a:bodyPr wrap="square">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s-MX" sz="1000" b="0" i="0" u="none" strike="noStrike" kern="1200" cap="none" spc="0" normalizeH="0" baseline="0" noProof="0" err="1">
                    <a:ln>
                      <a:noFill/>
                    </a:ln>
                    <a:solidFill>
                      <a:srgbClr val="000000">
                        <a:lumMod val="95000"/>
                        <a:lumOff val="5000"/>
                      </a:srgbClr>
                    </a:solidFill>
                    <a:effectLst/>
                    <a:uLnTx/>
                    <a:uFillTx/>
                    <a:latin typeface="Segoe Sans Text"/>
                    <a:ea typeface="Segoe UI" pitchFamily="34" charset="0"/>
                    <a:cs typeface="Segoe Sans Text" pitchFamily="2" charset="0"/>
                  </a:rPr>
                  <a:t>ExpressRoute</a:t>
                </a:r>
                <a:endParaRPr kumimoji="0" lang="es-MX" sz="10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endParaRP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s-MX" sz="10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rPr>
                  <a:t>VPN </a:t>
                </a:r>
                <a:r>
                  <a:rPr kumimoji="0" lang="es-MX" sz="1000" b="0" i="0" u="none" strike="noStrike" kern="1200" cap="none" spc="0" normalizeH="0" baseline="0" noProof="0" err="1">
                    <a:ln>
                      <a:noFill/>
                    </a:ln>
                    <a:solidFill>
                      <a:srgbClr val="000000">
                        <a:lumMod val="95000"/>
                        <a:lumOff val="5000"/>
                      </a:srgbClr>
                    </a:solidFill>
                    <a:effectLst/>
                    <a:uLnTx/>
                    <a:uFillTx/>
                    <a:latin typeface="Segoe Sans Text"/>
                    <a:ea typeface="Segoe UI" pitchFamily="34" charset="0"/>
                    <a:cs typeface="Segoe Sans Text" pitchFamily="2" charset="0"/>
                  </a:rPr>
                  <a:t>Connection</a:t>
                </a:r>
                <a:endParaRPr kumimoji="0" lang="es-MX" sz="10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endParaRPr>
              </a:p>
            </p:txBody>
          </p:sp>
          <p:grpSp>
            <p:nvGrpSpPr>
              <p:cNvPr id="52" name="Group 51">
                <a:extLst>
                  <a:ext uri="{FF2B5EF4-FFF2-40B4-BE49-F238E27FC236}">
                    <a16:creationId xmlns:a16="http://schemas.microsoft.com/office/drawing/2014/main" id="{7BA24C55-9E42-94E6-AD30-A07331868169}"/>
                  </a:ext>
                </a:extLst>
              </p:cNvPr>
              <p:cNvGrpSpPr/>
              <p:nvPr/>
            </p:nvGrpSpPr>
            <p:grpSpPr>
              <a:xfrm>
                <a:off x="10245969" y="1381742"/>
                <a:ext cx="302325" cy="302325"/>
                <a:chOff x="10051236" y="1776968"/>
                <a:chExt cx="302325" cy="302325"/>
              </a:xfrm>
            </p:grpSpPr>
            <p:sp>
              <p:nvSpPr>
                <p:cNvPr id="108" name="Rectangle: Rounded Corners 107">
                  <a:extLst>
                    <a:ext uri="{FF2B5EF4-FFF2-40B4-BE49-F238E27FC236}">
                      <a16:creationId xmlns:a16="http://schemas.microsoft.com/office/drawing/2014/main" id="{15DA2A10-13C8-C637-A2A0-198EDD5585C3}"/>
                    </a:ext>
                  </a:extLst>
                </p:cNvPr>
                <p:cNvSpPr/>
                <p:nvPr/>
              </p:nvSpPr>
              <p:spPr bwMode="auto">
                <a:xfrm>
                  <a:off x="10051236" y="1776968"/>
                  <a:ext cx="302325" cy="302325"/>
                </a:xfrm>
                <a:prstGeom prst="roundRect">
                  <a:avLst/>
                </a:prstGeom>
                <a:solidFill>
                  <a:schemeClr val="bg1"/>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s-MX" sz="14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pic>
              <p:nvPicPr>
                <p:cNvPr id="109" name="Graphic 191">
                  <a:extLst>
                    <a:ext uri="{FF2B5EF4-FFF2-40B4-BE49-F238E27FC236}">
                      <a16:creationId xmlns:a16="http://schemas.microsoft.com/office/drawing/2014/main" id="{3D58017D-A72D-7300-9077-5E39657BE7A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089268" y="1815000"/>
                  <a:ext cx="226261" cy="226261"/>
                </a:xfrm>
                <a:prstGeom prst="rect">
                  <a:avLst/>
                </a:prstGeom>
              </p:spPr>
            </p:pic>
          </p:grpSp>
          <p:sp>
            <p:nvSpPr>
              <p:cNvPr id="53" name="TextBox 52">
                <a:extLst>
                  <a:ext uri="{FF2B5EF4-FFF2-40B4-BE49-F238E27FC236}">
                    <a16:creationId xmlns:a16="http://schemas.microsoft.com/office/drawing/2014/main" id="{535E735B-7AF8-999B-4825-1D3944EAEAAD}"/>
                  </a:ext>
                </a:extLst>
              </p:cNvPr>
              <p:cNvSpPr txBox="1"/>
              <p:nvPr/>
            </p:nvSpPr>
            <p:spPr>
              <a:xfrm>
                <a:off x="9601373" y="3067774"/>
                <a:ext cx="646585" cy="281124"/>
              </a:xfrm>
              <a:prstGeom prst="rect">
                <a:avLst/>
              </a:prstGeom>
              <a:noFill/>
            </p:spPr>
            <p:txBody>
              <a:bodyPr wrap="square">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s-MX" sz="10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rPr>
                  <a:t>AI </a:t>
                </a:r>
                <a:r>
                  <a:rPr kumimoji="0" lang="es-MX" sz="1000" b="0" i="0" u="none" strike="noStrike" kern="1200" cap="none" spc="0" normalizeH="0" baseline="0" noProof="0" err="1">
                    <a:ln>
                      <a:noFill/>
                    </a:ln>
                    <a:solidFill>
                      <a:srgbClr val="000000">
                        <a:lumMod val="95000"/>
                        <a:lumOff val="5000"/>
                      </a:srgbClr>
                    </a:solidFill>
                    <a:effectLst/>
                    <a:uLnTx/>
                    <a:uFillTx/>
                    <a:latin typeface="Segoe Sans Text"/>
                    <a:ea typeface="Segoe UI" pitchFamily="34" charset="0"/>
                    <a:cs typeface="Segoe Sans Text" pitchFamily="2" charset="0"/>
                  </a:rPr>
                  <a:t>hub</a:t>
                </a:r>
                <a:endParaRPr kumimoji="0" lang="es-MX" sz="10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endParaRPr>
              </a:p>
            </p:txBody>
          </p:sp>
          <p:sp>
            <p:nvSpPr>
              <p:cNvPr id="54" name="TextBox 53">
                <a:extLst>
                  <a:ext uri="{FF2B5EF4-FFF2-40B4-BE49-F238E27FC236}">
                    <a16:creationId xmlns:a16="http://schemas.microsoft.com/office/drawing/2014/main" id="{D0AF73E0-4203-EEE9-1225-DA725F915BF5}"/>
                  </a:ext>
                </a:extLst>
              </p:cNvPr>
              <p:cNvSpPr txBox="1"/>
              <p:nvPr/>
            </p:nvSpPr>
            <p:spPr>
              <a:xfrm>
                <a:off x="8634823" y="1194895"/>
                <a:ext cx="1208029" cy="281124"/>
              </a:xfrm>
              <a:prstGeom prst="rect">
                <a:avLst/>
              </a:prstGeom>
              <a:noFill/>
            </p:spPr>
            <p:txBody>
              <a:bodyPr wrap="square">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s-MX" sz="1000" b="0" i="0" u="none" strike="noStrike" kern="1200" cap="none" spc="0" normalizeH="0" baseline="0" noProof="0" err="1">
                    <a:ln>
                      <a:noFill/>
                    </a:ln>
                    <a:solidFill>
                      <a:srgbClr val="000000">
                        <a:lumMod val="95000"/>
                        <a:lumOff val="5000"/>
                      </a:srgbClr>
                    </a:solidFill>
                    <a:effectLst/>
                    <a:uLnTx/>
                    <a:uFillTx/>
                    <a:latin typeface="Segoe Sans Text"/>
                    <a:ea typeface="Segoe UI" pitchFamily="34" charset="0"/>
                    <a:cs typeface="Segoe Sans Text" pitchFamily="2" charset="0"/>
                  </a:rPr>
                  <a:t>Managed</a:t>
                </a:r>
                <a:r>
                  <a:rPr kumimoji="0" lang="es-MX" sz="10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rPr>
                  <a:t> </a:t>
                </a:r>
                <a:r>
                  <a:rPr kumimoji="0" lang="es-MX" sz="1000" b="0" i="0" u="none" strike="noStrike" kern="1200" cap="none" spc="0" normalizeH="0" baseline="0" noProof="0" err="1">
                    <a:ln>
                      <a:noFill/>
                    </a:ln>
                    <a:solidFill>
                      <a:srgbClr val="000000">
                        <a:lumMod val="95000"/>
                        <a:lumOff val="5000"/>
                      </a:srgbClr>
                    </a:solidFill>
                    <a:effectLst/>
                    <a:uLnTx/>
                    <a:uFillTx/>
                    <a:latin typeface="Segoe Sans Text"/>
                    <a:ea typeface="Segoe UI" pitchFamily="34" charset="0"/>
                    <a:cs typeface="Segoe Sans Text" pitchFamily="2" charset="0"/>
                  </a:rPr>
                  <a:t>VNet</a:t>
                </a:r>
                <a:endParaRPr kumimoji="0" lang="es-MX" sz="10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endParaRPr>
              </a:p>
            </p:txBody>
          </p:sp>
          <p:sp>
            <p:nvSpPr>
              <p:cNvPr id="55" name="TextBox 54">
                <a:extLst>
                  <a:ext uri="{FF2B5EF4-FFF2-40B4-BE49-F238E27FC236}">
                    <a16:creationId xmlns:a16="http://schemas.microsoft.com/office/drawing/2014/main" id="{D4582F88-0B83-1D35-36E3-0CE9E2F6F18D}"/>
                  </a:ext>
                </a:extLst>
              </p:cNvPr>
              <p:cNvSpPr txBox="1"/>
              <p:nvPr/>
            </p:nvSpPr>
            <p:spPr>
              <a:xfrm>
                <a:off x="3335249" y="1724593"/>
                <a:ext cx="814510" cy="456828"/>
              </a:xfrm>
              <a:prstGeom prst="rect">
                <a:avLst/>
              </a:prstGeom>
              <a:noFill/>
            </p:spPr>
            <p:txBody>
              <a:bodyPr wrap="square">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MX" sz="1000" b="1"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rPr>
                  <a:t>Azure AI </a:t>
                </a:r>
                <a:r>
                  <a:rPr kumimoji="0" lang="es-MX" sz="1000" b="1" i="0" u="none" strike="noStrike" kern="1200" cap="none" spc="0" normalizeH="0" baseline="0" noProof="0" err="1">
                    <a:ln>
                      <a:noFill/>
                    </a:ln>
                    <a:solidFill>
                      <a:srgbClr val="000000">
                        <a:lumMod val="95000"/>
                        <a:lumOff val="5000"/>
                      </a:srgbClr>
                    </a:solidFill>
                    <a:effectLst/>
                    <a:uLnTx/>
                    <a:uFillTx/>
                    <a:latin typeface="Segoe Sans Text"/>
                    <a:ea typeface="Segoe UI" pitchFamily="34" charset="0"/>
                    <a:cs typeface="Segoe Sans Text" pitchFamily="2" charset="0"/>
                  </a:rPr>
                  <a:t>Foundry</a:t>
                </a:r>
                <a:endParaRPr kumimoji="0" lang="es-MX" sz="1000" b="1"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endParaRPr>
              </a:p>
            </p:txBody>
          </p:sp>
          <p:sp>
            <p:nvSpPr>
              <p:cNvPr id="56" name="TextBox 55">
                <a:extLst>
                  <a:ext uri="{FF2B5EF4-FFF2-40B4-BE49-F238E27FC236}">
                    <a16:creationId xmlns:a16="http://schemas.microsoft.com/office/drawing/2014/main" id="{21B603C7-F556-0780-7E2F-0240288212D6}"/>
                  </a:ext>
                </a:extLst>
              </p:cNvPr>
              <p:cNvSpPr txBox="1"/>
              <p:nvPr/>
            </p:nvSpPr>
            <p:spPr>
              <a:xfrm>
                <a:off x="5782720" y="6409744"/>
                <a:ext cx="2331653" cy="289910"/>
              </a:xfrm>
              <a:prstGeom prst="rect">
                <a:avLst/>
              </a:prstGeom>
              <a:noFill/>
            </p:spPr>
            <p:txBody>
              <a:bodyPr wrap="square">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s-MX" sz="1000" b="1"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rPr>
                  <a:t>Azure AI </a:t>
                </a:r>
                <a:r>
                  <a:rPr kumimoji="0" lang="es-MX" sz="1000" b="1" i="0" u="none" strike="noStrike" kern="1200" cap="none" spc="0" normalizeH="0" baseline="0" noProof="0" err="1">
                    <a:ln>
                      <a:noFill/>
                    </a:ln>
                    <a:solidFill>
                      <a:srgbClr val="000000">
                        <a:lumMod val="95000"/>
                        <a:lumOff val="5000"/>
                      </a:srgbClr>
                    </a:solidFill>
                    <a:effectLst/>
                    <a:uLnTx/>
                    <a:uFillTx/>
                    <a:latin typeface="Segoe Sans Text"/>
                    <a:ea typeface="Segoe UI" pitchFamily="34" charset="0"/>
                    <a:cs typeface="Segoe Sans Text" pitchFamily="2" charset="0"/>
                  </a:rPr>
                  <a:t>connected</a:t>
                </a:r>
                <a:r>
                  <a:rPr kumimoji="0" lang="es-MX" sz="1000" b="1"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rPr>
                  <a:t> </a:t>
                </a:r>
                <a:r>
                  <a:rPr kumimoji="0" lang="es-MX" sz="1000" b="1" i="0" u="none" strike="noStrike" kern="1200" cap="none" spc="0" normalizeH="0" baseline="0" noProof="0" err="1">
                    <a:ln>
                      <a:noFill/>
                    </a:ln>
                    <a:solidFill>
                      <a:srgbClr val="000000">
                        <a:lumMod val="95000"/>
                        <a:lumOff val="5000"/>
                      </a:srgbClr>
                    </a:solidFill>
                    <a:effectLst/>
                    <a:uLnTx/>
                    <a:uFillTx/>
                    <a:latin typeface="Segoe Sans Text"/>
                    <a:ea typeface="Segoe UI" pitchFamily="34" charset="0"/>
                    <a:cs typeface="Segoe Sans Text" pitchFamily="2" charset="0"/>
                  </a:rPr>
                  <a:t>resources</a:t>
                </a:r>
                <a:endParaRPr kumimoji="0" lang="es-MX" sz="1000" b="1"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endParaRPr>
              </a:p>
            </p:txBody>
          </p:sp>
          <p:sp>
            <p:nvSpPr>
              <p:cNvPr id="57" name="TextBox 56">
                <a:extLst>
                  <a:ext uri="{FF2B5EF4-FFF2-40B4-BE49-F238E27FC236}">
                    <a16:creationId xmlns:a16="http://schemas.microsoft.com/office/drawing/2014/main" id="{F2DDF14E-98BF-BEF6-68FA-FDC66296BE30}"/>
                  </a:ext>
                </a:extLst>
              </p:cNvPr>
              <p:cNvSpPr txBox="1"/>
              <p:nvPr/>
            </p:nvSpPr>
            <p:spPr>
              <a:xfrm>
                <a:off x="5373605" y="4463359"/>
                <a:ext cx="899886" cy="632531"/>
              </a:xfrm>
              <a:prstGeom prst="rect">
                <a:avLst/>
              </a:prstGeom>
              <a:noFill/>
            </p:spPr>
            <p:txBody>
              <a:bodyPr wrap="square">
                <a:spAutoFit/>
              </a:bodyPr>
              <a:lstStyle/>
              <a:p>
                <a:pPr marL="0" marR="0" lvl="0" indent="0" algn="ctr" defTabSz="932472" rtl="0" eaLnBrk="1" fontAlgn="base" latinLnBrk="0" hangingPunct="1">
                  <a:lnSpc>
                    <a:spcPts val="1200"/>
                  </a:lnSpc>
                  <a:spcBef>
                    <a:spcPct val="0"/>
                  </a:spcBef>
                  <a:spcAft>
                    <a:spcPts val="10"/>
                  </a:spcAft>
                  <a:buClrTx/>
                  <a:buSzTx/>
                  <a:buFontTx/>
                  <a:buNone/>
                  <a:tabLst/>
                  <a:defRPr/>
                </a:pPr>
                <a:r>
                  <a:rPr kumimoji="0" lang="es-MX" sz="10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rPr>
                  <a:t>Azure </a:t>
                </a:r>
              </a:p>
              <a:p>
                <a:pPr marL="0" marR="0" lvl="0" indent="0" algn="ctr" defTabSz="932472" rtl="0" eaLnBrk="1" fontAlgn="base" latinLnBrk="0" hangingPunct="1">
                  <a:lnSpc>
                    <a:spcPts val="1200"/>
                  </a:lnSpc>
                  <a:spcBef>
                    <a:spcPct val="0"/>
                  </a:spcBef>
                  <a:spcAft>
                    <a:spcPts val="10"/>
                  </a:spcAft>
                  <a:buClrTx/>
                  <a:buSzTx/>
                  <a:buFontTx/>
                  <a:buNone/>
                  <a:tabLst/>
                  <a:defRPr/>
                </a:pPr>
                <a:r>
                  <a:rPr kumimoji="0" lang="es-MX" sz="10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rPr>
                  <a:t>Storage</a:t>
                </a:r>
                <a:br>
                  <a:rPr kumimoji="0" lang="es-MX" sz="10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rPr>
                </a:br>
                <a:r>
                  <a:rPr kumimoji="0" lang="es-MX" sz="1000" b="0" i="0" u="none" strike="noStrike" kern="1200" cap="none" spc="0" normalizeH="0" baseline="0" noProof="0" err="1">
                    <a:ln>
                      <a:noFill/>
                    </a:ln>
                    <a:solidFill>
                      <a:srgbClr val="000000">
                        <a:lumMod val="95000"/>
                        <a:lumOff val="5000"/>
                      </a:srgbClr>
                    </a:solidFill>
                    <a:effectLst/>
                    <a:uLnTx/>
                    <a:uFillTx/>
                    <a:latin typeface="Segoe Sans Text"/>
                    <a:ea typeface="Segoe UI" pitchFamily="34" charset="0"/>
                    <a:cs typeface="Segoe Sans Text" pitchFamily="2" charset="0"/>
                  </a:rPr>
                  <a:t>Account</a:t>
                </a:r>
                <a:endParaRPr kumimoji="0" lang="es-MX" sz="10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endParaRPr>
              </a:p>
            </p:txBody>
          </p:sp>
          <p:sp>
            <p:nvSpPr>
              <p:cNvPr id="58" name="TextBox 57">
                <a:extLst>
                  <a:ext uri="{FF2B5EF4-FFF2-40B4-BE49-F238E27FC236}">
                    <a16:creationId xmlns:a16="http://schemas.microsoft.com/office/drawing/2014/main" id="{E8B45CD5-9825-DD8B-9BC8-7028BA6570A9}"/>
                  </a:ext>
                </a:extLst>
              </p:cNvPr>
              <p:cNvSpPr txBox="1"/>
              <p:nvPr/>
            </p:nvSpPr>
            <p:spPr>
              <a:xfrm>
                <a:off x="6359206" y="4463359"/>
                <a:ext cx="899886" cy="456828"/>
              </a:xfrm>
              <a:prstGeom prst="rect">
                <a:avLst/>
              </a:prstGeom>
              <a:noFill/>
            </p:spPr>
            <p:txBody>
              <a:bodyPr wrap="square">
                <a:spAutoFit/>
              </a:bodyPr>
              <a:lstStyle/>
              <a:p>
                <a:pPr marL="0" marR="0" lvl="0" indent="0" algn="ctr" defTabSz="932472" rtl="0" eaLnBrk="1" fontAlgn="base" latinLnBrk="0" hangingPunct="1">
                  <a:lnSpc>
                    <a:spcPts val="1200"/>
                  </a:lnSpc>
                  <a:spcBef>
                    <a:spcPct val="0"/>
                  </a:spcBef>
                  <a:spcAft>
                    <a:spcPts val="10"/>
                  </a:spcAft>
                  <a:buClrTx/>
                  <a:buSzTx/>
                  <a:buFontTx/>
                  <a:buNone/>
                  <a:tabLst/>
                  <a:defRPr/>
                </a:pPr>
                <a:r>
                  <a:rPr kumimoji="0" lang="es-MX" sz="10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rPr>
                  <a:t>Azure </a:t>
                </a:r>
              </a:p>
              <a:p>
                <a:pPr marL="0" marR="0" lvl="0" indent="0" algn="ctr" defTabSz="932472" rtl="0" eaLnBrk="1" fontAlgn="base" latinLnBrk="0" hangingPunct="1">
                  <a:lnSpc>
                    <a:spcPts val="1200"/>
                  </a:lnSpc>
                  <a:spcBef>
                    <a:spcPct val="0"/>
                  </a:spcBef>
                  <a:spcAft>
                    <a:spcPts val="10"/>
                  </a:spcAft>
                  <a:buClrTx/>
                  <a:buSzTx/>
                  <a:buFontTx/>
                  <a:buNone/>
                  <a:tabLst/>
                  <a:defRPr/>
                </a:pPr>
                <a:r>
                  <a:rPr kumimoji="0" lang="es-MX" sz="10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rPr>
                  <a:t>Key </a:t>
                </a:r>
                <a:r>
                  <a:rPr kumimoji="0" lang="es-MX" sz="1000" b="0" i="0" u="none" strike="noStrike" kern="1200" cap="none" spc="0" normalizeH="0" baseline="0" noProof="0" err="1">
                    <a:ln>
                      <a:noFill/>
                    </a:ln>
                    <a:solidFill>
                      <a:srgbClr val="000000">
                        <a:lumMod val="95000"/>
                        <a:lumOff val="5000"/>
                      </a:srgbClr>
                    </a:solidFill>
                    <a:effectLst/>
                    <a:uLnTx/>
                    <a:uFillTx/>
                    <a:latin typeface="Segoe Sans Text"/>
                    <a:ea typeface="Segoe UI" pitchFamily="34" charset="0"/>
                    <a:cs typeface="Segoe Sans Text" pitchFamily="2" charset="0"/>
                  </a:rPr>
                  <a:t>Vault</a:t>
                </a:r>
                <a:endParaRPr kumimoji="0" lang="es-MX" sz="10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endParaRPr>
              </a:p>
            </p:txBody>
          </p:sp>
          <p:sp>
            <p:nvSpPr>
              <p:cNvPr id="59" name="TextBox 58">
                <a:extLst>
                  <a:ext uri="{FF2B5EF4-FFF2-40B4-BE49-F238E27FC236}">
                    <a16:creationId xmlns:a16="http://schemas.microsoft.com/office/drawing/2014/main" id="{E5C443EB-FA65-B966-5CB1-569346200CF3}"/>
                  </a:ext>
                </a:extLst>
              </p:cNvPr>
              <p:cNvSpPr txBox="1"/>
              <p:nvPr/>
            </p:nvSpPr>
            <p:spPr>
              <a:xfrm>
                <a:off x="5626231" y="5771282"/>
                <a:ext cx="1180150" cy="613497"/>
              </a:xfrm>
              <a:prstGeom prst="rect">
                <a:avLst/>
              </a:prstGeom>
              <a:noFill/>
            </p:spPr>
            <p:txBody>
              <a:bodyPr wrap="square">
                <a:spAutoFit/>
              </a:bodyPr>
              <a:lstStyle/>
              <a:p>
                <a:pPr marL="0" marR="0" lvl="0" indent="0" algn="ctr" defTabSz="932472" rtl="0" eaLnBrk="1" fontAlgn="base" latinLnBrk="0" hangingPunct="1">
                  <a:lnSpc>
                    <a:spcPts val="1200"/>
                  </a:lnSpc>
                  <a:spcBef>
                    <a:spcPct val="0"/>
                  </a:spcBef>
                  <a:spcAft>
                    <a:spcPts val="10"/>
                  </a:spcAft>
                  <a:buClrTx/>
                  <a:buSzTx/>
                  <a:buFontTx/>
                  <a:buNone/>
                  <a:tabLst/>
                  <a:defRPr/>
                </a:pPr>
                <a:r>
                  <a:rPr kumimoji="0" lang="es-MX" sz="6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rPr>
                  <a:t>Azure </a:t>
                </a:r>
              </a:p>
              <a:p>
                <a:pPr marL="0" marR="0" lvl="0" indent="0" algn="ctr" defTabSz="932472" rtl="0" eaLnBrk="1" fontAlgn="base" latinLnBrk="0" hangingPunct="1">
                  <a:lnSpc>
                    <a:spcPts val="1200"/>
                  </a:lnSpc>
                  <a:spcBef>
                    <a:spcPct val="0"/>
                  </a:spcBef>
                  <a:spcAft>
                    <a:spcPts val="10"/>
                  </a:spcAft>
                  <a:buClrTx/>
                  <a:buSzTx/>
                  <a:buFontTx/>
                  <a:buNone/>
                  <a:tabLst/>
                  <a:defRPr/>
                </a:pPr>
                <a:r>
                  <a:rPr kumimoji="0" lang="es-MX" sz="6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rPr>
                  <a:t>Container </a:t>
                </a:r>
                <a:r>
                  <a:rPr kumimoji="0" lang="es-MX" sz="600" b="0" i="0" u="none" strike="noStrike" kern="1200" cap="none" spc="0" normalizeH="0" baseline="0" noProof="0" err="1">
                    <a:ln>
                      <a:noFill/>
                    </a:ln>
                    <a:solidFill>
                      <a:srgbClr val="000000">
                        <a:lumMod val="95000"/>
                        <a:lumOff val="5000"/>
                      </a:srgbClr>
                    </a:solidFill>
                    <a:effectLst/>
                    <a:uLnTx/>
                    <a:uFillTx/>
                    <a:latin typeface="Segoe Sans Text"/>
                    <a:ea typeface="Segoe UI" pitchFamily="34" charset="0"/>
                    <a:cs typeface="Segoe Sans Text" pitchFamily="2" charset="0"/>
                  </a:rPr>
                  <a:t>Registry</a:t>
                </a:r>
                <a:r>
                  <a:rPr kumimoji="0" lang="es-MX" sz="6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rPr>
                  <a:t> (</a:t>
                </a:r>
                <a:r>
                  <a:rPr kumimoji="0" lang="es-MX" sz="600" b="0" i="0" u="none" strike="noStrike" kern="1200" cap="none" spc="0" normalizeH="0" baseline="0" noProof="0" err="1">
                    <a:ln>
                      <a:noFill/>
                    </a:ln>
                    <a:solidFill>
                      <a:srgbClr val="000000">
                        <a:lumMod val="95000"/>
                        <a:lumOff val="5000"/>
                      </a:srgbClr>
                    </a:solidFill>
                    <a:effectLst/>
                    <a:uLnTx/>
                    <a:uFillTx/>
                    <a:latin typeface="Segoe Sans Text"/>
                    <a:ea typeface="Segoe UI" pitchFamily="34" charset="0"/>
                    <a:cs typeface="Segoe Sans Text" pitchFamily="2" charset="0"/>
                  </a:rPr>
                  <a:t>Optional</a:t>
                </a:r>
                <a:r>
                  <a:rPr kumimoji="0" lang="es-MX" sz="6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rPr>
                  <a:t>)</a:t>
                </a:r>
              </a:p>
            </p:txBody>
          </p:sp>
          <p:grpSp>
            <p:nvGrpSpPr>
              <p:cNvPr id="60" name="Group 59">
                <a:extLst>
                  <a:ext uri="{FF2B5EF4-FFF2-40B4-BE49-F238E27FC236}">
                    <a16:creationId xmlns:a16="http://schemas.microsoft.com/office/drawing/2014/main" id="{093E4957-11F8-D71B-4057-2A16532E10AC}"/>
                  </a:ext>
                </a:extLst>
              </p:cNvPr>
              <p:cNvGrpSpPr/>
              <p:nvPr/>
            </p:nvGrpSpPr>
            <p:grpSpPr>
              <a:xfrm>
                <a:off x="6900940" y="3988824"/>
                <a:ext cx="1541127" cy="2351620"/>
                <a:chOff x="6900940" y="3811078"/>
                <a:chExt cx="1541127" cy="2351620"/>
              </a:xfrm>
            </p:grpSpPr>
            <p:sp>
              <p:nvSpPr>
                <p:cNvPr id="103" name="Rectangle: Rounded Corners 102">
                  <a:extLst>
                    <a:ext uri="{FF2B5EF4-FFF2-40B4-BE49-F238E27FC236}">
                      <a16:creationId xmlns:a16="http://schemas.microsoft.com/office/drawing/2014/main" id="{140B3D48-6408-4AE6-F35E-51B5D1451E0C}"/>
                    </a:ext>
                  </a:extLst>
                </p:cNvPr>
                <p:cNvSpPr/>
                <p:nvPr/>
              </p:nvSpPr>
              <p:spPr bwMode="auto">
                <a:xfrm>
                  <a:off x="7335893" y="3811078"/>
                  <a:ext cx="1106174" cy="1128180"/>
                </a:xfrm>
                <a:prstGeom prst="roundRect">
                  <a:avLst>
                    <a:gd name="adj" fmla="val 4644"/>
                  </a:avLst>
                </a:prstGeom>
                <a:solidFill>
                  <a:schemeClr val="bg1">
                    <a:alpha val="80000"/>
                  </a:schemeClr>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s-MX" sz="14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sp>
              <p:nvSpPr>
                <p:cNvPr id="104" name="Rectangle: Rounded Corners 103">
                  <a:extLst>
                    <a:ext uri="{FF2B5EF4-FFF2-40B4-BE49-F238E27FC236}">
                      <a16:creationId xmlns:a16="http://schemas.microsoft.com/office/drawing/2014/main" id="{7736E585-5709-A8F9-C64E-67CDC58B235A}"/>
                    </a:ext>
                  </a:extLst>
                </p:cNvPr>
                <p:cNvSpPr/>
                <p:nvPr/>
              </p:nvSpPr>
              <p:spPr bwMode="auto">
                <a:xfrm>
                  <a:off x="6947665" y="5161377"/>
                  <a:ext cx="1255398" cy="1001321"/>
                </a:xfrm>
                <a:prstGeom prst="roundRect">
                  <a:avLst>
                    <a:gd name="adj" fmla="val 4644"/>
                  </a:avLst>
                </a:prstGeom>
                <a:solidFill>
                  <a:schemeClr val="bg1">
                    <a:alpha val="80000"/>
                  </a:schemeClr>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s-MX" sz="14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pic>
              <p:nvPicPr>
                <p:cNvPr id="105" name="Graphic 86">
                  <a:extLst>
                    <a:ext uri="{FF2B5EF4-FFF2-40B4-BE49-F238E27FC236}">
                      <a16:creationId xmlns:a16="http://schemas.microsoft.com/office/drawing/2014/main" id="{BFA6390B-FE7D-E3FA-ABB5-E8C0090BA7BF}"/>
                    </a:ext>
                    <a:ext uri="{C183D7F6-B498-43B3-948B-1728B52AA6E4}">
                      <adec:decorative xmlns:adec="http://schemas.microsoft.com/office/drawing/2017/decorative" val="1"/>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7490110" y="3917989"/>
                  <a:ext cx="357470" cy="357470"/>
                </a:xfrm>
                <a:prstGeom prst="rect">
                  <a:avLst/>
                </a:prstGeom>
              </p:spPr>
            </p:pic>
            <p:pic>
              <p:nvPicPr>
                <p:cNvPr id="106" name="Open AI Service Icon.png">
                  <a:extLst>
                    <a:ext uri="{FF2B5EF4-FFF2-40B4-BE49-F238E27FC236}">
                      <a16:creationId xmlns:a16="http://schemas.microsoft.com/office/drawing/2014/main" id="{587E1D8E-7DA0-EDD6-2A68-5DCFE03E017C}"/>
                    </a:ext>
                    <a:ext uri="{C183D7F6-B498-43B3-948B-1728B52AA6E4}">
                      <adec:decorative xmlns:adec="http://schemas.microsoft.com/office/drawing/2017/decorative" val="1"/>
                    </a:ext>
                  </a:extLst>
                </p:cNvPr>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a:xfrm>
                  <a:off x="7933034" y="3903163"/>
                  <a:ext cx="377964" cy="377964"/>
                </a:xfrm>
                <a:prstGeom prst="rect">
                  <a:avLst/>
                </a:prstGeom>
                <a:ln w="12700">
                  <a:miter lim="400000"/>
                </a:ln>
              </p:spPr>
            </p:pic>
            <p:sp>
              <p:nvSpPr>
                <p:cNvPr id="107" name="TextBox 106">
                  <a:extLst>
                    <a:ext uri="{FF2B5EF4-FFF2-40B4-BE49-F238E27FC236}">
                      <a16:creationId xmlns:a16="http://schemas.microsoft.com/office/drawing/2014/main" id="{40A2E723-DEFA-D3AE-FA85-FD365191530C}"/>
                    </a:ext>
                  </a:extLst>
                </p:cNvPr>
                <p:cNvSpPr txBox="1"/>
                <p:nvPr/>
              </p:nvSpPr>
              <p:spPr>
                <a:xfrm>
                  <a:off x="6900940" y="5654867"/>
                  <a:ext cx="1348849" cy="456828"/>
                </a:xfrm>
                <a:prstGeom prst="rect">
                  <a:avLst/>
                </a:prstGeom>
                <a:noFill/>
              </p:spPr>
              <p:txBody>
                <a:bodyPr wrap="square">
                  <a:spAutoFit/>
                </a:bodyPr>
                <a:lstStyle/>
                <a:p>
                  <a:pPr marL="0" marR="0" lvl="0" indent="0" algn="ctr" defTabSz="932472" rtl="0" eaLnBrk="1" fontAlgn="base" latinLnBrk="0" hangingPunct="1">
                    <a:lnSpc>
                      <a:spcPts val="1200"/>
                    </a:lnSpc>
                    <a:spcBef>
                      <a:spcPct val="0"/>
                    </a:spcBef>
                    <a:spcAft>
                      <a:spcPts val="10"/>
                    </a:spcAft>
                    <a:buClrTx/>
                    <a:buSzTx/>
                    <a:buFontTx/>
                    <a:buNone/>
                    <a:tabLst/>
                    <a:defRPr/>
                  </a:pPr>
                  <a:r>
                    <a:rPr kumimoji="0" lang="es-MX" sz="10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rPr>
                    <a:t>Azure AI </a:t>
                  </a:r>
                  <a:r>
                    <a:rPr kumimoji="0" lang="es-MX" sz="1000" b="0" i="0" u="none" strike="noStrike" kern="1200" cap="none" spc="0" normalizeH="0" baseline="0" noProof="0" err="1">
                      <a:ln>
                        <a:noFill/>
                      </a:ln>
                      <a:solidFill>
                        <a:srgbClr val="000000">
                          <a:lumMod val="95000"/>
                          <a:lumOff val="5000"/>
                        </a:srgbClr>
                      </a:solidFill>
                      <a:effectLst/>
                      <a:uLnTx/>
                      <a:uFillTx/>
                      <a:latin typeface="Segoe Sans Text"/>
                      <a:ea typeface="Segoe UI" pitchFamily="34" charset="0"/>
                      <a:cs typeface="Segoe Sans Text" pitchFamily="2" charset="0"/>
                    </a:rPr>
                    <a:t>Services</a:t>
                  </a:r>
                  <a:endParaRPr kumimoji="0" lang="es-MX" sz="10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endParaRPr>
                </a:p>
                <a:p>
                  <a:pPr marL="0" marR="0" lvl="0" indent="0" algn="ctr" defTabSz="932472" rtl="0" eaLnBrk="1" fontAlgn="base" latinLnBrk="0" hangingPunct="1">
                    <a:lnSpc>
                      <a:spcPts val="1200"/>
                    </a:lnSpc>
                    <a:spcBef>
                      <a:spcPct val="0"/>
                    </a:spcBef>
                    <a:spcAft>
                      <a:spcPts val="10"/>
                    </a:spcAft>
                    <a:buClrTx/>
                    <a:buSzTx/>
                    <a:buFontTx/>
                    <a:buNone/>
                    <a:tabLst/>
                    <a:defRPr/>
                  </a:pPr>
                  <a:r>
                    <a:rPr kumimoji="0" lang="es-MX" sz="10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rPr>
                    <a:t>(</a:t>
                  </a:r>
                  <a:r>
                    <a:rPr kumimoji="0" lang="es-MX" sz="1000" b="0" i="0" u="none" strike="noStrike" kern="1200" cap="none" spc="0" normalizeH="0" baseline="0" noProof="0" err="1">
                      <a:ln>
                        <a:noFill/>
                      </a:ln>
                      <a:solidFill>
                        <a:srgbClr val="000000">
                          <a:lumMod val="95000"/>
                          <a:lumOff val="5000"/>
                        </a:srgbClr>
                      </a:solidFill>
                      <a:effectLst/>
                      <a:uLnTx/>
                      <a:uFillTx/>
                      <a:latin typeface="Segoe Sans Text"/>
                      <a:ea typeface="Segoe UI" pitchFamily="34" charset="0"/>
                      <a:cs typeface="Segoe Sans Text" pitchFamily="2" charset="0"/>
                    </a:rPr>
                    <a:t>optional</a:t>
                  </a:r>
                  <a:r>
                    <a:rPr kumimoji="0" lang="es-MX" sz="10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rPr>
                    <a:t>) </a:t>
                  </a:r>
                </a:p>
              </p:txBody>
            </p:sp>
          </p:grpSp>
          <p:grpSp>
            <p:nvGrpSpPr>
              <p:cNvPr id="61" name="Group 60">
                <a:extLst>
                  <a:ext uri="{FF2B5EF4-FFF2-40B4-BE49-F238E27FC236}">
                    <a16:creationId xmlns:a16="http://schemas.microsoft.com/office/drawing/2014/main" id="{39B6AE8B-5E39-8A6B-F55E-3695E3C89C52}"/>
                  </a:ext>
                </a:extLst>
              </p:cNvPr>
              <p:cNvGrpSpPr/>
              <p:nvPr/>
            </p:nvGrpSpPr>
            <p:grpSpPr>
              <a:xfrm>
                <a:off x="3035806" y="6253768"/>
                <a:ext cx="1332996" cy="503908"/>
                <a:chOff x="3024705" y="6594028"/>
                <a:chExt cx="1332996" cy="630356"/>
              </a:xfrm>
            </p:grpSpPr>
            <p:sp>
              <p:nvSpPr>
                <p:cNvPr id="101" name="Rectangle: Rounded Corners 100">
                  <a:extLst>
                    <a:ext uri="{FF2B5EF4-FFF2-40B4-BE49-F238E27FC236}">
                      <a16:creationId xmlns:a16="http://schemas.microsoft.com/office/drawing/2014/main" id="{6405B2B7-6184-A56C-F6AB-FD9EDE53EB2A}"/>
                    </a:ext>
                  </a:extLst>
                </p:cNvPr>
                <p:cNvSpPr/>
                <p:nvPr/>
              </p:nvSpPr>
              <p:spPr bwMode="auto">
                <a:xfrm>
                  <a:off x="3024705" y="6594028"/>
                  <a:ext cx="1332996" cy="630356"/>
                </a:xfrm>
                <a:prstGeom prst="roundRect">
                  <a:avLst>
                    <a:gd name="adj" fmla="val 4644"/>
                  </a:avLst>
                </a:prstGeom>
                <a:solidFill>
                  <a:schemeClr val="bg1">
                    <a:alpha val="80000"/>
                  </a:schemeClr>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s-MX" sz="14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sp>
              <p:nvSpPr>
                <p:cNvPr id="102" name="TextBox 101">
                  <a:extLst>
                    <a:ext uri="{FF2B5EF4-FFF2-40B4-BE49-F238E27FC236}">
                      <a16:creationId xmlns:a16="http://schemas.microsoft.com/office/drawing/2014/main" id="{687387B9-01B8-9472-7CB6-082BC840C16D}"/>
                    </a:ext>
                  </a:extLst>
                </p:cNvPr>
                <p:cNvSpPr txBox="1"/>
                <p:nvPr/>
              </p:nvSpPr>
              <p:spPr>
                <a:xfrm>
                  <a:off x="3144128" y="6644768"/>
                  <a:ext cx="1094150" cy="571462"/>
                </a:xfrm>
                <a:prstGeom prst="rect">
                  <a:avLst/>
                </a:prstGeom>
                <a:noFill/>
              </p:spPr>
              <p:txBody>
                <a:bodyPr wrap="square">
                  <a:spAutoFit/>
                </a:bodyPr>
                <a:lstStyle/>
                <a:p>
                  <a:pPr marL="0" marR="0" lvl="0" indent="0" algn="ctr" defTabSz="932472" rtl="0" eaLnBrk="1" fontAlgn="base" latinLnBrk="0" hangingPunct="1">
                    <a:lnSpc>
                      <a:spcPts val="1200"/>
                    </a:lnSpc>
                    <a:spcBef>
                      <a:spcPct val="0"/>
                    </a:spcBef>
                    <a:spcAft>
                      <a:spcPts val="10"/>
                    </a:spcAft>
                    <a:buClrTx/>
                    <a:buSzTx/>
                    <a:buFontTx/>
                    <a:buNone/>
                    <a:tabLst/>
                    <a:defRPr/>
                  </a:pPr>
                  <a:r>
                    <a:rPr kumimoji="0" lang="es-MX" sz="1000" b="1" i="0" u="none" strike="noStrike" kern="1200" cap="none" spc="0" normalizeH="0" baseline="0" noProof="0" err="1">
                      <a:ln>
                        <a:noFill/>
                      </a:ln>
                      <a:solidFill>
                        <a:srgbClr val="000000">
                          <a:lumMod val="95000"/>
                          <a:lumOff val="5000"/>
                        </a:srgbClr>
                      </a:solidFill>
                      <a:effectLst/>
                      <a:uLnTx/>
                      <a:uFillTx/>
                      <a:latin typeface="Segoe Sans Text"/>
                      <a:ea typeface="Segoe UI" pitchFamily="34" charset="0"/>
                      <a:cs typeface="Segoe Sans Text" pitchFamily="2" charset="0"/>
                    </a:rPr>
                    <a:t>On</a:t>
                  </a:r>
                  <a:r>
                    <a:rPr kumimoji="0" lang="es-MX" sz="1000" b="1"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rPr>
                    <a:t> premises</a:t>
                  </a:r>
                </a:p>
                <a:p>
                  <a:pPr marL="0" marR="0" lvl="0" indent="0" algn="ctr" defTabSz="932472" rtl="0" eaLnBrk="1" fontAlgn="base" latinLnBrk="0" hangingPunct="1">
                    <a:lnSpc>
                      <a:spcPts val="1200"/>
                    </a:lnSpc>
                    <a:spcBef>
                      <a:spcPct val="0"/>
                    </a:spcBef>
                    <a:spcAft>
                      <a:spcPts val="10"/>
                    </a:spcAft>
                    <a:buClrTx/>
                    <a:buSzTx/>
                    <a:buFontTx/>
                    <a:buNone/>
                    <a:tabLst/>
                    <a:defRPr/>
                  </a:pPr>
                  <a:r>
                    <a:rPr kumimoji="0" lang="es-MX" sz="10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rPr>
                    <a:t>network</a:t>
                  </a:r>
                </a:p>
              </p:txBody>
            </p:sp>
          </p:grpSp>
          <p:sp>
            <p:nvSpPr>
              <p:cNvPr id="62" name="TextBox 61">
                <a:extLst>
                  <a:ext uri="{FF2B5EF4-FFF2-40B4-BE49-F238E27FC236}">
                    <a16:creationId xmlns:a16="http://schemas.microsoft.com/office/drawing/2014/main" id="{FD7BCF5B-063B-B84C-D3C8-5C44435482A3}"/>
                  </a:ext>
                </a:extLst>
              </p:cNvPr>
              <p:cNvSpPr txBox="1"/>
              <p:nvPr/>
            </p:nvSpPr>
            <p:spPr>
              <a:xfrm>
                <a:off x="4394504" y="4189647"/>
                <a:ext cx="536126" cy="245985"/>
              </a:xfrm>
              <a:prstGeom prst="rect">
                <a:avLst/>
              </a:prstGeom>
              <a:noFill/>
            </p:spPr>
            <p:txBody>
              <a:bodyPr wrap="square">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MX" sz="8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rPr>
                  <a:t>Blob</a:t>
                </a:r>
              </a:p>
            </p:txBody>
          </p:sp>
          <p:sp>
            <p:nvSpPr>
              <p:cNvPr id="63" name="TextBox 62">
                <a:extLst>
                  <a:ext uri="{FF2B5EF4-FFF2-40B4-BE49-F238E27FC236}">
                    <a16:creationId xmlns:a16="http://schemas.microsoft.com/office/drawing/2014/main" id="{50224C6D-DA24-741D-63F8-665592A3F6A0}"/>
                  </a:ext>
                </a:extLst>
              </p:cNvPr>
              <p:cNvSpPr txBox="1"/>
              <p:nvPr/>
            </p:nvSpPr>
            <p:spPr>
              <a:xfrm>
                <a:off x="4394504" y="4495589"/>
                <a:ext cx="536126" cy="245985"/>
              </a:xfrm>
              <a:prstGeom prst="rect">
                <a:avLst/>
              </a:prstGeom>
              <a:noFill/>
            </p:spPr>
            <p:txBody>
              <a:bodyPr wrap="square">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MX" sz="8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rPr>
                  <a:t>File</a:t>
                </a:r>
              </a:p>
            </p:txBody>
          </p:sp>
          <p:pic>
            <p:nvPicPr>
              <p:cNvPr id="64" name="Picture 63" descr="A blue and white rectangular object&#10;&#10;Description automatically generated with medium confidence">
                <a:extLst>
                  <a:ext uri="{FF2B5EF4-FFF2-40B4-BE49-F238E27FC236}">
                    <a16:creationId xmlns:a16="http://schemas.microsoft.com/office/drawing/2014/main" id="{22F366D3-4F01-C7D5-FFED-22D64F911449}"/>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661329" y="4112587"/>
                <a:ext cx="334262" cy="334262"/>
              </a:xfrm>
              <a:prstGeom prst="rect">
                <a:avLst/>
              </a:prstGeom>
            </p:spPr>
          </p:pic>
          <p:cxnSp>
            <p:nvCxnSpPr>
              <p:cNvPr id="65" name="Straight Arrow Connector 64">
                <a:extLst>
                  <a:ext uri="{FF2B5EF4-FFF2-40B4-BE49-F238E27FC236}">
                    <a16:creationId xmlns:a16="http://schemas.microsoft.com/office/drawing/2014/main" id="{19A2609F-4F9A-2F9A-F3BB-7C1A7522A7A3}"/>
                  </a:ext>
                </a:extLst>
              </p:cNvPr>
              <p:cNvCxnSpPr/>
              <p:nvPr/>
            </p:nvCxnSpPr>
            <p:spPr>
              <a:xfrm flipH="1">
                <a:off x="4006117" y="2546108"/>
                <a:ext cx="631689"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85DF5F4C-8D6D-4E30-0CF1-2BB301E99A4E}"/>
                  </a:ext>
                </a:extLst>
              </p:cNvPr>
              <p:cNvCxnSpPr>
                <a:cxnSpLocks/>
              </p:cNvCxnSpPr>
              <p:nvPr/>
            </p:nvCxnSpPr>
            <p:spPr>
              <a:xfrm flipV="1">
                <a:off x="3677220" y="2742770"/>
                <a:ext cx="6203" cy="152419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2B1E4F9F-20F9-8EF5-77F3-36DFC712E74C}"/>
                  </a:ext>
                </a:extLst>
              </p:cNvPr>
              <p:cNvCxnSpPr>
                <a:cxnSpLocks/>
              </p:cNvCxnSpPr>
              <p:nvPr/>
            </p:nvCxnSpPr>
            <p:spPr>
              <a:xfrm>
                <a:off x="4209633" y="4395955"/>
                <a:ext cx="1115469"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D56A02EC-13DB-4587-C2AD-5D5E46F53079}"/>
                  </a:ext>
                </a:extLst>
              </p:cNvPr>
              <p:cNvCxnSpPr>
                <a:cxnSpLocks/>
              </p:cNvCxnSpPr>
              <p:nvPr/>
            </p:nvCxnSpPr>
            <p:spPr>
              <a:xfrm>
                <a:off x="4209633" y="4746627"/>
                <a:ext cx="1115469"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111C57C9-801B-3465-89E8-BBF580B5B61C}"/>
                  </a:ext>
                </a:extLst>
              </p:cNvPr>
              <p:cNvCxnSpPr>
                <a:cxnSpLocks/>
              </p:cNvCxnSpPr>
              <p:nvPr/>
            </p:nvCxnSpPr>
            <p:spPr>
              <a:xfrm>
                <a:off x="4209633" y="5135734"/>
                <a:ext cx="968689"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pic>
            <p:nvPicPr>
              <p:cNvPr id="70" name="Graphic 69">
                <a:extLst>
                  <a:ext uri="{FF2B5EF4-FFF2-40B4-BE49-F238E27FC236}">
                    <a16:creationId xmlns:a16="http://schemas.microsoft.com/office/drawing/2014/main" id="{8E3A0D78-579A-0843-F0BD-E30BD829CCB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766087" y="2320312"/>
                <a:ext cx="298058" cy="298058"/>
              </a:xfrm>
              <a:prstGeom prst="rect">
                <a:avLst/>
              </a:prstGeom>
            </p:spPr>
          </p:pic>
          <p:pic>
            <p:nvPicPr>
              <p:cNvPr id="71" name="Graphic 70">
                <a:extLst>
                  <a:ext uri="{FF2B5EF4-FFF2-40B4-BE49-F238E27FC236}">
                    <a16:creationId xmlns:a16="http://schemas.microsoft.com/office/drawing/2014/main" id="{83B26BAC-EDF1-BF2C-130A-1D1ADE226F4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061447" y="2311393"/>
                <a:ext cx="312042" cy="312042"/>
              </a:xfrm>
              <a:prstGeom prst="rect">
                <a:avLst/>
              </a:prstGeom>
            </p:spPr>
          </p:pic>
          <p:cxnSp>
            <p:nvCxnSpPr>
              <p:cNvPr id="72" name="Straight Arrow Connector 71">
                <a:extLst>
                  <a:ext uri="{FF2B5EF4-FFF2-40B4-BE49-F238E27FC236}">
                    <a16:creationId xmlns:a16="http://schemas.microsoft.com/office/drawing/2014/main" id="{7110FD1F-CF85-F7A6-4A6B-3D239D18BC05}"/>
                  </a:ext>
                </a:extLst>
              </p:cNvPr>
              <p:cNvCxnSpPr>
                <a:cxnSpLocks/>
              </p:cNvCxnSpPr>
              <p:nvPr/>
            </p:nvCxnSpPr>
            <p:spPr>
              <a:xfrm>
                <a:off x="5648022" y="3126005"/>
                <a:ext cx="0" cy="837984"/>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508B86B3-E555-7153-DBFD-16B448235C26}"/>
                  </a:ext>
                </a:extLst>
              </p:cNvPr>
              <p:cNvCxnSpPr>
                <a:cxnSpLocks/>
              </p:cNvCxnSpPr>
              <p:nvPr/>
            </p:nvCxnSpPr>
            <p:spPr>
              <a:xfrm>
                <a:off x="6649735" y="3115379"/>
                <a:ext cx="0" cy="837984"/>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70D00CFA-6033-7BA2-8B3C-7B457BECB359}"/>
                  </a:ext>
                </a:extLst>
              </p:cNvPr>
              <p:cNvCxnSpPr>
                <a:cxnSpLocks/>
              </p:cNvCxnSpPr>
              <p:nvPr/>
            </p:nvCxnSpPr>
            <p:spPr>
              <a:xfrm>
                <a:off x="7808610" y="3115379"/>
                <a:ext cx="0" cy="837984"/>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4165160D-4C7D-D51E-7AAD-A63E4B401AF8}"/>
                  </a:ext>
                </a:extLst>
              </p:cNvPr>
              <p:cNvCxnSpPr>
                <a:cxnSpLocks/>
              </p:cNvCxnSpPr>
              <p:nvPr/>
            </p:nvCxnSpPr>
            <p:spPr>
              <a:xfrm flipV="1">
                <a:off x="5493684" y="3656892"/>
                <a:ext cx="0" cy="326317"/>
              </a:xfrm>
              <a:prstGeom prst="straightConnector1">
                <a:avLst/>
              </a:prstGeom>
              <a:ln>
                <a:solidFill>
                  <a:schemeClr val="tx1"/>
                </a:solidFill>
                <a:prstDash val="dash"/>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87280C3A-089F-3E34-FE07-1CEB40650A3D}"/>
                  </a:ext>
                </a:extLst>
              </p:cNvPr>
              <p:cNvCxnSpPr>
                <a:cxnSpLocks/>
              </p:cNvCxnSpPr>
              <p:nvPr/>
            </p:nvCxnSpPr>
            <p:spPr>
              <a:xfrm flipV="1">
                <a:off x="6467470" y="3656892"/>
                <a:ext cx="0" cy="326317"/>
              </a:xfrm>
              <a:prstGeom prst="straightConnector1">
                <a:avLst/>
              </a:prstGeom>
              <a:ln>
                <a:solidFill>
                  <a:schemeClr val="tx1"/>
                </a:solidFill>
                <a:prstDash val="dash"/>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3BEDB6E4-A7CD-0281-4A6A-785BF292335C}"/>
                  </a:ext>
                </a:extLst>
              </p:cNvPr>
              <p:cNvCxnSpPr>
                <a:cxnSpLocks/>
              </p:cNvCxnSpPr>
              <p:nvPr/>
            </p:nvCxnSpPr>
            <p:spPr>
              <a:xfrm flipV="1">
                <a:off x="7648892" y="3656892"/>
                <a:ext cx="0" cy="326317"/>
              </a:xfrm>
              <a:prstGeom prst="straightConnector1">
                <a:avLst/>
              </a:prstGeom>
              <a:ln>
                <a:solidFill>
                  <a:schemeClr val="tx1"/>
                </a:solidFill>
                <a:prstDash val="dash"/>
                <a:headEnd type="none" w="lg" len="med"/>
                <a:tailEnd type="triangle"/>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2847BE74-1720-D13C-177E-C4F2DC42922B}"/>
                  </a:ext>
                </a:extLst>
              </p:cNvPr>
              <p:cNvGrpSpPr/>
              <p:nvPr/>
            </p:nvGrpSpPr>
            <p:grpSpPr>
              <a:xfrm>
                <a:off x="3526057" y="2379010"/>
                <a:ext cx="3255164" cy="2934371"/>
                <a:chOff x="3337674" y="2887440"/>
                <a:chExt cx="3255164" cy="2934371"/>
              </a:xfrm>
            </p:grpSpPr>
            <p:grpSp>
              <p:nvGrpSpPr>
                <p:cNvPr id="80" name="Group 79">
                  <a:extLst>
                    <a:ext uri="{FF2B5EF4-FFF2-40B4-BE49-F238E27FC236}">
                      <a16:creationId xmlns:a16="http://schemas.microsoft.com/office/drawing/2014/main" id="{640F3CFD-6589-89CC-FD5B-9E1EAD824F81}"/>
                    </a:ext>
                  </a:extLst>
                </p:cNvPr>
                <p:cNvGrpSpPr/>
                <p:nvPr/>
              </p:nvGrpSpPr>
              <p:grpSpPr>
                <a:xfrm>
                  <a:off x="5298951" y="3527307"/>
                  <a:ext cx="302325" cy="302325"/>
                  <a:chOff x="10648674" y="2116524"/>
                  <a:chExt cx="302325" cy="302325"/>
                </a:xfrm>
              </p:grpSpPr>
              <p:sp>
                <p:nvSpPr>
                  <p:cNvPr id="99" name="Rectangle: Rounded Corners 98">
                    <a:extLst>
                      <a:ext uri="{FF2B5EF4-FFF2-40B4-BE49-F238E27FC236}">
                        <a16:creationId xmlns:a16="http://schemas.microsoft.com/office/drawing/2014/main" id="{A49A02C9-922F-5A43-5660-4ADFE94078C8}"/>
                      </a:ext>
                    </a:extLst>
                  </p:cNvPr>
                  <p:cNvSpPr/>
                  <p:nvPr/>
                </p:nvSpPr>
                <p:spPr bwMode="auto">
                  <a:xfrm>
                    <a:off x="10648674" y="2116524"/>
                    <a:ext cx="302325" cy="302325"/>
                  </a:xfrm>
                  <a:prstGeom prst="roundRect">
                    <a:avLst/>
                  </a:prstGeom>
                  <a:solidFill>
                    <a:schemeClr val="bg1"/>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s-MX" sz="14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pic>
                <p:nvPicPr>
                  <p:cNvPr id="100" name="Picture 99" descr="A blue and green symbol&#10;&#10;Description automatically generated">
                    <a:extLst>
                      <a:ext uri="{FF2B5EF4-FFF2-40B4-BE49-F238E27FC236}">
                        <a16:creationId xmlns:a16="http://schemas.microsoft.com/office/drawing/2014/main" id="{EB431EFB-2B86-0A96-675C-0E1D0B1317C8}"/>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0699178" y="2167028"/>
                    <a:ext cx="201317" cy="201317"/>
                  </a:xfrm>
                  <a:prstGeom prst="rect">
                    <a:avLst/>
                  </a:prstGeom>
                </p:spPr>
              </p:pic>
            </p:grpSp>
            <p:grpSp>
              <p:nvGrpSpPr>
                <p:cNvPr id="81" name="Group 80">
                  <a:extLst>
                    <a:ext uri="{FF2B5EF4-FFF2-40B4-BE49-F238E27FC236}">
                      <a16:creationId xmlns:a16="http://schemas.microsoft.com/office/drawing/2014/main" id="{FEE0DB7B-E408-720E-41E9-7F3D57D25AD1}"/>
                    </a:ext>
                  </a:extLst>
                </p:cNvPr>
                <p:cNvGrpSpPr/>
                <p:nvPr/>
              </p:nvGrpSpPr>
              <p:grpSpPr>
                <a:xfrm>
                  <a:off x="6290513" y="3527307"/>
                  <a:ext cx="302325" cy="302325"/>
                  <a:chOff x="10648674" y="2116524"/>
                  <a:chExt cx="302325" cy="302325"/>
                </a:xfrm>
              </p:grpSpPr>
              <p:sp>
                <p:nvSpPr>
                  <p:cNvPr id="97" name="Rectangle: Rounded Corners 96">
                    <a:extLst>
                      <a:ext uri="{FF2B5EF4-FFF2-40B4-BE49-F238E27FC236}">
                        <a16:creationId xmlns:a16="http://schemas.microsoft.com/office/drawing/2014/main" id="{E6C07EA3-4F1C-913C-DFA8-25E0BF503FA9}"/>
                      </a:ext>
                    </a:extLst>
                  </p:cNvPr>
                  <p:cNvSpPr/>
                  <p:nvPr/>
                </p:nvSpPr>
                <p:spPr bwMode="auto">
                  <a:xfrm>
                    <a:off x="10648674" y="2116524"/>
                    <a:ext cx="302325" cy="302325"/>
                  </a:xfrm>
                  <a:prstGeom prst="roundRect">
                    <a:avLst/>
                  </a:prstGeom>
                  <a:solidFill>
                    <a:schemeClr val="bg1"/>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s-MX" sz="14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pic>
                <p:nvPicPr>
                  <p:cNvPr id="98" name="Picture 97" descr="A blue and green symbol&#10;&#10;Description automatically generated">
                    <a:extLst>
                      <a:ext uri="{FF2B5EF4-FFF2-40B4-BE49-F238E27FC236}">
                        <a16:creationId xmlns:a16="http://schemas.microsoft.com/office/drawing/2014/main" id="{005B5BD8-919D-9545-4A37-01B45771A527}"/>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0699178" y="2167028"/>
                    <a:ext cx="201317" cy="201317"/>
                  </a:xfrm>
                  <a:prstGeom prst="rect">
                    <a:avLst/>
                  </a:prstGeom>
                </p:spPr>
              </p:pic>
            </p:grpSp>
            <p:grpSp>
              <p:nvGrpSpPr>
                <p:cNvPr id="82" name="Group 81">
                  <a:extLst>
                    <a:ext uri="{FF2B5EF4-FFF2-40B4-BE49-F238E27FC236}">
                      <a16:creationId xmlns:a16="http://schemas.microsoft.com/office/drawing/2014/main" id="{BBE81715-47DF-B075-0B4A-FCDFBD0B46C0}"/>
                    </a:ext>
                  </a:extLst>
                </p:cNvPr>
                <p:cNvGrpSpPr/>
                <p:nvPr/>
              </p:nvGrpSpPr>
              <p:grpSpPr>
                <a:xfrm>
                  <a:off x="3712575" y="4775390"/>
                  <a:ext cx="302325" cy="302325"/>
                  <a:chOff x="10648674" y="2002224"/>
                  <a:chExt cx="302325" cy="302325"/>
                </a:xfrm>
              </p:grpSpPr>
              <p:sp>
                <p:nvSpPr>
                  <p:cNvPr id="95" name="Rectangle: Rounded Corners 94">
                    <a:extLst>
                      <a:ext uri="{FF2B5EF4-FFF2-40B4-BE49-F238E27FC236}">
                        <a16:creationId xmlns:a16="http://schemas.microsoft.com/office/drawing/2014/main" id="{9B6769F2-A1E8-353C-5E6A-F30FAED5815F}"/>
                      </a:ext>
                    </a:extLst>
                  </p:cNvPr>
                  <p:cNvSpPr/>
                  <p:nvPr/>
                </p:nvSpPr>
                <p:spPr bwMode="auto">
                  <a:xfrm>
                    <a:off x="10648674" y="2002224"/>
                    <a:ext cx="302325" cy="302325"/>
                  </a:xfrm>
                  <a:prstGeom prst="roundRect">
                    <a:avLst/>
                  </a:prstGeom>
                  <a:solidFill>
                    <a:schemeClr val="bg1"/>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s-MX" sz="14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pic>
                <p:nvPicPr>
                  <p:cNvPr id="96" name="Picture 95" descr="A blue and green symbol&#10;&#10;Description automatically generated">
                    <a:extLst>
                      <a:ext uri="{FF2B5EF4-FFF2-40B4-BE49-F238E27FC236}">
                        <a16:creationId xmlns:a16="http://schemas.microsoft.com/office/drawing/2014/main" id="{9566390C-043A-1597-C5D4-3133979D4D28}"/>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0699178" y="2052728"/>
                    <a:ext cx="201317" cy="201317"/>
                  </a:xfrm>
                  <a:prstGeom prst="rect">
                    <a:avLst/>
                  </a:prstGeom>
                </p:spPr>
              </p:pic>
            </p:grpSp>
            <p:grpSp>
              <p:nvGrpSpPr>
                <p:cNvPr id="83" name="Group 82">
                  <a:extLst>
                    <a:ext uri="{FF2B5EF4-FFF2-40B4-BE49-F238E27FC236}">
                      <a16:creationId xmlns:a16="http://schemas.microsoft.com/office/drawing/2014/main" id="{0424C097-5E2B-7F44-F6D7-30F5FF94626B}"/>
                    </a:ext>
                  </a:extLst>
                </p:cNvPr>
                <p:cNvGrpSpPr/>
                <p:nvPr/>
              </p:nvGrpSpPr>
              <p:grpSpPr>
                <a:xfrm>
                  <a:off x="3712575" y="5147438"/>
                  <a:ext cx="302325" cy="302325"/>
                  <a:chOff x="10648674" y="2002224"/>
                  <a:chExt cx="302325" cy="302325"/>
                </a:xfrm>
              </p:grpSpPr>
              <p:sp>
                <p:nvSpPr>
                  <p:cNvPr id="93" name="Rectangle: Rounded Corners 92">
                    <a:extLst>
                      <a:ext uri="{FF2B5EF4-FFF2-40B4-BE49-F238E27FC236}">
                        <a16:creationId xmlns:a16="http://schemas.microsoft.com/office/drawing/2014/main" id="{A38656AC-D01C-D5E4-39B0-74150984BF84}"/>
                      </a:ext>
                    </a:extLst>
                  </p:cNvPr>
                  <p:cNvSpPr/>
                  <p:nvPr/>
                </p:nvSpPr>
                <p:spPr bwMode="auto">
                  <a:xfrm>
                    <a:off x="10648674" y="2002224"/>
                    <a:ext cx="302325" cy="302325"/>
                  </a:xfrm>
                  <a:prstGeom prst="roundRect">
                    <a:avLst/>
                  </a:prstGeom>
                  <a:solidFill>
                    <a:schemeClr val="bg1"/>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s-MX" sz="14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pic>
                <p:nvPicPr>
                  <p:cNvPr id="94" name="Picture 93" descr="A blue and green symbol&#10;&#10;Description automatically generated">
                    <a:extLst>
                      <a:ext uri="{FF2B5EF4-FFF2-40B4-BE49-F238E27FC236}">
                        <a16:creationId xmlns:a16="http://schemas.microsoft.com/office/drawing/2014/main" id="{B74181DE-9128-3A5F-F5CF-CC8B29CEAB13}"/>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0699178" y="2052728"/>
                    <a:ext cx="201317" cy="201317"/>
                  </a:xfrm>
                  <a:prstGeom prst="rect">
                    <a:avLst/>
                  </a:prstGeom>
                </p:spPr>
              </p:pic>
            </p:grpSp>
            <p:grpSp>
              <p:nvGrpSpPr>
                <p:cNvPr id="84" name="Group 83">
                  <a:extLst>
                    <a:ext uri="{FF2B5EF4-FFF2-40B4-BE49-F238E27FC236}">
                      <a16:creationId xmlns:a16="http://schemas.microsoft.com/office/drawing/2014/main" id="{829F1D07-BCE0-43A1-8207-6669450857DD}"/>
                    </a:ext>
                  </a:extLst>
                </p:cNvPr>
                <p:cNvGrpSpPr/>
                <p:nvPr/>
              </p:nvGrpSpPr>
              <p:grpSpPr>
                <a:xfrm>
                  <a:off x="3712575" y="5519486"/>
                  <a:ext cx="302325" cy="302325"/>
                  <a:chOff x="10648674" y="2002224"/>
                  <a:chExt cx="302325" cy="302325"/>
                </a:xfrm>
              </p:grpSpPr>
              <p:sp>
                <p:nvSpPr>
                  <p:cNvPr id="91" name="Rectangle: Rounded Corners 90">
                    <a:extLst>
                      <a:ext uri="{FF2B5EF4-FFF2-40B4-BE49-F238E27FC236}">
                        <a16:creationId xmlns:a16="http://schemas.microsoft.com/office/drawing/2014/main" id="{DB4ACA7E-C67B-D3BD-33F2-41D10B7B24D1}"/>
                      </a:ext>
                    </a:extLst>
                  </p:cNvPr>
                  <p:cNvSpPr/>
                  <p:nvPr/>
                </p:nvSpPr>
                <p:spPr bwMode="auto">
                  <a:xfrm>
                    <a:off x="10648674" y="2002224"/>
                    <a:ext cx="302325" cy="302325"/>
                  </a:xfrm>
                  <a:prstGeom prst="roundRect">
                    <a:avLst/>
                  </a:prstGeom>
                  <a:solidFill>
                    <a:schemeClr val="bg1"/>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s-MX" sz="14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pic>
                <p:nvPicPr>
                  <p:cNvPr id="92" name="Picture 91" descr="A blue and green symbol&#10;&#10;Description automatically generated">
                    <a:extLst>
                      <a:ext uri="{FF2B5EF4-FFF2-40B4-BE49-F238E27FC236}">
                        <a16:creationId xmlns:a16="http://schemas.microsoft.com/office/drawing/2014/main" id="{16C5C912-2C1A-0DE6-1252-14E549292CFD}"/>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0699178" y="2052728"/>
                    <a:ext cx="201317" cy="201317"/>
                  </a:xfrm>
                  <a:prstGeom prst="rect">
                    <a:avLst/>
                  </a:prstGeom>
                </p:spPr>
              </p:pic>
            </p:grpSp>
            <p:grpSp>
              <p:nvGrpSpPr>
                <p:cNvPr id="85" name="Group 84">
                  <a:extLst>
                    <a:ext uri="{FF2B5EF4-FFF2-40B4-BE49-F238E27FC236}">
                      <a16:creationId xmlns:a16="http://schemas.microsoft.com/office/drawing/2014/main" id="{7A48833D-4D5A-B10B-176A-7B74FDD4045B}"/>
                    </a:ext>
                  </a:extLst>
                </p:cNvPr>
                <p:cNvGrpSpPr/>
                <p:nvPr/>
              </p:nvGrpSpPr>
              <p:grpSpPr>
                <a:xfrm>
                  <a:off x="3337674" y="4775390"/>
                  <a:ext cx="302325" cy="302325"/>
                  <a:chOff x="10648674" y="2002224"/>
                  <a:chExt cx="302325" cy="302325"/>
                </a:xfrm>
              </p:grpSpPr>
              <p:sp>
                <p:nvSpPr>
                  <p:cNvPr id="89" name="Rectangle: Rounded Corners 88">
                    <a:extLst>
                      <a:ext uri="{FF2B5EF4-FFF2-40B4-BE49-F238E27FC236}">
                        <a16:creationId xmlns:a16="http://schemas.microsoft.com/office/drawing/2014/main" id="{CB5609D1-2455-908F-E253-47E50C3E9056}"/>
                      </a:ext>
                    </a:extLst>
                  </p:cNvPr>
                  <p:cNvSpPr/>
                  <p:nvPr/>
                </p:nvSpPr>
                <p:spPr bwMode="auto">
                  <a:xfrm>
                    <a:off x="10648674" y="2002224"/>
                    <a:ext cx="302325" cy="302325"/>
                  </a:xfrm>
                  <a:prstGeom prst="roundRect">
                    <a:avLst/>
                  </a:prstGeom>
                  <a:solidFill>
                    <a:schemeClr val="bg1"/>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s-MX" sz="14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pic>
                <p:nvPicPr>
                  <p:cNvPr id="90" name="Picture 89" descr="A blue and green symbol&#10;&#10;Description automatically generated">
                    <a:extLst>
                      <a:ext uri="{FF2B5EF4-FFF2-40B4-BE49-F238E27FC236}">
                        <a16:creationId xmlns:a16="http://schemas.microsoft.com/office/drawing/2014/main" id="{55274B7F-FA8B-9018-32CD-A2172EC527E5}"/>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0699178" y="2052728"/>
                    <a:ext cx="201317" cy="201317"/>
                  </a:xfrm>
                  <a:prstGeom prst="rect">
                    <a:avLst/>
                  </a:prstGeom>
                </p:spPr>
              </p:pic>
            </p:grpSp>
            <p:grpSp>
              <p:nvGrpSpPr>
                <p:cNvPr id="86" name="Group 85">
                  <a:extLst>
                    <a:ext uri="{FF2B5EF4-FFF2-40B4-BE49-F238E27FC236}">
                      <a16:creationId xmlns:a16="http://schemas.microsoft.com/office/drawing/2014/main" id="{54A1DBC7-00EA-5B89-85C1-7B9B6C29C451}"/>
                    </a:ext>
                  </a:extLst>
                </p:cNvPr>
                <p:cNvGrpSpPr/>
                <p:nvPr/>
              </p:nvGrpSpPr>
              <p:grpSpPr>
                <a:xfrm>
                  <a:off x="4443073" y="2887440"/>
                  <a:ext cx="302325" cy="302325"/>
                  <a:chOff x="10648674" y="2116524"/>
                  <a:chExt cx="302325" cy="302325"/>
                </a:xfrm>
              </p:grpSpPr>
              <p:sp>
                <p:nvSpPr>
                  <p:cNvPr id="87" name="Rectangle: Rounded Corners 86">
                    <a:extLst>
                      <a:ext uri="{FF2B5EF4-FFF2-40B4-BE49-F238E27FC236}">
                        <a16:creationId xmlns:a16="http://schemas.microsoft.com/office/drawing/2014/main" id="{91C48283-9BA8-6C69-04E8-D98FF04E0FFF}"/>
                      </a:ext>
                    </a:extLst>
                  </p:cNvPr>
                  <p:cNvSpPr/>
                  <p:nvPr/>
                </p:nvSpPr>
                <p:spPr bwMode="auto">
                  <a:xfrm>
                    <a:off x="10648674" y="2116524"/>
                    <a:ext cx="302325" cy="302325"/>
                  </a:xfrm>
                  <a:prstGeom prst="roundRect">
                    <a:avLst/>
                  </a:prstGeom>
                  <a:solidFill>
                    <a:schemeClr val="bg1"/>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s-MX" sz="14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pic>
                <p:nvPicPr>
                  <p:cNvPr id="88" name="Picture 87" descr="A blue and green symbol&#10;&#10;Description automatically generated">
                    <a:extLst>
                      <a:ext uri="{FF2B5EF4-FFF2-40B4-BE49-F238E27FC236}">
                        <a16:creationId xmlns:a16="http://schemas.microsoft.com/office/drawing/2014/main" id="{8D7A8460-DF27-6764-9664-F2FE84FC5112}"/>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0699178" y="2167028"/>
                    <a:ext cx="201317" cy="201317"/>
                  </a:xfrm>
                  <a:prstGeom prst="rect">
                    <a:avLst/>
                  </a:prstGeom>
                </p:spPr>
              </p:pic>
            </p:grpSp>
          </p:grpSp>
          <p:cxnSp>
            <p:nvCxnSpPr>
              <p:cNvPr id="79" name="Straight Arrow Connector 78">
                <a:extLst>
                  <a:ext uri="{FF2B5EF4-FFF2-40B4-BE49-F238E27FC236}">
                    <a16:creationId xmlns:a16="http://schemas.microsoft.com/office/drawing/2014/main" id="{C550178B-1FE3-2361-A991-DDB851823A00}"/>
                  </a:ext>
                </a:extLst>
              </p:cNvPr>
              <p:cNvCxnSpPr>
                <a:cxnSpLocks/>
                <a:stCxn id="101" idx="0"/>
                <a:endCxn id="121" idx="2"/>
              </p:cNvCxnSpPr>
              <p:nvPr/>
            </p:nvCxnSpPr>
            <p:spPr>
              <a:xfrm flipH="1" flipV="1">
                <a:off x="3699930" y="5658534"/>
                <a:ext cx="2374" cy="595235"/>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sp>
          <p:nvSpPr>
            <p:cNvPr id="8" name="Rectangle: Rounded Corners 7">
              <a:extLst>
                <a:ext uri="{FF2B5EF4-FFF2-40B4-BE49-F238E27FC236}">
                  <a16:creationId xmlns:a16="http://schemas.microsoft.com/office/drawing/2014/main" id="{069AE41F-B391-D4CB-4A3D-CE3EDAB6ED6F}"/>
                </a:ext>
              </a:extLst>
            </p:cNvPr>
            <p:cNvSpPr/>
            <p:nvPr/>
          </p:nvSpPr>
          <p:spPr bwMode="auto">
            <a:xfrm>
              <a:off x="7418630" y="2944523"/>
              <a:ext cx="302325" cy="302324"/>
            </a:xfrm>
            <a:prstGeom prst="roundRect">
              <a:avLst/>
            </a:prstGeom>
            <a:solidFill>
              <a:schemeClr val="bg1"/>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s-MX" sz="14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pic>
          <p:nvPicPr>
            <p:cNvPr id="10" name="Picture 9" descr="A blue and green symbol&#10;&#10;Description automatically generated">
              <a:extLst>
                <a:ext uri="{FF2B5EF4-FFF2-40B4-BE49-F238E27FC236}">
                  <a16:creationId xmlns:a16="http://schemas.microsoft.com/office/drawing/2014/main" id="{2B05932F-8C4D-E5AC-35B1-FE184F0E08B6}"/>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7469134" y="2995027"/>
              <a:ext cx="201317" cy="201317"/>
            </a:xfrm>
            <a:prstGeom prst="rect">
              <a:avLst/>
            </a:prstGeom>
          </p:spPr>
        </p:pic>
        <p:sp>
          <p:nvSpPr>
            <p:cNvPr id="17" name="TextBox 16">
              <a:extLst>
                <a:ext uri="{FF2B5EF4-FFF2-40B4-BE49-F238E27FC236}">
                  <a16:creationId xmlns:a16="http://schemas.microsoft.com/office/drawing/2014/main" id="{FE0E22D9-1DB1-B8EB-BAA1-128615DE4213}"/>
                </a:ext>
              </a:extLst>
            </p:cNvPr>
            <p:cNvSpPr txBox="1"/>
            <p:nvPr/>
          </p:nvSpPr>
          <p:spPr>
            <a:xfrm>
              <a:off x="7055113" y="4444211"/>
              <a:ext cx="1155290" cy="632530"/>
            </a:xfrm>
            <a:prstGeom prst="rect">
              <a:avLst/>
            </a:prstGeom>
            <a:noFill/>
          </p:spPr>
          <p:txBody>
            <a:bodyPr wrap="square">
              <a:spAutoFit/>
            </a:bodyPr>
            <a:lstStyle/>
            <a:p>
              <a:pPr marL="0" marR="0" lvl="0" indent="0" algn="ctr" defTabSz="932472" rtl="0" eaLnBrk="1" fontAlgn="base" latinLnBrk="0" hangingPunct="1">
                <a:lnSpc>
                  <a:spcPts val="1200"/>
                </a:lnSpc>
                <a:spcBef>
                  <a:spcPct val="0"/>
                </a:spcBef>
                <a:spcAft>
                  <a:spcPts val="10"/>
                </a:spcAft>
                <a:buClrTx/>
                <a:buSzTx/>
                <a:buFontTx/>
                <a:buNone/>
                <a:tabLst/>
                <a:defRPr/>
              </a:pPr>
              <a:r>
                <a:rPr kumimoji="0" lang="es-MX" sz="10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rPr>
                <a:t>Azure AI </a:t>
              </a:r>
              <a:r>
                <a:rPr kumimoji="0" lang="es-MX" sz="1000" b="0" i="0" u="none" strike="noStrike" kern="1200" cap="none" spc="0" normalizeH="0" baseline="0" noProof="0" err="1">
                  <a:ln>
                    <a:noFill/>
                  </a:ln>
                  <a:solidFill>
                    <a:srgbClr val="000000">
                      <a:lumMod val="95000"/>
                      <a:lumOff val="5000"/>
                    </a:srgbClr>
                  </a:solidFill>
                  <a:effectLst/>
                  <a:uLnTx/>
                  <a:uFillTx/>
                  <a:latin typeface="Segoe Sans Text"/>
                  <a:ea typeface="Segoe UI" pitchFamily="34" charset="0"/>
                  <a:cs typeface="Segoe Sans Text" pitchFamily="2" charset="0"/>
                </a:rPr>
                <a:t>Search</a:t>
              </a:r>
              <a:r>
                <a:rPr kumimoji="0" lang="es-MX" sz="10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rPr>
                <a:t>/Azure </a:t>
              </a:r>
              <a:r>
                <a:rPr kumimoji="0" lang="es-MX" sz="1000" b="0" i="0" u="none" strike="noStrike" kern="1200" cap="none" spc="0" normalizeH="0" baseline="0" noProof="0" err="1">
                  <a:ln>
                    <a:noFill/>
                  </a:ln>
                  <a:solidFill>
                    <a:srgbClr val="000000">
                      <a:lumMod val="95000"/>
                      <a:lumOff val="5000"/>
                    </a:srgbClr>
                  </a:solidFill>
                  <a:effectLst/>
                  <a:uLnTx/>
                  <a:uFillTx/>
                  <a:latin typeface="Segoe Sans Text"/>
                  <a:ea typeface="Segoe UI" pitchFamily="34" charset="0"/>
                  <a:cs typeface="Segoe Sans Text" pitchFamily="2" charset="0"/>
                </a:rPr>
                <a:t>OpenAI</a:t>
              </a:r>
              <a:endParaRPr kumimoji="0" lang="es-MX" sz="10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endParaRPr>
            </a:p>
          </p:txBody>
        </p:sp>
        <p:cxnSp>
          <p:nvCxnSpPr>
            <p:cNvPr id="18" name="Straight Connector 17">
              <a:extLst>
                <a:ext uri="{FF2B5EF4-FFF2-40B4-BE49-F238E27FC236}">
                  <a16:creationId xmlns:a16="http://schemas.microsoft.com/office/drawing/2014/main" id="{9AEB481E-3186-2DD1-E92C-5353BC1CF662}"/>
                </a:ext>
              </a:extLst>
            </p:cNvPr>
            <p:cNvCxnSpPr>
              <a:cxnSpLocks/>
            </p:cNvCxnSpPr>
            <p:nvPr/>
          </p:nvCxnSpPr>
          <p:spPr>
            <a:xfrm>
              <a:off x="5936251" y="5163304"/>
              <a:ext cx="0" cy="13181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701AF32-9296-E716-2F7B-9D6049387F1E}"/>
                </a:ext>
              </a:extLst>
            </p:cNvPr>
            <p:cNvCxnSpPr>
              <a:cxnSpLocks/>
            </p:cNvCxnSpPr>
            <p:nvPr/>
          </p:nvCxnSpPr>
          <p:spPr>
            <a:xfrm>
              <a:off x="7350366" y="5162854"/>
              <a:ext cx="0" cy="13181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8595A27-0DBE-65F3-0D0A-B1F8710D71E9}"/>
                </a:ext>
              </a:extLst>
            </p:cNvPr>
            <p:cNvCxnSpPr>
              <a:cxnSpLocks/>
            </p:cNvCxnSpPr>
            <p:nvPr/>
          </p:nvCxnSpPr>
          <p:spPr>
            <a:xfrm flipH="1">
              <a:off x="5936250" y="5162854"/>
              <a:ext cx="2493102" cy="0"/>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58B4195-EAC3-0853-4E04-13D645CB1DCF}"/>
                </a:ext>
              </a:extLst>
            </p:cNvPr>
            <p:cNvCxnSpPr>
              <a:cxnSpLocks/>
            </p:cNvCxnSpPr>
            <p:nvPr/>
          </p:nvCxnSpPr>
          <p:spPr>
            <a:xfrm flipH="1" flipV="1">
              <a:off x="8422112" y="3404188"/>
              <a:ext cx="7243" cy="1758666"/>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pic>
          <p:nvPicPr>
            <p:cNvPr id="26" name="Graphic 2">
              <a:extLst>
                <a:ext uri="{FF2B5EF4-FFF2-40B4-BE49-F238E27FC236}">
                  <a16:creationId xmlns:a16="http://schemas.microsoft.com/office/drawing/2014/main" id="{B286297B-71B9-19F8-244B-F4FE5A8DA90C}"/>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167003" y="5353495"/>
              <a:ext cx="391393" cy="383566"/>
            </a:xfrm>
            <a:prstGeom prst="rect">
              <a:avLst/>
            </a:prstGeom>
          </p:spPr>
        </p:pic>
      </p:grpSp>
    </p:spTree>
    <p:extLst>
      <p:ext uri="{BB962C8B-B14F-4D97-AF65-F5344CB8AC3E}">
        <p14:creationId xmlns:p14="http://schemas.microsoft.com/office/powerpoint/2010/main" val="115880279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28ADA-0540-1094-AAD9-FB169F9C360B}"/>
            </a:ext>
          </a:extLst>
        </p:cNvPr>
        <p:cNvGrpSpPr/>
        <p:nvPr/>
      </p:nvGrpSpPr>
      <p:grpSpPr>
        <a:xfrm>
          <a:off x="0" y="0"/>
          <a:ext cx="0" cy="0"/>
          <a:chOff x="0" y="0"/>
          <a:chExt cx="0" cy="0"/>
        </a:xfrm>
      </p:grpSpPr>
      <p:grpSp>
        <p:nvGrpSpPr>
          <p:cNvPr id="127" name="Group 126">
            <a:extLst>
              <a:ext uri="{FF2B5EF4-FFF2-40B4-BE49-F238E27FC236}">
                <a16:creationId xmlns:a16="http://schemas.microsoft.com/office/drawing/2014/main" id="{F7D31D89-8F30-91FF-F14F-88B8ABE79C05}"/>
              </a:ext>
            </a:extLst>
          </p:cNvPr>
          <p:cNvGrpSpPr/>
          <p:nvPr/>
        </p:nvGrpSpPr>
        <p:grpSpPr>
          <a:xfrm>
            <a:off x="2303905" y="1382747"/>
            <a:ext cx="7584190" cy="5002572"/>
            <a:chOff x="2140147" y="1382747"/>
            <a:chExt cx="7584190" cy="5002572"/>
          </a:xfrm>
        </p:grpSpPr>
        <p:grpSp>
          <p:nvGrpSpPr>
            <p:cNvPr id="2" name="Group 1">
              <a:extLst>
                <a:ext uri="{FF2B5EF4-FFF2-40B4-BE49-F238E27FC236}">
                  <a16:creationId xmlns:a16="http://schemas.microsoft.com/office/drawing/2014/main" id="{1A8A1DF9-07EE-2772-8D5D-B1B2E4107718}"/>
                </a:ext>
              </a:extLst>
            </p:cNvPr>
            <p:cNvGrpSpPr/>
            <p:nvPr/>
          </p:nvGrpSpPr>
          <p:grpSpPr>
            <a:xfrm>
              <a:off x="2758823" y="3858583"/>
              <a:ext cx="1260696" cy="1333975"/>
              <a:chOff x="6901315" y="2249713"/>
              <a:chExt cx="1979781" cy="1523074"/>
            </a:xfrm>
          </p:grpSpPr>
          <p:sp>
            <p:nvSpPr>
              <p:cNvPr id="4" name="Rectangle: Rounded Corners 3">
                <a:extLst>
                  <a:ext uri="{FF2B5EF4-FFF2-40B4-BE49-F238E27FC236}">
                    <a16:creationId xmlns:a16="http://schemas.microsoft.com/office/drawing/2014/main" id="{8B11867E-1B1F-9116-01CD-A76817239B44}"/>
                  </a:ext>
                </a:extLst>
              </p:cNvPr>
              <p:cNvSpPr/>
              <p:nvPr/>
            </p:nvSpPr>
            <p:spPr bwMode="auto">
              <a:xfrm>
                <a:off x="6983294" y="2249713"/>
                <a:ext cx="1897802" cy="1523074"/>
              </a:xfrm>
              <a:prstGeom prst="roundRect">
                <a:avLst>
                  <a:gd name="adj" fmla="val 5377"/>
                </a:avLst>
              </a:prstGeom>
              <a:solidFill>
                <a:schemeClr val="bg1">
                  <a:lumMod val="95000"/>
                </a:schemeClr>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s-MX" sz="7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endParaRPr>
              </a:p>
            </p:txBody>
          </p:sp>
          <p:sp>
            <p:nvSpPr>
              <p:cNvPr id="5" name="TextBox 4">
                <a:extLst>
                  <a:ext uri="{FF2B5EF4-FFF2-40B4-BE49-F238E27FC236}">
                    <a16:creationId xmlns:a16="http://schemas.microsoft.com/office/drawing/2014/main" id="{38891C7A-7C1B-FDA7-D99E-BCFFAD2167D8}"/>
                  </a:ext>
                </a:extLst>
              </p:cNvPr>
              <p:cNvSpPr txBox="1"/>
              <p:nvPr/>
            </p:nvSpPr>
            <p:spPr>
              <a:xfrm>
                <a:off x="6901315" y="2890146"/>
                <a:ext cx="1254014" cy="474398"/>
              </a:xfrm>
              <a:prstGeom prst="rect">
                <a:avLst/>
              </a:prstGeom>
              <a:noFill/>
            </p:spPr>
            <p:txBody>
              <a:bodyPr wrap="square">
                <a:spAutoFit/>
              </a:bodyPr>
              <a:lstStyle/>
              <a:p>
                <a:pPr marL="0" marR="0" lvl="0" indent="0" algn="r" defTabSz="932472" rtl="0" eaLnBrk="1" fontAlgn="base" latinLnBrk="0" hangingPunct="1">
                  <a:lnSpc>
                    <a:spcPct val="100000"/>
                  </a:lnSpc>
                  <a:spcBef>
                    <a:spcPct val="0"/>
                  </a:spcBef>
                  <a:spcAft>
                    <a:spcPct val="0"/>
                  </a:spcAft>
                  <a:buClrTx/>
                  <a:buSzTx/>
                  <a:buFontTx/>
                  <a:buNone/>
                  <a:tabLst/>
                  <a:defRPr/>
                </a:pPr>
                <a:r>
                  <a:rPr kumimoji="0" lang="es-MX" sz="10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rPr>
                  <a:t>Private endpoints</a:t>
                </a:r>
              </a:p>
            </p:txBody>
          </p:sp>
        </p:grpSp>
        <p:sp>
          <p:nvSpPr>
            <p:cNvPr id="6" name="Rectangle: Rounded Corners 5">
              <a:extLst>
                <a:ext uri="{FF2B5EF4-FFF2-40B4-BE49-F238E27FC236}">
                  <a16:creationId xmlns:a16="http://schemas.microsoft.com/office/drawing/2014/main" id="{CA27E9D6-3FF4-0F0A-71A5-BFF0EC9CACCA}"/>
                </a:ext>
              </a:extLst>
            </p:cNvPr>
            <p:cNvSpPr/>
            <p:nvPr/>
          </p:nvSpPr>
          <p:spPr bwMode="auto">
            <a:xfrm>
              <a:off x="2807207" y="1399252"/>
              <a:ext cx="6917130" cy="2288991"/>
            </a:xfrm>
            <a:prstGeom prst="roundRect">
              <a:avLst>
                <a:gd name="adj" fmla="val 3762"/>
              </a:avLst>
            </a:prstGeom>
            <a:gradFill>
              <a:gsLst>
                <a:gs pos="93000">
                  <a:srgbClr val="2A446F">
                    <a:alpha val="10000"/>
                  </a:srgbClr>
                </a:gs>
                <a:gs pos="0">
                  <a:srgbClr val="73262F">
                    <a:alpha val="10000"/>
                  </a:srgbClr>
                </a:gs>
              </a:gsLst>
              <a:lin ang="10800000" scaled="1"/>
            </a:gra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s-MX" sz="14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sp>
          <p:nvSpPr>
            <p:cNvPr id="7" name="Rectangle: Rounded Corners 6">
              <a:extLst>
                <a:ext uri="{FF2B5EF4-FFF2-40B4-BE49-F238E27FC236}">
                  <a16:creationId xmlns:a16="http://schemas.microsoft.com/office/drawing/2014/main" id="{A441F39D-D3D9-53C1-B344-158E84DABA3D}"/>
                </a:ext>
              </a:extLst>
            </p:cNvPr>
            <p:cNvSpPr/>
            <p:nvPr/>
          </p:nvSpPr>
          <p:spPr bwMode="auto">
            <a:xfrm>
              <a:off x="4704705" y="3872285"/>
              <a:ext cx="3027354" cy="2513034"/>
            </a:xfrm>
            <a:prstGeom prst="roundRect">
              <a:avLst>
                <a:gd name="adj" fmla="val 5377"/>
              </a:avLst>
            </a:prstGeom>
            <a:gradFill>
              <a:gsLst>
                <a:gs pos="93000">
                  <a:srgbClr val="2A446F">
                    <a:alpha val="10000"/>
                  </a:srgbClr>
                </a:gs>
                <a:gs pos="0">
                  <a:srgbClr val="73262F">
                    <a:alpha val="10000"/>
                  </a:srgbClr>
                </a:gs>
              </a:gsLst>
              <a:lin ang="10800000" scaled="1"/>
            </a:gra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s-MX" sz="1400" b="0" i="0" u="none" strike="noStrike" kern="1200" cap="none" spc="0" normalizeH="0" baseline="0" noProof="0">
                <a:ln>
                  <a:noFill/>
                </a:ln>
                <a:solidFill>
                  <a:srgbClr val="FFFFFF"/>
                </a:solidFill>
                <a:effectLst/>
                <a:uLnTx/>
                <a:uFillTx/>
                <a:latin typeface="Segoe Sans Text"/>
                <a:ea typeface="+mn-ea"/>
                <a:cs typeface="Segoe Sans Text" pitchFamily="2" charset="0"/>
              </a:endParaRPr>
            </a:p>
          </p:txBody>
        </p:sp>
        <p:sp>
          <p:nvSpPr>
            <p:cNvPr id="8" name="Rectangle: Rounded Corners 7">
              <a:extLst>
                <a:ext uri="{FF2B5EF4-FFF2-40B4-BE49-F238E27FC236}">
                  <a16:creationId xmlns:a16="http://schemas.microsoft.com/office/drawing/2014/main" id="{8E6939C4-7504-E091-ED51-DE39A4EE4E5B}"/>
                </a:ext>
              </a:extLst>
            </p:cNvPr>
            <p:cNvSpPr/>
            <p:nvPr/>
          </p:nvSpPr>
          <p:spPr bwMode="auto">
            <a:xfrm>
              <a:off x="4838669" y="3953466"/>
              <a:ext cx="754417" cy="989482"/>
            </a:xfrm>
            <a:prstGeom prst="roundRect">
              <a:avLst>
                <a:gd name="adj" fmla="val 4644"/>
              </a:avLst>
            </a:prstGeom>
            <a:solidFill>
              <a:schemeClr val="bg1">
                <a:alpha val="80000"/>
              </a:schemeClr>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s-MX" sz="14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sp>
          <p:nvSpPr>
            <p:cNvPr id="9" name="Rectangle: Rounded Corners 8">
              <a:extLst>
                <a:ext uri="{FF2B5EF4-FFF2-40B4-BE49-F238E27FC236}">
                  <a16:creationId xmlns:a16="http://schemas.microsoft.com/office/drawing/2014/main" id="{A415322D-B552-BD87-413A-18B298225588}"/>
                </a:ext>
              </a:extLst>
            </p:cNvPr>
            <p:cNvSpPr/>
            <p:nvPr/>
          </p:nvSpPr>
          <p:spPr bwMode="auto">
            <a:xfrm>
              <a:off x="5720394" y="3953466"/>
              <a:ext cx="747777" cy="989482"/>
            </a:xfrm>
            <a:prstGeom prst="roundRect">
              <a:avLst>
                <a:gd name="adj" fmla="val 4644"/>
              </a:avLst>
            </a:prstGeom>
            <a:solidFill>
              <a:schemeClr val="bg1">
                <a:alpha val="80000"/>
              </a:schemeClr>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s-MX" sz="14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sp>
          <p:nvSpPr>
            <p:cNvPr id="10" name="Rectangle: Rounded Corners 9">
              <a:extLst>
                <a:ext uri="{FF2B5EF4-FFF2-40B4-BE49-F238E27FC236}">
                  <a16:creationId xmlns:a16="http://schemas.microsoft.com/office/drawing/2014/main" id="{CEE2D19D-A490-17B5-0316-A48676AF5727}"/>
                </a:ext>
              </a:extLst>
            </p:cNvPr>
            <p:cNvSpPr/>
            <p:nvPr/>
          </p:nvSpPr>
          <p:spPr bwMode="auto">
            <a:xfrm>
              <a:off x="4836648" y="5201198"/>
              <a:ext cx="761021" cy="817767"/>
            </a:xfrm>
            <a:prstGeom prst="roundRect">
              <a:avLst>
                <a:gd name="adj" fmla="val 4644"/>
              </a:avLst>
            </a:prstGeom>
            <a:solidFill>
              <a:schemeClr val="bg1">
                <a:alpha val="80000"/>
              </a:schemeClr>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s-MX" sz="14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pic>
          <p:nvPicPr>
            <p:cNvPr id="11" name="Graphic 10" descr="Azure Ai studio logo&#10;">
              <a:extLst>
                <a:ext uri="{FF2B5EF4-FFF2-40B4-BE49-F238E27FC236}">
                  <a16:creationId xmlns:a16="http://schemas.microsoft.com/office/drawing/2014/main" id="{1CBAB597-DC3F-47DD-9546-7C02784B2BB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18444" y="2272592"/>
              <a:ext cx="565001" cy="565001"/>
            </a:xfrm>
            <a:prstGeom prst="rect">
              <a:avLst/>
            </a:prstGeom>
          </p:spPr>
        </p:pic>
        <p:sp>
          <p:nvSpPr>
            <p:cNvPr id="12" name="Rectangle: Rounded Corners 11">
              <a:extLst>
                <a:ext uri="{FF2B5EF4-FFF2-40B4-BE49-F238E27FC236}">
                  <a16:creationId xmlns:a16="http://schemas.microsoft.com/office/drawing/2014/main" id="{5FE914B9-0F1F-E194-D8C5-C1EECBB14DA4}"/>
                </a:ext>
              </a:extLst>
            </p:cNvPr>
            <p:cNvSpPr/>
            <p:nvPr/>
          </p:nvSpPr>
          <p:spPr bwMode="auto">
            <a:xfrm>
              <a:off x="3960383" y="1621252"/>
              <a:ext cx="5543097" cy="1905778"/>
            </a:xfrm>
            <a:prstGeom prst="roundRect">
              <a:avLst>
                <a:gd name="adj" fmla="val 5383"/>
              </a:avLst>
            </a:prstGeom>
            <a:solidFill>
              <a:schemeClr val="bg1">
                <a:alpha val="70000"/>
              </a:schemeClr>
            </a:solidFill>
            <a:ln w="12700">
              <a:solidFill>
                <a:schemeClr val="bg1">
                  <a:lumMod val="75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s-MX" sz="14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sp>
          <p:nvSpPr>
            <p:cNvPr id="14" name="Rectangle: Rounded Corners 13">
              <a:extLst>
                <a:ext uri="{FF2B5EF4-FFF2-40B4-BE49-F238E27FC236}">
                  <a16:creationId xmlns:a16="http://schemas.microsoft.com/office/drawing/2014/main" id="{B6E229CF-3E59-59A5-F562-D43D29026BF1}"/>
                </a:ext>
              </a:extLst>
            </p:cNvPr>
            <p:cNvSpPr/>
            <p:nvPr/>
          </p:nvSpPr>
          <p:spPr bwMode="auto">
            <a:xfrm>
              <a:off x="4119748" y="1799427"/>
              <a:ext cx="4131056" cy="1557251"/>
            </a:xfrm>
            <a:prstGeom prst="roundRect">
              <a:avLst>
                <a:gd name="adj" fmla="val 5383"/>
              </a:avLst>
            </a:prstGeom>
            <a:solidFill>
              <a:schemeClr val="bg1">
                <a:lumMod val="85000"/>
                <a:alpha val="80000"/>
              </a:schemeClr>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s-MX" sz="14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grpSp>
          <p:nvGrpSpPr>
            <p:cNvPr id="15" name="Group 14">
              <a:extLst>
                <a:ext uri="{FF2B5EF4-FFF2-40B4-BE49-F238E27FC236}">
                  <a16:creationId xmlns:a16="http://schemas.microsoft.com/office/drawing/2014/main" id="{CF25824D-9339-4358-01C3-DB58B06CA6CA}"/>
                </a:ext>
              </a:extLst>
            </p:cNvPr>
            <p:cNvGrpSpPr/>
            <p:nvPr/>
          </p:nvGrpSpPr>
          <p:grpSpPr>
            <a:xfrm>
              <a:off x="5035313" y="1986684"/>
              <a:ext cx="788159" cy="877146"/>
              <a:chOff x="5354889" y="2279670"/>
              <a:chExt cx="899886" cy="1001486"/>
            </a:xfrm>
          </p:grpSpPr>
          <p:sp>
            <p:nvSpPr>
              <p:cNvPr id="16" name="Rectangle: Rounded Corners 15">
                <a:extLst>
                  <a:ext uri="{FF2B5EF4-FFF2-40B4-BE49-F238E27FC236}">
                    <a16:creationId xmlns:a16="http://schemas.microsoft.com/office/drawing/2014/main" id="{6B9857EE-3547-D5FB-42C0-A6BFB1C8F7D4}"/>
                  </a:ext>
                </a:extLst>
              </p:cNvPr>
              <p:cNvSpPr/>
              <p:nvPr/>
            </p:nvSpPr>
            <p:spPr bwMode="auto">
              <a:xfrm>
                <a:off x="5354889" y="2279670"/>
                <a:ext cx="899886" cy="1001486"/>
              </a:xfrm>
              <a:prstGeom prst="roundRect">
                <a:avLst>
                  <a:gd name="adj" fmla="val 5377"/>
                </a:avLst>
              </a:prstGeom>
              <a:solidFill>
                <a:schemeClr val="bg1">
                  <a:alpha val="80000"/>
                </a:schemeClr>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s-MX" sz="7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endParaRPr>
              </a:p>
            </p:txBody>
          </p:sp>
          <p:sp>
            <p:nvSpPr>
              <p:cNvPr id="17" name="TextBox 16">
                <a:extLst>
                  <a:ext uri="{FF2B5EF4-FFF2-40B4-BE49-F238E27FC236}">
                    <a16:creationId xmlns:a16="http://schemas.microsoft.com/office/drawing/2014/main" id="{1B5D7947-2618-4FC3-D253-EAA9A5061A56}"/>
                  </a:ext>
                </a:extLst>
              </p:cNvPr>
              <p:cNvSpPr txBox="1"/>
              <p:nvPr/>
            </p:nvSpPr>
            <p:spPr>
              <a:xfrm>
                <a:off x="5354889" y="2289050"/>
                <a:ext cx="899886" cy="456828"/>
              </a:xfrm>
              <a:prstGeom prst="rect">
                <a:avLst/>
              </a:prstGeom>
              <a:noFill/>
            </p:spPr>
            <p:txBody>
              <a:bodyPr wrap="square">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MX" sz="10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rPr>
                  <a:t>Compute instance</a:t>
                </a:r>
              </a:p>
            </p:txBody>
          </p:sp>
        </p:grpSp>
        <p:grpSp>
          <p:nvGrpSpPr>
            <p:cNvPr id="18" name="Group 17">
              <a:extLst>
                <a:ext uri="{FF2B5EF4-FFF2-40B4-BE49-F238E27FC236}">
                  <a16:creationId xmlns:a16="http://schemas.microsoft.com/office/drawing/2014/main" id="{1FB87565-0744-1248-EF55-AA4889FEFB8B}"/>
                </a:ext>
              </a:extLst>
            </p:cNvPr>
            <p:cNvGrpSpPr/>
            <p:nvPr/>
          </p:nvGrpSpPr>
          <p:grpSpPr>
            <a:xfrm>
              <a:off x="5903767" y="1986684"/>
              <a:ext cx="788159" cy="877146"/>
              <a:chOff x="6346451" y="2279670"/>
              <a:chExt cx="899886" cy="1001486"/>
            </a:xfrm>
          </p:grpSpPr>
          <p:sp>
            <p:nvSpPr>
              <p:cNvPr id="19" name="Rectangle: Rounded Corners 18">
                <a:extLst>
                  <a:ext uri="{FF2B5EF4-FFF2-40B4-BE49-F238E27FC236}">
                    <a16:creationId xmlns:a16="http://schemas.microsoft.com/office/drawing/2014/main" id="{A962642F-FCD1-D960-DDD1-84E9157C89AA}"/>
                  </a:ext>
                </a:extLst>
              </p:cNvPr>
              <p:cNvSpPr/>
              <p:nvPr/>
            </p:nvSpPr>
            <p:spPr bwMode="auto">
              <a:xfrm>
                <a:off x="6346451" y="2279670"/>
                <a:ext cx="899886" cy="1001486"/>
              </a:xfrm>
              <a:prstGeom prst="roundRect">
                <a:avLst>
                  <a:gd name="adj" fmla="val 5377"/>
                </a:avLst>
              </a:prstGeom>
              <a:solidFill>
                <a:schemeClr val="bg1">
                  <a:alpha val="80000"/>
                </a:schemeClr>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s-MX" sz="7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endParaRPr>
              </a:p>
            </p:txBody>
          </p:sp>
          <p:sp>
            <p:nvSpPr>
              <p:cNvPr id="20" name="TextBox 19">
                <a:extLst>
                  <a:ext uri="{FF2B5EF4-FFF2-40B4-BE49-F238E27FC236}">
                    <a16:creationId xmlns:a16="http://schemas.microsoft.com/office/drawing/2014/main" id="{3083A2A4-B076-3A42-20B7-CFF1675F5FB7}"/>
                  </a:ext>
                </a:extLst>
              </p:cNvPr>
              <p:cNvSpPr txBox="1"/>
              <p:nvPr/>
            </p:nvSpPr>
            <p:spPr>
              <a:xfrm>
                <a:off x="6356476" y="2411491"/>
                <a:ext cx="879836" cy="289910"/>
              </a:xfrm>
              <a:prstGeom prst="rect">
                <a:avLst/>
              </a:prstGeom>
              <a:noFill/>
            </p:spPr>
            <p:txBody>
              <a:bodyPr wrap="square">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MX" sz="10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rPr>
                  <a:t>Serverless</a:t>
                </a:r>
              </a:p>
            </p:txBody>
          </p:sp>
        </p:grpSp>
        <p:grpSp>
          <p:nvGrpSpPr>
            <p:cNvPr id="21" name="Group 20">
              <a:extLst>
                <a:ext uri="{FF2B5EF4-FFF2-40B4-BE49-F238E27FC236}">
                  <a16:creationId xmlns:a16="http://schemas.microsoft.com/office/drawing/2014/main" id="{09AD6A55-0190-D27D-FF68-8849F4F62261}"/>
                </a:ext>
              </a:extLst>
            </p:cNvPr>
            <p:cNvGrpSpPr/>
            <p:nvPr/>
          </p:nvGrpSpPr>
          <p:grpSpPr>
            <a:xfrm>
              <a:off x="6772219" y="1986684"/>
              <a:ext cx="1123349" cy="877146"/>
              <a:chOff x="7338012" y="2279670"/>
              <a:chExt cx="1282591" cy="1001486"/>
            </a:xfrm>
          </p:grpSpPr>
          <p:sp>
            <p:nvSpPr>
              <p:cNvPr id="22" name="Rectangle: Rounded Corners 21">
                <a:extLst>
                  <a:ext uri="{FF2B5EF4-FFF2-40B4-BE49-F238E27FC236}">
                    <a16:creationId xmlns:a16="http://schemas.microsoft.com/office/drawing/2014/main" id="{3FE2326E-21A7-E48F-B978-36027FF9E862}"/>
                  </a:ext>
                </a:extLst>
              </p:cNvPr>
              <p:cNvSpPr/>
              <p:nvPr/>
            </p:nvSpPr>
            <p:spPr bwMode="auto">
              <a:xfrm>
                <a:off x="7338012" y="2279670"/>
                <a:ext cx="1282591" cy="1001486"/>
              </a:xfrm>
              <a:prstGeom prst="roundRect">
                <a:avLst>
                  <a:gd name="adj" fmla="val 5377"/>
                </a:avLst>
              </a:prstGeom>
              <a:solidFill>
                <a:schemeClr val="bg1">
                  <a:alpha val="80000"/>
                </a:schemeClr>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s-MX" sz="7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endParaRPr>
              </a:p>
            </p:txBody>
          </p:sp>
          <p:sp>
            <p:nvSpPr>
              <p:cNvPr id="23" name="TextBox 22">
                <a:extLst>
                  <a:ext uri="{FF2B5EF4-FFF2-40B4-BE49-F238E27FC236}">
                    <a16:creationId xmlns:a16="http://schemas.microsoft.com/office/drawing/2014/main" id="{33737943-8768-8ADD-B7B6-37EB61FD6725}"/>
                  </a:ext>
                </a:extLst>
              </p:cNvPr>
              <p:cNvSpPr txBox="1"/>
              <p:nvPr/>
            </p:nvSpPr>
            <p:spPr>
              <a:xfrm>
                <a:off x="7348038" y="2289050"/>
                <a:ext cx="1254014" cy="456828"/>
              </a:xfrm>
              <a:prstGeom prst="rect">
                <a:avLst/>
              </a:prstGeom>
              <a:noFill/>
            </p:spPr>
            <p:txBody>
              <a:bodyPr wrap="square">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MX" sz="10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rPr>
                  <a:t>Managed online endpoint</a:t>
                </a:r>
              </a:p>
            </p:txBody>
          </p:sp>
        </p:grpSp>
        <p:grpSp>
          <p:nvGrpSpPr>
            <p:cNvPr id="24" name="Group 23">
              <a:extLst>
                <a:ext uri="{FF2B5EF4-FFF2-40B4-BE49-F238E27FC236}">
                  <a16:creationId xmlns:a16="http://schemas.microsoft.com/office/drawing/2014/main" id="{749274C8-0CA4-F381-9245-D398101C5F2E}"/>
                </a:ext>
              </a:extLst>
            </p:cNvPr>
            <p:cNvGrpSpPr/>
            <p:nvPr/>
          </p:nvGrpSpPr>
          <p:grpSpPr>
            <a:xfrm>
              <a:off x="4131574" y="2028172"/>
              <a:ext cx="5202589" cy="1314032"/>
              <a:chOff x="809284" y="2327041"/>
              <a:chExt cx="8170078" cy="1500305"/>
            </a:xfrm>
          </p:grpSpPr>
          <p:sp>
            <p:nvSpPr>
              <p:cNvPr id="25" name="Rectangle: Rounded Corners 24">
                <a:extLst>
                  <a:ext uri="{FF2B5EF4-FFF2-40B4-BE49-F238E27FC236}">
                    <a16:creationId xmlns:a16="http://schemas.microsoft.com/office/drawing/2014/main" id="{C675F662-32F8-DFCB-B1AA-BC8BBF7F097B}"/>
                  </a:ext>
                </a:extLst>
              </p:cNvPr>
              <p:cNvSpPr/>
              <p:nvPr/>
            </p:nvSpPr>
            <p:spPr bwMode="auto">
              <a:xfrm>
                <a:off x="7696772" y="2327041"/>
                <a:ext cx="1282590" cy="1001486"/>
              </a:xfrm>
              <a:prstGeom prst="roundRect">
                <a:avLst>
                  <a:gd name="adj" fmla="val 5377"/>
                </a:avLst>
              </a:prstGeom>
              <a:solidFill>
                <a:schemeClr val="bg1">
                  <a:alpha val="80000"/>
                </a:schemeClr>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s-MX" sz="7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endParaRPr>
              </a:p>
            </p:txBody>
          </p:sp>
          <p:sp>
            <p:nvSpPr>
              <p:cNvPr id="26" name="TextBox 25">
                <a:extLst>
                  <a:ext uri="{FF2B5EF4-FFF2-40B4-BE49-F238E27FC236}">
                    <a16:creationId xmlns:a16="http://schemas.microsoft.com/office/drawing/2014/main" id="{CE21153A-62C4-3A57-347A-EFAF7B0B8A29}"/>
                  </a:ext>
                </a:extLst>
              </p:cNvPr>
              <p:cNvSpPr txBox="1"/>
              <p:nvPr/>
            </p:nvSpPr>
            <p:spPr>
              <a:xfrm>
                <a:off x="7706796" y="2449644"/>
                <a:ext cx="1254014" cy="281125"/>
              </a:xfrm>
              <a:prstGeom prst="rect">
                <a:avLst/>
              </a:prstGeom>
              <a:noFill/>
            </p:spPr>
            <p:txBody>
              <a:bodyPr wrap="square">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MX" sz="10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rPr>
                  <a:t>AI project</a:t>
                </a:r>
              </a:p>
            </p:txBody>
          </p:sp>
          <p:sp>
            <p:nvSpPr>
              <p:cNvPr id="27" name="TextBox 26">
                <a:extLst>
                  <a:ext uri="{FF2B5EF4-FFF2-40B4-BE49-F238E27FC236}">
                    <a16:creationId xmlns:a16="http://schemas.microsoft.com/office/drawing/2014/main" id="{A1802359-E5F8-0725-BB03-3E25CA0BD653}"/>
                  </a:ext>
                </a:extLst>
              </p:cNvPr>
              <p:cNvSpPr txBox="1"/>
              <p:nvPr/>
            </p:nvSpPr>
            <p:spPr>
              <a:xfrm>
                <a:off x="809284" y="3352949"/>
                <a:ext cx="1254014" cy="474397"/>
              </a:xfrm>
              <a:prstGeom prst="rect">
                <a:avLst/>
              </a:prstGeom>
              <a:noFill/>
            </p:spPr>
            <p:txBody>
              <a:bodyPr wrap="square">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MX" sz="10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rPr>
                  <a:t>Private endpoints</a:t>
                </a:r>
              </a:p>
            </p:txBody>
          </p:sp>
        </p:grpSp>
        <p:pic>
          <p:nvPicPr>
            <p:cNvPr id="28" name="Graphic 27">
              <a:extLst>
                <a:ext uri="{FF2B5EF4-FFF2-40B4-BE49-F238E27FC236}">
                  <a16:creationId xmlns:a16="http://schemas.microsoft.com/office/drawing/2014/main" id="{77FD9269-EE3C-2A20-CA21-876A5F1314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69525" y="2443315"/>
              <a:ext cx="328144" cy="328144"/>
            </a:xfrm>
            <a:prstGeom prst="rect">
              <a:avLst/>
            </a:prstGeom>
          </p:spPr>
        </p:pic>
        <p:pic>
          <p:nvPicPr>
            <p:cNvPr id="29" name="Graphic 28">
              <a:extLst>
                <a:ext uri="{FF2B5EF4-FFF2-40B4-BE49-F238E27FC236}">
                  <a16:creationId xmlns:a16="http://schemas.microsoft.com/office/drawing/2014/main" id="{F0A4E4FF-9509-CE79-9910-0E39E458BB0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49882" y="2443315"/>
              <a:ext cx="328144" cy="328144"/>
            </a:xfrm>
            <a:prstGeom prst="rect">
              <a:avLst/>
            </a:prstGeom>
          </p:spPr>
        </p:pic>
        <p:pic>
          <p:nvPicPr>
            <p:cNvPr id="30" name="Graphic 29">
              <a:extLst>
                <a:ext uri="{FF2B5EF4-FFF2-40B4-BE49-F238E27FC236}">
                  <a16:creationId xmlns:a16="http://schemas.microsoft.com/office/drawing/2014/main" id="{CC939BC1-7BF7-34BD-AF93-9127983169F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66088" y="2443315"/>
              <a:ext cx="328144" cy="328144"/>
            </a:xfrm>
            <a:prstGeom prst="rect">
              <a:avLst/>
            </a:prstGeom>
          </p:spPr>
        </p:pic>
        <p:pic>
          <p:nvPicPr>
            <p:cNvPr id="31" name="Picture 30" descr="A yellow key in a blue circle&#10;&#10;Description automatically generated">
              <a:extLst>
                <a:ext uri="{FF2B5EF4-FFF2-40B4-BE49-F238E27FC236}">
                  <a16:creationId xmlns:a16="http://schemas.microsoft.com/office/drawing/2014/main" id="{0E80A8BF-70DF-6F45-4529-50D765BC28D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54769" y="4087019"/>
              <a:ext cx="466786" cy="244804"/>
            </a:xfrm>
            <a:prstGeom prst="rect">
              <a:avLst/>
            </a:prstGeom>
          </p:spPr>
        </p:pic>
        <p:grpSp>
          <p:nvGrpSpPr>
            <p:cNvPr id="32" name="Group 31">
              <a:extLst>
                <a:ext uri="{FF2B5EF4-FFF2-40B4-BE49-F238E27FC236}">
                  <a16:creationId xmlns:a16="http://schemas.microsoft.com/office/drawing/2014/main" id="{DAE3C8A0-D421-1D31-8CB5-74E6B9A2EBB8}"/>
                </a:ext>
              </a:extLst>
            </p:cNvPr>
            <p:cNvGrpSpPr/>
            <p:nvPr/>
          </p:nvGrpSpPr>
          <p:grpSpPr>
            <a:xfrm>
              <a:off x="8123557" y="3008116"/>
              <a:ext cx="264789" cy="264790"/>
              <a:chOff x="9155495" y="3466010"/>
              <a:chExt cx="302325" cy="302325"/>
            </a:xfrm>
          </p:grpSpPr>
          <p:sp>
            <p:nvSpPr>
              <p:cNvPr id="33" name="Rectangle: Rounded Corners 32">
                <a:extLst>
                  <a:ext uri="{FF2B5EF4-FFF2-40B4-BE49-F238E27FC236}">
                    <a16:creationId xmlns:a16="http://schemas.microsoft.com/office/drawing/2014/main" id="{1FC6555F-296E-C970-80ED-C4F032BD1916}"/>
                  </a:ext>
                </a:extLst>
              </p:cNvPr>
              <p:cNvSpPr/>
              <p:nvPr/>
            </p:nvSpPr>
            <p:spPr bwMode="auto">
              <a:xfrm>
                <a:off x="9155495" y="3466010"/>
                <a:ext cx="302325" cy="302325"/>
              </a:xfrm>
              <a:prstGeom prst="roundRect">
                <a:avLst/>
              </a:prstGeom>
              <a:solidFill>
                <a:schemeClr val="bg1"/>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s-MX" sz="14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pic>
            <p:nvPicPr>
              <p:cNvPr id="34" name="Graphic 33">
                <a:extLst>
                  <a:ext uri="{FF2B5EF4-FFF2-40B4-BE49-F238E27FC236}">
                    <a16:creationId xmlns:a16="http://schemas.microsoft.com/office/drawing/2014/main" id="{7235CB15-3B56-240F-667D-66799A8ADD3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05757" y="3516272"/>
                <a:ext cx="201803" cy="201802"/>
              </a:xfrm>
              <a:prstGeom prst="rect">
                <a:avLst/>
              </a:prstGeom>
            </p:spPr>
          </p:pic>
        </p:grpSp>
        <p:sp>
          <p:nvSpPr>
            <p:cNvPr id="35" name="TextBox 34">
              <a:extLst>
                <a:ext uri="{FF2B5EF4-FFF2-40B4-BE49-F238E27FC236}">
                  <a16:creationId xmlns:a16="http://schemas.microsoft.com/office/drawing/2014/main" id="{AF020688-2F4F-3E78-7197-1B4275D66635}"/>
                </a:ext>
              </a:extLst>
            </p:cNvPr>
            <p:cNvSpPr txBox="1"/>
            <p:nvPr/>
          </p:nvSpPr>
          <p:spPr>
            <a:xfrm>
              <a:off x="2140147" y="3886354"/>
              <a:ext cx="537619" cy="553999"/>
            </a:xfrm>
            <a:prstGeom prst="rect">
              <a:avLst/>
            </a:prstGeom>
            <a:noFill/>
          </p:spPr>
          <p:txBody>
            <a:bodyPr wrap="square">
              <a:spAutoFit/>
            </a:bodyPr>
            <a:lstStyle/>
            <a:p>
              <a:pPr marL="0" marR="0" lvl="0" indent="0" algn="r" defTabSz="932472" rtl="0" eaLnBrk="1" fontAlgn="base" latinLnBrk="0" hangingPunct="1">
                <a:lnSpc>
                  <a:spcPct val="100000"/>
                </a:lnSpc>
                <a:spcBef>
                  <a:spcPct val="0"/>
                </a:spcBef>
                <a:spcAft>
                  <a:spcPct val="0"/>
                </a:spcAft>
                <a:buClrTx/>
                <a:buSzTx/>
                <a:buFontTx/>
                <a:buNone/>
                <a:tabLst/>
                <a:defRPr/>
              </a:pPr>
              <a:r>
                <a:rPr kumimoji="0" lang="es-MX" sz="10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rPr>
                <a:t>Your Azure VNet</a:t>
              </a:r>
            </a:p>
          </p:txBody>
        </p:sp>
        <p:sp>
          <p:nvSpPr>
            <p:cNvPr id="36" name="TextBox 35">
              <a:extLst>
                <a:ext uri="{FF2B5EF4-FFF2-40B4-BE49-F238E27FC236}">
                  <a16:creationId xmlns:a16="http://schemas.microsoft.com/office/drawing/2014/main" id="{3D1FC0C6-4C25-1DA7-AC5B-9E440615CF2D}"/>
                </a:ext>
              </a:extLst>
            </p:cNvPr>
            <p:cNvSpPr txBox="1"/>
            <p:nvPr/>
          </p:nvSpPr>
          <p:spPr>
            <a:xfrm>
              <a:off x="2229357" y="5393320"/>
              <a:ext cx="1208493" cy="400110"/>
            </a:xfrm>
            <a:prstGeom prst="rect">
              <a:avLst/>
            </a:prstGeom>
            <a:noFill/>
          </p:spPr>
          <p:txBody>
            <a:bodyPr wrap="square">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MX" sz="10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rPr>
                <a:t>Bastion with jump box VM</a:t>
              </a:r>
            </a:p>
          </p:txBody>
        </p:sp>
        <p:sp>
          <p:nvSpPr>
            <p:cNvPr id="37" name="TextBox 36">
              <a:extLst>
                <a:ext uri="{FF2B5EF4-FFF2-40B4-BE49-F238E27FC236}">
                  <a16:creationId xmlns:a16="http://schemas.microsoft.com/office/drawing/2014/main" id="{CCF8CE95-8A02-D20A-9DD8-E0AEACB7C0DC}"/>
                </a:ext>
              </a:extLst>
            </p:cNvPr>
            <p:cNvSpPr txBox="1"/>
            <p:nvPr/>
          </p:nvSpPr>
          <p:spPr>
            <a:xfrm>
              <a:off x="3409864" y="5311485"/>
              <a:ext cx="1294841" cy="523541"/>
            </a:xfrm>
            <a:prstGeom prst="rect">
              <a:avLst/>
            </a:prstGeom>
            <a:noFill/>
          </p:spPr>
          <p:txBody>
            <a:bodyPr wrap="square">
              <a:spAutoFit/>
            </a:bodyPr>
            <a:lstStyle/>
            <a:p>
              <a:pPr marL="171450" marR="0" lvl="0" indent="-171450" algn="l" defTabSz="932472"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s-MX" sz="10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rPr>
                <a:t>ExpressRoute</a:t>
              </a:r>
            </a:p>
            <a:p>
              <a:pPr marL="171450" marR="0" lvl="0" indent="-171450" algn="l" defTabSz="932472"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s-MX" sz="10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rPr>
                <a:t>VPN Connection</a:t>
              </a:r>
            </a:p>
          </p:txBody>
        </p:sp>
        <p:grpSp>
          <p:nvGrpSpPr>
            <p:cNvPr id="38" name="Group 37">
              <a:extLst>
                <a:ext uri="{FF2B5EF4-FFF2-40B4-BE49-F238E27FC236}">
                  <a16:creationId xmlns:a16="http://schemas.microsoft.com/office/drawing/2014/main" id="{160E7044-F146-4C82-4FE0-93831CFA9A97}"/>
                </a:ext>
              </a:extLst>
            </p:cNvPr>
            <p:cNvGrpSpPr/>
            <p:nvPr/>
          </p:nvGrpSpPr>
          <p:grpSpPr>
            <a:xfrm>
              <a:off x="9067298" y="1506641"/>
              <a:ext cx="264789" cy="264790"/>
              <a:chOff x="10034086" y="1776969"/>
              <a:chExt cx="302325" cy="302325"/>
            </a:xfrm>
          </p:grpSpPr>
          <p:sp>
            <p:nvSpPr>
              <p:cNvPr id="39" name="Rectangle: Rounded Corners 38">
                <a:extLst>
                  <a:ext uri="{FF2B5EF4-FFF2-40B4-BE49-F238E27FC236}">
                    <a16:creationId xmlns:a16="http://schemas.microsoft.com/office/drawing/2014/main" id="{EB7AF201-1F18-EDCB-DEE1-01DB3677363B}"/>
                  </a:ext>
                </a:extLst>
              </p:cNvPr>
              <p:cNvSpPr/>
              <p:nvPr/>
            </p:nvSpPr>
            <p:spPr bwMode="auto">
              <a:xfrm>
                <a:off x="10034086" y="1776969"/>
                <a:ext cx="302325" cy="302325"/>
              </a:xfrm>
              <a:prstGeom prst="roundRect">
                <a:avLst/>
              </a:prstGeom>
              <a:solidFill>
                <a:schemeClr val="bg1"/>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s-MX" sz="14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pic>
            <p:nvPicPr>
              <p:cNvPr id="40" name="Graphic 191">
                <a:extLst>
                  <a:ext uri="{FF2B5EF4-FFF2-40B4-BE49-F238E27FC236}">
                    <a16:creationId xmlns:a16="http://schemas.microsoft.com/office/drawing/2014/main" id="{22861AD4-10F9-B995-5951-FA558F10789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072116" y="1815000"/>
                <a:ext cx="226261" cy="226261"/>
              </a:xfrm>
              <a:prstGeom prst="rect">
                <a:avLst/>
              </a:prstGeom>
            </p:spPr>
          </p:pic>
        </p:grpSp>
        <p:sp>
          <p:nvSpPr>
            <p:cNvPr id="41" name="TextBox 40">
              <a:extLst>
                <a:ext uri="{FF2B5EF4-FFF2-40B4-BE49-F238E27FC236}">
                  <a16:creationId xmlns:a16="http://schemas.microsoft.com/office/drawing/2014/main" id="{0DB95A5D-1710-2801-3D68-3F42CAC34AC8}"/>
                </a:ext>
              </a:extLst>
            </p:cNvPr>
            <p:cNvSpPr txBox="1"/>
            <p:nvPr/>
          </p:nvSpPr>
          <p:spPr>
            <a:xfrm>
              <a:off x="8342202" y="3012003"/>
              <a:ext cx="566307" cy="246221"/>
            </a:xfrm>
            <a:prstGeom prst="rect">
              <a:avLst/>
            </a:prstGeom>
            <a:noFill/>
          </p:spPr>
          <p:txBody>
            <a:bodyPr wrap="square">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s-MX" sz="10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rPr>
                <a:t>AI hub</a:t>
              </a:r>
            </a:p>
          </p:txBody>
        </p:sp>
        <p:sp>
          <p:nvSpPr>
            <p:cNvPr id="42" name="TextBox 41">
              <a:extLst>
                <a:ext uri="{FF2B5EF4-FFF2-40B4-BE49-F238E27FC236}">
                  <a16:creationId xmlns:a16="http://schemas.microsoft.com/office/drawing/2014/main" id="{85DF6460-87BD-7B50-C9DD-7776D89DC45C}"/>
                </a:ext>
              </a:extLst>
            </p:cNvPr>
            <p:cNvSpPr txBox="1"/>
            <p:nvPr/>
          </p:nvSpPr>
          <p:spPr>
            <a:xfrm>
              <a:off x="7976003" y="1382747"/>
              <a:ext cx="1058044" cy="246221"/>
            </a:xfrm>
            <a:prstGeom prst="rect">
              <a:avLst/>
            </a:prstGeom>
            <a:noFill/>
          </p:spPr>
          <p:txBody>
            <a:bodyPr wrap="square">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s-MX" sz="10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rPr>
                <a:t>Managed VNet</a:t>
              </a:r>
            </a:p>
          </p:txBody>
        </p:sp>
        <p:sp>
          <p:nvSpPr>
            <p:cNvPr id="43" name="TextBox 42">
              <a:extLst>
                <a:ext uri="{FF2B5EF4-FFF2-40B4-BE49-F238E27FC236}">
                  <a16:creationId xmlns:a16="http://schemas.microsoft.com/office/drawing/2014/main" id="{10CC9154-CA40-A5EE-6BE9-D1B822C2F188}"/>
                </a:ext>
              </a:extLst>
            </p:cNvPr>
            <p:cNvSpPr txBox="1"/>
            <p:nvPr/>
          </p:nvSpPr>
          <p:spPr>
            <a:xfrm>
              <a:off x="3059620" y="1883589"/>
              <a:ext cx="713383" cy="400110"/>
            </a:xfrm>
            <a:prstGeom prst="rect">
              <a:avLst/>
            </a:prstGeom>
            <a:noFill/>
          </p:spPr>
          <p:txBody>
            <a:bodyPr wrap="square">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MX" sz="1000" b="1"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rPr>
                <a:t>Azure AI </a:t>
              </a:r>
              <a:r>
                <a:rPr kumimoji="0" lang="es-MX" sz="1000" b="1" i="0" u="none" strike="noStrike" kern="1200" cap="none" spc="0" normalizeH="0" baseline="0" noProof="0" err="1">
                  <a:ln>
                    <a:noFill/>
                  </a:ln>
                  <a:solidFill>
                    <a:srgbClr val="000000">
                      <a:lumMod val="95000"/>
                      <a:lumOff val="5000"/>
                    </a:srgbClr>
                  </a:solidFill>
                  <a:effectLst/>
                  <a:uLnTx/>
                  <a:uFillTx/>
                  <a:latin typeface="Segoe Sans Text"/>
                  <a:ea typeface="Segoe UI" pitchFamily="34" charset="0"/>
                  <a:cs typeface="Segoe Sans Text" pitchFamily="2" charset="0"/>
                </a:rPr>
                <a:t>Foundry</a:t>
              </a:r>
              <a:endParaRPr kumimoji="0" lang="es-MX" sz="1000" b="1"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endParaRPr>
            </a:p>
          </p:txBody>
        </p:sp>
        <p:sp>
          <p:nvSpPr>
            <p:cNvPr id="44" name="TextBox 43">
              <a:extLst>
                <a:ext uri="{FF2B5EF4-FFF2-40B4-BE49-F238E27FC236}">
                  <a16:creationId xmlns:a16="http://schemas.microsoft.com/office/drawing/2014/main" id="{44BC5743-39C7-FDA2-D05E-C090A7EDD74B}"/>
                </a:ext>
              </a:extLst>
            </p:cNvPr>
            <p:cNvSpPr txBox="1"/>
            <p:nvPr/>
          </p:nvSpPr>
          <p:spPr>
            <a:xfrm>
              <a:off x="5239471" y="6078733"/>
              <a:ext cx="2042163" cy="253916"/>
            </a:xfrm>
            <a:prstGeom prst="rect">
              <a:avLst/>
            </a:prstGeom>
            <a:noFill/>
          </p:spPr>
          <p:txBody>
            <a:bodyPr wrap="square">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s-MX" sz="1000" b="1"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rPr>
                <a:t>Azure AI </a:t>
              </a:r>
              <a:r>
                <a:rPr kumimoji="0" lang="es-MX" sz="1000" b="1" i="0" u="none" strike="noStrike" kern="1200" cap="none" spc="0" normalizeH="0" baseline="0" noProof="0" err="1">
                  <a:ln>
                    <a:noFill/>
                  </a:ln>
                  <a:solidFill>
                    <a:srgbClr val="000000">
                      <a:lumMod val="95000"/>
                      <a:lumOff val="5000"/>
                    </a:srgbClr>
                  </a:solidFill>
                  <a:effectLst/>
                  <a:uLnTx/>
                  <a:uFillTx/>
                  <a:latin typeface="Segoe Sans Text"/>
                  <a:ea typeface="Segoe UI" pitchFamily="34" charset="0"/>
                  <a:cs typeface="Segoe Sans Text" pitchFamily="2" charset="0"/>
                </a:rPr>
                <a:t>connected</a:t>
              </a:r>
              <a:r>
                <a:rPr kumimoji="0" lang="es-MX" sz="1000" b="1"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rPr>
                <a:t> </a:t>
              </a:r>
              <a:r>
                <a:rPr kumimoji="0" lang="es-MX" sz="1000" b="1" i="0" u="none" strike="noStrike" kern="1200" cap="none" spc="0" normalizeH="0" baseline="0" noProof="0" err="1">
                  <a:ln>
                    <a:noFill/>
                  </a:ln>
                  <a:solidFill>
                    <a:srgbClr val="000000">
                      <a:lumMod val="95000"/>
                      <a:lumOff val="5000"/>
                    </a:srgbClr>
                  </a:solidFill>
                  <a:effectLst/>
                  <a:uLnTx/>
                  <a:uFillTx/>
                  <a:latin typeface="Segoe Sans Text"/>
                  <a:ea typeface="Segoe UI" pitchFamily="34" charset="0"/>
                  <a:cs typeface="Segoe Sans Text" pitchFamily="2" charset="0"/>
                </a:rPr>
                <a:t>resources</a:t>
              </a:r>
              <a:endParaRPr kumimoji="0" lang="es-MX" sz="1000" b="1"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endParaRPr>
            </a:p>
          </p:txBody>
        </p:sp>
        <p:sp>
          <p:nvSpPr>
            <p:cNvPr id="45" name="TextBox 44">
              <a:extLst>
                <a:ext uri="{FF2B5EF4-FFF2-40B4-BE49-F238E27FC236}">
                  <a16:creationId xmlns:a16="http://schemas.microsoft.com/office/drawing/2014/main" id="{44BEF9AF-063C-F9EC-7D6E-BB0EB451E379}"/>
                </a:ext>
              </a:extLst>
            </p:cNvPr>
            <p:cNvSpPr txBox="1"/>
            <p:nvPr/>
          </p:nvSpPr>
          <p:spPr>
            <a:xfrm>
              <a:off x="4875633" y="4374003"/>
              <a:ext cx="680325" cy="553999"/>
            </a:xfrm>
            <a:prstGeom prst="rect">
              <a:avLst/>
            </a:prstGeom>
            <a:noFill/>
          </p:spPr>
          <p:txBody>
            <a:bodyPr wrap="square">
              <a:spAutoFit/>
            </a:bodyPr>
            <a:lstStyle/>
            <a:p>
              <a:pPr marL="0" marR="0" lvl="0" indent="0" algn="ctr" defTabSz="932472" rtl="0" eaLnBrk="1" fontAlgn="base" latinLnBrk="0" hangingPunct="1">
                <a:lnSpc>
                  <a:spcPts val="1200"/>
                </a:lnSpc>
                <a:spcBef>
                  <a:spcPct val="0"/>
                </a:spcBef>
                <a:spcAft>
                  <a:spcPts val="10"/>
                </a:spcAft>
                <a:buClrTx/>
                <a:buSzTx/>
                <a:buFontTx/>
                <a:buNone/>
                <a:tabLst/>
                <a:defRPr/>
              </a:pPr>
              <a:r>
                <a:rPr kumimoji="0" lang="es-MX" sz="10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rPr>
                <a:t>Azure </a:t>
              </a:r>
            </a:p>
            <a:p>
              <a:pPr marL="0" marR="0" lvl="0" indent="0" algn="ctr" defTabSz="932472" rtl="0" eaLnBrk="1" fontAlgn="base" latinLnBrk="0" hangingPunct="1">
                <a:lnSpc>
                  <a:spcPts val="1200"/>
                </a:lnSpc>
                <a:spcBef>
                  <a:spcPct val="0"/>
                </a:spcBef>
                <a:spcAft>
                  <a:spcPts val="10"/>
                </a:spcAft>
                <a:buClrTx/>
                <a:buSzTx/>
                <a:buFontTx/>
                <a:buNone/>
                <a:tabLst/>
                <a:defRPr/>
              </a:pPr>
              <a:r>
                <a:rPr kumimoji="0" lang="es-MX" sz="10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rPr>
                <a:t>Storage</a:t>
              </a:r>
              <a:br>
                <a:rPr kumimoji="0" lang="es-MX" sz="10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rPr>
              </a:br>
              <a:r>
                <a:rPr kumimoji="0" lang="es-MX" sz="10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rPr>
                <a:t>Account</a:t>
              </a:r>
            </a:p>
          </p:txBody>
        </p:sp>
        <p:sp>
          <p:nvSpPr>
            <p:cNvPr id="46" name="TextBox 45">
              <a:extLst>
                <a:ext uri="{FF2B5EF4-FFF2-40B4-BE49-F238E27FC236}">
                  <a16:creationId xmlns:a16="http://schemas.microsoft.com/office/drawing/2014/main" id="{028DB335-6B10-EC3F-2E7B-281A88406094}"/>
                </a:ext>
              </a:extLst>
            </p:cNvPr>
            <p:cNvSpPr txBox="1"/>
            <p:nvPr/>
          </p:nvSpPr>
          <p:spPr>
            <a:xfrm>
              <a:off x="5701920" y="4374003"/>
              <a:ext cx="788159" cy="400110"/>
            </a:xfrm>
            <a:prstGeom prst="rect">
              <a:avLst/>
            </a:prstGeom>
            <a:noFill/>
          </p:spPr>
          <p:txBody>
            <a:bodyPr wrap="square">
              <a:spAutoFit/>
            </a:bodyPr>
            <a:lstStyle/>
            <a:p>
              <a:pPr marL="0" marR="0" lvl="0" indent="0" algn="ctr" defTabSz="932472" rtl="0" eaLnBrk="1" fontAlgn="base" latinLnBrk="0" hangingPunct="1">
                <a:lnSpc>
                  <a:spcPts val="1200"/>
                </a:lnSpc>
                <a:spcBef>
                  <a:spcPct val="0"/>
                </a:spcBef>
                <a:spcAft>
                  <a:spcPts val="10"/>
                </a:spcAft>
                <a:buClrTx/>
                <a:buSzTx/>
                <a:buFontTx/>
                <a:buNone/>
                <a:tabLst/>
                <a:defRPr/>
              </a:pPr>
              <a:r>
                <a:rPr kumimoji="0" lang="es-MX" sz="10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rPr>
                <a:t>Azure </a:t>
              </a:r>
            </a:p>
            <a:p>
              <a:pPr marL="0" marR="0" lvl="0" indent="0" algn="ctr" defTabSz="932472" rtl="0" eaLnBrk="1" fontAlgn="base" latinLnBrk="0" hangingPunct="1">
                <a:lnSpc>
                  <a:spcPts val="1200"/>
                </a:lnSpc>
                <a:spcBef>
                  <a:spcPct val="0"/>
                </a:spcBef>
                <a:spcAft>
                  <a:spcPts val="10"/>
                </a:spcAft>
                <a:buClrTx/>
                <a:buSzTx/>
                <a:buFontTx/>
                <a:buNone/>
                <a:tabLst/>
                <a:defRPr/>
              </a:pPr>
              <a:r>
                <a:rPr kumimoji="0" lang="es-MX" sz="10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rPr>
                <a:t>Key Vault</a:t>
              </a:r>
            </a:p>
          </p:txBody>
        </p:sp>
        <p:sp>
          <p:nvSpPr>
            <p:cNvPr id="47" name="TextBox 46">
              <a:extLst>
                <a:ext uri="{FF2B5EF4-FFF2-40B4-BE49-F238E27FC236}">
                  <a16:creationId xmlns:a16="http://schemas.microsoft.com/office/drawing/2014/main" id="{FAFB83C1-9349-5585-05B2-B815E3C36DB2}"/>
                </a:ext>
              </a:extLst>
            </p:cNvPr>
            <p:cNvSpPr txBox="1"/>
            <p:nvPr/>
          </p:nvSpPr>
          <p:spPr>
            <a:xfrm>
              <a:off x="4885448" y="5596327"/>
              <a:ext cx="660694" cy="369332"/>
            </a:xfrm>
            <a:prstGeom prst="rect">
              <a:avLst/>
            </a:prstGeom>
            <a:noFill/>
          </p:spPr>
          <p:txBody>
            <a:bodyPr wrap="square" lIns="0" rIns="0">
              <a:spAutoFit/>
            </a:bodyPr>
            <a:lstStyle/>
            <a:p>
              <a:pPr marL="0" marR="0" lvl="0" indent="0" algn="ctr" defTabSz="932472" rtl="0" eaLnBrk="1" fontAlgn="base" latinLnBrk="0" hangingPunct="1">
                <a:lnSpc>
                  <a:spcPct val="100000"/>
                </a:lnSpc>
                <a:spcBef>
                  <a:spcPct val="0"/>
                </a:spcBef>
                <a:spcAft>
                  <a:spcPts val="10"/>
                </a:spcAft>
                <a:buClrTx/>
                <a:buSzTx/>
                <a:buFontTx/>
                <a:buNone/>
                <a:tabLst/>
                <a:defRPr/>
              </a:pPr>
              <a:r>
                <a:rPr kumimoji="0" lang="es-MX" sz="9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rPr>
                <a:t>Azure AI Services</a:t>
              </a:r>
            </a:p>
          </p:txBody>
        </p:sp>
        <p:sp>
          <p:nvSpPr>
            <p:cNvPr id="48" name="Rectangle: Rounded Corners 47">
              <a:extLst>
                <a:ext uri="{FF2B5EF4-FFF2-40B4-BE49-F238E27FC236}">
                  <a16:creationId xmlns:a16="http://schemas.microsoft.com/office/drawing/2014/main" id="{D9712C81-CB94-E413-86F6-4D48217A0582}"/>
                </a:ext>
              </a:extLst>
            </p:cNvPr>
            <p:cNvSpPr/>
            <p:nvPr/>
          </p:nvSpPr>
          <p:spPr bwMode="auto">
            <a:xfrm>
              <a:off x="6599809" y="3958384"/>
              <a:ext cx="968835" cy="988110"/>
            </a:xfrm>
            <a:prstGeom prst="roundRect">
              <a:avLst>
                <a:gd name="adj" fmla="val 4644"/>
              </a:avLst>
            </a:prstGeom>
            <a:solidFill>
              <a:schemeClr val="bg1">
                <a:alpha val="80000"/>
              </a:schemeClr>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s-MX" sz="14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sp>
          <p:nvSpPr>
            <p:cNvPr id="49" name="Rectangle: Rounded Corners 48">
              <a:extLst>
                <a:ext uri="{FF2B5EF4-FFF2-40B4-BE49-F238E27FC236}">
                  <a16:creationId xmlns:a16="http://schemas.microsoft.com/office/drawing/2014/main" id="{2CEBF448-8911-CA33-52FC-C1A199FBF199}"/>
                </a:ext>
              </a:extLst>
            </p:cNvPr>
            <p:cNvSpPr/>
            <p:nvPr/>
          </p:nvSpPr>
          <p:spPr bwMode="auto">
            <a:xfrm>
              <a:off x="6599809" y="5197969"/>
              <a:ext cx="969044" cy="820068"/>
            </a:xfrm>
            <a:prstGeom prst="roundRect">
              <a:avLst>
                <a:gd name="adj" fmla="val 4644"/>
              </a:avLst>
            </a:prstGeom>
            <a:solidFill>
              <a:schemeClr val="bg1">
                <a:alpha val="80000"/>
              </a:schemeClr>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s-MX" sz="14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pic>
          <p:nvPicPr>
            <p:cNvPr id="50" name="Graphic 86">
              <a:extLst>
                <a:ext uri="{FF2B5EF4-FFF2-40B4-BE49-F238E27FC236}">
                  <a16:creationId xmlns:a16="http://schemas.microsoft.com/office/drawing/2014/main" id="{60122C0E-7022-042B-724E-4A3D420B6D9B}"/>
                </a:ext>
                <a:ext uri="{C183D7F6-B498-43B3-948B-1728B52AA6E4}">
                  <adec:decorative xmlns:adec="http://schemas.microsoft.com/office/drawing/2017/decorative" val="1"/>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6927681" y="5273751"/>
              <a:ext cx="313088" cy="313088"/>
            </a:xfrm>
            <a:prstGeom prst="rect">
              <a:avLst/>
            </a:prstGeom>
          </p:spPr>
        </p:pic>
        <p:sp>
          <p:nvSpPr>
            <p:cNvPr id="51" name="TextBox 50">
              <a:extLst>
                <a:ext uri="{FF2B5EF4-FFF2-40B4-BE49-F238E27FC236}">
                  <a16:creationId xmlns:a16="http://schemas.microsoft.com/office/drawing/2014/main" id="{F9440397-365F-DAAE-0495-2FA89B925C18}"/>
                </a:ext>
              </a:extLst>
            </p:cNvPr>
            <p:cNvSpPr txBox="1"/>
            <p:nvPr/>
          </p:nvSpPr>
          <p:spPr>
            <a:xfrm>
              <a:off x="6615341" y="5599217"/>
              <a:ext cx="937769" cy="400110"/>
            </a:xfrm>
            <a:prstGeom prst="rect">
              <a:avLst/>
            </a:prstGeom>
            <a:noFill/>
          </p:spPr>
          <p:txBody>
            <a:bodyPr wrap="square" lIns="0" rIns="0">
              <a:spAutoFit/>
            </a:bodyPr>
            <a:lstStyle/>
            <a:p>
              <a:pPr marL="0" marR="0" lvl="0" indent="0" algn="ctr" defTabSz="932472" rtl="0" eaLnBrk="1" fontAlgn="base" latinLnBrk="0" hangingPunct="1">
                <a:lnSpc>
                  <a:spcPts val="1200"/>
                </a:lnSpc>
                <a:spcBef>
                  <a:spcPct val="0"/>
                </a:spcBef>
                <a:spcAft>
                  <a:spcPts val="10"/>
                </a:spcAft>
                <a:buClrTx/>
                <a:buSzTx/>
                <a:buFontTx/>
                <a:buNone/>
                <a:tabLst/>
                <a:defRPr/>
              </a:pPr>
              <a:r>
                <a:rPr kumimoji="0" lang="es-MX" sz="10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rPr>
                <a:t>Azure AI Search</a:t>
              </a:r>
            </a:p>
            <a:p>
              <a:pPr marL="0" marR="0" lvl="0" indent="0" algn="ctr" defTabSz="932472" rtl="0" eaLnBrk="1" fontAlgn="base" latinLnBrk="0" hangingPunct="1">
                <a:lnSpc>
                  <a:spcPts val="1200"/>
                </a:lnSpc>
                <a:spcBef>
                  <a:spcPct val="0"/>
                </a:spcBef>
                <a:spcAft>
                  <a:spcPts val="10"/>
                </a:spcAft>
                <a:buClrTx/>
                <a:buSzTx/>
                <a:buFontTx/>
                <a:buNone/>
                <a:tabLst/>
                <a:defRPr/>
              </a:pPr>
              <a:r>
                <a:rPr kumimoji="0" lang="es-MX" sz="10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rPr>
                <a:t>(optional) </a:t>
              </a:r>
            </a:p>
          </p:txBody>
        </p:sp>
        <p:grpSp>
          <p:nvGrpSpPr>
            <p:cNvPr id="52" name="Group 51">
              <a:extLst>
                <a:ext uri="{FF2B5EF4-FFF2-40B4-BE49-F238E27FC236}">
                  <a16:creationId xmlns:a16="http://schemas.microsoft.com/office/drawing/2014/main" id="{9160DBA7-E27D-EE40-A76C-A9D049E622D8}"/>
                </a:ext>
              </a:extLst>
            </p:cNvPr>
            <p:cNvGrpSpPr/>
            <p:nvPr/>
          </p:nvGrpSpPr>
          <p:grpSpPr>
            <a:xfrm>
              <a:off x="2833604" y="5942122"/>
              <a:ext cx="1167496" cy="441345"/>
              <a:chOff x="3024705" y="6594028"/>
              <a:chExt cx="1332996" cy="630356"/>
            </a:xfrm>
          </p:grpSpPr>
          <p:sp>
            <p:nvSpPr>
              <p:cNvPr id="53" name="Rectangle: Rounded Corners 52">
                <a:extLst>
                  <a:ext uri="{FF2B5EF4-FFF2-40B4-BE49-F238E27FC236}">
                    <a16:creationId xmlns:a16="http://schemas.microsoft.com/office/drawing/2014/main" id="{FDA565AC-DEAE-D8EC-4E98-4140576834D4}"/>
                  </a:ext>
                </a:extLst>
              </p:cNvPr>
              <p:cNvSpPr/>
              <p:nvPr/>
            </p:nvSpPr>
            <p:spPr bwMode="auto">
              <a:xfrm>
                <a:off x="3024705" y="6594028"/>
                <a:ext cx="1332996" cy="630356"/>
              </a:xfrm>
              <a:prstGeom prst="roundRect">
                <a:avLst>
                  <a:gd name="adj" fmla="val 4644"/>
                </a:avLst>
              </a:prstGeom>
              <a:solidFill>
                <a:schemeClr val="bg1">
                  <a:alpha val="80000"/>
                </a:schemeClr>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s-MX" sz="14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sp>
            <p:nvSpPr>
              <p:cNvPr id="54" name="TextBox 53">
                <a:extLst>
                  <a:ext uri="{FF2B5EF4-FFF2-40B4-BE49-F238E27FC236}">
                    <a16:creationId xmlns:a16="http://schemas.microsoft.com/office/drawing/2014/main" id="{DC24CC85-EF5D-B516-DE88-E7769F7078C6}"/>
                  </a:ext>
                </a:extLst>
              </p:cNvPr>
              <p:cNvSpPr txBox="1"/>
              <p:nvPr/>
            </p:nvSpPr>
            <p:spPr>
              <a:xfrm>
                <a:off x="3282876" y="6622606"/>
                <a:ext cx="1063798" cy="571462"/>
              </a:xfrm>
              <a:prstGeom prst="rect">
                <a:avLst/>
              </a:prstGeom>
              <a:noFill/>
            </p:spPr>
            <p:txBody>
              <a:bodyPr wrap="square" anchor="ctr">
                <a:spAutoFit/>
              </a:bodyPr>
              <a:lstStyle/>
              <a:p>
                <a:pPr marL="0" marR="0" lvl="0" indent="0" algn="ctr" defTabSz="932472" rtl="0" eaLnBrk="1" fontAlgn="base" latinLnBrk="0" hangingPunct="1">
                  <a:lnSpc>
                    <a:spcPts val="1200"/>
                  </a:lnSpc>
                  <a:spcBef>
                    <a:spcPct val="0"/>
                  </a:spcBef>
                  <a:spcAft>
                    <a:spcPts val="10"/>
                  </a:spcAft>
                  <a:buClrTx/>
                  <a:buSzTx/>
                  <a:buFontTx/>
                  <a:buNone/>
                  <a:tabLst/>
                  <a:defRPr/>
                </a:pPr>
                <a:r>
                  <a:rPr kumimoji="0" lang="es-MX" sz="1000" b="1"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rPr>
                  <a:t>On premises</a:t>
                </a:r>
              </a:p>
              <a:p>
                <a:pPr marL="0" marR="0" lvl="0" indent="0" algn="ctr" defTabSz="932472" rtl="0" eaLnBrk="1" fontAlgn="base" latinLnBrk="0" hangingPunct="1">
                  <a:lnSpc>
                    <a:spcPts val="1200"/>
                  </a:lnSpc>
                  <a:spcBef>
                    <a:spcPct val="0"/>
                  </a:spcBef>
                  <a:spcAft>
                    <a:spcPts val="10"/>
                  </a:spcAft>
                  <a:buClrTx/>
                  <a:buSzTx/>
                  <a:buFontTx/>
                  <a:buNone/>
                  <a:tabLst/>
                  <a:defRPr/>
                </a:pPr>
                <a:r>
                  <a:rPr kumimoji="0" lang="es-MX" sz="10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rPr>
                  <a:t>network</a:t>
                </a:r>
              </a:p>
            </p:txBody>
          </p:sp>
        </p:grpSp>
        <p:sp>
          <p:nvSpPr>
            <p:cNvPr id="55" name="TextBox 54">
              <a:extLst>
                <a:ext uri="{FF2B5EF4-FFF2-40B4-BE49-F238E27FC236}">
                  <a16:creationId xmlns:a16="http://schemas.microsoft.com/office/drawing/2014/main" id="{D08CAF29-B73B-0628-28C1-05B11A9E8EAA}"/>
                </a:ext>
              </a:extLst>
            </p:cNvPr>
            <p:cNvSpPr txBox="1"/>
            <p:nvPr/>
          </p:nvSpPr>
          <p:spPr>
            <a:xfrm>
              <a:off x="4023611" y="4026324"/>
              <a:ext cx="469562" cy="230832"/>
            </a:xfrm>
            <a:prstGeom prst="rect">
              <a:avLst/>
            </a:prstGeom>
            <a:noFill/>
          </p:spPr>
          <p:txBody>
            <a:bodyPr wrap="square">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MX" sz="9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rPr>
                <a:t>Blob</a:t>
              </a:r>
            </a:p>
          </p:txBody>
        </p:sp>
        <p:sp>
          <p:nvSpPr>
            <p:cNvPr id="56" name="TextBox 55">
              <a:extLst>
                <a:ext uri="{FF2B5EF4-FFF2-40B4-BE49-F238E27FC236}">
                  <a16:creationId xmlns:a16="http://schemas.microsoft.com/office/drawing/2014/main" id="{236C83CF-07E8-67D3-BA31-2AC77B615202}"/>
                </a:ext>
              </a:extLst>
            </p:cNvPr>
            <p:cNvSpPr txBox="1"/>
            <p:nvPr/>
          </p:nvSpPr>
          <p:spPr>
            <a:xfrm>
              <a:off x="4023611" y="4326031"/>
              <a:ext cx="469562" cy="230832"/>
            </a:xfrm>
            <a:prstGeom prst="rect">
              <a:avLst/>
            </a:prstGeom>
            <a:noFill/>
          </p:spPr>
          <p:txBody>
            <a:bodyPr wrap="square">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MX" sz="9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rPr>
                <a:t>File</a:t>
              </a:r>
            </a:p>
          </p:txBody>
        </p:sp>
        <p:pic>
          <p:nvPicPr>
            <p:cNvPr id="57" name="Picture 56" descr="A blue and white rectangular object&#10;&#10;Description automatically generated with medium confidence">
              <a:extLst>
                <a:ext uri="{FF2B5EF4-FFF2-40B4-BE49-F238E27FC236}">
                  <a16:creationId xmlns:a16="http://schemas.microsoft.com/office/drawing/2014/main" id="{05CF559C-615F-0CD1-2521-7999CA73743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069497" y="4066781"/>
              <a:ext cx="292761" cy="292761"/>
            </a:xfrm>
            <a:prstGeom prst="rect">
              <a:avLst/>
            </a:prstGeom>
          </p:spPr>
        </p:pic>
        <p:cxnSp>
          <p:nvCxnSpPr>
            <p:cNvPr id="58" name="Straight Arrow Connector 57">
              <a:extLst>
                <a:ext uri="{FF2B5EF4-FFF2-40B4-BE49-F238E27FC236}">
                  <a16:creationId xmlns:a16="http://schemas.microsoft.com/office/drawing/2014/main" id="{E1F109B5-827D-62D9-ABC7-CB85F8B5D8D3}"/>
                </a:ext>
              </a:extLst>
            </p:cNvPr>
            <p:cNvCxnSpPr/>
            <p:nvPr/>
          </p:nvCxnSpPr>
          <p:spPr>
            <a:xfrm flipH="1">
              <a:off x="3683445" y="2566199"/>
              <a:ext cx="553261" cy="0"/>
            </a:xfrm>
            <a:prstGeom prst="straightConnector1">
              <a:avLst/>
            </a:prstGeom>
            <a:ln w="12700">
              <a:solidFill>
                <a:schemeClr val="tx1"/>
              </a:solidFill>
              <a:headEnd type="none" w="lg" len="med"/>
              <a:tailEnd type="arrow" w="lg" len="sm"/>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59A0E315-3BDB-FC67-ECAB-708806CE21A3}"/>
                </a:ext>
              </a:extLst>
            </p:cNvPr>
            <p:cNvCxnSpPr>
              <a:cxnSpLocks/>
              <a:endCxn id="11" idx="2"/>
            </p:cNvCxnSpPr>
            <p:nvPr/>
          </p:nvCxnSpPr>
          <p:spPr>
            <a:xfrm flipV="1">
              <a:off x="3395382" y="2837593"/>
              <a:ext cx="5563" cy="1235804"/>
            </a:xfrm>
            <a:prstGeom prst="straightConnector1">
              <a:avLst/>
            </a:prstGeom>
            <a:ln w="12700">
              <a:solidFill>
                <a:schemeClr val="tx1"/>
              </a:solidFill>
              <a:headEnd type="none" w="lg" len="med"/>
              <a:tailEnd type="arrow" w="lg" len="sm"/>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FD46940C-80DA-24C2-17B0-03F4AF5D8A7A}"/>
                </a:ext>
              </a:extLst>
            </p:cNvPr>
            <p:cNvCxnSpPr>
              <a:cxnSpLocks/>
            </p:cNvCxnSpPr>
            <p:nvPr/>
          </p:nvCxnSpPr>
          <p:spPr>
            <a:xfrm>
              <a:off x="3861693" y="4213368"/>
              <a:ext cx="976976" cy="0"/>
            </a:xfrm>
            <a:prstGeom prst="straightConnector1">
              <a:avLst/>
            </a:prstGeom>
            <a:ln w="12700">
              <a:solidFill>
                <a:schemeClr val="tx1"/>
              </a:solidFill>
              <a:headEnd type="none" w="lg" len="med"/>
              <a:tailEnd type="arrow" w="lg" len="sm"/>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2C89AC68-3CB1-A9B7-3F17-E9EA2C9CDCC4}"/>
                </a:ext>
              </a:extLst>
            </p:cNvPr>
            <p:cNvCxnSpPr>
              <a:cxnSpLocks/>
            </p:cNvCxnSpPr>
            <p:nvPr/>
          </p:nvCxnSpPr>
          <p:spPr>
            <a:xfrm>
              <a:off x="3861693" y="4526852"/>
              <a:ext cx="976976" cy="0"/>
            </a:xfrm>
            <a:prstGeom prst="straightConnector1">
              <a:avLst/>
            </a:prstGeom>
            <a:ln w="12700">
              <a:solidFill>
                <a:schemeClr val="tx1"/>
              </a:solidFill>
              <a:headEnd type="none" w="lg" len="med"/>
              <a:tailEnd type="arrow" w="lg" len="sm"/>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E81C7817-A3A9-5E7A-2B17-882E57D3D883}"/>
                </a:ext>
              </a:extLst>
            </p:cNvPr>
            <p:cNvCxnSpPr>
              <a:cxnSpLocks/>
            </p:cNvCxnSpPr>
            <p:nvPr/>
          </p:nvCxnSpPr>
          <p:spPr>
            <a:xfrm>
              <a:off x="3861693" y="4854949"/>
              <a:ext cx="848420" cy="0"/>
            </a:xfrm>
            <a:prstGeom prst="straightConnector1">
              <a:avLst/>
            </a:prstGeom>
            <a:ln w="12700">
              <a:solidFill>
                <a:schemeClr val="tx1"/>
              </a:solidFill>
              <a:headEnd type="none" w="lg" len="med"/>
              <a:tailEnd type="arrow" w="lg" len="sm"/>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F1232369-BC88-B164-5C7A-B17F43098D3A}"/>
                </a:ext>
              </a:extLst>
            </p:cNvPr>
            <p:cNvCxnSpPr>
              <a:cxnSpLocks/>
            </p:cNvCxnSpPr>
            <p:nvPr/>
          </p:nvCxnSpPr>
          <p:spPr>
            <a:xfrm>
              <a:off x="5230537" y="3124906"/>
              <a:ext cx="0" cy="733943"/>
            </a:xfrm>
            <a:prstGeom prst="straightConnector1">
              <a:avLst/>
            </a:prstGeom>
            <a:ln w="12700">
              <a:solidFill>
                <a:schemeClr val="tx1"/>
              </a:solidFill>
              <a:headEnd type="none" w="lg" len="med"/>
              <a:tailEnd type="arrow" w="lg" len="sm"/>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2A11BC48-2814-5CD9-CC4F-49093E2D4899}"/>
                </a:ext>
              </a:extLst>
            </p:cNvPr>
            <p:cNvCxnSpPr>
              <a:cxnSpLocks/>
            </p:cNvCxnSpPr>
            <p:nvPr/>
          </p:nvCxnSpPr>
          <p:spPr>
            <a:xfrm>
              <a:off x="6094490" y="3123540"/>
              <a:ext cx="0" cy="733943"/>
            </a:xfrm>
            <a:prstGeom prst="straightConnector1">
              <a:avLst/>
            </a:prstGeom>
            <a:ln w="12700">
              <a:solidFill>
                <a:schemeClr val="tx1"/>
              </a:solidFill>
              <a:headEnd type="none" w="lg" len="med"/>
              <a:tailEnd type="arrow" w="lg" len="sm"/>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0673AB49-AFBB-AE78-945D-A64496193DBE}"/>
                </a:ext>
              </a:extLst>
            </p:cNvPr>
            <p:cNvCxnSpPr>
              <a:cxnSpLocks/>
            </p:cNvCxnSpPr>
            <p:nvPr/>
          </p:nvCxnSpPr>
          <p:spPr>
            <a:xfrm>
              <a:off x="7084614" y="3121952"/>
              <a:ext cx="0" cy="733943"/>
            </a:xfrm>
            <a:prstGeom prst="straightConnector1">
              <a:avLst/>
            </a:prstGeom>
            <a:ln w="12700">
              <a:solidFill>
                <a:schemeClr val="tx1"/>
              </a:solidFill>
              <a:headEnd type="none" w="lg" len="med"/>
              <a:tailEnd type="arrow" w="lg" len="sm"/>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543F90D0-09D5-804E-87FD-361D497054C2}"/>
                </a:ext>
              </a:extLst>
            </p:cNvPr>
            <p:cNvCxnSpPr>
              <a:cxnSpLocks/>
            </p:cNvCxnSpPr>
            <p:nvPr/>
          </p:nvCxnSpPr>
          <p:spPr>
            <a:xfrm flipV="1">
              <a:off x="5095362" y="3538538"/>
              <a:ext cx="0" cy="326030"/>
            </a:xfrm>
            <a:prstGeom prst="straightConnector1">
              <a:avLst/>
            </a:prstGeom>
            <a:ln w="12700">
              <a:solidFill>
                <a:schemeClr val="tx1"/>
              </a:solidFill>
              <a:prstDash val="sysDash"/>
              <a:headEnd type="none" w="lg" len="med"/>
              <a:tailEnd type="arrow" w="lg" len="sm"/>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22233C32-FF6E-AA40-44BE-F790E6362EC3}"/>
                </a:ext>
              </a:extLst>
            </p:cNvPr>
            <p:cNvCxnSpPr>
              <a:cxnSpLocks/>
            </p:cNvCxnSpPr>
            <p:nvPr/>
          </p:nvCxnSpPr>
          <p:spPr>
            <a:xfrm flipV="1">
              <a:off x="5946333" y="3538538"/>
              <a:ext cx="0" cy="326030"/>
            </a:xfrm>
            <a:prstGeom prst="straightConnector1">
              <a:avLst/>
            </a:prstGeom>
            <a:ln w="12700">
              <a:solidFill>
                <a:schemeClr val="tx1"/>
              </a:solidFill>
              <a:prstDash val="sysDash"/>
              <a:headEnd type="none" w="lg" len="med"/>
              <a:tailEnd type="arrow" w="lg" len="sm"/>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205468E1-A014-1F34-A587-C8261A35929F}"/>
                </a:ext>
              </a:extLst>
            </p:cNvPr>
            <p:cNvCxnSpPr>
              <a:cxnSpLocks/>
            </p:cNvCxnSpPr>
            <p:nvPr/>
          </p:nvCxnSpPr>
          <p:spPr>
            <a:xfrm flipV="1">
              <a:off x="6944726" y="3538538"/>
              <a:ext cx="0" cy="326030"/>
            </a:xfrm>
            <a:prstGeom prst="straightConnector1">
              <a:avLst/>
            </a:prstGeom>
            <a:ln w="12700">
              <a:solidFill>
                <a:schemeClr val="tx1"/>
              </a:solidFill>
              <a:prstDash val="sysDash"/>
              <a:headEnd type="none" w="lg" len="med"/>
              <a:tailEnd type="arrow" w="lg" len="sm"/>
            </a:ln>
          </p:spPr>
          <p:style>
            <a:lnRef idx="1">
              <a:schemeClr val="accent1"/>
            </a:lnRef>
            <a:fillRef idx="0">
              <a:schemeClr val="accent1"/>
            </a:fillRef>
            <a:effectRef idx="0">
              <a:schemeClr val="accent1"/>
            </a:effectRef>
            <a:fontRef idx="minor">
              <a:schemeClr val="tx1"/>
            </a:fontRef>
          </p:style>
        </p:cxnSp>
        <p:grpSp>
          <p:nvGrpSpPr>
            <p:cNvPr id="69" name="Group 68">
              <a:extLst>
                <a:ext uri="{FF2B5EF4-FFF2-40B4-BE49-F238E27FC236}">
                  <a16:creationId xmlns:a16="http://schemas.microsoft.com/office/drawing/2014/main" id="{8DFB1F37-1C76-7E15-8D65-9070B86E7F06}"/>
                </a:ext>
              </a:extLst>
            </p:cNvPr>
            <p:cNvGrpSpPr/>
            <p:nvPr/>
          </p:nvGrpSpPr>
          <p:grpSpPr>
            <a:xfrm>
              <a:off x="5101278" y="2980271"/>
              <a:ext cx="264789" cy="264790"/>
              <a:chOff x="10648674" y="2116524"/>
              <a:chExt cx="302325" cy="302325"/>
            </a:xfrm>
          </p:grpSpPr>
          <p:sp>
            <p:nvSpPr>
              <p:cNvPr id="70" name="Rectangle: Rounded Corners 69">
                <a:extLst>
                  <a:ext uri="{FF2B5EF4-FFF2-40B4-BE49-F238E27FC236}">
                    <a16:creationId xmlns:a16="http://schemas.microsoft.com/office/drawing/2014/main" id="{90C9118E-34DD-CBB1-19F4-5712C0BAC279}"/>
                  </a:ext>
                </a:extLst>
              </p:cNvPr>
              <p:cNvSpPr/>
              <p:nvPr/>
            </p:nvSpPr>
            <p:spPr bwMode="auto">
              <a:xfrm>
                <a:off x="10648674" y="2116524"/>
                <a:ext cx="302325" cy="302325"/>
              </a:xfrm>
              <a:prstGeom prst="roundRect">
                <a:avLst/>
              </a:prstGeom>
              <a:solidFill>
                <a:schemeClr val="bg1"/>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s-MX" sz="14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pic>
            <p:nvPicPr>
              <p:cNvPr id="71" name="Picture 70" descr="A blue and green symbol&#10;&#10;Description automatically generated">
                <a:extLst>
                  <a:ext uri="{FF2B5EF4-FFF2-40B4-BE49-F238E27FC236}">
                    <a16:creationId xmlns:a16="http://schemas.microsoft.com/office/drawing/2014/main" id="{51607BCE-E40F-A325-176C-F4BA6401706C}"/>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699178" y="2167028"/>
                <a:ext cx="201317" cy="201317"/>
              </a:xfrm>
              <a:prstGeom prst="rect">
                <a:avLst/>
              </a:prstGeom>
            </p:spPr>
          </p:pic>
        </p:grpSp>
        <p:grpSp>
          <p:nvGrpSpPr>
            <p:cNvPr id="72" name="Group 71">
              <a:extLst>
                <a:ext uri="{FF2B5EF4-FFF2-40B4-BE49-F238E27FC236}">
                  <a16:creationId xmlns:a16="http://schemas.microsoft.com/office/drawing/2014/main" id="{BF65227B-FACD-F16F-1E87-797B0F547F4E}"/>
                </a:ext>
              </a:extLst>
            </p:cNvPr>
            <p:cNvGrpSpPr/>
            <p:nvPr/>
          </p:nvGrpSpPr>
          <p:grpSpPr>
            <a:xfrm>
              <a:off x="5963992" y="2980271"/>
              <a:ext cx="264789" cy="264790"/>
              <a:chOff x="10648674" y="2116524"/>
              <a:chExt cx="302325" cy="302325"/>
            </a:xfrm>
          </p:grpSpPr>
          <p:sp>
            <p:nvSpPr>
              <p:cNvPr id="73" name="Rectangle: Rounded Corners 72">
                <a:extLst>
                  <a:ext uri="{FF2B5EF4-FFF2-40B4-BE49-F238E27FC236}">
                    <a16:creationId xmlns:a16="http://schemas.microsoft.com/office/drawing/2014/main" id="{1DD9BA38-CD70-ECCF-1C74-FCD5EDB8C4BF}"/>
                  </a:ext>
                </a:extLst>
              </p:cNvPr>
              <p:cNvSpPr/>
              <p:nvPr/>
            </p:nvSpPr>
            <p:spPr bwMode="auto">
              <a:xfrm>
                <a:off x="10648674" y="2116524"/>
                <a:ext cx="302325" cy="302325"/>
              </a:xfrm>
              <a:prstGeom prst="roundRect">
                <a:avLst/>
              </a:prstGeom>
              <a:solidFill>
                <a:schemeClr val="bg1"/>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s-MX" sz="14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pic>
            <p:nvPicPr>
              <p:cNvPr id="74" name="Picture 73" descr="A blue and green symbol&#10;&#10;Description automatically generated">
                <a:extLst>
                  <a:ext uri="{FF2B5EF4-FFF2-40B4-BE49-F238E27FC236}">
                    <a16:creationId xmlns:a16="http://schemas.microsoft.com/office/drawing/2014/main" id="{AEDDE3B4-87B5-B357-1A2B-3DBEBBA47883}"/>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699178" y="2167028"/>
                <a:ext cx="201317" cy="201317"/>
              </a:xfrm>
              <a:prstGeom prst="rect">
                <a:avLst/>
              </a:prstGeom>
            </p:spPr>
          </p:pic>
        </p:grpSp>
        <p:grpSp>
          <p:nvGrpSpPr>
            <p:cNvPr id="75" name="Group 74">
              <a:extLst>
                <a:ext uri="{FF2B5EF4-FFF2-40B4-BE49-F238E27FC236}">
                  <a16:creationId xmlns:a16="http://schemas.microsoft.com/office/drawing/2014/main" id="{ED82EB69-3029-E979-674D-A767A7FF6F31}"/>
                </a:ext>
              </a:extLst>
            </p:cNvPr>
            <p:cNvGrpSpPr/>
            <p:nvPr/>
          </p:nvGrpSpPr>
          <p:grpSpPr>
            <a:xfrm>
              <a:off x="3591342" y="4073397"/>
              <a:ext cx="264789" cy="264790"/>
              <a:chOff x="10648674" y="2002224"/>
              <a:chExt cx="302325" cy="302325"/>
            </a:xfrm>
          </p:grpSpPr>
          <p:sp>
            <p:nvSpPr>
              <p:cNvPr id="76" name="Rectangle: Rounded Corners 75">
                <a:extLst>
                  <a:ext uri="{FF2B5EF4-FFF2-40B4-BE49-F238E27FC236}">
                    <a16:creationId xmlns:a16="http://schemas.microsoft.com/office/drawing/2014/main" id="{D9F44D69-E981-9175-1DEA-55C22DC75D4B}"/>
                  </a:ext>
                </a:extLst>
              </p:cNvPr>
              <p:cNvSpPr/>
              <p:nvPr/>
            </p:nvSpPr>
            <p:spPr bwMode="auto">
              <a:xfrm>
                <a:off x="10648674" y="2002224"/>
                <a:ext cx="302325" cy="302325"/>
              </a:xfrm>
              <a:prstGeom prst="roundRect">
                <a:avLst/>
              </a:prstGeom>
              <a:solidFill>
                <a:schemeClr val="bg1"/>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s-MX" sz="14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pic>
            <p:nvPicPr>
              <p:cNvPr id="77" name="Picture 76" descr="A blue and green symbol&#10;&#10;Description automatically generated">
                <a:extLst>
                  <a:ext uri="{FF2B5EF4-FFF2-40B4-BE49-F238E27FC236}">
                    <a16:creationId xmlns:a16="http://schemas.microsoft.com/office/drawing/2014/main" id="{ECEE2B2C-1709-5307-70D7-2B7306BF6D95}"/>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699178" y="2052728"/>
                <a:ext cx="201317" cy="201317"/>
              </a:xfrm>
              <a:prstGeom prst="rect">
                <a:avLst/>
              </a:prstGeom>
            </p:spPr>
          </p:pic>
        </p:grpSp>
        <p:grpSp>
          <p:nvGrpSpPr>
            <p:cNvPr id="78" name="Group 77">
              <a:extLst>
                <a:ext uri="{FF2B5EF4-FFF2-40B4-BE49-F238E27FC236}">
                  <a16:creationId xmlns:a16="http://schemas.microsoft.com/office/drawing/2014/main" id="{5BD889A8-4F8C-2089-F800-854270CAEE8A}"/>
                </a:ext>
              </a:extLst>
            </p:cNvPr>
            <p:cNvGrpSpPr/>
            <p:nvPr/>
          </p:nvGrpSpPr>
          <p:grpSpPr>
            <a:xfrm>
              <a:off x="3591342" y="4399253"/>
              <a:ext cx="264789" cy="264790"/>
              <a:chOff x="10648674" y="2002224"/>
              <a:chExt cx="302325" cy="302325"/>
            </a:xfrm>
          </p:grpSpPr>
          <p:sp>
            <p:nvSpPr>
              <p:cNvPr id="79" name="Rectangle: Rounded Corners 78">
                <a:extLst>
                  <a:ext uri="{FF2B5EF4-FFF2-40B4-BE49-F238E27FC236}">
                    <a16:creationId xmlns:a16="http://schemas.microsoft.com/office/drawing/2014/main" id="{3A53C02E-D7FE-EDBD-EDBF-3417F575D494}"/>
                  </a:ext>
                </a:extLst>
              </p:cNvPr>
              <p:cNvSpPr/>
              <p:nvPr/>
            </p:nvSpPr>
            <p:spPr bwMode="auto">
              <a:xfrm>
                <a:off x="10648674" y="2002224"/>
                <a:ext cx="302325" cy="302325"/>
              </a:xfrm>
              <a:prstGeom prst="roundRect">
                <a:avLst/>
              </a:prstGeom>
              <a:solidFill>
                <a:schemeClr val="bg1"/>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s-MX" sz="14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pic>
            <p:nvPicPr>
              <p:cNvPr id="80" name="Picture 79" descr="A blue and green symbol&#10;&#10;Description automatically generated">
                <a:extLst>
                  <a:ext uri="{FF2B5EF4-FFF2-40B4-BE49-F238E27FC236}">
                    <a16:creationId xmlns:a16="http://schemas.microsoft.com/office/drawing/2014/main" id="{A5DEA701-8166-93C7-2110-263F8506EA84}"/>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699178" y="2052728"/>
                <a:ext cx="201317" cy="201317"/>
              </a:xfrm>
              <a:prstGeom prst="rect">
                <a:avLst/>
              </a:prstGeom>
            </p:spPr>
          </p:pic>
        </p:grpSp>
        <p:grpSp>
          <p:nvGrpSpPr>
            <p:cNvPr id="81" name="Group 80">
              <a:extLst>
                <a:ext uri="{FF2B5EF4-FFF2-40B4-BE49-F238E27FC236}">
                  <a16:creationId xmlns:a16="http://schemas.microsoft.com/office/drawing/2014/main" id="{7F2EBD51-8B87-A26D-C206-DCD1F417CE29}"/>
                </a:ext>
              </a:extLst>
            </p:cNvPr>
            <p:cNvGrpSpPr/>
            <p:nvPr/>
          </p:nvGrpSpPr>
          <p:grpSpPr>
            <a:xfrm>
              <a:off x="3591342" y="4725109"/>
              <a:ext cx="264789" cy="264790"/>
              <a:chOff x="10648674" y="2002224"/>
              <a:chExt cx="302325" cy="302325"/>
            </a:xfrm>
          </p:grpSpPr>
          <p:sp>
            <p:nvSpPr>
              <p:cNvPr id="82" name="Rectangle: Rounded Corners 81">
                <a:extLst>
                  <a:ext uri="{FF2B5EF4-FFF2-40B4-BE49-F238E27FC236}">
                    <a16:creationId xmlns:a16="http://schemas.microsoft.com/office/drawing/2014/main" id="{8B38BBCC-EA12-0981-CF0E-46977ED980AC}"/>
                  </a:ext>
                </a:extLst>
              </p:cNvPr>
              <p:cNvSpPr/>
              <p:nvPr/>
            </p:nvSpPr>
            <p:spPr bwMode="auto">
              <a:xfrm>
                <a:off x="10648674" y="2002224"/>
                <a:ext cx="302325" cy="302325"/>
              </a:xfrm>
              <a:prstGeom prst="roundRect">
                <a:avLst/>
              </a:prstGeom>
              <a:solidFill>
                <a:schemeClr val="bg1"/>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s-MX" sz="14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pic>
            <p:nvPicPr>
              <p:cNvPr id="83" name="Picture 82" descr="A blue and green symbol&#10;&#10;Description automatically generated">
                <a:extLst>
                  <a:ext uri="{FF2B5EF4-FFF2-40B4-BE49-F238E27FC236}">
                    <a16:creationId xmlns:a16="http://schemas.microsoft.com/office/drawing/2014/main" id="{5417C433-F09A-FE89-4270-29663D164E9B}"/>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699178" y="2052728"/>
                <a:ext cx="201317" cy="201317"/>
              </a:xfrm>
              <a:prstGeom prst="rect">
                <a:avLst/>
              </a:prstGeom>
            </p:spPr>
          </p:pic>
        </p:grpSp>
        <p:grpSp>
          <p:nvGrpSpPr>
            <p:cNvPr id="84" name="Group 83">
              <a:extLst>
                <a:ext uri="{FF2B5EF4-FFF2-40B4-BE49-F238E27FC236}">
                  <a16:creationId xmlns:a16="http://schemas.microsoft.com/office/drawing/2014/main" id="{6E96A462-90C9-411A-1C17-996352501F15}"/>
                </a:ext>
              </a:extLst>
            </p:cNvPr>
            <p:cNvGrpSpPr/>
            <p:nvPr/>
          </p:nvGrpSpPr>
          <p:grpSpPr>
            <a:xfrm>
              <a:off x="3262987" y="4073397"/>
              <a:ext cx="264789" cy="264790"/>
              <a:chOff x="10648674" y="2002224"/>
              <a:chExt cx="302325" cy="302325"/>
            </a:xfrm>
          </p:grpSpPr>
          <p:sp>
            <p:nvSpPr>
              <p:cNvPr id="85" name="Rectangle: Rounded Corners 84">
                <a:extLst>
                  <a:ext uri="{FF2B5EF4-FFF2-40B4-BE49-F238E27FC236}">
                    <a16:creationId xmlns:a16="http://schemas.microsoft.com/office/drawing/2014/main" id="{58D665AF-BEE8-8173-73FD-904EDD8FDABF}"/>
                  </a:ext>
                </a:extLst>
              </p:cNvPr>
              <p:cNvSpPr/>
              <p:nvPr/>
            </p:nvSpPr>
            <p:spPr bwMode="auto">
              <a:xfrm>
                <a:off x="10648674" y="2002224"/>
                <a:ext cx="302325" cy="302325"/>
              </a:xfrm>
              <a:prstGeom prst="roundRect">
                <a:avLst/>
              </a:prstGeom>
              <a:solidFill>
                <a:schemeClr val="bg1"/>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s-MX" sz="14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pic>
            <p:nvPicPr>
              <p:cNvPr id="86" name="Picture 85" descr="A blue and green symbol&#10;&#10;Description automatically generated">
                <a:extLst>
                  <a:ext uri="{FF2B5EF4-FFF2-40B4-BE49-F238E27FC236}">
                    <a16:creationId xmlns:a16="http://schemas.microsoft.com/office/drawing/2014/main" id="{73DABD36-48F2-2D50-F043-81C365FDC7A4}"/>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699178" y="2052728"/>
                <a:ext cx="201317" cy="201317"/>
              </a:xfrm>
              <a:prstGeom prst="rect">
                <a:avLst/>
              </a:prstGeom>
            </p:spPr>
          </p:pic>
        </p:grpSp>
        <p:grpSp>
          <p:nvGrpSpPr>
            <p:cNvPr id="87" name="Group 86">
              <a:extLst>
                <a:ext uri="{FF2B5EF4-FFF2-40B4-BE49-F238E27FC236}">
                  <a16:creationId xmlns:a16="http://schemas.microsoft.com/office/drawing/2014/main" id="{D3546DC5-6EC7-7597-3F93-43348AEA4C66}"/>
                </a:ext>
              </a:extLst>
            </p:cNvPr>
            <p:cNvGrpSpPr/>
            <p:nvPr/>
          </p:nvGrpSpPr>
          <p:grpSpPr>
            <a:xfrm>
              <a:off x="4231143" y="2439725"/>
              <a:ext cx="264789" cy="264790"/>
              <a:chOff x="10648674" y="2116524"/>
              <a:chExt cx="302325" cy="302325"/>
            </a:xfrm>
          </p:grpSpPr>
          <p:sp>
            <p:nvSpPr>
              <p:cNvPr id="88" name="Rectangle: Rounded Corners 87">
                <a:extLst>
                  <a:ext uri="{FF2B5EF4-FFF2-40B4-BE49-F238E27FC236}">
                    <a16:creationId xmlns:a16="http://schemas.microsoft.com/office/drawing/2014/main" id="{02F8F685-34FC-F79B-EE67-4C552A4FE078}"/>
                  </a:ext>
                </a:extLst>
              </p:cNvPr>
              <p:cNvSpPr/>
              <p:nvPr/>
            </p:nvSpPr>
            <p:spPr bwMode="auto">
              <a:xfrm>
                <a:off x="10648674" y="2116524"/>
                <a:ext cx="302325" cy="302325"/>
              </a:xfrm>
              <a:prstGeom prst="roundRect">
                <a:avLst/>
              </a:prstGeom>
              <a:solidFill>
                <a:schemeClr val="bg1"/>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s-MX" sz="14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pic>
            <p:nvPicPr>
              <p:cNvPr id="89" name="Picture 88" descr="A blue and green symbol&#10;&#10;Description automatically generated">
                <a:extLst>
                  <a:ext uri="{FF2B5EF4-FFF2-40B4-BE49-F238E27FC236}">
                    <a16:creationId xmlns:a16="http://schemas.microsoft.com/office/drawing/2014/main" id="{1261BF5C-E444-FB05-8AE8-332690167323}"/>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699178" y="2167028"/>
                <a:ext cx="201317" cy="201317"/>
              </a:xfrm>
              <a:prstGeom prst="rect">
                <a:avLst/>
              </a:prstGeom>
            </p:spPr>
          </p:pic>
        </p:grpSp>
        <p:cxnSp>
          <p:nvCxnSpPr>
            <p:cNvPr id="90" name="Straight Arrow Connector 89">
              <a:extLst>
                <a:ext uri="{FF2B5EF4-FFF2-40B4-BE49-F238E27FC236}">
                  <a16:creationId xmlns:a16="http://schemas.microsoft.com/office/drawing/2014/main" id="{DEF13264-FE0B-E25D-0463-799C74CB2835}"/>
                </a:ext>
              </a:extLst>
            </p:cNvPr>
            <p:cNvCxnSpPr>
              <a:cxnSpLocks/>
              <a:stCxn id="53" idx="0"/>
              <a:endCxn id="4" idx="2"/>
            </p:cNvCxnSpPr>
            <p:nvPr/>
          </p:nvCxnSpPr>
          <p:spPr>
            <a:xfrm flipH="1" flipV="1">
              <a:off x="3415273" y="5192558"/>
              <a:ext cx="2079" cy="749564"/>
            </a:xfrm>
            <a:prstGeom prst="straightConnector1">
              <a:avLst/>
            </a:prstGeom>
            <a:ln w="12700">
              <a:solidFill>
                <a:schemeClr val="tx1"/>
              </a:solidFill>
              <a:headEnd type="none" w="lg" len="med"/>
              <a:tailEnd type="arrow" w="lg" len="sm"/>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98984106-2766-DD00-4CBD-2E8183CF71A0}"/>
                </a:ext>
              </a:extLst>
            </p:cNvPr>
            <p:cNvCxnSpPr>
              <a:cxnSpLocks/>
            </p:cNvCxnSpPr>
            <p:nvPr/>
          </p:nvCxnSpPr>
          <p:spPr>
            <a:xfrm flipH="1">
              <a:off x="8264343" y="2441412"/>
              <a:ext cx="244505" cy="0"/>
            </a:xfrm>
            <a:prstGeom prst="straightConnector1">
              <a:avLst/>
            </a:prstGeom>
            <a:ln w="12700">
              <a:solidFill>
                <a:schemeClr val="tx1"/>
              </a:solidFill>
              <a:headEnd type="none" w="lg" len="med"/>
              <a:tailEnd type="arrow" w="lg" len="sm"/>
            </a:ln>
          </p:spPr>
          <p:style>
            <a:lnRef idx="1">
              <a:schemeClr val="accent1"/>
            </a:lnRef>
            <a:fillRef idx="0">
              <a:schemeClr val="accent1"/>
            </a:fillRef>
            <a:effectRef idx="0">
              <a:schemeClr val="accent1"/>
            </a:effectRef>
            <a:fontRef idx="minor">
              <a:schemeClr val="tx1"/>
            </a:fontRef>
          </p:style>
        </p:cxnSp>
        <p:grpSp>
          <p:nvGrpSpPr>
            <p:cNvPr id="92" name="Group 91">
              <a:extLst>
                <a:ext uri="{FF2B5EF4-FFF2-40B4-BE49-F238E27FC236}">
                  <a16:creationId xmlns:a16="http://schemas.microsoft.com/office/drawing/2014/main" id="{993644CF-9339-7085-7332-9C4D936C372D}"/>
                </a:ext>
              </a:extLst>
            </p:cNvPr>
            <p:cNvGrpSpPr/>
            <p:nvPr/>
          </p:nvGrpSpPr>
          <p:grpSpPr>
            <a:xfrm>
              <a:off x="6952636" y="2954084"/>
              <a:ext cx="264789" cy="264789"/>
              <a:chOff x="6881855" y="2954084"/>
              <a:chExt cx="264789" cy="264789"/>
            </a:xfrm>
          </p:grpSpPr>
          <p:sp>
            <p:nvSpPr>
              <p:cNvPr id="93" name="Rectangle: Rounded Corners 92">
                <a:extLst>
                  <a:ext uri="{FF2B5EF4-FFF2-40B4-BE49-F238E27FC236}">
                    <a16:creationId xmlns:a16="http://schemas.microsoft.com/office/drawing/2014/main" id="{7CBF34E3-54CE-973C-D523-374D0DB2EAF4}"/>
                  </a:ext>
                </a:extLst>
              </p:cNvPr>
              <p:cNvSpPr/>
              <p:nvPr/>
            </p:nvSpPr>
            <p:spPr bwMode="auto">
              <a:xfrm>
                <a:off x="6881855" y="2954084"/>
                <a:ext cx="264789" cy="264789"/>
              </a:xfrm>
              <a:prstGeom prst="roundRect">
                <a:avLst/>
              </a:prstGeom>
              <a:solidFill>
                <a:schemeClr val="bg1"/>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s-MX" sz="14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pic>
            <p:nvPicPr>
              <p:cNvPr id="94" name="Picture 93" descr="A blue and green symbol&#10;&#10;Description automatically generated">
                <a:extLst>
                  <a:ext uri="{FF2B5EF4-FFF2-40B4-BE49-F238E27FC236}">
                    <a16:creationId xmlns:a16="http://schemas.microsoft.com/office/drawing/2014/main" id="{7FFC55E3-7A4B-5307-B0AE-E3BA2AFB4C28}"/>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926087" y="2998318"/>
                <a:ext cx="176322" cy="176322"/>
              </a:xfrm>
              <a:prstGeom prst="rect">
                <a:avLst/>
              </a:prstGeom>
            </p:spPr>
          </p:pic>
        </p:grpSp>
        <p:sp>
          <p:nvSpPr>
            <p:cNvPr id="95" name="TextBox 94">
              <a:extLst>
                <a:ext uri="{FF2B5EF4-FFF2-40B4-BE49-F238E27FC236}">
                  <a16:creationId xmlns:a16="http://schemas.microsoft.com/office/drawing/2014/main" id="{FF426A3D-AAA1-D7F1-6873-FB357060FEFD}"/>
                </a:ext>
              </a:extLst>
            </p:cNvPr>
            <p:cNvSpPr txBox="1"/>
            <p:nvPr/>
          </p:nvSpPr>
          <p:spPr>
            <a:xfrm>
              <a:off x="6634075" y="4396168"/>
              <a:ext cx="904819" cy="540020"/>
            </a:xfrm>
            <a:prstGeom prst="rect">
              <a:avLst/>
            </a:prstGeom>
            <a:noFill/>
          </p:spPr>
          <p:txBody>
            <a:bodyPr wrap="square" lIns="0" rIns="0">
              <a:spAutoFit/>
            </a:bodyPr>
            <a:lstStyle/>
            <a:p>
              <a:pPr marL="0" marR="0" lvl="0" indent="0" algn="ctr" defTabSz="932472" rtl="0" eaLnBrk="1" fontAlgn="base" latinLnBrk="0" hangingPunct="1">
                <a:lnSpc>
                  <a:spcPts val="1200"/>
                </a:lnSpc>
                <a:spcBef>
                  <a:spcPct val="0"/>
                </a:spcBef>
                <a:spcAft>
                  <a:spcPts val="10"/>
                </a:spcAft>
                <a:buClrTx/>
                <a:buSzTx/>
                <a:buFontTx/>
                <a:buNone/>
                <a:tabLst/>
                <a:defRPr/>
              </a:pPr>
              <a:r>
                <a:rPr kumimoji="0" lang="es-MX" sz="9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rPr>
                <a:t>Azure Container Registry (optional)</a:t>
              </a:r>
            </a:p>
          </p:txBody>
        </p:sp>
        <p:cxnSp>
          <p:nvCxnSpPr>
            <p:cNvPr id="96" name="Straight Connector 95">
              <a:extLst>
                <a:ext uri="{FF2B5EF4-FFF2-40B4-BE49-F238E27FC236}">
                  <a16:creationId xmlns:a16="http://schemas.microsoft.com/office/drawing/2014/main" id="{CFA8C2C5-7500-4CCF-7734-0E540871E2BC}"/>
                </a:ext>
              </a:extLst>
            </p:cNvPr>
            <p:cNvCxnSpPr>
              <a:cxnSpLocks/>
            </p:cNvCxnSpPr>
            <p:nvPr/>
          </p:nvCxnSpPr>
          <p:spPr>
            <a:xfrm>
              <a:off x="5215795" y="5069490"/>
              <a:ext cx="0" cy="128479"/>
            </a:xfrm>
            <a:prstGeom prst="line">
              <a:avLst/>
            </a:prstGeom>
            <a:ln w="127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D92C5F8E-C78D-6DB2-B9D7-10FA4557623B}"/>
                </a:ext>
              </a:extLst>
            </p:cNvPr>
            <p:cNvCxnSpPr>
              <a:cxnSpLocks/>
            </p:cNvCxnSpPr>
            <p:nvPr/>
          </p:nvCxnSpPr>
          <p:spPr>
            <a:xfrm>
              <a:off x="7084225" y="5075842"/>
              <a:ext cx="0" cy="115448"/>
            </a:xfrm>
            <a:prstGeom prst="line">
              <a:avLst/>
            </a:prstGeom>
            <a:ln w="127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E6308D73-2D8A-2959-03BE-656BF5E44A9D}"/>
                </a:ext>
              </a:extLst>
            </p:cNvPr>
            <p:cNvCxnSpPr>
              <a:cxnSpLocks/>
            </p:cNvCxnSpPr>
            <p:nvPr/>
          </p:nvCxnSpPr>
          <p:spPr>
            <a:xfrm flipH="1">
              <a:off x="5215795" y="5075842"/>
              <a:ext cx="2643884" cy="0"/>
            </a:xfrm>
            <a:prstGeom prst="line">
              <a:avLst/>
            </a:prstGeom>
            <a:ln w="127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0DA7EC48-F206-1020-89D2-57961CABC3B8}"/>
                </a:ext>
              </a:extLst>
            </p:cNvPr>
            <p:cNvCxnSpPr>
              <a:cxnSpLocks/>
            </p:cNvCxnSpPr>
            <p:nvPr/>
          </p:nvCxnSpPr>
          <p:spPr>
            <a:xfrm flipV="1">
              <a:off x="7859679" y="3367822"/>
              <a:ext cx="0" cy="1714372"/>
            </a:xfrm>
            <a:prstGeom prst="straightConnector1">
              <a:avLst/>
            </a:prstGeom>
            <a:ln w="12700">
              <a:solidFill>
                <a:schemeClr val="tx1"/>
              </a:solidFill>
              <a:headEnd type="none" w="lg" len="med"/>
              <a:tailEnd type="arrow" w="lg" len="sm"/>
            </a:ln>
          </p:spPr>
          <p:style>
            <a:lnRef idx="1">
              <a:schemeClr val="accent1"/>
            </a:lnRef>
            <a:fillRef idx="0">
              <a:schemeClr val="accent1"/>
            </a:fillRef>
            <a:effectRef idx="0">
              <a:schemeClr val="accent1"/>
            </a:effectRef>
            <a:fontRef idx="minor">
              <a:schemeClr val="tx1"/>
            </a:fontRef>
          </p:style>
        </p:cxnSp>
        <p:grpSp>
          <p:nvGrpSpPr>
            <p:cNvPr id="100" name="Group 99">
              <a:extLst>
                <a:ext uri="{FF2B5EF4-FFF2-40B4-BE49-F238E27FC236}">
                  <a16:creationId xmlns:a16="http://schemas.microsoft.com/office/drawing/2014/main" id="{07D9DD92-133A-379F-2E54-400C02AC7A3B}"/>
                </a:ext>
              </a:extLst>
            </p:cNvPr>
            <p:cNvGrpSpPr/>
            <p:nvPr/>
          </p:nvGrpSpPr>
          <p:grpSpPr>
            <a:xfrm>
              <a:off x="2675973" y="3966402"/>
              <a:ext cx="264789" cy="264790"/>
              <a:chOff x="10034086" y="1776969"/>
              <a:chExt cx="302325" cy="302325"/>
            </a:xfrm>
          </p:grpSpPr>
          <p:sp>
            <p:nvSpPr>
              <p:cNvPr id="101" name="Rectangle: Rounded Corners 100">
                <a:extLst>
                  <a:ext uri="{FF2B5EF4-FFF2-40B4-BE49-F238E27FC236}">
                    <a16:creationId xmlns:a16="http://schemas.microsoft.com/office/drawing/2014/main" id="{53D730CC-E695-E3F8-D0C7-68D93332937F}"/>
                  </a:ext>
                </a:extLst>
              </p:cNvPr>
              <p:cNvSpPr/>
              <p:nvPr/>
            </p:nvSpPr>
            <p:spPr bwMode="auto">
              <a:xfrm>
                <a:off x="10034086" y="1776969"/>
                <a:ext cx="302325" cy="302325"/>
              </a:xfrm>
              <a:prstGeom prst="roundRect">
                <a:avLst/>
              </a:prstGeom>
              <a:solidFill>
                <a:schemeClr val="bg1"/>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s-MX" sz="14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pic>
            <p:nvPicPr>
              <p:cNvPr id="102" name="Graphic 191">
                <a:extLst>
                  <a:ext uri="{FF2B5EF4-FFF2-40B4-BE49-F238E27FC236}">
                    <a16:creationId xmlns:a16="http://schemas.microsoft.com/office/drawing/2014/main" id="{F4F2AB23-A05D-70D1-F3F8-C063ECF84E4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072116" y="1815000"/>
                <a:ext cx="226261" cy="226261"/>
              </a:xfrm>
              <a:prstGeom prst="rect">
                <a:avLst/>
              </a:prstGeom>
            </p:spPr>
          </p:pic>
        </p:grpSp>
        <p:pic>
          <p:nvPicPr>
            <p:cNvPr id="103" name="Picture 107" descr="A cloud computing logo with two grey buildings&#10;&#10;Description automatically generated">
              <a:extLst>
                <a:ext uri="{FF2B5EF4-FFF2-40B4-BE49-F238E27FC236}">
                  <a16:creationId xmlns:a16="http://schemas.microsoft.com/office/drawing/2014/main" id="{B53B5E0E-4AD1-3D5C-C14D-C94D4680DAAA}"/>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792971" y="4046454"/>
              <a:ext cx="596990" cy="313088"/>
            </a:xfrm>
            <a:prstGeom prst="rect">
              <a:avLst/>
            </a:prstGeom>
          </p:spPr>
        </p:pic>
        <p:sp>
          <p:nvSpPr>
            <p:cNvPr id="104" name="Rectangle: Rounded Corners 103">
              <a:extLst>
                <a:ext uri="{FF2B5EF4-FFF2-40B4-BE49-F238E27FC236}">
                  <a16:creationId xmlns:a16="http://schemas.microsoft.com/office/drawing/2014/main" id="{5C4A4EC4-1B51-E7E8-8F82-388F0102F55F}"/>
                </a:ext>
              </a:extLst>
            </p:cNvPr>
            <p:cNvSpPr/>
            <p:nvPr/>
          </p:nvSpPr>
          <p:spPr bwMode="auto">
            <a:xfrm>
              <a:off x="5747104" y="5201198"/>
              <a:ext cx="721067" cy="817767"/>
            </a:xfrm>
            <a:prstGeom prst="roundRect">
              <a:avLst>
                <a:gd name="adj" fmla="val 4644"/>
              </a:avLst>
            </a:prstGeom>
            <a:solidFill>
              <a:schemeClr val="bg1">
                <a:alpha val="80000"/>
              </a:schemeClr>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s-MX" sz="14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sp>
          <p:nvSpPr>
            <p:cNvPr id="105" name="TextBox 104">
              <a:extLst>
                <a:ext uri="{FF2B5EF4-FFF2-40B4-BE49-F238E27FC236}">
                  <a16:creationId xmlns:a16="http://schemas.microsoft.com/office/drawing/2014/main" id="{D9B9CC04-FF98-A0E5-30BF-C91EB907F25D}"/>
                </a:ext>
              </a:extLst>
            </p:cNvPr>
            <p:cNvSpPr txBox="1"/>
            <p:nvPr/>
          </p:nvSpPr>
          <p:spPr>
            <a:xfrm>
              <a:off x="5778407" y="5596327"/>
              <a:ext cx="660694" cy="369332"/>
            </a:xfrm>
            <a:prstGeom prst="rect">
              <a:avLst/>
            </a:prstGeom>
            <a:noFill/>
          </p:spPr>
          <p:txBody>
            <a:bodyPr wrap="square" lIns="0" rIns="0">
              <a:spAutoFit/>
            </a:bodyPr>
            <a:lstStyle/>
            <a:p>
              <a:pPr marL="0" marR="0" lvl="0" indent="0" algn="ctr" defTabSz="932472" rtl="0" eaLnBrk="1" fontAlgn="base" latinLnBrk="0" hangingPunct="1">
                <a:lnSpc>
                  <a:spcPct val="100000"/>
                </a:lnSpc>
                <a:spcBef>
                  <a:spcPct val="0"/>
                </a:spcBef>
                <a:spcAft>
                  <a:spcPts val="10"/>
                </a:spcAft>
                <a:buClrTx/>
                <a:buSzTx/>
                <a:buFontTx/>
                <a:buNone/>
                <a:tabLst/>
                <a:defRPr/>
              </a:pPr>
              <a:r>
                <a:rPr kumimoji="0" lang="es-MX" sz="9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rPr>
                <a:t>Azure </a:t>
              </a:r>
            </a:p>
            <a:p>
              <a:pPr marL="0" marR="0" lvl="0" indent="0" algn="ctr" defTabSz="932472" rtl="0" eaLnBrk="1" fontAlgn="base" latinLnBrk="0" hangingPunct="1">
                <a:lnSpc>
                  <a:spcPct val="100000"/>
                </a:lnSpc>
                <a:spcBef>
                  <a:spcPct val="0"/>
                </a:spcBef>
                <a:spcAft>
                  <a:spcPts val="10"/>
                </a:spcAft>
                <a:buClrTx/>
                <a:buSzTx/>
                <a:buFontTx/>
                <a:buNone/>
                <a:tabLst/>
                <a:defRPr/>
              </a:pPr>
              <a:r>
                <a:rPr kumimoji="0" lang="es-MX" sz="900" b="0" i="0" u="none" strike="noStrike" kern="1200" cap="none" spc="0" normalizeH="0" baseline="0" noProof="0" err="1">
                  <a:ln>
                    <a:noFill/>
                  </a:ln>
                  <a:solidFill>
                    <a:srgbClr val="000000">
                      <a:lumMod val="95000"/>
                      <a:lumOff val="5000"/>
                    </a:srgbClr>
                  </a:solidFill>
                  <a:effectLst/>
                  <a:uLnTx/>
                  <a:uFillTx/>
                  <a:latin typeface="Segoe Sans Text"/>
                  <a:ea typeface="Segoe UI" pitchFamily="34" charset="0"/>
                  <a:cs typeface="Segoe Sans Text" pitchFamily="2" charset="0"/>
                </a:rPr>
                <a:t>OpenAI</a:t>
              </a:r>
              <a:endParaRPr kumimoji="0" lang="es-MX" sz="900" b="0" i="0" u="none" strike="noStrike" kern="1200" cap="none" spc="0" normalizeH="0" baseline="0" noProof="0">
                <a:ln>
                  <a:noFill/>
                </a:ln>
                <a:solidFill>
                  <a:srgbClr val="000000">
                    <a:lumMod val="95000"/>
                    <a:lumOff val="5000"/>
                  </a:srgbClr>
                </a:solidFill>
                <a:effectLst/>
                <a:uLnTx/>
                <a:uFillTx/>
                <a:latin typeface="Segoe Sans Text"/>
                <a:ea typeface="Segoe UI" pitchFamily="34" charset="0"/>
                <a:cs typeface="Segoe Sans Text" pitchFamily="2" charset="0"/>
              </a:endParaRPr>
            </a:p>
          </p:txBody>
        </p:sp>
        <p:pic>
          <p:nvPicPr>
            <p:cNvPr id="106" name="Graphic 86">
              <a:extLst>
                <a:ext uri="{FF2B5EF4-FFF2-40B4-BE49-F238E27FC236}">
                  <a16:creationId xmlns:a16="http://schemas.microsoft.com/office/drawing/2014/main" id="{E0C5C7D5-734C-44C2-D0D4-5C0461928184}"/>
                </a:ext>
                <a:ext uri="{C183D7F6-B498-43B3-948B-1728B52AA6E4}">
                  <adec:decorative xmlns:adec="http://schemas.microsoft.com/office/drawing/2017/decorative" val="1"/>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5037915" y="5268023"/>
              <a:ext cx="313088" cy="313088"/>
            </a:xfrm>
            <a:prstGeom prst="rect">
              <a:avLst/>
            </a:prstGeom>
          </p:spPr>
        </p:pic>
        <p:pic>
          <p:nvPicPr>
            <p:cNvPr id="107" name="Open AI Service Icon.png">
              <a:extLst>
                <a:ext uri="{FF2B5EF4-FFF2-40B4-BE49-F238E27FC236}">
                  <a16:creationId xmlns:a16="http://schemas.microsoft.com/office/drawing/2014/main" id="{CC1257E7-C50E-372F-E677-380AC48DE1C7}"/>
                </a:ext>
                <a:ext uri="{C183D7F6-B498-43B3-948B-1728B52AA6E4}">
                  <adec:decorative xmlns:adec="http://schemas.microsoft.com/office/drawing/2017/decorative" val="1"/>
                </a:ext>
              </a:extLst>
            </p:cNvPr>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a:xfrm>
              <a:off x="5943331" y="5246080"/>
              <a:ext cx="331037" cy="331038"/>
            </a:xfrm>
            <a:prstGeom prst="rect">
              <a:avLst/>
            </a:prstGeom>
            <a:ln w="12700">
              <a:miter lim="400000"/>
            </a:ln>
          </p:spPr>
        </p:pic>
        <p:cxnSp>
          <p:nvCxnSpPr>
            <p:cNvPr id="108" name="Straight Connector 107">
              <a:extLst>
                <a:ext uri="{FF2B5EF4-FFF2-40B4-BE49-F238E27FC236}">
                  <a16:creationId xmlns:a16="http://schemas.microsoft.com/office/drawing/2014/main" id="{C156F96F-5582-B17C-AF36-6A1EDE27977C}"/>
                </a:ext>
              </a:extLst>
            </p:cNvPr>
            <p:cNvCxnSpPr>
              <a:cxnSpLocks/>
            </p:cNvCxnSpPr>
            <p:nvPr/>
          </p:nvCxnSpPr>
          <p:spPr>
            <a:xfrm>
              <a:off x="6107637" y="5077430"/>
              <a:ext cx="0" cy="115448"/>
            </a:xfrm>
            <a:prstGeom prst="line">
              <a:avLst/>
            </a:prstGeom>
            <a:ln w="127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109" name="Group 108">
              <a:extLst>
                <a:ext uri="{FF2B5EF4-FFF2-40B4-BE49-F238E27FC236}">
                  <a16:creationId xmlns:a16="http://schemas.microsoft.com/office/drawing/2014/main" id="{B38F8064-96D9-43A9-6DC6-9E5FEAE0D52C}"/>
                </a:ext>
              </a:extLst>
            </p:cNvPr>
            <p:cNvGrpSpPr/>
            <p:nvPr/>
          </p:nvGrpSpPr>
          <p:grpSpPr>
            <a:xfrm>
              <a:off x="5394079" y="3901795"/>
              <a:ext cx="249057" cy="249057"/>
              <a:chOff x="8950696" y="4203405"/>
              <a:chExt cx="249057" cy="249057"/>
            </a:xfrm>
          </p:grpSpPr>
          <p:sp>
            <p:nvSpPr>
              <p:cNvPr id="110" name="Oval 109">
                <a:extLst>
                  <a:ext uri="{FF2B5EF4-FFF2-40B4-BE49-F238E27FC236}">
                    <a16:creationId xmlns:a16="http://schemas.microsoft.com/office/drawing/2014/main" id="{77AB28AC-CEF1-43D5-9E4E-EF2CA8AD4A54}"/>
                  </a:ext>
                </a:extLst>
              </p:cNvPr>
              <p:cNvSpPr/>
              <p:nvPr/>
            </p:nvSpPr>
            <p:spPr bwMode="auto">
              <a:xfrm>
                <a:off x="8959849" y="4210716"/>
                <a:ext cx="232692" cy="232692"/>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1" name="Graphic 137" descr="Key with solid fill">
                <a:extLst>
                  <a:ext uri="{FF2B5EF4-FFF2-40B4-BE49-F238E27FC236}">
                    <a16:creationId xmlns:a16="http://schemas.microsoft.com/office/drawing/2014/main" id="{4658C7E9-FE73-3911-519D-6F511BBB97E9}"/>
                  </a:ext>
                </a:extLst>
              </p:cNvPr>
              <p:cNvSpPr/>
              <p:nvPr/>
            </p:nvSpPr>
            <p:spPr>
              <a:xfrm rot="8100000">
                <a:off x="8977958" y="4282052"/>
                <a:ext cx="189684" cy="90531"/>
              </a:xfrm>
              <a:custGeom>
                <a:avLst/>
                <a:gdLst>
                  <a:gd name="connsiteX0" fmla="*/ 576263 w 838200"/>
                  <a:gd name="connsiteY0" fmla="*/ 233363 h 400050"/>
                  <a:gd name="connsiteX1" fmla="*/ 638175 w 838200"/>
                  <a:gd name="connsiteY1" fmla="*/ 295275 h 400050"/>
                  <a:gd name="connsiteX2" fmla="*/ 700088 w 838200"/>
                  <a:gd name="connsiteY2" fmla="*/ 233363 h 400050"/>
                  <a:gd name="connsiteX3" fmla="*/ 762000 w 838200"/>
                  <a:gd name="connsiteY3" fmla="*/ 295275 h 400050"/>
                  <a:gd name="connsiteX4" fmla="*/ 838200 w 838200"/>
                  <a:gd name="connsiteY4" fmla="*/ 200025 h 400050"/>
                  <a:gd name="connsiteX5" fmla="*/ 762000 w 838200"/>
                  <a:gd name="connsiteY5" fmla="*/ 104775 h 400050"/>
                  <a:gd name="connsiteX6" fmla="*/ 376238 w 838200"/>
                  <a:gd name="connsiteY6" fmla="*/ 104775 h 400050"/>
                  <a:gd name="connsiteX7" fmla="*/ 200025 w 838200"/>
                  <a:gd name="connsiteY7" fmla="*/ 0 h 400050"/>
                  <a:gd name="connsiteX8" fmla="*/ 0 w 838200"/>
                  <a:gd name="connsiteY8" fmla="*/ 200025 h 400050"/>
                  <a:gd name="connsiteX9" fmla="*/ 200025 w 838200"/>
                  <a:gd name="connsiteY9" fmla="*/ 400050 h 400050"/>
                  <a:gd name="connsiteX10" fmla="*/ 376238 w 838200"/>
                  <a:gd name="connsiteY10" fmla="*/ 295275 h 400050"/>
                  <a:gd name="connsiteX11" fmla="*/ 438150 w 838200"/>
                  <a:gd name="connsiteY11" fmla="*/ 295275 h 400050"/>
                  <a:gd name="connsiteX12" fmla="*/ 476250 w 838200"/>
                  <a:gd name="connsiteY12" fmla="*/ 257175 h 400050"/>
                  <a:gd name="connsiteX13" fmla="*/ 514350 w 838200"/>
                  <a:gd name="connsiteY13" fmla="*/ 295275 h 400050"/>
                  <a:gd name="connsiteX14" fmla="*/ 576263 w 838200"/>
                  <a:gd name="connsiteY14" fmla="*/ 233363 h 400050"/>
                  <a:gd name="connsiteX15" fmla="*/ 114300 w 838200"/>
                  <a:gd name="connsiteY15" fmla="*/ 257175 h 400050"/>
                  <a:gd name="connsiteX16" fmla="*/ 57150 w 838200"/>
                  <a:gd name="connsiteY16" fmla="*/ 200025 h 400050"/>
                  <a:gd name="connsiteX17" fmla="*/ 114300 w 838200"/>
                  <a:gd name="connsiteY17" fmla="*/ 142875 h 400050"/>
                  <a:gd name="connsiteX18" fmla="*/ 171450 w 838200"/>
                  <a:gd name="connsiteY18" fmla="*/ 200025 h 400050"/>
                  <a:gd name="connsiteX19" fmla="*/ 114300 w 838200"/>
                  <a:gd name="connsiteY19" fmla="*/ 257175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8200" h="400050">
                    <a:moveTo>
                      <a:pt x="576263" y="233363"/>
                    </a:moveTo>
                    <a:lnTo>
                      <a:pt x="638175" y="295275"/>
                    </a:lnTo>
                    <a:lnTo>
                      <a:pt x="700088" y="233363"/>
                    </a:lnTo>
                    <a:lnTo>
                      <a:pt x="762000" y="295275"/>
                    </a:lnTo>
                    <a:lnTo>
                      <a:pt x="838200" y="200025"/>
                    </a:lnTo>
                    <a:lnTo>
                      <a:pt x="762000" y="104775"/>
                    </a:lnTo>
                    <a:lnTo>
                      <a:pt x="376238" y="104775"/>
                    </a:lnTo>
                    <a:cubicBezTo>
                      <a:pt x="341948" y="41910"/>
                      <a:pt x="276225" y="0"/>
                      <a:pt x="200025" y="0"/>
                    </a:cubicBezTo>
                    <a:cubicBezTo>
                      <a:pt x="89535" y="0"/>
                      <a:pt x="0" y="89535"/>
                      <a:pt x="0" y="200025"/>
                    </a:cubicBezTo>
                    <a:cubicBezTo>
                      <a:pt x="0" y="310515"/>
                      <a:pt x="89535" y="400050"/>
                      <a:pt x="200025" y="400050"/>
                    </a:cubicBezTo>
                    <a:cubicBezTo>
                      <a:pt x="276225" y="400050"/>
                      <a:pt x="341948" y="358140"/>
                      <a:pt x="376238" y="295275"/>
                    </a:cubicBezTo>
                    <a:lnTo>
                      <a:pt x="438150" y="295275"/>
                    </a:lnTo>
                    <a:lnTo>
                      <a:pt x="476250" y="257175"/>
                    </a:lnTo>
                    <a:lnTo>
                      <a:pt x="514350" y="295275"/>
                    </a:lnTo>
                    <a:lnTo>
                      <a:pt x="576263" y="233363"/>
                    </a:lnTo>
                    <a:close/>
                    <a:moveTo>
                      <a:pt x="114300" y="257175"/>
                    </a:moveTo>
                    <a:cubicBezTo>
                      <a:pt x="82868" y="257175"/>
                      <a:pt x="57150" y="231458"/>
                      <a:pt x="57150" y="200025"/>
                    </a:cubicBezTo>
                    <a:cubicBezTo>
                      <a:pt x="57150" y="168593"/>
                      <a:pt x="82868" y="142875"/>
                      <a:pt x="114300" y="142875"/>
                    </a:cubicBezTo>
                    <a:cubicBezTo>
                      <a:pt x="145733" y="142875"/>
                      <a:pt x="171450" y="168593"/>
                      <a:pt x="171450" y="200025"/>
                    </a:cubicBezTo>
                    <a:cubicBezTo>
                      <a:pt x="171450" y="231458"/>
                      <a:pt x="145733" y="257175"/>
                      <a:pt x="114300" y="257175"/>
                    </a:cubicBezTo>
                    <a:close/>
                  </a:path>
                </a:pathLst>
              </a:custGeom>
              <a:solidFill>
                <a:srgbClr val="000000"/>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12" name="Graphic 139" descr="No sign outline">
                <a:extLst>
                  <a:ext uri="{FF2B5EF4-FFF2-40B4-BE49-F238E27FC236}">
                    <a16:creationId xmlns:a16="http://schemas.microsoft.com/office/drawing/2014/main" id="{404EF8BF-C272-1B74-AA75-AC51D19B55BD}"/>
                  </a:ext>
                </a:extLst>
              </p:cNvPr>
              <p:cNvSpPr/>
              <p:nvPr/>
            </p:nvSpPr>
            <p:spPr>
              <a:xfrm>
                <a:off x="8950696" y="4203405"/>
                <a:ext cx="249057" cy="249057"/>
              </a:xfrm>
              <a:custGeom>
                <a:avLst/>
                <a:gdLst>
                  <a:gd name="connsiteX0" fmla="*/ 362160 w 724109"/>
                  <a:gd name="connsiteY0" fmla="*/ 0 h 724109"/>
                  <a:gd name="connsiteX1" fmla="*/ 0 w 724109"/>
                  <a:gd name="connsiteY1" fmla="*/ 361950 h 724109"/>
                  <a:gd name="connsiteX2" fmla="*/ 361950 w 724109"/>
                  <a:gd name="connsiteY2" fmla="*/ 724110 h 724109"/>
                  <a:gd name="connsiteX3" fmla="*/ 724110 w 724109"/>
                  <a:gd name="connsiteY3" fmla="*/ 362160 h 724109"/>
                  <a:gd name="connsiteX4" fmla="*/ 724110 w 724109"/>
                  <a:gd name="connsiteY4" fmla="*/ 362055 h 724109"/>
                  <a:gd name="connsiteX5" fmla="*/ 362455 w 724109"/>
                  <a:gd name="connsiteY5" fmla="*/ 0 h 724109"/>
                  <a:gd name="connsiteX6" fmla="*/ 362160 w 724109"/>
                  <a:gd name="connsiteY6" fmla="*/ 0 h 724109"/>
                  <a:gd name="connsiteX7" fmla="*/ 362160 w 724109"/>
                  <a:gd name="connsiteY7" fmla="*/ 705050 h 724109"/>
                  <a:gd name="connsiteX8" fmla="*/ 19221 w 724109"/>
                  <a:gd name="connsiteY8" fmla="*/ 362493 h 724109"/>
                  <a:gd name="connsiteX9" fmla="*/ 113233 w 724109"/>
                  <a:gd name="connsiteY9" fmla="*/ 126492 h 724109"/>
                  <a:gd name="connsiteX10" fmla="*/ 597703 w 724109"/>
                  <a:gd name="connsiteY10" fmla="*/ 610962 h 724109"/>
                  <a:gd name="connsiteX11" fmla="*/ 362160 w 724109"/>
                  <a:gd name="connsiteY11" fmla="*/ 705050 h 724109"/>
                  <a:gd name="connsiteX12" fmla="*/ 611172 w 724109"/>
                  <a:gd name="connsiteY12" fmla="*/ 597494 h 724109"/>
                  <a:gd name="connsiteX13" fmla="*/ 126702 w 724109"/>
                  <a:gd name="connsiteY13" fmla="*/ 113024 h 724109"/>
                  <a:gd name="connsiteX14" fmla="*/ 611172 w 724109"/>
                  <a:gd name="connsiteY14" fmla="*/ 126263 h 724109"/>
                  <a:gd name="connsiteX15" fmla="*/ 611172 w 724109"/>
                  <a:gd name="connsiteY15" fmla="*/ 597494 h 72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4109" h="724109">
                    <a:moveTo>
                      <a:pt x="362160" y="0"/>
                    </a:moveTo>
                    <a:cubicBezTo>
                      <a:pt x="162202" y="-58"/>
                      <a:pt x="58" y="161993"/>
                      <a:pt x="0" y="361950"/>
                    </a:cubicBezTo>
                    <a:cubicBezTo>
                      <a:pt x="-58" y="561907"/>
                      <a:pt x="161993" y="724052"/>
                      <a:pt x="361950" y="724110"/>
                    </a:cubicBezTo>
                    <a:cubicBezTo>
                      <a:pt x="561907" y="724168"/>
                      <a:pt x="724051" y="562117"/>
                      <a:pt x="724110" y="362160"/>
                    </a:cubicBezTo>
                    <a:cubicBezTo>
                      <a:pt x="724110" y="362124"/>
                      <a:pt x="724110" y="362090"/>
                      <a:pt x="724110" y="362055"/>
                    </a:cubicBezTo>
                    <a:cubicBezTo>
                      <a:pt x="724220" y="162208"/>
                      <a:pt x="562302" y="111"/>
                      <a:pt x="362455" y="0"/>
                    </a:cubicBezTo>
                    <a:cubicBezTo>
                      <a:pt x="362357" y="0"/>
                      <a:pt x="362258" y="0"/>
                      <a:pt x="362160" y="0"/>
                    </a:cubicBezTo>
                    <a:close/>
                    <a:moveTo>
                      <a:pt x="362160" y="705050"/>
                    </a:moveTo>
                    <a:cubicBezTo>
                      <a:pt x="172865" y="705156"/>
                      <a:pt x="19326" y="551788"/>
                      <a:pt x="19221" y="362493"/>
                    </a:cubicBezTo>
                    <a:cubicBezTo>
                      <a:pt x="19172" y="274689"/>
                      <a:pt x="52824" y="190213"/>
                      <a:pt x="113233" y="126492"/>
                    </a:cubicBezTo>
                    <a:lnTo>
                      <a:pt x="597703" y="610962"/>
                    </a:lnTo>
                    <a:cubicBezTo>
                      <a:pt x="534178" y="671399"/>
                      <a:pt x="449841" y="705088"/>
                      <a:pt x="362160" y="705050"/>
                    </a:cubicBezTo>
                    <a:close/>
                    <a:moveTo>
                      <a:pt x="611172" y="597494"/>
                    </a:moveTo>
                    <a:lnTo>
                      <a:pt x="126702" y="113024"/>
                    </a:lnTo>
                    <a:cubicBezTo>
                      <a:pt x="264141" y="-17103"/>
                      <a:pt x="481045" y="-11175"/>
                      <a:pt x="611172" y="126263"/>
                    </a:cubicBezTo>
                    <a:cubicBezTo>
                      <a:pt x="736299" y="258421"/>
                      <a:pt x="736299" y="465336"/>
                      <a:pt x="611172" y="597494"/>
                    </a:cubicBezTo>
                    <a:close/>
                  </a:path>
                </a:pathLst>
              </a:custGeom>
              <a:solidFill>
                <a:srgbClr val="C00000"/>
              </a:solidFill>
              <a:ln w="19050" cap="flat">
                <a:solidFill>
                  <a:srgbClr val="C00000"/>
                </a:soli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13" name="Group 112">
              <a:extLst>
                <a:ext uri="{FF2B5EF4-FFF2-40B4-BE49-F238E27FC236}">
                  <a16:creationId xmlns:a16="http://schemas.microsoft.com/office/drawing/2014/main" id="{8475646C-241D-B910-4FB6-AD3AF853BD33}"/>
                </a:ext>
              </a:extLst>
            </p:cNvPr>
            <p:cNvGrpSpPr/>
            <p:nvPr/>
          </p:nvGrpSpPr>
          <p:grpSpPr>
            <a:xfrm>
              <a:off x="5418653" y="5134415"/>
              <a:ext cx="249057" cy="249057"/>
              <a:chOff x="8950696" y="4203405"/>
              <a:chExt cx="249057" cy="249057"/>
            </a:xfrm>
          </p:grpSpPr>
          <p:sp>
            <p:nvSpPr>
              <p:cNvPr id="114" name="Oval 113">
                <a:extLst>
                  <a:ext uri="{FF2B5EF4-FFF2-40B4-BE49-F238E27FC236}">
                    <a16:creationId xmlns:a16="http://schemas.microsoft.com/office/drawing/2014/main" id="{7366195E-F025-4484-D9C7-01B6A289A4B2}"/>
                  </a:ext>
                </a:extLst>
              </p:cNvPr>
              <p:cNvSpPr/>
              <p:nvPr/>
            </p:nvSpPr>
            <p:spPr bwMode="auto">
              <a:xfrm>
                <a:off x="8959849" y="4210716"/>
                <a:ext cx="232692" cy="232692"/>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5" name="Graphic 137" descr="Key with solid fill">
                <a:extLst>
                  <a:ext uri="{FF2B5EF4-FFF2-40B4-BE49-F238E27FC236}">
                    <a16:creationId xmlns:a16="http://schemas.microsoft.com/office/drawing/2014/main" id="{6B116721-6069-C4DB-7ED5-ED6A3841FC54}"/>
                  </a:ext>
                </a:extLst>
              </p:cNvPr>
              <p:cNvSpPr/>
              <p:nvPr/>
            </p:nvSpPr>
            <p:spPr>
              <a:xfrm rot="8100000">
                <a:off x="8977958" y="4282052"/>
                <a:ext cx="189684" cy="90531"/>
              </a:xfrm>
              <a:custGeom>
                <a:avLst/>
                <a:gdLst>
                  <a:gd name="connsiteX0" fmla="*/ 576263 w 838200"/>
                  <a:gd name="connsiteY0" fmla="*/ 233363 h 400050"/>
                  <a:gd name="connsiteX1" fmla="*/ 638175 w 838200"/>
                  <a:gd name="connsiteY1" fmla="*/ 295275 h 400050"/>
                  <a:gd name="connsiteX2" fmla="*/ 700088 w 838200"/>
                  <a:gd name="connsiteY2" fmla="*/ 233363 h 400050"/>
                  <a:gd name="connsiteX3" fmla="*/ 762000 w 838200"/>
                  <a:gd name="connsiteY3" fmla="*/ 295275 h 400050"/>
                  <a:gd name="connsiteX4" fmla="*/ 838200 w 838200"/>
                  <a:gd name="connsiteY4" fmla="*/ 200025 h 400050"/>
                  <a:gd name="connsiteX5" fmla="*/ 762000 w 838200"/>
                  <a:gd name="connsiteY5" fmla="*/ 104775 h 400050"/>
                  <a:gd name="connsiteX6" fmla="*/ 376238 w 838200"/>
                  <a:gd name="connsiteY6" fmla="*/ 104775 h 400050"/>
                  <a:gd name="connsiteX7" fmla="*/ 200025 w 838200"/>
                  <a:gd name="connsiteY7" fmla="*/ 0 h 400050"/>
                  <a:gd name="connsiteX8" fmla="*/ 0 w 838200"/>
                  <a:gd name="connsiteY8" fmla="*/ 200025 h 400050"/>
                  <a:gd name="connsiteX9" fmla="*/ 200025 w 838200"/>
                  <a:gd name="connsiteY9" fmla="*/ 400050 h 400050"/>
                  <a:gd name="connsiteX10" fmla="*/ 376238 w 838200"/>
                  <a:gd name="connsiteY10" fmla="*/ 295275 h 400050"/>
                  <a:gd name="connsiteX11" fmla="*/ 438150 w 838200"/>
                  <a:gd name="connsiteY11" fmla="*/ 295275 h 400050"/>
                  <a:gd name="connsiteX12" fmla="*/ 476250 w 838200"/>
                  <a:gd name="connsiteY12" fmla="*/ 257175 h 400050"/>
                  <a:gd name="connsiteX13" fmla="*/ 514350 w 838200"/>
                  <a:gd name="connsiteY13" fmla="*/ 295275 h 400050"/>
                  <a:gd name="connsiteX14" fmla="*/ 576263 w 838200"/>
                  <a:gd name="connsiteY14" fmla="*/ 233363 h 400050"/>
                  <a:gd name="connsiteX15" fmla="*/ 114300 w 838200"/>
                  <a:gd name="connsiteY15" fmla="*/ 257175 h 400050"/>
                  <a:gd name="connsiteX16" fmla="*/ 57150 w 838200"/>
                  <a:gd name="connsiteY16" fmla="*/ 200025 h 400050"/>
                  <a:gd name="connsiteX17" fmla="*/ 114300 w 838200"/>
                  <a:gd name="connsiteY17" fmla="*/ 142875 h 400050"/>
                  <a:gd name="connsiteX18" fmla="*/ 171450 w 838200"/>
                  <a:gd name="connsiteY18" fmla="*/ 200025 h 400050"/>
                  <a:gd name="connsiteX19" fmla="*/ 114300 w 838200"/>
                  <a:gd name="connsiteY19" fmla="*/ 257175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8200" h="400050">
                    <a:moveTo>
                      <a:pt x="576263" y="233363"/>
                    </a:moveTo>
                    <a:lnTo>
                      <a:pt x="638175" y="295275"/>
                    </a:lnTo>
                    <a:lnTo>
                      <a:pt x="700088" y="233363"/>
                    </a:lnTo>
                    <a:lnTo>
                      <a:pt x="762000" y="295275"/>
                    </a:lnTo>
                    <a:lnTo>
                      <a:pt x="838200" y="200025"/>
                    </a:lnTo>
                    <a:lnTo>
                      <a:pt x="762000" y="104775"/>
                    </a:lnTo>
                    <a:lnTo>
                      <a:pt x="376238" y="104775"/>
                    </a:lnTo>
                    <a:cubicBezTo>
                      <a:pt x="341948" y="41910"/>
                      <a:pt x="276225" y="0"/>
                      <a:pt x="200025" y="0"/>
                    </a:cubicBezTo>
                    <a:cubicBezTo>
                      <a:pt x="89535" y="0"/>
                      <a:pt x="0" y="89535"/>
                      <a:pt x="0" y="200025"/>
                    </a:cubicBezTo>
                    <a:cubicBezTo>
                      <a:pt x="0" y="310515"/>
                      <a:pt x="89535" y="400050"/>
                      <a:pt x="200025" y="400050"/>
                    </a:cubicBezTo>
                    <a:cubicBezTo>
                      <a:pt x="276225" y="400050"/>
                      <a:pt x="341948" y="358140"/>
                      <a:pt x="376238" y="295275"/>
                    </a:cubicBezTo>
                    <a:lnTo>
                      <a:pt x="438150" y="295275"/>
                    </a:lnTo>
                    <a:lnTo>
                      <a:pt x="476250" y="257175"/>
                    </a:lnTo>
                    <a:lnTo>
                      <a:pt x="514350" y="295275"/>
                    </a:lnTo>
                    <a:lnTo>
                      <a:pt x="576263" y="233363"/>
                    </a:lnTo>
                    <a:close/>
                    <a:moveTo>
                      <a:pt x="114300" y="257175"/>
                    </a:moveTo>
                    <a:cubicBezTo>
                      <a:pt x="82868" y="257175"/>
                      <a:pt x="57150" y="231458"/>
                      <a:pt x="57150" y="200025"/>
                    </a:cubicBezTo>
                    <a:cubicBezTo>
                      <a:pt x="57150" y="168593"/>
                      <a:pt x="82868" y="142875"/>
                      <a:pt x="114300" y="142875"/>
                    </a:cubicBezTo>
                    <a:cubicBezTo>
                      <a:pt x="145733" y="142875"/>
                      <a:pt x="171450" y="168593"/>
                      <a:pt x="171450" y="200025"/>
                    </a:cubicBezTo>
                    <a:cubicBezTo>
                      <a:pt x="171450" y="231458"/>
                      <a:pt x="145733" y="257175"/>
                      <a:pt x="114300" y="257175"/>
                    </a:cubicBezTo>
                    <a:close/>
                  </a:path>
                </a:pathLst>
              </a:custGeom>
              <a:solidFill>
                <a:srgbClr val="000000"/>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16" name="Graphic 139" descr="No sign outline">
                <a:extLst>
                  <a:ext uri="{FF2B5EF4-FFF2-40B4-BE49-F238E27FC236}">
                    <a16:creationId xmlns:a16="http://schemas.microsoft.com/office/drawing/2014/main" id="{FD634623-56CC-233B-E9B6-34375FD37B3C}"/>
                  </a:ext>
                </a:extLst>
              </p:cNvPr>
              <p:cNvSpPr/>
              <p:nvPr/>
            </p:nvSpPr>
            <p:spPr>
              <a:xfrm>
                <a:off x="8950696" y="4203405"/>
                <a:ext cx="249057" cy="249057"/>
              </a:xfrm>
              <a:custGeom>
                <a:avLst/>
                <a:gdLst>
                  <a:gd name="connsiteX0" fmla="*/ 362160 w 724109"/>
                  <a:gd name="connsiteY0" fmla="*/ 0 h 724109"/>
                  <a:gd name="connsiteX1" fmla="*/ 0 w 724109"/>
                  <a:gd name="connsiteY1" fmla="*/ 361950 h 724109"/>
                  <a:gd name="connsiteX2" fmla="*/ 361950 w 724109"/>
                  <a:gd name="connsiteY2" fmla="*/ 724110 h 724109"/>
                  <a:gd name="connsiteX3" fmla="*/ 724110 w 724109"/>
                  <a:gd name="connsiteY3" fmla="*/ 362160 h 724109"/>
                  <a:gd name="connsiteX4" fmla="*/ 724110 w 724109"/>
                  <a:gd name="connsiteY4" fmla="*/ 362055 h 724109"/>
                  <a:gd name="connsiteX5" fmla="*/ 362455 w 724109"/>
                  <a:gd name="connsiteY5" fmla="*/ 0 h 724109"/>
                  <a:gd name="connsiteX6" fmla="*/ 362160 w 724109"/>
                  <a:gd name="connsiteY6" fmla="*/ 0 h 724109"/>
                  <a:gd name="connsiteX7" fmla="*/ 362160 w 724109"/>
                  <a:gd name="connsiteY7" fmla="*/ 705050 h 724109"/>
                  <a:gd name="connsiteX8" fmla="*/ 19221 w 724109"/>
                  <a:gd name="connsiteY8" fmla="*/ 362493 h 724109"/>
                  <a:gd name="connsiteX9" fmla="*/ 113233 w 724109"/>
                  <a:gd name="connsiteY9" fmla="*/ 126492 h 724109"/>
                  <a:gd name="connsiteX10" fmla="*/ 597703 w 724109"/>
                  <a:gd name="connsiteY10" fmla="*/ 610962 h 724109"/>
                  <a:gd name="connsiteX11" fmla="*/ 362160 w 724109"/>
                  <a:gd name="connsiteY11" fmla="*/ 705050 h 724109"/>
                  <a:gd name="connsiteX12" fmla="*/ 611172 w 724109"/>
                  <a:gd name="connsiteY12" fmla="*/ 597494 h 724109"/>
                  <a:gd name="connsiteX13" fmla="*/ 126702 w 724109"/>
                  <a:gd name="connsiteY13" fmla="*/ 113024 h 724109"/>
                  <a:gd name="connsiteX14" fmla="*/ 611172 w 724109"/>
                  <a:gd name="connsiteY14" fmla="*/ 126263 h 724109"/>
                  <a:gd name="connsiteX15" fmla="*/ 611172 w 724109"/>
                  <a:gd name="connsiteY15" fmla="*/ 597494 h 72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4109" h="724109">
                    <a:moveTo>
                      <a:pt x="362160" y="0"/>
                    </a:moveTo>
                    <a:cubicBezTo>
                      <a:pt x="162202" y="-58"/>
                      <a:pt x="58" y="161993"/>
                      <a:pt x="0" y="361950"/>
                    </a:cubicBezTo>
                    <a:cubicBezTo>
                      <a:pt x="-58" y="561907"/>
                      <a:pt x="161993" y="724052"/>
                      <a:pt x="361950" y="724110"/>
                    </a:cubicBezTo>
                    <a:cubicBezTo>
                      <a:pt x="561907" y="724168"/>
                      <a:pt x="724051" y="562117"/>
                      <a:pt x="724110" y="362160"/>
                    </a:cubicBezTo>
                    <a:cubicBezTo>
                      <a:pt x="724110" y="362124"/>
                      <a:pt x="724110" y="362090"/>
                      <a:pt x="724110" y="362055"/>
                    </a:cubicBezTo>
                    <a:cubicBezTo>
                      <a:pt x="724220" y="162208"/>
                      <a:pt x="562302" y="111"/>
                      <a:pt x="362455" y="0"/>
                    </a:cubicBezTo>
                    <a:cubicBezTo>
                      <a:pt x="362357" y="0"/>
                      <a:pt x="362258" y="0"/>
                      <a:pt x="362160" y="0"/>
                    </a:cubicBezTo>
                    <a:close/>
                    <a:moveTo>
                      <a:pt x="362160" y="705050"/>
                    </a:moveTo>
                    <a:cubicBezTo>
                      <a:pt x="172865" y="705156"/>
                      <a:pt x="19326" y="551788"/>
                      <a:pt x="19221" y="362493"/>
                    </a:cubicBezTo>
                    <a:cubicBezTo>
                      <a:pt x="19172" y="274689"/>
                      <a:pt x="52824" y="190213"/>
                      <a:pt x="113233" y="126492"/>
                    </a:cubicBezTo>
                    <a:lnTo>
                      <a:pt x="597703" y="610962"/>
                    </a:lnTo>
                    <a:cubicBezTo>
                      <a:pt x="534178" y="671399"/>
                      <a:pt x="449841" y="705088"/>
                      <a:pt x="362160" y="705050"/>
                    </a:cubicBezTo>
                    <a:close/>
                    <a:moveTo>
                      <a:pt x="611172" y="597494"/>
                    </a:moveTo>
                    <a:lnTo>
                      <a:pt x="126702" y="113024"/>
                    </a:lnTo>
                    <a:cubicBezTo>
                      <a:pt x="264141" y="-17103"/>
                      <a:pt x="481045" y="-11175"/>
                      <a:pt x="611172" y="126263"/>
                    </a:cubicBezTo>
                    <a:cubicBezTo>
                      <a:pt x="736299" y="258421"/>
                      <a:pt x="736299" y="465336"/>
                      <a:pt x="611172" y="597494"/>
                    </a:cubicBezTo>
                    <a:close/>
                  </a:path>
                </a:pathLst>
              </a:custGeom>
              <a:solidFill>
                <a:srgbClr val="C00000"/>
              </a:solidFill>
              <a:ln w="19050" cap="flat">
                <a:solidFill>
                  <a:srgbClr val="C00000"/>
                </a:soli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17" name="Group 116">
              <a:extLst>
                <a:ext uri="{FF2B5EF4-FFF2-40B4-BE49-F238E27FC236}">
                  <a16:creationId xmlns:a16="http://schemas.microsoft.com/office/drawing/2014/main" id="{97121E93-C4D0-1C38-B31D-2A605FF5123A}"/>
                </a:ext>
              </a:extLst>
            </p:cNvPr>
            <p:cNvGrpSpPr/>
            <p:nvPr/>
          </p:nvGrpSpPr>
          <p:grpSpPr>
            <a:xfrm>
              <a:off x="6303101" y="5134415"/>
              <a:ext cx="249057" cy="249057"/>
              <a:chOff x="8950696" y="4203405"/>
              <a:chExt cx="249057" cy="249057"/>
            </a:xfrm>
          </p:grpSpPr>
          <p:sp>
            <p:nvSpPr>
              <p:cNvPr id="118" name="Oval 117">
                <a:extLst>
                  <a:ext uri="{FF2B5EF4-FFF2-40B4-BE49-F238E27FC236}">
                    <a16:creationId xmlns:a16="http://schemas.microsoft.com/office/drawing/2014/main" id="{61E50A8F-831D-363B-20CA-04BD7E7568C3}"/>
                  </a:ext>
                </a:extLst>
              </p:cNvPr>
              <p:cNvSpPr/>
              <p:nvPr/>
            </p:nvSpPr>
            <p:spPr bwMode="auto">
              <a:xfrm>
                <a:off x="8959849" y="4210716"/>
                <a:ext cx="232692" cy="232692"/>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9" name="Graphic 137" descr="Key with solid fill">
                <a:extLst>
                  <a:ext uri="{FF2B5EF4-FFF2-40B4-BE49-F238E27FC236}">
                    <a16:creationId xmlns:a16="http://schemas.microsoft.com/office/drawing/2014/main" id="{17443F8E-4DE1-7875-C94C-DF672DE455D5}"/>
                  </a:ext>
                </a:extLst>
              </p:cNvPr>
              <p:cNvSpPr/>
              <p:nvPr/>
            </p:nvSpPr>
            <p:spPr>
              <a:xfrm rot="8100000">
                <a:off x="8977958" y="4282052"/>
                <a:ext cx="189684" cy="90531"/>
              </a:xfrm>
              <a:custGeom>
                <a:avLst/>
                <a:gdLst>
                  <a:gd name="connsiteX0" fmla="*/ 576263 w 838200"/>
                  <a:gd name="connsiteY0" fmla="*/ 233363 h 400050"/>
                  <a:gd name="connsiteX1" fmla="*/ 638175 w 838200"/>
                  <a:gd name="connsiteY1" fmla="*/ 295275 h 400050"/>
                  <a:gd name="connsiteX2" fmla="*/ 700088 w 838200"/>
                  <a:gd name="connsiteY2" fmla="*/ 233363 h 400050"/>
                  <a:gd name="connsiteX3" fmla="*/ 762000 w 838200"/>
                  <a:gd name="connsiteY3" fmla="*/ 295275 h 400050"/>
                  <a:gd name="connsiteX4" fmla="*/ 838200 w 838200"/>
                  <a:gd name="connsiteY4" fmla="*/ 200025 h 400050"/>
                  <a:gd name="connsiteX5" fmla="*/ 762000 w 838200"/>
                  <a:gd name="connsiteY5" fmla="*/ 104775 h 400050"/>
                  <a:gd name="connsiteX6" fmla="*/ 376238 w 838200"/>
                  <a:gd name="connsiteY6" fmla="*/ 104775 h 400050"/>
                  <a:gd name="connsiteX7" fmla="*/ 200025 w 838200"/>
                  <a:gd name="connsiteY7" fmla="*/ 0 h 400050"/>
                  <a:gd name="connsiteX8" fmla="*/ 0 w 838200"/>
                  <a:gd name="connsiteY8" fmla="*/ 200025 h 400050"/>
                  <a:gd name="connsiteX9" fmla="*/ 200025 w 838200"/>
                  <a:gd name="connsiteY9" fmla="*/ 400050 h 400050"/>
                  <a:gd name="connsiteX10" fmla="*/ 376238 w 838200"/>
                  <a:gd name="connsiteY10" fmla="*/ 295275 h 400050"/>
                  <a:gd name="connsiteX11" fmla="*/ 438150 w 838200"/>
                  <a:gd name="connsiteY11" fmla="*/ 295275 h 400050"/>
                  <a:gd name="connsiteX12" fmla="*/ 476250 w 838200"/>
                  <a:gd name="connsiteY12" fmla="*/ 257175 h 400050"/>
                  <a:gd name="connsiteX13" fmla="*/ 514350 w 838200"/>
                  <a:gd name="connsiteY13" fmla="*/ 295275 h 400050"/>
                  <a:gd name="connsiteX14" fmla="*/ 576263 w 838200"/>
                  <a:gd name="connsiteY14" fmla="*/ 233363 h 400050"/>
                  <a:gd name="connsiteX15" fmla="*/ 114300 w 838200"/>
                  <a:gd name="connsiteY15" fmla="*/ 257175 h 400050"/>
                  <a:gd name="connsiteX16" fmla="*/ 57150 w 838200"/>
                  <a:gd name="connsiteY16" fmla="*/ 200025 h 400050"/>
                  <a:gd name="connsiteX17" fmla="*/ 114300 w 838200"/>
                  <a:gd name="connsiteY17" fmla="*/ 142875 h 400050"/>
                  <a:gd name="connsiteX18" fmla="*/ 171450 w 838200"/>
                  <a:gd name="connsiteY18" fmla="*/ 200025 h 400050"/>
                  <a:gd name="connsiteX19" fmla="*/ 114300 w 838200"/>
                  <a:gd name="connsiteY19" fmla="*/ 257175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8200" h="400050">
                    <a:moveTo>
                      <a:pt x="576263" y="233363"/>
                    </a:moveTo>
                    <a:lnTo>
                      <a:pt x="638175" y="295275"/>
                    </a:lnTo>
                    <a:lnTo>
                      <a:pt x="700088" y="233363"/>
                    </a:lnTo>
                    <a:lnTo>
                      <a:pt x="762000" y="295275"/>
                    </a:lnTo>
                    <a:lnTo>
                      <a:pt x="838200" y="200025"/>
                    </a:lnTo>
                    <a:lnTo>
                      <a:pt x="762000" y="104775"/>
                    </a:lnTo>
                    <a:lnTo>
                      <a:pt x="376238" y="104775"/>
                    </a:lnTo>
                    <a:cubicBezTo>
                      <a:pt x="341948" y="41910"/>
                      <a:pt x="276225" y="0"/>
                      <a:pt x="200025" y="0"/>
                    </a:cubicBezTo>
                    <a:cubicBezTo>
                      <a:pt x="89535" y="0"/>
                      <a:pt x="0" y="89535"/>
                      <a:pt x="0" y="200025"/>
                    </a:cubicBezTo>
                    <a:cubicBezTo>
                      <a:pt x="0" y="310515"/>
                      <a:pt x="89535" y="400050"/>
                      <a:pt x="200025" y="400050"/>
                    </a:cubicBezTo>
                    <a:cubicBezTo>
                      <a:pt x="276225" y="400050"/>
                      <a:pt x="341948" y="358140"/>
                      <a:pt x="376238" y="295275"/>
                    </a:cubicBezTo>
                    <a:lnTo>
                      <a:pt x="438150" y="295275"/>
                    </a:lnTo>
                    <a:lnTo>
                      <a:pt x="476250" y="257175"/>
                    </a:lnTo>
                    <a:lnTo>
                      <a:pt x="514350" y="295275"/>
                    </a:lnTo>
                    <a:lnTo>
                      <a:pt x="576263" y="233363"/>
                    </a:lnTo>
                    <a:close/>
                    <a:moveTo>
                      <a:pt x="114300" y="257175"/>
                    </a:moveTo>
                    <a:cubicBezTo>
                      <a:pt x="82868" y="257175"/>
                      <a:pt x="57150" y="231458"/>
                      <a:pt x="57150" y="200025"/>
                    </a:cubicBezTo>
                    <a:cubicBezTo>
                      <a:pt x="57150" y="168593"/>
                      <a:pt x="82868" y="142875"/>
                      <a:pt x="114300" y="142875"/>
                    </a:cubicBezTo>
                    <a:cubicBezTo>
                      <a:pt x="145733" y="142875"/>
                      <a:pt x="171450" y="168593"/>
                      <a:pt x="171450" y="200025"/>
                    </a:cubicBezTo>
                    <a:cubicBezTo>
                      <a:pt x="171450" y="231458"/>
                      <a:pt x="145733" y="257175"/>
                      <a:pt x="114300" y="257175"/>
                    </a:cubicBezTo>
                    <a:close/>
                  </a:path>
                </a:pathLst>
              </a:custGeom>
              <a:solidFill>
                <a:srgbClr val="000000"/>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20" name="Graphic 139" descr="No sign outline">
                <a:extLst>
                  <a:ext uri="{FF2B5EF4-FFF2-40B4-BE49-F238E27FC236}">
                    <a16:creationId xmlns:a16="http://schemas.microsoft.com/office/drawing/2014/main" id="{3EDFAF5F-118A-57B5-9EB0-8D40BD8F47D5}"/>
                  </a:ext>
                </a:extLst>
              </p:cNvPr>
              <p:cNvSpPr/>
              <p:nvPr/>
            </p:nvSpPr>
            <p:spPr>
              <a:xfrm>
                <a:off x="8950696" y="4203405"/>
                <a:ext cx="249057" cy="249057"/>
              </a:xfrm>
              <a:custGeom>
                <a:avLst/>
                <a:gdLst>
                  <a:gd name="connsiteX0" fmla="*/ 362160 w 724109"/>
                  <a:gd name="connsiteY0" fmla="*/ 0 h 724109"/>
                  <a:gd name="connsiteX1" fmla="*/ 0 w 724109"/>
                  <a:gd name="connsiteY1" fmla="*/ 361950 h 724109"/>
                  <a:gd name="connsiteX2" fmla="*/ 361950 w 724109"/>
                  <a:gd name="connsiteY2" fmla="*/ 724110 h 724109"/>
                  <a:gd name="connsiteX3" fmla="*/ 724110 w 724109"/>
                  <a:gd name="connsiteY3" fmla="*/ 362160 h 724109"/>
                  <a:gd name="connsiteX4" fmla="*/ 724110 w 724109"/>
                  <a:gd name="connsiteY4" fmla="*/ 362055 h 724109"/>
                  <a:gd name="connsiteX5" fmla="*/ 362455 w 724109"/>
                  <a:gd name="connsiteY5" fmla="*/ 0 h 724109"/>
                  <a:gd name="connsiteX6" fmla="*/ 362160 w 724109"/>
                  <a:gd name="connsiteY6" fmla="*/ 0 h 724109"/>
                  <a:gd name="connsiteX7" fmla="*/ 362160 w 724109"/>
                  <a:gd name="connsiteY7" fmla="*/ 705050 h 724109"/>
                  <a:gd name="connsiteX8" fmla="*/ 19221 w 724109"/>
                  <a:gd name="connsiteY8" fmla="*/ 362493 h 724109"/>
                  <a:gd name="connsiteX9" fmla="*/ 113233 w 724109"/>
                  <a:gd name="connsiteY9" fmla="*/ 126492 h 724109"/>
                  <a:gd name="connsiteX10" fmla="*/ 597703 w 724109"/>
                  <a:gd name="connsiteY10" fmla="*/ 610962 h 724109"/>
                  <a:gd name="connsiteX11" fmla="*/ 362160 w 724109"/>
                  <a:gd name="connsiteY11" fmla="*/ 705050 h 724109"/>
                  <a:gd name="connsiteX12" fmla="*/ 611172 w 724109"/>
                  <a:gd name="connsiteY12" fmla="*/ 597494 h 724109"/>
                  <a:gd name="connsiteX13" fmla="*/ 126702 w 724109"/>
                  <a:gd name="connsiteY13" fmla="*/ 113024 h 724109"/>
                  <a:gd name="connsiteX14" fmla="*/ 611172 w 724109"/>
                  <a:gd name="connsiteY14" fmla="*/ 126263 h 724109"/>
                  <a:gd name="connsiteX15" fmla="*/ 611172 w 724109"/>
                  <a:gd name="connsiteY15" fmla="*/ 597494 h 72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4109" h="724109">
                    <a:moveTo>
                      <a:pt x="362160" y="0"/>
                    </a:moveTo>
                    <a:cubicBezTo>
                      <a:pt x="162202" y="-58"/>
                      <a:pt x="58" y="161993"/>
                      <a:pt x="0" y="361950"/>
                    </a:cubicBezTo>
                    <a:cubicBezTo>
                      <a:pt x="-58" y="561907"/>
                      <a:pt x="161993" y="724052"/>
                      <a:pt x="361950" y="724110"/>
                    </a:cubicBezTo>
                    <a:cubicBezTo>
                      <a:pt x="561907" y="724168"/>
                      <a:pt x="724051" y="562117"/>
                      <a:pt x="724110" y="362160"/>
                    </a:cubicBezTo>
                    <a:cubicBezTo>
                      <a:pt x="724110" y="362124"/>
                      <a:pt x="724110" y="362090"/>
                      <a:pt x="724110" y="362055"/>
                    </a:cubicBezTo>
                    <a:cubicBezTo>
                      <a:pt x="724220" y="162208"/>
                      <a:pt x="562302" y="111"/>
                      <a:pt x="362455" y="0"/>
                    </a:cubicBezTo>
                    <a:cubicBezTo>
                      <a:pt x="362357" y="0"/>
                      <a:pt x="362258" y="0"/>
                      <a:pt x="362160" y="0"/>
                    </a:cubicBezTo>
                    <a:close/>
                    <a:moveTo>
                      <a:pt x="362160" y="705050"/>
                    </a:moveTo>
                    <a:cubicBezTo>
                      <a:pt x="172865" y="705156"/>
                      <a:pt x="19326" y="551788"/>
                      <a:pt x="19221" y="362493"/>
                    </a:cubicBezTo>
                    <a:cubicBezTo>
                      <a:pt x="19172" y="274689"/>
                      <a:pt x="52824" y="190213"/>
                      <a:pt x="113233" y="126492"/>
                    </a:cubicBezTo>
                    <a:lnTo>
                      <a:pt x="597703" y="610962"/>
                    </a:lnTo>
                    <a:cubicBezTo>
                      <a:pt x="534178" y="671399"/>
                      <a:pt x="449841" y="705088"/>
                      <a:pt x="362160" y="705050"/>
                    </a:cubicBezTo>
                    <a:close/>
                    <a:moveTo>
                      <a:pt x="611172" y="597494"/>
                    </a:moveTo>
                    <a:lnTo>
                      <a:pt x="126702" y="113024"/>
                    </a:lnTo>
                    <a:cubicBezTo>
                      <a:pt x="264141" y="-17103"/>
                      <a:pt x="481045" y="-11175"/>
                      <a:pt x="611172" y="126263"/>
                    </a:cubicBezTo>
                    <a:cubicBezTo>
                      <a:pt x="736299" y="258421"/>
                      <a:pt x="736299" y="465336"/>
                      <a:pt x="611172" y="597494"/>
                    </a:cubicBezTo>
                    <a:close/>
                  </a:path>
                </a:pathLst>
              </a:custGeom>
              <a:solidFill>
                <a:srgbClr val="C00000"/>
              </a:solidFill>
              <a:ln w="19050" cap="flat">
                <a:solidFill>
                  <a:srgbClr val="C00000"/>
                </a:soli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21" name="Group 120">
              <a:extLst>
                <a:ext uri="{FF2B5EF4-FFF2-40B4-BE49-F238E27FC236}">
                  <a16:creationId xmlns:a16="http://schemas.microsoft.com/office/drawing/2014/main" id="{2DDE3131-609B-5588-8579-5E225649E39F}"/>
                </a:ext>
              </a:extLst>
            </p:cNvPr>
            <p:cNvGrpSpPr/>
            <p:nvPr/>
          </p:nvGrpSpPr>
          <p:grpSpPr>
            <a:xfrm>
              <a:off x="7389710" y="5134415"/>
              <a:ext cx="249057" cy="249057"/>
              <a:chOff x="8950696" y="4203405"/>
              <a:chExt cx="249057" cy="249057"/>
            </a:xfrm>
          </p:grpSpPr>
          <p:sp>
            <p:nvSpPr>
              <p:cNvPr id="122" name="Oval 121">
                <a:extLst>
                  <a:ext uri="{FF2B5EF4-FFF2-40B4-BE49-F238E27FC236}">
                    <a16:creationId xmlns:a16="http://schemas.microsoft.com/office/drawing/2014/main" id="{3EBEC2BA-1110-15FB-FA3A-EA924EF9F33E}"/>
                  </a:ext>
                </a:extLst>
              </p:cNvPr>
              <p:cNvSpPr/>
              <p:nvPr/>
            </p:nvSpPr>
            <p:spPr bwMode="auto">
              <a:xfrm>
                <a:off x="8959849" y="4210716"/>
                <a:ext cx="232692" cy="232692"/>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23" name="Graphic 137" descr="Key with solid fill">
                <a:extLst>
                  <a:ext uri="{FF2B5EF4-FFF2-40B4-BE49-F238E27FC236}">
                    <a16:creationId xmlns:a16="http://schemas.microsoft.com/office/drawing/2014/main" id="{F8930EAE-2B1C-224A-7E13-93C91F3E8AA6}"/>
                  </a:ext>
                </a:extLst>
              </p:cNvPr>
              <p:cNvSpPr/>
              <p:nvPr/>
            </p:nvSpPr>
            <p:spPr>
              <a:xfrm rot="8100000">
                <a:off x="8977958" y="4282052"/>
                <a:ext cx="189684" cy="90531"/>
              </a:xfrm>
              <a:custGeom>
                <a:avLst/>
                <a:gdLst>
                  <a:gd name="connsiteX0" fmla="*/ 576263 w 838200"/>
                  <a:gd name="connsiteY0" fmla="*/ 233363 h 400050"/>
                  <a:gd name="connsiteX1" fmla="*/ 638175 w 838200"/>
                  <a:gd name="connsiteY1" fmla="*/ 295275 h 400050"/>
                  <a:gd name="connsiteX2" fmla="*/ 700088 w 838200"/>
                  <a:gd name="connsiteY2" fmla="*/ 233363 h 400050"/>
                  <a:gd name="connsiteX3" fmla="*/ 762000 w 838200"/>
                  <a:gd name="connsiteY3" fmla="*/ 295275 h 400050"/>
                  <a:gd name="connsiteX4" fmla="*/ 838200 w 838200"/>
                  <a:gd name="connsiteY4" fmla="*/ 200025 h 400050"/>
                  <a:gd name="connsiteX5" fmla="*/ 762000 w 838200"/>
                  <a:gd name="connsiteY5" fmla="*/ 104775 h 400050"/>
                  <a:gd name="connsiteX6" fmla="*/ 376238 w 838200"/>
                  <a:gd name="connsiteY6" fmla="*/ 104775 h 400050"/>
                  <a:gd name="connsiteX7" fmla="*/ 200025 w 838200"/>
                  <a:gd name="connsiteY7" fmla="*/ 0 h 400050"/>
                  <a:gd name="connsiteX8" fmla="*/ 0 w 838200"/>
                  <a:gd name="connsiteY8" fmla="*/ 200025 h 400050"/>
                  <a:gd name="connsiteX9" fmla="*/ 200025 w 838200"/>
                  <a:gd name="connsiteY9" fmla="*/ 400050 h 400050"/>
                  <a:gd name="connsiteX10" fmla="*/ 376238 w 838200"/>
                  <a:gd name="connsiteY10" fmla="*/ 295275 h 400050"/>
                  <a:gd name="connsiteX11" fmla="*/ 438150 w 838200"/>
                  <a:gd name="connsiteY11" fmla="*/ 295275 h 400050"/>
                  <a:gd name="connsiteX12" fmla="*/ 476250 w 838200"/>
                  <a:gd name="connsiteY12" fmla="*/ 257175 h 400050"/>
                  <a:gd name="connsiteX13" fmla="*/ 514350 w 838200"/>
                  <a:gd name="connsiteY13" fmla="*/ 295275 h 400050"/>
                  <a:gd name="connsiteX14" fmla="*/ 576263 w 838200"/>
                  <a:gd name="connsiteY14" fmla="*/ 233363 h 400050"/>
                  <a:gd name="connsiteX15" fmla="*/ 114300 w 838200"/>
                  <a:gd name="connsiteY15" fmla="*/ 257175 h 400050"/>
                  <a:gd name="connsiteX16" fmla="*/ 57150 w 838200"/>
                  <a:gd name="connsiteY16" fmla="*/ 200025 h 400050"/>
                  <a:gd name="connsiteX17" fmla="*/ 114300 w 838200"/>
                  <a:gd name="connsiteY17" fmla="*/ 142875 h 400050"/>
                  <a:gd name="connsiteX18" fmla="*/ 171450 w 838200"/>
                  <a:gd name="connsiteY18" fmla="*/ 200025 h 400050"/>
                  <a:gd name="connsiteX19" fmla="*/ 114300 w 838200"/>
                  <a:gd name="connsiteY19" fmla="*/ 257175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8200" h="400050">
                    <a:moveTo>
                      <a:pt x="576263" y="233363"/>
                    </a:moveTo>
                    <a:lnTo>
                      <a:pt x="638175" y="295275"/>
                    </a:lnTo>
                    <a:lnTo>
                      <a:pt x="700088" y="233363"/>
                    </a:lnTo>
                    <a:lnTo>
                      <a:pt x="762000" y="295275"/>
                    </a:lnTo>
                    <a:lnTo>
                      <a:pt x="838200" y="200025"/>
                    </a:lnTo>
                    <a:lnTo>
                      <a:pt x="762000" y="104775"/>
                    </a:lnTo>
                    <a:lnTo>
                      <a:pt x="376238" y="104775"/>
                    </a:lnTo>
                    <a:cubicBezTo>
                      <a:pt x="341948" y="41910"/>
                      <a:pt x="276225" y="0"/>
                      <a:pt x="200025" y="0"/>
                    </a:cubicBezTo>
                    <a:cubicBezTo>
                      <a:pt x="89535" y="0"/>
                      <a:pt x="0" y="89535"/>
                      <a:pt x="0" y="200025"/>
                    </a:cubicBezTo>
                    <a:cubicBezTo>
                      <a:pt x="0" y="310515"/>
                      <a:pt x="89535" y="400050"/>
                      <a:pt x="200025" y="400050"/>
                    </a:cubicBezTo>
                    <a:cubicBezTo>
                      <a:pt x="276225" y="400050"/>
                      <a:pt x="341948" y="358140"/>
                      <a:pt x="376238" y="295275"/>
                    </a:cubicBezTo>
                    <a:lnTo>
                      <a:pt x="438150" y="295275"/>
                    </a:lnTo>
                    <a:lnTo>
                      <a:pt x="476250" y="257175"/>
                    </a:lnTo>
                    <a:lnTo>
                      <a:pt x="514350" y="295275"/>
                    </a:lnTo>
                    <a:lnTo>
                      <a:pt x="576263" y="233363"/>
                    </a:lnTo>
                    <a:close/>
                    <a:moveTo>
                      <a:pt x="114300" y="257175"/>
                    </a:moveTo>
                    <a:cubicBezTo>
                      <a:pt x="82868" y="257175"/>
                      <a:pt x="57150" y="231458"/>
                      <a:pt x="57150" y="200025"/>
                    </a:cubicBezTo>
                    <a:cubicBezTo>
                      <a:pt x="57150" y="168593"/>
                      <a:pt x="82868" y="142875"/>
                      <a:pt x="114300" y="142875"/>
                    </a:cubicBezTo>
                    <a:cubicBezTo>
                      <a:pt x="145733" y="142875"/>
                      <a:pt x="171450" y="168593"/>
                      <a:pt x="171450" y="200025"/>
                    </a:cubicBezTo>
                    <a:cubicBezTo>
                      <a:pt x="171450" y="231458"/>
                      <a:pt x="145733" y="257175"/>
                      <a:pt x="114300" y="257175"/>
                    </a:cubicBezTo>
                    <a:close/>
                  </a:path>
                </a:pathLst>
              </a:custGeom>
              <a:solidFill>
                <a:srgbClr val="000000"/>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24" name="Graphic 139" descr="No sign outline">
                <a:extLst>
                  <a:ext uri="{FF2B5EF4-FFF2-40B4-BE49-F238E27FC236}">
                    <a16:creationId xmlns:a16="http://schemas.microsoft.com/office/drawing/2014/main" id="{77A87C05-2065-6482-45A2-8846E124FF56}"/>
                  </a:ext>
                </a:extLst>
              </p:cNvPr>
              <p:cNvSpPr/>
              <p:nvPr/>
            </p:nvSpPr>
            <p:spPr>
              <a:xfrm>
                <a:off x="8950696" y="4203405"/>
                <a:ext cx="249057" cy="249057"/>
              </a:xfrm>
              <a:custGeom>
                <a:avLst/>
                <a:gdLst>
                  <a:gd name="connsiteX0" fmla="*/ 362160 w 724109"/>
                  <a:gd name="connsiteY0" fmla="*/ 0 h 724109"/>
                  <a:gd name="connsiteX1" fmla="*/ 0 w 724109"/>
                  <a:gd name="connsiteY1" fmla="*/ 361950 h 724109"/>
                  <a:gd name="connsiteX2" fmla="*/ 361950 w 724109"/>
                  <a:gd name="connsiteY2" fmla="*/ 724110 h 724109"/>
                  <a:gd name="connsiteX3" fmla="*/ 724110 w 724109"/>
                  <a:gd name="connsiteY3" fmla="*/ 362160 h 724109"/>
                  <a:gd name="connsiteX4" fmla="*/ 724110 w 724109"/>
                  <a:gd name="connsiteY4" fmla="*/ 362055 h 724109"/>
                  <a:gd name="connsiteX5" fmla="*/ 362455 w 724109"/>
                  <a:gd name="connsiteY5" fmla="*/ 0 h 724109"/>
                  <a:gd name="connsiteX6" fmla="*/ 362160 w 724109"/>
                  <a:gd name="connsiteY6" fmla="*/ 0 h 724109"/>
                  <a:gd name="connsiteX7" fmla="*/ 362160 w 724109"/>
                  <a:gd name="connsiteY7" fmla="*/ 705050 h 724109"/>
                  <a:gd name="connsiteX8" fmla="*/ 19221 w 724109"/>
                  <a:gd name="connsiteY8" fmla="*/ 362493 h 724109"/>
                  <a:gd name="connsiteX9" fmla="*/ 113233 w 724109"/>
                  <a:gd name="connsiteY9" fmla="*/ 126492 h 724109"/>
                  <a:gd name="connsiteX10" fmla="*/ 597703 w 724109"/>
                  <a:gd name="connsiteY10" fmla="*/ 610962 h 724109"/>
                  <a:gd name="connsiteX11" fmla="*/ 362160 w 724109"/>
                  <a:gd name="connsiteY11" fmla="*/ 705050 h 724109"/>
                  <a:gd name="connsiteX12" fmla="*/ 611172 w 724109"/>
                  <a:gd name="connsiteY12" fmla="*/ 597494 h 724109"/>
                  <a:gd name="connsiteX13" fmla="*/ 126702 w 724109"/>
                  <a:gd name="connsiteY13" fmla="*/ 113024 h 724109"/>
                  <a:gd name="connsiteX14" fmla="*/ 611172 w 724109"/>
                  <a:gd name="connsiteY14" fmla="*/ 126263 h 724109"/>
                  <a:gd name="connsiteX15" fmla="*/ 611172 w 724109"/>
                  <a:gd name="connsiteY15" fmla="*/ 597494 h 72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4109" h="724109">
                    <a:moveTo>
                      <a:pt x="362160" y="0"/>
                    </a:moveTo>
                    <a:cubicBezTo>
                      <a:pt x="162202" y="-58"/>
                      <a:pt x="58" y="161993"/>
                      <a:pt x="0" y="361950"/>
                    </a:cubicBezTo>
                    <a:cubicBezTo>
                      <a:pt x="-58" y="561907"/>
                      <a:pt x="161993" y="724052"/>
                      <a:pt x="361950" y="724110"/>
                    </a:cubicBezTo>
                    <a:cubicBezTo>
                      <a:pt x="561907" y="724168"/>
                      <a:pt x="724051" y="562117"/>
                      <a:pt x="724110" y="362160"/>
                    </a:cubicBezTo>
                    <a:cubicBezTo>
                      <a:pt x="724110" y="362124"/>
                      <a:pt x="724110" y="362090"/>
                      <a:pt x="724110" y="362055"/>
                    </a:cubicBezTo>
                    <a:cubicBezTo>
                      <a:pt x="724220" y="162208"/>
                      <a:pt x="562302" y="111"/>
                      <a:pt x="362455" y="0"/>
                    </a:cubicBezTo>
                    <a:cubicBezTo>
                      <a:pt x="362357" y="0"/>
                      <a:pt x="362258" y="0"/>
                      <a:pt x="362160" y="0"/>
                    </a:cubicBezTo>
                    <a:close/>
                    <a:moveTo>
                      <a:pt x="362160" y="705050"/>
                    </a:moveTo>
                    <a:cubicBezTo>
                      <a:pt x="172865" y="705156"/>
                      <a:pt x="19326" y="551788"/>
                      <a:pt x="19221" y="362493"/>
                    </a:cubicBezTo>
                    <a:cubicBezTo>
                      <a:pt x="19172" y="274689"/>
                      <a:pt x="52824" y="190213"/>
                      <a:pt x="113233" y="126492"/>
                    </a:cubicBezTo>
                    <a:lnTo>
                      <a:pt x="597703" y="610962"/>
                    </a:lnTo>
                    <a:cubicBezTo>
                      <a:pt x="534178" y="671399"/>
                      <a:pt x="449841" y="705088"/>
                      <a:pt x="362160" y="705050"/>
                    </a:cubicBezTo>
                    <a:close/>
                    <a:moveTo>
                      <a:pt x="611172" y="597494"/>
                    </a:moveTo>
                    <a:lnTo>
                      <a:pt x="126702" y="113024"/>
                    </a:lnTo>
                    <a:cubicBezTo>
                      <a:pt x="264141" y="-17103"/>
                      <a:pt x="481045" y="-11175"/>
                      <a:pt x="611172" y="126263"/>
                    </a:cubicBezTo>
                    <a:cubicBezTo>
                      <a:pt x="736299" y="258421"/>
                      <a:pt x="736299" y="465336"/>
                      <a:pt x="611172" y="597494"/>
                    </a:cubicBezTo>
                    <a:close/>
                  </a:path>
                </a:pathLst>
              </a:custGeom>
              <a:solidFill>
                <a:srgbClr val="C00000"/>
              </a:solidFill>
              <a:ln w="19050" cap="flat">
                <a:solidFill>
                  <a:srgbClr val="C00000"/>
                </a:soli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
          <p:nvSpPr>
            <p:cNvPr id="125" name="TextBox 124">
              <a:extLst>
                <a:ext uri="{FF2B5EF4-FFF2-40B4-BE49-F238E27FC236}">
                  <a16:creationId xmlns:a16="http://schemas.microsoft.com/office/drawing/2014/main" id="{47338AD3-AD92-F9FC-FCE0-F72BF9DF5E9E}"/>
                </a:ext>
              </a:extLst>
            </p:cNvPr>
            <p:cNvSpPr txBox="1"/>
            <p:nvPr/>
          </p:nvSpPr>
          <p:spPr>
            <a:xfrm>
              <a:off x="7359301" y="5406530"/>
              <a:ext cx="307613" cy="138499"/>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C00000"/>
                  </a:solidFill>
                  <a:effectLst/>
                  <a:uLnTx/>
                  <a:uFillTx/>
                  <a:latin typeface="Segoe UI"/>
                  <a:ea typeface="+mn-ea"/>
                  <a:cs typeface="+mn-cs"/>
                </a:rPr>
                <a:t>NEW</a:t>
              </a:r>
            </a:p>
          </p:txBody>
        </p:sp>
        <p:sp>
          <p:nvSpPr>
            <p:cNvPr id="126" name="TextBox 125">
              <a:extLst>
                <a:ext uri="{FF2B5EF4-FFF2-40B4-BE49-F238E27FC236}">
                  <a16:creationId xmlns:a16="http://schemas.microsoft.com/office/drawing/2014/main" id="{9D0C036E-A237-AE40-CFBE-1D96AB307216}"/>
                </a:ext>
              </a:extLst>
            </p:cNvPr>
            <p:cNvSpPr txBox="1"/>
            <p:nvPr/>
          </p:nvSpPr>
          <p:spPr>
            <a:xfrm>
              <a:off x="5364506" y="4174294"/>
              <a:ext cx="307613" cy="138499"/>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C00000"/>
                  </a:solidFill>
                  <a:effectLst/>
                  <a:uLnTx/>
                  <a:uFillTx/>
                  <a:latin typeface="Segoe UI"/>
                  <a:ea typeface="+mn-ea"/>
                  <a:cs typeface="+mn-cs"/>
                </a:rPr>
                <a:t>NEW</a:t>
              </a:r>
            </a:p>
          </p:txBody>
        </p:sp>
      </p:grpSp>
      <p:grpSp>
        <p:nvGrpSpPr>
          <p:cNvPr id="150" name="Group 149">
            <a:extLst>
              <a:ext uri="{FF2B5EF4-FFF2-40B4-BE49-F238E27FC236}">
                <a16:creationId xmlns:a16="http://schemas.microsoft.com/office/drawing/2014/main" id="{A2D1C73F-1911-5B8D-0446-D36155E82334}"/>
              </a:ext>
            </a:extLst>
          </p:cNvPr>
          <p:cNvGrpSpPr/>
          <p:nvPr/>
        </p:nvGrpSpPr>
        <p:grpSpPr>
          <a:xfrm>
            <a:off x="8833045" y="2455858"/>
            <a:ext cx="200545" cy="258767"/>
            <a:chOff x="10956027" y="-446736"/>
            <a:chExt cx="314746" cy="406124"/>
          </a:xfrm>
          <a:solidFill>
            <a:srgbClr val="0078D4"/>
          </a:solidFill>
        </p:grpSpPr>
        <p:sp>
          <p:nvSpPr>
            <p:cNvPr id="144" name="Freeform: Shape 143">
              <a:extLst>
                <a:ext uri="{FF2B5EF4-FFF2-40B4-BE49-F238E27FC236}">
                  <a16:creationId xmlns:a16="http://schemas.microsoft.com/office/drawing/2014/main" id="{2098C4F7-7EC3-82A9-BD68-B5F2AD132C37}"/>
                </a:ext>
              </a:extLst>
            </p:cNvPr>
            <p:cNvSpPr/>
            <p:nvPr/>
          </p:nvSpPr>
          <p:spPr>
            <a:xfrm>
              <a:off x="10956027" y="-446736"/>
              <a:ext cx="314746" cy="406124"/>
            </a:xfrm>
            <a:custGeom>
              <a:avLst/>
              <a:gdLst>
                <a:gd name="connsiteX0" fmla="*/ 30459 w 314746"/>
                <a:gd name="connsiteY0" fmla="*/ 375665 h 406124"/>
                <a:gd name="connsiteX1" fmla="*/ 30459 w 314746"/>
                <a:gd name="connsiteY1" fmla="*/ 30459 h 406124"/>
                <a:gd name="connsiteX2" fmla="*/ 157373 w 314746"/>
                <a:gd name="connsiteY2" fmla="*/ 30459 h 406124"/>
                <a:gd name="connsiteX3" fmla="*/ 157373 w 314746"/>
                <a:gd name="connsiteY3" fmla="*/ 137067 h 406124"/>
                <a:gd name="connsiteX4" fmla="*/ 284287 w 314746"/>
                <a:gd name="connsiteY4" fmla="*/ 137067 h 406124"/>
                <a:gd name="connsiteX5" fmla="*/ 284287 w 314746"/>
                <a:gd name="connsiteY5" fmla="*/ 375665 h 406124"/>
                <a:gd name="connsiteX6" fmla="*/ 30459 w 314746"/>
                <a:gd name="connsiteY6" fmla="*/ 375665 h 406124"/>
                <a:gd name="connsiteX7" fmla="*/ 187832 w 314746"/>
                <a:gd name="connsiteY7" fmla="*/ 43151 h 406124"/>
                <a:gd name="connsiteX8" fmla="*/ 251289 w 314746"/>
                <a:gd name="connsiteY8" fmla="*/ 106608 h 406124"/>
                <a:gd name="connsiteX9" fmla="*/ 187832 w 314746"/>
                <a:gd name="connsiteY9" fmla="*/ 106608 h 406124"/>
                <a:gd name="connsiteX10" fmla="*/ 187832 w 314746"/>
                <a:gd name="connsiteY10" fmla="*/ 43151 h 406124"/>
                <a:gd name="connsiteX11" fmla="*/ 187832 w 314746"/>
                <a:gd name="connsiteY11" fmla="*/ 0 h 406124"/>
                <a:gd name="connsiteX12" fmla="*/ 0 w 314746"/>
                <a:gd name="connsiteY12" fmla="*/ 0 h 406124"/>
                <a:gd name="connsiteX13" fmla="*/ 0 w 314746"/>
                <a:gd name="connsiteY13" fmla="*/ 406124 h 406124"/>
                <a:gd name="connsiteX14" fmla="*/ 314746 w 314746"/>
                <a:gd name="connsiteY14" fmla="*/ 406124 h 406124"/>
                <a:gd name="connsiteX15" fmla="*/ 314746 w 314746"/>
                <a:gd name="connsiteY15" fmla="*/ 111684 h 406124"/>
                <a:gd name="connsiteX16" fmla="*/ 187832 w 314746"/>
                <a:gd name="connsiteY16" fmla="*/ 0 h 406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4746" h="406124">
                  <a:moveTo>
                    <a:pt x="30459" y="375665"/>
                  </a:moveTo>
                  <a:lnTo>
                    <a:pt x="30459" y="30459"/>
                  </a:lnTo>
                  <a:lnTo>
                    <a:pt x="157373" y="30459"/>
                  </a:lnTo>
                  <a:lnTo>
                    <a:pt x="157373" y="137067"/>
                  </a:lnTo>
                  <a:lnTo>
                    <a:pt x="284287" y="137067"/>
                  </a:lnTo>
                  <a:lnTo>
                    <a:pt x="284287" y="375665"/>
                  </a:lnTo>
                  <a:lnTo>
                    <a:pt x="30459" y="375665"/>
                  </a:lnTo>
                  <a:close/>
                  <a:moveTo>
                    <a:pt x="187832" y="43151"/>
                  </a:moveTo>
                  <a:lnTo>
                    <a:pt x="251289" y="106608"/>
                  </a:lnTo>
                  <a:lnTo>
                    <a:pt x="187832" y="106608"/>
                  </a:lnTo>
                  <a:lnTo>
                    <a:pt x="187832" y="43151"/>
                  </a:lnTo>
                  <a:close/>
                  <a:moveTo>
                    <a:pt x="187832" y="0"/>
                  </a:moveTo>
                  <a:lnTo>
                    <a:pt x="0" y="0"/>
                  </a:lnTo>
                  <a:lnTo>
                    <a:pt x="0" y="406124"/>
                  </a:lnTo>
                  <a:lnTo>
                    <a:pt x="314746" y="406124"/>
                  </a:lnTo>
                  <a:lnTo>
                    <a:pt x="314746" y="111684"/>
                  </a:lnTo>
                  <a:lnTo>
                    <a:pt x="187832" y="0"/>
                  </a:lnTo>
                  <a:close/>
                </a:path>
              </a:pathLst>
            </a:custGeom>
            <a:grpFill/>
            <a:ln w="506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45" name="Freeform: Shape 144">
              <a:extLst>
                <a:ext uri="{FF2B5EF4-FFF2-40B4-BE49-F238E27FC236}">
                  <a16:creationId xmlns:a16="http://schemas.microsoft.com/office/drawing/2014/main" id="{58D7B4BF-2D5B-1FC7-82A8-B761BD063B71}"/>
                </a:ext>
              </a:extLst>
            </p:cNvPr>
            <p:cNvSpPr/>
            <p:nvPr/>
          </p:nvSpPr>
          <p:spPr>
            <a:xfrm>
              <a:off x="11016946" y="-258904"/>
              <a:ext cx="192908" cy="20306"/>
            </a:xfrm>
            <a:custGeom>
              <a:avLst/>
              <a:gdLst>
                <a:gd name="connsiteX0" fmla="*/ 0 w 192908"/>
                <a:gd name="connsiteY0" fmla="*/ 0 h 20306"/>
                <a:gd name="connsiteX1" fmla="*/ 192909 w 192908"/>
                <a:gd name="connsiteY1" fmla="*/ 0 h 20306"/>
                <a:gd name="connsiteX2" fmla="*/ 192909 w 192908"/>
                <a:gd name="connsiteY2" fmla="*/ 20306 h 20306"/>
                <a:gd name="connsiteX3" fmla="*/ 0 w 192908"/>
                <a:gd name="connsiteY3" fmla="*/ 20306 h 20306"/>
              </a:gdLst>
              <a:ahLst/>
              <a:cxnLst>
                <a:cxn ang="0">
                  <a:pos x="connsiteX0" y="connsiteY0"/>
                </a:cxn>
                <a:cxn ang="0">
                  <a:pos x="connsiteX1" y="connsiteY1"/>
                </a:cxn>
                <a:cxn ang="0">
                  <a:pos x="connsiteX2" y="connsiteY2"/>
                </a:cxn>
                <a:cxn ang="0">
                  <a:pos x="connsiteX3" y="connsiteY3"/>
                </a:cxn>
              </a:cxnLst>
              <a:rect l="l" t="t" r="r" b="b"/>
              <a:pathLst>
                <a:path w="192908" h="20306">
                  <a:moveTo>
                    <a:pt x="0" y="0"/>
                  </a:moveTo>
                  <a:lnTo>
                    <a:pt x="192909" y="0"/>
                  </a:lnTo>
                  <a:lnTo>
                    <a:pt x="192909" y="20306"/>
                  </a:lnTo>
                  <a:lnTo>
                    <a:pt x="0" y="20306"/>
                  </a:lnTo>
                  <a:close/>
                </a:path>
              </a:pathLst>
            </a:custGeom>
            <a:grpFill/>
            <a:ln w="506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46" name="Freeform: Shape 145">
              <a:extLst>
                <a:ext uri="{FF2B5EF4-FFF2-40B4-BE49-F238E27FC236}">
                  <a16:creationId xmlns:a16="http://schemas.microsoft.com/office/drawing/2014/main" id="{051D2A5B-0095-9BA2-1502-E0E47DDA41C9}"/>
                </a:ext>
              </a:extLst>
            </p:cNvPr>
            <p:cNvSpPr/>
            <p:nvPr/>
          </p:nvSpPr>
          <p:spPr>
            <a:xfrm>
              <a:off x="11016946" y="-299516"/>
              <a:ext cx="65995" cy="20306"/>
            </a:xfrm>
            <a:custGeom>
              <a:avLst/>
              <a:gdLst>
                <a:gd name="connsiteX0" fmla="*/ 0 w 65995"/>
                <a:gd name="connsiteY0" fmla="*/ 0 h 20306"/>
                <a:gd name="connsiteX1" fmla="*/ 65995 w 65995"/>
                <a:gd name="connsiteY1" fmla="*/ 0 h 20306"/>
                <a:gd name="connsiteX2" fmla="*/ 65995 w 65995"/>
                <a:gd name="connsiteY2" fmla="*/ 20306 h 20306"/>
                <a:gd name="connsiteX3" fmla="*/ 0 w 65995"/>
                <a:gd name="connsiteY3" fmla="*/ 20306 h 20306"/>
              </a:gdLst>
              <a:ahLst/>
              <a:cxnLst>
                <a:cxn ang="0">
                  <a:pos x="connsiteX0" y="connsiteY0"/>
                </a:cxn>
                <a:cxn ang="0">
                  <a:pos x="connsiteX1" y="connsiteY1"/>
                </a:cxn>
                <a:cxn ang="0">
                  <a:pos x="connsiteX2" y="connsiteY2"/>
                </a:cxn>
                <a:cxn ang="0">
                  <a:pos x="connsiteX3" y="connsiteY3"/>
                </a:cxn>
              </a:cxnLst>
              <a:rect l="l" t="t" r="r" b="b"/>
              <a:pathLst>
                <a:path w="65995" h="20306">
                  <a:moveTo>
                    <a:pt x="0" y="0"/>
                  </a:moveTo>
                  <a:lnTo>
                    <a:pt x="65995" y="0"/>
                  </a:lnTo>
                  <a:lnTo>
                    <a:pt x="65995" y="20306"/>
                  </a:lnTo>
                  <a:lnTo>
                    <a:pt x="0" y="20306"/>
                  </a:lnTo>
                  <a:close/>
                </a:path>
              </a:pathLst>
            </a:custGeom>
            <a:grpFill/>
            <a:ln w="506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47" name="Freeform: Shape 146">
              <a:extLst>
                <a:ext uri="{FF2B5EF4-FFF2-40B4-BE49-F238E27FC236}">
                  <a16:creationId xmlns:a16="http://schemas.microsoft.com/office/drawing/2014/main" id="{B3F8EEEC-538F-207D-DAAE-6345EC5ED294}"/>
                </a:ext>
              </a:extLst>
            </p:cNvPr>
            <p:cNvSpPr/>
            <p:nvPr/>
          </p:nvSpPr>
          <p:spPr>
            <a:xfrm>
              <a:off x="11016946" y="-218291"/>
              <a:ext cx="192908" cy="20306"/>
            </a:xfrm>
            <a:custGeom>
              <a:avLst/>
              <a:gdLst>
                <a:gd name="connsiteX0" fmla="*/ 0 w 192908"/>
                <a:gd name="connsiteY0" fmla="*/ 0 h 20306"/>
                <a:gd name="connsiteX1" fmla="*/ 192909 w 192908"/>
                <a:gd name="connsiteY1" fmla="*/ 0 h 20306"/>
                <a:gd name="connsiteX2" fmla="*/ 192909 w 192908"/>
                <a:gd name="connsiteY2" fmla="*/ 20306 h 20306"/>
                <a:gd name="connsiteX3" fmla="*/ 0 w 192908"/>
                <a:gd name="connsiteY3" fmla="*/ 20306 h 20306"/>
              </a:gdLst>
              <a:ahLst/>
              <a:cxnLst>
                <a:cxn ang="0">
                  <a:pos x="connsiteX0" y="connsiteY0"/>
                </a:cxn>
                <a:cxn ang="0">
                  <a:pos x="connsiteX1" y="connsiteY1"/>
                </a:cxn>
                <a:cxn ang="0">
                  <a:pos x="connsiteX2" y="connsiteY2"/>
                </a:cxn>
                <a:cxn ang="0">
                  <a:pos x="connsiteX3" y="connsiteY3"/>
                </a:cxn>
              </a:cxnLst>
              <a:rect l="l" t="t" r="r" b="b"/>
              <a:pathLst>
                <a:path w="192908" h="20306">
                  <a:moveTo>
                    <a:pt x="0" y="0"/>
                  </a:moveTo>
                  <a:lnTo>
                    <a:pt x="192909" y="0"/>
                  </a:lnTo>
                  <a:lnTo>
                    <a:pt x="192909" y="20306"/>
                  </a:lnTo>
                  <a:lnTo>
                    <a:pt x="0" y="20306"/>
                  </a:lnTo>
                  <a:close/>
                </a:path>
              </a:pathLst>
            </a:custGeom>
            <a:grpFill/>
            <a:ln w="506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48" name="Freeform: Shape 147">
              <a:extLst>
                <a:ext uri="{FF2B5EF4-FFF2-40B4-BE49-F238E27FC236}">
                  <a16:creationId xmlns:a16="http://schemas.microsoft.com/office/drawing/2014/main" id="{6DB89C6F-A8C2-88A9-97E7-281FC7E72C39}"/>
                </a:ext>
              </a:extLst>
            </p:cNvPr>
            <p:cNvSpPr/>
            <p:nvPr/>
          </p:nvSpPr>
          <p:spPr>
            <a:xfrm>
              <a:off x="11016946" y="-177679"/>
              <a:ext cx="192908" cy="20306"/>
            </a:xfrm>
            <a:custGeom>
              <a:avLst/>
              <a:gdLst>
                <a:gd name="connsiteX0" fmla="*/ 0 w 192908"/>
                <a:gd name="connsiteY0" fmla="*/ 0 h 20306"/>
                <a:gd name="connsiteX1" fmla="*/ 192909 w 192908"/>
                <a:gd name="connsiteY1" fmla="*/ 0 h 20306"/>
                <a:gd name="connsiteX2" fmla="*/ 192909 w 192908"/>
                <a:gd name="connsiteY2" fmla="*/ 20306 h 20306"/>
                <a:gd name="connsiteX3" fmla="*/ 0 w 192908"/>
                <a:gd name="connsiteY3" fmla="*/ 20306 h 20306"/>
              </a:gdLst>
              <a:ahLst/>
              <a:cxnLst>
                <a:cxn ang="0">
                  <a:pos x="connsiteX0" y="connsiteY0"/>
                </a:cxn>
                <a:cxn ang="0">
                  <a:pos x="connsiteX1" y="connsiteY1"/>
                </a:cxn>
                <a:cxn ang="0">
                  <a:pos x="connsiteX2" y="connsiteY2"/>
                </a:cxn>
                <a:cxn ang="0">
                  <a:pos x="connsiteX3" y="connsiteY3"/>
                </a:cxn>
              </a:cxnLst>
              <a:rect l="l" t="t" r="r" b="b"/>
              <a:pathLst>
                <a:path w="192908" h="20306">
                  <a:moveTo>
                    <a:pt x="0" y="0"/>
                  </a:moveTo>
                  <a:lnTo>
                    <a:pt x="192909" y="0"/>
                  </a:lnTo>
                  <a:lnTo>
                    <a:pt x="192909" y="20306"/>
                  </a:lnTo>
                  <a:lnTo>
                    <a:pt x="0" y="20306"/>
                  </a:lnTo>
                  <a:close/>
                </a:path>
              </a:pathLst>
            </a:custGeom>
            <a:grpFill/>
            <a:ln w="506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49" name="Freeform: Shape 148">
              <a:extLst>
                <a:ext uri="{FF2B5EF4-FFF2-40B4-BE49-F238E27FC236}">
                  <a16:creationId xmlns:a16="http://schemas.microsoft.com/office/drawing/2014/main" id="{3222EEA7-45B9-6ADE-4341-8A97D662E87D}"/>
                </a:ext>
              </a:extLst>
            </p:cNvPr>
            <p:cNvSpPr/>
            <p:nvPr/>
          </p:nvSpPr>
          <p:spPr>
            <a:xfrm>
              <a:off x="11016946" y="-137066"/>
              <a:ext cx="192908" cy="20306"/>
            </a:xfrm>
            <a:custGeom>
              <a:avLst/>
              <a:gdLst>
                <a:gd name="connsiteX0" fmla="*/ 0 w 192908"/>
                <a:gd name="connsiteY0" fmla="*/ 0 h 20306"/>
                <a:gd name="connsiteX1" fmla="*/ 192909 w 192908"/>
                <a:gd name="connsiteY1" fmla="*/ 0 h 20306"/>
                <a:gd name="connsiteX2" fmla="*/ 192909 w 192908"/>
                <a:gd name="connsiteY2" fmla="*/ 20306 h 20306"/>
                <a:gd name="connsiteX3" fmla="*/ 0 w 192908"/>
                <a:gd name="connsiteY3" fmla="*/ 20306 h 20306"/>
              </a:gdLst>
              <a:ahLst/>
              <a:cxnLst>
                <a:cxn ang="0">
                  <a:pos x="connsiteX0" y="connsiteY0"/>
                </a:cxn>
                <a:cxn ang="0">
                  <a:pos x="connsiteX1" y="connsiteY1"/>
                </a:cxn>
                <a:cxn ang="0">
                  <a:pos x="connsiteX2" y="connsiteY2"/>
                </a:cxn>
                <a:cxn ang="0">
                  <a:pos x="connsiteX3" y="connsiteY3"/>
                </a:cxn>
              </a:cxnLst>
              <a:rect l="l" t="t" r="r" b="b"/>
              <a:pathLst>
                <a:path w="192908" h="20306">
                  <a:moveTo>
                    <a:pt x="0" y="0"/>
                  </a:moveTo>
                  <a:lnTo>
                    <a:pt x="192909" y="0"/>
                  </a:lnTo>
                  <a:lnTo>
                    <a:pt x="192909" y="20306"/>
                  </a:lnTo>
                  <a:lnTo>
                    <a:pt x="0" y="20306"/>
                  </a:lnTo>
                  <a:close/>
                </a:path>
              </a:pathLst>
            </a:custGeom>
            <a:grpFill/>
            <a:ln w="506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
        <p:nvSpPr>
          <p:cNvPr id="142" name="Graphic 134" descr="Building with solid fill">
            <a:extLst>
              <a:ext uri="{FF2B5EF4-FFF2-40B4-BE49-F238E27FC236}">
                <a16:creationId xmlns:a16="http://schemas.microsoft.com/office/drawing/2014/main" id="{9D200094-2898-B512-62A2-5E814601C85A}"/>
              </a:ext>
            </a:extLst>
          </p:cNvPr>
          <p:cNvSpPr/>
          <p:nvPr/>
        </p:nvSpPr>
        <p:spPr>
          <a:xfrm>
            <a:off x="3092566" y="6027277"/>
            <a:ext cx="179773" cy="269659"/>
          </a:xfrm>
          <a:custGeom>
            <a:avLst/>
            <a:gdLst>
              <a:gd name="connsiteX0" fmla="*/ 169047 w 210369"/>
              <a:gd name="connsiteY0" fmla="*/ 86402 h 315553"/>
              <a:gd name="connsiteX1" fmla="*/ 146507 w 210369"/>
              <a:gd name="connsiteY1" fmla="*/ 86402 h 315553"/>
              <a:gd name="connsiteX2" fmla="*/ 146507 w 210369"/>
              <a:gd name="connsiteY2" fmla="*/ 63862 h 315553"/>
              <a:gd name="connsiteX3" fmla="*/ 169047 w 210369"/>
              <a:gd name="connsiteY3" fmla="*/ 63862 h 315553"/>
              <a:gd name="connsiteX4" fmla="*/ 169047 w 210369"/>
              <a:gd name="connsiteY4" fmla="*/ 86402 h 315553"/>
              <a:gd name="connsiteX5" fmla="*/ 169047 w 210369"/>
              <a:gd name="connsiteY5" fmla="*/ 146507 h 315553"/>
              <a:gd name="connsiteX6" fmla="*/ 146507 w 210369"/>
              <a:gd name="connsiteY6" fmla="*/ 146507 h 315553"/>
              <a:gd name="connsiteX7" fmla="*/ 146507 w 210369"/>
              <a:gd name="connsiteY7" fmla="*/ 123968 h 315553"/>
              <a:gd name="connsiteX8" fmla="*/ 169047 w 210369"/>
              <a:gd name="connsiteY8" fmla="*/ 123968 h 315553"/>
              <a:gd name="connsiteX9" fmla="*/ 169047 w 210369"/>
              <a:gd name="connsiteY9" fmla="*/ 146507 h 315553"/>
              <a:gd name="connsiteX10" fmla="*/ 169047 w 210369"/>
              <a:gd name="connsiteY10" fmla="*/ 206613 h 315553"/>
              <a:gd name="connsiteX11" fmla="*/ 146507 w 210369"/>
              <a:gd name="connsiteY11" fmla="*/ 206613 h 315553"/>
              <a:gd name="connsiteX12" fmla="*/ 146507 w 210369"/>
              <a:gd name="connsiteY12" fmla="*/ 184073 h 315553"/>
              <a:gd name="connsiteX13" fmla="*/ 169047 w 210369"/>
              <a:gd name="connsiteY13" fmla="*/ 184073 h 315553"/>
              <a:gd name="connsiteX14" fmla="*/ 169047 w 210369"/>
              <a:gd name="connsiteY14" fmla="*/ 206613 h 315553"/>
              <a:gd name="connsiteX15" fmla="*/ 169047 w 210369"/>
              <a:gd name="connsiteY15" fmla="*/ 266718 h 315553"/>
              <a:gd name="connsiteX16" fmla="*/ 146507 w 210369"/>
              <a:gd name="connsiteY16" fmla="*/ 266718 h 315553"/>
              <a:gd name="connsiteX17" fmla="*/ 146507 w 210369"/>
              <a:gd name="connsiteY17" fmla="*/ 244179 h 315553"/>
              <a:gd name="connsiteX18" fmla="*/ 169047 w 210369"/>
              <a:gd name="connsiteY18" fmla="*/ 244179 h 315553"/>
              <a:gd name="connsiteX19" fmla="*/ 169047 w 210369"/>
              <a:gd name="connsiteY19" fmla="*/ 266718 h 315553"/>
              <a:gd name="connsiteX20" fmla="*/ 116454 w 210369"/>
              <a:gd name="connsiteY20" fmla="*/ 86402 h 315553"/>
              <a:gd name="connsiteX21" fmla="*/ 93915 w 210369"/>
              <a:gd name="connsiteY21" fmla="*/ 86402 h 315553"/>
              <a:gd name="connsiteX22" fmla="*/ 93915 w 210369"/>
              <a:gd name="connsiteY22" fmla="*/ 63862 h 315553"/>
              <a:gd name="connsiteX23" fmla="*/ 116454 w 210369"/>
              <a:gd name="connsiteY23" fmla="*/ 63862 h 315553"/>
              <a:gd name="connsiteX24" fmla="*/ 116454 w 210369"/>
              <a:gd name="connsiteY24" fmla="*/ 86402 h 315553"/>
              <a:gd name="connsiteX25" fmla="*/ 116454 w 210369"/>
              <a:gd name="connsiteY25" fmla="*/ 146507 h 315553"/>
              <a:gd name="connsiteX26" fmla="*/ 93915 w 210369"/>
              <a:gd name="connsiteY26" fmla="*/ 146507 h 315553"/>
              <a:gd name="connsiteX27" fmla="*/ 93915 w 210369"/>
              <a:gd name="connsiteY27" fmla="*/ 123968 h 315553"/>
              <a:gd name="connsiteX28" fmla="*/ 116454 w 210369"/>
              <a:gd name="connsiteY28" fmla="*/ 123968 h 315553"/>
              <a:gd name="connsiteX29" fmla="*/ 116454 w 210369"/>
              <a:gd name="connsiteY29" fmla="*/ 146507 h 315553"/>
              <a:gd name="connsiteX30" fmla="*/ 116454 w 210369"/>
              <a:gd name="connsiteY30" fmla="*/ 206613 h 315553"/>
              <a:gd name="connsiteX31" fmla="*/ 93915 w 210369"/>
              <a:gd name="connsiteY31" fmla="*/ 206613 h 315553"/>
              <a:gd name="connsiteX32" fmla="*/ 93915 w 210369"/>
              <a:gd name="connsiteY32" fmla="*/ 184073 h 315553"/>
              <a:gd name="connsiteX33" fmla="*/ 116454 w 210369"/>
              <a:gd name="connsiteY33" fmla="*/ 184073 h 315553"/>
              <a:gd name="connsiteX34" fmla="*/ 116454 w 210369"/>
              <a:gd name="connsiteY34" fmla="*/ 206613 h 315553"/>
              <a:gd name="connsiteX35" fmla="*/ 116454 w 210369"/>
              <a:gd name="connsiteY35" fmla="*/ 289258 h 315553"/>
              <a:gd name="connsiteX36" fmla="*/ 93915 w 210369"/>
              <a:gd name="connsiteY36" fmla="*/ 289258 h 315553"/>
              <a:gd name="connsiteX37" fmla="*/ 93915 w 210369"/>
              <a:gd name="connsiteY37" fmla="*/ 244179 h 315553"/>
              <a:gd name="connsiteX38" fmla="*/ 116454 w 210369"/>
              <a:gd name="connsiteY38" fmla="*/ 244179 h 315553"/>
              <a:gd name="connsiteX39" fmla="*/ 116454 w 210369"/>
              <a:gd name="connsiteY39" fmla="*/ 289258 h 315553"/>
              <a:gd name="connsiteX40" fmla="*/ 63862 w 210369"/>
              <a:gd name="connsiteY40" fmla="*/ 86402 h 315553"/>
              <a:gd name="connsiteX41" fmla="*/ 41323 w 210369"/>
              <a:gd name="connsiteY41" fmla="*/ 86402 h 315553"/>
              <a:gd name="connsiteX42" fmla="*/ 41323 w 210369"/>
              <a:gd name="connsiteY42" fmla="*/ 63862 h 315553"/>
              <a:gd name="connsiteX43" fmla="*/ 63862 w 210369"/>
              <a:gd name="connsiteY43" fmla="*/ 63862 h 315553"/>
              <a:gd name="connsiteX44" fmla="*/ 63862 w 210369"/>
              <a:gd name="connsiteY44" fmla="*/ 86402 h 315553"/>
              <a:gd name="connsiteX45" fmla="*/ 63862 w 210369"/>
              <a:gd name="connsiteY45" fmla="*/ 146507 h 315553"/>
              <a:gd name="connsiteX46" fmla="*/ 41323 w 210369"/>
              <a:gd name="connsiteY46" fmla="*/ 146507 h 315553"/>
              <a:gd name="connsiteX47" fmla="*/ 41323 w 210369"/>
              <a:gd name="connsiteY47" fmla="*/ 123968 h 315553"/>
              <a:gd name="connsiteX48" fmla="*/ 63862 w 210369"/>
              <a:gd name="connsiteY48" fmla="*/ 123968 h 315553"/>
              <a:gd name="connsiteX49" fmla="*/ 63862 w 210369"/>
              <a:gd name="connsiteY49" fmla="*/ 146507 h 315553"/>
              <a:gd name="connsiteX50" fmla="*/ 63862 w 210369"/>
              <a:gd name="connsiteY50" fmla="*/ 206613 h 315553"/>
              <a:gd name="connsiteX51" fmla="*/ 41323 w 210369"/>
              <a:gd name="connsiteY51" fmla="*/ 206613 h 315553"/>
              <a:gd name="connsiteX52" fmla="*/ 41323 w 210369"/>
              <a:gd name="connsiteY52" fmla="*/ 184073 h 315553"/>
              <a:gd name="connsiteX53" fmla="*/ 63862 w 210369"/>
              <a:gd name="connsiteY53" fmla="*/ 184073 h 315553"/>
              <a:gd name="connsiteX54" fmla="*/ 63862 w 210369"/>
              <a:gd name="connsiteY54" fmla="*/ 206613 h 315553"/>
              <a:gd name="connsiteX55" fmla="*/ 63862 w 210369"/>
              <a:gd name="connsiteY55" fmla="*/ 266718 h 315553"/>
              <a:gd name="connsiteX56" fmla="*/ 41323 w 210369"/>
              <a:gd name="connsiteY56" fmla="*/ 266718 h 315553"/>
              <a:gd name="connsiteX57" fmla="*/ 41323 w 210369"/>
              <a:gd name="connsiteY57" fmla="*/ 244179 h 315553"/>
              <a:gd name="connsiteX58" fmla="*/ 63862 w 210369"/>
              <a:gd name="connsiteY58" fmla="*/ 244179 h 315553"/>
              <a:gd name="connsiteX59" fmla="*/ 63862 w 210369"/>
              <a:gd name="connsiteY59" fmla="*/ 266718 h 315553"/>
              <a:gd name="connsiteX60" fmla="*/ 195343 w 210369"/>
              <a:gd name="connsiteY60" fmla="*/ 289258 h 315553"/>
              <a:gd name="connsiteX61" fmla="*/ 195343 w 210369"/>
              <a:gd name="connsiteY61" fmla="*/ 37566 h 315553"/>
              <a:gd name="connsiteX62" fmla="*/ 184073 w 210369"/>
              <a:gd name="connsiteY62" fmla="*/ 37566 h 315553"/>
              <a:gd name="connsiteX63" fmla="*/ 184073 w 210369"/>
              <a:gd name="connsiteY63" fmla="*/ 15026 h 315553"/>
              <a:gd name="connsiteX64" fmla="*/ 172803 w 210369"/>
              <a:gd name="connsiteY64" fmla="*/ 15026 h 315553"/>
              <a:gd name="connsiteX65" fmla="*/ 172803 w 210369"/>
              <a:gd name="connsiteY65" fmla="*/ 0 h 315553"/>
              <a:gd name="connsiteX66" fmla="*/ 37566 w 210369"/>
              <a:gd name="connsiteY66" fmla="*/ 0 h 315553"/>
              <a:gd name="connsiteX67" fmla="*/ 37566 w 210369"/>
              <a:gd name="connsiteY67" fmla="*/ 15026 h 315553"/>
              <a:gd name="connsiteX68" fmla="*/ 26296 w 210369"/>
              <a:gd name="connsiteY68" fmla="*/ 15026 h 315553"/>
              <a:gd name="connsiteX69" fmla="*/ 26296 w 210369"/>
              <a:gd name="connsiteY69" fmla="*/ 37566 h 315553"/>
              <a:gd name="connsiteX70" fmla="*/ 15026 w 210369"/>
              <a:gd name="connsiteY70" fmla="*/ 37566 h 315553"/>
              <a:gd name="connsiteX71" fmla="*/ 15026 w 210369"/>
              <a:gd name="connsiteY71" fmla="*/ 289258 h 315553"/>
              <a:gd name="connsiteX72" fmla="*/ 0 w 210369"/>
              <a:gd name="connsiteY72" fmla="*/ 289258 h 315553"/>
              <a:gd name="connsiteX73" fmla="*/ 0 w 210369"/>
              <a:gd name="connsiteY73" fmla="*/ 315554 h 315553"/>
              <a:gd name="connsiteX74" fmla="*/ 210369 w 210369"/>
              <a:gd name="connsiteY74" fmla="*/ 315554 h 315553"/>
              <a:gd name="connsiteX75" fmla="*/ 210369 w 210369"/>
              <a:gd name="connsiteY75" fmla="*/ 289258 h 315553"/>
              <a:gd name="connsiteX76" fmla="*/ 195343 w 210369"/>
              <a:gd name="connsiteY76" fmla="*/ 289258 h 31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210369" h="315553">
                <a:moveTo>
                  <a:pt x="169047" y="86402"/>
                </a:moveTo>
                <a:lnTo>
                  <a:pt x="146507" y="86402"/>
                </a:lnTo>
                <a:lnTo>
                  <a:pt x="146507" y="63862"/>
                </a:lnTo>
                <a:lnTo>
                  <a:pt x="169047" y="63862"/>
                </a:lnTo>
                <a:lnTo>
                  <a:pt x="169047" y="86402"/>
                </a:lnTo>
                <a:close/>
                <a:moveTo>
                  <a:pt x="169047" y="146507"/>
                </a:moveTo>
                <a:lnTo>
                  <a:pt x="146507" y="146507"/>
                </a:lnTo>
                <a:lnTo>
                  <a:pt x="146507" y="123968"/>
                </a:lnTo>
                <a:lnTo>
                  <a:pt x="169047" y="123968"/>
                </a:lnTo>
                <a:lnTo>
                  <a:pt x="169047" y="146507"/>
                </a:lnTo>
                <a:close/>
                <a:moveTo>
                  <a:pt x="169047" y="206613"/>
                </a:moveTo>
                <a:lnTo>
                  <a:pt x="146507" y="206613"/>
                </a:lnTo>
                <a:lnTo>
                  <a:pt x="146507" y="184073"/>
                </a:lnTo>
                <a:lnTo>
                  <a:pt x="169047" y="184073"/>
                </a:lnTo>
                <a:lnTo>
                  <a:pt x="169047" y="206613"/>
                </a:lnTo>
                <a:close/>
                <a:moveTo>
                  <a:pt x="169047" y="266718"/>
                </a:moveTo>
                <a:lnTo>
                  <a:pt x="146507" y="266718"/>
                </a:lnTo>
                <a:lnTo>
                  <a:pt x="146507" y="244179"/>
                </a:lnTo>
                <a:lnTo>
                  <a:pt x="169047" y="244179"/>
                </a:lnTo>
                <a:lnTo>
                  <a:pt x="169047" y="266718"/>
                </a:lnTo>
                <a:close/>
                <a:moveTo>
                  <a:pt x="116454" y="86402"/>
                </a:moveTo>
                <a:lnTo>
                  <a:pt x="93915" y="86402"/>
                </a:lnTo>
                <a:lnTo>
                  <a:pt x="93915" y="63862"/>
                </a:lnTo>
                <a:lnTo>
                  <a:pt x="116454" y="63862"/>
                </a:lnTo>
                <a:lnTo>
                  <a:pt x="116454" y="86402"/>
                </a:lnTo>
                <a:close/>
                <a:moveTo>
                  <a:pt x="116454" y="146507"/>
                </a:moveTo>
                <a:lnTo>
                  <a:pt x="93915" y="146507"/>
                </a:lnTo>
                <a:lnTo>
                  <a:pt x="93915" y="123968"/>
                </a:lnTo>
                <a:lnTo>
                  <a:pt x="116454" y="123968"/>
                </a:lnTo>
                <a:lnTo>
                  <a:pt x="116454" y="146507"/>
                </a:lnTo>
                <a:close/>
                <a:moveTo>
                  <a:pt x="116454" y="206613"/>
                </a:moveTo>
                <a:lnTo>
                  <a:pt x="93915" y="206613"/>
                </a:lnTo>
                <a:lnTo>
                  <a:pt x="93915" y="184073"/>
                </a:lnTo>
                <a:lnTo>
                  <a:pt x="116454" y="184073"/>
                </a:lnTo>
                <a:lnTo>
                  <a:pt x="116454" y="206613"/>
                </a:lnTo>
                <a:close/>
                <a:moveTo>
                  <a:pt x="116454" y="289258"/>
                </a:moveTo>
                <a:lnTo>
                  <a:pt x="93915" y="289258"/>
                </a:lnTo>
                <a:lnTo>
                  <a:pt x="93915" y="244179"/>
                </a:lnTo>
                <a:lnTo>
                  <a:pt x="116454" y="244179"/>
                </a:lnTo>
                <a:lnTo>
                  <a:pt x="116454" y="289258"/>
                </a:lnTo>
                <a:close/>
                <a:moveTo>
                  <a:pt x="63862" y="86402"/>
                </a:moveTo>
                <a:lnTo>
                  <a:pt x="41323" y="86402"/>
                </a:lnTo>
                <a:lnTo>
                  <a:pt x="41323" y="63862"/>
                </a:lnTo>
                <a:lnTo>
                  <a:pt x="63862" y="63862"/>
                </a:lnTo>
                <a:lnTo>
                  <a:pt x="63862" y="86402"/>
                </a:lnTo>
                <a:close/>
                <a:moveTo>
                  <a:pt x="63862" y="146507"/>
                </a:moveTo>
                <a:lnTo>
                  <a:pt x="41323" y="146507"/>
                </a:lnTo>
                <a:lnTo>
                  <a:pt x="41323" y="123968"/>
                </a:lnTo>
                <a:lnTo>
                  <a:pt x="63862" y="123968"/>
                </a:lnTo>
                <a:lnTo>
                  <a:pt x="63862" y="146507"/>
                </a:lnTo>
                <a:close/>
                <a:moveTo>
                  <a:pt x="63862" y="206613"/>
                </a:moveTo>
                <a:lnTo>
                  <a:pt x="41323" y="206613"/>
                </a:lnTo>
                <a:lnTo>
                  <a:pt x="41323" y="184073"/>
                </a:lnTo>
                <a:lnTo>
                  <a:pt x="63862" y="184073"/>
                </a:lnTo>
                <a:lnTo>
                  <a:pt x="63862" y="206613"/>
                </a:lnTo>
                <a:close/>
                <a:moveTo>
                  <a:pt x="63862" y="266718"/>
                </a:moveTo>
                <a:lnTo>
                  <a:pt x="41323" y="266718"/>
                </a:lnTo>
                <a:lnTo>
                  <a:pt x="41323" y="244179"/>
                </a:lnTo>
                <a:lnTo>
                  <a:pt x="63862" y="244179"/>
                </a:lnTo>
                <a:lnTo>
                  <a:pt x="63862" y="266718"/>
                </a:lnTo>
                <a:close/>
                <a:moveTo>
                  <a:pt x="195343" y="289258"/>
                </a:moveTo>
                <a:lnTo>
                  <a:pt x="195343" y="37566"/>
                </a:lnTo>
                <a:lnTo>
                  <a:pt x="184073" y="37566"/>
                </a:lnTo>
                <a:lnTo>
                  <a:pt x="184073" y="15026"/>
                </a:lnTo>
                <a:lnTo>
                  <a:pt x="172803" y="15026"/>
                </a:lnTo>
                <a:lnTo>
                  <a:pt x="172803" y="0"/>
                </a:lnTo>
                <a:lnTo>
                  <a:pt x="37566" y="0"/>
                </a:lnTo>
                <a:lnTo>
                  <a:pt x="37566" y="15026"/>
                </a:lnTo>
                <a:lnTo>
                  <a:pt x="26296" y="15026"/>
                </a:lnTo>
                <a:lnTo>
                  <a:pt x="26296" y="37566"/>
                </a:lnTo>
                <a:lnTo>
                  <a:pt x="15026" y="37566"/>
                </a:lnTo>
                <a:lnTo>
                  <a:pt x="15026" y="289258"/>
                </a:lnTo>
                <a:lnTo>
                  <a:pt x="0" y="289258"/>
                </a:lnTo>
                <a:lnTo>
                  <a:pt x="0" y="315554"/>
                </a:lnTo>
                <a:lnTo>
                  <a:pt x="210369" y="315554"/>
                </a:lnTo>
                <a:lnTo>
                  <a:pt x="210369" y="289258"/>
                </a:lnTo>
                <a:lnTo>
                  <a:pt x="195343" y="289258"/>
                </a:lnTo>
                <a:close/>
              </a:path>
            </a:pathLst>
          </a:custGeom>
          <a:solidFill>
            <a:srgbClr val="0078D4"/>
          </a:solidFill>
          <a:ln w="367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pic>
        <p:nvPicPr>
          <p:cNvPr id="159" name="Graphic 158">
            <a:extLst>
              <a:ext uri="{FF2B5EF4-FFF2-40B4-BE49-F238E27FC236}">
                <a16:creationId xmlns:a16="http://schemas.microsoft.com/office/drawing/2014/main" id="{5FF3E569-2E29-2D08-1A8B-CEEE6C08345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094881" y="2517510"/>
            <a:ext cx="252307" cy="197115"/>
          </a:xfrm>
          <a:prstGeom prst="rect">
            <a:avLst/>
          </a:prstGeom>
        </p:spPr>
      </p:pic>
      <p:sp>
        <p:nvSpPr>
          <p:cNvPr id="129" name="Title 12">
            <a:extLst>
              <a:ext uri="{FF2B5EF4-FFF2-40B4-BE49-F238E27FC236}">
                <a16:creationId xmlns:a16="http://schemas.microsoft.com/office/drawing/2014/main" id="{7D00F970-B791-729C-4D6C-DE8893D69A0B}"/>
              </a:ext>
            </a:extLst>
          </p:cNvPr>
          <p:cNvSpPr>
            <a:spLocks noGrp="1"/>
          </p:cNvSpPr>
          <p:nvPr>
            <p:ph type="title"/>
          </p:nvPr>
        </p:nvSpPr>
        <p:spPr>
          <a:xfrm>
            <a:off x="588263" y="457200"/>
            <a:ext cx="11018520" cy="461665"/>
          </a:xfrm>
        </p:spPr>
        <p:txBody>
          <a:bodyPr/>
          <a:lstStyle/>
          <a:p>
            <a:pPr algn="ctr"/>
            <a:r>
              <a:rPr lang="en-US" sz="3000">
                <a:solidFill>
                  <a:srgbClr val="000000"/>
                </a:solidFill>
                <a:latin typeface="Segoe Sans Text Semibold"/>
                <a:cs typeface="Segoe UI Semibold"/>
              </a:rPr>
              <a:t>Credential-less support for storage</a:t>
            </a:r>
          </a:p>
        </p:txBody>
      </p:sp>
    </p:spTree>
    <p:extLst>
      <p:ext uri="{BB962C8B-B14F-4D97-AF65-F5344CB8AC3E}">
        <p14:creationId xmlns:p14="http://schemas.microsoft.com/office/powerpoint/2010/main" val="2588956048"/>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417D3-4C51-D839-6447-30A16F6C0C36}"/>
            </a:ext>
          </a:extLst>
        </p:cNvPr>
        <p:cNvGrpSpPr/>
        <p:nvPr/>
      </p:nvGrpSpPr>
      <p:grpSpPr>
        <a:xfrm>
          <a:off x="0" y="0"/>
          <a:ext cx="0" cy="0"/>
          <a:chOff x="0" y="0"/>
          <a:chExt cx="0" cy="0"/>
        </a:xfrm>
      </p:grpSpPr>
      <p:sp>
        <p:nvSpPr>
          <p:cNvPr id="7" name="Rectangle: Top Corners Rounded 6">
            <a:extLst>
              <a:ext uri="{FF2B5EF4-FFF2-40B4-BE49-F238E27FC236}">
                <a16:creationId xmlns:a16="http://schemas.microsoft.com/office/drawing/2014/main" id="{E51DF53B-D352-CBE5-0C0A-6855F82671DB}"/>
              </a:ext>
              <a:ext uri="{C183D7F6-B498-43B3-948B-1728B52AA6E4}">
                <adec:decorative xmlns:adec="http://schemas.microsoft.com/office/drawing/2017/decorative" val="1"/>
              </a:ext>
            </a:extLst>
          </p:cNvPr>
          <p:cNvSpPr/>
          <p:nvPr/>
        </p:nvSpPr>
        <p:spPr bwMode="auto">
          <a:xfrm>
            <a:off x="1770659" y="1857736"/>
            <a:ext cx="8650675" cy="4517691"/>
          </a:xfrm>
          <a:prstGeom prst="round2SameRect">
            <a:avLst>
              <a:gd name="adj1" fmla="val 3933"/>
              <a:gd name="adj2" fmla="val 0"/>
            </a:avLst>
          </a:prstGeom>
          <a:gradFill flip="none" rotWithShape="1">
            <a:gsLst>
              <a:gs pos="93000">
                <a:srgbClr val="A9D5ED"/>
              </a:gs>
              <a:gs pos="0">
                <a:srgbClr val="FCC7CD"/>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9144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aphicFrame>
        <p:nvGraphicFramePr>
          <p:cNvPr id="3" name="Table 2">
            <a:extLst>
              <a:ext uri="{FF2B5EF4-FFF2-40B4-BE49-F238E27FC236}">
                <a16:creationId xmlns:a16="http://schemas.microsoft.com/office/drawing/2014/main" id="{D5A9491C-254F-E284-96BE-663F99A5A6A3}"/>
              </a:ext>
            </a:extLst>
          </p:cNvPr>
          <p:cNvGraphicFramePr>
            <a:graphicFrameLocks noGrp="1"/>
          </p:cNvGraphicFramePr>
          <p:nvPr/>
        </p:nvGraphicFramePr>
        <p:xfrm>
          <a:off x="1798884" y="2198398"/>
          <a:ext cx="8594228" cy="4150360"/>
        </p:xfrm>
        <a:graphic>
          <a:graphicData uri="http://schemas.openxmlformats.org/drawingml/2006/table">
            <a:tbl>
              <a:tblPr>
                <a:tableStyleId>{5C22544A-7EE6-4342-B048-85BDC9FD1C3A}</a:tableStyleId>
              </a:tblPr>
              <a:tblGrid>
                <a:gridCol w="1581747">
                  <a:extLst>
                    <a:ext uri="{9D8B030D-6E8A-4147-A177-3AD203B41FA5}">
                      <a16:colId xmlns:a16="http://schemas.microsoft.com/office/drawing/2014/main" val="1587858155"/>
                    </a:ext>
                  </a:extLst>
                </a:gridCol>
                <a:gridCol w="1628049">
                  <a:extLst>
                    <a:ext uri="{9D8B030D-6E8A-4147-A177-3AD203B41FA5}">
                      <a16:colId xmlns:a16="http://schemas.microsoft.com/office/drawing/2014/main" val="3324396532"/>
                    </a:ext>
                  </a:extLst>
                </a:gridCol>
                <a:gridCol w="5384432">
                  <a:extLst>
                    <a:ext uri="{9D8B030D-6E8A-4147-A177-3AD203B41FA5}">
                      <a16:colId xmlns:a16="http://schemas.microsoft.com/office/drawing/2014/main" val="3239465472"/>
                    </a:ext>
                  </a:extLst>
                </a:gridCol>
              </a:tblGrid>
              <a:tr h="370840">
                <a:tc>
                  <a:txBody>
                    <a:bodyPr/>
                    <a:lstStyle/>
                    <a:p>
                      <a:pPr>
                        <a:lnSpc>
                          <a:spcPct val="150000"/>
                        </a:lnSpc>
                      </a:pPr>
                      <a:r>
                        <a:rPr lang="en-US" sz="1100" b="0">
                          <a:latin typeface="+mj-lt"/>
                        </a:rPr>
                        <a:t>Persona</a:t>
                      </a:r>
                    </a:p>
                  </a:txBody>
                  <a:tcPr marT="91440">
                    <a:lnL w="28575" cap="flat" cmpd="sng" algn="ctr">
                      <a:noFill/>
                      <a:prstDash val="solid"/>
                      <a:round/>
                      <a:headEnd type="none" w="med" len="med"/>
                      <a:tailEnd type="none" w="med" len="med"/>
                    </a:lnL>
                    <a:lnR w="12700" cmpd="sng">
                      <a:noFill/>
                    </a:lnR>
                    <a:lnT w="28575"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50000"/>
                        </a:lnSpc>
                      </a:pPr>
                      <a:r>
                        <a:rPr lang="en-US" sz="1100" b="0">
                          <a:latin typeface="+mj-lt"/>
                        </a:rPr>
                        <a:t>Role</a:t>
                      </a:r>
                    </a:p>
                  </a:txBody>
                  <a:tcPr marT="91440">
                    <a:lnL w="12700" cmpd="sng">
                      <a:noFill/>
                    </a:lnL>
                    <a:lnR w="12700" cmpd="sng">
                      <a:noFill/>
                    </a:lnR>
                    <a:lnT w="28575"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50000"/>
                        </a:lnSpc>
                      </a:pPr>
                      <a:r>
                        <a:rPr lang="en-US" sz="1100" b="0">
                          <a:latin typeface="+mj-lt"/>
                        </a:rPr>
                        <a:t>Purpose</a:t>
                      </a:r>
                    </a:p>
                  </a:txBody>
                  <a:tcPr marT="91440">
                    <a:lnL w="12700" cmpd="sng">
                      <a:noFill/>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72758552"/>
                  </a:ext>
                </a:extLst>
              </a:tr>
              <a:tr h="370840">
                <a:tc>
                  <a:txBody>
                    <a:bodyPr/>
                    <a:lstStyle/>
                    <a:p>
                      <a:pPr>
                        <a:lnSpc>
                          <a:spcPct val="150000"/>
                        </a:lnSpc>
                      </a:pPr>
                      <a:r>
                        <a:rPr lang="en-US" sz="1100">
                          <a:latin typeface="+mn-lt"/>
                        </a:rPr>
                        <a:t>IT admin</a:t>
                      </a:r>
                    </a:p>
                  </a:txBody>
                  <a:tcPr>
                    <a:lnL w="28575"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50000"/>
                        </a:lnSpc>
                      </a:pPr>
                      <a:r>
                        <a:rPr lang="en-US" sz="1100">
                          <a:latin typeface="+mn-lt"/>
                        </a:rPr>
                        <a:t>Owner of the Azure AI hub resource</a:t>
                      </a:r>
                    </a:p>
                  </a:txBody>
                  <a:tcP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50000"/>
                        </a:lnSpc>
                      </a:pPr>
                      <a:r>
                        <a:rPr lang="en-US" sz="1100">
                          <a:latin typeface="+mn-lt"/>
                        </a:rPr>
                        <a:t>The IT admin can ensure the Azure AI hub resource is set up to their enterprise standards and assign managers the Contributor role on the resource if they want to enable managers to make new Azure AI hub resources or they can assign managers the Azure AI Developer role on the resource to not allow for new Azure AI hub resource creation.</a:t>
                      </a:r>
                    </a:p>
                  </a:txBody>
                  <a:tcPr>
                    <a:lnL w="12700" cmpd="sng">
                      <a:noFill/>
                    </a:lnL>
                    <a:lnR w="2857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24416735"/>
                  </a:ext>
                </a:extLst>
              </a:tr>
              <a:tr h="370840">
                <a:tc>
                  <a:txBody>
                    <a:bodyPr/>
                    <a:lstStyle/>
                    <a:p>
                      <a:pPr>
                        <a:lnSpc>
                          <a:spcPct val="150000"/>
                        </a:lnSpc>
                      </a:pPr>
                      <a:r>
                        <a:rPr lang="en-US" sz="1100">
                          <a:latin typeface="+mn-lt"/>
                        </a:rPr>
                        <a:t>Managers</a:t>
                      </a:r>
                    </a:p>
                  </a:txBody>
                  <a:tcPr>
                    <a:lnL w="28575"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50000"/>
                        </a:lnSpc>
                      </a:pPr>
                      <a:r>
                        <a:rPr lang="en-US" sz="1100">
                          <a:latin typeface="+mn-lt"/>
                        </a:rPr>
                        <a:t>Contributor or Azure AI Developer on the Azure AI hub resource</a:t>
                      </a:r>
                    </a:p>
                  </a:txBody>
                  <a:tcP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50000"/>
                        </a:lnSpc>
                      </a:pPr>
                      <a:r>
                        <a:rPr lang="en-US" sz="1100">
                          <a:latin typeface="+mn-lt"/>
                        </a:rPr>
                        <a:t>Managers can manage the AI hub, audit compute resources, audit connections, and create shared connections.</a:t>
                      </a:r>
                    </a:p>
                  </a:txBody>
                  <a:tcPr>
                    <a:lnL w="12700" cmpd="sng">
                      <a:noFill/>
                    </a:lnL>
                    <a:lnR w="2857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60294482"/>
                  </a:ext>
                </a:extLst>
              </a:tr>
              <a:tr h="370840">
                <a:tc>
                  <a:txBody>
                    <a:bodyPr/>
                    <a:lstStyle/>
                    <a:p>
                      <a:pPr>
                        <a:lnSpc>
                          <a:spcPct val="150000"/>
                        </a:lnSpc>
                      </a:pPr>
                      <a:r>
                        <a:rPr lang="en-US" sz="1100">
                          <a:latin typeface="+mn-lt"/>
                        </a:rPr>
                        <a:t>Team lead/Lead developer</a:t>
                      </a:r>
                    </a:p>
                  </a:txBody>
                  <a:tcPr>
                    <a:lnL w="28575"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50000"/>
                        </a:lnSpc>
                      </a:pPr>
                      <a:r>
                        <a:rPr lang="en-US" sz="1100">
                          <a:latin typeface="+mn-lt"/>
                        </a:rPr>
                        <a:t>Azure AI Developer on the Azure AI hub resource</a:t>
                      </a:r>
                    </a:p>
                  </a:txBody>
                  <a:tcP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50000"/>
                        </a:lnSpc>
                      </a:pPr>
                      <a:r>
                        <a:rPr lang="en-US" sz="1100">
                          <a:latin typeface="+mn-lt"/>
                        </a:rPr>
                        <a:t>Lead developers can create projects for their team and create shared resources (ex: compute and connections) at the Azure AI hub resource level. After project creation, project owners can invite other members.</a:t>
                      </a:r>
                    </a:p>
                  </a:txBody>
                  <a:tcPr>
                    <a:lnL w="12700" cmpd="sng">
                      <a:noFill/>
                    </a:lnL>
                    <a:lnR w="2857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35494029"/>
                  </a:ext>
                </a:extLst>
              </a:tr>
              <a:tr h="370840">
                <a:tc>
                  <a:txBody>
                    <a:bodyPr/>
                    <a:lstStyle/>
                    <a:p>
                      <a:pPr>
                        <a:lnSpc>
                          <a:spcPct val="150000"/>
                        </a:lnSpc>
                      </a:pPr>
                      <a:r>
                        <a:rPr lang="en-US" sz="1100">
                          <a:latin typeface="+mn-lt"/>
                        </a:rPr>
                        <a:t>Team members/developers</a:t>
                      </a:r>
                    </a:p>
                  </a:txBody>
                  <a:tcPr>
                    <a:lnL w="28575"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50000"/>
                        </a:lnSpc>
                      </a:pPr>
                      <a:r>
                        <a:rPr lang="en-US" sz="1100">
                          <a:latin typeface="+mn-lt"/>
                        </a:rPr>
                        <a:t>Contributor or Azure AI Developer on the Azure AI Project</a:t>
                      </a:r>
                    </a:p>
                  </a:txBody>
                  <a:tcPr marB="64008">
                    <a:lnL w="12700" cmpd="sng">
                      <a:noFill/>
                    </a:lnL>
                    <a:lnR w="12700" cmpd="sng">
                      <a:noFill/>
                    </a:lnR>
                    <a:lnT w="12700" cap="flat" cmpd="sng" algn="ctr">
                      <a:solidFill>
                        <a:schemeClr val="bg1">
                          <a:lumMod val="85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50000"/>
                        </a:lnSpc>
                      </a:pPr>
                      <a:r>
                        <a:rPr lang="en-US" sz="1100" dirty="0">
                          <a:latin typeface="+mn-lt"/>
                        </a:rPr>
                        <a:t>Developers can build and deploy AI models within a project and create assets that enable development such as computes and connections.</a:t>
                      </a:r>
                    </a:p>
                  </a:txBody>
                  <a:tcPr>
                    <a:lnL w="12700" cmpd="sng">
                      <a:noFill/>
                    </a:lnL>
                    <a:lnR w="2857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29031708"/>
                  </a:ext>
                </a:extLst>
              </a:tr>
            </a:tbl>
          </a:graphicData>
        </a:graphic>
      </p:graphicFrame>
      <p:sp>
        <p:nvSpPr>
          <p:cNvPr id="4" name="Rectangle: Rounded Corners 3">
            <a:extLst>
              <a:ext uri="{FF2B5EF4-FFF2-40B4-BE49-F238E27FC236}">
                <a16:creationId xmlns:a16="http://schemas.microsoft.com/office/drawing/2014/main" id="{6B3966EE-4A92-F147-98C2-9E7CA8A04272}"/>
              </a:ext>
            </a:extLst>
          </p:cNvPr>
          <p:cNvSpPr/>
          <p:nvPr/>
        </p:nvSpPr>
        <p:spPr bwMode="auto">
          <a:xfrm>
            <a:off x="3450036" y="1880186"/>
            <a:ext cx="5291923" cy="288654"/>
          </a:xfrm>
          <a:prstGeom prst="roundRect">
            <a:avLst>
              <a:gd name="adj" fmla="val 50000"/>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Sample enterprise RBAC setup</a:t>
            </a:r>
          </a:p>
        </p:txBody>
      </p:sp>
      <p:sp>
        <p:nvSpPr>
          <p:cNvPr id="9" name="Title 1">
            <a:extLst>
              <a:ext uri="{FF2B5EF4-FFF2-40B4-BE49-F238E27FC236}">
                <a16:creationId xmlns:a16="http://schemas.microsoft.com/office/drawing/2014/main" id="{7ADFEB06-1381-5A64-B7C9-40002B26E788}"/>
              </a:ext>
            </a:extLst>
          </p:cNvPr>
          <p:cNvSpPr>
            <a:spLocks noGrp="1"/>
          </p:cNvSpPr>
          <p:nvPr>
            <p:ph type="title"/>
          </p:nvPr>
        </p:nvSpPr>
        <p:spPr>
          <a:xfrm>
            <a:off x="588263" y="457200"/>
            <a:ext cx="11018520" cy="461665"/>
          </a:xfrm>
        </p:spPr>
        <p:txBody>
          <a:bodyPr anchor="t" anchorCtr="0"/>
          <a:lstStyle/>
          <a:p>
            <a:pPr algn="ctr"/>
            <a:r>
              <a:rPr lang="en-US" sz="3000">
                <a:solidFill>
                  <a:srgbClr val="000000"/>
                </a:solidFill>
                <a:latin typeface="Segoe Sans Text Semibold"/>
                <a:cs typeface="Segoe UI Semibold"/>
              </a:rPr>
              <a:t>Identity and Access Control in Foundry Observability</a:t>
            </a:r>
          </a:p>
        </p:txBody>
      </p:sp>
      <p:sp>
        <p:nvSpPr>
          <p:cNvPr id="10" name="Rectangle: Rounded Corners 10">
            <a:extLst>
              <a:ext uri="{FF2B5EF4-FFF2-40B4-BE49-F238E27FC236}">
                <a16:creationId xmlns:a16="http://schemas.microsoft.com/office/drawing/2014/main" id="{CE38DB5B-8C87-47D4-1124-C152638B5B17}"/>
              </a:ext>
            </a:extLst>
          </p:cNvPr>
          <p:cNvSpPr/>
          <p:nvPr/>
        </p:nvSpPr>
        <p:spPr>
          <a:xfrm>
            <a:off x="1124923" y="994118"/>
            <a:ext cx="9942152" cy="553998"/>
          </a:xfrm>
          <a:prstGeom prst="roundRect">
            <a:avLst>
              <a:gd name="adj" fmla="val 8990"/>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lIns="0" rtlCol="0" anchor="t"/>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w="3175">
                  <a:noFill/>
                </a:ln>
                <a:gradFill>
                  <a:gsLst>
                    <a:gs pos="80000">
                      <a:srgbClr val="2A446F"/>
                    </a:gs>
                    <a:gs pos="0">
                      <a:srgbClr val="73262F"/>
                    </a:gs>
                  </a:gsLst>
                  <a:path path="circle">
                    <a:fillToRect l="100000" t="100000"/>
                  </a:path>
                </a:gradFill>
                <a:effectLst/>
                <a:uLnTx/>
                <a:uFillTx/>
                <a:latin typeface="Segoe UI Variable Display Semib" pitchFamily="2" charset="0"/>
                <a:ea typeface="+mn-ea"/>
                <a:cs typeface="Segoe UI Semibold" panose="020B0502040204020203" pitchFamily="34" charset="0"/>
              </a:rPr>
              <a:t>Assign and manage RBAC.</a:t>
            </a:r>
          </a:p>
        </p:txBody>
      </p:sp>
    </p:spTree>
    <p:extLst>
      <p:ext uri="{BB962C8B-B14F-4D97-AF65-F5344CB8AC3E}">
        <p14:creationId xmlns:p14="http://schemas.microsoft.com/office/powerpoint/2010/main" val="320590460"/>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DFE985-B9B1-35C7-BD20-BA154CC202B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8659382" cy="5408626"/>
          </a:xfrm>
          <a:prstGeom prst="rect">
            <a:avLst/>
          </a:prstGeom>
        </p:spPr>
      </p:pic>
      <p:pic>
        <p:nvPicPr>
          <p:cNvPr id="6" name="Picture 5">
            <a:extLst>
              <a:ext uri="{FF2B5EF4-FFF2-40B4-BE49-F238E27FC236}">
                <a16:creationId xmlns:a16="http://schemas.microsoft.com/office/drawing/2014/main" id="{1AF75727-27B4-ADD5-A3E6-4129DF37E4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21818" y="4826026"/>
            <a:ext cx="8998744" cy="2031974"/>
          </a:xfrm>
          <a:prstGeom prst="rect">
            <a:avLst/>
          </a:prstGeom>
        </p:spPr>
      </p:pic>
    </p:spTree>
    <p:extLst>
      <p:ext uri="{BB962C8B-B14F-4D97-AF65-F5344CB8AC3E}">
        <p14:creationId xmlns:p14="http://schemas.microsoft.com/office/powerpoint/2010/main" val="4240017834"/>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AEB53-D641-8C1D-CD7A-2651451F2F26}"/>
              </a:ext>
            </a:extLst>
          </p:cNvPr>
          <p:cNvSpPr>
            <a:spLocks noGrp="1"/>
          </p:cNvSpPr>
          <p:nvPr>
            <p:ph type="title"/>
          </p:nvPr>
        </p:nvSpPr>
        <p:spPr/>
        <p:txBody>
          <a:bodyPr/>
          <a:lstStyle/>
          <a:p>
            <a:r>
              <a:rPr lang="en-HK" dirty="0"/>
              <a:t>Azure OpenAI vs AI Foundry</a:t>
            </a:r>
          </a:p>
        </p:txBody>
      </p:sp>
      <p:pic>
        <p:nvPicPr>
          <p:cNvPr id="9" name="Content Placeholder 8">
            <a:extLst>
              <a:ext uri="{FF2B5EF4-FFF2-40B4-BE49-F238E27FC236}">
                <a16:creationId xmlns:a16="http://schemas.microsoft.com/office/drawing/2014/main" id="{7607A055-EFEF-D467-CCBD-D7A7911C123B}"/>
              </a:ext>
            </a:extLst>
          </p:cNvPr>
          <p:cNvPicPr>
            <a:picLocks noGrp="1" noChangeAspect="1"/>
          </p:cNvPicPr>
          <p:nvPr>
            <p:ph sz="quarter" idx="10"/>
          </p:nvPr>
        </p:nvPicPr>
        <p:blipFill>
          <a:blip r:embed="rId2" cstate="screen">
            <a:extLst>
              <a:ext uri="{28A0092B-C50C-407E-A947-70E740481C1C}">
                <a14:useLocalDpi xmlns:a14="http://schemas.microsoft.com/office/drawing/2010/main"/>
              </a:ext>
            </a:extLst>
          </a:blip>
          <a:stretch>
            <a:fillRect/>
          </a:stretch>
        </p:blipFill>
        <p:spPr>
          <a:xfrm>
            <a:off x="6261667" y="1566862"/>
            <a:ext cx="5207453" cy="4833938"/>
          </a:xfrm>
          <a:prstGeom prst="rect">
            <a:avLst/>
          </a:prstGeom>
        </p:spPr>
      </p:pic>
      <p:pic>
        <p:nvPicPr>
          <p:cNvPr id="7" name="Picture 6">
            <a:extLst>
              <a:ext uri="{FF2B5EF4-FFF2-40B4-BE49-F238E27FC236}">
                <a16:creationId xmlns:a16="http://schemas.microsoft.com/office/drawing/2014/main" id="{8DC07413-A352-BCD6-6D0A-1993C981C6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4888" y="1522633"/>
            <a:ext cx="5810149" cy="5064667"/>
          </a:xfrm>
          <a:prstGeom prst="rect">
            <a:avLst/>
          </a:prstGeom>
        </p:spPr>
      </p:pic>
      <p:sp>
        <p:nvSpPr>
          <p:cNvPr id="10" name="Rectangle 9">
            <a:extLst>
              <a:ext uri="{FF2B5EF4-FFF2-40B4-BE49-F238E27FC236}">
                <a16:creationId xmlns:a16="http://schemas.microsoft.com/office/drawing/2014/main" id="{A014C04F-2234-F611-3088-C3CF3BB84AB7}"/>
              </a:ext>
            </a:extLst>
          </p:cNvPr>
          <p:cNvSpPr/>
          <p:nvPr/>
        </p:nvSpPr>
        <p:spPr bwMode="auto">
          <a:xfrm>
            <a:off x="297658" y="1522633"/>
            <a:ext cx="2967036" cy="327598"/>
          </a:xfrm>
          <a:prstGeom prst="rect">
            <a:avLst/>
          </a:prstGeom>
          <a:noFill/>
          <a:ln w="28575">
            <a:solidFill>
              <a:srgbClr val="EE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HK" sz="2000" dirty="0" err="1">
              <a:solidFill>
                <a:srgbClr val="FFFFFF"/>
              </a:solidFill>
              <a:ea typeface="Segoe UI" pitchFamily="34" charset="0"/>
              <a:cs typeface="Segoe UI" pitchFamily="34" charset="0"/>
            </a:endParaRPr>
          </a:p>
        </p:txBody>
      </p:sp>
      <p:sp>
        <p:nvSpPr>
          <p:cNvPr id="11" name="Rectangle 10">
            <a:extLst>
              <a:ext uri="{FF2B5EF4-FFF2-40B4-BE49-F238E27FC236}">
                <a16:creationId xmlns:a16="http://schemas.microsoft.com/office/drawing/2014/main" id="{5F8980B7-482C-6179-054E-F6A046F63882}"/>
              </a:ext>
            </a:extLst>
          </p:cNvPr>
          <p:cNvSpPr/>
          <p:nvPr/>
        </p:nvSpPr>
        <p:spPr bwMode="auto">
          <a:xfrm>
            <a:off x="6176964" y="1522633"/>
            <a:ext cx="2967036" cy="327598"/>
          </a:xfrm>
          <a:prstGeom prst="rect">
            <a:avLst/>
          </a:prstGeom>
          <a:noFill/>
          <a:ln w="28575">
            <a:solidFill>
              <a:srgbClr val="EE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HK" sz="2000" dirty="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928246300"/>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D84D9-8087-604A-442C-7E616C00ECEC}"/>
              </a:ext>
            </a:extLst>
          </p:cNvPr>
          <p:cNvSpPr>
            <a:spLocks noGrp="1"/>
          </p:cNvSpPr>
          <p:nvPr>
            <p:ph type="title"/>
          </p:nvPr>
        </p:nvSpPr>
        <p:spPr/>
        <p:txBody>
          <a:bodyPr/>
          <a:lstStyle/>
          <a:p>
            <a:r>
              <a:rPr lang="en-HK" dirty="0"/>
              <a:t>Azure OpenAI vs AI Foundry</a:t>
            </a:r>
          </a:p>
        </p:txBody>
      </p:sp>
      <p:pic>
        <p:nvPicPr>
          <p:cNvPr id="5" name="Picture 4">
            <a:extLst>
              <a:ext uri="{FF2B5EF4-FFF2-40B4-BE49-F238E27FC236}">
                <a16:creationId xmlns:a16="http://schemas.microsoft.com/office/drawing/2014/main" id="{406B2205-024D-677D-16ED-B5B669A5B83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6995" y="1257536"/>
            <a:ext cx="5811974" cy="5314714"/>
          </a:xfrm>
          <a:prstGeom prst="rect">
            <a:avLst/>
          </a:prstGeom>
        </p:spPr>
      </p:pic>
      <p:pic>
        <p:nvPicPr>
          <p:cNvPr id="11" name="Picture 10">
            <a:extLst>
              <a:ext uri="{FF2B5EF4-FFF2-40B4-BE49-F238E27FC236}">
                <a16:creationId xmlns:a16="http://schemas.microsoft.com/office/drawing/2014/main" id="{9BC3E23B-481A-F2BF-B031-684E1578A46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11235" y="1257535"/>
            <a:ext cx="5980765" cy="5400439"/>
          </a:xfrm>
          <a:prstGeom prst="rect">
            <a:avLst/>
          </a:prstGeom>
        </p:spPr>
      </p:pic>
    </p:spTree>
    <p:extLst>
      <p:ext uri="{BB962C8B-B14F-4D97-AF65-F5344CB8AC3E}">
        <p14:creationId xmlns:p14="http://schemas.microsoft.com/office/powerpoint/2010/main" val="1900800240"/>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Rounded Corners 16">
            <a:extLst>
              <a:ext uri="{FF2B5EF4-FFF2-40B4-BE49-F238E27FC236}">
                <a16:creationId xmlns:a16="http://schemas.microsoft.com/office/drawing/2014/main" id="{27997011-F081-7BFC-A193-42B9355C22E8}"/>
              </a:ext>
              <a:ext uri="{C183D7F6-B498-43B3-948B-1728B52AA6E4}">
                <adec:decorative xmlns:adec="http://schemas.microsoft.com/office/drawing/2017/decorative" val="1"/>
              </a:ext>
            </a:extLst>
          </p:cNvPr>
          <p:cNvSpPr/>
          <p:nvPr/>
        </p:nvSpPr>
        <p:spPr bwMode="auto">
          <a:xfrm>
            <a:off x="9842058" y="1831226"/>
            <a:ext cx="2349941" cy="3560611"/>
          </a:xfrm>
          <a:prstGeom prst="rect">
            <a:avLst/>
          </a:prstGeom>
          <a:no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000" tIns="145600" rIns="182000" bIns="145600" numCol="1" spcCol="0" rtlCol="0" fromWordArt="0" anchor="ctr" anchorCtr="0" forceAA="0" compatLnSpc="1">
            <a:prstTxWarp prst="textNoShape">
              <a:avLst/>
            </a:prstTxWarp>
            <a:noAutofit/>
          </a:bodyPr>
          <a:lstStyle/>
          <a:p>
            <a:pPr marL="0" marR="0" lvl="0" indent="0" algn="l" defTabSz="928024"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egoe Sans Display"/>
                <a:ea typeface="+mn-ea"/>
                <a:cs typeface="Segoe Sans Display"/>
              </a:rPr>
              <a:t>Deployment Type:</a:t>
            </a:r>
            <a:br>
              <a:rPr kumimoji="0" lang="en-US" sz="1400" b="0" i="0" u="none" strike="noStrike" kern="1200" cap="none" spc="0" normalizeH="0" baseline="0" noProof="0">
                <a:ln>
                  <a:noFill/>
                </a:ln>
                <a:solidFill>
                  <a:srgbClr val="FFFFFF"/>
                </a:solidFill>
                <a:effectLst/>
                <a:uLnTx/>
                <a:uFillTx/>
                <a:latin typeface="Segoe Sans Display" pitchFamily="2" charset="0"/>
                <a:ea typeface="+mn-ea"/>
                <a:cs typeface="Segoe Sans Display" pitchFamily="2" charset="0"/>
              </a:rPr>
            </a:br>
            <a:r>
              <a:rPr kumimoji="0" lang="en-US" sz="1400" b="0" i="0" u="none" strike="noStrike" kern="1200" cap="none" spc="0" normalizeH="0" baseline="0" noProof="0">
                <a:ln>
                  <a:noFill/>
                </a:ln>
                <a:solidFill>
                  <a:srgbClr val="000000"/>
                </a:solidFill>
                <a:effectLst/>
                <a:uLnTx/>
                <a:uFillTx/>
                <a:latin typeface="Segoe Sans Display"/>
                <a:ea typeface="+mn-ea"/>
                <a:cs typeface="Segoe Sans Display"/>
              </a:rPr>
              <a:t>Standard </a:t>
            </a:r>
          </a:p>
          <a:p>
            <a:pPr marL="0" marR="0" lvl="0" indent="0" algn="l" defTabSz="928024"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Managed Compute</a:t>
            </a:r>
          </a:p>
          <a:p>
            <a:pPr marL="0" marR="0" lvl="0" indent="0" algn="l" defTabSz="928024" rtl="0" eaLnBrk="1" fontAlgn="auto"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a:p>
            <a:pPr marL="0" marR="0" lvl="0" indent="0" algn="l" defTabSz="928024" rtl="0" eaLnBrk="1" fontAlgn="auto"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egoe Sans Display"/>
                <a:ea typeface="+mn-ea"/>
                <a:cs typeface="Segoe Sans Display"/>
              </a:rPr>
              <a:t>Deployment Locations:</a:t>
            </a:r>
            <a:br>
              <a:rPr kumimoji="0" lang="en-US" sz="1400" b="1" i="0" u="none" strike="noStrike" kern="1200" cap="none" spc="0" normalizeH="0" baseline="0" noProof="0">
                <a:ln>
                  <a:noFill/>
                </a:ln>
                <a:solidFill>
                  <a:srgbClr val="FFFFFF"/>
                </a:solidFill>
                <a:effectLst/>
                <a:uLnTx/>
                <a:uFillTx/>
                <a:latin typeface="Segoe Sans Display" pitchFamily="2" charset="0"/>
                <a:ea typeface="+mn-ea"/>
                <a:cs typeface="Segoe Sans Display" pitchFamily="2" charset="0"/>
              </a:rPr>
            </a:br>
            <a:r>
              <a:rPr kumimoji="0" lang="en-US" sz="1400" b="0" i="0" u="none" strike="noStrike" kern="1200" cap="none" spc="0" normalizeH="0" baseline="0" noProof="0">
                <a:ln>
                  <a:noFill/>
                </a:ln>
                <a:solidFill>
                  <a:srgbClr val="000000"/>
                </a:solidFill>
                <a:effectLst/>
                <a:uLnTx/>
                <a:uFillTx/>
                <a:latin typeface="Segoe Sans Display"/>
                <a:ea typeface="+mn-ea"/>
                <a:cs typeface="Segoe Sans Display"/>
              </a:rPr>
              <a:t>Global</a:t>
            </a:r>
          </a:p>
          <a:p>
            <a:pPr marL="0" marR="0" lvl="0" indent="0" algn="l" defTabSz="928024"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7 Regions</a:t>
            </a:r>
          </a:p>
          <a:p>
            <a:pPr marL="0" marR="0" lvl="0" indent="0" algn="l" defTabSz="928024" rtl="0" eaLnBrk="1" fontAlgn="auto"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a:p>
            <a:pPr marL="0" marR="0" lvl="0" indent="0" algn="l" defTabSz="928024" rtl="0" eaLnBrk="1" fontAlgn="auto"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Sold by:</a:t>
            </a:r>
          </a:p>
          <a:p>
            <a:pPr marL="0" marR="0" lvl="0" indent="0" algn="l" defTabSz="928024"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Partner</a:t>
            </a:r>
          </a:p>
        </p:txBody>
      </p:sp>
      <p:sp>
        <p:nvSpPr>
          <p:cNvPr id="52" name="Rectangle: Rounded Corners 16">
            <a:extLst>
              <a:ext uri="{FF2B5EF4-FFF2-40B4-BE49-F238E27FC236}">
                <a16:creationId xmlns:a16="http://schemas.microsoft.com/office/drawing/2014/main" id="{FCD76958-8F79-CA85-7363-87BA54C690BF}"/>
              </a:ext>
              <a:ext uri="{C183D7F6-B498-43B3-948B-1728B52AA6E4}">
                <adec:decorative xmlns:adec="http://schemas.microsoft.com/office/drawing/2017/decorative" val="1"/>
              </a:ext>
            </a:extLst>
          </p:cNvPr>
          <p:cNvSpPr/>
          <p:nvPr/>
        </p:nvSpPr>
        <p:spPr bwMode="auto">
          <a:xfrm>
            <a:off x="1" y="2188631"/>
            <a:ext cx="2402354" cy="2889685"/>
          </a:xfrm>
          <a:prstGeom prst="rect">
            <a:avLst/>
          </a:prstGeom>
          <a:no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000" tIns="145600" rIns="182000" bIns="145600" numCol="1" spcCol="0" rtlCol="0" fromWordArt="0" anchor="ctr" anchorCtr="0" forceAA="0" compatLnSpc="1">
            <a:prstTxWarp prst="textNoShape">
              <a:avLst/>
            </a:prstTxWarp>
            <a:noAutofit/>
          </a:bodyPr>
          <a:lstStyle/>
          <a:p>
            <a:pPr marL="0" marR="0" lvl="0" indent="0" algn="r" defTabSz="928024"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Built-in safety</a:t>
            </a:r>
          </a:p>
          <a:p>
            <a:pPr marL="0" marR="0" lvl="0" indent="0" algn="r" defTabSz="928024"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a:p>
            <a:pPr marL="0" marR="0" lvl="0" indent="0" algn="r" defTabSz="928024"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Deployment Types:</a:t>
            </a:r>
          </a:p>
          <a:p>
            <a:pPr marL="0" marR="0" lvl="0" indent="0" algn="r" defTabSz="928024"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Standard</a:t>
            </a:r>
            <a:b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br>
            <a: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Provisioned Throughput</a:t>
            </a:r>
          </a:p>
          <a:p>
            <a:pPr marL="0" marR="0" lvl="0" indent="0" algn="r" defTabSz="928024"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Batch (50%off)</a:t>
            </a:r>
          </a:p>
          <a:p>
            <a:pPr marL="0" marR="0" lvl="0" indent="0" algn="r" defTabSz="928024" rtl="0" eaLnBrk="1" fontAlgn="auto" latinLnBrk="0" hangingPunct="1">
              <a:lnSpc>
                <a:spcPct val="100000"/>
              </a:lnSpc>
              <a:spcBef>
                <a:spcPct val="0"/>
              </a:spcBef>
              <a:spcAft>
                <a:spcPct val="0"/>
              </a:spcAft>
              <a:buClrTx/>
              <a:buSzTx/>
              <a:buFontTx/>
              <a:buNone/>
              <a:tabLst/>
              <a:defRPr/>
            </a:pPr>
            <a:br>
              <a:rPr kumimoji="0" lang="en-US" sz="1400" b="1"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br>
            <a:r>
              <a:rPr kumimoji="0" lang="en-US" sz="1400" b="1"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Deployment Locations:</a:t>
            </a:r>
            <a:br>
              <a:rPr kumimoji="0" lang="en-US" sz="1400" b="1"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br>
            <a: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Global</a:t>
            </a:r>
          </a:p>
          <a:p>
            <a:pPr marL="0" marR="0" lvl="0" indent="0" algn="r" defTabSz="928024"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Data Zone (US and EU)</a:t>
            </a:r>
          </a:p>
          <a:p>
            <a:pPr marL="0" marR="0" lvl="0" indent="0" algn="r" defTabSz="928024"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28 Regions</a:t>
            </a:r>
            <a:b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br>
            <a:b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br>
            <a:r>
              <a:rPr kumimoji="0" lang="en-US" sz="1400" b="1"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Sold by:</a:t>
            </a:r>
            <a:br>
              <a:rPr kumimoji="0" lang="en-US" sz="1400" b="1"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br>
            <a: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Microsoft</a:t>
            </a:r>
          </a:p>
        </p:txBody>
      </p:sp>
      <p:sp>
        <p:nvSpPr>
          <p:cNvPr id="53" name="Rectangle: Rounded Corners 16">
            <a:extLst>
              <a:ext uri="{FF2B5EF4-FFF2-40B4-BE49-F238E27FC236}">
                <a16:creationId xmlns:a16="http://schemas.microsoft.com/office/drawing/2014/main" id="{C1462833-6DE4-824B-FC49-CB591E177D51}"/>
              </a:ext>
              <a:ext uri="{C183D7F6-B498-43B3-948B-1728B52AA6E4}">
                <adec:decorative xmlns:adec="http://schemas.microsoft.com/office/drawing/2017/decorative" val="1"/>
              </a:ext>
            </a:extLst>
          </p:cNvPr>
          <p:cNvSpPr/>
          <p:nvPr/>
        </p:nvSpPr>
        <p:spPr bwMode="auto">
          <a:xfrm>
            <a:off x="2400183" y="1831226"/>
            <a:ext cx="3589119" cy="4385236"/>
          </a:xfrm>
          <a:prstGeom prst="roundRect">
            <a:avLst>
              <a:gd name="adj" fmla="val 6349"/>
            </a:avLst>
          </a:prstGeom>
          <a:gradFill flip="none" rotWithShape="1">
            <a:gsLst>
              <a:gs pos="0">
                <a:srgbClr val="0078D4">
                  <a:alpha val="20000"/>
                </a:srgbClr>
              </a:gs>
              <a:gs pos="97000">
                <a:srgbClr val="C03BC4">
                  <a:alpha val="20000"/>
                </a:srgbClr>
              </a:gs>
            </a:gsLst>
            <a:lin ang="2700000" scaled="1"/>
            <a:tileRect/>
          </a:gra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0" rIns="91440" bIns="91440" numCol="1" spcCol="0" rtlCol="0" fromWordArt="0" anchor="t" anchorCtr="0" forceAA="0" compatLnSpc="1">
            <a:prstTxWarp prst="textNoShape">
              <a:avLst/>
            </a:prstTxWarp>
            <a:noAutofit/>
          </a:bodyPr>
          <a:lstStyle/>
          <a:p>
            <a:pPr marL="0" marR="0" lvl="0" indent="0" algn="ctr" defTabSz="110155" rtl="0" eaLnBrk="1" fontAlgn="auto" latinLnBrk="0" hangingPunct="1">
              <a:lnSpc>
                <a:spcPct val="90000"/>
              </a:lnSpc>
              <a:spcBef>
                <a:spcPts val="1200"/>
              </a:spcBef>
              <a:spcAft>
                <a:spcPct val="0"/>
              </a:spcAft>
              <a:buClrTx/>
              <a:buSzTx/>
              <a:buFontTx/>
              <a:buNone/>
              <a:tabLst/>
              <a:defRPr/>
            </a:pPr>
            <a:r>
              <a:rPr kumimoji="0" lang="en-US" sz="1800" b="1" i="0" u="none" strike="noStrike" kern="0" cap="none" spc="0" normalizeH="0" baseline="0" noProof="0">
                <a:ln>
                  <a:noFill/>
                </a:ln>
                <a:solidFill>
                  <a:srgbClr val="000000"/>
                </a:solidFill>
                <a:effectLst/>
                <a:uLnTx/>
                <a:uFillTx/>
                <a:latin typeface="Segoe Sans Text Semibold"/>
                <a:ea typeface="+mn-ea"/>
                <a:cs typeface="Segoe Sans Text Semibold"/>
              </a:rPr>
              <a:t>Hosted and sold by Microsoft</a:t>
            </a:r>
            <a:endParaRPr kumimoji="0" lang="en-US" sz="1765" b="0" i="0" u="none" strike="noStrike" kern="1200" cap="none" spc="0" normalizeH="0" baseline="0" noProof="0">
              <a:ln>
                <a:noFill/>
              </a:ln>
              <a:solidFill>
                <a:srgbClr val="000000"/>
              </a:solidFill>
              <a:effectLst/>
              <a:uLnTx/>
              <a:uFillTx/>
              <a:latin typeface="Segoe UI"/>
              <a:ea typeface="+mn-ea"/>
              <a:cs typeface="+mn-cs"/>
            </a:endParaRPr>
          </a:p>
          <a:p>
            <a:pPr marL="0" marR="0" lvl="0" indent="0" algn="ctr" defTabSz="110155" rtl="0" eaLnBrk="1" fontAlgn="base" latinLnBrk="0" hangingPunct="1">
              <a:lnSpc>
                <a:spcPct val="90000"/>
              </a:lnSpc>
              <a:spcBef>
                <a:spcPct val="0"/>
              </a:spcBef>
              <a:spcAft>
                <a:spcPct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Segoe Sans Text Semibold" pitchFamily="2" charset="0"/>
              <a:ea typeface="+mn-ea"/>
              <a:cs typeface="Segoe Sans Text Semibold" pitchFamily="2" charset="0"/>
            </a:endParaRPr>
          </a:p>
          <a:p>
            <a:pPr marL="0" marR="0" lvl="0" indent="0" algn="ctr" defTabSz="110155" rtl="0" eaLnBrk="1" fontAlgn="base" latinLnBrk="0" hangingPunct="1">
              <a:lnSpc>
                <a:spcPct val="90000"/>
              </a:lnSpc>
              <a:spcBef>
                <a:spcPct val="0"/>
              </a:spcBef>
              <a:spcAft>
                <a:spcPct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Segoe Sans Text Semibold" pitchFamily="2" charset="0"/>
              <a:ea typeface="+mn-ea"/>
              <a:cs typeface="Segoe Sans Text Semibold" pitchFamily="2" charset="0"/>
            </a:endParaRPr>
          </a:p>
        </p:txBody>
      </p:sp>
      <p:sp>
        <p:nvSpPr>
          <p:cNvPr id="54" name="Rectangle: Rounded Corners 16">
            <a:extLst>
              <a:ext uri="{FF2B5EF4-FFF2-40B4-BE49-F238E27FC236}">
                <a16:creationId xmlns:a16="http://schemas.microsoft.com/office/drawing/2014/main" id="{BE03AB4B-AC76-A67E-7F0D-9ED4D7BE7F31}"/>
              </a:ext>
              <a:ext uri="{C183D7F6-B498-43B3-948B-1728B52AA6E4}">
                <adec:decorative xmlns:adec="http://schemas.microsoft.com/office/drawing/2017/decorative" val="1"/>
              </a:ext>
            </a:extLst>
          </p:cNvPr>
          <p:cNvSpPr/>
          <p:nvPr/>
        </p:nvSpPr>
        <p:spPr bwMode="auto">
          <a:xfrm>
            <a:off x="6209492" y="1831227"/>
            <a:ext cx="3631620" cy="4367433"/>
          </a:xfrm>
          <a:prstGeom prst="roundRect">
            <a:avLst>
              <a:gd name="adj" fmla="val 7422"/>
            </a:avLst>
          </a:prstGeom>
          <a:gradFill flip="none" rotWithShape="1">
            <a:gsLst>
              <a:gs pos="0">
                <a:srgbClr val="0078D4">
                  <a:alpha val="20000"/>
                </a:srgbClr>
              </a:gs>
              <a:gs pos="97000">
                <a:srgbClr val="C03BC4">
                  <a:alpha val="20000"/>
                </a:srgbClr>
              </a:gs>
            </a:gsLst>
            <a:lin ang="2700000" scaled="1"/>
            <a:tileRect/>
          </a:gra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0" rIns="91440" bIns="91440" numCol="1" spcCol="0" rtlCol="0" fromWordArt="0" anchor="t" anchorCtr="0" forceAA="0" compatLnSpc="1">
            <a:prstTxWarp prst="textNoShape">
              <a:avLst/>
            </a:prstTxWarp>
            <a:noAutofit/>
          </a:bodyPr>
          <a:lstStyle/>
          <a:p>
            <a:pPr marL="0" marR="0" lvl="0" indent="0" algn="ctr" defTabSz="110155" rtl="0" eaLnBrk="1" fontAlgn="auto" latinLnBrk="0" hangingPunct="1">
              <a:lnSpc>
                <a:spcPct val="90000"/>
              </a:lnSpc>
              <a:spcBef>
                <a:spcPts val="1200"/>
              </a:spcBef>
              <a:spcAft>
                <a:spcPct val="0"/>
              </a:spcAft>
              <a:buClrTx/>
              <a:buSzTx/>
              <a:buFontTx/>
              <a:buNone/>
              <a:tabLst/>
              <a:defRPr/>
            </a:pPr>
            <a:r>
              <a:rPr kumimoji="0" lang="en-US" sz="1800" b="1" i="0" u="none" strike="noStrike" kern="0" cap="none" spc="0" normalizeH="0" baseline="0" noProof="0">
                <a:ln>
                  <a:noFill/>
                </a:ln>
                <a:solidFill>
                  <a:srgbClr val="000000"/>
                </a:solidFill>
                <a:effectLst/>
                <a:uLnTx/>
                <a:uFillTx/>
                <a:latin typeface="Segoe Sans Text Semibold"/>
                <a:ea typeface="+mn-ea"/>
                <a:cs typeface="Segoe Sans Text Semibold"/>
              </a:rPr>
              <a:t>Other Foundry Models</a:t>
            </a: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nvGrpSpPr>
          <p:cNvPr id="55" name="Group 54">
            <a:extLst>
              <a:ext uri="{FF2B5EF4-FFF2-40B4-BE49-F238E27FC236}">
                <a16:creationId xmlns:a16="http://schemas.microsoft.com/office/drawing/2014/main" id="{FB29D194-A958-208F-6310-A85440255CBE}"/>
              </a:ext>
              <a:ext uri="{C183D7F6-B498-43B3-948B-1728B52AA6E4}">
                <adec:decorative xmlns:adec="http://schemas.microsoft.com/office/drawing/2017/decorative" val="1"/>
              </a:ext>
            </a:extLst>
          </p:cNvPr>
          <p:cNvGrpSpPr/>
          <p:nvPr/>
        </p:nvGrpSpPr>
        <p:grpSpPr>
          <a:xfrm>
            <a:off x="2710364" y="2579156"/>
            <a:ext cx="2954826" cy="1078885"/>
            <a:chOff x="2768834" y="3005692"/>
            <a:chExt cx="2954826" cy="1078885"/>
          </a:xfrm>
        </p:grpSpPr>
        <p:grpSp>
          <p:nvGrpSpPr>
            <p:cNvPr id="56" name="Group 55">
              <a:extLst>
                <a:ext uri="{FF2B5EF4-FFF2-40B4-BE49-F238E27FC236}">
                  <a16:creationId xmlns:a16="http://schemas.microsoft.com/office/drawing/2014/main" id="{C8CC6B2F-580E-4809-EC36-727F8107690C}"/>
                </a:ext>
              </a:extLst>
            </p:cNvPr>
            <p:cNvGrpSpPr/>
            <p:nvPr/>
          </p:nvGrpSpPr>
          <p:grpSpPr>
            <a:xfrm>
              <a:off x="2768834" y="3005692"/>
              <a:ext cx="1062898" cy="1078885"/>
              <a:chOff x="2835247" y="2585034"/>
              <a:chExt cx="1062898" cy="1078885"/>
            </a:xfrm>
          </p:grpSpPr>
          <p:pic>
            <p:nvPicPr>
              <p:cNvPr id="63" name="Picture 62" descr="Azure Open AI Service Icon">
                <a:extLst>
                  <a:ext uri="{FF2B5EF4-FFF2-40B4-BE49-F238E27FC236}">
                    <a16:creationId xmlns:a16="http://schemas.microsoft.com/office/drawing/2014/main" id="{68D293C7-C866-1C12-D766-79228861E8EF}"/>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19172" y="2585034"/>
                <a:ext cx="495048" cy="495048"/>
              </a:xfrm>
              <a:prstGeom prst="rect">
                <a:avLst/>
              </a:prstGeom>
            </p:spPr>
          </p:pic>
          <p:sp>
            <p:nvSpPr>
              <p:cNvPr id="64" name="TextBox 63">
                <a:extLst>
                  <a:ext uri="{FF2B5EF4-FFF2-40B4-BE49-F238E27FC236}">
                    <a16:creationId xmlns:a16="http://schemas.microsoft.com/office/drawing/2014/main" id="{9FA12286-A0DE-EFAE-F3B4-5CD98F3715DE}"/>
                  </a:ext>
                </a:extLst>
              </p:cNvPr>
              <p:cNvSpPr txBox="1"/>
              <p:nvPr/>
            </p:nvSpPr>
            <p:spPr>
              <a:xfrm>
                <a:off x="2835247" y="3133004"/>
                <a:ext cx="1062898" cy="53091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Sans Text"/>
                    <a:ea typeface="+mn-ea"/>
                    <a:cs typeface="+mn-cs"/>
                  </a:rPr>
                  <a:t>OpenAI</a:t>
                </a:r>
                <a:br>
                  <a:rPr kumimoji="0" lang="en-US" sz="1200" b="0" i="0" u="none" strike="noStrike" kern="0" cap="none" spc="0" normalizeH="0" baseline="0" noProof="0">
                    <a:ln>
                      <a:noFill/>
                    </a:ln>
                    <a:solidFill>
                      <a:srgbClr val="000000"/>
                    </a:solidFill>
                    <a:effectLst/>
                    <a:uLnTx/>
                    <a:uFillTx/>
                    <a:latin typeface="Segoe Sans Text"/>
                    <a:ea typeface="+mn-ea"/>
                    <a:cs typeface="+mn-cs"/>
                  </a:rPr>
                </a:br>
                <a:r>
                  <a:rPr kumimoji="0" lang="en-US" sz="1200" b="0" i="0" u="none" strike="noStrike" kern="0" cap="none" spc="0" normalizeH="0" baseline="0" noProof="0">
                    <a:ln>
                      <a:noFill/>
                    </a:ln>
                    <a:solidFill>
                      <a:srgbClr val="000000"/>
                    </a:solidFill>
                    <a:effectLst/>
                    <a:uLnTx/>
                    <a:uFillTx/>
                    <a:latin typeface="Segoe Sans Text"/>
                    <a:ea typeface="+mn-ea"/>
                    <a:cs typeface="+mn-cs"/>
                  </a:rPr>
                  <a:t>Model Family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a:ln>
                      <a:noFill/>
                    </a:ln>
                    <a:solidFill>
                      <a:srgbClr val="000000"/>
                    </a:solidFill>
                    <a:effectLst/>
                    <a:uLnTx/>
                    <a:uFillTx/>
                    <a:latin typeface="Segoe Sans Text"/>
                    <a:ea typeface="+mn-ea"/>
                    <a:cs typeface="+mn-cs"/>
                  </a:rPr>
                  <a:t>(available day 1)</a:t>
                </a:r>
              </a:p>
            </p:txBody>
          </p:sp>
        </p:grpSp>
        <p:grpSp>
          <p:nvGrpSpPr>
            <p:cNvPr id="57" name="Group 56">
              <a:extLst>
                <a:ext uri="{FF2B5EF4-FFF2-40B4-BE49-F238E27FC236}">
                  <a16:creationId xmlns:a16="http://schemas.microsoft.com/office/drawing/2014/main" id="{165E6206-F894-FD33-E3A7-0B4E8CA04053}"/>
                </a:ext>
              </a:extLst>
            </p:cNvPr>
            <p:cNvGrpSpPr/>
            <p:nvPr/>
          </p:nvGrpSpPr>
          <p:grpSpPr>
            <a:xfrm>
              <a:off x="3750247" y="3062538"/>
              <a:ext cx="992001" cy="852063"/>
              <a:chOff x="3798277" y="2641880"/>
              <a:chExt cx="992001" cy="852063"/>
            </a:xfrm>
          </p:grpSpPr>
          <p:sp>
            <p:nvSpPr>
              <p:cNvPr id="61" name="TextBox 60">
                <a:extLst>
                  <a:ext uri="{FF2B5EF4-FFF2-40B4-BE49-F238E27FC236}">
                    <a16:creationId xmlns:a16="http://schemas.microsoft.com/office/drawing/2014/main" id="{2ACBAAD2-DDB7-0DE1-5C64-9BED276093DA}"/>
                  </a:ext>
                </a:extLst>
              </p:cNvPr>
              <p:cNvSpPr txBox="1"/>
              <p:nvPr/>
            </p:nvSpPr>
            <p:spPr>
              <a:xfrm>
                <a:off x="3798277" y="3124611"/>
                <a:ext cx="992001" cy="369332"/>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Text"/>
                    <a:ea typeface="+mn-ea"/>
                    <a:cs typeface="+mn-cs"/>
                  </a:rPr>
                  <a:t>DeepSeek</a:t>
                </a:r>
                <a:br>
                  <a:rPr kumimoji="0" lang="en-US" sz="1200" b="0" i="0" u="none" strike="noStrike" kern="1200" cap="none" spc="0" normalizeH="0" baseline="0" noProof="0">
                    <a:ln>
                      <a:noFill/>
                    </a:ln>
                    <a:solidFill>
                      <a:srgbClr val="000000"/>
                    </a:solidFill>
                    <a:effectLst/>
                    <a:uLnTx/>
                    <a:uFillTx/>
                    <a:latin typeface="Segoe Sans Text"/>
                    <a:ea typeface="+mn-ea"/>
                    <a:cs typeface="+mn-cs"/>
                  </a:rPr>
                </a:br>
                <a:r>
                  <a:rPr kumimoji="0" lang="en-US" sz="1200" b="0" i="0" u="none" strike="noStrike" kern="1200" cap="none" spc="0" normalizeH="0" baseline="0" noProof="0">
                    <a:ln>
                      <a:noFill/>
                    </a:ln>
                    <a:solidFill>
                      <a:srgbClr val="000000"/>
                    </a:solidFill>
                    <a:effectLst/>
                    <a:uLnTx/>
                    <a:uFillTx/>
                    <a:latin typeface="Segoe Sans Text"/>
                    <a:ea typeface="+mn-ea"/>
                    <a:cs typeface="+mn-cs"/>
                  </a:rPr>
                  <a:t>latest</a:t>
                </a:r>
              </a:p>
            </p:txBody>
          </p:sp>
          <p:pic>
            <p:nvPicPr>
              <p:cNvPr id="62" name="Picture 61">
                <a:extLst>
                  <a:ext uri="{FF2B5EF4-FFF2-40B4-BE49-F238E27FC236}">
                    <a16:creationId xmlns:a16="http://schemas.microsoft.com/office/drawing/2014/main" id="{34AC290F-02AD-A036-A1D8-FB87C621148B}"/>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9649" b="89474" l="9910" r="93694">
                            <a14:foregroundMark x1="93694" y1="28947" x2="92793" y2="28947"/>
                          </a14:backgroundRemoval>
                        </a14:imgEffect>
                      </a14:imgLayer>
                    </a14:imgProps>
                  </a:ext>
                  <a:ext uri="{28A0092B-C50C-407E-A947-70E740481C1C}">
                    <a14:useLocalDpi xmlns:a14="http://schemas.microsoft.com/office/drawing/2010/main"/>
                  </a:ext>
                </a:extLst>
              </a:blip>
              <a:stretch>
                <a:fillRect/>
              </a:stretch>
            </p:blipFill>
            <p:spPr>
              <a:xfrm>
                <a:off x="4072897" y="2641880"/>
                <a:ext cx="445208" cy="457241"/>
              </a:xfrm>
              <a:prstGeom prst="rect">
                <a:avLst/>
              </a:prstGeom>
            </p:spPr>
          </p:pic>
        </p:grpSp>
        <p:grpSp>
          <p:nvGrpSpPr>
            <p:cNvPr id="58" name="Group 57">
              <a:extLst>
                <a:ext uri="{FF2B5EF4-FFF2-40B4-BE49-F238E27FC236}">
                  <a16:creationId xmlns:a16="http://schemas.microsoft.com/office/drawing/2014/main" id="{D3BEBA5B-54B1-7B5E-FA2D-BF61170ABBF6}"/>
                </a:ext>
              </a:extLst>
            </p:cNvPr>
            <p:cNvGrpSpPr/>
            <p:nvPr/>
          </p:nvGrpSpPr>
          <p:grpSpPr>
            <a:xfrm>
              <a:off x="4660762" y="3118242"/>
              <a:ext cx="1062898" cy="958695"/>
              <a:chOff x="4642474" y="2697584"/>
              <a:chExt cx="1062898" cy="958695"/>
            </a:xfrm>
          </p:grpSpPr>
          <p:pic>
            <p:nvPicPr>
              <p:cNvPr id="59" name="Picture 58">
                <a:extLst>
                  <a:ext uri="{FF2B5EF4-FFF2-40B4-BE49-F238E27FC236}">
                    <a16:creationId xmlns:a16="http://schemas.microsoft.com/office/drawing/2014/main" id="{48E07F96-B16F-7881-5CA2-24BB2BAF71FA}"/>
                  </a:ext>
                  <a:ext uri="{C183D7F6-B498-43B3-948B-1728B52AA6E4}">
                    <adec:decorative xmlns:adec="http://schemas.microsoft.com/office/drawing/2017/decorative" val="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004635" y="2697584"/>
                <a:ext cx="338576" cy="364210"/>
              </a:xfrm>
              <a:prstGeom prst="rect">
                <a:avLst/>
              </a:prstGeom>
            </p:spPr>
          </p:pic>
          <p:sp>
            <p:nvSpPr>
              <p:cNvPr id="60" name="TextBox 59">
                <a:extLst>
                  <a:ext uri="{FF2B5EF4-FFF2-40B4-BE49-F238E27FC236}">
                    <a16:creationId xmlns:a16="http://schemas.microsoft.com/office/drawing/2014/main" id="{71F5BD91-B696-D5FA-403A-8BD55741B430}"/>
                  </a:ext>
                </a:extLst>
              </p:cNvPr>
              <p:cNvSpPr txBox="1"/>
              <p:nvPr/>
            </p:nvSpPr>
            <p:spPr>
              <a:xfrm>
                <a:off x="4642474" y="3125364"/>
                <a:ext cx="1062898" cy="53091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Sans Text"/>
                    <a:ea typeface="+mn-ea"/>
                    <a:cs typeface="+mn-cs"/>
                  </a:rPr>
                  <a:t>Mistral AI</a:t>
                </a:r>
                <a:br>
                  <a:rPr kumimoji="0" lang="en-US" sz="1200" b="0" i="0" u="none" strike="noStrike" kern="1200" cap="none" spc="0" normalizeH="0" baseline="0" noProof="0" dirty="0">
                    <a:ln>
                      <a:noFill/>
                    </a:ln>
                    <a:solidFill>
                      <a:srgbClr val="000000"/>
                    </a:solidFill>
                    <a:effectLst/>
                    <a:uLnTx/>
                    <a:uFillTx/>
                    <a:latin typeface="Segoe Sans Text"/>
                    <a:ea typeface="+mn-ea"/>
                    <a:cs typeface="+mn-cs"/>
                  </a:rPr>
                </a:br>
                <a:r>
                  <a:rPr kumimoji="0" lang="en-US" sz="1200" b="0" i="0" u="none" strike="noStrike" kern="1200" cap="none" spc="0" normalizeH="0" baseline="0" noProof="0" dirty="0">
                    <a:ln>
                      <a:noFill/>
                    </a:ln>
                    <a:solidFill>
                      <a:srgbClr val="000000"/>
                    </a:solidFill>
                    <a:effectLst/>
                    <a:uLnTx/>
                    <a:uFillTx/>
                    <a:latin typeface="Segoe Sans Text"/>
                    <a:ea typeface="+mn-ea"/>
                    <a:cs typeface="+mn-cs"/>
                  </a:rPr>
                  <a:t>latest</a:t>
                </a:r>
                <a:br>
                  <a:rPr kumimoji="0" lang="en-US" sz="1200" b="0" i="0" u="none" strike="noStrike" kern="1200" cap="none" spc="0" normalizeH="0" baseline="0" noProof="0" dirty="0">
                    <a:ln>
                      <a:noFill/>
                    </a:ln>
                    <a:solidFill>
                      <a:srgbClr val="000000"/>
                    </a:solidFill>
                    <a:effectLst/>
                    <a:uLnTx/>
                    <a:uFillTx/>
                    <a:latin typeface="Segoe Sans Text"/>
                    <a:ea typeface="+mn-ea"/>
                    <a:cs typeface="+mn-cs"/>
                  </a:rPr>
                </a:br>
                <a:endParaRPr kumimoji="0" lang="en-US" sz="1000" b="0" i="1" u="none" strike="noStrike" kern="1200" cap="none" spc="0" normalizeH="0" baseline="0" noProof="0" dirty="0">
                  <a:ln>
                    <a:noFill/>
                  </a:ln>
                  <a:solidFill>
                    <a:srgbClr val="000000"/>
                  </a:solidFill>
                  <a:effectLst/>
                  <a:uLnTx/>
                  <a:uFillTx/>
                  <a:latin typeface="Segoe Sans Text"/>
                  <a:ea typeface="+mn-ea"/>
                  <a:cs typeface="+mn-cs"/>
                </a:endParaRPr>
              </a:p>
            </p:txBody>
          </p:sp>
        </p:grpSp>
      </p:grpSp>
      <p:sp>
        <p:nvSpPr>
          <p:cNvPr id="65" name="TextBox 64">
            <a:extLst>
              <a:ext uri="{FF2B5EF4-FFF2-40B4-BE49-F238E27FC236}">
                <a16:creationId xmlns:a16="http://schemas.microsoft.com/office/drawing/2014/main" id="{3E6A0354-3DAB-6C4F-27FC-79A2A6E88D3B}"/>
              </a:ext>
            </a:extLst>
          </p:cNvPr>
          <p:cNvSpPr txBox="1"/>
          <p:nvPr/>
        </p:nvSpPr>
        <p:spPr>
          <a:xfrm>
            <a:off x="6688459" y="3742026"/>
            <a:ext cx="2661875" cy="307777"/>
          </a:xfrm>
          <a:prstGeom prst="rect">
            <a:avLst/>
          </a:prstGeom>
          <a:noFill/>
        </p:spPr>
        <p:txBody>
          <a:bodyPr wrap="square">
            <a:spAutoFit/>
          </a:bodyPr>
          <a:lstStyle/>
          <a:p>
            <a:pPr marL="0" marR="0" lvl="0" indent="0" algn="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Sans Text Semibold"/>
                <a:ea typeface="Segoe UI" pitchFamily="34" charset="0"/>
                <a:cs typeface="Segoe UI" pitchFamily="34" charset="0"/>
              </a:rPr>
              <a:t>Specialized &amp; Industry models</a:t>
            </a:r>
          </a:p>
        </p:txBody>
      </p:sp>
      <p:grpSp>
        <p:nvGrpSpPr>
          <p:cNvPr id="66" name="Group 65">
            <a:extLst>
              <a:ext uri="{FF2B5EF4-FFF2-40B4-BE49-F238E27FC236}">
                <a16:creationId xmlns:a16="http://schemas.microsoft.com/office/drawing/2014/main" id="{3D5FDA0A-2182-FE18-BDC3-A928A97F7007}"/>
              </a:ext>
              <a:ext uri="{C183D7F6-B498-43B3-948B-1728B52AA6E4}">
                <adec:decorative xmlns:adec="http://schemas.microsoft.com/office/drawing/2017/decorative" val="1"/>
              </a:ext>
            </a:extLst>
          </p:cNvPr>
          <p:cNvGrpSpPr/>
          <p:nvPr/>
        </p:nvGrpSpPr>
        <p:grpSpPr>
          <a:xfrm>
            <a:off x="6704133" y="2614025"/>
            <a:ext cx="2662842" cy="1094184"/>
            <a:chOff x="6704133" y="2836852"/>
            <a:chExt cx="2662842" cy="1094184"/>
          </a:xfrm>
        </p:grpSpPr>
        <p:grpSp>
          <p:nvGrpSpPr>
            <p:cNvPr id="67" name="Group 66">
              <a:extLst>
                <a:ext uri="{FF2B5EF4-FFF2-40B4-BE49-F238E27FC236}">
                  <a16:creationId xmlns:a16="http://schemas.microsoft.com/office/drawing/2014/main" id="{B1EC60B8-09C8-3E01-6118-227DC7C6BAA5}"/>
                </a:ext>
              </a:extLst>
            </p:cNvPr>
            <p:cNvGrpSpPr/>
            <p:nvPr/>
          </p:nvGrpSpPr>
          <p:grpSpPr>
            <a:xfrm>
              <a:off x="8334882" y="2836852"/>
              <a:ext cx="1032093" cy="1094184"/>
              <a:chOff x="8334882" y="2900860"/>
              <a:chExt cx="1032093" cy="1094184"/>
            </a:xfrm>
          </p:grpSpPr>
          <p:pic>
            <p:nvPicPr>
              <p:cNvPr id="74" name="Picture 2">
                <a:extLst>
                  <a:ext uri="{FF2B5EF4-FFF2-40B4-BE49-F238E27FC236}">
                    <a16:creationId xmlns:a16="http://schemas.microsoft.com/office/drawing/2014/main" id="{B917515D-D563-9D3C-6CE9-FCA1AD6ED604}"/>
                  </a:ext>
                  <a:ext uri="{C183D7F6-B498-43B3-948B-1728B52AA6E4}">
                    <adec:decorative xmlns:adec="http://schemas.microsoft.com/office/drawing/2017/decorative" val="1"/>
                  </a:ext>
                </a:extLst>
              </p:cNvPr>
              <p:cNvPicPr>
                <a:picLocks noChangeAspect="1" noChangeArrowheads="1"/>
              </p:cNvPicPr>
              <p:nvPr/>
            </p:nvPicPr>
            <p:blipFill>
              <a:blip r:embed="rId7" cstate="screen">
                <a:extLst>
                  <a:ext uri="{BEBA8EAE-BF5A-486C-A8C5-ECC9F3942E4B}">
                    <a14:imgProps xmlns:a14="http://schemas.microsoft.com/office/drawing/2010/main">
                      <a14:imgLayer r:embed="rId8">
                        <a14:imgEffect>
                          <a14:backgroundRemoval t="10000" b="90000" l="10000" r="90000">
                            <a14:foregroundMark x1="31013" y1="68313" x2="31013" y2="68313"/>
                            <a14:foregroundMark x1="60338" y1="68313" x2="60338" y2="68313"/>
                            <a14:foregroundMark x1="63924" y1="59259" x2="63924" y2="59259"/>
                            <a14:foregroundMark x1="46203" y1="62551" x2="46203" y2="62551"/>
                          </a14:backgroundRemoval>
                        </a14:imgEffect>
                      </a14:imgLayer>
                    </a14:imgProps>
                  </a:ext>
                  <a:ext uri="{28A0092B-C50C-407E-A947-70E740481C1C}">
                    <a14:useLocalDpi xmlns:a14="http://schemas.microsoft.com/office/drawing/2010/main"/>
                  </a:ext>
                </a:extLst>
              </a:blip>
              <a:srcRect/>
              <a:stretch>
                <a:fillRect/>
              </a:stretch>
            </p:blipFill>
            <p:spPr bwMode="auto">
              <a:xfrm>
                <a:off x="8587662" y="2900860"/>
                <a:ext cx="526532" cy="539861"/>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a:extLst>
                  <a:ext uri="{FF2B5EF4-FFF2-40B4-BE49-F238E27FC236}">
                    <a16:creationId xmlns:a16="http://schemas.microsoft.com/office/drawing/2014/main" id="{46090CF1-548A-02FE-CB47-2C4B401296D5}"/>
                  </a:ext>
                </a:extLst>
              </p:cNvPr>
              <p:cNvSpPr txBox="1"/>
              <p:nvPr/>
            </p:nvSpPr>
            <p:spPr>
              <a:xfrm>
                <a:off x="8334882" y="3441046"/>
                <a:ext cx="1032093" cy="553998"/>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Text"/>
                    <a:ea typeface="+mn-ea"/>
                    <a:cs typeface="+mn-cs"/>
                  </a:rPr>
                  <a:t>Cohere</a:t>
                </a:r>
                <a:br>
                  <a:rPr kumimoji="0" lang="en-US" sz="1200" b="0" i="0" u="none" strike="noStrike" kern="1200" cap="none" spc="0" normalizeH="0" baseline="0" noProof="0">
                    <a:ln>
                      <a:noFill/>
                    </a:ln>
                    <a:solidFill>
                      <a:srgbClr val="000000"/>
                    </a:solidFill>
                    <a:effectLst/>
                    <a:uLnTx/>
                    <a:uFillTx/>
                    <a:latin typeface="Segoe Sans Text"/>
                    <a:ea typeface="+mn-ea"/>
                    <a:cs typeface="+mn-cs"/>
                  </a:rPr>
                </a:br>
                <a:br>
                  <a:rPr kumimoji="0" lang="en-US" sz="1200" b="0" i="0" u="none" strike="noStrike" kern="1200" cap="none" spc="0" normalizeH="0" baseline="0" noProof="0">
                    <a:ln>
                      <a:noFill/>
                    </a:ln>
                    <a:solidFill>
                      <a:srgbClr val="000000"/>
                    </a:solidFill>
                    <a:effectLst/>
                    <a:uLnTx/>
                    <a:uFillTx/>
                    <a:latin typeface="Segoe Sans Text"/>
                    <a:ea typeface="+mn-ea"/>
                    <a:cs typeface="+mn-cs"/>
                  </a:rPr>
                </a:br>
                <a:endParaRPr kumimoji="0" lang="en-US" sz="1200" b="0" i="1" u="none" strike="noStrike" kern="1200" cap="none" spc="0" normalizeH="0" baseline="0" noProof="0">
                  <a:ln>
                    <a:noFill/>
                  </a:ln>
                  <a:solidFill>
                    <a:srgbClr val="000000"/>
                  </a:solidFill>
                  <a:effectLst/>
                  <a:uLnTx/>
                  <a:uFillTx/>
                  <a:latin typeface="Segoe Sans Text"/>
                  <a:ea typeface="+mn-ea"/>
                  <a:cs typeface="Segoe Sans Text"/>
                </a:endParaRPr>
              </a:p>
            </p:txBody>
          </p:sp>
        </p:grpSp>
        <p:grpSp>
          <p:nvGrpSpPr>
            <p:cNvPr id="68" name="Group 67">
              <a:extLst>
                <a:ext uri="{FF2B5EF4-FFF2-40B4-BE49-F238E27FC236}">
                  <a16:creationId xmlns:a16="http://schemas.microsoft.com/office/drawing/2014/main" id="{F9D0373C-0C96-9D1F-7CF2-78420BB40AAD}"/>
                </a:ext>
              </a:extLst>
            </p:cNvPr>
            <p:cNvGrpSpPr/>
            <p:nvPr/>
          </p:nvGrpSpPr>
          <p:grpSpPr>
            <a:xfrm>
              <a:off x="6704133" y="2940325"/>
              <a:ext cx="1032093" cy="622059"/>
              <a:chOff x="6704133" y="3004333"/>
              <a:chExt cx="1032093" cy="622059"/>
            </a:xfrm>
          </p:grpSpPr>
          <p:pic>
            <p:nvPicPr>
              <p:cNvPr id="72" name="Picture 71">
                <a:extLst>
                  <a:ext uri="{FF2B5EF4-FFF2-40B4-BE49-F238E27FC236}">
                    <a16:creationId xmlns:a16="http://schemas.microsoft.com/office/drawing/2014/main" id="{C6EF49A6-9F7A-8833-E617-BEFDD1269DB3}"/>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40353" y="3004333"/>
                <a:ext cx="359652" cy="332079"/>
              </a:xfrm>
              <a:prstGeom prst="rect">
                <a:avLst/>
              </a:prstGeom>
            </p:spPr>
          </p:pic>
          <p:sp>
            <p:nvSpPr>
              <p:cNvPr id="73" name="TextBox 72">
                <a:extLst>
                  <a:ext uri="{FF2B5EF4-FFF2-40B4-BE49-F238E27FC236}">
                    <a16:creationId xmlns:a16="http://schemas.microsoft.com/office/drawing/2014/main" id="{515AC408-5FEC-2EF3-2276-DC23897FF000}"/>
                  </a:ext>
                </a:extLst>
              </p:cNvPr>
              <p:cNvSpPr txBox="1"/>
              <p:nvPr/>
            </p:nvSpPr>
            <p:spPr>
              <a:xfrm>
                <a:off x="6704133" y="3441726"/>
                <a:ext cx="1032093"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Text"/>
                    <a:ea typeface="+mn-ea"/>
                    <a:cs typeface="+mn-cs"/>
                  </a:rPr>
                  <a:t>Hugging Face</a:t>
                </a:r>
              </a:p>
            </p:txBody>
          </p:sp>
        </p:grpSp>
        <p:grpSp>
          <p:nvGrpSpPr>
            <p:cNvPr id="69" name="Group 68">
              <a:extLst>
                <a:ext uri="{FF2B5EF4-FFF2-40B4-BE49-F238E27FC236}">
                  <a16:creationId xmlns:a16="http://schemas.microsoft.com/office/drawing/2014/main" id="{071B1A82-30BD-1541-D28F-A3447A7AAD81}"/>
                </a:ext>
              </a:extLst>
            </p:cNvPr>
            <p:cNvGrpSpPr/>
            <p:nvPr/>
          </p:nvGrpSpPr>
          <p:grpSpPr>
            <a:xfrm>
              <a:off x="7846320" y="2888375"/>
              <a:ext cx="501740" cy="1042661"/>
              <a:chOff x="7846320" y="2952383"/>
              <a:chExt cx="501740" cy="1042661"/>
            </a:xfrm>
          </p:grpSpPr>
          <p:pic>
            <p:nvPicPr>
              <p:cNvPr id="70" name="Graphic 69">
                <a:extLst>
                  <a:ext uri="{FF2B5EF4-FFF2-40B4-BE49-F238E27FC236}">
                    <a16:creationId xmlns:a16="http://schemas.microsoft.com/office/drawing/2014/main" id="{F50476B6-0FC3-FF6A-87D3-1B0374DE159B}"/>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73290" y="2952383"/>
                <a:ext cx="447796" cy="296730"/>
              </a:xfrm>
              <a:prstGeom prst="rect">
                <a:avLst/>
              </a:prstGeom>
            </p:spPr>
          </p:pic>
          <p:sp>
            <p:nvSpPr>
              <p:cNvPr id="71" name="TextBox 70">
                <a:extLst>
                  <a:ext uri="{FF2B5EF4-FFF2-40B4-BE49-F238E27FC236}">
                    <a16:creationId xmlns:a16="http://schemas.microsoft.com/office/drawing/2014/main" id="{38690BF3-C3AF-42E7-E42D-0B179B73B120}"/>
                  </a:ext>
                </a:extLst>
              </p:cNvPr>
              <p:cNvSpPr txBox="1"/>
              <p:nvPr/>
            </p:nvSpPr>
            <p:spPr>
              <a:xfrm>
                <a:off x="7846320" y="3441046"/>
                <a:ext cx="501740"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Text"/>
                    <a:ea typeface="+mn-ea"/>
                    <a:cs typeface="+mn-cs"/>
                  </a:rPr>
                  <a:t>NVIDIA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Text"/>
                    <a:ea typeface="+mn-ea"/>
                    <a:cs typeface="+mn-cs"/>
                  </a:rPr>
                  <a:t>NIMS</a:t>
                </a:r>
                <a:br>
                  <a:rPr kumimoji="0" lang="en-US" sz="1200" b="0" i="0" u="none" strike="noStrike" kern="1200" cap="none" spc="0" normalizeH="0" baseline="0" noProof="0">
                    <a:ln>
                      <a:noFill/>
                    </a:ln>
                    <a:solidFill>
                      <a:srgbClr val="000000"/>
                    </a:solidFill>
                    <a:effectLst/>
                    <a:uLnTx/>
                    <a:uFillTx/>
                    <a:latin typeface="Segoe Sans Text"/>
                    <a:ea typeface="+mn-ea"/>
                    <a:cs typeface="+mn-cs"/>
                  </a:rPr>
                </a:br>
                <a:endParaRPr kumimoji="0" lang="en-US" sz="1200" b="0" i="0" u="none" strike="noStrike" kern="1200" cap="none" spc="0" normalizeH="0" baseline="0" noProof="0">
                  <a:ln>
                    <a:noFill/>
                  </a:ln>
                  <a:solidFill>
                    <a:srgbClr val="000000"/>
                  </a:solidFill>
                  <a:effectLst/>
                  <a:uLnTx/>
                  <a:uFillTx/>
                  <a:latin typeface="Segoe Sans Text"/>
                  <a:ea typeface="+mn-ea"/>
                  <a:cs typeface="+mn-cs"/>
                </a:endParaRPr>
              </a:p>
            </p:txBody>
          </p:sp>
        </p:grpSp>
      </p:grpSp>
      <p:grpSp>
        <p:nvGrpSpPr>
          <p:cNvPr id="76" name="Group 75">
            <a:extLst>
              <a:ext uri="{FF2B5EF4-FFF2-40B4-BE49-F238E27FC236}">
                <a16:creationId xmlns:a16="http://schemas.microsoft.com/office/drawing/2014/main" id="{4545B7E6-CF74-5523-948E-1D2CB3C3EEE7}"/>
              </a:ext>
              <a:ext uri="{C183D7F6-B498-43B3-948B-1728B52AA6E4}">
                <adec:decorative xmlns:adec="http://schemas.microsoft.com/office/drawing/2017/decorative" val="1"/>
              </a:ext>
            </a:extLst>
          </p:cNvPr>
          <p:cNvGrpSpPr/>
          <p:nvPr/>
        </p:nvGrpSpPr>
        <p:grpSpPr>
          <a:xfrm>
            <a:off x="6483926" y="4312235"/>
            <a:ext cx="3105163" cy="1222445"/>
            <a:chOff x="6768659" y="4327165"/>
            <a:chExt cx="2528777" cy="1023279"/>
          </a:xfrm>
        </p:grpSpPr>
        <p:grpSp>
          <p:nvGrpSpPr>
            <p:cNvPr id="77" name="Group 76">
              <a:extLst>
                <a:ext uri="{FF2B5EF4-FFF2-40B4-BE49-F238E27FC236}">
                  <a16:creationId xmlns:a16="http://schemas.microsoft.com/office/drawing/2014/main" id="{50292FC6-A3A3-5A9F-EB32-4D8AC64B9C8E}"/>
                </a:ext>
              </a:extLst>
            </p:cNvPr>
            <p:cNvGrpSpPr/>
            <p:nvPr/>
          </p:nvGrpSpPr>
          <p:grpSpPr>
            <a:xfrm>
              <a:off x="6768659" y="4709511"/>
              <a:ext cx="2528777" cy="239972"/>
              <a:chOff x="6117771" y="4768309"/>
              <a:chExt cx="2528777" cy="239972"/>
            </a:xfrm>
          </p:grpSpPr>
          <p:pic>
            <p:nvPicPr>
              <p:cNvPr id="88" name="Picture 87" descr="bayer logo">
                <a:extLst>
                  <a:ext uri="{FF2B5EF4-FFF2-40B4-BE49-F238E27FC236}">
                    <a16:creationId xmlns:a16="http://schemas.microsoft.com/office/drawing/2014/main" id="{CA796D73-574D-A1ED-654E-7DB52D4860BF}"/>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117771" y="4789997"/>
                <a:ext cx="217525" cy="218283"/>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12" descr="Media Resources | Rockwell Automation">
                <a:extLst>
                  <a:ext uri="{FF2B5EF4-FFF2-40B4-BE49-F238E27FC236}">
                    <a16:creationId xmlns:a16="http://schemas.microsoft.com/office/drawing/2014/main" id="{24D6F0E3-F5D2-A85D-156E-355F79FFAEAF}"/>
                  </a:ext>
                </a:extLst>
              </p:cNvPr>
              <p:cNvPicPr>
                <a:picLocks noChangeAspect="1" noChangeArrowheads="1"/>
              </p:cNvPicPr>
              <p:nvPr/>
            </p:nvPicPr>
            <p:blipFill rotWithShape="1">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7720528" y="4768309"/>
                <a:ext cx="926020" cy="239972"/>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14" descr="Sight Machine: Manufacturing Data Platform">
                <a:extLst>
                  <a:ext uri="{FF2B5EF4-FFF2-40B4-BE49-F238E27FC236}">
                    <a16:creationId xmlns:a16="http://schemas.microsoft.com/office/drawing/2014/main" id="{76D6FA10-5F65-58F9-A253-E4C47E50C00C}"/>
                  </a:ext>
                </a:extLst>
              </p:cNvPr>
              <p:cNvPicPr>
                <a:picLocks noChangeAspect="1" noChangeArrowheads="1"/>
              </p:cNvPicPr>
              <p:nvPr/>
            </p:nvPicPr>
            <p:blipFill>
              <a:blip r:embed="rId1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99654" y="4785835"/>
                <a:ext cx="778474" cy="2224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8" name="Group 77">
              <a:extLst>
                <a:ext uri="{FF2B5EF4-FFF2-40B4-BE49-F238E27FC236}">
                  <a16:creationId xmlns:a16="http://schemas.microsoft.com/office/drawing/2014/main" id="{3CA49AC0-EAA4-6391-20D3-B0B85063985E}"/>
                </a:ext>
              </a:extLst>
            </p:cNvPr>
            <p:cNvGrpSpPr/>
            <p:nvPr/>
          </p:nvGrpSpPr>
          <p:grpSpPr>
            <a:xfrm>
              <a:off x="6835003" y="5034411"/>
              <a:ext cx="2396089" cy="316033"/>
              <a:chOff x="6916437" y="5034411"/>
              <a:chExt cx="2396089" cy="316033"/>
            </a:xfrm>
          </p:grpSpPr>
          <p:pic>
            <p:nvPicPr>
              <p:cNvPr id="85" name="Picture 84" descr="saifr logo">
                <a:extLst>
                  <a:ext uri="{FF2B5EF4-FFF2-40B4-BE49-F238E27FC236}">
                    <a16:creationId xmlns:a16="http://schemas.microsoft.com/office/drawing/2014/main" id="{38C8AD02-EEE9-A1C3-75FD-70C6ED908005}"/>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916437" y="5113873"/>
                <a:ext cx="709628" cy="218283"/>
              </a:xfrm>
              <a:prstGeom prst="rect">
                <a:avLst/>
              </a:prstGeom>
            </p:spPr>
          </p:pic>
          <p:pic>
            <p:nvPicPr>
              <p:cNvPr id="86" name="Picture 85" descr="Paige logo">
                <a:extLst>
                  <a:ext uri="{FF2B5EF4-FFF2-40B4-BE49-F238E27FC236}">
                    <a16:creationId xmlns:a16="http://schemas.microsoft.com/office/drawing/2014/main" id="{4562F550-A832-BD8C-8FAA-3852A4DBA20F}"/>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890961" y="5145475"/>
                <a:ext cx="607169" cy="186681"/>
              </a:xfrm>
              <a:prstGeom prst="rect">
                <a:avLst/>
              </a:prstGeom>
            </p:spPr>
          </p:pic>
          <p:pic>
            <p:nvPicPr>
              <p:cNvPr id="87" name="Picture 2" descr="A Voice Giant is Born. Cerence Now Houses All of Nuance’s Automotive ...">
                <a:extLst>
                  <a:ext uri="{FF2B5EF4-FFF2-40B4-BE49-F238E27FC236}">
                    <a16:creationId xmlns:a16="http://schemas.microsoft.com/office/drawing/2014/main" id="{28DB33B1-67D5-9C70-35C6-DB7D54596548}"/>
                  </a:ext>
                </a:extLst>
              </p:cNvPr>
              <p:cNvPicPr>
                <a:picLocks noChangeAspect="1" noChangeArrowheads="1"/>
              </p:cNvPicPr>
              <p:nvPr/>
            </p:nvPicPr>
            <p:blipFill rotWithShape="1">
              <a:blip r:embed="rId1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8763025" y="5034411"/>
                <a:ext cx="549501" cy="31603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9" name="Group 78">
              <a:extLst>
                <a:ext uri="{FF2B5EF4-FFF2-40B4-BE49-F238E27FC236}">
                  <a16:creationId xmlns:a16="http://schemas.microsoft.com/office/drawing/2014/main" id="{1251E3DB-5B1D-93E7-0728-A530CDA9E852}"/>
                </a:ext>
              </a:extLst>
            </p:cNvPr>
            <p:cNvGrpSpPr/>
            <p:nvPr/>
          </p:nvGrpSpPr>
          <p:grpSpPr>
            <a:xfrm>
              <a:off x="6769223" y="4327165"/>
              <a:ext cx="2480864" cy="262248"/>
              <a:chOff x="7154869" y="3978044"/>
              <a:chExt cx="3623538" cy="383038"/>
            </a:xfrm>
          </p:grpSpPr>
          <p:pic>
            <p:nvPicPr>
              <p:cNvPr id="80" name="Picture 2">
                <a:extLst>
                  <a:ext uri="{FF2B5EF4-FFF2-40B4-BE49-F238E27FC236}">
                    <a16:creationId xmlns:a16="http://schemas.microsoft.com/office/drawing/2014/main" id="{E71624A8-BA8D-3267-F827-188B0385348D}"/>
                  </a:ext>
                  <a:ext uri="{C183D7F6-B498-43B3-948B-1728B52AA6E4}">
                    <adec:decorative xmlns:adec="http://schemas.microsoft.com/office/drawing/2017/decorative" val="1"/>
                  </a:ext>
                </a:extLst>
              </p:cNvPr>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l="10477" t="36119" r="75600" b="36385"/>
              <a:stretch/>
            </p:blipFill>
            <p:spPr bwMode="auto">
              <a:xfrm>
                <a:off x="10417215" y="3980635"/>
                <a:ext cx="361192" cy="377851"/>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0">
                <a:extLst>
                  <a:ext uri="{FF2B5EF4-FFF2-40B4-BE49-F238E27FC236}">
                    <a16:creationId xmlns:a16="http://schemas.microsoft.com/office/drawing/2014/main" id="{D91575D6-2214-DAB8-575A-C8AA8BD18BA4}"/>
                  </a:ext>
                  <a:ext uri="{C183D7F6-B498-43B3-948B-1728B52AA6E4}">
                    <adec:decorative xmlns:adec="http://schemas.microsoft.com/office/drawing/2017/decorative" val="1"/>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7154869" y="4005324"/>
                <a:ext cx="328480" cy="328480"/>
              </a:xfrm>
              <a:prstGeom prst="rect">
                <a:avLst/>
              </a:prstGeom>
            </p:spPr>
          </p:pic>
          <p:pic>
            <p:nvPicPr>
              <p:cNvPr id="82" name="Picture 2" descr="Nixtla · GitHub">
                <a:extLst>
                  <a:ext uri="{FF2B5EF4-FFF2-40B4-BE49-F238E27FC236}">
                    <a16:creationId xmlns:a16="http://schemas.microsoft.com/office/drawing/2014/main" id="{1265880B-AF0B-EF64-AF6A-2C1CB2EC61A4}"/>
                  </a:ext>
                </a:extLst>
              </p:cNvPr>
              <p:cNvPicPr>
                <a:picLocks noChangeAspect="1" noChangeArrowheads="1"/>
              </p:cNvPicPr>
              <p:nvPr/>
            </p:nvPicPr>
            <p:blipFill rotWithShape="1">
              <a:blip r:embed="rId20" cstate="screen">
                <a:clrChange>
                  <a:clrFrom>
                    <a:srgbClr val="F8F8F8"/>
                  </a:clrFrom>
                  <a:clrTo>
                    <a:srgbClr val="F8F8F8">
                      <a:alpha val="0"/>
                    </a:srgbClr>
                  </a:clrTo>
                </a:clrChange>
                <a:extLst>
                  <a:ext uri="{28A0092B-C50C-407E-A947-70E740481C1C}">
                    <a14:useLocalDpi xmlns:a14="http://schemas.microsoft.com/office/drawing/2010/main"/>
                  </a:ext>
                </a:extLst>
              </a:blip>
              <a:srcRect l="14476" t="24955" r="14476" b="24955"/>
              <a:stretch/>
            </p:blipFill>
            <p:spPr bwMode="auto">
              <a:xfrm>
                <a:off x="7792446" y="4026921"/>
                <a:ext cx="429932" cy="285282"/>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82">
                <a:extLst>
                  <a:ext uri="{FF2B5EF4-FFF2-40B4-BE49-F238E27FC236}">
                    <a16:creationId xmlns:a16="http://schemas.microsoft.com/office/drawing/2014/main" id="{1BB25316-CAE8-8EA8-D1F1-23D4A780B4F2}"/>
                  </a:ext>
                </a:extLst>
              </p:cNvPr>
              <p:cNvPicPr>
                <a:picLocks noChangeAspect="1"/>
              </p:cNvPicPr>
              <p:nvPr/>
            </p:nvPicPr>
            <p:blipFill>
              <a:blip r:embed="rId21"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9725083" y="3978044"/>
                <a:ext cx="383038" cy="383038"/>
              </a:xfrm>
              <a:prstGeom prst="rect">
                <a:avLst/>
              </a:prstGeom>
            </p:spPr>
          </p:pic>
          <p:pic>
            <p:nvPicPr>
              <p:cNvPr id="84" name="Picture 8">
                <a:extLst>
                  <a:ext uri="{FF2B5EF4-FFF2-40B4-BE49-F238E27FC236}">
                    <a16:creationId xmlns:a16="http://schemas.microsoft.com/office/drawing/2014/main" id="{DF516F19-117E-32B5-8C83-98596D27A77D}"/>
                  </a:ext>
                </a:extLst>
              </p:cNvPr>
              <p:cNvPicPr>
                <a:picLocks noChangeAspect="1" noChangeArrowheads="1"/>
              </p:cNvPicPr>
              <p:nvPr/>
            </p:nvPicPr>
            <p:blipFill rotWithShape="1">
              <a:blip r:embed="rId22" cstate="screen">
                <a:clrChange>
                  <a:clrFrom>
                    <a:srgbClr val="FFFFFF"/>
                  </a:clrFrom>
                  <a:clrTo>
                    <a:srgbClr val="FFFFFF">
                      <a:alpha val="0"/>
                    </a:srgbClr>
                  </a:clrTo>
                </a:clrChange>
                <a:extLst>
                  <a:ext uri="{28A0092B-C50C-407E-A947-70E740481C1C}">
                    <a14:useLocalDpi xmlns:a14="http://schemas.microsoft.com/office/drawing/2010/main"/>
                  </a:ext>
                </a:extLst>
              </a:blip>
              <a:srcRect l="7521" r="7521"/>
              <a:stretch/>
            </p:blipFill>
            <p:spPr bwMode="auto">
              <a:xfrm>
                <a:off x="8531474" y="4026030"/>
                <a:ext cx="884512" cy="28706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91" name="Group 90">
            <a:extLst>
              <a:ext uri="{FF2B5EF4-FFF2-40B4-BE49-F238E27FC236}">
                <a16:creationId xmlns:a16="http://schemas.microsoft.com/office/drawing/2014/main" id="{B9C93ACA-8305-4757-CE9E-490F69E0301D}"/>
              </a:ext>
              <a:ext uri="{C183D7F6-B498-43B3-948B-1728B52AA6E4}">
                <adec:decorative xmlns:adec="http://schemas.microsoft.com/office/drawing/2017/decorative" val="1"/>
              </a:ext>
            </a:extLst>
          </p:cNvPr>
          <p:cNvGrpSpPr/>
          <p:nvPr/>
        </p:nvGrpSpPr>
        <p:grpSpPr>
          <a:xfrm>
            <a:off x="2666446" y="3731781"/>
            <a:ext cx="3042663" cy="1161148"/>
            <a:chOff x="2703022" y="4204037"/>
            <a:chExt cx="3042663" cy="1161148"/>
          </a:xfrm>
        </p:grpSpPr>
        <p:grpSp>
          <p:nvGrpSpPr>
            <p:cNvPr id="92" name="Group 91">
              <a:extLst>
                <a:ext uri="{FF2B5EF4-FFF2-40B4-BE49-F238E27FC236}">
                  <a16:creationId xmlns:a16="http://schemas.microsoft.com/office/drawing/2014/main" id="{C80A7175-6CFE-08C2-CE8D-D422EBEB686D}"/>
                </a:ext>
              </a:extLst>
            </p:cNvPr>
            <p:cNvGrpSpPr/>
            <p:nvPr/>
          </p:nvGrpSpPr>
          <p:grpSpPr>
            <a:xfrm>
              <a:off x="2703022" y="4424822"/>
              <a:ext cx="1062898" cy="940363"/>
              <a:chOff x="2487358" y="4004164"/>
              <a:chExt cx="1062898" cy="940363"/>
            </a:xfrm>
          </p:grpSpPr>
          <p:pic>
            <p:nvPicPr>
              <p:cNvPr id="99" name="Picture 98">
                <a:extLst>
                  <a:ext uri="{FF2B5EF4-FFF2-40B4-BE49-F238E27FC236}">
                    <a16:creationId xmlns:a16="http://schemas.microsoft.com/office/drawing/2014/main" id="{A65672C9-55C5-FC99-A9FF-EC0E52C085D1}"/>
                  </a:ext>
                  <a:ext uri="{C183D7F6-B498-43B3-948B-1728B52AA6E4}">
                    <adec:decorative xmlns:adec="http://schemas.microsoft.com/office/drawing/2017/decorative" val="1"/>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2767856" y="4004164"/>
                <a:ext cx="501903" cy="333818"/>
              </a:xfrm>
              <a:prstGeom prst="rect">
                <a:avLst/>
              </a:prstGeom>
            </p:spPr>
          </p:pic>
          <p:sp>
            <p:nvSpPr>
              <p:cNvPr id="100" name="TextBox 99">
                <a:extLst>
                  <a:ext uri="{FF2B5EF4-FFF2-40B4-BE49-F238E27FC236}">
                    <a16:creationId xmlns:a16="http://schemas.microsoft.com/office/drawing/2014/main" id="{1D2E09FD-3AAB-1447-8DCC-2874F9615C62}"/>
                  </a:ext>
                </a:extLst>
              </p:cNvPr>
              <p:cNvSpPr txBox="1"/>
              <p:nvPr/>
            </p:nvSpPr>
            <p:spPr>
              <a:xfrm>
                <a:off x="2487358" y="4405918"/>
                <a:ext cx="1062898" cy="53860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Text"/>
                    <a:ea typeface="+mn-ea"/>
                    <a:cs typeface="+mn-cs"/>
                  </a:rPr>
                  <a:t>Meta Llama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Text"/>
                    <a:ea typeface="+mn-ea"/>
                    <a:cs typeface="+mn-cs"/>
                  </a:rPr>
                  <a:t>latest</a:t>
                </a:r>
                <a:br>
                  <a:rPr kumimoji="0" lang="en-US" sz="1200" b="0" i="0" u="none" strike="noStrike" kern="1200" cap="none" spc="0" normalizeH="0" baseline="0" noProof="0">
                    <a:ln>
                      <a:noFill/>
                    </a:ln>
                    <a:solidFill>
                      <a:srgbClr val="000000"/>
                    </a:solidFill>
                    <a:effectLst/>
                    <a:uLnTx/>
                    <a:uFillTx/>
                    <a:latin typeface="Segoe Sans Text"/>
                    <a:ea typeface="+mn-ea"/>
                    <a:cs typeface="+mn-cs"/>
                  </a:rPr>
                </a:br>
                <a:r>
                  <a:rPr kumimoji="0" lang="en-US" sz="1050" b="0" i="1" u="none" strike="noStrike" kern="1200" cap="none" spc="0" normalizeH="0" baseline="0" noProof="0">
                    <a:ln>
                      <a:noFill/>
                    </a:ln>
                    <a:solidFill>
                      <a:srgbClr val="000000"/>
                    </a:solidFill>
                    <a:effectLst/>
                    <a:uLnTx/>
                    <a:uFillTx/>
                    <a:latin typeface="Segoe Sans Text"/>
                    <a:ea typeface="+mn-ea"/>
                    <a:cs typeface="+mn-cs"/>
                  </a:rPr>
                  <a:t>(coming soon)</a:t>
                </a:r>
                <a:endParaRPr kumimoji="0" lang="en-US" sz="1200" b="0" i="1" u="none" strike="noStrike" kern="1200" cap="none" spc="0" normalizeH="0" baseline="0" noProof="0">
                  <a:ln>
                    <a:noFill/>
                  </a:ln>
                  <a:solidFill>
                    <a:srgbClr val="000000"/>
                  </a:solidFill>
                  <a:effectLst/>
                  <a:uLnTx/>
                  <a:uFillTx/>
                  <a:latin typeface="Segoe Sans Text"/>
                  <a:ea typeface="+mn-ea"/>
                  <a:cs typeface="+mn-cs"/>
                </a:endParaRPr>
              </a:p>
            </p:txBody>
          </p:sp>
        </p:grpSp>
        <p:grpSp>
          <p:nvGrpSpPr>
            <p:cNvPr id="93" name="Group 92">
              <a:extLst>
                <a:ext uri="{FF2B5EF4-FFF2-40B4-BE49-F238E27FC236}">
                  <a16:creationId xmlns:a16="http://schemas.microsoft.com/office/drawing/2014/main" id="{F4DA396D-E340-DB4A-0E96-6ECA7A8314B9}"/>
                </a:ext>
              </a:extLst>
            </p:cNvPr>
            <p:cNvGrpSpPr/>
            <p:nvPr/>
          </p:nvGrpSpPr>
          <p:grpSpPr>
            <a:xfrm>
              <a:off x="3581300" y="4204037"/>
              <a:ext cx="1286107" cy="991871"/>
              <a:chOff x="3473251" y="3783379"/>
              <a:chExt cx="1286107" cy="991871"/>
            </a:xfrm>
          </p:grpSpPr>
          <p:sp>
            <p:nvSpPr>
              <p:cNvPr id="97" name="TextBox 96">
                <a:extLst>
                  <a:ext uri="{FF2B5EF4-FFF2-40B4-BE49-F238E27FC236}">
                    <a16:creationId xmlns:a16="http://schemas.microsoft.com/office/drawing/2014/main" id="{185EF497-F67E-AD45-59F8-5F72899A1BFD}"/>
                  </a:ext>
                </a:extLst>
              </p:cNvPr>
              <p:cNvSpPr txBox="1"/>
              <p:nvPr/>
            </p:nvSpPr>
            <p:spPr>
              <a:xfrm>
                <a:off x="3473251" y="4405918"/>
                <a:ext cx="1286107" cy="369332"/>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Segoe Sans Text"/>
                    <a:ea typeface="+mn-ea"/>
                    <a:cs typeface="+mn-cs"/>
                  </a:rPr>
                  <a:t>xAI</a:t>
                </a:r>
                <a:r>
                  <a:rPr kumimoji="0" lang="en-US" sz="1200" b="0" i="0" u="none" strike="noStrike" kern="1200" cap="none" spc="0" normalizeH="0" baseline="0" noProof="0" dirty="0">
                    <a:ln>
                      <a:noFill/>
                    </a:ln>
                    <a:solidFill>
                      <a:srgbClr val="000000"/>
                    </a:solidFill>
                    <a:effectLst/>
                    <a:uLnTx/>
                    <a:uFillTx/>
                    <a:latin typeface="Segoe Sans Tex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Sans Text"/>
                    <a:ea typeface="+mn-ea"/>
                    <a:cs typeface="+mn-cs"/>
                  </a:rPr>
                  <a:t>Grok</a:t>
                </a:r>
                <a:endParaRPr kumimoji="0" lang="en-US" sz="2400" b="0" i="0" u="none" strike="noStrike" kern="1200" cap="none" spc="0" normalizeH="0" baseline="0" noProof="0" dirty="0">
                  <a:ln>
                    <a:noFill/>
                  </a:ln>
                  <a:solidFill>
                    <a:srgbClr val="000000"/>
                  </a:solidFill>
                  <a:effectLst/>
                  <a:uLnTx/>
                  <a:uFillTx/>
                  <a:latin typeface="Segoe UI"/>
                  <a:ea typeface="+mn-ea"/>
                  <a:cs typeface="+mn-cs"/>
                </a:endParaRPr>
              </a:p>
            </p:txBody>
          </p:sp>
          <p:pic>
            <p:nvPicPr>
              <p:cNvPr id="98" name="Picture 2" descr="Grok color icon in PNG, SVG">
                <a:extLst>
                  <a:ext uri="{FF2B5EF4-FFF2-40B4-BE49-F238E27FC236}">
                    <a16:creationId xmlns:a16="http://schemas.microsoft.com/office/drawing/2014/main" id="{F914ADC0-DDD7-4F6B-D453-84FB233F06FC}"/>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3812653" y="3783379"/>
                <a:ext cx="607303" cy="6073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4" name="Group 93">
              <a:extLst>
                <a:ext uri="{FF2B5EF4-FFF2-40B4-BE49-F238E27FC236}">
                  <a16:creationId xmlns:a16="http://schemas.microsoft.com/office/drawing/2014/main" id="{69F99DEF-8677-2A8B-B1C2-E2A35BD399A9}"/>
                </a:ext>
              </a:extLst>
            </p:cNvPr>
            <p:cNvGrpSpPr/>
            <p:nvPr/>
          </p:nvGrpSpPr>
          <p:grpSpPr>
            <a:xfrm>
              <a:off x="4682787" y="4284745"/>
              <a:ext cx="1062898" cy="911163"/>
              <a:chOff x="4664499" y="3864087"/>
              <a:chExt cx="1062898" cy="911163"/>
            </a:xfrm>
          </p:grpSpPr>
          <p:sp>
            <p:nvSpPr>
              <p:cNvPr id="95" name="TextBox 94">
                <a:extLst>
                  <a:ext uri="{FF2B5EF4-FFF2-40B4-BE49-F238E27FC236}">
                    <a16:creationId xmlns:a16="http://schemas.microsoft.com/office/drawing/2014/main" id="{3F060C61-5F15-076C-CF55-CABC7641455F}"/>
                  </a:ext>
                </a:extLst>
              </p:cNvPr>
              <p:cNvSpPr txBox="1"/>
              <p:nvPr/>
            </p:nvSpPr>
            <p:spPr>
              <a:xfrm>
                <a:off x="4664499" y="4405918"/>
                <a:ext cx="1062898" cy="369332"/>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Sans Text"/>
                    <a:ea typeface="+mn-ea"/>
                    <a:cs typeface="+mn-cs"/>
                  </a:rPr>
                  <a:t>Black Forest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Sans Text"/>
                    <a:ea typeface="+mn-ea"/>
                    <a:cs typeface="+mn-cs"/>
                  </a:rPr>
                  <a:t>Labs</a:t>
                </a:r>
                <a:endParaRPr kumimoji="0" lang="en-US" sz="2400" b="0" i="0" u="none" strike="noStrike" kern="1200" cap="none" spc="0" normalizeH="0" baseline="0" noProof="0" dirty="0">
                  <a:ln>
                    <a:noFill/>
                  </a:ln>
                  <a:solidFill>
                    <a:srgbClr val="000000"/>
                  </a:solidFill>
                  <a:effectLst/>
                  <a:uLnTx/>
                  <a:uFillTx/>
                  <a:latin typeface="Segoe UI"/>
                  <a:ea typeface="+mn-ea"/>
                  <a:cs typeface="+mn-cs"/>
                </a:endParaRPr>
              </a:p>
            </p:txBody>
          </p:sp>
          <p:pic>
            <p:nvPicPr>
              <p:cNvPr id="96" name="Picture 8" descr="Flux 1.0 | [New Open-Source AI Model is Here] 🔥">
                <a:extLst>
                  <a:ext uri="{FF2B5EF4-FFF2-40B4-BE49-F238E27FC236}">
                    <a16:creationId xmlns:a16="http://schemas.microsoft.com/office/drawing/2014/main" id="{4748FD64-10DF-259D-14FB-8AA4341A3E23}"/>
                  </a:ext>
                </a:extLst>
              </p:cNvPr>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4959001" y="3864087"/>
                <a:ext cx="473895" cy="473895"/>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01" name="Title 100">
            <a:extLst>
              <a:ext uri="{FF2B5EF4-FFF2-40B4-BE49-F238E27FC236}">
                <a16:creationId xmlns:a16="http://schemas.microsoft.com/office/drawing/2014/main" id="{A42C125F-6AB6-50B2-B147-DDFCA66FCB2A}"/>
              </a:ext>
            </a:extLst>
          </p:cNvPr>
          <p:cNvSpPr>
            <a:spLocks noGrp="1"/>
          </p:cNvSpPr>
          <p:nvPr>
            <p:ph type="title" idx="4294967295"/>
          </p:nvPr>
        </p:nvSpPr>
        <p:spPr>
          <a:xfrm>
            <a:off x="0" y="457200"/>
            <a:ext cx="11017250" cy="554038"/>
          </a:xfrm>
        </p:spPr>
        <p:txBody>
          <a:bodyPr/>
          <a:lstStyle/>
          <a:p>
            <a:pPr algn="ctr"/>
            <a:r>
              <a:rPr lang="en-US"/>
              <a:t>Azure AI Foundry Models</a:t>
            </a:r>
          </a:p>
        </p:txBody>
      </p:sp>
      <p:sp>
        <p:nvSpPr>
          <p:cNvPr id="102" name="Subtitle 1311">
            <a:extLst>
              <a:ext uri="{FF2B5EF4-FFF2-40B4-BE49-F238E27FC236}">
                <a16:creationId xmlns:a16="http://schemas.microsoft.com/office/drawing/2014/main" id="{A6BA8DF7-BAD5-8F76-A8F7-63C18471A01A}"/>
              </a:ext>
            </a:extLst>
          </p:cNvPr>
          <p:cNvSpPr txBox="1">
            <a:spLocks/>
          </p:cNvSpPr>
          <p:nvPr/>
        </p:nvSpPr>
        <p:spPr>
          <a:xfrm>
            <a:off x="1226467" y="1075033"/>
            <a:ext cx="9790561" cy="369332"/>
          </a:xfrm>
          <a:prstGeom prst="rect">
            <a:avLst/>
          </a:prstGeom>
        </p:spPr>
        <p:txBody>
          <a:bodyPr vert="horz" wrap="square" lIns="0" tIns="0" rIns="0" bIns="0" rtlCol="0" anchor="t">
            <a:spAutoFit/>
          </a:bodyPr>
          <a:lstStyle>
            <a:defPPr>
              <a:defRPr lang="en-US"/>
            </a:defPPr>
            <a:lvl1pPr marR="0" indent="0" algn="ctr" defTabSz="2682317" fontAlgn="auto">
              <a:lnSpc>
                <a:spcPct val="100000"/>
              </a:lnSpc>
              <a:spcBef>
                <a:spcPct val="0"/>
              </a:spcBef>
              <a:spcAft>
                <a:spcPts val="3520"/>
              </a:spcAft>
              <a:buClrTx/>
              <a:buSzPct val="90000"/>
              <a:buFont typeface="Wingdings" panose="05000000000000000000" pitchFamily="2" charset="2"/>
              <a:buNone/>
              <a:tabLst/>
              <a:defRPr sz="2400" i="1" spc="0" baseline="0">
                <a:ln w="3175">
                  <a:noFill/>
                </a:ln>
                <a:gradFill flip="none" rotWithShape="1">
                  <a:gsLst>
                    <a:gs pos="0">
                      <a:srgbClr val="0078D4"/>
                    </a:gs>
                    <a:gs pos="99000">
                      <a:srgbClr val="C03BC4"/>
                    </a:gs>
                  </a:gsLst>
                  <a:lin ang="0" scaled="1"/>
                  <a:tileRect/>
                </a:gradFill>
                <a:latin typeface="Segoe Sans Display"/>
                <a:ea typeface="+mn-lt"/>
                <a:cs typeface="Segoe Sans Display"/>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32742"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sz="2400" b="1" i="0" u="none" strike="noStrike" kern="1200" cap="none" spc="0" normalizeH="0" baseline="0" noProof="0">
                <a:ln w="3175">
                  <a:noFill/>
                </a:ln>
                <a:gradFill flip="none" rotWithShape="1">
                  <a:gsLst>
                    <a:gs pos="0">
                      <a:srgbClr val="73262F"/>
                    </a:gs>
                    <a:gs pos="80000">
                      <a:srgbClr val="2A446F"/>
                    </a:gs>
                  </a:gsLst>
                  <a:path path="circle">
                    <a:fillToRect l="100000" t="100000"/>
                  </a:path>
                  <a:tileRect r="-100000" b="-100000"/>
                </a:gradFill>
                <a:effectLst/>
                <a:uLnTx/>
                <a:uFillTx/>
                <a:latin typeface="Segoe UI Variable Display Semib" pitchFamily="2" charset="0"/>
                <a:ea typeface="+mn-lt"/>
                <a:cs typeface="Segoe UI" panose="020B0502040204020203" pitchFamily="34" charset="0"/>
              </a:rPr>
              <a:t>Offering 11,000+ frontier and open models</a:t>
            </a:r>
          </a:p>
        </p:txBody>
      </p:sp>
      <p:sp>
        <p:nvSpPr>
          <p:cNvPr id="12" name="TextBox 11">
            <a:extLst>
              <a:ext uri="{FF2B5EF4-FFF2-40B4-BE49-F238E27FC236}">
                <a16:creationId xmlns:a16="http://schemas.microsoft.com/office/drawing/2014/main" id="{9FE39F23-E370-2D8B-BC75-EA0C67EA2C55}"/>
              </a:ext>
            </a:extLst>
          </p:cNvPr>
          <p:cNvSpPr txBox="1"/>
          <p:nvPr/>
        </p:nvSpPr>
        <p:spPr>
          <a:xfrm>
            <a:off x="2666446" y="5546626"/>
            <a:ext cx="1062898" cy="369332"/>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Text"/>
                <a:ea typeface="+mn-ea"/>
                <a:cs typeface="+mn-cs"/>
              </a:rPr>
              <a:t>Microsoft Phi Family</a:t>
            </a:r>
            <a:endParaRPr kumimoji="0" lang="en-US" sz="1050" b="0" i="1" u="none" strike="noStrike" kern="1200" cap="none" spc="0" normalizeH="0" baseline="0" noProof="0">
              <a:ln>
                <a:noFill/>
              </a:ln>
              <a:solidFill>
                <a:srgbClr val="000000"/>
              </a:solidFill>
              <a:effectLst/>
              <a:uLnTx/>
              <a:uFillTx/>
              <a:latin typeface="Segoe Sans Text"/>
              <a:ea typeface="+mn-ea"/>
              <a:cs typeface="Segoe Sans Text"/>
            </a:endParaRPr>
          </a:p>
        </p:txBody>
      </p:sp>
      <p:pic>
        <p:nvPicPr>
          <p:cNvPr id="13" name="Picture 12" descr="A colorful squares with black background">
            <a:extLst>
              <a:ext uri="{FF2B5EF4-FFF2-40B4-BE49-F238E27FC236}">
                <a16:creationId xmlns:a16="http://schemas.microsoft.com/office/drawing/2014/main" id="{AE2677B7-CEEE-8891-9731-6C4186DE5607}"/>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2905586" y="5026683"/>
            <a:ext cx="530634" cy="463653"/>
          </a:xfrm>
          <a:prstGeom prst="rect">
            <a:avLst/>
          </a:prstGeom>
        </p:spPr>
      </p:pic>
    </p:spTree>
    <p:extLst>
      <p:ext uri="{BB962C8B-B14F-4D97-AF65-F5344CB8AC3E}">
        <p14:creationId xmlns:p14="http://schemas.microsoft.com/office/powerpoint/2010/main" val="2118297171"/>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696FC-9A87-73C4-2C43-CE0AA45A5110}"/>
            </a:ext>
          </a:extLst>
        </p:cNvPr>
        <p:cNvGrpSpPr/>
        <p:nvPr/>
      </p:nvGrpSpPr>
      <p:grpSpPr>
        <a:xfrm>
          <a:off x="0" y="0"/>
          <a:ext cx="0" cy="0"/>
          <a:chOff x="0" y="0"/>
          <a:chExt cx="0" cy="0"/>
        </a:xfrm>
      </p:grpSpPr>
      <p:sp>
        <p:nvSpPr>
          <p:cNvPr id="16" name="Rounded Rectangle 23">
            <a:extLst>
              <a:ext uri="{FF2B5EF4-FFF2-40B4-BE49-F238E27FC236}">
                <a16:creationId xmlns:a16="http://schemas.microsoft.com/office/drawing/2014/main" id="{CC004AFA-87D9-D5CF-6CB2-41AB10E25EF8}"/>
              </a:ext>
              <a:ext uri="{C183D7F6-B498-43B3-948B-1728B52AA6E4}">
                <adec:decorative xmlns:adec="http://schemas.microsoft.com/office/drawing/2017/decorative" val="1"/>
              </a:ext>
            </a:extLst>
          </p:cNvPr>
          <p:cNvSpPr/>
          <p:nvPr/>
        </p:nvSpPr>
        <p:spPr bwMode="auto">
          <a:xfrm>
            <a:off x="588263" y="1976540"/>
            <a:ext cx="2659085" cy="4152797"/>
          </a:xfrm>
          <a:prstGeom prst="roundRect">
            <a:avLst>
              <a:gd name="adj" fmla="val 5687"/>
            </a:avLst>
          </a:prstGeom>
          <a:gradFill flip="none" rotWithShape="1">
            <a:gsLst>
              <a:gs pos="80000">
                <a:srgbClr val="A9D5ED">
                  <a:alpha val="10000"/>
                </a:srgbClr>
              </a:gs>
              <a:gs pos="0">
                <a:srgbClr val="FFC6CC">
                  <a:alpha val="10000"/>
                </a:srgbClr>
              </a:gs>
            </a:gsLst>
            <a:path path="circle">
              <a:fillToRect l="100000" t="100000"/>
            </a:path>
            <a:tileRect r="-100000" b="-100000"/>
          </a:gra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5049" tIns="364040" rIns="455049" bIns="364040" numCol="1" spcCol="0" rtlCol="0" fromWordArt="0" anchor="ctr" anchorCtr="0" forceAA="0" compatLnSpc="1">
            <a:prstTxWarp prst="textNoShape">
              <a:avLst/>
            </a:prstTxWarp>
            <a:noAutofit/>
          </a:bodyPr>
          <a:lstStyle/>
          <a:p>
            <a:pPr marL="0" marR="0" lvl="0" indent="0" algn="ctr" defTabSz="232006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noFill/>
              <a:effectLst/>
              <a:uLnTx/>
              <a:uFillTx/>
              <a:latin typeface="Segoe UI" panose="020B0502040204020203" pitchFamily="34" charset="0"/>
              <a:ea typeface="+mn-ea"/>
              <a:cs typeface="Segoe UI" panose="020B0502040204020203" pitchFamily="34" charset="0"/>
            </a:endParaRPr>
          </a:p>
        </p:txBody>
      </p:sp>
      <p:sp>
        <p:nvSpPr>
          <p:cNvPr id="15" name="Title 1">
            <a:extLst>
              <a:ext uri="{FF2B5EF4-FFF2-40B4-BE49-F238E27FC236}">
                <a16:creationId xmlns:a16="http://schemas.microsoft.com/office/drawing/2014/main" id="{0D829605-A6BB-89FD-4492-BBA357A4411F}"/>
              </a:ext>
            </a:extLst>
          </p:cNvPr>
          <p:cNvSpPr>
            <a:spLocks noGrp="1"/>
          </p:cNvSpPr>
          <p:nvPr>
            <p:ph type="title"/>
          </p:nvPr>
        </p:nvSpPr>
        <p:spPr/>
        <p:txBody>
          <a:bodyPr/>
          <a:lstStyle/>
          <a:p>
            <a:r>
              <a:rPr lang="en-US">
                <a:latin typeface="Segoe UI Variable Display Semib" pitchFamily="2" charset="0"/>
              </a:rPr>
              <a:t>Azure AI Foundry SDK streamlines development</a:t>
            </a:r>
          </a:p>
        </p:txBody>
      </p:sp>
      <p:sp>
        <p:nvSpPr>
          <p:cNvPr id="4" name="Oval 3">
            <a:extLst>
              <a:ext uri="{FF2B5EF4-FFF2-40B4-BE49-F238E27FC236}">
                <a16:creationId xmlns:a16="http://schemas.microsoft.com/office/drawing/2014/main" id="{B3B28A09-8D2E-C746-0948-FA174EA064F3}"/>
              </a:ext>
              <a:ext uri="{C183D7F6-B498-43B3-948B-1728B52AA6E4}">
                <adec:decorative xmlns:adec="http://schemas.microsoft.com/office/drawing/2017/decorative" val="1"/>
              </a:ext>
            </a:extLst>
          </p:cNvPr>
          <p:cNvSpPr/>
          <p:nvPr/>
        </p:nvSpPr>
        <p:spPr bwMode="auto">
          <a:xfrm>
            <a:off x="1547005" y="1605740"/>
            <a:ext cx="741600" cy="741600"/>
          </a:xfrm>
          <a:prstGeom prst="ellipse">
            <a:avLst/>
          </a:prstGeom>
          <a:gradFill flip="none" rotWithShape="1">
            <a:gsLst>
              <a:gs pos="0">
                <a:srgbClr val="FFC6CC"/>
              </a:gs>
              <a:gs pos="80000">
                <a:srgbClr val="A9D5ED"/>
              </a:gs>
            </a:gsLst>
            <a:path path="circle">
              <a:fillToRect l="100000" t="100000"/>
            </a:path>
            <a:tileRect r="-100000" b="-100000"/>
          </a:gradFill>
          <a:ln w="12700" cap="rnd">
            <a:noFill/>
          </a:ln>
        </p:spPr>
        <p:txBody>
          <a:bodyPr wrap="none" lIns="0" tIns="0" rIns="0" bIns="45720" rtlCol="0" anchor="ctr" anchorCtr="0">
            <a:noAutofit/>
          </a:bodyPr>
          <a:lstStyle/>
          <a:p>
            <a:pPr marL="0" marR="0" lvl="0" indent="0" algn="ctr" defTabSz="914437" rtl="0" eaLnBrk="1" fontAlgn="base" latinLnBrk="0" hangingPunct="1">
              <a:lnSpc>
                <a:spcPct val="100000"/>
              </a:lnSpc>
              <a:spcBef>
                <a:spcPts val="1200"/>
              </a:spcBef>
              <a:spcAft>
                <a:spcPct val="0"/>
              </a:spcAft>
              <a:buClrTx/>
              <a:buSzTx/>
              <a:buFontTx/>
              <a:buNone/>
              <a:tabLst>
                <a:tab pos="1487158" algn="l"/>
              </a:tabLst>
              <a:defRPr/>
            </a:pPr>
            <a:endParaRPr kumimoji="0" lang="en-US" sz="1600" b="1" i="0" u="none" strike="noStrike" kern="1200" cap="none" spc="0" normalizeH="0" baseline="0" noProof="0" err="1">
              <a:ln w="3175">
                <a:noFill/>
              </a:ln>
              <a:gradFill>
                <a:gsLst>
                  <a:gs pos="3670">
                    <a:prstClr val="black"/>
                  </a:gs>
                  <a:gs pos="25688">
                    <a:prstClr val="black"/>
                  </a:gs>
                </a:gsLst>
                <a:path path="circle">
                  <a:fillToRect l="100000" t="100000"/>
                </a:path>
              </a:gradFill>
              <a:effectLst/>
              <a:uLnTx/>
              <a:uFillTx/>
              <a:latin typeface="Segoe UI Variable Display Semib" pitchFamily="2" charset="0"/>
              <a:ea typeface="+mn-ea"/>
              <a:cs typeface="Segoe UI" pitchFamily="34" charset="0"/>
            </a:endParaRPr>
          </a:p>
        </p:txBody>
      </p:sp>
      <p:pic>
        <p:nvPicPr>
          <p:cNvPr id="18" name="Graphic 17">
            <a:extLst>
              <a:ext uri="{FF2B5EF4-FFF2-40B4-BE49-F238E27FC236}">
                <a16:creationId xmlns:a16="http://schemas.microsoft.com/office/drawing/2014/main" id="{3889E788-3988-216E-E1DF-6FD055989D08}"/>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08707" y="1767442"/>
            <a:ext cx="418197" cy="418197"/>
          </a:xfrm>
          <a:prstGeom prst="rect">
            <a:avLst/>
          </a:prstGeom>
        </p:spPr>
      </p:pic>
      <p:sp>
        <p:nvSpPr>
          <p:cNvPr id="19" name="TextBox 18">
            <a:extLst>
              <a:ext uri="{FF2B5EF4-FFF2-40B4-BE49-F238E27FC236}">
                <a16:creationId xmlns:a16="http://schemas.microsoft.com/office/drawing/2014/main" id="{0D318D17-905A-371E-9957-57DC4D8B142B}"/>
              </a:ext>
            </a:extLst>
          </p:cNvPr>
          <p:cNvSpPr txBox="1"/>
          <p:nvPr/>
        </p:nvSpPr>
        <p:spPr>
          <a:xfrm>
            <a:off x="759903" y="2920576"/>
            <a:ext cx="2315806" cy="1323439"/>
          </a:xfrm>
          <a:prstGeom prst="rect">
            <a:avLst/>
          </a:prstGeom>
          <a:noFill/>
        </p:spPr>
        <p:txBody>
          <a:bodyPr wrap="square" lIns="91440" tIns="45720" rIns="91440" bIns="4572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Variable Display Semib" pitchFamily="2" charset="0"/>
                <a:ea typeface="Quattrocento Sans"/>
                <a:cs typeface="Segoe UI" panose="020B0502040204020203" pitchFamily="34" charset="0"/>
                <a:sym typeface="Quattrocento Sans"/>
              </a:rPr>
              <a:t>Create an </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Variable Display Semib" pitchFamily="2" charset="0"/>
                <a:ea typeface="Quattrocento Sans"/>
                <a:cs typeface="Segoe UI"/>
                <a:sym typeface="Quattrocento Sans"/>
              </a:rPr>
              <a:t>AI project to connect services and data</a:t>
            </a:r>
            <a:endParaRPr kumimoji="0" lang="en-US" sz="2000" b="0" i="0" u="none" strike="noStrike" kern="1200" cap="none" spc="0" normalizeH="0" baseline="0" noProof="0">
              <a:ln>
                <a:noFill/>
              </a:ln>
              <a:solidFill>
                <a:srgbClr val="000000"/>
              </a:solidFill>
              <a:effectLst/>
              <a:uLnTx/>
              <a:uFillTx/>
              <a:latin typeface="Segoe UI Variable Display Semib" pitchFamily="2" charset="0"/>
              <a:ea typeface="Quattrocento Sans"/>
              <a:cs typeface="Segoe UI"/>
            </a:endParaRPr>
          </a:p>
        </p:txBody>
      </p:sp>
      <p:sp>
        <p:nvSpPr>
          <p:cNvPr id="20" name="Rounded Rectangle 27">
            <a:extLst>
              <a:ext uri="{FF2B5EF4-FFF2-40B4-BE49-F238E27FC236}">
                <a16:creationId xmlns:a16="http://schemas.microsoft.com/office/drawing/2014/main" id="{A5ADD8E5-7267-D622-C56A-2E08F5CC9229}"/>
              </a:ext>
              <a:ext uri="{C183D7F6-B498-43B3-948B-1728B52AA6E4}">
                <adec:decorative xmlns:adec="http://schemas.microsoft.com/office/drawing/2017/decorative" val="1"/>
              </a:ext>
            </a:extLst>
          </p:cNvPr>
          <p:cNvSpPr/>
          <p:nvPr/>
        </p:nvSpPr>
        <p:spPr bwMode="auto">
          <a:xfrm>
            <a:off x="3371697" y="1976540"/>
            <a:ext cx="2659085" cy="4152797"/>
          </a:xfrm>
          <a:prstGeom prst="roundRect">
            <a:avLst>
              <a:gd name="adj" fmla="val 5687"/>
            </a:avLst>
          </a:prstGeom>
          <a:gradFill flip="none" rotWithShape="1">
            <a:gsLst>
              <a:gs pos="80000">
                <a:srgbClr val="A9D5ED">
                  <a:alpha val="10000"/>
                </a:srgbClr>
              </a:gs>
              <a:gs pos="0">
                <a:srgbClr val="FFC6CC">
                  <a:alpha val="10000"/>
                </a:srgbClr>
              </a:gs>
            </a:gsLst>
            <a:path path="circle">
              <a:fillToRect l="100000" t="100000"/>
            </a:path>
            <a:tileRect r="-100000" b="-100000"/>
          </a:gra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5049" tIns="364040" rIns="455049" bIns="364040" numCol="1" spcCol="0" rtlCol="0" fromWordArt="0" anchor="ctr" anchorCtr="0" forceAA="0" compatLnSpc="1">
            <a:prstTxWarp prst="textNoShape">
              <a:avLst/>
            </a:prstTxWarp>
            <a:noAutofit/>
          </a:bodyPr>
          <a:lstStyle/>
          <a:p>
            <a:pPr marL="0" marR="0" lvl="0" indent="0" algn="ctr" defTabSz="232006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noFill/>
              <a:effectLst/>
              <a:uLnTx/>
              <a:uFillTx/>
              <a:latin typeface="Segoe UI" panose="020B0502040204020203" pitchFamily="34" charset="0"/>
              <a:ea typeface="+mn-ea"/>
              <a:cs typeface="Segoe UI" panose="020B0502040204020203" pitchFamily="34" charset="0"/>
            </a:endParaRPr>
          </a:p>
        </p:txBody>
      </p:sp>
      <p:sp>
        <p:nvSpPr>
          <p:cNvPr id="21" name="Oval 20">
            <a:extLst>
              <a:ext uri="{FF2B5EF4-FFF2-40B4-BE49-F238E27FC236}">
                <a16:creationId xmlns:a16="http://schemas.microsoft.com/office/drawing/2014/main" id="{6798CD5D-389E-5D89-E292-A5765B923728}"/>
              </a:ext>
              <a:ext uri="{C183D7F6-B498-43B3-948B-1728B52AA6E4}">
                <adec:decorative xmlns:adec="http://schemas.microsoft.com/office/drawing/2017/decorative" val="1"/>
              </a:ext>
            </a:extLst>
          </p:cNvPr>
          <p:cNvSpPr/>
          <p:nvPr/>
        </p:nvSpPr>
        <p:spPr bwMode="auto">
          <a:xfrm>
            <a:off x="4333483" y="1605740"/>
            <a:ext cx="741600" cy="741600"/>
          </a:xfrm>
          <a:prstGeom prst="ellipse">
            <a:avLst/>
          </a:prstGeom>
          <a:gradFill flip="none" rotWithShape="1">
            <a:gsLst>
              <a:gs pos="0">
                <a:srgbClr val="FFC6CC"/>
              </a:gs>
              <a:gs pos="80000">
                <a:srgbClr val="A9D5ED"/>
              </a:gs>
            </a:gsLst>
            <a:path path="circle">
              <a:fillToRect l="100000" t="100000"/>
            </a:path>
            <a:tileRect r="-100000" b="-100000"/>
          </a:gradFill>
          <a:ln w="12700" cap="rnd">
            <a:noFill/>
          </a:ln>
        </p:spPr>
        <p:txBody>
          <a:bodyPr wrap="none" lIns="0" tIns="0" rIns="0" bIns="45720" rtlCol="0" anchor="ctr" anchorCtr="0">
            <a:noAutofit/>
          </a:bodyPr>
          <a:lstStyle/>
          <a:p>
            <a:pPr marL="0" marR="0" lvl="0" indent="0" algn="ctr" defTabSz="914437" rtl="0" eaLnBrk="1" fontAlgn="base" latinLnBrk="0" hangingPunct="1">
              <a:lnSpc>
                <a:spcPct val="100000"/>
              </a:lnSpc>
              <a:spcBef>
                <a:spcPts val="1200"/>
              </a:spcBef>
              <a:spcAft>
                <a:spcPct val="0"/>
              </a:spcAft>
              <a:buClrTx/>
              <a:buSzTx/>
              <a:buFontTx/>
              <a:buNone/>
              <a:tabLst>
                <a:tab pos="1487158" algn="l"/>
              </a:tabLst>
              <a:defRPr/>
            </a:pPr>
            <a:endParaRPr kumimoji="0" lang="en-US" sz="1600" b="1" i="0" u="none" strike="noStrike" kern="1200" cap="none" spc="0" normalizeH="0" baseline="0" noProof="0" err="1">
              <a:ln w="3175">
                <a:noFill/>
              </a:ln>
              <a:gradFill>
                <a:gsLst>
                  <a:gs pos="3670">
                    <a:prstClr val="black"/>
                  </a:gs>
                  <a:gs pos="25688">
                    <a:prstClr val="black"/>
                  </a:gs>
                </a:gsLst>
                <a:path path="circle">
                  <a:fillToRect l="100000" t="100000"/>
                </a:path>
              </a:gradFill>
              <a:effectLst/>
              <a:uLnTx/>
              <a:uFillTx/>
              <a:latin typeface="Segoe UI Variable Display Semib" pitchFamily="2" charset="0"/>
              <a:ea typeface="+mn-ea"/>
              <a:cs typeface="Segoe UI" pitchFamily="34" charset="0"/>
            </a:endParaRPr>
          </a:p>
        </p:txBody>
      </p:sp>
      <p:pic>
        <p:nvPicPr>
          <p:cNvPr id="22" name="Graphic 21">
            <a:extLst>
              <a:ext uri="{FF2B5EF4-FFF2-40B4-BE49-F238E27FC236}">
                <a16:creationId xmlns:a16="http://schemas.microsoft.com/office/drawing/2014/main" id="{E7272408-A745-98CC-829E-FACDB329F1CE}"/>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495185" y="1767442"/>
            <a:ext cx="418197" cy="418197"/>
          </a:xfrm>
          <a:prstGeom prst="rect">
            <a:avLst/>
          </a:prstGeom>
        </p:spPr>
      </p:pic>
      <p:sp>
        <p:nvSpPr>
          <p:cNvPr id="23" name="TextBox 22">
            <a:extLst>
              <a:ext uri="{FF2B5EF4-FFF2-40B4-BE49-F238E27FC236}">
                <a16:creationId xmlns:a16="http://schemas.microsoft.com/office/drawing/2014/main" id="{C34EB66B-DAA9-73FB-961E-3787DE039835}"/>
              </a:ext>
            </a:extLst>
          </p:cNvPr>
          <p:cNvSpPr txBox="1"/>
          <p:nvPr/>
        </p:nvSpPr>
        <p:spPr>
          <a:xfrm>
            <a:off x="3684042" y="2920576"/>
            <a:ext cx="2040484" cy="1631216"/>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Variable Display Semib" pitchFamily="2" charset="0"/>
                <a:ea typeface="Quattrocento Sans"/>
                <a:cs typeface="Segoe UI" panose="020B0502040204020203" pitchFamily="34" charset="0"/>
                <a:sym typeface="Quattrocento Sans"/>
              </a:rPr>
              <a:t>Use a common inferencing API for Azure AI Foundry Models</a:t>
            </a:r>
          </a:p>
        </p:txBody>
      </p:sp>
      <p:sp>
        <p:nvSpPr>
          <p:cNvPr id="24" name="Rounded Rectangle 31">
            <a:extLst>
              <a:ext uri="{FF2B5EF4-FFF2-40B4-BE49-F238E27FC236}">
                <a16:creationId xmlns:a16="http://schemas.microsoft.com/office/drawing/2014/main" id="{8BC31579-B97A-C8D6-7E57-E2E7186D2838}"/>
              </a:ext>
              <a:ext uri="{C183D7F6-B498-43B3-948B-1728B52AA6E4}">
                <adec:decorative xmlns:adec="http://schemas.microsoft.com/office/drawing/2017/decorative" val="1"/>
              </a:ext>
            </a:extLst>
          </p:cNvPr>
          <p:cNvSpPr/>
          <p:nvPr/>
        </p:nvSpPr>
        <p:spPr bwMode="auto">
          <a:xfrm>
            <a:off x="6161219" y="1976540"/>
            <a:ext cx="2659085" cy="4152797"/>
          </a:xfrm>
          <a:prstGeom prst="roundRect">
            <a:avLst>
              <a:gd name="adj" fmla="val 5687"/>
            </a:avLst>
          </a:prstGeom>
          <a:gradFill flip="none" rotWithShape="1">
            <a:gsLst>
              <a:gs pos="80000">
                <a:srgbClr val="A9D5ED">
                  <a:alpha val="10000"/>
                </a:srgbClr>
              </a:gs>
              <a:gs pos="0">
                <a:srgbClr val="FFC6CC">
                  <a:alpha val="10000"/>
                </a:srgbClr>
              </a:gs>
            </a:gsLst>
            <a:path path="circle">
              <a:fillToRect l="100000" t="100000"/>
            </a:path>
            <a:tileRect r="-100000" b="-100000"/>
          </a:gra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5049" tIns="364040" rIns="455049" bIns="364040" numCol="1" spcCol="0" rtlCol="0" fromWordArt="0" anchor="ctr" anchorCtr="0" forceAA="0" compatLnSpc="1">
            <a:prstTxWarp prst="textNoShape">
              <a:avLst/>
            </a:prstTxWarp>
            <a:noAutofit/>
          </a:bodyPr>
          <a:lstStyle/>
          <a:p>
            <a:pPr marL="0" marR="0" lvl="0" indent="0" algn="ctr" defTabSz="232006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noFill/>
              <a:effectLst/>
              <a:uLnTx/>
              <a:uFillTx/>
              <a:latin typeface="Segoe UI" panose="020B0502040204020203" pitchFamily="34" charset="0"/>
              <a:ea typeface="+mn-ea"/>
              <a:cs typeface="Segoe UI" panose="020B0502040204020203" pitchFamily="34" charset="0"/>
            </a:endParaRPr>
          </a:p>
        </p:txBody>
      </p:sp>
      <p:sp>
        <p:nvSpPr>
          <p:cNvPr id="25" name="Oval 24">
            <a:extLst>
              <a:ext uri="{FF2B5EF4-FFF2-40B4-BE49-F238E27FC236}">
                <a16:creationId xmlns:a16="http://schemas.microsoft.com/office/drawing/2014/main" id="{0DD9B07B-80C4-C6E6-B348-E506EF78CEA4}"/>
              </a:ext>
              <a:ext uri="{C183D7F6-B498-43B3-948B-1728B52AA6E4}">
                <adec:decorative xmlns:adec="http://schemas.microsoft.com/office/drawing/2017/decorative" val="1"/>
              </a:ext>
            </a:extLst>
          </p:cNvPr>
          <p:cNvSpPr/>
          <p:nvPr/>
        </p:nvSpPr>
        <p:spPr bwMode="auto">
          <a:xfrm>
            <a:off x="7119961" y="1605740"/>
            <a:ext cx="741600" cy="741600"/>
          </a:xfrm>
          <a:prstGeom prst="ellipse">
            <a:avLst/>
          </a:prstGeom>
          <a:gradFill flip="none" rotWithShape="1">
            <a:gsLst>
              <a:gs pos="0">
                <a:srgbClr val="FFC6CC"/>
              </a:gs>
              <a:gs pos="80000">
                <a:srgbClr val="A9D5ED"/>
              </a:gs>
            </a:gsLst>
            <a:path path="circle">
              <a:fillToRect l="100000" t="100000"/>
            </a:path>
            <a:tileRect r="-100000" b="-100000"/>
          </a:gradFill>
          <a:ln w="12700" cap="rnd">
            <a:noFill/>
          </a:ln>
        </p:spPr>
        <p:txBody>
          <a:bodyPr wrap="none" lIns="0" tIns="0" rIns="0" bIns="45720" rtlCol="0" anchor="ctr" anchorCtr="0">
            <a:noAutofit/>
          </a:bodyPr>
          <a:lstStyle/>
          <a:p>
            <a:pPr marL="0" marR="0" lvl="0" indent="0" algn="ctr" defTabSz="914437" rtl="0" eaLnBrk="1" fontAlgn="base" latinLnBrk="0" hangingPunct="1">
              <a:lnSpc>
                <a:spcPct val="100000"/>
              </a:lnSpc>
              <a:spcBef>
                <a:spcPts val="1200"/>
              </a:spcBef>
              <a:spcAft>
                <a:spcPct val="0"/>
              </a:spcAft>
              <a:buClrTx/>
              <a:buSzTx/>
              <a:buFontTx/>
              <a:buNone/>
              <a:tabLst>
                <a:tab pos="1487158" algn="l"/>
              </a:tabLst>
              <a:defRPr/>
            </a:pPr>
            <a:endParaRPr kumimoji="0" lang="en-US" sz="1600" b="1" i="0" u="none" strike="noStrike" kern="1200" cap="none" spc="0" normalizeH="0" baseline="0" noProof="0" err="1">
              <a:ln w="3175">
                <a:noFill/>
              </a:ln>
              <a:gradFill>
                <a:gsLst>
                  <a:gs pos="3670">
                    <a:prstClr val="black"/>
                  </a:gs>
                  <a:gs pos="25688">
                    <a:prstClr val="black"/>
                  </a:gs>
                </a:gsLst>
                <a:path path="circle">
                  <a:fillToRect l="100000" t="100000"/>
                </a:path>
              </a:gradFill>
              <a:effectLst/>
              <a:uLnTx/>
              <a:uFillTx/>
              <a:latin typeface="Segoe UI Variable Display Semib" pitchFamily="2" charset="0"/>
              <a:ea typeface="+mn-ea"/>
              <a:cs typeface="Segoe UI" pitchFamily="34" charset="0"/>
            </a:endParaRPr>
          </a:p>
        </p:txBody>
      </p:sp>
      <p:pic>
        <p:nvPicPr>
          <p:cNvPr id="26" name="Graphic 25">
            <a:extLst>
              <a:ext uri="{FF2B5EF4-FFF2-40B4-BE49-F238E27FC236}">
                <a16:creationId xmlns:a16="http://schemas.microsoft.com/office/drawing/2014/main" id="{EFFE629F-7FAF-B781-974A-A17E73AD363F}"/>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74761" y="1760540"/>
            <a:ext cx="432000" cy="432000"/>
          </a:xfrm>
          <a:prstGeom prst="rect">
            <a:avLst/>
          </a:prstGeom>
        </p:spPr>
      </p:pic>
      <p:sp>
        <p:nvSpPr>
          <p:cNvPr id="27" name="TextBox 26">
            <a:extLst>
              <a:ext uri="{FF2B5EF4-FFF2-40B4-BE49-F238E27FC236}">
                <a16:creationId xmlns:a16="http://schemas.microsoft.com/office/drawing/2014/main" id="{681FB7C6-139F-D705-FE9F-08E016EAEA06}"/>
              </a:ext>
            </a:extLst>
          </p:cNvPr>
          <p:cNvSpPr txBox="1"/>
          <p:nvPr/>
        </p:nvSpPr>
        <p:spPr>
          <a:xfrm>
            <a:off x="6253158" y="2917087"/>
            <a:ext cx="2475206" cy="1323439"/>
          </a:xfrm>
          <a:prstGeom prst="rect">
            <a:avLst/>
          </a:prstGeom>
          <a:noFill/>
        </p:spPr>
        <p:txBody>
          <a:bodyPr wrap="square">
            <a:spAutoFit/>
          </a:bodyPr>
          <a:lstStyle>
            <a:defPPr>
              <a:defRPr lang="en-TR"/>
            </a:defPPr>
            <a:lvl1pPr lvl="0" algn="ctr">
              <a:defRPr sz="2000">
                <a:solidFill>
                  <a:srgbClr val="000000"/>
                </a:solidFill>
                <a:latin typeface="+mj-lt"/>
                <a:ea typeface="Quattrocento Sans"/>
                <a:cs typeface="Segoe UI" panose="020B0502040204020203" pitchFamily="34" charset="0"/>
              </a:defRPr>
            </a:lvl1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Variable Display Semib" pitchFamily="2" charset="0"/>
                <a:cs typeface="Segoe UI" panose="020B0502040204020203" pitchFamily="34" charset="0"/>
                <a:sym typeface="Quattrocento Sans"/>
              </a:rPr>
              <a:t>Unlock insights with Azure AI Foundry Agent Service</a:t>
            </a:r>
          </a:p>
        </p:txBody>
      </p:sp>
      <p:sp>
        <p:nvSpPr>
          <p:cNvPr id="28" name="TextBox 27">
            <a:extLst>
              <a:ext uri="{FF2B5EF4-FFF2-40B4-BE49-F238E27FC236}">
                <a16:creationId xmlns:a16="http://schemas.microsoft.com/office/drawing/2014/main" id="{DB32CD5F-A850-0B7A-EE78-94BA74B905F5}"/>
              </a:ext>
            </a:extLst>
          </p:cNvPr>
          <p:cNvSpPr txBox="1"/>
          <p:nvPr/>
        </p:nvSpPr>
        <p:spPr>
          <a:xfrm>
            <a:off x="6229721" y="4364330"/>
            <a:ext cx="2522080" cy="430887"/>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932449">
              <a:spcBef>
                <a:spcPts val="200"/>
              </a:spcBef>
              <a:defRPr sz="2400">
                <a:gradFill>
                  <a:gsLst>
                    <a:gs pos="20280">
                      <a:srgbClr val="000000"/>
                    </a:gs>
                    <a:gs pos="41958">
                      <a:srgbClr val="000000"/>
                    </a:gs>
                  </a:gsLst>
                  <a:lin ang="0" scaled="0"/>
                </a:gra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49" rtl="0" eaLnBrk="1" fontAlgn="auto" latinLnBrk="0" hangingPunct="1">
              <a:lnSpc>
                <a:spcPct val="100000"/>
              </a:lnSpc>
              <a:spcBef>
                <a:spcPts val="200"/>
              </a:spcBef>
              <a:spcAft>
                <a:spcPts val="0"/>
              </a:spcAft>
              <a:buClrTx/>
              <a:buSzTx/>
              <a:buFontTx/>
              <a:buNone/>
              <a:tabLst/>
              <a:defRPr/>
            </a:pPr>
            <a:r>
              <a:rPr kumimoji="0" lang="en-US" sz="1400" b="0" i="0" u="none" strike="noStrike" kern="1200" cap="none" spc="-30" normalizeH="0" baseline="0" noProof="0">
                <a:ln>
                  <a:noFill/>
                </a:ln>
                <a:gradFill>
                  <a:gsLst>
                    <a:gs pos="20280">
                      <a:srgbClr val="000000"/>
                    </a:gs>
                    <a:gs pos="41958">
                      <a:srgbClr val="000000"/>
                    </a:gs>
                  </a:gsLst>
                  <a:lin ang="0" scaled="0"/>
                </a:gradFill>
                <a:effectLst/>
                <a:uLnTx/>
                <a:uFillTx/>
                <a:latin typeface="Segoe UI Variable Display Semib" pitchFamily="2" charset="0"/>
                <a:ea typeface="+mn-ea"/>
                <a:cs typeface="+mn-cs"/>
              </a:rPr>
              <a:t>Automatically take actions, including self-correct</a:t>
            </a:r>
            <a:endParaRPr kumimoji="0" lang="en-US" sz="1400" b="0" i="0" u="none" strike="noStrike" kern="1200" cap="none" spc="-30" normalizeH="0" baseline="0" noProof="0">
              <a:ln>
                <a:noFill/>
              </a:ln>
              <a:gradFill>
                <a:gsLst>
                  <a:gs pos="20280">
                    <a:srgbClr val="000000"/>
                  </a:gs>
                  <a:gs pos="41958">
                    <a:srgbClr val="000000"/>
                  </a:gs>
                </a:gsLst>
                <a:lin ang="0" scaled="0"/>
              </a:gradFill>
              <a:effectLst/>
              <a:uLnTx/>
              <a:uFillTx/>
              <a:latin typeface="Segoe UI Variable Display Semib" pitchFamily="2" charset="0"/>
              <a:ea typeface="+mn-ea"/>
              <a:cs typeface="Segoe UI Semibold"/>
            </a:endParaRPr>
          </a:p>
        </p:txBody>
      </p:sp>
      <p:cxnSp>
        <p:nvCxnSpPr>
          <p:cNvPr id="29" name="Straight Connector 28">
            <a:extLst>
              <a:ext uri="{FF2B5EF4-FFF2-40B4-BE49-F238E27FC236}">
                <a16:creationId xmlns:a16="http://schemas.microsoft.com/office/drawing/2014/main" id="{A08E9F9D-EDE2-B69B-2EAD-F84CE89CC559}"/>
              </a:ext>
              <a:ext uri="{C183D7F6-B498-43B3-948B-1728B52AA6E4}">
                <adec:decorative xmlns:adec="http://schemas.microsoft.com/office/drawing/2017/decorative" val="1"/>
              </a:ext>
            </a:extLst>
          </p:cNvPr>
          <p:cNvCxnSpPr>
            <a:cxnSpLocks/>
          </p:cNvCxnSpPr>
          <p:nvPr/>
        </p:nvCxnSpPr>
        <p:spPr>
          <a:xfrm>
            <a:off x="6398367" y="4873561"/>
            <a:ext cx="2185414" cy="3784"/>
          </a:xfrm>
          <a:prstGeom prst="line">
            <a:avLst/>
          </a:prstGeom>
          <a:ln w="12700" cap="rnd">
            <a:solidFill>
              <a:schemeClr val="tx1">
                <a:alpha val="50000"/>
              </a:scheme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63FD11BB-88A2-8E5C-86B2-D4207D121B84}"/>
              </a:ext>
            </a:extLst>
          </p:cNvPr>
          <p:cNvSpPr txBox="1"/>
          <p:nvPr/>
        </p:nvSpPr>
        <p:spPr>
          <a:xfrm>
            <a:off x="6348474" y="4935902"/>
            <a:ext cx="2284574" cy="861774"/>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932449">
              <a:spcBef>
                <a:spcPts val="200"/>
              </a:spcBef>
              <a:defRPr sz="2400">
                <a:gradFill>
                  <a:gsLst>
                    <a:gs pos="20280">
                      <a:srgbClr val="000000"/>
                    </a:gs>
                    <a:gs pos="41958">
                      <a:srgbClr val="000000"/>
                    </a:gs>
                  </a:gsLst>
                  <a:lin ang="0" scaled="0"/>
                </a:gra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49" rtl="0" eaLnBrk="1" fontAlgn="auto" latinLnBrk="0" hangingPunct="1">
              <a:lnSpc>
                <a:spcPct val="100000"/>
              </a:lnSpc>
              <a:spcBef>
                <a:spcPts val="200"/>
              </a:spcBef>
              <a:spcAft>
                <a:spcPts val="0"/>
              </a:spcAft>
              <a:buClrTx/>
              <a:buSzTx/>
              <a:buFontTx/>
              <a:buNone/>
              <a:tabLst/>
              <a:defRPr/>
            </a:pPr>
            <a:r>
              <a:rPr kumimoji="0" lang="en-US" sz="1400" b="0" i="0" u="none" strike="noStrike" kern="1200" cap="none" spc="-30" normalizeH="0" baseline="0" noProof="0">
                <a:ln>
                  <a:noFill/>
                </a:ln>
                <a:gradFill>
                  <a:gsLst>
                    <a:gs pos="20280">
                      <a:srgbClr val="000000"/>
                    </a:gs>
                    <a:gs pos="41958">
                      <a:srgbClr val="000000"/>
                    </a:gs>
                  </a:gsLst>
                  <a:lin ang="0" scaled="0"/>
                </a:gradFill>
                <a:effectLst/>
                <a:uLnTx/>
                <a:uFillTx/>
                <a:latin typeface="Segoe UI Variable Display Semib" pitchFamily="2" charset="0"/>
                <a:ea typeface="+mn-ea"/>
                <a:cs typeface="+mn-cs"/>
              </a:rPr>
              <a:t>Integrate your existing data and services (Bing Search, Azure AI Search, Microsoft </a:t>
            </a:r>
            <a:r>
              <a:rPr kumimoji="0" lang="en-US" sz="1400" b="0" i="0" u="none" strike="noStrike" kern="1200" cap="none" spc="-30" normalizeH="0" baseline="0" noProof="0" err="1">
                <a:ln>
                  <a:noFill/>
                </a:ln>
                <a:gradFill>
                  <a:gsLst>
                    <a:gs pos="20280">
                      <a:srgbClr val="000000"/>
                    </a:gs>
                    <a:gs pos="41958">
                      <a:srgbClr val="000000"/>
                    </a:gs>
                  </a:gsLst>
                  <a:lin ang="0" scaled="0"/>
                </a:gradFill>
                <a:effectLst/>
                <a:uLnTx/>
                <a:uFillTx/>
                <a:latin typeface="Segoe UI Variable Display Semib" pitchFamily="2" charset="0"/>
                <a:ea typeface="+mn-ea"/>
                <a:cs typeface="+mn-cs"/>
              </a:rPr>
              <a:t>Sharepoint</a:t>
            </a:r>
            <a:r>
              <a:rPr kumimoji="0" lang="en-US" sz="1400" b="0" i="0" u="none" strike="noStrike" kern="1200" cap="none" spc="-30" normalizeH="0" baseline="0" noProof="0">
                <a:ln>
                  <a:noFill/>
                </a:ln>
                <a:gradFill>
                  <a:gsLst>
                    <a:gs pos="20280">
                      <a:srgbClr val="000000"/>
                    </a:gs>
                    <a:gs pos="41958">
                      <a:srgbClr val="000000"/>
                    </a:gs>
                  </a:gsLst>
                  <a:lin ang="0" scaled="0"/>
                </a:gradFill>
                <a:effectLst/>
                <a:uLnTx/>
                <a:uFillTx/>
                <a:latin typeface="Segoe UI Variable Display Semib" pitchFamily="2" charset="0"/>
                <a:ea typeface="+mn-ea"/>
                <a:cs typeface="+mn-cs"/>
              </a:rPr>
              <a:t>, Microsoft Fabric)</a:t>
            </a:r>
          </a:p>
        </p:txBody>
      </p:sp>
      <p:sp>
        <p:nvSpPr>
          <p:cNvPr id="31" name="Rounded Rectangle 35">
            <a:extLst>
              <a:ext uri="{FF2B5EF4-FFF2-40B4-BE49-F238E27FC236}">
                <a16:creationId xmlns:a16="http://schemas.microsoft.com/office/drawing/2014/main" id="{73BB03EC-3B17-5093-0B7F-953864F3C0D9}"/>
              </a:ext>
              <a:ext uri="{C183D7F6-B498-43B3-948B-1728B52AA6E4}">
                <adec:decorative xmlns:adec="http://schemas.microsoft.com/office/drawing/2017/decorative" val="1"/>
              </a:ext>
            </a:extLst>
          </p:cNvPr>
          <p:cNvSpPr/>
          <p:nvPr/>
        </p:nvSpPr>
        <p:spPr bwMode="auto">
          <a:xfrm>
            <a:off x="8947698" y="1976540"/>
            <a:ext cx="2659085" cy="4152797"/>
          </a:xfrm>
          <a:prstGeom prst="roundRect">
            <a:avLst>
              <a:gd name="adj" fmla="val 5687"/>
            </a:avLst>
          </a:prstGeom>
          <a:gradFill flip="none" rotWithShape="1">
            <a:gsLst>
              <a:gs pos="80000">
                <a:srgbClr val="A9D5ED">
                  <a:alpha val="10000"/>
                </a:srgbClr>
              </a:gs>
              <a:gs pos="0">
                <a:srgbClr val="FFC6CC">
                  <a:alpha val="10000"/>
                </a:srgbClr>
              </a:gs>
            </a:gsLst>
            <a:path path="circle">
              <a:fillToRect l="100000" t="100000"/>
            </a:path>
            <a:tileRect r="-100000" b="-100000"/>
          </a:gra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5049" tIns="364040" rIns="455049" bIns="364040" numCol="1" spcCol="0" rtlCol="0" fromWordArt="0" anchor="ctr" anchorCtr="0" forceAA="0" compatLnSpc="1">
            <a:prstTxWarp prst="textNoShape">
              <a:avLst/>
            </a:prstTxWarp>
            <a:noAutofit/>
          </a:bodyPr>
          <a:lstStyle/>
          <a:p>
            <a:pPr marL="0" marR="0" lvl="0" indent="0" algn="ctr" defTabSz="232006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noFill/>
              <a:effectLst/>
              <a:uLnTx/>
              <a:uFillTx/>
              <a:latin typeface="Segoe UI" panose="020B0502040204020203" pitchFamily="34" charset="0"/>
              <a:ea typeface="+mn-ea"/>
              <a:cs typeface="Segoe UI" panose="020B0502040204020203" pitchFamily="34" charset="0"/>
            </a:endParaRPr>
          </a:p>
        </p:txBody>
      </p:sp>
      <p:sp>
        <p:nvSpPr>
          <p:cNvPr id="32" name="Oval 31">
            <a:extLst>
              <a:ext uri="{FF2B5EF4-FFF2-40B4-BE49-F238E27FC236}">
                <a16:creationId xmlns:a16="http://schemas.microsoft.com/office/drawing/2014/main" id="{BEE4BDE8-6FE8-F6BD-9AD1-CE178470A0B9}"/>
              </a:ext>
              <a:ext uri="{C183D7F6-B498-43B3-948B-1728B52AA6E4}">
                <adec:decorative xmlns:adec="http://schemas.microsoft.com/office/drawing/2017/decorative" val="1"/>
              </a:ext>
            </a:extLst>
          </p:cNvPr>
          <p:cNvSpPr/>
          <p:nvPr/>
        </p:nvSpPr>
        <p:spPr bwMode="auto">
          <a:xfrm>
            <a:off x="9906440" y="1605740"/>
            <a:ext cx="741600" cy="741600"/>
          </a:xfrm>
          <a:prstGeom prst="ellipse">
            <a:avLst/>
          </a:prstGeom>
          <a:gradFill flip="none" rotWithShape="1">
            <a:gsLst>
              <a:gs pos="0">
                <a:srgbClr val="FFC6CC"/>
              </a:gs>
              <a:gs pos="80000">
                <a:srgbClr val="A9D5ED"/>
              </a:gs>
            </a:gsLst>
            <a:path path="circle">
              <a:fillToRect l="100000" t="100000"/>
            </a:path>
            <a:tileRect r="-100000" b="-100000"/>
          </a:gradFill>
          <a:ln w="12700" cap="rnd">
            <a:noFill/>
          </a:ln>
        </p:spPr>
        <p:txBody>
          <a:bodyPr wrap="none" lIns="0" tIns="0" rIns="0" bIns="45720" rtlCol="0" anchor="ctr" anchorCtr="0">
            <a:noAutofit/>
          </a:bodyPr>
          <a:lstStyle/>
          <a:p>
            <a:pPr marL="0" marR="0" lvl="0" indent="0" algn="ctr" defTabSz="914437" rtl="0" eaLnBrk="1" fontAlgn="base" latinLnBrk="0" hangingPunct="1">
              <a:lnSpc>
                <a:spcPct val="100000"/>
              </a:lnSpc>
              <a:spcBef>
                <a:spcPts val="1200"/>
              </a:spcBef>
              <a:spcAft>
                <a:spcPct val="0"/>
              </a:spcAft>
              <a:buClrTx/>
              <a:buSzTx/>
              <a:buFontTx/>
              <a:buNone/>
              <a:tabLst>
                <a:tab pos="1487158" algn="l"/>
              </a:tabLst>
              <a:defRPr/>
            </a:pPr>
            <a:endParaRPr kumimoji="0" lang="en-US" sz="1600" b="1" i="0" u="none" strike="noStrike" kern="1200" cap="none" spc="0" normalizeH="0" baseline="0" noProof="0" err="1">
              <a:ln w="3175">
                <a:noFill/>
              </a:ln>
              <a:gradFill>
                <a:gsLst>
                  <a:gs pos="3670">
                    <a:prstClr val="black"/>
                  </a:gs>
                  <a:gs pos="25688">
                    <a:prstClr val="black"/>
                  </a:gs>
                </a:gsLst>
                <a:path path="circle">
                  <a:fillToRect l="100000" t="100000"/>
                </a:path>
              </a:gradFill>
              <a:effectLst/>
              <a:uLnTx/>
              <a:uFillTx/>
              <a:latin typeface="Segoe UI Variable Display Semib" pitchFamily="2" charset="0"/>
              <a:ea typeface="+mn-ea"/>
              <a:cs typeface="Segoe UI" pitchFamily="34" charset="0"/>
            </a:endParaRPr>
          </a:p>
        </p:txBody>
      </p:sp>
      <p:sp>
        <p:nvSpPr>
          <p:cNvPr id="33" name="Graphic 27">
            <a:extLst>
              <a:ext uri="{FF2B5EF4-FFF2-40B4-BE49-F238E27FC236}">
                <a16:creationId xmlns:a16="http://schemas.microsoft.com/office/drawing/2014/main" id="{8443FFC6-0BC8-A971-8085-47726F2CBF42}"/>
              </a:ext>
              <a:ext uri="{C183D7F6-B498-43B3-948B-1728B52AA6E4}">
                <adec:decorative xmlns:adec="http://schemas.microsoft.com/office/drawing/2017/decorative" val="1"/>
              </a:ext>
            </a:extLst>
          </p:cNvPr>
          <p:cNvSpPr>
            <a:spLocks noChangeAspect="1"/>
          </p:cNvSpPr>
          <p:nvPr/>
        </p:nvSpPr>
        <p:spPr>
          <a:xfrm>
            <a:off x="10101261" y="1791762"/>
            <a:ext cx="351958" cy="369556"/>
          </a:xfrm>
          <a:custGeom>
            <a:avLst/>
            <a:gdLst>
              <a:gd name="connsiteX0" fmla="*/ 95250 w 190500"/>
              <a:gd name="connsiteY0" fmla="*/ 0 h 200025"/>
              <a:gd name="connsiteX1" fmla="*/ 38862 w 190500"/>
              <a:gd name="connsiteY1" fmla="*/ 47816 h 200025"/>
              <a:gd name="connsiteX2" fmla="*/ 0 w 190500"/>
              <a:gd name="connsiteY2" fmla="*/ 90488 h 200025"/>
              <a:gd name="connsiteX3" fmla="*/ 42863 w 190500"/>
              <a:gd name="connsiteY3" fmla="*/ 133350 h 200025"/>
              <a:gd name="connsiteX4" fmla="*/ 106490 w 190500"/>
              <a:gd name="connsiteY4" fmla="*/ 133350 h 200025"/>
              <a:gd name="connsiteX5" fmla="*/ 107728 w 190500"/>
              <a:gd name="connsiteY5" fmla="*/ 128492 h 200025"/>
              <a:gd name="connsiteX6" fmla="*/ 131445 w 190500"/>
              <a:gd name="connsiteY6" fmla="*/ 107442 h 200025"/>
              <a:gd name="connsiteX7" fmla="*/ 164306 w 190500"/>
              <a:gd name="connsiteY7" fmla="*/ 85725 h 200025"/>
              <a:gd name="connsiteX8" fmla="*/ 190024 w 190500"/>
              <a:gd name="connsiteY8" fmla="*/ 96679 h 200025"/>
              <a:gd name="connsiteX9" fmla="*/ 190500 w 190500"/>
              <a:gd name="connsiteY9" fmla="*/ 90488 h 200025"/>
              <a:gd name="connsiteX10" fmla="*/ 151638 w 190500"/>
              <a:gd name="connsiteY10" fmla="*/ 47816 h 200025"/>
              <a:gd name="connsiteX11" fmla="*/ 95250 w 190500"/>
              <a:gd name="connsiteY11" fmla="*/ 0 h 200025"/>
              <a:gd name="connsiteX12" fmla="*/ 164306 w 190500"/>
              <a:gd name="connsiteY12" fmla="*/ 109538 h 200025"/>
              <a:gd name="connsiteX13" fmla="*/ 176213 w 190500"/>
              <a:gd name="connsiteY13" fmla="*/ 121444 h 200025"/>
              <a:gd name="connsiteX14" fmla="*/ 164306 w 190500"/>
              <a:gd name="connsiteY14" fmla="*/ 133350 h 200025"/>
              <a:gd name="connsiteX15" fmla="*/ 152400 w 190500"/>
              <a:gd name="connsiteY15" fmla="*/ 121444 h 200025"/>
              <a:gd name="connsiteX16" fmla="*/ 164306 w 190500"/>
              <a:gd name="connsiteY16" fmla="*/ 109538 h 200025"/>
              <a:gd name="connsiteX17" fmla="*/ 135446 w 190500"/>
              <a:gd name="connsiteY17" fmla="*/ 130969 h 200025"/>
              <a:gd name="connsiteX18" fmla="*/ 139922 w 190500"/>
              <a:gd name="connsiteY18" fmla="*/ 130969 h 200025"/>
              <a:gd name="connsiteX19" fmla="*/ 164306 w 190500"/>
              <a:gd name="connsiteY19" fmla="*/ 147638 h 200025"/>
              <a:gd name="connsiteX20" fmla="*/ 190500 w 190500"/>
              <a:gd name="connsiteY20" fmla="*/ 121444 h 200025"/>
              <a:gd name="connsiteX21" fmla="*/ 164306 w 190500"/>
              <a:gd name="connsiteY21" fmla="*/ 95250 h 200025"/>
              <a:gd name="connsiteX22" fmla="*/ 138589 w 190500"/>
              <a:gd name="connsiteY22" fmla="*/ 116681 h 200025"/>
              <a:gd name="connsiteX23" fmla="*/ 135446 w 190500"/>
              <a:gd name="connsiteY23" fmla="*/ 116681 h 200025"/>
              <a:gd name="connsiteX24" fmla="*/ 116967 w 190500"/>
              <a:gd name="connsiteY24" fmla="*/ 130969 h 200025"/>
              <a:gd name="connsiteX25" fmla="*/ 107347 w 190500"/>
              <a:gd name="connsiteY25" fmla="*/ 167926 h 200025"/>
              <a:gd name="connsiteX26" fmla="*/ 102775 w 190500"/>
              <a:gd name="connsiteY26" fmla="*/ 171450 h 200025"/>
              <a:gd name="connsiteX27" fmla="*/ 95155 w 190500"/>
              <a:gd name="connsiteY27" fmla="*/ 171450 h 200025"/>
              <a:gd name="connsiteX28" fmla="*/ 69056 w 190500"/>
              <a:gd name="connsiteY28" fmla="*/ 147638 h 200025"/>
              <a:gd name="connsiteX29" fmla="*/ 42863 w 190500"/>
              <a:gd name="connsiteY29" fmla="*/ 173831 h 200025"/>
              <a:gd name="connsiteX30" fmla="*/ 69056 w 190500"/>
              <a:gd name="connsiteY30" fmla="*/ 200025 h 200025"/>
              <a:gd name="connsiteX31" fmla="*/ 92393 w 190500"/>
              <a:gd name="connsiteY31" fmla="*/ 185738 h 200025"/>
              <a:gd name="connsiteX32" fmla="*/ 102680 w 190500"/>
              <a:gd name="connsiteY32" fmla="*/ 185738 h 200025"/>
              <a:gd name="connsiteX33" fmla="*/ 121158 w 190500"/>
              <a:gd name="connsiteY33" fmla="*/ 171450 h 200025"/>
              <a:gd name="connsiteX34" fmla="*/ 130778 w 190500"/>
              <a:gd name="connsiteY34" fmla="*/ 134493 h 200025"/>
              <a:gd name="connsiteX35" fmla="*/ 135350 w 190500"/>
              <a:gd name="connsiteY35" fmla="*/ 130969 h 200025"/>
              <a:gd name="connsiteX36" fmla="*/ 57150 w 190500"/>
              <a:gd name="connsiteY36" fmla="*/ 173831 h 200025"/>
              <a:gd name="connsiteX37" fmla="*/ 69056 w 190500"/>
              <a:gd name="connsiteY37" fmla="*/ 161925 h 200025"/>
              <a:gd name="connsiteX38" fmla="*/ 80963 w 190500"/>
              <a:gd name="connsiteY38" fmla="*/ 173831 h 200025"/>
              <a:gd name="connsiteX39" fmla="*/ 69056 w 190500"/>
              <a:gd name="connsiteY39" fmla="*/ 185738 h 200025"/>
              <a:gd name="connsiteX40" fmla="*/ 57150 w 190500"/>
              <a:gd name="connsiteY40" fmla="*/ 173831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0500" h="200025">
                <a:moveTo>
                  <a:pt x="95250" y="0"/>
                </a:moveTo>
                <a:cubicBezTo>
                  <a:pt x="66866" y="0"/>
                  <a:pt x="43339" y="20669"/>
                  <a:pt x="38862" y="47816"/>
                </a:cubicBezTo>
                <a:cubicBezTo>
                  <a:pt x="17050" y="49816"/>
                  <a:pt x="0" y="68199"/>
                  <a:pt x="0" y="90488"/>
                </a:cubicBezTo>
                <a:cubicBezTo>
                  <a:pt x="0" y="114205"/>
                  <a:pt x="19145" y="133350"/>
                  <a:pt x="42863" y="133350"/>
                </a:cubicBezTo>
                <a:lnTo>
                  <a:pt x="106490" y="133350"/>
                </a:lnTo>
                <a:lnTo>
                  <a:pt x="107728" y="128492"/>
                </a:lnTo>
                <a:cubicBezTo>
                  <a:pt x="110681" y="117253"/>
                  <a:pt x="120110" y="108966"/>
                  <a:pt x="131445" y="107442"/>
                </a:cubicBezTo>
                <a:cubicBezTo>
                  <a:pt x="136874" y="94678"/>
                  <a:pt x="149543" y="85725"/>
                  <a:pt x="164306" y="85725"/>
                </a:cubicBezTo>
                <a:cubicBezTo>
                  <a:pt x="174403" y="85725"/>
                  <a:pt x="183547" y="89916"/>
                  <a:pt x="190024" y="96679"/>
                </a:cubicBezTo>
                <a:cubicBezTo>
                  <a:pt x="190310" y="94678"/>
                  <a:pt x="190500" y="92583"/>
                  <a:pt x="190500" y="90488"/>
                </a:cubicBezTo>
                <a:cubicBezTo>
                  <a:pt x="190500" y="68199"/>
                  <a:pt x="173450" y="49816"/>
                  <a:pt x="151638" y="47816"/>
                </a:cubicBezTo>
                <a:cubicBezTo>
                  <a:pt x="147161" y="20669"/>
                  <a:pt x="123634" y="0"/>
                  <a:pt x="95250" y="0"/>
                </a:cubicBezTo>
                <a:close/>
                <a:moveTo>
                  <a:pt x="164306" y="109538"/>
                </a:moveTo>
                <a:cubicBezTo>
                  <a:pt x="170879" y="109538"/>
                  <a:pt x="176213" y="114872"/>
                  <a:pt x="176213" y="121444"/>
                </a:cubicBezTo>
                <a:cubicBezTo>
                  <a:pt x="176213" y="128016"/>
                  <a:pt x="170879" y="133350"/>
                  <a:pt x="164306" y="133350"/>
                </a:cubicBezTo>
                <a:cubicBezTo>
                  <a:pt x="157734" y="133350"/>
                  <a:pt x="152400" y="128016"/>
                  <a:pt x="152400" y="121444"/>
                </a:cubicBezTo>
                <a:cubicBezTo>
                  <a:pt x="152400" y="114872"/>
                  <a:pt x="157734" y="109538"/>
                  <a:pt x="164306" y="109538"/>
                </a:cubicBezTo>
                <a:close/>
                <a:moveTo>
                  <a:pt x="135446" y="130969"/>
                </a:moveTo>
                <a:lnTo>
                  <a:pt x="139922" y="130969"/>
                </a:lnTo>
                <a:cubicBezTo>
                  <a:pt x="143732" y="140684"/>
                  <a:pt x="153257" y="147638"/>
                  <a:pt x="164306" y="147638"/>
                </a:cubicBezTo>
                <a:cubicBezTo>
                  <a:pt x="178784" y="147638"/>
                  <a:pt x="190500" y="135922"/>
                  <a:pt x="190500" y="121444"/>
                </a:cubicBezTo>
                <a:cubicBezTo>
                  <a:pt x="190500" y="106966"/>
                  <a:pt x="178784" y="95250"/>
                  <a:pt x="164306" y="95250"/>
                </a:cubicBezTo>
                <a:cubicBezTo>
                  <a:pt x="151448" y="95250"/>
                  <a:pt x="140780" y="104489"/>
                  <a:pt x="138589" y="116681"/>
                </a:cubicBezTo>
                <a:lnTo>
                  <a:pt x="135446" y="116681"/>
                </a:lnTo>
                <a:cubicBezTo>
                  <a:pt x="126778" y="116681"/>
                  <a:pt x="119158" y="122492"/>
                  <a:pt x="116967" y="130969"/>
                </a:cubicBezTo>
                <a:lnTo>
                  <a:pt x="107347" y="167926"/>
                </a:lnTo>
                <a:cubicBezTo>
                  <a:pt x="106775" y="170021"/>
                  <a:pt x="104870" y="171450"/>
                  <a:pt x="102775" y="171450"/>
                </a:cubicBezTo>
                <a:lnTo>
                  <a:pt x="95155" y="171450"/>
                </a:lnTo>
                <a:cubicBezTo>
                  <a:pt x="93917" y="158115"/>
                  <a:pt x="82772" y="147638"/>
                  <a:pt x="69056" y="147638"/>
                </a:cubicBezTo>
                <a:cubicBezTo>
                  <a:pt x="54578" y="147638"/>
                  <a:pt x="42863" y="159353"/>
                  <a:pt x="42863" y="173831"/>
                </a:cubicBezTo>
                <a:cubicBezTo>
                  <a:pt x="42863" y="188309"/>
                  <a:pt x="54578" y="200025"/>
                  <a:pt x="69056" y="200025"/>
                </a:cubicBezTo>
                <a:cubicBezTo>
                  <a:pt x="79248" y="200025"/>
                  <a:pt x="88011" y="194215"/>
                  <a:pt x="92393" y="185738"/>
                </a:cubicBezTo>
                <a:lnTo>
                  <a:pt x="102680" y="185738"/>
                </a:lnTo>
                <a:cubicBezTo>
                  <a:pt x="111347" y="185738"/>
                  <a:pt x="118967" y="179927"/>
                  <a:pt x="121158" y="171450"/>
                </a:cubicBezTo>
                <a:lnTo>
                  <a:pt x="130778" y="134493"/>
                </a:lnTo>
                <a:cubicBezTo>
                  <a:pt x="131350" y="132398"/>
                  <a:pt x="133255" y="130969"/>
                  <a:pt x="135350" y="130969"/>
                </a:cubicBezTo>
                <a:close/>
                <a:moveTo>
                  <a:pt x="57150" y="173831"/>
                </a:moveTo>
                <a:cubicBezTo>
                  <a:pt x="57150" y="167259"/>
                  <a:pt x="62484" y="161925"/>
                  <a:pt x="69056" y="161925"/>
                </a:cubicBezTo>
                <a:cubicBezTo>
                  <a:pt x="75629" y="161925"/>
                  <a:pt x="80963" y="167259"/>
                  <a:pt x="80963" y="173831"/>
                </a:cubicBezTo>
                <a:cubicBezTo>
                  <a:pt x="80963" y="180404"/>
                  <a:pt x="75629" y="185738"/>
                  <a:pt x="69056" y="185738"/>
                </a:cubicBezTo>
                <a:cubicBezTo>
                  <a:pt x="62484" y="185738"/>
                  <a:pt x="57150" y="180404"/>
                  <a:pt x="57150" y="173831"/>
                </a:cubicBezTo>
                <a:close/>
              </a:path>
            </a:pathLst>
          </a:custGeom>
          <a:solidFill>
            <a:schemeClr val="tx1"/>
          </a:solidFill>
          <a:ln w="13891"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sp>
        <p:nvSpPr>
          <p:cNvPr id="34" name="TextBox 33">
            <a:extLst>
              <a:ext uri="{FF2B5EF4-FFF2-40B4-BE49-F238E27FC236}">
                <a16:creationId xmlns:a16="http://schemas.microsoft.com/office/drawing/2014/main" id="{53AA44BC-CA09-BA61-4F75-272DC4A05B43}"/>
              </a:ext>
            </a:extLst>
          </p:cNvPr>
          <p:cNvSpPr txBox="1"/>
          <p:nvPr/>
        </p:nvSpPr>
        <p:spPr>
          <a:xfrm>
            <a:off x="8999790" y="2920576"/>
            <a:ext cx="2554902" cy="1631216"/>
          </a:xfrm>
          <a:prstGeom prst="rect">
            <a:avLst/>
          </a:prstGeom>
          <a:noFill/>
        </p:spPr>
        <p:txBody>
          <a:bodyPr wrap="square">
            <a:spAutoFit/>
          </a:bodyPr>
          <a:lstStyle>
            <a:defPPr>
              <a:defRPr lang="en-TR"/>
            </a:defPPr>
            <a:lvl1pPr lvl="0" algn="ctr">
              <a:defRPr sz="2000">
                <a:solidFill>
                  <a:srgbClr val="000000"/>
                </a:solidFill>
                <a:latin typeface="+mj-lt"/>
                <a:ea typeface="Quattrocento Sans"/>
                <a:cs typeface="Segoe UI" panose="020B0502040204020203" pitchFamily="34" charset="0"/>
              </a:defRPr>
            </a:lvl1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Variable Display Semib" pitchFamily="2" charset="0"/>
                <a:cs typeface="Segoe UI" panose="020B0502040204020203" pitchFamily="34" charset="0"/>
                <a:sym typeface="Quattrocento Sans"/>
              </a:rPr>
              <a:t>Deploy apps </a:t>
            </a:r>
            <a:br>
              <a:rPr kumimoji="0" lang="en-US" sz="2000" b="0" i="0" u="none" strike="noStrike" kern="1200" cap="none" spc="0" normalizeH="0" baseline="0" noProof="0">
                <a:ln>
                  <a:noFill/>
                </a:ln>
                <a:solidFill>
                  <a:srgbClr val="000000"/>
                </a:solidFill>
                <a:effectLst/>
                <a:uLnTx/>
                <a:uFillTx/>
                <a:latin typeface="Segoe UI Variable Display Semib" pitchFamily="2" charset="0"/>
                <a:cs typeface="Segoe UI" panose="020B0502040204020203" pitchFamily="34" charset="0"/>
                <a:sym typeface="Quattrocento Sans"/>
              </a:rPr>
            </a:br>
            <a:r>
              <a:rPr kumimoji="0" lang="en-US" sz="2000" b="0" i="0" u="none" strike="noStrike" kern="1200" cap="none" spc="0" normalizeH="0" baseline="0" noProof="0">
                <a:ln>
                  <a:noFill/>
                </a:ln>
                <a:solidFill>
                  <a:srgbClr val="000000"/>
                </a:solidFill>
                <a:effectLst/>
                <a:uLnTx/>
                <a:uFillTx/>
                <a:latin typeface="Segoe UI Variable Display Semib" pitchFamily="2" charset="0"/>
                <a:cs typeface="Segoe UI" panose="020B0502040204020203" pitchFamily="34" charset="0"/>
                <a:sym typeface="Quattrocento Sans"/>
              </a:rPr>
              <a:t>to Azure using </a:t>
            </a:r>
            <a:br>
              <a:rPr kumimoji="0" lang="en-US" sz="2000" b="0" i="0" u="none" strike="noStrike" kern="1200" cap="none" spc="0" normalizeH="0" baseline="0" noProof="0">
                <a:ln>
                  <a:noFill/>
                </a:ln>
                <a:solidFill>
                  <a:srgbClr val="000000"/>
                </a:solidFill>
                <a:effectLst/>
                <a:uLnTx/>
                <a:uFillTx/>
                <a:latin typeface="Segoe UI Variable Display Semib" pitchFamily="2" charset="0"/>
                <a:cs typeface="Segoe UI" panose="020B0502040204020203" pitchFamily="34" charset="0"/>
                <a:sym typeface="Quattrocento Sans"/>
              </a:rPr>
            </a:br>
            <a:r>
              <a:rPr kumimoji="0" lang="en-US" sz="2000" b="0" i="0" u="none" strike="noStrike" kern="1200" cap="none" spc="0" normalizeH="0" baseline="0" noProof="0">
                <a:ln>
                  <a:noFill/>
                </a:ln>
                <a:solidFill>
                  <a:srgbClr val="000000"/>
                </a:solidFill>
                <a:effectLst/>
                <a:uLnTx/>
                <a:uFillTx/>
                <a:latin typeface="Segoe UI Variable Display Semib" pitchFamily="2" charset="0"/>
                <a:cs typeface="Segoe UI" panose="020B0502040204020203" pitchFamily="34" charset="0"/>
                <a:sym typeface="Quattrocento Sans"/>
              </a:rPr>
              <a:t>pre-built AI </a:t>
            </a:r>
            <a:br>
              <a:rPr kumimoji="0" lang="en-US" sz="2000" b="0" i="0" u="none" strike="noStrike" kern="1200" cap="none" spc="0" normalizeH="0" baseline="0" noProof="0">
                <a:ln>
                  <a:noFill/>
                </a:ln>
                <a:solidFill>
                  <a:srgbClr val="000000"/>
                </a:solidFill>
                <a:effectLst/>
                <a:uLnTx/>
                <a:uFillTx/>
                <a:latin typeface="Segoe UI Variable Display Semib" pitchFamily="2" charset="0"/>
                <a:cs typeface="Segoe UI" panose="020B0502040204020203" pitchFamily="34" charset="0"/>
                <a:sym typeface="Quattrocento Sans"/>
              </a:rPr>
            </a:br>
            <a:r>
              <a:rPr kumimoji="0" lang="en-US" sz="2000" b="0" i="0" u="none" strike="noStrike" kern="1200" cap="none" spc="0" normalizeH="0" baseline="0" noProof="0">
                <a:ln>
                  <a:noFill/>
                </a:ln>
                <a:solidFill>
                  <a:srgbClr val="000000"/>
                </a:solidFill>
                <a:effectLst/>
                <a:uLnTx/>
                <a:uFillTx/>
                <a:latin typeface="Segoe UI Variable Display Semib" pitchFamily="2" charset="0"/>
                <a:cs typeface="Segoe UI" panose="020B0502040204020203" pitchFamily="34" charset="0"/>
                <a:sym typeface="Quattrocento Sans"/>
              </a:rPr>
              <a:t>templates</a:t>
            </a:r>
          </a:p>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Variable Display Semib" pitchFamily="2" charset="0"/>
              <a:cs typeface="Segoe UI" panose="020B0502040204020203" pitchFamily="34" charset="0"/>
              <a:sym typeface="Quattrocento Sans"/>
            </a:endParaRPr>
          </a:p>
        </p:txBody>
      </p:sp>
    </p:spTree>
    <p:extLst>
      <p:ext uri="{BB962C8B-B14F-4D97-AF65-F5344CB8AC3E}">
        <p14:creationId xmlns:p14="http://schemas.microsoft.com/office/powerpoint/2010/main" val="2179888304"/>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8FA85-A898-1413-581C-52A352DEF6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67ED6F-2DA1-A724-0D38-C0C2A14769A4}"/>
              </a:ext>
            </a:extLst>
          </p:cNvPr>
          <p:cNvSpPr>
            <a:spLocks noGrp="1"/>
          </p:cNvSpPr>
          <p:nvPr>
            <p:ph type="title" idx="4294967295"/>
          </p:nvPr>
        </p:nvSpPr>
        <p:spPr>
          <a:xfrm>
            <a:off x="0" y="457200"/>
            <a:ext cx="12192000" cy="554038"/>
          </a:xfrm>
        </p:spPr>
        <p:txBody>
          <a:bodyPr/>
          <a:lstStyle/>
          <a:p>
            <a:pPr algn="ctr"/>
            <a:r>
              <a:rPr lang="en-US"/>
              <a:t>Azure AI Foundry API</a:t>
            </a:r>
          </a:p>
        </p:txBody>
      </p:sp>
      <p:grpSp>
        <p:nvGrpSpPr>
          <p:cNvPr id="53" name="Group 52">
            <a:extLst>
              <a:ext uri="{FF2B5EF4-FFF2-40B4-BE49-F238E27FC236}">
                <a16:creationId xmlns:a16="http://schemas.microsoft.com/office/drawing/2014/main" id="{68F4A2DE-E658-7568-ECD3-A26EA7E3FBFB}"/>
              </a:ext>
              <a:ext uri="{C183D7F6-B498-43B3-948B-1728B52AA6E4}">
                <adec:decorative xmlns:adec="http://schemas.microsoft.com/office/drawing/2017/decorative" val="1"/>
              </a:ext>
            </a:extLst>
          </p:cNvPr>
          <p:cNvGrpSpPr/>
          <p:nvPr/>
        </p:nvGrpSpPr>
        <p:grpSpPr>
          <a:xfrm>
            <a:off x="7301551" y="1761027"/>
            <a:ext cx="4603845" cy="3652950"/>
            <a:chOff x="7369791" y="1761027"/>
            <a:chExt cx="4603845" cy="3652950"/>
          </a:xfrm>
        </p:grpSpPr>
        <p:sp>
          <p:nvSpPr>
            <p:cNvPr id="52" name="Rectangle 51">
              <a:extLst>
                <a:ext uri="{FF2B5EF4-FFF2-40B4-BE49-F238E27FC236}">
                  <a16:creationId xmlns:a16="http://schemas.microsoft.com/office/drawing/2014/main" id="{CEF6FAAD-B534-6B1D-F7FD-016A2E72410B}"/>
                </a:ext>
              </a:extLst>
            </p:cNvPr>
            <p:cNvSpPr/>
            <p:nvPr/>
          </p:nvSpPr>
          <p:spPr bwMode="auto">
            <a:xfrm>
              <a:off x="7369791" y="1761027"/>
              <a:ext cx="4603845" cy="3652950"/>
            </a:xfrm>
            <a:prstGeom prst="rect">
              <a:avLst/>
            </a:prstGeom>
            <a:solidFill>
              <a:srgbClr val="2B2B2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27" name="Picture 26">
              <a:extLst>
                <a:ext uri="{FF2B5EF4-FFF2-40B4-BE49-F238E27FC236}">
                  <a16:creationId xmlns:a16="http://schemas.microsoft.com/office/drawing/2014/main" id="{7229EABE-6DEC-E988-9AD4-29F18E2356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94909" y="2032370"/>
              <a:ext cx="4008191" cy="2793260"/>
            </a:xfrm>
            <a:prstGeom prst="rect">
              <a:avLst/>
            </a:prstGeom>
          </p:spPr>
        </p:pic>
      </p:grpSp>
      <p:grpSp>
        <p:nvGrpSpPr>
          <p:cNvPr id="54" name="Group 53">
            <a:extLst>
              <a:ext uri="{FF2B5EF4-FFF2-40B4-BE49-F238E27FC236}">
                <a16:creationId xmlns:a16="http://schemas.microsoft.com/office/drawing/2014/main" id="{13BA8AA4-37AD-093A-D667-40FA294E8BA0}"/>
              </a:ext>
              <a:ext uri="{C183D7F6-B498-43B3-948B-1728B52AA6E4}">
                <adec:decorative xmlns:adec="http://schemas.microsoft.com/office/drawing/2017/decorative" val="1"/>
              </a:ext>
            </a:extLst>
          </p:cNvPr>
          <p:cNvGrpSpPr/>
          <p:nvPr/>
        </p:nvGrpSpPr>
        <p:grpSpPr>
          <a:xfrm>
            <a:off x="150124" y="1775994"/>
            <a:ext cx="6942293" cy="3637983"/>
            <a:chOff x="150124" y="1775994"/>
            <a:chExt cx="6942293" cy="3637983"/>
          </a:xfrm>
        </p:grpSpPr>
        <p:sp>
          <p:nvSpPr>
            <p:cNvPr id="25" name="TextBox 24">
              <a:extLst>
                <a:ext uri="{FF2B5EF4-FFF2-40B4-BE49-F238E27FC236}">
                  <a16:creationId xmlns:a16="http://schemas.microsoft.com/office/drawing/2014/main" id="{F21E5654-9CF6-FEC3-A742-7934EFA9B5F9}"/>
                </a:ext>
              </a:extLst>
            </p:cNvPr>
            <p:cNvSpPr txBox="1"/>
            <p:nvPr/>
          </p:nvSpPr>
          <p:spPr>
            <a:xfrm>
              <a:off x="1030005" y="1896511"/>
              <a:ext cx="762301"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Variable Display Semib" pitchFamily="2" charset="0"/>
                  <a:ea typeface="+mn-ea"/>
                  <a:cs typeface="+mn-cs"/>
                </a:rPr>
                <a:t>Clients</a:t>
              </a:r>
            </a:p>
          </p:txBody>
        </p:sp>
        <p:sp>
          <p:nvSpPr>
            <p:cNvPr id="49" name="TextBox 48">
              <a:extLst>
                <a:ext uri="{FF2B5EF4-FFF2-40B4-BE49-F238E27FC236}">
                  <a16:creationId xmlns:a16="http://schemas.microsoft.com/office/drawing/2014/main" id="{8DB66E32-AAD4-922F-78B0-8BE3D2159658}"/>
                </a:ext>
              </a:extLst>
            </p:cNvPr>
            <p:cNvSpPr txBox="1"/>
            <p:nvPr/>
          </p:nvSpPr>
          <p:spPr>
            <a:xfrm>
              <a:off x="755472" y="3371008"/>
              <a:ext cx="103683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Variable Display Semib" pitchFamily="2" charset="0"/>
                  <a:ea typeface="+mn-ea"/>
                  <a:cs typeface="+mn-cs"/>
                </a:rPr>
                <a:t>Capabilities</a:t>
              </a:r>
            </a:p>
          </p:txBody>
        </p:sp>
        <p:sp>
          <p:nvSpPr>
            <p:cNvPr id="50" name="TextBox 49">
              <a:extLst>
                <a:ext uri="{FF2B5EF4-FFF2-40B4-BE49-F238E27FC236}">
                  <a16:creationId xmlns:a16="http://schemas.microsoft.com/office/drawing/2014/main" id="{FB34522D-761F-D94B-C7B0-984FFC8FAFFA}"/>
                </a:ext>
              </a:extLst>
            </p:cNvPr>
            <p:cNvSpPr txBox="1"/>
            <p:nvPr/>
          </p:nvSpPr>
          <p:spPr>
            <a:xfrm>
              <a:off x="252482" y="5096034"/>
              <a:ext cx="153982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Variable Display Semib" pitchFamily="2" charset="0"/>
                  <a:ea typeface="+mn-ea"/>
                  <a:cs typeface="+mn-cs"/>
                </a:rPr>
                <a:t>External Resources</a:t>
              </a:r>
            </a:p>
          </p:txBody>
        </p:sp>
        <p:sp>
          <p:nvSpPr>
            <p:cNvPr id="10" name="TextBox 9">
              <a:extLst>
                <a:ext uri="{FF2B5EF4-FFF2-40B4-BE49-F238E27FC236}">
                  <a16:creationId xmlns:a16="http://schemas.microsoft.com/office/drawing/2014/main" id="{8D544F02-B0A3-60CC-622B-0B9D317B3680}"/>
                </a:ext>
              </a:extLst>
            </p:cNvPr>
            <p:cNvSpPr txBox="1"/>
            <p:nvPr/>
          </p:nvSpPr>
          <p:spPr>
            <a:xfrm>
              <a:off x="150124" y="4281290"/>
              <a:ext cx="1642182"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Variable Display Semib" pitchFamily="2" charset="0"/>
                  <a:ea typeface="+mn-ea"/>
                  <a:cs typeface="+mn-cs"/>
                </a:rPr>
                <a:t>Shared Service Layer</a:t>
              </a:r>
            </a:p>
          </p:txBody>
        </p:sp>
        <p:sp>
          <p:nvSpPr>
            <p:cNvPr id="9" name="Rectangle: Rounded Corners 12">
              <a:extLst>
                <a:ext uri="{FF2B5EF4-FFF2-40B4-BE49-F238E27FC236}">
                  <a16:creationId xmlns:a16="http://schemas.microsoft.com/office/drawing/2014/main" id="{7F2CE29F-D940-94B0-0E1E-32A5D63C8A0B}"/>
                </a:ext>
                <a:ext uri="{C183D7F6-B498-43B3-948B-1728B52AA6E4}">
                  <adec:decorative xmlns:adec="http://schemas.microsoft.com/office/drawing/2017/decorative" val="0"/>
                </a:ext>
              </a:extLst>
            </p:cNvPr>
            <p:cNvSpPr txBox="1">
              <a:spLocks/>
            </p:cNvSpPr>
            <p:nvPr/>
          </p:nvSpPr>
          <p:spPr bwMode="auto">
            <a:xfrm>
              <a:off x="1863266" y="5032177"/>
              <a:ext cx="862850" cy="381800"/>
            </a:xfrm>
            <a:prstGeom prst="roundRect">
              <a:avLst>
                <a:gd name="adj" fmla="val 13549"/>
              </a:avLst>
            </a:prstGeom>
            <a:solidFill>
              <a:schemeClr val="bg1">
                <a:alpha val="80000"/>
              </a:schemeClr>
            </a:solidFill>
            <a:ln w="12700" cap="flat">
              <a:solidFill>
                <a:schemeClr val="bg1">
                  <a:lumMod val="75000"/>
                </a:schemeClr>
              </a:solidFill>
              <a:prstDash val="solid"/>
              <a:miter/>
            </a:ln>
            <a:effectLst/>
          </p:spPr>
          <p:txBody>
            <a:bodyPr rot="0" spcFirstLastPara="0" vertOverflow="overflow" horzOverflow="overflow" vert="horz" wrap="square" lIns="0" tIns="0" rIns="0" bIns="18288" numCol="1" spcCol="0" rtlCol="0" fromWordArt="0" anchor="ctr" anchorCtr="0" forceAA="0" compatLnSpc="1">
              <a:prstTxWarp prst="textNoShape">
                <a:avLst/>
              </a:prstTxWarp>
              <a:noAutofit/>
            </a:bodyPr>
            <a:lstStyle>
              <a:defPPr>
                <a:defRPr lang="en-US"/>
              </a:defPPr>
              <a:lvl1pPr marR="0" lvl="0" indent="0" algn="ctr" defTabSz="914400" fontAlgn="auto">
                <a:lnSpc>
                  <a:spcPct val="100000"/>
                </a:lnSpc>
                <a:spcBef>
                  <a:spcPts val="0"/>
                </a:spcBef>
                <a:spcAft>
                  <a:spcPts val="0"/>
                </a:spcAft>
                <a:buClrTx/>
                <a:buSzTx/>
                <a:buFontTx/>
                <a:buNone/>
                <a:tabLst/>
                <a:defRPr kumimoji="0" sz="1200" b="0" i="0" u="none" strike="noStrike" cap="none" spc="0" normalizeH="0" baseline="0">
                  <a:ln w="3175">
                    <a:noFill/>
                  </a:ln>
                  <a:solidFill>
                    <a:srgbClr val="000000"/>
                  </a:solidFill>
                  <a:effectLst/>
                  <a:uLnTx/>
                  <a:uFillTx/>
                  <a:latin typeface="Segoe UI Variable Display Semib" pitchFamily="2" charset="0"/>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3175">
                    <a:noFill/>
                  </a:ln>
                  <a:solidFill>
                    <a:srgbClr val="000000"/>
                  </a:solidFill>
                  <a:effectLst/>
                  <a:uLnTx/>
                  <a:uFillTx/>
                  <a:latin typeface="Segoe UI Variable Display Semib" pitchFamily="2" charset="0"/>
                  <a:ea typeface="+mn-ea"/>
                  <a:cs typeface="Segoe UI" panose="020B0502040204020203" pitchFamily="34" charset="0"/>
                </a:rPr>
                <a:t>Compute</a:t>
              </a:r>
            </a:p>
          </p:txBody>
        </p:sp>
        <p:sp>
          <p:nvSpPr>
            <p:cNvPr id="26" name="Rectangle: Rounded Corners 12">
              <a:extLst>
                <a:ext uri="{FF2B5EF4-FFF2-40B4-BE49-F238E27FC236}">
                  <a16:creationId xmlns:a16="http://schemas.microsoft.com/office/drawing/2014/main" id="{3FA3B6C4-8CA7-81BB-4028-C6060458C13C}"/>
                </a:ext>
                <a:ext uri="{C183D7F6-B498-43B3-948B-1728B52AA6E4}">
                  <adec:decorative xmlns:adec="http://schemas.microsoft.com/office/drawing/2017/decorative" val="0"/>
                </a:ext>
              </a:extLst>
            </p:cNvPr>
            <p:cNvSpPr txBox="1">
              <a:spLocks/>
            </p:cNvSpPr>
            <p:nvPr/>
          </p:nvSpPr>
          <p:spPr bwMode="auto">
            <a:xfrm>
              <a:off x="1861892" y="1775994"/>
              <a:ext cx="1280160" cy="640080"/>
            </a:xfrm>
            <a:prstGeom prst="roundRect">
              <a:avLst>
                <a:gd name="adj" fmla="val 14427"/>
              </a:avLst>
            </a:prstGeom>
            <a:gradFill>
              <a:gsLst>
                <a:gs pos="0">
                  <a:srgbClr val="E9DEE1"/>
                </a:gs>
                <a:gs pos="80000">
                  <a:srgbClr val="E0E2E9"/>
                </a:gs>
              </a:gsLst>
              <a:path path="circle">
                <a:fillToRect l="100000" t="100000"/>
              </a:path>
            </a:gradFill>
            <a:ln w="63897" cap="flat">
              <a:noFill/>
              <a:prstDash val="solid"/>
              <a:miter/>
            </a:ln>
            <a:effectLst/>
          </p:spPr>
          <p:txBody>
            <a:bodyPr rot="0" spcFirstLastPara="0" vertOverflow="overflow" horzOverflow="overflow" vert="horz" wrap="square" lIns="0" tIns="0" rIns="0" bIns="18288" numCol="1" spcCol="0" rtlCol="0" fromWordArt="0" anchor="ctr" anchorCtr="0" forceAA="0" compatLnSpc="1">
              <a:prstTxWarp prst="textNoShape">
                <a:avLst/>
              </a:prstTxWarp>
              <a:noAutofit/>
            </a:bodyPr>
            <a:lstStyle>
              <a:defPPr>
                <a:defRPr lang="en-US"/>
              </a:defPPr>
              <a:lvl1pPr marR="0" lvl="0" indent="0" algn="ctr" defTabSz="914400" fontAlgn="auto">
                <a:lnSpc>
                  <a:spcPct val="100000"/>
                </a:lnSpc>
                <a:spcBef>
                  <a:spcPts val="0"/>
                </a:spcBef>
                <a:spcAft>
                  <a:spcPts val="0"/>
                </a:spcAft>
                <a:buClrTx/>
                <a:buSzTx/>
                <a:buFontTx/>
                <a:buNone/>
                <a:tabLst/>
                <a:defRPr kumimoji="0" sz="1400" b="1" i="0" u="none" strike="noStrike" cap="none" spc="0" normalizeH="0" baseline="0">
                  <a:ln w="3175">
                    <a:noFill/>
                  </a:ln>
                  <a:effectLst/>
                  <a:uLnTx/>
                  <a:uFillTx/>
                  <a:latin typeface="Segoe UI Variable Display Semibold"/>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3175">
                    <a:noFill/>
                  </a:ln>
                  <a:solidFill>
                    <a:srgbClr val="000000"/>
                  </a:solidFill>
                  <a:effectLst/>
                  <a:uLnTx/>
                  <a:uFillTx/>
                  <a:latin typeface="Segoe UI Variable Display Semib"/>
                  <a:ea typeface="+mn-ea"/>
                  <a:cs typeface="Segoe UI"/>
                </a:rPr>
                <a:t>Foundry</a:t>
              </a:r>
              <a:br>
                <a:rPr kumimoji="0" lang="en-US" sz="1400" b="0" i="0" u="none" strike="noStrike" kern="1200" cap="none" spc="0" normalizeH="0" baseline="0" noProof="0">
                  <a:ln w="3175">
                    <a:noFill/>
                  </a:ln>
                  <a:solidFill>
                    <a:srgbClr val="000000"/>
                  </a:solidFill>
                  <a:effectLst/>
                  <a:uLnTx/>
                  <a:uFillTx/>
                  <a:latin typeface="Segoe UI Variable Display Semib" pitchFamily="2" charset="0"/>
                  <a:ea typeface="+mn-ea"/>
                  <a:cs typeface="Segoe UI" panose="020B0502040204020203" pitchFamily="34" charset="0"/>
                </a:rPr>
              </a:br>
              <a:r>
                <a:rPr kumimoji="0" lang="en-US" sz="1400" b="0" i="0" u="none" strike="noStrike" kern="1200" cap="none" spc="0" normalizeH="0" baseline="0" noProof="0">
                  <a:ln w="3175">
                    <a:noFill/>
                  </a:ln>
                  <a:solidFill>
                    <a:srgbClr val="000000"/>
                  </a:solidFill>
                  <a:effectLst/>
                  <a:uLnTx/>
                  <a:uFillTx/>
                  <a:latin typeface="Segoe UI Variable Display Semib"/>
                  <a:ea typeface="+mn-ea"/>
                  <a:cs typeface="Segoe UI"/>
                </a:rPr>
                <a:t>portal</a:t>
              </a:r>
              <a:endParaRPr kumimoji="0" lang="en-US" sz="1400" b="0" i="0" u="none" strike="noStrike" kern="1200" cap="none" spc="0" normalizeH="0" baseline="0" noProof="0">
                <a:ln w="3175">
                  <a:noFill/>
                </a:ln>
                <a:solidFill>
                  <a:srgbClr val="000000"/>
                </a:solidFill>
                <a:effectLst/>
                <a:uLnTx/>
                <a:uFillTx/>
                <a:latin typeface="Segoe UI Variable Display Semib" pitchFamily="2" charset="0"/>
                <a:ea typeface="+mn-ea"/>
                <a:cs typeface="Segoe UI" panose="020B0502040204020203" pitchFamily="34" charset="0"/>
              </a:endParaRPr>
            </a:p>
          </p:txBody>
        </p:sp>
        <p:sp>
          <p:nvSpPr>
            <p:cNvPr id="29" name="Rectangle: Rounded Corners 28">
              <a:extLst>
                <a:ext uri="{FF2B5EF4-FFF2-40B4-BE49-F238E27FC236}">
                  <a16:creationId xmlns:a16="http://schemas.microsoft.com/office/drawing/2014/main" id="{67FF230F-3D31-B467-5782-2C50A18678C4}"/>
                </a:ext>
                <a:ext uri="{C183D7F6-B498-43B3-948B-1728B52AA6E4}">
                  <adec:decorative xmlns:adec="http://schemas.microsoft.com/office/drawing/2017/decorative" val="0"/>
                </a:ext>
              </a:extLst>
            </p:cNvPr>
            <p:cNvSpPr/>
            <p:nvPr/>
          </p:nvSpPr>
          <p:spPr bwMode="auto">
            <a:xfrm>
              <a:off x="1861892" y="2866036"/>
              <a:ext cx="1280160" cy="640080"/>
            </a:xfrm>
            <a:prstGeom prst="roundRect">
              <a:avLst>
                <a:gd name="adj" fmla="val 10363"/>
              </a:avLst>
            </a:prstGeom>
            <a:solidFill>
              <a:srgbClr val="8DC8E8"/>
            </a:solidFill>
          </p:spPr>
          <p:txBody>
            <a:bodyPr wrap="square" lIns="91440" tIns="45720" rIns="91440" bIns="64008" rtlCol="0" anchor="ctr" anchorCtr="0">
              <a:spAutoFit/>
            </a:bodyP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914437" rtl="0" eaLnBrk="1" fontAlgn="base" latinLnBrk="0" hangingPunct="1">
                <a:lnSpc>
                  <a:spcPct val="100000"/>
                </a:lnSpc>
                <a:spcBef>
                  <a:spcPct val="0"/>
                </a:spcBef>
                <a:spcAft>
                  <a:spcPct val="0"/>
                </a:spcAft>
                <a:buClrTx/>
                <a:buSzTx/>
                <a:buFontTx/>
                <a:buNone/>
                <a:tabLst>
                  <a:tab pos="1487158" algn="l"/>
                </a:tabLst>
                <a:defRPr/>
              </a:pPr>
              <a:r>
                <a:rPr kumimoji="0" lang="en-US" sz="1300" b="0" i="0" u="none" strike="noStrike" kern="1200" cap="none" spc="0" normalizeH="0" baseline="0" noProof="0">
                  <a:ln w="3175">
                    <a:noFill/>
                  </a:ln>
                  <a:gradFill>
                    <a:gsLst>
                      <a:gs pos="46602">
                        <a:srgbClr val="000000"/>
                      </a:gs>
                      <a:gs pos="80000">
                        <a:srgbClr val="000000"/>
                      </a:gs>
                    </a:gsLst>
                    <a:path path="circle">
                      <a:fillToRect l="100000" t="100000"/>
                    </a:path>
                  </a:gradFill>
                  <a:effectLst/>
                  <a:uLnTx/>
                  <a:uFillTx/>
                  <a:latin typeface="Segoe UI Variable Display Semib" pitchFamily="2" charset="0"/>
                  <a:ea typeface="+mn-ea"/>
                  <a:cs typeface="Segoe UI" pitchFamily="34" charset="0"/>
                </a:rPr>
                <a:t>Models</a:t>
              </a:r>
            </a:p>
          </p:txBody>
        </p:sp>
        <p:sp>
          <p:nvSpPr>
            <p:cNvPr id="32" name="Rectangle: Rounded Corners 12">
              <a:extLst>
                <a:ext uri="{FF2B5EF4-FFF2-40B4-BE49-F238E27FC236}">
                  <a16:creationId xmlns:a16="http://schemas.microsoft.com/office/drawing/2014/main" id="{5C2A43FE-825A-301B-D991-B881EFB755E6}"/>
                </a:ext>
                <a:ext uri="{C183D7F6-B498-43B3-948B-1728B52AA6E4}">
                  <adec:decorative xmlns:adec="http://schemas.microsoft.com/office/drawing/2017/decorative" val="0"/>
                </a:ext>
              </a:extLst>
            </p:cNvPr>
            <p:cNvSpPr txBox="1">
              <a:spLocks/>
            </p:cNvSpPr>
            <p:nvPr/>
          </p:nvSpPr>
          <p:spPr bwMode="auto">
            <a:xfrm>
              <a:off x="1861892" y="4654299"/>
              <a:ext cx="5230525" cy="335775"/>
            </a:xfrm>
            <a:prstGeom prst="roundRect">
              <a:avLst>
                <a:gd name="adj" fmla="val 15479"/>
              </a:avLst>
            </a:prstGeom>
            <a:solidFill>
              <a:srgbClr val="FFF8F3">
                <a:alpha val="80000"/>
              </a:srgbClr>
            </a:solidFill>
            <a:ln w="12700" cap="flat">
              <a:solidFill>
                <a:schemeClr val="bg1">
                  <a:lumMod val="75000"/>
                </a:schemeClr>
              </a:solidFill>
              <a:prstDash val="solid"/>
              <a:miter/>
            </a:ln>
            <a:effectLst/>
          </p:spPr>
          <p:txBody>
            <a:bodyPr rot="0" spcFirstLastPara="0" vertOverflow="overflow" horzOverflow="overflow" vert="horz" wrap="square" lIns="0" tIns="0" rIns="0" bIns="18288"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1300" b="0" i="0" u="none" strike="noStrike" cap="none" spc="0" normalizeH="0" baseline="0">
                  <a:ln w="3175">
                    <a:noFill/>
                  </a:ln>
                  <a:gradFill>
                    <a:gsLst>
                      <a:gs pos="53147">
                        <a:srgbClr val="FFFFFF"/>
                      </a:gs>
                      <a:gs pos="28000">
                        <a:srgbClr val="FFFFFF"/>
                      </a:gs>
                    </a:gsLst>
                    <a:path path="circle">
                      <a:fillToRect l="100000" b="100000"/>
                    </a:path>
                  </a:gradFill>
                  <a:effectLst/>
                  <a:uLnTx/>
                  <a:uFillTx/>
                  <a:latin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3175">
                    <a:noFill/>
                  </a:ln>
                  <a:solidFill>
                    <a:srgbClr val="000000"/>
                  </a:solidFill>
                  <a:effectLst/>
                  <a:uLnTx/>
                  <a:uFillTx/>
                  <a:latin typeface="Segoe UI Variable Display Semib" pitchFamily="2" charset="0"/>
                  <a:ea typeface="+mn-ea"/>
                  <a:cs typeface="Segoe UI" panose="020B0502040204020203" pitchFamily="34" charset="0"/>
                </a:rPr>
                <a:t>Connections</a:t>
              </a:r>
            </a:p>
          </p:txBody>
        </p:sp>
        <p:sp>
          <p:nvSpPr>
            <p:cNvPr id="33" name="Rectangle: Rounded Corners 12">
              <a:extLst>
                <a:ext uri="{FF2B5EF4-FFF2-40B4-BE49-F238E27FC236}">
                  <a16:creationId xmlns:a16="http://schemas.microsoft.com/office/drawing/2014/main" id="{D56585F4-FFEB-5BD1-6B34-8625D3962513}"/>
                </a:ext>
                <a:ext uri="{C183D7F6-B498-43B3-948B-1728B52AA6E4}">
                  <adec:decorative xmlns:adec="http://schemas.microsoft.com/office/drawing/2017/decorative" val="0"/>
                </a:ext>
              </a:extLst>
            </p:cNvPr>
            <p:cNvSpPr txBox="1">
              <a:spLocks/>
            </p:cNvSpPr>
            <p:nvPr/>
          </p:nvSpPr>
          <p:spPr bwMode="auto">
            <a:xfrm>
              <a:off x="3178680" y="1775994"/>
              <a:ext cx="1280160" cy="640080"/>
            </a:xfrm>
            <a:prstGeom prst="roundRect">
              <a:avLst>
                <a:gd name="adj" fmla="val 14427"/>
              </a:avLst>
            </a:prstGeom>
            <a:gradFill>
              <a:gsLst>
                <a:gs pos="0">
                  <a:srgbClr val="E9DEE1"/>
                </a:gs>
                <a:gs pos="80000">
                  <a:srgbClr val="E0E2E9"/>
                </a:gs>
              </a:gsLst>
              <a:path path="circle">
                <a:fillToRect l="100000" t="100000"/>
              </a:path>
            </a:gradFill>
            <a:ln w="63897" cap="flat">
              <a:noFill/>
              <a:prstDash val="solid"/>
              <a:miter/>
            </a:ln>
            <a:effectLst/>
          </p:spPr>
          <p:txBody>
            <a:bodyPr rot="0" spcFirstLastPara="0" vertOverflow="overflow" horzOverflow="overflow" vert="horz" wrap="square" lIns="0" tIns="0" rIns="0" bIns="18288" numCol="1" spcCol="0" rtlCol="0" fromWordArt="0" anchor="ctr" anchorCtr="0" forceAA="0" compatLnSpc="1">
              <a:prstTxWarp prst="textNoShape">
                <a:avLst/>
              </a:prstTxWarp>
              <a:noAutofit/>
            </a:bodyPr>
            <a:lstStyle>
              <a:defPPr>
                <a:defRPr lang="en-US"/>
              </a:defPPr>
              <a:lvl1pPr marR="0" lvl="0" indent="0" algn="ctr" defTabSz="914400" fontAlgn="auto">
                <a:lnSpc>
                  <a:spcPct val="100000"/>
                </a:lnSpc>
                <a:spcBef>
                  <a:spcPts val="0"/>
                </a:spcBef>
                <a:spcAft>
                  <a:spcPts val="0"/>
                </a:spcAft>
                <a:buClrTx/>
                <a:buSzTx/>
                <a:buFontTx/>
                <a:buNone/>
                <a:tabLst/>
                <a:defRPr kumimoji="0" sz="1400" b="1" i="0" u="none" strike="noStrike" cap="none" spc="0" normalizeH="0" baseline="0">
                  <a:ln w="3175">
                    <a:noFill/>
                  </a:ln>
                  <a:effectLst/>
                  <a:uLnTx/>
                  <a:uFillTx/>
                  <a:latin typeface="Segoe UI Variable Display Semibold"/>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3175">
                    <a:noFill/>
                  </a:ln>
                  <a:solidFill>
                    <a:srgbClr val="000000"/>
                  </a:solidFill>
                  <a:effectLst/>
                  <a:uLnTx/>
                  <a:uFillTx/>
                  <a:latin typeface="Segoe UI Variable Display Semib" pitchFamily="2" charset="0"/>
                  <a:ea typeface="+mn-ea"/>
                  <a:cs typeface="Segoe UI" panose="020B0502040204020203" pitchFamily="34" charset="0"/>
                </a:rPr>
                <a:t>Foundry</a:t>
              </a:r>
              <a:br>
                <a:rPr kumimoji="0" lang="en-US" sz="1400" b="0" i="0" u="none" strike="noStrike" kern="1200" cap="none" spc="0" normalizeH="0" baseline="0" noProof="0">
                  <a:ln w="3175">
                    <a:noFill/>
                  </a:ln>
                  <a:solidFill>
                    <a:srgbClr val="000000"/>
                  </a:solidFill>
                  <a:effectLst/>
                  <a:uLnTx/>
                  <a:uFillTx/>
                  <a:latin typeface="Segoe UI Variable Display Semib" pitchFamily="2" charset="0"/>
                  <a:ea typeface="+mn-ea"/>
                  <a:cs typeface="Segoe UI" panose="020B0502040204020203" pitchFamily="34" charset="0"/>
                </a:rPr>
              </a:br>
              <a:r>
                <a:rPr kumimoji="0" lang="en-US" sz="1400" b="0" i="0" u="none" strike="noStrike" kern="1200" cap="none" spc="0" normalizeH="0" baseline="0" noProof="0">
                  <a:ln w="3175">
                    <a:noFill/>
                  </a:ln>
                  <a:solidFill>
                    <a:srgbClr val="000000"/>
                  </a:solidFill>
                  <a:effectLst/>
                  <a:uLnTx/>
                  <a:uFillTx/>
                  <a:latin typeface="Segoe UI Variable Display Semib" pitchFamily="2" charset="0"/>
                  <a:ea typeface="+mn-ea"/>
                  <a:cs typeface="Segoe UI" panose="020B0502040204020203" pitchFamily="34" charset="0"/>
                </a:rPr>
                <a:t>SDK</a:t>
              </a:r>
            </a:p>
          </p:txBody>
        </p:sp>
        <p:sp>
          <p:nvSpPr>
            <p:cNvPr id="34" name="Rectangle: Rounded Corners 12">
              <a:extLst>
                <a:ext uri="{FF2B5EF4-FFF2-40B4-BE49-F238E27FC236}">
                  <a16:creationId xmlns:a16="http://schemas.microsoft.com/office/drawing/2014/main" id="{201FF835-2B54-48E1-0A8E-7693DC4DA47C}"/>
                </a:ext>
                <a:ext uri="{C183D7F6-B498-43B3-948B-1728B52AA6E4}">
                  <adec:decorative xmlns:adec="http://schemas.microsoft.com/office/drawing/2017/decorative" val="0"/>
                </a:ext>
              </a:extLst>
            </p:cNvPr>
            <p:cNvSpPr txBox="1">
              <a:spLocks/>
            </p:cNvSpPr>
            <p:nvPr/>
          </p:nvSpPr>
          <p:spPr bwMode="auto">
            <a:xfrm>
              <a:off x="4495468" y="1775994"/>
              <a:ext cx="1280160" cy="640080"/>
            </a:xfrm>
            <a:prstGeom prst="roundRect">
              <a:avLst>
                <a:gd name="adj" fmla="val 14427"/>
              </a:avLst>
            </a:prstGeom>
            <a:gradFill>
              <a:gsLst>
                <a:gs pos="0">
                  <a:srgbClr val="E9DEE1"/>
                </a:gs>
                <a:gs pos="80000">
                  <a:srgbClr val="E0E2E9"/>
                </a:gs>
              </a:gsLst>
              <a:path path="circle">
                <a:fillToRect l="100000" t="100000"/>
              </a:path>
            </a:gradFill>
            <a:ln w="63897" cap="flat">
              <a:noFill/>
              <a:prstDash val="solid"/>
              <a:miter/>
            </a:ln>
            <a:effectLst/>
          </p:spPr>
          <p:txBody>
            <a:bodyPr rot="0" spcFirstLastPara="0" vertOverflow="overflow" horzOverflow="overflow" vert="horz" wrap="square" lIns="0" tIns="0" rIns="0" bIns="18288" numCol="1" spcCol="0" rtlCol="0" fromWordArt="0" anchor="ctr" anchorCtr="0" forceAA="0" compatLnSpc="1">
              <a:prstTxWarp prst="textNoShape">
                <a:avLst/>
              </a:prstTxWarp>
              <a:noAutofit/>
            </a:bodyPr>
            <a:lstStyle>
              <a:defPPr>
                <a:defRPr lang="en-US"/>
              </a:defPPr>
              <a:lvl1pPr marR="0" lvl="0" indent="0" algn="ctr" defTabSz="914400" fontAlgn="auto">
                <a:lnSpc>
                  <a:spcPct val="100000"/>
                </a:lnSpc>
                <a:spcBef>
                  <a:spcPts val="0"/>
                </a:spcBef>
                <a:spcAft>
                  <a:spcPts val="0"/>
                </a:spcAft>
                <a:buClrTx/>
                <a:buSzTx/>
                <a:buFontTx/>
                <a:buNone/>
                <a:tabLst/>
                <a:defRPr kumimoji="0" sz="1400" b="1" i="0" u="none" strike="noStrike" cap="none" spc="0" normalizeH="0" baseline="0">
                  <a:ln w="3175">
                    <a:noFill/>
                  </a:ln>
                  <a:effectLst/>
                  <a:uLnTx/>
                  <a:uFillTx/>
                  <a:latin typeface="Segoe UI Variable Display Semibold"/>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3175">
                    <a:noFill/>
                  </a:ln>
                  <a:solidFill>
                    <a:srgbClr val="000000"/>
                  </a:solidFill>
                  <a:effectLst/>
                  <a:uLnTx/>
                  <a:uFillTx/>
                  <a:latin typeface="Segoe UI Variable Display Semib" pitchFamily="2" charset="0"/>
                  <a:ea typeface="+mn-ea"/>
                  <a:cs typeface="Segoe UI" panose="020B0502040204020203" pitchFamily="34" charset="0"/>
                </a:rPr>
                <a:t>GitHub</a:t>
              </a:r>
            </a:p>
          </p:txBody>
        </p:sp>
        <p:sp>
          <p:nvSpPr>
            <p:cNvPr id="35" name="Rectangle: Rounded Corners 12">
              <a:extLst>
                <a:ext uri="{FF2B5EF4-FFF2-40B4-BE49-F238E27FC236}">
                  <a16:creationId xmlns:a16="http://schemas.microsoft.com/office/drawing/2014/main" id="{DF9CDBC4-18A8-38C1-5074-DAA7D5EBE8F6}"/>
                </a:ext>
                <a:ext uri="{C183D7F6-B498-43B3-948B-1728B52AA6E4}">
                  <adec:decorative xmlns:adec="http://schemas.microsoft.com/office/drawing/2017/decorative" val="0"/>
                </a:ext>
              </a:extLst>
            </p:cNvPr>
            <p:cNvSpPr txBox="1">
              <a:spLocks/>
            </p:cNvSpPr>
            <p:nvPr/>
          </p:nvSpPr>
          <p:spPr bwMode="auto">
            <a:xfrm>
              <a:off x="5812256" y="1775994"/>
              <a:ext cx="1280160" cy="640080"/>
            </a:xfrm>
            <a:prstGeom prst="roundRect">
              <a:avLst>
                <a:gd name="adj" fmla="val 14427"/>
              </a:avLst>
            </a:prstGeom>
            <a:gradFill>
              <a:gsLst>
                <a:gs pos="0">
                  <a:srgbClr val="E9DEE1"/>
                </a:gs>
                <a:gs pos="80000">
                  <a:srgbClr val="E0E2E9"/>
                </a:gs>
              </a:gsLst>
              <a:path path="circle">
                <a:fillToRect l="100000" t="100000"/>
              </a:path>
            </a:gradFill>
            <a:ln w="63897" cap="flat">
              <a:noFill/>
              <a:prstDash val="solid"/>
              <a:miter/>
            </a:ln>
            <a:effectLst/>
          </p:spPr>
          <p:txBody>
            <a:bodyPr rot="0" spcFirstLastPara="0" vertOverflow="overflow" horzOverflow="overflow" vert="horz" wrap="square" lIns="0" tIns="0" rIns="0" bIns="18288" numCol="1" spcCol="0" rtlCol="0" fromWordArt="0" anchor="ctr" anchorCtr="0" forceAA="0" compatLnSpc="1">
              <a:prstTxWarp prst="textNoShape">
                <a:avLst/>
              </a:prstTxWarp>
              <a:noAutofit/>
            </a:bodyPr>
            <a:lstStyle>
              <a:defPPr>
                <a:defRPr lang="en-US"/>
              </a:defPPr>
              <a:lvl1pPr marR="0" lvl="0" indent="0" algn="ctr" defTabSz="914400" fontAlgn="auto">
                <a:lnSpc>
                  <a:spcPct val="100000"/>
                </a:lnSpc>
                <a:spcBef>
                  <a:spcPts val="0"/>
                </a:spcBef>
                <a:spcAft>
                  <a:spcPts val="0"/>
                </a:spcAft>
                <a:buClrTx/>
                <a:buSzTx/>
                <a:buFontTx/>
                <a:buNone/>
                <a:tabLst/>
                <a:defRPr kumimoji="0" sz="1400" b="1" i="0" u="none" strike="noStrike" cap="none" spc="0" normalizeH="0" baseline="0">
                  <a:ln w="3175">
                    <a:noFill/>
                  </a:ln>
                  <a:effectLst/>
                  <a:uLnTx/>
                  <a:uFillTx/>
                  <a:latin typeface="Segoe UI Variable Display Semibold"/>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3175">
                    <a:noFill/>
                  </a:ln>
                  <a:solidFill>
                    <a:srgbClr val="000000"/>
                  </a:solidFill>
                  <a:effectLst/>
                  <a:uLnTx/>
                  <a:uFillTx/>
                  <a:latin typeface="Segoe UI Variable Display Semib" pitchFamily="2" charset="0"/>
                  <a:ea typeface="+mn-ea"/>
                  <a:cs typeface="Segoe UI" panose="020B0502040204020203" pitchFamily="34" charset="0"/>
                </a:rPr>
                <a:t>VS Code</a:t>
              </a:r>
            </a:p>
          </p:txBody>
        </p:sp>
        <p:sp>
          <p:nvSpPr>
            <p:cNvPr id="30" name="Rectangle: Rounded Corners 29">
              <a:extLst>
                <a:ext uri="{FF2B5EF4-FFF2-40B4-BE49-F238E27FC236}">
                  <a16:creationId xmlns:a16="http://schemas.microsoft.com/office/drawing/2014/main" id="{C4F7CD3E-FC9C-EA39-1AB3-5F2FF323A2A4}"/>
                </a:ext>
              </a:extLst>
            </p:cNvPr>
            <p:cNvSpPr/>
            <p:nvPr/>
          </p:nvSpPr>
          <p:spPr>
            <a:xfrm>
              <a:off x="1861892" y="2458175"/>
              <a:ext cx="5230524" cy="365760"/>
            </a:xfrm>
            <a:prstGeom prst="roundRect">
              <a:avLst>
                <a:gd name="adj" fmla="val 13487"/>
              </a:avLst>
            </a:prstGeom>
            <a:solidFill>
              <a:srgbClr val="2A446F"/>
            </a:solidFill>
            <a:ln w="63897" cap="flat">
              <a:noFill/>
              <a:prstDash val="solid"/>
              <a:miter/>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w="3175">
                    <a:noFill/>
                  </a:ln>
                  <a:solidFill>
                    <a:srgbClr val="FFFFFF"/>
                  </a:solidFill>
                  <a:effectLst/>
                  <a:uLnTx/>
                  <a:uFillTx/>
                  <a:latin typeface="Segoe UI Variable Display Semib" pitchFamily="2" charset="0"/>
                  <a:ea typeface="+mn-ea"/>
                  <a:cs typeface="Segoe UI" pitchFamily="34" charset="0"/>
                </a:rPr>
                <a:t>Foundry API</a:t>
              </a:r>
            </a:p>
          </p:txBody>
        </p:sp>
        <p:sp>
          <p:nvSpPr>
            <p:cNvPr id="36" name="Rectangle: Rounded Corners 35">
              <a:extLst>
                <a:ext uri="{FF2B5EF4-FFF2-40B4-BE49-F238E27FC236}">
                  <a16:creationId xmlns:a16="http://schemas.microsoft.com/office/drawing/2014/main" id="{364F5A96-94FF-DF17-C261-07F5CB56C65C}"/>
                </a:ext>
                <a:ext uri="{C183D7F6-B498-43B3-948B-1728B52AA6E4}">
                  <adec:decorative xmlns:adec="http://schemas.microsoft.com/office/drawing/2017/decorative" val="0"/>
                </a:ext>
              </a:extLst>
            </p:cNvPr>
            <p:cNvSpPr/>
            <p:nvPr/>
          </p:nvSpPr>
          <p:spPr bwMode="auto">
            <a:xfrm>
              <a:off x="3178680" y="2866036"/>
              <a:ext cx="1280160" cy="640080"/>
            </a:xfrm>
            <a:prstGeom prst="roundRect">
              <a:avLst>
                <a:gd name="adj" fmla="val 10363"/>
              </a:avLst>
            </a:prstGeom>
            <a:solidFill>
              <a:srgbClr val="8DC8E8"/>
            </a:solidFill>
          </p:spPr>
          <p:txBody>
            <a:bodyPr wrap="square" lIns="91440" tIns="45720" rIns="91440" bIns="64008" rtlCol="0" anchor="ctr" anchorCtr="0">
              <a:spAutoFit/>
            </a:bodyP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914437" rtl="0" eaLnBrk="1" fontAlgn="base" latinLnBrk="0" hangingPunct="1">
                <a:lnSpc>
                  <a:spcPct val="100000"/>
                </a:lnSpc>
                <a:spcBef>
                  <a:spcPct val="0"/>
                </a:spcBef>
                <a:spcAft>
                  <a:spcPct val="0"/>
                </a:spcAft>
                <a:buClrTx/>
                <a:buSzTx/>
                <a:buFontTx/>
                <a:buNone/>
                <a:tabLst>
                  <a:tab pos="1487158" algn="l"/>
                </a:tabLst>
                <a:defRPr/>
              </a:pPr>
              <a:r>
                <a:rPr kumimoji="0" lang="en-US" sz="1300" b="0" i="0" u="none" strike="noStrike" kern="1200" cap="none" spc="0" normalizeH="0" baseline="0" noProof="0">
                  <a:ln w="3175">
                    <a:noFill/>
                  </a:ln>
                  <a:gradFill>
                    <a:gsLst>
                      <a:gs pos="46602">
                        <a:srgbClr val="000000"/>
                      </a:gs>
                      <a:gs pos="80000">
                        <a:srgbClr val="000000"/>
                      </a:gs>
                    </a:gsLst>
                    <a:path path="circle">
                      <a:fillToRect l="100000" t="100000"/>
                    </a:path>
                  </a:gradFill>
                  <a:effectLst/>
                  <a:uLnTx/>
                  <a:uFillTx/>
                  <a:latin typeface="Segoe UI Variable Display Semib" pitchFamily="2" charset="0"/>
                  <a:ea typeface="+mn-ea"/>
                  <a:cs typeface="Segoe UI" pitchFamily="34" charset="0"/>
                </a:rPr>
                <a:t>Agents</a:t>
              </a:r>
            </a:p>
          </p:txBody>
        </p:sp>
        <p:sp>
          <p:nvSpPr>
            <p:cNvPr id="37" name="Rectangle: Rounded Corners 36">
              <a:extLst>
                <a:ext uri="{FF2B5EF4-FFF2-40B4-BE49-F238E27FC236}">
                  <a16:creationId xmlns:a16="http://schemas.microsoft.com/office/drawing/2014/main" id="{6FB199EA-AF60-C74F-3D65-AE925CDE6AB2}"/>
                </a:ext>
                <a:ext uri="{C183D7F6-B498-43B3-948B-1728B52AA6E4}">
                  <adec:decorative xmlns:adec="http://schemas.microsoft.com/office/drawing/2017/decorative" val="0"/>
                </a:ext>
              </a:extLst>
            </p:cNvPr>
            <p:cNvSpPr/>
            <p:nvPr/>
          </p:nvSpPr>
          <p:spPr bwMode="auto">
            <a:xfrm>
              <a:off x="4495468" y="2866036"/>
              <a:ext cx="1280160" cy="640080"/>
            </a:xfrm>
            <a:prstGeom prst="roundRect">
              <a:avLst>
                <a:gd name="adj" fmla="val 10363"/>
              </a:avLst>
            </a:prstGeom>
            <a:solidFill>
              <a:srgbClr val="8DC8E8"/>
            </a:solidFill>
          </p:spPr>
          <p:txBody>
            <a:bodyPr wrap="square" lIns="91440" tIns="45720" rIns="91440" bIns="64008" rtlCol="0" anchor="ctr" anchorCtr="0">
              <a:spAutoFit/>
            </a:bodyP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914437" rtl="0" eaLnBrk="1" fontAlgn="base" latinLnBrk="0" hangingPunct="1">
                <a:lnSpc>
                  <a:spcPct val="100000"/>
                </a:lnSpc>
                <a:spcBef>
                  <a:spcPct val="0"/>
                </a:spcBef>
                <a:spcAft>
                  <a:spcPct val="0"/>
                </a:spcAft>
                <a:buClrTx/>
                <a:buSzTx/>
                <a:buFontTx/>
                <a:buNone/>
                <a:tabLst>
                  <a:tab pos="1487158" algn="l"/>
                </a:tabLst>
                <a:defRPr/>
              </a:pPr>
              <a:r>
                <a:rPr kumimoji="0" lang="en-US" sz="1300" b="0" i="0" u="none" strike="noStrike" kern="1200" cap="none" spc="0" normalizeH="0" baseline="0" noProof="0">
                  <a:ln w="3175">
                    <a:noFill/>
                  </a:ln>
                  <a:gradFill>
                    <a:gsLst>
                      <a:gs pos="46602">
                        <a:srgbClr val="000000"/>
                      </a:gs>
                      <a:gs pos="80000">
                        <a:srgbClr val="000000"/>
                      </a:gs>
                    </a:gsLst>
                    <a:path path="circle">
                      <a:fillToRect l="100000" t="100000"/>
                    </a:path>
                  </a:gradFill>
                  <a:effectLst/>
                  <a:uLnTx/>
                  <a:uFillTx/>
                  <a:latin typeface="Segoe UI Variable Display Semib" pitchFamily="2" charset="0"/>
                  <a:ea typeface="+mn-ea"/>
                  <a:cs typeface="Segoe UI" pitchFamily="34" charset="0"/>
                </a:rPr>
                <a:t>Datasets</a:t>
              </a:r>
            </a:p>
          </p:txBody>
        </p:sp>
        <p:sp>
          <p:nvSpPr>
            <p:cNvPr id="38" name="Rectangle: Rounded Corners 37">
              <a:extLst>
                <a:ext uri="{FF2B5EF4-FFF2-40B4-BE49-F238E27FC236}">
                  <a16:creationId xmlns:a16="http://schemas.microsoft.com/office/drawing/2014/main" id="{ED75E66C-72E5-F800-625B-FD53FC8F4AAC}"/>
                </a:ext>
                <a:ext uri="{C183D7F6-B498-43B3-948B-1728B52AA6E4}">
                  <adec:decorative xmlns:adec="http://schemas.microsoft.com/office/drawing/2017/decorative" val="0"/>
                </a:ext>
              </a:extLst>
            </p:cNvPr>
            <p:cNvSpPr/>
            <p:nvPr/>
          </p:nvSpPr>
          <p:spPr bwMode="auto">
            <a:xfrm>
              <a:off x="5812256" y="2866036"/>
              <a:ext cx="1280160" cy="640080"/>
            </a:xfrm>
            <a:prstGeom prst="roundRect">
              <a:avLst>
                <a:gd name="adj" fmla="val 10363"/>
              </a:avLst>
            </a:prstGeom>
            <a:solidFill>
              <a:srgbClr val="8DC8E8"/>
            </a:solidFill>
          </p:spPr>
          <p:txBody>
            <a:bodyPr wrap="square" lIns="91440" tIns="45720" rIns="91440" bIns="64008" rtlCol="0" anchor="ctr" anchorCtr="0">
              <a:spAutoFit/>
            </a:bodyP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914437" rtl="0" eaLnBrk="1" fontAlgn="base" latinLnBrk="0" hangingPunct="1">
                <a:lnSpc>
                  <a:spcPct val="100000"/>
                </a:lnSpc>
                <a:spcBef>
                  <a:spcPct val="0"/>
                </a:spcBef>
                <a:spcAft>
                  <a:spcPct val="0"/>
                </a:spcAft>
                <a:buClrTx/>
                <a:buSzTx/>
                <a:buFontTx/>
                <a:buNone/>
                <a:tabLst>
                  <a:tab pos="1487158" algn="l"/>
                </a:tabLst>
                <a:defRPr/>
              </a:pPr>
              <a:r>
                <a:rPr kumimoji="0" lang="en-US" sz="1300" b="0" i="0" u="none" strike="noStrike" kern="1200" cap="none" spc="0" normalizeH="0" baseline="0" noProof="0">
                  <a:ln w="3175">
                    <a:noFill/>
                  </a:ln>
                  <a:gradFill>
                    <a:gsLst>
                      <a:gs pos="46602">
                        <a:srgbClr val="000000"/>
                      </a:gs>
                      <a:gs pos="80000">
                        <a:srgbClr val="000000"/>
                      </a:gs>
                    </a:gsLst>
                    <a:path path="circle">
                      <a:fillToRect l="100000" t="100000"/>
                    </a:path>
                  </a:gradFill>
                  <a:effectLst/>
                  <a:uLnTx/>
                  <a:uFillTx/>
                  <a:latin typeface="Segoe UI Variable Display Semib" pitchFamily="2" charset="0"/>
                  <a:ea typeface="+mn-ea"/>
                  <a:cs typeface="Segoe UI" pitchFamily="34" charset="0"/>
                </a:rPr>
                <a:t>Indexes</a:t>
              </a:r>
            </a:p>
          </p:txBody>
        </p:sp>
        <p:sp>
          <p:nvSpPr>
            <p:cNvPr id="39" name="Rectangle: Rounded Corners 38">
              <a:extLst>
                <a:ext uri="{FF2B5EF4-FFF2-40B4-BE49-F238E27FC236}">
                  <a16:creationId xmlns:a16="http://schemas.microsoft.com/office/drawing/2014/main" id="{20054F68-2472-A0B6-B5AA-2EBB2EB39B49}"/>
                </a:ext>
                <a:ext uri="{C183D7F6-B498-43B3-948B-1728B52AA6E4}">
                  <adec:decorative xmlns:adec="http://schemas.microsoft.com/office/drawing/2017/decorative" val="0"/>
                </a:ext>
              </a:extLst>
            </p:cNvPr>
            <p:cNvSpPr/>
            <p:nvPr/>
          </p:nvSpPr>
          <p:spPr bwMode="auto">
            <a:xfrm>
              <a:off x="1861892" y="3548217"/>
              <a:ext cx="1280160" cy="640080"/>
            </a:xfrm>
            <a:prstGeom prst="roundRect">
              <a:avLst>
                <a:gd name="adj" fmla="val 10363"/>
              </a:avLst>
            </a:prstGeom>
            <a:solidFill>
              <a:srgbClr val="8DC8E8"/>
            </a:solidFill>
          </p:spPr>
          <p:txBody>
            <a:bodyPr wrap="square" lIns="91440" tIns="45720" rIns="91440" bIns="64008" rtlCol="0" anchor="ctr" anchorCtr="0">
              <a:spAutoFit/>
            </a:bodyP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914437" rtl="0" eaLnBrk="1" fontAlgn="base" latinLnBrk="0" hangingPunct="1">
                <a:lnSpc>
                  <a:spcPct val="100000"/>
                </a:lnSpc>
                <a:spcBef>
                  <a:spcPct val="0"/>
                </a:spcBef>
                <a:spcAft>
                  <a:spcPct val="0"/>
                </a:spcAft>
                <a:buClrTx/>
                <a:buSzTx/>
                <a:buFontTx/>
                <a:buNone/>
                <a:tabLst>
                  <a:tab pos="1487158" algn="l"/>
                </a:tabLst>
                <a:defRPr/>
              </a:pPr>
              <a:r>
                <a:rPr kumimoji="0" lang="en-US" sz="1300" b="0" i="0" u="none" strike="noStrike" kern="1200" cap="none" spc="0" normalizeH="0" baseline="0" noProof="0">
                  <a:ln w="3175">
                    <a:noFill/>
                  </a:ln>
                  <a:gradFill>
                    <a:gsLst>
                      <a:gs pos="46602">
                        <a:srgbClr val="000000"/>
                      </a:gs>
                      <a:gs pos="80000">
                        <a:srgbClr val="000000"/>
                      </a:gs>
                    </a:gsLst>
                    <a:path path="circle">
                      <a:fillToRect l="100000" t="100000"/>
                    </a:path>
                  </a:gradFill>
                  <a:effectLst/>
                  <a:uLnTx/>
                  <a:uFillTx/>
                  <a:latin typeface="Segoe UI Variable Display Semib" pitchFamily="2" charset="0"/>
                  <a:ea typeface="+mn-ea"/>
                  <a:cs typeface="Segoe UI" pitchFamily="34" charset="0"/>
                </a:rPr>
                <a:t>Evaluation</a:t>
              </a:r>
            </a:p>
          </p:txBody>
        </p:sp>
        <p:sp>
          <p:nvSpPr>
            <p:cNvPr id="40" name="Rectangle: Rounded Corners 39">
              <a:extLst>
                <a:ext uri="{FF2B5EF4-FFF2-40B4-BE49-F238E27FC236}">
                  <a16:creationId xmlns:a16="http://schemas.microsoft.com/office/drawing/2014/main" id="{50486EC8-A4DE-A109-5EA8-71389356D816}"/>
                </a:ext>
                <a:ext uri="{C183D7F6-B498-43B3-948B-1728B52AA6E4}">
                  <adec:decorative xmlns:adec="http://schemas.microsoft.com/office/drawing/2017/decorative" val="0"/>
                </a:ext>
              </a:extLst>
            </p:cNvPr>
            <p:cNvSpPr/>
            <p:nvPr/>
          </p:nvSpPr>
          <p:spPr bwMode="auto">
            <a:xfrm>
              <a:off x="3178680" y="3550774"/>
              <a:ext cx="1280160" cy="640080"/>
            </a:xfrm>
            <a:prstGeom prst="roundRect">
              <a:avLst>
                <a:gd name="adj" fmla="val 10363"/>
              </a:avLst>
            </a:prstGeom>
            <a:solidFill>
              <a:srgbClr val="8DC8E8"/>
            </a:solidFill>
          </p:spPr>
          <p:txBody>
            <a:bodyPr wrap="square" lIns="91440" tIns="45720" rIns="91440" bIns="64008" rtlCol="0" anchor="ctr" anchorCtr="0">
              <a:spAutoFit/>
            </a:bodyP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914437" rtl="0" eaLnBrk="1" fontAlgn="base" latinLnBrk="0" hangingPunct="1">
                <a:lnSpc>
                  <a:spcPct val="100000"/>
                </a:lnSpc>
                <a:spcBef>
                  <a:spcPct val="0"/>
                </a:spcBef>
                <a:spcAft>
                  <a:spcPct val="0"/>
                </a:spcAft>
                <a:buClrTx/>
                <a:buSzTx/>
                <a:buFontTx/>
                <a:buNone/>
                <a:tabLst>
                  <a:tab pos="1487158" algn="l"/>
                </a:tabLst>
                <a:defRPr/>
              </a:pPr>
              <a:r>
                <a:rPr kumimoji="0" lang="en-US" sz="1300" b="0" i="0" u="none" strike="noStrike" kern="1200" cap="none" spc="0" normalizeH="0" baseline="0" noProof="0">
                  <a:ln w="3175">
                    <a:noFill/>
                  </a:ln>
                  <a:gradFill>
                    <a:gsLst>
                      <a:gs pos="46602">
                        <a:srgbClr val="000000"/>
                      </a:gs>
                      <a:gs pos="80000">
                        <a:srgbClr val="000000"/>
                      </a:gs>
                    </a:gsLst>
                    <a:path path="circle">
                      <a:fillToRect l="100000" t="100000"/>
                    </a:path>
                  </a:gradFill>
                  <a:effectLst/>
                  <a:uLnTx/>
                  <a:uFillTx/>
                  <a:latin typeface="Segoe UI Variable Display Semib" pitchFamily="2" charset="0"/>
                  <a:ea typeface="+mn-ea"/>
                  <a:cs typeface="Segoe UI" pitchFamily="34" charset="0"/>
                </a:rPr>
                <a:t>Tracing</a:t>
              </a:r>
            </a:p>
          </p:txBody>
        </p:sp>
        <p:sp>
          <p:nvSpPr>
            <p:cNvPr id="41" name="Rectangle: Rounded Corners 40">
              <a:extLst>
                <a:ext uri="{FF2B5EF4-FFF2-40B4-BE49-F238E27FC236}">
                  <a16:creationId xmlns:a16="http://schemas.microsoft.com/office/drawing/2014/main" id="{82F9556B-E4BC-2EB8-8565-DD66639B4F68}"/>
                </a:ext>
                <a:ext uri="{C183D7F6-B498-43B3-948B-1728B52AA6E4}">
                  <adec:decorative xmlns:adec="http://schemas.microsoft.com/office/drawing/2017/decorative" val="0"/>
                </a:ext>
              </a:extLst>
            </p:cNvPr>
            <p:cNvSpPr/>
            <p:nvPr/>
          </p:nvSpPr>
          <p:spPr bwMode="auto">
            <a:xfrm>
              <a:off x="4495468" y="3550878"/>
              <a:ext cx="1280160" cy="640080"/>
            </a:xfrm>
            <a:prstGeom prst="roundRect">
              <a:avLst>
                <a:gd name="adj" fmla="val 10363"/>
              </a:avLst>
            </a:prstGeom>
            <a:solidFill>
              <a:srgbClr val="8DC8E8"/>
            </a:solidFill>
          </p:spPr>
          <p:txBody>
            <a:bodyPr wrap="square" lIns="91440" tIns="45720" rIns="91440" bIns="64008" rtlCol="0" anchor="ctr" anchorCtr="0">
              <a:spAutoFit/>
            </a:bodyP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914437" rtl="0" eaLnBrk="1" fontAlgn="base" latinLnBrk="0" hangingPunct="1">
                <a:lnSpc>
                  <a:spcPct val="100000"/>
                </a:lnSpc>
                <a:spcBef>
                  <a:spcPct val="0"/>
                </a:spcBef>
                <a:spcAft>
                  <a:spcPct val="0"/>
                </a:spcAft>
                <a:buClrTx/>
                <a:buSzTx/>
                <a:buFontTx/>
                <a:buNone/>
                <a:tabLst>
                  <a:tab pos="1487158" algn="l"/>
                </a:tabLst>
                <a:defRPr/>
              </a:pPr>
              <a:r>
                <a:rPr kumimoji="0" lang="en-US" sz="1300" b="0" i="0" u="none" strike="noStrike" kern="1200" cap="none" spc="0" normalizeH="0" baseline="0" noProof="0">
                  <a:ln w="3175">
                    <a:noFill/>
                  </a:ln>
                  <a:gradFill>
                    <a:gsLst>
                      <a:gs pos="46602">
                        <a:srgbClr val="000000"/>
                      </a:gs>
                      <a:gs pos="80000">
                        <a:srgbClr val="000000"/>
                      </a:gs>
                    </a:gsLst>
                    <a:path path="circle">
                      <a:fillToRect l="100000" t="100000"/>
                    </a:path>
                  </a:gradFill>
                  <a:effectLst/>
                  <a:uLnTx/>
                  <a:uFillTx/>
                  <a:latin typeface="Segoe UI Variable Display Semib" pitchFamily="2" charset="0"/>
                  <a:ea typeface="+mn-ea"/>
                  <a:cs typeface="Segoe UI" pitchFamily="34" charset="0"/>
                </a:rPr>
                <a:t>Connections</a:t>
              </a:r>
            </a:p>
          </p:txBody>
        </p:sp>
        <p:sp>
          <p:nvSpPr>
            <p:cNvPr id="42" name="Rectangle: Rounded Corners 41">
              <a:extLst>
                <a:ext uri="{FF2B5EF4-FFF2-40B4-BE49-F238E27FC236}">
                  <a16:creationId xmlns:a16="http://schemas.microsoft.com/office/drawing/2014/main" id="{A04C7AB8-8381-A285-8FAE-716C30C7A9EF}"/>
                </a:ext>
                <a:ext uri="{C183D7F6-B498-43B3-948B-1728B52AA6E4}">
                  <adec:decorative xmlns:adec="http://schemas.microsoft.com/office/drawing/2017/decorative" val="0"/>
                </a:ext>
              </a:extLst>
            </p:cNvPr>
            <p:cNvSpPr/>
            <p:nvPr/>
          </p:nvSpPr>
          <p:spPr bwMode="auto">
            <a:xfrm>
              <a:off x="5812256" y="3545555"/>
              <a:ext cx="1280160" cy="640080"/>
            </a:xfrm>
            <a:prstGeom prst="roundRect">
              <a:avLst>
                <a:gd name="adj" fmla="val 10363"/>
              </a:avLst>
            </a:prstGeom>
            <a:solidFill>
              <a:srgbClr val="8DC8E8"/>
            </a:solidFill>
          </p:spPr>
          <p:txBody>
            <a:bodyPr wrap="square" lIns="91440" tIns="45720" rIns="91440" bIns="64008" rtlCol="0" anchor="ctr" anchorCtr="0">
              <a:spAutoFit/>
            </a:bodyP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914437" rtl="0" eaLnBrk="1" fontAlgn="base" latinLnBrk="0" hangingPunct="1">
                <a:lnSpc>
                  <a:spcPct val="100000"/>
                </a:lnSpc>
                <a:spcBef>
                  <a:spcPct val="0"/>
                </a:spcBef>
                <a:spcAft>
                  <a:spcPct val="0"/>
                </a:spcAft>
                <a:buClrTx/>
                <a:buSzTx/>
                <a:buFontTx/>
                <a:buNone/>
                <a:tabLst>
                  <a:tab pos="1487158" algn="l"/>
                </a:tabLst>
                <a:defRPr/>
              </a:pPr>
              <a:r>
                <a:rPr kumimoji="0" lang="en-US" sz="1300" b="0" i="0" u="none" strike="noStrike" kern="1200" cap="none" spc="0" normalizeH="0" baseline="0" noProof="0">
                  <a:ln w="3175">
                    <a:noFill/>
                  </a:ln>
                  <a:gradFill>
                    <a:gsLst>
                      <a:gs pos="46602">
                        <a:srgbClr val="000000"/>
                      </a:gs>
                      <a:gs pos="80000">
                        <a:srgbClr val="000000"/>
                      </a:gs>
                    </a:gsLst>
                    <a:path path="circle">
                      <a:fillToRect l="100000" t="100000"/>
                    </a:path>
                  </a:gradFill>
                  <a:effectLst/>
                  <a:uLnTx/>
                  <a:uFillTx/>
                  <a:latin typeface="Segoe UI Variable Display Semib" pitchFamily="2" charset="0"/>
                  <a:ea typeface="+mn-ea"/>
                  <a:cs typeface="Segoe UI" pitchFamily="34" charset="0"/>
                </a:rPr>
                <a:t>Fine-Tuning</a:t>
              </a:r>
              <a:br>
                <a:rPr kumimoji="0" lang="en-US" sz="1300" b="0" i="0" u="none" strike="noStrike" kern="1200" cap="none" spc="0" normalizeH="0" baseline="0" noProof="0">
                  <a:ln w="3175">
                    <a:noFill/>
                  </a:ln>
                  <a:gradFill>
                    <a:gsLst>
                      <a:gs pos="46602">
                        <a:srgbClr val="000000"/>
                      </a:gs>
                      <a:gs pos="80000">
                        <a:srgbClr val="000000"/>
                      </a:gs>
                    </a:gsLst>
                    <a:path path="circle">
                      <a:fillToRect l="100000" t="100000"/>
                    </a:path>
                  </a:gradFill>
                  <a:effectLst/>
                  <a:uLnTx/>
                  <a:uFillTx/>
                  <a:latin typeface="Segoe UI Variable Display Semib" pitchFamily="2" charset="0"/>
                  <a:ea typeface="+mn-ea"/>
                  <a:cs typeface="Segoe UI" pitchFamily="34" charset="0"/>
                </a:rPr>
              </a:br>
              <a:r>
                <a:rPr kumimoji="0" lang="en-US" sz="1100" b="0" i="0" u="none" strike="noStrike" kern="1200" cap="none" spc="0" normalizeH="0" baseline="0" noProof="0">
                  <a:ln w="3175">
                    <a:noFill/>
                  </a:ln>
                  <a:gradFill>
                    <a:gsLst>
                      <a:gs pos="46602">
                        <a:srgbClr val="000000"/>
                      </a:gs>
                      <a:gs pos="80000">
                        <a:srgbClr val="000000"/>
                      </a:gs>
                    </a:gsLst>
                    <a:path path="circle">
                      <a:fillToRect l="100000" t="100000"/>
                    </a:path>
                  </a:gradFill>
                  <a:effectLst/>
                  <a:uLnTx/>
                  <a:uFillTx/>
                  <a:latin typeface="Segoe UI Variable Display Semib" pitchFamily="2" charset="0"/>
                  <a:ea typeface="+mn-ea"/>
                  <a:cs typeface="Segoe UI" pitchFamily="34" charset="0"/>
                </a:rPr>
                <a:t>(coming soon)</a:t>
              </a:r>
            </a:p>
          </p:txBody>
        </p:sp>
        <p:sp>
          <p:nvSpPr>
            <p:cNvPr id="43" name="Rectangle: Rounded Corners 12">
              <a:extLst>
                <a:ext uri="{FF2B5EF4-FFF2-40B4-BE49-F238E27FC236}">
                  <a16:creationId xmlns:a16="http://schemas.microsoft.com/office/drawing/2014/main" id="{7FFCB828-5123-C7E5-7FD9-EF70BC13559F}"/>
                </a:ext>
                <a:ext uri="{C183D7F6-B498-43B3-948B-1728B52AA6E4}">
                  <adec:decorative xmlns:adec="http://schemas.microsoft.com/office/drawing/2017/decorative" val="0"/>
                </a:ext>
              </a:extLst>
            </p:cNvPr>
            <p:cNvSpPr txBox="1">
              <a:spLocks/>
            </p:cNvSpPr>
            <p:nvPr/>
          </p:nvSpPr>
          <p:spPr bwMode="auto">
            <a:xfrm>
              <a:off x="1861892" y="4230398"/>
              <a:ext cx="5230524" cy="381800"/>
            </a:xfrm>
            <a:prstGeom prst="roundRect">
              <a:avLst>
                <a:gd name="adj" fmla="val 13549"/>
              </a:avLst>
            </a:prstGeom>
            <a:solidFill>
              <a:srgbClr val="2A446F"/>
            </a:solidFill>
            <a:ln w="63897" cap="flat">
              <a:noFill/>
              <a:prstDash val="solid"/>
              <a:miter/>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14400" fontAlgn="base">
                <a:lnSpc>
                  <a:spcPct val="100000"/>
                </a:lnSpc>
                <a:spcBef>
                  <a:spcPct val="0"/>
                </a:spcBef>
                <a:spcAft>
                  <a:spcPct val="0"/>
                </a:spcAft>
                <a:buClrTx/>
                <a:buSzTx/>
                <a:buFontTx/>
                <a:buNone/>
                <a:tabLst/>
                <a:defRPr kumimoji="0" sz="1400" b="1" i="0" u="none" strike="noStrike" cap="none" spc="0" normalizeH="0" baseline="0">
                  <a:ln w="3175">
                    <a:noFill/>
                  </a:ln>
                  <a:solidFill>
                    <a:schemeClr val="bg1"/>
                  </a:solidFill>
                  <a:effectLst/>
                  <a:uLnTx/>
                  <a:uFillTx/>
                  <a:latin typeface="Segoe UI Variable Display Semibold"/>
                  <a:cs typeface="Segoe UI"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w="3175">
                    <a:noFill/>
                  </a:ln>
                  <a:solidFill>
                    <a:srgbClr val="FFFFFF"/>
                  </a:solidFill>
                  <a:effectLst/>
                  <a:uLnTx/>
                  <a:uFillTx/>
                  <a:latin typeface="Segoe UI Variable Display Semib" pitchFamily="2" charset="0"/>
                  <a:ea typeface="+mn-ea"/>
                  <a:cs typeface="Segoe UI" pitchFamily="34" charset="0"/>
                </a:rPr>
                <a:t>Azure Service Layer</a:t>
              </a:r>
            </a:p>
          </p:txBody>
        </p:sp>
        <p:sp>
          <p:nvSpPr>
            <p:cNvPr id="44" name="Rectangle: Rounded Corners 12">
              <a:extLst>
                <a:ext uri="{FF2B5EF4-FFF2-40B4-BE49-F238E27FC236}">
                  <a16:creationId xmlns:a16="http://schemas.microsoft.com/office/drawing/2014/main" id="{5A881727-9FAE-C8C8-A162-A665D0EA3B60}"/>
                </a:ext>
                <a:ext uri="{C183D7F6-B498-43B3-948B-1728B52AA6E4}">
                  <adec:decorative xmlns:adec="http://schemas.microsoft.com/office/drawing/2017/decorative" val="0"/>
                </a:ext>
              </a:extLst>
            </p:cNvPr>
            <p:cNvSpPr txBox="1">
              <a:spLocks/>
            </p:cNvSpPr>
            <p:nvPr/>
          </p:nvSpPr>
          <p:spPr bwMode="auto">
            <a:xfrm>
              <a:off x="2759983" y="5032177"/>
              <a:ext cx="831735" cy="381800"/>
            </a:xfrm>
            <a:prstGeom prst="roundRect">
              <a:avLst>
                <a:gd name="adj" fmla="val 13549"/>
              </a:avLst>
            </a:prstGeom>
            <a:solidFill>
              <a:schemeClr val="bg1">
                <a:alpha val="80000"/>
              </a:schemeClr>
            </a:solidFill>
            <a:ln w="12700" cap="flat">
              <a:solidFill>
                <a:schemeClr val="bg1">
                  <a:lumMod val="75000"/>
                </a:schemeClr>
              </a:solidFill>
              <a:prstDash val="solid"/>
              <a:miter/>
            </a:ln>
            <a:effectLst/>
          </p:spPr>
          <p:txBody>
            <a:bodyPr rot="0" spcFirstLastPara="0" vertOverflow="overflow" horzOverflow="overflow" vert="horz" wrap="square" lIns="0" tIns="0" rIns="0" bIns="18288" numCol="1" spcCol="0" rtlCol="0" fromWordArt="0" anchor="ctr" anchorCtr="0" forceAA="0" compatLnSpc="1">
              <a:prstTxWarp prst="textNoShape">
                <a:avLst/>
              </a:prstTxWarp>
              <a:noAutofit/>
            </a:bodyPr>
            <a:lstStyle>
              <a:defPPr>
                <a:defRPr lang="en-US"/>
              </a:defPPr>
              <a:lvl1pPr marR="0" lvl="0" indent="0" algn="ctr" defTabSz="914400" fontAlgn="auto">
                <a:lnSpc>
                  <a:spcPct val="100000"/>
                </a:lnSpc>
                <a:spcBef>
                  <a:spcPts val="0"/>
                </a:spcBef>
                <a:spcAft>
                  <a:spcPts val="0"/>
                </a:spcAft>
                <a:buClrTx/>
                <a:buSzTx/>
                <a:buFontTx/>
                <a:buNone/>
                <a:tabLst/>
                <a:defRPr kumimoji="0" sz="1200" b="0" i="0" u="none" strike="noStrike" cap="none" spc="0" normalizeH="0" baseline="0">
                  <a:ln w="3175">
                    <a:noFill/>
                  </a:ln>
                  <a:solidFill>
                    <a:srgbClr val="000000"/>
                  </a:solidFill>
                  <a:effectLst/>
                  <a:uLnTx/>
                  <a:uFillTx/>
                  <a:latin typeface="Segoe UI Variable Display Semib" pitchFamily="2" charset="0"/>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3175">
                    <a:noFill/>
                  </a:ln>
                  <a:solidFill>
                    <a:srgbClr val="000000"/>
                  </a:solidFill>
                  <a:effectLst/>
                  <a:uLnTx/>
                  <a:uFillTx/>
                  <a:latin typeface="Segoe UI Variable Display Semib" pitchFamily="2" charset="0"/>
                  <a:ea typeface="+mn-ea"/>
                  <a:cs typeface="Segoe UI" panose="020B0502040204020203" pitchFamily="34" charset="0"/>
                </a:rPr>
                <a:t>Storage</a:t>
              </a:r>
            </a:p>
          </p:txBody>
        </p:sp>
        <p:sp>
          <p:nvSpPr>
            <p:cNvPr id="45" name="Rectangle: Rounded Corners 12">
              <a:extLst>
                <a:ext uri="{FF2B5EF4-FFF2-40B4-BE49-F238E27FC236}">
                  <a16:creationId xmlns:a16="http://schemas.microsoft.com/office/drawing/2014/main" id="{B5A2DE38-2CDC-BC2D-5DAE-CA3DC597AD11}"/>
                </a:ext>
                <a:ext uri="{C183D7F6-B498-43B3-948B-1728B52AA6E4}">
                  <adec:decorative xmlns:adec="http://schemas.microsoft.com/office/drawing/2017/decorative" val="0"/>
                </a:ext>
              </a:extLst>
            </p:cNvPr>
            <p:cNvSpPr txBox="1">
              <a:spLocks/>
            </p:cNvSpPr>
            <p:nvPr/>
          </p:nvSpPr>
          <p:spPr bwMode="auto">
            <a:xfrm>
              <a:off x="3625589" y="5032177"/>
              <a:ext cx="547173" cy="381800"/>
            </a:xfrm>
            <a:prstGeom prst="roundRect">
              <a:avLst>
                <a:gd name="adj" fmla="val 13549"/>
              </a:avLst>
            </a:prstGeom>
            <a:solidFill>
              <a:schemeClr val="bg1">
                <a:alpha val="80000"/>
              </a:schemeClr>
            </a:solidFill>
            <a:ln w="12700" cap="flat">
              <a:solidFill>
                <a:schemeClr val="bg1">
                  <a:lumMod val="75000"/>
                </a:schemeClr>
              </a:solidFill>
              <a:prstDash val="solid"/>
              <a:miter/>
            </a:ln>
            <a:effectLst/>
          </p:spPr>
          <p:txBody>
            <a:bodyPr rot="0" spcFirstLastPara="0" vertOverflow="overflow" horzOverflow="overflow" vert="horz" wrap="square" lIns="0" tIns="0" rIns="0" bIns="18288" numCol="1" spcCol="0" rtlCol="0" fromWordArt="0" anchor="ctr" anchorCtr="0" forceAA="0" compatLnSpc="1">
              <a:prstTxWarp prst="textNoShape">
                <a:avLst/>
              </a:prstTxWarp>
              <a:noAutofit/>
            </a:bodyPr>
            <a:lstStyle>
              <a:defPPr>
                <a:defRPr lang="en-US"/>
              </a:defPPr>
              <a:lvl1pPr marR="0" lvl="0" indent="0" algn="ctr" defTabSz="914400" fontAlgn="auto">
                <a:lnSpc>
                  <a:spcPct val="100000"/>
                </a:lnSpc>
                <a:spcBef>
                  <a:spcPts val="0"/>
                </a:spcBef>
                <a:spcAft>
                  <a:spcPts val="0"/>
                </a:spcAft>
                <a:buClrTx/>
                <a:buSzTx/>
                <a:buFontTx/>
                <a:buNone/>
                <a:tabLst/>
                <a:defRPr kumimoji="0" sz="1200" b="0" i="0" u="none" strike="noStrike" cap="none" spc="0" normalizeH="0" baseline="0">
                  <a:ln w="3175">
                    <a:noFill/>
                  </a:ln>
                  <a:solidFill>
                    <a:srgbClr val="000000"/>
                  </a:solidFill>
                  <a:effectLst/>
                  <a:uLnTx/>
                  <a:uFillTx/>
                  <a:latin typeface="Segoe UI Variable Display Semib" pitchFamily="2" charset="0"/>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3175">
                    <a:noFill/>
                  </a:ln>
                  <a:solidFill>
                    <a:srgbClr val="000000"/>
                  </a:solidFill>
                  <a:effectLst/>
                  <a:uLnTx/>
                  <a:uFillTx/>
                  <a:latin typeface="Segoe UI Variable Display Semib" pitchFamily="2" charset="0"/>
                  <a:ea typeface="+mn-ea"/>
                  <a:cs typeface="Segoe UI" panose="020B0502040204020203" pitchFamily="34" charset="0"/>
                </a:rPr>
                <a:t>Data</a:t>
              </a:r>
            </a:p>
          </p:txBody>
        </p:sp>
        <p:sp>
          <p:nvSpPr>
            <p:cNvPr id="46" name="Rectangle: Rounded Corners 12">
              <a:extLst>
                <a:ext uri="{FF2B5EF4-FFF2-40B4-BE49-F238E27FC236}">
                  <a16:creationId xmlns:a16="http://schemas.microsoft.com/office/drawing/2014/main" id="{75508E77-7C74-06F1-0540-CED4F09902A0}"/>
                </a:ext>
                <a:ext uri="{C183D7F6-B498-43B3-948B-1728B52AA6E4}">
                  <adec:decorative xmlns:adec="http://schemas.microsoft.com/office/drawing/2017/decorative" val="0"/>
                </a:ext>
              </a:extLst>
            </p:cNvPr>
            <p:cNvSpPr txBox="1">
              <a:spLocks/>
            </p:cNvSpPr>
            <p:nvPr/>
          </p:nvSpPr>
          <p:spPr bwMode="auto">
            <a:xfrm>
              <a:off x="4206631" y="5032177"/>
              <a:ext cx="789947" cy="381800"/>
            </a:xfrm>
            <a:prstGeom prst="roundRect">
              <a:avLst>
                <a:gd name="adj" fmla="val 13549"/>
              </a:avLst>
            </a:prstGeom>
            <a:solidFill>
              <a:schemeClr val="bg1">
                <a:alpha val="80000"/>
              </a:schemeClr>
            </a:solidFill>
            <a:ln w="12700" cap="flat">
              <a:solidFill>
                <a:schemeClr val="bg1">
                  <a:lumMod val="75000"/>
                </a:schemeClr>
              </a:solidFill>
              <a:prstDash val="solid"/>
              <a:miter/>
            </a:ln>
            <a:effectLst/>
          </p:spPr>
          <p:txBody>
            <a:bodyPr rot="0" spcFirstLastPara="0" vertOverflow="overflow" horzOverflow="overflow" vert="horz" wrap="square" lIns="0" tIns="0" rIns="0" bIns="18288" numCol="1" spcCol="0" rtlCol="0" fromWordArt="0" anchor="ctr" anchorCtr="0" forceAA="0" compatLnSpc="1">
              <a:prstTxWarp prst="textNoShape">
                <a:avLst/>
              </a:prstTxWarp>
              <a:noAutofit/>
            </a:bodyPr>
            <a:lstStyle>
              <a:defPPr>
                <a:defRPr lang="en-US"/>
              </a:defPPr>
              <a:lvl1pPr marR="0" lvl="0" indent="0" algn="ctr" defTabSz="914400" fontAlgn="auto">
                <a:lnSpc>
                  <a:spcPct val="100000"/>
                </a:lnSpc>
                <a:spcBef>
                  <a:spcPts val="0"/>
                </a:spcBef>
                <a:spcAft>
                  <a:spcPts val="0"/>
                </a:spcAft>
                <a:buClrTx/>
                <a:buSzTx/>
                <a:buFontTx/>
                <a:buNone/>
                <a:tabLst/>
                <a:defRPr kumimoji="0" sz="1200" b="0" i="0" u="none" strike="noStrike" cap="none" spc="0" normalizeH="0" baseline="0">
                  <a:ln w="3175">
                    <a:noFill/>
                  </a:ln>
                  <a:solidFill>
                    <a:srgbClr val="000000"/>
                  </a:solidFill>
                  <a:effectLst/>
                  <a:uLnTx/>
                  <a:uFillTx/>
                  <a:latin typeface="Segoe UI Variable Display Semib" pitchFamily="2" charset="0"/>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3175">
                    <a:noFill/>
                  </a:ln>
                  <a:solidFill>
                    <a:srgbClr val="000000"/>
                  </a:solidFill>
                  <a:effectLst/>
                  <a:uLnTx/>
                  <a:uFillTx/>
                  <a:latin typeface="Segoe UI Variable Display Semib" pitchFamily="2" charset="0"/>
                  <a:ea typeface="+mn-ea"/>
                  <a:cs typeface="Segoe UI" panose="020B0502040204020203" pitchFamily="34" charset="0"/>
                </a:rPr>
                <a:t>Identity</a:t>
              </a:r>
            </a:p>
          </p:txBody>
        </p:sp>
        <p:sp>
          <p:nvSpPr>
            <p:cNvPr id="47" name="Rectangle: Rounded Corners 12">
              <a:extLst>
                <a:ext uri="{FF2B5EF4-FFF2-40B4-BE49-F238E27FC236}">
                  <a16:creationId xmlns:a16="http://schemas.microsoft.com/office/drawing/2014/main" id="{CB3EACAB-AD99-3DCB-189C-B1FD7651FDFF}"/>
                </a:ext>
                <a:ext uri="{C183D7F6-B498-43B3-948B-1728B52AA6E4}">
                  <adec:decorative xmlns:adec="http://schemas.microsoft.com/office/drawing/2017/decorative" val="0"/>
                </a:ext>
              </a:extLst>
            </p:cNvPr>
            <p:cNvSpPr txBox="1">
              <a:spLocks/>
            </p:cNvSpPr>
            <p:nvPr/>
          </p:nvSpPr>
          <p:spPr bwMode="auto">
            <a:xfrm>
              <a:off x="5030447" y="5032177"/>
              <a:ext cx="1075556" cy="381800"/>
            </a:xfrm>
            <a:prstGeom prst="roundRect">
              <a:avLst>
                <a:gd name="adj" fmla="val 13549"/>
              </a:avLst>
            </a:prstGeom>
            <a:solidFill>
              <a:schemeClr val="bg1">
                <a:alpha val="80000"/>
              </a:schemeClr>
            </a:solidFill>
            <a:ln w="12700" cap="flat">
              <a:solidFill>
                <a:schemeClr val="bg1">
                  <a:lumMod val="75000"/>
                </a:schemeClr>
              </a:solidFill>
              <a:prstDash val="solid"/>
              <a:miter/>
            </a:ln>
            <a:effectLst/>
          </p:spPr>
          <p:txBody>
            <a:bodyPr rot="0" spcFirstLastPara="0" vertOverflow="overflow" horzOverflow="overflow" vert="horz" wrap="square" lIns="0" tIns="0" rIns="0" bIns="18288" numCol="1" spcCol="0" rtlCol="0" fromWordArt="0" anchor="ctr" anchorCtr="0" forceAA="0" compatLnSpc="1">
              <a:prstTxWarp prst="textNoShape">
                <a:avLst/>
              </a:prstTxWarp>
              <a:noAutofit/>
            </a:bodyPr>
            <a:lstStyle>
              <a:defPPr>
                <a:defRPr lang="en-US"/>
              </a:defPPr>
              <a:lvl1pPr marR="0" lvl="0" indent="0" algn="ctr" defTabSz="914400" fontAlgn="auto">
                <a:lnSpc>
                  <a:spcPct val="100000"/>
                </a:lnSpc>
                <a:spcBef>
                  <a:spcPts val="0"/>
                </a:spcBef>
                <a:spcAft>
                  <a:spcPts val="0"/>
                </a:spcAft>
                <a:buClrTx/>
                <a:buSzTx/>
                <a:buFontTx/>
                <a:buNone/>
                <a:tabLst/>
                <a:defRPr kumimoji="0" sz="1200" b="0" i="0" u="none" strike="noStrike" cap="none" spc="0" normalizeH="0" baseline="0">
                  <a:ln w="3175">
                    <a:noFill/>
                  </a:ln>
                  <a:solidFill>
                    <a:srgbClr val="000000"/>
                  </a:solidFill>
                  <a:effectLst/>
                  <a:uLnTx/>
                  <a:uFillTx/>
                  <a:latin typeface="Segoe UI Variable Display Semib" pitchFamily="2" charset="0"/>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3175">
                    <a:noFill/>
                  </a:ln>
                  <a:solidFill>
                    <a:srgbClr val="000000"/>
                  </a:solidFill>
                  <a:effectLst/>
                  <a:uLnTx/>
                  <a:uFillTx/>
                  <a:latin typeface="Segoe UI Variable Display Semib" pitchFamily="2" charset="0"/>
                  <a:ea typeface="+mn-ea"/>
                  <a:cs typeface="Segoe UI" panose="020B0502040204020203" pitchFamily="34" charset="0"/>
                </a:rPr>
                <a:t>App Hosting</a:t>
              </a:r>
            </a:p>
          </p:txBody>
        </p:sp>
        <p:sp>
          <p:nvSpPr>
            <p:cNvPr id="48" name="Rectangle: Rounded Corners 12">
              <a:extLst>
                <a:ext uri="{FF2B5EF4-FFF2-40B4-BE49-F238E27FC236}">
                  <a16:creationId xmlns:a16="http://schemas.microsoft.com/office/drawing/2014/main" id="{F65B585F-D10C-760D-2BA9-1C117E95A146}"/>
                </a:ext>
                <a:ext uri="{C183D7F6-B498-43B3-948B-1728B52AA6E4}">
                  <adec:decorative xmlns:adec="http://schemas.microsoft.com/office/drawing/2017/decorative" val="0"/>
                </a:ext>
              </a:extLst>
            </p:cNvPr>
            <p:cNvSpPr txBox="1">
              <a:spLocks/>
            </p:cNvSpPr>
            <p:nvPr/>
          </p:nvSpPr>
          <p:spPr bwMode="auto">
            <a:xfrm>
              <a:off x="6139870" y="5032177"/>
              <a:ext cx="952547" cy="381800"/>
            </a:xfrm>
            <a:prstGeom prst="roundRect">
              <a:avLst>
                <a:gd name="adj" fmla="val 13549"/>
              </a:avLst>
            </a:prstGeom>
            <a:solidFill>
              <a:schemeClr val="bg1">
                <a:alpha val="80000"/>
              </a:schemeClr>
            </a:solidFill>
            <a:ln w="12700" cap="flat">
              <a:solidFill>
                <a:schemeClr val="bg1">
                  <a:lumMod val="75000"/>
                </a:schemeClr>
              </a:solidFill>
              <a:prstDash val="solid"/>
              <a:miter/>
            </a:ln>
            <a:effectLst/>
          </p:spPr>
          <p:txBody>
            <a:bodyPr rot="0" spcFirstLastPara="0" vertOverflow="overflow" horzOverflow="overflow" vert="horz" wrap="square" lIns="0" tIns="0" rIns="0" bIns="18288" numCol="1" spcCol="0" rtlCol="0" fromWordArt="0" anchor="ctr" anchorCtr="0" forceAA="0" compatLnSpc="1">
              <a:prstTxWarp prst="textNoShape">
                <a:avLst/>
              </a:prstTxWarp>
              <a:noAutofit/>
            </a:bodyPr>
            <a:lstStyle>
              <a:defPPr>
                <a:defRPr lang="en-US"/>
              </a:defPPr>
              <a:lvl1pPr marR="0" lvl="0" indent="0" algn="ctr" defTabSz="914400" fontAlgn="auto">
                <a:lnSpc>
                  <a:spcPct val="100000"/>
                </a:lnSpc>
                <a:spcBef>
                  <a:spcPts val="0"/>
                </a:spcBef>
                <a:spcAft>
                  <a:spcPts val="0"/>
                </a:spcAft>
                <a:buClrTx/>
                <a:buSzTx/>
                <a:buFontTx/>
                <a:buNone/>
                <a:tabLst/>
                <a:defRPr kumimoji="0" sz="1200" b="0" i="0" u="none" strike="noStrike" cap="none" spc="0" normalizeH="0" baseline="0">
                  <a:ln w="3175">
                    <a:noFill/>
                  </a:ln>
                  <a:solidFill>
                    <a:srgbClr val="000000"/>
                  </a:solidFill>
                  <a:effectLst/>
                  <a:uLnTx/>
                  <a:uFillTx/>
                  <a:latin typeface="Segoe UI Variable Display Semib" pitchFamily="2" charset="0"/>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3175">
                    <a:noFill/>
                  </a:ln>
                  <a:solidFill>
                    <a:srgbClr val="000000"/>
                  </a:solidFill>
                  <a:effectLst/>
                  <a:uLnTx/>
                  <a:uFillTx/>
                  <a:latin typeface="Segoe UI Variable Display Semib" pitchFamily="2" charset="0"/>
                  <a:ea typeface="+mn-ea"/>
                  <a:cs typeface="Segoe UI" panose="020B0502040204020203" pitchFamily="34" charset="0"/>
                </a:rPr>
                <a:t>AI Services</a:t>
              </a:r>
            </a:p>
          </p:txBody>
        </p:sp>
      </p:grpSp>
      <p:grpSp>
        <p:nvGrpSpPr>
          <p:cNvPr id="3" name="Group 2">
            <a:extLst>
              <a:ext uri="{FF2B5EF4-FFF2-40B4-BE49-F238E27FC236}">
                <a16:creationId xmlns:a16="http://schemas.microsoft.com/office/drawing/2014/main" id="{D2F32187-4528-A05C-030F-133547241A2C}"/>
              </a:ext>
            </a:extLst>
          </p:cNvPr>
          <p:cNvGrpSpPr/>
          <p:nvPr/>
        </p:nvGrpSpPr>
        <p:grpSpPr>
          <a:xfrm>
            <a:off x="8376461" y="5223077"/>
            <a:ext cx="2304977" cy="195171"/>
            <a:chOff x="4827666" y="6662829"/>
            <a:chExt cx="2304977" cy="195171"/>
          </a:xfrm>
        </p:grpSpPr>
        <p:sp>
          <p:nvSpPr>
            <p:cNvPr id="4" name="Rounded Rectangle 12">
              <a:extLst>
                <a:ext uri="{FF2B5EF4-FFF2-40B4-BE49-F238E27FC236}">
                  <a16:creationId xmlns:a16="http://schemas.microsoft.com/office/drawing/2014/main" id="{FF8CC37D-91DA-7188-5232-63EB891C7811}"/>
                </a:ext>
              </a:extLst>
            </p:cNvPr>
            <p:cNvSpPr/>
            <p:nvPr/>
          </p:nvSpPr>
          <p:spPr>
            <a:xfrm>
              <a:off x="4872506" y="6662829"/>
              <a:ext cx="2212270" cy="186752"/>
            </a:xfrm>
            <a:prstGeom prst="roundRect">
              <a:avLst>
                <a:gd name="adj" fmla="val 50000"/>
              </a:avLst>
            </a:prstGeom>
            <a:solidFill>
              <a:srgbClr val="A02B93">
                <a:lumMod val="75000"/>
              </a:srgbClr>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ysClr val="window" lastClr="FFFFFF"/>
                  </a:solidFill>
                  <a:latin typeface="Aptos" panose="020B0004020202020204"/>
                </a:defRPr>
              </a:lvl1pPr>
              <a:lvl2pPr marL="457200" algn="l" defTabSz="914400" rtl="0" eaLnBrk="1" latinLnBrk="0" hangingPunct="1">
                <a:defRPr sz="1800" kern="1200">
                  <a:solidFill>
                    <a:sysClr val="window" lastClr="FFFFFF"/>
                  </a:solidFill>
                  <a:latin typeface="Aptos" panose="020B0004020202020204"/>
                </a:defRPr>
              </a:lvl2pPr>
              <a:lvl3pPr marL="914400" algn="l" defTabSz="914400" rtl="0" eaLnBrk="1" latinLnBrk="0" hangingPunct="1">
                <a:defRPr sz="1800" kern="1200">
                  <a:solidFill>
                    <a:sysClr val="window" lastClr="FFFFFF"/>
                  </a:solidFill>
                  <a:latin typeface="Aptos" panose="020B0004020202020204"/>
                </a:defRPr>
              </a:lvl3pPr>
              <a:lvl4pPr marL="1371600" algn="l" defTabSz="914400" rtl="0" eaLnBrk="1" latinLnBrk="0" hangingPunct="1">
                <a:defRPr sz="1800" kern="1200">
                  <a:solidFill>
                    <a:sysClr val="window" lastClr="FFFFFF"/>
                  </a:solidFill>
                  <a:latin typeface="Aptos" panose="020B0004020202020204"/>
                </a:defRPr>
              </a:lvl4pPr>
              <a:lvl5pPr marL="1828800" algn="l" defTabSz="914400" rtl="0" eaLnBrk="1" latinLnBrk="0" hangingPunct="1">
                <a:defRPr sz="1800" kern="1200">
                  <a:solidFill>
                    <a:sysClr val="window" lastClr="FFFFFF"/>
                  </a:solidFill>
                  <a:latin typeface="Aptos" panose="020B0004020202020204"/>
                </a:defRPr>
              </a:lvl5pPr>
              <a:lvl6pPr marL="2286000" algn="l" defTabSz="914400" rtl="0" eaLnBrk="1" latinLnBrk="0" hangingPunct="1">
                <a:defRPr sz="1800" kern="1200">
                  <a:solidFill>
                    <a:sysClr val="window" lastClr="FFFFFF"/>
                  </a:solidFill>
                  <a:latin typeface="Aptos" panose="020B0004020202020204"/>
                </a:defRPr>
              </a:lvl6pPr>
              <a:lvl7pPr marL="2743200" algn="l" defTabSz="914400" rtl="0" eaLnBrk="1" latinLnBrk="0" hangingPunct="1">
                <a:defRPr sz="1800" kern="1200">
                  <a:solidFill>
                    <a:sysClr val="window" lastClr="FFFFFF"/>
                  </a:solidFill>
                  <a:latin typeface="Aptos" panose="020B0004020202020204"/>
                </a:defRPr>
              </a:lvl7pPr>
              <a:lvl8pPr marL="3200400" algn="l" defTabSz="914400" rtl="0" eaLnBrk="1" latinLnBrk="0" hangingPunct="1">
                <a:defRPr sz="1800" kern="1200">
                  <a:solidFill>
                    <a:sysClr val="window" lastClr="FFFFFF"/>
                  </a:solidFill>
                  <a:latin typeface="Aptos" panose="020B0004020202020204"/>
                </a:defRPr>
              </a:lvl8pPr>
              <a:lvl9pPr marL="3657600" algn="l" defTabSz="914400" rtl="0" eaLnBrk="1" latinLnBrk="0" hangingPunct="1">
                <a:defRPr sz="1800" kern="1200">
                  <a:solidFill>
                    <a:sysClr val="window" lastClr="FFFFFF"/>
                  </a:solidFill>
                  <a:latin typeface="Aptos" panose="020B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Aptos" panose="020B0004020202020204"/>
                <a:ea typeface="+mn-ea"/>
                <a:cs typeface="+mn-cs"/>
              </a:endParaRPr>
            </a:p>
          </p:txBody>
        </p:sp>
        <p:sp>
          <p:nvSpPr>
            <p:cNvPr id="5" name="TextBox 4">
              <a:extLst>
                <a:ext uri="{FF2B5EF4-FFF2-40B4-BE49-F238E27FC236}">
                  <a16:creationId xmlns:a16="http://schemas.microsoft.com/office/drawing/2014/main" id="{2C81317B-288A-E4C7-C098-33145CE6D34C}"/>
                </a:ext>
              </a:extLst>
            </p:cNvPr>
            <p:cNvSpPr txBox="1"/>
            <p:nvPr/>
          </p:nvSpPr>
          <p:spPr>
            <a:xfrm>
              <a:off x="4827666" y="6663581"/>
              <a:ext cx="2304977" cy="194419"/>
            </a:xfrm>
            <a:prstGeom prst="rect">
              <a:avLst/>
            </a:prstGeom>
            <a:noFill/>
          </p:spPr>
          <p:txBody>
            <a:bodyPr wrap="square" rtlCol="0">
              <a:spAutoFit/>
            </a:bodyPr>
            <a:lstStyle>
              <a:defPPr>
                <a:defRPr lang="en-US"/>
              </a:defPPr>
              <a:lvl1pPr marL="0" algn="l" defTabSz="914400" rtl="0" eaLnBrk="1" latinLnBrk="0" hangingPunct="1">
                <a:defRPr sz="1800" kern="1200">
                  <a:solidFill>
                    <a:sysClr val="windowText" lastClr="000000"/>
                  </a:solidFill>
                  <a:latin typeface="Aptos" panose="020B0004020202020204"/>
                </a:defRPr>
              </a:lvl1pPr>
              <a:lvl2pPr marL="457200" algn="l" defTabSz="914400" rtl="0" eaLnBrk="1" latinLnBrk="0" hangingPunct="1">
                <a:defRPr sz="1800" kern="1200">
                  <a:solidFill>
                    <a:sysClr val="windowText" lastClr="000000"/>
                  </a:solidFill>
                  <a:latin typeface="Aptos" panose="020B0004020202020204"/>
                </a:defRPr>
              </a:lvl2pPr>
              <a:lvl3pPr marL="914400" algn="l" defTabSz="914400" rtl="0" eaLnBrk="1" latinLnBrk="0" hangingPunct="1">
                <a:defRPr sz="1800" kern="1200">
                  <a:solidFill>
                    <a:sysClr val="windowText" lastClr="000000"/>
                  </a:solidFill>
                  <a:latin typeface="Aptos" panose="020B0004020202020204"/>
                </a:defRPr>
              </a:lvl3pPr>
              <a:lvl4pPr marL="1371600" algn="l" defTabSz="914400" rtl="0" eaLnBrk="1" latinLnBrk="0" hangingPunct="1">
                <a:defRPr sz="1800" kern="1200">
                  <a:solidFill>
                    <a:sysClr val="windowText" lastClr="000000"/>
                  </a:solidFill>
                  <a:latin typeface="Aptos" panose="020B0004020202020204"/>
                </a:defRPr>
              </a:lvl4pPr>
              <a:lvl5pPr marL="1828800" algn="l" defTabSz="914400" rtl="0" eaLnBrk="1" latinLnBrk="0" hangingPunct="1">
                <a:defRPr sz="1800" kern="1200">
                  <a:solidFill>
                    <a:sysClr val="windowText" lastClr="000000"/>
                  </a:solidFill>
                  <a:latin typeface="Aptos" panose="020B0004020202020204"/>
                </a:defRPr>
              </a:lvl5pPr>
              <a:lvl6pPr marL="2286000" algn="l" defTabSz="914400" rtl="0" eaLnBrk="1" latinLnBrk="0" hangingPunct="1">
                <a:defRPr sz="1800" kern="1200">
                  <a:solidFill>
                    <a:sysClr val="windowText" lastClr="000000"/>
                  </a:solidFill>
                  <a:latin typeface="Aptos" panose="020B0004020202020204"/>
                </a:defRPr>
              </a:lvl6pPr>
              <a:lvl7pPr marL="2743200" algn="l" defTabSz="914400" rtl="0" eaLnBrk="1" latinLnBrk="0" hangingPunct="1">
                <a:defRPr sz="1800" kern="1200">
                  <a:solidFill>
                    <a:sysClr val="windowText" lastClr="000000"/>
                  </a:solidFill>
                  <a:latin typeface="Aptos" panose="020B0004020202020204"/>
                </a:defRPr>
              </a:lvl7pPr>
              <a:lvl8pPr marL="3200400" algn="l" defTabSz="914400" rtl="0" eaLnBrk="1" latinLnBrk="0" hangingPunct="1">
                <a:defRPr sz="1800" kern="1200">
                  <a:solidFill>
                    <a:sysClr val="windowText" lastClr="000000"/>
                  </a:solidFill>
                  <a:latin typeface="Aptos" panose="020B0004020202020204"/>
                </a:defRPr>
              </a:lvl8pPr>
              <a:lvl9pPr marL="3657600" algn="l" defTabSz="914400" rtl="0" eaLnBrk="1" latinLnBrk="0" hangingPunct="1">
                <a:defRPr sz="1800" kern="1200">
                  <a:solidFill>
                    <a:sysClr val="windowText" lastClr="000000"/>
                  </a:solidFill>
                  <a:latin typeface="Aptos" panose="020B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ysClr val="window" lastClr="FFFFFF"/>
                  </a:solidFill>
                  <a:effectLst/>
                  <a:uLnTx/>
                  <a:uFillTx/>
                  <a:latin typeface="Segoe UI" panose="020B0502040204020203" pitchFamily="34" charset="0"/>
                  <a:ea typeface="+mn-ea"/>
                  <a:cs typeface="Segoe UI" panose="020B0502040204020203" pitchFamily="34" charset="0"/>
                </a:rPr>
                <a:t>Image may not reflect actual user interface.</a:t>
              </a:r>
            </a:p>
          </p:txBody>
        </p:sp>
      </p:grpSp>
    </p:spTree>
    <p:extLst>
      <p:ext uri="{BB962C8B-B14F-4D97-AF65-F5344CB8AC3E}">
        <p14:creationId xmlns:p14="http://schemas.microsoft.com/office/powerpoint/2010/main" val="281739305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CA784-BD20-6DA6-1BEA-FA74798E434D}"/>
            </a:ext>
          </a:extLst>
        </p:cNvPr>
        <p:cNvGrpSpPr/>
        <p:nvPr/>
      </p:nvGrpSpPr>
      <p:grpSpPr>
        <a:xfrm>
          <a:off x="0" y="0"/>
          <a:ext cx="0" cy="0"/>
          <a:chOff x="0" y="0"/>
          <a:chExt cx="0" cy="0"/>
        </a:xfrm>
      </p:grpSpPr>
      <p:sp>
        <p:nvSpPr>
          <p:cNvPr id="11" name="Oval 10">
            <a:extLst>
              <a:ext uri="{FF2B5EF4-FFF2-40B4-BE49-F238E27FC236}">
                <a16:creationId xmlns:a16="http://schemas.microsoft.com/office/drawing/2014/main" id="{B6E14A2E-6A89-5385-B502-D1EE7EAB18F9}"/>
              </a:ext>
              <a:ext uri="{C183D7F6-B498-43B3-948B-1728B52AA6E4}">
                <adec:decorative xmlns:adec="http://schemas.microsoft.com/office/drawing/2017/decorative" val="1"/>
              </a:ext>
            </a:extLst>
          </p:cNvPr>
          <p:cNvSpPr/>
          <p:nvPr/>
        </p:nvSpPr>
        <p:spPr bwMode="auto">
          <a:xfrm rot="551106">
            <a:off x="-5081769" y="335953"/>
            <a:ext cx="22355538" cy="6186099"/>
          </a:xfrm>
          <a:prstGeom prst="ellipse">
            <a:avLst/>
          </a:prstGeom>
          <a:gradFill flip="none" rotWithShape="1">
            <a:gsLst>
              <a:gs pos="78000">
                <a:srgbClr val="0078D4"/>
              </a:gs>
              <a:gs pos="20000">
                <a:srgbClr val="C03BC4"/>
              </a:gs>
            </a:gsLst>
            <a:lin ang="10800000" scaled="1"/>
            <a:tileRect/>
          </a:gradFill>
          <a:ln>
            <a:noFill/>
            <a:headEnd type="none" w="med" len="med"/>
            <a:tailEnd type="none" w="med" len="med"/>
          </a:ln>
          <a:effectLst>
            <a:softEdge rad="3810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27432" rIns="0" bIns="0" numCol="1" spcCol="0" rtlCol="0" fromWordArt="0" anchor="t" anchorCtr="0" forceAA="0" compatLnSpc="1">
            <a:prstTxWarp prst="textNoShape">
              <a:avLst/>
            </a:prstTxWarp>
            <a:noAutofit/>
          </a:bodyPr>
          <a:lstStyle/>
          <a:p>
            <a:pPr marL="0" marR="0" lvl="0" indent="0" algn="ctr" defTabSz="93247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err="1">
              <a:ln>
                <a:noFill/>
              </a:ln>
              <a:gradFill>
                <a:gsLst>
                  <a:gs pos="76923">
                    <a:srgbClr val="FFFFFF"/>
                  </a:gs>
                  <a:gs pos="74000">
                    <a:srgbClr val="FFFFFF"/>
                  </a:gs>
                </a:gsLst>
                <a:path path="circle">
                  <a:fillToRect l="100000" t="100000"/>
                </a:path>
              </a:gradFill>
              <a:effectLst/>
              <a:uLnTx/>
              <a:uFillTx/>
              <a:latin typeface="Segoe UI Variable Small Semibol" pitchFamily="2" charset="0"/>
              <a:ea typeface="+mn-ea"/>
              <a:cs typeface="Segoe UI" pitchFamily="34" charset="0"/>
            </a:endParaRPr>
          </a:p>
        </p:txBody>
      </p:sp>
      <p:sp>
        <p:nvSpPr>
          <p:cNvPr id="3" name="Rectangle: Rounded Corners 2">
            <a:extLst>
              <a:ext uri="{FF2B5EF4-FFF2-40B4-BE49-F238E27FC236}">
                <a16:creationId xmlns:a16="http://schemas.microsoft.com/office/drawing/2014/main" id="{2C3986CB-DE0A-F409-5EF8-F797BD9C13DB}"/>
              </a:ext>
              <a:ext uri="{C183D7F6-B498-43B3-948B-1728B52AA6E4}">
                <adec:decorative xmlns:adec="http://schemas.microsoft.com/office/drawing/2017/decorative" val="1"/>
              </a:ext>
            </a:extLst>
          </p:cNvPr>
          <p:cNvSpPr/>
          <p:nvPr/>
        </p:nvSpPr>
        <p:spPr bwMode="auto">
          <a:xfrm>
            <a:off x="140272" y="137160"/>
            <a:ext cx="11914632" cy="6583680"/>
          </a:xfrm>
          <a:prstGeom prst="roundRect">
            <a:avLst>
              <a:gd name="adj" fmla="val 2697"/>
            </a:avLst>
          </a:prstGeom>
          <a:solidFill>
            <a:srgbClr val="091F2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19" name="TextBox 18">
            <a:extLst>
              <a:ext uri="{FF2B5EF4-FFF2-40B4-BE49-F238E27FC236}">
                <a16:creationId xmlns:a16="http://schemas.microsoft.com/office/drawing/2014/main" id="{CB3362DE-82B2-4032-D0CE-B65AC7C947CC}"/>
              </a:ext>
            </a:extLst>
          </p:cNvPr>
          <p:cNvSpPr txBox="1"/>
          <p:nvPr/>
        </p:nvSpPr>
        <p:spPr>
          <a:xfrm>
            <a:off x="3756377" y="5546355"/>
            <a:ext cx="1893248" cy="553998"/>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gradFill>
                  <a:gsLst>
                    <a:gs pos="3497">
                      <a:srgbClr val="FFFFFF"/>
                    </a:gs>
                    <a:gs pos="14685">
                      <a:srgbClr val="FFFFFF"/>
                    </a:gs>
                  </a:gsLst>
                  <a:lin ang="2700000" scaled="1"/>
                </a:gradFill>
                <a:effectLst/>
                <a:uLnTx/>
                <a:uFillTx/>
                <a:latin typeface="Segoe UI Variable Display Semib" pitchFamily="2" charset="0"/>
                <a:ea typeface="+mn-ea"/>
                <a:cs typeface="+mn-cs"/>
              </a:rPr>
              <a:t>Agentic workflows</a:t>
            </a:r>
          </a:p>
        </p:txBody>
      </p:sp>
      <p:sp>
        <p:nvSpPr>
          <p:cNvPr id="20" name="TextBox 19">
            <a:extLst>
              <a:ext uri="{FF2B5EF4-FFF2-40B4-BE49-F238E27FC236}">
                <a16:creationId xmlns:a16="http://schemas.microsoft.com/office/drawing/2014/main" id="{1FDD60E9-9F50-FC5E-9343-84FA4DC42D63}"/>
              </a:ext>
            </a:extLst>
          </p:cNvPr>
          <p:cNvSpPr txBox="1"/>
          <p:nvPr/>
        </p:nvSpPr>
        <p:spPr>
          <a:xfrm>
            <a:off x="587329" y="5666277"/>
            <a:ext cx="2377440" cy="276999"/>
          </a:xfrm>
          <a:prstGeom prst="rect">
            <a:avLst/>
          </a:prstGeom>
          <a:noFill/>
        </p:spPr>
        <p:txBody>
          <a:bodyPr wrap="square" lIns="0" tIns="0" rIns="0" bIns="0" rtlCol="0" anchor="ctr" anchorCtr="0">
            <a:spAutoFit/>
          </a:bodyPr>
          <a:lstStyle>
            <a:defPPr>
              <a:defRPr lang="en-US"/>
            </a:defPPr>
            <a:lvl1pPr algn="ctr" defTabSz="914400">
              <a:defRPr sz="1800">
                <a:gradFill>
                  <a:gsLst>
                    <a:gs pos="3497">
                      <a:srgbClr val="FFFFFF"/>
                    </a:gs>
                    <a:gs pos="14685">
                      <a:srgbClr val="FFFFFF"/>
                    </a:gs>
                  </a:gsLst>
                  <a:lin ang="2700000" scaled="1"/>
                </a:gradFill>
                <a:latin typeface="Segoe UI Variable Display Semib"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gradFill>
                  <a:gsLst>
                    <a:gs pos="3497">
                      <a:srgbClr val="FFFFFF"/>
                    </a:gs>
                    <a:gs pos="14685">
                      <a:srgbClr val="FFFFFF"/>
                    </a:gs>
                  </a:gsLst>
                  <a:lin ang="2700000" scaled="1"/>
                </a:gradFill>
                <a:effectLst/>
                <a:uLnTx/>
                <a:uFillTx/>
                <a:latin typeface="Segoe UI Variable Display Semib" pitchFamily="2" charset="0"/>
                <a:ea typeface="+mn-ea"/>
                <a:cs typeface="+mn-cs"/>
              </a:rPr>
              <a:t>Multimodal reasoning</a:t>
            </a:r>
          </a:p>
        </p:txBody>
      </p:sp>
      <p:sp>
        <p:nvSpPr>
          <p:cNvPr id="21" name="TextBox 20">
            <a:extLst>
              <a:ext uri="{FF2B5EF4-FFF2-40B4-BE49-F238E27FC236}">
                <a16:creationId xmlns:a16="http://schemas.microsoft.com/office/drawing/2014/main" id="{510B3D23-BE80-CA05-B88C-7D47BA379798}"/>
              </a:ext>
            </a:extLst>
          </p:cNvPr>
          <p:cNvSpPr txBox="1"/>
          <p:nvPr/>
        </p:nvSpPr>
        <p:spPr>
          <a:xfrm>
            <a:off x="6441233" y="5545139"/>
            <a:ext cx="2377440" cy="553998"/>
          </a:xfrm>
          <a:prstGeom prst="rect">
            <a:avLst/>
          </a:prstGeom>
          <a:noFill/>
        </p:spPr>
        <p:txBody>
          <a:bodyPr wrap="square" lIns="0" tIns="0" rIns="0" bIns="0" rtlCol="0" anchor="ctr" anchorCtr="0">
            <a:spAutoFit/>
          </a:bodyPr>
          <a:lstStyle>
            <a:defPPr>
              <a:defRPr lang="en-US"/>
            </a:defPPr>
            <a:lvl1pPr algn="ctr" defTabSz="914400">
              <a:defRPr sz="1800">
                <a:gradFill>
                  <a:gsLst>
                    <a:gs pos="3497">
                      <a:srgbClr val="FFFFFF"/>
                    </a:gs>
                    <a:gs pos="14685">
                      <a:srgbClr val="FFFFFF"/>
                    </a:gs>
                  </a:gsLst>
                  <a:lin ang="2700000" scaled="1"/>
                </a:gradFill>
                <a:latin typeface="Segoe UI Variable Display Semib"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gradFill>
                  <a:gsLst>
                    <a:gs pos="3497">
                      <a:srgbClr val="FFFFFF"/>
                    </a:gs>
                    <a:gs pos="14685">
                      <a:srgbClr val="FFFFFF"/>
                    </a:gs>
                  </a:gsLst>
                  <a:lin ang="2700000" scaled="1"/>
                </a:gradFill>
                <a:effectLst/>
                <a:uLnTx/>
                <a:uFillTx/>
                <a:latin typeface="Segoe UI Variable Display Semib"/>
                <a:ea typeface="+mn-ea"/>
                <a:cs typeface="+mn-cs"/>
              </a:rPr>
              <a:t>Available via Azure AI </a:t>
            </a:r>
            <a:r>
              <a:rPr kumimoji="0" lang="en-US" sz="1800" b="0" i="0" u="none" strike="noStrike" kern="1200" cap="none" spc="0" normalizeH="0" baseline="0" noProof="0">
                <a:ln>
                  <a:noFill/>
                </a:ln>
                <a:gradFill>
                  <a:gsLst>
                    <a:gs pos="3497">
                      <a:srgbClr val="FFFFFF"/>
                    </a:gs>
                    <a:gs pos="14685">
                      <a:srgbClr val="FFFFFF"/>
                    </a:gs>
                  </a:gsLst>
                  <a:lin ang="2700000" scaled="1"/>
                </a:gradFill>
                <a:effectLst/>
                <a:uLnTx/>
                <a:uFillTx/>
                <a:latin typeface="Segoe UI Variable Display Semib"/>
                <a:ea typeface="+mn-ea"/>
                <a:cs typeface="+mn-cs"/>
                <a:hlinkClick r:id="" action="ppaction://noaction"/>
              </a:rPr>
              <a:t>Model Router</a:t>
            </a:r>
            <a:endParaRPr kumimoji="0" lang="en-US" sz="1800" b="0" i="0" u="none" strike="noStrike" kern="1200" cap="none" spc="0" normalizeH="0" baseline="0" noProof="0">
              <a:ln>
                <a:noFill/>
              </a:ln>
              <a:gradFill>
                <a:gsLst>
                  <a:gs pos="3497">
                    <a:srgbClr val="FFFFFF"/>
                  </a:gs>
                  <a:gs pos="14685">
                    <a:srgbClr val="FFFFFF"/>
                  </a:gs>
                </a:gsLst>
                <a:lin ang="2700000" scaled="1"/>
              </a:gradFill>
              <a:effectLst/>
              <a:uLnTx/>
              <a:uFillTx/>
              <a:latin typeface="Segoe UI Variable Display Semib" pitchFamily="2" charset="0"/>
              <a:ea typeface="+mn-ea"/>
              <a:cs typeface="+mn-cs"/>
            </a:endParaRPr>
          </a:p>
        </p:txBody>
      </p:sp>
      <p:cxnSp>
        <p:nvCxnSpPr>
          <p:cNvPr id="31" name="!!Straight Connector 49">
            <a:extLst>
              <a:ext uri="{FF2B5EF4-FFF2-40B4-BE49-F238E27FC236}">
                <a16:creationId xmlns:a16="http://schemas.microsoft.com/office/drawing/2014/main" id="{BE47B388-6512-663C-A90C-5D3E5531CFE4}"/>
              </a:ext>
              <a:ext uri="{C183D7F6-B498-43B3-948B-1728B52AA6E4}">
                <adec:decorative xmlns:adec="http://schemas.microsoft.com/office/drawing/2017/decorative" val="1"/>
              </a:ext>
            </a:extLst>
          </p:cNvPr>
          <p:cNvCxnSpPr>
            <a:cxnSpLocks/>
          </p:cNvCxnSpPr>
          <p:nvPr/>
        </p:nvCxnSpPr>
        <p:spPr>
          <a:xfrm>
            <a:off x="3360573" y="5539924"/>
            <a:ext cx="0" cy="557784"/>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33" name="!!Straight Connector 49">
            <a:extLst>
              <a:ext uri="{FF2B5EF4-FFF2-40B4-BE49-F238E27FC236}">
                <a16:creationId xmlns:a16="http://schemas.microsoft.com/office/drawing/2014/main" id="{7759E012-A801-4814-0F5B-1D991566AEF2}"/>
              </a:ext>
              <a:ext uri="{C183D7F6-B498-43B3-948B-1728B52AA6E4}">
                <adec:decorative xmlns:adec="http://schemas.microsoft.com/office/drawing/2017/decorative" val="1"/>
              </a:ext>
            </a:extLst>
          </p:cNvPr>
          <p:cNvCxnSpPr>
            <a:cxnSpLocks/>
          </p:cNvCxnSpPr>
          <p:nvPr/>
        </p:nvCxnSpPr>
        <p:spPr>
          <a:xfrm>
            <a:off x="6045429" y="5482628"/>
            <a:ext cx="0" cy="557784"/>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38" name="!!Straight Connector 49">
            <a:extLst>
              <a:ext uri="{FF2B5EF4-FFF2-40B4-BE49-F238E27FC236}">
                <a16:creationId xmlns:a16="http://schemas.microsoft.com/office/drawing/2014/main" id="{9DA824DB-F271-2A55-BF7D-0B8B010D411D}"/>
              </a:ext>
              <a:ext uri="{C183D7F6-B498-43B3-948B-1728B52AA6E4}">
                <adec:decorative xmlns:adec="http://schemas.microsoft.com/office/drawing/2017/decorative" val="1"/>
              </a:ext>
            </a:extLst>
          </p:cNvPr>
          <p:cNvCxnSpPr>
            <a:cxnSpLocks/>
          </p:cNvCxnSpPr>
          <p:nvPr/>
        </p:nvCxnSpPr>
        <p:spPr>
          <a:xfrm>
            <a:off x="9214477" y="5523992"/>
            <a:ext cx="0" cy="557784"/>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DFD6F9FC-C55D-68C4-13F3-DE25252B9C69}"/>
              </a:ext>
            </a:extLst>
          </p:cNvPr>
          <p:cNvSpPr txBox="1"/>
          <p:nvPr/>
        </p:nvSpPr>
        <p:spPr>
          <a:xfrm>
            <a:off x="9495954" y="5482628"/>
            <a:ext cx="2377439" cy="553998"/>
          </a:xfrm>
          <a:prstGeom prst="rect">
            <a:avLst/>
          </a:prstGeom>
          <a:noFill/>
        </p:spPr>
        <p:txBody>
          <a:bodyPr wrap="square" lIns="0" tIns="0" rIns="0" bIns="0" rtlCol="0" anchor="ctr" anchorCtr="0">
            <a:spAutoFit/>
          </a:bodyPr>
          <a:lstStyle>
            <a:defPPr>
              <a:defRPr lang="en-US"/>
            </a:defPPr>
            <a:lvl1pPr algn="ctr" defTabSz="914400">
              <a:defRPr sz="1800">
                <a:gradFill>
                  <a:gsLst>
                    <a:gs pos="3497">
                      <a:srgbClr val="FFFFFF"/>
                    </a:gs>
                    <a:gs pos="14685">
                      <a:srgbClr val="FFFFFF"/>
                    </a:gs>
                  </a:gsLst>
                  <a:lin ang="2700000" scaled="1"/>
                </a:gradFill>
                <a:latin typeface="Segoe UI Variable Display Semib"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gradFill>
                  <a:gsLst>
                    <a:gs pos="3497">
                      <a:srgbClr val="FFFFFF"/>
                    </a:gs>
                    <a:gs pos="14685">
                      <a:srgbClr val="FFFFFF"/>
                    </a:gs>
                  </a:gsLst>
                  <a:lin ang="2700000" scaled="1"/>
                </a:gradFill>
                <a:effectLst/>
                <a:uLnTx/>
                <a:uFillTx/>
                <a:latin typeface="Segoe UI Variable Display Semib" pitchFamily="2" charset="0"/>
                <a:ea typeface="+mn-ea"/>
                <a:cs typeface="+mn-cs"/>
              </a:rPr>
              <a:t>Enhanced coding and logical reasoning</a:t>
            </a:r>
          </a:p>
        </p:txBody>
      </p:sp>
      <p:sp>
        <p:nvSpPr>
          <p:cNvPr id="2" name="Rectangle: Rounded Corners 1">
            <a:extLst>
              <a:ext uri="{FF2B5EF4-FFF2-40B4-BE49-F238E27FC236}">
                <a16:creationId xmlns:a16="http://schemas.microsoft.com/office/drawing/2014/main" id="{E7201888-2BD5-C138-17A3-B982FDB05D87}"/>
              </a:ext>
              <a:ext uri="{C183D7F6-B498-43B3-948B-1728B52AA6E4}">
                <adec:decorative xmlns:adec="http://schemas.microsoft.com/office/drawing/2017/decorative" val="1"/>
              </a:ext>
            </a:extLst>
          </p:cNvPr>
          <p:cNvSpPr/>
          <p:nvPr/>
        </p:nvSpPr>
        <p:spPr bwMode="auto">
          <a:xfrm>
            <a:off x="1392354" y="952332"/>
            <a:ext cx="9407292" cy="3586484"/>
          </a:xfrm>
          <a:prstGeom prst="roundRect">
            <a:avLst>
              <a:gd name="adj" fmla="val 4109"/>
            </a:avLst>
          </a:prstGeom>
          <a:noFill/>
          <a:ln w="19050" cap="rnd">
            <a:gradFill flip="none" rotWithShape="1">
              <a:gsLst>
                <a:gs pos="0">
                  <a:srgbClr val="FF5C39"/>
                </a:gs>
                <a:gs pos="32000">
                  <a:srgbClr val="C03BC4"/>
                </a:gs>
                <a:gs pos="68000">
                  <a:srgbClr val="0078D4"/>
                </a:gs>
                <a:gs pos="100000">
                  <a:srgbClr val="399A91"/>
                </a:gs>
              </a:gsLst>
              <a:lin ang="12600000" scaled="0"/>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674" rtl="0" eaLnBrk="1" fontAlgn="auto" latinLnBrk="0" hangingPunct="1">
              <a:lnSpc>
                <a:spcPct val="100000"/>
              </a:lnSpc>
              <a:spcBef>
                <a:spcPts val="174"/>
              </a:spcBef>
              <a:spcAft>
                <a:spcPts val="0"/>
              </a:spcAft>
              <a:buClrTx/>
              <a:buSzTx/>
              <a:buFontTx/>
              <a:buNone/>
              <a:tabLst/>
              <a:defRPr/>
            </a:pPr>
            <a:endParaRPr kumimoji="0" lang="en-US" sz="2400" b="0" i="0" u="none" strike="noStrike" kern="1200" cap="none" spc="0" normalizeH="0" baseline="0" noProof="0">
              <a:ln>
                <a:noFill/>
              </a:ln>
              <a:gradFill>
                <a:gsLst>
                  <a:gs pos="41958">
                    <a:srgbClr val="FFFFFF"/>
                  </a:gs>
                  <a:gs pos="63000">
                    <a:srgbClr val="FFFFFF"/>
                  </a:gs>
                </a:gsLst>
                <a:lin ang="0" scaled="0"/>
              </a:gradFill>
              <a:effectLst/>
              <a:uLnTx/>
              <a:uFillTx/>
              <a:latin typeface="Segoe UI Variable Display Semib" pitchFamily="2" charset="0"/>
              <a:ea typeface="+mn-ea"/>
              <a:cs typeface="+mn-cs"/>
            </a:endParaRPr>
          </a:p>
        </p:txBody>
      </p:sp>
      <p:sp>
        <p:nvSpPr>
          <p:cNvPr id="4" name="TextBox 3">
            <a:extLst>
              <a:ext uri="{FF2B5EF4-FFF2-40B4-BE49-F238E27FC236}">
                <a16:creationId xmlns:a16="http://schemas.microsoft.com/office/drawing/2014/main" id="{BFEC7F27-C2BC-005D-7039-EB46F2145888}"/>
              </a:ext>
            </a:extLst>
          </p:cNvPr>
          <p:cNvSpPr txBox="1"/>
          <p:nvPr/>
        </p:nvSpPr>
        <p:spPr>
          <a:xfrm>
            <a:off x="4404349" y="1283853"/>
            <a:ext cx="2937755" cy="646331"/>
          </a:xfrm>
          <a:prstGeom prst="rect">
            <a:avLst/>
          </a:prstGeom>
          <a:noFill/>
        </p:spPr>
        <p:txBody>
          <a:bodyPr wrap="square">
            <a:spAutoFit/>
          </a:bodyPr>
          <a:lstStyle/>
          <a:p>
            <a:pPr marL="0" marR="0" lvl="0" indent="0" algn="ctr" defTabSz="2901014"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gradFill>
                  <a:gsLst>
                    <a:gs pos="89510">
                      <a:srgbClr val="FFFFFF"/>
                    </a:gs>
                    <a:gs pos="68966">
                      <a:srgbClr val="FFFFFF"/>
                    </a:gs>
                  </a:gsLst>
                  <a:path path="circle">
                    <a:fillToRect l="100000" t="100000"/>
                  </a:path>
                </a:gradFill>
                <a:effectLst/>
                <a:uLnTx/>
                <a:uFillTx/>
                <a:latin typeface="Segoe UI Variable Display Semibold" pitchFamily="2" charset="0"/>
                <a:ea typeface="+mn-ea"/>
                <a:cs typeface="Segoe UI" pitchFamily="34" charset="0"/>
              </a:rPr>
              <a:t>GPT-5 APIs</a:t>
            </a:r>
          </a:p>
        </p:txBody>
      </p:sp>
      <p:sp>
        <p:nvSpPr>
          <p:cNvPr id="6" name="Rectangle: Rounded Corners 5">
            <a:extLst>
              <a:ext uri="{FF2B5EF4-FFF2-40B4-BE49-F238E27FC236}">
                <a16:creationId xmlns:a16="http://schemas.microsoft.com/office/drawing/2014/main" id="{B9492E29-88BF-676C-784D-4B27362EF9FB}"/>
              </a:ext>
              <a:ext uri="{C183D7F6-B498-43B3-948B-1728B52AA6E4}">
                <adec:decorative xmlns:adec="http://schemas.microsoft.com/office/drawing/2017/decorative" val="0"/>
              </a:ext>
            </a:extLst>
          </p:cNvPr>
          <p:cNvSpPr/>
          <p:nvPr/>
        </p:nvSpPr>
        <p:spPr bwMode="auto">
          <a:xfrm>
            <a:off x="4404349" y="757647"/>
            <a:ext cx="3066585" cy="403670"/>
          </a:xfrm>
          <a:prstGeom prst="roundRect">
            <a:avLst>
              <a:gd name="adj" fmla="val 36259"/>
            </a:avLst>
          </a:prstGeom>
          <a:gradFill flip="none" rotWithShape="1">
            <a:gsLst>
              <a:gs pos="80000">
                <a:srgbClr val="0078D4"/>
              </a:gs>
              <a:gs pos="0">
                <a:srgbClr val="C03BC4"/>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137160" tIns="18288" rIns="137160" bIns="54864" numCol="1" spcCol="0" rtlCol="0" fromWordArt="0" anchor="ctr" anchorCtr="0" forceAA="0" compatLnSpc="1">
            <a:prstTxWarp prst="textNoShape">
              <a:avLst/>
            </a:prstTxWarp>
            <a:spAutoFit/>
          </a:bodyPr>
          <a:lstStyle/>
          <a:p>
            <a:pPr marL="0" marR="0" lvl="0" indent="0" algn="ctr" defTabSz="914405"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w="3175">
                  <a:noFill/>
                </a:ln>
                <a:gradFill>
                  <a:gsLst>
                    <a:gs pos="53147">
                      <a:srgbClr val="FFFFFF"/>
                    </a:gs>
                    <a:gs pos="28000">
                      <a:srgbClr val="FFFFFF"/>
                    </a:gs>
                  </a:gsLst>
                  <a:path path="circle">
                    <a:fillToRect l="100000" b="100000"/>
                  </a:path>
                </a:gradFill>
                <a:effectLst/>
                <a:uLnTx/>
                <a:uFillTx/>
                <a:latin typeface="Segoe UI Variable Display Semib" pitchFamily="2" charset="0"/>
                <a:ea typeface="+mn-ea"/>
                <a:cs typeface="Segoe UI" pitchFamily="34" charset="0"/>
              </a:rPr>
              <a:t>Generally Available</a:t>
            </a:r>
          </a:p>
        </p:txBody>
      </p:sp>
      <p:sp>
        <p:nvSpPr>
          <p:cNvPr id="8" name="TextBox 7">
            <a:extLst>
              <a:ext uri="{FF2B5EF4-FFF2-40B4-BE49-F238E27FC236}">
                <a16:creationId xmlns:a16="http://schemas.microsoft.com/office/drawing/2014/main" id="{6230271E-D43B-3DFB-3D7F-DAA021DD89C2}"/>
              </a:ext>
            </a:extLst>
          </p:cNvPr>
          <p:cNvSpPr txBox="1"/>
          <p:nvPr/>
        </p:nvSpPr>
        <p:spPr>
          <a:xfrm>
            <a:off x="1639009" y="1982468"/>
            <a:ext cx="8468433" cy="215443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US" sz="2000" b="1" i="0" u="none" strike="noStrike" kern="1200" cap="none" spc="0" normalizeH="0" baseline="0" noProof="0">
                <a:ln>
                  <a:noFill/>
                </a:ln>
                <a:solidFill>
                  <a:srgbClr val="FFFFFF"/>
                </a:solidFill>
                <a:effectLst/>
                <a:uLnTx/>
                <a:uFillTx/>
                <a:latin typeface="Segoe UI"/>
                <a:ea typeface="+mn-ea"/>
                <a:cs typeface="+mn-cs"/>
              </a:rPr>
              <a:t>GPT‑5 </a:t>
            </a:r>
            <a:r>
              <a:rPr kumimoji="0" lang="en-US" sz="2000" b="0" i="0" u="none" strike="noStrike" kern="1200" cap="none" spc="0" normalizeH="0" baseline="0" noProof="0">
                <a:ln>
                  <a:noFill/>
                </a:ln>
                <a:solidFill>
                  <a:srgbClr val="FFFFFF"/>
                </a:solidFill>
                <a:effectLst/>
                <a:uLnTx/>
                <a:uFillTx/>
                <a:latin typeface="Segoe UI"/>
                <a:ea typeface="+mn-ea"/>
                <a:cs typeface="+mn-cs"/>
              </a:rPr>
              <a:t>— deeper, faster reasoning for analytics &amp; decisions</a:t>
            </a:r>
          </a:p>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US" sz="2000" b="0" i="0" u="none" strike="noStrike" kern="1200" cap="none" spc="0" normalizeH="0" baseline="0" noProof="0">
              <a:ln>
                <a:noFill/>
              </a:ln>
              <a:solidFill>
                <a:srgbClr val="FFFFFF"/>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US" sz="2000" b="1" i="0" u="none" strike="noStrike" kern="1200" cap="none" spc="0" normalizeH="0" baseline="0" noProof="0">
                <a:ln>
                  <a:noFill/>
                </a:ln>
                <a:solidFill>
                  <a:srgbClr val="FFFFFF"/>
                </a:solidFill>
                <a:effectLst/>
                <a:uLnTx/>
                <a:uFillTx/>
                <a:latin typeface="Segoe UI"/>
                <a:ea typeface="+mn-ea"/>
                <a:cs typeface="+mn-cs"/>
              </a:rPr>
              <a:t>GPT‑5‑chat-latest </a:t>
            </a:r>
            <a:r>
              <a:rPr kumimoji="0" lang="en-US" sz="2000" b="0" i="0" u="none" strike="noStrike" kern="1200" cap="none" spc="0" normalizeH="0" baseline="0" noProof="0">
                <a:ln>
                  <a:noFill/>
                </a:ln>
                <a:solidFill>
                  <a:srgbClr val="FFFFFF"/>
                </a:solidFill>
                <a:effectLst/>
                <a:uLnTx/>
                <a:uFillTx/>
                <a:latin typeface="Segoe UI"/>
                <a:ea typeface="+mn-ea"/>
                <a:cs typeface="+mn-cs"/>
              </a:rPr>
              <a:t>— natural, multimodal, multi‑turn, context‑aware</a:t>
            </a:r>
          </a:p>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US" sz="2000" b="0" i="0" u="none" strike="noStrike" kern="1200" cap="none" spc="0" normalizeH="0" baseline="0" noProof="0">
              <a:ln>
                <a:noFill/>
              </a:ln>
              <a:solidFill>
                <a:srgbClr val="FFFFFF"/>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US" sz="2000" b="1" i="0" u="none" strike="noStrike" kern="1200" cap="none" spc="0" normalizeH="0" baseline="0" noProof="0">
                <a:ln>
                  <a:noFill/>
                </a:ln>
                <a:solidFill>
                  <a:srgbClr val="FFFFFF"/>
                </a:solidFill>
                <a:effectLst/>
                <a:uLnTx/>
                <a:uFillTx/>
                <a:latin typeface="Segoe UI"/>
                <a:ea typeface="+mn-ea"/>
                <a:cs typeface="+mn-cs"/>
              </a:rPr>
              <a:t>GPT‑5‑mini </a:t>
            </a:r>
            <a:r>
              <a:rPr kumimoji="0" lang="en-US" sz="2000" b="0" i="0" u="none" strike="noStrike" kern="1200" cap="none" spc="0" normalizeH="0" baseline="0" noProof="0">
                <a:ln>
                  <a:noFill/>
                </a:ln>
                <a:solidFill>
                  <a:srgbClr val="FFFFFF"/>
                </a:solidFill>
                <a:effectLst/>
                <a:uLnTx/>
                <a:uFillTx/>
                <a:latin typeface="Segoe UI"/>
                <a:ea typeface="+mn-ea"/>
                <a:cs typeface="+mn-cs"/>
              </a:rPr>
              <a:t>— low‑latency &amp; cost for real‑time copilots/summarization</a:t>
            </a:r>
          </a:p>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US" sz="2000" b="0" i="0" u="none" strike="noStrike" kern="1200" cap="none" spc="0" normalizeH="0" baseline="0" noProof="0">
              <a:ln>
                <a:noFill/>
              </a:ln>
              <a:solidFill>
                <a:srgbClr val="FFFFFF"/>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US" sz="2000" b="1" i="0" u="none" strike="noStrike" kern="1200" cap="none" spc="0" normalizeH="0" baseline="0" noProof="0">
                <a:ln>
                  <a:noFill/>
                </a:ln>
                <a:solidFill>
                  <a:srgbClr val="FFFFFF"/>
                </a:solidFill>
                <a:effectLst/>
                <a:uLnTx/>
                <a:uFillTx/>
                <a:latin typeface="Segoe UI"/>
                <a:ea typeface="+mn-ea"/>
                <a:cs typeface="+mn-cs"/>
              </a:rPr>
              <a:t>GPT‑5‑nano </a:t>
            </a:r>
            <a:r>
              <a:rPr kumimoji="0" lang="en-US" sz="2000" b="0" i="0" u="none" strike="noStrike" kern="1200" cap="none" spc="0" normalizeH="0" baseline="0" noProof="0">
                <a:ln>
                  <a:noFill/>
                </a:ln>
                <a:solidFill>
                  <a:srgbClr val="FFFFFF"/>
                </a:solidFill>
                <a:effectLst/>
                <a:uLnTx/>
                <a:uFillTx/>
                <a:latin typeface="Segoe UI"/>
                <a:ea typeface="+mn-ea"/>
                <a:cs typeface="+mn-cs"/>
              </a:rPr>
              <a:t>— ultra‑low latency for edge, mobile, embedded, only via API</a:t>
            </a:r>
          </a:p>
        </p:txBody>
      </p:sp>
    </p:spTree>
    <p:extLst>
      <p:ext uri="{BB962C8B-B14F-4D97-AF65-F5344CB8AC3E}">
        <p14:creationId xmlns:p14="http://schemas.microsoft.com/office/powerpoint/2010/main" val="8020427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2000"/>
                                        <p:tgtEl>
                                          <p:spTgt spid="11"/>
                                        </p:tgtEl>
                                      </p:cBhvr>
                                    </p:animEffect>
                                  </p:childTnLst>
                                </p:cTn>
                              </p:par>
                              <p:par>
                                <p:cTn id="8" presetID="8" presetClass="emph" presetSubtype="0" repeatCount="indefinite" fill="hold" grpId="1" nodeType="withEffect">
                                  <p:stCondLst>
                                    <p:cond delay="1000"/>
                                  </p:stCondLst>
                                  <p:childTnLst>
                                    <p:animRot by="21600000">
                                      <p:cBhvr>
                                        <p:cTn id="9" dur="40000" fill="hold"/>
                                        <p:tgtEl>
                                          <p:spTgt spid="11"/>
                                        </p:tgtEl>
                                        <p:attrNameLst>
                                          <p:attrName>r</p:attrName>
                                        </p:attrNameLst>
                                      </p:cBhvr>
                                    </p:animRot>
                                  </p:childTnLst>
                                </p:cTn>
                              </p:par>
                              <p:par>
                                <p:cTn id="10" presetID="10" presetClass="entr" presetSubtype="0" fill="hold" grpId="0" nodeType="withEffect">
                                  <p:stCondLst>
                                    <p:cond delay="10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42" presetClass="path" presetSubtype="0" decel="100000" fill="hold" grpId="1" nodeType="withEffect">
                                  <p:stCondLst>
                                    <p:cond delay="100"/>
                                  </p:stCondLst>
                                  <p:childTnLst>
                                    <p:animMotion origin="layout" path="M -2.08333E-6 -7.40741E-7 L -2.08333E-6 0.01968 " pathEditMode="relative" rAng="0" ptsTypes="AA">
                                      <p:cBhvr>
                                        <p:cTn id="14" dur="500" spd="-100000" fill="hold"/>
                                        <p:tgtEl>
                                          <p:spTgt spid="19"/>
                                        </p:tgtEl>
                                        <p:attrNameLst>
                                          <p:attrName>ppt_x</p:attrName>
                                          <p:attrName>ppt_y</p:attrName>
                                        </p:attrNameLst>
                                      </p:cBhvr>
                                      <p:rCtr x="0" y="972"/>
                                    </p:animMotion>
                                  </p:childTnLst>
                                </p:cTn>
                              </p:par>
                              <p:par>
                                <p:cTn id="15" presetID="22" presetClass="entr" presetSubtype="1" fill="hold" nodeType="withEffect">
                                  <p:stCondLst>
                                    <p:cond delay="100"/>
                                  </p:stCondLst>
                                  <p:childTnLst>
                                    <p:set>
                                      <p:cBhvr>
                                        <p:cTn id="16" dur="1" fill="hold">
                                          <p:stCondLst>
                                            <p:cond delay="0"/>
                                          </p:stCondLst>
                                        </p:cTn>
                                        <p:tgtEl>
                                          <p:spTgt spid="31"/>
                                        </p:tgtEl>
                                        <p:attrNameLst>
                                          <p:attrName>style.visibility</p:attrName>
                                        </p:attrNameLst>
                                      </p:cBhvr>
                                      <p:to>
                                        <p:strVal val="visible"/>
                                      </p:to>
                                    </p:set>
                                    <p:animEffect transition="in" filter="wipe(up)">
                                      <p:cBhvr>
                                        <p:cTn id="17" dur="500"/>
                                        <p:tgtEl>
                                          <p:spTgt spid="31"/>
                                        </p:tgtEl>
                                      </p:cBhvr>
                                    </p:animEffect>
                                  </p:childTnLst>
                                </p:cTn>
                              </p:par>
                              <p:par>
                                <p:cTn id="18" presetID="42" presetClass="path" presetSubtype="0" decel="100000" fill="hold" nodeType="withEffect">
                                  <p:stCondLst>
                                    <p:cond delay="100"/>
                                  </p:stCondLst>
                                  <p:childTnLst>
                                    <p:animMotion origin="layout" path="M 4.16667E-6 3.7037E-6 L 4.16667E-6 0.01967 " pathEditMode="relative" rAng="0" ptsTypes="AA">
                                      <p:cBhvr>
                                        <p:cTn id="19" dur="500" spd="-100000" fill="hold"/>
                                        <p:tgtEl>
                                          <p:spTgt spid="31"/>
                                        </p:tgtEl>
                                        <p:attrNameLst>
                                          <p:attrName>ppt_x</p:attrName>
                                          <p:attrName>ppt_y</p:attrName>
                                        </p:attrNameLst>
                                      </p:cBhvr>
                                      <p:rCtr x="0" y="972"/>
                                    </p:animMotion>
                                  </p:childTnLst>
                                </p:cTn>
                              </p:par>
                              <p:par>
                                <p:cTn id="20" presetID="22" presetClass="entr" presetSubtype="1" fill="hold" nodeType="withEffect">
                                  <p:stCondLst>
                                    <p:cond delay="100"/>
                                  </p:stCondLst>
                                  <p:childTnLst>
                                    <p:set>
                                      <p:cBhvr>
                                        <p:cTn id="21" dur="1" fill="hold">
                                          <p:stCondLst>
                                            <p:cond delay="0"/>
                                          </p:stCondLst>
                                        </p:cTn>
                                        <p:tgtEl>
                                          <p:spTgt spid="33"/>
                                        </p:tgtEl>
                                        <p:attrNameLst>
                                          <p:attrName>style.visibility</p:attrName>
                                        </p:attrNameLst>
                                      </p:cBhvr>
                                      <p:to>
                                        <p:strVal val="visible"/>
                                      </p:to>
                                    </p:set>
                                    <p:animEffect transition="in" filter="wipe(up)">
                                      <p:cBhvr>
                                        <p:cTn id="22" dur="500"/>
                                        <p:tgtEl>
                                          <p:spTgt spid="33"/>
                                        </p:tgtEl>
                                      </p:cBhvr>
                                    </p:animEffect>
                                  </p:childTnLst>
                                </p:cTn>
                              </p:par>
                              <p:par>
                                <p:cTn id="23" presetID="42" presetClass="path" presetSubtype="0" decel="100000" fill="hold" nodeType="withEffect">
                                  <p:stCondLst>
                                    <p:cond delay="100"/>
                                  </p:stCondLst>
                                  <p:childTnLst>
                                    <p:animMotion origin="layout" path="M 1.875E-6 -2.96296E-6 L 1.875E-6 0.01968 " pathEditMode="relative" rAng="0" ptsTypes="AA">
                                      <p:cBhvr>
                                        <p:cTn id="24" dur="500" spd="-100000" fill="hold"/>
                                        <p:tgtEl>
                                          <p:spTgt spid="33"/>
                                        </p:tgtEl>
                                        <p:attrNameLst>
                                          <p:attrName>ppt_x</p:attrName>
                                          <p:attrName>ppt_y</p:attrName>
                                        </p:attrNameLst>
                                      </p:cBhvr>
                                      <p:rCtr x="0" y="972"/>
                                    </p:animMotion>
                                  </p:childTnLst>
                                </p:cTn>
                              </p:par>
                              <p:par>
                                <p:cTn id="25" presetID="10" presetClass="entr" presetSubtype="0" fill="hold" grpId="0" nodeType="withEffect">
                                  <p:stCondLst>
                                    <p:cond delay="10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42" presetClass="path" presetSubtype="0" decel="100000" fill="hold" grpId="1" nodeType="withEffect">
                                  <p:stCondLst>
                                    <p:cond delay="100"/>
                                  </p:stCondLst>
                                  <p:childTnLst>
                                    <p:animMotion origin="layout" path="M 2.08333E-6 -2.96296E-6 L 2.08333E-6 0.01968 " pathEditMode="relative" rAng="0" ptsTypes="AA">
                                      <p:cBhvr>
                                        <p:cTn id="29" dur="500" spd="-100000" fill="hold"/>
                                        <p:tgtEl>
                                          <p:spTgt spid="20"/>
                                        </p:tgtEl>
                                        <p:attrNameLst>
                                          <p:attrName>ppt_x</p:attrName>
                                          <p:attrName>ppt_y</p:attrName>
                                        </p:attrNameLst>
                                      </p:cBhvr>
                                      <p:rCtr x="0" y="972"/>
                                    </p:animMotion>
                                  </p:childTnLst>
                                </p:cTn>
                              </p:par>
                              <p:par>
                                <p:cTn id="30" presetID="10" presetClass="entr" presetSubtype="0" fill="hold" grpId="0" nodeType="withEffect">
                                  <p:stCondLst>
                                    <p:cond delay="10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42" presetClass="path" presetSubtype="0" decel="100000" fill="hold" grpId="1" nodeType="withEffect">
                                  <p:stCondLst>
                                    <p:cond delay="100"/>
                                  </p:stCondLst>
                                  <p:childTnLst>
                                    <p:animMotion origin="layout" path="M 3.95833E-6 -4.44444E-6 L 3.95833E-6 0.01968 " pathEditMode="relative" rAng="0" ptsTypes="AA">
                                      <p:cBhvr>
                                        <p:cTn id="34" dur="500" spd="-100000" fill="hold"/>
                                        <p:tgtEl>
                                          <p:spTgt spid="21"/>
                                        </p:tgtEl>
                                        <p:attrNameLst>
                                          <p:attrName>ppt_x</p:attrName>
                                          <p:attrName>ppt_y</p:attrName>
                                        </p:attrNameLst>
                                      </p:cBhvr>
                                      <p:rCtr x="0" y="972"/>
                                    </p:animMotion>
                                  </p:childTnLst>
                                </p:cTn>
                              </p:par>
                              <p:par>
                                <p:cTn id="35" presetID="22" presetClass="entr" presetSubtype="1" fill="hold" nodeType="withEffect">
                                  <p:stCondLst>
                                    <p:cond delay="100"/>
                                  </p:stCondLst>
                                  <p:childTnLst>
                                    <p:set>
                                      <p:cBhvr>
                                        <p:cTn id="36" dur="1" fill="hold">
                                          <p:stCondLst>
                                            <p:cond delay="0"/>
                                          </p:stCondLst>
                                        </p:cTn>
                                        <p:tgtEl>
                                          <p:spTgt spid="38"/>
                                        </p:tgtEl>
                                        <p:attrNameLst>
                                          <p:attrName>style.visibility</p:attrName>
                                        </p:attrNameLst>
                                      </p:cBhvr>
                                      <p:to>
                                        <p:strVal val="visible"/>
                                      </p:to>
                                    </p:set>
                                    <p:animEffect transition="in" filter="wipe(up)">
                                      <p:cBhvr>
                                        <p:cTn id="37" dur="500"/>
                                        <p:tgtEl>
                                          <p:spTgt spid="38"/>
                                        </p:tgtEl>
                                      </p:cBhvr>
                                    </p:animEffect>
                                  </p:childTnLst>
                                </p:cTn>
                              </p:par>
                              <p:par>
                                <p:cTn id="38" presetID="42" presetClass="path" presetSubtype="0" decel="100000" fill="hold" nodeType="withEffect">
                                  <p:stCondLst>
                                    <p:cond delay="100"/>
                                  </p:stCondLst>
                                  <p:childTnLst>
                                    <p:animMotion origin="layout" path="M -4.16667E-6 -1.48148E-6 L -4.16667E-6 0.01968 " pathEditMode="relative" rAng="0" ptsTypes="AA">
                                      <p:cBhvr>
                                        <p:cTn id="39" dur="500" spd="-100000" fill="hold"/>
                                        <p:tgtEl>
                                          <p:spTgt spid="38"/>
                                        </p:tgtEl>
                                        <p:attrNameLst>
                                          <p:attrName>ppt_x</p:attrName>
                                          <p:attrName>ppt_y</p:attrName>
                                        </p:attrNameLst>
                                      </p:cBhvr>
                                      <p:rCtr x="0" y="972"/>
                                    </p:animMotion>
                                  </p:childTnLst>
                                </p:cTn>
                              </p:par>
                              <p:par>
                                <p:cTn id="40" presetID="10" presetClass="entr" presetSubtype="0" fill="hold" grpId="0" nodeType="withEffect">
                                  <p:stCondLst>
                                    <p:cond delay="10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cTn>
                              </p:par>
                              <p:par>
                                <p:cTn id="43" presetID="42" presetClass="path" presetSubtype="0" decel="100000" fill="hold" grpId="1" nodeType="withEffect">
                                  <p:stCondLst>
                                    <p:cond delay="100"/>
                                  </p:stCondLst>
                                  <p:childTnLst>
                                    <p:animMotion origin="layout" path="M 2.91667E-6 -1.48148E-6 L 2.91667E-6 0.01968 " pathEditMode="relative" rAng="0" ptsTypes="AA">
                                      <p:cBhvr>
                                        <p:cTn id="44" dur="500" spd="-100000" fill="hold"/>
                                        <p:tgtEl>
                                          <p:spTgt spid="39"/>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9" grpId="0"/>
      <p:bldP spid="19" grpId="1"/>
      <p:bldP spid="20" grpId="0"/>
      <p:bldP spid="20" grpId="1"/>
      <p:bldP spid="21" grpId="0"/>
      <p:bldP spid="21" grpId="1"/>
      <p:bldP spid="39" grpId="0"/>
      <p:bldP spid="39"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88015-EC73-8D59-D51C-FB0259EF5E63}"/>
            </a:ext>
          </a:extLst>
        </p:cNvPr>
        <p:cNvGrpSpPr/>
        <p:nvPr/>
      </p:nvGrpSpPr>
      <p:grpSpPr>
        <a:xfrm>
          <a:off x="0" y="0"/>
          <a:ext cx="0" cy="0"/>
          <a:chOff x="0" y="0"/>
          <a:chExt cx="0" cy="0"/>
        </a:xfrm>
      </p:grpSpPr>
      <p:sp>
        <p:nvSpPr>
          <p:cNvPr id="68" name="Title 67">
            <a:extLst>
              <a:ext uri="{FF2B5EF4-FFF2-40B4-BE49-F238E27FC236}">
                <a16:creationId xmlns:a16="http://schemas.microsoft.com/office/drawing/2014/main" id="{7218FF22-0764-62AC-EBF4-AF2D45218DFE}"/>
              </a:ext>
            </a:extLst>
          </p:cNvPr>
          <p:cNvSpPr>
            <a:spLocks noGrp="1"/>
          </p:cNvSpPr>
          <p:nvPr>
            <p:ph type="title"/>
          </p:nvPr>
        </p:nvSpPr>
        <p:spPr/>
        <p:txBody>
          <a:bodyPr/>
          <a:lstStyle/>
          <a:p>
            <a:pPr algn="ctr"/>
            <a:r>
              <a:rPr lang="en-US">
                <a:cs typeface="Segoe UI"/>
              </a:rPr>
              <a:t>Deploy your AI application in production</a:t>
            </a:r>
            <a:endParaRPr lang="en-US"/>
          </a:p>
        </p:txBody>
      </p:sp>
      <p:grpSp>
        <p:nvGrpSpPr>
          <p:cNvPr id="2282" name="Group 2281" descr="Chart that shows all the various ways to leverage Azure AI Foundry and related product for your AI Application deployment.">
            <a:extLst>
              <a:ext uri="{FF2B5EF4-FFF2-40B4-BE49-F238E27FC236}">
                <a16:creationId xmlns:a16="http://schemas.microsoft.com/office/drawing/2014/main" id="{510BBCB2-060B-729D-F8A6-8A2F673521BF}"/>
              </a:ext>
            </a:extLst>
          </p:cNvPr>
          <p:cNvGrpSpPr/>
          <p:nvPr/>
        </p:nvGrpSpPr>
        <p:grpSpPr>
          <a:xfrm>
            <a:off x="594696" y="1544175"/>
            <a:ext cx="11017249" cy="4726757"/>
            <a:chOff x="594696" y="1544175"/>
            <a:chExt cx="11017249" cy="4726757"/>
          </a:xfrm>
        </p:grpSpPr>
        <p:sp>
          <p:nvSpPr>
            <p:cNvPr id="2104" name="Rectangle: Rounded Corners 2103">
              <a:extLst>
                <a:ext uri="{FF2B5EF4-FFF2-40B4-BE49-F238E27FC236}">
                  <a16:creationId xmlns:a16="http://schemas.microsoft.com/office/drawing/2014/main" id="{D100CD14-2FE9-6AC9-691B-89D8AC01F5CF}"/>
                </a:ext>
                <a:ext uri="{C183D7F6-B498-43B3-948B-1728B52AA6E4}">
                  <adec:decorative xmlns:adec="http://schemas.microsoft.com/office/drawing/2017/decorative" val="1"/>
                </a:ext>
              </a:extLst>
            </p:cNvPr>
            <p:cNvSpPr>
              <a:spLocks/>
            </p:cNvSpPr>
            <p:nvPr/>
          </p:nvSpPr>
          <p:spPr>
            <a:xfrm>
              <a:off x="594696" y="1544175"/>
              <a:ext cx="11017249" cy="4726757"/>
            </a:xfrm>
            <a:prstGeom prst="roundRect">
              <a:avLst>
                <a:gd name="adj" fmla="val 3130"/>
              </a:avLst>
            </a:prstGeom>
            <a:gradFill flip="none" rotWithShape="1">
              <a:gsLst>
                <a:gs pos="80000">
                  <a:srgbClr val="A9D5ED">
                    <a:alpha val="10000"/>
                  </a:srgbClr>
                </a:gs>
                <a:gs pos="0">
                  <a:srgbClr val="FFC6CC">
                    <a:alpha val="10000"/>
                  </a:srgbClr>
                </a:gs>
              </a:gsLst>
              <a:path path="circle">
                <a:fillToRect l="100000" t="100000"/>
              </a:path>
              <a:tileRect r="-100000" b="-100000"/>
            </a:gra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2320060" fontAlgn="base">
                <a:spcBef>
                  <a:spcPct val="0"/>
                </a:spcBef>
                <a:spcAft>
                  <a:spcPct val="0"/>
                </a:spcAft>
              </a:pPr>
              <a:endParaRPr lang="en-US" dirty="0">
                <a:solidFill>
                  <a:srgbClr val="000000"/>
                </a:solidFill>
                <a:latin typeface="Segoe UI Variable Display Semib" pitchFamily="2" charset="0"/>
                <a:cs typeface="Segoe UI" panose="020B0502040204020203" pitchFamily="34" charset="0"/>
              </a:endParaRPr>
            </a:p>
          </p:txBody>
        </p:sp>
        <p:sp>
          <p:nvSpPr>
            <p:cNvPr id="2105" name="Rectangle: Rounded Corners 124">
              <a:extLst>
                <a:ext uri="{FF2B5EF4-FFF2-40B4-BE49-F238E27FC236}">
                  <a16:creationId xmlns:a16="http://schemas.microsoft.com/office/drawing/2014/main" id="{B62B455F-84C7-559F-4D11-D4AE506F08FD}"/>
                </a:ext>
                <a:ext uri="{C183D7F6-B498-43B3-948B-1728B52AA6E4}">
                  <adec:decorative xmlns:adec="http://schemas.microsoft.com/office/drawing/2017/decorative" val="1"/>
                </a:ext>
              </a:extLst>
            </p:cNvPr>
            <p:cNvSpPr/>
            <p:nvPr/>
          </p:nvSpPr>
          <p:spPr bwMode="auto">
            <a:xfrm>
              <a:off x="1592718" y="2014872"/>
              <a:ext cx="7007765" cy="1059863"/>
            </a:xfrm>
            <a:prstGeom prst="roundRect">
              <a:avLst>
                <a:gd name="adj" fmla="val 2469"/>
              </a:avLst>
            </a:prstGeom>
            <a:ln w="25400" cap="rnd">
              <a:solidFill>
                <a:srgbClr val="0078D4"/>
              </a:solidFill>
              <a:prstDash val="dash"/>
              <a:headEnd type="none" w="lg" len="sm"/>
              <a:tailEnd type="arrow"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95072" tIns="156058" rIns="195072" bIns="156058" numCol="1" spcCol="0" rtlCol="0" fromWordArt="0" anchor="t" anchorCtr="0" forceAA="0" compatLnSpc="1">
              <a:prstTxWarp prst="textNoShape">
                <a:avLst/>
              </a:prstTxWarp>
              <a:noAutofit/>
            </a:bodyPr>
            <a:lstStyle/>
            <a:p>
              <a:pPr defTabSz="994668" fontAlgn="base">
                <a:spcBef>
                  <a:spcPct val="0"/>
                </a:spcBef>
                <a:spcAft>
                  <a:spcPct val="0"/>
                </a:spcAft>
              </a:pPr>
              <a:endParaRPr lang="en-US" sz="2560" dirty="0">
                <a:gradFill>
                  <a:gsLst>
                    <a:gs pos="0">
                      <a:srgbClr val="FFFFFF"/>
                    </a:gs>
                    <a:gs pos="100000">
                      <a:srgbClr val="FFFFFF"/>
                    </a:gs>
                  </a:gsLst>
                  <a:lin ang="5400000" scaled="0"/>
                </a:gradFill>
                <a:latin typeface="Segoe UI Variable Display Semib" pitchFamily="2" charset="0"/>
                <a:cs typeface="Segoe UI" pitchFamily="34" charset="0"/>
              </a:endParaRPr>
            </a:p>
          </p:txBody>
        </p:sp>
        <p:sp>
          <p:nvSpPr>
            <p:cNvPr id="2106" name="Rectangle: Rounded Corners 124">
              <a:extLst>
                <a:ext uri="{FF2B5EF4-FFF2-40B4-BE49-F238E27FC236}">
                  <a16:creationId xmlns:a16="http://schemas.microsoft.com/office/drawing/2014/main" id="{941CF7F7-66C2-BD65-2D92-048BBC9F5FF0}"/>
                </a:ext>
                <a:ext uri="{C183D7F6-B498-43B3-948B-1728B52AA6E4}">
                  <adec:decorative xmlns:adec="http://schemas.microsoft.com/office/drawing/2017/decorative" val="1"/>
                </a:ext>
              </a:extLst>
            </p:cNvPr>
            <p:cNvSpPr/>
            <p:nvPr/>
          </p:nvSpPr>
          <p:spPr bwMode="auto">
            <a:xfrm>
              <a:off x="1592719" y="4092983"/>
              <a:ext cx="8974242" cy="1573562"/>
            </a:xfrm>
            <a:prstGeom prst="roundRect">
              <a:avLst>
                <a:gd name="adj" fmla="val 2469"/>
              </a:avLst>
            </a:prstGeom>
            <a:ln w="25400" cap="rnd">
              <a:solidFill>
                <a:srgbClr val="0078D4"/>
              </a:solidFill>
              <a:prstDash val="sysDot"/>
              <a:headEnd type="none" w="lg" len="sm"/>
              <a:tailEnd type="arrow"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95072" tIns="156058" rIns="195072" bIns="156058" numCol="1" spcCol="0" rtlCol="0" fromWordArt="0" anchor="t" anchorCtr="0" forceAA="0" compatLnSpc="1">
              <a:prstTxWarp prst="textNoShape">
                <a:avLst/>
              </a:prstTxWarp>
              <a:noAutofit/>
            </a:bodyPr>
            <a:lstStyle/>
            <a:p>
              <a:pPr defTabSz="994668" fontAlgn="base">
                <a:spcBef>
                  <a:spcPct val="0"/>
                </a:spcBef>
                <a:spcAft>
                  <a:spcPct val="0"/>
                </a:spcAft>
              </a:pPr>
              <a:endParaRPr lang="en-US" sz="2560">
                <a:gradFill>
                  <a:gsLst>
                    <a:gs pos="0">
                      <a:srgbClr val="FFFFFF"/>
                    </a:gs>
                    <a:gs pos="100000">
                      <a:srgbClr val="FFFFFF"/>
                    </a:gs>
                  </a:gsLst>
                  <a:lin ang="5400000" scaled="0"/>
                </a:gradFill>
                <a:latin typeface="Segoe UI Variable Display Semib" pitchFamily="2" charset="0"/>
                <a:cs typeface="Segoe UI" pitchFamily="34" charset="0"/>
              </a:endParaRPr>
            </a:p>
          </p:txBody>
        </p:sp>
        <p:sp>
          <p:nvSpPr>
            <p:cNvPr id="2107" name="Rectangle: Rounded Corners 124">
              <a:extLst>
                <a:ext uri="{FF2B5EF4-FFF2-40B4-BE49-F238E27FC236}">
                  <a16:creationId xmlns:a16="http://schemas.microsoft.com/office/drawing/2014/main" id="{48E59E89-510B-C720-2270-9D4F706A6AA5}"/>
                </a:ext>
                <a:ext uri="{C183D7F6-B498-43B3-948B-1728B52AA6E4}">
                  <adec:decorative xmlns:adec="http://schemas.microsoft.com/office/drawing/2017/decorative" val="1"/>
                </a:ext>
              </a:extLst>
            </p:cNvPr>
            <p:cNvSpPr/>
            <p:nvPr/>
          </p:nvSpPr>
          <p:spPr bwMode="auto">
            <a:xfrm>
              <a:off x="1698226" y="4163321"/>
              <a:ext cx="7429259" cy="745589"/>
            </a:xfrm>
            <a:prstGeom prst="roundRect">
              <a:avLst>
                <a:gd name="adj" fmla="val 3935"/>
              </a:avLst>
            </a:prstGeom>
            <a:solidFill>
              <a:srgbClr val="FFFFFF">
                <a:alpha val="80000"/>
              </a:srgbClr>
            </a:solidFill>
            <a:ln w="15875" cap="rnd">
              <a:solidFill>
                <a:schemeClr val="bg1">
                  <a:lumMod val="50000"/>
                </a:schemeClr>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95072" tIns="156058" rIns="195072" bIns="156058" numCol="1" spcCol="0" rtlCol="0" fromWordArt="0" anchor="t" anchorCtr="0" forceAA="0" compatLnSpc="1">
              <a:prstTxWarp prst="textNoShape">
                <a:avLst/>
              </a:prstTxWarp>
              <a:noAutofit/>
            </a:bodyPr>
            <a:lstStyle/>
            <a:p>
              <a:pPr defTabSz="994668" fontAlgn="base">
                <a:spcBef>
                  <a:spcPct val="0"/>
                </a:spcBef>
                <a:spcAft>
                  <a:spcPct val="0"/>
                </a:spcAft>
              </a:pPr>
              <a:endParaRPr lang="en-US" sz="2560">
                <a:gradFill>
                  <a:gsLst>
                    <a:gs pos="0">
                      <a:srgbClr val="FFFFFF"/>
                    </a:gs>
                    <a:gs pos="100000">
                      <a:srgbClr val="FFFFFF"/>
                    </a:gs>
                  </a:gsLst>
                  <a:lin ang="5400000" scaled="0"/>
                </a:gradFill>
                <a:latin typeface="Segoe UI Variable Display Semib" pitchFamily="2" charset="0"/>
                <a:cs typeface="Segoe UI" pitchFamily="34" charset="0"/>
              </a:endParaRPr>
            </a:p>
          </p:txBody>
        </p:sp>
        <p:sp>
          <p:nvSpPr>
            <p:cNvPr id="2108" name="Rectangle: Rounded Corners 124">
              <a:extLst>
                <a:ext uri="{FF2B5EF4-FFF2-40B4-BE49-F238E27FC236}">
                  <a16:creationId xmlns:a16="http://schemas.microsoft.com/office/drawing/2014/main" id="{62853062-920D-FBF6-0155-5E55D5CC18C9}"/>
                </a:ext>
                <a:ext uri="{C183D7F6-B498-43B3-948B-1728B52AA6E4}">
                  <adec:decorative xmlns:adec="http://schemas.microsoft.com/office/drawing/2017/decorative" val="1"/>
                </a:ext>
              </a:extLst>
            </p:cNvPr>
            <p:cNvSpPr/>
            <p:nvPr/>
          </p:nvSpPr>
          <p:spPr bwMode="auto">
            <a:xfrm>
              <a:off x="1698226" y="5019098"/>
              <a:ext cx="2486926" cy="545808"/>
            </a:xfrm>
            <a:prstGeom prst="roundRect">
              <a:avLst>
                <a:gd name="adj" fmla="val 5504"/>
              </a:avLst>
            </a:prstGeom>
            <a:solidFill>
              <a:srgbClr val="FFFFFF">
                <a:alpha val="80000"/>
              </a:srgbClr>
            </a:solidFill>
            <a:ln w="15875" cap="rnd">
              <a:solidFill>
                <a:schemeClr val="bg1">
                  <a:lumMod val="50000"/>
                </a:schemeClr>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95072" tIns="156058" rIns="195072" bIns="156058" numCol="1" spcCol="0" rtlCol="0" fromWordArt="0" anchor="t" anchorCtr="0" forceAA="0" compatLnSpc="1">
              <a:prstTxWarp prst="textNoShape">
                <a:avLst/>
              </a:prstTxWarp>
              <a:noAutofit/>
            </a:bodyPr>
            <a:lstStyle/>
            <a:p>
              <a:pPr defTabSz="994668" fontAlgn="base">
                <a:spcBef>
                  <a:spcPct val="0"/>
                </a:spcBef>
                <a:spcAft>
                  <a:spcPct val="0"/>
                </a:spcAft>
              </a:pPr>
              <a:endParaRPr lang="en-US" sz="2560">
                <a:gradFill>
                  <a:gsLst>
                    <a:gs pos="0">
                      <a:srgbClr val="FFFFFF"/>
                    </a:gs>
                    <a:gs pos="100000">
                      <a:srgbClr val="FFFFFF"/>
                    </a:gs>
                  </a:gsLst>
                  <a:lin ang="5400000" scaled="0"/>
                </a:gradFill>
                <a:latin typeface="Segoe UI Variable Display Semib" pitchFamily="2" charset="0"/>
                <a:cs typeface="Segoe UI" pitchFamily="34" charset="0"/>
              </a:endParaRPr>
            </a:p>
          </p:txBody>
        </p:sp>
        <p:sp>
          <p:nvSpPr>
            <p:cNvPr id="2109" name="Rectangle: Rounded Corners 124">
              <a:extLst>
                <a:ext uri="{FF2B5EF4-FFF2-40B4-BE49-F238E27FC236}">
                  <a16:creationId xmlns:a16="http://schemas.microsoft.com/office/drawing/2014/main" id="{9879FD48-E231-6AB1-BD3B-F0E840CE0FC7}"/>
                </a:ext>
                <a:ext uri="{C183D7F6-B498-43B3-948B-1728B52AA6E4}">
                  <adec:decorative xmlns:adec="http://schemas.microsoft.com/office/drawing/2017/decorative" val="1"/>
                </a:ext>
              </a:extLst>
            </p:cNvPr>
            <p:cNvSpPr/>
            <p:nvPr/>
          </p:nvSpPr>
          <p:spPr bwMode="auto">
            <a:xfrm>
              <a:off x="9316026" y="4174542"/>
              <a:ext cx="1126910" cy="590930"/>
            </a:xfrm>
            <a:prstGeom prst="roundRect">
              <a:avLst>
                <a:gd name="adj" fmla="val 2469"/>
              </a:avLst>
            </a:prstGeom>
            <a:solidFill>
              <a:srgbClr val="FFFFFF">
                <a:alpha val="80000"/>
              </a:srgbClr>
            </a:solidFill>
            <a:ln w="15875" cap="rnd">
              <a:solidFill>
                <a:schemeClr val="bg1">
                  <a:lumMod val="50000"/>
                </a:schemeClr>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95072" tIns="156058" rIns="195072" bIns="156058" numCol="1" spcCol="0" rtlCol="0" fromWordArt="0" anchor="t" anchorCtr="0" forceAA="0" compatLnSpc="1">
              <a:prstTxWarp prst="textNoShape">
                <a:avLst/>
              </a:prstTxWarp>
              <a:noAutofit/>
            </a:bodyPr>
            <a:lstStyle/>
            <a:p>
              <a:pPr defTabSz="994668" fontAlgn="base">
                <a:spcBef>
                  <a:spcPct val="0"/>
                </a:spcBef>
                <a:spcAft>
                  <a:spcPct val="0"/>
                </a:spcAft>
              </a:pPr>
              <a:endParaRPr lang="en-US" sz="2560">
                <a:gradFill>
                  <a:gsLst>
                    <a:gs pos="0">
                      <a:srgbClr val="FFFFFF"/>
                    </a:gs>
                    <a:gs pos="100000">
                      <a:srgbClr val="FFFFFF"/>
                    </a:gs>
                  </a:gsLst>
                  <a:lin ang="5400000" scaled="0"/>
                </a:gradFill>
                <a:latin typeface="Segoe UI Variable Display Semib" pitchFamily="2" charset="0"/>
                <a:cs typeface="Segoe UI" pitchFamily="34" charset="0"/>
              </a:endParaRPr>
            </a:p>
          </p:txBody>
        </p:sp>
        <p:sp>
          <p:nvSpPr>
            <p:cNvPr id="2110" name="Rectangle: Rounded Corners 124">
              <a:extLst>
                <a:ext uri="{FF2B5EF4-FFF2-40B4-BE49-F238E27FC236}">
                  <a16:creationId xmlns:a16="http://schemas.microsoft.com/office/drawing/2014/main" id="{E1DBDA81-89F1-4B57-B5C4-23327FA22481}"/>
                </a:ext>
                <a:ext uri="{C183D7F6-B498-43B3-948B-1728B52AA6E4}">
                  <adec:decorative xmlns:adec="http://schemas.microsoft.com/office/drawing/2017/decorative" val="1"/>
                </a:ext>
              </a:extLst>
            </p:cNvPr>
            <p:cNvSpPr/>
            <p:nvPr/>
          </p:nvSpPr>
          <p:spPr bwMode="auto">
            <a:xfrm>
              <a:off x="9316024" y="4914261"/>
              <a:ext cx="1126911" cy="674270"/>
            </a:xfrm>
            <a:prstGeom prst="roundRect">
              <a:avLst>
                <a:gd name="adj" fmla="val 2469"/>
              </a:avLst>
            </a:prstGeom>
            <a:solidFill>
              <a:srgbClr val="FFFFFF">
                <a:alpha val="80000"/>
              </a:srgbClr>
            </a:solidFill>
            <a:ln w="15875" cap="rnd">
              <a:solidFill>
                <a:schemeClr val="bg1">
                  <a:lumMod val="50000"/>
                </a:schemeClr>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95072" tIns="156058" rIns="195072" bIns="156058" numCol="1" spcCol="0" rtlCol="0" fromWordArt="0" anchor="t" anchorCtr="0" forceAA="0" compatLnSpc="1">
              <a:prstTxWarp prst="textNoShape">
                <a:avLst/>
              </a:prstTxWarp>
              <a:noAutofit/>
            </a:bodyPr>
            <a:lstStyle/>
            <a:p>
              <a:pPr defTabSz="994668" fontAlgn="base">
                <a:spcBef>
                  <a:spcPct val="0"/>
                </a:spcBef>
                <a:spcAft>
                  <a:spcPct val="0"/>
                </a:spcAft>
              </a:pPr>
              <a:endParaRPr lang="en-US" sz="2560">
                <a:gradFill>
                  <a:gsLst>
                    <a:gs pos="0">
                      <a:srgbClr val="FFFFFF"/>
                    </a:gs>
                    <a:gs pos="100000">
                      <a:srgbClr val="FFFFFF"/>
                    </a:gs>
                  </a:gsLst>
                  <a:lin ang="5400000" scaled="0"/>
                </a:gradFill>
                <a:latin typeface="Segoe UI Variable Display Semib" pitchFamily="2" charset="0"/>
                <a:cs typeface="Segoe UI" pitchFamily="34" charset="0"/>
              </a:endParaRPr>
            </a:p>
          </p:txBody>
        </p:sp>
        <p:sp>
          <p:nvSpPr>
            <p:cNvPr id="2111" name="Rectangle: Rounded Corners 124">
              <a:extLst>
                <a:ext uri="{FF2B5EF4-FFF2-40B4-BE49-F238E27FC236}">
                  <a16:creationId xmlns:a16="http://schemas.microsoft.com/office/drawing/2014/main" id="{6858AD87-6DF5-7060-135C-3ACA7B8AF6C4}"/>
                </a:ext>
                <a:ext uri="{C183D7F6-B498-43B3-948B-1728B52AA6E4}">
                  <adec:decorative xmlns:adec="http://schemas.microsoft.com/office/drawing/2017/decorative" val="1"/>
                </a:ext>
              </a:extLst>
            </p:cNvPr>
            <p:cNvSpPr/>
            <p:nvPr/>
          </p:nvSpPr>
          <p:spPr bwMode="auto">
            <a:xfrm>
              <a:off x="8773999" y="2031822"/>
              <a:ext cx="1762486" cy="1564693"/>
            </a:xfrm>
            <a:prstGeom prst="roundRect">
              <a:avLst>
                <a:gd name="adj" fmla="val 2469"/>
              </a:avLst>
            </a:prstGeom>
            <a:noFill/>
            <a:ln w="19050" cap="rnd">
              <a:solidFill>
                <a:srgbClr val="616363"/>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algn="ctr"/>
              <a:endParaRPr lang="en-US" sz="1000" dirty="0">
                <a:solidFill>
                  <a:srgbClr val="000000"/>
                </a:solidFill>
                <a:latin typeface="Segoe UI Variable Display Semib" pitchFamily="2" charset="0"/>
                <a:cs typeface="Segoe UI Semibold" panose="020B0702040204020203" pitchFamily="34" charset="0"/>
              </a:endParaRPr>
            </a:p>
          </p:txBody>
        </p:sp>
        <p:sp>
          <p:nvSpPr>
            <p:cNvPr id="2112" name="Rectangle: Rounded Corners 124">
              <a:extLst>
                <a:ext uri="{FF2B5EF4-FFF2-40B4-BE49-F238E27FC236}">
                  <a16:creationId xmlns:a16="http://schemas.microsoft.com/office/drawing/2014/main" id="{91753922-C9A4-59BB-359C-DDFDF18CAC7D}"/>
                </a:ext>
                <a:ext uri="{C183D7F6-B498-43B3-948B-1728B52AA6E4}">
                  <adec:decorative xmlns:adec="http://schemas.microsoft.com/office/drawing/2017/decorative" val="1"/>
                </a:ext>
              </a:extLst>
            </p:cNvPr>
            <p:cNvSpPr/>
            <p:nvPr/>
          </p:nvSpPr>
          <p:spPr bwMode="auto">
            <a:xfrm>
              <a:off x="8831067" y="2182714"/>
              <a:ext cx="484958" cy="928468"/>
            </a:xfrm>
            <a:prstGeom prst="roundRect">
              <a:avLst>
                <a:gd name="adj" fmla="val 10667"/>
              </a:avLst>
            </a:prstGeom>
            <a:solidFill>
              <a:srgbClr val="FFFFFF">
                <a:alpha val="80000"/>
              </a:srgbClr>
            </a:solidFill>
            <a:ln w="15875" cap="rnd">
              <a:solidFill>
                <a:srgbClr val="7F5A1A"/>
              </a:solidFill>
              <a:prstDash val="lg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95072" tIns="156058" rIns="195072" bIns="156058" numCol="1" spcCol="0" rtlCol="0" fromWordArt="0" anchor="t" anchorCtr="0" forceAA="0" compatLnSpc="1">
              <a:prstTxWarp prst="textNoShape">
                <a:avLst/>
              </a:prstTxWarp>
              <a:noAutofit/>
            </a:bodyPr>
            <a:lstStyle/>
            <a:p>
              <a:pPr defTabSz="994668" fontAlgn="base">
                <a:spcBef>
                  <a:spcPct val="0"/>
                </a:spcBef>
                <a:spcAft>
                  <a:spcPct val="0"/>
                </a:spcAft>
              </a:pPr>
              <a:endParaRPr lang="en-US" sz="2560">
                <a:gradFill>
                  <a:gsLst>
                    <a:gs pos="0">
                      <a:srgbClr val="FFFFFF"/>
                    </a:gs>
                    <a:gs pos="100000">
                      <a:srgbClr val="FFFFFF"/>
                    </a:gs>
                  </a:gsLst>
                  <a:lin ang="5400000" scaled="0"/>
                </a:gradFill>
                <a:latin typeface="Segoe UI Variable Display Semib" pitchFamily="2" charset="0"/>
                <a:cs typeface="Segoe UI" pitchFamily="34" charset="0"/>
              </a:endParaRPr>
            </a:p>
          </p:txBody>
        </p:sp>
        <p:sp>
          <p:nvSpPr>
            <p:cNvPr id="2113" name="Rectangle: Rounded Corners 124">
              <a:extLst>
                <a:ext uri="{FF2B5EF4-FFF2-40B4-BE49-F238E27FC236}">
                  <a16:creationId xmlns:a16="http://schemas.microsoft.com/office/drawing/2014/main" id="{776849D4-5B8E-09BF-7A64-9A14B2082E9A}"/>
                </a:ext>
                <a:ext uri="{C183D7F6-B498-43B3-948B-1728B52AA6E4}">
                  <adec:decorative xmlns:adec="http://schemas.microsoft.com/office/drawing/2017/decorative" val="1"/>
                </a:ext>
              </a:extLst>
            </p:cNvPr>
            <p:cNvSpPr/>
            <p:nvPr/>
          </p:nvSpPr>
          <p:spPr bwMode="auto">
            <a:xfrm>
              <a:off x="9428745" y="2182713"/>
              <a:ext cx="484958" cy="928468"/>
            </a:xfrm>
            <a:prstGeom prst="roundRect">
              <a:avLst>
                <a:gd name="adj" fmla="val 6568"/>
              </a:avLst>
            </a:prstGeom>
            <a:solidFill>
              <a:srgbClr val="FFFFFF">
                <a:alpha val="80000"/>
              </a:srgbClr>
            </a:solidFill>
            <a:ln w="15875" cap="rnd">
              <a:solidFill>
                <a:srgbClr val="7F5A1A"/>
              </a:solidFill>
              <a:prstDash val="lg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95072" tIns="156058" rIns="195072" bIns="156058" numCol="1" spcCol="0" rtlCol="0" fromWordArt="0" anchor="t" anchorCtr="0" forceAA="0" compatLnSpc="1">
              <a:prstTxWarp prst="textNoShape">
                <a:avLst/>
              </a:prstTxWarp>
              <a:noAutofit/>
            </a:bodyPr>
            <a:lstStyle/>
            <a:p>
              <a:pPr defTabSz="994668" fontAlgn="base">
                <a:spcBef>
                  <a:spcPct val="0"/>
                </a:spcBef>
                <a:spcAft>
                  <a:spcPct val="0"/>
                </a:spcAft>
              </a:pPr>
              <a:endParaRPr lang="en-US" sz="2560">
                <a:gradFill>
                  <a:gsLst>
                    <a:gs pos="0">
                      <a:srgbClr val="FFFFFF"/>
                    </a:gs>
                    <a:gs pos="100000">
                      <a:srgbClr val="FFFFFF"/>
                    </a:gs>
                  </a:gsLst>
                  <a:lin ang="5400000" scaled="0"/>
                </a:gradFill>
                <a:latin typeface="Segoe UI Variable Display Semib" pitchFamily="2" charset="0"/>
                <a:cs typeface="Segoe UI" pitchFamily="34" charset="0"/>
              </a:endParaRPr>
            </a:p>
          </p:txBody>
        </p:sp>
        <p:sp>
          <p:nvSpPr>
            <p:cNvPr id="2114" name="TextBox 2113">
              <a:extLst>
                <a:ext uri="{FF2B5EF4-FFF2-40B4-BE49-F238E27FC236}">
                  <a16:creationId xmlns:a16="http://schemas.microsoft.com/office/drawing/2014/main" id="{3269BA8C-7255-BDB5-E71B-CEA75A6D67E0}"/>
                </a:ext>
              </a:extLst>
            </p:cNvPr>
            <p:cNvSpPr txBox="1"/>
            <p:nvPr/>
          </p:nvSpPr>
          <p:spPr>
            <a:xfrm>
              <a:off x="1592719" y="1828075"/>
              <a:ext cx="3426519"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Segoe UI Variable Display Semib" pitchFamily="2" charset="0"/>
                  <a:cs typeface="Segoe UI Semibold" panose="020B0702040204020203" pitchFamily="34" charset="0"/>
                </a:rPr>
                <a:t>Azure AI Foundry-hub workspace Managed Virtual Network</a:t>
              </a:r>
            </a:p>
          </p:txBody>
        </p:sp>
        <p:sp>
          <p:nvSpPr>
            <p:cNvPr id="2115" name="TextBox 2114">
              <a:extLst>
                <a:ext uri="{FF2B5EF4-FFF2-40B4-BE49-F238E27FC236}">
                  <a16:creationId xmlns:a16="http://schemas.microsoft.com/office/drawing/2014/main" id="{72CE4C8F-A674-396A-B8F1-1BF0A5632157}"/>
                </a:ext>
              </a:extLst>
            </p:cNvPr>
            <p:cNvSpPr txBox="1"/>
            <p:nvPr/>
          </p:nvSpPr>
          <p:spPr>
            <a:xfrm>
              <a:off x="2750830" y="2077858"/>
              <a:ext cx="892991" cy="618763"/>
            </a:xfrm>
            <a:prstGeom prst="roundRect">
              <a:avLst>
                <a:gd name="adj" fmla="val 8555"/>
              </a:avLst>
            </a:prstGeom>
            <a:solidFill>
              <a:schemeClr val="bg1">
                <a:alpha val="80000"/>
              </a:schemeClr>
            </a:solidFill>
            <a:ln w="12700">
              <a:solidFill>
                <a:srgbClr val="7F7F7F"/>
              </a:solidFill>
            </a:ln>
          </p:spPr>
          <p:style>
            <a:lnRef idx="2">
              <a:schemeClr val="accent4">
                <a:shade val="15000"/>
              </a:schemeClr>
            </a:lnRef>
            <a:fillRef idx="1">
              <a:schemeClr val="accent4"/>
            </a:fillRef>
            <a:effectRef idx="0">
              <a:schemeClr val="accent4"/>
            </a:effectRef>
            <a:fontRef idx="minor">
              <a:schemeClr val="lt1"/>
            </a:fontRef>
          </p:style>
          <p:txBody>
            <a:bodyPr lIns="0" tIns="27432" rIns="0" bIns="27432" rtlCol="0" anchor="b"/>
            <a:lstStyle>
              <a:defPPr>
                <a:defRPr lang="en-US"/>
              </a:defPPr>
              <a:lvl1pPr algn="ctr">
                <a:defRPr sz="900">
                  <a:solidFill>
                    <a:srgbClr val="000000"/>
                  </a:solidFill>
                  <a:latin typeface="Segoe UI Variable Display Semib" pitchFamily="2" charset="0"/>
                  <a:cs typeface="Segoe UI Light"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Managed online endpoint</a:t>
              </a:r>
            </a:p>
          </p:txBody>
        </p:sp>
        <p:sp>
          <p:nvSpPr>
            <p:cNvPr id="2116" name="TextBox 2115">
              <a:extLst>
                <a:ext uri="{FF2B5EF4-FFF2-40B4-BE49-F238E27FC236}">
                  <a16:creationId xmlns:a16="http://schemas.microsoft.com/office/drawing/2014/main" id="{0407F3EE-85C4-9C51-D708-AD23DF43FD65}"/>
                </a:ext>
              </a:extLst>
            </p:cNvPr>
            <p:cNvSpPr txBox="1"/>
            <p:nvPr/>
          </p:nvSpPr>
          <p:spPr>
            <a:xfrm>
              <a:off x="3841118" y="2077858"/>
              <a:ext cx="902537" cy="618763"/>
            </a:xfrm>
            <a:prstGeom prst="roundRect">
              <a:avLst>
                <a:gd name="adj" fmla="val 8547"/>
              </a:avLst>
            </a:prstGeom>
            <a:solidFill>
              <a:schemeClr val="bg1">
                <a:alpha val="80000"/>
              </a:schemeClr>
            </a:solidFill>
            <a:ln w="12700">
              <a:solidFill>
                <a:srgbClr val="7F7F7F"/>
              </a:solidFill>
            </a:ln>
          </p:spPr>
          <p:style>
            <a:lnRef idx="2">
              <a:schemeClr val="accent4">
                <a:shade val="15000"/>
              </a:schemeClr>
            </a:lnRef>
            <a:fillRef idx="1">
              <a:schemeClr val="accent4"/>
            </a:fillRef>
            <a:effectRef idx="0">
              <a:schemeClr val="accent4"/>
            </a:effectRef>
            <a:fontRef idx="minor">
              <a:schemeClr val="lt1"/>
            </a:fontRef>
          </p:style>
          <p:txBody>
            <a:bodyPr lIns="0" tIns="27432" rIns="0" bIns="27432" rtlCol="0" anchor="b"/>
            <a:lstStyle>
              <a:defPPr>
                <a:defRPr lang="en-US"/>
              </a:defPPr>
              <a:lvl1pPr algn="ctr">
                <a:defRPr sz="900">
                  <a:solidFill>
                    <a:srgbClr val="000000"/>
                  </a:solidFill>
                  <a:latin typeface="Segoe UI Variable Display Semib" pitchFamily="2" charset="0"/>
                  <a:cs typeface="Segoe UI Light"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Managed compute</a:t>
              </a:r>
            </a:p>
          </p:txBody>
        </p:sp>
        <p:sp>
          <p:nvSpPr>
            <p:cNvPr id="2117" name="TextBox 2116">
              <a:extLst>
                <a:ext uri="{FF2B5EF4-FFF2-40B4-BE49-F238E27FC236}">
                  <a16:creationId xmlns:a16="http://schemas.microsoft.com/office/drawing/2014/main" id="{8B3E4A69-8251-9AD9-F952-6D4C62E4D5F7}"/>
                </a:ext>
              </a:extLst>
            </p:cNvPr>
            <p:cNvSpPr txBox="1"/>
            <p:nvPr/>
          </p:nvSpPr>
          <p:spPr>
            <a:xfrm>
              <a:off x="4856375" y="2077857"/>
              <a:ext cx="548013" cy="618763"/>
            </a:xfrm>
            <a:prstGeom prst="roundRect">
              <a:avLst>
                <a:gd name="adj" fmla="val 7499"/>
              </a:avLst>
            </a:prstGeom>
            <a:solidFill>
              <a:schemeClr val="bg1">
                <a:alpha val="80000"/>
              </a:schemeClr>
            </a:solidFill>
            <a:ln w="12700">
              <a:solidFill>
                <a:srgbClr val="7F7F7F"/>
              </a:solidFill>
            </a:ln>
          </p:spPr>
          <p:style>
            <a:lnRef idx="2">
              <a:schemeClr val="accent4">
                <a:shade val="15000"/>
              </a:schemeClr>
            </a:lnRef>
            <a:fillRef idx="1">
              <a:schemeClr val="accent4"/>
            </a:fillRef>
            <a:effectRef idx="0">
              <a:schemeClr val="accent4"/>
            </a:effectRef>
            <a:fontRef idx="minor">
              <a:schemeClr val="lt1"/>
            </a:fontRef>
          </p:style>
          <p:txBody>
            <a:bodyPr lIns="0" tIns="27432" rIns="0" bIns="27432" rtlCol="0" anchor="b"/>
            <a:lstStyle>
              <a:defPPr>
                <a:defRPr lang="en-US"/>
              </a:defPPr>
              <a:lvl1pPr algn="ctr">
                <a:defRPr sz="900">
                  <a:solidFill>
                    <a:srgbClr val="000000"/>
                  </a:solidFill>
                  <a:latin typeface="Segoe UI Variable Display Semib" pitchFamily="2" charset="0"/>
                  <a:cs typeface="Segoe UI Light"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Managed Identities</a:t>
              </a:r>
            </a:p>
          </p:txBody>
        </p:sp>
        <p:sp>
          <p:nvSpPr>
            <p:cNvPr id="2118" name="TextBox 2117">
              <a:extLst>
                <a:ext uri="{FF2B5EF4-FFF2-40B4-BE49-F238E27FC236}">
                  <a16:creationId xmlns:a16="http://schemas.microsoft.com/office/drawing/2014/main" id="{FA674104-EB9B-B2E6-E8FE-1B1F8C10E599}"/>
                </a:ext>
              </a:extLst>
            </p:cNvPr>
            <p:cNvSpPr txBox="1"/>
            <p:nvPr/>
          </p:nvSpPr>
          <p:spPr>
            <a:xfrm>
              <a:off x="1649165" y="2613441"/>
              <a:ext cx="938959"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Segoe UI Variable Display Semib" pitchFamily="2" charset="0"/>
                  <a:cs typeface="Segoe UI Semibold" panose="020B0702040204020203" pitchFamily="34" charset="0"/>
                </a:rPr>
                <a:t>Private Endpoints</a:t>
              </a:r>
            </a:p>
          </p:txBody>
        </p:sp>
        <p:sp>
          <p:nvSpPr>
            <p:cNvPr id="2119" name="TextBox 2118">
              <a:extLst>
                <a:ext uri="{FF2B5EF4-FFF2-40B4-BE49-F238E27FC236}">
                  <a16:creationId xmlns:a16="http://schemas.microsoft.com/office/drawing/2014/main" id="{6824934C-964E-8E5D-15EE-10D6E796CD3C}"/>
                </a:ext>
              </a:extLst>
            </p:cNvPr>
            <p:cNvSpPr txBox="1"/>
            <p:nvPr/>
          </p:nvSpPr>
          <p:spPr>
            <a:xfrm>
              <a:off x="821595" y="2034029"/>
              <a:ext cx="697234" cy="833222"/>
            </a:xfrm>
            <a:prstGeom prst="roundRect">
              <a:avLst>
                <a:gd name="adj" fmla="val 5487"/>
              </a:avLst>
            </a:prstGeom>
            <a:solidFill>
              <a:schemeClr val="bg1">
                <a:alpha val="80000"/>
              </a:schemeClr>
            </a:solidFill>
            <a:ln w="12700">
              <a:solidFill>
                <a:srgbClr val="7F7F7F"/>
              </a:solidFill>
            </a:ln>
          </p:spPr>
          <p:style>
            <a:lnRef idx="2">
              <a:schemeClr val="accent4">
                <a:shade val="15000"/>
              </a:schemeClr>
            </a:lnRef>
            <a:fillRef idx="1">
              <a:schemeClr val="accent4"/>
            </a:fillRef>
            <a:effectRef idx="0">
              <a:schemeClr val="accent4"/>
            </a:effectRef>
            <a:fontRef idx="minor">
              <a:schemeClr val="lt1"/>
            </a:fontRef>
          </p:style>
          <p:txBody>
            <a:bodyPr lIns="0" tIns="27432" rIns="0" bIns="27432" rtlCol="0" anchor="b"/>
            <a:lstStyle>
              <a:defPPr>
                <a:defRPr lang="en-US"/>
              </a:defPPr>
              <a:lvl1pPr algn="ctr">
                <a:defRPr sz="1000">
                  <a:solidFill>
                    <a:srgbClr val="000000"/>
                  </a:solidFill>
                  <a:latin typeface="Segoe UI Variable Display Semib" pitchFamily="2" charset="0"/>
                  <a:cs typeface="Segoe UI Light"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900" dirty="0"/>
                <a:t>Client Applications</a:t>
              </a:r>
            </a:p>
          </p:txBody>
        </p:sp>
        <p:sp>
          <p:nvSpPr>
            <p:cNvPr id="2120" name="TextBox 2119">
              <a:extLst>
                <a:ext uri="{FF2B5EF4-FFF2-40B4-BE49-F238E27FC236}">
                  <a16:creationId xmlns:a16="http://schemas.microsoft.com/office/drawing/2014/main" id="{DD518C86-0154-30AD-1F49-AFE8252C907E}"/>
                </a:ext>
              </a:extLst>
            </p:cNvPr>
            <p:cNvSpPr txBox="1"/>
            <p:nvPr/>
          </p:nvSpPr>
          <p:spPr>
            <a:xfrm>
              <a:off x="982626" y="3086316"/>
              <a:ext cx="538287" cy="621014"/>
            </a:xfrm>
            <a:prstGeom prst="roundRect">
              <a:avLst>
                <a:gd name="adj" fmla="val 8472"/>
              </a:avLst>
            </a:prstGeom>
            <a:solidFill>
              <a:schemeClr val="bg1">
                <a:alpha val="80000"/>
              </a:schemeClr>
            </a:solidFill>
            <a:ln w="12700">
              <a:solidFill>
                <a:srgbClr val="7F7F7F"/>
              </a:solidFill>
            </a:ln>
          </p:spPr>
          <p:style>
            <a:lnRef idx="2">
              <a:schemeClr val="accent4">
                <a:shade val="15000"/>
              </a:schemeClr>
            </a:lnRef>
            <a:fillRef idx="1">
              <a:schemeClr val="accent4"/>
            </a:fillRef>
            <a:effectRef idx="0">
              <a:schemeClr val="accent4"/>
            </a:effectRef>
            <a:fontRef idx="minor">
              <a:schemeClr val="lt1"/>
            </a:fontRef>
          </p:style>
          <p:txBody>
            <a:bodyPr lIns="0" tIns="27432" rIns="0" bIns="27432" rtlCol="0" anchor="b"/>
            <a:lstStyle>
              <a:defPPr>
                <a:defRPr lang="en-US"/>
              </a:defPPr>
              <a:lvl1pPr algn="ctr">
                <a:defRPr sz="900">
                  <a:solidFill>
                    <a:srgbClr val="000000"/>
                  </a:solidFill>
                  <a:latin typeface="Segoe UI Variable Display Semib" pitchFamily="2" charset="0"/>
                  <a:cs typeface="Segoe UI Light"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Azure Monitor</a:t>
              </a:r>
            </a:p>
          </p:txBody>
        </p:sp>
        <p:sp>
          <p:nvSpPr>
            <p:cNvPr id="2121" name="TextBox 2120">
              <a:extLst>
                <a:ext uri="{FF2B5EF4-FFF2-40B4-BE49-F238E27FC236}">
                  <a16:creationId xmlns:a16="http://schemas.microsoft.com/office/drawing/2014/main" id="{E8129C93-78D4-5C78-5172-9C0544EAD843}"/>
                </a:ext>
              </a:extLst>
            </p:cNvPr>
            <p:cNvSpPr txBox="1"/>
            <p:nvPr/>
          </p:nvSpPr>
          <p:spPr>
            <a:xfrm>
              <a:off x="1198674" y="3950145"/>
              <a:ext cx="436332"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Segoe UI Variable Display Semib" pitchFamily="2" charset="0"/>
                  <a:cs typeface="Segoe UI Semibold" panose="020B0702040204020203" pitchFamily="34" charset="0"/>
                </a:rPr>
                <a:t>linked</a:t>
              </a:r>
            </a:p>
          </p:txBody>
        </p:sp>
        <p:sp>
          <p:nvSpPr>
            <p:cNvPr id="2122" name="TextBox 2121">
              <a:extLst>
                <a:ext uri="{FF2B5EF4-FFF2-40B4-BE49-F238E27FC236}">
                  <a16:creationId xmlns:a16="http://schemas.microsoft.com/office/drawing/2014/main" id="{31E55CEC-4A5D-C562-9501-A8539573EBFC}"/>
                </a:ext>
              </a:extLst>
            </p:cNvPr>
            <p:cNvSpPr txBox="1"/>
            <p:nvPr/>
          </p:nvSpPr>
          <p:spPr>
            <a:xfrm>
              <a:off x="1590611" y="3215232"/>
              <a:ext cx="513648" cy="621014"/>
            </a:xfrm>
            <a:prstGeom prst="roundRect">
              <a:avLst>
                <a:gd name="adj" fmla="val 6886"/>
              </a:avLst>
            </a:prstGeom>
            <a:solidFill>
              <a:schemeClr val="bg1">
                <a:alpha val="80000"/>
              </a:schemeClr>
            </a:solidFill>
            <a:ln w="12700">
              <a:solidFill>
                <a:srgbClr val="7F7F7F"/>
              </a:solidFill>
            </a:ln>
          </p:spPr>
          <p:style>
            <a:lnRef idx="2">
              <a:schemeClr val="accent4">
                <a:shade val="15000"/>
              </a:schemeClr>
            </a:lnRef>
            <a:fillRef idx="1">
              <a:schemeClr val="accent4"/>
            </a:fillRef>
            <a:effectRef idx="0">
              <a:schemeClr val="accent4"/>
            </a:effectRef>
            <a:fontRef idx="minor">
              <a:schemeClr val="lt1"/>
            </a:fontRef>
          </p:style>
          <p:txBody>
            <a:bodyPr lIns="0" tIns="27432" rIns="0" bIns="27432" rtlCol="0" anchor="b"/>
            <a:lstStyle>
              <a:defPPr>
                <a:defRPr lang="en-US"/>
              </a:defPPr>
              <a:lvl1pPr algn="ctr">
                <a:defRPr sz="900">
                  <a:solidFill>
                    <a:srgbClr val="000000"/>
                  </a:solidFill>
                  <a:latin typeface="Segoe UI Variable Display Semib" pitchFamily="2" charset="0"/>
                  <a:cs typeface="Segoe UI Light"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Storage Account</a:t>
              </a:r>
            </a:p>
          </p:txBody>
        </p:sp>
        <p:sp>
          <p:nvSpPr>
            <p:cNvPr id="2123" name="TextBox 2122">
              <a:extLst>
                <a:ext uri="{FF2B5EF4-FFF2-40B4-BE49-F238E27FC236}">
                  <a16:creationId xmlns:a16="http://schemas.microsoft.com/office/drawing/2014/main" id="{DB5797B0-ED07-27F8-4A54-CB99E44E082B}"/>
                </a:ext>
              </a:extLst>
            </p:cNvPr>
            <p:cNvSpPr txBox="1"/>
            <p:nvPr/>
          </p:nvSpPr>
          <p:spPr>
            <a:xfrm>
              <a:off x="2609719" y="3215232"/>
              <a:ext cx="574681" cy="621014"/>
            </a:xfrm>
            <a:prstGeom prst="roundRect">
              <a:avLst>
                <a:gd name="adj" fmla="val 5853"/>
              </a:avLst>
            </a:prstGeom>
            <a:solidFill>
              <a:schemeClr val="bg1">
                <a:alpha val="80000"/>
              </a:schemeClr>
            </a:solidFill>
            <a:ln w="12700">
              <a:solidFill>
                <a:srgbClr val="7F7F7F"/>
              </a:solidFill>
            </a:ln>
          </p:spPr>
          <p:style>
            <a:lnRef idx="2">
              <a:schemeClr val="accent4">
                <a:shade val="15000"/>
              </a:schemeClr>
            </a:lnRef>
            <a:fillRef idx="1">
              <a:schemeClr val="accent4"/>
            </a:fillRef>
            <a:effectRef idx="0">
              <a:schemeClr val="accent4"/>
            </a:effectRef>
            <a:fontRef idx="minor">
              <a:schemeClr val="lt1"/>
            </a:fontRef>
          </p:style>
          <p:txBody>
            <a:bodyPr lIns="0" tIns="27432" rIns="0" bIns="27432" rtlCol="0" anchor="b"/>
            <a:lstStyle>
              <a:defPPr>
                <a:defRPr lang="en-US"/>
              </a:defPPr>
              <a:lvl1pPr algn="ctr">
                <a:defRPr sz="900">
                  <a:solidFill>
                    <a:srgbClr val="000000"/>
                  </a:solidFill>
                  <a:latin typeface="Segoe UI Variable Display Semib" pitchFamily="2" charset="0"/>
                  <a:cs typeface="Segoe UI Light"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Container Registry</a:t>
              </a:r>
            </a:p>
          </p:txBody>
        </p:sp>
        <p:sp>
          <p:nvSpPr>
            <p:cNvPr id="2124" name="TextBox 2123">
              <a:extLst>
                <a:ext uri="{FF2B5EF4-FFF2-40B4-BE49-F238E27FC236}">
                  <a16:creationId xmlns:a16="http://schemas.microsoft.com/office/drawing/2014/main" id="{8B606649-1655-19BB-0580-A8148CDB81C5}"/>
                </a:ext>
              </a:extLst>
            </p:cNvPr>
            <p:cNvSpPr txBox="1"/>
            <p:nvPr/>
          </p:nvSpPr>
          <p:spPr>
            <a:xfrm>
              <a:off x="2141576" y="3215232"/>
              <a:ext cx="430826" cy="621014"/>
            </a:xfrm>
            <a:prstGeom prst="roundRect">
              <a:avLst>
                <a:gd name="adj" fmla="val 7738"/>
              </a:avLst>
            </a:prstGeom>
            <a:solidFill>
              <a:schemeClr val="bg1">
                <a:alpha val="80000"/>
              </a:schemeClr>
            </a:solidFill>
            <a:ln w="12700">
              <a:solidFill>
                <a:srgbClr val="7F7F7F"/>
              </a:solidFill>
            </a:ln>
          </p:spPr>
          <p:style>
            <a:lnRef idx="2">
              <a:schemeClr val="accent4">
                <a:shade val="15000"/>
              </a:schemeClr>
            </a:lnRef>
            <a:fillRef idx="1">
              <a:schemeClr val="accent4"/>
            </a:fillRef>
            <a:effectRef idx="0">
              <a:schemeClr val="accent4"/>
            </a:effectRef>
            <a:fontRef idx="minor">
              <a:schemeClr val="lt1"/>
            </a:fontRef>
          </p:style>
          <p:txBody>
            <a:bodyPr lIns="0" tIns="27432" rIns="0" bIns="27432" rtlCol="0" anchor="b"/>
            <a:lstStyle>
              <a:defPPr>
                <a:defRPr lang="en-US"/>
              </a:defPPr>
              <a:lvl1pPr algn="ctr">
                <a:defRPr sz="900">
                  <a:solidFill>
                    <a:srgbClr val="000000"/>
                  </a:solidFill>
                  <a:latin typeface="Segoe UI Variable Display Semib" pitchFamily="2" charset="0"/>
                  <a:cs typeface="Segoe UI Light"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Key Vault</a:t>
              </a:r>
            </a:p>
          </p:txBody>
        </p:sp>
        <p:sp>
          <p:nvSpPr>
            <p:cNvPr id="2125" name="TextBox 2124">
              <a:extLst>
                <a:ext uri="{FF2B5EF4-FFF2-40B4-BE49-F238E27FC236}">
                  <a16:creationId xmlns:a16="http://schemas.microsoft.com/office/drawing/2014/main" id="{1D211891-1176-5BA9-3D21-6524AD1929E5}"/>
                </a:ext>
              </a:extLst>
            </p:cNvPr>
            <p:cNvSpPr txBox="1"/>
            <p:nvPr/>
          </p:nvSpPr>
          <p:spPr>
            <a:xfrm>
              <a:off x="3797321" y="3215232"/>
              <a:ext cx="618312" cy="621014"/>
            </a:xfrm>
            <a:prstGeom prst="roundRect">
              <a:avLst>
                <a:gd name="adj" fmla="val 6616"/>
              </a:avLst>
            </a:prstGeom>
            <a:solidFill>
              <a:schemeClr val="bg1">
                <a:alpha val="80000"/>
              </a:schemeClr>
            </a:solidFill>
            <a:ln w="12700">
              <a:solidFill>
                <a:srgbClr val="7F7F7F"/>
              </a:solidFill>
            </a:ln>
          </p:spPr>
          <p:style>
            <a:lnRef idx="2">
              <a:schemeClr val="accent4">
                <a:shade val="15000"/>
              </a:schemeClr>
            </a:lnRef>
            <a:fillRef idx="1">
              <a:schemeClr val="accent4"/>
            </a:fillRef>
            <a:effectRef idx="0">
              <a:schemeClr val="accent4"/>
            </a:effectRef>
            <a:fontRef idx="minor">
              <a:schemeClr val="lt1"/>
            </a:fontRef>
          </p:style>
          <p:txBody>
            <a:bodyPr lIns="0" tIns="27432" rIns="0" bIns="27432" rtlCol="0" anchor="b"/>
            <a:lstStyle>
              <a:defPPr>
                <a:defRPr lang="en-US"/>
              </a:defPPr>
              <a:lvl1pPr algn="ctr">
                <a:defRPr sz="900">
                  <a:solidFill>
                    <a:srgbClr val="000000"/>
                  </a:solidFill>
                  <a:latin typeface="Segoe UI Variable Display Semib" pitchFamily="2" charset="0"/>
                  <a:cs typeface="Segoe UI Light"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Application Insights</a:t>
              </a:r>
            </a:p>
          </p:txBody>
        </p:sp>
        <p:sp>
          <p:nvSpPr>
            <p:cNvPr id="2126" name="TextBox 2125">
              <a:extLst>
                <a:ext uri="{FF2B5EF4-FFF2-40B4-BE49-F238E27FC236}">
                  <a16:creationId xmlns:a16="http://schemas.microsoft.com/office/drawing/2014/main" id="{B08C2CE1-9465-58B2-7F52-BA5D72D872E9}"/>
                </a:ext>
              </a:extLst>
            </p:cNvPr>
            <p:cNvSpPr txBox="1"/>
            <p:nvPr/>
          </p:nvSpPr>
          <p:spPr>
            <a:xfrm>
              <a:off x="3221717" y="3215232"/>
              <a:ext cx="538287" cy="621014"/>
            </a:xfrm>
            <a:prstGeom prst="roundRect">
              <a:avLst>
                <a:gd name="adj" fmla="val 6771"/>
              </a:avLst>
            </a:prstGeom>
            <a:solidFill>
              <a:schemeClr val="bg1">
                <a:alpha val="80000"/>
              </a:schemeClr>
            </a:solidFill>
            <a:ln w="12700">
              <a:solidFill>
                <a:srgbClr val="7F7F7F"/>
              </a:solidFill>
            </a:ln>
          </p:spPr>
          <p:style>
            <a:lnRef idx="2">
              <a:schemeClr val="accent4">
                <a:shade val="15000"/>
              </a:schemeClr>
            </a:lnRef>
            <a:fillRef idx="1">
              <a:schemeClr val="accent4"/>
            </a:fillRef>
            <a:effectRef idx="0">
              <a:schemeClr val="accent4"/>
            </a:effectRef>
            <a:fontRef idx="minor">
              <a:schemeClr val="lt1"/>
            </a:fontRef>
          </p:style>
          <p:txBody>
            <a:bodyPr lIns="0" tIns="27432" rIns="0" bIns="27432" rtlCol="0" anchor="b"/>
            <a:lstStyle>
              <a:defPPr>
                <a:defRPr lang="en-US"/>
              </a:defPPr>
              <a:lvl1pPr algn="ctr">
                <a:defRPr sz="900">
                  <a:solidFill>
                    <a:srgbClr val="000000"/>
                  </a:solidFill>
                  <a:latin typeface="Segoe UI Variable Display Semib" pitchFamily="2" charset="0"/>
                  <a:cs typeface="Segoe UI Light"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Azure AI Services</a:t>
              </a:r>
            </a:p>
          </p:txBody>
        </p:sp>
        <p:sp>
          <p:nvSpPr>
            <p:cNvPr id="2127" name="TextBox 2126">
              <a:extLst>
                <a:ext uri="{FF2B5EF4-FFF2-40B4-BE49-F238E27FC236}">
                  <a16:creationId xmlns:a16="http://schemas.microsoft.com/office/drawing/2014/main" id="{F556974C-24A3-200D-81C3-1E65CC0EFBD9}"/>
                </a:ext>
              </a:extLst>
            </p:cNvPr>
            <p:cNvSpPr txBox="1"/>
            <p:nvPr/>
          </p:nvSpPr>
          <p:spPr>
            <a:xfrm>
              <a:off x="4452950" y="3215232"/>
              <a:ext cx="527898" cy="621014"/>
            </a:xfrm>
            <a:prstGeom prst="roundRect">
              <a:avLst>
                <a:gd name="adj" fmla="val 6577"/>
              </a:avLst>
            </a:prstGeom>
            <a:solidFill>
              <a:schemeClr val="bg1">
                <a:alpha val="80000"/>
              </a:schemeClr>
            </a:solidFill>
            <a:ln w="12700">
              <a:solidFill>
                <a:srgbClr val="7F7F7F"/>
              </a:solidFill>
            </a:ln>
          </p:spPr>
          <p:style>
            <a:lnRef idx="2">
              <a:schemeClr val="accent4">
                <a:shade val="15000"/>
              </a:schemeClr>
            </a:lnRef>
            <a:fillRef idx="1">
              <a:schemeClr val="accent4"/>
            </a:fillRef>
            <a:effectRef idx="0">
              <a:schemeClr val="accent4"/>
            </a:effectRef>
            <a:fontRef idx="minor">
              <a:schemeClr val="lt1"/>
            </a:fontRef>
          </p:style>
          <p:txBody>
            <a:bodyPr lIns="0" tIns="27432" rIns="0" bIns="27432" rtlCol="0" anchor="b"/>
            <a:lstStyle>
              <a:defPPr>
                <a:defRPr lang="en-US"/>
              </a:defPPr>
              <a:lvl1pPr algn="ctr">
                <a:defRPr sz="900">
                  <a:solidFill>
                    <a:srgbClr val="000000"/>
                  </a:solidFill>
                  <a:latin typeface="Segoe UI Variable Display Semib" pitchFamily="2" charset="0"/>
                  <a:cs typeface="Segoe UI Light"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Log Analytics</a:t>
              </a:r>
            </a:p>
          </p:txBody>
        </p:sp>
        <p:sp>
          <p:nvSpPr>
            <p:cNvPr id="2128" name="TextBox 2127">
              <a:extLst>
                <a:ext uri="{FF2B5EF4-FFF2-40B4-BE49-F238E27FC236}">
                  <a16:creationId xmlns:a16="http://schemas.microsoft.com/office/drawing/2014/main" id="{3ACE20E4-44C8-38AD-4BD5-C1E70676C88E}"/>
                </a:ext>
              </a:extLst>
            </p:cNvPr>
            <p:cNvSpPr txBox="1"/>
            <p:nvPr/>
          </p:nvSpPr>
          <p:spPr>
            <a:xfrm>
              <a:off x="5018165" y="3215231"/>
              <a:ext cx="610433" cy="618301"/>
            </a:xfrm>
            <a:prstGeom prst="roundRect">
              <a:avLst>
                <a:gd name="adj" fmla="val 6487"/>
              </a:avLst>
            </a:prstGeom>
            <a:solidFill>
              <a:schemeClr val="bg1">
                <a:alpha val="80000"/>
              </a:schemeClr>
            </a:solidFill>
            <a:ln w="12700">
              <a:solidFill>
                <a:srgbClr val="7F7F7F"/>
              </a:solidFill>
            </a:ln>
          </p:spPr>
          <p:style>
            <a:lnRef idx="2">
              <a:schemeClr val="accent4">
                <a:shade val="15000"/>
              </a:schemeClr>
            </a:lnRef>
            <a:fillRef idx="1">
              <a:schemeClr val="accent4"/>
            </a:fillRef>
            <a:effectRef idx="0">
              <a:schemeClr val="accent4"/>
            </a:effectRef>
            <a:fontRef idx="minor">
              <a:schemeClr val="lt1"/>
            </a:fontRef>
          </p:style>
          <p:txBody>
            <a:bodyPr lIns="0" tIns="27432" rIns="0" bIns="27432" rtlCol="0" anchor="b"/>
            <a:lstStyle>
              <a:defPPr>
                <a:defRPr lang="en-US"/>
              </a:defPPr>
              <a:lvl1pPr algn="ctr">
                <a:defRPr sz="900">
                  <a:solidFill>
                    <a:srgbClr val="000000"/>
                  </a:solidFill>
                  <a:latin typeface="Segoe UI Variable Display Semib" pitchFamily="2" charset="0"/>
                  <a:cs typeface="Segoe UI Light"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latin typeface="Segoe UI Variable Display Semib"/>
                  <a:cs typeface="Segoe UI Light"/>
                </a:rPr>
                <a:t>Azure OpenAI </a:t>
              </a:r>
            </a:p>
          </p:txBody>
        </p:sp>
        <p:sp>
          <p:nvSpPr>
            <p:cNvPr id="2129" name="TextBox 2128">
              <a:extLst>
                <a:ext uri="{FF2B5EF4-FFF2-40B4-BE49-F238E27FC236}">
                  <a16:creationId xmlns:a16="http://schemas.microsoft.com/office/drawing/2014/main" id="{D0FB56C9-30ED-E828-30CA-E0AD441EFBD3}"/>
                </a:ext>
              </a:extLst>
            </p:cNvPr>
            <p:cNvSpPr txBox="1"/>
            <p:nvPr/>
          </p:nvSpPr>
          <p:spPr>
            <a:xfrm>
              <a:off x="5665915" y="3215232"/>
              <a:ext cx="538287" cy="621014"/>
            </a:xfrm>
            <a:prstGeom prst="roundRect">
              <a:avLst>
                <a:gd name="adj" fmla="val 6222"/>
              </a:avLst>
            </a:prstGeom>
            <a:solidFill>
              <a:schemeClr val="bg1">
                <a:alpha val="80000"/>
              </a:schemeClr>
            </a:solidFill>
            <a:ln w="12700">
              <a:solidFill>
                <a:srgbClr val="7F7F7F"/>
              </a:solidFill>
            </a:ln>
          </p:spPr>
          <p:style>
            <a:lnRef idx="2">
              <a:schemeClr val="accent4">
                <a:shade val="15000"/>
              </a:schemeClr>
            </a:lnRef>
            <a:fillRef idx="1">
              <a:schemeClr val="accent4"/>
            </a:fillRef>
            <a:effectRef idx="0">
              <a:schemeClr val="accent4"/>
            </a:effectRef>
            <a:fontRef idx="minor">
              <a:schemeClr val="lt1"/>
            </a:fontRef>
          </p:style>
          <p:txBody>
            <a:bodyPr lIns="0" tIns="27432" rIns="0" bIns="27432" rtlCol="0" anchor="b"/>
            <a:lstStyle>
              <a:defPPr>
                <a:defRPr lang="en-US"/>
              </a:defPPr>
              <a:lvl1pPr algn="ctr">
                <a:defRPr sz="900">
                  <a:solidFill>
                    <a:srgbClr val="000000"/>
                  </a:solidFill>
                  <a:latin typeface="Segoe UI Variable Display Semib" pitchFamily="2" charset="0"/>
                  <a:cs typeface="Segoe UI Light"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Azure AI Search</a:t>
              </a:r>
            </a:p>
          </p:txBody>
        </p:sp>
        <p:sp>
          <p:nvSpPr>
            <p:cNvPr id="2130" name="TextBox 2129">
              <a:extLst>
                <a:ext uri="{FF2B5EF4-FFF2-40B4-BE49-F238E27FC236}">
                  <a16:creationId xmlns:a16="http://schemas.microsoft.com/office/drawing/2014/main" id="{7176BC2F-1FF9-AD21-1C54-D508B41BCE33}"/>
                </a:ext>
              </a:extLst>
            </p:cNvPr>
            <p:cNvSpPr txBox="1"/>
            <p:nvPr/>
          </p:nvSpPr>
          <p:spPr>
            <a:xfrm>
              <a:off x="6817123" y="3215232"/>
              <a:ext cx="538287" cy="621014"/>
            </a:xfrm>
            <a:prstGeom prst="roundRect">
              <a:avLst>
                <a:gd name="adj" fmla="val 4023"/>
              </a:avLst>
            </a:prstGeom>
            <a:solidFill>
              <a:schemeClr val="bg1">
                <a:alpha val="80000"/>
              </a:schemeClr>
            </a:solidFill>
            <a:ln w="12700">
              <a:solidFill>
                <a:srgbClr val="7F7F7F"/>
              </a:solidFill>
            </a:ln>
          </p:spPr>
          <p:style>
            <a:lnRef idx="2">
              <a:schemeClr val="accent4">
                <a:shade val="15000"/>
              </a:schemeClr>
            </a:lnRef>
            <a:fillRef idx="1">
              <a:schemeClr val="accent4"/>
            </a:fillRef>
            <a:effectRef idx="0">
              <a:schemeClr val="accent4"/>
            </a:effectRef>
            <a:fontRef idx="minor">
              <a:schemeClr val="lt1"/>
            </a:fontRef>
          </p:style>
          <p:txBody>
            <a:bodyPr lIns="0" tIns="27432" rIns="0" bIns="27432" rtlCol="0" anchor="b"/>
            <a:lstStyle>
              <a:defPPr>
                <a:defRPr lang="en-US"/>
              </a:defPPr>
              <a:lvl1pPr algn="ctr">
                <a:defRPr sz="900">
                  <a:solidFill>
                    <a:srgbClr val="000000"/>
                  </a:solidFill>
                  <a:latin typeface="Segoe UI Variable Display Semib" pitchFamily="2" charset="0"/>
                  <a:cs typeface="Segoe UI Light"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Cosmos DB</a:t>
              </a:r>
            </a:p>
          </p:txBody>
        </p:sp>
        <p:sp>
          <p:nvSpPr>
            <p:cNvPr id="2131" name="TextBox 2130">
              <a:extLst>
                <a:ext uri="{FF2B5EF4-FFF2-40B4-BE49-F238E27FC236}">
                  <a16:creationId xmlns:a16="http://schemas.microsoft.com/office/drawing/2014/main" id="{3D4F2032-2CDF-E870-1D1E-5C303F44FE40}"/>
                </a:ext>
              </a:extLst>
            </p:cNvPr>
            <p:cNvSpPr txBox="1"/>
            <p:nvPr/>
          </p:nvSpPr>
          <p:spPr>
            <a:xfrm>
              <a:off x="6241519" y="3215232"/>
              <a:ext cx="538287" cy="621014"/>
            </a:xfrm>
            <a:prstGeom prst="roundRect">
              <a:avLst>
                <a:gd name="adj" fmla="val 4023"/>
              </a:avLst>
            </a:prstGeom>
            <a:solidFill>
              <a:schemeClr val="bg1">
                <a:alpha val="80000"/>
              </a:schemeClr>
            </a:solidFill>
            <a:ln w="12700">
              <a:solidFill>
                <a:srgbClr val="7F7F7F"/>
              </a:solidFill>
            </a:ln>
          </p:spPr>
          <p:style>
            <a:lnRef idx="2">
              <a:schemeClr val="accent4">
                <a:shade val="15000"/>
              </a:schemeClr>
            </a:lnRef>
            <a:fillRef idx="1">
              <a:schemeClr val="accent4"/>
            </a:fillRef>
            <a:effectRef idx="0">
              <a:schemeClr val="accent4"/>
            </a:effectRef>
            <a:fontRef idx="minor">
              <a:schemeClr val="lt1"/>
            </a:fontRef>
          </p:style>
          <p:txBody>
            <a:bodyPr lIns="0" tIns="27432" rIns="0" bIns="27432" rtlCol="0" anchor="b"/>
            <a:lstStyle>
              <a:defPPr>
                <a:defRPr lang="en-US"/>
              </a:defPPr>
              <a:lvl1pPr algn="ctr">
                <a:defRPr sz="900">
                  <a:solidFill>
                    <a:srgbClr val="000000"/>
                  </a:solidFill>
                  <a:latin typeface="Segoe UI Variable Display Semib" pitchFamily="2" charset="0"/>
                  <a:cs typeface="Segoe UI Light"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Azure SQL</a:t>
              </a:r>
            </a:p>
          </p:txBody>
        </p:sp>
        <p:sp>
          <p:nvSpPr>
            <p:cNvPr id="2132" name="TextBox 2131">
              <a:extLst>
                <a:ext uri="{FF2B5EF4-FFF2-40B4-BE49-F238E27FC236}">
                  <a16:creationId xmlns:a16="http://schemas.microsoft.com/office/drawing/2014/main" id="{E3DBD5CC-DA3E-FA55-A01C-DA72156AA51F}"/>
                </a:ext>
              </a:extLst>
            </p:cNvPr>
            <p:cNvSpPr txBox="1"/>
            <p:nvPr/>
          </p:nvSpPr>
          <p:spPr>
            <a:xfrm>
              <a:off x="7392727" y="3215232"/>
              <a:ext cx="538287" cy="766466"/>
            </a:xfrm>
            <a:prstGeom prst="roundRect">
              <a:avLst>
                <a:gd name="adj" fmla="val 5122"/>
              </a:avLst>
            </a:prstGeom>
            <a:solidFill>
              <a:schemeClr val="bg1">
                <a:alpha val="80000"/>
              </a:schemeClr>
            </a:solidFill>
            <a:ln w="12700">
              <a:solidFill>
                <a:srgbClr val="7F7F7F"/>
              </a:solidFill>
            </a:ln>
          </p:spPr>
          <p:style>
            <a:lnRef idx="2">
              <a:schemeClr val="accent4">
                <a:shade val="15000"/>
              </a:schemeClr>
            </a:lnRef>
            <a:fillRef idx="1">
              <a:schemeClr val="accent4"/>
            </a:fillRef>
            <a:effectRef idx="0">
              <a:schemeClr val="accent4"/>
            </a:effectRef>
            <a:fontRef idx="minor">
              <a:schemeClr val="lt1"/>
            </a:fontRef>
          </p:style>
          <p:txBody>
            <a:bodyPr lIns="0" tIns="27432" rIns="0" bIns="27432" rtlCol="0" anchor="b"/>
            <a:lstStyle>
              <a:defPPr>
                <a:defRPr lang="en-US"/>
              </a:defPPr>
              <a:lvl1pPr algn="ctr">
                <a:defRPr sz="900">
                  <a:solidFill>
                    <a:srgbClr val="000000"/>
                  </a:solidFill>
                  <a:latin typeface="Segoe UI Variable Display Semib" pitchFamily="2" charset="0"/>
                  <a:cs typeface="Segoe UI Light"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App Storage Account</a:t>
              </a:r>
            </a:p>
          </p:txBody>
        </p:sp>
        <p:sp>
          <p:nvSpPr>
            <p:cNvPr id="2133" name="TextBox 2132">
              <a:extLst>
                <a:ext uri="{FF2B5EF4-FFF2-40B4-BE49-F238E27FC236}">
                  <a16:creationId xmlns:a16="http://schemas.microsoft.com/office/drawing/2014/main" id="{1EF1E6A9-7C00-4F50-DC28-B05F80C077AA}"/>
                </a:ext>
              </a:extLst>
            </p:cNvPr>
            <p:cNvSpPr txBox="1"/>
            <p:nvPr/>
          </p:nvSpPr>
          <p:spPr>
            <a:xfrm>
              <a:off x="7968332" y="3209364"/>
              <a:ext cx="629708" cy="631934"/>
            </a:xfrm>
            <a:prstGeom prst="roundRect">
              <a:avLst>
                <a:gd name="adj" fmla="val 4449"/>
              </a:avLst>
            </a:prstGeom>
            <a:solidFill>
              <a:schemeClr val="bg1">
                <a:alpha val="80000"/>
              </a:schemeClr>
            </a:solidFill>
            <a:ln w="12700">
              <a:solidFill>
                <a:srgbClr val="7F7F7F"/>
              </a:solidFill>
            </a:ln>
          </p:spPr>
          <p:style>
            <a:lnRef idx="2">
              <a:schemeClr val="accent4">
                <a:shade val="15000"/>
              </a:schemeClr>
            </a:lnRef>
            <a:fillRef idx="1">
              <a:schemeClr val="accent4"/>
            </a:fillRef>
            <a:effectRef idx="0">
              <a:schemeClr val="accent4"/>
            </a:effectRef>
            <a:fontRef idx="minor">
              <a:schemeClr val="lt1"/>
            </a:fontRef>
          </p:style>
          <p:txBody>
            <a:bodyPr lIns="0" tIns="27432" rIns="0" bIns="27432" rtlCol="0" anchor="b"/>
            <a:lstStyle>
              <a:defPPr>
                <a:defRPr lang="en-US"/>
              </a:defPPr>
              <a:lvl1pPr algn="ctr">
                <a:defRPr sz="900">
                  <a:solidFill>
                    <a:srgbClr val="000000"/>
                  </a:solidFill>
                  <a:latin typeface="Segoe UI Variable Display Semib" pitchFamily="2" charset="0"/>
                  <a:cs typeface="Segoe UI Light"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latin typeface="Segoe UI Variable Display Semib"/>
                  <a:cs typeface="Segoe UI Light"/>
                </a:rPr>
                <a:t>Foundry project</a:t>
              </a:r>
              <a:endParaRPr lang="en-US" dirty="0"/>
            </a:p>
          </p:txBody>
        </p:sp>
        <p:sp>
          <p:nvSpPr>
            <p:cNvPr id="2134" name="TextBox 2133">
              <a:extLst>
                <a:ext uri="{FF2B5EF4-FFF2-40B4-BE49-F238E27FC236}">
                  <a16:creationId xmlns:a16="http://schemas.microsoft.com/office/drawing/2014/main" id="{A7D95D71-2D2F-867E-C59E-B0C873B638FE}"/>
                </a:ext>
              </a:extLst>
            </p:cNvPr>
            <p:cNvSpPr txBox="1"/>
            <p:nvPr/>
          </p:nvSpPr>
          <p:spPr>
            <a:xfrm>
              <a:off x="6427680" y="2089035"/>
              <a:ext cx="712016" cy="618763"/>
            </a:xfrm>
            <a:prstGeom prst="roundRect">
              <a:avLst>
                <a:gd name="adj" fmla="val 6923"/>
              </a:avLst>
            </a:prstGeom>
            <a:solidFill>
              <a:schemeClr val="bg1">
                <a:alpha val="80000"/>
              </a:schemeClr>
            </a:solidFill>
            <a:ln w="12700">
              <a:solidFill>
                <a:srgbClr val="7F7F7F"/>
              </a:solidFill>
            </a:ln>
          </p:spPr>
          <p:style>
            <a:lnRef idx="2">
              <a:schemeClr val="accent4">
                <a:shade val="15000"/>
              </a:schemeClr>
            </a:lnRef>
            <a:fillRef idx="1">
              <a:schemeClr val="accent4"/>
            </a:fillRef>
            <a:effectRef idx="0">
              <a:schemeClr val="accent4"/>
            </a:effectRef>
            <a:fontRef idx="minor">
              <a:schemeClr val="lt1"/>
            </a:fontRef>
          </p:style>
          <p:txBody>
            <a:bodyPr lIns="0" tIns="27432" rIns="0" bIns="27432" rtlCol="0" anchor="b"/>
            <a:lstStyle>
              <a:defPPr>
                <a:defRPr lang="en-US"/>
              </a:defPPr>
              <a:lvl1pPr algn="ctr">
                <a:defRPr sz="900">
                  <a:solidFill>
                    <a:srgbClr val="000000"/>
                  </a:solidFill>
                  <a:latin typeface="Segoe UI Variable Display Semib" pitchFamily="2" charset="0"/>
                  <a:cs typeface="Segoe UI Light"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latin typeface="Segoe UI Variable Display Semib"/>
                  <a:cs typeface="Segoe UI Light"/>
                </a:rPr>
                <a:t>Azure AI Foundry</a:t>
              </a:r>
            </a:p>
          </p:txBody>
        </p:sp>
        <p:sp>
          <p:nvSpPr>
            <p:cNvPr id="2135" name="TextBox 2134">
              <a:extLst>
                <a:ext uri="{FF2B5EF4-FFF2-40B4-BE49-F238E27FC236}">
                  <a16:creationId xmlns:a16="http://schemas.microsoft.com/office/drawing/2014/main" id="{864D70FE-9321-2E1C-8307-7AC5F2443E42}"/>
                </a:ext>
              </a:extLst>
            </p:cNvPr>
            <p:cNvSpPr txBox="1"/>
            <p:nvPr/>
          </p:nvSpPr>
          <p:spPr>
            <a:xfrm>
              <a:off x="1944399" y="4564174"/>
              <a:ext cx="930133"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solidFill>
                    <a:srgbClr val="000000"/>
                  </a:solidFill>
                  <a:latin typeface="Segoe UI Variable Display Semib" pitchFamily="2" charset="0"/>
                  <a:cs typeface="Segoe UI Semibold" panose="020B0702040204020203" pitchFamily="34" charset="0"/>
                </a:rPr>
                <a:t>Private Endpoints</a:t>
              </a:r>
              <a:endParaRPr kumimoji="0" lang="en-US" sz="900" b="0" i="0" u="none" strike="noStrike" kern="1200" cap="none" spc="0" normalizeH="0" baseline="0" noProof="0" dirty="0">
                <a:ln>
                  <a:noFill/>
                </a:ln>
                <a:solidFill>
                  <a:srgbClr val="000000"/>
                </a:solidFill>
                <a:effectLst/>
                <a:uLnTx/>
                <a:uFillTx/>
                <a:latin typeface="Segoe UI Variable Display Semib" pitchFamily="2" charset="0"/>
                <a:cs typeface="Segoe UI Semibold" panose="020B0702040204020203" pitchFamily="34" charset="0"/>
              </a:endParaRPr>
            </a:p>
          </p:txBody>
        </p:sp>
        <p:sp>
          <p:nvSpPr>
            <p:cNvPr id="2136" name="TextBox 2135">
              <a:extLst>
                <a:ext uri="{FF2B5EF4-FFF2-40B4-BE49-F238E27FC236}">
                  <a16:creationId xmlns:a16="http://schemas.microsoft.com/office/drawing/2014/main" id="{A2F84A78-323A-2381-A8AC-0898EF117B5E}"/>
                </a:ext>
              </a:extLst>
            </p:cNvPr>
            <p:cNvSpPr txBox="1"/>
            <p:nvPr/>
          </p:nvSpPr>
          <p:spPr>
            <a:xfrm>
              <a:off x="1763498" y="4754251"/>
              <a:ext cx="930133"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err="1">
                  <a:solidFill>
                    <a:srgbClr val="000000"/>
                  </a:solidFill>
                  <a:latin typeface="Segoe UI Variable Display Semib" pitchFamily="2" charset="0"/>
                  <a:cs typeface="Segoe UI Semibold" panose="020B0702040204020203" pitchFamily="34" charset="0"/>
                </a:rPr>
                <a:t>VipSubnet</a:t>
              </a:r>
              <a:endParaRPr kumimoji="0" lang="en-US" sz="900" b="0" i="0" u="none" strike="noStrike" kern="1200" cap="none" spc="0" normalizeH="0" baseline="0" noProof="0" dirty="0">
                <a:ln>
                  <a:noFill/>
                </a:ln>
                <a:solidFill>
                  <a:srgbClr val="000000"/>
                </a:solidFill>
                <a:effectLst/>
                <a:uLnTx/>
                <a:uFillTx/>
                <a:latin typeface="Segoe UI Variable Display Semib" pitchFamily="2" charset="0"/>
                <a:cs typeface="Segoe UI Semibold" panose="020B0702040204020203" pitchFamily="34" charset="0"/>
              </a:endParaRPr>
            </a:p>
          </p:txBody>
        </p:sp>
        <p:sp>
          <p:nvSpPr>
            <p:cNvPr id="2137" name="TextBox 2136">
              <a:extLst>
                <a:ext uri="{FF2B5EF4-FFF2-40B4-BE49-F238E27FC236}">
                  <a16:creationId xmlns:a16="http://schemas.microsoft.com/office/drawing/2014/main" id="{953BA525-9AB5-828C-E4C7-215C5EE7593A}"/>
                </a:ext>
              </a:extLst>
            </p:cNvPr>
            <p:cNvSpPr txBox="1"/>
            <p:nvPr/>
          </p:nvSpPr>
          <p:spPr>
            <a:xfrm>
              <a:off x="3434297" y="4626296"/>
              <a:ext cx="750855"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err="1">
                  <a:solidFill>
                    <a:srgbClr val="000000"/>
                  </a:solidFill>
                  <a:latin typeface="Segoe UI Variable Display Semib" pitchFamily="2" charset="0"/>
                  <a:cs typeface="Segoe UI Semibold" panose="020B0702040204020203" pitchFamily="34" charset="0"/>
                </a:rPr>
                <a:t>Jumpbox</a:t>
              </a:r>
              <a:r>
                <a:rPr lang="en-US" sz="900" dirty="0">
                  <a:solidFill>
                    <a:srgbClr val="000000"/>
                  </a:solidFill>
                  <a:latin typeface="Segoe UI Variable Display Semib" pitchFamily="2" charset="0"/>
                  <a:cs typeface="Segoe UI Semibold" panose="020B0702040204020203" pitchFamily="34" charset="0"/>
                </a:rPr>
                <a:t> VPN</a:t>
              </a:r>
              <a:endParaRPr kumimoji="0" lang="en-US" sz="900" b="0" i="0" u="none" strike="noStrike" kern="1200" cap="none" spc="0" normalizeH="0" baseline="0" noProof="0" dirty="0">
                <a:ln>
                  <a:noFill/>
                </a:ln>
                <a:solidFill>
                  <a:srgbClr val="000000"/>
                </a:solidFill>
                <a:effectLst/>
                <a:uLnTx/>
                <a:uFillTx/>
                <a:latin typeface="Segoe UI Variable Display Semib" pitchFamily="2" charset="0"/>
                <a:cs typeface="Segoe UI Semibold" panose="020B0702040204020203" pitchFamily="34" charset="0"/>
              </a:endParaRPr>
            </a:p>
          </p:txBody>
        </p:sp>
        <p:sp>
          <p:nvSpPr>
            <p:cNvPr id="2138" name="TextBox 2137">
              <a:extLst>
                <a:ext uri="{FF2B5EF4-FFF2-40B4-BE49-F238E27FC236}">
                  <a16:creationId xmlns:a16="http://schemas.microsoft.com/office/drawing/2014/main" id="{C1BBD98C-CF27-6FF8-A218-BFA19E71DDB0}"/>
                </a:ext>
              </a:extLst>
            </p:cNvPr>
            <p:cNvSpPr txBox="1"/>
            <p:nvPr/>
          </p:nvSpPr>
          <p:spPr>
            <a:xfrm>
              <a:off x="1883149" y="5390716"/>
              <a:ext cx="1132136"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err="1">
                  <a:solidFill>
                    <a:srgbClr val="000000"/>
                  </a:solidFill>
                  <a:latin typeface="Segoe UI Variable Display Semib" pitchFamily="2" charset="0"/>
                  <a:cs typeface="Segoe UI Semibold" panose="020B0702040204020203" pitchFamily="34" charset="0"/>
                </a:rPr>
                <a:t>AzureBastionSubnet</a:t>
              </a:r>
              <a:endParaRPr kumimoji="0" lang="en-US" sz="900" b="0" i="0" u="none" strike="noStrike" kern="1200" cap="none" spc="0" normalizeH="0" baseline="0" noProof="0" dirty="0">
                <a:ln>
                  <a:noFill/>
                </a:ln>
                <a:solidFill>
                  <a:srgbClr val="000000"/>
                </a:solidFill>
                <a:effectLst/>
                <a:uLnTx/>
                <a:uFillTx/>
                <a:latin typeface="Segoe UI Variable Display Semib" pitchFamily="2" charset="0"/>
                <a:cs typeface="Segoe UI Semibold" panose="020B0702040204020203" pitchFamily="34" charset="0"/>
              </a:endParaRPr>
            </a:p>
          </p:txBody>
        </p:sp>
        <p:sp>
          <p:nvSpPr>
            <p:cNvPr id="2139" name="TextBox 2138">
              <a:extLst>
                <a:ext uri="{FF2B5EF4-FFF2-40B4-BE49-F238E27FC236}">
                  <a16:creationId xmlns:a16="http://schemas.microsoft.com/office/drawing/2014/main" id="{8E660B95-903B-063D-2D99-C5A5DC542D12}"/>
                </a:ext>
              </a:extLst>
            </p:cNvPr>
            <p:cNvSpPr txBox="1"/>
            <p:nvPr/>
          </p:nvSpPr>
          <p:spPr>
            <a:xfrm>
              <a:off x="3332739" y="5175325"/>
              <a:ext cx="703770"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solidFill>
                    <a:srgbClr val="000000"/>
                  </a:solidFill>
                  <a:latin typeface="Segoe UI Variable Display Semib" pitchFamily="2" charset="0"/>
                  <a:cs typeface="Segoe UI Semibold" panose="020B0702040204020203" pitchFamily="34" charset="0"/>
                </a:rPr>
                <a:t>Bastion Host</a:t>
              </a:r>
              <a:endParaRPr kumimoji="0" lang="en-US" sz="900" b="0" i="0" u="none" strike="noStrike" kern="1200" cap="none" spc="0" normalizeH="0" baseline="0" noProof="0" dirty="0">
                <a:ln>
                  <a:noFill/>
                </a:ln>
                <a:solidFill>
                  <a:srgbClr val="000000"/>
                </a:solidFill>
                <a:effectLst/>
                <a:uLnTx/>
                <a:uFillTx/>
                <a:latin typeface="Segoe UI Variable Display Semib" pitchFamily="2" charset="0"/>
                <a:cs typeface="Segoe UI Semibold" panose="020B0702040204020203" pitchFamily="34" charset="0"/>
              </a:endParaRPr>
            </a:p>
          </p:txBody>
        </p:sp>
        <p:sp>
          <p:nvSpPr>
            <p:cNvPr id="2140" name="TextBox 2139">
              <a:extLst>
                <a:ext uri="{FF2B5EF4-FFF2-40B4-BE49-F238E27FC236}">
                  <a16:creationId xmlns:a16="http://schemas.microsoft.com/office/drawing/2014/main" id="{317DD100-FFD7-5F50-81E9-0407DB956D1E}"/>
                </a:ext>
              </a:extLst>
            </p:cNvPr>
            <p:cNvSpPr txBox="1"/>
            <p:nvPr/>
          </p:nvSpPr>
          <p:spPr>
            <a:xfrm>
              <a:off x="844031" y="5501798"/>
              <a:ext cx="560342" cy="276999"/>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dirty="0">
                  <a:solidFill>
                    <a:srgbClr val="000000"/>
                  </a:solidFill>
                  <a:latin typeface="Segoe UI Variable Display Semib" pitchFamily="2" charset="0"/>
                  <a:cs typeface="Segoe UI Semibold" panose="020B0702040204020203" pitchFamily="34" charset="0"/>
                </a:rPr>
                <a:t>DDoS protection</a:t>
              </a:r>
              <a:endParaRPr kumimoji="0" lang="en-US" sz="900" b="0" i="0" u="none" strike="noStrike" kern="1200" cap="none" spc="0" normalizeH="0" baseline="0" noProof="0" dirty="0">
                <a:ln>
                  <a:noFill/>
                </a:ln>
                <a:solidFill>
                  <a:srgbClr val="000000"/>
                </a:solidFill>
                <a:effectLst/>
                <a:uLnTx/>
                <a:uFillTx/>
                <a:latin typeface="Segoe UI Variable Display Semib" pitchFamily="2" charset="0"/>
                <a:cs typeface="Segoe UI Semibold" panose="020B0702040204020203" pitchFamily="34" charset="0"/>
              </a:endParaRPr>
            </a:p>
          </p:txBody>
        </p:sp>
        <p:sp>
          <p:nvSpPr>
            <p:cNvPr id="2141" name="TextBox 2140">
              <a:extLst>
                <a:ext uri="{FF2B5EF4-FFF2-40B4-BE49-F238E27FC236}">
                  <a16:creationId xmlns:a16="http://schemas.microsoft.com/office/drawing/2014/main" id="{F86BBE95-5EBF-710E-8CFE-1CD8B83A3DF8}"/>
                </a:ext>
              </a:extLst>
            </p:cNvPr>
            <p:cNvSpPr txBox="1"/>
            <p:nvPr/>
          </p:nvSpPr>
          <p:spPr>
            <a:xfrm>
              <a:off x="1717825" y="5667633"/>
              <a:ext cx="1156707"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solidFill>
                    <a:srgbClr val="000000"/>
                  </a:solidFill>
                  <a:latin typeface="Segoe UI Variable Display Semib" pitchFamily="2" charset="0"/>
                  <a:cs typeface="Segoe UI Semibold" panose="020B0702040204020203" pitchFamily="34" charset="0"/>
                </a:rPr>
                <a:t>Client Virtual Network</a:t>
              </a:r>
              <a:endParaRPr kumimoji="0" lang="en-US" sz="900" b="0" i="0" u="none" strike="noStrike" kern="1200" cap="none" spc="0" normalizeH="0" baseline="0" noProof="0" dirty="0">
                <a:ln>
                  <a:noFill/>
                </a:ln>
                <a:solidFill>
                  <a:srgbClr val="000000"/>
                </a:solidFill>
                <a:effectLst/>
                <a:uLnTx/>
                <a:uFillTx/>
                <a:latin typeface="Segoe UI Variable Display Semib" pitchFamily="2" charset="0"/>
                <a:cs typeface="Segoe UI Semibold" panose="020B0702040204020203" pitchFamily="34" charset="0"/>
              </a:endParaRPr>
            </a:p>
          </p:txBody>
        </p:sp>
        <p:sp>
          <p:nvSpPr>
            <p:cNvPr id="2142" name="TextBox 2141">
              <a:extLst>
                <a:ext uri="{FF2B5EF4-FFF2-40B4-BE49-F238E27FC236}">
                  <a16:creationId xmlns:a16="http://schemas.microsoft.com/office/drawing/2014/main" id="{6698CB5C-0514-3BD4-654F-A956BF0FC228}"/>
                </a:ext>
              </a:extLst>
            </p:cNvPr>
            <p:cNvSpPr txBox="1"/>
            <p:nvPr/>
          </p:nvSpPr>
          <p:spPr>
            <a:xfrm>
              <a:off x="2874532" y="5745555"/>
              <a:ext cx="884595" cy="455682"/>
            </a:xfrm>
            <a:prstGeom prst="roundRect">
              <a:avLst>
                <a:gd name="adj" fmla="val 11071"/>
              </a:avLst>
            </a:prstGeom>
            <a:solidFill>
              <a:schemeClr val="bg1">
                <a:alpha val="80000"/>
              </a:schemeClr>
            </a:solidFill>
            <a:ln w="12700">
              <a:solidFill>
                <a:srgbClr val="7F7F7F"/>
              </a:solidFill>
            </a:ln>
          </p:spPr>
          <p:style>
            <a:lnRef idx="2">
              <a:schemeClr val="accent4">
                <a:shade val="15000"/>
              </a:schemeClr>
            </a:lnRef>
            <a:fillRef idx="1">
              <a:schemeClr val="accent4"/>
            </a:fillRef>
            <a:effectRef idx="0">
              <a:schemeClr val="accent4"/>
            </a:effectRef>
            <a:fontRef idx="minor">
              <a:schemeClr val="lt1"/>
            </a:fontRef>
          </p:style>
          <p:txBody>
            <a:bodyPr lIns="365760" tIns="27432" rIns="0" bIns="27432" rtlCol="0" anchor="ctr"/>
            <a:lstStyle>
              <a:defPPr>
                <a:defRPr lang="en-US"/>
              </a:defPPr>
              <a:lvl1pPr algn="ctr">
                <a:defRPr sz="900">
                  <a:solidFill>
                    <a:srgbClr val="000000"/>
                  </a:solidFill>
                  <a:latin typeface="Segoe UI Variable Display Semib" pitchFamily="2" charset="0"/>
                  <a:cs typeface="Segoe UI Light"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Public IP Address</a:t>
              </a:r>
            </a:p>
          </p:txBody>
        </p:sp>
        <p:sp>
          <p:nvSpPr>
            <p:cNvPr id="2143" name="TextBox 2142">
              <a:extLst>
                <a:ext uri="{FF2B5EF4-FFF2-40B4-BE49-F238E27FC236}">
                  <a16:creationId xmlns:a16="http://schemas.microsoft.com/office/drawing/2014/main" id="{2E25BA2D-31DA-CF8F-38C6-6A07DB885F20}"/>
                </a:ext>
              </a:extLst>
            </p:cNvPr>
            <p:cNvSpPr txBox="1"/>
            <p:nvPr/>
          </p:nvSpPr>
          <p:spPr>
            <a:xfrm>
              <a:off x="4346101" y="5740768"/>
              <a:ext cx="1420003" cy="483541"/>
            </a:xfrm>
            <a:prstGeom prst="roundRect">
              <a:avLst/>
            </a:prstGeom>
            <a:solidFill>
              <a:schemeClr val="bg1">
                <a:alpha val="80000"/>
              </a:schemeClr>
            </a:solidFill>
            <a:ln w="12700">
              <a:solidFill>
                <a:srgbClr val="7F7F7F"/>
              </a:solidFill>
            </a:ln>
          </p:spPr>
          <p:style>
            <a:lnRef idx="2">
              <a:schemeClr val="accent4">
                <a:shade val="15000"/>
              </a:schemeClr>
            </a:lnRef>
            <a:fillRef idx="1">
              <a:schemeClr val="accent4"/>
            </a:fillRef>
            <a:effectRef idx="0">
              <a:schemeClr val="accent4"/>
            </a:effectRef>
            <a:fontRef idx="minor">
              <a:schemeClr val="lt1"/>
            </a:fontRef>
          </p:style>
          <p:txBody>
            <a:bodyPr lIns="365760" tIns="27432" rIns="0" bIns="27432" rtlCol="0" anchor="ctr"/>
            <a:lstStyle>
              <a:defPPr>
                <a:defRPr lang="en-US"/>
              </a:defPPr>
              <a:lvl1pPr algn="ctr">
                <a:defRPr sz="900">
                  <a:solidFill>
                    <a:srgbClr val="000000"/>
                  </a:solidFill>
                  <a:latin typeface="Segoe UI Variable Display Semib" pitchFamily="2" charset="0"/>
                  <a:cs typeface="Segoe UI Light"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Machine Learning Administrators and Data Scientists</a:t>
              </a:r>
            </a:p>
          </p:txBody>
        </p:sp>
        <p:sp>
          <p:nvSpPr>
            <p:cNvPr id="2144" name="TextBox 2143">
              <a:extLst>
                <a:ext uri="{FF2B5EF4-FFF2-40B4-BE49-F238E27FC236}">
                  <a16:creationId xmlns:a16="http://schemas.microsoft.com/office/drawing/2014/main" id="{B03009E8-12C4-CF79-9F78-0E2A86909452}"/>
                </a:ext>
              </a:extLst>
            </p:cNvPr>
            <p:cNvSpPr txBox="1"/>
            <p:nvPr/>
          </p:nvSpPr>
          <p:spPr>
            <a:xfrm>
              <a:off x="8809666" y="2033938"/>
              <a:ext cx="1366733"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solidFill>
                    <a:srgbClr val="000000"/>
                  </a:solidFill>
                  <a:latin typeface="Segoe UI Variable Display Semib" pitchFamily="2" charset="0"/>
                  <a:cs typeface="Segoe UI Semibold" panose="020B0702040204020203" pitchFamily="34" charset="0"/>
                </a:rPr>
                <a:t>App Service Environment</a:t>
              </a:r>
              <a:endParaRPr kumimoji="0" lang="en-US" sz="900" b="0" i="0" u="none" strike="noStrike" kern="1200" cap="none" spc="0" normalizeH="0" baseline="0" noProof="0" dirty="0">
                <a:ln>
                  <a:noFill/>
                </a:ln>
                <a:solidFill>
                  <a:srgbClr val="000000"/>
                </a:solidFill>
                <a:effectLst/>
                <a:uLnTx/>
                <a:uFillTx/>
                <a:latin typeface="Segoe UI Variable Display Semib" pitchFamily="2" charset="0"/>
                <a:cs typeface="Segoe UI Semibold" panose="020B0702040204020203" pitchFamily="34" charset="0"/>
              </a:endParaRPr>
            </a:p>
          </p:txBody>
        </p:sp>
        <p:sp>
          <p:nvSpPr>
            <p:cNvPr id="2145" name="TextBox 2144">
              <a:extLst>
                <a:ext uri="{FF2B5EF4-FFF2-40B4-BE49-F238E27FC236}">
                  <a16:creationId xmlns:a16="http://schemas.microsoft.com/office/drawing/2014/main" id="{2E73DC65-7C7C-3518-5CE2-840DDEB39B3F}"/>
                </a:ext>
              </a:extLst>
            </p:cNvPr>
            <p:cNvSpPr txBox="1"/>
            <p:nvPr/>
          </p:nvSpPr>
          <p:spPr>
            <a:xfrm>
              <a:off x="8831067" y="2474180"/>
              <a:ext cx="500237"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solidFill>
                    <a:srgbClr val="000000"/>
                  </a:solidFill>
                  <a:latin typeface="Segoe UI Variable Display Semib" pitchFamily="2" charset="0"/>
                  <a:cs typeface="Segoe UI Semibold" panose="020B0702040204020203" pitchFamily="34" charset="0"/>
                </a:rPr>
                <a:t>App Service</a:t>
              </a:r>
              <a:endParaRPr kumimoji="0" lang="en-US" sz="900" b="0" i="0" u="none" strike="noStrike" kern="1200" cap="none" spc="0" normalizeH="0" baseline="0" noProof="0" dirty="0">
                <a:ln>
                  <a:noFill/>
                </a:ln>
                <a:solidFill>
                  <a:srgbClr val="000000"/>
                </a:solidFill>
                <a:effectLst/>
                <a:uLnTx/>
                <a:uFillTx/>
                <a:latin typeface="Segoe UI Variable Display Semib" pitchFamily="2" charset="0"/>
                <a:cs typeface="Segoe UI Semibold" panose="020B0702040204020203" pitchFamily="34" charset="0"/>
              </a:endParaRPr>
            </a:p>
          </p:txBody>
        </p:sp>
        <p:sp>
          <p:nvSpPr>
            <p:cNvPr id="2146" name="TextBox 2145">
              <a:extLst>
                <a:ext uri="{FF2B5EF4-FFF2-40B4-BE49-F238E27FC236}">
                  <a16:creationId xmlns:a16="http://schemas.microsoft.com/office/drawing/2014/main" id="{1E9DBDAB-55E4-527E-539A-615F991AF670}"/>
                </a:ext>
              </a:extLst>
            </p:cNvPr>
            <p:cNvSpPr txBox="1"/>
            <p:nvPr/>
          </p:nvSpPr>
          <p:spPr>
            <a:xfrm>
              <a:off x="9428745" y="2474179"/>
              <a:ext cx="484957"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solidFill>
                    <a:srgbClr val="000000"/>
                  </a:solidFill>
                  <a:latin typeface="Segoe UI Variable Display Semib" pitchFamily="2" charset="0"/>
                  <a:cs typeface="Segoe UI Semibold" panose="020B0702040204020203" pitchFamily="34" charset="0"/>
                </a:rPr>
                <a:t>App Service</a:t>
              </a:r>
              <a:endParaRPr kumimoji="0" lang="en-US" sz="900" b="0" i="0" u="none" strike="noStrike" kern="1200" cap="none" spc="0" normalizeH="0" baseline="0" noProof="0" dirty="0">
                <a:ln>
                  <a:noFill/>
                </a:ln>
                <a:solidFill>
                  <a:srgbClr val="000000"/>
                </a:solidFill>
                <a:effectLst/>
                <a:uLnTx/>
                <a:uFillTx/>
                <a:latin typeface="Segoe UI Variable Display Semib" pitchFamily="2" charset="0"/>
                <a:cs typeface="Segoe UI Semibold" panose="020B0702040204020203" pitchFamily="34" charset="0"/>
              </a:endParaRPr>
            </a:p>
          </p:txBody>
        </p:sp>
        <p:sp>
          <p:nvSpPr>
            <p:cNvPr id="2147" name="TextBox 2146">
              <a:extLst>
                <a:ext uri="{FF2B5EF4-FFF2-40B4-BE49-F238E27FC236}">
                  <a16:creationId xmlns:a16="http://schemas.microsoft.com/office/drawing/2014/main" id="{22334978-F47E-F696-9FBC-6971F35B96A6}"/>
                </a:ext>
              </a:extLst>
            </p:cNvPr>
            <p:cNvSpPr txBox="1"/>
            <p:nvPr/>
          </p:nvSpPr>
          <p:spPr>
            <a:xfrm>
              <a:off x="9947083" y="2390486"/>
              <a:ext cx="542511"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solidFill>
                    <a:srgbClr val="000000"/>
                  </a:solidFill>
                  <a:latin typeface="Segoe UI Variable Display Semib" pitchFamily="2" charset="0"/>
                  <a:cs typeface="Segoe UI Semibold" panose="020B0702040204020203" pitchFamily="34" charset="0"/>
                </a:rPr>
                <a:t>Managed Identity</a:t>
              </a:r>
              <a:endParaRPr kumimoji="0" lang="en-US" sz="900" b="0" i="0" u="none" strike="noStrike" kern="1200" cap="none" spc="0" normalizeH="0" baseline="0" noProof="0" dirty="0">
                <a:ln>
                  <a:noFill/>
                </a:ln>
                <a:solidFill>
                  <a:srgbClr val="000000"/>
                </a:solidFill>
                <a:effectLst/>
                <a:uLnTx/>
                <a:uFillTx/>
                <a:latin typeface="Segoe UI Variable Display Semib" pitchFamily="2" charset="0"/>
                <a:cs typeface="Segoe UI Semibold" panose="020B0702040204020203" pitchFamily="34" charset="0"/>
              </a:endParaRPr>
            </a:p>
          </p:txBody>
        </p:sp>
        <p:sp>
          <p:nvSpPr>
            <p:cNvPr id="2148" name="TextBox 2147">
              <a:extLst>
                <a:ext uri="{FF2B5EF4-FFF2-40B4-BE49-F238E27FC236}">
                  <a16:creationId xmlns:a16="http://schemas.microsoft.com/office/drawing/2014/main" id="{534ACB39-C8FD-842F-D2BB-EC36AFF4D06C}"/>
                </a:ext>
              </a:extLst>
            </p:cNvPr>
            <p:cNvSpPr txBox="1"/>
            <p:nvPr/>
          </p:nvSpPr>
          <p:spPr>
            <a:xfrm>
              <a:off x="8907090" y="3427704"/>
              <a:ext cx="1340950"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solidFill>
                    <a:srgbClr val="000000"/>
                  </a:solidFill>
                  <a:latin typeface="Segoe UI Variable Display Semib" pitchFamily="2" charset="0"/>
                  <a:cs typeface="Segoe UI Semibold" panose="020B0702040204020203" pitchFamily="34" charset="0"/>
                </a:rPr>
                <a:t>App Service Environment</a:t>
              </a:r>
              <a:endParaRPr kumimoji="0" lang="en-US" sz="900" b="0" i="0" u="none" strike="noStrike" kern="1200" cap="none" spc="0" normalizeH="0" baseline="0" noProof="0" dirty="0">
                <a:ln>
                  <a:noFill/>
                </a:ln>
                <a:solidFill>
                  <a:srgbClr val="000000"/>
                </a:solidFill>
                <a:effectLst/>
                <a:uLnTx/>
                <a:uFillTx/>
                <a:latin typeface="Segoe UI Variable Display Semib" pitchFamily="2" charset="0"/>
                <a:cs typeface="Segoe UI Semibold" panose="020B0702040204020203" pitchFamily="34" charset="0"/>
              </a:endParaRPr>
            </a:p>
          </p:txBody>
        </p:sp>
        <p:sp>
          <p:nvSpPr>
            <p:cNvPr id="2149" name="TextBox 2148">
              <a:extLst>
                <a:ext uri="{FF2B5EF4-FFF2-40B4-BE49-F238E27FC236}">
                  <a16:creationId xmlns:a16="http://schemas.microsoft.com/office/drawing/2014/main" id="{9A4689B3-C355-DB59-73AA-640DE62520D3}"/>
                </a:ext>
              </a:extLst>
            </p:cNvPr>
            <p:cNvSpPr txBox="1"/>
            <p:nvPr/>
          </p:nvSpPr>
          <p:spPr>
            <a:xfrm>
              <a:off x="7716319" y="4764542"/>
              <a:ext cx="1017175"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solidFill>
                    <a:srgbClr val="000000"/>
                  </a:solidFill>
                  <a:latin typeface="Segoe UI Variable Display Semib" pitchFamily="2" charset="0"/>
                  <a:cs typeface="Segoe UI Semibold" panose="020B0702040204020203" pitchFamily="34" charset="0"/>
                </a:rPr>
                <a:t>Managed Identities</a:t>
              </a:r>
              <a:endParaRPr kumimoji="0" lang="en-US" sz="900" b="0" i="0" u="none" strike="noStrike" kern="1200" cap="none" spc="0" normalizeH="0" baseline="0" noProof="0" dirty="0">
                <a:ln>
                  <a:noFill/>
                </a:ln>
                <a:solidFill>
                  <a:srgbClr val="000000"/>
                </a:solidFill>
                <a:effectLst/>
                <a:uLnTx/>
                <a:uFillTx/>
                <a:latin typeface="Segoe UI Variable Display Semib" pitchFamily="2" charset="0"/>
                <a:cs typeface="Segoe UI Semibold" panose="020B0702040204020203" pitchFamily="34" charset="0"/>
              </a:endParaRPr>
            </a:p>
          </p:txBody>
        </p:sp>
        <p:sp>
          <p:nvSpPr>
            <p:cNvPr id="2150" name="TextBox 2149">
              <a:extLst>
                <a:ext uri="{FF2B5EF4-FFF2-40B4-BE49-F238E27FC236}">
                  <a16:creationId xmlns:a16="http://schemas.microsoft.com/office/drawing/2014/main" id="{160183A6-7D09-4A8E-BD07-48DBF84604A9}"/>
                </a:ext>
              </a:extLst>
            </p:cNvPr>
            <p:cNvSpPr txBox="1"/>
            <p:nvPr/>
          </p:nvSpPr>
          <p:spPr>
            <a:xfrm>
              <a:off x="9316024" y="4442773"/>
              <a:ext cx="1120655"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solidFill>
                    <a:srgbClr val="000000"/>
                  </a:solidFill>
                  <a:latin typeface="Segoe UI Variable Display Semib" pitchFamily="2" charset="0"/>
                  <a:cs typeface="Segoe UI Semibold" panose="020B0702040204020203" pitchFamily="34" charset="0"/>
                </a:rPr>
                <a:t>API Management</a:t>
              </a:r>
              <a:endParaRPr kumimoji="0" lang="en-US" sz="900" b="0" i="0" u="none" strike="noStrike" kern="1200" cap="none" spc="0" normalizeH="0" baseline="0" noProof="0" dirty="0">
                <a:ln>
                  <a:noFill/>
                </a:ln>
                <a:solidFill>
                  <a:srgbClr val="000000"/>
                </a:solidFill>
                <a:effectLst/>
                <a:uLnTx/>
                <a:uFillTx/>
                <a:latin typeface="Segoe UI Variable Display Semib" pitchFamily="2" charset="0"/>
                <a:cs typeface="Segoe UI Semibold" panose="020B0702040204020203" pitchFamily="34" charset="0"/>
              </a:endParaRPr>
            </a:p>
          </p:txBody>
        </p:sp>
        <p:sp>
          <p:nvSpPr>
            <p:cNvPr id="2151" name="TextBox 2150">
              <a:extLst>
                <a:ext uri="{FF2B5EF4-FFF2-40B4-BE49-F238E27FC236}">
                  <a16:creationId xmlns:a16="http://schemas.microsoft.com/office/drawing/2014/main" id="{D1279049-2613-AB61-B38F-AF2AC53B678B}"/>
                </a:ext>
              </a:extLst>
            </p:cNvPr>
            <p:cNvSpPr txBox="1"/>
            <p:nvPr/>
          </p:nvSpPr>
          <p:spPr>
            <a:xfrm>
              <a:off x="9428745" y="4609951"/>
              <a:ext cx="1026258"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err="1">
                  <a:solidFill>
                    <a:srgbClr val="000000"/>
                  </a:solidFill>
                  <a:latin typeface="Segoe UI Variable Display Semib" pitchFamily="2" charset="0"/>
                  <a:cs typeface="Segoe UI Semibold" panose="020B0702040204020203" pitchFamily="34" charset="0"/>
                </a:rPr>
                <a:t>apim</a:t>
              </a:r>
              <a:r>
                <a:rPr lang="en-US" sz="900" dirty="0">
                  <a:solidFill>
                    <a:srgbClr val="000000"/>
                  </a:solidFill>
                  <a:latin typeface="Segoe UI Variable Display Semib" pitchFamily="2" charset="0"/>
                  <a:cs typeface="Segoe UI Semibold" panose="020B0702040204020203" pitchFamily="34" charset="0"/>
                </a:rPr>
                <a:t>-subnet</a:t>
              </a:r>
              <a:endParaRPr kumimoji="0" lang="en-US" sz="900" b="0" i="0" u="none" strike="noStrike" kern="1200" cap="none" spc="0" normalizeH="0" baseline="0" noProof="0" dirty="0">
                <a:ln>
                  <a:noFill/>
                </a:ln>
                <a:solidFill>
                  <a:srgbClr val="000000"/>
                </a:solidFill>
                <a:effectLst/>
                <a:uLnTx/>
                <a:uFillTx/>
                <a:latin typeface="Segoe UI Variable Display Semib" pitchFamily="2" charset="0"/>
                <a:cs typeface="Segoe UI Semibold" panose="020B0702040204020203" pitchFamily="34" charset="0"/>
              </a:endParaRPr>
            </a:p>
          </p:txBody>
        </p:sp>
        <p:sp>
          <p:nvSpPr>
            <p:cNvPr id="2152" name="TextBox 2151">
              <a:extLst>
                <a:ext uri="{FF2B5EF4-FFF2-40B4-BE49-F238E27FC236}">
                  <a16:creationId xmlns:a16="http://schemas.microsoft.com/office/drawing/2014/main" id="{B412162E-3B12-7231-80D3-E51063DF7504}"/>
                </a:ext>
              </a:extLst>
            </p:cNvPr>
            <p:cNvSpPr txBox="1"/>
            <p:nvPr/>
          </p:nvSpPr>
          <p:spPr>
            <a:xfrm>
              <a:off x="9316024" y="5201798"/>
              <a:ext cx="1138925"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solidFill>
                    <a:srgbClr val="000000"/>
                  </a:solidFill>
                  <a:latin typeface="Segoe UI Variable Display Semib" pitchFamily="2" charset="0"/>
                  <a:cs typeface="Segoe UI Semibold" panose="020B0702040204020203" pitchFamily="34" charset="0"/>
                </a:rPr>
                <a:t>Application Gateway</a:t>
              </a:r>
              <a:endParaRPr kumimoji="0" lang="en-US" sz="900" b="0" i="0" u="none" strike="noStrike" kern="1200" cap="none" spc="0" normalizeH="0" baseline="0" noProof="0" dirty="0">
                <a:ln>
                  <a:noFill/>
                </a:ln>
                <a:solidFill>
                  <a:srgbClr val="000000"/>
                </a:solidFill>
                <a:effectLst/>
                <a:uLnTx/>
                <a:uFillTx/>
                <a:latin typeface="Segoe UI Variable Display Semib" pitchFamily="2" charset="0"/>
                <a:cs typeface="Segoe UI Semibold" panose="020B0702040204020203" pitchFamily="34" charset="0"/>
              </a:endParaRPr>
            </a:p>
          </p:txBody>
        </p:sp>
        <p:sp>
          <p:nvSpPr>
            <p:cNvPr id="2153" name="TextBox 2152">
              <a:extLst>
                <a:ext uri="{FF2B5EF4-FFF2-40B4-BE49-F238E27FC236}">
                  <a16:creationId xmlns:a16="http://schemas.microsoft.com/office/drawing/2014/main" id="{80378F1A-9CCF-A711-0BB7-B3DD1AD0225A}"/>
                </a:ext>
              </a:extLst>
            </p:cNvPr>
            <p:cNvSpPr txBox="1"/>
            <p:nvPr/>
          </p:nvSpPr>
          <p:spPr>
            <a:xfrm>
              <a:off x="9594907" y="5434797"/>
              <a:ext cx="860045"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solidFill>
                    <a:srgbClr val="000000"/>
                  </a:solidFill>
                  <a:latin typeface="Segoe UI Variable Display Semib" pitchFamily="2" charset="0"/>
                  <a:cs typeface="Segoe UI Semibold" panose="020B0702040204020203" pitchFamily="34" charset="0"/>
                </a:rPr>
                <a:t>gateway-subnet</a:t>
              </a:r>
              <a:endParaRPr kumimoji="0" lang="en-US" sz="900" b="0" i="0" u="none" strike="noStrike" kern="1200" cap="none" spc="0" normalizeH="0" baseline="0" noProof="0" dirty="0">
                <a:ln>
                  <a:noFill/>
                </a:ln>
                <a:solidFill>
                  <a:srgbClr val="000000"/>
                </a:solidFill>
                <a:effectLst/>
                <a:uLnTx/>
                <a:uFillTx/>
                <a:latin typeface="Segoe UI Variable Display Semib" pitchFamily="2" charset="0"/>
                <a:cs typeface="Segoe UI Semibold" panose="020B0702040204020203" pitchFamily="34" charset="0"/>
              </a:endParaRPr>
            </a:p>
          </p:txBody>
        </p:sp>
        <p:sp>
          <p:nvSpPr>
            <p:cNvPr id="2154" name="TextBox 2153">
              <a:extLst>
                <a:ext uri="{FF2B5EF4-FFF2-40B4-BE49-F238E27FC236}">
                  <a16:creationId xmlns:a16="http://schemas.microsoft.com/office/drawing/2014/main" id="{9ACCB984-53BB-A6BD-6815-FB1601FE3763}"/>
                </a:ext>
              </a:extLst>
            </p:cNvPr>
            <p:cNvSpPr txBox="1"/>
            <p:nvPr/>
          </p:nvSpPr>
          <p:spPr>
            <a:xfrm>
              <a:off x="10755500" y="4487212"/>
              <a:ext cx="809484" cy="760232"/>
            </a:xfrm>
            <a:prstGeom prst="roundRect">
              <a:avLst>
                <a:gd name="adj" fmla="val 7206"/>
              </a:avLst>
            </a:prstGeom>
            <a:solidFill>
              <a:schemeClr val="bg1">
                <a:alpha val="80000"/>
              </a:schemeClr>
            </a:solidFill>
            <a:ln w="12700">
              <a:solidFill>
                <a:srgbClr val="7F7F7F"/>
              </a:solidFill>
            </a:ln>
          </p:spPr>
          <p:style>
            <a:lnRef idx="2">
              <a:schemeClr val="accent4">
                <a:shade val="15000"/>
              </a:schemeClr>
            </a:lnRef>
            <a:fillRef idx="1">
              <a:schemeClr val="accent4"/>
            </a:fillRef>
            <a:effectRef idx="0">
              <a:schemeClr val="accent4"/>
            </a:effectRef>
            <a:fontRef idx="minor">
              <a:schemeClr val="lt1"/>
            </a:fontRef>
          </p:style>
          <p:txBody>
            <a:bodyPr lIns="0" tIns="27432" rIns="0" bIns="27432" rtlCol="0" anchor="b"/>
            <a:lstStyle>
              <a:defPPr>
                <a:defRPr lang="en-US"/>
              </a:defPPr>
              <a:lvl1pPr algn="ctr">
                <a:defRPr sz="900">
                  <a:solidFill>
                    <a:srgbClr val="000000"/>
                  </a:solidFill>
                  <a:latin typeface="Segoe UI Variable Display Semib" pitchFamily="2" charset="0"/>
                  <a:cs typeface="Segoe UI Light"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portal, c--, </a:t>
              </a:r>
              <a:br>
                <a:rPr lang="en-US" dirty="0"/>
              </a:br>
              <a:r>
                <a:rPr lang="en-US" dirty="0"/>
                <a:t>c----</a:t>
              </a:r>
            </a:p>
          </p:txBody>
        </p:sp>
        <p:sp>
          <p:nvSpPr>
            <p:cNvPr id="2155" name="TextBox 2154">
              <a:extLst>
                <a:ext uri="{FF2B5EF4-FFF2-40B4-BE49-F238E27FC236}">
                  <a16:creationId xmlns:a16="http://schemas.microsoft.com/office/drawing/2014/main" id="{7FBCFFCA-4F6C-653B-E4DA-C4E805746270}"/>
                </a:ext>
              </a:extLst>
            </p:cNvPr>
            <p:cNvSpPr txBox="1"/>
            <p:nvPr/>
          </p:nvSpPr>
          <p:spPr>
            <a:xfrm>
              <a:off x="10664691" y="2577821"/>
              <a:ext cx="603582" cy="803437"/>
            </a:xfrm>
            <a:prstGeom prst="roundRect">
              <a:avLst>
                <a:gd name="adj" fmla="val 7373"/>
              </a:avLst>
            </a:prstGeom>
            <a:solidFill>
              <a:schemeClr val="bg1">
                <a:alpha val="80000"/>
              </a:schemeClr>
            </a:solidFill>
            <a:ln w="12700">
              <a:solidFill>
                <a:srgbClr val="7F7F7F"/>
              </a:solidFill>
            </a:ln>
          </p:spPr>
          <p:style>
            <a:lnRef idx="2">
              <a:schemeClr val="accent4">
                <a:shade val="15000"/>
              </a:schemeClr>
            </a:lnRef>
            <a:fillRef idx="1">
              <a:schemeClr val="accent4"/>
            </a:fillRef>
            <a:effectRef idx="0">
              <a:schemeClr val="accent4"/>
            </a:effectRef>
            <a:fontRef idx="minor">
              <a:schemeClr val="lt1"/>
            </a:fontRef>
          </p:style>
          <p:txBody>
            <a:bodyPr lIns="0" tIns="27432" rIns="0" bIns="27432" rtlCol="0" anchor="b"/>
            <a:lstStyle>
              <a:defPPr>
                <a:defRPr lang="en-US"/>
              </a:defPPr>
              <a:lvl1pPr algn="ctr">
                <a:defRPr sz="900">
                  <a:solidFill>
                    <a:srgbClr val="000000"/>
                  </a:solidFill>
                  <a:latin typeface="Segoe UI Variable Display Semib" pitchFamily="2" charset="0"/>
                  <a:cs typeface="Segoe UI Light"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Client</a:t>
              </a:r>
            </a:p>
            <a:p>
              <a:r>
                <a:rPr kumimoji="0" lang="en-US" sz="900" b="0" i="0" u="none" strike="noStrike" kern="1200" cap="none" spc="0" normalizeH="0" baseline="0" noProof="0" dirty="0">
                  <a:ln>
                    <a:noFill/>
                  </a:ln>
                  <a:solidFill>
                    <a:srgbClr val="000000"/>
                  </a:solidFill>
                  <a:effectLst/>
                  <a:uLnTx/>
                  <a:uFillTx/>
                  <a:latin typeface="Segoe UI Variable Display Semib" pitchFamily="2" charset="0"/>
                  <a:cs typeface="Segoe UI Semibold" panose="020B0702040204020203" pitchFamily="34" charset="0"/>
                </a:rPr>
                <a:t>------------</a:t>
              </a:r>
            </a:p>
          </p:txBody>
        </p:sp>
        <p:sp>
          <p:nvSpPr>
            <p:cNvPr id="2156" name="TextBox 2155">
              <a:extLst>
                <a:ext uri="{FF2B5EF4-FFF2-40B4-BE49-F238E27FC236}">
                  <a16:creationId xmlns:a16="http://schemas.microsoft.com/office/drawing/2014/main" id="{B64F8047-182D-C8E8-03A8-3111E1D63937}"/>
                </a:ext>
              </a:extLst>
            </p:cNvPr>
            <p:cNvSpPr txBox="1"/>
            <p:nvPr/>
          </p:nvSpPr>
          <p:spPr>
            <a:xfrm>
              <a:off x="10906177" y="3503546"/>
              <a:ext cx="603582" cy="674519"/>
            </a:xfrm>
            <a:prstGeom prst="roundRect">
              <a:avLst>
                <a:gd name="adj" fmla="val 8302"/>
              </a:avLst>
            </a:prstGeom>
            <a:solidFill>
              <a:schemeClr val="bg1">
                <a:alpha val="80000"/>
              </a:schemeClr>
            </a:solidFill>
            <a:ln w="12700">
              <a:solidFill>
                <a:srgbClr val="7F7F7F"/>
              </a:solidFill>
            </a:ln>
          </p:spPr>
          <p:style>
            <a:lnRef idx="2">
              <a:schemeClr val="accent4">
                <a:shade val="15000"/>
              </a:schemeClr>
            </a:lnRef>
            <a:fillRef idx="1">
              <a:schemeClr val="accent4"/>
            </a:fillRef>
            <a:effectRef idx="0">
              <a:schemeClr val="accent4"/>
            </a:effectRef>
            <a:fontRef idx="minor">
              <a:schemeClr val="lt1"/>
            </a:fontRef>
          </p:style>
          <p:txBody>
            <a:bodyPr lIns="0" tIns="27432" rIns="0" bIns="27432" rtlCol="0" anchor="b"/>
            <a:lstStyle>
              <a:defPPr>
                <a:defRPr lang="en-US"/>
              </a:defPPr>
              <a:lvl1pPr algn="ctr">
                <a:defRPr sz="900">
                  <a:solidFill>
                    <a:srgbClr val="000000"/>
                  </a:solidFill>
                  <a:latin typeface="Segoe UI Variable Display Semib" pitchFamily="2" charset="0"/>
                  <a:cs typeface="Segoe UI Light"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External APIs</a:t>
              </a:r>
            </a:p>
          </p:txBody>
        </p:sp>
        <p:sp>
          <p:nvSpPr>
            <p:cNvPr id="2157" name="TextBox 2156">
              <a:extLst>
                <a:ext uri="{FF2B5EF4-FFF2-40B4-BE49-F238E27FC236}">
                  <a16:creationId xmlns:a16="http://schemas.microsoft.com/office/drawing/2014/main" id="{84EE7C2E-BA50-5AD7-FE91-25C13E42F14E}"/>
                </a:ext>
              </a:extLst>
            </p:cNvPr>
            <p:cNvSpPr txBox="1"/>
            <p:nvPr/>
          </p:nvSpPr>
          <p:spPr>
            <a:xfrm>
              <a:off x="10834524" y="5409947"/>
              <a:ext cx="597678" cy="760232"/>
            </a:xfrm>
            <a:prstGeom prst="roundRect">
              <a:avLst>
                <a:gd name="adj" fmla="val 8220"/>
              </a:avLst>
            </a:prstGeom>
            <a:solidFill>
              <a:schemeClr val="bg1">
                <a:alpha val="80000"/>
              </a:schemeClr>
            </a:solidFill>
            <a:ln w="12700">
              <a:solidFill>
                <a:srgbClr val="7F7F7F"/>
              </a:solidFill>
            </a:ln>
          </p:spPr>
          <p:style>
            <a:lnRef idx="2">
              <a:schemeClr val="accent4">
                <a:shade val="15000"/>
              </a:schemeClr>
            </a:lnRef>
            <a:fillRef idx="1">
              <a:schemeClr val="accent4"/>
            </a:fillRef>
            <a:effectRef idx="0">
              <a:schemeClr val="accent4"/>
            </a:effectRef>
            <a:fontRef idx="minor">
              <a:schemeClr val="lt1"/>
            </a:fontRef>
          </p:style>
          <p:txBody>
            <a:bodyPr lIns="0" tIns="27432" rIns="0" bIns="27432" rtlCol="0" anchor="b"/>
            <a:lstStyle>
              <a:defPPr>
                <a:defRPr lang="en-US"/>
              </a:defPPr>
              <a:lvl1pPr algn="ctr">
                <a:defRPr sz="900">
                  <a:solidFill>
                    <a:srgbClr val="000000"/>
                  </a:solidFill>
                  <a:latin typeface="Segoe UI Variable Display Semib" pitchFamily="2" charset="0"/>
                  <a:cs typeface="Segoe UI Light"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Client</a:t>
              </a:r>
            </a:p>
            <a:p>
              <a:r>
                <a:rPr kumimoji="0" lang="en-US" sz="900" b="0" i="0" u="none" strike="noStrike" kern="1200" cap="none" spc="0" normalizeH="0" baseline="0" noProof="0" dirty="0">
                  <a:ln>
                    <a:noFill/>
                  </a:ln>
                  <a:solidFill>
                    <a:srgbClr val="000000"/>
                  </a:solidFill>
                  <a:effectLst/>
                  <a:uLnTx/>
                  <a:uFillTx/>
                  <a:latin typeface="Segoe UI Variable Display Semib" pitchFamily="2" charset="0"/>
                  <a:cs typeface="Segoe UI Semibold" panose="020B0702040204020203" pitchFamily="34" charset="0"/>
                </a:rPr>
                <a:t>------------</a:t>
              </a:r>
              <a:endParaRPr lang="en-US" dirty="0"/>
            </a:p>
          </p:txBody>
        </p:sp>
        <p:sp>
          <p:nvSpPr>
            <p:cNvPr id="2158" name="Oval 2157">
              <a:extLst>
                <a:ext uri="{FF2B5EF4-FFF2-40B4-BE49-F238E27FC236}">
                  <a16:creationId xmlns:a16="http://schemas.microsoft.com/office/drawing/2014/main" id="{4D161E42-79CA-3368-DD40-52647956470B}"/>
                </a:ext>
              </a:extLst>
            </p:cNvPr>
            <p:cNvSpPr/>
            <p:nvPr/>
          </p:nvSpPr>
          <p:spPr bwMode="auto">
            <a:xfrm>
              <a:off x="3929643" y="5933757"/>
              <a:ext cx="245941" cy="238991"/>
            </a:xfrm>
            <a:prstGeom prst="ellipse">
              <a:avLst/>
            </a:prstGeom>
            <a:solidFill>
              <a:srgbClr val="8DC8E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50" dirty="0">
                  <a:solidFill>
                    <a:srgbClr val="000000"/>
                  </a:solidFill>
                  <a:latin typeface="Segoe UI Variable Display Semib" pitchFamily="2" charset="0"/>
                  <a:cs typeface="Segoe UI" pitchFamily="34" charset="0"/>
                </a:rPr>
                <a:t>1</a:t>
              </a:r>
            </a:p>
          </p:txBody>
        </p:sp>
        <p:sp>
          <p:nvSpPr>
            <p:cNvPr id="2159" name="Oval 2158">
              <a:extLst>
                <a:ext uri="{FF2B5EF4-FFF2-40B4-BE49-F238E27FC236}">
                  <a16:creationId xmlns:a16="http://schemas.microsoft.com/office/drawing/2014/main" id="{BE86E391-7F48-9A32-8AF0-FAE9CB18362F}"/>
                </a:ext>
              </a:extLst>
            </p:cNvPr>
            <p:cNvSpPr/>
            <p:nvPr/>
          </p:nvSpPr>
          <p:spPr bwMode="auto">
            <a:xfrm>
              <a:off x="1321105" y="4998859"/>
              <a:ext cx="245941" cy="238991"/>
            </a:xfrm>
            <a:prstGeom prst="ellipse">
              <a:avLst/>
            </a:prstGeom>
            <a:solidFill>
              <a:srgbClr val="8DC8E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50" dirty="0">
                  <a:solidFill>
                    <a:srgbClr val="000000"/>
                  </a:solidFill>
                  <a:latin typeface="Segoe UI Variable Display Semib" pitchFamily="2" charset="0"/>
                  <a:cs typeface="Segoe UI" pitchFamily="34" charset="0"/>
                </a:rPr>
                <a:t>2</a:t>
              </a:r>
            </a:p>
          </p:txBody>
        </p:sp>
        <p:sp>
          <p:nvSpPr>
            <p:cNvPr id="2160" name="Oval 2159">
              <a:extLst>
                <a:ext uri="{FF2B5EF4-FFF2-40B4-BE49-F238E27FC236}">
                  <a16:creationId xmlns:a16="http://schemas.microsoft.com/office/drawing/2014/main" id="{D34A1930-9FCC-324F-87DE-BC6CD4022118}"/>
                </a:ext>
              </a:extLst>
            </p:cNvPr>
            <p:cNvSpPr/>
            <p:nvPr/>
          </p:nvSpPr>
          <p:spPr bwMode="auto">
            <a:xfrm>
              <a:off x="2434070" y="1575804"/>
              <a:ext cx="245941" cy="238991"/>
            </a:xfrm>
            <a:prstGeom prst="ellipse">
              <a:avLst/>
            </a:prstGeom>
            <a:solidFill>
              <a:srgbClr val="8DC8E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50" dirty="0">
                  <a:solidFill>
                    <a:srgbClr val="000000"/>
                  </a:solidFill>
                  <a:latin typeface="Segoe UI Variable Display Semib" pitchFamily="2" charset="0"/>
                  <a:cs typeface="Segoe UI" pitchFamily="34" charset="0"/>
                </a:rPr>
                <a:t>3</a:t>
              </a:r>
            </a:p>
          </p:txBody>
        </p:sp>
        <p:sp>
          <p:nvSpPr>
            <p:cNvPr id="2161" name="Oval 2160">
              <a:extLst>
                <a:ext uri="{FF2B5EF4-FFF2-40B4-BE49-F238E27FC236}">
                  <a16:creationId xmlns:a16="http://schemas.microsoft.com/office/drawing/2014/main" id="{44E66021-7FF8-8229-C24A-32A8D057BA29}"/>
                </a:ext>
              </a:extLst>
            </p:cNvPr>
            <p:cNvSpPr/>
            <p:nvPr/>
          </p:nvSpPr>
          <p:spPr bwMode="auto">
            <a:xfrm>
              <a:off x="621957" y="1850045"/>
              <a:ext cx="245941" cy="238991"/>
            </a:xfrm>
            <a:prstGeom prst="ellipse">
              <a:avLst/>
            </a:prstGeom>
            <a:solidFill>
              <a:srgbClr val="8DC8E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50" dirty="0">
                  <a:solidFill>
                    <a:srgbClr val="000000"/>
                  </a:solidFill>
                  <a:latin typeface="Segoe UI Variable Display Semib" pitchFamily="2" charset="0"/>
                  <a:cs typeface="Segoe UI" pitchFamily="34" charset="0"/>
                </a:rPr>
                <a:t>4</a:t>
              </a:r>
            </a:p>
          </p:txBody>
        </p:sp>
        <p:sp>
          <p:nvSpPr>
            <p:cNvPr id="2162" name="Oval 2161">
              <a:extLst>
                <a:ext uri="{FF2B5EF4-FFF2-40B4-BE49-F238E27FC236}">
                  <a16:creationId xmlns:a16="http://schemas.microsoft.com/office/drawing/2014/main" id="{75D59C1B-9012-CE77-193C-613EF682139B}"/>
                </a:ext>
              </a:extLst>
            </p:cNvPr>
            <p:cNvSpPr/>
            <p:nvPr/>
          </p:nvSpPr>
          <p:spPr bwMode="auto">
            <a:xfrm>
              <a:off x="9787813" y="3714055"/>
              <a:ext cx="245941" cy="238991"/>
            </a:xfrm>
            <a:prstGeom prst="ellipse">
              <a:avLst/>
            </a:prstGeom>
            <a:solidFill>
              <a:srgbClr val="8DC8E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50" dirty="0">
                  <a:solidFill>
                    <a:srgbClr val="000000"/>
                  </a:solidFill>
                  <a:latin typeface="Segoe UI Variable Display Semib" pitchFamily="2" charset="0"/>
                  <a:cs typeface="Segoe UI" pitchFamily="34" charset="0"/>
                </a:rPr>
                <a:t>5</a:t>
              </a:r>
            </a:p>
          </p:txBody>
        </p:sp>
        <p:cxnSp>
          <p:nvCxnSpPr>
            <p:cNvPr id="2163" name="Straight Arrow Connector 2162" descr="Connector">
              <a:extLst>
                <a:ext uri="{FF2B5EF4-FFF2-40B4-BE49-F238E27FC236}">
                  <a16:creationId xmlns:a16="http://schemas.microsoft.com/office/drawing/2014/main" id="{7E7C5456-D87B-C83C-0530-92FBD039E459}"/>
                </a:ext>
              </a:extLst>
            </p:cNvPr>
            <p:cNvCxnSpPr>
              <a:cxnSpLocks/>
              <a:endCxn id="2115" idx="1"/>
            </p:cNvCxnSpPr>
            <p:nvPr/>
          </p:nvCxnSpPr>
          <p:spPr>
            <a:xfrm>
              <a:off x="1528591" y="2387240"/>
              <a:ext cx="1222239" cy="0"/>
            </a:xfrm>
            <a:prstGeom prst="straightConnector1">
              <a:avLst/>
            </a:prstGeom>
            <a:ln w="12700" cap="rnd">
              <a:solidFill>
                <a:srgbClr val="291817"/>
              </a:solidFill>
              <a:prstDash val="solid"/>
              <a:headEnd type="none" w="lg" len="sm"/>
              <a:tailEnd type="arrow"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2164" name="Straight Arrow Connector 2163" descr="Connector">
              <a:extLst>
                <a:ext uri="{FF2B5EF4-FFF2-40B4-BE49-F238E27FC236}">
                  <a16:creationId xmlns:a16="http://schemas.microsoft.com/office/drawing/2014/main" id="{AD8E7B5D-3781-718F-9C8F-29250F3B355C}"/>
                </a:ext>
              </a:extLst>
            </p:cNvPr>
            <p:cNvCxnSpPr>
              <a:cxnSpLocks/>
              <a:endCxn id="2156" idx="2"/>
            </p:cNvCxnSpPr>
            <p:nvPr/>
          </p:nvCxnSpPr>
          <p:spPr>
            <a:xfrm flipV="1">
              <a:off x="11207968" y="4178065"/>
              <a:ext cx="0" cy="309147"/>
            </a:xfrm>
            <a:prstGeom prst="straightConnector1">
              <a:avLst/>
            </a:prstGeom>
            <a:ln w="12700" cap="rnd">
              <a:solidFill>
                <a:srgbClr val="291817"/>
              </a:solidFill>
              <a:prstDash val="solid"/>
              <a:headEnd type="arrow" w="lg" len="sm"/>
              <a:tailEnd type="arrow"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2165" name="Straight Arrow Connector 2164" descr="Connector">
              <a:extLst>
                <a:ext uri="{FF2B5EF4-FFF2-40B4-BE49-F238E27FC236}">
                  <a16:creationId xmlns:a16="http://schemas.microsoft.com/office/drawing/2014/main" id="{8680F425-9F17-5652-07B4-BCE77CAADFED}"/>
                </a:ext>
              </a:extLst>
            </p:cNvPr>
            <p:cNvCxnSpPr>
              <a:cxnSpLocks/>
            </p:cNvCxnSpPr>
            <p:nvPr/>
          </p:nvCxnSpPr>
          <p:spPr>
            <a:xfrm>
              <a:off x="10803992" y="3381258"/>
              <a:ext cx="0" cy="1105954"/>
            </a:xfrm>
            <a:prstGeom prst="straightConnector1">
              <a:avLst/>
            </a:prstGeom>
            <a:ln w="12700" cap="rnd">
              <a:solidFill>
                <a:srgbClr val="291817"/>
              </a:solidFill>
              <a:prstDash val="solid"/>
              <a:headEnd type="arrow" w="lg" len="sm"/>
              <a:tailEnd type="arrow"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2166" name="Straight Arrow Connector 2165" descr="Connector">
              <a:extLst>
                <a:ext uri="{FF2B5EF4-FFF2-40B4-BE49-F238E27FC236}">
                  <a16:creationId xmlns:a16="http://schemas.microsoft.com/office/drawing/2014/main" id="{1D29E6AC-7B7A-A0A9-6606-1EDCB37DD96A}"/>
                </a:ext>
              </a:extLst>
            </p:cNvPr>
            <p:cNvCxnSpPr>
              <a:cxnSpLocks/>
            </p:cNvCxnSpPr>
            <p:nvPr/>
          </p:nvCxnSpPr>
          <p:spPr>
            <a:xfrm flipH="1">
              <a:off x="3759127" y="5865528"/>
              <a:ext cx="586974" cy="0"/>
            </a:xfrm>
            <a:prstGeom prst="straightConnector1">
              <a:avLst/>
            </a:prstGeom>
            <a:ln w="12700" cap="rnd">
              <a:solidFill>
                <a:srgbClr val="291817"/>
              </a:solidFill>
              <a:prstDash val="solid"/>
              <a:headEnd type="none" w="lg" len="sm"/>
              <a:tailEnd type="arrow"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2167" name="Straight Arrow Connector 2166" descr="Connector">
              <a:extLst>
                <a:ext uri="{FF2B5EF4-FFF2-40B4-BE49-F238E27FC236}">
                  <a16:creationId xmlns:a16="http://schemas.microsoft.com/office/drawing/2014/main" id="{14D643AB-8E3C-B4D6-3DF8-40938969F9CC}"/>
                </a:ext>
              </a:extLst>
            </p:cNvPr>
            <p:cNvCxnSpPr>
              <a:cxnSpLocks/>
            </p:cNvCxnSpPr>
            <p:nvPr/>
          </p:nvCxnSpPr>
          <p:spPr>
            <a:xfrm flipH="1" flipV="1">
              <a:off x="3169795" y="5419116"/>
              <a:ext cx="3860" cy="425175"/>
            </a:xfrm>
            <a:prstGeom prst="straightConnector1">
              <a:avLst/>
            </a:prstGeom>
            <a:ln w="12700" cap="rnd">
              <a:solidFill>
                <a:srgbClr val="291817"/>
              </a:solidFill>
              <a:prstDash val="solid"/>
              <a:headEnd type="none" w="lg" len="sm"/>
              <a:tailEnd type="arrow"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2168" name="Straight Arrow Connector 2167" descr="Connector">
              <a:extLst>
                <a:ext uri="{FF2B5EF4-FFF2-40B4-BE49-F238E27FC236}">
                  <a16:creationId xmlns:a16="http://schemas.microsoft.com/office/drawing/2014/main" id="{23D0695A-FAF7-7F30-2609-A85D95CB09B9}"/>
                </a:ext>
              </a:extLst>
            </p:cNvPr>
            <p:cNvCxnSpPr>
              <a:cxnSpLocks/>
            </p:cNvCxnSpPr>
            <p:nvPr/>
          </p:nvCxnSpPr>
          <p:spPr>
            <a:xfrm flipV="1">
              <a:off x="9655242" y="3598631"/>
              <a:ext cx="2145" cy="574823"/>
            </a:xfrm>
            <a:prstGeom prst="straightConnector1">
              <a:avLst/>
            </a:prstGeom>
            <a:ln w="12700" cap="rnd">
              <a:solidFill>
                <a:srgbClr val="291817"/>
              </a:solidFill>
              <a:prstDash val="solid"/>
              <a:headEnd type="arrow" w="lg" len="sm"/>
              <a:tailEnd type="arrow"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2169" name="Straight Arrow Connector 2168" descr="Connector">
              <a:extLst>
                <a:ext uri="{FF2B5EF4-FFF2-40B4-BE49-F238E27FC236}">
                  <a16:creationId xmlns:a16="http://schemas.microsoft.com/office/drawing/2014/main" id="{72EE8998-4776-434C-3D6F-880F46BB2F88}"/>
                </a:ext>
              </a:extLst>
            </p:cNvPr>
            <p:cNvCxnSpPr>
              <a:cxnSpLocks/>
              <a:stCxn id="2110" idx="0"/>
              <a:endCxn id="2109" idx="2"/>
            </p:cNvCxnSpPr>
            <p:nvPr/>
          </p:nvCxnSpPr>
          <p:spPr>
            <a:xfrm flipV="1">
              <a:off x="9879480" y="4765472"/>
              <a:ext cx="1" cy="148789"/>
            </a:xfrm>
            <a:prstGeom prst="straightConnector1">
              <a:avLst/>
            </a:prstGeom>
            <a:ln w="12700" cap="rnd">
              <a:solidFill>
                <a:srgbClr val="291817"/>
              </a:solidFill>
              <a:prstDash val="solid"/>
              <a:headEnd type="arrow" w="lg" len="sm"/>
              <a:tailEnd type="arrow"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2170" name="Elbow Connector 46" descr="Connector">
              <a:extLst>
                <a:ext uri="{FF2B5EF4-FFF2-40B4-BE49-F238E27FC236}">
                  <a16:creationId xmlns:a16="http://schemas.microsoft.com/office/drawing/2014/main" id="{76D99C35-34E3-E927-BD15-5990310A2714}"/>
                </a:ext>
              </a:extLst>
            </p:cNvPr>
            <p:cNvCxnSpPr>
              <a:cxnSpLocks/>
              <a:stCxn id="2110" idx="2"/>
              <a:endCxn id="2157" idx="1"/>
            </p:cNvCxnSpPr>
            <p:nvPr/>
          </p:nvCxnSpPr>
          <p:spPr>
            <a:xfrm rot="16200000" flipH="1">
              <a:off x="10256236" y="5211775"/>
              <a:ext cx="201532" cy="955044"/>
            </a:xfrm>
            <a:prstGeom prst="bentConnector2">
              <a:avLst/>
            </a:prstGeom>
            <a:ln w="12700" cap="rnd">
              <a:solidFill>
                <a:srgbClr val="291817"/>
              </a:solidFill>
              <a:prstDash val="solid"/>
              <a:headEnd type="arrow" w="lg" len="sm"/>
              <a:tailEnd type="arrow"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2171" name="Elbow Connector 46" descr="Connector">
              <a:extLst>
                <a:ext uri="{FF2B5EF4-FFF2-40B4-BE49-F238E27FC236}">
                  <a16:creationId xmlns:a16="http://schemas.microsoft.com/office/drawing/2014/main" id="{C29540D9-0330-8D79-E3F6-D7321AA01AE5}"/>
                </a:ext>
              </a:extLst>
            </p:cNvPr>
            <p:cNvCxnSpPr>
              <a:cxnSpLocks/>
              <a:stCxn id="2152" idx="3"/>
              <a:endCxn id="2154" idx="1"/>
            </p:cNvCxnSpPr>
            <p:nvPr/>
          </p:nvCxnSpPr>
          <p:spPr>
            <a:xfrm flipV="1">
              <a:off x="10454949" y="4867328"/>
              <a:ext cx="300551" cy="403720"/>
            </a:xfrm>
            <a:prstGeom prst="bentConnector3">
              <a:avLst>
                <a:gd name="adj1" fmla="val 59333"/>
              </a:avLst>
            </a:prstGeom>
            <a:ln w="12700" cap="rnd">
              <a:solidFill>
                <a:srgbClr val="291817"/>
              </a:solidFill>
              <a:prstDash val="solid"/>
              <a:headEnd type="arrow" w="lg" len="sm"/>
              <a:tailEnd type="arrow"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pic>
          <p:nvPicPr>
            <p:cNvPr id="2172" name="Graphic 2171">
              <a:extLst>
                <a:ext uri="{FF2B5EF4-FFF2-40B4-BE49-F238E27FC236}">
                  <a16:creationId xmlns:a16="http://schemas.microsoft.com/office/drawing/2014/main" id="{F9C3348B-333F-4F68-A61B-4E17C6080AF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85914" y="2171955"/>
              <a:ext cx="262418" cy="243182"/>
            </a:xfrm>
            <a:prstGeom prst="rect">
              <a:avLst/>
            </a:prstGeom>
          </p:spPr>
        </p:pic>
        <p:pic>
          <p:nvPicPr>
            <p:cNvPr id="2173" name="Graphic 2172">
              <a:extLst>
                <a:ext uri="{FF2B5EF4-FFF2-40B4-BE49-F238E27FC236}">
                  <a16:creationId xmlns:a16="http://schemas.microsoft.com/office/drawing/2014/main" id="{B6A28352-31D4-3325-BA3E-3DBF0B31849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78628" y="3288020"/>
              <a:ext cx="218057" cy="202073"/>
            </a:xfrm>
            <a:prstGeom prst="rect">
              <a:avLst/>
            </a:prstGeom>
          </p:spPr>
        </p:pic>
        <p:pic>
          <p:nvPicPr>
            <p:cNvPr id="2174" name="Picture 2173">
              <a:extLst>
                <a:ext uri="{FF2B5EF4-FFF2-40B4-BE49-F238E27FC236}">
                  <a16:creationId xmlns:a16="http://schemas.microsoft.com/office/drawing/2014/main" id="{8B2419DE-67A9-DD76-A9B7-AA367AA799FC}"/>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57544" y="3280444"/>
              <a:ext cx="459500" cy="246228"/>
            </a:xfrm>
            <a:prstGeom prst="rect">
              <a:avLst/>
            </a:prstGeom>
          </p:spPr>
        </p:pic>
        <p:pic>
          <p:nvPicPr>
            <p:cNvPr id="2175" name="Graphic 2174">
              <a:extLst>
                <a:ext uri="{FF2B5EF4-FFF2-40B4-BE49-F238E27FC236}">
                  <a16:creationId xmlns:a16="http://schemas.microsoft.com/office/drawing/2014/main" id="{084893D5-0252-8E52-3D6B-8288C484E9A2}"/>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8947132" y="2227953"/>
              <a:ext cx="244396" cy="244396"/>
            </a:xfrm>
            <a:prstGeom prst="rect">
              <a:avLst/>
            </a:prstGeom>
          </p:spPr>
        </p:pic>
        <p:pic>
          <p:nvPicPr>
            <p:cNvPr id="2176" name="Graphic 2175">
              <a:extLst>
                <a:ext uri="{FF2B5EF4-FFF2-40B4-BE49-F238E27FC236}">
                  <a16:creationId xmlns:a16="http://schemas.microsoft.com/office/drawing/2014/main" id="{D3E82587-DA5F-E4AA-AB47-4D83E5BF1280}"/>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549025" y="2227953"/>
              <a:ext cx="244396" cy="244396"/>
            </a:xfrm>
            <a:prstGeom prst="rect">
              <a:avLst/>
            </a:prstGeom>
          </p:spPr>
        </p:pic>
        <p:pic>
          <p:nvPicPr>
            <p:cNvPr id="2177" name="Graphic 2176">
              <a:extLst>
                <a:ext uri="{FF2B5EF4-FFF2-40B4-BE49-F238E27FC236}">
                  <a16:creationId xmlns:a16="http://schemas.microsoft.com/office/drawing/2014/main" id="{64375AB0-E26D-F2FC-9BA0-2541B5E50C6E}"/>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781601" y="3272630"/>
              <a:ext cx="230916" cy="230916"/>
            </a:xfrm>
            <a:prstGeom prst="rect">
              <a:avLst/>
            </a:prstGeom>
          </p:spPr>
        </p:pic>
        <p:pic>
          <p:nvPicPr>
            <p:cNvPr id="2178" name="Picture 2177" descr="A blue and white rectangular object&#10;&#10;Description automatically generated">
              <a:extLst>
                <a:ext uri="{FF2B5EF4-FFF2-40B4-BE49-F238E27FC236}">
                  <a16:creationId xmlns:a16="http://schemas.microsoft.com/office/drawing/2014/main" id="{89CEC723-8680-03DB-F5FC-358D84E777BD}"/>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7536741" y="3314611"/>
              <a:ext cx="250260" cy="192739"/>
            </a:xfrm>
            <a:prstGeom prst="rect">
              <a:avLst/>
            </a:prstGeom>
          </p:spPr>
        </p:pic>
        <p:pic>
          <p:nvPicPr>
            <p:cNvPr id="2179" name="Picture 2178" descr="A blue and white rectangular object&#10;&#10;Description automatically generated">
              <a:extLst>
                <a:ext uri="{FF2B5EF4-FFF2-40B4-BE49-F238E27FC236}">
                  <a16:creationId xmlns:a16="http://schemas.microsoft.com/office/drawing/2014/main" id="{D0597809-5BD1-22FA-D03A-7D8FC12F7B22}"/>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1718737" y="3295226"/>
              <a:ext cx="260216" cy="200407"/>
            </a:xfrm>
            <a:prstGeom prst="rect">
              <a:avLst/>
            </a:prstGeom>
          </p:spPr>
        </p:pic>
        <p:pic>
          <p:nvPicPr>
            <p:cNvPr id="2180" name="Picture 2179">
              <a:extLst>
                <a:ext uri="{FF2B5EF4-FFF2-40B4-BE49-F238E27FC236}">
                  <a16:creationId xmlns:a16="http://schemas.microsoft.com/office/drawing/2014/main" id="{38E9F0E7-BD41-1F4C-0224-AC8921E014B5}"/>
                </a:ext>
                <a:ext uri="{C183D7F6-B498-43B3-948B-1728B52AA6E4}">
                  <adec:decorative xmlns:adec="http://schemas.microsoft.com/office/drawing/2017/decorative" val="1"/>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5208185" y="3288362"/>
              <a:ext cx="230392" cy="230392"/>
            </a:xfrm>
            <a:prstGeom prst="rect">
              <a:avLst/>
            </a:prstGeom>
          </p:spPr>
        </p:pic>
        <p:pic>
          <p:nvPicPr>
            <p:cNvPr id="2181" name="Graphic 2180">
              <a:extLst>
                <a:ext uri="{FF2B5EF4-FFF2-40B4-BE49-F238E27FC236}">
                  <a16:creationId xmlns:a16="http://schemas.microsoft.com/office/drawing/2014/main" id="{92BA3C26-8B04-FDCD-5C1F-D4A8BA98253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2955" y="1702116"/>
              <a:ext cx="315692" cy="292551"/>
            </a:xfrm>
            <a:prstGeom prst="rect">
              <a:avLst/>
            </a:prstGeom>
          </p:spPr>
        </p:pic>
        <p:pic>
          <p:nvPicPr>
            <p:cNvPr id="2182" name="Picture 8">
              <a:extLst>
                <a:ext uri="{FF2B5EF4-FFF2-40B4-BE49-F238E27FC236}">
                  <a16:creationId xmlns:a16="http://schemas.microsoft.com/office/drawing/2014/main" id="{6972096C-2389-2231-CDB0-6A219A788616}"/>
                </a:ext>
                <a:ext uri="{C183D7F6-B498-43B3-948B-1728B52AA6E4}">
                  <adec:decorative xmlns:adec="http://schemas.microsoft.com/office/drawing/2017/decorative" val="1"/>
                </a:ext>
              </a:extLst>
            </p:cNvPr>
            <p:cNvPicPr>
              <a:picLocks noChangeAspect="1" noChangeArrowheads="1"/>
            </p:cNvPicPr>
            <p:nvPr/>
          </p:nvPicPr>
          <p:blipFill>
            <a:blip r:embed="rId13"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1727669" y="4216060"/>
              <a:ext cx="248555" cy="227171"/>
            </a:xfrm>
            <a:prstGeom prst="rect">
              <a:avLst/>
            </a:prstGeom>
            <a:noFill/>
            <a:extLst>
              <a:ext uri="{909E8E84-426E-40DD-AFC4-6F175D3DCCD1}">
                <a14:hiddenFill xmlns:a14="http://schemas.microsoft.com/office/drawing/2010/main">
                  <a:solidFill>
                    <a:srgbClr val="FFFFFF"/>
                  </a:solidFill>
                </a14:hiddenFill>
              </a:ext>
            </a:extLst>
          </p:spPr>
        </p:pic>
        <p:pic>
          <p:nvPicPr>
            <p:cNvPr id="2183" name="Picture 8">
              <a:extLst>
                <a:ext uri="{FF2B5EF4-FFF2-40B4-BE49-F238E27FC236}">
                  <a16:creationId xmlns:a16="http://schemas.microsoft.com/office/drawing/2014/main" id="{8B863CD2-27DC-556F-940C-86B80E76BA7C}"/>
                </a:ext>
                <a:ext uri="{C183D7F6-B498-43B3-948B-1728B52AA6E4}">
                  <adec:decorative xmlns:adec="http://schemas.microsoft.com/office/drawing/2017/decorative" val="1"/>
                </a:ext>
              </a:extLst>
            </p:cNvPr>
            <p:cNvPicPr>
              <a:picLocks noChangeAspect="1" noChangeArrowheads="1"/>
            </p:cNvPicPr>
            <p:nvPr/>
          </p:nvPicPr>
          <p:blipFill>
            <a:blip r:embed="rId13"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2232711" y="4216060"/>
              <a:ext cx="248555" cy="227171"/>
            </a:xfrm>
            <a:prstGeom prst="rect">
              <a:avLst/>
            </a:prstGeom>
            <a:noFill/>
            <a:extLst>
              <a:ext uri="{909E8E84-426E-40DD-AFC4-6F175D3DCCD1}">
                <a14:hiddenFill xmlns:a14="http://schemas.microsoft.com/office/drawing/2010/main">
                  <a:solidFill>
                    <a:srgbClr val="FFFFFF"/>
                  </a:solidFill>
                </a14:hiddenFill>
              </a:ext>
            </a:extLst>
          </p:spPr>
        </p:pic>
        <p:pic>
          <p:nvPicPr>
            <p:cNvPr id="2184" name="Picture 8">
              <a:extLst>
                <a:ext uri="{FF2B5EF4-FFF2-40B4-BE49-F238E27FC236}">
                  <a16:creationId xmlns:a16="http://schemas.microsoft.com/office/drawing/2014/main" id="{777C6DC9-8D53-0745-3FE3-7FEB30E45EAC}"/>
                </a:ext>
                <a:ext uri="{C183D7F6-B498-43B3-948B-1728B52AA6E4}">
                  <adec:decorative xmlns:adec="http://schemas.microsoft.com/office/drawing/2017/decorative" val="1"/>
                </a:ext>
              </a:extLst>
            </p:cNvPr>
            <p:cNvPicPr>
              <a:picLocks noChangeAspect="1" noChangeArrowheads="1"/>
            </p:cNvPicPr>
            <p:nvPr/>
          </p:nvPicPr>
          <p:blipFill>
            <a:blip r:embed="rId13"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2772782" y="4216060"/>
              <a:ext cx="248555" cy="227171"/>
            </a:xfrm>
            <a:prstGeom prst="rect">
              <a:avLst/>
            </a:prstGeom>
            <a:noFill/>
            <a:extLst>
              <a:ext uri="{909E8E84-426E-40DD-AFC4-6F175D3DCCD1}">
                <a14:hiddenFill xmlns:a14="http://schemas.microsoft.com/office/drawing/2010/main">
                  <a:solidFill>
                    <a:srgbClr val="FFFFFF"/>
                  </a:solidFill>
                </a14:hiddenFill>
              </a:ext>
            </a:extLst>
          </p:spPr>
        </p:pic>
        <p:pic>
          <p:nvPicPr>
            <p:cNvPr id="2185" name="Picture 8">
              <a:extLst>
                <a:ext uri="{FF2B5EF4-FFF2-40B4-BE49-F238E27FC236}">
                  <a16:creationId xmlns:a16="http://schemas.microsoft.com/office/drawing/2014/main" id="{88BF184C-5F6D-7571-C947-9666F960F1E9}"/>
                </a:ext>
                <a:ext uri="{C183D7F6-B498-43B3-948B-1728B52AA6E4}">
                  <adec:decorative xmlns:adec="http://schemas.microsoft.com/office/drawing/2017/decorative" val="1"/>
                </a:ext>
              </a:extLst>
            </p:cNvPr>
            <p:cNvPicPr>
              <a:picLocks noChangeAspect="1" noChangeArrowheads="1"/>
            </p:cNvPicPr>
            <p:nvPr/>
          </p:nvPicPr>
          <p:blipFill>
            <a:blip r:embed="rId13"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3366582" y="4216060"/>
              <a:ext cx="248555" cy="227171"/>
            </a:xfrm>
            <a:prstGeom prst="rect">
              <a:avLst/>
            </a:prstGeom>
            <a:noFill/>
            <a:extLst>
              <a:ext uri="{909E8E84-426E-40DD-AFC4-6F175D3DCCD1}">
                <a14:hiddenFill xmlns:a14="http://schemas.microsoft.com/office/drawing/2010/main">
                  <a:solidFill>
                    <a:srgbClr val="FFFFFF"/>
                  </a:solidFill>
                </a14:hiddenFill>
              </a:ext>
            </a:extLst>
          </p:spPr>
        </p:pic>
        <p:pic>
          <p:nvPicPr>
            <p:cNvPr id="2186" name="Picture 8">
              <a:extLst>
                <a:ext uri="{FF2B5EF4-FFF2-40B4-BE49-F238E27FC236}">
                  <a16:creationId xmlns:a16="http://schemas.microsoft.com/office/drawing/2014/main" id="{EB8E4BAD-2B03-2FB4-E026-71178D33CBD1}"/>
                </a:ext>
                <a:ext uri="{C183D7F6-B498-43B3-948B-1728B52AA6E4}">
                  <adec:decorative xmlns:adec="http://schemas.microsoft.com/office/drawing/2017/decorative" val="1"/>
                </a:ext>
              </a:extLst>
            </p:cNvPr>
            <p:cNvPicPr>
              <a:picLocks noChangeAspect="1" noChangeArrowheads="1"/>
            </p:cNvPicPr>
            <p:nvPr/>
          </p:nvPicPr>
          <p:blipFill>
            <a:blip r:embed="rId13"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3982199" y="4216060"/>
              <a:ext cx="248555" cy="227171"/>
            </a:xfrm>
            <a:prstGeom prst="rect">
              <a:avLst/>
            </a:prstGeom>
            <a:noFill/>
            <a:extLst>
              <a:ext uri="{909E8E84-426E-40DD-AFC4-6F175D3DCCD1}">
                <a14:hiddenFill xmlns:a14="http://schemas.microsoft.com/office/drawing/2010/main">
                  <a:solidFill>
                    <a:srgbClr val="FFFFFF"/>
                  </a:solidFill>
                </a14:hiddenFill>
              </a:ext>
            </a:extLst>
          </p:spPr>
        </p:pic>
        <p:pic>
          <p:nvPicPr>
            <p:cNvPr id="2187" name="Picture 8">
              <a:extLst>
                <a:ext uri="{FF2B5EF4-FFF2-40B4-BE49-F238E27FC236}">
                  <a16:creationId xmlns:a16="http://schemas.microsoft.com/office/drawing/2014/main" id="{F7A1F1B5-0EB6-3EDA-3FE6-73E97F1026FC}"/>
                </a:ext>
                <a:ext uri="{C183D7F6-B498-43B3-948B-1728B52AA6E4}">
                  <adec:decorative xmlns:adec="http://schemas.microsoft.com/office/drawing/2017/decorative" val="1"/>
                </a:ext>
              </a:extLst>
            </p:cNvPr>
            <p:cNvPicPr>
              <a:picLocks noChangeAspect="1" noChangeArrowheads="1"/>
            </p:cNvPicPr>
            <p:nvPr/>
          </p:nvPicPr>
          <p:blipFill>
            <a:blip r:embed="rId13"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4592621" y="4216060"/>
              <a:ext cx="248555" cy="227171"/>
            </a:xfrm>
            <a:prstGeom prst="rect">
              <a:avLst/>
            </a:prstGeom>
            <a:noFill/>
            <a:extLst>
              <a:ext uri="{909E8E84-426E-40DD-AFC4-6F175D3DCCD1}">
                <a14:hiddenFill xmlns:a14="http://schemas.microsoft.com/office/drawing/2010/main">
                  <a:solidFill>
                    <a:srgbClr val="FFFFFF"/>
                  </a:solidFill>
                </a14:hiddenFill>
              </a:ext>
            </a:extLst>
          </p:spPr>
        </p:pic>
        <p:pic>
          <p:nvPicPr>
            <p:cNvPr id="2188" name="Picture 8">
              <a:extLst>
                <a:ext uri="{FF2B5EF4-FFF2-40B4-BE49-F238E27FC236}">
                  <a16:creationId xmlns:a16="http://schemas.microsoft.com/office/drawing/2014/main" id="{377CAC27-A253-DDB6-1573-F8B37C623B38}"/>
                </a:ext>
                <a:ext uri="{C183D7F6-B498-43B3-948B-1728B52AA6E4}">
                  <adec:decorative xmlns:adec="http://schemas.microsoft.com/office/drawing/2017/decorative" val="1"/>
                </a:ext>
              </a:extLst>
            </p:cNvPr>
            <p:cNvPicPr>
              <a:picLocks noChangeAspect="1" noChangeArrowheads="1"/>
            </p:cNvPicPr>
            <p:nvPr/>
          </p:nvPicPr>
          <p:blipFill>
            <a:blip r:embed="rId13"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5201443" y="4216060"/>
              <a:ext cx="248555" cy="227171"/>
            </a:xfrm>
            <a:prstGeom prst="rect">
              <a:avLst/>
            </a:prstGeom>
            <a:noFill/>
            <a:extLst>
              <a:ext uri="{909E8E84-426E-40DD-AFC4-6F175D3DCCD1}">
                <a14:hiddenFill xmlns:a14="http://schemas.microsoft.com/office/drawing/2010/main">
                  <a:solidFill>
                    <a:srgbClr val="FFFFFF"/>
                  </a:solidFill>
                </a14:hiddenFill>
              </a:ext>
            </a:extLst>
          </p:spPr>
        </p:pic>
        <p:pic>
          <p:nvPicPr>
            <p:cNvPr id="2189" name="Picture 8">
              <a:extLst>
                <a:ext uri="{FF2B5EF4-FFF2-40B4-BE49-F238E27FC236}">
                  <a16:creationId xmlns:a16="http://schemas.microsoft.com/office/drawing/2014/main" id="{D6078B64-3486-E466-6D8A-CD753D5FFFBC}"/>
                </a:ext>
                <a:ext uri="{C183D7F6-B498-43B3-948B-1728B52AA6E4}">
                  <adec:decorative xmlns:adec="http://schemas.microsoft.com/office/drawing/2017/decorative" val="1"/>
                </a:ext>
              </a:extLst>
            </p:cNvPr>
            <p:cNvPicPr>
              <a:picLocks noChangeAspect="1" noChangeArrowheads="1"/>
            </p:cNvPicPr>
            <p:nvPr/>
          </p:nvPicPr>
          <p:blipFill>
            <a:blip r:embed="rId13"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5810780" y="4216060"/>
              <a:ext cx="248555" cy="227171"/>
            </a:xfrm>
            <a:prstGeom prst="rect">
              <a:avLst/>
            </a:prstGeom>
            <a:noFill/>
            <a:extLst>
              <a:ext uri="{909E8E84-426E-40DD-AFC4-6F175D3DCCD1}">
                <a14:hiddenFill xmlns:a14="http://schemas.microsoft.com/office/drawing/2010/main">
                  <a:solidFill>
                    <a:srgbClr val="FFFFFF"/>
                  </a:solidFill>
                </a14:hiddenFill>
              </a:ext>
            </a:extLst>
          </p:spPr>
        </p:pic>
        <p:pic>
          <p:nvPicPr>
            <p:cNvPr id="2190" name="Picture 8">
              <a:extLst>
                <a:ext uri="{FF2B5EF4-FFF2-40B4-BE49-F238E27FC236}">
                  <a16:creationId xmlns:a16="http://schemas.microsoft.com/office/drawing/2014/main" id="{CE1A3982-9C23-FB23-4D4D-E529C6ACF99E}"/>
                </a:ext>
                <a:ext uri="{C183D7F6-B498-43B3-948B-1728B52AA6E4}">
                  <adec:decorative xmlns:adec="http://schemas.microsoft.com/office/drawing/2017/decorative" val="1"/>
                </a:ext>
              </a:extLst>
            </p:cNvPr>
            <p:cNvPicPr>
              <a:picLocks noChangeAspect="1" noChangeArrowheads="1"/>
            </p:cNvPicPr>
            <p:nvPr/>
          </p:nvPicPr>
          <p:blipFill>
            <a:blip r:embed="rId13"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6388035" y="4216060"/>
              <a:ext cx="248555" cy="227171"/>
            </a:xfrm>
            <a:prstGeom prst="rect">
              <a:avLst/>
            </a:prstGeom>
            <a:noFill/>
            <a:extLst>
              <a:ext uri="{909E8E84-426E-40DD-AFC4-6F175D3DCCD1}">
                <a14:hiddenFill xmlns:a14="http://schemas.microsoft.com/office/drawing/2010/main">
                  <a:solidFill>
                    <a:srgbClr val="FFFFFF"/>
                  </a:solidFill>
                </a14:hiddenFill>
              </a:ext>
            </a:extLst>
          </p:spPr>
        </p:pic>
        <p:pic>
          <p:nvPicPr>
            <p:cNvPr id="2191" name="Picture 8">
              <a:extLst>
                <a:ext uri="{FF2B5EF4-FFF2-40B4-BE49-F238E27FC236}">
                  <a16:creationId xmlns:a16="http://schemas.microsoft.com/office/drawing/2014/main" id="{2EAF09DB-C25E-9A7F-18D5-17B46CE48B21}"/>
                </a:ext>
                <a:ext uri="{C183D7F6-B498-43B3-948B-1728B52AA6E4}">
                  <adec:decorative xmlns:adec="http://schemas.microsoft.com/office/drawing/2017/decorative" val="1"/>
                </a:ext>
              </a:extLst>
            </p:cNvPr>
            <p:cNvPicPr>
              <a:picLocks noChangeAspect="1" noChangeArrowheads="1"/>
            </p:cNvPicPr>
            <p:nvPr/>
          </p:nvPicPr>
          <p:blipFill>
            <a:blip r:embed="rId13"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6961989" y="4216060"/>
              <a:ext cx="248555" cy="227171"/>
            </a:xfrm>
            <a:prstGeom prst="rect">
              <a:avLst/>
            </a:prstGeom>
            <a:noFill/>
            <a:extLst>
              <a:ext uri="{909E8E84-426E-40DD-AFC4-6F175D3DCCD1}">
                <a14:hiddenFill xmlns:a14="http://schemas.microsoft.com/office/drawing/2010/main">
                  <a:solidFill>
                    <a:srgbClr val="FFFFFF"/>
                  </a:solidFill>
                </a14:hiddenFill>
              </a:ext>
            </a:extLst>
          </p:spPr>
        </p:pic>
        <p:pic>
          <p:nvPicPr>
            <p:cNvPr id="2192" name="Picture 8">
              <a:extLst>
                <a:ext uri="{FF2B5EF4-FFF2-40B4-BE49-F238E27FC236}">
                  <a16:creationId xmlns:a16="http://schemas.microsoft.com/office/drawing/2014/main" id="{965B9B8F-C87C-7389-85E2-BEE416F53F6D}"/>
                </a:ext>
                <a:ext uri="{C183D7F6-B498-43B3-948B-1728B52AA6E4}">
                  <adec:decorative xmlns:adec="http://schemas.microsoft.com/office/drawing/2017/decorative" val="1"/>
                </a:ext>
              </a:extLst>
            </p:cNvPr>
            <p:cNvPicPr>
              <a:picLocks noChangeAspect="1" noChangeArrowheads="1"/>
            </p:cNvPicPr>
            <p:nvPr/>
          </p:nvPicPr>
          <p:blipFill>
            <a:blip r:embed="rId13"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7537593" y="4216060"/>
              <a:ext cx="248555" cy="227171"/>
            </a:xfrm>
            <a:prstGeom prst="rect">
              <a:avLst/>
            </a:prstGeom>
            <a:noFill/>
            <a:extLst>
              <a:ext uri="{909E8E84-426E-40DD-AFC4-6F175D3DCCD1}">
                <a14:hiddenFill xmlns:a14="http://schemas.microsoft.com/office/drawing/2010/main">
                  <a:solidFill>
                    <a:srgbClr val="FFFFFF"/>
                  </a:solidFill>
                </a14:hiddenFill>
              </a:ext>
            </a:extLst>
          </p:spPr>
        </p:pic>
        <p:pic>
          <p:nvPicPr>
            <p:cNvPr id="2193" name="Picture 8">
              <a:extLst>
                <a:ext uri="{FF2B5EF4-FFF2-40B4-BE49-F238E27FC236}">
                  <a16:creationId xmlns:a16="http://schemas.microsoft.com/office/drawing/2014/main" id="{05BED2C6-A4AD-C550-EC6B-E055BB2DCA82}"/>
                </a:ext>
                <a:ext uri="{C183D7F6-B498-43B3-948B-1728B52AA6E4}">
                  <adec:decorative xmlns:adec="http://schemas.microsoft.com/office/drawing/2017/decorative" val="1"/>
                </a:ext>
              </a:extLst>
            </p:cNvPr>
            <p:cNvPicPr>
              <a:picLocks noChangeAspect="1" noChangeArrowheads="1"/>
            </p:cNvPicPr>
            <p:nvPr/>
          </p:nvPicPr>
          <p:blipFill>
            <a:blip r:embed="rId13"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8158908" y="4216060"/>
              <a:ext cx="248555" cy="227171"/>
            </a:xfrm>
            <a:prstGeom prst="rect">
              <a:avLst/>
            </a:prstGeom>
            <a:noFill/>
            <a:extLst>
              <a:ext uri="{909E8E84-426E-40DD-AFC4-6F175D3DCCD1}">
                <a14:hiddenFill xmlns:a14="http://schemas.microsoft.com/office/drawing/2010/main">
                  <a:solidFill>
                    <a:srgbClr val="FFFFFF"/>
                  </a:solidFill>
                </a14:hiddenFill>
              </a:ext>
            </a:extLst>
          </p:spPr>
        </p:pic>
        <p:pic>
          <p:nvPicPr>
            <p:cNvPr id="2194" name="Picture 8">
              <a:extLst>
                <a:ext uri="{FF2B5EF4-FFF2-40B4-BE49-F238E27FC236}">
                  <a16:creationId xmlns:a16="http://schemas.microsoft.com/office/drawing/2014/main" id="{C088614B-3607-C5CE-0FDE-7353A961B224}"/>
                </a:ext>
                <a:ext uri="{C183D7F6-B498-43B3-948B-1728B52AA6E4}">
                  <adec:decorative xmlns:adec="http://schemas.microsoft.com/office/drawing/2017/decorative" val="1"/>
                </a:ext>
              </a:extLst>
            </p:cNvPr>
            <p:cNvPicPr>
              <a:picLocks noChangeAspect="1" noChangeArrowheads="1"/>
            </p:cNvPicPr>
            <p:nvPr/>
          </p:nvPicPr>
          <p:blipFill>
            <a:blip r:embed="rId13"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8515206" y="4216060"/>
              <a:ext cx="248555" cy="227171"/>
            </a:xfrm>
            <a:prstGeom prst="rect">
              <a:avLst/>
            </a:prstGeom>
            <a:noFill/>
            <a:extLst>
              <a:ext uri="{909E8E84-426E-40DD-AFC4-6F175D3DCCD1}">
                <a14:hiddenFill xmlns:a14="http://schemas.microsoft.com/office/drawing/2010/main">
                  <a:solidFill>
                    <a:srgbClr val="FFFFFF"/>
                  </a:solidFill>
                </a14:hiddenFill>
              </a:ext>
            </a:extLst>
          </p:spPr>
        </p:pic>
        <p:pic>
          <p:nvPicPr>
            <p:cNvPr id="2195" name="Picture 8">
              <a:extLst>
                <a:ext uri="{FF2B5EF4-FFF2-40B4-BE49-F238E27FC236}">
                  <a16:creationId xmlns:a16="http://schemas.microsoft.com/office/drawing/2014/main" id="{835B44C8-3483-D6E8-A085-B7B339E1A064}"/>
                </a:ext>
                <a:ext uri="{C183D7F6-B498-43B3-948B-1728B52AA6E4}">
                  <adec:decorative xmlns:adec="http://schemas.microsoft.com/office/drawing/2017/decorative" val="1"/>
                </a:ext>
              </a:extLst>
            </p:cNvPr>
            <p:cNvPicPr>
              <a:picLocks noChangeAspect="1" noChangeArrowheads="1"/>
            </p:cNvPicPr>
            <p:nvPr/>
          </p:nvPicPr>
          <p:blipFill>
            <a:blip r:embed="rId13"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8817571" y="4216060"/>
              <a:ext cx="248555" cy="227171"/>
            </a:xfrm>
            <a:prstGeom prst="rect">
              <a:avLst/>
            </a:prstGeom>
            <a:noFill/>
            <a:extLst>
              <a:ext uri="{909E8E84-426E-40DD-AFC4-6F175D3DCCD1}">
                <a14:hiddenFill xmlns:a14="http://schemas.microsoft.com/office/drawing/2010/main">
                  <a:solidFill>
                    <a:srgbClr val="FFFFFF"/>
                  </a:solidFill>
                </a14:hiddenFill>
              </a:ext>
            </a:extLst>
          </p:spPr>
        </p:pic>
        <p:pic>
          <p:nvPicPr>
            <p:cNvPr id="2196" name="Picture 8">
              <a:extLst>
                <a:ext uri="{FF2B5EF4-FFF2-40B4-BE49-F238E27FC236}">
                  <a16:creationId xmlns:a16="http://schemas.microsoft.com/office/drawing/2014/main" id="{67AA4AEA-7E81-182D-6222-77F4F4F31CA7}"/>
                </a:ext>
                <a:ext uri="{C183D7F6-B498-43B3-948B-1728B52AA6E4}">
                  <adec:decorative xmlns:adec="http://schemas.microsoft.com/office/drawing/2017/decorative" val="1"/>
                </a:ext>
              </a:extLst>
            </p:cNvPr>
            <p:cNvPicPr>
              <a:picLocks noChangeAspect="1" noChangeArrowheads="1"/>
            </p:cNvPicPr>
            <p:nvPr/>
          </p:nvPicPr>
          <p:blipFill>
            <a:blip r:embed="rId13"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1723157" y="2773514"/>
              <a:ext cx="248555" cy="227171"/>
            </a:xfrm>
            <a:prstGeom prst="rect">
              <a:avLst/>
            </a:prstGeom>
            <a:noFill/>
            <a:extLst>
              <a:ext uri="{909E8E84-426E-40DD-AFC4-6F175D3DCCD1}">
                <a14:hiddenFill xmlns:a14="http://schemas.microsoft.com/office/drawing/2010/main">
                  <a:solidFill>
                    <a:srgbClr val="FFFFFF"/>
                  </a:solidFill>
                </a14:hiddenFill>
              </a:ext>
            </a:extLst>
          </p:spPr>
        </p:pic>
        <p:pic>
          <p:nvPicPr>
            <p:cNvPr id="2197" name="Picture 8">
              <a:extLst>
                <a:ext uri="{FF2B5EF4-FFF2-40B4-BE49-F238E27FC236}">
                  <a16:creationId xmlns:a16="http://schemas.microsoft.com/office/drawing/2014/main" id="{987E9D59-C0A8-8C9A-553D-7B9486B2B1F4}"/>
                </a:ext>
                <a:ext uri="{C183D7F6-B498-43B3-948B-1728B52AA6E4}">
                  <adec:decorative xmlns:adec="http://schemas.microsoft.com/office/drawing/2017/decorative" val="1"/>
                </a:ext>
              </a:extLst>
            </p:cNvPr>
            <p:cNvPicPr>
              <a:picLocks noChangeAspect="1" noChangeArrowheads="1"/>
            </p:cNvPicPr>
            <p:nvPr/>
          </p:nvPicPr>
          <p:blipFill>
            <a:blip r:embed="rId13"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2232711" y="2773514"/>
              <a:ext cx="248555" cy="227171"/>
            </a:xfrm>
            <a:prstGeom prst="rect">
              <a:avLst/>
            </a:prstGeom>
            <a:noFill/>
            <a:extLst>
              <a:ext uri="{909E8E84-426E-40DD-AFC4-6F175D3DCCD1}">
                <a14:hiddenFill xmlns:a14="http://schemas.microsoft.com/office/drawing/2010/main">
                  <a:solidFill>
                    <a:srgbClr val="FFFFFF"/>
                  </a:solidFill>
                </a14:hiddenFill>
              </a:ext>
            </a:extLst>
          </p:spPr>
        </p:pic>
        <p:pic>
          <p:nvPicPr>
            <p:cNvPr id="2198" name="Picture 8">
              <a:extLst>
                <a:ext uri="{FF2B5EF4-FFF2-40B4-BE49-F238E27FC236}">
                  <a16:creationId xmlns:a16="http://schemas.microsoft.com/office/drawing/2014/main" id="{CAE6A2FB-FA75-D7B2-AD26-1A53BE7FF38A}"/>
                </a:ext>
                <a:ext uri="{C183D7F6-B498-43B3-948B-1728B52AA6E4}">
                  <adec:decorative xmlns:adec="http://schemas.microsoft.com/office/drawing/2017/decorative" val="1"/>
                </a:ext>
              </a:extLst>
            </p:cNvPr>
            <p:cNvPicPr>
              <a:picLocks noChangeAspect="1" noChangeArrowheads="1"/>
            </p:cNvPicPr>
            <p:nvPr/>
          </p:nvPicPr>
          <p:blipFill>
            <a:blip r:embed="rId13"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2772782" y="2773514"/>
              <a:ext cx="248555" cy="227171"/>
            </a:xfrm>
            <a:prstGeom prst="rect">
              <a:avLst/>
            </a:prstGeom>
            <a:noFill/>
            <a:extLst>
              <a:ext uri="{909E8E84-426E-40DD-AFC4-6F175D3DCCD1}">
                <a14:hiddenFill xmlns:a14="http://schemas.microsoft.com/office/drawing/2010/main">
                  <a:solidFill>
                    <a:srgbClr val="FFFFFF"/>
                  </a:solidFill>
                </a14:hiddenFill>
              </a:ext>
            </a:extLst>
          </p:spPr>
        </p:pic>
        <p:pic>
          <p:nvPicPr>
            <p:cNvPr id="2199" name="Picture 8">
              <a:extLst>
                <a:ext uri="{FF2B5EF4-FFF2-40B4-BE49-F238E27FC236}">
                  <a16:creationId xmlns:a16="http://schemas.microsoft.com/office/drawing/2014/main" id="{E5D02B94-2917-C448-53AA-8B5DA8BC2C1D}"/>
                </a:ext>
                <a:ext uri="{C183D7F6-B498-43B3-948B-1728B52AA6E4}">
                  <adec:decorative xmlns:adec="http://schemas.microsoft.com/office/drawing/2017/decorative" val="1"/>
                </a:ext>
              </a:extLst>
            </p:cNvPr>
            <p:cNvPicPr>
              <a:picLocks noChangeAspect="1" noChangeArrowheads="1"/>
            </p:cNvPicPr>
            <p:nvPr/>
          </p:nvPicPr>
          <p:blipFill>
            <a:blip r:embed="rId13"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3366582" y="2773514"/>
              <a:ext cx="248555" cy="227171"/>
            </a:xfrm>
            <a:prstGeom prst="rect">
              <a:avLst/>
            </a:prstGeom>
            <a:noFill/>
            <a:extLst>
              <a:ext uri="{909E8E84-426E-40DD-AFC4-6F175D3DCCD1}">
                <a14:hiddenFill xmlns:a14="http://schemas.microsoft.com/office/drawing/2010/main">
                  <a:solidFill>
                    <a:srgbClr val="FFFFFF"/>
                  </a:solidFill>
                </a14:hiddenFill>
              </a:ext>
            </a:extLst>
          </p:spPr>
        </p:pic>
        <p:pic>
          <p:nvPicPr>
            <p:cNvPr id="2200" name="Picture 8">
              <a:extLst>
                <a:ext uri="{FF2B5EF4-FFF2-40B4-BE49-F238E27FC236}">
                  <a16:creationId xmlns:a16="http://schemas.microsoft.com/office/drawing/2014/main" id="{727B5C0A-3A29-E996-232C-1DDD6FF58741}"/>
                </a:ext>
                <a:ext uri="{C183D7F6-B498-43B3-948B-1728B52AA6E4}">
                  <adec:decorative xmlns:adec="http://schemas.microsoft.com/office/drawing/2017/decorative" val="1"/>
                </a:ext>
              </a:extLst>
            </p:cNvPr>
            <p:cNvPicPr>
              <a:picLocks noChangeAspect="1" noChangeArrowheads="1"/>
            </p:cNvPicPr>
            <p:nvPr/>
          </p:nvPicPr>
          <p:blipFill>
            <a:blip r:embed="rId13"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3977047" y="2773514"/>
              <a:ext cx="248555" cy="227171"/>
            </a:xfrm>
            <a:prstGeom prst="rect">
              <a:avLst/>
            </a:prstGeom>
            <a:noFill/>
            <a:extLst>
              <a:ext uri="{909E8E84-426E-40DD-AFC4-6F175D3DCCD1}">
                <a14:hiddenFill xmlns:a14="http://schemas.microsoft.com/office/drawing/2010/main">
                  <a:solidFill>
                    <a:srgbClr val="FFFFFF"/>
                  </a:solidFill>
                </a14:hiddenFill>
              </a:ext>
            </a:extLst>
          </p:spPr>
        </p:pic>
        <p:pic>
          <p:nvPicPr>
            <p:cNvPr id="2201" name="Picture 8">
              <a:extLst>
                <a:ext uri="{FF2B5EF4-FFF2-40B4-BE49-F238E27FC236}">
                  <a16:creationId xmlns:a16="http://schemas.microsoft.com/office/drawing/2014/main" id="{4E862311-F91C-0B41-1621-0A9E43650BA5}"/>
                </a:ext>
                <a:ext uri="{C183D7F6-B498-43B3-948B-1728B52AA6E4}">
                  <adec:decorative xmlns:adec="http://schemas.microsoft.com/office/drawing/2017/decorative" val="1"/>
                </a:ext>
              </a:extLst>
            </p:cNvPr>
            <p:cNvPicPr>
              <a:picLocks noChangeAspect="1" noChangeArrowheads="1"/>
            </p:cNvPicPr>
            <p:nvPr/>
          </p:nvPicPr>
          <p:blipFill>
            <a:blip r:embed="rId13"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4592621" y="2773514"/>
              <a:ext cx="248555" cy="227171"/>
            </a:xfrm>
            <a:prstGeom prst="rect">
              <a:avLst/>
            </a:prstGeom>
            <a:noFill/>
            <a:extLst>
              <a:ext uri="{909E8E84-426E-40DD-AFC4-6F175D3DCCD1}">
                <a14:hiddenFill xmlns:a14="http://schemas.microsoft.com/office/drawing/2010/main">
                  <a:solidFill>
                    <a:srgbClr val="FFFFFF"/>
                  </a:solidFill>
                </a14:hiddenFill>
              </a:ext>
            </a:extLst>
          </p:spPr>
        </p:pic>
        <p:pic>
          <p:nvPicPr>
            <p:cNvPr id="2202" name="Picture 8">
              <a:extLst>
                <a:ext uri="{FF2B5EF4-FFF2-40B4-BE49-F238E27FC236}">
                  <a16:creationId xmlns:a16="http://schemas.microsoft.com/office/drawing/2014/main" id="{8407C2CD-B7F4-E839-67B2-9E84B04D7137}"/>
                </a:ext>
                <a:ext uri="{C183D7F6-B498-43B3-948B-1728B52AA6E4}">
                  <adec:decorative xmlns:adec="http://schemas.microsoft.com/office/drawing/2017/decorative" val="1"/>
                </a:ext>
              </a:extLst>
            </p:cNvPr>
            <p:cNvPicPr>
              <a:picLocks noChangeAspect="1" noChangeArrowheads="1"/>
            </p:cNvPicPr>
            <p:nvPr/>
          </p:nvPicPr>
          <p:blipFill>
            <a:blip r:embed="rId13"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5199103" y="2773514"/>
              <a:ext cx="248555" cy="227171"/>
            </a:xfrm>
            <a:prstGeom prst="rect">
              <a:avLst/>
            </a:prstGeom>
            <a:noFill/>
            <a:extLst>
              <a:ext uri="{909E8E84-426E-40DD-AFC4-6F175D3DCCD1}">
                <a14:hiddenFill xmlns:a14="http://schemas.microsoft.com/office/drawing/2010/main">
                  <a:solidFill>
                    <a:srgbClr val="FFFFFF"/>
                  </a:solidFill>
                </a14:hiddenFill>
              </a:ext>
            </a:extLst>
          </p:spPr>
        </p:pic>
        <p:pic>
          <p:nvPicPr>
            <p:cNvPr id="2203" name="Picture 8">
              <a:extLst>
                <a:ext uri="{FF2B5EF4-FFF2-40B4-BE49-F238E27FC236}">
                  <a16:creationId xmlns:a16="http://schemas.microsoft.com/office/drawing/2014/main" id="{E0C8BC16-9CA7-4C34-0D12-BCD789DB2F8C}"/>
                </a:ext>
                <a:ext uri="{C183D7F6-B498-43B3-948B-1728B52AA6E4}">
                  <adec:decorative xmlns:adec="http://schemas.microsoft.com/office/drawing/2017/decorative" val="1"/>
                </a:ext>
              </a:extLst>
            </p:cNvPr>
            <p:cNvPicPr>
              <a:picLocks noChangeAspect="1" noChangeArrowheads="1"/>
            </p:cNvPicPr>
            <p:nvPr/>
          </p:nvPicPr>
          <p:blipFill>
            <a:blip r:embed="rId13"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5810781" y="2773514"/>
              <a:ext cx="248555" cy="227171"/>
            </a:xfrm>
            <a:prstGeom prst="rect">
              <a:avLst/>
            </a:prstGeom>
            <a:noFill/>
            <a:extLst>
              <a:ext uri="{909E8E84-426E-40DD-AFC4-6F175D3DCCD1}">
                <a14:hiddenFill xmlns:a14="http://schemas.microsoft.com/office/drawing/2010/main">
                  <a:solidFill>
                    <a:srgbClr val="FFFFFF"/>
                  </a:solidFill>
                </a14:hiddenFill>
              </a:ext>
            </a:extLst>
          </p:spPr>
        </p:pic>
        <p:pic>
          <p:nvPicPr>
            <p:cNvPr id="2204" name="Picture 8">
              <a:extLst>
                <a:ext uri="{FF2B5EF4-FFF2-40B4-BE49-F238E27FC236}">
                  <a16:creationId xmlns:a16="http://schemas.microsoft.com/office/drawing/2014/main" id="{C5402439-3B16-5AE4-AA84-61168334E6DF}"/>
                </a:ext>
                <a:ext uri="{C183D7F6-B498-43B3-948B-1728B52AA6E4}">
                  <adec:decorative xmlns:adec="http://schemas.microsoft.com/office/drawing/2017/decorative" val="1"/>
                </a:ext>
              </a:extLst>
            </p:cNvPr>
            <p:cNvPicPr>
              <a:picLocks noChangeAspect="1" noChangeArrowheads="1"/>
            </p:cNvPicPr>
            <p:nvPr/>
          </p:nvPicPr>
          <p:blipFill>
            <a:blip r:embed="rId13"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6386384" y="2773514"/>
              <a:ext cx="248555" cy="227171"/>
            </a:xfrm>
            <a:prstGeom prst="rect">
              <a:avLst/>
            </a:prstGeom>
            <a:noFill/>
            <a:extLst>
              <a:ext uri="{909E8E84-426E-40DD-AFC4-6F175D3DCCD1}">
                <a14:hiddenFill xmlns:a14="http://schemas.microsoft.com/office/drawing/2010/main">
                  <a:solidFill>
                    <a:srgbClr val="FFFFFF"/>
                  </a:solidFill>
                </a14:hiddenFill>
              </a:ext>
            </a:extLst>
          </p:spPr>
        </p:pic>
        <p:pic>
          <p:nvPicPr>
            <p:cNvPr id="2205" name="Picture 8">
              <a:extLst>
                <a:ext uri="{FF2B5EF4-FFF2-40B4-BE49-F238E27FC236}">
                  <a16:creationId xmlns:a16="http://schemas.microsoft.com/office/drawing/2014/main" id="{9E141D90-0E32-8956-708C-AD7AB3CCED07}"/>
                </a:ext>
                <a:ext uri="{C183D7F6-B498-43B3-948B-1728B52AA6E4}">
                  <adec:decorative xmlns:adec="http://schemas.microsoft.com/office/drawing/2017/decorative" val="1"/>
                </a:ext>
              </a:extLst>
            </p:cNvPr>
            <p:cNvPicPr>
              <a:picLocks noChangeAspect="1" noChangeArrowheads="1"/>
            </p:cNvPicPr>
            <p:nvPr/>
          </p:nvPicPr>
          <p:blipFill>
            <a:blip r:embed="rId13"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6961989" y="2773514"/>
              <a:ext cx="248555" cy="227171"/>
            </a:xfrm>
            <a:prstGeom prst="rect">
              <a:avLst/>
            </a:prstGeom>
            <a:noFill/>
            <a:extLst>
              <a:ext uri="{909E8E84-426E-40DD-AFC4-6F175D3DCCD1}">
                <a14:hiddenFill xmlns:a14="http://schemas.microsoft.com/office/drawing/2010/main">
                  <a:solidFill>
                    <a:srgbClr val="FFFFFF"/>
                  </a:solidFill>
                </a14:hiddenFill>
              </a:ext>
            </a:extLst>
          </p:spPr>
        </p:pic>
        <p:pic>
          <p:nvPicPr>
            <p:cNvPr id="2206" name="Picture 8">
              <a:extLst>
                <a:ext uri="{FF2B5EF4-FFF2-40B4-BE49-F238E27FC236}">
                  <a16:creationId xmlns:a16="http://schemas.microsoft.com/office/drawing/2014/main" id="{4E4084FC-0BDF-7A51-B67B-D4C4AAB85F28}"/>
                </a:ext>
                <a:ext uri="{C183D7F6-B498-43B3-948B-1728B52AA6E4}">
                  <adec:decorative xmlns:adec="http://schemas.microsoft.com/office/drawing/2017/decorative" val="1"/>
                </a:ext>
              </a:extLst>
            </p:cNvPr>
            <p:cNvPicPr>
              <a:picLocks noChangeAspect="1" noChangeArrowheads="1"/>
            </p:cNvPicPr>
            <p:nvPr/>
          </p:nvPicPr>
          <p:blipFill>
            <a:blip r:embed="rId13"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7537593" y="2773514"/>
              <a:ext cx="248555" cy="227171"/>
            </a:xfrm>
            <a:prstGeom prst="rect">
              <a:avLst/>
            </a:prstGeom>
            <a:noFill/>
            <a:extLst>
              <a:ext uri="{909E8E84-426E-40DD-AFC4-6F175D3DCCD1}">
                <a14:hiddenFill xmlns:a14="http://schemas.microsoft.com/office/drawing/2010/main">
                  <a:solidFill>
                    <a:srgbClr val="FFFFFF"/>
                  </a:solidFill>
                </a14:hiddenFill>
              </a:ext>
            </a:extLst>
          </p:spPr>
        </p:pic>
        <p:pic>
          <p:nvPicPr>
            <p:cNvPr id="2207" name="Picture 8">
              <a:extLst>
                <a:ext uri="{FF2B5EF4-FFF2-40B4-BE49-F238E27FC236}">
                  <a16:creationId xmlns:a16="http://schemas.microsoft.com/office/drawing/2014/main" id="{EAA38755-20C1-205D-84CB-E2145FA64C9E}"/>
                </a:ext>
                <a:ext uri="{C183D7F6-B498-43B3-948B-1728B52AA6E4}">
                  <adec:decorative xmlns:adec="http://schemas.microsoft.com/office/drawing/2017/decorative" val="1"/>
                </a:ext>
              </a:extLst>
            </p:cNvPr>
            <p:cNvPicPr>
              <a:picLocks noChangeAspect="1" noChangeArrowheads="1"/>
            </p:cNvPicPr>
            <p:nvPr/>
          </p:nvPicPr>
          <p:blipFill>
            <a:blip r:embed="rId13"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8158908" y="2773514"/>
              <a:ext cx="248555" cy="227171"/>
            </a:xfrm>
            <a:prstGeom prst="rect">
              <a:avLst/>
            </a:prstGeom>
            <a:noFill/>
            <a:extLst>
              <a:ext uri="{909E8E84-426E-40DD-AFC4-6F175D3DCCD1}">
                <a14:hiddenFill xmlns:a14="http://schemas.microsoft.com/office/drawing/2010/main">
                  <a:solidFill>
                    <a:srgbClr val="FFFFFF"/>
                  </a:solidFill>
                </a14:hiddenFill>
              </a:ext>
            </a:extLst>
          </p:spPr>
        </p:pic>
        <p:pic>
          <p:nvPicPr>
            <p:cNvPr id="2208" name="Picture 6">
              <a:extLst>
                <a:ext uri="{FF2B5EF4-FFF2-40B4-BE49-F238E27FC236}">
                  <a16:creationId xmlns:a16="http://schemas.microsoft.com/office/drawing/2014/main" id="{985C1805-811D-4541-16B5-19D2B18758E5}"/>
                </a:ext>
                <a:ext uri="{C183D7F6-B498-43B3-948B-1728B52AA6E4}">
                  <adec:decorative xmlns:adec="http://schemas.microsoft.com/office/drawing/2017/decorative" val="1"/>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5664085" y="3280626"/>
              <a:ext cx="527898" cy="253303"/>
            </a:xfrm>
            <a:prstGeom prst="rect">
              <a:avLst/>
            </a:prstGeom>
            <a:noFill/>
            <a:extLst>
              <a:ext uri="{909E8E84-426E-40DD-AFC4-6F175D3DCCD1}">
                <a14:hiddenFill xmlns:a14="http://schemas.microsoft.com/office/drawing/2010/main">
                  <a:solidFill>
                    <a:srgbClr val="FFFFFF"/>
                  </a:solidFill>
                </a14:hiddenFill>
              </a:ext>
            </a:extLst>
          </p:spPr>
        </p:pic>
        <p:pic>
          <p:nvPicPr>
            <p:cNvPr id="2209" name="Picture 2" descr="Pricing - Key Vault | Microsoft Azure">
              <a:extLst>
                <a:ext uri="{FF2B5EF4-FFF2-40B4-BE49-F238E27FC236}">
                  <a16:creationId xmlns:a16="http://schemas.microsoft.com/office/drawing/2014/main" id="{333905BB-3803-6DA5-9FF9-9501C3FFFD94}"/>
                </a:ext>
                <a:ext uri="{C183D7F6-B498-43B3-948B-1728B52AA6E4}">
                  <adec:decorative xmlns:adec="http://schemas.microsoft.com/office/drawing/2017/decorative" val="0"/>
                </a:ext>
              </a:extLst>
            </p:cNvPr>
            <p:cNvPicPr>
              <a:picLocks noChangeAspect="1" noChangeArrowheads="1"/>
            </p:cNvPicPr>
            <p:nvPr/>
          </p:nvPicPr>
          <p:blipFill>
            <a:blip r:embed="rId15"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2139710" y="3275934"/>
              <a:ext cx="452712" cy="238991"/>
            </a:xfrm>
            <a:prstGeom prst="rect">
              <a:avLst/>
            </a:prstGeom>
            <a:noFill/>
            <a:extLst>
              <a:ext uri="{909E8E84-426E-40DD-AFC4-6F175D3DCCD1}">
                <a14:hiddenFill xmlns:a14="http://schemas.microsoft.com/office/drawing/2010/main">
                  <a:solidFill>
                    <a:srgbClr val="FFFFFF"/>
                  </a:solidFill>
                </a14:hiddenFill>
              </a:ext>
            </a:extLst>
          </p:spPr>
        </p:pic>
        <p:pic>
          <p:nvPicPr>
            <p:cNvPr id="2210" name="Graphic 2209">
              <a:extLst>
                <a:ext uri="{FF2B5EF4-FFF2-40B4-BE49-F238E27FC236}">
                  <a16:creationId xmlns:a16="http://schemas.microsoft.com/office/drawing/2014/main" id="{88562954-96E6-7210-418E-F5A4338BD86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175584" y="2138266"/>
              <a:ext cx="236116" cy="236116"/>
            </a:xfrm>
            <a:prstGeom prst="rect">
              <a:avLst/>
            </a:prstGeom>
          </p:spPr>
        </p:pic>
        <p:pic>
          <p:nvPicPr>
            <p:cNvPr id="2211" name="Graphic 2210">
              <a:extLst>
                <a:ext uri="{FF2B5EF4-FFF2-40B4-BE49-F238E27FC236}">
                  <a16:creationId xmlns:a16="http://schemas.microsoft.com/office/drawing/2014/main" id="{2D0A33B1-0DD5-4CD6-8F9C-3A6A571C228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3365777" y="3278475"/>
              <a:ext cx="250166" cy="250166"/>
            </a:xfrm>
            <a:prstGeom prst="rect">
              <a:avLst/>
            </a:prstGeom>
          </p:spPr>
        </p:pic>
        <p:pic>
          <p:nvPicPr>
            <p:cNvPr id="2212" name="Graphic 2211">
              <a:extLst>
                <a:ext uri="{FF2B5EF4-FFF2-40B4-BE49-F238E27FC236}">
                  <a16:creationId xmlns:a16="http://schemas.microsoft.com/office/drawing/2014/main" id="{9083304B-E3E7-A196-F926-7C553A204058}"/>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388035" y="3272077"/>
              <a:ext cx="267738" cy="267738"/>
            </a:xfrm>
            <a:prstGeom prst="rect">
              <a:avLst/>
            </a:prstGeom>
          </p:spPr>
        </p:pic>
        <p:cxnSp>
          <p:nvCxnSpPr>
            <p:cNvPr id="2213" name="Straight Arrow Connector 2212" descr="Connector">
              <a:extLst>
                <a:ext uri="{FF2B5EF4-FFF2-40B4-BE49-F238E27FC236}">
                  <a16:creationId xmlns:a16="http://schemas.microsoft.com/office/drawing/2014/main" id="{2E6F2AE6-311F-37C2-B0A3-5202F6B6EAA5}"/>
                </a:ext>
              </a:extLst>
            </p:cNvPr>
            <p:cNvCxnSpPr>
              <a:cxnSpLocks/>
              <a:stCxn id="2195" idx="3"/>
            </p:cNvCxnSpPr>
            <p:nvPr/>
          </p:nvCxnSpPr>
          <p:spPr>
            <a:xfrm>
              <a:off x="9066126" y="4329646"/>
              <a:ext cx="249898" cy="0"/>
            </a:xfrm>
            <a:prstGeom prst="straightConnector1">
              <a:avLst/>
            </a:prstGeom>
            <a:ln w="12700" cap="rnd">
              <a:solidFill>
                <a:srgbClr val="291817"/>
              </a:solidFill>
              <a:prstDash val="solid"/>
              <a:headEnd type="none" w="lg" len="sm"/>
              <a:tailEnd type="arrow"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2214" name="TextBox 2213">
              <a:extLst>
                <a:ext uri="{FF2B5EF4-FFF2-40B4-BE49-F238E27FC236}">
                  <a16:creationId xmlns:a16="http://schemas.microsoft.com/office/drawing/2014/main" id="{6CF533CA-2A70-387F-A066-BD0CAE6F2302}"/>
                </a:ext>
              </a:extLst>
            </p:cNvPr>
            <p:cNvSpPr txBox="1"/>
            <p:nvPr/>
          </p:nvSpPr>
          <p:spPr>
            <a:xfrm>
              <a:off x="8831066" y="2737723"/>
              <a:ext cx="484957"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Segoe UI Variable Display Semib" pitchFamily="2" charset="0"/>
                  <a:cs typeface="Segoe UI Semibold" panose="020B0702040204020203" pitchFamily="34" charset="0"/>
                </a:rPr>
                <a:t>----</a:t>
              </a:r>
            </a:p>
          </p:txBody>
        </p:sp>
        <p:sp>
          <p:nvSpPr>
            <p:cNvPr id="2215" name="TextBox 2214">
              <a:extLst>
                <a:ext uri="{FF2B5EF4-FFF2-40B4-BE49-F238E27FC236}">
                  <a16:creationId xmlns:a16="http://schemas.microsoft.com/office/drawing/2014/main" id="{22720CB9-6C3F-5977-270C-57F4C2332C2B}"/>
                </a:ext>
              </a:extLst>
            </p:cNvPr>
            <p:cNvSpPr txBox="1"/>
            <p:nvPr/>
          </p:nvSpPr>
          <p:spPr>
            <a:xfrm>
              <a:off x="8831067" y="2899933"/>
              <a:ext cx="484957"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78D4"/>
                  </a:solidFill>
                  <a:effectLst/>
                  <a:uLnTx/>
                  <a:uFillTx/>
                  <a:latin typeface="Segoe UI Variable Display Semib" pitchFamily="2" charset="0"/>
                  <a:cs typeface="Segoe UI Semibold" panose="020B0702040204020203" pitchFamily="34" charset="0"/>
                </a:rPr>
                <a:t>Zone 1</a:t>
              </a:r>
            </a:p>
          </p:txBody>
        </p:sp>
        <p:sp>
          <p:nvSpPr>
            <p:cNvPr id="2216" name="TextBox 2215">
              <a:extLst>
                <a:ext uri="{FF2B5EF4-FFF2-40B4-BE49-F238E27FC236}">
                  <a16:creationId xmlns:a16="http://schemas.microsoft.com/office/drawing/2014/main" id="{8D14D7DA-60C0-0CAA-4CB5-F3B43AF43790}"/>
                </a:ext>
              </a:extLst>
            </p:cNvPr>
            <p:cNvSpPr txBox="1"/>
            <p:nvPr/>
          </p:nvSpPr>
          <p:spPr>
            <a:xfrm>
              <a:off x="9443468" y="2904792"/>
              <a:ext cx="470235"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78D4"/>
                  </a:solidFill>
                  <a:effectLst/>
                  <a:uLnTx/>
                  <a:uFillTx/>
                  <a:latin typeface="Segoe UI Variable Display Semib" pitchFamily="2" charset="0"/>
                  <a:cs typeface="Segoe UI Semibold" panose="020B0702040204020203" pitchFamily="34" charset="0"/>
                </a:rPr>
                <a:t>------</a:t>
              </a:r>
            </a:p>
          </p:txBody>
        </p:sp>
        <p:cxnSp>
          <p:nvCxnSpPr>
            <p:cNvPr id="2217" name="Straight Arrow Connector 2216" descr="Connector">
              <a:extLst>
                <a:ext uri="{FF2B5EF4-FFF2-40B4-BE49-F238E27FC236}">
                  <a16:creationId xmlns:a16="http://schemas.microsoft.com/office/drawing/2014/main" id="{1AF0CA83-AACA-10E9-F1A7-50F9DCF7512F}"/>
                </a:ext>
              </a:extLst>
            </p:cNvPr>
            <p:cNvCxnSpPr>
              <a:cxnSpLocks/>
              <a:stCxn id="2196" idx="2"/>
              <a:endCxn id="2122" idx="0"/>
            </p:cNvCxnSpPr>
            <p:nvPr/>
          </p:nvCxnSpPr>
          <p:spPr>
            <a:xfrm>
              <a:off x="1847435" y="3000685"/>
              <a:ext cx="0" cy="214547"/>
            </a:xfrm>
            <a:prstGeom prst="straightConnector1">
              <a:avLst/>
            </a:prstGeom>
            <a:ln w="12700" cap="rnd">
              <a:solidFill>
                <a:srgbClr val="291817"/>
              </a:solidFill>
              <a:prstDash val="solid"/>
              <a:headEnd type="none" w="lg" len="sm"/>
              <a:tailEnd type="arrow"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2218" name="Straight Arrow Connector 2217" descr="Connector">
              <a:extLst>
                <a:ext uri="{FF2B5EF4-FFF2-40B4-BE49-F238E27FC236}">
                  <a16:creationId xmlns:a16="http://schemas.microsoft.com/office/drawing/2014/main" id="{41DEAC42-EC54-7BF3-0646-285FEDC1971F}"/>
                </a:ext>
              </a:extLst>
            </p:cNvPr>
            <p:cNvCxnSpPr>
              <a:cxnSpLocks/>
              <a:stCxn id="2197" idx="2"/>
              <a:endCxn id="2124" idx="0"/>
            </p:cNvCxnSpPr>
            <p:nvPr/>
          </p:nvCxnSpPr>
          <p:spPr>
            <a:xfrm>
              <a:off x="2356989" y="3000685"/>
              <a:ext cx="0" cy="214547"/>
            </a:xfrm>
            <a:prstGeom prst="straightConnector1">
              <a:avLst/>
            </a:prstGeom>
            <a:ln w="12700" cap="rnd">
              <a:solidFill>
                <a:srgbClr val="291817"/>
              </a:solidFill>
              <a:prstDash val="solid"/>
              <a:headEnd type="none" w="lg" len="sm"/>
              <a:tailEnd type="arrow"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2219" name="Straight Arrow Connector 2218" descr="Connector">
              <a:extLst>
                <a:ext uri="{FF2B5EF4-FFF2-40B4-BE49-F238E27FC236}">
                  <a16:creationId xmlns:a16="http://schemas.microsoft.com/office/drawing/2014/main" id="{523B30C3-81EB-559C-65E7-401F15FE1B15}"/>
                </a:ext>
              </a:extLst>
            </p:cNvPr>
            <p:cNvCxnSpPr>
              <a:cxnSpLocks/>
              <a:stCxn id="2198" idx="2"/>
              <a:endCxn id="2123" idx="0"/>
            </p:cNvCxnSpPr>
            <p:nvPr/>
          </p:nvCxnSpPr>
          <p:spPr>
            <a:xfrm>
              <a:off x="2897060" y="3000685"/>
              <a:ext cx="0" cy="214547"/>
            </a:xfrm>
            <a:prstGeom prst="straightConnector1">
              <a:avLst/>
            </a:prstGeom>
            <a:ln w="12700" cap="rnd">
              <a:solidFill>
                <a:srgbClr val="291817"/>
              </a:solidFill>
              <a:prstDash val="solid"/>
              <a:headEnd type="none" w="lg" len="sm"/>
              <a:tailEnd type="arrow"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2220" name="Straight Arrow Connector 2219" descr="Connector">
              <a:extLst>
                <a:ext uri="{FF2B5EF4-FFF2-40B4-BE49-F238E27FC236}">
                  <a16:creationId xmlns:a16="http://schemas.microsoft.com/office/drawing/2014/main" id="{A2806462-5116-B33D-4340-9FC089283F25}"/>
                </a:ext>
              </a:extLst>
            </p:cNvPr>
            <p:cNvCxnSpPr>
              <a:cxnSpLocks/>
              <a:stCxn id="2199" idx="2"/>
              <a:endCxn id="2126" idx="0"/>
            </p:cNvCxnSpPr>
            <p:nvPr/>
          </p:nvCxnSpPr>
          <p:spPr>
            <a:xfrm>
              <a:off x="3490860" y="3000685"/>
              <a:ext cx="1" cy="214547"/>
            </a:xfrm>
            <a:prstGeom prst="straightConnector1">
              <a:avLst/>
            </a:prstGeom>
            <a:ln w="12700" cap="rnd">
              <a:solidFill>
                <a:srgbClr val="291817"/>
              </a:solidFill>
              <a:prstDash val="solid"/>
              <a:headEnd type="none" w="lg" len="sm"/>
              <a:tailEnd type="arrow"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2221" name="Straight Arrow Connector 2220" descr="Connector">
              <a:extLst>
                <a:ext uri="{FF2B5EF4-FFF2-40B4-BE49-F238E27FC236}">
                  <a16:creationId xmlns:a16="http://schemas.microsoft.com/office/drawing/2014/main" id="{42E9927B-71B4-01D5-AD6D-F757957CC4E1}"/>
                </a:ext>
              </a:extLst>
            </p:cNvPr>
            <p:cNvCxnSpPr>
              <a:cxnSpLocks/>
              <a:stCxn id="2200" idx="2"/>
              <a:endCxn id="2125" idx="0"/>
            </p:cNvCxnSpPr>
            <p:nvPr/>
          </p:nvCxnSpPr>
          <p:spPr>
            <a:xfrm>
              <a:off x="4101325" y="3000685"/>
              <a:ext cx="5152" cy="214547"/>
            </a:xfrm>
            <a:prstGeom prst="straightConnector1">
              <a:avLst/>
            </a:prstGeom>
            <a:ln w="12700" cap="rnd">
              <a:solidFill>
                <a:srgbClr val="291817"/>
              </a:solidFill>
              <a:prstDash val="solid"/>
              <a:headEnd type="none" w="lg" len="sm"/>
              <a:tailEnd type="arrow"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2222" name="Straight Arrow Connector 2221" descr="Connector">
              <a:extLst>
                <a:ext uri="{FF2B5EF4-FFF2-40B4-BE49-F238E27FC236}">
                  <a16:creationId xmlns:a16="http://schemas.microsoft.com/office/drawing/2014/main" id="{22A192DA-3404-58CF-64A1-AF901928BF33}"/>
                </a:ext>
              </a:extLst>
            </p:cNvPr>
            <p:cNvCxnSpPr>
              <a:cxnSpLocks/>
              <a:stCxn id="2201" idx="2"/>
              <a:endCxn id="2127" idx="0"/>
            </p:cNvCxnSpPr>
            <p:nvPr/>
          </p:nvCxnSpPr>
          <p:spPr>
            <a:xfrm>
              <a:off x="4716899" y="3000685"/>
              <a:ext cx="0" cy="214547"/>
            </a:xfrm>
            <a:prstGeom prst="straightConnector1">
              <a:avLst/>
            </a:prstGeom>
            <a:ln w="12700" cap="rnd">
              <a:solidFill>
                <a:srgbClr val="291817"/>
              </a:solidFill>
              <a:prstDash val="solid"/>
              <a:headEnd type="none" w="lg" len="sm"/>
              <a:tailEnd type="arrow"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2223" name="Straight Arrow Connector 2222" descr="Connector">
              <a:extLst>
                <a:ext uri="{FF2B5EF4-FFF2-40B4-BE49-F238E27FC236}">
                  <a16:creationId xmlns:a16="http://schemas.microsoft.com/office/drawing/2014/main" id="{6ACD9929-7466-3873-F907-488E0351DE67}"/>
                </a:ext>
              </a:extLst>
            </p:cNvPr>
            <p:cNvCxnSpPr>
              <a:cxnSpLocks/>
              <a:stCxn id="2202" idx="2"/>
              <a:endCxn id="2128" idx="0"/>
            </p:cNvCxnSpPr>
            <p:nvPr/>
          </p:nvCxnSpPr>
          <p:spPr>
            <a:xfrm>
              <a:off x="5323381" y="3000685"/>
              <a:ext cx="1" cy="214546"/>
            </a:xfrm>
            <a:prstGeom prst="straightConnector1">
              <a:avLst/>
            </a:prstGeom>
            <a:ln w="12700" cap="rnd">
              <a:solidFill>
                <a:srgbClr val="291817"/>
              </a:solidFill>
              <a:prstDash val="solid"/>
              <a:headEnd type="none" w="lg" len="sm"/>
              <a:tailEnd type="arrow"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2224" name="Straight Arrow Connector 2223" descr="Connector">
              <a:extLst>
                <a:ext uri="{FF2B5EF4-FFF2-40B4-BE49-F238E27FC236}">
                  <a16:creationId xmlns:a16="http://schemas.microsoft.com/office/drawing/2014/main" id="{C3E332A1-32EB-5519-105D-E92AEB393694}"/>
                </a:ext>
              </a:extLst>
            </p:cNvPr>
            <p:cNvCxnSpPr>
              <a:cxnSpLocks/>
              <a:stCxn id="2203" idx="2"/>
              <a:endCxn id="2129" idx="0"/>
            </p:cNvCxnSpPr>
            <p:nvPr/>
          </p:nvCxnSpPr>
          <p:spPr>
            <a:xfrm>
              <a:off x="5935059" y="3000685"/>
              <a:ext cx="0" cy="214547"/>
            </a:xfrm>
            <a:prstGeom prst="straightConnector1">
              <a:avLst/>
            </a:prstGeom>
            <a:ln w="12700" cap="rnd">
              <a:solidFill>
                <a:srgbClr val="291817"/>
              </a:solidFill>
              <a:prstDash val="solid"/>
              <a:headEnd type="none" w="lg" len="sm"/>
              <a:tailEnd type="arrow"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2225" name="Straight Arrow Connector 2224" descr="Connector">
              <a:extLst>
                <a:ext uri="{FF2B5EF4-FFF2-40B4-BE49-F238E27FC236}">
                  <a16:creationId xmlns:a16="http://schemas.microsoft.com/office/drawing/2014/main" id="{23ECDCDC-C613-1D63-5C0C-49AD83099417}"/>
                </a:ext>
              </a:extLst>
            </p:cNvPr>
            <p:cNvCxnSpPr>
              <a:cxnSpLocks/>
              <a:stCxn id="2204" idx="2"/>
              <a:endCxn id="2131" idx="0"/>
            </p:cNvCxnSpPr>
            <p:nvPr/>
          </p:nvCxnSpPr>
          <p:spPr>
            <a:xfrm>
              <a:off x="6510662" y="3000685"/>
              <a:ext cx="1" cy="214547"/>
            </a:xfrm>
            <a:prstGeom prst="straightConnector1">
              <a:avLst/>
            </a:prstGeom>
            <a:ln w="12700" cap="rnd">
              <a:solidFill>
                <a:srgbClr val="291817"/>
              </a:solidFill>
              <a:prstDash val="solid"/>
              <a:headEnd type="none" w="lg" len="sm"/>
              <a:tailEnd type="arrow"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2226" name="Straight Arrow Connector 2225" descr="Connector">
              <a:extLst>
                <a:ext uri="{FF2B5EF4-FFF2-40B4-BE49-F238E27FC236}">
                  <a16:creationId xmlns:a16="http://schemas.microsoft.com/office/drawing/2014/main" id="{FD7255F8-B9A2-3D15-897A-5E843B4DD998}"/>
                </a:ext>
              </a:extLst>
            </p:cNvPr>
            <p:cNvCxnSpPr>
              <a:cxnSpLocks/>
              <a:stCxn id="2205" idx="2"/>
              <a:endCxn id="2130" idx="0"/>
            </p:cNvCxnSpPr>
            <p:nvPr/>
          </p:nvCxnSpPr>
          <p:spPr>
            <a:xfrm>
              <a:off x="7086267" y="3000685"/>
              <a:ext cx="0" cy="214547"/>
            </a:xfrm>
            <a:prstGeom prst="straightConnector1">
              <a:avLst/>
            </a:prstGeom>
            <a:ln w="12700" cap="rnd">
              <a:solidFill>
                <a:srgbClr val="291817"/>
              </a:solidFill>
              <a:prstDash val="solid"/>
              <a:headEnd type="none" w="lg" len="sm"/>
              <a:tailEnd type="arrow"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2227" name="Straight Arrow Connector 2226" descr="Connector">
              <a:extLst>
                <a:ext uri="{FF2B5EF4-FFF2-40B4-BE49-F238E27FC236}">
                  <a16:creationId xmlns:a16="http://schemas.microsoft.com/office/drawing/2014/main" id="{2129041F-38FC-CAF1-6787-32897366EF9C}"/>
                </a:ext>
              </a:extLst>
            </p:cNvPr>
            <p:cNvCxnSpPr>
              <a:cxnSpLocks/>
              <a:stCxn id="2206" idx="2"/>
              <a:endCxn id="2132" idx="0"/>
            </p:cNvCxnSpPr>
            <p:nvPr/>
          </p:nvCxnSpPr>
          <p:spPr>
            <a:xfrm>
              <a:off x="7661871" y="3000685"/>
              <a:ext cx="0" cy="214547"/>
            </a:xfrm>
            <a:prstGeom prst="straightConnector1">
              <a:avLst/>
            </a:prstGeom>
            <a:ln w="12700" cap="rnd">
              <a:solidFill>
                <a:srgbClr val="291817"/>
              </a:solidFill>
              <a:prstDash val="solid"/>
              <a:headEnd type="none" w="lg" len="sm"/>
              <a:tailEnd type="arrow"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2228" name="Straight Arrow Connector 2227" descr="Connector">
              <a:extLst>
                <a:ext uri="{FF2B5EF4-FFF2-40B4-BE49-F238E27FC236}">
                  <a16:creationId xmlns:a16="http://schemas.microsoft.com/office/drawing/2014/main" id="{94DD4BE0-46D7-EC74-EA5F-2B27B2C0B22E}"/>
                </a:ext>
              </a:extLst>
            </p:cNvPr>
            <p:cNvCxnSpPr>
              <a:cxnSpLocks/>
              <a:stCxn id="2207" idx="2"/>
              <a:endCxn id="2133" idx="0"/>
            </p:cNvCxnSpPr>
            <p:nvPr/>
          </p:nvCxnSpPr>
          <p:spPr>
            <a:xfrm>
              <a:off x="8283186" y="3000685"/>
              <a:ext cx="0" cy="208679"/>
            </a:xfrm>
            <a:prstGeom prst="straightConnector1">
              <a:avLst/>
            </a:prstGeom>
            <a:ln w="12700" cap="rnd">
              <a:solidFill>
                <a:srgbClr val="291817"/>
              </a:solidFill>
              <a:prstDash val="solid"/>
              <a:headEnd type="none" w="lg" len="sm"/>
              <a:tailEnd type="arrow"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2229" name="Straight Arrow Connector 2228" descr="Connector">
              <a:extLst>
                <a:ext uri="{FF2B5EF4-FFF2-40B4-BE49-F238E27FC236}">
                  <a16:creationId xmlns:a16="http://schemas.microsoft.com/office/drawing/2014/main" id="{C6C0EC47-2B5D-E795-3035-6D11F2333899}"/>
                </a:ext>
              </a:extLst>
            </p:cNvPr>
            <p:cNvCxnSpPr>
              <a:cxnSpLocks/>
              <a:stCxn id="2182" idx="0"/>
              <a:endCxn id="2122" idx="2"/>
            </p:cNvCxnSpPr>
            <p:nvPr/>
          </p:nvCxnSpPr>
          <p:spPr>
            <a:xfrm flipH="1" flipV="1">
              <a:off x="1847435" y="3836246"/>
              <a:ext cx="4512" cy="379814"/>
            </a:xfrm>
            <a:prstGeom prst="straightConnector1">
              <a:avLst/>
            </a:prstGeom>
            <a:ln w="12700" cap="rnd">
              <a:solidFill>
                <a:srgbClr val="291817"/>
              </a:solidFill>
              <a:prstDash val="solid"/>
              <a:headEnd type="none" w="lg" len="sm"/>
              <a:tailEnd type="arrow"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2230" name="Straight Arrow Connector 2229" descr="Connector">
              <a:extLst>
                <a:ext uri="{FF2B5EF4-FFF2-40B4-BE49-F238E27FC236}">
                  <a16:creationId xmlns:a16="http://schemas.microsoft.com/office/drawing/2014/main" id="{F9271FAC-EB44-C471-E7C0-F64E2C239D2A}"/>
                </a:ext>
              </a:extLst>
            </p:cNvPr>
            <p:cNvCxnSpPr>
              <a:cxnSpLocks/>
              <a:stCxn id="2183" idx="0"/>
              <a:endCxn id="2124" idx="2"/>
            </p:cNvCxnSpPr>
            <p:nvPr/>
          </p:nvCxnSpPr>
          <p:spPr>
            <a:xfrm flipV="1">
              <a:off x="2356989" y="3836246"/>
              <a:ext cx="0" cy="379814"/>
            </a:xfrm>
            <a:prstGeom prst="straightConnector1">
              <a:avLst/>
            </a:prstGeom>
            <a:ln w="12700" cap="rnd">
              <a:solidFill>
                <a:srgbClr val="291817"/>
              </a:solidFill>
              <a:prstDash val="solid"/>
              <a:headEnd type="none" w="lg" len="sm"/>
              <a:tailEnd type="arrow"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2231" name="Straight Arrow Connector 2230" descr="Connector">
              <a:extLst>
                <a:ext uri="{FF2B5EF4-FFF2-40B4-BE49-F238E27FC236}">
                  <a16:creationId xmlns:a16="http://schemas.microsoft.com/office/drawing/2014/main" id="{AAC02D84-59AB-F873-49B0-A244FD3E5B54}"/>
                </a:ext>
              </a:extLst>
            </p:cNvPr>
            <p:cNvCxnSpPr>
              <a:cxnSpLocks/>
              <a:stCxn id="2184" idx="0"/>
              <a:endCxn id="2123" idx="2"/>
            </p:cNvCxnSpPr>
            <p:nvPr/>
          </p:nvCxnSpPr>
          <p:spPr>
            <a:xfrm flipV="1">
              <a:off x="2897060" y="3836246"/>
              <a:ext cx="0" cy="379814"/>
            </a:xfrm>
            <a:prstGeom prst="straightConnector1">
              <a:avLst/>
            </a:prstGeom>
            <a:ln w="12700" cap="rnd">
              <a:solidFill>
                <a:srgbClr val="291817"/>
              </a:solidFill>
              <a:prstDash val="solid"/>
              <a:headEnd type="none" w="lg" len="sm"/>
              <a:tailEnd type="arrow"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2232" name="Straight Arrow Connector 2231" descr="Connector">
              <a:extLst>
                <a:ext uri="{FF2B5EF4-FFF2-40B4-BE49-F238E27FC236}">
                  <a16:creationId xmlns:a16="http://schemas.microsoft.com/office/drawing/2014/main" id="{40151C2F-C8C6-C728-A13A-F21A2A9A3791}"/>
                </a:ext>
              </a:extLst>
            </p:cNvPr>
            <p:cNvCxnSpPr>
              <a:cxnSpLocks/>
              <a:stCxn id="2185" idx="0"/>
              <a:endCxn id="2126" idx="2"/>
            </p:cNvCxnSpPr>
            <p:nvPr/>
          </p:nvCxnSpPr>
          <p:spPr>
            <a:xfrm flipV="1">
              <a:off x="3490860" y="3836246"/>
              <a:ext cx="1" cy="379814"/>
            </a:xfrm>
            <a:prstGeom prst="straightConnector1">
              <a:avLst/>
            </a:prstGeom>
            <a:ln w="12700" cap="rnd">
              <a:solidFill>
                <a:srgbClr val="291817"/>
              </a:solidFill>
              <a:prstDash val="solid"/>
              <a:headEnd type="none" w="lg" len="sm"/>
              <a:tailEnd type="arrow"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2233" name="Straight Arrow Connector 2232" descr="Connector">
              <a:extLst>
                <a:ext uri="{FF2B5EF4-FFF2-40B4-BE49-F238E27FC236}">
                  <a16:creationId xmlns:a16="http://schemas.microsoft.com/office/drawing/2014/main" id="{E7A7183F-8E5A-9CC8-F539-0A32ACC8FE83}"/>
                </a:ext>
              </a:extLst>
            </p:cNvPr>
            <p:cNvCxnSpPr>
              <a:cxnSpLocks/>
              <a:stCxn id="2186" idx="0"/>
              <a:endCxn id="2125" idx="2"/>
            </p:cNvCxnSpPr>
            <p:nvPr/>
          </p:nvCxnSpPr>
          <p:spPr>
            <a:xfrm flipV="1">
              <a:off x="4106477" y="3836246"/>
              <a:ext cx="0" cy="379814"/>
            </a:xfrm>
            <a:prstGeom prst="straightConnector1">
              <a:avLst/>
            </a:prstGeom>
            <a:ln w="12700" cap="rnd">
              <a:solidFill>
                <a:srgbClr val="291817"/>
              </a:solidFill>
              <a:prstDash val="solid"/>
              <a:headEnd type="none" w="lg" len="sm"/>
              <a:tailEnd type="arrow"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2234" name="Straight Arrow Connector 2233" descr="Connector">
              <a:extLst>
                <a:ext uri="{FF2B5EF4-FFF2-40B4-BE49-F238E27FC236}">
                  <a16:creationId xmlns:a16="http://schemas.microsoft.com/office/drawing/2014/main" id="{E27BD092-536A-BCD8-6B73-A562700EF455}"/>
                </a:ext>
              </a:extLst>
            </p:cNvPr>
            <p:cNvCxnSpPr>
              <a:cxnSpLocks/>
              <a:stCxn id="2187" idx="0"/>
              <a:endCxn id="2127" idx="2"/>
            </p:cNvCxnSpPr>
            <p:nvPr/>
          </p:nvCxnSpPr>
          <p:spPr>
            <a:xfrm flipV="1">
              <a:off x="4716899" y="3836246"/>
              <a:ext cx="0" cy="379814"/>
            </a:xfrm>
            <a:prstGeom prst="straightConnector1">
              <a:avLst/>
            </a:prstGeom>
            <a:ln w="12700" cap="rnd">
              <a:solidFill>
                <a:srgbClr val="291817"/>
              </a:solidFill>
              <a:prstDash val="solid"/>
              <a:headEnd type="none" w="lg" len="sm"/>
              <a:tailEnd type="arrow"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2235" name="Straight Arrow Connector 2234" descr="Connector">
              <a:extLst>
                <a:ext uri="{FF2B5EF4-FFF2-40B4-BE49-F238E27FC236}">
                  <a16:creationId xmlns:a16="http://schemas.microsoft.com/office/drawing/2014/main" id="{15EE1F73-83C5-B0A4-6A9B-05AF2824D3F6}"/>
                </a:ext>
              </a:extLst>
            </p:cNvPr>
            <p:cNvCxnSpPr>
              <a:cxnSpLocks/>
              <a:stCxn id="2188" idx="0"/>
              <a:endCxn id="2128" idx="2"/>
            </p:cNvCxnSpPr>
            <p:nvPr/>
          </p:nvCxnSpPr>
          <p:spPr>
            <a:xfrm flipH="1" flipV="1">
              <a:off x="5323382" y="3833532"/>
              <a:ext cx="2339" cy="382528"/>
            </a:xfrm>
            <a:prstGeom prst="straightConnector1">
              <a:avLst/>
            </a:prstGeom>
            <a:ln w="12700" cap="rnd">
              <a:solidFill>
                <a:srgbClr val="291817"/>
              </a:solidFill>
              <a:prstDash val="solid"/>
              <a:headEnd type="none" w="lg" len="sm"/>
              <a:tailEnd type="arrow"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2236" name="Straight Arrow Connector 2235" descr="Connector">
              <a:extLst>
                <a:ext uri="{FF2B5EF4-FFF2-40B4-BE49-F238E27FC236}">
                  <a16:creationId xmlns:a16="http://schemas.microsoft.com/office/drawing/2014/main" id="{1D28367B-26FF-FC87-6453-29771FFA1F3E}"/>
                </a:ext>
              </a:extLst>
            </p:cNvPr>
            <p:cNvCxnSpPr>
              <a:cxnSpLocks/>
              <a:stCxn id="2189" idx="0"/>
              <a:endCxn id="2129" idx="2"/>
            </p:cNvCxnSpPr>
            <p:nvPr/>
          </p:nvCxnSpPr>
          <p:spPr>
            <a:xfrm flipV="1">
              <a:off x="5935058" y="3836246"/>
              <a:ext cx="1" cy="379814"/>
            </a:xfrm>
            <a:prstGeom prst="straightConnector1">
              <a:avLst/>
            </a:prstGeom>
            <a:ln w="12700" cap="rnd">
              <a:solidFill>
                <a:srgbClr val="291817"/>
              </a:solidFill>
              <a:prstDash val="solid"/>
              <a:headEnd type="none" w="lg" len="sm"/>
              <a:tailEnd type="arrow"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2237" name="Straight Arrow Connector 2236" descr="Connector">
              <a:extLst>
                <a:ext uri="{FF2B5EF4-FFF2-40B4-BE49-F238E27FC236}">
                  <a16:creationId xmlns:a16="http://schemas.microsoft.com/office/drawing/2014/main" id="{C5FF1EC1-EF56-A045-0E74-E40DCFBB6877}"/>
                </a:ext>
              </a:extLst>
            </p:cNvPr>
            <p:cNvCxnSpPr>
              <a:cxnSpLocks/>
              <a:stCxn id="2190" idx="0"/>
              <a:endCxn id="2131" idx="2"/>
            </p:cNvCxnSpPr>
            <p:nvPr/>
          </p:nvCxnSpPr>
          <p:spPr>
            <a:xfrm flipH="1" flipV="1">
              <a:off x="6510663" y="3836246"/>
              <a:ext cx="1650" cy="379814"/>
            </a:xfrm>
            <a:prstGeom prst="straightConnector1">
              <a:avLst/>
            </a:prstGeom>
            <a:ln w="12700" cap="rnd">
              <a:solidFill>
                <a:srgbClr val="291817"/>
              </a:solidFill>
              <a:prstDash val="solid"/>
              <a:headEnd type="none" w="lg" len="sm"/>
              <a:tailEnd type="arrow"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2238" name="Straight Arrow Connector 2237" descr="Connector">
              <a:extLst>
                <a:ext uri="{FF2B5EF4-FFF2-40B4-BE49-F238E27FC236}">
                  <a16:creationId xmlns:a16="http://schemas.microsoft.com/office/drawing/2014/main" id="{9739CDBF-50FE-6DFB-334B-E3BCBD8E2F30}"/>
                </a:ext>
              </a:extLst>
            </p:cNvPr>
            <p:cNvCxnSpPr>
              <a:cxnSpLocks/>
              <a:stCxn id="2191" idx="0"/>
              <a:endCxn id="2130" idx="2"/>
            </p:cNvCxnSpPr>
            <p:nvPr/>
          </p:nvCxnSpPr>
          <p:spPr>
            <a:xfrm flipV="1">
              <a:off x="7086267" y="3836246"/>
              <a:ext cx="0" cy="379814"/>
            </a:xfrm>
            <a:prstGeom prst="straightConnector1">
              <a:avLst/>
            </a:prstGeom>
            <a:ln w="12700" cap="rnd">
              <a:solidFill>
                <a:srgbClr val="291817"/>
              </a:solidFill>
              <a:prstDash val="solid"/>
              <a:headEnd type="none" w="lg" len="sm"/>
              <a:tailEnd type="arrow"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2239" name="Straight Arrow Connector 2238" descr="Connector">
              <a:extLst>
                <a:ext uri="{FF2B5EF4-FFF2-40B4-BE49-F238E27FC236}">
                  <a16:creationId xmlns:a16="http://schemas.microsoft.com/office/drawing/2014/main" id="{30165F1B-B380-520F-9F25-EED10ED47852}"/>
                </a:ext>
              </a:extLst>
            </p:cNvPr>
            <p:cNvCxnSpPr>
              <a:cxnSpLocks/>
              <a:stCxn id="2192" idx="0"/>
              <a:endCxn id="2132" idx="2"/>
            </p:cNvCxnSpPr>
            <p:nvPr/>
          </p:nvCxnSpPr>
          <p:spPr>
            <a:xfrm flipV="1">
              <a:off x="7661871" y="3981698"/>
              <a:ext cx="0" cy="234362"/>
            </a:xfrm>
            <a:prstGeom prst="straightConnector1">
              <a:avLst/>
            </a:prstGeom>
            <a:ln w="12700" cap="rnd">
              <a:solidFill>
                <a:srgbClr val="291817"/>
              </a:solidFill>
              <a:prstDash val="solid"/>
              <a:headEnd type="none" w="lg" len="sm"/>
              <a:tailEnd type="arrow"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2240" name="Straight Arrow Connector 2239" descr="Connector">
              <a:extLst>
                <a:ext uri="{FF2B5EF4-FFF2-40B4-BE49-F238E27FC236}">
                  <a16:creationId xmlns:a16="http://schemas.microsoft.com/office/drawing/2014/main" id="{827DD283-277B-36AF-2F06-24F2D60FEC1D}"/>
                </a:ext>
              </a:extLst>
            </p:cNvPr>
            <p:cNvCxnSpPr>
              <a:cxnSpLocks/>
              <a:stCxn id="2193" idx="0"/>
              <a:endCxn id="2133" idx="2"/>
            </p:cNvCxnSpPr>
            <p:nvPr/>
          </p:nvCxnSpPr>
          <p:spPr>
            <a:xfrm flipV="1">
              <a:off x="8283186" y="3841298"/>
              <a:ext cx="0" cy="374762"/>
            </a:xfrm>
            <a:prstGeom prst="straightConnector1">
              <a:avLst/>
            </a:prstGeom>
            <a:ln w="12700" cap="rnd">
              <a:solidFill>
                <a:srgbClr val="291817"/>
              </a:solidFill>
              <a:prstDash val="solid"/>
              <a:headEnd type="none" w="lg" len="sm"/>
              <a:tailEnd type="arrow"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pic>
          <p:nvPicPr>
            <p:cNvPr id="2241" name="Graphic 2240">
              <a:extLst>
                <a:ext uri="{FF2B5EF4-FFF2-40B4-BE49-F238E27FC236}">
                  <a16:creationId xmlns:a16="http://schemas.microsoft.com/office/drawing/2014/main" id="{38C437C1-D1B7-704E-811A-6AEBA21BC3CA}"/>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131105" y="3128843"/>
              <a:ext cx="264205" cy="264205"/>
            </a:xfrm>
            <a:prstGeom prst="rect">
              <a:avLst/>
            </a:prstGeom>
          </p:spPr>
        </p:pic>
        <p:pic>
          <p:nvPicPr>
            <p:cNvPr id="2242" name="Graphic 2241">
              <a:extLst>
                <a:ext uri="{FF2B5EF4-FFF2-40B4-BE49-F238E27FC236}">
                  <a16:creationId xmlns:a16="http://schemas.microsoft.com/office/drawing/2014/main" id="{493E30E6-787F-E0B9-7020-A97D3147C938}"/>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4599747" y="3282038"/>
              <a:ext cx="234305" cy="234305"/>
            </a:xfrm>
            <a:prstGeom prst="rect">
              <a:avLst/>
            </a:prstGeom>
          </p:spPr>
        </p:pic>
        <p:pic>
          <p:nvPicPr>
            <p:cNvPr id="2243" name="Graphic 2242">
              <a:extLst>
                <a:ext uri="{FF2B5EF4-FFF2-40B4-BE49-F238E27FC236}">
                  <a16:creationId xmlns:a16="http://schemas.microsoft.com/office/drawing/2014/main" id="{9CEE0614-B667-8F41-1C29-AAD81615345F}"/>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3991218" y="3279477"/>
              <a:ext cx="236717" cy="236717"/>
            </a:xfrm>
            <a:prstGeom prst="rect">
              <a:avLst/>
            </a:prstGeom>
          </p:spPr>
        </p:pic>
        <p:pic>
          <p:nvPicPr>
            <p:cNvPr id="2244" name="Graphic 2243">
              <a:extLst>
                <a:ext uri="{FF2B5EF4-FFF2-40B4-BE49-F238E27FC236}">
                  <a16:creationId xmlns:a16="http://schemas.microsoft.com/office/drawing/2014/main" id="{14D3BF5B-6E82-099A-101E-B8B0BB523E9C}"/>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9504504" y="3138340"/>
              <a:ext cx="290999" cy="290999"/>
            </a:xfrm>
            <a:prstGeom prst="rect">
              <a:avLst/>
            </a:prstGeom>
          </p:spPr>
        </p:pic>
        <p:grpSp>
          <p:nvGrpSpPr>
            <p:cNvPr id="2245" name="Group 2244">
              <a:extLst>
                <a:ext uri="{FF2B5EF4-FFF2-40B4-BE49-F238E27FC236}">
                  <a16:creationId xmlns:a16="http://schemas.microsoft.com/office/drawing/2014/main" id="{6CED7A8D-C547-86A4-F4F0-C5E2BAE9C78A}"/>
                </a:ext>
              </a:extLst>
            </p:cNvPr>
            <p:cNvGrpSpPr/>
            <p:nvPr/>
          </p:nvGrpSpPr>
          <p:grpSpPr>
            <a:xfrm>
              <a:off x="720219" y="4082694"/>
              <a:ext cx="595233" cy="1017694"/>
              <a:chOff x="720219" y="3993243"/>
              <a:chExt cx="595233" cy="1017694"/>
            </a:xfrm>
          </p:grpSpPr>
          <p:sp>
            <p:nvSpPr>
              <p:cNvPr id="2277" name="Rectangle: Rounded Corners 124">
                <a:extLst>
                  <a:ext uri="{FF2B5EF4-FFF2-40B4-BE49-F238E27FC236}">
                    <a16:creationId xmlns:a16="http://schemas.microsoft.com/office/drawing/2014/main" id="{BD3FD7A3-94EB-BE1F-55B6-70427F452E47}"/>
                  </a:ext>
                  <a:ext uri="{C183D7F6-B498-43B3-948B-1728B52AA6E4}">
                    <adec:decorative xmlns:adec="http://schemas.microsoft.com/office/drawing/2017/decorative" val="1"/>
                  </a:ext>
                </a:extLst>
              </p:cNvPr>
              <p:cNvSpPr/>
              <p:nvPr/>
            </p:nvSpPr>
            <p:spPr bwMode="auto">
              <a:xfrm>
                <a:off x="720219" y="4086877"/>
                <a:ext cx="504050" cy="924060"/>
              </a:xfrm>
              <a:prstGeom prst="roundRect">
                <a:avLst>
                  <a:gd name="adj" fmla="val 25088"/>
                </a:avLst>
              </a:prstGeom>
              <a:solidFill>
                <a:srgbClr val="FFFFFF">
                  <a:alpha val="70000"/>
                </a:srgbClr>
              </a:solidFill>
              <a:ln w="19050" cap="rnd">
                <a:solidFill>
                  <a:srgbClr val="616363"/>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Segoe UI Variable Display Semib" pitchFamily="2" charset="0"/>
                  <a:cs typeface="Segoe UI Semibold" panose="020B0702040204020203" pitchFamily="34" charset="0"/>
                </a:endParaRPr>
              </a:p>
            </p:txBody>
          </p:sp>
          <p:sp>
            <p:nvSpPr>
              <p:cNvPr id="2278" name="Rectangle: Rounded Corners 124">
                <a:extLst>
                  <a:ext uri="{FF2B5EF4-FFF2-40B4-BE49-F238E27FC236}">
                    <a16:creationId xmlns:a16="http://schemas.microsoft.com/office/drawing/2014/main" id="{44C88F65-E03D-0233-8943-2E8C11156E81}"/>
                  </a:ext>
                  <a:ext uri="{C183D7F6-B498-43B3-948B-1728B52AA6E4}">
                    <adec:decorative xmlns:adec="http://schemas.microsoft.com/office/drawing/2017/decorative" val="1"/>
                  </a:ext>
                </a:extLst>
              </p:cNvPr>
              <p:cNvSpPr/>
              <p:nvPr/>
            </p:nvSpPr>
            <p:spPr bwMode="auto">
              <a:xfrm>
                <a:off x="763217" y="4039937"/>
                <a:ext cx="504050" cy="924060"/>
              </a:xfrm>
              <a:prstGeom prst="roundRect">
                <a:avLst>
                  <a:gd name="adj" fmla="val 18002"/>
                </a:avLst>
              </a:prstGeom>
              <a:solidFill>
                <a:srgbClr val="FFFFFF"/>
              </a:solidFill>
              <a:ln w="19050" cap="rnd">
                <a:solidFill>
                  <a:srgbClr val="616363"/>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Segoe UI Variable Display Semib" pitchFamily="2" charset="0"/>
                  <a:cs typeface="Segoe UI Semibold" panose="020B0702040204020203" pitchFamily="34" charset="0"/>
                </a:endParaRPr>
              </a:p>
            </p:txBody>
          </p:sp>
          <p:sp>
            <p:nvSpPr>
              <p:cNvPr id="2279" name="Rectangle: Rounded Corners 124">
                <a:extLst>
                  <a:ext uri="{FF2B5EF4-FFF2-40B4-BE49-F238E27FC236}">
                    <a16:creationId xmlns:a16="http://schemas.microsoft.com/office/drawing/2014/main" id="{47B94E1E-AB43-D3E3-5680-41688C21EF78}"/>
                  </a:ext>
                  <a:ext uri="{C183D7F6-B498-43B3-948B-1728B52AA6E4}">
                    <adec:decorative xmlns:adec="http://schemas.microsoft.com/office/drawing/2017/decorative" val="1"/>
                  </a:ext>
                </a:extLst>
              </p:cNvPr>
              <p:cNvSpPr/>
              <p:nvPr/>
            </p:nvSpPr>
            <p:spPr bwMode="auto">
              <a:xfrm>
                <a:off x="811402" y="3993243"/>
                <a:ext cx="504050" cy="924060"/>
              </a:xfrm>
              <a:prstGeom prst="roundRect">
                <a:avLst>
                  <a:gd name="adj" fmla="val 10443"/>
                </a:avLst>
              </a:prstGeom>
              <a:solidFill>
                <a:srgbClr val="FFFFFF"/>
              </a:solidFill>
              <a:ln w="19050" cap="rnd">
                <a:solidFill>
                  <a:srgbClr val="616363"/>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000000"/>
                    </a:solidFill>
                    <a:latin typeface="Segoe UI Variable Display Semib" pitchFamily="2" charset="0"/>
                    <a:cs typeface="Segoe UI Semibold" panose="020B0702040204020203" pitchFamily="34" charset="0"/>
                  </a:rPr>
                  <a:t>p</a:t>
                </a:r>
                <a:r>
                  <a:rPr kumimoji="0" lang="en-US" sz="1000" b="0" i="0" u="none" strike="noStrike" kern="1200" cap="none" spc="0" normalizeH="0" baseline="0" noProof="0" dirty="0" err="1">
                    <a:ln>
                      <a:noFill/>
                    </a:ln>
                    <a:solidFill>
                      <a:srgbClr val="000000"/>
                    </a:solidFill>
                    <a:effectLst/>
                    <a:uLnTx/>
                    <a:uFillTx/>
                    <a:latin typeface="Segoe UI Variable Display Semib" pitchFamily="2" charset="0"/>
                    <a:cs typeface="Segoe UI Semibold" panose="020B0702040204020203" pitchFamily="34" charset="0"/>
                  </a:rPr>
                  <a:t>rivate</a:t>
                </a:r>
                <a:r>
                  <a:rPr kumimoji="0" lang="en-US" sz="1000" b="0" i="0" u="none" strike="noStrike" kern="1200" cap="none" spc="0" normalizeH="0" baseline="0" noProof="0" dirty="0">
                    <a:ln>
                      <a:noFill/>
                    </a:ln>
                    <a:solidFill>
                      <a:srgbClr val="000000"/>
                    </a:solidFill>
                    <a:effectLst/>
                    <a:uLnTx/>
                    <a:uFillTx/>
                    <a:latin typeface="Segoe UI Variable Display Semib" pitchFamily="2" charset="0"/>
                    <a:cs typeface="Segoe UI Semibold" panose="020B0702040204020203" pitchFamily="34" charset="0"/>
                  </a:rPr>
                  <a:t> DNS zones</a:t>
                </a:r>
              </a:p>
            </p:txBody>
          </p:sp>
          <p:pic>
            <p:nvPicPr>
              <p:cNvPr id="2280" name="Graphic 2279">
                <a:extLst>
                  <a:ext uri="{FF2B5EF4-FFF2-40B4-BE49-F238E27FC236}">
                    <a16:creationId xmlns:a16="http://schemas.microsoft.com/office/drawing/2014/main" id="{6A4240DA-EE64-20D5-33B5-2F69E50DB4A5}"/>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886917" y="4022375"/>
                <a:ext cx="366967" cy="366967"/>
              </a:xfrm>
              <a:prstGeom prst="rect">
                <a:avLst/>
              </a:prstGeom>
            </p:spPr>
          </p:pic>
        </p:grpSp>
        <p:pic>
          <p:nvPicPr>
            <p:cNvPr id="2246" name="Graphic 2245">
              <a:extLst>
                <a:ext uri="{FF2B5EF4-FFF2-40B4-BE49-F238E27FC236}">
                  <a16:creationId xmlns:a16="http://schemas.microsoft.com/office/drawing/2014/main" id="{DB5C339C-651D-34F6-02D6-4FC2256AE7FF}"/>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10095004" y="2146552"/>
              <a:ext cx="236773" cy="236773"/>
            </a:xfrm>
            <a:prstGeom prst="rect">
              <a:avLst/>
            </a:prstGeom>
          </p:spPr>
        </p:pic>
        <p:pic>
          <p:nvPicPr>
            <p:cNvPr id="2247" name="Graphic 2246">
              <a:extLst>
                <a:ext uri="{FF2B5EF4-FFF2-40B4-BE49-F238E27FC236}">
                  <a16:creationId xmlns:a16="http://schemas.microsoft.com/office/drawing/2014/main" id="{E0A01E1E-6696-3CF8-2115-8E68BB707767}"/>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7731559" y="4511797"/>
              <a:ext cx="236773" cy="236773"/>
            </a:xfrm>
            <a:prstGeom prst="rect">
              <a:avLst/>
            </a:prstGeom>
          </p:spPr>
        </p:pic>
        <p:pic>
          <p:nvPicPr>
            <p:cNvPr id="2248" name="Graphic 2247">
              <a:extLst>
                <a:ext uri="{FF2B5EF4-FFF2-40B4-BE49-F238E27FC236}">
                  <a16:creationId xmlns:a16="http://schemas.microsoft.com/office/drawing/2014/main" id="{1F56EE56-33D3-A6AD-F562-6687D1AE370F}"/>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9789249" y="4201966"/>
              <a:ext cx="235492" cy="235492"/>
            </a:xfrm>
            <a:prstGeom prst="rect">
              <a:avLst/>
            </a:prstGeom>
          </p:spPr>
        </p:pic>
        <p:pic>
          <p:nvPicPr>
            <p:cNvPr id="2249" name="Graphic 2248">
              <a:extLst>
                <a:ext uri="{FF2B5EF4-FFF2-40B4-BE49-F238E27FC236}">
                  <a16:creationId xmlns:a16="http://schemas.microsoft.com/office/drawing/2014/main" id="{099EB634-12A6-82C5-8D9A-10E4EA45149B}"/>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3062594" y="2134608"/>
              <a:ext cx="283140" cy="283140"/>
            </a:xfrm>
            <a:prstGeom prst="rect">
              <a:avLst/>
            </a:prstGeom>
          </p:spPr>
        </p:pic>
        <p:pic>
          <p:nvPicPr>
            <p:cNvPr id="2250" name="Graphic 2249">
              <a:extLst>
                <a:ext uri="{FF2B5EF4-FFF2-40B4-BE49-F238E27FC236}">
                  <a16:creationId xmlns:a16="http://schemas.microsoft.com/office/drawing/2014/main" id="{2C29624C-29B8-2C9C-AAA6-44AFBB01539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096267" y="4569906"/>
              <a:ext cx="283222" cy="283222"/>
            </a:xfrm>
            <a:prstGeom prst="rect">
              <a:avLst/>
            </a:prstGeom>
          </p:spPr>
        </p:pic>
        <p:pic>
          <p:nvPicPr>
            <p:cNvPr id="2251" name="Graphic 2250">
              <a:extLst>
                <a:ext uri="{FF2B5EF4-FFF2-40B4-BE49-F238E27FC236}">
                  <a16:creationId xmlns:a16="http://schemas.microsoft.com/office/drawing/2014/main" id="{6CAF6450-D874-0F31-C488-11A38B9B8666}"/>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10824474" y="2691618"/>
              <a:ext cx="342754" cy="342754"/>
            </a:xfrm>
            <a:prstGeom prst="rect">
              <a:avLst/>
            </a:prstGeom>
          </p:spPr>
        </p:pic>
        <p:pic>
          <p:nvPicPr>
            <p:cNvPr id="2252" name="Graphic 2251">
              <a:extLst>
                <a:ext uri="{FF2B5EF4-FFF2-40B4-BE49-F238E27FC236}">
                  <a16:creationId xmlns:a16="http://schemas.microsoft.com/office/drawing/2014/main" id="{FA0666F7-31BF-1166-0C14-A23E99E928C6}"/>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10981807" y="5490127"/>
              <a:ext cx="342754" cy="342754"/>
            </a:xfrm>
            <a:prstGeom prst="rect">
              <a:avLst/>
            </a:prstGeom>
          </p:spPr>
        </p:pic>
        <p:pic>
          <p:nvPicPr>
            <p:cNvPr id="2253" name="Graphic 2252">
              <a:extLst>
                <a:ext uri="{FF2B5EF4-FFF2-40B4-BE49-F238E27FC236}">
                  <a16:creationId xmlns:a16="http://schemas.microsoft.com/office/drawing/2014/main" id="{710C3BD3-E5B0-C2BC-CD54-4EA5A54D8793}"/>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2950005" y="5860251"/>
              <a:ext cx="271712" cy="271712"/>
            </a:xfrm>
            <a:prstGeom prst="rect">
              <a:avLst/>
            </a:prstGeom>
          </p:spPr>
        </p:pic>
        <p:pic>
          <p:nvPicPr>
            <p:cNvPr id="2254" name="Graphic 2253">
              <a:extLst>
                <a:ext uri="{FF2B5EF4-FFF2-40B4-BE49-F238E27FC236}">
                  <a16:creationId xmlns:a16="http://schemas.microsoft.com/office/drawing/2014/main" id="{80EC6103-2D2B-EDA5-9D72-9ED07A807ABF}"/>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11038680" y="3543940"/>
              <a:ext cx="328749" cy="328749"/>
            </a:xfrm>
            <a:prstGeom prst="rect">
              <a:avLst/>
            </a:prstGeom>
          </p:spPr>
        </p:pic>
        <p:pic>
          <p:nvPicPr>
            <p:cNvPr id="2255" name="Graphic 2254">
              <a:extLst>
                <a:ext uri="{FF2B5EF4-FFF2-40B4-BE49-F238E27FC236}">
                  <a16:creationId xmlns:a16="http://schemas.microsoft.com/office/drawing/2014/main" id="{AC2E8656-0303-9389-FA84-6EC8BD4F5D1E}"/>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9768500" y="4950125"/>
              <a:ext cx="258564" cy="258564"/>
            </a:xfrm>
            <a:prstGeom prst="rect">
              <a:avLst/>
            </a:prstGeom>
          </p:spPr>
        </p:pic>
        <p:pic>
          <p:nvPicPr>
            <p:cNvPr id="2256" name="Graphic 2255">
              <a:extLst>
                <a:ext uri="{FF2B5EF4-FFF2-40B4-BE49-F238E27FC236}">
                  <a16:creationId xmlns:a16="http://schemas.microsoft.com/office/drawing/2014/main" id="{B30F7440-2ED3-5D54-1D29-9048EBC1F5DF}"/>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1409252" y="5541812"/>
              <a:ext cx="171450" cy="171450"/>
            </a:xfrm>
            <a:prstGeom prst="rect">
              <a:avLst/>
            </a:prstGeom>
          </p:spPr>
        </p:pic>
        <p:pic>
          <p:nvPicPr>
            <p:cNvPr id="2257" name="Graphic 2256">
              <a:extLst>
                <a:ext uri="{FF2B5EF4-FFF2-40B4-BE49-F238E27FC236}">
                  <a16:creationId xmlns:a16="http://schemas.microsoft.com/office/drawing/2014/main" id="{6D64EC65-9747-425B-F1CB-D472D795CD78}"/>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4360758" y="5804756"/>
              <a:ext cx="356141" cy="356141"/>
            </a:xfrm>
            <a:prstGeom prst="rect">
              <a:avLst/>
            </a:prstGeom>
          </p:spPr>
        </p:pic>
        <p:pic>
          <p:nvPicPr>
            <p:cNvPr id="2258" name="Graphic 2257">
              <a:extLst>
                <a:ext uri="{FF2B5EF4-FFF2-40B4-BE49-F238E27FC236}">
                  <a16:creationId xmlns:a16="http://schemas.microsoft.com/office/drawing/2014/main" id="{4F364DBA-73AD-A6A2-A70E-E88220577B9D}"/>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10905772" y="4492388"/>
              <a:ext cx="512124" cy="512124"/>
            </a:xfrm>
            <a:prstGeom prst="rect">
              <a:avLst/>
            </a:prstGeom>
          </p:spPr>
        </p:pic>
        <p:pic>
          <p:nvPicPr>
            <p:cNvPr id="2259" name="Graphic 2258">
              <a:extLst>
                <a:ext uri="{FF2B5EF4-FFF2-40B4-BE49-F238E27FC236}">
                  <a16:creationId xmlns:a16="http://schemas.microsoft.com/office/drawing/2014/main" id="{FD900F68-46BF-DC0E-7F9A-95C7D90C6EA0}"/>
                </a:ext>
              </a:extLst>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2993533" y="5083236"/>
              <a:ext cx="335218" cy="335218"/>
            </a:xfrm>
            <a:prstGeom prst="rect">
              <a:avLst/>
            </a:prstGeom>
          </p:spPr>
        </p:pic>
        <p:pic>
          <p:nvPicPr>
            <p:cNvPr id="2260" name="Graphic 2259">
              <a:extLst>
                <a:ext uri="{FF2B5EF4-FFF2-40B4-BE49-F238E27FC236}">
                  <a16:creationId xmlns:a16="http://schemas.microsoft.com/office/drawing/2014/main" id="{BF31EB24-ABEA-5F5B-71F6-4379A0659CD9}"/>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969921" y="2118527"/>
              <a:ext cx="400583" cy="400583"/>
            </a:xfrm>
            <a:prstGeom prst="rect">
              <a:avLst/>
            </a:prstGeom>
          </p:spPr>
        </p:pic>
        <p:pic>
          <p:nvPicPr>
            <p:cNvPr id="2261" name="Graphic 2260">
              <a:extLst>
                <a:ext uri="{FF2B5EF4-FFF2-40B4-BE49-F238E27FC236}">
                  <a16:creationId xmlns:a16="http://schemas.microsoft.com/office/drawing/2014/main" id="{A125EEFE-8E27-E4CE-0570-2AD3B1179081}"/>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5011994" y="2144030"/>
              <a:ext cx="236773" cy="236773"/>
            </a:xfrm>
            <a:prstGeom prst="rect">
              <a:avLst/>
            </a:prstGeom>
          </p:spPr>
        </p:pic>
        <p:cxnSp>
          <p:nvCxnSpPr>
            <p:cNvPr id="2262" name="Straight Arrow Connector 2261" descr="Connector">
              <a:extLst>
                <a:ext uri="{FF2B5EF4-FFF2-40B4-BE49-F238E27FC236}">
                  <a16:creationId xmlns:a16="http://schemas.microsoft.com/office/drawing/2014/main" id="{47766F21-84BD-45F9-ACF7-6FF48FE45D1D}"/>
                </a:ext>
              </a:extLst>
            </p:cNvPr>
            <p:cNvCxnSpPr>
              <a:cxnSpLocks/>
            </p:cNvCxnSpPr>
            <p:nvPr/>
          </p:nvCxnSpPr>
          <p:spPr>
            <a:xfrm flipV="1">
              <a:off x="1308270" y="4151657"/>
              <a:ext cx="282341" cy="4722"/>
            </a:xfrm>
            <a:prstGeom prst="straightConnector1">
              <a:avLst/>
            </a:prstGeom>
            <a:ln w="12700" cap="rnd">
              <a:solidFill>
                <a:srgbClr val="291817"/>
              </a:solidFill>
              <a:prstDash val="solid"/>
              <a:headEnd type="none" w="lg" len="sm"/>
              <a:tailEnd type="arrow"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2263" name="Rectangle: Rounded Corners 2262">
              <a:extLst>
                <a:ext uri="{FF2B5EF4-FFF2-40B4-BE49-F238E27FC236}">
                  <a16:creationId xmlns:a16="http://schemas.microsoft.com/office/drawing/2014/main" id="{7A398737-418F-EB2B-69D7-B56336FB51D5}"/>
                </a:ext>
              </a:extLst>
            </p:cNvPr>
            <p:cNvSpPr/>
            <p:nvPr/>
          </p:nvSpPr>
          <p:spPr bwMode="auto">
            <a:xfrm>
              <a:off x="1709291" y="5490363"/>
              <a:ext cx="245941" cy="142838"/>
            </a:xfrm>
            <a:prstGeom prst="roundRect">
              <a:avLst>
                <a:gd name="adj" fmla="val 50000"/>
              </a:avLst>
            </a:prstGeom>
            <a:solidFill>
              <a:schemeClr val="bg1"/>
            </a:solidFill>
            <a:ln w="6350">
              <a:solidFill>
                <a:srgbClr val="7F7F7F"/>
              </a:solidFill>
            </a:ln>
          </p:spPr>
          <p:style>
            <a:lnRef idx="2">
              <a:schemeClr val="accent4">
                <a:shade val="15000"/>
              </a:schemeClr>
            </a:lnRef>
            <a:fillRef idx="1">
              <a:schemeClr val="accent4"/>
            </a:fillRef>
            <a:effectRef idx="0">
              <a:schemeClr val="accent4"/>
            </a:effectRef>
            <a:fontRef idx="minor">
              <a:schemeClr val="lt1"/>
            </a:fontRef>
          </p:style>
          <p:txBody>
            <a:bodyPr lIns="0" tIns="27432" rIns="0" bIns="27432" rtlCol="0" anchor="b"/>
            <a:lstStyle/>
            <a:p>
              <a:pPr algn="ctr"/>
              <a:endParaRPr lang="en-US" sz="900" dirty="0" err="1">
                <a:solidFill>
                  <a:srgbClr val="000000"/>
                </a:solidFill>
                <a:latin typeface="Segoe UI Variable Display Semib" pitchFamily="2" charset="0"/>
                <a:cs typeface="Segoe UI Light" panose="020B0502040204020203" pitchFamily="34" charset="0"/>
              </a:endParaRPr>
            </a:p>
          </p:txBody>
        </p:sp>
        <p:pic>
          <p:nvPicPr>
            <p:cNvPr id="2264" name="Graphic 2263">
              <a:extLst>
                <a:ext uri="{FF2B5EF4-FFF2-40B4-BE49-F238E27FC236}">
                  <a16:creationId xmlns:a16="http://schemas.microsoft.com/office/drawing/2014/main" id="{E224AC71-6F72-8056-F14B-114973BB3EE3}"/>
                </a:ext>
              </a:extLst>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1748301" y="5447829"/>
              <a:ext cx="171450" cy="171450"/>
            </a:xfrm>
            <a:prstGeom prst="rect">
              <a:avLst/>
            </a:prstGeom>
          </p:spPr>
        </p:pic>
        <p:sp>
          <p:nvSpPr>
            <p:cNvPr id="2265" name="Rectangle: Rounded Corners 2264">
              <a:extLst>
                <a:ext uri="{FF2B5EF4-FFF2-40B4-BE49-F238E27FC236}">
                  <a16:creationId xmlns:a16="http://schemas.microsoft.com/office/drawing/2014/main" id="{DCE3A3E8-F33A-3615-4852-0C19F8DE4836}"/>
                </a:ext>
              </a:extLst>
            </p:cNvPr>
            <p:cNvSpPr/>
            <p:nvPr/>
          </p:nvSpPr>
          <p:spPr bwMode="auto">
            <a:xfrm>
              <a:off x="1710055" y="4829256"/>
              <a:ext cx="245941" cy="142838"/>
            </a:xfrm>
            <a:prstGeom prst="roundRect">
              <a:avLst>
                <a:gd name="adj" fmla="val 50000"/>
              </a:avLst>
            </a:prstGeom>
            <a:solidFill>
              <a:schemeClr val="bg1"/>
            </a:solidFill>
            <a:ln w="6350">
              <a:solidFill>
                <a:srgbClr val="7F7F7F"/>
              </a:solidFill>
            </a:ln>
          </p:spPr>
          <p:style>
            <a:lnRef idx="2">
              <a:schemeClr val="accent4">
                <a:shade val="15000"/>
              </a:schemeClr>
            </a:lnRef>
            <a:fillRef idx="1">
              <a:schemeClr val="accent4"/>
            </a:fillRef>
            <a:effectRef idx="0">
              <a:schemeClr val="accent4"/>
            </a:effectRef>
            <a:fontRef idx="minor">
              <a:schemeClr val="lt1"/>
            </a:fontRef>
          </p:style>
          <p:txBody>
            <a:bodyPr lIns="0" tIns="27432" rIns="0" bIns="27432" rtlCol="0" anchor="b"/>
            <a:lstStyle/>
            <a:p>
              <a:pPr algn="ctr"/>
              <a:endParaRPr lang="en-US" sz="900" dirty="0" err="1">
                <a:solidFill>
                  <a:srgbClr val="000000"/>
                </a:solidFill>
                <a:latin typeface="Segoe UI Variable Display Semib" pitchFamily="2" charset="0"/>
                <a:cs typeface="Segoe UI Light" panose="020B0502040204020203" pitchFamily="34" charset="0"/>
              </a:endParaRPr>
            </a:p>
          </p:txBody>
        </p:sp>
        <p:pic>
          <p:nvPicPr>
            <p:cNvPr id="2266" name="Graphic 2265">
              <a:extLst>
                <a:ext uri="{FF2B5EF4-FFF2-40B4-BE49-F238E27FC236}">
                  <a16:creationId xmlns:a16="http://schemas.microsoft.com/office/drawing/2014/main" id="{C67DF9B0-F068-7193-75DE-3484F1510111}"/>
                </a:ext>
              </a:extLst>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1749065" y="4786722"/>
              <a:ext cx="171450" cy="171450"/>
            </a:xfrm>
            <a:prstGeom prst="rect">
              <a:avLst/>
            </a:prstGeom>
          </p:spPr>
        </p:pic>
        <p:sp>
          <p:nvSpPr>
            <p:cNvPr id="2267" name="Rectangle: Rounded Corners 2266">
              <a:extLst>
                <a:ext uri="{FF2B5EF4-FFF2-40B4-BE49-F238E27FC236}">
                  <a16:creationId xmlns:a16="http://schemas.microsoft.com/office/drawing/2014/main" id="{425E8F83-1536-C051-18E5-3ABBA980A79C}"/>
                </a:ext>
              </a:extLst>
            </p:cNvPr>
            <p:cNvSpPr/>
            <p:nvPr/>
          </p:nvSpPr>
          <p:spPr bwMode="auto">
            <a:xfrm>
              <a:off x="5955608" y="5596234"/>
              <a:ext cx="245941" cy="142838"/>
            </a:xfrm>
            <a:prstGeom prst="roundRect">
              <a:avLst>
                <a:gd name="adj" fmla="val 50000"/>
              </a:avLst>
            </a:prstGeom>
            <a:solidFill>
              <a:schemeClr val="bg1"/>
            </a:solidFill>
            <a:ln w="6350">
              <a:solidFill>
                <a:srgbClr val="7F7F7F"/>
              </a:solidFill>
            </a:ln>
          </p:spPr>
          <p:style>
            <a:lnRef idx="2">
              <a:schemeClr val="accent4">
                <a:shade val="15000"/>
              </a:schemeClr>
            </a:lnRef>
            <a:fillRef idx="1">
              <a:schemeClr val="accent4"/>
            </a:fillRef>
            <a:effectRef idx="0">
              <a:schemeClr val="accent4"/>
            </a:effectRef>
            <a:fontRef idx="minor">
              <a:schemeClr val="lt1"/>
            </a:fontRef>
          </p:style>
          <p:txBody>
            <a:bodyPr lIns="0" tIns="27432" rIns="0" bIns="27432" rtlCol="0" anchor="b"/>
            <a:lstStyle/>
            <a:p>
              <a:pPr algn="ctr"/>
              <a:endParaRPr lang="en-US" sz="900" dirty="0" err="1">
                <a:solidFill>
                  <a:srgbClr val="000000"/>
                </a:solidFill>
                <a:latin typeface="Segoe UI Variable Display Semib" pitchFamily="2" charset="0"/>
                <a:cs typeface="Segoe UI Light" panose="020B0502040204020203" pitchFamily="34" charset="0"/>
              </a:endParaRPr>
            </a:p>
          </p:txBody>
        </p:sp>
        <p:pic>
          <p:nvPicPr>
            <p:cNvPr id="2268" name="Graphic 191">
              <a:extLst>
                <a:ext uri="{FF2B5EF4-FFF2-40B4-BE49-F238E27FC236}">
                  <a16:creationId xmlns:a16="http://schemas.microsoft.com/office/drawing/2014/main" id="{FD5F0EEF-0578-5A75-D4FC-19B29AA41D5E}"/>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5992571" y="5585979"/>
              <a:ext cx="174537" cy="174538"/>
            </a:xfrm>
            <a:prstGeom prst="rect">
              <a:avLst/>
            </a:prstGeom>
          </p:spPr>
        </p:pic>
        <p:sp>
          <p:nvSpPr>
            <p:cNvPr id="2269" name="Rectangle: Rounded Corners 2268">
              <a:extLst>
                <a:ext uri="{FF2B5EF4-FFF2-40B4-BE49-F238E27FC236}">
                  <a16:creationId xmlns:a16="http://schemas.microsoft.com/office/drawing/2014/main" id="{041266E8-3B14-841A-13F3-94D2F62B12C6}"/>
                </a:ext>
              </a:extLst>
            </p:cNvPr>
            <p:cNvSpPr/>
            <p:nvPr/>
          </p:nvSpPr>
          <p:spPr bwMode="auto">
            <a:xfrm>
              <a:off x="5955608" y="1929988"/>
              <a:ext cx="245941" cy="142838"/>
            </a:xfrm>
            <a:prstGeom prst="roundRect">
              <a:avLst>
                <a:gd name="adj" fmla="val 50000"/>
              </a:avLst>
            </a:prstGeom>
            <a:solidFill>
              <a:schemeClr val="bg1"/>
            </a:solidFill>
            <a:ln w="6350">
              <a:solidFill>
                <a:srgbClr val="7F7F7F"/>
              </a:solidFill>
            </a:ln>
          </p:spPr>
          <p:style>
            <a:lnRef idx="2">
              <a:schemeClr val="accent4">
                <a:shade val="15000"/>
              </a:schemeClr>
            </a:lnRef>
            <a:fillRef idx="1">
              <a:schemeClr val="accent4"/>
            </a:fillRef>
            <a:effectRef idx="0">
              <a:schemeClr val="accent4"/>
            </a:effectRef>
            <a:fontRef idx="minor">
              <a:schemeClr val="lt1"/>
            </a:fontRef>
          </p:style>
          <p:txBody>
            <a:bodyPr lIns="0" tIns="27432" rIns="0" bIns="27432" rtlCol="0" anchor="b"/>
            <a:lstStyle/>
            <a:p>
              <a:pPr algn="ctr"/>
              <a:endParaRPr lang="en-US" sz="900" dirty="0" err="1">
                <a:solidFill>
                  <a:srgbClr val="000000"/>
                </a:solidFill>
                <a:latin typeface="Segoe UI Variable Display Semib" pitchFamily="2" charset="0"/>
                <a:cs typeface="Segoe UI Light" panose="020B0502040204020203" pitchFamily="34" charset="0"/>
              </a:endParaRPr>
            </a:p>
          </p:txBody>
        </p:sp>
        <p:pic>
          <p:nvPicPr>
            <p:cNvPr id="2270" name="Graphic 191">
              <a:extLst>
                <a:ext uri="{FF2B5EF4-FFF2-40B4-BE49-F238E27FC236}">
                  <a16:creationId xmlns:a16="http://schemas.microsoft.com/office/drawing/2014/main" id="{19B1F21E-77FD-9E41-475F-694AAF301B69}"/>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5992571" y="1919733"/>
              <a:ext cx="174537" cy="174538"/>
            </a:xfrm>
            <a:prstGeom prst="rect">
              <a:avLst/>
            </a:prstGeom>
          </p:spPr>
        </p:pic>
        <p:sp>
          <p:nvSpPr>
            <p:cNvPr id="2271" name="Rectangle: Rounded Corners 2270">
              <a:extLst>
                <a:ext uri="{FF2B5EF4-FFF2-40B4-BE49-F238E27FC236}">
                  <a16:creationId xmlns:a16="http://schemas.microsoft.com/office/drawing/2014/main" id="{77987CBB-721F-4D9B-9ED1-9FC668855C17}"/>
                </a:ext>
              </a:extLst>
            </p:cNvPr>
            <p:cNvSpPr/>
            <p:nvPr/>
          </p:nvSpPr>
          <p:spPr bwMode="auto">
            <a:xfrm>
              <a:off x="9336714" y="5504901"/>
              <a:ext cx="245941" cy="142838"/>
            </a:xfrm>
            <a:prstGeom prst="roundRect">
              <a:avLst>
                <a:gd name="adj" fmla="val 50000"/>
              </a:avLst>
            </a:prstGeom>
            <a:solidFill>
              <a:schemeClr val="bg1"/>
            </a:solidFill>
            <a:ln w="6350">
              <a:solidFill>
                <a:srgbClr val="7F7F7F"/>
              </a:solidFill>
            </a:ln>
          </p:spPr>
          <p:style>
            <a:lnRef idx="2">
              <a:schemeClr val="accent4">
                <a:shade val="15000"/>
              </a:schemeClr>
            </a:lnRef>
            <a:fillRef idx="1">
              <a:schemeClr val="accent4"/>
            </a:fillRef>
            <a:effectRef idx="0">
              <a:schemeClr val="accent4"/>
            </a:effectRef>
            <a:fontRef idx="minor">
              <a:schemeClr val="lt1"/>
            </a:fontRef>
          </p:style>
          <p:txBody>
            <a:bodyPr lIns="0" tIns="27432" rIns="0" bIns="27432" rtlCol="0" anchor="b"/>
            <a:lstStyle/>
            <a:p>
              <a:pPr algn="ctr"/>
              <a:endParaRPr lang="en-US" sz="900" dirty="0" err="1">
                <a:solidFill>
                  <a:srgbClr val="000000"/>
                </a:solidFill>
                <a:latin typeface="Segoe UI Variable Display Semib" pitchFamily="2" charset="0"/>
                <a:cs typeface="Segoe UI Light" panose="020B0502040204020203" pitchFamily="34" charset="0"/>
              </a:endParaRPr>
            </a:p>
          </p:txBody>
        </p:sp>
        <p:pic>
          <p:nvPicPr>
            <p:cNvPr id="2272" name="Graphic 2271">
              <a:extLst>
                <a:ext uri="{FF2B5EF4-FFF2-40B4-BE49-F238E27FC236}">
                  <a16:creationId xmlns:a16="http://schemas.microsoft.com/office/drawing/2014/main" id="{3CC14294-605E-EA84-0C87-77A341AC82FD}"/>
                </a:ext>
              </a:extLst>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9375724" y="5462367"/>
              <a:ext cx="171450" cy="171450"/>
            </a:xfrm>
            <a:prstGeom prst="rect">
              <a:avLst/>
            </a:prstGeom>
          </p:spPr>
        </p:pic>
        <p:sp>
          <p:nvSpPr>
            <p:cNvPr id="2273" name="Rectangle: Rounded Corners 2272">
              <a:extLst>
                <a:ext uri="{FF2B5EF4-FFF2-40B4-BE49-F238E27FC236}">
                  <a16:creationId xmlns:a16="http://schemas.microsoft.com/office/drawing/2014/main" id="{AC91E256-53CE-4188-3BE4-7512380C2BBE}"/>
                </a:ext>
              </a:extLst>
            </p:cNvPr>
            <p:cNvSpPr/>
            <p:nvPr/>
          </p:nvSpPr>
          <p:spPr bwMode="auto">
            <a:xfrm>
              <a:off x="9339243" y="4705259"/>
              <a:ext cx="245941" cy="142838"/>
            </a:xfrm>
            <a:prstGeom prst="roundRect">
              <a:avLst>
                <a:gd name="adj" fmla="val 50000"/>
              </a:avLst>
            </a:prstGeom>
            <a:solidFill>
              <a:schemeClr val="bg1"/>
            </a:solidFill>
            <a:ln w="6350">
              <a:solidFill>
                <a:srgbClr val="7F7F7F"/>
              </a:solidFill>
            </a:ln>
          </p:spPr>
          <p:style>
            <a:lnRef idx="2">
              <a:schemeClr val="accent4">
                <a:shade val="15000"/>
              </a:schemeClr>
            </a:lnRef>
            <a:fillRef idx="1">
              <a:schemeClr val="accent4"/>
            </a:fillRef>
            <a:effectRef idx="0">
              <a:schemeClr val="accent4"/>
            </a:effectRef>
            <a:fontRef idx="minor">
              <a:schemeClr val="lt1"/>
            </a:fontRef>
          </p:style>
          <p:txBody>
            <a:bodyPr lIns="0" tIns="27432" rIns="0" bIns="27432" rtlCol="0" anchor="b"/>
            <a:lstStyle/>
            <a:p>
              <a:pPr algn="ctr"/>
              <a:endParaRPr lang="en-US" sz="900" dirty="0" err="1">
                <a:solidFill>
                  <a:srgbClr val="000000"/>
                </a:solidFill>
                <a:latin typeface="Segoe UI Variable Display Semib" pitchFamily="2" charset="0"/>
                <a:cs typeface="Segoe UI Light" panose="020B0502040204020203" pitchFamily="34" charset="0"/>
              </a:endParaRPr>
            </a:p>
          </p:txBody>
        </p:sp>
        <p:pic>
          <p:nvPicPr>
            <p:cNvPr id="2274" name="Graphic 2273">
              <a:extLst>
                <a:ext uri="{FF2B5EF4-FFF2-40B4-BE49-F238E27FC236}">
                  <a16:creationId xmlns:a16="http://schemas.microsoft.com/office/drawing/2014/main" id="{455ADEFB-39F0-4D1F-5B48-8FEA0D1EFF13}"/>
                </a:ext>
              </a:extLst>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9378253" y="4662725"/>
              <a:ext cx="171450" cy="171450"/>
            </a:xfrm>
            <a:prstGeom prst="rect">
              <a:avLst/>
            </a:prstGeom>
          </p:spPr>
        </p:pic>
        <p:cxnSp>
          <p:nvCxnSpPr>
            <p:cNvPr id="2275" name="Elbow Connector 46" descr="Connector">
              <a:extLst>
                <a:ext uri="{FF2B5EF4-FFF2-40B4-BE49-F238E27FC236}">
                  <a16:creationId xmlns:a16="http://schemas.microsoft.com/office/drawing/2014/main" id="{CB9DA7CB-E619-6439-C788-50235043DDA0}"/>
                </a:ext>
              </a:extLst>
            </p:cNvPr>
            <p:cNvCxnSpPr>
              <a:cxnSpLocks/>
              <a:stCxn id="2194" idx="0"/>
            </p:cNvCxnSpPr>
            <p:nvPr/>
          </p:nvCxnSpPr>
          <p:spPr>
            <a:xfrm rot="5400000" flipH="1" flipV="1">
              <a:off x="8629937" y="3613005"/>
              <a:ext cx="612602" cy="593508"/>
            </a:xfrm>
            <a:prstGeom prst="bentConnector3">
              <a:avLst>
                <a:gd name="adj1" fmla="val 50000"/>
              </a:avLst>
            </a:prstGeom>
            <a:ln w="12700" cap="rnd">
              <a:solidFill>
                <a:srgbClr val="291817"/>
              </a:solidFill>
              <a:prstDash val="solid"/>
              <a:headEnd type="none" w="lg" len="sm"/>
              <a:tailEnd type="arrow"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2276" name="TextBox 2275">
              <a:extLst>
                <a:ext uri="{FF2B5EF4-FFF2-40B4-BE49-F238E27FC236}">
                  <a16:creationId xmlns:a16="http://schemas.microsoft.com/office/drawing/2014/main" id="{23814572-83DA-64BE-3DB4-481CF0071CA1}"/>
                </a:ext>
              </a:extLst>
            </p:cNvPr>
            <p:cNvSpPr txBox="1"/>
            <p:nvPr/>
          </p:nvSpPr>
          <p:spPr>
            <a:xfrm>
              <a:off x="9428698" y="2741301"/>
              <a:ext cx="484957"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Segoe UI Variable Display Semib" pitchFamily="2" charset="0"/>
                  <a:cs typeface="Segoe UI Semibold" panose="020B0702040204020203" pitchFamily="34" charset="0"/>
                </a:rPr>
                <a:t>----</a:t>
              </a:r>
            </a:p>
          </p:txBody>
        </p:sp>
      </p:grpSp>
      <p:sp>
        <p:nvSpPr>
          <p:cNvPr id="3" name="TextBox 2">
            <a:extLst>
              <a:ext uri="{FF2B5EF4-FFF2-40B4-BE49-F238E27FC236}">
                <a16:creationId xmlns:a16="http://schemas.microsoft.com/office/drawing/2014/main" id="{3D32535D-095C-FD69-C22B-33D95857D0A3}"/>
              </a:ext>
            </a:extLst>
          </p:cNvPr>
          <p:cNvSpPr txBox="1"/>
          <p:nvPr/>
        </p:nvSpPr>
        <p:spPr>
          <a:xfrm>
            <a:off x="57150" y="6475511"/>
            <a:ext cx="7358062" cy="307777"/>
          </a:xfrm>
          <a:prstGeom prst="rect">
            <a:avLst/>
          </a:prstGeom>
          <a:noFill/>
        </p:spPr>
        <p:txBody>
          <a:bodyPr wrap="square">
            <a:spAutoFit/>
          </a:bodyPr>
          <a:lstStyle/>
          <a:p>
            <a:r>
              <a:rPr lang="en-HK" dirty="0">
                <a:hlinkClick r:id="rId58"/>
              </a:rPr>
              <a:t>https://github.com/microsoft/Deploy-Your-AI-Application-In-Production</a:t>
            </a:r>
            <a:endParaRPr lang="en-HK" dirty="0"/>
          </a:p>
        </p:txBody>
      </p:sp>
    </p:spTree>
    <p:extLst>
      <p:ext uri="{BB962C8B-B14F-4D97-AF65-F5344CB8AC3E}">
        <p14:creationId xmlns:p14="http://schemas.microsoft.com/office/powerpoint/2010/main" val="2743003577"/>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E575D-CB0A-5A78-995F-36B0E346449D}"/>
            </a:ext>
          </a:extLst>
        </p:cNvPr>
        <p:cNvGrpSpPr/>
        <p:nvPr/>
      </p:nvGrpSpPr>
      <p:grpSpPr>
        <a:xfrm>
          <a:off x="0" y="0"/>
          <a:ext cx="0" cy="0"/>
          <a:chOff x="0" y="0"/>
          <a:chExt cx="0" cy="0"/>
        </a:xfrm>
      </p:grpSpPr>
      <p:sp>
        <p:nvSpPr>
          <p:cNvPr id="120" name="Title 1">
            <a:extLst>
              <a:ext uri="{FF2B5EF4-FFF2-40B4-BE49-F238E27FC236}">
                <a16:creationId xmlns:a16="http://schemas.microsoft.com/office/drawing/2014/main" id="{C6241977-2728-8621-D546-466850053008}"/>
              </a:ext>
            </a:extLst>
          </p:cNvPr>
          <p:cNvSpPr>
            <a:spLocks noGrp="1"/>
          </p:cNvSpPr>
          <p:nvPr>
            <p:ph type="title"/>
          </p:nvPr>
        </p:nvSpPr>
        <p:spPr>
          <a:xfrm>
            <a:off x="588263" y="457200"/>
            <a:ext cx="11018520" cy="461665"/>
          </a:xfrm>
        </p:spPr>
        <p:txBody>
          <a:bodyPr anchor="t" anchorCtr="0"/>
          <a:lstStyle/>
          <a:p>
            <a:pPr algn="ctr"/>
            <a:r>
              <a:rPr lang="en-US" sz="3000" spc="0">
                <a:ln>
                  <a:noFill/>
                </a:ln>
                <a:solidFill>
                  <a:srgbClr val="000000"/>
                </a:solidFill>
                <a:latin typeface="Segoe Sans Text Semibold"/>
                <a:cs typeface="Segoe UI Semibold"/>
              </a:rPr>
              <a:t>Model Customization Options in Azure AI Foundry</a:t>
            </a:r>
          </a:p>
        </p:txBody>
      </p:sp>
      <p:grpSp>
        <p:nvGrpSpPr>
          <p:cNvPr id="65" name="Group 64" descr=". Maturity of Model Adaptation low to high">
            <a:extLst>
              <a:ext uri="{FF2B5EF4-FFF2-40B4-BE49-F238E27FC236}">
                <a16:creationId xmlns:a16="http://schemas.microsoft.com/office/drawing/2014/main" id="{EF745D99-6CA0-BB39-39DE-93E0B740CD94}"/>
              </a:ext>
            </a:extLst>
          </p:cNvPr>
          <p:cNvGrpSpPr/>
          <p:nvPr/>
        </p:nvGrpSpPr>
        <p:grpSpPr>
          <a:xfrm>
            <a:off x="622330" y="1417219"/>
            <a:ext cx="11020425" cy="4832350"/>
            <a:chOff x="622330" y="1417219"/>
            <a:chExt cx="11020425" cy="4832350"/>
          </a:xfrm>
        </p:grpSpPr>
        <p:sp>
          <p:nvSpPr>
            <p:cNvPr id="7" name="Rectangle: Rounded Corners 6">
              <a:extLst>
                <a:ext uri="{FF2B5EF4-FFF2-40B4-BE49-F238E27FC236}">
                  <a16:creationId xmlns:a16="http://schemas.microsoft.com/office/drawing/2014/main" id="{42FB9D20-A112-3007-AA79-22AD43472E24}"/>
                </a:ext>
                <a:ext uri="{C183D7F6-B498-43B3-948B-1728B52AA6E4}">
                  <adec:decorative xmlns:adec="http://schemas.microsoft.com/office/drawing/2017/decorative" val="1"/>
                </a:ext>
              </a:extLst>
            </p:cNvPr>
            <p:cNvSpPr>
              <a:spLocks/>
            </p:cNvSpPr>
            <p:nvPr/>
          </p:nvSpPr>
          <p:spPr bwMode="auto">
            <a:xfrm>
              <a:off x="622330" y="1417219"/>
              <a:ext cx="11020425" cy="4832350"/>
            </a:xfrm>
            <a:prstGeom prst="roundRect">
              <a:avLst>
                <a:gd name="adj" fmla="val 3626"/>
              </a:avLst>
            </a:prstGeom>
            <a:solidFill>
              <a:schemeClr val="bg1">
                <a:alpha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gradFill>
                  <a:gsLst>
                    <a:gs pos="5505">
                      <a:srgbClr val="000000"/>
                    </a:gs>
                    <a:gs pos="37000">
                      <a:srgbClr val="000000"/>
                    </a:gs>
                  </a:gsLst>
                  <a:path path="circle">
                    <a:fillToRect l="100000" t="100000"/>
                  </a:path>
                </a:gradFill>
                <a:effectLst/>
                <a:uLnTx/>
                <a:uFillTx/>
                <a:latin typeface="Segoe UI Variable Display Semibold"/>
                <a:ea typeface="+mn-ea"/>
                <a:cs typeface="Segoe UI" panose="020B0502040204020203" pitchFamily="34" charset="0"/>
              </a:endParaRPr>
            </a:p>
          </p:txBody>
        </p:sp>
        <p:sp>
          <p:nvSpPr>
            <p:cNvPr id="8" name="TextBox 7">
              <a:extLst>
                <a:ext uri="{FF2B5EF4-FFF2-40B4-BE49-F238E27FC236}">
                  <a16:creationId xmlns:a16="http://schemas.microsoft.com/office/drawing/2014/main" id="{E3DA8E5B-686B-91FE-E0F8-338CF6EE6115}"/>
                </a:ext>
              </a:extLst>
            </p:cNvPr>
            <p:cNvSpPr txBox="1"/>
            <p:nvPr/>
          </p:nvSpPr>
          <p:spPr>
            <a:xfrm rot="16200000">
              <a:off x="-469956" y="3782923"/>
              <a:ext cx="2764819" cy="380857"/>
            </a:xfrm>
            <a:prstGeom prst="roundRect">
              <a:avLst>
                <a:gd name="adj" fmla="val 50000"/>
              </a:avLst>
            </a:prstGeom>
            <a:solidFill>
              <a:schemeClr val="bg1">
                <a:lumMod val="85000"/>
                <a:alpha val="80000"/>
              </a:schemeClr>
            </a:solidFill>
            <a:ln w="12700" cap="flat">
              <a:noFill/>
              <a:prstDash val="solid"/>
              <a:miter/>
            </a:ln>
            <a:effectLst/>
          </p:spPr>
          <p:txBody>
            <a:bodyPr rot="0" spcFirstLastPara="0" vertOverflow="overflow" horzOverflow="overflow" vert="horz" wrap="square" lIns="0" tIns="0" rIns="0" bIns="18288" numCol="1" spcCol="0" rtlCol="0" fromWordArt="0" anchor="ctr" anchorCtr="0" forceAA="0" compatLnSpc="1">
              <a:prstTxWarp prst="textNoShape">
                <a:avLst/>
              </a:prstTxWarp>
              <a:noAutofit/>
            </a:bodyPr>
            <a:lstStyle>
              <a:defPPr>
                <a:defRPr lang="en-US"/>
              </a:defPPr>
              <a:lvl1pPr marR="0" lvl="0" indent="0" algn="ctr" defTabSz="914400" fontAlgn="auto">
                <a:lnSpc>
                  <a:spcPct val="100000"/>
                </a:lnSpc>
                <a:spcBef>
                  <a:spcPts val="0"/>
                </a:spcBef>
                <a:spcAft>
                  <a:spcPts val="0"/>
                </a:spcAft>
                <a:buClrTx/>
                <a:buSzTx/>
                <a:buFontTx/>
                <a:buNone/>
                <a:tabLst/>
                <a:defRPr kumimoji="0" sz="1300" b="0" i="0" u="none" strike="noStrike" cap="none" spc="0" normalizeH="0" baseline="0">
                  <a:ln w="3175">
                    <a:noFill/>
                  </a:ln>
                  <a:solidFill>
                    <a:srgbClr val="000000"/>
                  </a:solidFill>
                  <a:effectLst/>
                  <a:uLnTx/>
                  <a:uFillTx/>
                  <a:latin typeface="Segoe UI Variable Display Semib" pitchFamily="2" charset="0"/>
                  <a:cs typeface="Segoe UI" panose="020B0502040204020203"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w="3175">
                    <a:noFill/>
                  </a:ln>
                  <a:solidFill>
                    <a:srgbClr val="000000"/>
                  </a:solidFill>
                  <a:effectLst/>
                  <a:uLnTx/>
                  <a:uFillTx/>
                  <a:latin typeface="Segoe UI Variable Display Semib" pitchFamily="2" charset="0"/>
                  <a:ea typeface="+mn-ea"/>
                  <a:cs typeface="Segoe UI" panose="020B0502040204020203" pitchFamily="34" charset="0"/>
                </a:rPr>
                <a:t>Business Value</a:t>
              </a:r>
            </a:p>
          </p:txBody>
        </p:sp>
        <p:sp>
          <p:nvSpPr>
            <p:cNvPr id="9" name="TextBox 8">
              <a:extLst>
                <a:ext uri="{FF2B5EF4-FFF2-40B4-BE49-F238E27FC236}">
                  <a16:creationId xmlns:a16="http://schemas.microsoft.com/office/drawing/2014/main" id="{354417C3-99E4-8FD7-F34E-912DF83E10E8}"/>
                </a:ext>
              </a:extLst>
            </p:cNvPr>
            <p:cNvSpPr txBox="1"/>
            <p:nvPr/>
          </p:nvSpPr>
          <p:spPr>
            <a:xfrm>
              <a:off x="4427599" y="5755437"/>
              <a:ext cx="3409889" cy="380857"/>
            </a:xfrm>
            <a:prstGeom prst="roundRect">
              <a:avLst>
                <a:gd name="adj" fmla="val 50000"/>
              </a:avLst>
            </a:prstGeom>
            <a:solidFill>
              <a:schemeClr val="bg1">
                <a:lumMod val="85000"/>
                <a:alpha val="80000"/>
              </a:schemeClr>
            </a:solidFill>
            <a:ln w="12700" cap="flat">
              <a:noFill/>
              <a:prstDash val="solid"/>
              <a:miter/>
            </a:ln>
            <a:effectLst/>
          </p:spPr>
          <p:txBody>
            <a:bodyPr rot="0" spcFirstLastPara="0" vertOverflow="overflow" horzOverflow="overflow" vert="horz" wrap="square" lIns="0" tIns="0" rIns="0" bIns="18288" numCol="1" spcCol="0" rtlCol="0" fromWordArt="0" anchor="ctr" anchorCtr="0" forceAA="0" compatLnSpc="1">
              <a:prstTxWarp prst="textNoShape">
                <a:avLst/>
              </a:prstTxWarp>
              <a:noAutofit/>
            </a:bodyPr>
            <a:lstStyle>
              <a:defPPr>
                <a:defRPr lang="en-US"/>
              </a:defPPr>
              <a:lvl1pPr marR="0" lvl="0" indent="0" algn="ctr" defTabSz="914400" fontAlgn="auto">
                <a:lnSpc>
                  <a:spcPct val="100000"/>
                </a:lnSpc>
                <a:spcBef>
                  <a:spcPts val="0"/>
                </a:spcBef>
                <a:spcAft>
                  <a:spcPts val="0"/>
                </a:spcAft>
                <a:buClrTx/>
                <a:buSzTx/>
                <a:buFontTx/>
                <a:buNone/>
                <a:tabLst/>
                <a:defRPr kumimoji="0" sz="1300" b="0" i="0" u="none" strike="noStrike" cap="none" spc="0" normalizeH="0" baseline="0">
                  <a:ln w="3175">
                    <a:noFill/>
                  </a:ln>
                  <a:solidFill>
                    <a:srgbClr val="000000"/>
                  </a:solidFill>
                  <a:effectLst/>
                  <a:uLnTx/>
                  <a:uFillTx/>
                  <a:latin typeface="Segoe UI Variable Display Semib" pitchFamily="2" charset="0"/>
                  <a:cs typeface="Segoe UI" panose="020B0502040204020203"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w="3175">
                    <a:noFill/>
                  </a:ln>
                  <a:solidFill>
                    <a:srgbClr val="000000"/>
                  </a:solidFill>
                  <a:effectLst/>
                  <a:uLnTx/>
                  <a:uFillTx/>
                  <a:latin typeface="Segoe UI Variable Display Semib" pitchFamily="2" charset="0"/>
                  <a:ea typeface="+mn-ea"/>
                  <a:cs typeface="Segoe UI" panose="020B0502040204020203" pitchFamily="34" charset="0"/>
                </a:rPr>
                <a:t>Maturity of Model Adaptation</a:t>
              </a:r>
            </a:p>
          </p:txBody>
        </p:sp>
        <p:cxnSp>
          <p:nvCxnSpPr>
            <p:cNvPr id="11" name="Straight Connector 10">
              <a:extLst>
                <a:ext uri="{FF2B5EF4-FFF2-40B4-BE49-F238E27FC236}">
                  <a16:creationId xmlns:a16="http://schemas.microsoft.com/office/drawing/2014/main" id="{C38ACF7F-7740-4B9B-6C7A-817C24AC74DD}"/>
                </a:ext>
                <a:ext uri="{C183D7F6-B498-43B3-948B-1728B52AA6E4}">
                  <adec:decorative xmlns:adec="http://schemas.microsoft.com/office/drawing/2017/decorative" val="1"/>
                </a:ext>
              </a:extLst>
            </p:cNvPr>
            <p:cNvCxnSpPr>
              <a:cxnSpLocks/>
            </p:cNvCxnSpPr>
            <p:nvPr/>
          </p:nvCxnSpPr>
          <p:spPr>
            <a:xfrm flipH="1">
              <a:off x="1236663" y="5641137"/>
              <a:ext cx="9896671" cy="0"/>
            </a:xfrm>
            <a:prstGeom prst="line">
              <a:avLst/>
            </a:prstGeom>
            <a:ln w="19050" cap="rnd">
              <a:solidFill>
                <a:schemeClr val="tx1"/>
              </a:solidFill>
              <a:headEnd type="arrow"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2F3891B-55B9-EE20-194D-6874CF61CE07}"/>
                </a:ext>
                <a:ext uri="{C183D7F6-B498-43B3-948B-1728B52AA6E4}">
                  <adec:decorative xmlns:adec="http://schemas.microsoft.com/office/drawing/2017/decorative" val="1"/>
                </a:ext>
              </a:extLst>
            </p:cNvPr>
            <p:cNvCxnSpPr>
              <a:cxnSpLocks/>
            </p:cNvCxnSpPr>
            <p:nvPr/>
          </p:nvCxnSpPr>
          <p:spPr>
            <a:xfrm>
              <a:off x="1236663" y="1783080"/>
              <a:ext cx="0" cy="3858057"/>
            </a:xfrm>
            <a:prstGeom prst="line">
              <a:avLst/>
            </a:prstGeom>
            <a:ln w="19050" cap="rnd">
              <a:solidFill>
                <a:schemeClr val="tx1"/>
              </a:solidFill>
              <a:headEnd type="arrow" w="lg" len="sm"/>
              <a:tailEnd type="none" w="lg" len="sm"/>
            </a:ln>
            <a:effectLst/>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6F3C8D4-EB6A-BC51-16BC-44712EFE0246}"/>
                </a:ext>
              </a:extLst>
            </p:cNvPr>
            <p:cNvSpPr txBox="1"/>
            <p:nvPr/>
          </p:nvSpPr>
          <p:spPr>
            <a:xfrm>
              <a:off x="1046241" y="1590942"/>
              <a:ext cx="380843" cy="169277"/>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Variable Display Semib" pitchFamily="2" charset="0"/>
                  <a:ea typeface="+mn-ea"/>
                  <a:cs typeface="+mn-cs"/>
                </a:rPr>
                <a:t>high</a:t>
              </a:r>
            </a:p>
          </p:txBody>
        </p:sp>
        <p:sp>
          <p:nvSpPr>
            <p:cNvPr id="18" name="TextBox 17">
              <a:extLst>
                <a:ext uri="{FF2B5EF4-FFF2-40B4-BE49-F238E27FC236}">
                  <a16:creationId xmlns:a16="http://schemas.microsoft.com/office/drawing/2014/main" id="{17106260-56BD-6D99-FF0A-0BB145C8C197}"/>
                </a:ext>
              </a:extLst>
            </p:cNvPr>
            <p:cNvSpPr txBox="1"/>
            <p:nvPr/>
          </p:nvSpPr>
          <p:spPr>
            <a:xfrm>
              <a:off x="11133334" y="5547240"/>
              <a:ext cx="380843" cy="169277"/>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Variable Display Semib" pitchFamily="2" charset="0"/>
                  <a:ea typeface="+mn-ea"/>
                  <a:cs typeface="+mn-cs"/>
                </a:rPr>
                <a:t>high</a:t>
              </a:r>
            </a:p>
          </p:txBody>
        </p:sp>
        <p:sp>
          <p:nvSpPr>
            <p:cNvPr id="20" name="TextBox 19">
              <a:extLst>
                <a:ext uri="{FF2B5EF4-FFF2-40B4-BE49-F238E27FC236}">
                  <a16:creationId xmlns:a16="http://schemas.microsoft.com/office/drawing/2014/main" id="{51A87F24-0F49-8E09-190B-4EE1025E5EE8}"/>
                </a:ext>
              </a:extLst>
            </p:cNvPr>
            <p:cNvSpPr txBox="1"/>
            <p:nvPr/>
          </p:nvSpPr>
          <p:spPr>
            <a:xfrm>
              <a:off x="868244" y="5611934"/>
              <a:ext cx="380843" cy="169277"/>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Variable Display Semib" pitchFamily="2" charset="0"/>
                  <a:ea typeface="+mn-ea"/>
                  <a:cs typeface="+mn-cs"/>
                </a:rPr>
                <a:t>low</a:t>
              </a:r>
            </a:p>
          </p:txBody>
        </p:sp>
        <p:sp>
          <p:nvSpPr>
            <p:cNvPr id="21" name="TextBox 20">
              <a:extLst>
                <a:ext uri="{FF2B5EF4-FFF2-40B4-BE49-F238E27FC236}">
                  <a16:creationId xmlns:a16="http://schemas.microsoft.com/office/drawing/2014/main" id="{EFE6FB2D-168B-2670-20AE-AC14AC5DA422}"/>
                </a:ext>
              </a:extLst>
            </p:cNvPr>
            <p:cNvSpPr txBox="1"/>
            <p:nvPr/>
          </p:nvSpPr>
          <p:spPr>
            <a:xfrm>
              <a:off x="1370445" y="5145981"/>
              <a:ext cx="693038" cy="380857"/>
            </a:xfrm>
            <a:prstGeom prst="roundRect">
              <a:avLst>
                <a:gd name="adj" fmla="val 50000"/>
              </a:avLst>
            </a:prstGeom>
            <a:solidFill>
              <a:srgbClr val="8DC8E8">
                <a:alpha val="80000"/>
              </a:srgbClr>
            </a:solidFill>
            <a:ln w="12700" cap="flat">
              <a:noFill/>
              <a:prstDash val="solid"/>
              <a:miter/>
            </a:ln>
            <a:effectLst/>
          </p:spPr>
          <p:txBody>
            <a:bodyPr rot="0" spcFirstLastPara="0" vertOverflow="overflow" horzOverflow="overflow" vert="horz" wrap="square" lIns="0" tIns="0" rIns="0" bIns="18288" numCol="1" spcCol="0" rtlCol="0" fromWordArt="0" anchor="ctr" anchorCtr="0" forceAA="0" compatLnSpc="1">
              <a:prstTxWarp prst="textNoShape">
                <a:avLst/>
              </a:prstTxWarp>
              <a:noAutofit/>
            </a:bodyPr>
            <a:lstStyle>
              <a:defPPr>
                <a:defRPr lang="en-US"/>
              </a:defPPr>
              <a:lvl1pPr marR="0" lvl="0" indent="0" algn="ctr" defTabSz="914400" fontAlgn="auto">
                <a:lnSpc>
                  <a:spcPct val="100000"/>
                </a:lnSpc>
                <a:spcBef>
                  <a:spcPts val="0"/>
                </a:spcBef>
                <a:spcAft>
                  <a:spcPts val="0"/>
                </a:spcAft>
                <a:buClrTx/>
                <a:buSzTx/>
                <a:buFontTx/>
                <a:buNone/>
                <a:tabLst/>
                <a:defRPr kumimoji="0" sz="1300" b="0" i="0" u="none" strike="noStrike" cap="none" spc="0" normalizeH="0" baseline="0">
                  <a:ln w="3175">
                    <a:noFill/>
                  </a:ln>
                  <a:solidFill>
                    <a:srgbClr val="000000"/>
                  </a:solidFill>
                  <a:effectLst/>
                  <a:uLnTx/>
                  <a:uFillTx/>
                  <a:latin typeface="Segoe UI Variable Display Semib" pitchFamily="2" charset="0"/>
                  <a:cs typeface="Segoe UI" panose="020B0502040204020203"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w="3175">
                    <a:noFill/>
                  </a:ln>
                  <a:solidFill>
                    <a:srgbClr val="000000"/>
                  </a:solidFill>
                  <a:effectLst/>
                  <a:uLnTx/>
                  <a:uFillTx/>
                  <a:latin typeface="Segoe UI Variable Display Semib" pitchFamily="2" charset="0"/>
                  <a:ea typeface="+mn-ea"/>
                  <a:cs typeface="Segoe UI" panose="020B0502040204020203" pitchFamily="34" charset="0"/>
                </a:rPr>
                <a:t>01</a:t>
              </a:r>
            </a:p>
          </p:txBody>
        </p:sp>
        <p:sp>
          <p:nvSpPr>
            <p:cNvPr id="27" name="Rectangle: Rounded Corners 26">
              <a:extLst>
                <a:ext uri="{FF2B5EF4-FFF2-40B4-BE49-F238E27FC236}">
                  <a16:creationId xmlns:a16="http://schemas.microsoft.com/office/drawing/2014/main" id="{2DAE67D0-21AC-05C1-7ADC-E720B6772364}"/>
                </a:ext>
              </a:extLst>
            </p:cNvPr>
            <p:cNvSpPr/>
            <p:nvPr/>
          </p:nvSpPr>
          <p:spPr bwMode="auto">
            <a:xfrm>
              <a:off x="2180430" y="5145980"/>
              <a:ext cx="8952903" cy="380857"/>
            </a:xfrm>
            <a:prstGeom prst="roundRect">
              <a:avLst>
                <a:gd name="adj" fmla="val 50000"/>
              </a:avLst>
            </a:prstGeom>
            <a:gradFill flip="none" rotWithShape="1">
              <a:gsLst>
                <a:gs pos="80000">
                  <a:srgbClr val="A9D5ED">
                    <a:alpha val="10000"/>
                  </a:srgbClr>
                </a:gs>
                <a:gs pos="0">
                  <a:srgbClr val="FFC6CC">
                    <a:alpha val="10000"/>
                  </a:srgbClr>
                </a:gs>
              </a:gsLst>
              <a:path path="circle">
                <a:fillToRect l="100000" t="100000"/>
              </a:path>
              <a:tileRect r="-100000" b="-100000"/>
            </a:gra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232006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UI Variable Display Semib" pitchFamily="2" charset="0"/>
                  <a:ea typeface="+mn-ea"/>
                  <a:cs typeface="Segoe UI" panose="020B0502040204020203" pitchFamily="34" charset="0"/>
                </a:rPr>
                <a:t>Base model</a:t>
              </a:r>
            </a:p>
          </p:txBody>
        </p:sp>
        <p:sp>
          <p:nvSpPr>
            <p:cNvPr id="28" name="TextBox 27">
              <a:extLst>
                <a:ext uri="{FF2B5EF4-FFF2-40B4-BE49-F238E27FC236}">
                  <a16:creationId xmlns:a16="http://schemas.microsoft.com/office/drawing/2014/main" id="{B8EB04D0-3E06-A9AD-92DA-7DE0D877EDD7}"/>
                </a:ext>
              </a:extLst>
            </p:cNvPr>
            <p:cNvSpPr txBox="1"/>
            <p:nvPr/>
          </p:nvSpPr>
          <p:spPr>
            <a:xfrm>
              <a:off x="2248286" y="4580462"/>
              <a:ext cx="693038" cy="380857"/>
            </a:xfrm>
            <a:prstGeom prst="roundRect">
              <a:avLst>
                <a:gd name="adj" fmla="val 50000"/>
              </a:avLst>
            </a:prstGeom>
            <a:solidFill>
              <a:srgbClr val="8DC8E8">
                <a:alpha val="80000"/>
              </a:srgbClr>
            </a:solidFill>
            <a:ln w="12700" cap="flat">
              <a:noFill/>
              <a:prstDash val="solid"/>
              <a:miter/>
            </a:ln>
            <a:effectLst/>
          </p:spPr>
          <p:txBody>
            <a:bodyPr rot="0" spcFirstLastPara="0" vertOverflow="overflow" horzOverflow="overflow" vert="horz" wrap="square" lIns="0" tIns="0" rIns="0" bIns="18288" numCol="1" spcCol="0" rtlCol="0" fromWordArt="0" anchor="ctr" anchorCtr="0" forceAA="0" compatLnSpc="1">
              <a:prstTxWarp prst="textNoShape">
                <a:avLst/>
              </a:prstTxWarp>
              <a:noAutofit/>
            </a:bodyPr>
            <a:lstStyle>
              <a:defPPr>
                <a:defRPr lang="en-US"/>
              </a:defPPr>
              <a:lvl1pPr marR="0" lvl="0" indent="0" algn="ctr" defTabSz="914400" fontAlgn="auto">
                <a:lnSpc>
                  <a:spcPct val="100000"/>
                </a:lnSpc>
                <a:spcBef>
                  <a:spcPts val="0"/>
                </a:spcBef>
                <a:spcAft>
                  <a:spcPts val="0"/>
                </a:spcAft>
                <a:buClrTx/>
                <a:buSzTx/>
                <a:buFontTx/>
                <a:buNone/>
                <a:tabLst/>
                <a:defRPr kumimoji="0" sz="1300" b="0" i="0" u="none" strike="noStrike" cap="none" spc="0" normalizeH="0" baseline="0">
                  <a:ln w="3175">
                    <a:noFill/>
                  </a:ln>
                  <a:solidFill>
                    <a:srgbClr val="000000"/>
                  </a:solidFill>
                  <a:effectLst/>
                  <a:uLnTx/>
                  <a:uFillTx/>
                  <a:latin typeface="Segoe UI Variable Display Semib" pitchFamily="2" charset="0"/>
                  <a:cs typeface="Segoe UI" panose="020B0502040204020203"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w="3175">
                    <a:noFill/>
                  </a:ln>
                  <a:solidFill>
                    <a:srgbClr val="000000"/>
                  </a:solidFill>
                  <a:effectLst/>
                  <a:uLnTx/>
                  <a:uFillTx/>
                  <a:latin typeface="Segoe UI Variable Display Semib" pitchFamily="2" charset="0"/>
                  <a:ea typeface="+mn-ea"/>
                  <a:cs typeface="Segoe UI" panose="020B0502040204020203" pitchFamily="34" charset="0"/>
                </a:rPr>
                <a:t>02</a:t>
              </a:r>
            </a:p>
          </p:txBody>
        </p:sp>
        <p:sp>
          <p:nvSpPr>
            <p:cNvPr id="29" name="Rectangle: Rounded Corners 28">
              <a:extLst>
                <a:ext uri="{FF2B5EF4-FFF2-40B4-BE49-F238E27FC236}">
                  <a16:creationId xmlns:a16="http://schemas.microsoft.com/office/drawing/2014/main" id="{A5E19B32-2052-9186-662C-2FB8A95A975E}"/>
                </a:ext>
              </a:extLst>
            </p:cNvPr>
            <p:cNvSpPr/>
            <p:nvPr/>
          </p:nvSpPr>
          <p:spPr bwMode="auto">
            <a:xfrm>
              <a:off x="3058272" y="4446645"/>
              <a:ext cx="8075062" cy="648492"/>
            </a:xfrm>
            <a:prstGeom prst="roundRect">
              <a:avLst>
                <a:gd name="adj" fmla="val 30612"/>
              </a:avLst>
            </a:prstGeom>
            <a:gradFill flip="none" rotWithShape="1">
              <a:gsLst>
                <a:gs pos="80000">
                  <a:srgbClr val="A9D5ED">
                    <a:alpha val="10000"/>
                  </a:srgbClr>
                </a:gs>
                <a:gs pos="0">
                  <a:srgbClr val="FFC6CC">
                    <a:alpha val="10000"/>
                  </a:srgbClr>
                </a:gs>
              </a:gsLst>
              <a:path path="circle">
                <a:fillToRect l="100000" t="100000"/>
              </a:path>
              <a:tileRect r="-100000" b="-100000"/>
            </a:gra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232006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UI Variable Display Semib" pitchFamily="2" charset="0"/>
                  <a:ea typeface="+mn-ea"/>
                  <a:cs typeface="Segoe UI" panose="020B0502040204020203" pitchFamily="34" charset="0"/>
                </a:rPr>
                <a:t>Prompt engineering </a:t>
              </a:r>
            </a:p>
            <a:p>
              <a:pPr marL="0" marR="0" lvl="0" indent="0" algn="l" defTabSz="232006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UI Variable Display Semib" pitchFamily="2" charset="0"/>
                  <a:ea typeface="+mn-ea"/>
                  <a:cs typeface="Segoe UI" panose="020B0502040204020203" pitchFamily="34" charset="0"/>
                </a:rPr>
                <a:t>Declarative agents</a:t>
              </a:r>
            </a:p>
          </p:txBody>
        </p:sp>
        <p:sp>
          <p:nvSpPr>
            <p:cNvPr id="30" name="TextBox 29">
              <a:extLst>
                <a:ext uri="{FF2B5EF4-FFF2-40B4-BE49-F238E27FC236}">
                  <a16:creationId xmlns:a16="http://schemas.microsoft.com/office/drawing/2014/main" id="{D7AB709C-96C1-902C-C12D-AAFCD1B42173}"/>
                </a:ext>
              </a:extLst>
            </p:cNvPr>
            <p:cNvSpPr txBox="1"/>
            <p:nvPr/>
          </p:nvSpPr>
          <p:spPr>
            <a:xfrm>
              <a:off x="3058271" y="3874821"/>
              <a:ext cx="693038" cy="380857"/>
            </a:xfrm>
            <a:prstGeom prst="roundRect">
              <a:avLst>
                <a:gd name="adj" fmla="val 50000"/>
              </a:avLst>
            </a:prstGeom>
            <a:solidFill>
              <a:srgbClr val="8DC8E8">
                <a:alpha val="80000"/>
              </a:srgbClr>
            </a:solidFill>
            <a:ln w="12700" cap="flat">
              <a:noFill/>
              <a:prstDash val="solid"/>
              <a:miter/>
            </a:ln>
            <a:effectLst/>
          </p:spPr>
          <p:txBody>
            <a:bodyPr rot="0" spcFirstLastPara="0" vertOverflow="overflow" horzOverflow="overflow" vert="horz" wrap="square" lIns="0" tIns="0" rIns="0" bIns="18288" numCol="1" spcCol="0" rtlCol="0" fromWordArt="0" anchor="ctr" anchorCtr="0" forceAA="0" compatLnSpc="1">
              <a:prstTxWarp prst="textNoShape">
                <a:avLst/>
              </a:prstTxWarp>
              <a:noAutofit/>
            </a:bodyPr>
            <a:lstStyle>
              <a:defPPr>
                <a:defRPr lang="en-US"/>
              </a:defPPr>
              <a:lvl1pPr marR="0" lvl="0" indent="0" algn="ctr" defTabSz="914400" fontAlgn="auto">
                <a:lnSpc>
                  <a:spcPct val="100000"/>
                </a:lnSpc>
                <a:spcBef>
                  <a:spcPts val="0"/>
                </a:spcBef>
                <a:spcAft>
                  <a:spcPts val="0"/>
                </a:spcAft>
                <a:buClrTx/>
                <a:buSzTx/>
                <a:buFontTx/>
                <a:buNone/>
                <a:tabLst/>
                <a:defRPr kumimoji="0" sz="1300" b="0" i="0" u="none" strike="noStrike" cap="none" spc="0" normalizeH="0" baseline="0">
                  <a:ln w="3175">
                    <a:noFill/>
                  </a:ln>
                  <a:solidFill>
                    <a:srgbClr val="000000"/>
                  </a:solidFill>
                  <a:effectLst/>
                  <a:uLnTx/>
                  <a:uFillTx/>
                  <a:latin typeface="Segoe UI Variable Display Semib" pitchFamily="2" charset="0"/>
                  <a:cs typeface="Segoe UI" panose="020B0502040204020203"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w="3175">
                    <a:noFill/>
                  </a:ln>
                  <a:solidFill>
                    <a:srgbClr val="000000"/>
                  </a:solidFill>
                  <a:effectLst/>
                  <a:uLnTx/>
                  <a:uFillTx/>
                  <a:latin typeface="Segoe UI Variable Display Semib" pitchFamily="2" charset="0"/>
                  <a:ea typeface="+mn-ea"/>
                  <a:cs typeface="Segoe UI" panose="020B0502040204020203" pitchFamily="34" charset="0"/>
                </a:rPr>
                <a:t>03</a:t>
              </a:r>
            </a:p>
          </p:txBody>
        </p:sp>
        <p:sp>
          <p:nvSpPr>
            <p:cNvPr id="31" name="Rectangle: Rounded Corners 30">
              <a:extLst>
                <a:ext uri="{FF2B5EF4-FFF2-40B4-BE49-F238E27FC236}">
                  <a16:creationId xmlns:a16="http://schemas.microsoft.com/office/drawing/2014/main" id="{C5CCE3DC-F592-32E1-6F57-62229E3D4081}"/>
                </a:ext>
              </a:extLst>
            </p:cNvPr>
            <p:cNvSpPr/>
            <p:nvPr/>
          </p:nvSpPr>
          <p:spPr bwMode="auto">
            <a:xfrm>
              <a:off x="3868256" y="3741004"/>
              <a:ext cx="7265077" cy="648492"/>
            </a:xfrm>
            <a:prstGeom prst="roundRect">
              <a:avLst>
                <a:gd name="adj" fmla="val 30612"/>
              </a:avLst>
            </a:prstGeom>
            <a:gradFill flip="none" rotWithShape="1">
              <a:gsLst>
                <a:gs pos="80000">
                  <a:srgbClr val="A9D5ED">
                    <a:alpha val="10000"/>
                  </a:srgbClr>
                </a:gs>
                <a:gs pos="0">
                  <a:srgbClr val="FFC6CC">
                    <a:alpha val="10000"/>
                  </a:srgbClr>
                </a:gs>
              </a:gsLst>
              <a:path path="circle">
                <a:fillToRect l="100000" t="100000"/>
              </a:path>
              <a:tileRect r="-100000" b="-100000"/>
            </a:gra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232006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UI Variable Display Semib" pitchFamily="2" charset="0"/>
                  <a:ea typeface="+mn-ea"/>
                  <a:cs typeface="Segoe UI" panose="020B0502040204020203" pitchFamily="34" charset="0"/>
                </a:rPr>
                <a:t>Rag/tool calling</a:t>
              </a:r>
            </a:p>
            <a:p>
              <a:pPr marL="0" marR="0" lvl="0" indent="0" algn="l" defTabSz="232006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UI Variable Display Semib" pitchFamily="2" charset="0"/>
                  <a:ea typeface="+mn-ea"/>
                  <a:cs typeface="Segoe UI" panose="020B0502040204020203" pitchFamily="34" charset="0"/>
                </a:rPr>
                <a:t>Multi-agents</a:t>
              </a:r>
            </a:p>
          </p:txBody>
        </p:sp>
        <p:sp>
          <p:nvSpPr>
            <p:cNvPr id="38" name="TextBox 37">
              <a:extLst>
                <a:ext uri="{FF2B5EF4-FFF2-40B4-BE49-F238E27FC236}">
                  <a16:creationId xmlns:a16="http://schemas.microsoft.com/office/drawing/2014/main" id="{EC05501B-B7F8-E4C7-2347-BDE99B00BF52}"/>
                </a:ext>
              </a:extLst>
            </p:cNvPr>
            <p:cNvSpPr txBox="1"/>
            <p:nvPr/>
          </p:nvSpPr>
          <p:spPr>
            <a:xfrm>
              <a:off x="3860636" y="3308333"/>
              <a:ext cx="693038" cy="380857"/>
            </a:xfrm>
            <a:prstGeom prst="roundRect">
              <a:avLst>
                <a:gd name="adj" fmla="val 50000"/>
              </a:avLst>
            </a:prstGeom>
            <a:solidFill>
              <a:srgbClr val="8DC8E8">
                <a:alpha val="80000"/>
              </a:srgbClr>
            </a:solidFill>
            <a:ln w="12700" cap="flat">
              <a:noFill/>
              <a:prstDash val="solid"/>
              <a:miter/>
            </a:ln>
            <a:effectLst/>
          </p:spPr>
          <p:txBody>
            <a:bodyPr rot="0" spcFirstLastPara="0" vertOverflow="overflow" horzOverflow="overflow" vert="horz" wrap="square" lIns="0" tIns="0" rIns="0" bIns="18288" numCol="1" spcCol="0" rtlCol="0" fromWordArt="0" anchor="ctr" anchorCtr="0" forceAA="0" compatLnSpc="1">
              <a:prstTxWarp prst="textNoShape">
                <a:avLst/>
              </a:prstTxWarp>
              <a:noAutofit/>
            </a:bodyPr>
            <a:lstStyle>
              <a:defPPr>
                <a:defRPr lang="en-US"/>
              </a:defPPr>
              <a:lvl1pPr marR="0" lvl="0" indent="0" algn="ctr" defTabSz="914400" fontAlgn="auto">
                <a:lnSpc>
                  <a:spcPct val="100000"/>
                </a:lnSpc>
                <a:spcBef>
                  <a:spcPts val="0"/>
                </a:spcBef>
                <a:spcAft>
                  <a:spcPts val="0"/>
                </a:spcAft>
                <a:buClrTx/>
                <a:buSzTx/>
                <a:buFontTx/>
                <a:buNone/>
                <a:tabLst/>
                <a:defRPr kumimoji="0" sz="1300" b="0" i="0" u="none" strike="noStrike" cap="none" spc="0" normalizeH="0" baseline="0">
                  <a:ln w="3175">
                    <a:noFill/>
                  </a:ln>
                  <a:solidFill>
                    <a:srgbClr val="000000"/>
                  </a:solidFill>
                  <a:effectLst/>
                  <a:uLnTx/>
                  <a:uFillTx/>
                  <a:latin typeface="Segoe UI Variable Display Semib" pitchFamily="2" charset="0"/>
                  <a:cs typeface="Segoe UI" panose="020B0502040204020203"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w="3175">
                    <a:noFill/>
                  </a:ln>
                  <a:solidFill>
                    <a:srgbClr val="000000"/>
                  </a:solidFill>
                  <a:effectLst/>
                  <a:uLnTx/>
                  <a:uFillTx/>
                  <a:latin typeface="Segoe UI Variable Display Semib" pitchFamily="2" charset="0"/>
                  <a:ea typeface="+mn-ea"/>
                  <a:cs typeface="Segoe UI" panose="020B0502040204020203" pitchFamily="34" charset="0"/>
                </a:rPr>
                <a:t>04</a:t>
              </a:r>
            </a:p>
          </p:txBody>
        </p:sp>
        <p:sp>
          <p:nvSpPr>
            <p:cNvPr id="39" name="Rectangle: Rounded Corners 38">
              <a:extLst>
                <a:ext uri="{FF2B5EF4-FFF2-40B4-BE49-F238E27FC236}">
                  <a16:creationId xmlns:a16="http://schemas.microsoft.com/office/drawing/2014/main" id="{DCF14620-D342-5A0E-7718-D4EC922707E4}"/>
                </a:ext>
              </a:extLst>
            </p:cNvPr>
            <p:cNvSpPr/>
            <p:nvPr/>
          </p:nvSpPr>
          <p:spPr bwMode="auto">
            <a:xfrm>
              <a:off x="4670622" y="3308332"/>
              <a:ext cx="6462712" cy="380857"/>
            </a:xfrm>
            <a:prstGeom prst="roundRect">
              <a:avLst>
                <a:gd name="adj" fmla="val 50000"/>
              </a:avLst>
            </a:prstGeom>
            <a:gradFill flip="none" rotWithShape="1">
              <a:gsLst>
                <a:gs pos="80000">
                  <a:srgbClr val="A9D5ED">
                    <a:alpha val="10000"/>
                  </a:srgbClr>
                </a:gs>
                <a:gs pos="0">
                  <a:srgbClr val="FFC6CC">
                    <a:alpha val="10000"/>
                  </a:srgbClr>
                </a:gs>
              </a:gsLst>
              <a:path path="circle">
                <a:fillToRect l="100000" t="100000"/>
              </a:path>
              <a:tileRect r="-100000" b="-100000"/>
            </a:gra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232006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UI Variable Display Semib" pitchFamily="2" charset="0"/>
                  <a:ea typeface="+mn-ea"/>
                  <a:cs typeface="Segoe UI" panose="020B0502040204020203" pitchFamily="34" charset="0"/>
                </a:rPr>
                <a:t>Feedback/signals</a:t>
              </a:r>
            </a:p>
          </p:txBody>
        </p:sp>
        <p:sp>
          <p:nvSpPr>
            <p:cNvPr id="40" name="TextBox 39">
              <a:extLst>
                <a:ext uri="{FF2B5EF4-FFF2-40B4-BE49-F238E27FC236}">
                  <a16:creationId xmlns:a16="http://schemas.microsoft.com/office/drawing/2014/main" id="{ED0F9E6E-7AF9-B4FF-C46C-F8D17CEF73A3}"/>
                </a:ext>
              </a:extLst>
            </p:cNvPr>
            <p:cNvSpPr txBox="1"/>
            <p:nvPr/>
          </p:nvSpPr>
          <p:spPr>
            <a:xfrm>
              <a:off x="4670621" y="2741842"/>
              <a:ext cx="693038" cy="380857"/>
            </a:xfrm>
            <a:prstGeom prst="roundRect">
              <a:avLst>
                <a:gd name="adj" fmla="val 50000"/>
              </a:avLst>
            </a:prstGeom>
            <a:solidFill>
              <a:srgbClr val="8DC8E8">
                <a:alpha val="80000"/>
              </a:srgbClr>
            </a:solidFill>
            <a:ln w="12700" cap="flat">
              <a:noFill/>
              <a:prstDash val="solid"/>
              <a:miter/>
            </a:ln>
            <a:effectLst/>
          </p:spPr>
          <p:txBody>
            <a:bodyPr rot="0" spcFirstLastPara="0" vertOverflow="overflow" horzOverflow="overflow" vert="horz" wrap="square" lIns="0" tIns="0" rIns="0" bIns="18288" numCol="1" spcCol="0" rtlCol="0" fromWordArt="0" anchor="ctr" anchorCtr="0" forceAA="0" compatLnSpc="1">
              <a:prstTxWarp prst="textNoShape">
                <a:avLst/>
              </a:prstTxWarp>
              <a:noAutofit/>
            </a:bodyPr>
            <a:lstStyle>
              <a:defPPr>
                <a:defRPr lang="en-US"/>
              </a:defPPr>
              <a:lvl1pPr marR="0" lvl="0" indent="0" algn="ctr" defTabSz="914400" fontAlgn="auto">
                <a:lnSpc>
                  <a:spcPct val="100000"/>
                </a:lnSpc>
                <a:spcBef>
                  <a:spcPts val="0"/>
                </a:spcBef>
                <a:spcAft>
                  <a:spcPts val="0"/>
                </a:spcAft>
                <a:buClrTx/>
                <a:buSzTx/>
                <a:buFontTx/>
                <a:buNone/>
                <a:tabLst/>
                <a:defRPr kumimoji="0" sz="1300" b="0" i="0" u="none" strike="noStrike" cap="none" spc="0" normalizeH="0" baseline="0">
                  <a:ln w="3175">
                    <a:noFill/>
                  </a:ln>
                  <a:solidFill>
                    <a:srgbClr val="000000"/>
                  </a:solidFill>
                  <a:effectLst/>
                  <a:uLnTx/>
                  <a:uFillTx/>
                  <a:latin typeface="Segoe UI Variable Display Semib" pitchFamily="2" charset="0"/>
                  <a:cs typeface="Segoe UI" panose="020B0502040204020203"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w="3175">
                    <a:noFill/>
                  </a:ln>
                  <a:solidFill>
                    <a:srgbClr val="000000"/>
                  </a:solidFill>
                  <a:effectLst/>
                  <a:uLnTx/>
                  <a:uFillTx/>
                  <a:latin typeface="Segoe UI Variable Display Semib" pitchFamily="2" charset="0"/>
                  <a:ea typeface="+mn-ea"/>
                  <a:cs typeface="Segoe UI" panose="020B0502040204020203" pitchFamily="34" charset="0"/>
                </a:rPr>
                <a:t>05</a:t>
              </a:r>
            </a:p>
          </p:txBody>
        </p:sp>
        <p:sp>
          <p:nvSpPr>
            <p:cNvPr id="41" name="Rectangle: Rounded Corners 40">
              <a:extLst>
                <a:ext uri="{FF2B5EF4-FFF2-40B4-BE49-F238E27FC236}">
                  <a16:creationId xmlns:a16="http://schemas.microsoft.com/office/drawing/2014/main" id="{C725C2F2-2C6D-41BE-808B-E8DDE7094889}"/>
                </a:ext>
              </a:extLst>
            </p:cNvPr>
            <p:cNvSpPr/>
            <p:nvPr/>
          </p:nvSpPr>
          <p:spPr bwMode="auto">
            <a:xfrm>
              <a:off x="5480607" y="2608025"/>
              <a:ext cx="5652726" cy="648492"/>
            </a:xfrm>
            <a:prstGeom prst="roundRect">
              <a:avLst>
                <a:gd name="adj" fmla="val 30612"/>
              </a:avLst>
            </a:prstGeom>
            <a:gradFill flip="none" rotWithShape="1">
              <a:gsLst>
                <a:gs pos="80000">
                  <a:srgbClr val="A9D5ED">
                    <a:alpha val="10000"/>
                  </a:srgbClr>
                </a:gs>
                <a:gs pos="0">
                  <a:srgbClr val="FFC6CC">
                    <a:alpha val="10000"/>
                  </a:srgbClr>
                </a:gs>
              </a:gsLst>
              <a:path path="circle">
                <a:fillToRect l="100000" t="100000"/>
              </a:path>
              <a:tileRect r="-100000" b="-100000"/>
            </a:gra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232006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UI Variable Display Semib" pitchFamily="2" charset="0"/>
                  <a:ea typeface="+mn-ea"/>
                  <a:cs typeface="Segoe UI" panose="020B0502040204020203" pitchFamily="34" charset="0"/>
                </a:rPr>
                <a:t>Fine-tuning/</a:t>
              </a:r>
              <a:br>
                <a:rPr kumimoji="0" lang="en-US" sz="1400" b="0" i="0" u="none" strike="noStrike" kern="1200" cap="none" spc="0" normalizeH="0" baseline="0" noProof="0">
                  <a:ln>
                    <a:noFill/>
                  </a:ln>
                  <a:solidFill>
                    <a:srgbClr val="091F2C"/>
                  </a:solidFill>
                  <a:effectLst/>
                  <a:uLnTx/>
                  <a:uFillTx/>
                  <a:latin typeface="Segoe UI Variable Display Semib" pitchFamily="2" charset="0"/>
                  <a:ea typeface="+mn-ea"/>
                  <a:cs typeface="Segoe UI" panose="020B0502040204020203" pitchFamily="34" charset="0"/>
                </a:rPr>
              </a:br>
              <a:r>
                <a:rPr kumimoji="0" lang="en-US" sz="1400" b="0" i="0" u="none" strike="noStrike" kern="1200" cap="none" spc="0" normalizeH="0" baseline="0" noProof="0">
                  <a:ln>
                    <a:noFill/>
                  </a:ln>
                  <a:solidFill>
                    <a:srgbClr val="091F2C"/>
                  </a:solidFill>
                  <a:effectLst/>
                  <a:uLnTx/>
                  <a:uFillTx/>
                  <a:latin typeface="Segoe UI Variable Display Semib" pitchFamily="2" charset="0"/>
                  <a:ea typeface="+mn-ea"/>
                  <a:cs typeface="Segoe UI" panose="020B0502040204020203" pitchFamily="34" charset="0"/>
                </a:rPr>
                <a:t>RAFT</a:t>
              </a:r>
            </a:p>
          </p:txBody>
        </p:sp>
        <p:sp>
          <p:nvSpPr>
            <p:cNvPr id="42" name="TextBox 41">
              <a:extLst>
                <a:ext uri="{FF2B5EF4-FFF2-40B4-BE49-F238E27FC236}">
                  <a16:creationId xmlns:a16="http://schemas.microsoft.com/office/drawing/2014/main" id="{D9D5354E-D250-18CF-06DA-FD6DDFA47A5E}"/>
                </a:ext>
              </a:extLst>
            </p:cNvPr>
            <p:cNvSpPr txBox="1"/>
            <p:nvPr/>
          </p:nvSpPr>
          <p:spPr>
            <a:xfrm>
              <a:off x="5480606" y="2046402"/>
              <a:ext cx="693038" cy="380857"/>
            </a:xfrm>
            <a:prstGeom prst="roundRect">
              <a:avLst>
                <a:gd name="adj" fmla="val 50000"/>
              </a:avLst>
            </a:prstGeom>
            <a:solidFill>
              <a:srgbClr val="8DC8E8">
                <a:alpha val="80000"/>
              </a:srgbClr>
            </a:solidFill>
            <a:ln w="12700" cap="flat">
              <a:noFill/>
              <a:prstDash val="solid"/>
              <a:miter/>
            </a:ln>
            <a:effectLst/>
          </p:spPr>
          <p:txBody>
            <a:bodyPr rot="0" spcFirstLastPara="0" vertOverflow="overflow" horzOverflow="overflow" vert="horz" wrap="square" lIns="0" tIns="0" rIns="0" bIns="18288" numCol="1" spcCol="0" rtlCol="0" fromWordArt="0" anchor="ctr" anchorCtr="0" forceAA="0" compatLnSpc="1">
              <a:prstTxWarp prst="textNoShape">
                <a:avLst/>
              </a:prstTxWarp>
              <a:noAutofit/>
            </a:bodyPr>
            <a:lstStyle>
              <a:defPPr>
                <a:defRPr lang="en-US"/>
              </a:defPPr>
              <a:lvl1pPr marR="0" lvl="0" indent="0" algn="ctr" defTabSz="914400" fontAlgn="auto">
                <a:lnSpc>
                  <a:spcPct val="100000"/>
                </a:lnSpc>
                <a:spcBef>
                  <a:spcPts val="0"/>
                </a:spcBef>
                <a:spcAft>
                  <a:spcPts val="0"/>
                </a:spcAft>
                <a:buClrTx/>
                <a:buSzTx/>
                <a:buFontTx/>
                <a:buNone/>
                <a:tabLst/>
                <a:defRPr kumimoji="0" sz="1300" b="0" i="0" u="none" strike="noStrike" cap="none" spc="0" normalizeH="0" baseline="0">
                  <a:ln w="3175">
                    <a:noFill/>
                  </a:ln>
                  <a:solidFill>
                    <a:srgbClr val="000000"/>
                  </a:solidFill>
                  <a:effectLst/>
                  <a:uLnTx/>
                  <a:uFillTx/>
                  <a:latin typeface="Segoe UI Variable Display Semib" pitchFamily="2" charset="0"/>
                  <a:cs typeface="Segoe UI" panose="020B0502040204020203"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w="3175">
                    <a:noFill/>
                  </a:ln>
                  <a:solidFill>
                    <a:srgbClr val="000000"/>
                  </a:solidFill>
                  <a:effectLst/>
                  <a:uLnTx/>
                  <a:uFillTx/>
                  <a:latin typeface="Segoe UI Variable Display Semib" pitchFamily="2" charset="0"/>
                  <a:ea typeface="+mn-ea"/>
                  <a:cs typeface="Segoe UI" panose="020B0502040204020203" pitchFamily="34" charset="0"/>
                </a:rPr>
                <a:t>06</a:t>
              </a:r>
            </a:p>
          </p:txBody>
        </p:sp>
        <p:sp>
          <p:nvSpPr>
            <p:cNvPr id="43" name="Rectangle: Rounded Corners 42">
              <a:extLst>
                <a:ext uri="{FF2B5EF4-FFF2-40B4-BE49-F238E27FC236}">
                  <a16:creationId xmlns:a16="http://schemas.microsoft.com/office/drawing/2014/main" id="{C2174CE6-F5FF-8B1C-7106-FB72E8E0CE9D}"/>
                </a:ext>
              </a:extLst>
            </p:cNvPr>
            <p:cNvSpPr/>
            <p:nvPr/>
          </p:nvSpPr>
          <p:spPr bwMode="auto">
            <a:xfrm>
              <a:off x="6290592" y="1912585"/>
              <a:ext cx="4842742" cy="648492"/>
            </a:xfrm>
            <a:prstGeom prst="roundRect">
              <a:avLst>
                <a:gd name="adj" fmla="val 30612"/>
              </a:avLst>
            </a:prstGeom>
            <a:gradFill flip="none" rotWithShape="1">
              <a:gsLst>
                <a:gs pos="80000">
                  <a:srgbClr val="A9D5ED">
                    <a:alpha val="10000"/>
                  </a:srgbClr>
                </a:gs>
                <a:gs pos="0">
                  <a:srgbClr val="FFC6CC">
                    <a:alpha val="10000"/>
                  </a:srgbClr>
                </a:gs>
              </a:gsLst>
              <a:path path="circle">
                <a:fillToRect l="100000" t="100000"/>
              </a:path>
              <a:tileRect r="-100000" b="-100000"/>
            </a:gra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232006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UI Variable Display Semib" pitchFamily="2" charset="0"/>
                  <a:ea typeface="+mn-ea"/>
                  <a:cs typeface="Segoe UI" panose="020B0502040204020203" pitchFamily="34" charset="0"/>
                </a:rPr>
                <a:t>Continuous improvement</a:t>
              </a:r>
            </a:p>
            <a:p>
              <a:pPr marL="0" marR="0" lvl="0" indent="0" algn="l" defTabSz="232006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UI Variable Display Semib" pitchFamily="2" charset="0"/>
                  <a:ea typeface="+mn-ea"/>
                  <a:cs typeface="Segoe UI" panose="020B0502040204020203" pitchFamily="34" charset="0"/>
                </a:rPr>
                <a:t>signal loop</a:t>
              </a:r>
            </a:p>
          </p:txBody>
        </p:sp>
        <p:sp>
          <p:nvSpPr>
            <p:cNvPr id="44" name="Rectangle 43">
              <a:extLst>
                <a:ext uri="{FF2B5EF4-FFF2-40B4-BE49-F238E27FC236}">
                  <a16:creationId xmlns:a16="http://schemas.microsoft.com/office/drawing/2014/main" id="{61975AA2-2527-B34C-134D-F9EC5B3EACDD}"/>
                </a:ext>
              </a:extLst>
            </p:cNvPr>
            <p:cNvSpPr/>
            <p:nvPr/>
          </p:nvSpPr>
          <p:spPr bwMode="auto">
            <a:xfrm>
              <a:off x="5981378" y="5145980"/>
              <a:ext cx="2228850" cy="38085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UI Variable Display Semib" pitchFamily="2" charset="0"/>
                  <a:ea typeface="Segoe UI" pitchFamily="34" charset="0"/>
                  <a:cs typeface="Segoe UI" pitchFamily="34" charset="0"/>
                </a:rPr>
                <a:t>Azure AI Foundry Models</a:t>
              </a:r>
            </a:p>
          </p:txBody>
        </p:sp>
        <p:sp>
          <p:nvSpPr>
            <p:cNvPr id="46" name="Rectangle 45">
              <a:extLst>
                <a:ext uri="{FF2B5EF4-FFF2-40B4-BE49-F238E27FC236}">
                  <a16:creationId xmlns:a16="http://schemas.microsoft.com/office/drawing/2014/main" id="{70CBE6B4-99DF-18D3-23FB-1906208D4C45}"/>
                </a:ext>
              </a:extLst>
            </p:cNvPr>
            <p:cNvSpPr/>
            <p:nvPr/>
          </p:nvSpPr>
          <p:spPr bwMode="auto">
            <a:xfrm>
              <a:off x="6471747" y="4446645"/>
              <a:ext cx="2228850" cy="64849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UI Variable Display Semib" pitchFamily="2" charset="0"/>
                  <a:ea typeface="Segoe UI" pitchFamily="34" charset="0"/>
                  <a:cs typeface="Segoe UI" pitchFamily="34" charset="0"/>
                </a:rPr>
                <a:t>Azure AI Foundry Agent Service</a:t>
              </a:r>
            </a:p>
          </p:txBody>
        </p:sp>
        <p:sp>
          <p:nvSpPr>
            <p:cNvPr id="53" name="Rectangle 52">
              <a:extLst>
                <a:ext uri="{FF2B5EF4-FFF2-40B4-BE49-F238E27FC236}">
                  <a16:creationId xmlns:a16="http://schemas.microsoft.com/office/drawing/2014/main" id="{A8E2E265-5F4C-BB0F-77BE-3E05E2F664C5}"/>
                </a:ext>
              </a:extLst>
            </p:cNvPr>
            <p:cNvSpPr/>
            <p:nvPr/>
          </p:nvSpPr>
          <p:spPr bwMode="auto">
            <a:xfrm>
              <a:off x="7071521" y="3740032"/>
              <a:ext cx="2228850" cy="64849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UI Variable Display Semib" pitchFamily="2" charset="0"/>
                  <a:ea typeface="Segoe UI" pitchFamily="34" charset="0"/>
                  <a:cs typeface="Segoe UI" pitchFamily="34" charset="0"/>
                </a:rPr>
                <a:t>Azure AI Search</a:t>
              </a:r>
            </a:p>
          </p:txBody>
        </p:sp>
        <p:sp>
          <p:nvSpPr>
            <p:cNvPr id="54" name="Rectangle 53">
              <a:extLst>
                <a:ext uri="{FF2B5EF4-FFF2-40B4-BE49-F238E27FC236}">
                  <a16:creationId xmlns:a16="http://schemas.microsoft.com/office/drawing/2014/main" id="{9A8E2905-848E-026C-5DA4-9D8F0D3EA713}"/>
                </a:ext>
              </a:extLst>
            </p:cNvPr>
            <p:cNvSpPr/>
            <p:nvPr/>
          </p:nvSpPr>
          <p:spPr bwMode="auto">
            <a:xfrm>
              <a:off x="8991761" y="3740032"/>
              <a:ext cx="2228850" cy="64849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UI Variable Display Semib" pitchFamily="2" charset="0"/>
                  <a:ea typeface="Segoe UI" pitchFamily="34" charset="0"/>
                  <a:cs typeface="Segoe UI" pitchFamily="34" charset="0"/>
                </a:rPr>
                <a:t>Foundry Agent Service</a:t>
              </a:r>
            </a:p>
          </p:txBody>
        </p:sp>
        <p:sp>
          <p:nvSpPr>
            <p:cNvPr id="55" name="Rectangle 54">
              <a:extLst>
                <a:ext uri="{FF2B5EF4-FFF2-40B4-BE49-F238E27FC236}">
                  <a16:creationId xmlns:a16="http://schemas.microsoft.com/office/drawing/2014/main" id="{F66182D9-60A3-EB54-2C46-DF17DCB97896}"/>
                </a:ext>
              </a:extLst>
            </p:cNvPr>
            <p:cNvSpPr/>
            <p:nvPr/>
          </p:nvSpPr>
          <p:spPr bwMode="auto">
            <a:xfrm>
              <a:off x="7500794" y="3305945"/>
              <a:ext cx="2228850" cy="38085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UI Variable Display Semib" pitchFamily="2" charset="0"/>
                  <a:ea typeface="Segoe UI" pitchFamily="34" charset="0"/>
                  <a:cs typeface="Segoe UI" pitchFamily="34" charset="0"/>
                </a:rPr>
                <a:t>Foundry Observability</a:t>
              </a:r>
            </a:p>
          </p:txBody>
        </p:sp>
        <p:sp>
          <p:nvSpPr>
            <p:cNvPr id="56" name="Rectangle 55">
              <a:extLst>
                <a:ext uri="{FF2B5EF4-FFF2-40B4-BE49-F238E27FC236}">
                  <a16:creationId xmlns:a16="http://schemas.microsoft.com/office/drawing/2014/main" id="{DD2E3D6C-7036-1010-C51E-1E0A2E92E73D}"/>
                </a:ext>
              </a:extLst>
            </p:cNvPr>
            <p:cNvSpPr/>
            <p:nvPr/>
          </p:nvSpPr>
          <p:spPr bwMode="auto">
            <a:xfrm>
              <a:off x="7859589" y="2599017"/>
              <a:ext cx="3095743" cy="64849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UI Variable Display Semib" pitchFamily="2" charset="0"/>
                  <a:ea typeface="Segoe UI" pitchFamily="34" charset="0"/>
                  <a:cs typeface="Segoe UI" pitchFamily="34" charset="0"/>
                </a:rPr>
                <a:t>Fine-tuning/distillation in Azure AI Foundry</a:t>
              </a:r>
            </a:p>
          </p:txBody>
        </p:sp>
        <p:pic>
          <p:nvPicPr>
            <p:cNvPr id="58" name="Graphic 57">
              <a:extLst>
                <a:ext uri="{FF2B5EF4-FFF2-40B4-BE49-F238E27FC236}">
                  <a16:creationId xmlns:a16="http://schemas.microsoft.com/office/drawing/2014/main" id="{1213BC6E-B73B-2906-32EC-EA892B8C919B}"/>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21976" y="5230434"/>
              <a:ext cx="251655" cy="250653"/>
            </a:xfrm>
            <a:prstGeom prst="rect">
              <a:avLst/>
            </a:prstGeom>
            <a:effectLst/>
          </p:spPr>
        </p:pic>
        <p:pic>
          <p:nvPicPr>
            <p:cNvPr id="59" name="Picture 18">
              <a:extLst>
                <a:ext uri="{FF2B5EF4-FFF2-40B4-BE49-F238E27FC236}">
                  <a16:creationId xmlns:a16="http://schemas.microsoft.com/office/drawing/2014/main" id="{04D103F2-4B34-AF5D-177F-B92DC818A38D}"/>
                </a:ext>
                <a:ext uri="{C183D7F6-B498-43B3-948B-1728B52AA6E4}">
                  <adec:decorative xmlns:adec="http://schemas.microsoft.com/office/drawing/2017/decorative" val="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24755" y="3898402"/>
              <a:ext cx="593240" cy="345251"/>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A8F3D2C8-22B9-2EE7-C155-216AF6AC341F}"/>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69520" y="3864948"/>
              <a:ext cx="391358" cy="391358"/>
            </a:xfrm>
            <a:prstGeom prst="rect">
              <a:avLst/>
            </a:prstGeom>
          </p:spPr>
        </p:pic>
        <p:pic>
          <p:nvPicPr>
            <p:cNvPr id="61" name="Picture 60">
              <a:extLst>
                <a:ext uri="{FF2B5EF4-FFF2-40B4-BE49-F238E27FC236}">
                  <a16:creationId xmlns:a16="http://schemas.microsoft.com/office/drawing/2014/main" id="{2DA31600-8E57-E0A3-C8CC-751AD4221CD0}"/>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77965" y="4565250"/>
              <a:ext cx="391358" cy="391358"/>
            </a:xfrm>
            <a:prstGeom prst="rect">
              <a:avLst/>
            </a:prstGeom>
          </p:spPr>
        </p:pic>
      </p:grpSp>
      <p:pic>
        <p:nvPicPr>
          <p:cNvPr id="3" name="Graphic 2">
            <a:extLst>
              <a:ext uri="{FF2B5EF4-FFF2-40B4-BE49-F238E27FC236}">
                <a16:creationId xmlns:a16="http://schemas.microsoft.com/office/drawing/2014/main" id="{98E28729-EE7F-25A4-943E-585FCEE08AD9}"/>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a:off x="7132191" y="3386732"/>
            <a:ext cx="251655" cy="250653"/>
          </a:xfrm>
          <a:prstGeom prst="rect">
            <a:avLst/>
          </a:prstGeom>
          <a:effectLst/>
        </p:spPr>
      </p:pic>
      <p:pic>
        <p:nvPicPr>
          <p:cNvPr id="4" name="Graphic 3">
            <a:extLst>
              <a:ext uri="{FF2B5EF4-FFF2-40B4-BE49-F238E27FC236}">
                <a16:creationId xmlns:a16="http://schemas.microsoft.com/office/drawing/2014/main" id="{203FE279-C089-795E-1AD2-F3AB0F3627F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a:off x="7490986" y="2797936"/>
            <a:ext cx="251655" cy="250653"/>
          </a:xfrm>
          <a:prstGeom prst="rect">
            <a:avLst/>
          </a:prstGeom>
          <a:effectLst/>
        </p:spPr>
      </p:pic>
    </p:spTree>
    <p:extLst>
      <p:ext uri="{BB962C8B-B14F-4D97-AF65-F5344CB8AC3E}">
        <p14:creationId xmlns:p14="http://schemas.microsoft.com/office/powerpoint/2010/main" val="432329367"/>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BF972-A380-CB55-9B37-877F6734A08F}"/>
            </a:ext>
          </a:extLst>
        </p:cNvPr>
        <p:cNvGrpSpPr/>
        <p:nvPr/>
      </p:nvGrpSpPr>
      <p:grpSpPr>
        <a:xfrm>
          <a:off x="0" y="0"/>
          <a:ext cx="0" cy="0"/>
          <a:chOff x="0" y="0"/>
          <a:chExt cx="0" cy="0"/>
        </a:xfrm>
      </p:grpSpPr>
      <p:sp>
        <p:nvSpPr>
          <p:cNvPr id="3" name="Round Same Side Corner Rectangle 2">
            <a:extLst>
              <a:ext uri="{FF2B5EF4-FFF2-40B4-BE49-F238E27FC236}">
                <a16:creationId xmlns:a16="http://schemas.microsoft.com/office/drawing/2014/main" id="{AFB678AE-DC10-3375-EAD6-790180899710}"/>
              </a:ext>
              <a:ext uri="{C183D7F6-B498-43B3-948B-1728B52AA6E4}">
                <adec:decorative xmlns:adec="http://schemas.microsoft.com/office/drawing/2017/decorative" val="1"/>
              </a:ext>
            </a:extLst>
          </p:cNvPr>
          <p:cNvSpPr/>
          <p:nvPr/>
        </p:nvSpPr>
        <p:spPr bwMode="auto">
          <a:xfrm rot="5400000">
            <a:off x="7381065" y="1970482"/>
            <a:ext cx="4467828" cy="3976119"/>
          </a:xfrm>
          <a:prstGeom prst="round2SameRect">
            <a:avLst>
              <a:gd name="adj1" fmla="val 4742"/>
              <a:gd name="adj2" fmla="val 0"/>
            </a:avLst>
          </a:prstGeom>
          <a:gradFill>
            <a:gsLst>
              <a:gs pos="0">
                <a:srgbClr val="8661C5"/>
              </a:gs>
              <a:gs pos="97000">
                <a:srgbClr val="2A446F"/>
              </a:gs>
            </a:gsLst>
            <a:lin ang="135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 name="Title 1">
            <a:extLst>
              <a:ext uri="{FF2B5EF4-FFF2-40B4-BE49-F238E27FC236}">
                <a16:creationId xmlns:a16="http://schemas.microsoft.com/office/drawing/2014/main" id="{371F5FB8-E69B-58AD-22C0-0740E7E36D58}"/>
              </a:ext>
            </a:extLst>
          </p:cNvPr>
          <p:cNvSpPr>
            <a:spLocks noGrp="1"/>
          </p:cNvSpPr>
          <p:nvPr>
            <p:ph type="title"/>
          </p:nvPr>
        </p:nvSpPr>
        <p:spPr/>
        <p:txBody>
          <a:bodyPr/>
          <a:lstStyle/>
          <a:p>
            <a:pPr algn="ctr"/>
            <a:r>
              <a:rPr lang="en-US" sz="3000" spc="0">
                <a:ln>
                  <a:noFill/>
                </a:ln>
                <a:solidFill>
                  <a:srgbClr val="000000"/>
                </a:solidFill>
                <a:latin typeface="Segoe Sans Text Semibold"/>
                <a:cs typeface="Segoe UI Semibold"/>
              </a:rPr>
              <a:t>Agentic AI to erase developer toil at scale</a:t>
            </a:r>
          </a:p>
        </p:txBody>
      </p:sp>
      <p:sp>
        <p:nvSpPr>
          <p:cNvPr id="2" name="Rounded Rectangle 1">
            <a:extLst>
              <a:ext uri="{FF2B5EF4-FFF2-40B4-BE49-F238E27FC236}">
                <a16:creationId xmlns:a16="http://schemas.microsoft.com/office/drawing/2014/main" id="{38FBFDF5-B94F-8C49-83FF-E13D3F38CC19}"/>
              </a:ext>
              <a:ext uri="{C183D7F6-B498-43B3-948B-1728B52AA6E4}">
                <adec:decorative xmlns:adec="http://schemas.microsoft.com/office/drawing/2017/decorative" val="1"/>
              </a:ext>
            </a:extLst>
          </p:cNvPr>
          <p:cNvSpPr/>
          <p:nvPr/>
        </p:nvSpPr>
        <p:spPr bwMode="auto">
          <a:xfrm>
            <a:off x="585789" y="1724628"/>
            <a:ext cx="11017250" cy="4467828"/>
          </a:xfrm>
          <a:prstGeom prst="roundRect">
            <a:avLst>
              <a:gd name="adj" fmla="val 4403"/>
            </a:avLst>
          </a:prstGeom>
          <a:gradFill>
            <a:gsLst>
              <a:gs pos="0">
                <a:srgbClr val="0078D4">
                  <a:alpha val="20000"/>
                </a:srgbClr>
              </a:gs>
              <a:gs pos="97000">
                <a:srgbClr val="C03BC4">
                  <a:alpha val="2000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aphicFrame>
        <p:nvGraphicFramePr>
          <p:cNvPr id="11" name="Table 10">
            <a:extLst>
              <a:ext uri="{FF2B5EF4-FFF2-40B4-BE49-F238E27FC236}">
                <a16:creationId xmlns:a16="http://schemas.microsoft.com/office/drawing/2014/main" id="{FEAED0A4-CCB9-B0FD-8C78-6ECB59EA2955}"/>
              </a:ext>
            </a:extLst>
          </p:cNvPr>
          <p:cNvGraphicFramePr>
            <a:graphicFrameLocks noGrp="1"/>
          </p:cNvGraphicFramePr>
          <p:nvPr/>
        </p:nvGraphicFramePr>
        <p:xfrm>
          <a:off x="804913" y="1932274"/>
          <a:ext cx="6822007" cy="4122023"/>
        </p:xfrm>
        <a:graphic>
          <a:graphicData uri="http://schemas.openxmlformats.org/drawingml/2006/table">
            <a:tbl>
              <a:tblPr/>
              <a:tblGrid>
                <a:gridCol w="3753444">
                  <a:extLst>
                    <a:ext uri="{9D8B030D-6E8A-4147-A177-3AD203B41FA5}">
                      <a16:colId xmlns:a16="http://schemas.microsoft.com/office/drawing/2014/main" val="3532581837"/>
                    </a:ext>
                  </a:extLst>
                </a:gridCol>
                <a:gridCol w="3068563">
                  <a:extLst>
                    <a:ext uri="{9D8B030D-6E8A-4147-A177-3AD203B41FA5}">
                      <a16:colId xmlns:a16="http://schemas.microsoft.com/office/drawing/2014/main" val="4168519562"/>
                    </a:ext>
                  </a:extLst>
                </a:gridCol>
              </a:tblGrid>
              <a:tr h="370655">
                <a:tc>
                  <a:txBody>
                    <a:bodyPr/>
                    <a:lstStyle/>
                    <a:p>
                      <a:r>
                        <a:rPr lang="en-US" sz="1800" b="1"/>
                        <a:t>Pain that steals developer time</a:t>
                      </a:r>
                    </a:p>
                  </a:txBody>
                  <a:tcPr marL="58090" marR="58090" marT="29045" marB="29045"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1"/>
                        <a:t>Why it’s hard without AI</a:t>
                      </a:r>
                    </a:p>
                  </a:txBody>
                  <a:tcPr marL="182880" marR="58090" marT="29045" marB="29045"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4374320"/>
                  </a:ext>
                </a:extLst>
              </a:tr>
              <a:tr h="625228">
                <a:tc>
                  <a:txBody>
                    <a:bodyPr/>
                    <a:lstStyle/>
                    <a:p>
                      <a:r>
                        <a:rPr lang="en-US" sz="1400" b="1"/>
                        <a:t>Unstructured content glut</a:t>
                      </a:r>
                      <a:r>
                        <a:rPr lang="en-US" sz="1400"/>
                        <a:t> </a:t>
                      </a:r>
                    </a:p>
                    <a:p>
                      <a:r>
                        <a:rPr lang="en-US" sz="1400"/>
                        <a:t>(audio, video, docs)</a:t>
                      </a:r>
                    </a:p>
                  </a:txBody>
                  <a:tcPr marL="58090" marR="58090" marT="29045" marB="29045"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a:t>Manual search/transcription; </a:t>
                      </a:r>
                      <a:br>
                        <a:rPr lang="en-US" sz="1400"/>
                      </a:br>
                      <a:r>
                        <a:rPr lang="en-US" sz="1400"/>
                        <a:t>brittle regex</a:t>
                      </a:r>
                    </a:p>
                  </a:txBody>
                  <a:tcPr marL="182880" marR="58090" marT="29045" marB="29045"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2596412"/>
                  </a:ext>
                </a:extLst>
              </a:tr>
              <a:tr h="625228">
                <a:tc>
                  <a:txBody>
                    <a:bodyPr/>
                    <a:lstStyle/>
                    <a:p>
                      <a:r>
                        <a:rPr lang="en-US" sz="1400" b="1"/>
                        <a:t>Repetitive knowledge packaging</a:t>
                      </a:r>
                      <a:r>
                        <a:rPr lang="en-US" sz="1400"/>
                        <a:t> </a:t>
                      </a:r>
                    </a:p>
                  </a:txBody>
                  <a:tcPr marL="58090" marR="58090" marT="29045" marB="29045"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a:t>Copy-paste drudgery, style drift</a:t>
                      </a:r>
                    </a:p>
                  </a:txBody>
                  <a:tcPr marL="182880" marR="58090" marT="29045" marB="29045"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5027859"/>
                  </a:ext>
                </a:extLst>
              </a:tr>
              <a:tr h="625228">
                <a:tc>
                  <a:txBody>
                    <a:bodyPr/>
                    <a:lstStyle/>
                    <a:p>
                      <a:r>
                        <a:rPr lang="en-US" sz="1400" b="1"/>
                        <a:t>Reference / link curation</a:t>
                      </a:r>
                      <a:endParaRPr lang="en-US" sz="1400"/>
                    </a:p>
                  </a:txBody>
                  <a:tcPr marL="58090" marR="58090" marT="29045" marB="29045"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a:t>Scattered sources, stale links</a:t>
                      </a:r>
                    </a:p>
                  </a:txBody>
                  <a:tcPr marL="182880" marR="58090" marT="29045" marB="29045"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9843807"/>
                  </a:ext>
                </a:extLst>
              </a:tr>
              <a:tr h="625228">
                <a:tc>
                  <a:txBody>
                    <a:bodyPr/>
                    <a:lstStyle/>
                    <a:p>
                      <a:r>
                        <a:rPr lang="en-US" sz="1400" b="1"/>
                        <a:t>Metadata upkeep</a:t>
                      </a:r>
                      <a:endParaRPr lang="en-US" sz="1400"/>
                    </a:p>
                  </a:txBody>
                  <a:tcPr marL="58090" marR="58090" marT="29045" marB="29045"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a:t>Hand-entered bios, errors</a:t>
                      </a:r>
                    </a:p>
                  </a:txBody>
                  <a:tcPr marL="182880" marR="58090" marT="29045" marB="29045"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41264247"/>
                  </a:ext>
                </a:extLst>
              </a:tr>
              <a:tr h="625228">
                <a:tc>
                  <a:txBody>
                    <a:bodyPr/>
                    <a:lstStyle/>
                    <a:p>
                      <a:r>
                        <a:rPr lang="en-US" sz="1400" b="1"/>
                        <a:t>Quality &amp; compliance checks</a:t>
                      </a:r>
                      <a:endParaRPr lang="en-US" sz="1400"/>
                    </a:p>
                  </a:txBody>
                  <a:tcPr marL="58090" marR="58090" marT="29045" marB="29045"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a:t>Spot-checking by humans</a:t>
                      </a:r>
                    </a:p>
                  </a:txBody>
                  <a:tcPr marL="182880" marR="58090" marT="29045" marB="29045"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4905100"/>
                  </a:ext>
                </a:extLst>
              </a:tr>
              <a:tr h="625228">
                <a:tc>
                  <a:txBody>
                    <a:bodyPr/>
                    <a:lstStyle/>
                    <a:p>
                      <a:r>
                        <a:rPr lang="en-US" sz="1400" b="1"/>
                        <a:t>Analytics &amp; feedback loops</a:t>
                      </a:r>
                      <a:endParaRPr lang="en-US" sz="1400"/>
                    </a:p>
                  </a:txBody>
                  <a:tcPr marL="58090" marR="58090" marT="29045" marB="29045"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r>
                        <a:rPr lang="en-US" sz="1400" dirty="0"/>
                        <a:t>Siloed dashboards</a:t>
                      </a:r>
                    </a:p>
                  </a:txBody>
                  <a:tcPr marL="182880" marR="58090" marT="29045" marB="29045"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565121263"/>
                  </a:ext>
                </a:extLst>
              </a:tr>
            </a:tbl>
          </a:graphicData>
        </a:graphic>
      </p:graphicFrame>
      <p:graphicFrame>
        <p:nvGraphicFramePr>
          <p:cNvPr id="12" name="Table 11">
            <a:extLst>
              <a:ext uri="{FF2B5EF4-FFF2-40B4-BE49-F238E27FC236}">
                <a16:creationId xmlns:a16="http://schemas.microsoft.com/office/drawing/2014/main" id="{8E51DDC1-2197-25B9-F873-D912F1B2D75D}"/>
              </a:ext>
            </a:extLst>
          </p:cNvPr>
          <p:cNvGraphicFramePr>
            <a:graphicFrameLocks noGrp="1"/>
          </p:cNvGraphicFramePr>
          <p:nvPr/>
        </p:nvGraphicFramePr>
        <p:xfrm>
          <a:off x="7764698" y="1932274"/>
          <a:ext cx="3809215" cy="4122023"/>
        </p:xfrm>
        <a:graphic>
          <a:graphicData uri="http://schemas.openxmlformats.org/drawingml/2006/table">
            <a:tbl>
              <a:tblPr/>
              <a:tblGrid>
                <a:gridCol w="3809215">
                  <a:extLst>
                    <a:ext uri="{9D8B030D-6E8A-4147-A177-3AD203B41FA5}">
                      <a16:colId xmlns:a16="http://schemas.microsoft.com/office/drawing/2014/main" val="3532581837"/>
                    </a:ext>
                  </a:extLst>
                </a:gridCol>
              </a:tblGrid>
              <a:tr h="370655">
                <a:tc>
                  <a:txBody>
                    <a:bodyPr/>
                    <a:lstStyle/>
                    <a:p>
                      <a:pPr lvl="0">
                        <a:buNone/>
                      </a:pPr>
                      <a:r>
                        <a:rPr lang="en-US" sz="1800" b="1">
                          <a:solidFill>
                            <a:schemeClr val="bg1"/>
                          </a:solidFill>
                        </a:rPr>
                        <a:t>What an agentic pattern unlocks</a:t>
                      </a:r>
                    </a:p>
                  </a:txBody>
                  <a:tcPr marL="58090" marR="54864" marT="29045" marB="29045" anchor="ctr">
                    <a:lnL>
                      <a:noFill/>
                    </a:lnL>
                    <a:lnR w="12700" cap="flat" cmpd="sng" algn="ctr">
                      <a:noFill/>
                      <a:prstDash val="solid"/>
                      <a:round/>
                      <a:headEnd type="none" w="med" len="med"/>
                      <a:tailEnd type="none" w="med" len="med"/>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4374320"/>
                  </a:ext>
                </a:extLst>
              </a:tr>
              <a:tr h="625228">
                <a:tc>
                  <a:txBody>
                    <a:bodyPr/>
                    <a:lstStyle/>
                    <a:p>
                      <a:r>
                        <a:rPr lang="en-US" sz="1400" b="1">
                          <a:solidFill>
                            <a:schemeClr val="bg1"/>
                          </a:solidFill>
                        </a:rPr>
                        <a:t>Multimodal + speech agents auto—ingest &amp; label</a:t>
                      </a:r>
                    </a:p>
                  </a:txBody>
                  <a:tcPr marL="58090" marR="54864" marT="29045" marB="29045" anchor="ctr">
                    <a:lnL>
                      <a:noFill/>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2596412"/>
                  </a:ext>
                </a:extLst>
              </a:tr>
              <a:tr h="625228">
                <a:tc>
                  <a:txBody>
                    <a:bodyPr/>
                    <a:lstStyle/>
                    <a:p>
                      <a:r>
                        <a:rPr lang="en-US" sz="1400" b="1">
                          <a:solidFill>
                            <a:schemeClr val="bg1"/>
                          </a:solidFill>
                        </a:rPr>
                        <a:t>LLM-powered compose agents with brand guardrails</a:t>
                      </a:r>
                      <a:endParaRPr lang="en-US" sz="1400">
                        <a:solidFill>
                          <a:schemeClr val="bg1"/>
                        </a:solidFill>
                      </a:endParaRPr>
                    </a:p>
                  </a:txBody>
                  <a:tcPr marL="58090" marR="54864" marT="29045" marB="29045" anchor="ctr">
                    <a:lnL>
                      <a:noFill/>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5027859"/>
                  </a:ext>
                </a:extLst>
              </a:tr>
              <a:tr h="625228">
                <a:tc>
                  <a:txBody>
                    <a:bodyPr/>
                    <a:lstStyle/>
                    <a:p>
                      <a:r>
                        <a:rPr lang="en-US" sz="1400" b="1">
                          <a:solidFill>
                            <a:schemeClr val="bg1"/>
                          </a:solidFill>
                        </a:rPr>
                        <a:t>Retrieval-augmented agents pull fresh, deduped refs</a:t>
                      </a:r>
                      <a:endParaRPr lang="en-US" sz="1400">
                        <a:solidFill>
                          <a:schemeClr val="bg1"/>
                        </a:solidFill>
                      </a:endParaRPr>
                    </a:p>
                  </a:txBody>
                  <a:tcPr marL="58090" marR="54864" marT="29045" marB="29045" anchor="ctr">
                    <a:lnL>
                      <a:noFill/>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9843807"/>
                  </a:ext>
                </a:extLst>
              </a:tr>
              <a:tr h="625228">
                <a:tc>
                  <a:txBody>
                    <a:bodyPr/>
                    <a:lstStyle/>
                    <a:p>
                      <a:r>
                        <a:rPr lang="en-US" sz="1400" b="1">
                          <a:solidFill>
                            <a:schemeClr val="bg1"/>
                          </a:solidFill>
                        </a:rPr>
                        <a:t>Knowledge-graph agent enriches &amp; re-uses data</a:t>
                      </a:r>
                    </a:p>
                  </a:txBody>
                  <a:tcPr marL="58090" marR="54864" marT="29045" marB="29045" anchor="ctr">
                    <a:lnL>
                      <a:noFill/>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41264247"/>
                  </a:ext>
                </a:extLst>
              </a:tr>
              <a:tr h="625228">
                <a:tc>
                  <a:txBody>
                    <a:bodyPr/>
                    <a:lstStyle/>
                    <a:p>
                      <a:r>
                        <a:rPr lang="en-US" sz="1400" b="1">
                          <a:solidFill>
                            <a:schemeClr val="bg1"/>
                          </a:solidFill>
                        </a:rPr>
                        <a:t>Policy-enforcing guard-agents catch issues early </a:t>
                      </a:r>
                      <a:endParaRPr lang="en-US" sz="1400">
                        <a:solidFill>
                          <a:schemeClr val="bg1"/>
                        </a:solidFill>
                      </a:endParaRPr>
                    </a:p>
                  </a:txBody>
                  <a:tcPr marL="58090" marR="54864" marT="29045" marB="29045" anchor="ctr">
                    <a:lnL>
                      <a:noFill/>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4905100"/>
                  </a:ext>
                </a:extLst>
              </a:tr>
              <a:tr h="625228">
                <a:tc>
                  <a:txBody>
                    <a:bodyPr/>
                    <a:lstStyle/>
                    <a:p>
                      <a:r>
                        <a:rPr lang="en-US" sz="1400" b="1" dirty="0">
                          <a:solidFill>
                            <a:schemeClr val="bg1"/>
                          </a:solidFill>
                        </a:rPr>
                        <a:t>Observability agent emits unified metrics, auto-tunes prompts</a:t>
                      </a:r>
                    </a:p>
                  </a:txBody>
                  <a:tcPr marL="58090" marR="54864" marT="29045" marB="29045" anchor="ctr">
                    <a:lnL>
                      <a:noFill/>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565121263"/>
                  </a:ext>
                </a:extLst>
              </a:tr>
            </a:tbl>
          </a:graphicData>
        </a:graphic>
      </p:graphicFrame>
      <p:grpSp>
        <p:nvGrpSpPr>
          <p:cNvPr id="20" name="Group 19">
            <a:extLst>
              <a:ext uri="{FF2B5EF4-FFF2-40B4-BE49-F238E27FC236}">
                <a16:creationId xmlns:a16="http://schemas.microsoft.com/office/drawing/2014/main" id="{19E14F7D-0E3D-FE21-C7E2-A6EB0702C794}"/>
              </a:ext>
              <a:ext uri="{C183D7F6-B498-43B3-948B-1728B52AA6E4}">
                <adec:decorative xmlns:adec="http://schemas.microsoft.com/office/drawing/2017/decorative" val="1"/>
              </a:ext>
            </a:extLst>
          </p:cNvPr>
          <p:cNvGrpSpPr/>
          <p:nvPr/>
        </p:nvGrpSpPr>
        <p:grpSpPr>
          <a:xfrm>
            <a:off x="7626921" y="2291787"/>
            <a:ext cx="3853782" cy="3134435"/>
            <a:chOff x="7407796" y="2291787"/>
            <a:chExt cx="3853782" cy="3134435"/>
          </a:xfrm>
        </p:grpSpPr>
        <p:cxnSp>
          <p:nvCxnSpPr>
            <p:cNvPr id="14" name="Straight Connector 13">
              <a:extLst>
                <a:ext uri="{FF2B5EF4-FFF2-40B4-BE49-F238E27FC236}">
                  <a16:creationId xmlns:a16="http://schemas.microsoft.com/office/drawing/2014/main" id="{62F1E3B4-84AA-2804-7756-B5EA1E6311F6}"/>
                </a:ext>
              </a:extLst>
            </p:cNvPr>
            <p:cNvCxnSpPr/>
            <p:nvPr/>
          </p:nvCxnSpPr>
          <p:spPr>
            <a:xfrm>
              <a:off x="7407796" y="2291787"/>
              <a:ext cx="3853782" cy="0"/>
            </a:xfrm>
            <a:prstGeom prst="line">
              <a:avLst/>
            </a:prstGeom>
            <a:ln w="12700">
              <a:gradFill flip="none" rotWithShape="1">
                <a:gsLst>
                  <a:gs pos="0">
                    <a:schemeClr val="accent1">
                      <a:lumMod val="5000"/>
                      <a:lumOff val="95000"/>
                    </a:schemeClr>
                  </a:gs>
                  <a:gs pos="99000">
                    <a:schemeClr val="bg1">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F148DC1-30EB-4505-AEB1-13DF67ED5377}"/>
                </a:ext>
              </a:extLst>
            </p:cNvPr>
            <p:cNvCxnSpPr/>
            <p:nvPr/>
          </p:nvCxnSpPr>
          <p:spPr>
            <a:xfrm>
              <a:off x="7407796" y="2924133"/>
              <a:ext cx="3853782" cy="0"/>
            </a:xfrm>
            <a:prstGeom prst="line">
              <a:avLst/>
            </a:prstGeom>
            <a:ln w="12700">
              <a:gradFill flip="none" rotWithShape="1">
                <a:gsLst>
                  <a:gs pos="0">
                    <a:schemeClr val="accent1">
                      <a:lumMod val="5000"/>
                      <a:lumOff val="95000"/>
                    </a:schemeClr>
                  </a:gs>
                  <a:gs pos="99000">
                    <a:schemeClr val="bg1">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34FA0B7-6836-7E5C-043C-8A9F7EE659A9}"/>
                </a:ext>
              </a:extLst>
            </p:cNvPr>
            <p:cNvCxnSpPr/>
            <p:nvPr/>
          </p:nvCxnSpPr>
          <p:spPr>
            <a:xfrm>
              <a:off x="7407796" y="3551930"/>
              <a:ext cx="3853782" cy="0"/>
            </a:xfrm>
            <a:prstGeom prst="line">
              <a:avLst/>
            </a:prstGeom>
            <a:ln w="12700">
              <a:gradFill flip="none" rotWithShape="1">
                <a:gsLst>
                  <a:gs pos="0">
                    <a:schemeClr val="accent1">
                      <a:lumMod val="5000"/>
                      <a:lumOff val="95000"/>
                    </a:schemeClr>
                  </a:gs>
                  <a:gs pos="99000">
                    <a:schemeClr val="bg1">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F2C7BEE-3437-B285-5AE2-A8E167AA8A91}"/>
                </a:ext>
              </a:extLst>
            </p:cNvPr>
            <p:cNvCxnSpPr/>
            <p:nvPr/>
          </p:nvCxnSpPr>
          <p:spPr>
            <a:xfrm>
              <a:off x="7407796" y="4175177"/>
              <a:ext cx="3853782" cy="0"/>
            </a:xfrm>
            <a:prstGeom prst="line">
              <a:avLst/>
            </a:prstGeom>
            <a:ln w="12700">
              <a:gradFill flip="none" rotWithShape="1">
                <a:gsLst>
                  <a:gs pos="0">
                    <a:schemeClr val="accent1">
                      <a:lumMod val="5000"/>
                      <a:lumOff val="95000"/>
                    </a:schemeClr>
                  </a:gs>
                  <a:gs pos="99000">
                    <a:schemeClr val="bg1">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8ED8F49-E42B-DFF1-CBE9-9CA9F7622E39}"/>
                </a:ext>
              </a:extLst>
            </p:cNvPr>
            <p:cNvCxnSpPr/>
            <p:nvPr/>
          </p:nvCxnSpPr>
          <p:spPr>
            <a:xfrm>
              <a:off x="7407796" y="4793875"/>
              <a:ext cx="3853782" cy="0"/>
            </a:xfrm>
            <a:prstGeom prst="line">
              <a:avLst/>
            </a:prstGeom>
            <a:ln w="12700">
              <a:gradFill flip="none" rotWithShape="1">
                <a:gsLst>
                  <a:gs pos="0">
                    <a:schemeClr val="accent1">
                      <a:lumMod val="5000"/>
                      <a:lumOff val="95000"/>
                    </a:schemeClr>
                  </a:gs>
                  <a:gs pos="99000">
                    <a:schemeClr val="bg1">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436621A-C68A-14CD-E0C3-27B86D3948EA}"/>
                </a:ext>
              </a:extLst>
            </p:cNvPr>
            <p:cNvCxnSpPr/>
            <p:nvPr/>
          </p:nvCxnSpPr>
          <p:spPr>
            <a:xfrm>
              <a:off x="7407796" y="5426222"/>
              <a:ext cx="3853782" cy="0"/>
            </a:xfrm>
            <a:prstGeom prst="line">
              <a:avLst/>
            </a:prstGeom>
            <a:ln w="12700">
              <a:gradFill flip="none" rotWithShape="1">
                <a:gsLst>
                  <a:gs pos="0">
                    <a:schemeClr val="accent1">
                      <a:lumMod val="5000"/>
                      <a:lumOff val="95000"/>
                    </a:schemeClr>
                  </a:gs>
                  <a:gs pos="99000">
                    <a:schemeClr val="bg1">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52772892"/>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8CE6D-EBF3-4787-3C31-77304CC44C0D}"/>
              </a:ext>
            </a:extLst>
          </p:cNvPr>
          <p:cNvSpPr>
            <a:spLocks noGrp="1"/>
          </p:cNvSpPr>
          <p:nvPr>
            <p:ph type="title"/>
          </p:nvPr>
        </p:nvSpPr>
        <p:spPr/>
        <p:txBody>
          <a:bodyPr/>
          <a:lstStyle/>
          <a:p>
            <a:r>
              <a:rPr lang="en-HK" dirty="0"/>
              <a:t>AI Agent Orchestration Patterns</a:t>
            </a:r>
          </a:p>
        </p:txBody>
      </p:sp>
      <p:sp>
        <p:nvSpPr>
          <p:cNvPr id="5" name="Content Placeholder 4">
            <a:extLst>
              <a:ext uri="{FF2B5EF4-FFF2-40B4-BE49-F238E27FC236}">
                <a16:creationId xmlns:a16="http://schemas.microsoft.com/office/drawing/2014/main" id="{2F24E112-3506-B427-5516-A705D51CB0FA}"/>
              </a:ext>
            </a:extLst>
          </p:cNvPr>
          <p:cNvSpPr>
            <a:spLocks noGrp="1"/>
          </p:cNvSpPr>
          <p:nvPr>
            <p:ph sz="quarter" idx="10"/>
          </p:nvPr>
        </p:nvSpPr>
        <p:spPr/>
        <p:txBody>
          <a:bodyPr/>
          <a:lstStyle/>
          <a:p>
            <a:r>
              <a:rPr lang="en-US" dirty="0"/>
              <a:t>This guide covers fundamental orchestration patterns for multi-agent architectures and helps you choose the approach that fits your specific requirements.</a:t>
            </a:r>
          </a:p>
          <a:p>
            <a:pPr lvl="1"/>
            <a:r>
              <a:rPr lang="en-US" dirty="0"/>
              <a:t>Sequential orchestration</a:t>
            </a:r>
          </a:p>
          <a:p>
            <a:pPr lvl="1"/>
            <a:r>
              <a:rPr lang="en-US" dirty="0"/>
              <a:t>Concurrent orchestration</a:t>
            </a:r>
          </a:p>
          <a:p>
            <a:pPr lvl="1"/>
            <a:r>
              <a:rPr lang="en-US" dirty="0"/>
              <a:t>Group chat orchestration</a:t>
            </a:r>
          </a:p>
          <a:p>
            <a:pPr lvl="1"/>
            <a:r>
              <a:rPr lang="en-US" dirty="0"/>
              <a:t>Handoff orchestration</a:t>
            </a:r>
          </a:p>
          <a:p>
            <a:pPr lvl="1"/>
            <a:r>
              <a:rPr lang="en-US" dirty="0" err="1"/>
              <a:t>Magentic</a:t>
            </a:r>
            <a:r>
              <a:rPr lang="en-US" dirty="0"/>
              <a:t> orchestration</a:t>
            </a:r>
            <a:endParaRPr lang="en-HK" dirty="0"/>
          </a:p>
        </p:txBody>
      </p:sp>
      <p:sp>
        <p:nvSpPr>
          <p:cNvPr id="4" name="TextBox 3">
            <a:extLst>
              <a:ext uri="{FF2B5EF4-FFF2-40B4-BE49-F238E27FC236}">
                <a16:creationId xmlns:a16="http://schemas.microsoft.com/office/drawing/2014/main" id="{87C29FB3-C28D-9169-06F4-AF1847393F02}"/>
              </a:ext>
            </a:extLst>
          </p:cNvPr>
          <p:cNvSpPr txBox="1"/>
          <p:nvPr/>
        </p:nvSpPr>
        <p:spPr>
          <a:xfrm>
            <a:off x="4943475" y="1961"/>
            <a:ext cx="8786812" cy="307777"/>
          </a:xfrm>
          <a:prstGeom prst="rect">
            <a:avLst/>
          </a:prstGeom>
          <a:noFill/>
        </p:spPr>
        <p:txBody>
          <a:bodyPr wrap="square">
            <a:spAutoFit/>
          </a:bodyPr>
          <a:lstStyle/>
          <a:p>
            <a:r>
              <a:rPr lang="en-HK" dirty="0">
                <a:hlinkClick r:id="rId2"/>
              </a:rPr>
              <a:t>https://learn.microsoft.com/en-us/azure/architecture/ai-ml/guide/ai-agent-design-patterns</a:t>
            </a:r>
            <a:endParaRPr lang="en-HK" dirty="0"/>
          </a:p>
        </p:txBody>
      </p:sp>
      <p:pic>
        <p:nvPicPr>
          <p:cNvPr id="8" name="Graphic 7">
            <a:extLst>
              <a:ext uri="{FF2B5EF4-FFF2-40B4-BE49-F238E27FC236}">
                <a16:creationId xmlns:a16="http://schemas.microsoft.com/office/drawing/2014/main" id="{63B1E3E3-F7D6-35F0-82D4-996B7A8543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36459" y="2897088"/>
            <a:ext cx="5760278" cy="3657600"/>
          </a:xfrm>
          <a:prstGeom prst="rect">
            <a:avLst/>
          </a:prstGeom>
        </p:spPr>
      </p:pic>
      <p:pic>
        <p:nvPicPr>
          <p:cNvPr id="12" name="Graphic 11">
            <a:extLst>
              <a:ext uri="{FF2B5EF4-FFF2-40B4-BE49-F238E27FC236}">
                <a16:creationId xmlns:a16="http://schemas.microsoft.com/office/drawing/2014/main" id="{5FB6113D-EDF7-5FD4-6AB8-C5766A6167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5263" y="4780615"/>
            <a:ext cx="5948363" cy="1774073"/>
          </a:xfrm>
          <a:prstGeom prst="rect">
            <a:avLst/>
          </a:prstGeom>
        </p:spPr>
      </p:pic>
      <p:sp>
        <p:nvSpPr>
          <p:cNvPr id="14" name="TextBox 13">
            <a:extLst>
              <a:ext uri="{FF2B5EF4-FFF2-40B4-BE49-F238E27FC236}">
                <a16:creationId xmlns:a16="http://schemas.microsoft.com/office/drawing/2014/main" id="{91683401-9701-6B35-A20D-1F207A1000E9}"/>
              </a:ext>
            </a:extLst>
          </p:cNvPr>
          <p:cNvSpPr txBox="1"/>
          <p:nvPr/>
        </p:nvSpPr>
        <p:spPr>
          <a:xfrm>
            <a:off x="1928813" y="6453105"/>
            <a:ext cx="2657475" cy="276999"/>
          </a:xfrm>
          <a:prstGeom prst="rect">
            <a:avLst/>
          </a:prstGeom>
          <a:noFill/>
        </p:spPr>
        <p:txBody>
          <a:bodyPr wrap="square">
            <a:spAutoFit/>
          </a:bodyPr>
          <a:lstStyle/>
          <a:p>
            <a:pPr lvl="1"/>
            <a:r>
              <a:rPr lang="en-US" sz="1200" i="1" dirty="0"/>
              <a:t>Sequential orchestration</a:t>
            </a:r>
          </a:p>
        </p:txBody>
      </p:sp>
      <p:sp>
        <p:nvSpPr>
          <p:cNvPr id="16" name="TextBox 15">
            <a:extLst>
              <a:ext uri="{FF2B5EF4-FFF2-40B4-BE49-F238E27FC236}">
                <a16:creationId xmlns:a16="http://schemas.microsoft.com/office/drawing/2014/main" id="{F76EB612-3292-5079-B877-63E594F87988}"/>
              </a:ext>
            </a:extLst>
          </p:cNvPr>
          <p:cNvSpPr txBox="1"/>
          <p:nvPr/>
        </p:nvSpPr>
        <p:spPr>
          <a:xfrm>
            <a:off x="8429625" y="6460311"/>
            <a:ext cx="2293144" cy="276999"/>
          </a:xfrm>
          <a:prstGeom prst="rect">
            <a:avLst/>
          </a:prstGeom>
          <a:noFill/>
        </p:spPr>
        <p:txBody>
          <a:bodyPr wrap="square">
            <a:spAutoFit/>
          </a:bodyPr>
          <a:lstStyle/>
          <a:p>
            <a:pPr lvl="1"/>
            <a:r>
              <a:rPr lang="en-US" sz="1200" i="1" dirty="0" err="1"/>
              <a:t>Magentic</a:t>
            </a:r>
            <a:r>
              <a:rPr lang="en-US" sz="1200" i="1" dirty="0"/>
              <a:t> orchestration</a:t>
            </a:r>
            <a:endParaRPr lang="en-HK" sz="1200" i="1" dirty="0"/>
          </a:p>
        </p:txBody>
      </p:sp>
    </p:spTree>
    <p:extLst>
      <p:ext uri="{BB962C8B-B14F-4D97-AF65-F5344CB8AC3E}">
        <p14:creationId xmlns:p14="http://schemas.microsoft.com/office/powerpoint/2010/main" val="3382671442"/>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9E68A-309B-0039-EBFF-6A0C4C8131A7}"/>
            </a:ext>
          </a:extLst>
        </p:cNvPr>
        <p:cNvGrpSpPr/>
        <p:nvPr/>
      </p:nvGrpSpPr>
      <p:grpSpPr>
        <a:xfrm>
          <a:off x="0" y="0"/>
          <a:ext cx="0" cy="0"/>
          <a:chOff x="0" y="0"/>
          <a:chExt cx="0" cy="0"/>
        </a:xfrm>
      </p:grpSpPr>
      <p:sp>
        <p:nvSpPr>
          <p:cNvPr id="19" name="Title 2">
            <a:extLst>
              <a:ext uri="{FF2B5EF4-FFF2-40B4-BE49-F238E27FC236}">
                <a16:creationId xmlns:a16="http://schemas.microsoft.com/office/drawing/2014/main" id="{987DD00C-1DE4-4388-8F08-1ACF6A5C73AE}"/>
              </a:ext>
              <a:ext uri="{C183D7F6-B498-43B3-948B-1728B52AA6E4}">
                <adec:decorative xmlns:adec="http://schemas.microsoft.com/office/drawing/2017/decorative" val="1"/>
              </a:ext>
            </a:extLst>
          </p:cNvPr>
          <p:cNvSpPr txBox="1">
            <a:spLocks noGrp="1"/>
          </p:cNvSpPr>
          <p:nvPr>
            <p:ph type="title"/>
          </p:nvPr>
        </p:nvSpPr>
        <p:spPr>
          <a:xfrm>
            <a:off x="588263" y="457200"/>
            <a:ext cx="11018520" cy="461665"/>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2"/>
                </a:solidFill>
                <a:effectLst/>
                <a:latin typeface="+mj-lt"/>
                <a:ea typeface="+mn-ea"/>
                <a:cs typeface="Segoe UI" pitchFamily="34" charset="0"/>
              </a:defRPr>
            </a:lvl1pPr>
          </a:lstStyle>
          <a:p>
            <a:pPr lvl="0" algn="ctr"/>
            <a:r>
              <a:rPr lang="en-US" sz="3000">
                <a:solidFill>
                  <a:srgbClr val="000000"/>
                </a:solidFill>
                <a:latin typeface="Segoe Sans Text Semibold"/>
                <a:cs typeface="Segoe UI Semibold"/>
              </a:rPr>
              <a:t>End-to-end observability and simplified governance</a:t>
            </a:r>
          </a:p>
        </p:txBody>
      </p:sp>
      <p:sp>
        <p:nvSpPr>
          <p:cNvPr id="169" name="Rounded Rectangle 1">
            <a:extLst>
              <a:ext uri="{FF2B5EF4-FFF2-40B4-BE49-F238E27FC236}">
                <a16:creationId xmlns:a16="http://schemas.microsoft.com/office/drawing/2014/main" id="{F9AD8BEF-05EB-18E1-50E3-91E631C86196}"/>
              </a:ext>
              <a:ext uri="{C183D7F6-B498-43B3-948B-1728B52AA6E4}">
                <adec:decorative xmlns:adec="http://schemas.microsoft.com/office/drawing/2017/decorative" val="1"/>
              </a:ext>
            </a:extLst>
          </p:cNvPr>
          <p:cNvSpPr/>
          <p:nvPr/>
        </p:nvSpPr>
        <p:spPr bwMode="auto">
          <a:xfrm>
            <a:off x="1794711" y="1523465"/>
            <a:ext cx="8602579" cy="2921375"/>
          </a:xfrm>
          <a:prstGeom prst="roundRect">
            <a:avLst>
              <a:gd name="adj" fmla="val 7116"/>
            </a:avLst>
          </a:prstGeom>
          <a:gradFill>
            <a:gsLst>
              <a:gs pos="0">
                <a:srgbClr val="73262F">
                  <a:alpha val="10000"/>
                </a:srgbClr>
              </a:gs>
              <a:gs pos="80000">
                <a:srgbClr val="2A446F">
                  <a:alpha val="10000"/>
                </a:srgbClr>
              </a:gs>
            </a:gsLst>
            <a:path path="circle">
              <a:fillToRect l="100000" t="100000"/>
            </a:path>
          </a:gra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3278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gradFill flip="none" rotWithShape="1">
                <a:gsLst>
                  <a:gs pos="0">
                    <a:srgbClr val="73262F"/>
                  </a:gs>
                  <a:gs pos="80000">
                    <a:srgbClr val="2A446F"/>
                  </a:gs>
                </a:gsLst>
                <a:path path="circle">
                  <a:fillToRect l="100000" t="100000"/>
                </a:path>
                <a:tileRect r="-100000" b="-100000"/>
              </a:gradFill>
              <a:effectLst/>
              <a:uLnTx/>
              <a:uFillTx/>
              <a:latin typeface="Segoe UI Variable Display Semib" pitchFamily="2" charset="0"/>
              <a:ea typeface="+mn-ea"/>
              <a:cs typeface="+mn-cs"/>
            </a:endParaRPr>
          </a:p>
        </p:txBody>
      </p:sp>
      <p:sp>
        <p:nvSpPr>
          <p:cNvPr id="172" name="Rectangle: Rounded Corners 171">
            <a:extLst>
              <a:ext uri="{FF2B5EF4-FFF2-40B4-BE49-F238E27FC236}">
                <a16:creationId xmlns:a16="http://schemas.microsoft.com/office/drawing/2014/main" id="{9E935FB7-6329-7916-0C63-6F509C1964C9}"/>
              </a:ext>
              <a:ext uri="{C183D7F6-B498-43B3-948B-1728B52AA6E4}">
                <adec:decorative xmlns:adec="http://schemas.microsoft.com/office/drawing/2017/decorative" val="0"/>
              </a:ext>
            </a:extLst>
          </p:cNvPr>
          <p:cNvSpPr/>
          <p:nvPr/>
        </p:nvSpPr>
        <p:spPr bwMode="auto">
          <a:xfrm>
            <a:off x="4562708" y="1298066"/>
            <a:ext cx="3066585" cy="429294"/>
          </a:xfrm>
          <a:prstGeom prst="roundRect">
            <a:avLst>
              <a:gd name="adj" fmla="val 50000"/>
            </a:avLst>
          </a:prstGeom>
          <a:gradFill flip="none" rotWithShape="1">
            <a:gsLst>
              <a:gs pos="80000">
                <a:srgbClr val="A9D5ED"/>
              </a:gs>
              <a:gs pos="0">
                <a:srgbClr val="8DC8E8"/>
              </a:gs>
            </a:gsLst>
            <a:path path="circle">
              <a:fillToRect l="100000" t="100000"/>
            </a:path>
            <a:tileRect r="-100000" b="-100000"/>
          </a:gra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50" normalizeH="0" baseline="0" noProof="0">
                <a:ln w="3175">
                  <a:noFill/>
                </a:ln>
                <a:solidFill>
                  <a:srgbClr val="000000"/>
                </a:solidFill>
                <a:effectLst/>
                <a:uLnTx/>
                <a:uFillTx/>
                <a:latin typeface="Segoe UI Variable Display Semib" pitchFamily="2" charset="0"/>
                <a:ea typeface="+mn-ea"/>
                <a:cs typeface="+mn-cs"/>
              </a:rPr>
              <a:t>Observability tools</a:t>
            </a:r>
          </a:p>
        </p:txBody>
      </p:sp>
      <p:sp>
        <p:nvSpPr>
          <p:cNvPr id="177" name="Rounded Rectangle 1">
            <a:extLst>
              <a:ext uri="{FF2B5EF4-FFF2-40B4-BE49-F238E27FC236}">
                <a16:creationId xmlns:a16="http://schemas.microsoft.com/office/drawing/2014/main" id="{DF1BB66F-0B15-6A16-B768-ABF93730266B}"/>
              </a:ext>
              <a:ext uri="{C183D7F6-B498-43B3-948B-1728B52AA6E4}">
                <adec:decorative xmlns:adec="http://schemas.microsoft.com/office/drawing/2017/decorative" val="0"/>
              </a:ext>
            </a:extLst>
          </p:cNvPr>
          <p:cNvSpPr/>
          <p:nvPr/>
        </p:nvSpPr>
        <p:spPr bwMode="auto">
          <a:xfrm>
            <a:off x="2027088" y="1904274"/>
            <a:ext cx="3931483" cy="2312126"/>
          </a:xfrm>
          <a:prstGeom prst="roundRect">
            <a:avLst>
              <a:gd name="adj" fmla="val 4832"/>
            </a:avLst>
          </a:prstGeom>
          <a:gradFill>
            <a:gsLst>
              <a:gs pos="0">
                <a:srgbClr val="73262F">
                  <a:alpha val="10000"/>
                </a:srgbClr>
              </a:gs>
              <a:gs pos="80000">
                <a:srgbClr val="2A446F">
                  <a:alpha val="10000"/>
                </a:srgbClr>
              </a:gs>
            </a:gsLst>
            <a:path path="circle">
              <a:fillToRect l="100000" t="100000"/>
            </a:path>
          </a:gra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3278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Segoe UI Variable Display Semib" pitchFamily="2" charset="0"/>
                <a:ea typeface="+mn-ea"/>
                <a:cs typeface="+mn-cs"/>
              </a:rPr>
              <a:t>Model selection &amp; evaluation</a:t>
            </a:r>
          </a:p>
        </p:txBody>
      </p:sp>
      <p:sp>
        <p:nvSpPr>
          <p:cNvPr id="178" name="Rounded Rectangle 6">
            <a:extLst>
              <a:ext uri="{FF2B5EF4-FFF2-40B4-BE49-F238E27FC236}">
                <a16:creationId xmlns:a16="http://schemas.microsoft.com/office/drawing/2014/main" id="{9882F813-556B-D461-0540-6717AA202BD1}"/>
              </a:ext>
              <a:ext uri="{C183D7F6-B498-43B3-948B-1728B52AA6E4}">
                <adec:decorative xmlns:adec="http://schemas.microsoft.com/office/drawing/2017/decorative" val="0"/>
              </a:ext>
            </a:extLst>
          </p:cNvPr>
          <p:cNvSpPr/>
          <p:nvPr/>
        </p:nvSpPr>
        <p:spPr bwMode="auto">
          <a:xfrm>
            <a:off x="2280304" y="2435111"/>
            <a:ext cx="3425050" cy="317585"/>
          </a:xfrm>
          <a:prstGeom prst="roundRect">
            <a:avLst>
              <a:gd name="adj" fmla="val 50000"/>
            </a:avLst>
          </a:prstGeom>
          <a:solidFill>
            <a:schemeClr val="bg1">
              <a:alpha val="80000"/>
            </a:schemeClr>
          </a:solidFill>
          <a:ln w="12700">
            <a:noFill/>
          </a:ln>
        </p:spPr>
        <p:style>
          <a:lnRef idx="2">
            <a:schemeClr val="accent4">
              <a:shade val="15000"/>
            </a:schemeClr>
          </a:lnRef>
          <a:fillRef idx="1">
            <a:schemeClr val="accent4"/>
          </a:fillRef>
          <a:effectRef idx="0">
            <a:schemeClr val="accent4"/>
          </a:effectRef>
          <a:fontRef idx="minor">
            <a:schemeClr val="lt1"/>
          </a:fontRef>
        </p:style>
        <p:txBody>
          <a:bodyPr tIns="91440" bIns="9144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Variable Display Semib" pitchFamily="2" charset="0"/>
                <a:ea typeface="+mn-ea"/>
                <a:cs typeface="+mn-cs"/>
              </a:rPr>
              <a:t>Evaluation</a:t>
            </a:r>
          </a:p>
        </p:txBody>
      </p:sp>
      <p:sp>
        <p:nvSpPr>
          <p:cNvPr id="180" name="Rounded Rectangle 6">
            <a:extLst>
              <a:ext uri="{FF2B5EF4-FFF2-40B4-BE49-F238E27FC236}">
                <a16:creationId xmlns:a16="http://schemas.microsoft.com/office/drawing/2014/main" id="{BCE1F703-BA48-13DF-8AAA-B9BF9AD21027}"/>
              </a:ext>
              <a:ext uri="{C183D7F6-B498-43B3-948B-1728B52AA6E4}">
                <adec:decorative xmlns:adec="http://schemas.microsoft.com/office/drawing/2017/decorative" val="0"/>
              </a:ext>
            </a:extLst>
          </p:cNvPr>
          <p:cNvSpPr/>
          <p:nvPr/>
        </p:nvSpPr>
        <p:spPr bwMode="auto">
          <a:xfrm>
            <a:off x="2280304" y="2879883"/>
            <a:ext cx="3425050" cy="317585"/>
          </a:xfrm>
          <a:prstGeom prst="roundRect">
            <a:avLst>
              <a:gd name="adj" fmla="val 50000"/>
            </a:avLst>
          </a:prstGeom>
          <a:solidFill>
            <a:schemeClr val="bg1">
              <a:alpha val="80000"/>
            </a:schemeClr>
          </a:solidFill>
          <a:ln w="12700">
            <a:noFill/>
          </a:ln>
        </p:spPr>
        <p:style>
          <a:lnRef idx="2">
            <a:schemeClr val="accent4">
              <a:shade val="15000"/>
            </a:schemeClr>
          </a:lnRef>
          <a:fillRef idx="1">
            <a:schemeClr val="accent4"/>
          </a:fillRef>
          <a:effectRef idx="0">
            <a:schemeClr val="accent4"/>
          </a:effectRef>
          <a:fontRef idx="minor">
            <a:schemeClr val="lt1"/>
          </a:fontRef>
        </p:style>
        <p:txBody>
          <a:bodyPr tIns="91440" bIns="9144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Variable Display Semib" pitchFamily="2" charset="0"/>
                <a:ea typeface="+mn-ea"/>
                <a:cs typeface="+mn-cs"/>
              </a:rPr>
              <a:t>Experimentation</a:t>
            </a:r>
          </a:p>
        </p:txBody>
      </p:sp>
      <p:sp>
        <p:nvSpPr>
          <p:cNvPr id="181" name="Rounded Rectangle 6">
            <a:extLst>
              <a:ext uri="{FF2B5EF4-FFF2-40B4-BE49-F238E27FC236}">
                <a16:creationId xmlns:a16="http://schemas.microsoft.com/office/drawing/2014/main" id="{A2328CD5-EAE7-AA34-97A4-2BA6B7A1804E}"/>
              </a:ext>
              <a:ext uri="{C183D7F6-B498-43B3-948B-1728B52AA6E4}">
                <adec:decorative xmlns:adec="http://schemas.microsoft.com/office/drawing/2017/decorative" val="0"/>
              </a:ext>
            </a:extLst>
          </p:cNvPr>
          <p:cNvSpPr/>
          <p:nvPr/>
        </p:nvSpPr>
        <p:spPr bwMode="auto">
          <a:xfrm>
            <a:off x="2280304" y="3324654"/>
            <a:ext cx="3425050" cy="317585"/>
          </a:xfrm>
          <a:prstGeom prst="roundRect">
            <a:avLst>
              <a:gd name="adj" fmla="val 50000"/>
            </a:avLst>
          </a:prstGeom>
          <a:solidFill>
            <a:schemeClr val="bg1">
              <a:alpha val="80000"/>
            </a:schemeClr>
          </a:solidFill>
          <a:ln w="12700">
            <a:noFill/>
          </a:ln>
        </p:spPr>
        <p:style>
          <a:lnRef idx="2">
            <a:schemeClr val="accent4">
              <a:shade val="15000"/>
            </a:schemeClr>
          </a:lnRef>
          <a:fillRef idx="1">
            <a:schemeClr val="accent4"/>
          </a:fillRef>
          <a:effectRef idx="0">
            <a:schemeClr val="accent4"/>
          </a:effectRef>
          <a:fontRef idx="minor">
            <a:schemeClr val="lt1"/>
          </a:fontRef>
        </p:style>
        <p:txBody>
          <a:bodyPr tIns="91440" bIns="9144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Variable Display Semib" pitchFamily="2" charset="0"/>
                <a:ea typeface="+mn-ea"/>
                <a:cs typeface="+mn-cs"/>
              </a:rPr>
              <a:t>CI/CD Automation</a:t>
            </a:r>
          </a:p>
        </p:txBody>
      </p:sp>
      <p:sp>
        <p:nvSpPr>
          <p:cNvPr id="182" name="Rounded Rectangle 1">
            <a:extLst>
              <a:ext uri="{FF2B5EF4-FFF2-40B4-BE49-F238E27FC236}">
                <a16:creationId xmlns:a16="http://schemas.microsoft.com/office/drawing/2014/main" id="{3FA3FF74-0BD5-41CB-DCB7-786C7FCDC808}"/>
              </a:ext>
              <a:ext uri="{C183D7F6-B498-43B3-948B-1728B52AA6E4}">
                <adec:decorative xmlns:adec="http://schemas.microsoft.com/office/drawing/2017/decorative" val="0"/>
              </a:ext>
            </a:extLst>
          </p:cNvPr>
          <p:cNvSpPr/>
          <p:nvPr/>
        </p:nvSpPr>
        <p:spPr bwMode="auto">
          <a:xfrm>
            <a:off x="6233430" y="1903524"/>
            <a:ext cx="3931483" cy="2312126"/>
          </a:xfrm>
          <a:prstGeom prst="roundRect">
            <a:avLst>
              <a:gd name="adj" fmla="val 4832"/>
            </a:avLst>
          </a:prstGeom>
          <a:gradFill>
            <a:gsLst>
              <a:gs pos="0">
                <a:srgbClr val="73262F">
                  <a:alpha val="10000"/>
                </a:srgbClr>
              </a:gs>
              <a:gs pos="80000">
                <a:srgbClr val="2A446F">
                  <a:alpha val="10000"/>
                </a:srgbClr>
              </a:gs>
            </a:gsLst>
            <a:path path="circle">
              <a:fillToRect l="100000" t="100000"/>
            </a:path>
          </a:gra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3278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Segoe UI Variable Display Semib" pitchFamily="2" charset="0"/>
                <a:ea typeface="+mn-ea"/>
                <a:cs typeface="+mn-cs"/>
              </a:rPr>
              <a:t>Monitoring &amp; improvement</a:t>
            </a:r>
          </a:p>
        </p:txBody>
      </p:sp>
      <p:sp>
        <p:nvSpPr>
          <p:cNvPr id="183" name="Rounded Rectangle 6">
            <a:extLst>
              <a:ext uri="{FF2B5EF4-FFF2-40B4-BE49-F238E27FC236}">
                <a16:creationId xmlns:a16="http://schemas.microsoft.com/office/drawing/2014/main" id="{B17D60DF-6C6F-7167-8C51-68CD5B096CD0}"/>
              </a:ext>
              <a:ext uri="{C183D7F6-B498-43B3-948B-1728B52AA6E4}">
                <adec:decorative xmlns:adec="http://schemas.microsoft.com/office/drawing/2017/decorative" val="0"/>
              </a:ext>
            </a:extLst>
          </p:cNvPr>
          <p:cNvSpPr/>
          <p:nvPr/>
        </p:nvSpPr>
        <p:spPr bwMode="auto">
          <a:xfrm>
            <a:off x="6486646" y="2434361"/>
            <a:ext cx="3425050" cy="317585"/>
          </a:xfrm>
          <a:prstGeom prst="roundRect">
            <a:avLst>
              <a:gd name="adj" fmla="val 50000"/>
            </a:avLst>
          </a:prstGeom>
          <a:solidFill>
            <a:schemeClr val="bg1">
              <a:alpha val="80000"/>
            </a:schemeClr>
          </a:solidFill>
          <a:ln w="12700">
            <a:noFill/>
          </a:ln>
        </p:spPr>
        <p:style>
          <a:lnRef idx="2">
            <a:schemeClr val="accent4">
              <a:shade val="15000"/>
            </a:schemeClr>
          </a:lnRef>
          <a:fillRef idx="1">
            <a:schemeClr val="accent4"/>
          </a:fillRef>
          <a:effectRef idx="0">
            <a:schemeClr val="accent4"/>
          </a:effectRef>
          <a:fontRef idx="minor">
            <a:schemeClr val="lt1"/>
          </a:fontRef>
        </p:style>
        <p:txBody>
          <a:bodyPr tIns="91440" bIns="9144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Variable Display Semib" pitchFamily="2" charset="0"/>
                <a:ea typeface="+mn-ea"/>
                <a:cs typeface="+mn-cs"/>
              </a:rPr>
              <a:t>Prompt management</a:t>
            </a:r>
          </a:p>
        </p:txBody>
      </p:sp>
      <p:sp>
        <p:nvSpPr>
          <p:cNvPr id="185" name="Rounded Rectangle 6">
            <a:extLst>
              <a:ext uri="{FF2B5EF4-FFF2-40B4-BE49-F238E27FC236}">
                <a16:creationId xmlns:a16="http://schemas.microsoft.com/office/drawing/2014/main" id="{1FCE6D18-74D5-06D6-7380-3D72C68B4C4B}"/>
              </a:ext>
              <a:ext uri="{C183D7F6-B498-43B3-948B-1728B52AA6E4}">
                <adec:decorative xmlns:adec="http://schemas.microsoft.com/office/drawing/2017/decorative" val="0"/>
              </a:ext>
            </a:extLst>
          </p:cNvPr>
          <p:cNvSpPr/>
          <p:nvPr/>
        </p:nvSpPr>
        <p:spPr bwMode="auto">
          <a:xfrm>
            <a:off x="6486646" y="2879508"/>
            <a:ext cx="3425050" cy="317585"/>
          </a:xfrm>
          <a:prstGeom prst="roundRect">
            <a:avLst>
              <a:gd name="adj" fmla="val 50000"/>
            </a:avLst>
          </a:prstGeom>
          <a:solidFill>
            <a:schemeClr val="bg1">
              <a:alpha val="80000"/>
            </a:schemeClr>
          </a:solidFill>
          <a:ln w="12700">
            <a:noFill/>
          </a:ln>
        </p:spPr>
        <p:style>
          <a:lnRef idx="2">
            <a:schemeClr val="accent4">
              <a:shade val="15000"/>
            </a:schemeClr>
          </a:lnRef>
          <a:fillRef idx="1">
            <a:schemeClr val="accent4"/>
          </a:fillRef>
          <a:effectRef idx="0">
            <a:schemeClr val="accent4"/>
          </a:effectRef>
          <a:fontRef idx="minor">
            <a:schemeClr val="lt1"/>
          </a:fontRef>
        </p:style>
        <p:txBody>
          <a:bodyPr tIns="91440" bIns="9144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Variable Display Semib" pitchFamily="2" charset="0"/>
                <a:ea typeface="+mn-ea"/>
                <a:cs typeface="+mn-cs"/>
              </a:rPr>
              <a:t>Monitoring</a:t>
            </a:r>
          </a:p>
        </p:txBody>
      </p:sp>
      <p:sp>
        <p:nvSpPr>
          <p:cNvPr id="186" name="Rounded Rectangle 6">
            <a:extLst>
              <a:ext uri="{FF2B5EF4-FFF2-40B4-BE49-F238E27FC236}">
                <a16:creationId xmlns:a16="http://schemas.microsoft.com/office/drawing/2014/main" id="{FF97B4FB-D6D9-8A24-B44A-D4910CE042E1}"/>
              </a:ext>
              <a:ext uri="{C183D7F6-B498-43B3-948B-1728B52AA6E4}">
                <adec:decorative xmlns:adec="http://schemas.microsoft.com/office/drawing/2017/decorative" val="0"/>
              </a:ext>
            </a:extLst>
          </p:cNvPr>
          <p:cNvSpPr/>
          <p:nvPr/>
        </p:nvSpPr>
        <p:spPr bwMode="auto">
          <a:xfrm>
            <a:off x="6486646" y="3324654"/>
            <a:ext cx="3425050" cy="317585"/>
          </a:xfrm>
          <a:prstGeom prst="roundRect">
            <a:avLst>
              <a:gd name="adj" fmla="val 50000"/>
            </a:avLst>
          </a:prstGeom>
          <a:solidFill>
            <a:schemeClr val="bg1">
              <a:alpha val="80000"/>
            </a:schemeClr>
          </a:solidFill>
          <a:ln w="12700">
            <a:noFill/>
          </a:ln>
        </p:spPr>
        <p:style>
          <a:lnRef idx="2">
            <a:schemeClr val="accent4">
              <a:shade val="15000"/>
            </a:schemeClr>
          </a:lnRef>
          <a:fillRef idx="1">
            <a:schemeClr val="accent4"/>
          </a:fillRef>
          <a:effectRef idx="0">
            <a:schemeClr val="accent4"/>
          </a:effectRef>
          <a:fontRef idx="minor">
            <a:schemeClr val="lt1"/>
          </a:fontRef>
        </p:style>
        <p:txBody>
          <a:bodyPr tIns="91440" bIns="9144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Variable Display Semib" pitchFamily="2" charset="0"/>
                <a:ea typeface="+mn-ea"/>
                <a:cs typeface="+mn-cs"/>
              </a:rPr>
              <a:t>Tracing &amp; Debugging</a:t>
            </a:r>
          </a:p>
        </p:txBody>
      </p:sp>
      <p:sp>
        <p:nvSpPr>
          <p:cNvPr id="170" name="Rounded Rectangle 1">
            <a:extLst>
              <a:ext uri="{FF2B5EF4-FFF2-40B4-BE49-F238E27FC236}">
                <a16:creationId xmlns:a16="http://schemas.microsoft.com/office/drawing/2014/main" id="{6656D0CB-4D2B-79B9-4DCD-CB4AFC18213D}"/>
              </a:ext>
              <a:ext uri="{C183D7F6-B498-43B3-948B-1728B52AA6E4}">
                <adec:decorative xmlns:adec="http://schemas.microsoft.com/office/drawing/2017/decorative" val="1"/>
              </a:ext>
            </a:extLst>
          </p:cNvPr>
          <p:cNvSpPr/>
          <p:nvPr/>
        </p:nvSpPr>
        <p:spPr bwMode="auto">
          <a:xfrm>
            <a:off x="1794711" y="4954820"/>
            <a:ext cx="8602579" cy="1450638"/>
          </a:xfrm>
          <a:prstGeom prst="roundRect">
            <a:avLst>
              <a:gd name="adj" fmla="val 16514"/>
            </a:avLst>
          </a:prstGeom>
          <a:gradFill>
            <a:gsLst>
              <a:gs pos="0">
                <a:srgbClr val="73262F">
                  <a:alpha val="10000"/>
                </a:srgbClr>
              </a:gs>
              <a:gs pos="80000">
                <a:srgbClr val="2A446F">
                  <a:alpha val="10000"/>
                </a:srgbClr>
              </a:gs>
            </a:gsLst>
            <a:path path="circle">
              <a:fillToRect l="100000" t="100000"/>
            </a:path>
          </a:gra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3278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gradFill flip="none" rotWithShape="1">
                <a:gsLst>
                  <a:gs pos="0">
                    <a:srgbClr val="73262F"/>
                  </a:gs>
                  <a:gs pos="80000">
                    <a:srgbClr val="2A446F"/>
                  </a:gs>
                </a:gsLst>
                <a:path path="circle">
                  <a:fillToRect l="100000" t="100000"/>
                </a:path>
                <a:tileRect r="-100000" b="-100000"/>
              </a:gradFill>
              <a:effectLst/>
              <a:uLnTx/>
              <a:uFillTx/>
              <a:latin typeface="Segoe UI Variable Display Semib" pitchFamily="2" charset="0"/>
              <a:ea typeface="+mn-ea"/>
              <a:cs typeface="+mn-cs"/>
            </a:endParaRPr>
          </a:p>
        </p:txBody>
      </p:sp>
      <p:sp>
        <p:nvSpPr>
          <p:cNvPr id="175" name="Rectangle: Rounded Corners 174">
            <a:extLst>
              <a:ext uri="{FF2B5EF4-FFF2-40B4-BE49-F238E27FC236}">
                <a16:creationId xmlns:a16="http://schemas.microsoft.com/office/drawing/2014/main" id="{C1A2FCC6-2CEE-A01D-D66E-5DFB2C08CCA9}"/>
              </a:ext>
              <a:ext uri="{C183D7F6-B498-43B3-948B-1728B52AA6E4}">
                <adec:decorative xmlns:adec="http://schemas.microsoft.com/office/drawing/2017/decorative" val="0"/>
              </a:ext>
            </a:extLst>
          </p:cNvPr>
          <p:cNvSpPr/>
          <p:nvPr/>
        </p:nvSpPr>
        <p:spPr bwMode="auto">
          <a:xfrm>
            <a:off x="4562708" y="4723633"/>
            <a:ext cx="3066585" cy="429294"/>
          </a:xfrm>
          <a:prstGeom prst="roundRect">
            <a:avLst>
              <a:gd name="adj" fmla="val 50000"/>
            </a:avLst>
          </a:prstGeom>
          <a:gradFill flip="none" rotWithShape="1">
            <a:gsLst>
              <a:gs pos="80000">
                <a:srgbClr val="A9D5ED"/>
              </a:gs>
              <a:gs pos="0">
                <a:srgbClr val="8DC8E8"/>
              </a:gs>
            </a:gsLst>
            <a:path path="circle">
              <a:fillToRect l="100000" t="100000"/>
            </a:path>
            <a:tileRect r="-100000" b="-100000"/>
          </a:gra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50" normalizeH="0" baseline="0" noProof="0">
                <a:ln w="3175">
                  <a:noFill/>
                </a:ln>
                <a:solidFill>
                  <a:srgbClr val="000000"/>
                </a:solidFill>
                <a:effectLst/>
                <a:uLnTx/>
                <a:uFillTx/>
                <a:latin typeface="Segoe UI Variable Display Semib" pitchFamily="2" charset="0"/>
                <a:ea typeface="+mn-ea"/>
                <a:cs typeface="+mn-cs"/>
              </a:rPr>
              <a:t>Governance tools</a:t>
            </a:r>
          </a:p>
        </p:txBody>
      </p:sp>
      <p:sp>
        <p:nvSpPr>
          <p:cNvPr id="187" name="Rounded Rectangle 6">
            <a:extLst>
              <a:ext uri="{FF2B5EF4-FFF2-40B4-BE49-F238E27FC236}">
                <a16:creationId xmlns:a16="http://schemas.microsoft.com/office/drawing/2014/main" id="{027C6A08-B907-CA35-7BC1-94CA101A427E}"/>
              </a:ext>
              <a:ext uri="{C183D7F6-B498-43B3-948B-1728B52AA6E4}">
                <adec:decorative xmlns:adec="http://schemas.microsoft.com/office/drawing/2017/decorative" val="0"/>
              </a:ext>
            </a:extLst>
          </p:cNvPr>
          <p:cNvSpPr/>
          <p:nvPr/>
        </p:nvSpPr>
        <p:spPr bwMode="auto">
          <a:xfrm>
            <a:off x="1931306" y="5330218"/>
            <a:ext cx="1295216" cy="503689"/>
          </a:xfrm>
          <a:prstGeom prst="roundRect">
            <a:avLst>
              <a:gd name="adj" fmla="val 50000"/>
            </a:avLst>
          </a:prstGeom>
          <a:solidFill>
            <a:schemeClr val="bg1">
              <a:alpha val="80000"/>
            </a:schemeClr>
          </a:solidFill>
          <a:ln w="12700">
            <a:noFill/>
          </a:ln>
        </p:spPr>
        <p:style>
          <a:lnRef idx="2">
            <a:schemeClr val="accent4">
              <a:shade val="15000"/>
            </a:schemeClr>
          </a:lnRef>
          <a:fillRef idx="1">
            <a:schemeClr val="accent4"/>
          </a:fillRef>
          <a:effectRef idx="0">
            <a:schemeClr val="accent4"/>
          </a:effectRef>
          <a:fontRef idx="minor">
            <a:schemeClr val="lt1"/>
          </a:fontRef>
        </p:style>
        <p:txBody>
          <a:bodyPr tIns="91440" bIns="9144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Variable Display Semib" pitchFamily="2" charset="0"/>
                <a:ea typeface="+mn-ea"/>
                <a:cs typeface="+mn-cs"/>
              </a:rPr>
              <a:t>Projects</a:t>
            </a:r>
          </a:p>
        </p:txBody>
      </p:sp>
      <p:sp>
        <p:nvSpPr>
          <p:cNvPr id="188" name="Rounded Rectangle 6">
            <a:extLst>
              <a:ext uri="{FF2B5EF4-FFF2-40B4-BE49-F238E27FC236}">
                <a16:creationId xmlns:a16="http://schemas.microsoft.com/office/drawing/2014/main" id="{CD5B152D-DBE4-7ACF-7E96-12BEFACB9F8A}"/>
              </a:ext>
              <a:ext uri="{C183D7F6-B498-43B3-948B-1728B52AA6E4}">
                <adec:decorative xmlns:adec="http://schemas.microsoft.com/office/drawing/2017/decorative" val="0"/>
              </a:ext>
            </a:extLst>
          </p:cNvPr>
          <p:cNvSpPr/>
          <p:nvPr/>
        </p:nvSpPr>
        <p:spPr bwMode="auto">
          <a:xfrm>
            <a:off x="3338140" y="5329094"/>
            <a:ext cx="1295216" cy="503689"/>
          </a:xfrm>
          <a:prstGeom prst="roundRect">
            <a:avLst>
              <a:gd name="adj" fmla="val 50000"/>
            </a:avLst>
          </a:prstGeom>
          <a:solidFill>
            <a:schemeClr val="bg1">
              <a:alpha val="80000"/>
            </a:schemeClr>
          </a:solidFill>
          <a:ln w="12700">
            <a:noFill/>
          </a:ln>
        </p:spPr>
        <p:style>
          <a:lnRef idx="2">
            <a:schemeClr val="accent4">
              <a:shade val="15000"/>
            </a:schemeClr>
          </a:lnRef>
          <a:fillRef idx="1">
            <a:schemeClr val="accent4"/>
          </a:fillRef>
          <a:effectRef idx="0">
            <a:schemeClr val="accent4"/>
          </a:effectRef>
          <a:fontRef idx="minor">
            <a:schemeClr val="lt1"/>
          </a:fontRef>
        </p:style>
        <p:txBody>
          <a:bodyPr tIns="91440" bIns="9144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Variable Display Semib" pitchFamily="2" charset="0"/>
                <a:ea typeface="+mn-ea"/>
                <a:cs typeface="+mn-cs"/>
              </a:rPr>
              <a:t>Connected Resources</a:t>
            </a:r>
          </a:p>
        </p:txBody>
      </p:sp>
      <p:sp>
        <p:nvSpPr>
          <p:cNvPr id="189" name="Rounded Rectangle 6">
            <a:extLst>
              <a:ext uri="{FF2B5EF4-FFF2-40B4-BE49-F238E27FC236}">
                <a16:creationId xmlns:a16="http://schemas.microsoft.com/office/drawing/2014/main" id="{7D47A062-3045-72DE-9612-A6359AEC7958}"/>
              </a:ext>
              <a:ext uri="{C183D7F6-B498-43B3-948B-1728B52AA6E4}">
                <adec:decorative xmlns:adec="http://schemas.microsoft.com/office/drawing/2017/decorative" val="0"/>
              </a:ext>
            </a:extLst>
          </p:cNvPr>
          <p:cNvSpPr/>
          <p:nvPr/>
        </p:nvSpPr>
        <p:spPr bwMode="auto">
          <a:xfrm>
            <a:off x="4744974" y="5329093"/>
            <a:ext cx="1295216" cy="503689"/>
          </a:xfrm>
          <a:prstGeom prst="roundRect">
            <a:avLst>
              <a:gd name="adj" fmla="val 50000"/>
            </a:avLst>
          </a:prstGeom>
          <a:solidFill>
            <a:schemeClr val="bg1">
              <a:alpha val="80000"/>
            </a:schemeClr>
          </a:solidFill>
          <a:ln w="12700">
            <a:noFill/>
          </a:ln>
        </p:spPr>
        <p:style>
          <a:lnRef idx="2">
            <a:schemeClr val="accent4">
              <a:shade val="15000"/>
            </a:schemeClr>
          </a:lnRef>
          <a:fillRef idx="1">
            <a:schemeClr val="accent4"/>
          </a:fillRef>
          <a:effectRef idx="0">
            <a:schemeClr val="accent4"/>
          </a:effectRef>
          <a:fontRef idx="minor">
            <a:schemeClr val="lt1"/>
          </a:fontRef>
        </p:style>
        <p:txBody>
          <a:bodyPr tIns="91440" bIns="9144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Variable Display Semib" pitchFamily="2" charset="0"/>
                <a:ea typeface="+mn-ea"/>
                <a:cs typeface="+mn-cs"/>
              </a:rPr>
              <a:t>Models &amp; endpoints</a:t>
            </a:r>
          </a:p>
        </p:txBody>
      </p:sp>
      <p:sp>
        <p:nvSpPr>
          <p:cNvPr id="190" name="Rounded Rectangle 6">
            <a:extLst>
              <a:ext uri="{FF2B5EF4-FFF2-40B4-BE49-F238E27FC236}">
                <a16:creationId xmlns:a16="http://schemas.microsoft.com/office/drawing/2014/main" id="{E904499A-FF24-97AB-9ACF-F9454B8E3013}"/>
              </a:ext>
              <a:ext uri="{C183D7F6-B498-43B3-948B-1728B52AA6E4}">
                <adec:decorative xmlns:adec="http://schemas.microsoft.com/office/drawing/2017/decorative" val="0"/>
              </a:ext>
            </a:extLst>
          </p:cNvPr>
          <p:cNvSpPr/>
          <p:nvPr/>
        </p:nvSpPr>
        <p:spPr bwMode="auto">
          <a:xfrm>
            <a:off x="6151808" y="5329092"/>
            <a:ext cx="1295216" cy="503689"/>
          </a:xfrm>
          <a:prstGeom prst="roundRect">
            <a:avLst>
              <a:gd name="adj" fmla="val 50000"/>
            </a:avLst>
          </a:prstGeom>
          <a:solidFill>
            <a:schemeClr val="bg1">
              <a:alpha val="80000"/>
            </a:schemeClr>
          </a:solidFill>
          <a:ln w="12700">
            <a:noFill/>
          </a:ln>
        </p:spPr>
        <p:style>
          <a:lnRef idx="2">
            <a:schemeClr val="accent4">
              <a:shade val="15000"/>
            </a:schemeClr>
          </a:lnRef>
          <a:fillRef idx="1">
            <a:schemeClr val="accent4"/>
          </a:fillRef>
          <a:effectRef idx="0">
            <a:schemeClr val="accent4"/>
          </a:effectRef>
          <a:fontRef idx="minor">
            <a:schemeClr val="lt1"/>
          </a:fontRef>
        </p:style>
        <p:txBody>
          <a:bodyPr tIns="91440" bIns="9144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Variable Display Semib" pitchFamily="2" charset="0"/>
                <a:ea typeface="+mn-ea"/>
                <a:cs typeface="+mn-cs"/>
              </a:rPr>
              <a:t>Users</a:t>
            </a:r>
          </a:p>
        </p:txBody>
      </p:sp>
      <p:sp>
        <p:nvSpPr>
          <p:cNvPr id="191" name="Rounded Rectangle 6">
            <a:extLst>
              <a:ext uri="{FF2B5EF4-FFF2-40B4-BE49-F238E27FC236}">
                <a16:creationId xmlns:a16="http://schemas.microsoft.com/office/drawing/2014/main" id="{81F39331-3466-9BD5-643D-FCDC592D0FEA}"/>
              </a:ext>
              <a:ext uri="{C183D7F6-B498-43B3-948B-1728B52AA6E4}">
                <adec:decorative xmlns:adec="http://schemas.microsoft.com/office/drawing/2017/decorative" val="0"/>
              </a:ext>
            </a:extLst>
          </p:cNvPr>
          <p:cNvSpPr/>
          <p:nvPr/>
        </p:nvSpPr>
        <p:spPr bwMode="auto">
          <a:xfrm>
            <a:off x="7558642" y="5329091"/>
            <a:ext cx="1295216" cy="503689"/>
          </a:xfrm>
          <a:prstGeom prst="roundRect">
            <a:avLst>
              <a:gd name="adj" fmla="val 50000"/>
            </a:avLst>
          </a:prstGeom>
          <a:solidFill>
            <a:schemeClr val="bg1">
              <a:alpha val="80000"/>
            </a:schemeClr>
          </a:solidFill>
          <a:ln w="12700">
            <a:noFill/>
          </a:ln>
        </p:spPr>
        <p:style>
          <a:lnRef idx="2">
            <a:schemeClr val="accent4">
              <a:shade val="15000"/>
            </a:schemeClr>
          </a:lnRef>
          <a:fillRef idx="1">
            <a:schemeClr val="accent4"/>
          </a:fillRef>
          <a:effectRef idx="0">
            <a:schemeClr val="accent4"/>
          </a:effectRef>
          <a:fontRef idx="minor">
            <a:schemeClr val="lt1"/>
          </a:fontRef>
        </p:style>
        <p:txBody>
          <a:bodyPr tIns="91440" bIns="9144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Variable Display Semib" pitchFamily="2" charset="0"/>
                <a:ea typeface="+mn-ea"/>
                <a:cs typeface="+mn-cs"/>
              </a:rPr>
              <a:t>Quota</a:t>
            </a:r>
          </a:p>
        </p:txBody>
      </p:sp>
      <p:sp>
        <p:nvSpPr>
          <p:cNvPr id="192" name="Rounded Rectangle 6">
            <a:extLst>
              <a:ext uri="{FF2B5EF4-FFF2-40B4-BE49-F238E27FC236}">
                <a16:creationId xmlns:a16="http://schemas.microsoft.com/office/drawing/2014/main" id="{EA7139B5-9516-35B6-5465-5A5C387AFE56}"/>
              </a:ext>
              <a:ext uri="{C183D7F6-B498-43B3-948B-1728B52AA6E4}">
                <adec:decorative xmlns:adec="http://schemas.microsoft.com/office/drawing/2017/decorative" val="0"/>
              </a:ext>
            </a:extLst>
          </p:cNvPr>
          <p:cNvSpPr/>
          <p:nvPr/>
        </p:nvSpPr>
        <p:spPr bwMode="auto">
          <a:xfrm>
            <a:off x="8965478" y="5329090"/>
            <a:ext cx="1295216" cy="503689"/>
          </a:xfrm>
          <a:prstGeom prst="roundRect">
            <a:avLst>
              <a:gd name="adj" fmla="val 50000"/>
            </a:avLst>
          </a:prstGeom>
          <a:solidFill>
            <a:schemeClr val="bg1">
              <a:alpha val="80000"/>
            </a:schemeClr>
          </a:solidFill>
          <a:ln w="12700">
            <a:noFill/>
          </a:ln>
        </p:spPr>
        <p:style>
          <a:lnRef idx="2">
            <a:schemeClr val="accent4">
              <a:shade val="15000"/>
            </a:schemeClr>
          </a:lnRef>
          <a:fillRef idx="1">
            <a:schemeClr val="accent4"/>
          </a:fillRef>
          <a:effectRef idx="0">
            <a:schemeClr val="accent4"/>
          </a:effectRef>
          <a:fontRef idx="minor">
            <a:schemeClr val="lt1"/>
          </a:fontRef>
        </p:style>
        <p:txBody>
          <a:bodyPr tIns="91440" bIns="9144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Variable Display Semib" pitchFamily="2" charset="0"/>
                <a:ea typeface="+mn-ea"/>
                <a:cs typeface="+mn-cs"/>
              </a:rPr>
              <a:t>Compute</a:t>
            </a:r>
          </a:p>
        </p:txBody>
      </p:sp>
      <p:sp>
        <p:nvSpPr>
          <p:cNvPr id="2" name="TextBox 1">
            <a:extLst>
              <a:ext uri="{FF2B5EF4-FFF2-40B4-BE49-F238E27FC236}">
                <a16:creationId xmlns:a16="http://schemas.microsoft.com/office/drawing/2014/main" id="{DC74A452-D461-A19D-D315-A4924F10C112}"/>
              </a:ext>
            </a:extLst>
          </p:cNvPr>
          <p:cNvSpPr txBox="1"/>
          <p:nvPr/>
        </p:nvSpPr>
        <p:spPr>
          <a:xfrm>
            <a:off x="3418383" y="3829538"/>
            <a:ext cx="7211284" cy="253916"/>
          </a:xfrm>
          <a:prstGeom prst="rect">
            <a:avLst/>
          </a:prstGeom>
          <a:noFill/>
        </p:spPr>
        <p:txBody>
          <a:bodyPr wrap="square">
            <a:spAutoFit/>
          </a:bodyPr>
          <a:lstStyle/>
          <a:p>
            <a:pPr marL="0" marR="0" lvl="0" indent="0" algn="l" defTabSz="74482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w="3175">
                  <a:noFill/>
                </a:ln>
                <a:solidFill>
                  <a:srgbClr val="000000"/>
                </a:solidFill>
                <a:effectLst/>
                <a:uLnTx/>
                <a:uFillTx/>
                <a:latin typeface="Segoe Sans Text Semibold" pitchFamily="2" charset="0"/>
                <a:ea typeface="+mn-ea"/>
                <a:cs typeface="Segoe Sans Text" pitchFamily="2" charset="0"/>
              </a:rPr>
              <a:t>Foundry Observability</a:t>
            </a:r>
          </a:p>
        </p:txBody>
      </p:sp>
      <p:pic>
        <p:nvPicPr>
          <p:cNvPr id="3" name="Picture 2">
            <a:extLst>
              <a:ext uri="{FF2B5EF4-FFF2-40B4-BE49-F238E27FC236}">
                <a16:creationId xmlns:a16="http://schemas.microsoft.com/office/drawing/2014/main" id="{FF013245-C18E-22C7-0F04-F9C4B62E77D7}"/>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42336" y="3837938"/>
            <a:ext cx="275859" cy="296292"/>
          </a:xfrm>
          <a:prstGeom prst="rect">
            <a:avLst/>
          </a:prstGeom>
        </p:spPr>
      </p:pic>
      <p:sp>
        <p:nvSpPr>
          <p:cNvPr id="4" name="TextBox 3">
            <a:extLst>
              <a:ext uri="{FF2B5EF4-FFF2-40B4-BE49-F238E27FC236}">
                <a16:creationId xmlns:a16="http://schemas.microsoft.com/office/drawing/2014/main" id="{7CDCDDBD-91FC-AB44-3A3F-823A26BF3C45}"/>
              </a:ext>
            </a:extLst>
          </p:cNvPr>
          <p:cNvSpPr txBox="1"/>
          <p:nvPr/>
        </p:nvSpPr>
        <p:spPr>
          <a:xfrm>
            <a:off x="6796928" y="3817579"/>
            <a:ext cx="3111016" cy="253916"/>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w="3175">
                  <a:noFill/>
                </a:ln>
                <a:solidFill>
                  <a:srgbClr val="000000"/>
                </a:solidFill>
                <a:effectLst/>
                <a:uLnTx/>
                <a:uFillTx/>
                <a:latin typeface="Segoe Sans Text Semibold" pitchFamily="2" charset="0"/>
                <a:ea typeface="+mn-ea"/>
                <a:cs typeface="Segoe Sans Text" pitchFamily="2" charset="0"/>
              </a:rPr>
              <a:t>Foundry Observability +           Azure Monitor</a:t>
            </a:r>
            <a:endParaRPr kumimoji="0" lang="en-US" sz="1050" b="0" i="0" u="none" strike="noStrike" kern="1200" cap="none" spc="0" normalizeH="0" baseline="0" noProof="0">
              <a:ln>
                <a:noFill/>
              </a:ln>
              <a:solidFill>
                <a:srgbClr val="000000"/>
              </a:solidFill>
              <a:effectLst/>
              <a:uLnTx/>
              <a:uFillTx/>
              <a:latin typeface="Segoe UI"/>
              <a:ea typeface="+mn-ea"/>
              <a:cs typeface="+mn-cs"/>
            </a:endParaRPr>
          </a:p>
        </p:txBody>
      </p:sp>
      <p:pic>
        <p:nvPicPr>
          <p:cNvPr id="5" name="Picture 4">
            <a:extLst>
              <a:ext uri="{FF2B5EF4-FFF2-40B4-BE49-F238E27FC236}">
                <a16:creationId xmlns:a16="http://schemas.microsoft.com/office/drawing/2014/main" id="{C47E1DD2-4564-D343-C1D4-2CB215E5937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98464" y="3830754"/>
            <a:ext cx="275859" cy="296292"/>
          </a:xfrm>
          <a:prstGeom prst="rect">
            <a:avLst/>
          </a:prstGeom>
        </p:spPr>
      </p:pic>
      <p:pic>
        <p:nvPicPr>
          <p:cNvPr id="6" name="Picture 2" descr="Pricing – Azure Monitor | Microsoft Azure">
            <a:extLst>
              <a:ext uri="{FF2B5EF4-FFF2-40B4-BE49-F238E27FC236}">
                <a16:creationId xmlns:a16="http://schemas.microsoft.com/office/drawing/2014/main" id="{044DB846-0F4C-6718-7B14-94FB8960707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70842" y="3806887"/>
            <a:ext cx="556551" cy="29249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D6B22299-C2A3-EF99-0BFA-CD25D9C10AF4}"/>
              </a:ext>
            </a:extLst>
          </p:cNvPr>
          <p:cNvGrpSpPr/>
          <p:nvPr/>
        </p:nvGrpSpPr>
        <p:grpSpPr>
          <a:xfrm>
            <a:off x="4444717" y="5973630"/>
            <a:ext cx="1651283" cy="289849"/>
            <a:chOff x="4474194" y="5855431"/>
            <a:chExt cx="1651283" cy="289849"/>
          </a:xfrm>
        </p:grpSpPr>
        <p:pic>
          <p:nvPicPr>
            <p:cNvPr id="8" name="Picture 7">
              <a:extLst>
                <a:ext uri="{FF2B5EF4-FFF2-40B4-BE49-F238E27FC236}">
                  <a16:creationId xmlns:a16="http://schemas.microsoft.com/office/drawing/2014/main" id="{15ADE191-2A58-CFD7-5E3B-5827785184DF}"/>
                </a:ext>
                <a:ext uri="{C183D7F6-B498-43B3-948B-1728B52AA6E4}">
                  <adec:decorative xmlns:adec="http://schemas.microsoft.com/office/drawing/2017/decorative" val="1"/>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6932" t="6932" r="6932" b="6932"/>
            <a:stretch/>
          </p:blipFill>
          <p:spPr bwMode="auto">
            <a:xfrm>
              <a:off x="4474194" y="5861265"/>
              <a:ext cx="279050" cy="284015"/>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3000;p241">
              <a:extLst>
                <a:ext uri="{FF2B5EF4-FFF2-40B4-BE49-F238E27FC236}">
                  <a16:creationId xmlns:a16="http://schemas.microsoft.com/office/drawing/2014/main" id="{E765FC4A-B665-890D-1F96-130210E14146}"/>
                </a:ext>
              </a:extLst>
            </p:cNvPr>
            <p:cNvSpPr txBox="1"/>
            <p:nvPr/>
          </p:nvSpPr>
          <p:spPr>
            <a:xfrm>
              <a:off x="4684884" y="5855431"/>
              <a:ext cx="1440593" cy="283926"/>
            </a:xfrm>
            <a:prstGeom prst="rect">
              <a:avLst/>
            </a:prstGeom>
            <a:noFill/>
            <a:ln>
              <a:noFill/>
            </a:ln>
          </p:spPr>
          <p:txBody>
            <a:bodyPr spcFirstLastPara="1" wrap="none" lIns="121193" tIns="60580" rIns="121193" bIns="60580" anchor="t" anchorCtr="0">
              <a:spAutoFit/>
            </a:bodyPr>
            <a:lstStyle/>
            <a:p>
              <a:pPr marL="0" marR="0" lvl="0" indent="0" algn="l" defTabSz="910106" rtl="0" eaLnBrk="1" fontAlgn="auto" latinLnBrk="0" hangingPunct="1">
                <a:lnSpc>
                  <a:spcPct val="100000"/>
                </a:lnSpc>
                <a:spcBef>
                  <a:spcPts val="0"/>
                </a:spcBef>
                <a:spcAft>
                  <a:spcPts val="0"/>
                </a:spcAft>
                <a:buClr>
                  <a:srgbClr val="FFFFFF"/>
                </a:buClr>
                <a:buSzPts val="1600"/>
                <a:buFontTx/>
                <a:buNone/>
                <a:tabLst/>
                <a:defRPr/>
              </a:pPr>
              <a:r>
                <a:rPr kumimoji="0" lang="en-US" sz="1050" b="1" i="0" u="none" strike="noStrike" kern="1200" cap="none" spc="0" normalizeH="0" baseline="0" noProof="0">
                  <a:ln>
                    <a:noFill/>
                  </a:ln>
                  <a:gradFill>
                    <a:gsLst>
                      <a:gs pos="0">
                        <a:srgbClr val="000000"/>
                      </a:gs>
                      <a:gs pos="74000">
                        <a:srgbClr val="000000"/>
                      </a:gs>
                    </a:gsLst>
                    <a:lin ang="10800000" scaled="1"/>
                  </a:gradFill>
                  <a:effectLst/>
                  <a:uLnTx/>
                  <a:uFillTx/>
                  <a:latin typeface="Segoe UI Variable Display Semibold" pitchFamily="2" charset="0"/>
                  <a:ea typeface="+mn-ea"/>
                  <a:cs typeface="Segoe UI" panose="020B0502040204020203" pitchFamily="34" charset="0"/>
                </a:rPr>
                <a:t>Microsoft Defender</a:t>
              </a:r>
              <a:endParaRPr kumimoji="0" lang="en-US" sz="1050" b="1" i="0" u="none" strike="noStrike" kern="1200" cap="none" spc="0" normalizeH="0" baseline="0" noProof="0">
                <a:ln w="3175">
                  <a:noFill/>
                </a:ln>
                <a:gradFill>
                  <a:gsLst>
                    <a:gs pos="83000">
                      <a:srgbClr val="1576AE"/>
                    </a:gs>
                    <a:gs pos="0">
                      <a:srgbClr val="2D817C"/>
                    </a:gs>
                  </a:gsLst>
                  <a:lin ang="3000000" scaled="0"/>
                </a:gradFill>
                <a:effectLst/>
                <a:uLnTx/>
                <a:uFillTx/>
                <a:latin typeface="Segoe UI Variable Display Semibold" pitchFamily="2" charset="0"/>
                <a:ea typeface="+mj-lt"/>
                <a:cs typeface="Segoe UI Semibold"/>
              </a:endParaRPr>
            </a:p>
          </p:txBody>
        </p:sp>
      </p:grpSp>
      <p:grpSp>
        <p:nvGrpSpPr>
          <p:cNvPr id="10" name="Group 9">
            <a:extLst>
              <a:ext uri="{FF2B5EF4-FFF2-40B4-BE49-F238E27FC236}">
                <a16:creationId xmlns:a16="http://schemas.microsoft.com/office/drawing/2014/main" id="{DA4FE12B-087E-5DED-ED76-F9F13E7FB269}"/>
              </a:ext>
              <a:ext uri="{C183D7F6-B498-43B3-948B-1728B52AA6E4}">
                <adec:decorative xmlns:adec="http://schemas.microsoft.com/office/drawing/2017/decorative" val="1"/>
              </a:ext>
            </a:extLst>
          </p:cNvPr>
          <p:cNvGrpSpPr/>
          <p:nvPr/>
        </p:nvGrpSpPr>
        <p:grpSpPr>
          <a:xfrm>
            <a:off x="2955134" y="5959043"/>
            <a:ext cx="1392290" cy="319023"/>
            <a:chOff x="3011113" y="5822701"/>
            <a:chExt cx="1392290" cy="319023"/>
          </a:xfrm>
        </p:grpSpPr>
        <p:pic>
          <p:nvPicPr>
            <p:cNvPr id="11" name="Picture 10">
              <a:extLst>
                <a:ext uri="{FF2B5EF4-FFF2-40B4-BE49-F238E27FC236}">
                  <a16:creationId xmlns:a16="http://schemas.microsoft.com/office/drawing/2014/main" id="{E4898B30-2981-D85B-790D-CFF7CE7AF48D}"/>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11113" y="5822701"/>
              <a:ext cx="313248" cy="309554"/>
            </a:xfrm>
            <a:prstGeom prst="rect">
              <a:avLst/>
            </a:prstGeom>
          </p:spPr>
        </p:pic>
        <p:sp>
          <p:nvSpPr>
            <p:cNvPr id="12" name="Google Shape;3000;p241">
              <a:extLst>
                <a:ext uri="{FF2B5EF4-FFF2-40B4-BE49-F238E27FC236}">
                  <a16:creationId xmlns:a16="http://schemas.microsoft.com/office/drawing/2014/main" id="{CA865CBB-B60C-EE9D-73E8-9C6F089EB67C}"/>
                </a:ext>
              </a:extLst>
            </p:cNvPr>
            <p:cNvSpPr txBox="1"/>
            <p:nvPr/>
          </p:nvSpPr>
          <p:spPr>
            <a:xfrm>
              <a:off x="3211275" y="5857798"/>
              <a:ext cx="1192128" cy="283926"/>
            </a:xfrm>
            <a:prstGeom prst="rect">
              <a:avLst/>
            </a:prstGeom>
            <a:noFill/>
            <a:ln>
              <a:noFill/>
            </a:ln>
          </p:spPr>
          <p:txBody>
            <a:bodyPr spcFirstLastPara="1" wrap="none" lIns="121193" tIns="60580" rIns="121193" bIns="60580" anchor="t" anchorCtr="0">
              <a:spAutoFit/>
            </a:bodyPr>
            <a:lstStyle/>
            <a:p>
              <a:pPr marL="0" marR="0" lvl="0" indent="0" algn="l" defTabSz="910106" rtl="0" eaLnBrk="1" fontAlgn="auto" latinLnBrk="0" hangingPunct="1">
                <a:lnSpc>
                  <a:spcPct val="100000"/>
                </a:lnSpc>
                <a:spcBef>
                  <a:spcPts val="0"/>
                </a:spcBef>
                <a:spcAft>
                  <a:spcPts val="0"/>
                </a:spcAft>
                <a:buClr>
                  <a:srgbClr val="FFFFFF"/>
                </a:buClr>
                <a:buSzPts val="1600"/>
                <a:buFontTx/>
                <a:buNone/>
                <a:tabLst/>
                <a:defRPr/>
              </a:pPr>
              <a:r>
                <a:rPr kumimoji="0" lang="en-US" sz="1050" b="1" i="0" u="none" strike="noStrike" kern="1200" cap="none" spc="0" normalizeH="0" baseline="0" noProof="0">
                  <a:ln>
                    <a:noFill/>
                  </a:ln>
                  <a:gradFill>
                    <a:gsLst>
                      <a:gs pos="0">
                        <a:srgbClr val="000000"/>
                      </a:gs>
                      <a:gs pos="74000">
                        <a:srgbClr val="000000"/>
                      </a:gs>
                    </a:gsLst>
                    <a:lin ang="10800000" scaled="1"/>
                  </a:gradFill>
                  <a:effectLst/>
                  <a:uLnTx/>
                  <a:uFillTx/>
                  <a:latin typeface="Segoe UI Variable Display Semibold" pitchFamily="2" charset="0"/>
                  <a:ea typeface="+mn-ea"/>
                  <a:cs typeface="Segoe UI" panose="020B0502040204020203" pitchFamily="34" charset="0"/>
                </a:rPr>
                <a:t>Microsoft Entra</a:t>
              </a:r>
              <a:endParaRPr kumimoji="0" lang="en-US" sz="1050" b="1" i="0" u="none" strike="noStrike" kern="1200" cap="none" spc="0" normalizeH="0" baseline="0" noProof="0">
                <a:ln w="3175">
                  <a:noFill/>
                </a:ln>
                <a:gradFill>
                  <a:gsLst>
                    <a:gs pos="83000">
                      <a:srgbClr val="1576AE"/>
                    </a:gs>
                    <a:gs pos="0">
                      <a:srgbClr val="2D817C"/>
                    </a:gs>
                  </a:gsLst>
                  <a:lin ang="3000000" scaled="0"/>
                </a:gradFill>
                <a:effectLst/>
                <a:uLnTx/>
                <a:uFillTx/>
                <a:latin typeface="Segoe UI Variable Display Semibold" pitchFamily="2" charset="0"/>
                <a:ea typeface="+mj-lt"/>
                <a:cs typeface="Segoe UI Semibold"/>
              </a:endParaRPr>
            </a:p>
          </p:txBody>
        </p:sp>
      </p:grpSp>
      <p:grpSp>
        <p:nvGrpSpPr>
          <p:cNvPr id="13" name="Group 12">
            <a:extLst>
              <a:ext uri="{FF2B5EF4-FFF2-40B4-BE49-F238E27FC236}">
                <a16:creationId xmlns:a16="http://schemas.microsoft.com/office/drawing/2014/main" id="{0CB6FEEB-B184-C4D2-FFD2-45B7F6FEA7E9}"/>
              </a:ext>
              <a:ext uri="{C183D7F6-B498-43B3-948B-1728B52AA6E4}">
                <adec:decorative xmlns:adec="http://schemas.microsoft.com/office/drawing/2017/decorative" val="1"/>
              </a:ext>
            </a:extLst>
          </p:cNvPr>
          <p:cNvGrpSpPr/>
          <p:nvPr/>
        </p:nvGrpSpPr>
        <p:grpSpPr>
          <a:xfrm>
            <a:off x="6193293" y="5972491"/>
            <a:ext cx="1537826" cy="292126"/>
            <a:chOff x="5783788" y="5850696"/>
            <a:chExt cx="1537826" cy="292126"/>
          </a:xfrm>
        </p:grpSpPr>
        <p:pic>
          <p:nvPicPr>
            <p:cNvPr id="14" name="purview">
              <a:extLst>
                <a:ext uri="{FF2B5EF4-FFF2-40B4-BE49-F238E27FC236}">
                  <a16:creationId xmlns:a16="http://schemas.microsoft.com/office/drawing/2014/main" id="{1B92CD2C-25D8-7DEC-6002-2E7F3FEC08FB}"/>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783788" y="5860165"/>
              <a:ext cx="293675" cy="282657"/>
            </a:xfrm>
            <a:prstGeom prst="rect">
              <a:avLst/>
            </a:prstGeom>
          </p:spPr>
        </p:pic>
        <p:sp>
          <p:nvSpPr>
            <p:cNvPr id="15" name="Google Shape;3000;p241">
              <a:extLst>
                <a:ext uri="{FF2B5EF4-FFF2-40B4-BE49-F238E27FC236}">
                  <a16:creationId xmlns:a16="http://schemas.microsoft.com/office/drawing/2014/main" id="{17C34E06-FDE3-BC73-9C03-BE8170CF9BFF}"/>
                </a:ext>
              </a:extLst>
            </p:cNvPr>
            <p:cNvSpPr txBox="1"/>
            <p:nvPr/>
          </p:nvSpPr>
          <p:spPr>
            <a:xfrm>
              <a:off x="5964377" y="5850696"/>
              <a:ext cx="1357237" cy="283926"/>
            </a:xfrm>
            <a:prstGeom prst="rect">
              <a:avLst/>
            </a:prstGeom>
            <a:noFill/>
            <a:ln>
              <a:noFill/>
            </a:ln>
          </p:spPr>
          <p:txBody>
            <a:bodyPr spcFirstLastPara="1" wrap="none" lIns="121193" tIns="60580" rIns="121193" bIns="60580" anchor="t" anchorCtr="0">
              <a:spAutoFit/>
            </a:bodyPr>
            <a:lstStyle/>
            <a:p>
              <a:pPr marL="0" marR="0" lvl="0" indent="0" algn="l" defTabSz="910106" rtl="0" eaLnBrk="1" fontAlgn="auto" latinLnBrk="0" hangingPunct="1">
                <a:lnSpc>
                  <a:spcPct val="100000"/>
                </a:lnSpc>
                <a:spcBef>
                  <a:spcPts val="0"/>
                </a:spcBef>
                <a:spcAft>
                  <a:spcPts val="0"/>
                </a:spcAft>
                <a:buClr>
                  <a:srgbClr val="FFFFFF"/>
                </a:buClr>
                <a:buSzPts val="1600"/>
                <a:buFontTx/>
                <a:buNone/>
                <a:tabLst/>
                <a:defRPr/>
              </a:pPr>
              <a:r>
                <a:rPr kumimoji="0" lang="en-US" sz="1050" b="1" i="0" u="none" strike="noStrike" kern="1200" cap="none" spc="0" normalizeH="0" baseline="0" noProof="0">
                  <a:ln>
                    <a:noFill/>
                  </a:ln>
                  <a:gradFill>
                    <a:gsLst>
                      <a:gs pos="0">
                        <a:srgbClr val="000000"/>
                      </a:gs>
                      <a:gs pos="74000">
                        <a:srgbClr val="000000"/>
                      </a:gs>
                    </a:gsLst>
                    <a:lin ang="10800000" scaled="1"/>
                  </a:gradFill>
                  <a:effectLst/>
                  <a:uLnTx/>
                  <a:uFillTx/>
                  <a:latin typeface="Segoe UI Variable Display Semibold" pitchFamily="2" charset="0"/>
                  <a:ea typeface="+mn-ea"/>
                  <a:cs typeface="Segoe UI" panose="020B0502040204020203" pitchFamily="34" charset="0"/>
                </a:rPr>
                <a:t>Microsoft Purview</a:t>
              </a:r>
              <a:endParaRPr kumimoji="0" lang="en-US" sz="1050" b="1" i="0" u="none" strike="noStrike" kern="1200" cap="none" spc="0" normalizeH="0" baseline="0" noProof="0">
                <a:ln w="3175">
                  <a:noFill/>
                </a:ln>
                <a:gradFill>
                  <a:gsLst>
                    <a:gs pos="83000">
                      <a:srgbClr val="1576AE"/>
                    </a:gs>
                    <a:gs pos="0">
                      <a:srgbClr val="2D817C"/>
                    </a:gs>
                  </a:gsLst>
                  <a:lin ang="3000000" scaled="0"/>
                </a:gradFill>
                <a:effectLst/>
                <a:uLnTx/>
                <a:uFillTx/>
                <a:latin typeface="Segoe UI Variable Display Semibold" pitchFamily="2" charset="0"/>
                <a:ea typeface="+mj-lt"/>
                <a:cs typeface="Segoe UI Semibold"/>
              </a:endParaRPr>
            </a:p>
          </p:txBody>
        </p:sp>
      </p:grpSp>
      <p:grpSp>
        <p:nvGrpSpPr>
          <p:cNvPr id="16" name="Group 15">
            <a:extLst>
              <a:ext uri="{FF2B5EF4-FFF2-40B4-BE49-F238E27FC236}">
                <a16:creationId xmlns:a16="http://schemas.microsoft.com/office/drawing/2014/main" id="{760ADF56-0254-2F2C-58E4-60B51744E5A3}"/>
              </a:ext>
              <a:ext uri="{C183D7F6-B498-43B3-948B-1728B52AA6E4}">
                <adec:decorative xmlns:adec="http://schemas.microsoft.com/office/drawing/2017/decorative" val="1"/>
              </a:ext>
            </a:extLst>
          </p:cNvPr>
          <p:cNvGrpSpPr/>
          <p:nvPr/>
        </p:nvGrpSpPr>
        <p:grpSpPr>
          <a:xfrm>
            <a:off x="7828412" y="5975231"/>
            <a:ext cx="1932801" cy="286646"/>
            <a:chOff x="7208528" y="5850344"/>
            <a:chExt cx="1932801" cy="286646"/>
          </a:xfrm>
        </p:grpSpPr>
        <p:sp>
          <p:nvSpPr>
            <p:cNvPr id="17" name="TextBox 16">
              <a:extLst>
                <a:ext uri="{FF2B5EF4-FFF2-40B4-BE49-F238E27FC236}">
                  <a16:creationId xmlns:a16="http://schemas.microsoft.com/office/drawing/2014/main" id="{5EA8701F-CF55-39CF-1365-F0B151B15012}"/>
                </a:ext>
              </a:extLst>
            </p:cNvPr>
            <p:cNvSpPr txBox="1"/>
            <p:nvPr/>
          </p:nvSpPr>
          <p:spPr>
            <a:xfrm>
              <a:off x="7522987" y="5850344"/>
              <a:ext cx="1618342" cy="253916"/>
            </a:xfrm>
            <a:prstGeom prst="rect">
              <a:avLst/>
            </a:prstGeom>
            <a:noFill/>
          </p:spPr>
          <p:txBody>
            <a:bodyPr wrap="square">
              <a:spAutoFit/>
            </a:bodyPr>
            <a:lstStyle/>
            <a:p>
              <a:pPr marL="0" marR="0" lvl="0" indent="0" algn="l" defTabSz="74482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w="3175">
                    <a:noFill/>
                  </a:ln>
                  <a:solidFill>
                    <a:srgbClr val="000000"/>
                  </a:solidFill>
                  <a:effectLst/>
                  <a:uLnTx/>
                  <a:uFillTx/>
                  <a:latin typeface="Segoe Sans Text Semibold" pitchFamily="2" charset="0"/>
                  <a:ea typeface="+mn-ea"/>
                  <a:cs typeface="Segoe Sans Text" pitchFamily="2" charset="0"/>
                </a:rPr>
                <a:t>Azure Policy</a:t>
              </a:r>
            </a:p>
          </p:txBody>
        </p:sp>
        <p:sp>
          <p:nvSpPr>
            <p:cNvPr id="18" name="Rectangle 17">
              <a:extLst>
                <a:ext uri="{FF2B5EF4-FFF2-40B4-BE49-F238E27FC236}">
                  <a16:creationId xmlns:a16="http://schemas.microsoft.com/office/drawing/2014/main" id="{F099CA36-65F1-73D7-521E-C7756AA32FB4}"/>
                </a:ext>
              </a:extLst>
            </p:cNvPr>
            <p:cNvSpPr/>
            <p:nvPr/>
          </p:nvSpPr>
          <p:spPr>
            <a:xfrm>
              <a:off x="7208528" y="5853063"/>
              <a:ext cx="313248" cy="283927"/>
            </a:xfrm>
            <a:prstGeom prst="rect">
              <a:avLst/>
            </a:prstGeom>
            <a:blipFill>
              <a:blip r:embed="rId9" cstate="screen">
                <a:extLst>
                  <a:ext uri="{28A0092B-C50C-407E-A947-70E740481C1C}">
                    <a14:useLocalDpi xmlns:a14="http://schemas.microsoft.com/office/drawing/2010/main"/>
                  </a:ext>
                  <a:ext uri="{837473B0-CC2E-450A-ABE3-18F120FF3D39}">
                    <a1611:picAttrSrcUrl xmlns:a1611="http://schemas.microsoft.com/office/drawing/2016/11/main" r:id="rId10"/>
                  </a:ext>
                </a:extLst>
              </a:blip>
              <a:srcRect/>
              <a:stretch>
                <a:fillRect l="-45000" r="-45000"/>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Tree>
    <p:extLst>
      <p:ext uri="{BB962C8B-B14F-4D97-AF65-F5344CB8AC3E}">
        <p14:creationId xmlns:p14="http://schemas.microsoft.com/office/powerpoint/2010/main" val="13667238"/>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1703A56-6F20-40A6-7D0F-93AF8C934347}"/>
              </a:ext>
            </a:extLst>
          </p:cNvPr>
          <p:cNvSpPr>
            <a:spLocks noGrp="1"/>
          </p:cNvSpPr>
          <p:nvPr>
            <p:ph type="title"/>
          </p:nvPr>
        </p:nvSpPr>
        <p:spPr>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r>
              <a:rPr lang="en-US" sz="3000">
                <a:solidFill>
                  <a:srgbClr val="000000"/>
                </a:solidFill>
                <a:latin typeface="Segoe Sans Text Semibold"/>
                <a:cs typeface="Segoe UI Semibold"/>
              </a:rPr>
              <a:t>Achieve more with Microsoft Fabric and Azure AI Foundry</a:t>
            </a:r>
          </a:p>
        </p:txBody>
      </p:sp>
      <p:sp>
        <p:nvSpPr>
          <p:cNvPr id="42" name="Rounded Rectangle 41">
            <a:extLst>
              <a:ext uri="{FF2B5EF4-FFF2-40B4-BE49-F238E27FC236}">
                <a16:creationId xmlns:a16="http://schemas.microsoft.com/office/drawing/2014/main" id="{981E2655-CECD-9C46-8412-7513C4AE4149}"/>
              </a:ext>
              <a:ext uri="{C183D7F6-B498-43B3-948B-1728B52AA6E4}">
                <adec:decorative xmlns:adec="http://schemas.microsoft.com/office/drawing/2017/decorative" val="1"/>
              </a:ext>
            </a:extLst>
          </p:cNvPr>
          <p:cNvSpPr>
            <a:spLocks/>
          </p:cNvSpPr>
          <p:nvPr/>
        </p:nvSpPr>
        <p:spPr bwMode="auto">
          <a:xfrm>
            <a:off x="764447" y="2380914"/>
            <a:ext cx="10645853" cy="1758826"/>
          </a:xfrm>
          <a:prstGeom prst="roundRect">
            <a:avLst>
              <a:gd name="adj" fmla="val 4633"/>
            </a:avLst>
          </a:prstGeom>
          <a:no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marL="0" marR="0" lvl="0" indent="0" algn="l" defTabSz="932114"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40" name="Rounded Rectangle 30">
            <a:extLst>
              <a:ext uri="{FF2B5EF4-FFF2-40B4-BE49-F238E27FC236}">
                <a16:creationId xmlns:a16="http://schemas.microsoft.com/office/drawing/2014/main" id="{46620DA8-3187-02FB-1C28-7344CB7EFFA1}"/>
              </a:ext>
              <a:ext uri="{C183D7F6-B498-43B3-948B-1728B52AA6E4}">
                <adec:decorative xmlns:adec="http://schemas.microsoft.com/office/drawing/2017/decorative" val="1"/>
              </a:ext>
            </a:extLst>
          </p:cNvPr>
          <p:cNvSpPr/>
          <p:nvPr/>
        </p:nvSpPr>
        <p:spPr bwMode="auto">
          <a:xfrm>
            <a:off x="1515360" y="2060166"/>
            <a:ext cx="4124359" cy="799327"/>
          </a:xfrm>
          <a:prstGeom prst="roundRect">
            <a:avLst>
              <a:gd name="adj" fmla="val 10884"/>
            </a:avLst>
          </a:prstGeom>
          <a:solidFill>
            <a:srgbClr val="FCFCF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alpha val="50000"/>
                </a:srgbClr>
              </a:solidFill>
              <a:effectLst/>
              <a:uLnTx/>
              <a:uFillTx/>
              <a:latin typeface="Segoe Sans Text" pitchFamily="2" charset="0"/>
              <a:ea typeface="Segoe UI" pitchFamily="34" charset="0"/>
              <a:cs typeface="Segoe Sans Text" pitchFamily="2" charset="0"/>
            </a:endParaRPr>
          </a:p>
        </p:txBody>
      </p:sp>
      <p:grpSp>
        <p:nvGrpSpPr>
          <p:cNvPr id="41" name="Group 40" descr="Microsoft Fabric logo and text">
            <a:extLst>
              <a:ext uri="{FF2B5EF4-FFF2-40B4-BE49-F238E27FC236}">
                <a16:creationId xmlns:a16="http://schemas.microsoft.com/office/drawing/2014/main" id="{10DAD37E-18D3-CF4E-EEBF-F6F6CBF6F51F}"/>
              </a:ext>
            </a:extLst>
          </p:cNvPr>
          <p:cNvGrpSpPr/>
          <p:nvPr/>
        </p:nvGrpSpPr>
        <p:grpSpPr>
          <a:xfrm>
            <a:off x="2230490" y="2246928"/>
            <a:ext cx="2777019" cy="427729"/>
            <a:chOff x="2432517" y="2397521"/>
            <a:chExt cx="2777019" cy="427729"/>
          </a:xfrm>
        </p:grpSpPr>
        <p:pic>
          <p:nvPicPr>
            <p:cNvPr id="43" name="Picture 42" descr="Microsoft Fabric logo">
              <a:extLst>
                <a:ext uri="{FF2B5EF4-FFF2-40B4-BE49-F238E27FC236}">
                  <a16:creationId xmlns:a16="http://schemas.microsoft.com/office/drawing/2014/main" id="{19F9E03A-1633-264A-A64D-41EDAA90ED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32517" y="2397521"/>
              <a:ext cx="427731" cy="427729"/>
            </a:xfrm>
            <a:prstGeom prst="rect">
              <a:avLst/>
            </a:prstGeom>
          </p:spPr>
        </p:pic>
        <p:sp>
          <p:nvSpPr>
            <p:cNvPr id="44" name="TextBox 43">
              <a:extLst>
                <a:ext uri="{FF2B5EF4-FFF2-40B4-BE49-F238E27FC236}">
                  <a16:creationId xmlns:a16="http://schemas.microsoft.com/office/drawing/2014/main" id="{95E85AE0-B3B1-4602-A745-2BD8667A5FE3}"/>
                </a:ext>
              </a:extLst>
            </p:cNvPr>
            <p:cNvSpPr txBox="1"/>
            <p:nvPr/>
          </p:nvSpPr>
          <p:spPr>
            <a:xfrm>
              <a:off x="2959907" y="2488275"/>
              <a:ext cx="2249629" cy="246221"/>
            </a:xfrm>
            <a:prstGeom prst="rect">
              <a:avLst/>
            </a:prstGeom>
            <a:noFill/>
          </p:spPr>
          <p:txBody>
            <a:bodyPr wrap="square" lIns="91414" tIns="0" rIns="91414" bIns="0" rtlCol="0">
              <a:spAutoFit/>
            </a:bodyPr>
            <a:lstStyle/>
            <a:p>
              <a:pPr marL="0" marR="0" lvl="0" indent="0" algn="l" defTabSz="91401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Microsoft Fabric</a:t>
              </a:r>
            </a:p>
          </p:txBody>
        </p:sp>
      </p:grpSp>
      <p:sp>
        <p:nvSpPr>
          <p:cNvPr id="45" name="Rounded Rectangle 30">
            <a:extLst>
              <a:ext uri="{FF2B5EF4-FFF2-40B4-BE49-F238E27FC236}">
                <a16:creationId xmlns:a16="http://schemas.microsoft.com/office/drawing/2014/main" id="{E82B39B1-77E8-85C1-3A6F-07856ADEF6D5}"/>
              </a:ext>
              <a:ext uri="{C183D7F6-B498-43B3-948B-1728B52AA6E4}">
                <adec:decorative xmlns:adec="http://schemas.microsoft.com/office/drawing/2017/decorative" val="1"/>
              </a:ext>
            </a:extLst>
          </p:cNvPr>
          <p:cNvSpPr/>
          <p:nvPr/>
        </p:nvSpPr>
        <p:spPr bwMode="auto">
          <a:xfrm>
            <a:off x="6425102" y="2060166"/>
            <a:ext cx="4124359" cy="799327"/>
          </a:xfrm>
          <a:prstGeom prst="roundRect">
            <a:avLst>
              <a:gd name="adj" fmla="val 10940"/>
            </a:avLst>
          </a:prstGeom>
          <a:solidFill>
            <a:srgbClr val="FCFCF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alpha val="50000"/>
                </a:srgbClr>
              </a:solidFill>
              <a:effectLst/>
              <a:uLnTx/>
              <a:uFillTx/>
              <a:latin typeface="Segoe Sans Text" pitchFamily="2" charset="0"/>
              <a:ea typeface="Segoe UI" pitchFamily="34" charset="0"/>
              <a:cs typeface="Segoe Sans Text" pitchFamily="2" charset="0"/>
            </a:endParaRPr>
          </a:p>
        </p:txBody>
      </p:sp>
      <p:sp>
        <p:nvSpPr>
          <p:cNvPr id="47" name="TextBox 46" descr="Azure AI studio logo and text">
            <a:extLst>
              <a:ext uri="{FF2B5EF4-FFF2-40B4-BE49-F238E27FC236}">
                <a16:creationId xmlns:a16="http://schemas.microsoft.com/office/drawing/2014/main" id="{52A96E22-B367-AB1D-0E53-7D2DA1D93BFC}"/>
              </a:ext>
            </a:extLst>
          </p:cNvPr>
          <p:cNvSpPr txBox="1"/>
          <p:nvPr/>
        </p:nvSpPr>
        <p:spPr>
          <a:xfrm>
            <a:off x="7728522" y="2326107"/>
            <a:ext cx="2116815" cy="246221"/>
          </a:xfrm>
          <a:prstGeom prst="rect">
            <a:avLst/>
          </a:prstGeom>
          <a:noFill/>
        </p:spPr>
        <p:txBody>
          <a:bodyPr wrap="square" lIns="91414" tIns="0" rIns="91414" bIns="0" rtlCol="0">
            <a:spAutoFit/>
          </a:bodyPr>
          <a:lstStyle/>
          <a:p>
            <a:pPr marL="0" marR="0" lvl="0" indent="0" algn="l" defTabSz="91401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Azure AI Foundry</a:t>
            </a:r>
          </a:p>
        </p:txBody>
      </p:sp>
      <p:sp>
        <p:nvSpPr>
          <p:cNvPr id="29" name="Rounded Rectangle 28">
            <a:extLst>
              <a:ext uri="{FF2B5EF4-FFF2-40B4-BE49-F238E27FC236}">
                <a16:creationId xmlns:a16="http://schemas.microsoft.com/office/drawing/2014/main" id="{6AD539D2-9C18-E551-50E4-6925A10ECBAD}"/>
              </a:ext>
              <a:ext uri="{C183D7F6-B498-43B3-948B-1728B52AA6E4}">
                <adec:decorative xmlns:adec="http://schemas.microsoft.com/office/drawing/2017/decorative" val="1"/>
              </a:ext>
            </a:extLst>
          </p:cNvPr>
          <p:cNvSpPr/>
          <p:nvPr/>
        </p:nvSpPr>
        <p:spPr bwMode="auto">
          <a:xfrm>
            <a:off x="903823" y="3470969"/>
            <a:ext cx="1908820" cy="1493433"/>
          </a:xfrm>
          <a:prstGeom prst="roundRect">
            <a:avLst>
              <a:gd name="adj" fmla="val 3999"/>
            </a:avLst>
          </a:prstGeom>
          <a:solidFill>
            <a:srgbClr val="FCFCF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3" name="Picture 32">
            <a:extLst>
              <a:ext uri="{FF2B5EF4-FFF2-40B4-BE49-F238E27FC236}">
                <a16:creationId xmlns:a16="http://schemas.microsoft.com/office/drawing/2014/main" id="{39B01D13-3FCC-5DA9-F2A0-C2D2C3819B6C}"/>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625958" y="3609219"/>
            <a:ext cx="385759" cy="386511"/>
          </a:xfrm>
          <a:prstGeom prst="rect">
            <a:avLst/>
          </a:prstGeom>
        </p:spPr>
      </p:pic>
      <p:sp>
        <p:nvSpPr>
          <p:cNvPr id="34" name="Text Placeholder 2">
            <a:extLst>
              <a:ext uri="{FF2B5EF4-FFF2-40B4-BE49-F238E27FC236}">
                <a16:creationId xmlns:a16="http://schemas.microsoft.com/office/drawing/2014/main" id="{6B767CED-FDAC-6393-3BAB-A8DF518652AD}"/>
              </a:ext>
            </a:extLst>
          </p:cNvPr>
          <p:cNvSpPr txBox="1">
            <a:spLocks/>
          </p:cNvSpPr>
          <p:nvPr/>
        </p:nvSpPr>
        <p:spPr>
          <a:xfrm>
            <a:off x="1013857" y="3966146"/>
            <a:ext cx="1688163" cy="277072"/>
          </a:xfrm>
          <a:prstGeom prst="rect">
            <a:avLst/>
          </a:prstGeom>
        </p:spPr>
        <p:txBody>
          <a:bodyPr anchor="ct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200" b="1"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Data Science</a:t>
            </a:r>
          </a:p>
        </p:txBody>
      </p:sp>
      <p:sp>
        <p:nvSpPr>
          <p:cNvPr id="35" name="TextBox 34">
            <a:extLst>
              <a:ext uri="{FF2B5EF4-FFF2-40B4-BE49-F238E27FC236}">
                <a16:creationId xmlns:a16="http://schemas.microsoft.com/office/drawing/2014/main" id="{CD04F304-2CE0-F70F-C45E-4D3DA25AF9BA}"/>
              </a:ext>
            </a:extLst>
          </p:cNvPr>
          <p:cNvSpPr txBox="1"/>
          <p:nvPr/>
        </p:nvSpPr>
        <p:spPr>
          <a:xfrm>
            <a:off x="1091054" y="4262331"/>
            <a:ext cx="1482371" cy="307777"/>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1919"/>
                </a:solidFill>
                <a:effectLst/>
                <a:uLnTx/>
                <a:uFillTx/>
                <a:latin typeface="Segoe UI Semibold" panose="020B0502040204020203" pitchFamily="34" charset="0"/>
                <a:ea typeface="+mn-ea"/>
                <a:cs typeface="Segoe UI Semibold" panose="020B0502040204020203" pitchFamily="34" charset="0"/>
              </a:rPr>
              <a:t>Your unified solution for analytics</a:t>
            </a:r>
          </a:p>
        </p:txBody>
      </p:sp>
      <p:sp>
        <p:nvSpPr>
          <p:cNvPr id="3" name="Rounded Rectangle 28">
            <a:extLst>
              <a:ext uri="{FF2B5EF4-FFF2-40B4-BE49-F238E27FC236}">
                <a16:creationId xmlns:a16="http://schemas.microsoft.com/office/drawing/2014/main" id="{E624FB00-27F5-C396-6A2D-4B949956E04D}"/>
              </a:ext>
              <a:ext uri="{C183D7F6-B498-43B3-948B-1728B52AA6E4}">
                <adec:decorative xmlns:adec="http://schemas.microsoft.com/office/drawing/2017/decorative" val="1"/>
              </a:ext>
            </a:extLst>
          </p:cNvPr>
          <p:cNvSpPr/>
          <p:nvPr/>
        </p:nvSpPr>
        <p:spPr bwMode="auto">
          <a:xfrm>
            <a:off x="3021939" y="3470969"/>
            <a:ext cx="1908820" cy="1493433"/>
          </a:xfrm>
          <a:prstGeom prst="roundRect">
            <a:avLst>
              <a:gd name="adj" fmla="val 3999"/>
            </a:avLst>
          </a:prstGeom>
          <a:solidFill>
            <a:srgbClr val="FCFCF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nvGrpSpPr>
          <p:cNvPr id="23" name="Group 22">
            <a:extLst>
              <a:ext uri="{FF2B5EF4-FFF2-40B4-BE49-F238E27FC236}">
                <a16:creationId xmlns:a16="http://schemas.microsoft.com/office/drawing/2014/main" id="{50688FFC-5BD5-9818-7292-E35FC0E65EA8}"/>
              </a:ext>
              <a:ext uri="{C183D7F6-B498-43B3-948B-1728B52AA6E4}">
                <adec:decorative xmlns:adec="http://schemas.microsoft.com/office/drawing/2017/decorative" val="1"/>
              </a:ext>
            </a:extLst>
          </p:cNvPr>
          <p:cNvGrpSpPr/>
          <p:nvPr/>
        </p:nvGrpSpPr>
        <p:grpSpPr>
          <a:xfrm>
            <a:off x="3666580" y="3490757"/>
            <a:ext cx="567541" cy="503361"/>
            <a:chOff x="5537702" y="1588942"/>
            <a:chExt cx="1262841" cy="1168908"/>
          </a:xfrm>
        </p:grpSpPr>
        <p:pic>
          <p:nvPicPr>
            <p:cNvPr id="24" name="Graphic 23" descr="Database with solid fill">
              <a:extLst>
                <a:ext uri="{FF2B5EF4-FFF2-40B4-BE49-F238E27FC236}">
                  <a16:creationId xmlns:a16="http://schemas.microsoft.com/office/drawing/2014/main" id="{0548440C-2272-1BB3-C468-22CC4B4644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37702" y="1995303"/>
              <a:ext cx="762547" cy="762547"/>
            </a:xfrm>
            <a:prstGeom prst="rect">
              <a:avLst/>
            </a:prstGeom>
          </p:spPr>
        </p:pic>
        <p:pic>
          <p:nvPicPr>
            <p:cNvPr id="25" name="Graphic 24" descr="Chat bubble with solid fill">
              <a:extLst>
                <a:ext uri="{FF2B5EF4-FFF2-40B4-BE49-F238E27FC236}">
                  <a16:creationId xmlns:a16="http://schemas.microsoft.com/office/drawing/2014/main" id="{8653579F-F71A-DA29-58F5-6A8ABC8766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37996" y="1588942"/>
              <a:ext cx="762547" cy="762547"/>
            </a:xfrm>
            <a:prstGeom prst="rect">
              <a:avLst/>
            </a:prstGeom>
          </p:spPr>
        </p:pic>
      </p:grpSp>
      <p:sp>
        <p:nvSpPr>
          <p:cNvPr id="21" name="Text Placeholder 2">
            <a:extLst>
              <a:ext uri="{FF2B5EF4-FFF2-40B4-BE49-F238E27FC236}">
                <a16:creationId xmlns:a16="http://schemas.microsoft.com/office/drawing/2014/main" id="{41535F52-75B0-6850-F6D0-308CBC1FEED2}"/>
              </a:ext>
            </a:extLst>
          </p:cNvPr>
          <p:cNvSpPr txBox="1">
            <a:spLocks/>
          </p:cNvSpPr>
          <p:nvPr/>
        </p:nvSpPr>
        <p:spPr>
          <a:xfrm>
            <a:off x="3132267" y="3966146"/>
            <a:ext cx="1688163" cy="277072"/>
          </a:xfrm>
          <a:prstGeom prst="rect">
            <a:avLst/>
          </a:prstGeom>
        </p:spPr>
        <p:txBody>
          <a:bodyPr lIns="91440" tIns="45720" rIns="91440" bIns="45720" anchor="ct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200" b="1"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Fabric data agents</a:t>
            </a:r>
          </a:p>
        </p:txBody>
      </p:sp>
      <p:sp>
        <p:nvSpPr>
          <p:cNvPr id="22" name="TextBox 21">
            <a:extLst>
              <a:ext uri="{FF2B5EF4-FFF2-40B4-BE49-F238E27FC236}">
                <a16:creationId xmlns:a16="http://schemas.microsoft.com/office/drawing/2014/main" id="{A8C4AA2E-1188-3660-E85B-848822B96CF5}"/>
              </a:ext>
            </a:extLst>
          </p:cNvPr>
          <p:cNvSpPr txBox="1"/>
          <p:nvPr/>
        </p:nvSpPr>
        <p:spPr>
          <a:xfrm>
            <a:off x="3209170" y="4289384"/>
            <a:ext cx="1482371" cy="461665"/>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1919"/>
                </a:solidFill>
                <a:effectLst/>
                <a:uLnTx/>
                <a:uFillTx/>
                <a:latin typeface="Segoe UI Semibold" panose="020B0502040204020203" pitchFamily="34" charset="0"/>
                <a:ea typeface="+mn-ea"/>
                <a:cs typeface="Segoe UI Semibold" panose="020B0502040204020203" pitchFamily="34" charset="0"/>
              </a:rPr>
              <a:t>Your </a:t>
            </a:r>
            <a:r>
              <a:rPr kumimoji="0" lang="en-US" sz="1000" b="1" i="0" u="none" strike="noStrike" kern="0" cap="none" spc="0" normalizeH="0" baseline="0" noProof="0" err="1">
                <a:ln>
                  <a:noFill/>
                </a:ln>
                <a:solidFill>
                  <a:srgbClr val="001919"/>
                </a:solidFill>
                <a:effectLst/>
                <a:uLnTx/>
                <a:uFillTx/>
                <a:latin typeface="Segoe UI Semibold" panose="020B0502040204020203" pitchFamily="34" charset="0"/>
                <a:ea typeface="+mn-ea"/>
                <a:cs typeface="Segoe UI Semibold" panose="020B0502040204020203" pitchFamily="34" charset="0"/>
              </a:rPr>
              <a:t>genAI</a:t>
            </a:r>
            <a:r>
              <a:rPr kumimoji="0" lang="en-US" sz="1000" b="1" i="0" u="none" strike="noStrike" kern="0" cap="none" spc="0" normalizeH="0" baseline="0" noProof="0">
                <a:ln>
                  <a:noFill/>
                </a:ln>
                <a:solidFill>
                  <a:srgbClr val="001919"/>
                </a:solidFill>
                <a:effectLst/>
                <a:uLnTx/>
                <a:uFillTx/>
                <a:latin typeface="Segoe UI Semibold" panose="020B0502040204020203" pitchFamily="34" charset="0"/>
                <a:ea typeface="+mn-ea"/>
                <a:cs typeface="Segoe UI Semibold" panose="020B0502040204020203" pitchFamily="34" charset="0"/>
              </a:rPr>
              <a:t> that enhances data interaction </a:t>
            </a:r>
          </a:p>
        </p:txBody>
      </p:sp>
      <p:sp>
        <p:nvSpPr>
          <p:cNvPr id="5" name="Rounded Rectangle 35">
            <a:extLst>
              <a:ext uri="{FF2B5EF4-FFF2-40B4-BE49-F238E27FC236}">
                <a16:creationId xmlns:a16="http://schemas.microsoft.com/office/drawing/2014/main" id="{8ED5B087-2A81-DC80-0272-AE7EDDB75D1F}"/>
              </a:ext>
              <a:ext uri="{C183D7F6-B498-43B3-948B-1728B52AA6E4}">
                <adec:decorative xmlns:adec="http://schemas.microsoft.com/office/drawing/2017/decorative" val="1"/>
              </a:ext>
            </a:extLst>
          </p:cNvPr>
          <p:cNvSpPr/>
          <p:nvPr/>
        </p:nvSpPr>
        <p:spPr bwMode="auto">
          <a:xfrm>
            <a:off x="5137093" y="3455207"/>
            <a:ext cx="1908820" cy="1493433"/>
          </a:xfrm>
          <a:prstGeom prst="roundRect">
            <a:avLst>
              <a:gd name="adj" fmla="val 3999"/>
            </a:avLst>
          </a:prstGeom>
          <a:solidFill>
            <a:srgbClr val="FCFCF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 name="Text Placeholder 2">
            <a:extLst>
              <a:ext uri="{FF2B5EF4-FFF2-40B4-BE49-F238E27FC236}">
                <a16:creationId xmlns:a16="http://schemas.microsoft.com/office/drawing/2014/main" id="{B3D99F0C-96DA-909F-2758-A14F134AC246}"/>
              </a:ext>
            </a:extLst>
          </p:cNvPr>
          <p:cNvSpPr txBox="1">
            <a:spLocks/>
          </p:cNvSpPr>
          <p:nvPr/>
        </p:nvSpPr>
        <p:spPr>
          <a:xfrm>
            <a:off x="5037592" y="3966146"/>
            <a:ext cx="2116815" cy="321383"/>
          </a:xfrm>
          <a:prstGeom prst="rect">
            <a:avLst/>
          </a:prstGeom>
        </p:spPr>
        <p:txBody>
          <a:bodyPr anchor="ct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200" b="1"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Azure Machine Learning</a:t>
            </a:r>
          </a:p>
        </p:txBody>
      </p:sp>
      <p:sp>
        <p:nvSpPr>
          <p:cNvPr id="9" name="TextBox 8">
            <a:extLst>
              <a:ext uri="{FF2B5EF4-FFF2-40B4-BE49-F238E27FC236}">
                <a16:creationId xmlns:a16="http://schemas.microsoft.com/office/drawing/2014/main" id="{AEB4D861-5A49-2C21-2971-8BA25F895D69}"/>
              </a:ext>
            </a:extLst>
          </p:cNvPr>
          <p:cNvSpPr txBox="1"/>
          <p:nvPr/>
        </p:nvSpPr>
        <p:spPr>
          <a:xfrm>
            <a:off x="5180034" y="4262331"/>
            <a:ext cx="1771737" cy="307777"/>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1919"/>
                </a:solidFill>
                <a:effectLst/>
                <a:uLnTx/>
                <a:uFillTx/>
                <a:latin typeface="Segoe UI Semibold" panose="020B0502040204020203" pitchFamily="34" charset="0"/>
                <a:ea typeface="+mn-ea"/>
                <a:cs typeface="Segoe UI Semibold" panose="020B0502040204020203" pitchFamily="34" charset="0"/>
              </a:rPr>
              <a:t>Your end-to-end, managed ML platform</a:t>
            </a:r>
          </a:p>
        </p:txBody>
      </p:sp>
      <p:pic>
        <p:nvPicPr>
          <p:cNvPr id="32" name="Picture 31">
            <a:extLst>
              <a:ext uri="{FF2B5EF4-FFF2-40B4-BE49-F238E27FC236}">
                <a16:creationId xmlns:a16="http://schemas.microsoft.com/office/drawing/2014/main" id="{E980AEB4-FEFF-152E-13F7-284D432D8101}"/>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5808657" y="3515204"/>
            <a:ext cx="514042" cy="514042"/>
          </a:xfrm>
          <a:prstGeom prst="rect">
            <a:avLst/>
          </a:prstGeom>
        </p:spPr>
      </p:pic>
      <p:sp>
        <p:nvSpPr>
          <p:cNvPr id="36" name="Rounded Rectangle 35">
            <a:extLst>
              <a:ext uri="{FF2B5EF4-FFF2-40B4-BE49-F238E27FC236}">
                <a16:creationId xmlns:a16="http://schemas.microsoft.com/office/drawing/2014/main" id="{CD1CD7D3-596A-9EC4-B74E-E0E5995DE8A3}"/>
              </a:ext>
              <a:ext uri="{C183D7F6-B498-43B3-948B-1728B52AA6E4}">
                <adec:decorative xmlns:adec="http://schemas.microsoft.com/office/drawing/2017/decorative" val="1"/>
              </a:ext>
            </a:extLst>
          </p:cNvPr>
          <p:cNvSpPr/>
          <p:nvPr/>
        </p:nvSpPr>
        <p:spPr bwMode="auto">
          <a:xfrm>
            <a:off x="7244925" y="3456476"/>
            <a:ext cx="1908820" cy="1491882"/>
          </a:xfrm>
          <a:prstGeom prst="roundRect">
            <a:avLst>
              <a:gd name="adj" fmla="val 3999"/>
            </a:avLst>
          </a:prstGeom>
          <a:solidFill>
            <a:srgbClr val="FCFCF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9" name="Text Placeholder 2">
            <a:extLst>
              <a:ext uri="{FF2B5EF4-FFF2-40B4-BE49-F238E27FC236}">
                <a16:creationId xmlns:a16="http://schemas.microsoft.com/office/drawing/2014/main" id="{F604B07F-7630-B9B1-6952-AE079B30F813}"/>
              </a:ext>
            </a:extLst>
          </p:cNvPr>
          <p:cNvSpPr txBox="1">
            <a:spLocks/>
          </p:cNvSpPr>
          <p:nvPr/>
        </p:nvSpPr>
        <p:spPr>
          <a:xfrm>
            <a:off x="7146510" y="4072678"/>
            <a:ext cx="2116815" cy="313672"/>
          </a:xfrm>
          <a:prstGeom prst="rect">
            <a:avLst/>
          </a:prstGeom>
        </p:spPr>
        <p:txBody>
          <a:bodyPr anchor="ct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200" b="1"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Azure AI Foundry </a:t>
            </a:r>
          </a:p>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200" b="1"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Agent Service</a:t>
            </a:r>
          </a:p>
        </p:txBody>
      </p:sp>
      <p:sp>
        <p:nvSpPr>
          <p:cNvPr id="50" name="TextBox 49">
            <a:extLst>
              <a:ext uri="{FF2B5EF4-FFF2-40B4-BE49-F238E27FC236}">
                <a16:creationId xmlns:a16="http://schemas.microsoft.com/office/drawing/2014/main" id="{120AB173-2719-F81E-221A-3DC3F854B9BE}"/>
              </a:ext>
            </a:extLst>
          </p:cNvPr>
          <p:cNvSpPr txBox="1"/>
          <p:nvPr/>
        </p:nvSpPr>
        <p:spPr>
          <a:xfrm>
            <a:off x="7184850" y="4510909"/>
            <a:ext cx="1982354" cy="307777"/>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1919"/>
                </a:solidFill>
                <a:effectLst/>
                <a:uLnTx/>
                <a:uFillTx/>
                <a:latin typeface="Segoe UI Semibold" panose="020B0502040204020203" pitchFamily="34" charset="0"/>
                <a:ea typeface="+mn-ea"/>
                <a:cs typeface="Segoe UI Semibold" panose="020B0502040204020203" pitchFamily="34" charset="0"/>
              </a:rPr>
              <a:t>Your suite of tools to develop enterprise agents</a:t>
            </a:r>
          </a:p>
        </p:txBody>
      </p:sp>
      <p:pic>
        <p:nvPicPr>
          <p:cNvPr id="2" name="Picture 1">
            <a:extLst>
              <a:ext uri="{FF2B5EF4-FFF2-40B4-BE49-F238E27FC236}">
                <a16:creationId xmlns:a16="http://schemas.microsoft.com/office/drawing/2014/main" id="{D70AFD48-05E8-2F44-4943-D88A8C6E2BE4}"/>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873641" y="3446844"/>
            <a:ext cx="600770" cy="600770"/>
          </a:xfrm>
          <a:prstGeom prst="rect">
            <a:avLst/>
          </a:prstGeom>
        </p:spPr>
      </p:pic>
      <p:sp>
        <p:nvSpPr>
          <p:cNvPr id="11" name="Rounded Rectangle 35">
            <a:extLst>
              <a:ext uri="{FF2B5EF4-FFF2-40B4-BE49-F238E27FC236}">
                <a16:creationId xmlns:a16="http://schemas.microsoft.com/office/drawing/2014/main" id="{49E4E9FC-27A9-E7CD-619E-634F64046C0C}"/>
              </a:ext>
              <a:ext uri="{C183D7F6-B498-43B3-948B-1728B52AA6E4}">
                <adec:decorative xmlns:adec="http://schemas.microsoft.com/office/drawing/2017/decorative" val="1"/>
              </a:ext>
            </a:extLst>
          </p:cNvPr>
          <p:cNvSpPr/>
          <p:nvPr/>
        </p:nvSpPr>
        <p:spPr bwMode="auto">
          <a:xfrm>
            <a:off x="9313943" y="3456476"/>
            <a:ext cx="1908820" cy="1491882"/>
          </a:xfrm>
          <a:prstGeom prst="roundRect">
            <a:avLst>
              <a:gd name="adj" fmla="val 3999"/>
            </a:avLst>
          </a:prstGeom>
          <a:solidFill>
            <a:srgbClr val="FCFCF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2" name="Text Placeholder 2">
            <a:extLst>
              <a:ext uri="{FF2B5EF4-FFF2-40B4-BE49-F238E27FC236}">
                <a16:creationId xmlns:a16="http://schemas.microsoft.com/office/drawing/2014/main" id="{9B15E0BB-2F55-D982-4E92-A997B8483419}"/>
              </a:ext>
            </a:extLst>
          </p:cNvPr>
          <p:cNvSpPr txBox="1">
            <a:spLocks/>
          </p:cNvSpPr>
          <p:nvPr/>
        </p:nvSpPr>
        <p:spPr>
          <a:xfrm>
            <a:off x="9196094" y="3966146"/>
            <a:ext cx="2116815" cy="313672"/>
          </a:xfrm>
          <a:prstGeom prst="rect">
            <a:avLst/>
          </a:prstGeom>
        </p:spPr>
        <p:txBody>
          <a:bodyPr anchor="ct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200" b="1"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Azure AI Search</a:t>
            </a:r>
          </a:p>
        </p:txBody>
      </p:sp>
      <p:sp>
        <p:nvSpPr>
          <p:cNvPr id="13" name="TextBox 12">
            <a:extLst>
              <a:ext uri="{FF2B5EF4-FFF2-40B4-BE49-F238E27FC236}">
                <a16:creationId xmlns:a16="http://schemas.microsoft.com/office/drawing/2014/main" id="{19B3E5B6-1E4B-B131-903F-021669864718}"/>
              </a:ext>
            </a:extLst>
          </p:cNvPr>
          <p:cNvSpPr txBox="1"/>
          <p:nvPr/>
        </p:nvSpPr>
        <p:spPr>
          <a:xfrm>
            <a:off x="9263325" y="4262331"/>
            <a:ext cx="1982354" cy="307777"/>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1919"/>
                </a:solidFill>
                <a:effectLst/>
                <a:uLnTx/>
                <a:uFillTx/>
                <a:latin typeface="Segoe UI Semibold" panose="020B0502040204020203" pitchFamily="34" charset="0"/>
                <a:ea typeface="+mn-ea"/>
                <a:cs typeface="Segoe UI Semibold" panose="020B0502040204020203" pitchFamily="34" charset="0"/>
              </a:rPr>
              <a:t>Your search index which streamlines RAG</a:t>
            </a:r>
          </a:p>
        </p:txBody>
      </p:sp>
      <p:pic>
        <p:nvPicPr>
          <p:cNvPr id="20" name="Picture 19">
            <a:extLst>
              <a:ext uri="{FF2B5EF4-FFF2-40B4-BE49-F238E27FC236}">
                <a16:creationId xmlns:a16="http://schemas.microsoft.com/office/drawing/2014/main" id="{912CD5AE-F88F-8CD7-278A-C09FCB77B106}"/>
              </a:ext>
              <a:ext uri="{C183D7F6-B498-43B3-948B-1728B52AA6E4}">
                <adec:decorative xmlns:adec="http://schemas.microsoft.com/office/drawing/2017/decorative" val="1"/>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9928747" y="3520643"/>
            <a:ext cx="651510" cy="551984"/>
          </a:xfrm>
          <a:prstGeom prst="rect">
            <a:avLst/>
          </a:prstGeom>
        </p:spPr>
      </p:pic>
      <p:pic>
        <p:nvPicPr>
          <p:cNvPr id="10" name="Graphic 9">
            <a:extLst>
              <a:ext uri="{FF2B5EF4-FFF2-40B4-BE49-F238E27FC236}">
                <a16:creationId xmlns:a16="http://schemas.microsoft.com/office/drawing/2014/main" id="{8FB89B71-45C9-E9F0-D758-49B3FA8D2EB3}"/>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114846" y="2187813"/>
            <a:ext cx="534638" cy="534638"/>
          </a:xfrm>
          <a:prstGeom prst="rect">
            <a:avLst/>
          </a:prstGeom>
        </p:spPr>
      </p:pic>
      <p:sp>
        <p:nvSpPr>
          <p:cNvPr id="4" name="Rounded Rectangle 41">
            <a:extLst>
              <a:ext uri="{FF2B5EF4-FFF2-40B4-BE49-F238E27FC236}">
                <a16:creationId xmlns:a16="http://schemas.microsoft.com/office/drawing/2014/main" id="{1E2B8F76-9CB4-C698-8007-D57AC624CC70}"/>
              </a:ext>
              <a:ext uri="{C183D7F6-B498-43B3-948B-1728B52AA6E4}">
                <adec:decorative xmlns:adec="http://schemas.microsoft.com/office/drawing/2017/decorative" val="1"/>
              </a:ext>
            </a:extLst>
          </p:cNvPr>
          <p:cNvSpPr>
            <a:spLocks/>
          </p:cNvSpPr>
          <p:nvPr/>
        </p:nvSpPr>
        <p:spPr bwMode="auto">
          <a:xfrm>
            <a:off x="522143" y="1887940"/>
            <a:ext cx="11130279" cy="3583990"/>
          </a:xfrm>
          <a:prstGeom prst="roundRect">
            <a:avLst>
              <a:gd name="adj" fmla="val 4924"/>
            </a:avLst>
          </a:prstGeom>
          <a:no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marL="0" marR="0" lvl="0" indent="0" algn="l" defTabSz="932114"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15" name="Rounded Rectangle 30">
            <a:extLst>
              <a:ext uri="{FF2B5EF4-FFF2-40B4-BE49-F238E27FC236}">
                <a16:creationId xmlns:a16="http://schemas.microsoft.com/office/drawing/2014/main" id="{73F3CD98-3DA0-D3E8-6909-09205AFAC00B}"/>
              </a:ext>
              <a:ext uri="{C183D7F6-B498-43B3-948B-1728B52AA6E4}">
                <adec:decorative xmlns:adec="http://schemas.microsoft.com/office/drawing/2017/decorative" val="1"/>
              </a:ext>
            </a:extLst>
          </p:cNvPr>
          <p:cNvSpPr/>
          <p:nvPr/>
        </p:nvSpPr>
        <p:spPr bwMode="auto">
          <a:xfrm>
            <a:off x="903823" y="5164231"/>
            <a:ext cx="10318939" cy="628447"/>
          </a:xfrm>
          <a:prstGeom prst="roundRect">
            <a:avLst>
              <a:gd name="adj" fmla="val 8963"/>
            </a:avLst>
          </a:prstGeom>
          <a:solidFill>
            <a:srgbClr val="FCFCF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alpha val="50000"/>
                </a:srgbClr>
              </a:solidFill>
              <a:effectLst/>
              <a:uLnTx/>
              <a:uFillTx/>
              <a:latin typeface="Segoe Sans Text" pitchFamily="2" charset="0"/>
              <a:ea typeface="Segoe UI" pitchFamily="34" charset="0"/>
              <a:cs typeface="Segoe Sans Text" pitchFamily="2" charset="0"/>
            </a:endParaRPr>
          </a:p>
        </p:txBody>
      </p:sp>
      <p:sp>
        <p:nvSpPr>
          <p:cNvPr id="17" name="TextBox 16">
            <a:extLst>
              <a:ext uri="{FF2B5EF4-FFF2-40B4-BE49-F238E27FC236}">
                <a16:creationId xmlns:a16="http://schemas.microsoft.com/office/drawing/2014/main" id="{3522D368-1E91-BF9D-7A49-25830BC015DF}"/>
              </a:ext>
            </a:extLst>
          </p:cNvPr>
          <p:cNvSpPr txBox="1"/>
          <p:nvPr/>
        </p:nvSpPr>
        <p:spPr>
          <a:xfrm>
            <a:off x="5650729" y="5351268"/>
            <a:ext cx="1187858" cy="246221"/>
          </a:xfrm>
          <a:prstGeom prst="rect">
            <a:avLst/>
          </a:prstGeom>
          <a:noFill/>
        </p:spPr>
        <p:txBody>
          <a:bodyPr wrap="square" lIns="91414" tIns="0" rIns="91414" bIns="0" rtlCol="0">
            <a:spAutoFit/>
          </a:bodyPr>
          <a:lstStyle/>
          <a:p>
            <a:pPr marL="0" marR="0" lvl="0" indent="0" algn="ctr" defTabSz="91401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err="1">
                <a:ln>
                  <a:noFill/>
                </a:ln>
                <a:solidFill>
                  <a:srgbClr val="000000"/>
                </a:solidFill>
                <a:effectLst/>
                <a:uLnTx/>
                <a:uFillTx/>
                <a:latin typeface="Segoe UI Semibold" panose="020B0502040204020203" pitchFamily="34" charset="0"/>
                <a:ea typeface="+mn-ea"/>
                <a:cs typeface="Segoe UI Semibold" panose="020B0502040204020203" pitchFamily="34" charset="0"/>
              </a:rPr>
              <a:t>OneLake</a:t>
            </a:r>
            <a:endParaRPr kumimoji="0" lang="en-US" sz="1600" b="1"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endParaRPr>
          </a:p>
        </p:txBody>
      </p:sp>
      <p:pic>
        <p:nvPicPr>
          <p:cNvPr id="18" name="Picture 17">
            <a:extLst>
              <a:ext uri="{FF2B5EF4-FFF2-40B4-BE49-F238E27FC236}">
                <a16:creationId xmlns:a16="http://schemas.microsoft.com/office/drawing/2014/main" id="{81375B47-456E-3DF1-B58B-AE5D63D70C30}"/>
              </a:ext>
              <a:ext uri="{C183D7F6-B498-43B3-948B-1728B52AA6E4}">
                <adec:decorative xmlns:adec="http://schemas.microsoft.com/office/drawing/2017/decorative" val="1"/>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l="-7916" r="-7916"/>
          <a:stretch/>
        </p:blipFill>
        <p:spPr>
          <a:xfrm>
            <a:off x="5249703" y="5317282"/>
            <a:ext cx="401025" cy="346891"/>
          </a:xfrm>
          <a:prstGeom prst="rect">
            <a:avLst/>
          </a:prstGeom>
          <a:noFill/>
          <a:ln>
            <a:noFill/>
          </a:ln>
          <a:effectLst/>
        </p:spPr>
      </p:pic>
      <p:sp>
        <p:nvSpPr>
          <p:cNvPr id="6" name="Rounded Rectangle 41">
            <a:extLst>
              <a:ext uri="{FF2B5EF4-FFF2-40B4-BE49-F238E27FC236}">
                <a16:creationId xmlns:a16="http://schemas.microsoft.com/office/drawing/2014/main" id="{2827190C-9CF1-EC4D-4121-6BA59D8CA109}"/>
              </a:ext>
              <a:ext uri="{C183D7F6-B498-43B3-948B-1728B52AA6E4}">
                <adec:decorative xmlns:adec="http://schemas.microsoft.com/office/drawing/2017/decorative" val="1"/>
              </a:ext>
            </a:extLst>
          </p:cNvPr>
          <p:cNvSpPr>
            <a:spLocks/>
          </p:cNvSpPr>
          <p:nvPr/>
        </p:nvSpPr>
        <p:spPr bwMode="auto">
          <a:xfrm>
            <a:off x="316919" y="1723697"/>
            <a:ext cx="11570282" cy="4470524"/>
          </a:xfrm>
          <a:prstGeom prst="roundRect">
            <a:avLst>
              <a:gd name="adj" fmla="val 4924"/>
            </a:avLst>
          </a:prstGeom>
          <a:no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marL="0" marR="0" lvl="0" indent="0" algn="l" defTabSz="932114"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14" name="Rounded Rectangle 30">
            <a:extLst>
              <a:ext uri="{FF2B5EF4-FFF2-40B4-BE49-F238E27FC236}">
                <a16:creationId xmlns:a16="http://schemas.microsoft.com/office/drawing/2014/main" id="{18C17C28-0FD2-F83B-B392-08342F655BF7}"/>
              </a:ext>
              <a:ext uri="{C183D7F6-B498-43B3-948B-1728B52AA6E4}">
                <adec:decorative xmlns:adec="http://schemas.microsoft.com/office/drawing/2017/decorative" val="1"/>
              </a:ext>
            </a:extLst>
          </p:cNvPr>
          <p:cNvSpPr/>
          <p:nvPr/>
        </p:nvSpPr>
        <p:spPr bwMode="auto">
          <a:xfrm>
            <a:off x="903824" y="5847606"/>
            <a:ext cx="10318938" cy="628447"/>
          </a:xfrm>
          <a:prstGeom prst="roundRect">
            <a:avLst>
              <a:gd name="adj" fmla="val 8963"/>
            </a:avLst>
          </a:prstGeom>
          <a:solidFill>
            <a:srgbClr val="FCFCF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alpha val="50000"/>
                </a:srgbClr>
              </a:solidFill>
              <a:effectLst/>
              <a:uLnTx/>
              <a:uFillTx/>
              <a:latin typeface="Segoe Sans Text" pitchFamily="2" charset="0"/>
              <a:ea typeface="Segoe UI" pitchFamily="34" charset="0"/>
              <a:cs typeface="Segoe Sans Text" pitchFamily="2" charset="0"/>
            </a:endParaRPr>
          </a:p>
        </p:txBody>
      </p:sp>
      <p:sp>
        <p:nvSpPr>
          <p:cNvPr id="26" name="TextBox 25">
            <a:extLst>
              <a:ext uri="{FF2B5EF4-FFF2-40B4-BE49-F238E27FC236}">
                <a16:creationId xmlns:a16="http://schemas.microsoft.com/office/drawing/2014/main" id="{70408C82-4C15-C91E-3A8C-CD4D64E0589A}"/>
              </a:ext>
            </a:extLst>
          </p:cNvPr>
          <p:cNvSpPr txBox="1"/>
          <p:nvPr/>
        </p:nvSpPr>
        <p:spPr>
          <a:xfrm>
            <a:off x="5249704" y="6011372"/>
            <a:ext cx="2077794" cy="246221"/>
          </a:xfrm>
          <a:prstGeom prst="rect">
            <a:avLst/>
          </a:prstGeom>
          <a:noFill/>
        </p:spPr>
        <p:txBody>
          <a:bodyPr wrap="square" lIns="91414" tIns="0" rIns="91414" bIns="0" rtlCol="0">
            <a:spAutoFit/>
          </a:bodyPr>
          <a:lstStyle/>
          <a:p>
            <a:pPr marL="0" marR="0" lvl="0" indent="0" algn="ctr" defTabSz="91401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Microsoft Purview</a:t>
            </a:r>
          </a:p>
        </p:txBody>
      </p:sp>
      <p:pic>
        <p:nvPicPr>
          <p:cNvPr id="30" name="Picture 29">
            <a:extLst>
              <a:ext uri="{FF2B5EF4-FFF2-40B4-BE49-F238E27FC236}">
                <a16:creationId xmlns:a16="http://schemas.microsoft.com/office/drawing/2014/main" id="{F0A3D7B4-929F-FD65-CDC9-CE4DF8651730}"/>
              </a:ext>
              <a:ext uri="{C183D7F6-B498-43B3-948B-1728B52AA6E4}">
                <adec:decorative xmlns:adec="http://schemas.microsoft.com/office/drawing/2017/decorative" val="1"/>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4876286" y="5951260"/>
            <a:ext cx="412916" cy="375329"/>
          </a:xfrm>
          <a:prstGeom prst="rect">
            <a:avLst/>
          </a:prstGeom>
        </p:spPr>
      </p:pic>
    </p:spTree>
    <p:extLst>
      <p:ext uri="{BB962C8B-B14F-4D97-AF65-F5344CB8AC3E}">
        <p14:creationId xmlns:p14="http://schemas.microsoft.com/office/powerpoint/2010/main" val="2288229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1116C-0F5D-6695-4BDC-8192BEE9A648}"/>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39E4C83F-7201-C5D2-2865-934FADB4F5C6}"/>
              </a:ext>
            </a:extLst>
          </p:cNvPr>
          <p:cNvSpPr>
            <a:spLocks noGrp="1"/>
          </p:cNvSpPr>
          <p:nvPr>
            <p:ph type="title"/>
          </p:nvPr>
        </p:nvSpPr>
        <p:spPr>
          <a:xfrm>
            <a:off x="528320" y="339389"/>
            <a:ext cx="11018520" cy="553998"/>
          </a:xfrm>
        </p:spPr>
        <p:txBody>
          <a:bodyPr>
            <a:noAutofit/>
          </a:bodyPr>
          <a:lstStyle/>
          <a:p>
            <a:r>
              <a:rPr lang="en-US">
                <a:latin typeface="+mn-lt"/>
                <a:cs typeface="Segoe Sans Display"/>
              </a:rPr>
              <a:t>Fabric integration with Azure AI Foundry</a:t>
            </a:r>
            <a:endParaRPr lang="en-US">
              <a:latin typeface="+mn-lt"/>
            </a:endParaRPr>
          </a:p>
        </p:txBody>
      </p:sp>
      <p:sp>
        <p:nvSpPr>
          <p:cNvPr id="13" name="Title 5">
            <a:extLst>
              <a:ext uri="{FF2B5EF4-FFF2-40B4-BE49-F238E27FC236}">
                <a16:creationId xmlns:a16="http://schemas.microsoft.com/office/drawing/2014/main" id="{05F2E61F-A6D4-1244-0FA9-43ACD6874468}"/>
              </a:ext>
            </a:extLst>
          </p:cNvPr>
          <p:cNvSpPr txBox="1">
            <a:spLocks/>
          </p:cNvSpPr>
          <p:nvPr/>
        </p:nvSpPr>
        <p:spPr>
          <a:xfrm>
            <a:off x="426844" y="1005622"/>
            <a:ext cx="11064240" cy="51779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a:solidFill>
                  <a:schemeClr val="tx2"/>
                </a:solidFill>
                <a:latin typeface="+mj-lt"/>
                <a:ea typeface="+mj-ea"/>
                <a:cs typeface="Segoe Sans Display" pitchFamily="2" charset="0"/>
              </a:defRPr>
            </a:lvl1pPr>
          </a:lstStyle>
          <a:p>
            <a:pPr lvl="0">
              <a:defRPr/>
            </a:pPr>
            <a:r>
              <a:rPr lang="en-US" sz="2400" dirty="0">
                <a:solidFill>
                  <a:schemeClr val="tx1"/>
                </a:solidFill>
                <a:latin typeface="Segoe Sans Display"/>
                <a:cs typeface="Segoe Sans Display"/>
              </a:rPr>
              <a:t>Build accurate, relevant, and context-aware multi-agent solutions </a:t>
            </a:r>
          </a:p>
        </p:txBody>
      </p:sp>
      <p:pic>
        <p:nvPicPr>
          <p:cNvPr id="4" name="Picture 3" descr="Integration video">
            <a:extLst>
              <a:ext uri="{FF2B5EF4-FFF2-40B4-BE49-F238E27FC236}">
                <a16:creationId xmlns:a16="http://schemas.microsoft.com/office/drawing/2014/main" id="{36362EE0-80ED-CBDD-8E62-6FD6163740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8606" y="2289474"/>
            <a:ext cx="6699251" cy="3778251"/>
          </a:xfrm>
          <a:prstGeom prst="roundRect">
            <a:avLst>
              <a:gd name="adj" fmla="val 3200"/>
            </a:avLst>
          </a:prstGeom>
        </p:spPr>
      </p:pic>
      <p:sp>
        <p:nvSpPr>
          <p:cNvPr id="9" name="TextBox 8">
            <a:extLst>
              <a:ext uri="{FF2B5EF4-FFF2-40B4-BE49-F238E27FC236}">
                <a16:creationId xmlns:a16="http://schemas.microsoft.com/office/drawing/2014/main" id="{2DBDCF38-A3A0-54B6-A440-70824B32672F}"/>
              </a:ext>
            </a:extLst>
          </p:cNvPr>
          <p:cNvSpPr txBox="1"/>
          <p:nvPr/>
        </p:nvSpPr>
        <p:spPr>
          <a:xfrm>
            <a:off x="7748835" y="2306417"/>
            <a:ext cx="3674934" cy="4293483"/>
          </a:xfrm>
          <a:prstGeom prst="rect">
            <a:avLst/>
          </a:prstGeom>
          <a:noFill/>
        </p:spPr>
        <p:txBody>
          <a:bodyPr wrap="square" lIns="91440" tIns="45720" rIns="91440" bIns="45720" rtlCol="0" anchor="t">
            <a:spAutoFit/>
          </a:bodyPr>
          <a:lstStyle>
            <a:defPPr>
              <a:defRPr lang="en-US"/>
            </a:defPPr>
            <a:lvl1pPr marL="342900" indent="-342900">
              <a:buFont typeface="Arial" panose="020B0604020202020204" pitchFamily="34" charset="0"/>
              <a:buChar char="•"/>
              <a:defRPr sz="1600">
                <a:latin typeface="Segoe UI" panose="020B0502040204020203" pitchFamily="34" charset="0"/>
                <a:cs typeface="Segoe UI" panose="020B0502040204020203" pitchFamily="34" charset="0"/>
              </a:defRPr>
            </a:lvl1pPr>
          </a:lstStyle>
          <a:p>
            <a:pPr marL="48895" marR="0" lvl="0" indent="0" algn="l" defTabSz="914400" rtl="0" eaLnBrk="1" fontAlgn="auto" latinLnBrk="0" hangingPunct="1">
              <a:lnSpc>
                <a:spcPct val="100000"/>
              </a:lnSpc>
              <a:spcBef>
                <a:spcPts val="0"/>
              </a:spcBef>
              <a:spcAft>
                <a:spcPts val="3000"/>
              </a:spcAft>
              <a:buClrTx/>
              <a:buSzTx/>
              <a:buFont typeface="Arial" panose="020B0604020202020204" pitchFamily="34" charset="0"/>
              <a:buNone/>
              <a:tabLst/>
              <a:defRPr/>
            </a:pPr>
            <a:r>
              <a:rPr kumimoji="0" lang="en-US" sz="2000" b="0" i="0" u="none" strike="noStrike" kern="1200" cap="none" spc="-30" normalizeH="0" baseline="0" noProof="0">
                <a:ln w="3175">
                  <a:noFill/>
                </a:ln>
                <a:effectLst/>
                <a:uLnTx/>
                <a:uFillTx/>
                <a:latin typeface="Segoe Sans Display"/>
                <a:ea typeface="+mn-ea"/>
                <a:cs typeface="Segoe UI"/>
              </a:rPr>
              <a:t>Fabric data agents can </a:t>
            </a:r>
            <a:r>
              <a:rPr kumimoji="0" lang="en-US" sz="2000" b="1" i="0" u="none" strike="noStrike" kern="1200" cap="none" spc="0" normalizeH="0" baseline="0" noProof="0">
                <a:ln w="3175">
                  <a:noFill/>
                </a:ln>
                <a:effectLst/>
                <a:uLnTx/>
                <a:uFillTx/>
                <a:latin typeface="Segoe Sans Display"/>
                <a:ea typeface="+mn-ea"/>
                <a:cs typeface="Segoe Sans Text" pitchFamily="2" charset="0"/>
              </a:rPr>
              <a:t>reason over and synthesize data in </a:t>
            </a:r>
            <a:r>
              <a:rPr kumimoji="0" lang="en-US" sz="2000" b="1" i="0" u="none" strike="noStrike" kern="1200" cap="none" spc="0" normalizeH="0" baseline="0" noProof="0" err="1">
                <a:ln w="3175">
                  <a:noFill/>
                </a:ln>
                <a:effectLst/>
                <a:uLnTx/>
                <a:uFillTx/>
                <a:latin typeface="Segoe Sans Display"/>
                <a:ea typeface="+mn-ea"/>
                <a:cs typeface="Segoe Sans Text" pitchFamily="2" charset="0"/>
              </a:rPr>
              <a:t>OneLake</a:t>
            </a:r>
            <a:r>
              <a:rPr kumimoji="0" lang="en-US" sz="2000" b="1" i="0" u="none" strike="noStrike" kern="1200" cap="none" spc="0" normalizeH="0" baseline="0" noProof="0">
                <a:ln w="3175">
                  <a:noFill/>
                </a:ln>
                <a:effectLst/>
                <a:uLnTx/>
                <a:uFillTx/>
                <a:latin typeface="Segoe Sans Display"/>
                <a:ea typeface="+mn-ea"/>
                <a:cs typeface="Segoe Sans Text" pitchFamily="2" charset="0"/>
              </a:rPr>
              <a:t> for insights</a:t>
            </a:r>
            <a:endParaRPr kumimoji="0" lang="en-CA" sz="2000" b="1" i="0" u="none" strike="noStrike" kern="1200" cap="none" spc="0" normalizeH="0" baseline="0" noProof="0">
              <a:ln w="3175">
                <a:noFill/>
              </a:ln>
              <a:effectLst/>
              <a:uLnTx/>
              <a:uFillTx/>
              <a:latin typeface="Segoe Sans Display"/>
              <a:ea typeface="+mn-ea"/>
              <a:cs typeface="Segoe Sans Text" pitchFamily="2" charset="0"/>
            </a:endParaRPr>
          </a:p>
          <a:p>
            <a:pPr marL="48895" marR="0" lvl="0" indent="0" algn="l" defTabSz="914400" rtl="0" eaLnBrk="1" fontAlgn="auto" latinLnBrk="0" hangingPunct="1">
              <a:lnSpc>
                <a:spcPct val="100000"/>
              </a:lnSpc>
              <a:spcBef>
                <a:spcPts val="0"/>
              </a:spcBef>
              <a:spcAft>
                <a:spcPts val="3000"/>
              </a:spcAft>
              <a:buClrTx/>
              <a:buSzTx/>
              <a:buFont typeface="Arial" panose="020B0604020202020204" pitchFamily="34" charset="0"/>
              <a:buNone/>
              <a:tabLst/>
              <a:defRPr/>
            </a:pPr>
            <a:r>
              <a:rPr kumimoji="0" lang="en-US" sz="2000" b="0" i="0" u="none" strike="noStrike" kern="1200" cap="none" spc="-30" normalizeH="0" baseline="0" noProof="0">
                <a:ln w="3175">
                  <a:noFill/>
                </a:ln>
                <a:effectLst/>
                <a:uLnTx/>
                <a:uFillTx/>
                <a:latin typeface="Segoe Sans Display"/>
                <a:ea typeface="+mn-ea"/>
                <a:cs typeface="Segoe UI"/>
              </a:rPr>
              <a:t>AI creators can </a:t>
            </a:r>
            <a:r>
              <a:rPr kumimoji="0" lang="en-US" sz="2000" b="1" i="0" u="none" strike="noStrike" kern="1200" cap="none" spc="-30" normalizeH="0" baseline="0" noProof="0">
                <a:ln w="3175">
                  <a:noFill/>
                </a:ln>
                <a:effectLst/>
                <a:uLnTx/>
                <a:uFillTx/>
                <a:latin typeface="Segoe Sans Display"/>
                <a:ea typeface="+mn-ea"/>
                <a:cs typeface="Segoe Sans Text" pitchFamily="2" charset="0"/>
              </a:rPr>
              <a:t>enrich AI agents in Azure AI Agent Service</a:t>
            </a:r>
            <a:r>
              <a:rPr kumimoji="0" lang="en-US" sz="2000" b="1" i="0" u="none" strike="noStrike" kern="1200" cap="none" spc="-30" normalizeH="0" baseline="0" noProof="0">
                <a:ln w="3175">
                  <a:noFill/>
                </a:ln>
                <a:effectLst/>
                <a:uLnTx/>
                <a:uFillTx/>
                <a:latin typeface="Segoe Sans Display"/>
                <a:ea typeface="+mn-ea"/>
                <a:cs typeface="Segoe UI"/>
              </a:rPr>
              <a:t> </a:t>
            </a:r>
            <a:r>
              <a:rPr kumimoji="0" lang="en-US" sz="2000" b="0" i="0" u="none" strike="noStrike" kern="1200" cap="none" spc="-30" normalizeH="0" baseline="0" noProof="0">
                <a:ln w="3175">
                  <a:noFill/>
                </a:ln>
                <a:effectLst/>
                <a:uLnTx/>
                <a:uFillTx/>
                <a:latin typeface="Segoe Sans Display"/>
                <a:ea typeface="+mn-ea"/>
                <a:cs typeface="Segoe UI"/>
              </a:rPr>
              <a:t>with Fabric data agents' expertise</a:t>
            </a:r>
          </a:p>
          <a:p>
            <a:pPr marL="48895" marR="0" lvl="0" indent="0" algn="l" defTabSz="914400" rtl="0" eaLnBrk="1" fontAlgn="auto" latinLnBrk="0" hangingPunct="1">
              <a:lnSpc>
                <a:spcPct val="100000"/>
              </a:lnSpc>
              <a:spcBef>
                <a:spcPts val="0"/>
              </a:spcBef>
              <a:spcAft>
                <a:spcPts val="3000"/>
              </a:spcAft>
              <a:buClrTx/>
              <a:buSzTx/>
              <a:buFont typeface="Arial" panose="020B0604020202020204" pitchFamily="34" charset="0"/>
              <a:buNone/>
              <a:tabLst/>
              <a:defRPr/>
            </a:pPr>
            <a:r>
              <a:rPr kumimoji="0" lang="en-US" sz="2000" b="0" i="0" u="none" strike="noStrike" kern="1200" cap="none" spc="-30" normalizeH="0" baseline="0" noProof="0">
                <a:ln w="3175">
                  <a:noFill/>
                </a:ln>
                <a:effectLst/>
                <a:uLnTx/>
                <a:uFillTx/>
                <a:latin typeface="Segoe Sans Display"/>
                <a:ea typeface="+mn-ea"/>
                <a:cs typeface="Segoe UI"/>
              </a:rPr>
              <a:t>Security permissions, including RLS and CLS, are respected</a:t>
            </a:r>
            <a:endParaRPr kumimoji="0" lang="en-US" sz="1800" b="0" i="0" u="none" strike="noStrike" kern="1200" cap="none" spc="-30" normalizeH="0" baseline="0" noProof="0">
              <a:ln w="3175">
                <a:noFill/>
              </a:ln>
              <a:effectLst/>
              <a:uLnTx/>
              <a:uFillTx/>
              <a:latin typeface="Segoe Sans Display"/>
              <a:ea typeface="+mn-ea"/>
            </a:endParaRPr>
          </a:p>
          <a:p>
            <a:pPr marL="48895" marR="0" lvl="0" indent="0" algn="l" defTabSz="914400" rtl="0" eaLnBrk="1" fontAlgn="auto" latinLnBrk="0" hangingPunct="1">
              <a:lnSpc>
                <a:spcPct val="100000"/>
              </a:lnSpc>
              <a:spcBef>
                <a:spcPts val="0"/>
              </a:spcBef>
              <a:spcAft>
                <a:spcPts val="2000"/>
              </a:spcAft>
              <a:buClrTx/>
              <a:buSzTx/>
              <a:buFont typeface="Arial" panose="020B0604020202020204" pitchFamily="34" charset="0"/>
              <a:buNone/>
              <a:tabLst/>
              <a:defRPr/>
            </a:pPr>
            <a:endParaRPr kumimoji="0" lang="en-US" sz="1800" b="0" i="0" u="none" strike="noStrike" kern="1200" cap="none" spc="-30" normalizeH="0" baseline="0" noProof="0">
              <a:ln w="3175">
                <a:noFill/>
              </a:ln>
              <a:effectLst/>
              <a:uLnTx/>
              <a:uFillTx/>
              <a:latin typeface="Segoe Sans Display"/>
              <a:ea typeface="+mn-ea"/>
              <a:cs typeface="Segoe Sans Display Semibold"/>
            </a:endParaRPr>
          </a:p>
        </p:txBody>
      </p:sp>
      <p:sp>
        <p:nvSpPr>
          <p:cNvPr id="14" name="Title 5">
            <a:extLst>
              <a:ext uri="{FF2B5EF4-FFF2-40B4-BE49-F238E27FC236}">
                <a16:creationId xmlns:a16="http://schemas.microsoft.com/office/drawing/2014/main" id="{DE8EE989-49B9-92FA-893F-1475EE6B7C5E}"/>
              </a:ext>
              <a:ext uri="{C183D7F6-B498-43B3-948B-1728B52AA6E4}">
                <adec:decorative xmlns:adec="http://schemas.microsoft.com/office/drawing/2017/decorative" val="1"/>
              </a:ext>
            </a:extLst>
          </p:cNvPr>
          <p:cNvSpPr txBox="1">
            <a:spLocks/>
          </p:cNvSpPr>
          <p:nvPr/>
        </p:nvSpPr>
        <p:spPr>
          <a:xfrm>
            <a:off x="568606" y="413610"/>
            <a:ext cx="11064240" cy="51779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0" i="0" kern="1200">
                <a:solidFill>
                  <a:schemeClr val="tx2"/>
                </a:solidFill>
                <a:latin typeface="+mj-lt"/>
                <a:ea typeface="+mj-ea"/>
                <a:cs typeface="Segoe Sans Display"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Segoe Sans Display"/>
              <a:ea typeface="+mj-ea"/>
              <a:cs typeface="Segoe Sans Display" pitchFamily="2" charset="0"/>
            </a:endParaRPr>
          </a:p>
        </p:txBody>
      </p:sp>
      <p:sp>
        <p:nvSpPr>
          <p:cNvPr id="2" name="Rounded Rectangle 38">
            <a:extLst>
              <a:ext uri="{FF2B5EF4-FFF2-40B4-BE49-F238E27FC236}">
                <a16:creationId xmlns:a16="http://schemas.microsoft.com/office/drawing/2014/main" id="{F9D67D78-4518-C88E-187F-60309234BC19}"/>
              </a:ext>
              <a:ext uri="{C183D7F6-B498-43B3-948B-1728B52AA6E4}">
                <adec:decorative xmlns:adec="http://schemas.microsoft.com/office/drawing/2017/decorative" val="1"/>
              </a:ext>
            </a:extLst>
          </p:cNvPr>
          <p:cNvSpPr/>
          <p:nvPr/>
        </p:nvSpPr>
        <p:spPr bwMode="auto">
          <a:xfrm>
            <a:off x="328116" y="1981209"/>
            <a:ext cx="7180229" cy="4243750"/>
          </a:xfrm>
          <a:prstGeom prst="roundRect">
            <a:avLst>
              <a:gd name="adj" fmla="val 3596"/>
            </a:avLst>
          </a:prstGeom>
          <a:solidFill>
            <a:srgbClr val="3A4953">
              <a:alpha val="0"/>
            </a:srgbClr>
          </a:solidFill>
          <a:ln w="12700" cap="rnd" cmpd="sng" algn="ctr">
            <a:solidFill>
              <a:srgbClr val="657076"/>
            </a:solidFill>
            <a:prstDash val="solid"/>
            <a:headEnd type="none" w="lg" len="sm"/>
            <a:tailEnd type="none" w="lg" len="sm"/>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91F2C"/>
              </a:solidFill>
              <a:effectLst/>
              <a:uLnTx/>
              <a:uFillTx/>
              <a:latin typeface="Segoe UI"/>
              <a:ea typeface="+mn-ea"/>
              <a:cs typeface="Segoe UI" pitchFamily="34" charset="0"/>
            </a:endParaRPr>
          </a:p>
        </p:txBody>
      </p:sp>
      <p:sp>
        <p:nvSpPr>
          <p:cNvPr id="3" name="Rounded Rectangle 13">
            <a:extLst>
              <a:ext uri="{FF2B5EF4-FFF2-40B4-BE49-F238E27FC236}">
                <a16:creationId xmlns:a16="http://schemas.microsoft.com/office/drawing/2014/main" id="{0CDE605C-C8C4-42FD-D545-76B25DBCD79F}"/>
              </a:ext>
              <a:ext uri="{C183D7F6-B498-43B3-948B-1728B52AA6E4}">
                <adec:decorative xmlns:adec="http://schemas.microsoft.com/office/drawing/2017/decorative" val="1"/>
              </a:ext>
            </a:extLst>
          </p:cNvPr>
          <p:cNvSpPr>
            <a:spLocks/>
          </p:cNvSpPr>
          <p:nvPr/>
        </p:nvSpPr>
        <p:spPr bwMode="auto">
          <a:xfrm>
            <a:off x="2785883" y="1692196"/>
            <a:ext cx="1862254" cy="443146"/>
          </a:xfrm>
          <a:prstGeom prst="roundRect">
            <a:avLst>
              <a:gd name="adj" fmla="val 50000"/>
            </a:avLst>
          </a:prstGeom>
          <a:gradFill flip="none" rotWithShape="1">
            <a:gsLst>
              <a:gs pos="68000">
                <a:srgbClr val="8DC8E8"/>
              </a:gs>
              <a:gs pos="10000">
                <a:srgbClr val="D59ED7"/>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w="3175">
                  <a:noFill/>
                </a:ln>
                <a:gradFill>
                  <a:gsLst>
                    <a:gs pos="77528">
                      <a:srgbClr val="000000"/>
                    </a:gs>
                    <a:gs pos="53933">
                      <a:srgbClr val="000000"/>
                    </a:gs>
                  </a:gsLst>
                  <a:path path="circle">
                    <a:fillToRect l="100000" b="100000"/>
                  </a:path>
                </a:gradFill>
                <a:effectLst/>
                <a:uLnTx/>
                <a:uFillTx/>
                <a:latin typeface="Segoe Sans Display"/>
                <a:ea typeface="+mn-ea"/>
                <a:cs typeface="Segoe Sans Display Semibold" pitchFamily="2" charset="0"/>
              </a:rPr>
              <a:t>Public Preview</a:t>
            </a:r>
          </a:p>
        </p:txBody>
      </p:sp>
      <p:cxnSp>
        <p:nvCxnSpPr>
          <p:cNvPr id="5" name="Straight Connector 4">
            <a:extLst>
              <a:ext uri="{FF2B5EF4-FFF2-40B4-BE49-F238E27FC236}">
                <a16:creationId xmlns:a16="http://schemas.microsoft.com/office/drawing/2014/main" id="{219AE5BD-5F50-B97C-9974-C6D9E500592B}"/>
              </a:ext>
              <a:ext uri="{C183D7F6-B498-43B3-948B-1728B52AA6E4}">
                <adec:decorative xmlns:adec="http://schemas.microsoft.com/office/drawing/2017/decorative" val="1"/>
              </a:ext>
            </a:extLst>
          </p:cNvPr>
          <p:cNvCxnSpPr>
            <a:cxnSpLocks/>
          </p:cNvCxnSpPr>
          <p:nvPr/>
        </p:nvCxnSpPr>
        <p:spPr>
          <a:xfrm>
            <a:off x="7894003" y="3429000"/>
            <a:ext cx="3368357" cy="0"/>
          </a:xfrm>
          <a:prstGeom prst="line">
            <a:avLst/>
          </a:prstGeom>
          <a:ln>
            <a:solidFill>
              <a:schemeClr val="tx1">
                <a:alpha val="2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085F2F5-2376-F4DA-5A8F-A69284AF278C}"/>
              </a:ext>
              <a:ext uri="{C183D7F6-B498-43B3-948B-1728B52AA6E4}">
                <adec:decorative xmlns:adec="http://schemas.microsoft.com/office/drawing/2017/decorative" val="1"/>
              </a:ext>
            </a:extLst>
          </p:cNvPr>
          <p:cNvCxnSpPr>
            <a:cxnSpLocks/>
          </p:cNvCxnSpPr>
          <p:nvPr/>
        </p:nvCxnSpPr>
        <p:spPr>
          <a:xfrm>
            <a:off x="7894003" y="4809757"/>
            <a:ext cx="3368357" cy="0"/>
          </a:xfrm>
          <a:prstGeom prst="line">
            <a:avLst/>
          </a:prstGeom>
          <a:ln>
            <a:solidFill>
              <a:schemeClr val="tx1">
                <a:alpha val="2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6540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42" presetClass="path" presetSubtype="0" decel="100000" fill="hold" grpId="1" nodeType="withEffect">
                                  <p:stCondLst>
                                    <p:cond delay="100"/>
                                  </p:stCondLst>
                                  <p:childTnLst>
                                    <p:animMotion origin="layout" path="M -1.875E-6 7.40741E-7 L -1.875E-6 0.03542 " pathEditMode="relative" rAng="0" ptsTypes="AA">
                                      <p:cBhvr>
                                        <p:cTn id="9" dur="700" spd="-100000" fill="hold"/>
                                        <p:tgtEl>
                                          <p:spTgt spid="13"/>
                                        </p:tgtEl>
                                        <p:attrNameLst>
                                          <p:attrName>ppt_x</p:attrName>
                                          <p:attrName>ppt_y</p:attrName>
                                        </p:attrNameLst>
                                      </p:cBhvr>
                                      <p:rCtr x="0" y="1759"/>
                                    </p:animMotion>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42" presetClass="path" presetSubtype="0" decel="100000" fill="hold" grpId="1" nodeType="withEffect" nodePh="1">
                                  <p:stCondLst>
                                    <p:cond delay="0"/>
                                  </p:stCondLst>
                                  <p:endCondLst>
                                    <p:cond evt="begin" delay="0">
                                      <p:tn val="13"/>
                                    </p:cond>
                                  </p:endCondLst>
                                  <p:childTnLst>
                                    <p:animMotion origin="layout" path="M 4.16667E-6 -3.7037E-7 L 4.16667E-6 0.03542 " pathEditMode="relative" rAng="0" ptsTypes="AA">
                                      <p:cBhvr>
                                        <p:cTn id="14" dur="700" spd="-100000" fill="hold"/>
                                        <p:tgtEl>
                                          <p:spTgt spid="14"/>
                                        </p:tgtEl>
                                        <p:attrNameLst>
                                          <p:attrName>ppt_x</p:attrName>
                                          <p:attrName>ppt_y</p:attrName>
                                        </p:attrNameLst>
                                      </p:cBhvr>
                                      <p:rCtr x="0" y="1759"/>
                                    </p:animMotion>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42" presetClass="path" presetSubtype="0" decel="100000" fill="hold" grpId="1" nodeType="withEffect">
                                  <p:stCondLst>
                                    <p:cond delay="0"/>
                                  </p:stCondLst>
                                  <p:childTnLst>
                                    <p:animMotion origin="layout" path="M -2.29167E-6 -4.81481E-6 L -2.29167E-6 0.03542 " pathEditMode="relative" rAng="0" ptsTypes="AA">
                                      <p:cBhvr>
                                        <p:cTn id="19" dur="700" spd="-100000" fill="hold"/>
                                        <p:tgtEl>
                                          <p:spTgt spid="12"/>
                                        </p:tgtEl>
                                        <p:attrNameLst>
                                          <p:attrName>ppt_x</p:attrName>
                                          <p:attrName>ppt_y</p:attrName>
                                        </p:attrNameLst>
                                      </p:cBhvr>
                                      <p:rCtr x="0" y="1759"/>
                                    </p:animMotion>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10" presetClass="entr" presetSubtype="0" fill="hold" nodeType="withEffect">
                                  <p:stCondLst>
                                    <p:cond delay="20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42" presetClass="path" presetSubtype="0" decel="100000" fill="hold" nodeType="withEffect">
                                  <p:stCondLst>
                                    <p:cond delay="200"/>
                                  </p:stCondLst>
                                  <p:childTnLst>
                                    <p:animMotion origin="layout" path="M 1.04167E-6 1.11111E-6 L 1.04167E-6 0.03542 " pathEditMode="relative" rAng="0" ptsTypes="AA">
                                      <p:cBhvr>
                                        <p:cTn id="30" dur="700" spd="-100000" fill="hold"/>
                                        <p:tgtEl>
                                          <p:spTgt spid="4"/>
                                        </p:tgtEl>
                                        <p:attrNameLst>
                                          <p:attrName>ppt_x</p:attrName>
                                          <p:attrName>ppt_y</p:attrName>
                                        </p:attrNameLst>
                                      </p:cBhvr>
                                      <p:rCtr x="0" y="1759"/>
                                    </p:animMotion>
                                  </p:childTnLst>
                                </p:cTn>
                              </p:par>
                              <p:par>
                                <p:cTn id="31" presetID="10" presetClass="entr" presetSubtype="0" fill="hold" grpId="0" nodeType="withEffect">
                                  <p:stCondLst>
                                    <p:cond delay="30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42" presetClass="path" presetSubtype="0" decel="100000" fill="hold" grpId="1" nodeType="withEffect">
                                  <p:stCondLst>
                                    <p:cond delay="300"/>
                                  </p:stCondLst>
                                  <p:childTnLst>
                                    <p:animMotion origin="layout" path="M 2.08333E-6 -1.85185E-6 L 2.08333E-6 0.03542 " pathEditMode="relative" rAng="0" ptsTypes="AA">
                                      <p:cBhvr>
                                        <p:cTn id="35" dur="700" spd="-100000" fill="hold"/>
                                        <p:tgtEl>
                                          <p:spTgt spid="9"/>
                                        </p:tgtEl>
                                        <p:attrNameLst>
                                          <p:attrName>ppt_x</p:attrName>
                                          <p:attrName>ppt_y</p:attrName>
                                        </p:attrNameLst>
                                      </p:cBhvr>
                                      <p:rCtr x="0" y="1759"/>
                                    </p:animMotion>
                                  </p:childTnLst>
                                </p:cTn>
                              </p:par>
                              <p:par>
                                <p:cTn id="36" presetID="10" presetClass="entr" presetSubtype="0" fill="hold" nodeType="withEffect">
                                  <p:stCondLst>
                                    <p:cond delay="20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par>
                                <p:cTn id="39" presetID="42" presetClass="path" presetSubtype="0" decel="100000" fill="hold" nodeType="withEffect">
                                  <p:stCondLst>
                                    <p:cond delay="200"/>
                                  </p:stCondLst>
                                  <p:childTnLst>
                                    <p:animMotion origin="layout" path="M 3.125E-6 0 L 0.025 0 " pathEditMode="relative" rAng="0" ptsTypes="AA">
                                      <p:cBhvr>
                                        <p:cTn id="40" dur="700" spd="-100000" fill="hold"/>
                                        <p:tgtEl>
                                          <p:spTgt spid="5"/>
                                        </p:tgtEl>
                                        <p:attrNameLst>
                                          <p:attrName>ppt_x</p:attrName>
                                          <p:attrName>ppt_y</p:attrName>
                                        </p:attrNameLst>
                                      </p:cBhvr>
                                      <p:rCtr x="1250" y="0"/>
                                    </p:animMotion>
                                  </p:childTnLst>
                                </p:cTn>
                              </p:par>
                              <p:par>
                                <p:cTn id="41" presetID="10" presetClass="entr" presetSubtype="0" fill="hold" nodeType="withEffect">
                                  <p:stCondLst>
                                    <p:cond delay="20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par>
                                <p:cTn id="44" presetID="42" presetClass="path" presetSubtype="0" decel="100000" fill="hold" nodeType="withEffect">
                                  <p:stCondLst>
                                    <p:cond delay="200"/>
                                  </p:stCondLst>
                                  <p:childTnLst>
                                    <p:animMotion origin="layout" path="M 3.125E-6 1.11111E-6 L 0.025 1.11111E-6 " pathEditMode="relative" rAng="0" ptsTypes="AA">
                                      <p:cBhvr>
                                        <p:cTn id="45" dur="700" spd="-100000" fill="hold"/>
                                        <p:tgtEl>
                                          <p:spTgt spid="6"/>
                                        </p:tgtEl>
                                        <p:attrNameLst>
                                          <p:attrName>ppt_x</p:attrName>
                                          <p:attrName>ppt_y</p:attrName>
                                        </p:attrNameLst>
                                      </p:cBhvr>
                                      <p:rCtr x="125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3" grpId="1"/>
      <p:bldP spid="9" grpId="0"/>
      <p:bldP spid="9" grpId="1"/>
      <p:bldP spid="14" grpId="0"/>
      <p:bldP spid="14" grpId="1"/>
      <p:bldP spid="2" grpId="0" animBg="1"/>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052">
            <a:extLst>
              <a:ext uri="{FF2B5EF4-FFF2-40B4-BE49-F238E27FC236}">
                <a16:creationId xmlns:a16="http://schemas.microsoft.com/office/drawing/2014/main" id="{8A94280B-5CE8-1B50-FB20-277DEF6CB80C}"/>
              </a:ext>
              <a:ext uri="{C183D7F6-B498-43B3-948B-1728B52AA6E4}">
                <adec:decorative xmlns:adec="http://schemas.microsoft.com/office/drawing/2017/decorative" val="1"/>
              </a:ext>
            </a:extLst>
          </p:cNvPr>
          <p:cNvSpPr>
            <a:spLocks/>
          </p:cNvSpPr>
          <p:nvPr/>
        </p:nvSpPr>
        <p:spPr bwMode="auto">
          <a:xfrm>
            <a:off x="533105" y="339074"/>
            <a:ext cx="11319040" cy="6179852"/>
          </a:xfrm>
          <a:prstGeom prst="roundRect">
            <a:avLst>
              <a:gd name="adj" fmla="val 3731"/>
            </a:avLst>
          </a:prstGeom>
          <a:noFill/>
          <a:ln w="12700" cap="flat" cmpd="sng" algn="ctr">
            <a:gradFill>
              <a:gsLst>
                <a:gs pos="0">
                  <a:srgbClr val="0078D4"/>
                </a:gs>
                <a:gs pos="99000">
                  <a:srgbClr val="C03BC4"/>
                </a:gs>
              </a:gsLst>
              <a:lin ang="5400000" scaled="1"/>
            </a:grad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110155" rtl="0" eaLnBrk="1" fontAlgn="base" latinLnBrk="0" hangingPunct="1">
              <a:lnSpc>
                <a:spcPct val="90000"/>
              </a:lnSpc>
              <a:spcBef>
                <a:spcPct val="0"/>
              </a:spcBef>
              <a:spcAft>
                <a:spcPct val="0"/>
              </a:spcAft>
              <a:buClrTx/>
              <a:buSzTx/>
              <a:buFontTx/>
              <a:buNone/>
              <a:tabLst/>
              <a:defRPr/>
            </a:pPr>
            <a:r>
              <a:rPr kumimoji="0" lang="en-US" sz="1300" b="1" i="0" u="none" strike="noStrike" kern="0" cap="none" spc="0" normalizeH="0" baseline="0" noProof="0">
                <a:ln>
                  <a:noFill/>
                </a:ln>
                <a:solidFill>
                  <a:srgbClr val="000000"/>
                </a:solidFill>
                <a:effectLst/>
                <a:uLnTx/>
                <a:uFillTx/>
                <a:latin typeface="Segoe Pro Display Semibold" panose="020B0502040504020203" pitchFamily="34" charset="0"/>
                <a:ea typeface="+mn-ea"/>
                <a:cs typeface="Segoe Sans Display" pitchFamily="2" charset="0"/>
              </a:rPr>
              <a:t>       </a:t>
            </a:r>
          </a:p>
          <a:p>
            <a:pPr marL="0" marR="0" lvl="0" indent="0" algn="ctr" defTabSz="110155" rtl="0" eaLnBrk="1" fontAlgn="base" latinLnBrk="0" hangingPunct="1">
              <a:lnSpc>
                <a:spcPct val="90000"/>
              </a:lnSpc>
              <a:spcBef>
                <a:spcPct val="0"/>
              </a:spcBef>
              <a:spcAft>
                <a:spcPct val="0"/>
              </a:spcAft>
              <a:buClrTx/>
              <a:buSzTx/>
              <a:buFontTx/>
              <a:buNone/>
              <a:tabLst/>
              <a:defRPr/>
            </a:pPr>
            <a:r>
              <a:rPr kumimoji="0" lang="en-US" sz="1300" b="1" i="0" u="none" strike="noStrike" kern="0" cap="none" spc="0" normalizeH="0" baseline="0" noProof="0">
                <a:ln>
                  <a:noFill/>
                </a:ln>
                <a:solidFill>
                  <a:srgbClr val="000000"/>
                </a:solidFill>
                <a:effectLst/>
                <a:uLnTx/>
                <a:uFillTx/>
                <a:latin typeface="Segoe Pro Display Semibold" panose="020B0502040504020203" pitchFamily="34" charset="0"/>
                <a:ea typeface="+mn-ea"/>
                <a:cs typeface="Segoe Sans Display" pitchFamily="2" charset="0"/>
              </a:rPr>
              <a:t>       </a:t>
            </a:r>
          </a:p>
        </p:txBody>
      </p:sp>
      <p:sp>
        <p:nvSpPr>
          <p:cNvPr id="3" name="Rectangle 2">
            <a:extLst>
              <a:ext uri="{FF2B5EF4-FFF2-40B4-BE49-F238E27FC236}">
                <a16:creationId xmlns:a16="http://schemas.microsoft.com/office/drawing/2014/main" id="{997BC071-6895-5783-55F9-4CA018DC7C56}"/>
              </a:ext>
              <a:ext uri="{C183D7F6-B498-43B3-948B-1728B52AA6E4}">
                <adec:decorative xmlns:adec="http://schemas.microsoft.com/office/drawing/2017/decorative" val="1"/>
              </a:ext>
            </a:extLst>
          </p:cNvPr>
          <p:cNvSpPr/>
          <p:nvPr/>
        </p:nvSpPr>
        <p:spPr bwMode="auto">
          <a:xfrm>
            <a:off x="73152" y="585216"/>
            <a:ext cx="1179576" cy="117751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4" name="Rectangle: Rounded Corners 2054">
            <a:extLst>
              <a:ext uri="{FF2B5EF4-FFF2-40B4-BE49-F238E27FC236}">
                <a16:creationId xmlns:a16="http://schemas.microsoft.com/office/drawing/2014/main" id="{0C123E8C-C5B9-65D6-0685-97A5F3A42F66}"/>
              </a:ext>
              <a:ext uri="{C183D7F6-B498-43B3-948B-1728B52AA6E4}">
                <adec:decorative xmlns:adec="http://schemas.microsoft.com/office/drawing/2017/decorative" val="1"/>
              </a:ext>
            </a:extLst>
          </p:cNvPr>
          <p:cNvSpPr/>
          <p:nvPr/>
        </p:nvSpPr>
        <p:spPr bwMode="auto">
          <a:xfrm>
            <a:off x="4439942" y="3262188"/>
            <a:ext cx="2038660" cy="2011680"/>
          </a:xfrm>
          <a:prstGeom prst="roundRect">
            <a:avLst>
              <a:gd name="adj" fmla="val 13522"/>
            </a:avLst>
          </a:prstGeom>
          <a:noFill/>
          <a:ln w="12700" cap="flat" cmpd="sng" algn="ctr">
            <a:solidFill>
              <a:schemeClr val="tx1"/>
            </a:solid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110155" rtl="0" eaLnBrk="1" fontAlgn="base" latinLnBrk="0" hangingPunct="1">
              <a:lnSpc>
                <a:spcPct val="90000"/>
              </a:lnSpc>
              <a:spcBef>
                <a:spcPct val="0"/>
              </a:spcBef>
              <a:spcAft>
                <a:spcPct val="0"/>
              </a:spcAft>
              <a:buClrTx/>
              <a:buSzTx/>
              <a:buFontTx/>
              <a:buNone/>
              <a:tabLst/>
              <a:defRPr/>
            </a:pPr>
            <a:r>
              <a:rPr kumimoji="0" lang="en-US" sz="1300" b="1" i="0" u="none" strike="noStrike" kern="0" cap="none" spc="0" normalizeH="0" baseline="0" noProof="0">
                <a:ln>
                  <a:noFill/>
                </a:ln>
                <a:solidFill>
                  <a:srgbClr val="000000"/>
                </a:solidFill>
                <a:effectLst/>
                <a:uLnTx/>
                <a:uFillTx/>
                <a:latin typeface="Segoe Pro Display Semibold" panose="020B0502040504020203" pitchFamily="34" charset="0"/>
                <a:ea typeface="+mn-ea"/>
                <a:cs typeface="Segoe Sans Display" pitchFamily="2" charset="0"/>
              </a:rPr>
              <a:t> </a:t>
            </a:r>
          </a:p>
        </p:txBody>
      </p:sp>
      <p:sp>
        <p:nvSpPr>
          <p:cNvPr id="5" name="Rectangle: Rounded Corners 2055">
            <a:extLst>
              <a:ext uri="{FF2B5EF4-FFF2-40B4-BE49-F238E27FC236}">
                <a16:creationId xmlns:a16="http://schemas.microsoft.com/office/drawing/2014/main" id="{02304AC0-3C63-732F-93F3-F793F78A6C39}"/>
              </a:ext>
            </a:extLst>
          </p:cNvPr>
          <p:cNvSpPr/>
          <p:nvPr/>
        </p:nvSpPr>
        <p:spPr bwMode="auto">
          <a:xfrm>
            <a:off x="4439854" y="3262632"/>
            <a:ext cx="2129207" cy="2011680"/>
          </a:xfrm>
          <a:prstGeom prst="roundRect">
            <a:avLst>
              <a:gd name="adj" fmla="val 13522"/>
            </a:avLst>
          </a:prstGeom>
          <a:noFill/>
          <a:ln w="12700" cap="flat" cmpd="sng" algn="ctr">
            <a:noFill/>
            <a:prstDash val="solid"/>
            <a:headEnd type="none" w="med" len="med"/>
            <a:tailEnd type="none" w="med" len="med"/>
          </a:ln>
          <a:effectLst/>
        </p:spPr>
        <p:txBody>
          <a:bodyPr rot="0" spcFirstLastPara="0" vertOverflow="overflow" horzOverflow="overflow" vert="horz" wrap="square" lIns="91440" tIns="0" rIns="91440" bIns="0" numCol="1" spcCol="0" rtlCol="0" fromWordArt="0" anchor="t" anchorCtr="0" forceAA="0" compatLnSpc="1">
            <a:prstTxWarp prst="textNoShape">
              <a:avLst/>
            </a:prstTxWarp>
            <a:noAutofit/>
          </a:bodyPr>
          <a:lstStyle/>
          <a:p>
            <a:pPr marL="0" marR="0" lvl="0" indent="0" algn="l" defTabSz="2320060" rtl="0" eaLnBrk="1" fontAlgn="auto" latinLnBrk="0" hangingPunct="1">
              <a:lnSpc>
                <a:spcPct val="150000"/>
              </a:lnSpc>
              <a:spcBef>
                <a:spcPct val="0"/>
              </a:spcBef>
              <a:spcAft>
                <a:spcPct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Segoe UI"/>
                <a:ea typeface="+mn-ea"/>
                <a:cs typeface="Segoe UI"/>
              </a:rPr>
              <a:t>Azure AI Content Safety</a:t>
            </a:r>
            <a:endParaRPr kumimoji="0" lang="en-US" sz="1200" b="0" i="0" u="none" strike="noStrike" kern="0" cap="none" spc="0" normalizeH="0" baseline="0" noProof="0">
              <a:ln>
                <a:noFill/>
              </a:ln>
              <a:solidFill>
                <a:srgbClr val="000000"/>
              </a:solidFill>
              <a:effectLst/>
              <a:uLnTx/>
              <a:uFillTx/>
              <a:latin typeface="Segoe UI"/>
              <a:ea typeface="+mn-ea"/>
              <a:cs typeface="Segoe UI"/>
            </a:endParaRPr>
          </a:p>
          <a:p>
            <a:pPr marL="0" marR="0" lvl="0" indent="0" algn="l" defTabSz="2320060" rtl="0" eaLnBrk="1" fontAlgn="auto" latinLnBrk="0" hangingPunct="1">
              <a:lnSpc>
                <a:spcPct val="15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Light"/>
                <a:ea typeface="+mn-ea"/>
                <a:cs typeface="Segoe UI Light"/>
              </a:rPr>
              <a:t>Enterprise Security</a:t>
            </a:r>
          </a:p>
          <a:p>
            <a:pPr marL="0" marR="0" lvl="0" indent="0" algn="l" defTabSz="2320060" rtl="0" eaLnBrk="1" fontAlgn="auto" latinLnBrk="0" hangingPunct="1">
              <a:lnSpc>
                <a:spcPct val="15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Light"/>
                <a:ea typeface="+mn-ea"/>
                <a:cs typeface="Segoe UI Light"/>
              </a:rPr>
              <a:t>Risk &amp; Safet Evaluations</a:t>
            </a:r>
            <a:endParaRPr kumimoji="0" lang="en-US" sz="1765" b="0" i="0" u="none" strike="noStrike" kern="1200" cap="none" spc="0" normalizeH="0" baseline="0" noProof="0">
              <a:ln>
                <a:noFill/>
              </a:ln>
              <a:solidFill>
                <a:srgbClr val="000000"/>
              </a:solidFill>
              <a:effectLst/>
              <a:uLnTx/>
              <a:uFillTx/>
              <a:latin typeface="Segoe UI"/>
              <a:ea typeface="+mn-ea"/>
              <a:cs typeface="Segoe UI"/>
            </a:endParaRPr>
          </a:p>
          <a:p>
            <a:pPr marL="0" marR="0" lvl="0" indent="0" algn="l" defTabSz="2320060" rtl="0" eaLnBrk="1" fontAlgn="auto" latinLnBrk="0" hangingPunct="1">
              <a:lnSpc>
                <a:spcPct val="15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Light"/>
                <a:ea typeface="+mn-ea"/>
                <a:cs typeface="Segoe UI Light"/>
              </a:rPr>
              <a:t>Prompt Shields</a:t>
            </a:r>
          </a:p>
          <a:p>
            <a:pPr marL="0" marR="0" lvl="0" indent="0" algn="l" defTabSz="2320060" rtl="0" eaLnBrk="1" fontAlgn="auto" latinLnBrk="0" hangingPunct="1">
              <a:lnSpc>
                <a:spcPct val="150000"/>
              </a:lnSpc>
              <a:spcBef>
                <a:spcPct val="0"/>
              </a:spcBef>
              <a:spcAft>
                <a:spcPct val="0"/>
              </a:spcAft>
              <a:buClrTx/>
              <a:buSzTx/>
              <a:buFontTx/>
              <a:buNone/>
              <a:tabLst/>
              <a:defRPr/>
            </a:pPr>
            <a:r>
              <a:rPr kumimoji="0" lang="en-US" sz="1200" b="0" i="0" u="none" strike="noStrike" kern="0" cap="none" spc="0" normalizeH="0" baseline="0" noProof="0" err="1">
                <a:ln>
                  <a:noFill/>
                </a:ln>
                <a:solidFill>
                  <a:srgbClr val="000000"/>
                </a:solidFill>
                <a:effectLst/>
                <a:uLnTx/>
                <a:uFillTx/>
                <a:latin typeface="Segoe UI Light"/>
                <a:ea typeface="+mn-ea"/>
                <a:cs typeface="Segoe UI Light"/>
              </a:rPr>
              <a:t>Groundedness</a:t>
            </a:r>
            <a:r>
              <a:rPr kumimoji="0" lang="en-US" sz="1200" b="0" i="0" u="none" strike="noStrike" kern="0" cap="none" spc="0" normalizeH="0" baseline="0" noProof="0">
                <a:ln>
                  <a:noFill/>
                </a:ln>
                <a:solidFill>
                  <a:srgbClr val="000000"/>
                </a:solidFill>
                <a:effectLst/>
                <a:uLnTx/>
                <a:uFillTx/>
                <a:latin typeface="Segoe UI Light"/>
                <a:ea typeface="+mn-ea"/>
                <a:cs typeface="Segoe UI Light"/>
              </a:rPr>
              <a:t> Detection</a:t>
            </a:r>
          </a:p>
          <a:p>
            <a:pPr marL="0" marR="0" lvl="0" indent="0" algn="l" defTabSz="2320060" rtl="0" eaLnBrk="1" fontAlgn="auto" latinLnBrk="0" hangingPunct="1">
              <a:lnSpc>
                <a:spcPct val="15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000000"/>
              </a:solidFill>
              <a:effectLst/>
              <a:uLnTx/>
              <a:uFillTx/>
              <a:latin typeface="Segoe Pro Display"/>
              <a:ea typeface="+mn-ea"/>
              <a:cs typeface="Segoe Sans Display"/>
            </a:endParaRPr>
          </a:p>
          <a:p>
            <a:pPr marL="0" marR="0" lvl="0" indent="0" algn="l" defTabSz="2320060" rtl="0" eaLnBrk="1" fontAlgn="auto" latinLnBrk="0" hangingPunct="1">
              <a:lnSpc>
                <a:spcPct val="15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Segoe UI Light"/>
              <a:ea typeface="+mn-ea"/>
              <a:cs typeface="Segoe UI" panose="020B0502040204020203" pitchFamily="34" charset="0"/>
            </a:endParaRPr>
          </a:p>
        </p:txBody>
      </p:sp>
      <p:sp>
        <p:nvSpPr>
          <p:cNvPr id="6" name="Rectangle: Rounded Corners 2058">
            <a:extLst>
              <a:ext uri="{FF2B5EF4-FFF2-40B4-BE49-F238E27FC236}">
                <a16:creationId xmlns:a16="http://schemas.microsoft.com/office/drawing/2014/main" id="{91D7CC3E-0665-A493-C710-01EAA8366329}"/>
              </a:ext>
              <a:ext uri="{C183D7F6-B498-43B3-948B-1728B52AA6E4}">
                <adec:decorative xmlns:adec="http://schemas.microsoft.com/office/drawing/2017/decorative" val="1"/>
              </a:ext>
            </a:extLst>
          </p:cNvPr>
          <p:cNvSpPr/>
          <p:nvPr/>
        </p:nvSpPr>
        <p:spPr bwMode="auto">
          <a:xfrm>
            <a:off x="9535621" y="2747208"/>
            <a:ext cx="2038660" cy="3500544"/>
          </a:xfrm>
          <a:prstGeom prst="roundRect">
            <a:avLst>
              <a:gd name="adj" fmla="val 13522"/>
            </a:avLst>
          </a:prstGeom>
          <a:noFill/>
          <a:ln w="12700" cap="flat" cmpd="sng" algn="ctr">
            <a:solidFill>
              <a:schemeClr val="tx1"/>
            </a:solid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110155" rtl="0" eaLnBrk="1" fontAlgn="base" latinLnBrk="0" hangingPunct="1">
              <a:lnSpc>
                <a:spcPct val="90000"/>
              </a:lnSpc>
              <a:spcBef>
                <a:spcPct val="0"/>
              </a:spcBef>
              <a:spcAft>
                <a:spcPct val="0"/>
              </a:spcAft>
              <a:buClrTx/>
              <a:buSzTx/>
              <a:buFontTx/>
              <a:buNone/>
              <a:tabLst/>
              <a:defRPr/>
            </a:pPr>
            <a:endParaRPr kumimoji="0" lang="en-US" sz="1300" b="1" i="0" u="none" strike="noStrike" kern="0" cap="none" spc="0" normalizeH="0" baseline="0" noProof="0">
              <a:ln>
                <a:noFill/>
              </a:ln>
              <a:solidFill>
                <a:srgbClr val="000000"/>
              </a:solidFill>
              <a:effectLst/>
              <a:uLnTx/>
              <a:uFillTx/>
              <a:latin typeface="Segoe Pro Display Semibold" panose="020B0502040504020203" pitchFamily="34" charset="0"/>
              <a:ea typeface="+mn-ea"/>
              <a:cs typeface="Segoe Sans Display" pitchFamily="2" charset="0"/>
            </a:endParaRPr>
          </a:p>
        </p:txBody>
      </p:sp>
      <p:sp>
        <p:nvSpPr>
          <p:cNvPr id="7" name="Rectangle: Rounded Corners 2059">
            <a:extLst>
              <a:ext uri="{FF2B5EF4-FFF2-40B4-BE49-F238E27FC236}">
                <a16:creationId xmlns:a16="http://schemas.microsoft.com/office/drawing/2014/main" id="{B683312C-E22B-6EC1-5EA6-293EDDD62B32}"/>
              </a:ext>
            </a:extLst>
          </p:cNvPr>
          <p:cNvSpPr/>
          <p:nvPr/>
        </p:nvSpPr>
        <p:spPr bwMode="auto">
          <a:xfrm>
            <a:off x="9660523" y="2746080"/>
            <a:ext cx="1913757" cy="3500543"/>
          </a:xfrm>
          <a:prstGeom prst="roundRect">
            <a:avLst>
              <a:gd name="adj" fmla="val 13522"/>
            </a:avLst>
          </a:prstGeom>
          <a:noFill/>
          <a:ln w="12700" cap="flat" cmpd="sng" algn="ctr">
            <a:noFill/>
            <a:prstDash val="solid"/>
            <a:headEnd type="none" w="med" len="med"/>
            <a:tailEnd type="none" w="med" len="med"/>
          </a:ln>
          <a:effectLst/>
        </p:spPr>
        <p:txBody>
          <a:bodyPr rot="0" spcFirstLastPara="0" vertOverflow="overflow" horzOverflow="overflow" vert="horz" wrap="square" lIns="91440" tIns="0" rIns="91440" bIns="0" numCol="1" spcCol="0" rtlCol="0" fromWordArt="0" anchor="t" anchorCtr="0" forceAA="0" compatLnSpc="1">
            <a:prstTxWarp prst="textNoShape">
              <a:avLst/>
            </a:prstTxWarp>
            <a:noAutofit/>
          </a:bodyPr>
          <a:lstStyle/>
          <a:p>
            <a:pPr marL="0" marR="0" lvl="0" indent="0" algn="l" defTabSz="2320060" rtl="0" eaLnBrk="1" fontAlgn="base" latinLnBrk="0" hangingPunct="1">
              <a:lnSpc>
                <a:spcPct val="150000"/>
              </a:lnSpc>
              <a:spcBef>
                <a:spcPct val="0"/>
              </a:spcBef>
              <a:spcAft>
                <a:spcPct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Tools</a:t>
            </a:r>
            <a:r>
              <a:rPr kumimoji="0" lang="en-US" sz="1200" b="1" i="0" u="none" strike="noStrike" kern="0" cap="none" spc="0" normalizeH="0" baseline="0" noProof="0">
                <a:ln>
                  <a:noFill/>
                </a:ln>
                <a:solidFill>
                  <a:srgbClr val="000000"/>
                </a:solidFill>
                <a:effectLst/>
                <a:uLnTx/>
                <a:uFillTx/>
                <a:latin typeface="Segoe Pro Display" panose="020B0502040504020203" pitchFamily="34" charset="0"/>
                <a:ea typeface="+mn-ea"/>
                <a:cs typeface="Segoe Sans Display" pitchFamily="2" charset="0"/>
              </a:rPr>
              <a:t> </a:t>
            </a:r>
          </a:p>
          <a:p>
            <a:pPr marL="0" marR="0" lvl="0" indent="0" algn="l" defTabSz="2320060" rtl="0" eaLnBrk="1" fontAlgn="base" latinLnBrk="0" hangingPunct="1">
              <a:lnSpc>
                <a:spcPct val="150000"/>
              </a:lnSpc>
              <a:spcBef>
                <a:spcPct val="0"/>
              </a:spcBef>
              <a:spcAft>
                <a:spcPct val="0"/>
              </a:spcAft>
              <a:buClrTx/>
              <a:buSzTx/>
              <a:buFontTx/>
              <a:buNone/>
              <a:tabLst/>
              <a:defRPr/>
            </a:pPr>
            <a:r>
              <a:rPr kumimoji="0" lang="en-US" sz="1200" b="1" i="1" u="none" strike="noStrike" kern="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Custom Tools</a:t>
            </a:r>
          </a:p>
          <a:p>
            <a:pPr marL="0" marR="0" lvl="0" indent="0" algn="l" defTabSz="2320060" rtl="0" eaLnBrk="1" fontAlgn="base" latinLnBrk="0" hangingPunct="1">
              <a:lnSpc>
                <a:spcPct val="15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Light"/>
                <a:ea typeface="+mn-ea"/>
                <a:cs typeface="Segoe UI" panose="020B0502040204020203" pitchFamily="34" charset="0"/>
              </a:rPr>
              <a:t>       OpenAPI tools</a:t>
            </a:r>
          </a:p>
          <a:p>
            <a:pPr marL="0" marR="0" lvl="0" indent="0" algn="l" defTabSz="2320060" rtl="0" eaLnBrk="1" fontAlgn="base" latinLnBrk="0" hangingPunct="1">
              <a:lnSpc>
                <a:spcPct val="15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Light"/>
                <a:ea typeface="+mn-ea"/>
                <a:cs typeface="Segoe UI" panose="020B0502040204020203" pitchFamily="34" charset="0"/>
              </a:rPr>
              <a:t>       MCP tools</a:t>
            </a:r>
          </a:p>
          <a:p>
            <a:pPr marL="0" marR="0" lvl="0" indent="0" algn="l" defTabSz="2320060" rtl="0" eaLnBrk="1" fontAlgn="base" latinLnBrk="0" hangingPunct="1">
              <a:lnSpc>
                <a:spcPct val="150000"/>
              </a:lnSpc>
              <a:spcBef>
                <a:spcPct val="0"/>
              </a:spcBef>
              <a:spcAft>
                <a:spcPct val="0"/>
              </a:spcAft>
              <a:buClrTx/>
              <a:buSzTx/>
              <a:buFontTx/>
              <a:buNone/>
              <a:tabLst/>
              <a:defRPr/>
            </a:pPr>
            <a:r>
              <a:rPr kumimoji="0" lang="en-US" sz="1200" b="1" i="1" u="none" strike="noStrike" kern="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Built-in tools</a:t>
            </a:r>
          </a:p>
          <a:p>
            <a:pPr marL="0" marR="0" lvl="0" indent="0" algn="l" defTabSz="2320060" rtl="0" eaLnBrk="1" fontAlgn="base" latinLnBrk="0" hangingPunct="1">
              <a:lnSpc>
                <a:spcPct val="15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Light"/>
                <a:ea typeface="+mn-ea"/>
                <a:cs typeface="Segoe UI" panose="020B0502040204020203" pitchFamily="34" charset="0"/>
              </a:rPr>
              <a:t>       Bing</a:t>
            </a:r>
          </a:p>
          <a:p>
            <a:pPr marL="0" marR="0" lvl="0" indent="0" algn="l" defTabSz="2320060" rtl="0" eaLnBrk="1" fontAlgn="base" latinLnBrk="0" hangingPunct="1">
              <a:lnSpc>
                <a:spcPct val="15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Light"/>
                <a:ea typeface="+mn-ea"/>
                <a:cs typeface="Segoe UI" panose="020B0502040204020203" pitchFamily="34" charset="0"/>
              </a:rPr>
              <a:t>       Azure AI Search</a:t>
            </a:r>
          </a:p>
          <a:p>
            <a:pPr marL="0" marR="0" lvl="0" indent="0" algn="l" defTabSz="2320060" rtl="0" eaLnBrk="1" fontAlgn="base" latinLnBrk="0" hangingPunct="1">
              <a:lnSpc>
                <a:spcPct val="15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Light"/>
                <a:ea typeface="+mn-ea"/>
                <a:cs typeface="Segoe UI" panose="020B0502040204020203" pitchFamily="34" charset="0"/>
              </a:rPr>
              <a:t>       SharePoint</a:t>
            </a:r>
          </a:p>
          <a:p>
            <a:pPr marL="0" marR="0" lvl="0" indent="0" algn="l" defTabSz="2320060" rtl="0" eaLnBrk="1" fontAlgn="base" latinLnBrk="0" hangingPunct="1">
              <a:lnSpc>
                <a:spcPct val="15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Light"/>
                <a:ea typeface="+mn-ea"/>
                <a:cs typeface="Segoe UI" panose="020B0502040204020203" pitchFamily="34" charset="0"/>
              </a:rPr>
              <a:t>       Microsoft Fabric</a:t>
            </a:r>
          </a:p>
          <a:p>
            <a:pPr marL="0" marR="0" lvl="0" indent="0" algn="l" defTabSz="2320060" rtl="0" eaLnBrk="1" fontAlgn="base" latinLnBrk="0" hangingPunct="1">
              <a:lnSpc>
                <a:spcPct val="15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Light"/>
                <a:ea typeface="+mn-ea"/>
                <a:cs typeface="Segoe UI" panose="020B0502040204020203" pitchFamily="34" charset="0"/>
              </a:rPr>
              <a:t>       Cosmos</a:t>
            </a:r>
          </a:p>
          <a:p>
            <a:pPr marL="0" marR="0" lvl="0" indent="0" algn="l" defTabSz="2320060" rtl="0" eaLnBrk="1" fontAlgn="base" latinLnBrk="0" hangingPunct="1">
              <a:lnSpc>
                <a:spcPct val="15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Light"/>
                <a:ea typeface="+mn-ea"/>
                <a:cs typeface="Segoe UI" panose="020B0502040204020203" pitchFamily="34" charset="0"/>
              </a:rPr>
              <a:t>       Logic Apps</a:t>
            </a:r>
          </a:p>
          <a:p>
            <a:pPr marL="0" marR="0" lvl="0" indent="0" algn="l" defTabSz="2320060" rtl="0" eaLnBrk="1" fontAlgn="base" latinLnBrk="0" hangingPunct="1">
              <a:lnSpc>
                <a:spcPct val="15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Light"/>
                <a:ea typeface="+mn-ea"/>
                <a:cs typeface="Segoe UI" panose="020B0502040204020203" pitchFamily="34" charset="0"/>
              </a:rPr>
              <a:t>       Azure Functions</a:t>
            </a:r>
          </a:p>
        </p:txBody>
      </p:sp>
      <p:sp>
        <p:nvSpPr>
          <p:cNvPr id="8" name="Rectangle: Rounded Corners 2061">
            <a:extLst>
              <a:ext uri="{FF2B5EF4-FFF2-40B4-BE49-F238E27FC236}">
                <a16:creationId xmlns:a16="http://schemas.microsoft.com/office/drawing/2014/main" id="{B40448F0-F52B-0435-DE9F-43FA2F49E12E}"/>
              </a:ext>
              <a:ext uri="{C183D7F6-B498-43B3-948B-1728B52AA6E4}">
                <adec:decorative xmlns:adec="http://schemas.microsoft.com/office/drawing/2017/decorative" val="1"/>
              </a:ext>
            </a:extLst>
          </p:cNvPr>
          <p:cNvSpPr/>
          <p:nvPr/>
        </p:nvSpPr>
        <p:spPr bwMode="auto">
          <a:xfrm>
            <a:off x="9535621" y="686413"/>
            <a:ext cx="2038660" cy="1897408"/>
          </a:xfrm>
          <a:prstGeom prst="roundRect">
            <a:avLst>
              <a:gd name="adj" fmla="val 13522"/>
            </a:avLst>
          </a:prstGeom>
          <a:noFill/>
          <a:ln w="12700" cap="flat" cmpd="sng" algn="ctr">
            <a:solidFill>
              <a:schemeClr val="tx1"/>
            </a:solid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110155" rtl="0" eaLnBrk="1" fontAlgn="base" latinLnBrk="0" hangingPunct="1">
              <a:lnSpc>
                <a:spcPct val="90000"/>
              </a:lnSpc>
              <a:spcBef>
                <a:spcPct val="0"/>
              </a:spcBef>
              <a:spcAft>
                <a:spcPct val="0"/>
              </a:spcAft>
              <a:buClrTx/>
              <a:buSzTx/>
              <a:buFontTx/>
              <a:buNone/>
              <a:tabLst/>
              <a:defRPr/>
            </a:pPr>
            <a:endParaRPr kumimoji="0" lang="en-US" sz="1300" b="1" i="0" u="none" strike="noStrike" kern="0" cap="none" spc="0" normalizeH="0" baseline="0" noProof="0">
              <a:ln>
                <a:noFill/>
              </a:ln>
              <a:solidFill>
                <a:srgbClr val="000000"/>
              </a:solidFill>
              <a:effectLst/>
              <a:uLnTx/>
              <a:uFillTx/>
              <a:latin typeface="Segoe Pro Display Semibold" panose="020B0502040504020203" pitchFamily="34" charset="0"/>
              <a:ea typeface="+mn-ea"/>
              <a:cs typeface="Segoe Sans Display" pitchFamily="2" charset="0"/>
            </a:endParaRPr>
          </a:p>
        </p:txBody>
      </p:sp>
      <p:sp>
        <p:nvSpPr>
          <p:cNvPr id="9" name="Rectangle: Rounded Corners 2062">
            <a:extLst>
              <a:ext uri="{FF2B5EF4-FFF2-40B4-BE49-F238E27FC236}">
                <a16:creationId xmlns:a16="http://schemas.microsoft.com/office/drawing/2014/main" id="{1AFB405E-3BA2-0601-1B3A-31DC1DE6E653}"/>
              </a:ext>
            </a:extLst>
          </p:cNvPr>
          <p:cNvSpPr/>
          <p:nvPr/>
        </p:nvSpPr>
        <p:spPr bwMode="auto">
          <a:xfrm>
            <a:off x="9548060" y="685283"/>
            <a:ext cx="2038659" cy="1897407"/>
          </a:xfrm>
          <a:prstGeom prst="roundRect">
            <a:avLst>
              <a:gd name="adj" fmla="val 13522"/>
            </a:avLst>
          </a:prstGeom>
          <a:noFill/>
          <a:ln w="12700" cap="flat" cmpd="sng" algn="ctr">
            <a:noFill/>
            <a:prstDash val="solid"/>
            <a:headEnd type="none" w="med" len="med"/>
            <a:tailEnd type="none" w="med" len="med"/>
          </a:ln>
          <a:effectLst/>
        </p:spPr>
        <p:txBody>
          <a:bodyPr rot="0" spcFirstLastPara="0" vertOverflow="overflow" horzOverflow="overflow" vert="horz" wrap="square" lIns="91440" tIns="0" rIns="91440" bIns="0" numCol="1" spcCol="0" rtlCol="0" fromWordArt="0" anchor="t" anchorCtr="0" forceAA="0" compatLnSpc="1">
            <a:prstTxWarp prst="textNoShape">
              <a:avLst/>
            </a:prstTxWarp>
            <a:noAutofit/>
          </a:bodyPr>
          <a:lstStyle/>
          <a:p>
            <a:pPr marL="0" marR="0" lvl="0" indent="0" algn="l" defTabSz="2320060" rtl="0" eaLnBrk="1" fontAlgn="base" latinLnBrk="0" hangingPunct="1">
              <a:lnSpc>
                <a:spcPct val="150000"/>
              </a:lnSpc>
              <a:spcBef>
                <a:spcPct val="0"/>
              </a:spcBef>
              <a:spcAft>
                <a:spcPct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Agent protocols &amp; APIs</a:t>
            </a:r>
          </a:p>
          <a:p>
            <a:pPr marL="0" marR="0" lvl="0" indent="0" algn="l" defTabSz="2320060" rtl="0" eaLnBrk="1" fontAlgn="base" latinLnBrk="0" hangingPunct="1">
              <a:lnSpc>
                <a:spcPct val="15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Light"/>
                <a:ea typeface="+mn-ea"/>
                <a:cs typeface="Segoe UI" panose="020B0502040204020203" pitchFamily="34" charset="0"/>
              </a:rPr>
              <a:t>       Assistants API</a:t>
            </a:r>
          </a:p>
          <a:p>
            <a:pPr marL="0" marR="0" lvl="0" indent="0" algn="l" defTabSz="2320060" rtl="0" eaLnBrk="1" fontAlgn="base" latinLnBrk="0" hangingPunct="1">
              <a:lnSpc>
                <a:spcPct val="15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Light"/>
                <a:ea typeface="+mn-ea"/>
                <a:cs typeface="Segoe UI" panose="020B0502040204020203" pitchFamily="34" charset="0"/>
              </a:rPr>
              <a:t>       Responses API</a:t>
            </a:r>
          </a:p>
          <a:p>
            <a:pPr marL="0" marR="0" lvl="0" indent="0" algn="l" defTabSz="2320060" rtl="0" eaLnBrk="1" fontAlgn="base" latinLnBrk="0" hangingPunct="1">
              <a:lnSpc>
                <a:spcPct val="15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Light"/>
                <a:ea typeface="+mn-ea"/>
                <a:cs typeface="Segoe UI" panose="020B0502040204020203" pitchFamily="34" charset="0"/>
              </a:rPr>
              <a:t>       Activity Protocol</a:t>
            </a:r>
          </a:p>
          <a:p>
            <a:pPr marL="0" marR="0" lvl="0" indent="0" algn="l" defTabSz="2320060" rtl="0" eaLnBrk="1" fontAlgn="base" latinLnBrk="0" hangingPunct="1">
              <a:lnSpc>
                <a:spcPct val="15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Light"/>
                <a:ea typeface="+mn-ea"/>
                <a:cs typeface="Segoe UI" panose="020B0502040204020203" pitchFamily="34" charset="0"/>
              </a:rPr>
              <a:t>       A2A*</a:t>
            </a:r>
          </a:p>
          <a:p>
            <a:pPr marL="0" marR="0" lvl="0" indent="0" algn="l" defTabSz="2320060" rtl="0" eaLnBrk="1" fontAlgn="base" latinLnBrk="0" hangingPunct="1">
              <a:lnSpc>
                <a:spcPct val="15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Light"/>
                <a:ea typeface="+mn-ea"/>
                <a:cs typeface="Segoe UI" panose="020B0502040204020203" pitchFamily="34" charset="0"/>
              </a:rPr>
              <a:t>       Agent Protocol*</a:t>
            </a:r>
          </a:p>
        </p:txBody>
      </p:sp>
      <p:sp>
        <p:nvSpPr>
          <p:cNvPr id="10" name="Rectangle: Rounded Corners 2064">
            <a:extLst>
              <a:ext uri="{FF2B5EF4-FFF2-40B4-BE49-F238E27FC236}">
                <a16:creationId xmlns:a16="http://schemas.microsoft.com/office/drawing/2014/main" id="{23F782C2-0EC4-5640-ACEC-E86B2859A87F}"/>
              </a:ext>
            </a:extLst>
          </p:cNvPr>
          <p:cNvSpPr/>
          <p:nvPr/>
        </p:nvSpPr>
        <p:spPr bwMode="auto">
          <a:xfrm>
            <a:off x="6965010" y="3979939"/>
            <a:ext cx="2067414" cy="2095279"/>
          </a:xfrm>
          <a:prstGeom prst="roundRect">
            <a:avLst>
              <a:gd name="adj" fmla="val 13522"/>
            </a:avLst>
          </a:prstGeom>
          <a:noFill/>
          <a:ln w="12700" cap="flat" cmpd="sng" algn="ctr">
            <a:solidFill>
              <a:schemeClr val="tx1"/>
            </a:solidFill>
            <a:prstDash val="solid"/>
            <a:headEnd type="none" w="med" len="med"/>
            <a:tailEnd type="none" w="med" len="med"/>
          </a:ln>
          <a:effectLst/>
        </p:spPr>
        <p:txBody>
          <a:bodyPr rot="0" spcFirstLastPara="0" vertOverflow="overflow" horzOverflow="overflow" vert="horz" wrap="square" lIns="91440" tIns="0" rIns="0" bIns="0" numCol="1" spcCol="0" rtlCol="0" fromWordArt="0" anchor="t" anchorCtr="0" forceAA="0" compatLnSpc="1">
            <a:prstTxWarp prst="textNoShape">
              <a:avLst/>
            </a:prstTxWarp>
            <a:noAutofit/>
          </a:bodyPr>
          <a:lstStyle/>
          <a:p>
            <a:pPr marL="0" marR="0" lvl="0" indent="0" algn="l" defTabSz="2320060" rtl="0" eaLnBrk="1" fontAlgn="base" latinLnBrk="0" hangingPunct="1">
              <a:lnSpc>
                <a:spcPct val="150000"/>
              </a:lnSpc>
              <a:spcBef>
                <a:spcPct val="0"/>
              </a:spcBef>
              <a:spcAft>
                <a:spcPct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Segoe UI"/>
                <a:ea typeface="+mn-ea"/>
                <a:cs typeface="Segoe UI"/>
              </a:rPr>
              <a:t>Foundry Models</a:t>
            </a:r>
            <a:endParaRPr kumimoji="0" lang="en-US" sz="1200" b="1"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2320060" rtl="0" eaLnBrk="1" fontAlgn="base" latinLnBrk="0" hangingPunct="1">
              <a:lnSpc>
                <a:spcPct val="15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Light"/>
                <a:ea typeface="+mn-ea"/>
                <a:cs typeface="Segoe UI"/>
              </a:rPr>
              <a:t>Azure OpenAI</a:t>
            </a:r>
          </a:p>
          <a:p>
            <a:pPr marL="0" marR="0" lvl="0" indent="0" algn="l" defTabSz="2320060" rtl="0" eaLnBrk="1" fontAlgn="auto" latinLnBrk="0" hangingPunct="1">
              <a:lnSpc>
                <a:spcPct val="15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Light"/>
                <a:ea typeface="+mn-ea"/>
                <a:cs typeface="Segoe UI"/>
              </a:rPr>
              <a:t>Microsoft Phi</a:t>
            </a:r>
          </a:p>
          <a:p>
            <a:pPr marL="0" marR="0" lvl="0" indent="0" algn="l" defTabSz="2320060" rtl="0" eaLnBrk="1" fontAlgn="auto" latinLnBrk="0" hangingPunct="1">
              <a:lnSpc>
                <a:spcPct val="15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Light"/>
                <a:ea typeface="+mn-ea"/>
                <a:cs typeface="Segoe UI"/>
              </a:rPr>
              <a:t>Others</a:t>
            </a:r>
          </a:p>
          <a:p>
            <a:pPr marL="0" marR="0" lvl="0" indent="0" algn="l" defTabSz="2320060" rtl="0" eaLnBrk="1" fontAlgn="base" latinLnBrk="0" hangingPunct="1">
              <a:lnSpc>
                <a:spcPct val="15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Light"/>
                <a:ea typeface="+mn-ea"/>
                <a:cs typeface="Segoe UI"/>
              </a:rPr>
              <a:t>Foundry Local</a:t>
            </a:r>
          </a:p>
          <a:p>
            <a:pPr marL="0" marR="0" lvl="0" indent="0" algn="l" defTabSz="2320060" rtl="0" eaLnBrk="1" fontAlgn="base" latinLnBrk="0" hangingPunct="1">
              <a:lnSpc>
                <a:spcPct val="15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Light"/>
                <a:ea typeface="+mn-ea"/>
                <a:cs typeface="Segoe UI"/>
              </a:rPr>
              <a:t>Fine-tuned models</a:t>
            </a:r>
          </a:p>
          <a:p>
            <a:pPr marL="0" marR="0" lvl="0" indent="0" algn="l" defTabSz="2320060" rtl="0" eaLnBrk="1" fontAlgn="base" latinLnBrk="0" hangingPunct="1">
              <a:lnSpc>
                <a:spcPct val="15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Light"/>
                <a:ea typeface="+mn-ea"/>
                <a:cs typeface="Segoe UI"/>
              </a:rPr>
              <a:t>BYO models</a:t>
            </a:r>
          </a:p>
          <a:p>
            <a:pPr marL="0" marR="0" lvl="0" indent="0" algn="l" defTabSz="2320060" rtl="0" eaLnBrk="1" fontAlgn="base" latinLnBrk="0" hangingPunct="1">
              <a:lnSpc>
                <a:spcPct val="15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Light"/>
                <a:ea typeface="+mn-ea"/>
                <a:cs typeface="Segoe UI"/>
              </a:rPr>
              <a:t>    </a:t>
            </a:r>
          </a:p>
          <a:p>
            <a:pPr marL="0" marR="0" lvl="0" indent="0" algn="ctr" defTabSz="110155" rtl="0" eaLnBrk="1" fontAlgn="base" latinLnBrk="0" hangingPunct="1">
              <a:lnSpc>
                <a:spcPct val="9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000000"/>
              </a:solidFill>
              <a:effectLst/>
              <a:uLnTx/>
              <a:uFillTx/>
              <a:latin typeface="Segoe Pro Display Semibold" panose="020B0502040504020203" pitchFamily="34" charset="0"/>
              <a:ea typeface="+mn-ea"/>
              <a:cs typeface="Segoe Sans Display" pitchFamily="2" charset="0"/>
            </a:endParaRPr>
          </a:p>
        </p:txBody>
      </p:sp>
      <p:sp>
        <p:nvSpPr>
          <p:cNvPr id="11" name="Rectangle: Rounded Corners 2066">
            <a:extLst>
              <a:ext uri="{FF2B5EF4-FFF2-40B4-BE49-F238E27FC236}">
                <a16:creationId xmlns:a16="http://schemas.microsoft.com/office/drawing/2014/main" id="{69CDC718-920D-4B19-0276-F9C9CBB1B35A}"/>
              </a:ext>
              <a:ext uri="{C183D7F6-B498-43B3-948B-1728B52AA6E4}">
                <adec:decorative xmlns:adec="http://schemas.microsoft.com/office/drawing/2017/decorative" val="1"/>
              </a:ext>
            </a:extLst>
          </p:cNvPr>
          <p:cNvSpPr/>
          <p:nvPr/>
        </p:nvSpPr>
        <p:spPr bwMode="auto">
          <a:xfrm>
            <a:off x="4437843" y="686413"/>
            <a:ext cx="2038660" cy="2236504"/>
          </a:xfrm>
          <a:prstGeom prst="roundRect">
            <a:avLst>
              <a:gd name="adj" fmla="val 11313"/>
            </a:avLst>
          </a:prstGeom>
          <a:noFill/>
          <a:ln w="12700" cap="flat" cmpd="sng" algn="ctr">
            <a:solidFill>
              <a:schemeClr val="tx1"/>
            </a:solid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110155" rtl="0" eaLnBrk="1" fontAlgn="base" latinLnBrk="0" hangingPunct="1">
              <a:lnSpc>
                <a:spcPct val="90000"/>
              </a:lnSpc>
              <a:spcBef>
                <a:spcPct val="0"/>
              </a:spcBef>
              <a:spcAft>
                <a:spcPct val="0"/>
              </a:spcAft>
              <a:buClrTx/>
              <a:buSzTx/>
              <a:buFontTx/>
              <a:buNone/>
              <a:tabLst/>
              <a:defRPr/>
            </a:pPr>
            <a:endParaRPr kumimoji="0" lang="en-US" sz="1300" b="1" i="0" u="none" strike="noStrike" kern="0" cap="none" spc="0" normalizeH="0" baseline="0" noProof="0">
              <a:ln>
                <a:noFill/>
              </a:ln>
              <a:solidFill>
                <a:srgbClr val="000000"/>
              </a:solidFill>
              <a:effectLst/>
              <a:uLnTx/>
              <a:uFillTx/>
              <a:latin typeface="Segoe Pro Display Semibold" panose="020B0502040504020203" pitchFamily="34" charset="0"/>
              <a:ea typeface="+mn-ea"/>
              <a:cs typeface="Segoe Sans Display" pitchFamily="2" charset="0"/>
            </a:endParaRPr>
          </a:p>
        </p:txBody>
      </p:sp>
      <p:sp>
        <p:nvSpPr>
          <p:cNvPr id="12" name="Rectangle: Rounded Corners 2067">
            <a:extLst>
              <a:ext uri="{FF2B5EF4-FFF2-40B4-BE49-F238E27FC236}">
                <a16:creationId xmlns:a16="http://schemas.microsoft.com/office/drawing/2014/main" id="{65BB328F-31B9-69BB-6D9D-E9A18F658569}"/>
              </a:ext>
            </a:extLst>
          </p:cNvPr>
          <p:cNvSpPr/>
          <p:nvPr/>
        </p:nvSpPr>
        <p:spPr bwMode="auto">
          <a:xfrm>
            <a:off x="4448818" y="677005"/>
            <a:ext cx="2027685" cy="2236503"/>
          </a:xfrm>
          <a:prstGeom prst="roundRect">
            <a:avLst>
              <a:gd name="adj" fmla="val 13522"/>
            </a:avLst>
          </a:prstGeom>
          <a:noFill/>
          <a:ln w="12700" cap="flat" cmpd="sng" algn="ctr">
            <a:noFill/>
            <a:prstDash val="solid"/>
            <a:headEnd type="none" w="med" len="med"/>
            <a:tailEnd type="none" w="med" len="med"/>
          </a:ln>
          <a:effectLst/>
        </p:spPr>
        <p:txBody>
          <a:bodyPr rot="0" spcFirstLastPara="0" vertOverflow="overflow" horzOverflow="overflow" vert="horz" wrap="square" lIns="91440" tIns="0" rIns="91440" bIns="0" numCol="1" spcCol="0" rtlCol="0" fromWordArt="0" anchor="t" anchorCtr="0" forceAA="0" compatLnSpc="1">
            <a:prstTxWarp prst="textNoShape">
              <a:avLst/>
            </a:prstTxWarp>
            <a:noAutofit/>
          </a:bodyPr>
          <a:lstStyle/>
          <a:p>
            <a:pPr marL="0" marR="0" lvl="0" indent="0" algn="l" defTabSz="2320060" rtl="0" eaLnBrk="1" fontAlgn="base" latinLnBrk="0" hangingPunct="1">
              <a:lnSpc>
                <a:spcPct val="150000"/>
              </a:lnSpc>
              <a:spcBef>
                <a:spcPct val="0"/>
              </a:spcBef>
              <a:spcAft>
                <a:spcPct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Segoe UI"/>
                <a:ea typeface="+mn-ea"/>
                <a:cs typeface="Segoe UI"/>
              </a:rPr>
              <a:t>Foundry Agent Service</a:t>
            </a:r>
          </a:p>
          <a:p>
            <a:pPr marL="0" marR="0" lvl="0" indent="0" algn="l" defTabSz="2320060" rtl="0" eaLnBrk="1" fontAlgn="base" latinLnBrk="0" hangingPunct="1">
              <a:lnSpc>
                <a:spcPct val="15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Light"/>
                <a:ea typeface="+mn-ea"/>
                <a:cs typeface="Segoe UI" panose="020B0502040204020203" pitchFamily="34" charset="0"/>
              </a:rPr>
              <a:t>Agent Catalog</a:t>
            </a:r>
            <a:br>
              <a:rPr kumimoji="0" lang="en-US" sz="1200" b="0" i="0" u="none" strike="noStrike" kern="0" cap="none" spc="0" normalizeH="0" baseline="0" noProof="0">
                <a:ln>
                  <a:noFill/>
                </a:ln>
                <a:solidFill>
                  <a:srgbClr val="000000"/>
                </a:solidFill>
                <a:effectLst/>
                <a:uLnTx/>
                <a:uFillTx/>
                <a:latin typeface="Segoe UI Light"/>
                <a:ea typeface="+mn-ea"/>
                <a:cs typeface="Segoe UI" panose="020B0502040204020203" pitchFamily="34" charset="0"/>
              </a:rPr>
            </a:br>
            <a:r>
              <a:rPr kumimoji="0" lang="en-US" sz="1200" b="0" i="0" u="none" strike="noStrike" kern="0" cap="none" spc="0" normalizeH="0" baseline="0" noProof="0">
                <a:ln>
                  <a:noFill/>
                </a:ln>
                <a:solidFill>
                  <a:srgbClr val="000000"/>
                </a:solidFill>
                <a:effectLst/>
                <a:uLnTx/>
                <a:uFillTx/>
                <a:latin typeface="Segoe UI Light"/>
                <a:ea typeface="+mn-ea"/>
                <a:cs typeface="Segoe UI" panose="020B0502040204020203" pitchFamily="34" charset="0"/>
              </a:rPr>
              <a:t>Managed Service</a:t>
            </a:r>
            <a:br>
              <a:rPr kumimoji="0" lang="en-US" sz="1200" b="0" i="0" u="none" strike="noStrike" kern="0" cap="none" spc="0" normalizeH="0" baseline="0" noProof="0">
                <a:ln>
                  <a:noFill/>
                </a:ln>
                <a:solidFill>
                  <a:srgbClr val="000000"/>
                </a:solidFill>
                <a:effectLst/>
                <a:uLnTx/>
                <a:uFillTx/>
                <a:latin typeface="Segoe UI Light"/>
                <a:ea typeface="+mn-ea"/>
                <a:cs typeface="Segoe UI" panose="020B0502040204020203" pitchFamily="34" charset="0"/>
              </a:rPr>
            </a:br>
            <a:r>
              <a:rPr kumimoji="0" lang="en-US" sz="1200" b="0" i="0" u="none" strike="noStrike" kern="0" cap="none" spc="0" normalizeH="0" baseline="0" noProof="0">
                <a:ln>
                  <a:noFill/>
                </a:ln>
                <a:solidFill>
                  <a:srgbClr val="000000"/>
                </a:solidFill>
                <a:effectLst/>
                <a:uLnTx/>
                <a:uFillTx/>
                <a:latin typeface="Segoe UI Light"/>
                <a:ea typeface="+mn-ea"/>
                <a:cs typeface="Segoe UI" panose="020B0502040204020203" pitchFamily="34" charset="0"/>
              </a:rPr>
              <a:t>Managed Memory</a:t>
            </a:r>
          </a:p>
          <a:p>
            <a:pPr marL="0" marR="0" lvl="0" indent="0" algn="l" defTabSz="2320060" rtl="0" eaLnBrk="1" fontAlgn="base" latinLnBrk="0" hangingPunct="1">
              <a:lnSpc>
                <a:spcPct val="15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Light"/>
                <a:ea typeface="+mn-ea"/>
                <a:cs typeface="Segoe UI" panose="020B0502040204020203" pitchFamily="34" charset="0"/>
              </a:rPr>
              <a:t>Auth integration</a:t>
            </a:r>
          </a:p>
          <a:p>
            <a:pPr marL="0" marR="0" lvl="0" indent="0" algn="l" defTabSz="2320060" rtl="0" eaLnBrk="1" fontAlgn="base" latinLnBrk="0" hangingPunct="1">
              <a:lnSpc>
                <a:spcPct val="15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Light"/>
                <a:ea typeface="+mn-ea"/>
                <a:cs typeface="Segoe UI" panose="020B0502040204020203" pitchFamily="34" charset="0"/>
              </a:rPr>
              <a:t>Code execution</a:t>
            </a:r>
          </a:p>
          <a:p>
            <a:pPr marL="0" marR="0" lvl="0" indent="0" algn="l" defTabSz="2320060" rtl="0" eaLnBrk="1" fontAlgn="base" latinLnBrk="0" hangingPunct="1">
              <a:lnSpc>
                <a:spcPct val="15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Light"/>
                <a:ea typeface="+mn-ea"/>
                <a:cs typeface="Segoe UI" panose="020B0502040204020203" pitchFamily="34" charset="0"/>
              </a:rPr>
              <a:t>File Search</a:t>
            </a:r>
          </a:p>
        </p:txBody>
      </p:sp>
      <p:sp>
        <p:nvSpPr>
          <p:cNvPr id="13" name="Rectangle: Rounded Corners 2069">
            <a:extLst>
              <a:ext uri="{FF2B5EF4-FFF2-40B4-BE49-F238E27FC236}">
                <a16:creationId xmlns:a16="http://schemas.microsoft.com/office/drawing/2014/main" id="{AB04DACC-BF72-9A3C-FE8F-B44915CB6122}"/>
              </a:ext>
              <a:ext uri="{C183D7F6-B498-43B3-948B-1728B52AA6E4}">
                <adec:decorative xmlns:adec="http://schemas.microsoft.com/office/drawing/2017/decorative" val="1"/>
              </a:ext>
            </a:extLst>
          </p:cNvPr>
          <p:cNvSpPr/>
          <p:nvPr/>
        </p:nvSpPr>
        <p:spPr bwMode="auto">
          <a:xfrm>
            <a:off x="6994001" y="686413"/>
            <a:ext cx="2038660" cy="2909810"/>
          </a:xfrm>
          <a:prstGeom prst="roundRect">
            <a:avLst>
              <a:gd name="adj" fmla="val 13522"/>
            </a:avLst>
          </a:prstGeom>
          <a:noFill/>
          <a:ln w="12700" cap="flat" cmpd="sng" algn="ctr">
            <a:solidFill>
              <a:schemeClr val="tx1"/>
            </a:solid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110155" rtl="0" eaLnBrk="1" fontAlgn="base" latinLnBrk="0" hangingPunct="1">
              <a:lnSpc>
                <a:spcPct val="90000"/>
              </a:lnSpc>
              <a:spcBef>
                <a:spcPct val="0"/>
              </a:spcBef>
              <a:spcAft>
                <a:spcPct val="0"/>
              </a:spcAft>
              <a:buClrTx/>
              <a:buSzTx/>
              <a:buFontTx/>
              <a:buNone/>
              <a:tabLst/>
              <a:defRPr/>
            </a:pPr>
            <a:endParaRPr kumimoji="0" lang="en-US" sz="1300" b="1" i="0" u="none" strike="noStrike" kern="0" cap="none" spc="0" normalizeH="0" baseline="0" noProof="0">
              <a:ln>
                <a:noFill/>
              </a:ln>
              <a:solidFill>
                <a:srgbClr val="000000"/>
              </a:solidFill>
              <a:effectLst/>
              <a:uLnTx/>
              <a:uFillTx/>
              <a:latin typeface="Segoe Pro Display Semibold" panose="020B0502040504020203" pitchFamily="34" charset="0"/>
              <a:ea typeface="+mn-ea"/>
              <a:cs typeface="Segoe Sans Display" pitchFamily="2" charset="0"/>
            </a:endParaRPr>
          </a:p>
        </p:txBody>
      </p:sp>
      <p:cxnSp>
        <p:nvCxnSpPr>
          <p:cNvPr id="14" name="Straight Arrow Connector 13">
            <a:extLst>
              <a:ext uri="{FF2B5EF4-FFF2-40B4-BE49-F238E27FC236}">
                <a16:creationId xmlns:a16="http://schemas.microsoft.com/office/drawing/2014/main" id="{532D075A-113A-D270-FA96-606210D3054F}"/>
              </a:ext>
              <a:ext uri="{C183D7F6-B498-43B3-948B-1728B52AA6E4}">
                <adec:decorative xmlns:adec="http://schemas.microsoft.com/office/drawing/2017/decorative" val="1"/>
              </a:ext>
            </a:extLst>
          </p:cNvPr>
          <p:cNvCxnSpPr>
            <a:cxnSpLocks/>
            <a:stCxn id="4" idx="0"/>
            <a:endCxn id="11" idx="2"/>
          </p:cNvCxnSpPr>
          <p:nvPr/>
        </p:nvCxnSpPr>
        <p:spPr>
          <a:xfrm flipH="1" flipV="1">
            <a:off x="5457173" y="2922917"/>
            <a:ext cx="2099" cy="339271"/>
          </a:xfrm>
          <a:prstGeom prst="straightConnector1">
            <a:avLst/>
          </a:prstGeom>
          <a:noFill/>
          <a:ln w="9525" cap="flat" cmpd="sng" algn="ctr">
            <a:solidFill>
              <a:schemeClr val="tx1"/>
            </a:solidFill>
            <a:prstDash val="solid"/>
            <a:headEnd type="none" w="lg" len="med"/>
            <a:tailEnd type="triangle"/>
          </a:ln>
          <a:effectLst/>
        </p:spPr>
      </p:cxnSp>
      <p:cxnSp>
        <p:nvCxnSpPr>
          <p:cNvPr id="15" name="Connector: Elbow 2073">
            <a:extLst>
              <a:ext uri="{FF2B5EF4-FFF2-40B4-BE49-F238E27FC236}">
                <a16:creationId xmlns:a16="http://schemas.microsoft.com/office/drawing/2014/main" id="{CA6E30A8-4C6C-7590-74A8-D30E55BAB411}"/>
              </a:ext>
              <a:ext uri="{C183D7F6-B498-43B3-948B-1728B52AA6E4}">
                <adec:decorative xmlns:adec="http://schemas.microsoft.com/office/drawing/2017/decorative" val="1"/>
              </a:ext>
            </a:extLst>
          </p:cNvPr>
          <p:cNvCxnSpPr>
            <a:cxnSpLocks/>
            <a:stCxn id="4" idx="2"/>
          </p:cNvCxnSpPr>
          <p:nvPr/>
        </p:nvCxnSpPr>
        <p:spPr>
          <a:xfrm rot="16200000" flipH="1">
            <a:off x="6046494" y="4686646"/>
            <a:ext cx="347806" cy="1522250"/>
          </a:xfrm>
          <a:prstGeom prst="bentConnector2">
            <a:avLst/>
          </a:prstGeom>
          <a:noFill/>
          <a:ln w="9525" cap="flat" cmpd="sng" algn="ctr">
            <a:solidFill>
              <a:schemeClr val="tx1"/>
            </a:solidFill>
            <a:prstDash val="solid"/>
            <a:headEnd type="none" w="lg" len="med"/>
            <a:tailEnd type="triangle"/>
          </a:ln>
          <a:effectLst/>
        </p:spPr>
      </p:cxnSp>
      <p:cxnSp>
        <p:nvCxnSpPr>
          <p:cNvPr id="16" name="Straight Arrow Connector 15">
            <a:extLst>
              <a:ext uri="{FF2B5EF4-FFF2-40B4-BE49-F238E27FC236}">
                <a16:creationId xmlns:a16="http://schemas.microsoft.com/office/drawing/2014/main" id="{F6CAE50B-76AC-521A-94DA-4066965060AD}"/>
              </a:ext>
              <a:ext uri="{C183D7F6-B498-43B3-948B-1728B52AA6E4}">
                <adec:decorative xmlns:adec="http://schemas.microsoft.com/office/drawing/2017/decorative" val="1"/>
              </a:ext>
            </a:extLst>
          </p:cNvPr>
          <p:cNvCxnSpPr>
            <a:cxnSpLocks/>
          </p:cNvCxnSpPr>
          <p:nvPr/>
        </p:nvCxnSpPr>
        <p:spPr>
          <a:xfrm flipH="1">
            <a:off x="6491081" y="1458317"/>
            <a:ext cx="502920" cy="0"/>
          </a:xfrm>
          <a:prstGeom prst="straightConnector1">
            <a:avLst/>
          </a:prstGeom>
          <a:noFill/>
          <a:ln w="9525" cap="flat" cmpd="sng" algn="ctr">
            <a:solidFill>
              <a:schemeClr val="tx1"/>
            </a:solidFill>
            <a:prstDash val="solid"/>
            <a:headEnd type="none" w="lg" len="med"/>
            <a:tailEnd type="triangle"/>
          </a:ln>
          <a:effectLst/>
        </p:spPr>
      </p:cxnSp>
      <p:cxnSp>
        <p:nvCxnSpPr>
          <p:cNvPr id="17" name="Straight Arrow Connector 16">
            <a:extLst>
              <a:ext uri="{FF2B5EF4-FFF2-40B4-BE49-F238E27FC236}">
                <a16:creationId xmlns:a16="http://schemas.microsoft.com/office/drawing/2014/main" id="{D0B079AD-EB82-91FA-7A10-560C90AA109F}"/>
              </a:ext>
              <a:ext uri="{C183D7F6-B498-43B3-948B-1728B52AA6E4}">
                <adec:decorative xmlns:adec="http://schemas.microsoft.com/office/drawing/2017/decorative" val="1"/>
              </a:ext>
            </a:extLst>
          </p:cNvPr>
          <p:cNvCxnSpPr>
            <a:cxnSpLocks/>
          </p:cNvCxnSpPr>
          <p:nvPr/>
        </p:nvCxnSpPr>
        <p:spPr>
          <a:xfrm flipH="1">
            <a:off x="9032701" y="1461493"/>
            <a:ext cx="502920" cy="0"/>
          </a:xfrm>
          <a:prstGeom prst="straightConnector1">
            <a:avLst/>
          </a:prstGeom>
          <a:noFill/>
          <a:ln w="9525" cap="flat" cmpd="sng" algn="ctr">
            <a:solidFill>
              <a:schemeClr val="tx1"/>
            </a:solidFill>
            <a:prstDash val="solid"/>
            <a:headEnd type="none" w="lg" len="med"/>
            <a:tailEnd type="triangle"/>
          </a:ln>
          <a:effectLst/>
        </p:spPr>
      </p:cxnSp>
      <p:cxnSp>
        <p:nvCxnSpPr>
          <p:cNvPr id="18" name="Straight Arrow Connector 17">
            <a:extLst>
              <a:ext uri="{FF2B5EF4-FFF2-40B4-BE49-F238E27FC236}">
                <a16:creationId xmlns:a16="http://schemas.microsoft.com/office/drawing/2014/main" id="{E46BE702-0D66-090A-D983-1FD8DF326BD1}"/>
              </a:ext>
              <a:ext uri="{C183D7F6-B498-43B3-948B-1728B52AA6E4}">
                <adec:decorative xmlns:adec="http://schemas.microsoft.com/office/drawing/2017/decorative" val="1"/>
              </a:ext>
            </a:extLst>
          </p:cNvPr>
          <p:cNvCxnSpPr>
            <a:cxnSpLocks/>
          </p:cNvCxnSpPr>
          <p:nvPr/>
        </p:nvCxnSpPr>
        <p:spPr>
          <a:xfrm flipH="1">
            <a:off x="9032701" y="3005501"/>
            <a:ext cx="502920" cy="0"/>
          </a:xfrm>
          <a:prstGeom prst="straightConnector1">
            <a:avLst/>
          </a:prstGeom>
          <a:noFill/>
          <a:ln w="9525" cap="flat" cmpd="sng" algn="ctr">
            <a:solidFill>
              <a:schemeClr val="tx1"/>
            </a:solidFill>
            <a:prstDash val="solid"/>
            <a:headEnd type="none" w="lg" len="med"/>
            <a:tailEnd type="triangle"/>
          </a:ln>
          <a:effectLst/>
        </p:spPr>
      </p:cxnSp>
      <p:cxnSp>
        <p:nvCxnSpPr>
          <p:cNvPr id="19" name="Straight Arrow Connector 18">
            <a:extLst>
              <a:ext uri="{FF2B5EF4-FFF2-40B4-BE49-F238E27FC236}">
                <a16:creationId xmlns:a16="http://schemas.microsoft.com/office/drawing/2014/main" id="{057D140A-061F-CE70-F8A3-BC387F1744B3}"/>
              </a:ext>
              <a:ext uri="{C183D7F6-B498-43B3-948B-1728B52AA6E4}">
                <adec:decorative xmlns:adec="http://schemas.microsoft.com/office/drawing/2017/decorative" val="1"/>
              </a:ext>
            </a:extLst>
          </p:cNvPr>
          <p:cNvCxnSpPr>
            <a:cxnSpLocks/>
          </p:cNvCxnSpPr>
          <p:nvPr/>
        </p:nvCxnSpPr>
        <p:spPr>
          <a:xfrm flipV="1">
            <a:off x="7998717" y="3596224"/>
            <a:ext cx="0" cy="359570"/>
          </a:xfrm>
          <a:prstGeom prst="straightConnector1">
            <a:avLst/>
          </a:prstGeom>
          <a:noFill/>
          <a:ln w="9525" cap="flat" cmpd="sng" algn="ctr">
            <a:solidFill>
              <a:schemeClr val="tx1"/>
            </a:solidFill>
            <a:prstDash val="solid"/>
            <a:headEnd type="none" w="lg" len="med"/>
            <a:tailEnd type="triangle"/>
          </a:ln>
          <a:effectLst/>
        </p:spPr>
      </p:cxnSp>
      <p:grpSp>
        <p:nvGrpSpPr>
          <p:cNvPr id="20" name="Group 19">
            <a:extLst>
              <a:ext uri="{FF2B5EF4-FFF2-40B4-BE49-F238E27FC236}">
                <a16:creationId xmlns:a16="http://schemas.microsoft.com/office/drawing/2014/main" id="{378FF535-F802-D0DF-DB2C-5731DFAE9CDC}"/>
              </a:ext>
              <a:ext uri="{C183D7F6-B498-43B3-948B-1728B52AA6E4}">
                <adec:decorative xmlns:adec="http://schemas.microsoft.com/office/drawing/2017/decorative" val="1"/>
              </a:ext>
            </a:extLst>
          </p:cNvPr>
          <p:cNvGrpSpPr/>
          <p:nvPr/>
        </p:nvGrpSpPr>
        <p:grpSpPr>
          <a:xfrm>
            <a:off x="9636234" y="3407830"/>
            <a:ext cx="499912" cy="2806090"/>
            <a:chOff x="9052309" y="3450990"/>
            <a:chExt cx="499912" cy="2806090"/>
          </a:xfrm>
        </p:grpSpPr>
        <p:pic>
          <p:nvPicPr>
            <p:cNvPr id="21" name="Picture 2">
              <a:extLst>
                <a:ext uri="{FF2B5EF4-FFF2-40B4-BE49-F238E27FC236}">
                  <a16:creationId xmlns:a16="http://schemas.microsoft.com/office/drawing/2014/main" id="{0B2D3B30-6F6E-DAB0-08A9-36CA74EB262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87965" y="3450990"/>
              <a:ext cx="228600" cy="2286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Logic App Service | Microsoft Azure">
              <a:extLst>
                <a:ext uri="{FF2B5EF4-FFF2-40B4-BE49-F238E27FC236}">
                  <a16:creationId xmlns:a16="http://schemas.microsoft.com/office/drawing/2014/main" id="{821758A7-6B38-A3AC-6B09-561C9A82483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30047" y="5698021"/>
              <a:ext cx="344437" cy="18082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Azure Functions logo">
              <a:extLst>
                <a:ext uri="{FF2B5EF4-FFF2-40B4-BE49-F238E27FC236}">
                  <a16:creationId xmlns:a16="http://schemas.microsoft.com/office/drawing/2014/main" id="{5B8D47C8-6FAB-DCAF-702B-6A47ACA075D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125415" y="5903380"/>
              <a:ext cx="353701" cy="3537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Azure Cosmos DB – グローバル分散データベース サービス | Microsoft Azure">
              <a:extLst>
                <a:ext uri="{FF2B5EF4-FFF2-40B4-BE49-F238E27FC236}">
                  <a16:creationId xmlns:a16="http://schemas.microsoft.com/office/drawing/2014/main" id="{1B6A803E-475A-2357-B8E3-890B83D42F3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076599" y="5393266"/>
              <a:ext cx="451333" cy="23695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Microsoft Fabric logo">
              <a:extLst>
                <a:ext uri="{FF2B5EF4-FFF2-40B4-BE49-F238E27FC236}">
                  <a16:creationId xmlns:a16="http://schemas.microsoft.com/office/drawing/2014/main" id="{047A0DDB-5390-A232-D426-7F2E0F923D6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187965" y="5114971"/>
              <a:ext cx="228601" cy="2286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Bing Search logo">
              <a:extLst>
                <a:ext uri="{FF2B5EF4-FFF2-40B4-BE49-F238E27FC236}">
                  <a16:creationId xmlns:a16="http://schemas.microsoft.com/office/drawing/2014/main" id="{7006D483-9F53-C313-BC29-B3F934E1DF87}"/>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226594" y="4237225"/>
              <a:ext cx="151342" cy="2286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Azure AI Search logo">
              <a:extLst>
                <a:ext uri="{FF2B5EF4-FFF2-40B4-BE49-F238E27FC236}">
                  <a16:creationId xmlns:a16="http://schemas.microsoft.com/office/drawing/2014/main" id="{9024BEB1-ACAE-F106-F0F5-5720800683AA}"/>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052309" y="4547309"/>
              <a:ext cx="499912" cy="26245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SharePoint logo">
              <a:extLst>
                <a:ext uri="{FF2B5EF4-FFF2-40B4-BE49-F238E27FC236}">
                  <a16:creationId xmlns:a16="http://schemas.microsoft.com/office/drawing/2014/main" id="{8DF6EF39-64C5-F930-9625-D2C7F70801A4}"/>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063846" y="4808443"/>
              <a:ext cx="476838" cy="31789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Model Context Protocol · GitHub">
              <a:extLst>
                <a:ext uri="{FF2B5EF4-FFF2-40B4-BE49-F238E27FC236}">
                  <a16:creationId xmlns:a16="http://schemas.microsoft.com/office/drawing/2014/main" id="{DD538723-D8C1-CF6A-7F5A-BC71DEC30BCB}"/>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9181722" y="3750989"/>
              <a:ext cx="241086" cy="241086"/>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64D6A25C-A13F-A460-815E-7AFDD0A2992B}"/>
              </a:ext>
              <a:ext uri="{C183D7F6-B498-43B3-948B-1728B52AA6E4}">
                <adec:decorative xmlns:adec="http://schemas.microsoft.com/office/drawing/2017/decorative" val="1"/>
              </a:ext>
            </a:extLst>
          </p:cNvPr>
          <p:cNvGrpSpPr/>
          <p:nvPr/>
        </p:nvGrpSpPr>
        <p:grpSpPr>
          <a:xfrm>
            <a:off x="9752815" y="1133032"/>
            <a:ext cx="238417" cy="1313192"/>
            <a:chOff x="9149336" y="933076"/>
            <a:chExt cx="238417" cy="1313192"/>
          </a:xfrm>
        </p:grpSpPr>
        <p:pic>
          <p:nvPicPr>
            <p:cNvPr id="31" name="Picture 2" descr="LangChain Logo Free Download SVG, PN... · LobeHub">
              <a:extLst>
                <a:ext uri="{FF2B5EF4-FFF2-40B4-BE49-F238E27FC236}">
                  <a16:creationId xmlns:a16="http://schemas.microsoft.com/office/drawing/2014/main" id="{8D1613CE-8DC6-2649-4BEA-A32C03C8B556}"/>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9154244" y="2017668"/>
              <a:ext cx="228600" cy="2286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Marc Bostian —Microsoft Bot Framework Composer">
              <a:extLst>
                <a:ext uri="{FF2B5EF4-FFF2-40B4-BE49-F238E27FC236}">
                  <a16:creationId xmlns:a16="http://schemas.microsoft.com/office/drawing/2014/main" id="{67FF82DE-455D-279D-AACB-17CC9D7DC705}"/>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9154244" y="1462434"/>
              <a:ext cx="228600" cy="2286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Openai Chatbot">
              <a:extLst>
                <a:ext uri="{FF2B5EF4-FFF2-40B4-BE49-F238E27FC236}">
                  <a16:creationId xmlns:a16="http://schemas.microsoft.com/office/drawing/2014/main" id="{B52E4A64-6C57-7EA0-EB2E-33EAE983F93F}"/>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9154244" y="933076"/>
              <a:ext cx="228600" cy="2286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Openai Chatbot">
              <a:extLst>
                <a:ext uri="{FF2B5EF4-FFF2-40B4-BE49-F238E27FC236}">
                  <a16:creationId xmlns:a16="http://schemas.microsoft.com/office/drawing/2014/main" id="{AD9C9691-65AD-DB4E-E4DD-33544590EDAA}"/>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9154244" y="1194714"/>
              <a:ext cx="228600" cy="2286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a:extLst>
                <a:ext uri="{FF2B5EF4-FFF2-40B4-BE49-F238E27FC236}">
                  <a16:creationId xmlns:a16="http://schemas.microsoft.com/office/drawing/2014/main" id="{24BA65EC-7003-5AB0-5123-8400CA179688}"/>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9149336" y="1757937"/>
              <a:ext cx="238417" cy="1919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E733C712-8862-4FA0-2123-FAABC59D1A15}"/>
              </a:ext>
              <a:ext uri="{C183D7F6-B498-43B3-948B-1728B52AA6E4}">
                <adec:decorative xmlns:adec="http://schemas.microsoft.com/office/drawing/2017/decorative" val="1"/>
              </a:ext>
            </a:extLst>
          </p:cNvPr>
          <p:cNvGrpSpPr/>
          <p:nvPr/>
        </p:nvGrpSpPr>
        <p:grpSpPr>
          <a:xfrm>
            <a:off x="7119589" y="771631"/>
            <a:ext cx="1747508" cy="1586842"/>
            <a:chOff x="7242072" y="743746"/>
            <a:chExt cx="1747508" cy="1586842"/>
          </a:xfrm>
        </p:grpSpPr>
        <p:sp>
          <p:nvSpPr>
            <p:cNvPr id="45" name="Rectangle: Rounded Corners 2070">
              <a:extLst>
                <a:ext uri="{FF2B5EF4-FFF2-40B4-BE49-F238E27FC236}">
                  <a16:creationId xmlns:a16="http://schemas.microsoft.com/office/drawing/2014/main" id="{ED0BCD5D-CC00-BC02-4902-F922C18AFB50}"/>
                </a:ext>
              </a:extLst>
            </p:cNvPr>
            <p:cNvSpPr/>
            <p:nvPr/>
          </p:nvSpPr>
          <p:spPr bwMode="auto">
            <a:xfrm>
              <a:off x="7242072" y="743746"/>
              <a:ext cx="1747508" cy="1179739"/>
            </a:xfrm>
            <a:prstGeom prst="roundRect">
              <a:avLst>
                <a:gd name="adj" fmla="val 13522"/>
              </a:avLst>
            </a:prstGeom>
            <a:noFill/>
            <a:ln w="12700" cap="flat" cmpd="sng" algn="ctr">
              <a:noFill/>
              <a:prstDash val="solid"/>
              <a:headEnd type="none" w="med" len="med"/>
              <a:tailEnd type="none" w="med" len="med"/>
            </a:ln>
            <a:effectLst/>
          </p:spPr>
          <p:txBody>
            <a:bodyPr rot="0" spcFirstLastPara="0" vertOverflow="overflow" horzOverflow="overflow" vert="horz" wrap="square" lIns="91440" tIns="0" rIns="91440" bIns="0" numCol="1" spcCol="0" rtlCol="0" fromWordArt="0" anchor="t" anchorCtr="0" forceAA="0" compatLnSpc="1">
              <a:prstTxWarp prst="textNoShape">
                <a:avLst/>
              </a:prstTxWarp>
              <a:noAutofit/>
            </a:bodyPr>
            <a:lstStyle/>
            <a:p>
              <a:pPr marL="0" marR="0" lvl="0" indent="0" algn="l" defTabSz="2320060" rtl="0" eaLnBrk="1" fontAlgn="base" latinLnBrk="0" hangingPunct="1">
                <a:lnSpc>
                  <a:spcPct val="150000"/>
                </a:lnSpc>
                <a:spcBef>
                  <a:spcPct val="0"/>
                </a:spcBef>
                <a:spcAft>
                  <a:spcPct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Agent frameworks</a:t>
              </a:r>
            </a:p>
            <a:p>
              <a:pPr marL="0" marR="0" lvl="0" indent="0" algn="l" defTabSz="2320060" rtl="0" eaLnBrk="1" fontAlgn="base" latinLnBrk="0" hangingPunct="1">
                <a:lnSpc>
                  <a:spcPct val="15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Light"/>
                  <a:ea typeface="+mn-ea"/>
                  <a:cs typeface="Segoe UI"/>
                </a:rPr>
                <a:t>        Agents SDK</a:t>
              </a:r>
              <a:br>
                <a:rPr kumimoji="0" lang="en-US" sz="1200" b="0" i="0" u="none" strike="noStrike" kern="0" cap="none" spc="0" normalizeH="0" baseline="0" noProof="0">
                  <a:ln>
                    <a:noFill/>
                  </a:ln>
                  <a:solidFill>
                    <a:srgbClr val="000000"/>
                  </a:solidFill>
                  <a:effectLst/>
                  <a:uLnTx/>
                  <a:uFillTx/>
                  <a:latin typeface="Segoe UI Light"/>
                  <a:ea typeface="+mn-ea"/>
                  <a:cs typeface="Segoe UI" panose="020B0502040204020203" pitchFamily="34" charset="0"/>
                </a:rPr>
              </a:br>
              <a:r>
                <a:rPr kumimoji="0" lang="en-US" sz="1200" b="0" i="0" u="none" strike="noStrike" kern="0" cap="none" spc="0" normalizeH="0" baseline="0" noProof="0">
                  <a:ln>
                    <a:noFill/>
                  </a:ln>
                  <a:solidFill>
                    <a:srgbClr val="000000"/>
                  </a:solidFill>
                  <a:effectLst/>
                  <a:uLnTx/>
                  <a:uFillTx/>
                  <a:latin typeface="Segoe UI Light"/>
                  <a:ea typeface="+mn-ea"/>
                  <a:cs typeface="Segoe UI"/>
                </a:rPr>
                <a:t>        Semantic Kernel</a:t>
              </a:r>
            </a:p>
          </p:txBody>
        </p:sp>
        <p:grpSp>
          <p:nvGrpSpPr>
            <p:cNvPr id="46" name="Group 45">
              <a:extLst>
                <a:ext uri="{FF2B5EF4-FFF2-40B4-BE49-F238E27FC236}">
                  <a16:creationId xmlns:a16="http://schemas.microsoft.com/office/drawing/2014/main" id="{D9A2A17C-8042-20EC-BBDA-E1F9DD7E3F42}"/>
                </a:ext>
              </a:extLst>
            </p:cNvPr>
            <p:cNvGrpSpPr/>
            <p:nvPr/>
          </p:nvGrpSpPr>
          <p:grpSpPr>
            <a:xfrm>
              <a:off x="7346149" y="1170509"/>
              <a:ext cx="278619" cy="1160079"/>
              <a:chOff x="6589271" y="1487531"/>
              <a:chExt cx="278619" cy="1160079"/>
            </a:xfrm>
          </p:grpSpPr>
          <p:pic>
            <p:nvPicPr>
              <p:cNvPr id="47" name="Picture 6" descr="Semantic Kernel's new icon and the art of teamwork | Semantic Kernel">
                <a:extLst>
                  <a:ext uri="{FF2B5EF4-FFF2-40B4-BE49-F238E27FC236}">
                    <a16:creationId xmlns:a16="http://schemas.microsoft.com/office/drawing/2014/main" id="{79D4557B-99CA-5399-8BF9-ACC11DB6D12C}"/>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flipH="1">
                <a:off x="6601170" y="1758170"/>
                <a:ext cx="211895" cy="21189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descr="A close-up of a logo&#10;&#10;AI-generated content may be incorrect.">
                <a:extLst>
                  <a:ext uri="{FF2B5EF4-FFF2-40B4-BE49-F238E27FC236}">
                    <a16:creationId xmlns:a16="http://schemas.microsoft.com/office/drawing/2014/main" id="{0147F01A-5117-55A6-FCFE-2258D9EF8122}"/>
                  </a:ext>
                </a:extLst>
              </p:cNvPr>
              <p:cNvPicPr>
                <a:picLocks noChangeAspect="1"/>
              </p:cNvPicPr>
              <p:nvPr/>
            </p:nvPicPr>
            <p:blipFill>
              <a:blip r:embed="rId17" cstate="screen">
                <a:extLst>
                  <a:ext uri="{BEBA8EAE-BF5A-486C-A8C5-ECC9F3942E4B}">
                    <a14:imgProps xmlns:a14="http://schemas.microsoft.com/office/drawing/2010/main">
                      <a14:imgLayer r:embed="rId18">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6589271" y="2481510"/>
                <a:ext cx="278619" cy="166100"/>
              </a:xfrm>
              <a:prstGeom prst="rect">
                <a:avLst/>
              </a:prstGeom>
            </p:spPr>
          </p:pic>
          <p:pic>
            <p:nvPicPr>
              <p:cNvPr id="49" name="Graphic 48" descr="Azure AI Foundry icon">
                <a:extLst>
                  <a:ext uri="{FF2B5EF4-FFF2-40B4-BE49-F238E27FC236}">
                    <a16:creationId xmlns:a16="http://schemas.microsoft.com/office/drawing/2014/main" id="{9BAD89EB-C49E-AF6B-8AC9-31E12E4FF62D}"/>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592816" y="1487531"/>
                <a:ext cx="228601" cy="228600"/>
              </a:xfrm>
              <a:prstGeom prst="rect">
                <a:avLst/>
              </a:prstGeom>
              <a:effectLst/>
            </p:spPr>
          </p:pic>
        </p:grpSp>
      </p:grpSp>
      <p:grpSp>
        <p:nvGrpSpPr>
          <p:cNvPr id="38" name="Group 37">
            <a:extLst>
              <a:ext uri="{FF2B5EF4-FFF2-40B4-BE49-F238E27FC236}">
                <a16:creationId xmlns:a16="http://schemas.microsoft.com/office/drawing/2014/main" id="{D9E67F30-FA5D-80BC-A7E4-C60D7F92F099}"/>
              </a:ext>
              <a:ext uri="{C183D7F6-B498-43B3-948B-1728B52AA6E4}">
                <adec:decorative xmlns:adec="http://schemas.microsoft.com/office/drawing/2017/decorative" val="1"/>
              </a:ext>
            </a:extLst>
          </p:cNvPr>
          <p:cNvGrpSpPr/>
          <p:nvPr/>
        </p:nvGrpSpPr>
        <p:grpSpPr>
          <a:xfrm>
            <a:off x="7119589" y="1968971"/>
            <a:ext cx="1747508" cy="1439147"/>
            <a:chOff x="7242072" y="2059547"/>
            <a:chExt cx="1747508" cy="1439147"/>
          </a:xfrm>
        </p:grpSpPr>
        <p:sp>
          <p:nvSpPr>
            <p:cNvPr id="39" name="Rectangle: Rounded Corners 2071">
              <a:extLst>
                <a:ext uri="{FF2B5EF4-FFF2-40B4-BE49-F238E27FC236}">
                  <a16:creationId xmlns:a16="http://schemas.microsoft.com/office/drawing/2014/main" id="{2194845B-3482-9212-2FC0-CB53430479AA}"/>
                </a:ext>
              </a:extLst>
            </p:cNvPr>
            <p:cNvSpPr/>
            <p:nvPr/>
          </p:nvSpPr>
          <p:spPr bwMode="auto">
            <a:xfrm>
              <a:off x="7242072" y="2059547"/>
              <a:ext cx="1747508" cy="1430125"/>
            </a:xfrm>
            <a:prstGeom prst="roundRect">
              <a:avLst>
                <a:gd name="adj" fmla="val 13522"/>
              </a:avLst>
            </a:prstGeom>
            <a:noFill/>
            <a:ln w="12700" cap="flat" cmpd="sng" algn="ctr">
              <a:noFill/>
              <a:prstDash val="solid"/>
              <a:headEnd type="none" w="med" len="med"/>
              <a:tailEnd type="none" w="med" len="med"/>
            </a:ln>
            <a:effectLst/>
          </p:spPr>
          <p:txBody>
            <a:bodyPr rot="0" spcFirstLastPara="0" vertOverflow="overflow" horzOverflow="overflow" vert="horz" wrap="square" lIns="91440" tIns="0" rIns="91440" bIns="0" numCol="1" spcCol="0" rtlCol="0" fromWordArt="0" anchor="t" anchorCtr="0" forceAA="0" compatLnSpc="1">
              <a:prstTxWarp prst="textNoShape">
                <a:avLst/>
              </a:prstTxWarp>
              <a:noAutofit/>
            </a:bodyPr>
            <a:lstStyle/>
            <a:p>
              <a:pPr marL="0" marR="0" lvl="0" indent="0" algn="l" defTabSz="2320060" rtl="0" eaLnBrk="1" fontAlgn="base" latinLnBrk="0" hangingPunct="1">
                <a:lnSpc>
                  <a:spcPct val="15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Light"/>
                  <a:ea typeface="+mn-ea"/>
                  <a:cs typeface="Segoe UI"/>
                </a:rPr>
                <a:t>       AutoGen</a:t>
              </a:r>
              <a:endParaRPr kumimoji="0" lang="en-US" sz="1200" b="0" i="0" u="none" strike="noStrike" kern="0" cap="none" spc="0" normalizeH="0" baseline="0" noProof="0">
                <a:ln>
                  <a:noFill/>
                </a:ln>
                <a:solidFill>
                  <a:srgbClr val="000000"/>
                </a:solidFill>
                <a:effectLst/>
                <a:uLnTx/>
                <a:uFillTx/>
                <a:latin typeface="Segoe UI Light"/>
                <a:ea typeface="+mn-ea"/>
                <a:cs typeface="Segoe UI" panose="020B0502040204020203" pitchFamily="34" charset="0"/>
              </a:endParaRPr>
            </a:p>
            <a:p>
              <a:pPr marL="0" marR="0" lvl="0" indent="285750" algn="l" defTabSz="2320060" rtl="0" eaLnBrk="1" fontAlgn="auto" latinLnBrk="0" hangingPunct="1">
                <a:lnSpc>
                  <a:spcPct val="15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Light"/>
                  <a:ea typeface="+mn-ea"/>
                  <a:cs typeface="Segoe UI"/>
                </a:rPr>
                <a:t>LangGraph</a:t>
              </a:r>
              <a:endParaRPr kumimoji="0" lang="en-US" sz="1200" b="0" i="0" u="none" strike="noStrike" kern="0" cap="none" spc="0" normalizeH="0" baseline="0" noProof="0">
                <a:ln>
                  <a:noFill/>
                </a:ln>
                <a:solidFill>
                  <a:srgbClr val="000000"/>
                </a:solidFill>
                <a:effectLst/>
                <a:uLnTx/>
                <a:uFillTx/>
                <a:latin typeface="Segoe UI Light"/>
                <a:ea typeface="+mn-ea"/>
                <a:cs typeface="Segoe UI" panose="020B0502040204020203" pitchFamily="34" charset="0"/>
              </a:endParaRPr>
            </a:p>
            <a:p>
              <a:pPr marL="0" marR="0" lvl="0" indent="0" algn="l" defTabSz="2320060" rtl="0" eaLnBrk="1" fontAlgn="base" latinLnBrk="0" hangingPunct="1">
                <a:lnSpc>
                  <a:spcPct val="15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Light"/>
                  <a:ea typeface="+mn-ea"/>
                  <a:cs typeface="Segoe UI"/>
                </a:rPr>
                <a:t>       </a:t>
              </a:r>
              <a:r>
                <a:rPr kumimoji="0" lang="en-US" sz="1200" b="0" i="0" u="none" strike="noStrike" kern="0" cap="none" spc="0" normalizeH="0" baseline="0" noProof="0" err="1">
                  <a:ln>
                    <a:noFill/>
                  </a:ln>
                  <a:solidFill>
                    <a:srgbClr val="000000"/>
                  </a:solidFill>
                  <a:effectLst/>
                  <a:uLnTx/>
                  <a:uFillTx/>
                  <a:latin typeface="Segoe UI Light"/>
                  <a:ea typeface="+mn-ea"/>
                  <a:cs typeface="Segoe UI"/>
                </a:rPr>
                <a:t>LangChain</a:t>
              </a:r>
              <a:endParaRPr kumimoji="0" lang="en-US" sz="1200" b="0" i="0" u="none" strike="noStrike" kern="0" cap="none" spc="0" normalizeH="0" baseline="0" noProof="0">
                <a:ln>
                  <a:noFill/>
                </a:ln>
                <a:solidFill>
                  <a:srgbClr val="000000"/>
                </a:solidFill>
                <a:effectLst/>
                <a:uLnTx/>
                <a:uFillTx/>
                <a:latin typeface="Segoe UI Light"/>
                <a:ea typeface="+mn-ea"/>
                <a:cs typeface="Segoe UI"/>
              </a:endParaRPr>
            </a:p>
            <a:p>
              <a:pPr marL="0" marR="0" lvl="0" indent="0" algn="l" defTabSz="2320060" rtl="0" eaLnBrk="1" fontAlgn="base" latinLnBrk="0" hangingPunct="1">
                <a:lnSpc>
                  <a:spcPct val="15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Light"/>
                  <a:ea typeface="+mn-ea"/>
                  <a:cs typeface="Segoe UI"/>
                </a:rPr>
                <a:t>       </a:t>
              </a:r>
              <a:r>
                <a:rPr kumimoji="0" lang="en-US" sz="1200" b="0" i="0" u="none" strike="noStrike" kern="0" cap="none" spc="0" normalizeH="0" baseline="0" noProof="0" err="1">
                  <a:ln>
                    <a:noFill/>
                  </a:ln>
                  <a:solidFill>
                    <a:srgbClr val="000000"/>
                  </a:solidFill>
                  <a:effectLst/>
                  <a:uLnTx/>
                  <a:uFillTx/>
                  <a:latin typeface="Segoe UI Light"/>
                  <a:ea typeface="+mn-ea"/>
                  <a:cs typeface="Segoe UI"/>
                </a:rPr>
                <a:t>LlamaIndex</a:t>
              </a:r>
              <a:endParaRPr kumimoji="0" lang="en-US" sz="1200" b="0" i="0" u="none" strike="noStrike" kern="0" cap="none" spc="0" normalizeH="0" baseline="0" noProof="0">
                <a:ln>
                  <a:noFill/>
                </a:ln>
                <a:solidFill>
                  <a:srgbClr val="000000"/>
                </a:solidFill>
                <a:effectLst/>
                <a:uLnTx/>
                <a:uFillTx/>
                <a:latin typeface="Segoe UI Light"/>
                <a:ea typeface="+mn-ea"/>
                <a:cs typeface="Segoe UI"/>
              </a:endParaRPr>
            </a:p>
            <a:p>
              <a:pPr marL="0" marR="0" lvl="0" indent="0" algn="l" defTabSz="2320060" rtl="0" eaLnBrk="1" fontAlgn="base" latinLnBrk="0" hangingPunct="1">
                <a:lnSpc>
                  <a:spcPct val="15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Light"/>
                  <a:ea typeface="+mn-ea"/>
                  <a:cs typeface="Segoe UI"/>
                </a:rPr>
                <a:t>       </a:t>
              </a:r>
              <a:r>
                <a:rPr kumimoji="0" lang="en-US" sz="1200" b="0" i="0" u="none" strike="noStrike" kern="0" cap="none" spc="0" normalizeH="0" baseline="0" noProof="0" err="1">
                  <a:ln>
                    <a:noFill/>
                  </a:ln>
                  <a:solidFill>
                    <a:srgbClr val="000000"/>
                  </a:solidFill>
                  <a:effectLst/>
                  <a:uLnTx/>
                  <a:uFillTx/>
                  <a:latin typeface="Segoe UI Light"/>
                  <a:ea typeface="+mn-ea"/>
                  <a:cs typeface="Segoe UI"/>
                </a:rPr>
                <a:t>Crewai</a:t>
              </a:r>
              <a:endParaRPr kumimoji="0" lang="en-US" sz="1200" b="0" i="0" u="none" strike="noStrike" kern="0" cap="none" spc="0" normalizeH="0" baseline="0" noProof="0">
                <a:ln>
                  <a:noFill/>
                </a:ln>
                <a:solidFill>
                  <a:srgbClr val="000000"/>
                </a:solidFill>
                <a:effectLst/>
                <a:uLnTx/>
                <a:uFillTx/>
                <a:latin typeface="Segoe UI Light"/>
                <a:ea typeface="+mn-ea"/>
                <a:cs typeface="Segoe UI"/>
              </a:endParaRPr>
            </a:p>
            <a:p>
              <a:pPr marL="0" marR="0" lvl="0" indent="0" algn="l" defTabSz="2320060" rtl="0" eaLnBrk="1" fontAlgn="base" latinLnBrk="0" hangingPunct="1">
                <a:lnSpc>
                  <a:spcPct val="15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Light"/>
                  <a:ea typeface="+mn-ea"/>
                  <a:cs typeface="Segoe UI" panose="020B0502040204020203" pitchFamily="34" charset="0"/>
                </a:rPr>
                <a:t>…</a:t>
              </a:r>
            </a:p>
            <a:p>
              <a:pPr marL="0" marR="0" lvl="0" indent="0" algn="l" defTabSz="2320060" rtl="0" eaLnBrk="1" fontAlgn="base" latinLnBrk="0" hangingPunct="1">
                <a:lnSpc>
                  <a:spcPct val="15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Segoe UI Light"/>
                <a:ea typeface="+mn-ea"/>
                <a:cs typeface="Segoe UI" panose="020B0502040204020203" pitchFamily="34" charset="0"/>
              </a:endParaRPr>
            </a:p>
          </p:txBody>
        </p:sp>
        <p:grpSp>
          <p:nvGrpSpPr>
            <p:cNvPr id="40" name="Group 39">
              <a:extLst>
                <a:ext uri="{FF2B5EF4-FFF2-40B4-BE49-F238E27FC236}">
                  <a16:creationId xmlns:a16="http://schemas.microsoft.com/office/drawing/2014/main" id="{45D9569C-CFCF-3754-1014-A1F8CAF74757}"/>
                </a:ext>
              </a:extLst>
            </p:cNvPr>
            <p:cNvGrpSpPr/>
            <p:nvPr/>
          </p:nvGrpSpPr>
          <p:grpSpPr>
            <a:xfrm>
              <a:off x="7371696" y="2448186"/>
              <a:ext cx="228600" cy="1050508"/>
              <a:chOff x="6614818" y="2765208"/>
              <a:chExt cx="228600" cy="1050508"/>
            </a:xfrm>
          </p:grpSpPr>
          <p:pic>
            <p:nvPicPr>
              <p:cNvPr id="41" name="Picture 2" descr="LangChain Logo Free Download SVG, PN... · LobeHub">
                <a:extLst>
                  <a:ext uri="{FF2B5EF4-FFF2-40B4-BE49-F238E27FC236}">
                    <a16:creationId xmlns:a16="http://schemas.microsoft.com/office/drawing/2014/main" id="{F9462AD4-A5C7-8975-56A9-4EAF0B89B3E6}"/>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614818" y="3024829"/>
                <a:ext cx="228600" cy="2286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LlamaIndex 🦙 Logo &amp; Brand Assets (SVG, PNG and vector) - Brandfetch">
                <a:extLst>
                  <a:ext uri="{FF2B5EF4-FFF2-40B4-BE49-F238E27FC236}">
                    <a16:creationId xmlns:a16="http://schemas.microsoft.com/office/drawing/2014/main" id="{12943704-ED81-4D0D-530C-6A49566A0F71}"/>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6614818" y="3319562"/>
                <a:ext cx="228600" cy="228600"/>
              </a:xfrm>
              <a:prstGeom prst="ellipse">
                <a:avLst/>
              </a:prstGeom>
              <a:noFill/>
              <a:extLst>
                <a:ext uri="{909E8E84-426E-40DD-AFC4-6F175D3DCCD1}">
                  <a14:hiddenFill xmlns:a14="http://schemas.microsoft.com/office/drawing/2010/main">
                    <a:solidFill>
                      <a:srgbClr val="FFFFFF"/>
                    </a:solidFill>
                  </a14:hiddenFill>
                </a:ext>
              </a:extLst>
            </p:spPr>
          </p:pic>
          <p:pic>
            <p:nvPicPr>
              <p:cNvPr id="43" name="Picture 10" descr="CrewAI - Crunchbase Company Profile &amp; Funding">
                <a:extLst>
                  <a:ext uri="{FF2B5EF4-FFF2-40B4-BE49-F238E27FC236}">
                    <a16:creationId xmlns:a16="http://schemas.microsoft.com/office/drawing/2014/main" id="{6988DC1D-C365-0687-4A12-33272756A589}"/>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6614818" y="3587116"/>
                <a:ext cx="228600" cy="2286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LangChain Logo Free Download SVG, PN... · LobeHub">
                <a:extLst>
                  <a:ext uri="{FF2B5EF4-FFF2-40B4-BE49-F238E27FC236}">
                    <a16:creationId xmlns:a16="http://schemas.microsoft.com/office/drawing/2014/main" id="{C7B01C37-3925-1F05-F9E7-7C5DE5C456DF}"/>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614818" y="2765208"/>
                <a:ext cx="228600" cy="22860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50" name="Rectangle: Rounded Corners 2130">
            <a:extLst>
              <a:ext uri="{FF2B5EF4-FFF2-40B4-BE49-F238E27FC236}">
                <a16:creationId xmlns:a16="http://schemas.microsoft.com/office/drawing/2014/main" id="{4822D0CE-C11D-33B2-132D-F92FF187992B}"/>
              </a:ext>
              <a:ext uri="{C183D7F6-B498-43B3-948B-1728B52AA6E4}">
                <adec:decorative xmlns:adec="http://schemas.microsoft.com/office/drawing/2017/decorative" val="1"/>
              </a:ext>
            </a:extLst>
          </p:cNvPr>
          <p:cNvSpPr/>
          <p:nvPr/>
        </p:nvSpPr>
        <p:spPr bwMode="auto">
          <a:xfrm>
            <a:off x="2099833" y="2688448"/>
            <a:ext cx="2029696" cy="3675840"/>
          </a:xfrm>
          <a:prstGeom prst="roundRect">
            <a:avLst>
              <a:gd name="adj" fmla="val 13522"/>
            </a:avLst>
          </a:prstGeom>
          <a:noFill/>
          <a:ln w="12700" cap="flat" cmpd="sng" algn="ctr">
            <a:solidFill>
              <a:schemeClr val="tx1"/>
            </a:solid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110155" rtl="0" eaLnBrk="1" fontAlgn="base" latinLnBrk="0" hangingPunct="1">
              <a:lnSpc>
                <a:spcPct val="90000"/>
              </a:lnSpc>
              <a:spcBef>
                <a:spcPct val="0"/>
              </a:spcBef>
              <a:spcAft>
                <a:spcPct val="0"/>
              </a:spcAft>
              <a:buClrTx/>
              <a:buSzTx/>
              <a:buFontTx/>
              <a:buNone/>
              <a:tabLst/>
              <a:defRPr/>
            </a:pPr>
            <a:endParaRPr kumimoji="0" lang="en-US" sz="1300" b="1" i="0" u="none" strike="noStrike" kern="0" cap="none" spc="0" normalizeH="0" baseline="0" noProof="0">
              <a:ln>
                <a:noFill/>
              </a:ln>
              <a:solidFill>
                <a:srgbClr val="000000"/>
              </a:solidFill>
              <a:effectLst/>
              <a:uLnTx/>
              <a:uFillTx/>
              <a:latin typeface="Segoe Pro Display Semibold" panose="020B0502040504020203" pitchFamily="34" charset="0"/>
              <a:ea typeface="+mn-ea"/>
              <a:cs typeface="Segoe Sans Display" pitchFamily="2" charset="0"/>
            </a:endParaRPr>
          </a:p>
        </p:txBody>
      </p:sp>
      <p:sp>
        <p:nvSpPr>
          <p:cNvPr id="51" name="Rectangle: Rounded Corners 2135">
            <a:extLst>
              <a:ext uri="{FF2B5EF4-FFF2-40B4-BE49-F238E27FC236}">
                <a16:creationId xmlns:a16="http://schemas.microsoft.com/office/drawing/2014/main" id="{915C148E-CD6F-98B0-7063-8674BA53CDA5}"/>
              </a:ext>
              <a:ext uri="{C183D7F6-B498-43B3-948B-1728B52AA6E4}">
                <adec:decorative xmlns:adec="http://schemas.microsoft.com/office/drawing/2017/decorative" val="1"/>
              </a:ext>
            </a:extLst>
          </p:cNvPr>
          <p:cNvSpPr/>
          <p:nvPr/>
        </p:nvSpPr>
        <p:spPr bwMode="auto">
          <a:xfrm>
            <a:off x="2099834" y="3266439"/>
            <a:ext cx="2047536" cy="2980184"/>
          </a:xfrm>
          <a:prstGeom prst="roundRect">
            <a:avLst>
              <a:gd name="adj" fmla="val 13522"/>
            </a:avLst>
          </a:prstGeom>
          <a:noFill/>
          <a:ln w="12700" cap="flat" cmpd="sng" algn="ctr">
            <a:noFill/>
            <a:prstDash val="solid"/>
            <a:headEnd type="none" w="med" len="med"/>
            <a:tailEnd type="none" w="med" len="med"/>
          </a:ln>
          <a:effectLst/>
        </p:spPr>
        <p:txBody>
          <a:bodyPr rot="0" spcFirstLastPara="0" vertOverflow="overflow" horzOverflow="overflow" vert="horz" wrap="square" lIns="91440" tIns="0" rIns="91440" bIns="0" numCol="1" spcCol="0" rtlCol="0" fromWordArt="0" anchor="t" anchorCtr="0" forceAA="0" compatLnSpc="1">
            <a:prstTxWarp prst="textNoShape">
              <a:avLst/>
            </a:prstTxWarp>
            <a:noAutofit/>
          </a:bodyPr>
          <a:lstStyle/>
          <a:p>
            <a:pPr marL="0" marR="0" lvl="0" indent="0" algn="l" defTabSz="2320060" rtl="0" eaLnBrk="1" fontAlgn="base" latinLnBrk="0" hangingPunct="1">
              <a:lnSpc>
                <a:spcPct val="15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000000"/>
              </a:solidFill>
              <a:effectLst/>
              <a:uLnTx/>
              <a:uFillTx/>
              <a:latin typeface="Segoe UI"/>
              <a:ea typeface="+mn-ea"/>
              <a:cs typeface="Segoe UI"/>
            </a:endParaRPr>
          </a:p>
          <a:p>
            <a:pPr marL="0" marR="0" lvl="0" indent="0" algn="l" defTabSz="2320060" rtl="0" eaLnBrk="1" fontAlgn="base" latinLnBrk="0" hangingPunct="1">
              <a:lnSpc>
                <a:spcPct val="15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Segoe UI Light"/>
              <a:ea typeface="+mn-ea"/>
              <a:cs typeface="Segoe UI" panose="020B0502040204020203" pitchFamily="34" charset="0"/>
            </a:endParaRPr>
          </a:p>
        </p:txBody>
      </p:sp>
      <p:cxnSp>
        <p:nvCxnSpPr>
          <p:cNvPr id="52" name="Connector: Elbow 2139">
            <a:extLst>
              <a:ext uri="{FF2B5EF4-FFF2-40B4-BE49-F238E27FC236}">
                <a16:creationId xmlns:a16="http://schemas.microsoft.com/office/drawing/2014/main" id="{39E86C5E-6E88-4559-E3A0-A35D0DDDA1E4}"/>
              </a:ext>
              <a:ext uri="{C183D7F6-B498-43B3-948B-1728B52AA6E4}">
                <adec:decorative xmlns:adec="http://schemas.microsoft.com/office/drawing/2017/decorative" val="1"/>
              </a:ext>
            </a:extLst>
          </p:cNvPr>
          <p:cNvCxnSpPr>
            <a:cxnSpLocks/>
            <a:stCxn id="50" idx="0"/>
          </p:cNvCxnSpPr>
          <p:nvPr/>
        </p:nvCxnSpPr>
        <p:spPr>
          <a:xfrm rot="5400000" flipH="1" flipV="1">
            <a:off x="3406100" y="1667769"/>
            <a:ext cx="729260" cy="1312098"/>
          </a:xfrm>
          <a:prstGeom prst="bentConnector2">
            <a:avLst/>
          </a:prstGeom>
          <a:noFill/>
          <a:ln w="9525" cap="flat" cmpd="sng" algn="ctr">
            <a:solidFill>
              <a:schemeClr val="tx1"/>
            </a:solidFill>
            <a:prstDash val="solid"/>
            <a:headEnd type="none" w="lg" len="med"/>
            <a:tailEnd type="triangle"/>
          </a:ln>
          <a:effectLst/>
        </p:spPr>
      </p:cxnSp>
      <p:cxnSp>
        <p:nvCxnSpPr>
          <p:cNvPr id="53" name="Straight Arrow Connector 52">
            <a:extLst>
              <a:ext uri="{FF2B5EF4-FFF2-40B4-BE49-F238E27FC236}">
                <a16:creationId xmlns:a16="http://schemas.microsoft.com/office/drawing/2014/main" id="{2C42DFED-7BF7-28A0-7645-F651EBE86CD8}"/>
              </a:ext>
              <a:ext uri="{C183D7F6-B498-43B3-948B-1728B52AA6E4}">
                <adec:decorative xmlns:adec="http://schemas.microsoft.com/office/drawing/2017/decorative" val="1"/>
              </a:ext>
            </a:extLst>
          </p:cNvPr>
          <p:cNvCxnSpPr>
            <a:cxnSpLocks/>
          </p:cNvCxnSpPr>
          <p:nvPr/>
        </p:nvCxnSpPr>
        <p:spPr>
          <a:xfrm>
            <a:off x="4138534" y="5861520"/>
            <a:ext cx="2834640" cy="0"/>
          </a:xfrm>
          <a:prstGeom prst="straightConnector1">
            <a:avLst/>
          </a:prstGeom>
          <a:noFill/>
          <a:ln w="9525" cap="flat" cmpd="sng" algn="ctr">
            <a:solidFill>
              <a:schemeClr val="tx1"/>
            </a:solidFill>
            <a:prstDash val="solid"/>
            <a:headEnd type="none" w="lg" len="med"/>
            <a:tailEnd type="triangle"/>
          </a:ln>
          <a:effectLst/>
        </p:spPr>
      </p:cxnSp>
      <p:sp useBgFill="1">
        <p:nvSpPr>
          <p:cNvPr id="55" name="Title 1">
            <a:extLst>
              <a:ext uri="{FF2B5EF4-FFF2-40B4-BE49-F238E27FC236}">
                <a16:creationId xmlns:a16="http://schemas.microsoft.com/office/drawing/2014/main" id="{306029BF-D37A-8967-FBB2-6C4408BE8ECC}"/>
              </a:ext>
            </a:extLst>
          </p:cNvPr>
          <p:cNvSpPr txBox="1">
            <a:spLocks/>
          </p:cNvSpPr>
          <p:nvPr/>
        </p:nvSpPr>
        <p:spPr>
          <a:xfrm>
            <a:off x="439406" y="594734"/>
            <a:ext cx="3010598" cy="1260986"/>
          </a:xfrm>
          <a:prstGeom prst="rect">
            <a:avLst/>
          </a:prstGeom>
        </p:spPr>
        <p:txBody>
          <a:bodyPr wrap="square" lIns="0" tIns="182880" rIns="0" bIns="182880" rtlCol="0" anchor="ctr" anchorCtr="0">
            <a:spAutoFit/>
          </a:bodyPr>
          <a:lstStyle>
            <a:defPPr>
              <a:defRPr lang="en-US"/>
            </a:defPPr>
            <a:lvl1pPr lvl="0" defTabSz="914437" fontAlgn="base">
              <a:lnSpc>
                <a:spcPct val="80000"/>
              </a:lnSpc>
              <a:spcBef>
                <a:spcPct val="0"/>
              </a:spcBef>
              <a:spcAft>
                <a:spcPct val="0"/>
              </a:spcAft>
              <a:tabLst>
                <a:tab pos="1487158" algn="l"/>
              </a:tabLst>
              <a:defRPr sz="3600" b="1">
                <a:ln w="3175">
                  <a:noFill/>
                </a:ln>
                <a:latin typeface="Segoe Pro Display Semibold" panose="020B0502040504020203" pitchFamily="34" charset="0"/>
                <a:cs typeface="Segoe UI" pitchFamily="34" charset="0"/>
              </a:defRPr>
            </a:lvl1pPr>
            <a:lvl2pPr marL="358814" defTabSz="717626">
              <a:defRPr sz="1413"/>
            </a:lvl2pPr>
            <a:lvl3pPr marL="717626" defTabSz="717626">
              <a:defRPr sz="1413"/>
            </a:lvl3pPr>
            <a:lvl4pPr marL="1076440" defTabSz="717626">
              <a:defRPr sz="1413"/>
            </a:lvl4pPr>
            <a:lvl5pPr marL="1435252" defTabSz="717626">
              <a:defRPr sz="1413"/>
            </a:lvl5pPr>
            <a:lvl6pPr marL="1794066" defTabSz="717626">
              <a:defRPr sz="1413"/>
            </a:lvl6pPr>
            <a:lvl7pPr marL="2152877" defTabSz="717626">
              <a:defRPr sz="1413"/>
            </a:lvl7pPr>
            <a:lvl8pPr marL="2511691" defTabSz="717626">
              <a:defRPr sz="1413"/>
            </a:lvl8pPr>
            <a:lvl9pPr marL="2870503" defTabSz="717626">
              <a:defRPr sz="1413"/>
            </a:lvl9pPr>
          </a:lstStyle>
          <a:p>
            <a:pPr marL="0" marR="0" lvl="0" indent="0" algn="l" defTabSz="914437" rtl="0" eaLnBrk="1" fontAlgn="base" latinLnBrk="0" hangingPunct="1">
              <a:lnSpc>
                <a:spcPct val="80000"/>
              </a:lnSpc>
              <a:spcBef>
                <a:spcPct val="0"/>
              </a:spcBef>
              <a:spcAft>
                <a:spcPct val="0"/>
              </a:spcAft>
              <a:buClrTx/>
              <a:buSzTx/>
              <a:buFontTx/>
              <a:buNone/>
              <a:tabLst>
                <a:tab pos="1487158" algn="l"/>
              </a:tabLst>
              <a:defRPr/>
            </a:pPr>
            <a:r>
              <a:rPr kumimoji="0" lang="en-US" sz="3600" b="1" i="0" u="none" strike="noStrike" kern="1200" cap="none" spc="0" normalizeH="0" baseline="0" noProof="0">
                <a:ln w="3175">
                  <a:noFill/>
                </a:ln>
                <a:solidFill>
                  <a:srgbClr val="000000"/>
                </a:solidFill>
                <a:effectLst/>
                <a:uLnTx/>
                <a:uFillTx/>
                <a:latin typeface="Segoe Pro Display Semibold" panose="020B0502040504020203" pitchFamily="34" charset="0"/>
                <a:ea typeface="+mn-ea"/>
                <a:cs typeface="Segoe UI" pitchFamily="34" charset="0"/>
              </a:rPr>
              <a:t>        Azure AI </a:t>
            </a:r>
          </a:p>
          <a:p>
            <a:pPr marL="0" marR="0" lvl="0" indent="0" algn="l" defTabSz="914437" rtl="0" eaLnBrk="1" fontAlgn="base" latinLnBrk="0" hangingPunct="1">
              <a:lnSpc>
                <a:spcPct val="80000"/>
              </a:lnSpc>
              <a:spcBef>
                <a:spcPct val="0"/>
              </a:spcBef>
              <a:spcAft>
                <a:spcPct val="0"/>
              </a:spcAft>
              <a:buClrTx/>
              <a:buSzTx/>
              <a:buFontTx/>
              <a:buNone/>
              <a:tabLst>
                <a:tab pos="1487158" algn="l"/>
              </a:tabLst>
              <a:defRPr/>
            </a:pPr>
            <a:r>
              <a:rPr kumimoji="0" lang="en-US" sz="3600" b="1" i="0" u="none" strike="noStrike" kern="1200" cap="none" spc="0" normalizeH="0" baseline="0" noProof="0">
                <a:ln w="3175">
                  <a:noFill/>
                </a:ln>
                <a:solidFill>
                  <a:srgbClr val="000000"/>
                </a:solidFill>
                <a:effectLst/>
                <a:uLnTx/>
                <a:uFillTx/>
                <a:latin typeface="Segoe Pro Display Semibold" panose="020B0502040504020203" pitchFamily="34" charset="0"/>
                <a:ea typeface="+mn-ea"/>
                <a:cs typeface="Segoe UI" pitchFamily="34" charset="0"/>
              </a:rPr>
              <a:t>        Foundry</a:t>
            </a:r>
          </a:p>
        </p:txBody>
      </p:sp>
      <p:cxnSp>
        <p:nvCxnSpPr>
          <p:cNvPr id="56" name="Straight Connector 55">
            <a:extLst>
              <a:ext uri="{FF2B5EF4-FFF2-40B4-BE49-F238E27FC236}">
                <a16:creationId xmlns:a16="http://schemas.microsoft.com/office/drawing/2014/main" id="{A864C236-644F-1DA6-84AC-E30E380F9EE1}"/>
              </a:ext>
              <a:ext uri="{C183D7F6-B498-43B3-948B-1728B52AA6E4}">
                <adec:decorative xmlns:adec="http://schemas.microsoft.com/office/drawing/2017/decorative" val="1"/>
              </a:ext>
            </a:extLst>
          </p:cNvPr>
          <p:cNvCxnSpPr>
            <a:cxnSpLocks/>
          </p:cNvCxnSpPr>
          <p:nvPr/>
        </p:nvCxnSpPr>
        <p:spPr>
          <a:xfrm>
            <a:off x="7159481" y="1866803"/>
            <a:ext cx="1718352" cy="0"/>
          </a:xfrm>
          <a:prstGeom prst="line">
            <a:avLst/>
          </a:prstGeom>
          <a:ln>
            <a:solidFill>
              <a:srgbClr val="8661C5"/>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54" name="Graphic 53" descr="Azure AI Foundry icon">
            <a:extLst>
              <a:ext uri="{FF2B5EF4-FFF2-40B4-BE49-F238E27FC236}">
                <a16:creationId xmlns:a16="http://schemas.microsoft.com/office/drawing/2014/main" id="{5FD10CB7-CD3A-FC81-461B-F7698EE63153}"/>
              </a:ext>
            </a:extLst>
          </p:cNvPr>
          <p:cNvPicPr>
            <a:picLocks noChangeAspect="1"/>
          </p:cNvPicPr>
          <p:nvPr/>
        </p:nvPicPr>
        <p:blipFill>
          <a:blip r:embed="rId19">
            <a:extLst>
              <a:ext uri="{96DAC541-7B7A-43D3-8B79-37D633B846F1}">
                <asvg:svgBlip xmlns:asvg="http://schemas.microsoft.com/office/drawing/2016/SVG/main" r:embed="rId23"/>
              </a:ext>
            </a:extLst>
          </a:blip>
          <a:stretch>
            <a:fillRect/>
          </a:stretch>
        </p:blipFill>
        <p:spPr>
          <a:xfrm>
            <a:off x="162685" y="686413"/>
            <a:ext cx="938396" cy="938394"/>
          </a:xfrm>
          <a:prstGeom prst="rect">
            <a:avLst/>
          </a:prstGeom>
          <a:effectLst/>
        </p:spPr>
      </p:pic>
      <p:sp>
        <p:nvSpPr>
          <p:cNvPr id="36" name="Rectangle: Rounded Corners 2055">
            <a:extLst>
              <a:ext uri="{FF2B5EF4-FFF2-40B4-BE49-F238E27FC236}">
                <a16:creationId xmlns:a16="http://schemas.microsoft.com/office/drawing/2014/main" id="{1E40672D-1DEB-61B5-F2BB-9A1F7E78E7ED}"/>
              </a:ext>
            </a:extLst>
          </p:cNvPr>
          <p:cNvSpPr/>
          <p:nvPr/>
        </p:nvSpPr>
        <p:spPr bwMode="auto">
          <a:xfrm>
            <a:off x="2109029" y="2688890"/>
            <a:ext cx="2021632" cy="2011680"/>
          </a:xfrm>
          <a:prstGeom prst="roundRect">
            <a:avLst>
              <a:gd name="adj" fmla="val 13522"/>
            </a:avLst>
          </a:prstGeom>
          <a:noFill/>
          <a:ln w="12700" cap="flat" cmpd="sng" algn="ctr">
            <a:noFill/>
            <a:prstDash val="solid"/>
            <a:headEnd type="none" w="med" len="med"/>
            <a:tailEnd type="none" w="med" len="med"/>
          </a:ln>
          <a:effectLst/>
        </p:spPr>
        <p:txBody>
          <a:bodyPr rot="0" spcFirstLastPara="0" vertOverflow="overflow" horzOverflow="overflow" vert="horz" wrap="square" lIns="91440" tIns="0" rIns="91440" bIns="0" numCol="1" spcCol="0" rtlCol="0" fromWordArt="0" anchor="t" anchorCtr="0" forceAA="0" compatLnSpc="1">
            <a:prstTxWarp prst="textNoShape">
              <a:avLst/>
            </a:prstTxWarp>
            <a:noAutofit/>
          </a:bodyPr>
          <a:lstStyle/>
          <a:p>
            <a:pPr marL="0" marR="0" lvl="0" indent="0" algn="l" defTabSz="2320060" rtl="0" eaLnBrk="1" fontAlgn="auto" latinLnBrk="0" hangingPunct="1">
              <a:lnSpc>
                <a:spcPct val="150000"/>
              </a:lnSpc>
              <a:spcBef>
                <a:spcPct val="0"/>
              </a:spcBef>
              <a:spcAft>
                <a:spcPct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Segoe UI"/>
                <a:ea typeface="+mn-ea"/>
                <a:cs typeface="Segoe UI"/>
              </a:rPr>
              <a:t>Foundry Observability</a:t>
            </a:r>
            <a:r>
              <a:rPr kumimoji="0" lang="en-US" sz="1200" b="1" i="0" u="none" strike="noStrike" kern="0" cap="none" spc="0" normalizeH="0" baseline="0" noProof="0">
                <a:ln>
                  <a:noFill/>
                </a:ln>
                <a:solidFill>
                  <a:srgbClr val="000000"/>
                </a:solidFill>
                <a:effectLst/>
                <a:uLnTx/>
                <a:uFillTx/>
                <a:latin typeface="Segoe Pro Display"/>
                <a:ea typeface="+mn-ea"/>
                <a:cs typeface="Segoe Sans Display"/>
              </a:rPr>
              <a:t> </a:t>
            </a:r>
            <a:endParaRPr kumimoji="0" lang="en-US" sz="1765"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2320060" rtl="0" eaLnBrk="1" fontAlgn="auto" latinLnBrk="0" hangingPunct="1">
              <a:lnSpc>
                <a:spcPct val="15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Light"/>
                <a:ea typeface="+mn-ea"/>
                <a:cs typeface="Segoe UI"/>
              </a:rPr>
              <a:t>Logging &amp; Tracing</a:t>
            </a:r>
            <a:endParaRPr kumimoji="0" lang="en-US" sz="1765" b="0" i="0" u="none" strike="noStrike" kern="1200" cap="none" spc="0" normalizeH="0" baseline="0" noProof="0">
              <a:ln>
                <a:noFill/>
              </a:ln>
              <a:solidFill>
                <a:srgbClr val="000000"/>
              </a:solidFill>
              <a:effectLst/>
              <a:uLnTx/>
              <a:uFillTx/>
              <a:latin typeface="Segoe UI"/>
              <a:ea typeface="+mn-ea"/>
              <a:cs typeface="Segoe UI"/>
            </a:endParaRPr>
          </a:p>
          <a:p>
            <a:pPr marL="0" marR="0" lvl="0" indent="0" algn="l" defTabSz="2320060" rtl="0" eaLnBrk="1" fontAlgn="auto" latinLnBrk="0" hangingPunct="1">
              <a:lnSpc>
                <a:spcPct val="15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Light"/>
                <a:ea typeface="+mn-ea"/>
                <a:cs typeface="Segoe UI"/>
              </a:rPr>
              <a:t>Monitoring</a:t>
            </a:r>
            <a:endParaRPr kumimoji="0" lang="en-US" sz="1765" b="0" i="0" u="none" strike="noStrike" kern="1200" cap="none" spc="0" normalizeH="0" baseline="0" noProof="0">
              <a:ln>
                <a:noFill/>
              </a:ln>
              <a:solidFill>
                <a:srgbClr val="000000"/>
              </a:solidFill>
              <a:effectLst/>
              <a:uLnTx/>
              <a:uFillTx/>
              <a:latin typeface="Segoe UI"/>
              <a:ea typeface="+mn-ea"/>
              <a:cs typeface="Segoe UI"/>
            </a:endParaRPr>
          </a:p>
          <a:p>
            <a:pPr marL="0" marR="0" lvl="0" indent="0" algn="l" defTabSz="2320060" rtl="0" eaLnBrk="1" fontAlgn="auto" latinLnBrk="0" hangingPunct="1">
              <a:lnSpc>
                <a:spcPct val="15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Light"/>
                <a:ea typeface="+mn-ea"/>
                <a:cs typeface="Segoe UI"/>
              </a:rPr>
              <a:t>Evaluation</a:t>
            </a:r>
            <a:endParaRPr kumimoji="0" lang="en-US" sz="1765" b="0" i="0" u="none" strike="noStrike" kern="1200" cap="none" spc="0" normalizeH="0" baseline="0" noProof="0">
              <a:ln>
                <a:noFill/>
              </a:ln>
              <a:solidFill>
                <a:srgbClr val="000000"/>
              </a:solidFill>
              <a:effectLst/>
              <a:uLnTx/>
              <a:uFillTx/>
              <a:latin typeface="Segoe UI"/>
              <a:ea typeface="+mn-ea"/>
              <a:cs typeface="Segoe UI"/>
            </a:endParaRPr>
          </a:p>
          <a:p>
            <a:pPr marL="0" marR="0" lvl="0" indent="0" algn="l" defTabSz="2320060" rtl="0" eaLnBrk="1" fontAlgn="auto" latinLnBrk="0" hangingPunct="1">
              <a:lnSpc>
                <a:spcPct val="15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Light"/>
                <a:ea typeface="+mn-ea"/>
                <a:cs typeface="Segoe UI"/>
              </a:rPr>
              <a:t>Experimentation</a:t>
            </a:r>
            <a:endParaRPr kumimoji="0" lang="en-US" sz="1765" b="0" i="0" u="none" strike="noStrike" kern="1200" cap="none" spc="0" normalizeH="0" baseline="0" noProof="0">
              <a:ln>
                <a:noFill/>
              </a:ln>
              <a:solidFill>
                <a:srgbClr val="000000"/>
              </a:solidFill>
              <a:effectLst/>
              <a:uLnTx/>
              <a:uFillTx/>
              <a:latin typeface="Segoe UI"/>
              <a:ea typeface="+mn-ea"/>
              <a:cs typeface="Segoe UI"/>
            </a:endParaRPr>
          </a:p>
          <a:p>
            <a:pPr marL="0" marR="0" lvl="0" indent="0" algn="l" defTabSz="2320060" rtl="0" eaLnBrk="1" fontAlgn="auto" latinLnBrk="0" hangingPunct="1">
              <a:lnSpc>
                <a:spcPct val="15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Light"/>
                <a:ea typeface="+mn-ea"/>
                <a:cs typeface="Segoe UI Light"/>
              </a:rPr>
              <a:t>Network isolation</a:t>
            </a:r>
            <a:endParaRPr kumimoji="0" lang="en-US" sz="1765"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2320060" rtl="0" eaLnBrk="1" fontAlgn="auto" latinLnBrk="0" hangingPunct="1">
              <a:lnSpc>
                <a:spcPct val="15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Light"/>
                <a:ea typeface="+mn-ea"/>
                <a:cs typeface="Segoe UI Light"/>
              </a:rPr>
              <a:t>Identity </a:t>
            </a:r>
            <a:endParaRPr kumimoji="0" lang="en-US" sz="1765"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2320060" rtl="0" eaLnBrk="1" fontAlgn="auto" latinLnBrk="0" hangingPunct="1">
              <a:lnSpc>
                <a:spcPct val="15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Light"/>
                <a:ea typeface="+mn-ea"/>
                <a:cs typeface="Segoe UI Light"/>
              </a:rPr>
              <a:t>Access control</a:t>
            </a:r>
            <a:endParaRPr kumimoji="0" lang="en-US" sz="1765"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2320060" rtl="0" eaLnBrk="1" fontAlgn="auto" latinLnBrk="0" hangingPunct="1">
              <a:lnSpc>
                <a:spcPct val="15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Light"/>
                <a:ea typeface="+mn-ea"/>
                <a:cs typeface="Segoe UI Light"/>
              </a:rPr>
              <a:t>Data protection</a:t>
            </a:r>
            <a:endParaRPr kumimoji="0" lang="en-US" sz="1765"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2320060" rtl="0" eaLnBrk="1" fontAlgn="auto" latinLnBrk="0" hangingPunct="1">
              <a:lnSpc>
                <a:spcPct val="15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Light"/>
                <a:ea typeface="+mn-ea"/>
                <a:cs typeface="Segoe UI Light"/>
              </a:rPr>
              <a:t>Policies</a:t>
            </a:r>
            <a:endParaRPr kumimoji="0" lang="en-US" sz="1765"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2320060" rtl="0" eaLnBrk="1" fontAlgn="auto" latinLnBrk="0" hangingPunct="1">
              <a:lnSpc>
                <a:spcPct val="15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Light"/>
                <a:ea typeface="+mn-ea"/>
                <a:cs typeface="Segoe UI Light"/>
              </a:rPr>
              <a:t>Compliance </a:t>
            </a:r>
            <a:endParaRPr kumimoji="0" lang="en-US" sz="1765"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2320060" rtl="0" eaLnBrk="1" fontAlgn="auto" latinLnBrk="0" hangingPunct="1">
              <a:lnSpc>
                <a:spcPct val="15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Light"/>
                <a:ea typeface="+mn-ea"/>
                <a:cs typeface="Segoe UI Light"/>
              </a:rPr>
              <a:t>Cost management</a:t>
            </a:r>
            <a:endParaRPr kumimoji="0" lang="en-US" sz="1765"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2320060" rtl="0" eaLnBrk="1" fontAlgn="auto" latinLnBrk="0" hangingPunct="1">
              <a:lnSpc>
                <a:spcPct val="15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Light"/>
                <a:ea typeface="+mn-ea"/>
                <a:cs typeface="Segoe UI Light"/>
              </a:rPr>
              <a:t>Governance</a:t>
            </a:r>
            <a:endParaRPr kumimoji="0" lang="en-US" sz="1765"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2320060" rtl="0" eaLnBrk="1" fontAlgn="auto" latinLnBrk="0" hangingPunct="1">
              <a:lnSpc>
                <a:spcPct val="15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Segoe UI Light"/>
              <a:ea typeface="+mn-ea"/>
              <a:cs typeface="Segoe UI" panose="020B0502040204020203" pitchFamily="34" charset="0"/>
            </a:endParaRPr>
          </a:p>
        </p:txBody>
      </p:sp>
      <p:sp>
        <p:nvSpPr>
          <p:cNvPr id="57" name="Title 56">
            <a:extLst>
              <a:ext uri="{FF2B5EF4-FFF2-40B4-BE49-F238E27FC236}">
                <a16:creationId xmlns:a16="http://schemas.microsoft.com/office/drawing/2014/main" id="{1E744B09-1434-BFBF-B59B-2761ACFF1681}"/>
              </a:ext>
            </a:extLst>
          </p:cNvPr>
          <p:cNvSpPr>
            <a:spLocks noGrp="1"/>
          </p:cNvSpPr>
          <p:nvPr>
            <p:ph type="title" idx="4294967295"/>
          </p:nvPr>
        </p:nvSpPr>
        <p:spPr>
          <a:xfrm>
            <a:off x="1174750" y="-554038"/>
            <a:ext cx="11017250" cy="554038"/>
          </a:xfrm>
        </p:spPr>
        <p:txBody>
          <a:bodyPr vert="horz" wrap="square" lIns="0" tIns="0" rIns="0" bIns="0" rtlCol="0" anchor="b">
            <a:spAutoFit/>
          </a:bodyPr>
          <a:lstStyle/>
          <a:p>
            <a:r>
              <a:rPr lang="en-US"/>
              <a:t>Azure AI Foundry charts</a:t>
            </a:r>
          </a:p>
        </p:txBody>
      </p:sp>
    </p:spTree>
    <p:extLst>
      <p:ext uri="{BB962C8B-B14F-4D97-AF65-F5344CB8AC3E}">
        <p14:creationId xmlns:p14="http://schemas.microsoft.com/office/powerpoint/2010/main" val="14891705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par>
                                <p:cTn id="8" presetID="42" presetClass="path" presetSubtype="0" decel="100000" fill="hold" grpId="1" nodeType="withEffect">
                                  <p:stCondLst>
                                    <p:cond delay="0"/>
                                  </p:stCondLst>
                                  <p:childTnLst>
                                    <p:animMotion origin="layout" path="M 4.79167E-6 -3.7037E-6 L 4.79167E-6 0.03542 " pathEditMode="relative" rAng="0" ptsTypes="AA">
                                      <p:cBhvr>
                                        <p:cTn id="9" dur="700" spd="-100000" fill="hold"/>
                                        <p:tgtEl>
                                          <p:spTgt spid="55"/>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2736" y="2331865"/>
            <a:ext cx="10986164" cy="1969770"/>
          </a:xfrm>
        </p:spPr>
        <p:txBody>
          <a:bodyPr/>
          <a:lstStyle/>
          <a:p>
            <a:r>
              <a:rPr lang="en-US" b="1" dirty="0">
                <a:solidFill>
                  <a:srgbClr val="FFFFFF"/>
                </a:solidFill>
                <a:effectLst/>
                <a:latin typeface="Segoe UI" panose="020B0502040204020203" pitchFamily="34" charset="0"/>
                <a:cs typeface="Segoe UI" panose="020B0502040204020203" pitchFamily="34" charset="0"/>
              </a:rPr>
              <a:t>Build </a:t>
            </a:r>
            <a:r>
              <a:rPr lang="en-US" b="1" dirty="0" err="1">
                <a:solidFill>
                  <a:srgbClr val="FFFFFF"/>
                </a:solidFill>
                <a:effectLst/>
                <a:latin typeface="Segoe UI" panose="020B0502040204020203" pitchFamily="34" charset="0"/>
                <a:cs typeface="Segoe UI" panose="020B0502040204020203" pitchFamily="34" charset="0"/>
              </a:rPr>
              <a:t>Agentics</a:t>
            </a:r>
            <a:r>
              <a:rPr lang="en-US" b="1" dirty="0">
                <a:solidFill>
                  <a:srgbClr val="FFFFFF"/>
                </a:solidFill>
                <a:effectLst/>
                <a:latin typeface="Segoe UI" panose="020B0502040204020203" pitchFamily="34" charset="0"/>
                <a:cs typeface="Segoe UI" panose="020B0502040204020203" pitchFamily="34" charset="0"/>
              </a:rPr>
              <a:t> Application </a:t>
            </a:r>
            <a:br>
              <a:rPr lang="en-US" b="1" dirty="0">
                <a:solidFill>
                  <a:srgbClr val="FFFFFF"/>
                </a:solidFill>
                <a:effectLst/>
                <a:latin typeface="Segoe UI" panose="020B0502040204020203" pitchFamily="34" charset="0"/>
                <a:cs typeface="Segoe UI" panose="020B0502040204020203" pitchFamily="34" charset="0"/>
              </a:rPr>
            </a:br>
            <a:r>
              <a:rPr lang="en-US" b="1" dirty="0">
                <a:solidFill>
                  <a:srgbClr val="FFFFFF"/>
                </a:solidFill>
                <a:effectLst/>
                <a:latin typeface="Segoe UI" panose="020B0502040204020203" pitchFamily="34" charset="0"/>
                <a:cs typeface="Segoe UI" panose="020B0502040204020203" pitchFamily="34" charset="0"/>
              </a:rPr>
              <a:t>	in Azure</a:t>
            </a:r>
            <a:r>
              <a:rPr lang="zh-TW" altLang="en-US" b="1" dirty="0">
                <a:solidFill>
                  <a:srgbClr val="FFFFFF"/>
                </a:solidFill>
                <a:effectLst/>
                <a:latin typeface="Segoe UI" panose="020B0502040204020203" pitchFamily="34" charset="0"/>
                <a:cs typeface="Segoe UI" panose="020B0502040204020203" pitchFamily="34" charset="0"/>
              </a:rPr>
              <a:t> </a:t>
            </a:r>
            <a:r>
              <a:rPr lang="en-US" b="1" dirty="0">
                <a:solidFill>
                  <a:srgbClr val="FFFFFF"/>
                </a:solidFill>
                <a:effectLst/>
                <a:latin typeface="Segoe UI" panose="020B0502040204020203" pitchFamily="34" charset="0"/>
                <a:cs typeface="Segoe UI" panose="020B0502040204020203" pitchFamily="34" charset="0"/>
              </a:rPr>
              <a:t>AI</a:t>
            </a:r>
            <a:r>
              <a:rPr lang="zh-TW" altLang="en-US" b="1" dirty="0">
                <a:solidFill>
                  <a:srgbClr val="FFFFFF"/>
                </a:solidFill>
                <a:effectLst/>
                <a:latin typeface="Segoe UI" panose="020B0502040204020203" pitchFamily="34" charset="0"/>
                <a:cs typeface="Segoe UI" panose="020B0502040204020203" pitchFamily="34" charset="0"/>
              </a:rPr>
              <a:t> </a:t>
            </a:r>
            <a:r>
              <a:rPr lang="en-US" altLang="zh-TW" b="1" dirty="0">
                <a:solidFill>
                  <a:srgbClr val="FFFFFF"/>
                </a:solidFill>
                <a:effectLst/>
                <a:latin typeface="Segoe UI" panose="020B0502040204020203" pitchFamily="34" charset="0"/>
                <a:cs typeface="Segoe UI" panose="020B0502040204020203" pitchFamily="34" charset="0"/>
              </a:rPr>
              <a:t>Foundry</a:t>
            </a:r>
            <a:r>
              <a:rPr lang="en-US" b="1" dirty="0">
                <a:solidFill>
                  <a:srgbClr val="FFFFFF"/>
                </a:solidFill>
                <a:effectLst/>
                <a:latin typeface="Segoe UI" panose="020B0502040204020203" pitchFamily="34" charset="0"/>
                <a:cs typeface="Segoe UI" panose="020B0502040204020203" pitchFamily="34" charset="0"/>
              </a:rPr>
              <a:t> Agent Service</a:t>
            </a:r>
            <a:br>
              <a:rPr lang="en-US" sz="4800" b="0" i="0" dirty="0">
                <a:solidFill>
                  <a:srgbClr val="FFFFFF"/>
                </a:solidFill>
                <a:effectLst/>
                <a:latin typeface="Segoe UI" panose="020B0502040204020203" pitchFamily="34" charset="0"/>
              </a:rPr>
            </a:br>
            <a:endParaRPr lang="en-US" sz="4800" dirty="0">
              <a:solidFill>
                <a:srgbClr val="FFFFFF"/>
              </a:solidFill>
              <a:latin typeface="Segoe UI" panose="020B0502040204020203" pitchFamily="34" charset="0"/>
            </a:endParaRPr>
          </a:p>
        </p:txBody>
      </p:sp>
      <p:sp>
        <p:nvSpPr>
          <p:cNvPr id="5" name="Text Placeholder 4"/>
          <p:cNvSpPr>
            <a:spLocks noGrp="1"/>
          </p:cNvSpPr>
          <p:nvPr>
            <p:ph type="body" sz="quarter" idx="12"/>
          </p:nvPr>
        </p:nvSpPr>
        <p:spPr>
          <a:xfrm>
            <a:off x="562232" y="4653109"/>
            <a:ext cx="5577840" cy="307777"/>
          </a:xfrm>
        </p:spPr>
        <p:txBody>
          <a:bodyPr vert="horz" wrap="square" lIns="0" tIns="0" rIns="0" bIns="0" rtlCol="0" anchor="t">
            <a:spAutoFit/>
          </a:bodyPr>
          <a:lstStyle/>
          <a:p>
            <a:r>
              <a:rPr lang="en-US" sz="2000">
                <a:cs typeface="Segoe UI"/>
              </a:rPr>
              <a:t>Kinfey Lo | Microsoft Senior Cloud Advocate</a:t>
            </a:r>
          </a:p>
        </p:txBody>
      </p:sp>
    </p:spTree>
    <p:extLst>
      <p:ext uri="{BB962C8B-B14F-4D97-AF65-F5344CB8AC3E}">
        <p14:creationId xmlns:p14="http://schemas.microsoft.com/office/powerpoint/2010/main" val="2484095459"/>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5F8A310-5776-980B-E3F2-F5DF7E116FC6}"/>
              </a:ext>
              <a:ext uri="{C183D7F6-B498-43B3-948B-1728B52AA6E4}">
                <adec:decorative xmlns:adec="http://schemas.microsoft.com/office/drawing/2017/decorative" val="0"/>
              </a:ext>
            </a:extLst>
          </p:cNvPr>
          <p:cNvSpPr txBox="1">
            <a:spLocks/>
          </p:cNvSpPr>
          <p:nvPr/>
        </p:nvSpPr>
        <p:spPr bwMode="auto">
          <a:xfrm>
            <a:off x="2625998" y="2270427"/>
            <a:ext cx="2125218" cy="2076688"/>
          </a:xfrm>
          <a:prstGeom prst="roundRect">
            <a:avLst>
              <a:gd name="adj" fmla="val 26800"/>
            </a:avLst>
          </a:prstGeom>
          <a:gradFill flip="none" rotWithShape="1">
            <a:gsLst>
              <a:gs pos="0">
                <a:srgbClr val="AC35AF"/>
              </a:gs>
              <a:gs pos="80000">
                <a:srgbClr val="0A6BBA"/>
              </a:gs>
            </a:gsLst>
            <a:path path="circle">
              <a:fillToRect l="100000" t="100000"/>
            </a:path>
            <a:tileRect r="-100000" b="-100000"/>
          </a:gradFill>
          <a:ln>
            <a:noFill/>
            <a:prstDash/>
          </a:ln>
          <a:effectLst/>
        </p:spPr>
        <p:txBody>
          <a:bodyPr rot="0" spcFirstLastPara="0" vertOverflow="overflow" horzOverflow="overflow" vert="horz" wrap="none" lIns="320040" tIns="73152" rIns="320040" bIns="201168" numCol="1" spcCol="0" rtlCol="0" fromWordArt="0" anchor="ctr" anchorCtr="0" forceAA="0" compatLnSpc="1">
            <a:prstTxWarp prst="textNoShape">
              <a:avLst/>
            </a:prstTxWarp>
            <a:spAutoFit/>
          </a:bodyPr>
          <a:lstStyle>
            <a:defPPr>
              <a:defRPr lang="en-US"/>
            </a:defPPr>
            <a:lvl1pPr marL="0" algn="l" defTabSz="717626" rtl="0" eaLnBrk="1" latinLnBrk="0" hangingPunct="1">
              <a:lnSpc>
                <a:spcPct val="100000"/>
              </a:lnSpc>
              <a:spcBef>
                <a:spcPct val="0"/>
              </a:spcBef>
              <a:buNone/>
              <a:defRPr lang="en-US" sz="1413" b="0" kern="1200" cap="none" spc="-50" baseline="0">
                <a:ln w="3175">
                  <a:noFill/>
                </a:ln>
                <a:solidFill>
                  <a:schemeClr val="tx1"/>
                </a:solidFill>
                <a:effectLst/>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algn="ctr" defTabSz="491033" fontAlgn="base">
              <a:spcAft>
                <a:spcPct val="0"/>
              </a:spcAft>
              <a:buClrTx/>
              <a:buFontTx/>
              <a:defRPr/>
            </a:pPr>
            <a:r>
              <a:rPr lang="en-HK" sz="9600" spc="0">
                <a:ln>
                  <a:noFill/>
                </a:ln>
                <a:gradFill>
                  <a:gsLst>
                    <a:gs pos="13761">
                      <a:srgbClr val="FFFFFF"/>
                    </a:gs>
                    <a:gs pos="34000">
                      <a:srgbClr val="FFFFFF"/>
                    </a:gs>
                  </a:gsLst>
                  <a:path path="circle">
                    <a:fillToRect l="100000" t="100000"/>
                  </a:path>
                </a:gradFill>
                <a:latin typeface="Segoe UI Variable Display Semib" pitchFamily="2" charset="0"/>
                <a:cs typeface="Segoe Sans Display Semibold" pitchFamily="2" charset="0"/>
              </a:rPr>
              <a:t>AI</a:t>
            </a:r>
          </a:p>
        </p:txBody>
      </p:sp>
      <p:sp>
        <p:nvSpPr>
          <p:cNvPr id="7" name="Rounded Rectangle 62">
            <a:extLst>
              <a:ext uri="{FF2B5EF4-FFF2-40B4-BE49-F238E27FC236}">
                <a16:creationId xmlns:a16="http://schemas.microsoft.com/office/drawing/2014/main" id="{148FA391-0D77-D6AD-FBF7-D6CDEDB41EE4}"/>
              </a:ext>
              <a:ext uri="{C183D7F6-B498-43B3-948B-1728B52AA6E4}">
                <adec:decorative xmlns:adec="http://schemas.microsoft.com/office/drawing/2017/decorative" val="1"/>
              </a:ext>
            </a:extLst>
          </p:cNvPr>
          <p:cNvSpPr/>
          <p:nvPr/>
        </p:nvSpPr>
        <p:spPr bwMode="auto">
          <a:xfrm>
            <a:off x="979948" y="2505670"/>
            <a:ext cx="10769600" cy="1846659"/>
          </a:xfrm>
          <a:prstGeom prst="rect">
            <a:avLst/>
          </a:prstGeom>
          <a:noFill/>
          <a:ln w="9525">
            <a:noFill/>
            <a:headEnd type="none" w="med" len="med"/>
            <a:tailEnd type="none" w="med" len="med"/>
          </a:ln>
          <a:effectLst>
            <a:softEdge rad="165100"/>
          </a:effectLst>
          <a:scene3d>
            <a:camera prst="orthographicFront">
              <a:rot lat="0" lon="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365760" numCol="1" spcCol="0" rtlCol="0" fromWordArt="0" anchor="ctr" anchorCtr="0" forceAA="0" compatLnSpc="1">
            <a:prstTxWarp prst="textNoShape">
              <a:avLst/>
            </a:prstTxWarp>
            <a:spAutoFit/>
          </a:bodyPr>
          <a:lstStyle/>
          <a:p>
            <a:pPr marL="0" marR="0" lvl="0" indent="0" algn="ctr" defTabSz="2413689" rtl="0" eaLnBrk="1" fontAlgn="base" latinLnBrk="0" hangingPunct="1">
              <a:lnSpc>
                <a:spcPct val="100000"/>
              </a:lnSpc>
              <a:spcBef>
                <a:spcPct val="0"/>
              </a:spcBef>
              <a:spcAft>
                <a:spcPct val="0"/>
              </a:spcAft>
              <a:buClrTx/>
              <a:buSzTx/>
              <a:buFontTx/>
              <a:buNone/>
              <a:tabLst>
                <a:tab pos="2455604" algn="l"/>
              </a:tabLst>
              <a:defRPr/>
            </a:pPr>
            <a:r>
              <a:rPr kumimoji="0" lang="en-US" sz="9600" b="0" i="0" u="none" strike="noStrike" kern="1200" cap="none" spc="-50" normalizeH="0" baseline="0" noProof="0">
                <a:ln w="3175">
                  <a:noFill/>
                </a:ln>
                <a:noFill/>
                <a:effectLst/>
                <a:uLnTx/>
                <a:uFillTx/>
                <a:latin typeface="Segoe UI Variable Display Semib" pitchFamily="2" charset="0"/>
                <a:ea typeface="+mn-ea"/>
                <a:cs typeface="Segoe Sans Display Semibold" pitchFamily="2" charset="0"/>
              </a:rPr>
              <a:t>AI </a:t>
            </a:r>
            <a:r>
              <a:rPr kumimoji="0" lang="en-US" sz="9600" b="0" i="0" u="none" strike="noStrike" kern="1200" cap="none" spc="-50" normalizeH="0" baseline="0" noProof="0">
                <a:ln w="3175">
                  <a:noFill/>
                </a:ln>
                <a:gradFill>
                  <a:gsLst>
                    <a:gs pos="81651">
                      <a:srgbClr val="000000"/>
                    </a:gs>
                    <a:gs pos="66000">
                      <a:srgbClr val="000000"/>
                    </a:gs>
                  </a:gsLst>
                  <a:path path="circle">
                    <a:fillToRect l="100000" t="100000"/>
                  </a:path>
                </a:gradFill>
                <a:effectLst/>
                <a:uLnTx/>
                <a:uFillTx/>
                <a:latin typeface="Segoe UI Variable Display Semib" pitchFamily="2" charset="0"/>
                <a:ea typeface="+mn-ea"/>
                <a:cs typeface="Segoe Sans Display Semibold" pitchFamily="2" charset="0"/>
              </a:rPr>
              <a:t>factory</a:t>
            </a:r>
          </a:p>
        </p:txBody>
      </p:sp>
    </p:spTree>
    <p:extLst>
      <p:ext uri="{BB962C8B-B14F-4D97-AF65-F5344CB8AC3E}">
        <p14:creationId xmlns:p14="http://schemas.microsoft.com/office/powerpoint/2010/main" val="24493749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grpId="1" nodeType="withEffect">
                                  <p:stCondLst>
                                    <p:cond delay="0"/>
                                  </p:stCondLst>
                                  <p:childTnLst>
                                    <p:animMotion origin="layout" path="M 4.79167E-6 0 L 4.79167E-6 0.03542 " pathEditMode="relative" rAng="0" ptsTypes="AA">
                                      <p:cBhvr>
                                        <p:cTn id="9" dur="700" spd="-100000" fill="hold"/>
                                        <p:tgtEl>
                                          <p:spTgt spid="7"/>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FAC97-533B-0CF1-6289-8706405F721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65A460A-EF7E-D639-0A26-97AD363A200A}"/>
              </a:ext>
            </a:extLst>
          </p:cNvPr>
          <p:cNvSpPr>
            <a:spLocks noGrp="1"/>
          </p:cNvSpPr>
          <p:nvPr>
            <p:ph type="title"/>
          </p:nvPr>
        </p:nvSpPr>
        <p:spPr/>
        <p:txBody>
          <a:bodyPr/>
          <a:lstStyle/>
          <a:p>
            <a:r>
              <a:rPr lang="en-US"/>
              <a:t>GPT-5 Model Family</a:t>
            </a:r>
          </a:p>
        </p:txBody>
      </p:sp>
      <p:sp>
        <p:nvSpPr>
          <p:cNvPr id="7" name="Content Placeholder 6">
            <a:extLst>
              <a:ext uri="{FF2B5EF4-FFF2-40B4-BE49-F238E27FC236}">
                <a16:creationId xmlns:a16="http://schemas.microsoft.com/office/drawing/2014/main" id="{33ACD143-A64D-E1FD-EFFB-BDE66144DE05}"/>
              </a:ext>
            </a:extLst>
          </p:cNvPr>
          <p:cNvSpPr>
            <a:spLocks noGrp="1"/>
          </p:cNvSpPr>
          <p:nvPr>
            <p:ph sz="quarter" idx="4294967295"/>
          </p:nvPr>
        </p:nvSpPr>
        <p:spPr>
          <a:xfrm>
            <a:off x="0" y="1844675"/>
            <a:ext cx="11018838" cy="947738"/>
          </a:xfrm>
        </p:spPr>
        <p:txBody>
          <a:bodyPr/>
          <a:lstStyle/>
          <a:p>
            <a:endParaRPr lang="en-US"/>
          </a:p>
          <a:p>
            <a:endParaRPr lang="en-US"/>
          </a:p>
        </p:txBody>
      </p:sp>
      <p:graphicFrame>
        <p:nvGraphicFramePr>
          <p:cNvPr id="2" name="Table 1">
            <a:extLst>
              <a:ext uri="{FF2B5EF4-FFF2-40B4-BE49-F238E27FC236}">
                <a16:creationId xmlns:a16="http://schemas.microsoft.com/office/drawing/2014/main" id="{1C3327BE-36E6-9937-DEE6-F8F08405BC72}"/>
              </a:ext>
            </a:extLst>
          </p:cNvPr>
          <p:cNvGraphicFramePr>
            <a:graphicFrameLocks noGrp="1"/>
          </p:cNvGraphicFramePr>
          <p:nvPr>
            <p:extLst>
              <p:ext uri="{D42A27DB-BD31-4B8C-83A1-F6EECF244321}">
                <p14:modId xmlns:p14="http://schemas.microsoft.com/office/powerpoint/2010/main" val="2096804950"/>
              </p:ext>
            </p:extLst>
          </p:nvPr>
        </p:nvGraphicFramePr>
        <p:xfrm>
          <a:off x="348243" y="1745067"/>
          <a:ext cx="11444365" cy="3566160"/>
        </p:xfrm>
        <a:graphic>
          <a:graphicData uri="http://schemas.openxmlformats.org/drawingml/2006/table">
            <a:tbl>
              <a:tblPr firstRow="1" bandRow="1">
                <a:tableStyleId>{5C22544A-7EE6-4342-B048-85BDC9FD1C3A}</a:tableStyleId>
              </a:tblPr>
              <a:tblGrid>
                <a:gridCol w="1853790">
                  <a:extLst>
                    <a:ext uri="{9D8B030D-6E8A-4147-A177-3AD203B41FA5}">
                      <a16:colId xmlns:a16="http://schemas.microsoft.com/office/drawing/2014/main" val="3306834217"/>
                    </a:ext>
                  </a:extLst>
                </a:gridCol>
                <a:gridCol w="4659120">
                  <a:extLst>
                    <a:ext uri="{9D8B030D-6E8A-4147-A177-3AD203B41FA5}">
                      <a16:colId xmlns:a16="http://schemas.microsoft.com/office/drawing/2014/main" val="2357728370"/>
                    </a:ext>
                  </a:extLst>
                </a:gridCol>
                <a:gridCol w="1406284">
                  <a:extLst>
                    <a:ext uri="{9D8B030D-6E8A-4147-A177-3AD203B41FA5}">
                      <a16:colId xmlns:a16="http://schemas.microsoft.com/office/drawing/2014/main" val="3474863025"/>
                    </a:ext>
                  </a:extLst>
                </a:gridCol>
                <a:gridCol w="1582858">
                  <a:extLst>
                    <a:ext uri="{9D8B030D-6E8A-4147-A177-3AD203B41FA5}">
                      <a16:colId xmlns:a16="http://schemas.microsoft.com/office/drawing/2014/main" val="3722153985"/>
                    </a:ext>
                  </a:extLst>
                </a:gridCol>
                <a:gridCol w="1942313">
                  <a:extLst>
                    <a:ext uri="{9D8B030D-6E8A-4147-A177-3AD203B41FA5}">
                      <a16:colId xmlns:a16="http://schemas.microsoft.com/office/drawing/2014/main" val="3993494873"/>
                    </a:ext>
                  </a:extLst>
                </a:gridCol>
              </a:tblGrid>
              <a:tr h="370840">
                <a:tc>
                  <a:txBody>
                    <a:bodyPr/>
                    <a:lstStyle/>
                    <a:p>
                      <a:r>
                        <a:rPr lang="en-US" dirty="0"/>
                        <a:t>Model</a:t>
                      </a:r>
                    </a:p>
                  </a:txBody>
                  <a:tcPr/>
                </a:tc>
                <a:tc>
                  <a:txBody>
                    <a:bodyPr/>
                    <a:lstStyle/>
                    <a:p>
                      <a:r>
                        <a:rPr lang="en-US"/>
                        <a:t>Description</a:t>
                      </a:r>
                    </a:p>
                  </a:txBody>
                  <a:tcPr/>
                </a:tc>
                <a:tc>
                  <a:txBody>
                    <a:bodyPr/>
                    <a:lstStyle/>
                    <a:p>
                      <a:r>
                        <a:rPr lang="en-US"/>
                        <a:t>Context Window</a:t>
                      </a:r>
                    </a:p>
                  </a:txBody>
                  <a:tcPr/>
                </a:tc>
                <a:tc>
                  <a:txBody>
                    <a:bodyPr/>
                    <a:lstStyle/>
                    <a:p>
                      <a:r>
                        <a:rPr lang="en-US"/>
                        <a:t>Max Output Tokens</a:t>
                      </a:r>
                    </a:p>
                  </a:txBody>
                  <a:tcPr/>
                </a:tc>
                <a:tc>
                  <a:txBody>
                    <a:bodyPr/>
                    <a:lstStyle/>
                    <a:p>
                      <a:r>
                        <a:rPr lang="en-US"/>
                        <a:t>Training Data Cutoff</a:t>
                      </a:r>
                    </a:p>
                  </a:txBody>
                  <a:tcPr/>
                </a:tc>
                <a:extLst>
                  <a:ext uri="{0D108BD9-81ED-4DB2-BD59-A6C34878D82A}">
                    <a16:rowId xmlns:a16="http://schemas.microsoft.com/office/drawing/2014/main" val="1105635850"/>
                  </a:ext>
                </a:extLst>
              </a:tr>
              <a:tr h="370840">
                <a:tc>
                  <a:txBody>
                    <a:bodyPr/>
                    <a:lstStyle/>
                    <a:p>
                      <a:r>
                        <a:rPr lang="en-US"/>
                        <a:t>gpt-5</a:t>
                      </a:r>
                    </a:p>
                  </a:txBody>
                  <a:tcPr/>
                </a:tc>
                <a:tc rowSpan="3">
                  <a:txBody>
                    <a:bodyPr/>
                    <a:lstStyle/>
                    <a:p>
                      <a:r>
                        <a:rPr lang="en-US" sz="1800" b="0" i="0" kern="1200">
                          <a:solidFill>
                            <a:schemeClr val="dk1"/>
                          </a:solidFill>
                          <a:effectLst/>
                          <a:latin typeface="+mn-lt"/>
                          <a:ea typeface="+mn-ea"/>
                          <a:cs typeface="+mn-cs"/>
                        </a:rPr>
                        <a:t>- </a:t>
                      </a:r>
                      <a:r>
                        <a:rPr lang="en-US" sz="1800" b="0" i="0" u="none" strike="noStrike" kern="1200">
                          <a:solidFill>
                            <a:schemeClr val="dk1"/>
                          </a:solidFill>
                          <a:effectLst/>
                          <a:latin typeface="+mn-lt"/>
                          <a:ea typeface="+mn-ea"/>
                          <a:cs typeface="+mn-cs"/>
                          <a:hlinkClick r:id="rId3"/>
                        </a:rPr>
                        <a:t>Reasoning</a:t>
                      </a:r>
                      <a:br>
                        <a:rPr lang="en-US"/>
                      </a:br>
                      <a:r>
                        <a:rPr lang="en-US" sz="1800" b="0" i="0" kern="1200">
                          <a:solidFill>
                            <a:schemeClr val="dk1"/>
                          </a:solidFill>
                          <a:effectLst/>
                          <a:latin typeface="+mn-lt"/>
                          <a:ea typeface="+mn-ea"/>
                          <a:cs typeface="+mn-cs"/>
                        </a:rPr>
                        <a:t>- Chat Completions API</a:t>
                      </a:r>
                      <a:br>
                        <a:rPr lang="en-US"/>
                      </a:br>
                      <a:r>
                        <a:rPr lang="en-US" sz="1800" b="0" i="0" kern="1200">
                          <a:solidFill>
                            <a:schemeClr val="dk1"/>
                          </a:solidFill>
                          <a:effectLst/>
                          <a:latin typeface="+mn-lt"/>
                          <a:ea typeface="+mn-ea"/>
                          <a:cs typeface="+mn-cs"/>
                        </a:rPr>
                        <a:t>- </a:t>
                      </a:r>
                      <a:r>
                        <a:rPr lang="en-US" sz="1800" b="0" i="0" u="none" strike="noStrike" kern="1200">
                          <a:solidFill>
                            <a:schemeClr val="dk1"/>
                          </a:solidFill>
                          <a:effectLst/>
                          <a:latin typeface="+mn-lt"/>
                          <a:ea typeface="+mn-ea"/>
                          <a:cs typeface="+mn-cs"/>
                          <a:hlinkClick r:id="rId4"/>
                        </a:rPr>
                        <a:t>Responses API</a:t>
                      </a:r>
                      <a:br>
                        <a:rPr lang="en-US"/>
                      </a:br>
                      <a:r>
                        <a:rPr lang="en-US" sz="1800" b="0" i="0" kern="1200">
                          <a:solidFill>
                            <a:schemeClr val="dk1"/>
                          </a:solidFill>
                          <a:effectLst/>
                          <a:latin typeface="+mn-lt"/>
                          <a:ea typeface="+mn-ea"/>
                          <a:cs typeface="+mn-cs"/>
                        </a:rPr>
                        <a:t>- Structured outputs</a:t>
                      </a:r>
                      <a:br>
                        <a:rPr lang="en-US"/>
                      </a:br>
                      <a:r>
                        <a:rPr lang="en-US" sz="1800" b="0" i="0" kern="1200">
                          <a:solidFill>
                            <a:schemeClr val="dk1"/>
                          </a:solidFill>
                          <a:effectLst/>
                          <a:latin typeface="+mn-lt"/>
                          <a:ea typeface="+mn-ea"/>
                          <a:cs typeface="+mn-cs"/>
                        </a:rPr>
                        <a:t>- Text and image processing</a:t>
                      </a:r>
                      <a:br>
                        <a:rPr lang="en-US"/>
                      </a:br>
                      <a:r>
                        <a:rPr lang="en-US" sz="1800" b="0" i="0" kern="1200">
                          <a:solidFill>
                            <a:schemeClr val="dk1"/>
                          </a:solidFill>
                          <a:effectLst/>
                          <a:latin typeface="+mn-lt"/>
                          <a:ea typeface="+mn-ea"/>
                          <a:cs typeface="+mn-cs"/>
                        </a:rPr>
                        <a:t>- Functions, tools, and parallel tool calling</a:t>
                      </a:r>
                      <a:br>
                        <a:rPr lang="en-US"/>
                      </a:br>
                      <a:r>
                        <a:rPr lang="en-US" sz="1800" b="0" i="0" u="none" strike="noStrike" kern="1200">
                          <a:solidFill>
                            <a:schemeClr val="dk1"/>
                          </a:solidFill>
                          <a:effectLst/>
                          <a:latin typeface="+mn-lt"/>
                          <a:ea typeface="+mn-ea"/>
                          <a:cs typeface="+mn-cs"/>
                          <a:hlinkClick r:id="rId3"/>
                        </a:rPr>
                        <a:t>Full summary of capabilities</a:t>
                      </a:r>
                      <a:endParaRPr lang="en-US"/>
                    </a:p>
                  </a:txBody>
                  <a:tcPr/>
                </a:tc>
                <a:tc>
                  <a:txBody>
                    <a:bodyPr/>
                    <a:lstStyle/>
                    <a:p>
                      <a:r>
                        <a:rPr lang="en-US"/>
                        <a:t>272,000</a:t>
                      </a:r>
                    </a:p>
                  </a:txBody>
                  <a:tcPr/>
                </a:tc>
                <a:tc>
                  <a:txBody>
                    <a:bodyPr/>
                    <a:lstStyle/>
                    <a:p>
                      <a:r>
                        <a:rPr lang="en-US"/>
                        <a:t>128,000</a:t>
                      </a:r>
                    </a:p>
                  </a:txBody>
                  <a:tcPr/>
                </a:tc>
                <a:tc>
                  <a:txBody>
                    <a:bodyPr/>
                    <a:lstStyle/>
                    <a:p>
                      <a:r>
                        <a:rPr lang="en-US"/>
                        <a:t>October 24, 2024</a:t>
                      </a:r>
                    </a:p>
                  </a:txBody>
                  <a:tcPr/>
                </a:tc>
                <a:extLst>
                  <a:ext uri="{0D108BD9-81ED-4DB2-BD59-A6C34878D82A}">
                    <a16:rowId xmlns:a16="http://schemas.microsoft.com/office/drawing/2014/main" val="4207598270"/>
                  </a:ext>
                </a:extLst>
              </a:tr>
              <a:tr h="370840">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a:t>gpt-5-mini</a:t>
                      </a:r>
                    </a:p>
                  </a:txBody>
                  <a:tcPr/>
                </a:tc>
                <a:tc vMerge="1">
                  <a:txBody>
                    <a:bodyPr/>
                    <a:lstStyle/>
                    <a:p>
                      <a:endParaRPr lang="en-US"/>
                    </a:p>
                  </a:txBody>
                  <a:tcPr/>
                </a:tc>
                <a:tc>
                  <a:txBody>
                    <a:bodyPr/>
                    <a:lstStyle/>
                    <a:p>
                      <a:r>
                        <a:rPr lang="en-US"/>
                        <a:t>272,000</a:t>
                      </a:r>
                    </a:p>
                  </a:txBody>
                  <a:tcPr/>
                </a:tc>
                <a:tc>
                  <a:txBody>
                    <a:bodyPr/>
                    <a:lstStyle/>
                    <a:p>
                      <a:r>
                        <a:rPr lang="en-US"/>
                        <a:t>128,000</a:t>
                      </a:r>
                    </a:p>
                  </a:txBody>
                  <a:tcPr/>
                </a:tc>
                <a:tc>
                  <a:txBody>
                    <a:bodyPr/>
                    <a:lstStyle/>
                    <a:p>
                      <a:r>
                        <a:rPr lang="en-US"/>
                        <a:t>June 24, 2024</a:t>
                      </a:r>
                    </a:p>
                  </a:txBody>
                  <a:tcPr/>
                </a:tc>
                <a:extLst>
                  <a:ext uri="{0D108BD9-81ED-4DB2-BD59-A6C34878D82A}">
                    <a16:rowId xmlns:a16="http://schemas.microsoft.com/office/drawing/2014/main" val="2835867740"/>
                  </a:ext>
                </a:extLst>
              </a:tr>
              <a:tr h="370840">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a:t>gpt-5-nano</a:t>
                      </a:r>
                    </a:p>
                  </a:txBody>
                  <a:tcPr/>
                </a:tc>
                <a:tc vMerge="1">
                  <a:txBody>
                    <a:bodyPr/>
                    <a:lstStyle/>
                    <a:p>
                      <a:endParaRPr lang="en-US"/>
                    </a:p>
                  </a:txBody>
                  <a:tcPr/>
                </a:tc>
                <a:tc>
                  <a:txBody>
                    <a:bodyPr/>
                    <a:lstStyle/>
                    <a:p>
                      <a:r>
                        <a:rPr lang="en-US"/>
                        <a:t>272,000</a:t>
                      </a:r>
                    </a:p>
                  </a:txBody>
                  <a:tcPr/>
                </a:tc>
                <a:tc>
                  <a:txBody>
                    <a:bodyPr/>
                    <a:lstStyle/>
                    <a:p>
                      <a:r>
                        <a:rPr lang="en-US"/>
                        <a:t>128,000</a:t>
                      </a:r>
                    </a:p>
                  </a:txBody>
                  <a:tcPr/>
                </a:tc>
                <a:tc>
                  <a:txBody>
                    <a:bodyPr/>
                    <a:lstStyle/>
                    <a:p>
                      <a:r>
                        <a:rPr lang="en-US"/>
                        <a:t>May 31, 2024</a:t>
                      </a:r>
                    </a:p>
                  </a:txBody>
                  <a:tcPr/>
                </a:tc>
                <a:extLst>
                  <a:ext uri="{0D108BD9-81ED-4DB2-BD59-A6C34878D82A}">
                    <a16:rowId xmlns:a16="http://schemas.microsoft.com/office/drawing/2014/main" val="1960092158"/>
                  </a:ext>
                </a:extLst>
              </a:tr>
              <a:tr h="370840">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a:t>gpt-5-chat</a:t>
                      </a:r>
                    </a:p>
                  </a:txBody>
                  <a:tcPr/>
                </a:tc>
                <a:tc>
                  <a:txBody>
                    <a:bodyPr/>
                    <a:lstStyle/>
                    <a:p>
                      <a:r>
                        <a:rPr lang="en-US" sz="1800" b="0" i="0" kern="1200">
                          <a:solidFill>
                            <a:schemeClr val="dk1"/>
                          </a:solidFill>
                          <a:effectLst/>
                          <a:latin typeface="+mn-lt"/>
                          <a:ea typeface="+mn-ea"/>
                          <a:cs typeface="+mn-cs"/>
                        </a:rPr>
                        <a:t>- Chat Completions API</a:t>
                      </a:r>
                      <a:br>
                        <a:rPr lang="en-US"/>
                      </a:br>
                      <a:r>
                        <a:rPr lang="en-US" sz="1800" b="0" i="0" kern="1200">
                          <a:solidFill>
                            <a:schemeClr val="dk1"/>
                          </a:solidFill>
                          <a:effectLst/>
                          <a:latin typeface="+mn-lt"/>
                          <a:ea typeface="+mn-ea"/>
                          <a:cs typeface="+mn-cs"/>
                        </a:rPr>
                        <a:t>- </a:t>
                      </a:r>
                      <a:r>
                        <a:rPr lang="en-US" sz="1800" b="0" i="0" u="none" strike="noStrike" kern="1200">
                          <a:solidFill>
                            <a:schemeClr val="dk1"/>
                          </a:solidFill>
                          <a:effectLst/>
                          <a:latin typeface="+mn-lt"/>
                          <a:ea typeface="+mn-ea"/>
                          <a:cs typeface="+mn-cs"/>
                          <a:hlinkClick r:id="rId4"/>
                        </a:rPr>
                        <a:t>Responses API</a:t>
                      </a:r>
                      <a:br>
                        <a:rPr lang="en-US"/>
                      </a:br>
                      <a:r>
                        <a:rPr lang="en-US" sz="1800" b="0" i="0" kern="1200">
                          <a:solidFill>
                            <a:schemeClr val="dk1"/>
                          </a:solidFill>
                          <a:effectLst/>
                          <a:latin typeface="+mn-lt"/>
                          <a:ea typeface="+mn-ea"/>
                          <a:cs typeface="+mn-cs"/>
                        </a:rPr>
                        <a:t>- Text only</a:t>
                      </a:r>
                      <a:endParaRPr lang="en-US"/>
                    </a:p>
                  </a:txBody>
                  <a:tcPr/>
                </a:tc>
                <a:tc>
                  <a:txBody>
                    <a:bodyPr/>
                    <a:lstStyle/>
                    <a:p>
                      <a:r>
                        <a:rPr lang="en-US"/>
                        <a:t>128,000</a:t>
                      </a:r>
                    </a:p>
                  </a:txBody>
                  <a:tcPr/>
                </a:tc>
                <a:tc>
                  <a:txBody>
                    <a:bodyPr/>
                    <a:lstStyle/>
                    <a:p>
                      <a:r>
                        <a:rPr lang="en-US"/>
                        <a:t>16,384</a:t>
                      </a:r>
                    </a:p>
                  </a:txBody>
                  <a:tcPr/>
                </a:tc>
                <a:tc>
                  <a:txBody>
                    <a:bodyPr/>
                    <a:lstStyle/>
                    <a:p>
                      <a:r>
                        <a:rPr lang="en-US" dirty="0"/>
                        <a:t>October 24, 2024</a:t>
                      </a:r>
                    </a:p>
                  </a:txBody>
                  <a:tcPr/>
                </a:tc>
                <a:extLst>
                  <a:ext uri="{0D108BD9-81ED-4DB2-BD59-A6C34878D82A}">
                    <a16:rowId xmlns:a16="http://schemas.microsoft.com/office/drawing/2014/main" val="2764041128"/>
                  </a:ext>
                </a:extLst>
              </a:tr>
            </a:tbl>
          </a:graphicData>
        </a:graphic>
      </p:graphicFrame>
      <p:sp>
        <p:nvSpPr>
          <p:cNvPr id="3" name="TextBox 2">
            <a:extLst>
              <a:ext uri="{FF2B5EF4-FFF2-40B4-BE49-F238E27FC236}">
                <a16:creationId xmlns:a16="http://schemas.microsoft.com/office/drawing/2014/main" id="{C653D47E-5F2B-52EA-2C48-1AAEFE8B937F}"/>
              </a:ext>
            </a:extLst>
          </p:cNvPr>
          <p:cNvSpPr txBox="1"/>
          <p:nvPr/>
        </p:nvSpPr>
        <p:spPr>
          <a:xfrm>
            <a:off x="348243" y="6400800"/>
            <a:ext cx="11132732" cy="3077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Segoe UI"/>
                <a:ea typeface="+mn-ea"/>
                <a:cs typeface="+mn-cs"/>
                <a:hlinkClick r:id="rId5"/>
              </a:rPr>
              <a:t>https://aka.ms/oai/models</a:t>
            </a:r>
            <a:endParaRPr kumimoji="0" lang="en-US" sz="2000" b="0" i="0" u="none" strike="noStrike" kern="1200" cap="none" spc="0" normalizeH="0" baseline="0" noProof="0" dirty="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2366134543"/>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 action="ppaction://noaction"/>
            <a:extLst>
              <a:ext uri="{FF2B5EF4-FFF2-40B4-BE49-F238E27FC236}">
                <a16:creationId xmlns:a16="http://schemas.microsoft.com/office/drawing/2014/main" id="{F1BAEDD8-4DE6-0F06-02C6-693E1A59A21E}"/>
              </a:ext>
              <a:ext uri="{C183D7F6-B498-43B3-948B-1728B52AA6E4}">
                <adec:decorative xmlns:adec="http://schemas.microsoft.com/office/drawing/2017/decorative" val="1"/>
              </a:ext>
            </a:extLst>
          </p:cNvPr>
          <p:cNvSpPr>
            <a:spLocks noChangeAspect="1"/>
          </p:cNvSpPr>
          <p:nvPr/>
        </p:nvSpPr>
        <p:spPr bwMode="auto">
          <a:xfrm>
            <a:off x="-2913" y="0"/>
            <a:ext cx="12192000" cy="6857785"/>
          </a:xfrm>
          <a:prstGeom prst="rect">
            <a:avLst/>
          </a:prstGeom>
          <a:gradFill flip="none" rotWithShape="1">
            <a:gsLst>
              <a:gs pos="60000">
                <a:srgbClr val="E2F1F9">
                  <a:alpha val="60000"/>
                </a:srgbClr>
              </a:gs>
              <a:gs pos="0">
                <a:srgbClr val="FFECEE">
                  <a:alpha val="60000"/>
                </a:srgbClr>
              </a:gs>
            </a:gsLst>
            <a:path path="circle">
              <a:fillToRect l="100000" t="100000"/>
            </a:path>
            <a:tileRect r="-100000" b="-10000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222028" eaLnBrk="1" fontAlgn="base" latinLnBrk="0" hangingPunct="1">
              <a:lnSpc>
                <a:spcPct val="100000"/>
              </a:lnSpc>
              <a:spcBef>
                <a:spcPct val="0"/>
              </a:spcBef>
              <a:spcAft>
                <a:spcPct val="0"/>
              </a:spcAft>
              <a:buClrTx/>
              <a:buSzTx/>
              <a:buFontTx/>
              <a:buNone/>
              <a:tabLst/>
              <a:defRPr/>
            </a:pPr>
            <a:endParaRPr kumimoji="0" lang="en-US" sz="476" b="0" i="0" u="none" strike="noStrike" kern="1200" cap="none" spc="0" normalizeH="0" baseline="0" noProof="0">
              <a:ln>
                <a:noFill/>
              </a:ln>
              <a:solidFill>
                <a:srgbClr val="091F2C"/>
              </a:solidFill>
              <a:effectLst/>
              <a:uLnTx/>
              <a:uFillTx/>
              <a:latin typeface="Segoe UI"/>
              <a:ea typeface="+mn-ea"/>
              <a:cs typeface="Segoe UI" pitchFamily="34" charset="0"/>
            </a:endParaRPr>
          </a:p>
        </p:txBody>
      </p:sp>
      <p:sp>
        <p:nvSpPr>
          <p:cNvPr id="3" name="CS box - replacement">
            <a:extLst>
              <a:ext uri="{FF2B5EF4-FFF2-40B4-BE49-F238E27FC236}">
                <a16:creationId xmlns:a16="http://schemas.microsoft.com/office/drawing/2014/main" id="{3F6B78B4-43CE-640F-93D3-82CF16E32989}"/>
              </a:ext>
              <a:ext uri="{C183D7F6-B498-43B3-948B-1728B52AA6E4}">
                <adec:decorative xmlns:adec="http://schemas.microsoft.com/office/drawing/2017/decorative" val="1"/>
              </a:ext>
            </a:extLst>
          </p:cNvPr>
          <p:cNvSpPr>
            <a:spLocks/>
          </p:cNvSpPr>
          <p:nvPr/>
        </p:nvSpPr>
        <p:spPr bwMode="auto">
          <a:xfrm>
            <a:off x="2898987" y="2367536"/>
            <a:ext cx="6394027" cy="2858754"/>
          </a:xfrm>
          <a:prstGeom prst="roundRect">
            <a:avLst>
              <a:gd name="adj" fmla="val 7594"/>
            </a:avLst>
          </a:prstGeom>
          <a:noFill/>
          <a:ln w="15875" cap="rnd" cmpd="sng" algn="ctr">
            <a:gradFill flip="none" rotWithShape="1">
              <a:gsLst>
                <a:gs pos="80000">
                  <a:srgbClr val="0A6BBA"/>
                </a:gs>
                <a:gs pos="0">
                  <a:srgbClr val="AC35AF"/>
                </a:gs>
              </a:gsLst>
              <a:path path="circle">
                <a:fillToRect l="100000" t="100000"/>
              </a:path>
              <a:tileRect r="-100000" b="-100000"/>
            </a:gradFill>
            <a:prstDash val="solid"/>
            <a:headEnd type="none" w="med" len="med"/>
            <a:tailEnd type="none" w="med" len="med"/>
          </a:ln>
          <a:effectLst/>
        </p:spPr>
        <p:txBody>
          <a:bodyPr rot="0" spcFirstLastPara="0" vertOverflow="overflow" horzOverflow="overflow" vert="horz" wrap="square" lIns="154819" tIns="123855" rIns="154819" bIns="123855" numCol="1" spcCol="0" rtlCol="0" fromWordArt="0" anchor="t" anchorCtr="0" forceAA="0" compatLnSpc="1">
            <a:prstTxWarp prst="textNoShape">
              <a:avLst/>
            </a:prstTxWarp>
            <a:noAutofit/>
          </a:bodyPr>
          <a:lstStyle/>
          <a:p>
            <a:pPr marL="0" marR="0" lvl="0" indent="0" defTabSz="789422" eaLnBrk="1" fontAlgn="base" latinLnBrk="0" hangingPunct="1">
              <a:lnSpc>
                <a:spcPct val="100000"/>
              </a:lnSpc>
              <a:spcBef>
                <a:spcPct val="0"/>
              </a:spcBef>
              <a:spcAft>
                <a:spcPct val="0"/>
              </a:spcAft>
              <a:buClrTx/>
              <a:buSzTx/>
              <a:buFontTx/>
              <a:buNone/>
              <a:tabLst/>
              <a:defRPr/>
            </a:pPr>
            <a:endParaRPr kumimoji="0" lang="en-US" sz="1693" b="0" i="0" u="none" strike="noStrike" kern="1200" cap="none" spc="0" normalizeH="0" baseline="0" noProof="0">
              <a:ln>
                <a:noFill/>
              </a:ln>
              <a:noFill/>
              <a:effectLst/>
              <a:uLnTx/>
              <a:uFillTx/>
              <a:latin typeface="Segoe UI Variable Display Semib" pitchFamily="2" charset="0"/>
              <a:ea typeface="+mn-ea"/>
              <a:cs typeface="Segoe UI" pitchFamily="34" charset="0"/>
            </a:endParaRPr>
          </a:p>
        </p:txBody>
      </p:sp>
      <p:pic>
        <p:nvPicPr>
          <p:cNvPr id="4" name="Picture 3">
            <a:extLst>
              <a:ext uri="{FF2B5EF4-FFF2-40B4-BE49-F238E27FC236}">
                <a16:creationId xmlns:a16="http://schemas.microsoft.com/office/drawing/2014/main" id="{22BF3445-9EB9-E910-2EDA-F52021D849CA}"/>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97112" y="1506232"/>
            <a:ext cx="591951" cy="591951"/>
          </a:xfrm>
          <a:prstGeom prst="rect">
            <a:avLst/>
          </a:prstGeom>
        </p:spPr>
      </p:pic>
      <p:sp useBgFill="1">
        <p:nvSpPr>
          <p:cNvPr id="5" name="Title 1">
            <a:extLst>
              <a:ext uri="{FF2B5EF4-FFF2-40B4-BE49-F238E27FC236}">
                <a16:creationId xmlns:a16="http://schemas.microsoft.com/office/drawing/2014/main" id="{88191D0C-2FBF-2622-41BD-75EBEA943D7A}"/>
              </a:ext>
              <a:ext uri="{C183D7F6-B498-43B3-948B-1728B52AA6E4}">
                <adec:decorative xmlns:adec="http://schemas.microsoft.com/office/drawing/2017/decorative" val="1"/>
              </a:ext>
            </a:extLst>
          </p:cNvPr>
          <p:cNvSpPr txBox="1">
            <a:spLocks/>
          </p:cNvSpPr>
          <p:nvPr/>
        </p:nvSpPr>
        <p:spPr>
          <a:xfrm>
            <a:off x="4942199" y="2303312"/>
            <a:ext cx="2232491" cy="196545"/>
          </a:xfrm>
          <a:prstGeom prst="rect">
            <a:avLst/>
          </a:prstGeom>
          <a:ln>
            <a:noFill/>
            <a:prstDash/>
          </a:ln>
          <a:effectLst/>
        </p:spPr>
        <p:txBody>
          <a:bodyPr rot="0" spcFirstLastPara="0" vertOverflow="overflow" horzOverflow="overflow" vert="horz" wrap="none" lIns="54187" tIns="0" rIns="54187" bIns="54187" numCol="1" spcCol="0" rtlCol="0" fromWordArt="0" anchor="ctr" anchorCtr="0" forceAA="0" compatLnSpc="1">
            <a:prstTxWarp prst="textNoShape">
              <a:avLst/>
            </a:prstTxWarp>
            <a:noAutofit/>
          </a:bodyPr>
          <a:lstStyle>
            <a:defPPr>
              <a:defRPr lang="en-US"/>
            </a:defPPr>
            <a:lvl1pPr algn="ctr" defTabSz="2413689" fontAlgn="base">
              <a:lnSpc>
                <a:spcPct val="100000"/>
              </a:lnSpc>
              <a:spcBef>
                <a:spcPct val="0"/>
              </a:spcBef>
              <a:spcAft>
                <a:spcPct val="0"/>
              </a:spcAft>
              <a:buNone/>
              <a:tabLst>
                <a:tab pos="2455604" algn="l"/>
              </a:tabLst>
              <a:defRPr lang="en-US" sz="11500" b="0" cap="none" spc="-50" baseline="0" dirty="0" smtClean="0">
                <a:ln w="3175">
                  <a:noFill/>
                </a:ln>
                <a:gradFill>
                  <a:gsLst>
                    <a:gs pos="94406">
                      <a:srgbClr val="FFFFFF">
                        <a:lumMod val="75000"/>
                        <a:lumOff val="25000"/>
                      </a:srgbClr>
                    </a:gs>
                    <a:gs pos="80000">
                      <a:srgbClr val="FFFFFF">
                        <a:lumMod val="75000"/>
                        <a:lumOff val="25000"/>
                      </a:srgbClr>
                    </a:gs>
                  </a:gsLst>
                  <a:path path="circle">
                    <a:fillToRect l="100000" t="100000"/>
                  </a:path>
                </a:gradFill>
                <a:effectLst/>
                <a:latin typeface="Segoe UI Variable Display Semib" pitchFamily="2" charset="0"/>
              </a:defRPr>
            </a:lvl1pPr>
          </a:lstStyle>
          <a:p>
            <a:pPr defTabSz="536254">
              <a:buClrTx/>
              <a:buFontTx/>
              <a:buNone/>
              <a:tabLst>
                <a:tab pos="545566" algn="l"/>
              </a:tabLst>
              <a:defRPr/>
            </a:pPr>
            <a:endParaRPr lang="en-CA" sz="2133" kern="1200" spc="0">
              <a:noFill/>
              <a:ea typeface="+mn-ea"/>
              <a:cs typeface="Segoe Sans Display Semibold" pitchFamily="2" charset="0"/>
            </a:endParaRPr>
          </a:p>
        </p:txBody>
      </p:sp>
      <p:cxnSp>
        <p:nvCxnSpPr>
          <p:cNvPr id="6" name="!!Straight Arrow Connector 119">
            <a:extLst>
              <a:ext uri="{FF2B5EF4-FFF2-40B4-BE49-F238E27FC236}">
                <a16:creationId xmlns:a16="http://schemas.microsoft.com/office/drawing/2014/main" id="{9355E0A9-B3D2-C6B0-0709-10A0F3BA9623}"/>
              </a:ext>
              <a:ext uri="{C183D7F6-B498-43B3-948B-1728B52AA6E4}">
                <adec:decorative xmlns:adec="http://schemas.microsoft.com/office/drawing/2017/decorative" val="1"/>
              </a:ext>
            </a:extLst>
          </p:cNvPr>
          <p:cNvCxnSpPr>
            <a:cxnSpLocks/>
          </p:cNvCxnSpPr>
          <p:nvPr/>
        </p:nvCxnSpPr>
        <p:spPr>
          <a:xfrm flipH="1">
            <a:off x="9453107" y="3816903"/>
            <a:ext cx="162420" cy="0"/>
          </a:xfrm>
          <a:prstGeom prst="straightConnector1">
            <a:avLst/>
          </a:prstGeom>
          <a:noFill/>
          <a:ln w="15875" cap="rnd" cmpd="sng" algn="ctr">
            <a:solidFill>
              <a:srgbClr val="000000"/>
            </a:solidFill>
            <a:prstDash val="solid"/>
            <a:headEnd type="arrow" w="lg" len="sm"/>
            <a:tailEnd type="none" w="lg" len="sm"/>
          </a:ln>
          <a:effectLst/>
        </p:spPr>
      </p:cxnSp>
      <p:cxnSp>
        <p:nvCxnSpPr>
          <p:cNvPr id="7" name="!!Straight Arrow Connector 120">
            <a:extLst>
              <a:ext uri="{FF2B5EF4-FFF2-40B4-BE49-F238E27FC236}">
                <a16:creationId xmlns:a16="http://schemas.microsoft.com/office/drawing/2014/main" id="{3571E80C-FC75-7143-9EF9-4CF6FB833B9D}"/>
              </a:ext>
              <a:ext uri="{C183D7F6-B498-43B3-948B-1728B52AA6E4}">
                <adec:decorative xmlns:adec="http://schemas.microsoft.com/office/drawing/2017/decorative" val="1"/>
              </a:ext>
            </a:extLst>
          </p:cNvPr>
          <p:cNvCxnSpPr>
            <a:cxnSpLocks/>
          </p:cNvCxnSpPr>
          <p:nvPr/>
        </p:nvCxnSpPr>
        <p:spPr>
          <a:xfrm>
            <a:off x="9396660" y="3713995"/>
            <a:ext cx="162420" cy="0"/>
          </a:xfrm>
          <a:prstGeom prst="straightConnector1">
            <a:avLst/>
          </a:prstGeom>
          <a:noFill/>
          <a:ln w="15875" cap="rnd" cmpd="sng" algn="ctr">
            <a:solidFill>
              <a:srgbClr val="000000"/>
            </a:solidFill>
            <a:prstDash val="solid"/>
            <a:headEnd type="arrow" w="lg" len="sm"/>
            <a:tailEnd type="none" w="lg" len="sm"/>
          </a:ln>
          <a:effectLst/>
        </p:spPr>
      </p:cxnSp>
      <p:cxnSp>
        <p:nvCxnSpPr>
          <p:cNvPr id="8" name="!!Straight Arrow Connector 53">
            <a:extLst>
              <a:ext uri="{FF2B5EF4-FFF2-40B4-BE49-F238E27FC236}">
                <a16:creationId xmlns:a16="http://schemas.microsoft.com/office/drawing/2014/main" id="{0D9ED2E2-98C3-2B2C-A50B-D1F2479BC96E}"/>
              </a:ext>
              <a:ext uri="{C183D7F6-B498-43B3-948B-1728B52AA6E4}">
                <adec:decorative xmlns:adec="http://schemas.microsoft.com/office/drawing/2017/decorative" val="1"/>
              </a:ext>
            </a:extLst>
          </p:cNvPr>
          <p:cNvCxnSpPr>
            <a:cxnSpLocks/>
          </p:cNvCxnSpPr>
          <p:nvPr/>
        </p:nvCxnSpPr>
        <p:spPr>
          <a:xfrm flipH="1">
            <a:off x="2600503" y="3842838"/>
            <a:ext cx="162420" cy="0"/>
          </a:xfrm>
          <a:prstGeom prst="straightConnector1">
            <a:avLst/>
          </a:prstGeom>
          <a:noFill/>
          <a:ln w="15875" cap="rnd" cmpd="sng" algn="ctr">
            <a:solidFill>
              <a:srgbClr val="000000"/>
            </a:solidFill>
            <a:prstDash val="solid"/>
            <a:headEnd type="arrow" w="lg" len="sm"/>
            <a:tailEnd type="none" w="lg" len="sm"/>
          </a:ln>
          <a:effectLst/>
        </p:spPr>
      </p:cxnSp>
      <p:cxnSp>
        <p:nvCxnSpPr>
          <p:cNvPr id="9" name="!!Straight Arrow Connector 54">
            <a:extLst>
              <a:ext uri="{FF2B5EF4-FFF2-40B4-BE49-F238E27FC236}">
                <a16:creationId xmlns:a16="http://schemas.microsoft.com/office/drawing/2014/main" id="{5A5F09A8-9120-80AE-63F2-949DA9DE2370}"/>
              </a:ext>
              <a:ext uri="{C183D7F6-B498-43B3-948B-1728B52AA6E4}">
                <adec:decorative xmlns:adec="http://schemas.microsoft.com/office/drawing/2017/decorative" val="1"/>
              </a:ext>
            </a:extLst>
          </p:cNvPr>
          <p:cNvCxnSpPr>
            <a:cxnSpLocks/>
          </p:cNvCxnSpPr>
          <p:nvPr/>
        </p:nvCxnSpPr>
        <p:spPr>
          <a:xfrm>
            <a:off x="2544059" y="3739930"/>
            <a:ext cx="162420" cy="0"/>
          </a:xfrm>
          <a:prstGeom prst="straightConnector1">
            <a:avLst/>
          </a:prstGeom>
          <a:noFill/>
          <a:ln w="15875" cap="rnd" cmpd="sng" algn="ctr">
            <a:solidFill>
              <a:srgbClr val="000000"/>
            </a:solidFill>
            <a:prstDash val="solid"/>
            <a:headEnd type="arrow" w="lg" len="sm"/>
            <a:tailEnd type="none" w="lg" len="sm"/>
          </a:ln>
          <a:effectLst/>
        </p:spPr>
      </p:cxnSp>
      <p:sp>
        <p:nvSpPr>
          <p:cNvPr id="10" name="Title 1">
            <a:extLst>
              <a:ext uri="{FF2B5EF4-FFF2-40B4-BE49-F238E27FC236}">
                <a16:creationId xmlns:a16="http://schemas.microsoft.com/office/drawing/2014/main" id="{59DF04A4-DD35-9B73-07EA-26C2B1A8299E}"/>
              </a:ext>
            </a:extLst>
          </p:cNvPr>
          <p:cNvSpPr txBox="1">
            <a:spLocks/>
          </p:cNvSpPr>
          <p:nvPr/>
        </p:nvSpPr>
        <p:spPr>
          <a:xfrm>
            <a:off x="4851520" y="2162407"/>
            <a:ext cx="2436289" cy="382948"/>
          </a:xfrm>
          <a:prstGeom prst="rect">
            <a:avLst/>
          </a:prstGeom>
          <a:noFill/>
          <a:ln>
            <a:noFill/>
            <a:prstDash/>
          </a:ln>
          <a:effectLst/>
        </p:spPr>
        <p:txBody>
          <a:bodyPr rot="0" spcFirstLastPara="0" vertOverflow="overflow" horzOverflow="overflow" vert="horz" wrap="square" lIns="54187" tIns="0" rIns="54187" bIns="54187" numCol="1" spcCol="0" rtlCol="0" fromWordArt="0" anchor="ctr" anchorCtr="0" forceAA="0" compatLnSpc="1">
            <a:prstTxWarp prst="textNoShape">
              <a:avLst/>
            </a:prstTxWarp>
            <a:spAutoFit/>
          </a:bodyPr>
          <a:lstStyle>
            <a:defPPr>
              <a:defRPr lang="en-US"/>
            </a:defPPr>
            <a:lvl1pPr algn="ctr" defTabSz="2413689" rtl="0" eaLnBrk="1" fontAlgn="base" latinLnBrk="0" hangingPunct="1">
              <a:lnSpc>
                <a:spcPct val="100000"/>
              </a:lnSpc>
              <a:spcBef>
                <a:spcPct val="0"/>
              </a:spcBef>
              <a:spcAft>
                <a:spcPct val="0"/>
              </a:spcAft>
              <a:buNone/>
              <a:tabLst>
                <a:tab pos="2455604" algn="l"/>
              </a:tabLst>
              <a:defRPr lang="en-US" sz="11500" b="0" kern="1200" cap="none" spc="-50" baseline="0" dirty="0" smtClean="0">
                <a:ln w="3175">
                  <a:noFill/>
                </a:ln>
                <a:gradFill>
                  <a:gsLst>
                    <a:gs pos="94406">
                      <a:srgbClr val="FFFFFF">
                        <a:lumMod val="75000"/>
                        <a:lumOff val="25000"/>
                      </a:srgbClr>
                    </a:gs>
                    <a:gs pos="80000">
                      <a:srgbClr val="FFFFFF">
                        <a:lumMod val="75000"/>
                        <a:lumOff val="25000"/>
                      </a:srgbClr>
                    </a:gs>
                  </a:gsLst>
                  <a:path path="circle">
                    <a:fillToRect l="100000" t="100000"/>
                  </a:path>
                </a:gradFill>
                <a:effectLst/>
                <a:latin typeface="Segoe UI Variable Display Semib" pitchFamily="2" charset="0"/>
                <a:ea typeface="+mn-ea"/>
                <a:cs typeface="Segoe UI" pitchFamily="34" charset="0"/>
              </a:defRPr>
            </a:lvl1pPr>
          </a:lstStyle>
          <a:p>
            <a:pPr defTabSz="536254">
              <a:buClrTx/>
              <a:buFontTx/>
              <a:tabLst>
                <a:tab pos="545566" algn="l"/>
              </a:tabLst>
              <a:defRPr/>
            </a:pPr>
            <a:r>
              <a:rPr lang="en-HK" sz="2133" spc="0">
                <a:gradFill>
                  <a:gsLst>
                    <a:gs pos="10092">
                      <a:srgbClr val="000000"/>
                    </a:gs>
                    <a:gs pos="33028">
                      <a:srgbClr val="000000"/>
                    </a:gs>
                  </a:gsLst>
                  <a:path path="circle">
                    <a:fillToRect l="100000" t="100000"/>
                  </a:path>
                </a:gradFill>
                <a:cs typeface="Segoe Sans Display Semibold" pitchFamily="2" charset="0"/>
              </a:rPr>
              <a:t>Azure AI Foundry </a:t>
            </a:r>
          </a:p>
        </p:txBody>
      </p:sp>
      <p:sp>
        <p:nvSpPr>
          <p:cNvPr id="11" name="Rectangle: Rounded Corners 10">
            <a:extLst>
              <a:ext uri="{FF2B5EF4-FFF2-40B4-BE49-F238E27FC236}">
                <a16:creationId xmlns:a16="http://schemas.microsoft.com/office/drawing/2014/main" id="{F4D220C3-96BB-4C92-B84C-9B5ADDFF5019}"/>
              </a:ext>
              <a:ext uri="{C183D7F6-B498-43B3-948B-1728B52AA6E4}">
                <adec:decorative xmlns:adec="http://schemas.microsoft.com/office/drawing/2017/decorative" val="0"/>
              </a:ext>
            </a:extLst>
          </p:cNvPr>
          <p:cNvSpPr/>
          <p:nvPr/>
        </p:nvSpPr>
        <p:spPr bwMode="auto">
          <a:xfrm>
            <a:off x="3076442" y="2650326"/>
            <a:ext cx="6065864" cy="594360"/>
          </a:xfrm>
          <a:prstGeom prst="roundRect">
            <a:avLst>
              <a:gd name="adj" fmla="val 35775"/>
            </a:avLst>
          </a:prstGeom>
          <a:gradFill flip="none" rotWithShape="1">
            <a:gsLst>
              <a:gs pos="14000">
                <a:srgbClr val="2263B8"/>
              </a:gs>
              <a:gs pos="91000">
                <a:srgbClr val="8642B1"/>
              </a:gs>
            </a:gsLst>
            <a:lin ang="2400000" scaled="0"/>
            <a:tileRect/>
          </a:gradFill>
        </p:spPr>
        <p:txBody>
          <a:bodyPr wrap="square" lIns="0" tIns="0" rIns="0" bIns="16256" rtlCol="0" anchor="ctr" anchorCtr="0">
            <a:noAutofit/>
          </a:bodyP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algn="ctr" defTabSz="541895" fontAlgn="base">
              <a:spcBef>
                <a:spcPct val="0"/>
              </a:spcBef>
              <a:spcAft>
                <a:spcPct val="0"/>
              </a:spcAft>
              <a:buClrTx/>
              <a:buFontTx/>
              <a:buNone/>
              <a:tabLst>
                <a:tab pos="881290" algn="l"/>
              </a:tabLst>
              <a:defRPr/>
            </a:pPr>
            <a:r>
              <a:rPr lang="en-US" sz="1400" b="1">
                <a:ln w="3175">
                  <a:noFill/>
                </a:ln>
                <a:gradFill>
                  <a:gsLst>
                    <a:gs pos="92661">
                      <a:srgbClr val="FFFFFF"/>
                    </a:gs>
                    <a:gs pos="78000">
                      <a:srgbClr val="FFFFFF"/>
                    </a:gs>
                  </a:gsLst>
                  <a:path path="circle">
                    <a:fillToRect l="100000" b="100000"/>
                  </a:path>
                </a:gradFill>
                <a:latin typeface="Segoe UI Variable Display Semib" pitchFamily="2" charset="0"/>
                <a:cs typeface="Segoe UI" pitchFamily="34" charset="0"/>
              </a:rPr>
              <a:t>Foundry Models</a:t>
            </a:r>
          </a:p>
        </p:txBody>
      </p:sp>
      <p:sp>
        <p:nvSpPr>
          <p:cNvPr id="12" name="Rectangle: Rounded Corners 11">
            <a:extLst>
              <a:ext uri="{FF2B5EF4-FFF2-40B4-BE49-F238E27FC236}">
                <a16:creationId xmlns:a16="http://schemas.microsoft.com/office/drawing/2014/main" id="{D1D172C8-2006-D4E4-30D5-D128EA1E9960}"/>
              </a:ext>
              <a:ext uri="{C183D7F6-B498-43B3-948B-1728B52AA6E4}">
                <adec:decorative xmlns:adec="http://schemas.microsoft.com/office/drawing/2017/decorative" val="0"/>
              </a:ext>
            </a:extLst>
          </p:cNvPr>
          <p:cNvSpPr/>
          <p:nvPr/>
        </p:nvSpPr>
        <p:spPr bwMode="auto">
          <a:xfrm>
            <a:off x="3076442" y="3315056"/>
            <a:ext cx="6063090" cy="594360"/>
          </a:xfrm>
          <a:prstGeom prst="roundRect">
            <a:avLst>
              <a:gd name="adj" fmla="val 34867"/>
            </a:avLst>
          </a:prstGeom>
          <a:gradFill flip="none" rotWithShape="1">
            <a:gsLst>
              <a:gs pos="10000">
                <a:srgbClr val="2263B8"/>
              </a:gs>
              <a:gs pos="70000">
                <a:srgbClr val="8642B1"/>
              </a:gs>
            </a:gsLst>
            <a:lin ang="2400000" scaled="0"/>
            <a:tileRect/>
          </a:gradFill>
        </p:spPr>
        <p:txBody>
          <a:bodyPr wrap="square" lIns="0" tIns="0" rIns="0" bIns="16256" rtlCol="0" anchor="ctr" anchorCtr="0">
            <a:noAutofit/>
          </a:bodyP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algn="ctr" defTabSz="541895" fontAlgn="base">
              <a:spcBef>
                <a:spcPct val="0"/>
              </a:spcBef>
              <a:spcAft>
                <a:spcPct val="0"/>
              </a:spcAft>
              <a:buClrTx/>
              <a:buFontTx/>
              <a:buNone/>
              <a:tabLst>
                <a:tab pos="881290" algn="l"/>
              </a:tabLst>
              <a:defRPr/>
            </a:pPr>
            <a:r>
              <a:rPr lang="en-US" sz="1400" b="1">
                <a:ln w="3175">
                  <a:noFill/>
                </a:ln>
                <a:gradFill>
                  <a:gsLst>
                    <a:gs pos="92661">
                      <a:srgbClr val="FFFFFF"/>
                    </a:gs>
                    <a:gs pos="78000">
                      <a:srgbClr val="FFFFFF"/>
                    </a:gs>
                  </a:gsLst>
                  <a:path path="circle">
                    <a:fillToRect l="100000" b="100000"/>
                  </a:path>
                </a:gradFill>
                <a:latin typeface="Segoe UI Variable Display Semib" pitchFamily="2" charset="0"/>
                <a:cs typeface="Segoe UI" pitchFamily="34" charset="0"/>
              </a:rPr>
              <a:t>Foundry Agents</a:t>
            </a:r>
          </a:p>
        </p:txBody>
      </p:sp>
      <p:sp>
        <p:nvSpPr>
          <p:cNvPr id="13" name="Rounded Rectangle 6">
            <a:extLst>
              <a:ext uri="{FF2B5EF4-FFF2-40B4-BE49-F238E27FC236}">
                <a16:creationId xmlns:a16="http://schemas.microsoft.com/office/drawing/2014/main" id="{A7EDA0A8-CDAD-8210-8F07-854291464319}"/>
              </a:ext>
              <a:ext uri="{C183D7F6-B498-43B3-948B-1728B52AA6E4}">
                <adec:decorative xmlns:adec="http://schemas.microsoft.com/office/drawing/2017/decorative" val="1"/>
              </a:ext>
            </a:extLst>
          </p:cNvPr>
          <p:cNvSpPr/>
          <p:nvPr/>
        </p:nvSpPr>
        <p:spPr bwMode="auto">
          <a:xfrm>
            <a:off x="3078057" y="3981973"/>
            <a:ext cx="1463040" cy="438912"/>
          </a:xfrm>
          <a:prstGeom prst="roundRect">
            <a:avLst>
              <a:gd name="adj" fmla="val 35749"/>
            </a:avLst>
          </a:prstGeom>
          <a:gradFill flip="none" rotWithShape="1">
            <a:gsLst>
              <a:gs pos="13000">
                <a:srgbClr val="2263B8"/>
              </a:gs>
              <a:gs pos="88073">
                <a:srgbClr val="2662B8"/>
              </a:gs>
            </a:gsLst>
            <a:lin ang="2400000" scaled="0"/>
            <a:tileRect/>
          </a:gradFill>
          <a:ln w="9525" cap="rnd">
            <a:noFill/>
          </a:ln>
        </p:spPr>
        <p:txBody>
          <a:bodyPr wrap="square" lIns="0" tIns="0" rIns="0" bIns="10837" rtlCol="0" anchor="ctr" anchorCtr="0">
            <a:noAutofit/>
          </a:bodyPr>
          <a:lstStyle/>
          <a:p>
            <a:pPr algn="ctr" defTabSz="552765">
              <a:buClrTx/>
              <a:buFontTx/>
              <a:buNone/>
              <a:defRPr/>
            </a:pPr>
            <a:r>
              <a:rPr lang="en-US" sz="1100" b="1" kern="1200">
                <a:gradFill>
                  <a:gsLst>
                    <a:gs pos="27523">
                      <a:srgbClr val="FFFFFF"/>
                    </a:gs>
                    <a:gs pos="73000">
                      <a:srgbClr val="FFFFFF"/>
                    </a:gs>
                  </a:gsLst>
                  <a:path path="circle">
                    <a:fillToRect r="100000" b="100000"/>
                  </a:path>
                </a:gradFill>
                <a:latin typeface="Segoe UI Variable Display Semib" pitchFamily="2" charset="0"/>
                <a:ea typeface="+mn-ea"/>
                <a:cs typeface="Segoe Sans Display Semibold"/>
              </a:rPr>
              <a:t>Azure AI </a:t>
            </a:r>
          </a:p>
          <a:p>
            <a:pPr algn="ctr" defTabSz="552765">
              <a:buClrTx/>
              <a:buFontTx/>
              <a:buNone/>
              <a:defRPr/>
            </a:pPr>
            <a:r>
              <a:rPr lang="en-US" sz="1100" b="1" kern="1200">
                <a:gradFill>
                  <a:gsLst>
                    <a:gs pos="27523">
                      <a:srgbClr val="FFFFFF"/>
                    </a:gs>
                    <a:gs pos="73000">
                      <a:srgbClr val="FFFFFF"/>
                    </a:gs>
                  </a:gsLst>
                  <a:path path="circle">
                    <a:fillToRect r="100000" b="100000"/>
                  </a:path>
                </a:gradFill>
                <a:latin typeface="Segoe UI Variable Display Semib" pitchFamily="2" charset="0"/>
                <a:ea typeface="+mn-ea"/>
                <a:cs typeface="Segoe Sans Display Semibold"/>
              </a:rPr>
              <a:t>Search</a:t>
            </a:r>
            <a:endParaRPr lang="en-US" b="1" kern="1200">
              <a:gradFill>
                <a:gsLst>
                  <a:gs pos="27523">
                    <a:srgbClr val="FFFFFF"/>
                  </a:gs>
                  <a:gs pos="73000">
                    <a:srgbClr val="FFFFFF"/>
                  </a:gs>
                </a:gsLst>
                <a:path path="circle">
                  <a:fillToRect r="100000" b="100000"/>
                </a:path>
              </a:gradFill>
              <a:latin typeface="Segoe UI Variable Display Semib" pitchFamily="2" charset="0"/>
              <a:ea typeface="+mn-ea"/>
              <a:cs typeface="Segoe Sans Display Semibold"/>
            </a:endParaRPr>
          </a:p>
        </p:txBody>
      </p:sp>
      <p:sp>
        <p:nvSpPr>
          <p:cNvPr id="14" name="Rounded Rectangle 6">
            <a:extLst>
              <a:ext uri="{FF2B5EF4-FFF2-40B4-BE49-F238E27FC236}">
                <a16:creationId xmlns:a16="http://schemas.microsoft.com/office/drawing/2014/main" id="{97280589-4CB9-B488-8D9F-DE73E5FD6F8A}"/>
              </a:ext>
              <a:ext uri="{C183D7F6-B498-43B3-948B-1728B52AA6E4}">
                <adec:decorative xmlns:adec="http://schemas.microsoft.com/office/drawing/2017/decorative" val="1"/>
              </a:ext>
            </a:extLst>
          </p:cNvPr>
          <p:cNvSpPr/>
          <p:nvPr/>
        </p:nvSpPr>
        <p:spPr bwMode="auto">
          <a:xfrm>
            <a:off x="4606625" y="3984243"/>
            <a:ext cx="1463040" cy="438912"/>
          </a:xfrm>
          <a:prstGeom prst="roundRect">
            <a:avLst>
              <a:gd name="adj" fmla="val 35749"/>
            </a:avLst>
          </a:prstGeom>
          <a:gradFill flip="none" rotWithShape="1">
            <a:gsLst>
              <a:gs pos="0">
                <a:srgbClr val="325EB7"/>
              </a:gs>
              <a:gs pos="39000">
                <a:srgbClr val="5353B5"/>
              </a:gs>
            </a:gsLst>
            <a:lin ang="2400000" scaled="0"/>
            <a:tileRect/>
          </a:gradFill>
          <a:ln w="9525" cap="rnd">
            <a:noFill/>
          </a:ln>
        </p:spPr>
        <p:txBody>
          <a:bodyPr wrap="square" lIns="0" tIns="0" rIns="0" bIns="10837" rtlCol="0" anchor="ctr" anchorCtr="0">
            <a:noAutofit/>
          </a:bodyPr>
          <a:lstStyle/>
          <a:p>
            <a:pPr algn="ctr" defTabSz="552765">
              <a:buClrTx/>
              <a:buFontTx/>
              <a:buNone/>
              <a:defRPr/>
            </a:pPr>
            <a:r>
              <a:rPr lang="en-US" sz="1100" b="1" kern="1200">
                <a:gradFill>
                  <a:gsLst>
                    <a:gs pos="27523">
                      <a:srgbClr val="FFFFFF"/>
                    </a:gs>
                    <a:gs pos="73000">
                      <a:srgbClr val="FFFFFF"/>
                    </a:gs>
                  </a:gsLst>
                  <a:path path="circle">
                    <a:fillToRect r="100000" b="100000"/>
                  </a:path>
                </a:gradFill>
                <a:latin typeface="Segoe UI Variable Display Semib" pitchFamily="2" charset="0"/>
                <a:ea typeface="+mn-ea"/>
                <a:cs typeface="Segoe Sans Display Semibold"/>
              </a:rPr>
              <a:t>Azure AI </a:t>
            </a:r>
          </a:p>
          <a:p>
            <a:pPr algn="ctr" defTabSz="552765">
              <a:buClrTx/>
              <a:buFontTx/>
              <a:buNone/>
              <a:defRPr/>
            </a:pPr>
            <a:r>
              <a:rPr lang="en-US" sz="1100" b="1" kern="1200">
                <a:gradFill>
                  <a:gsLst>
                    <a:gs pos="27523">
                      <a:srgbClr val="FFFFFF"/>
                    </a:gs>
                    <a:gs pos="73000">
                      <a:srgbClr val="FFFFFF"/>
                    </a:gs>
                  </a:gsLst>
                  <a:path path="circle">
                    <a:fillToRect r="100000" b="100000"/>
                  </a:path>
                </a:gradFill>
                <a:latin typeface="Segoe UI Variable Display Semib" pitchFamily="2" charset="0"/>
                <a:ea typeface="+mn-ea"/>
                <a:cs typeface="Segoe Sans Display Semibold"/>
              </a:rPr>
              <a:t>Services</a:t>
            </a:r>
          </a:p>
        </p:txBody>
      </p:sp>
      <p:sp>
        <p:nvSpPr>
          <p:cNvPr id="15" name="Rounded Rectangle 6">
            <a:extLst>
              <a:ext uri="{FF2B5EF4-FFF2-40B4-BE49-F238E27FC236}">
                <a16:creationId xmlns:a16="http://schemas.microsoft.com/office/drawing/2014/main" id="{6A80BEC5-FE53-5B31-BB96-165A3915FA46}"/>
              </a:ext>
              <a:ext uri="{C183D7F6-B498-43B3-948B-1728B52AA6E4}">
                <adec:decorative xmlns:adec="http://schemas.microsoft.com/office/drawing/2017/decorative" val="1"/>
              </a:ext>
            </a:extLst>
          </p:cNvPr>
          <p:cNvSpPr/>
          <p:nvPr/>
        </p:nvSpPr>
        <p:spPr bwMode="auto">
          <a:xfrm>
            <a:off x="6135193" y="3981973"/>
            <a:ext cx="1463040" cy="438912"/>
          </a:xfrm>
          <a:prstGeom prst="roundRect">
            <a:avLst>
              <a:gd name="adj" fmla="val 35749"/>
            </a:avLst>
          </a:prstGeom>
          <a:gradFill flip="none" rotWithShape="1">
            <a:gsLst>
              <a:gs pos="57000">
                <a:srgbClr val="8642B1"/>
              </a:gs>
              <a:gs pos="0">
                <a:srgbClr val="5951B4"/>
              </a:gs>
            </a:gsLst>
            <a:lin ang="2400000" scaled="0"/>
            <a:tileRect/>
          </a:gradFill>
          <a:ln w="9525" cap="rnd">
            <a:noFill/>
          </a:ln>
        </p:spPr>
        <p:txBody>
          <a:bodyPr wrap="square" lIns="0" tIns="0" rIns="0" bIns="10837" rtlCol="0" anchor="ctr" anchorCtr="0">
            <a:noAutofit/>
          </a:bodyPr>
          <a:lstStyle/>
          <a:p>
            <a:pPr algn="ctr" defTabSz="552765">
              <a:buClrTx/>
              <a:buFontTx/>
              <a:buNone/>
              <a:defRPr/>
            </a:pPr>
            <a:r>
              <a:rPr lang="en-US" sz="1100" b="1" kern="1200">
                <a:gradFill>
                  <a:gsLst>
                    <a:gs pos="27523">
                      <a:srgbClr val="FFFFFF"/>
                    </a:gs>
                    <a:gs pos="73000">
                      <a:srgbClr val="FFFFFF"/>
                    </a:gs>
                  </a:gsLst>
                  <a:path path="circle">
                    <a:fillToRect r="100000" b="100000"/>
                  </a:path>
                </a:gradFill>
                <a:latin typeface="Segoe UI Variable Display Semib" pitchFamily="2" charset="0"/>
                <a:ea typeface="+mn-ea"/>
                <a:cs typeface="Segoe Sans Display Semibold"/>
              </a:rPr>
              <a:t>Azure </a:t>
            </a:r>
          </a:p>
          <a:p>
            <a:pPr algn="ctr" defTabSz="552765">
              <a:buClrTx/>
              <a:buFontTx/>
              <a:buNone/>
              <a:defRPr/>
            </a:pPr>
            <a:r>
              <a:rPr lang="en-US" sz="1100" b="1" kern="1200">
                <a:gradFill>
                  <a:gsLst>
                    <a:gs pos="27523">
                      <a:srgbClr val="FFFFFF"/>
                    </a:gs>
                    <a:gs pos="73000">
                      <a:srgbClr val="FFFFFF"/>
                    </a:gs>
                  </a:gsLst>
                  <a:path path="circle">
                    <a:fillToRect r="100000" b="100000"/>
                  </a:path>
                </a:gradFill>
                <a:latin typeface="Segoe UI Variable Display Semib" pitchFamily="2" charset="0"/>
                <a:ea typeface="+mn-ea"/>
                <a:cs typeface="Segoe Sans Display Semibold"/>
              </a:rPr>
              <a:t>Machine Learning</a:t>
            </a:r>
          </a:p>
        </p:txBody>
      </p:sp>
      <p:sp>
        <p:nvSpPr>
          <p:cNvPr id="16" name="Rounded Rectangle 6">
            <a:extLst>
              <a:ext uri="{FF2B5EF4-FFF2-40B4-BE49-F238E27FC236}">
                <a16:creationId xmlns:a16="http://schemas.microsoft.com/office/drawing/2014/main" id="{464A4FCF-3976-69F3-A258-E6408BB4CBEB}"/>
              </a:ext>
              <a:ext uri="{C183D7F6-B498-43B3-948B-1728B52AA6E4}">
                <adec:decorative xmlns:adec="http://schemas.microsoft.com/office/drawing/2017/decorative" val="1"/>
              </a:ext>
            </a:extLst>
          </p:cNvPr>
          <p:cNvSpPr/>
          <p:nvPr/>
        </p:nvSpPr>
        <p:spPr bwMode="auto">
          <a:xfrm>
            <a:off x="7663761" y="3984243"/>
            <a:ext cx="1463040" cy="438912"/>
          </a:xfrm>
          <a:prstGeom prst="roundRect">
            <a:avLst>
              <a:gd name="adj" fmla="val 35749"/>
            </a:avLst>
          </a:prstGeom>
          <a:gradFill flip="none" rotWithShape="1">
            <a:gsLst>
              <a:gs pos="80000">
                <a:srgbClr val="AC35AF"/>
              </a:gs>
              <a:gs pos="1000">
                <a:srgbClr val="8642B1"/>
              </a:gs>
            </a:gsLst>
            <a:lin ang="2400000" scaled="0"/>
            <a:tileRect/>
          </a:gradFill>
          <a:ln w="9525" cap="rnd">
            <a:noFill/>
          </a:ln>
        </p:spPr>
        <p:txBody>
          <a:bodyPr wrap="square" lIns="0" tIns="0" rIns="0" bIns="10837" rtlCol="0" anchor="ctr" anchorCtr="0">
            <a:noAutofit/>
          </a:bodyPr>
          <a:lstStyle/>
          <a:p>
            <a:pPr algn="ctr" defTabSz="552765">
              <a:buClrTx/>
              <a:buFontTx/>
              <a:buNone/>
              <a:defRPr/>
            </a:pPr>
            <a:r>
              <a:rPr lang="en-US" sz="1100" b="1" kern="1200">
                <a:gradFill>
                  <a:gsLst>
                    <a:gs pos="27523">
                      <a:srgbClr val="FFFFFF"/>
                    </a:gs>
                    <a:gs pos="73000">
                      <a:srgbClr val="FFFFFF"/>
                    </a:gs>
                  </a:gsLst>
                  <a:path path="circle">
                    <a:fillToRect r="100000" b="100000"/>
                  </a:path>
                </a:gradFill>
                <a:latin typeface="Segoe UI Variable Display Semib" pitchFamily="2" charset="0"/>
                <a:ea typeface="+mn-ea"/>
                <a:cs typeface="Segoe Sans Display Semibold"/>
              </a:rPr>
              <a:t>Azure AI</a:t>
            </a:r>
          </a:p>
          <a:p>
            <a:pPr algn="ctr" defTabSz="552765">
              <a:buClrTx/>
              <a:buFontTx/>
              <a:buNone/>
              <a:defRPr/>
            </a:pPr>
            <a:r>
              <a:rPr lang="en-US" sz="1100" b="1" kern="1200">
                <a:gradFill>
                  <a:gsLst>
                    <a:gs pos="27523">
                      <a:srgbClr val="FFFFFF"/>
                    </a:gs>
                    <a:gs pos="73000">
                      <a:srgbClr val="FFFFFF"/>
                    </a:gs>
                  </a:gsLst>
                  <a:path path="circle">
                    <a:fillToRect r="100000" b="100000"/>
                  </a:path>
                </a:gradFill>
                <a:latin typeface="Segoe UI Variable Display Semib" pitchFamily="2" charset="0"/>
                <a:ea typeface="+mn-ea"/>
                <a:cs typeface="Segoe Sans Display Semibold"/>
              </a:rPr>
              <a:t>Content Safety</a:t>
            </a:r>
          </a:p>
        </p:txBody>
      </p:sp>
      <p:sp>
        <p:nvSpPr>
          <p:cNvPr id="17" name="Rectangle: Rounded Corners 16">
            <a:extLst>
              <a:ext uri="{FF2B5EF4-FFF2-40B4-BE49-F238E27FC236}">
                <a16:creationId xmlns:a16="http://schemas.microsoft.com/office/drawing/2014/main" id="{7350BD73-FE44-6BFA-6846-0DCC894823F5}"/>
              </a:ext>
              <a:ext uri="{C183D7F6-B498-43B3-948B-1728B52AA6E4}">
                <adec:decorative xmlns:adec="http://schemas.microsoft.com/office/drawing/2017/decorative" val="0"/>
              </a:ext>
            </a:extLst>
          </p:cNvPr>
          <p:cNvSpPr/>
          <p:nvPr/>
        </p:nvSpPr>
        <p:spPr bwMode="auto">
          <a:xfrm>
            <a:off x="3083891" y="4487379"/>
            <a:ext cx="6048192" cy="438912"/>
          </a:xfrm>
          <a:prstGeom prst="roundRect">
            <a:avLst>
              <a:gd name="adj" fmla="val 35536"/>
            </a:avLst>
          </a:prstGeom>
          <a:gradFill flip="none" rotWithShape="1">
            <a:gsLst>
              <a:gs pos="7000">
                <a:srgbClr val="2263B8"/>
              </a:gs>
              <a:gs pos="85000">
                <a:srgbClr val="A438B0"/>
              </a:gs>
            </a:gsLst>
            <a:lin ang="3600000" scaled="0"/>
            <a:tileRect/>
          </a:gradFill>
        </p:spPr>
        <p:txBody>
          <a:bodyPr wrap="square" lIns="0" tIns="0" rIns="0" bIns="10837" rtlCol="0" anchor="ctr" anchorCtr="0">
            <a:noAutofit/>
          </a:bodyP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algn="ctr" defTabSz="541895" fontAlgn="base">
              <a:spcBef>
                <a:spcPct val="0"/>
              </a:spcBef>
              <a:spcAft>
                <a:spcPct val="0"/>
              </a:spcAft>
              <a:buClrTx/>
              <a:buFontTx/>
              <a:buNone/>
              <a:tabLst>
                <a:tab pos="881290" algn="l"/>
              </a:tabLst>
              <a:defRPr/>
            </a:pPr>
            <a:r>
              <a:rPr lang="en-US" sz="1400" b="1">
                <a:ln w="3175">
                  <a:noFill/>
                </a:ln>
                <a:gradFill>
                  <a:gsLst>
                    <a:gs pos="92661">
                      <a:srgbClr val="FFFFFF"/>
                    </a:gs>
                    <a:gs pos="78000">
                      <a:srgbClr val="FFFFFF"/>
                    </a:gs>
                  </a:gsLst>
                  <a:path path="circle">
                    <a:fillToRect l="100000" b="100000"/>
                  </a:path>
                </a:gradFill>
                <a:latin typeface="Segoe UI Variable Display Semib" pitchFamily="2" charset="0"/>
                <a:cs typeface="Segoe UI" pitchFamily="34" charset="0"/>
              </a:rPr>
              <a:t>Foundry Observability</a:t>
            </a:r>
          </a:p>
        </p:txBody>
      </p:sp>
      <p:grpSp>
        <p:nvGrpSpPr>
          <p:cNvPr id="18" name="Group 17" descr="Copilot Studio&#10;Visual studio&#10;Github&#10;Foundry SDK">
            <a:extLst>
              <a:ext uri="{FF2B5EF4-FFF2-40B4-BE49-F238E27FC236}">
                <a16:creationId xmlns:a16="http://schemas.microsoft.com/office/drawing/2014/main" id="{AF6E3099-A514-1703-9B69-63D0C4909696}"/>
              </a:ext>
            </a:extLst>
          </p:cNvPr>
          <p:cNvGrpSpPr/>
          <p:nvPr/>
        </p:nvGrpSpPr>
        <p:grpSpPr>
          <a:xfrm>
            <a:off x="613050" y="2367527"/>
            <a:ext cx="1828800" cy="2858754"/>
            <a:chOff x="2232308" y="1724297"/>
            <a:chExt cx="1993574" cy="3383280"/>
          </a:xfrm>
        </p:grpSpPr>
        <p:sp>
          <p:nvSpPr>
            <p:cNvPr id="19" name="Rounded Rectangle 6">
              <a:extLst>
                <a:ext uri="{FF2B5EF4-FFF2-40B4-BE49-F238E27FC236}">
                  <a16:creationId xmlns:a16="http://schemas.microsoft.com/office/drawing/2014/main" id="{26CE065F-A0BF-A2A1-A60E-22D53FCF5EC1}"/>
                </a:ext>
                <a:ext uri="{C183D7F6-B498-43B3-948B-1728B52AA6E4}">
                  <adec:decorative xmlns:adec="http://schemas.microsoft.com/office/drawing/2017/decorative" val="1"/>
                </a:ext>
              </a:extLst>
            </p:cNvPr>
            <p:cNvSpPr/>
            <p:nvPr/>
          </p:nvSpPr>
          <p:spPr bwMode="auto">
            <a:xfrm>
              <a:off x="2232308" y="1724297"/>
              <a:ext cx="1993574" cy="3383280"/>
            </a:xfrm>
            <a:prstGeom prst="roundRect">
              <a:avLst>
                <a:gd name="adj" fmla="val 9110"/>
              </a:avLst>
            </a:prstGeom>
            <a:noFill/>
            <a:ln w="15875" cap="rnd" cmpd="sng" algn="ctr">
              <a:solidFill>
                <a:srgbClr val="0A6BBA"/>
              </a:solidFill>
              <a:prstDash val="solid"/>
              <a:headEnd type="none" w="lg" len="sm"/>
              <a:tailEnd type="none" w="lg" len="sm"/>
            </a:ln>
            <a:effectLst/>
          </p:spPr>
          <p:txBody>
            <a:bodyPr rot="0" spcFirstLastPara="0" vertOverflow="overflow" horzOverflow="overflow" vert="horz" wrap="square" lIns="108345" tIns="86676" rIns="108345" bIns="86676" numCol="1" spcCol="0" rtlCol="0" fromWordArt="0" anchor="t" anchorCtr="0" forceAA="0" compatLnSpc="1">
              <a:prstTxWarp prst="textNoShape">
                <a:avLst/>
              </a:prstTxWarp>
              <a:noAutofit/>
            </a:bodyPr>
            <a:lstStyle/>
            <a:p>
              <a:pPr marL="0" marR="0" lvl="0" indent="0" defTabSz="552466" eaLnBrk="1" fontAlgn="base" latinLnBrk="0" hangingPunct="1">
                <a:lnSpc>
                  <a:spcPct val="100000"/>
                </a:lnSpc>
                <a:spcBef>
                  <a:spcPct val="0"/>
                </a:spcBef>
                <a:spcAft>
                  <a:spcPct val="0"/>
                </a:spcAft>
                <a:buClrTx/>
                <a:buSzTx/>
                <a:buFontTx/>
                <a:buNone/>
                <a:tabLst/>
                <a:defRPr/>
              </a:pPr>
              <a:endParaRPr kumimoji="0" lang="en-US" sz="1067" b="1" i="0" u="none" strike="noStrike" kern="0" cap="none" spc="0" normalizeH="0" baseline="0" noProof="0">
                <a:ln>
                  <a:noFill/>
                </a:ln>
                <a:gradFill>
                  <a:gsLst>
                    <a:gs pos="0">
                      <a:srgbClr val="000000"/>
                    </a:gs>
                    <a:gs pos="99000">
                      <a:srgbClr val="000000"/>
                    </a:gs>
                  </a:gsLst>
                  <a:path path="circle">
                    <a:fillToRect r="100000" b="100000"/>
                  </a:path>
                </a:gradFill>
                <a:effectLst/>
                <a:uLnTx/>
                <a:uFillTx/>
                <a:latin typeface="Segoe UI Variable Display Semibold" pitchFamily="2" charset="0"/>
                <a:ea typeface="+mn-ea"/>
                <a:cs typeface="Segoe UI" pitchFamily="34" charset="0"/>
              </a:endParaRPr>
            </a:p>
          </p:txBody>
        </p:sp>
        <p:pic>
          <p:nvPicPr>
            <p:cNvPr id="20" name="Picture 19">
              <a:extLst>
                <a:ext uri="{FF2B5EF4-FFF2-40B4-BE49-F238E27FC236}">
                  <a16:creationId xmlns:a16="http://schemas.microsoft.com/office/drawing/2014/main" id="{709B51C8-1F65-DE25-2C52-B941D061067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501668" y="2171312"/>
              <a:ext cx="336279" cy="336278"/>
            </a:xfrm>
            <a:prstGeom prst="rect">
              <a:avLst/>
            </a:prstGeom>
            <a:effectLst/>
          </p:spPr>
        </p:pic>
        <p:sp>
          <p:nvSpPr>
            <p:cNvPr id="21" name="TextBox 20">
              <a:extLst>
                <a:ext uri="{FF2B5EF4-FFF2-40B4-BE49-F238E27FC236}">
                  <a16:creationId xmlns:a16="http://schemas.microsoft.com/office/drawing/2014/main" id="{10B63520-441D-544C-D0AD-0006FFF43F5E}"/>
                </a:ext>
                <a:ext uri="{C183D7F6-B498-43B3-948B-1728B52AA6E4}">
                  <adec:decorative xmlns:adec="http://schemas.microsoft.com/office/drawing/2017/decorative" val="1"/>
                </a:ext>
              </a:extLst>
            </p:cNvPr>
            <p:cNvSpPr txBox="1"/>
            <p:nvPr/>
          </p:nvSpPr>
          <p:spPr>
            <a:xfrm>
              <a:off x="2976147" y="2053796"/>
              <a:ext cx="1097280" cy="571310"/>
            </a:xfrm>
            <a:prstGeom prst="rect">
              <a:avLst/>
            </a:prstGeom>
            <a:noFill/>
          </p:spPr>
          <p:txBody>
            <a:bodyPr wrap="square" lIns="0" tIns="0" rIns="0" bIns="0" rtlCol="0" anchor="ctr">
              <a:spAutoFit/>
            </a:bodyPr>
            <a:lstStyle/>
            <a:p>
              <a:pPr marL="0" marR="0" lvl="0" indent="0" defTabSz="552765" eaLnBrk="1" fontAlgn="auto" latinLnBrk="0" hangingPunct="1">
                <a:lnSpc>
                  <a:spcPct val="100000"/>
                </a:lnSpc>
                <a:spcBef>
                  <a:spcPct val="20000"/>
                </a:spcBef>
                <a:spcAft>
                  <a:spcPts val="0"/>
                </a:spcAft>
                <a:buClrTx/>
                <a:buSzPct val="90000"/>
                <a:buFontTx/>
                <a:buNone/>
                <a:tabLst/>
                <a:defRPr/>
              </a:pPr>
              <a:r>
                <a:rPr kumimoji="0" lang="en-US" sz="1100" b="1" i="0" u="none" strike="noStrike" kern="1200" cap="none" spc="0" normalizeH="0" baseline="0" noProof="0">
                  <a:ln>
                    <a:noFill/>
                  </a:ln>
                  <a:gradFill>
                    <a:gsLst>
                      <a:gs pos="0">
                        <a:srgbClr val="000000"/>
                      </a:gs>
                      <a:gs pos="99000">
                        <a:srgbClr val="000000"/>
                      </a:gs>
                    </a:gsLst>
                    <a:path path="circle">
                      <a:fillToRect r="100000" b="100000"/>
                    </a:path>
                  </a:gradFill>
                  <a:effectLst/>
                  <a:uLnTx/>
                  <a:uFillTx/>
                  <a:latin typeface="Segoe UI Variable Display Semibold" pitchFamily="2" charset="0"/>
                  <a:ea typeface="+mn-ea"/>
                  <a:cs typeface="Segoe Sans Display Semibold"/>
                </a:rPr>
                <a:t>Copilot </a:t>
              </a:r>
              <a:br>
                <a:rPr kumimoji="0" lang="en-US" sz="1100" b="1" i="0" u="none" strike="noStrike" kern="1200" cap="none" spc="0" normalizeH="0" baseline="0" noProof="0">
                  <a:ln>
                    <a:noFill/>
                  </a:ln>
                  <a:gradFill>
                    <a:gsLst>
                      <a:gs pos="0">
                        <a:srgbClr val="000000"/>
                      </a:gs>
                      <a:gs pos="99000">
                        <a:srgbClr val="000000"/>
                      </a:gs>
                    </a:gsLst>
                    <a:path path="circle">
                      <a:fillToRect r="100000" b="100000"/>
                    </a:path>
                  </a:gradFill>
                  <a:effectLst/>
                  <a:uLnTx/>
                  <a:uFillTx/>
                  <a:latin typeface="Segoe UI Variable Display Semibold" pitchFamily="2" charset="0"/>
                  <a:ea typeface="+mn-ea"/>
                  <a:cs typeface="Segoe Sans Display Semibold"/>
                </a:rPr>
              </a:br>
              <a:r>
                <a:rPr kumimoji="0" lang="en-US" sz="1100" b="1" i="0" u="none" strike="noStrike" kern="1200" cap="none" spc="0" normalizeH="0" baseline="0" noProof="0">
                  <a:ln>
                    <a:noFill/>
                  </a:ln>
                  <a:gradFill>
                    <a:gsLst>
                      <a:gs pos="0">
                        <a:srgbClr val="000000"/>
                      </a:gs>
                      <a:gs pos="99000">
                        <a:srgbClr val="000000"/>
                      </a:gs>
                    </a:gsLst>
                    <a:path path="circle">
                      <a:fillToRect r="100000" b="100000"/>
                    </a:path>
                  </a:gradFill>
                  <a:effectLst/>
                  <a:uLnTx/>
                  <a:uFillTx/>
                  <a:latin typeface="Segoe UI Variable Display Semibold" pitchFamily="2" charset="0"/>
                  <a:ea typeface="+mn-ea"/>
                  <a:cs typeface="Segoe Sans Display Semibold"/>
                </a:rPr>
                <a:t>Studio</a:t>
              </a:r>
            </a:p>
          </p:txBody>
        </p:sp>
        <p:pic>
          <p:nvPicPr>
            <p:cNvPr id="22" name="Picture 21">
              <a:extLst>
                <a:ext uri="{FF2B5EF4-FFF2-40B4-BE49-F238E27FC236}">
                  <a16:creationId xmlns:a16="http://schemas.microsoft.com/office/drawing/2014/main" id="{633E2BB5-9EE9-49A2-2AE7-7D2FD03D1683}"/>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l="20481" r="20481"/>
            <a:stretch/>
          </p:blipFill>
          <p:spPr>
            <a:xfrm>
              <a:off x="2498875" y="2872321"/>
              <a:ext cx="345117" cy="365348"/>
            </a:xfrm>
            <a:prstGeom prst="rect">
              <a:avLst/>
            </a:prstGeom>
            <a:ln w="6657" cap="flat">
              <a:noFill/>
              <a:prstDash val="solid"/>
              <a:miter/>
            </a:ln>
            <a:effectLst/>
          </p:spPr>
        </p:pic>
        <p:sp>
          <p:nvSpPr>
            <p:cNvPr id="23" name="TextBox 22">
              <a:extLst>
                <a:ext uri="{FF2B5EF4-FFF2-40B4-BE49-F238E27FC236}">
                  <a16:creationId xmlns:a16="http://schemas.microsoft.com/office/drawing/2014/main" id="{CDE708FF-D5F9-2EF8-E563-7AF4FE32CF36}"/>
                </a:ext>
                <a:ext uri="{C183D7F6-B498-43B3-948B-1728B52AA6E4}">
                  <adec:decorative xmlns:adec="http://schemas.microsoft.com/office/drawing/2017/decorative" val="1"/>
                </a:ext>
              </a:extLst>
            </p:cNvPr>
            <p:cNvSpPr txBox="1"/>
            <p:nvPr/>
          </p:nvSpPr>
          <p:spPr>
            <a:xfrm>
              <a:off x="2976147" y="2769340"/>
              <a:ext cx="1097280" cy="571310"/>
            </a:xfrm>
            <a:prstGeom prst="rect">
              <a:avLst/>
            </a:prstGeom>
            <a:noFill/>
          </p:spPr>
          <p:txBody>
            <a:bodyPr wrap="square" lIns="0" tIns="0" rIns="0" bIns="0" rtlCol="0" anchor="ctr">
              <a:spAutoFit/>
            </a:bodyPr>
            <a:lstStyle/>
            <a:p>
              <a:pPr marL="0" marR="0" lvl="0" indent="0" defTabSz="552765" eaLnBrk="1" fontAlgn="auto" latinLnBrk="0" hangingPunct="1">
                <a:lnSpc>
                  <a:spcPct val="100000"/>
                </a:lnSpc>
                <a:spcBef>
                  <a:spcPct val="20000"/>
                </a:spcBef>
                <a:spcAft>
                  <a:spcPts val="0"/>
                </a:spcAft>
                <a:buClrTx/>
                <a:buSzPct val="90000"/>
                <a:buFontTx/>
                <a:buNone/>
                <a:tabLst/>
                <a:defRPr/>
              </a:pPr>
              <a:r>
                <a:rPr kumimoji="0" lang="en-US" sz="1100" b="1" i="0" u="none" strike="noStrike" kern="1200" cap="none" spc="0" normalizeH="0" baseline="0" noProof="0">
                  <a:ln>
                    <a:noFill/>
                  </a:ln>
                  <a:gradFill>
                    <a:gsLst>
                      <a:gs pos="0">
                        <a:srgbClr val="000000"/>
                      </a:gs>
                      <a:gs pos="99000">
                        <a:srgbClr val="000000"/>
                      </a:gs>
                    </a:gsLst>
                    <a:path path="circle">
                      <a:fillToRect r="100000" b="100000"/>
                    </a:path>
                  </a:gradFill>
                  <a:effectLst/>
                  <a:uLnTx/>
                  <a:uFillTx/>
                  <a:latin typeface="Segoe UI Variable Display Semibold" pitchFamily="2" charset="0"/>
                  <a:ea typeface="+mn-ea"/>
                  <a:cs typeface="Segoe Sans Display Semibold"/>
                </a:rPr>
                <a:t>Visual </a:t>
              </a:r>
              <a:br>
                <a:rPr kumimoji="0" lang="en-US" sz="1100" b="1" i="0" u="none" strike="noStrike" kern="1200" cap="none" spc="0" normalizeH="0" baseline="0" noProof="0">
                  <a:ln>
                    <a:noFill/>
                  </a:ln>
                  <a:gradFill>
                    <a:gsLst>
                      <a:gs pos="0">
                        <a:srgbClr val="000000"/>
                      </a:gs>
                      <a:gs pos="99000">
                        <a:srgbClr val="000000"/>
                      </a:gs>
                    </a:gsLst>
                    <a:path path="circle">
                      <a:fillToRect r="100000" b="100000"/>
                    </a:path>
                  </a:gradFill>
                  <a:effectLst/>
                  <a:uLnTx/>
                  <a:uFillTx/>
                  <a:latin typeface="Segoe UI Variable Display Semibold" pitchFamily="2" charset="0"/>
                  <a:ea typeface="+mn-ea"/>
                  <a:cs typeface="Segoe Sans Display Semibold"/>
                </a:rPr>
              </a:br>
              <a:r>
                <a:rPr kumimoji="0" lang="en-US" sz="1100" b="1" i="0" u="none" strike="noStrike" kern="1200" cap="none" spc="0" normalizeH="0" baseline="0" noProof="0">
                  <a:ln>
                    <a:noFill/>
                  </a:ln>
                  <a:gradFill>
                    <a:gsLst>
                      <a:gs pos="0">
                        <a:srgbClr val="000000"/>
                      </a:gs>
                      <a:gs pos="99000">
                        <a:srgbClr val="000000"/>
                      </a:gs>
                    </a:gsLst>
                    <a:path path="circle">
                      <a:fillToRect r="100000" b="100000"/>
                    </a:path>
                  </a:gradFill>
                  <a:effectLst/>
                  <a:uLnTx/>
                  <a:uFillTx/>
                  <a:latin typeface="Segoe UI Variable Display Semibold" pitchFamily="2" charset="0"/>
                  <a:ea typeface="+mn-ea"/>
                  <a:cs typeface="Segoe Sans Display Semibold"/>
                </a:rPr>
                <a:t>Studio</a:t>
              </a:r>
            </a:p>
          </p:txBody>
        </p:sp>
        <p:pic>
          <p:nvPicPr>
            <p:cNvPr id="24" name="Graphic 23">
              <a:extLst>
                <a:ext uri="{FF2B5EF4-FFF2-40B4-BE49-F238E27FC236}">
                  <a16:creationId xmlns:a16="http://schemas.microsoft.com/office/drawing/2014/main" id="{C0E06344-DF6A-4DE6-48E4-67778E827FDF}"/>
                </a:ext>
              </a:extLst>
            </p:cNvPr>
            <p:cNvPicPr>
              <a:picLocks noChangeAspect="1"/>
            </p:cNvPicPr>
            <p:nvPr/>
          </p:nvPicPr>
          <p:blipFill>
            <a:blip r:embed="rId5">
              <a:lum bright="-100000"/>
              <a:extLst>
                <a:ext uri="{96DAC541-7B7A-43D3-8B79-37D633B846F1}">
                  <asvg:svgBlip xmlns:asvg="http://schemas.microsoft.com/office/drawing/2016/SVG/main" r:embed="rId6"/>
                </a:ext>
              </a:extLst>
            </a:blip>
            <a:stretch>
              <a:fillRect/>
            </a:stretch>
          </p:blipFill>
          <p:spPr>
            <a:xfrm>
              <a:off x="2499640" y="3602703"/>
              <a:ext cx="340334" cy="335670"/>
            </a:xfrm>
            <a:prstGeom prst="rect">
              <a:avLst/>
            </a:prstGeom>
          </p:spPr>
        </p:pic>
        <p:sp>
          <p:nvSpPr>
            <p:cNvPr id="25" name="TextBox 24">
              <a:extLst>
                <a:ext uri="{FF2B5EF4-FFF2-40B4-BE49-F238E27FC236}">
                  <a16:creationId xmlns:a16="http://schemas.microsoft.com/office/drawing/2014/main" id="{551FC43C-423B-6F98-BF90-656041A92586}"/>
                </a:ext>
                <a:ext uri="{C183D7F6-B498-43B3-948B-1728B52AA6E4}">
                  <adec:decorative xmlns:adec="http://schemas.microsoft.com/office/drawing/2017/decorative" val="1"/>
                </a:ext>
              </a:extLst>
            </p:cNvPr>
            <p:cNvSpPr txBox="1"/>
            <p:nvPr/>
          </p:nvSpPr>
          <p:spPr>
            <a:xfrm>
              <a:off x="2976147" y="3627713"/>
              <a:ext cx="1097280" cy="285655"/>
            </a:xfrm>
            <a:prstGeom prst="rect">
              <a:avLst/>
            </a:prstGeom>
            <a:noFill/>
          </p:spPr>
          <p:txBody>
            <a:bodyPr wrap="square" lIns="0" tIns="0" rIns="0" bIns="0" rtlCol="0" anchor="ctr">
              <a:spAutoFit/>
            </a:bodyPr>
            <a:lstStyle/>
            <a:p>
              <a:pPr marL="0" marR="0" lvl="0" indent="0" defTabSz="552765" eaLnBrk="1" fontAlgn="auto" latinLnBrk="0" hangingPunct="1">
                <a:lnSpc>
                  <a:spcPct val="100000"/>
                </a:lnSpc>
                <a:spcBef>
                  <a:spcPct val="20000"/>
                </a:spcBef>
                <a:spcAft>
                  <a:spcPts val="0"/>
                </a:spcAft>
                <a:buClrTx/>
                <a:buSzPct val="90000"/>
                <a:buFontTx/>
                <a:buNone/>
                <a:tabLst/>
                <a:defRPr/>
              </a:pPr>
              <a:r>
                <a:rPr kumimoji="0" lang="en-US" sz="1100" b="1" i="0" u="none" strike="noStrike" kern="1200" cap="none" spc="0" normalizeH="0" baseline="0" noProof="0">
                  <a:ln>
                    <a:noFill/>
                  </a:ln>
                  <a:gradFill>
                    <a:gsLst>
                      <a:gs pos="0">
                        <a:srgbClr val="000000"/>
                      </a:gs>
                      <a:gs pos="99000">
                        <a:srgbClr val="000000"/>
                      </a:gs>
                    </a:gsLst>
                    <a:path path="circle">
                      <a:fillToRect r="100000" b="100000"/>
                    </a:path>
                  </a:gradFill>
                  <a:effectLst/>
                  <a:uLnTx/>
                  <a:uFillTx/>
                  <a:latin typeface="Segoe UI Variable Display Semibold" pitchFamily="2" charset="0"/>
                  <a:ea typeface="+mn-ea"/>
                  <a:cs typeface="Segoe Sans Display Semibold"/>
                </a:rPr>
                <a:t>GitHub</a:t>
              </a:r>
            </a:p>
          </p:txBody>
        </p:sp>
        <p:pic>
          <p:nvPicPr>
            <p:cNvPr id="26" name="Picture 25" descr="A blue and pink ribbon&#10;&#10;Description automatically generated">
              <a:extLst>
                <a:ext uri="{FF2B5EF4-FFF2-40B4-BE49-F238E27FC236}">
                  <a16:creationId xmlns:a16="http://schemas.microsoft.com/office/drawing/2014/main" id="{440F6E77-6E75-DE96-3349-9D9AF971690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492842" y="4300070"/>
              <a:ext cx="363396" cy="363396"/>
            </a:xfrm>
            <a:prstGeom prst="rect">
              <a:avLst/>
            </a:prstGeom>
          </p:spPr>
        </p:pic>
        <p:sp>
          <p:nvSpPr>
            <p:cNvPr id="27" name="Rounded Rectangle 6">
              <a:extLst>
                <a:ext uri="{FF2B5EF4-FFF2-40B4-BE49-F238E27FC236}">
                  <a16:creationId xmlns:a16="http://schemas.microsoft.com/office/drawing/2014/main" id="{B3C80B66-9A94-0382-1A8D-68B6F2EA7535}"/>
                </a:ext>
                <a:ext uri="{C183D7F6-B498-43B3-948B-1728B52AA6E4}">
                  <adec:decorative xmlns:adec="http://schemas.microsoft.com/office/drawing/2017/decorative" val="1"/>
                </a:ext>
              </a:extLst>
            </p:cNvPr>
            <p:cNvSpPr/>
            <p:nvPr/>
          </p:nvSpPr>
          <p:spPr bwMode="auto">
            <a:xfrm>
              <a:off x="2976147" y="4200427"/>
              <a:ext cx="1097280" cy="571310"/>
            </a:xfrm>
            <a:prstGeom prst="rect">
              <a:avLst/>
            </a:prstGeom>
            <a:noFill/>
          </p:spPr>
          <p:txBody>
            <a:bodyPr wrap="square" lIns="0" tIns="0" rIns="0" bIns="0" rtlCol="0" anchor="ctr">
              <a:spAutoFit/>
            </a:bodyPr>
            <a:lstStyle/>
            <a:p>
              <a:pPr marL="0" marR="0" lvl="0" indent="0" defTabSz="552765" eaLnBrk="1" fontAlgn="auto" latinLnBrk="0" hangingPunct="1">
                <a:lnSpc>
                  <a:spcPct val="100000"/>
                </a:lnSpc>
                <a:spcBef>
                  <a:spcPct val="20000"/>
                </a:spcBef>
                <a:spcAft>
                  <a:spcPts val="0"/>
                </a:spcAft>
                <a:buClrTx/>
                <a:buSzPct val="90000"/>
                <a:buFontTx/>
                <a:buNone/>
                <a:tabLst/>
                <a:defRPr/>
              </a:pPr>
              <a:r>
                <a:rPr kumimoji="0" lang="en-US" sz="1100" b="1" i="0" u="none" strike="noStrike" kern="1200" cap="none" spc="0" normalizeH="0" baseline="0" noProof="0">
                  <a:ln>
                    <a:noFill/>
                  </a:ln>
                  <a:gradFill>
                    <a:gsLst>
                      <a:gs pos="0">
                        <a:srgbClr val="000000"/>
                      </a:gs>
                      <a:gs pos="99000">
                        <a:srgbClr val="000000"/>
                      </a:gs>
                    </a:gsLst>
                    <a:path path="circle">
                      <a:fillToRect r="100000" b="100000"/>
                    </a:path>
                  </a:gradFill>
                  <a:effectLst/>
                  <a:uLnTx/>
                  <a:uFillTx/>
                  <a:latin typeface="Segoe UI Variable Display Semibold" pitchFamily="2" charset="0"/>
                  <a:ea typeface="+mn-ea"/>
                  <a:cs typeface="Segoe Sans Display Semibold"/>
                </a:rPr>
                <a:t>Foundry </a:t>
              </a:r>
              <a:br>
                <a:rPr kumimoji="0" lang="en-US" sz="1100" b="1" i="0" u="none" strike="noStrike" kern="1200" cap="none" spc="0" normalizeH="0" baseline="0" noProof="0">
                  <a:ln>
                    <a:noFill/>
                  </a:ln>
                  <a:gradFill>
                    <a:gsLst>
                      <a:gs pos="0">
                        <a:srgbClr val="000000"/>
                      </a:gs>
                      <a:gs pos="99000">
                        <a:srgbClr val="000000"/>
                      </a:gs>
                    </a:gsLst>
                    <a:path path="circle">
                      <a:fillToRect r="100000" b="100000"/>
                    </a:path>
                  </a:gradFill>
                  <a:effectLst/>
                  <a:uLnTx/>
                  <a:uFillTx/>
                  <a:latin typeface="Segoe UI Variable Display Semibold" pitchFamily="2" charset="0"/>
                  <a:ea typeface="+mn-ea"/>
                  <a:cs typeface="Segoe Sans Display Semibold"/>
                </a:rPr>
              </a:br>
              <a:r>
                <a:rPr kumimoji="0" lang="en-US" sz="1100" b="1" i="0" u="none" strike="noStrike" kern="1200" cap="none" spc="0" normalizeH="0" baseline="0" noProof="0">
                  <a:ln>
                    <a:noFill/>
                  </a:ln>
                  <a:gradFill>
                    <a:gsLst>
                      <a:gs pos="0">
                        <a:srgbClr val="000000"/>
                      </a:gs>
                      <a:gs pos="99000">
                        <a:srgbClr val="000000"/>
                      </a:gs>
                    </a:gsLst>
                    <a:path path="circle">
                      <a:fillToRect r="100000" b="100000"/>
                    </a:path>
                  </a:gradFill>
                  <a:effectLst/>
                  <a:uLnTx/>
                  <a:uFillTx/>
                  <a:latin typeface="Segoe UI Variable Display Semibold" pitchFamily="2" charset="0"/>
                  <a:ea typeface="+mn-ea"/>
                  <a:cs typeface="Segoe Sans Display Semibold"/>
                </a:rPr>
                <a:t>SDK</a:t>
              </a:r>
            </a:p>
          </p:txBody>
        </p:sp>
      </p:grpSp>
      <p:grpSp>
        <p:nvGrpSpPr>
          <p:cNvPr id="28" name="Group 27" descr="Cloud&#10;Azure&#10;Azure Arc&#10;Fondry Local&#10;Edge">
            <a:extLst>
              <a:ext uri="{FF2B5EF4-FFF2-40B4-BE49-F238E27FC236}">
                <a16:creationId xmlns:a16="http://schemas.microsoft.com/office/drawing/2014/main" id="{9AF46C91-B294-B244-FD41-FB7DAB138391}"/>
              </a:ext>
            </a:extLst>
          </p:cNvPr>
          <p:cNvGrpSpPr/>
          <p:nvPr/>
        </p:nvGrpSpPr>
        <p:grpSpPr>
          <a:xfrm>
            <a:off x="9750150" y="2367534"/>
            <a:ext cx="1828800" cy="2858747"/>
            <a:chOff x="16436156" y="1724296"/>
            <a:chExt cx="2249750" cy="3383280"/>
          </a:xfrm>
        </p:grpSpPr>
        <p:sp>
          <p:nvSpPr>
            <p:cNvPr id="29" name="Rounded Rectangle 6">
              <a:extLst>
                <a:ext uri="{FF2B5EF4-FFF2-40B4-BE49-F238E27FC236}">
                  <a16:creationId xmlns:a16="http://schemas.microsoft.com/office/drawing/2014/main" id="{6B881C83-F35B-F23D-22AC-E0275EB9FDFA}"/>
                </a:ext>
                <a:ext uri="{C183D7F6-B498-43B3-948B-1728B52AA6E4}">
                  <adec:decorative xmlns:adec="http://schemas.microsoft.com/office/drawing/2017/decorative" val="1"/>
                </a:ext>
              </a:extLst>
            </p:cNvPr>
            <p:cNvSpPr/>
            <p:nvPr/>
          </p:nvSpPr>
          <p:spPr bwMode="auto">
            <a:xfrm>
              <a:off x="16436156" y="1724296"/>
              <a:ext cx="2249750" cy="3383280"/>
            </a:xfrm>
            <a:prstGeom prst="roundRect">
              <a:avLst>
                <a:gd name="adj" fmla="val 9110"/>
              </a:avLst>
            </a:prstGeom>
            <a:noFill/>
            <a:ln w="15875" cap="rnd" cmpd="sng" algn="ctr">
              <a:solidFill>
                <a:srgbClr val="AC35AF"/>
              </a:solidFill>
              <a:prstDash val="solid"/>
              <a:headEnd type="none" w="med" len="med"/>
              <a:tailEnd type="none" w="med" len="med"/>
            </a:ln>
            <a:effectLst/>
          </p:spPr>
          <p:txBody>
            <a:bodyPr rot="0" spcFirstLastPara="0" vertOverflow="overflow" horzOverflow="overflow" vert="horz" wrap="square" lIns="154819" tIns="123855" rIns="154819" bIns="123855" numCol="1" spcCol="0" rtlCol="0" fromWordArt="0" anchor="t" anchorCtr="0" forceAA="0" compatLnSpc="1">
              <a:prstTxWarp prst="textNoShape">
                <a:avLst/>
              </a:prstTxWarp>
              <a:noAutofit/>
            </a:bodyPr>
            <a:lstStyle/>
            <a:p>
              <a:pPr marL="0" marR="0" lvl="0" indent="0" defTabSz="789422" eaLnBrk="1" fontAlgn="base" latinLnBrk="0" hangingPunct="1">
                <a:lnSpc>
                  <a:spcPct val="100000"/>
                </a:lnSpc>
                <a:spcBef>
                  <a:spcPct val="0"/>
                </a:spcBef>
                <a:spcAft>
                  <a:spcPct val="0"/>
                </a:spcAft>
                <a:buClrTx/>
                <a:buSzTx/>
                <a:buFontTx/>
                <a:buNone/>
                <a:tabLst/>
                <a:defRPr/>
              </a:pPr>
              <a:endParaRPr kumimoji="0" lang="en-US" sz="1693" b="0" i="0" u="none" strike="noStrike" kern="1200" cap="none" spc="0" normalizeH="0" baseline="0" noProof="0">
                <a:ln>
                  <a:noFill/>
                </a:ln>
                <a:noFill/>
                <a:effectLst/>
                <a:uLnTx/>
                <a:uFillTx/>
                <a:latin typeface="Segoe UI Variable Display Semib" pitchFamily="2" charset="0"/>
                <a:ea typeface="+mn-ea"/>
                <a:cs typeface="Segoe UI" pitchFamily="34" charset="0"/>
              </a:endParaRPr>
            </a:p>
          </p:txBody>
        </p:sp>
        <p:sp>
          <p:nvSpPr>
            <p:cNvPr id="30" name="Rounded Rectangle 6">
              <a:extLst>
                <a:ext uri="{FF2B5EF4-FFF2-40B4-BE49-F238E27FC236}">
                  <a16:creationId xmlns:a16="http://schemas.microsoft.com/office/drawing/2014/main" id="{65C04D91-9004-1509-57D2-0592ECB938CB}"/>
                </a:ext>
                <a:ext uri="{C183D7F6-B498-43B3-948B-1728B52AA6E4}">
                  <adec:decorative xmlns:adec="http://schemas.microsoft.com/office/drawing/2017/decorative" val="1"/>
                </a:ext>
              </a:extLst>
            </p:cNvPr>
            <p:cNvSpPr/>
            <p:nvPr/>
          </p:nvSpPr>
          <p:spPr bwMode="auto">
            <a:xfrm>
              <a:off x="16577852" y="1911855"/>
              <a:ext cx="648567" cy="292389"/>
            </a:xfrm>
            <a:prstGeom prst="roundRect">
              <a:avLst>
                <a:gd name="adj" fmla="val 37156"/>
              </a:avLst>
            </a:prstGeom>
            <a:gradFill flip="none" rotWithShape="1">
              <a:gsLst>
                <a:gs pos="0">
                  <a:srgbClr val="702573"/>
                </a:gs>
                <a:gs pos="80000">
                  <a:srgbClr val="2A446F"/>
                </a:gs>
              </a:gsLst>
              <a:path path="circle">
                <a:fillToRect l="100000" t="100000"/>
              </a:path>
              <a:tileRect r="-100000" b="-100000"/>
            </a:gradFill>
            <a:ln w="19050" cap="rnd" cmpd="sng" algn="ctr">
              <a:noFill/>
              <a:prstDash val="solid"/>
              <a:headEnd type="none" w="lg" len="sm"/>
              <a:tailEnd type="none" w="lg" len="sm"/>
            </a:ln>
            <a:effectLst/>
          </p:spPr>
          <p:txBody>
            <a:bodyPr rot="0" spcFirstLastPara="0" vertOverflow="overflow" horzOverflow="overflow" vert="horz" wrap="none" lIns="54187" tIns="10837" rIns="54187" bIns="21675" numCol="1" spcCol="0" rtlCol="0" fromWordArt="0" anchor="ctr" anchorCtr="0" forceAA="0" compatLnSpc="1">
              <a:prstTxWarp prst="textNoShape">
                <a:avLst/>
              </a:prstTxWarp>
              <a:spAutoFit/>
            </a:bodyPr>
            <a:lstStyle/>
            <a:p>
              <a:pPr marL="0" marR="0" lvl="0" indent="0" algn="ctr" defTabSz="552765" eaLnBrk="1" fontAlgn="auto" latinLnBrk="0" hangingPunct="1">
                <a:lnSpc>
                  <a:spcPct val="100000"/>
                </a:lnSpc>
                <a:spcBef>
                  <a:spcPct val="20000"/>
                </a:spcBef>
                <a:spcAft>
                  <a:spcPts val="0"/>
                </a:spcAft>
                <a:buClrTx/>
                <a:buSzPct val="90000"/>
                <a:buFontTx/>
                <a:buNone/>
                <a:tabLst/>
                <a:defRPr/>
              </a:pPr>
              <a:r>
                <a:rPr kumimoji="0" lang="en-US" sz="1000" b="1" i="0" u="none" strike="noStrike" kern="1200" cap="none" spc="0" normalizeH="0" baseline="0" noProof="0">
                  <a:ln>
                    <a:noFill/>
                  </a:ln>
                  <a:gradFill>
                    <a:gsLst>
                      <a:gs pos="22018">
                        <a:srgbClr val="FFFFFF"/>
                      </a:gs>
                      <a:gs pos="44000">
                        <a:srgbClr val="FFFFFF"/>
                      </a:gs>
                    </a:gsLst>
                    <a:path path="circle">
                      <a:fillToRect r="100000" b="100000"/>
                    </a:path>
                  </a:gradFill>
                  <a:effectLst/>
                  <a:uLnTx/>
                  <a:uFillTx/>
                  <a:latin typeface="Segoe UI Variable Display Semib" pitchFamily="2" charset="0"/>
                  <a:ea typeface="+mn-ea"/>
                  <a:cs typeface="Segoe Sans Display Semibold"/>
                </a:rPr>
                <a:t>Cloud</a:t>
              </a:r>
            </a:p>
          </p:txBody>
        </p:sp>
        <p:cxnSp>
          <p:nvCxnSpPr>
            <p:cNvPr id="31" name="!!Straight Arrow Connector 18">
              <a:extLst>
                <a:ext uri="{FF2B5EF4-FFF2-40B4-BE49-F238E27FC236}">
                  <a16:creationId xmlns:a16="http://schemas.microsoft.com/office/drawing/2014/main" id="{77BC4A00-30E4-0D5E-A8BB-338925568E16}"/>
                </a:ext>
              </a:extLst>
            </p:cNvPr>
            <p:cNvCxnSpPr>
              <a:cxnSpLocks/>
            </p:cNvCxnSpPr>
            <p:nvPr/>
          </p:nvCxnSpPr>
          <p:spPr>
            <a:xfrm>
              <a:off x="16902133" y="2290320"/>
              <a:ext cx="0" cy="228600"/>
            </a:xfrm>
            <a:prstGeom prst="straightConnector1">
              <a:avLst/>
            </a:prstGeom>
            <a:noFill/>
            <a:ln w="12700" cap="rnd" cmpd="sng" algn="ctr">
              <a:solidFill>
                <a:srgbClr val="000000">
                  <a:alpha val="50000"/>
                </a:srgbClr>
              </a:solidFill>
              <a:prstDash val="solid"/>
              <a:headEnd type="arrow" w="lg" len="sm"/>
              <a:tailEnd type="none" w="lg" len="sm"/>
            </a:ln>
            <a:effectLst/>
          </p:spPr>
        </p:cxnSp>
        <p:sp useBgFill="1">
          <p:nvSpPr>
            <p:cNvPr id="32" name="TextBox 31">
              <a:extLst>
                <a:ext uri="{FF2B5EF4-FFF2-40B4-BE49-F238E27FC236}">
                  <a16:creationId xmlns:a16="http://schemas.microsoft.com/office/drawing/2014/main" id="{43ACB9E4-3A29-FC2E-3C56-DC70373195DF}"/>
                </a:ext>
                <a:ext uri="{C183D7F6-B498-43B3-948B-1728B52AA6E4}">
                  <adec:decorative xmlns:adec="http://schemas.microsoft.com/office/drawing/2017/decorative" val="1"/>
                </a:ext>
              </a:extLst>
            </p:cNvPr>
            <p:cNvSpPr txBox="1"/>
            <p:nvPr/>
          </p:nvSpPr>
          <p:spPr>
            <a:xfrm>
              <a:off x="17313105" y="2617479"/>
              <a:ext cx="1238313" cy="272671"/>
            </a:xfrm>
            <a:prstGeom prst="rect">
              <a:avLst/>
            </a:prstGeom>
          </p:spPr>
          <p:txBody>
            <a:bodyPr wrap="square" lIns="0" tIns="0" rIns="0" bIns="0" rtlCol="0" anchor="ctr">
              <a:spAutoFit/>
            </a:bodyPr>
            <a:lstStyle/>
            <a:p>
              <a:pPr marL="0" marR="0" lvl="0" indent="0" defTabSz="552765" eaLnBrk="1" fontAlgn="auto" latinLnBrk="0" hangingPunct="1">
                <a:lnSpc>
                  <a:spcPct val="100000"/>
                </a:lnSpc>
                <a:spcBef>
                  <a:spcPct val="20000"/>
                </a:spcBef>
                <a:spcAft>
                  <a:spcPts val="0"/>
                </a:spcAft>
                <a:buClrTx/>
                <a:buSzPct val="90000"/>
                <a:buFontTx/>
                <a:buNone/>
                <a:tabLst/>
                <a:defRPr/>
              </a:pPr>
              <a:r>
                <a:rPr kumimoji="0" lang="en-US" sz="1050" b="1" i="0" u="none" strike="noStrike" kern="1200" cap="none" spc="0" normalizeH="0" baseline="0" noProof="0">
                  <a:ln>
                    <a:noFill/>
                  </a:ln>
                  <a:gradFill>
                    <a:gsLst>
                      <a:gs pos="0">
                        <a:srgbClr val="000000"/>
                      </a:gs>
                      <a:gs pos="99000">
                        <a:srgbClr val="000000"/>
                      </a:gs>
                    </a:gsLst>
                    <a:path path="circle">
                      <a:fillToRect r="100000" b="100000"/>
                    </a:path>
                  </a:gradFill>
                  <a:effectLst/>
                  <a:uLnTx/>
                  <a:uFillTx/>
                  <a:latin typeface="Segoe UI Variable Display Semibold" pitchFamily="2" charset="0"/>
                  <a:ea typeface="+mn-ea"/>
                  <a:cs typeface="Segoe Sans Display Semibold"/>
                </a:rPr>
                <a:t>Azure</a:t>
              </a:r>
            </a:p>
          </p:txBody>
        </p:sp>
        <p:cxnSp>
          <p:nvCxnSpPr>
            <p:cNvPr id="33" name="!!Straight Arrow Connector 46">
              <a:extLst>
                <a:ext uri="{FF2B5EF4-FFF2-40B4-BE49-F238E27FC236}">
                  <a16:creationId xmlns:a16="http://schemas.microsoft.com/office/drawing/2014/main" id="{ED2D78D6-9DB5-393C-CA95-540AEA1D6CBF}"/>
                </a:ext>
              </a:extLst>
            </p:cNvPr>
            <p:cNvCxnSpPr>
              <a:cxnSpLocks/>
            </p:cNvCxnSpPr>
            <p:nvPr/>
          </p:nvCxnSpPr>
          <p:spPr>
            <a:xfrm>
              <a:off x="16902134" y="2999820"/>
              <a:ext cx="0" cy="204311"/>
            </a:xfrm>
            <a:prstGeom prst="straightConnector1">
              <a:avLst/>
            </a:prstGeom>
            <a:noFill/>
            <a:ln w="12700" cap="rnd" cmpd="sng" algn="ctr">
              <a:solidFill>
                <a:srgbClr val="000000">
                  <a:alpha val="50000"/>
                </a:srgbClr>
              </a:solidFill>
              <a:prstDash val="solid"/>
              <a:headEnd type="none" w="lg" len="sm"/>
              <a:tailEnd type="none" w="lg" len="sm"/>
            </a:ln>
            <a:effectLst/>
          </p:spPr>
        </p:cxnSp>
        <p:pic>
          <p:nvPicPr>
            <p:cNvPr id="34" name="Graphic 33">
              <a:extLst>
                <a:ext uri="{FF2B5EF4-FFF2-40B4-BE49-F238E27FC236}">
                  <a16:creationId xmlns:a16="http://schemas.microsoft.com/office/drawing/2014/main" id="{B811ACF8-CD95-6C85-FB16-88821D2060F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721237" y="3280721"/>
              <a:ext cx="361793" cy="261293"/>
            </a:xfrm>
            <a:prstGeom prst="rect">
              <a:avLst/>
            </a:prstGeom>
          </p:spPr>
        </p:pic>
        <p:sp useBgFill="1">
          <p:nvSpPr>
            <p:cNvPr id="35" name="TextBox 34">
              <a:extLst>
                <a:ext uri="{FF2B5EF4-FFF2-40B4-BE49-F238E27FC236}">
                  <a16:creationId xmlns:a16="http://schemas.microsoft.com/office/drawing/2014/main" id="{C3E81EEB-3B9C-C64A-10F1-A41A88DCC48D}"/>
                </a:ext>
                <a:ext uri="{C183D7F6-B498-43B3-948B-1728B52AA6E4}">
                  <adec:decorative xmlns:adec="http://schemas.microsoft.com/office/drawing/2017/decorative" val="1"/>
                </a:ext>
              </a:extLst>
            </p:cNvPr>
            <p:cNvSpPr txBox="1"/>
            <p:nvPr/>
          </p:nvSpPr>
          <p:spPr>
            <a:xfrm>
              <a:off x="17313105" y="3131824"/>
              <a:ext cx="822960" cy="545341"/>
            </a:xfrm>
            <a:prstGeom prst="rect">
              <a:avLst/>
            </a:prstGeom>
          </p:spPr>
          <p:txBody>
            <a:bodyPr wrap="square" lIns="0" tIns="0" rIns="0" bIns="0" rtlCol="0" anchor="ctr">
              <a:spAutoFit/>
            </a:bodyPr>
            <a:lstStyle/>
            <a:p>
              <a:pPr marL="0" marR="0" lvl="0" indent="0" defTabSz="552765" eaLnBrk="1" fontAlgn="auto" latinLnBrk="0" hangingPunct="1">
                <a:lnSpc>
                  <a:spcPct val="100000"/>
                </a:lnSpc>
                <a:spcBef>
                  <a:spcPct val="20000"/>
                </a:spcBef>
                <a:spcAft>
                  <a:spcPts val="0"/>
                </a:spcAft>
                <a:buClrTx/>
                <a:buSzPct val="90000"/>
                <a:buFontTx/>
                <a:buNone/>
                <a:tabLst/>
                <a:defRPr/>
              </a:pPr>
              <a:r>
                <a:rPr kumimoji="0" lang="en-US" sz="1050" b="1" i="0" u="none" strike="noStrike" kern="1200" cap="none" spc="0" normalizeH="0" baseline="0" noProof="0">
                  <a:ln>
                    <a:noFill/>
                  </a:ln>
                  <a:gradFill>
                    <a:gsLst>
                      <a:gs pos="0">
                        <a:srgbClr val="000000"/>
                      </a:gs>
                      <a:gs pos="99000">
                        <a:srgbClr val="000000"/>
                      </a:gs>
                    </a:gsLst>
                    <a:path path="circle">
                      <a:fillToRect r="100000" b="100000"/>
                    </a:path>
                  </a:gradFill>
                  <a:effectLst/>
                  <a:uLnTx/>
                  <a:uFillTx/>
                  <a:latin typeface="Segoe UI Variable Display Semibold" pitchFamily="2" charset="0"/>
                  <a:ea typeface="+mn-ea"/>
                  <a:cs typeface="Segoe Sans Display Semibold"/>
                </a:rPr>
                <a:t>Azure Arc</a:t>
              </a:r>
            </a:p>
          </p:txBody>
        </p:sp>
        <p:cxnSp>
          <p:nvCxnSpPr>
            <p:cNvPr id="36" name="!!Straight Arrow Connector 50">
              <a:extLst>
                <a:ext uri="{FF2B5EF4-FFF2-40B4-BE49-F238E27FC236}">
                  <a16:creationId xmlns:a16="http://schemas.microsoft.com/office/drawing/2014/main" id="{8ECF6ECD-5D33-2EC0-DA93-93CE186EB192}"/>
                </a:ext>
              </a:extLst>
            </p:cNvPr>
            <p:cNvCxnSpPr>
              <a:cxnSpLocks/>
            </p:cNvCxnSpPr>
            <p:nvPr/>
          </p:nvCxnSpPr>
          <p:spPr>
            <a:xfrm>
              <a:off x="16902134" y="3629443"/>
              <a:ext cx="0" cy="215065"/>
            </a:xfrm>
            <a:prstGeom prst="straightConnector1">
              <a:avLst/>
            </a:prstGeom>
            <a:noFill/>
            <a:ln w="12700" cap="rnd" cmpd="sng" algn="ctr">
              <a:solidFill>
                <a:srgbClr val="000000">
                  <a:alpha val="50000"/>
                </a:srgbClr>
              </a:solidFill>
              <a:prstDash val="solid"/>
              <a:headEnd type="none" w="lg" len="sm"/>
              <a:tailEnd type="none" w="lg" len="sm"/>
            </a:ln>
            <a:effectLst/>
          </p:spPr>
        </p:cxnSp>
        <p:pic>
          <p:nvPicPr>
            <p:cNvPr id="37" name="Picture 36">
              <a:extLst>
                <a:ext uri="{FF2B5EF4-FFF2-40B4-BE49-F238E27FC236}">
                  <a16:creationId xmlns:a16="http://schemas.microsoft.com/office/drawing/2014/main" id="{96C7568D-F4B5-4B43-3F5E-9C811083E998}"/>
                </a:ext>
                <a:ext uri="{C183D7F6-B498-43B3-948B-1728B52AA6E4}">
                  <adec:decorative xmlns:adec="http://schemas.microsoft.com/office/drawing/2017/decorative" val="1"/>
                </a:ext>
              </a:extLst>
            </p:cNvPr>
            <p:cNvPicPr>
              <a:picLocks noChangeAspect="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739119" y="2609601"/>
              <a:ext cx="326029" cy="327916"/>
            </a:xfrm>
            <a:prstGeom prst="rect">
              <a:avLst/>
            </a:prstGeom>
          </p:spPr>
        </p:pic>
        <p:sp useBgFill="1">
          <p:nvSpPr>
            <p:cNvPr id="38" name="TextBox 37">
              <a:extLst>
                <a:ext uri="{FF2B5EF4-FFF2-40B4-BE49-F238E27FC236}">
                  <a16:creationId xmlns:a16="http://schemas.microsoft.com/office/drawing/2014/main" id="{C85C3BC3-E2AE-DD87-5D8E-552DB16E9F53}"/>
                </a:ext>
                <a:ext uri="{C183D7F6-B498-43B3-948B-1728B52AA6E4}">
                  <adec:decorative xmlns:adec="http://schemas.microsoft.com/office/drawing/2017/decorative" val="1"/>
                </a:ext>
              </a:extLst>
            </p:cNvPr>
            <p:cNvSpPr txBox="1"/>
            <p:nvPr/>
          </p:nvSpPr>
          <p:spPr>
            <a:xfrm>
              <a:off x="17313105" y="3782512"/>
              <a:ext cx="1075059" cy="545341"/>
            </a:xfrm>
            <a:prstGeom prst="rect">
              <a:avLst/>
            </a:prstGeom>
          </p:spPr>
          <p:txBody>
            <a:bodyPr wrap="square" lIns="0" tIns="0" rIns="0" bIns="0" rtlCol="0" anchor="ctr">
              <a:spAutoFit/>
            </a:bodyPr>
            <a:lstStyle/>
            <a:p>
              <a:pPr marL="0" marR="0" lvl="0" indent="0" defTabSz="552765" eaLnBrk="1" fontAlgn="auto" latinLnBrk="0" hangingPunct="1">
                <a:lnSpc>
                  <a:spcPct val="100000"/>
                </a:lnSpc>
                <a:spcBef>
                  <a:spcPct val="20000"/>
                </a:spcBef>
                <a:spcAft>
                  <a:spcPts val="0"/>
                </a:spcAft>
                <a:buClrTx/>
                <a:buSzPct val="90000"/>
                <a:buFontTx/>
                <a:buNone/>
                <a:tabLst/>
                <a:defRPr/>
              </a:pPr>
              <a:r>
                <a:rPr kumimoji="0" lang="en-US" sz="1050" b="1" i="0" u="none" strike="noStrike" kern="1200" cap="none" spc="0" normalizeH="0" baseline="0" noProof="0">
                  <a:ln>
                    <a:noFill/>
                  </a:ln>
                  <a:gradFill>
                    <a:gsLst>
                      <a:gs pos="0">
                        <a:srgbClr val="000000"/>
                      </a:gs>
                      <a:gs pos="99000">
                        <a:srgbClr val="000000"/>
                      </a:gs>
                    </a:gsLst>
                    <a:path path="circle">
                      <a:fillToRect r="100000" b="100000"/>
                    </a:path>
                  </a:gradFill>
                  <a:effectLst/>
                  <a:uLnTx/>
                  <a:uFillTx/>
                  <a:latin typeface="Segoe UI Variable Display Semibold" pitchFamily="2" charset="0"/>
                  <a:ea typeface="+mn-ea"/>
                  <a:cs typeface="Segoe Sans Display Semibold"/>
                </a:rPr>
                <a:t>Foundry Local</a:t>
              </a:r>
            </a:p>
          </p:txBody>
        </p:sp>
        <p:cxnSp>
          <p:nvCxnSpPr>
            <p:cNvPr id="39" name="!!Straight Arrow Connector 45">
              <a:extLst>
                <a:ext uri="{FF2B5EF4-FFF2-40B4-BE49-F238E27FC236}">
                  <a16:creationId xmlns:a16="http://schemas.microsoft.com/office/drawing/2014/main" id="{1F81CE03-7716-B7BC-5AB3-A6628D86A1DE}"/>
                </a:ext>
              </a:extLst>
            </p:cNvPr>
            <p:cNvCxnSpPr>
              <a:cxnSpLocks/>
            </p:cNvCxnSpPr>
            <p:nvPr/>
          </p:nvCxnSpPr>
          <p:spPr>
            <a:xfrm flipV="1">
              <a:off x="16902133" y="4316667"/>
              <a:ext cx="0" cy="228600"/>
            </a:xfrm>
            <a:prstGeom prst="straightConnector1">
              <a:avLst/>
            </a:prstGeom>
            <a:noFill/>
            <a:ln w="12700" cap="rnd" cmpd="sng" algn="ctr">
              <a:solidFill>
                <a:srgbClr val="000000">
                  <a:alpha val="50000"/>
                </a:srgbClr>
              </a:solidFill>
              <a:prstDash val="solid"/>
              <a:headEnd type="arrow" w="lg" len="sm"/>
              <a:tailEnd type="none" w="lg" len="sm"/>
            </a:ln>
            <a:effectLst/>
          </p:spPr>
        </p:cxnSp>
        <p:sp>
          <p:nvSpPr>
            <p:cNvPr id="40" name="Rounded Rectangle 6">
              <a:extLst>
                <a:ext uri="{FF2B5EF4-FFF2-40B4-BE49-F238E27FC236}">
                  <a16:creationId xmlns:a16="http://schemas.microsoft.com/office/drawing/2014/main" id="{19E3FF82-446F-27A6-AA8B-2BA04E4634CD}"/>
                </a:ext>
                <a:ext uri="{C183D7F6-B498-43B3-948B-1728B52AA6E4}">
                  <adec:decorative xmlns:adec="http://schemas.microsoft.com/office/drawing/2017/decorative" val="1"/>
                </a:ext>
              </a:extLst>
            </p:cNvPr>
            <p:cNvSpPr/>
            <p:nvPr/>
          </p:nvSpPr>
          <p:spPr bwMode="auto">
            <a:xfrm>
              <a:off x="16627676" y="4637121"/>
              <a:ext cx="598736" cy="292388"/>
            </a:xfrm>
            <a:prstGeom prst="roundRect">
              <a:avLst>
                <a:gd name="adj" fmla="val 37156"/>
              </a:avLst>
            </a:prstGeom>
            <a:gradFill flip="none" rotWithShape="1">
              <a:gsLst>
                <a:gs pos="0">
                  <a:srgbClr val="702573"/>
                </a:gs>
                <a:gs pos="80000">
                  <a:srgbClr val="2A446F"/>
                </a:gs>
              </a:gsLst>
              <a:path path="circle">
                <a:fillToRect l="100000" t="100000"/>
              </a:path>
              <a:tileRect r="-100000" b="-100000"/>
            </a:gradFill>
            <a:ln w="19050" cap="rnd" cmpd="sng" algn="ctr">
              <a:noFill/>
              <a:prstDash val="solid"/>
              <a:headEnd type="none" w="lg" len="sm"/>
              <a:tailEnd type="none" w="lg" len="sm"/>
            </a:ln>
            <a:effectLst/>
          </p:spPr>
          <p:txBody>
            <a:bodyPr rot="0" spcFirstLastPara="0" vertOverflow="overflow" horzOverflow="overflow" vert="horz" wrap="square" lIns="54187" tIns="10837" rIns="54187" bIns="21675" numCol="1" spcCol="0" rtlCol="0" fromWordArt="0" anchor="ctr" anchorCtr="0" forceAA="0" compatLnSpc="1">
              <a:prstTxWarp prst="textNoShape">
                <a:avLst/>
              </a:prstTxWarp>
              <a:spAutoFit/>
            </a:bodyPr>
            <a:lstStyle/>
            <a:p>
              <a:pPr marL="0" marR="0" lvl="0" indent="0" algn="ctr" defTabSz="552765" eaLnBrk="1" fontAlgn="auto" latinLnBrk="0" hangingPunct="1">
                <a:lnSpc>
                  <a:spcPct val="100000"/>
                </a:lnSpc>
                <a:spcBef>
                  <a:spcPct val="20000"/>
                </a:spcBef>
                <a:spcAft>
                  <a:spcPts val="0"/>
                </a:spcAft>
                <a:buClrTx/>
                <a:buSzPct val="90000"/>
                <a:buFontTx/>
                <a:buNone/>
                <a:tabLst/>
                <a:defRPr/>
              </a:pPr>
              <a:r>
                <a:rPr kumimoji="0" lang="en-US" sz="1000" b="1" i="0" u="none" strike="noStrike" kern="1200" cap="none" spc="0" normalizeH="0" baseline="0" noProof="0">
                  <a:ln>
                    <a:noFill/>
                  </a:ln>
                  <a:gradFill>
                    <a:gsLst>
                      <a:gs pos="22018">
                        <a:srgbClr val="FFFFFF"/>
                      </a:gs>
                      <a:gs pos="44000">
                        <a:srgbClr val="FFFFFF"/>
                      </a:gs>
                    </a:gsLst>
                    <a:path path="circle">
                      <a:fillToRect r="100000" b="100000"/>
                    </a:path>
                  </a:gradFill>
                  <a:effectLst/>
                  <a:uLnTx/>
                  <a:uFillTx/>
                  <a:latin typeface="Segoe UI Variable Display Semib" pitchFamily="2" charset="0"/>
                  <a:ea typeface="+mn-ea"/>
                  <a:cs typeface="Segoe Sans Display Semibold"/>
                </a:rPr>
                <a:t>Edge</a:t>
              </a:r>
            </a:p>
          </p:txBody>
        </p:sp>
        <p:pic>
          <p:nvPicPr>
            <p:cNvPr id="41" name="Graphic 40">
              <a:extLst>
                <a:ext uri="{FF2B5EF4-FFF2-40B4-BE49-F238E27FC236}">
                  <a16:creationId xmlns:a16="http://schemas.microsoft.com/office/drawing/2014/main" id="{0510DDD9-B838-1159-118A-9A5F8B062BC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6706009" y="3869178"/>
              <a:ext cx="398598" cy="398598"/>
            </a:xfrm>
            <a:prstGeom prst="rect">
              <a:avLst/>
            </a:prstGeom>
          </p:spPr>
        </p:pic>
      </p:grpSp>
    </p:spTree>
    <p:extLst>
      <p:ext uri="{BB962C8B-B14F-4D97-AF65-F5344CB8AC3E}">
        <p14:creationId xmlns:p14="http://schemas.microsoft.com/office/powerpoint/2010/main" val="2062278402"/>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2BD2038-2FDA-57BA-F0B7-2509449142B5}"/>
              </a:ext>
              <a:ext uri="{C183D7F6-B498-43B3-948B-1728B52AA6E4}">
                <adec:decorative xmlns:adec="http://schemas.microsoft.com/office/drawing/2017/decorative" val="1"/>
              </a:ext>
            </a:extLst>
          </p:cNvPr>
          <p:cNvGrpSpPr/>
          <p:nvPr/>
        </p:nvGrpSpPr>
        <p:grpSpPr>
          <a:xfrm>
            <a:off x="613050" y="1506232"/>
            <a:ext cx="10965900" cy="3845535"/>
            <a:chOff x="542925" y="1695440"/>
            <a:chExt cx="10965900" cy="3845535"/>
          </a:xfrm>
        </p:grpSpPr>
        <p:sp>
          <p:nvSpPr>
            <p:cNvPr id="3" name="CS box - replacement">
              <a:extLst>
                <a:ext uri="{FF2B5EF4-FFF2-40B4-BE49-F238E27FC236}">
                  <a16:creationId xmlns:a16="http://schemas.microsoft.com/office/drawing/2014/main" id="{25F11604-A990-955A-4196-0B8AF6618A2B}"/>
                </a:ext>
              </a:extLst>
            </p:cNvPr>
            <p:cNvSpPr>
              <a:spLocks/>
            </p:cNvSpPr>
            <p:nvPr/>
          </p:nvSpPr>
          <p:spPr bwMode="auto">
            <a:xfrm>
              <a:off x="2828862" y="2556744"/>
              <a:ext cx="6394027" cy="2858754"/>
            </a:xfrm>
            <a:prstGeom prst="roundRect">
              <a:avLst>
                <a:gd name="adj" fmla="val 7594"/>
              </a:avLst>
            </a:prstGeom>
            <a:noFill/>
            <a:ln w="15875" cap="rnd" cmpd="sng" algn="ctr">
              <a:gradFill flip="none" rotWithShape="1">
                <a:gsLst>
                  <a:gs pos="80000">
                    <a:srgbClr val="0A6BBA"/>
                  </a:gs>
                  <a:gs pos="0">
                    <a:srgbClr val="AC35AF"/>
                  </a:gs>
                </a:gsLst>
                <a:path path="circle">
                  <a:fillToRect l="100000" t="100000"/>
                </a:path>
                <a:tileRect r="-100000" b="-100000"/>
              </a:gradFill>
              <a:prstDash val="solid"/>
              <a:headEnd type="none" w="med" len="med"/>
              <a:tailEnd type="none" w="med" len="med"/>
            </a:ln>
            <a:effectLst/>
          </p:spPr>
          <p:txBody>
            <a:bodyPr rot="0" spcFirstLastPara="0" vertOverflow="overflow" horzOverflow="overflow" vert="horz" wrap="square" lIns="154819" tIns="123855" rIns="154819" bIns="123855" numCol="1" spcCol="0" rtlCol="0" fromWordArt="0" anchor="t" anchorCtr="0" forceAA="0" compatLnSpc="1">
              <a:prstTxWarp prst="textNoShape">
                <a:avLst/>
              </a:prstTxWarp>
              <a:noAutofit/>
            </a:bodyPr>
            <a:lstStyle/>
            <a:p>
              <a:pPr marL="0" marR="0" lvl="0" indent="0" defTabSz="789422" eaLnBrk="1" fontAlgn="base" latinLnBrk="0" hangingPunct="1">
                <a:lnSpc>
                  <a:spcPct val="100000"/>
                </a:lnSpc>
                <a:spcBef>
                  <a:spcPct val="0"/>
                </a:spcBef>
                <a:spcAft>
                  <a:spcPct val="0"/>
                </a:spcAft>
                <a:buClrTx/>
                <a:buSzTx/>
                <a:buFontTx/>
                <a:buNone/>
                <a:tabLst/>
                <a:defRPr/>
              </a:pPr>
              <a:endParaRPr kumimoji="0" lang="en-US" sz="1693" b="0" i="0" u="none" strike="noStrike" kern="1200" cap="none" spc="0" normalizeH="0" baseline="0" noProof="0">
                <a:ln>
                  <a:noFill/>
                </a:ln>
                <a:noFill/>
                <a:effectLst/>
                <a:uLnTx/>
                <a:uFillTx/>
                <a:latin typeface="Segoe UI Variable Display Semib" pitchFamily="2" charset="0"/>
                <a:ea typeface="+mn-ea"/>
                <a:cs typeface="Segoe UI" pitchFamily="34" charset="0"/>
              </a:endParaRPr>
            </a:p>
          </p:txBody>
        </p:sp>
        <p:pic>
          <p:nvPicPr>
            <p:cNvPr id="4" name="Picture 3" descr="A blue and pink ribbon&#10;&#10;Description automatically generated">
              <a:extLst>
                <a:ext uri="{FF2B5EF4-FFF2-40B4-BE49-F238E27FC236}">
                  <a16:creationId xmlns:a16="http://schemas.microsoft.com/office/drawing/2014/main" id="{2A41F105-D063-03F2-81C0-9EF33D4393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26987" y="1695440"/>
              <a:ext cx="591951" cy="591951"/>
            </a:xfrm>
            <a:prstGeom prst="rect">
              <a:avLst/>
            </a:prstGeom>
          </p:spPr>
        </p:pic>
        <p:sp useBgFill="1">
          <p:nvSpPr>
            <p:cNvPr id="5" name="Title 1">
              <a:extLst>
                <a:ext uri="{FF2B5EF4-FFF2-40B4-BE49-F238E27FC236}">
                  <a16:creationId xmlns:a16="http://schemas.microsoft.com/office/drawing/2014/main" id="{D35EC770-89F6-6F46-AFE1-C18C9BB3C66B}"/>
                </a:ext>
              </a:extLst>
            </p:cNvPr>
            <p:cNvSpPr txBox="1">
              <a:spLocks/>
            </p:cNvSpPr>
            <p:nvPr/>
          </p:nvSpPr>
          <p:spPr>
            <a:xfrm>
              <a:off x="4872074" y="2492520"/>
              <a:ext cx="2232491" cy="196545"/>
            </a:xfrm>
            <a:prstGeom prst="rect">
              <a:avLst/>
            </a:prstGeom>
            <a:ln>
              <a:noFill/>
              <a:prstDash/>
            </a:ln>
            <a:effectLst/>
          </p:spPr>
          <p:txBody>
            <a:bodyPr rot="0" spcFirstLastPara="0" vertOverflow="overflow" horzOverflow="overflow" vert="horz" wrap="none" lIns="54187" tIns="0" rIns="54187" bIns="54187" numCol="1" spcCol="0" rtlCol="0" fromWordArt="0" anchor="ctr" anchorCtr="0" forceAA="0" compatLnSpc="1">
              <a:prstTxWarp prst="textNoShape">
                <a:avLst/>
              </a:prstTxWarp>
              <a:noAutofit/>
            </a:bodyPr>
            <a:lstStyle>
              <a:defPPr>
                <a:defRPr lang="en-US"/>
              </a:defPPr>
              <a:lvl1pPr algn="ctr" defTabSz="2413689" fontAlgn="base">
                <a:lnSpc>
                  <a:spcPct val="100000"/>
                </a:lnSpc>
                <a:spcBef>
                  <a:spcPct val="0"/>
                </a:spcBef>
                <a:spcAft>
                  <a:spcPct val="0"/>
                </a:spcAft>
                <a:buNone/>
                <a:tabLst>
                  <a:tab pos="2455604" algn="l"/>
                </a:tabLst>
                <a:defRPr lang="en-US" sz="11500" b="0" cap="none" spc="-50" baseline="0" dirty="0" smtClean="0">
                  <a:ln w="3175">
                    <a:noFill/>
                  </a:ln>
                  <a:gradFill>
                    <a:gsLst>
                      <a:gs pos="94406">
                        <a:srgbClr val="FFFFFF">
                          <a:lumMod val="75000"/>
                          <a:lumOff val="25000"/>
                        </a:srgbClr>
                      </a:gs>
                      <a:gs pos="80000">
                        <a:srgbClr val="FFFFFF">
                          <a:lumMod val="75000"/>
                          <a:lumOff val="25000"/>
                        </a:srgbClr>
                      </a:gs>
                    </a:gsLst>
                    <a:path path="circle">
                      <a:fillToRect l="100000" t="100000"/>
                    </a:path>
                  </a:gradFill>
                  <a:effectLst/>
                  <a:latin typeface="Segoe UI Variable Display Semib" pitchFamily="2" charset="0"/>
                </a:defRPr>
              </a:lvl1pPr>
            </a:lstStyle>
            <a:p>
              <a:pPr marL="0" marR="0" lvl="0" indent="0" algn="ctr" defTabSz="536254" eaLnBrk="1" fontAlgn="base" latinLnBrk="0" hangingPunct="1">
                <a:lnSpc>
                  <a:spcPct val="100000"/>
                </a:lnSpc>
                <a:spcBef>
                  <a:spcPct val="0"/>
                </a:spcBef>
                <a:spcAft>
                  <a:spcPct val="0"/>
                </a:spcAft>
                <a:buClrTx/>
                <a:buSzTx/>
                <a:buFontTx/>
                <a:buNone/>
                <a:tabLst>
                  <a:tab pos="545566" algn="l"/>
                </a:tabLst>
                <a:defRPr/>
              </a:pPr>
              <a:endParaRPr kumimoji="0" lang="en-CA" sz="2133" b="0" i="0" u="none" strike="noStrike" kern="1200" cap="none" spc="0" normalizeH="0" baseline="0" noProof="0">
                <a:ln w="3175">
                  <a:noFill/>
                </a:ln>
                <a:noFill/>
                <a:effectLst/>
                <a:uLnTx/>
                <a:uFillTx/>
                <a:latin typeface="Segoe UI Variable Display Semib" pitchFamily="2" charset="0"/>
                <a:ea typeface="+mn-ea"/>
                <a:cs typeface="Segoe Sans Display Semibold" pitchFamily="2" charset="0"/>
              </a:endParaRPr>
            </a:p>
          </p:txBody>
        </p:sp>
        <p:sp>
          <p:nvSpPr>
            <p:cNvPr id="6" name="Title 1">
              <a:extLst>
                <a:ext uri="{FF2B5EF4-FFF2-40B4-BE49-F238E27FC236}">
                  <a16:creationId xmlns:a16="http://schemas.microsoft.com/office/drawing/2014/main" id="{F7BDD7D0-7639-55D3-B23D-11BD11E1FB25}"/>
                </a:ext>
              </a:extLst>
            </p:cNvPr>
            <p:cNvSpPr txBox="1">
              <a:spLocks/>
            </p:cNvSpPr>
            <p:nvPr/>
          </p:nvSpPr>
          <p:spPr>
            <a:xfrm>
              <a:off x="4781395" y="2351615"/>
              <a:ext cx="2436289" cy="382948"/>
            </a:xfrm>
            <a:prstGeom prst="rect">
              <a:avLst/>
            </a:prstGeom>
            <a:noFill/>
            <a:ln>
              <a:noFill/>
              <a:prstDash/>
            </a:ln>
            <a:effectLst/>
          </p:spPr>
          <p:txBody>
            <a:bodyPr rot="0" spcFirstLastPara="0" vertOverflow="overflow" horzOverflow="overflow" vert="horz" wrap="square" lIns="54187" tIns="0" rIns="54187" bIns="54187" numCol="1" spcCol="0" rtlCol="0" fromWordArt="0" anchor="ctr" anchorCtr="0" forceAA="0" compatLnSpc="1">
              <a:prstTxWarp prst="textNoShape">
                <a:avLst/>
              </a:prstTxWarp>
              <a:spAutoFit/>
            </a:bodyPr>
            <a:lstStyle>
              <a:defPPr>
                <a:defRPr lang="en-US"/>
              </a:defPPr>
              <a:lvl1pPr algn="ctr" defTabSz="2413689" fontAlgn="base">
                <a:lnSpc>
                  <a:spcPct val="100000"/>
                </a:lnSpc>
                <a:spcBef>
                  <a:spcPct val="0"/>
                </a:spcBef>
                <a:spcAft>
                  <a:spcPct val="0"/>
                </a:spcAft>
                <a:buNone/>
                <a:tabLst>
                  <a:tab pos="2455604" algn="l"/>
                </a:tabLst>
                <a:defRPr lang="en-US" sz="11500" b="0" cap="none" spc="-50" baseline="0" dirty="0" smtClean="0">
                  <a:ln w="3175">
                    <a:noFill/>
                  </a:ln>
                  <a:gradFill>
                    <a:gsLst>
                      <a:gs pos="94406">
                        <a:srgbClr val="FFFFFF">
                          <a:lumMod val="75000"/>
                          <a:lumOff val="25000"/>
                        </a:srgbClr>
                      </a:gs>
                      <a:gs pos="80000">
                        <a:srgbClr val="FFFFFF">
                          <a:lumMod val="75000"/>
                          <a:lumOff val="25000"/>
                        </a:srgbClr>
                      </a:gs>
                    </a:gsLst>
                    <a:path path="circle">
                      <a:fillToRect l="100000" t="100000"/>
                    </a:path>
                  </a:gradFill>
                  <a:effectLst/>
                  <a:latin typeface="Segoe UI Variable Display Semib" pitchFamily="2" charset="0"/>
                </a:defRPr>
              </a:lvl1pPr>
            </a:lstStyle>
            <a:p>
              <a:pPr marL="0" marR="0" lvl="0" indent="0" algn="ctr" defTabSz="536254" eaLnBrk="1" fontAlgn="base" latinLnBrk="0" hangingPunct="1">
                <a:lnSpc>
                  <a:spcPct val="100000"/>
                </a:lnSpc>
                <a:spcBef>
                  <a:spcPct val="0"/>
                </a:spcBef>
                <a:spcAft>
                  <a:spcPct val="0"/>
                </a:spcAft>
                <a:buClrTx/>
                <a:buSzTx/>
                <a:buFontTx/>
                <a:buNone/>
                <a:tabLst>
                  <a:tab pos="545566" algn="l"/>
                </a:tabLst>
                <a:defRPr/>
              </a:pPr>
              <a:r>
                <a:rPr kumimoji="0" lang="en-US" sz="2133" b="0" i="0" u="none" strike="noStrike" kern="1200" cap="none" spc="0" normalizeH="0" baseline="0" noProof="0">
                  <a:ln w="3175">
                    <a:noFill/>
                  </a:ln>
                  <a:gradFill>
                    <a:gsLst>
                      <a:gs pos="10092">
                        <a:srgbClr val="000000"/>
                      </a:gs>
                      <a:gs pos="33028">
                        <a:srgbClr val="000000"/>
                      </a:gs>
                    </a:gsLst>
                    <a:path path="circle">
                      <a:fillToRect l="100000" t="100000"/>
                    </a:path>
                  </a:gradFill>
                  <a:effectLst/>
                  <a:uLnTx/>
                  <a:uFillTx/>
                  <a:latin typeface="Segoe UI Variable Display Semib" pitchFamily="2" charset="0"/>
                  <a:ea typeface="+mn-ea"/>
                  <a:cs typeface="Segoe Sans Display Semibold" pitchFamily="2" charset="0"/>
                </a:rPr>
                <a:t>Azure AI Foundry </a:t>
              </a:r>
              <a:endParaRPr kumimoji="0" lang="en-CA" sz="2133" b="0" i="0" u="none" strike="noStrike" kern="1200" cap="none" spc="0" normalizeH="0" baseline="0" noProof="0">
                <a:ln w="3175">
                  <a:noFill/>
                </a:ln>
                <a:gradFill>
                  <a:gsLst>
                    <a:gs pos="10092">
                      <a:srgbClr val="000000"/>
                    </a:gs>
                    <a:gs pos="33028">
                      <a:srgbClr val="000000"/>
                    </a:gs>
                  </a:gsLst>
                  <a:path path="circle">
                    <a:fillToRect l="100000" t="100000"/>
                  </a:path>
                </a:gradFill>
                <a:effectLst/>
                <a:uLnTx/>
                <a:uFillTx/>
                <a:latin typeface="Segoe UI Variable Display Semib" pitchFamily="2" charset="0"/>
                <a:ea typeface="+mn-ea"/>
                <a:cs typeface="Segoe Sans Display Semibold" pitchFamily="2" charset="0"/>
              </a:endParaRPr>
            </a:p>
          </p:txBody>
        </p:sp>
        <p:sp useBgFill="1">
          <p:nvSpPr>
            <p:cNvPr id="7" name="TextBox 6">
              <a:extLst>
                <a:ext uri="{FF2B5EF4-FFF2-40B4-BE49-F238E27FC236}">
                  <a16:creationId xmlns:a16="http://schemas.microsoft.com/office/drawing/2014/main" id="{D17E20C5-32F8-A06C-D954-1E57BACC3B28}"/>
                </a:ext>
                <a:ext uri="{C183D7F6-B498-43B3-948B-1728B52AA6E4}">
                  <adec:decorative xmlns:adec="http://schemas.microsoft.com/office/drawing/2017/decorative" val="1"/>
                </a:ext>
              </a:extLst>
            </p:cNvPr>
            <p:cNvSpPr txBox="1"/>
            <p:nvPr/>
          </p:nvSpPr>
          <p:spPr>
            <a:xfrm>
              <a:off x="4642727" y="5290003"/>
              <a:ext cx="2760472" cy="250972"/>
            </a:xfrm>
            <a:prstGeom prst="roundRect">
              <a:avLst>
                <a:gd name="adj" fmla="val 34392"/>
              </a:avLst>
            </a:prstGeom>
          </p:spPr>
          <p:txBody>
            <a:bodyPr wrap="square" lIns="54187" tIns="10837" rIns="54187" bIns="21675" rtlCol="0" anchor="ctr" anchorCtr="0">
              <a:spAutoFit/>
            </a:bodyPr>
            <a:lstStyle/>
            <a:p>
              <a:pPr marL="0" marR="0" lvl="0" indent="0" algn="ctr" defTabSz="552765" eaLnBrk="1" fontAlgn="auto" latinLnBrk="0" hangingPunct="1">
                <a:lnSpc>
                  <a:spcPct val="100000"/>
                </a:lnSpc>
                <a:spcBef>
                  <a:spcPct val="20000"/>
                </a:spcBef>
                <a:spcAft>
                  <a:spcPts val="0"/>
                </a:spcAft>
                <a:buClrTx/>
                <a:buSzPct val="90000"/>
                <a:buFontTx/>
                <a:buNone/>
                <a:tabLst/>
                <a:defRPr/>
              </a:pPr>
              <a:r>
                <a:rPr kumimoji="0" lang="en-US" sz="1100" b="1" i="0" u="none" strike="noStrike" kern="1200" cap="none" spc="0" normalizeH="0" baseline="0" noProof="0">
                  <a:ln>
                    <a:noFill/>
                  </a:ln>
                  <a:gradFill>
                    <a:gsLst>
                      <a:gs pos="0">
                        <a:srgbClr val="000000"/>
                      </a:gs>
                      <a:gs pos="99000">
                        <a:srgbClr val="000000"/>
                      </a:gs>
                    </a:gsLst>
                    <a:path path="circle">
                      <a:fillToRect r="100000" b="100000"/>
                    </a:path>
                  </a:gradFill>
                  <a:effectLst/>
                  <a:uLnTx/>
                  <a:uFillTx/>
                  <a:latin typeface="Segoe UI Variable Display Semibold"/>
                  <a:ea typeface="+mn-ea"/>
                  <a:cs typeface="Segoe Sans Display Semibold"/>
                </a:rPr>
                <a:t>Security &amp; Governance</a:t>
              </a:r>
            </a:p>
          </p:txBody>
        </p:sp>
        <p:sp>
          <p:nvSpPr>
            <p:cNvPr id="8" name="Rectangle: Rounded Corners 7">
              <a:extLst>
                <a:ext uri="{FF2B5EF4-FFF2-40B4-BE49-F238E27FC236}">
                  <a16:creationId xmlns:a16="http://schemas.microsoft.com/office/drawing/2014/main" id="{1DDEBAC3-785B-8923-3EBB-9FCD5FA4B176}"/>
                </a:ext>
                <a:ext uri="{C183D7F6-B498-43B3-948B-1728B52AA6E4}">
                  <adec:decorative xmlns:adec="http://schemas.microsoft.com/office/drawing/2017/decorative" val="0"/>
                </a:ext>
              </a:extLst>
            </p:cNvPr>
            <p:cNvSpPr/>
            <p:nvPr/>
          </p:nvSpPr>
          <p:spPr bwMode="auto">
            <a:xfrm>
              <a:off x="3006317" y="2839534"/>
              <a:ext cx="6065864" cy="594360"/>
            </a:xfrm>
            <a:prstGeom prst="roundRect">
              <a:avLst>
                <a:gd name="adj" fmla="val 35775"/>
              </a:avLst>
            </a:prstGeom>
            <a:gradFill flip="none" rotWithShape="1">
              <a:gsLst>
                <a:gs pos="14000">
                  <a:srgbClr val="2263B8"/>
                </a:gs>
                <a:gs pos="91000">
                  <a:srgbClr val="8642B1"/>
                </a:gs>
              </a:gsLst>
              <a:lin ang="2400000" scaled="0"/>
              <a:tileRect/>
            </a:gradFill>
          </p:spPr>
          <p:txBody>
            <a:bodyPr wrap="square" lIns="0" tIns="0" rIns="0" bIns="16256" rtlCol="0" anchor="ctr" anchorCtr="0">
              <a:noAutofit/>
            </a:bodyP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541895" rtl="0" eaLnBrk="1" fontAlgn="base" latinLnBrk="0" hangingPunct="1">
                <a:lnSpc>
                  <a:spcPct val="100000"/>
                </a:lnSpc>
                <a:spcBef>
                  <a:spcPct val="0"/>
                </a:spcBef>
                <a:spcAft>
                  <a:spcPct val="0"/>
                </a:spcAft>
                <a:buClrTx/>
                <a:buSzTx/>
                <a:buFontTx/>
                <a:buNone/>
                <a:tabLst>
                  <a:tab pos="881290" algn="l"/>
                </a:tabLst>
                <a:defRPr/>
              </a:pPr>
              <a:r>
                <a:rPr kumimoji="0" lang="en-US" sz="1400" b="1" i="0" u="none" strike="noStrike" kern="1200" cap="none" spc="0" normalizeH="0" baseline="0" noProof="0">
                  <a:ln w="3175">
                    <a:noFill/>
                  </a:ln>
                  <a:gradFill>
                    <a:gsLst>
                      <a:gs pos="92661">
                        <a:srgbClr val="FFFFFF"/>
                      </a:gs>
                      <a:gs pos="78000">
                        <a:srgbClr val="FFFFFF"/>
                      </a:gs>
                    </a:gsLst>
                    <a:path path="circle">
                      <a:fillToRect l="100000" b="100000"/>
                    </a:path>
                  </a:gradFill>
                  <a:effectLst/>
                  <a:uLnTx/>
                  <a:uFillTx/>
                  <a:latin typeface="Segoe UI Variable Display Semib" pitchFamily="2" charset="0"/>
                  <a:ea typeface="+mn-ea"/>
                  <a:cs typeface="Segoe UI" pitchFamily="34" charset="0"/>
                </a:rPr>
                <a:t>Foundry Models</a:t>
              </a:r>
            </a:p>
          </p:txBody>
        </p:sp>
        <p:sp>
          <p:nvSpPr>
            <p:cNvPr id="9" name="Rectangle: Rounded Corners 8">
              <a:extLst>
                <a:ext uri="{FF2B5EF4-FFF2-40B4-BE49-F238E27FC236}">
                  <a16:creationId xmlns:a16="http://schemas.microsoft.com/office/drawing/2014/main" id="{4A7EBF05-6F95-D1BC-65FD-EB4BCF6E78F2}"/>
                </a:ext>
                <a:ext uri="{C183D7F6-B498-43B3-948B-1728B52AA6E4}">
                  <adec:decorative xmlns:adec="http://schemas.microsoft.com/office/drawing/2017/decorative" val="0"/>
                </a:ext>
              </a:extLst>
            </p:cNvPr>
            <p:cNvSpPr/>
            <p:nvPr/>
          </p:nvSpPr>
          <p:spPr bwMode="auto">
            <a:xfrm>
              <a:off x="3006317" y="3504264"/>
              <a:ext cx="6063090" cy="594360"/>
            </a:xfrm>
            <a:prstGeom prst="roundRect">
              <a:avLst>
                <a:gd name="adj" fmla="val 34867"/>
              </a:avLst>
            </a:prstGeom>
            <a:gradFill flip="none" rotWithShape="1">
              <a:gsLst>
                <a:gs pos="10000">
                  <a:srgbClr val="2263B8"/>
                </a:gs>
                <a:gs pos="70000">
                  <a:srgbClr val="8642B1"/>
                </a:gs>
              </a:gsLst>
              <a:lin ang="2400000" scaled="0"/>
              <a:tileRect/>
            </a:gradFill>
          </p:spPr>
          <p:txBody>
            <a:bodyPr wrap="square" lIns="0" tIns="0" rIns="0" bIns="16256" rtlCol="0" anchor="ctr" anchorCtr="0">
              <a:noAutofit/>
            </a:bodyP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541895" rtl="0" eaLnBrk="1" fontAlgn="base" latinLnBrk="0" hangingPunct="1">
                <a:lnSpc>
                  <a:spcPct val="100000"/>
                </a:lnSpc>
                <a:spcBef>
                  <a:spcPct val="0"/>
                </a:spcBef>
                <a:spcAft>
                  <a:spcPct val="0"/>
                </a:spcAft>
                <a:buClrTx/>
                <a:buSzTx/>
                <a:buFontTx/>
                <a:buNone/>
                <a:tabLst>
                  <a:tab pos="881290" algn="l"/>
                </a:tabLst>
                <a:defRPr/>
              </a:pPr>
              <a:r>
                <a:rPr kumimoji="0" lang="en-US" sz="1400" b="1" i="0" u="none" strike="noStrike" kern="1200" cap="none" spc="0" normalizeH="0" baseline="0" noProof="0">
                  <a:ln w="3175">
                    <a:noFill/>
                  </a:ln>
                  <a:gradFill>
                    <a:gsLst>
                      <a:gs pos="92661">
                        <a:srgbClr val="FFFFFF"/>
                      </a:gs>
                      <a:gs pos="78000">
                        <a:srgbClr val="FFFFFF"/>
                      </a:gs>
                    </a:gsLst>
                    <a:path path="circle">
                      <a:fillToRect l="100000" b="100000"/>
                    </a:path>
                  </a:gradFill>
                  <a:effectLst/>
                  <a:uLnTx/>
                  <a:uFillTx/>
                  <a:latin typeface="Segoe UI Variable Display Semib" pitchFamily="2" charset="0"/>
                  <a:ea typeface="+mn-ea"/>
                  <a:cs typeface="Segoe UI" pitchFamily="34" charset="0"/>
                </a:rPr>
                <a:t>Foundry Agents</a:t>
              </a:r>
            </a:p>
          </p:txBody>
        </p:sp>
        <p:sp>
          <p:nvSpPr>
            <p:cNvPr id="10" name="Rounded Rectangle 6">
              <a:extLst>
                <a:ext uri="{FF2B5EF4-FFF2-40B4-BE49-F238E27FC236}">
                  <a16:creationId xmlns:a16="http://schemas.microsoft.com/office/drawing/2014/main" id="{F499C645-588D-CC3F-0D76-AE053B5427C5}"/>
                </a:ext>
                <a:ext uri="{C183D7F6-B498-43B3-948B-1728B52AA6E4}">
                  <adec:decorative xmlns:adec="http://schemas.microsoft.com/office/drawing/2017/decorative" val="1"/>
                </a:ext>
              </a:extLst>
            </p:cNvPr>
            <p:cNvSpPr/>
            <p:nvPr/>
          </p:nvSpPr>
          <p:spPr bwMode="auto">
            <a:xfrm>
              <a:off x="3007932" y="4171181"/>
              <a:ext cx="1463040" cy="438912"/>
            </a:xfrm>
            <a:prstGeom prst="roundRect">
              <a:avLst>
                <a:gd name="adj" fmla="val 35749"/>
              </a:avLst>
            </a:prstGeom>
            <a:gradFill flip="none" rotWithShape="1">
              <a:gsLst>
                <a:gs pos="13000">
                  <a:srgbClr val="2263B8"/>
                </a:gs>
                <a:gs pos="88073">
                  <a:srgbClr val="2662B8"/>
                </a:gs>
              </a:gsLst>
              <a:lin ang="2400000" scaled="0"/>
              <a:tileRect/>
            </a:gradFill>
            <a:ln w="9525" cap="rnd">
              <a:noFill/>
            </a:ln>
          </p:spPr>
          <p:txBody>
            <a:bodyPr wrap="square" lIns="0" tIns="0" rIns="0" bIns="10837" rtlCol="0" anchor="ctr" anchorCtr="0">
              <a:noAutofit/>
            </a:bodyPr>
            <a:lstStyle/>
            <a:p>
              <a:pPr marL="0" marR="0" lvl="0" indent="0" algn="ctr" defTabSz="552765"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27523">
                        <a:srgbClr val="FFFFFF"/>
                      </a:gs>
                      <a:gs pos="73000">
                        <a:srgbClr val="FFFFFF"/>
                      </a:gs>
                    </a:gsLst>
                    <a:path path="circle">
                      <a:fillToRect r="100000" b="100000"/>
                    </a:path>
                  </a:gradFill>
                  <a:effectLst/>
                  <a:uLnTx/>
                  <a:uFillTx/>
                  <a:latin typeface="Segoe UI Variable Display Semib" pitchFamily="2" charset="0"/>
                  <a:ea typeface="+mn-ea"/>
                  <a:cs typeface="Segoe Sans Display Semibold"/>
                </a:rPr>
                <a:t>Azure AI </a:t>
              </a:r>
            </a:p>
            <a:p>
              <a:pPr marL="0" marR="0" lvl="0" indent="0" algn="ctr" defTabSz="552765"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27523">
                        <a:srgbClr val="FFFFFF"/>
                      </a:gs>
                      <a:gs pos="73000">
                        <a:srgbClr val="FFFFFF"/>
                      </a:gs>
                    </a:gsLst>
                    <a:path path="circle">
                      <a:fillToRect r="100000" b="100000"/>
                    </a:path>
                  </a:gradFill>
                  <a:effectLst/>
                  <a:uLnTx/>
                  <a:uFillTx/>
                  <a:latin typeface="Segoe UI Variable Display Semib" pitchFamily="2" charset="0"/>
                  <a:ea typeface="+mn-ea"/>
                  <a:cs typeface="Segoe Sans Display Semibold"/>
                </a:rPr>
                <a:t>Search</a:t>
              </a:r>
              <a:endParaRPr kumimoji="0" lang="en-US" sz="1800" b="1" i="0" u="none" strike="noStrike" kern="1200" cap="none" spc="0" normalizeH="0" baseline="0" noProof="0">
                <a:ln>
                  <a:noFill/>
                </a:ln>
                <a:gradFill>
                  <a:gsLst>
                    <a:gs pos="27523">
                      <a:srgbClr val="FFFFFF"/>
                    </a:gs>
                    <a:gs pos="73000">
                      <a:srgbClr val="FFFFFF"/>
                    </a:gs>
                  </a:gsLst>
                  <a:path path="circle">
                    <a:fillToRect r="100000" b="100000"/>
                  </a:path>
                </a:gradFill>
                <a:effectLst/>
                <a:uLnTx/>
                <a:uFillTx/>
                <a:latin typeface="Segoe UI Variable Display Semib" pitchFamily="2" charset="0"/>
                <a:ea typeface="+mn-ea"/>
                <a:cs typeface="Segoe Sans Display Semibold"/>
              </a:endParaRPr>
            </a:p>
          </p:txBody>
        </p:sp>
        <p:sp>
          <p:nvSpPr>
            <p:cNvPr id="11" name="Rectangle: Rounded Corners 10">
              <a:extLst>
                <a:ext uri="{FF2B5EF4-FFF2-40B4-BE49-F238E27FC236}">
                  <a16:creationId xmlns:a16="http://schemas.microsoft.com/office/drawing/2014/main" id="{BCB1FE55-F050-3900-9AD3-697FAB11C190}"/>
                </a:ext>
                <a:ext uri="{C183D7F6-B498-43B3-948B-1728B52AA6E4}">
                  <adec:decorative xmlns:adec="http://schemas.microsoft.com/office/drawing/2017/decorative" val="0"/>
                </a:ext>
              </a:extLst>
            </p:cNvPr>
            <p:cNvSpPr/>
            <p:nvPr/>
          </p:nvSpPr>
          <p:spPr bwMode="auto">
            <a:xfrm>
              <a:off x="3013766" y="4676587"/>
              <a:ext cx="6048192" cy="438912"/>
            </a:xfrm>
            <a:prstGeom prst="roundRect">
              <a:avLst>
                <a:gd name="adj" fmla="val 35536"/>
              </a:avLst>
            </a:prstGeom>
            <a:gradFill flip="none" rotWithShape="1">
              <a:gsLst>
                <a:gs pos="7000">
                  <a:srgbClr val="2263B8"/>
                </a:gs>
                <a:gs pos="85000">
                  <a:srgbClr val="A438B0"/>
                </a:gs>
              </a:gsLst>
              <a:lin ang="3600000" scaled="0"/>
              <a:tileRect/>
            </a:gradFill>
          </p:spPr>
          <p:txBody>
            <a:bodyPr wrap="square" lIns="0" tIns="0" rIns="0" bIns="10837" rtlCol="0" anchor="ctr" anchorCtr="0">
              <a:noAutofit/>
            </a:bodyP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541895" rtl="0" eaLnBrk="1" fontAlgn="base" latinLnBrk="0" hangingPunct="1">
                <a:lnSpc>
                  <a:spcPct val="100000"/>
                </a:lnSpc>
                <a:spcBef>
                  <a:spcPct val="0"/>
                </a:spcBef>
                <a:spcAft>
                  <a:spcPct val="0"/>
                </a:spcAft>
                <a:buClrTx/>
                <a:buSzTx/>
                <a:buFontTx/>
                <a:buNone/>
                <a:tabLst>
                  <a:tab pos="881290" algn="l"/>
                </a:tabLst>
                <a:defRPr/>
              </a:pPr>
              <a:r>
                <a:rPr kumimoji="0" lang="en-US" sz="1400" b="1" i="0" u="none" strike="noStrike" kern="1200" cap="none" spc="0" normalizeH="0" baseline="0" noProof="0">
                  <a:ln w="3175">
                    <a:noFill/>
                  </a:ln>
                  <a:gradFill>
                    <a:gsLst>
                      <a:gs pos="92661">
                        <a:srgbClr val="FFFFFF"/>
                      </a:gs>
                      <a:gs pos="78000">
                        <a:srgbClr val="FFFFFF"/>
                      </a:gs>
                    </a:gsLst>
                    <a:path path="circle">
                      <a:fillToRect l="100000" b="100000"/>
                    </a:path>
                  </a:gradFill>
                  <a:effectLst/>
                  <a:uLnTx/>
                  <a:uFillTx/>
                  <a:latin typeface="Segoe UI Variable Display Semib" pitchFamily="2" charset="0"/>
                  <a:ea typeface="+mn-ea"/>
                  <a:cs typeface="Segoe UI" pitchFamily="34" charset="0"/>
                </a:rPr>
                <a:t>Foundry Observability</a:t>
              </a:r>
            </a:p>
          </p:txBody>
        </p:sp>
        <p:sp>
          <p:nvSpPr>
            <p:cNvPr id="12" name="Rounded Rectangle 6">
              <a:extLst>
                <a:ext uri="{FF2B5EF4-FFF2-40B4-BE49-F238E27FC236}">
                  <a16:creationId xmlns:a16="http://schemas.microsoft.com/office/drawing/2014/main" id="{CFAD2590-7752-1C3B-2181-F88C6F393E28}"/>
                </a:ext>
                <a:ext uri="{C183D7F6-B498-43B3-948B-1728B52AA6E4}">
                  <adec:decorative xmlns:adec="http://schemas.microsoft.com/office/drawing/2017/decorative" val="1"/>
                </a:ext>
              </a:extLst>
            </p:cNvPr>
            <p:cNvSpPr/>
            <p:nvPr/>
          </p:nvSpPr>
          <p:spPr bwMode="auto">
            <a:xfrm>
              <a:off x="4536500" y="4173451"/>
              <a:ext cx="1463040" cy="438912"/>
            </a:xfrm>
            <a:prstGeom prst="roundRect">
              <a:avLst>
                <a:gd name="adj" fmla="val 35749"/>
              </a:avLst>
            </a:prstGeom>
            <a:gradFill flip="none" rotWithShape="1">
              <a:gsLst>
                <a:gs pos="0">
                  <a:srgbClr val="325EB7"/>
                </a:gs>
                <a:gs pos="39000">
                  <a:srgbClr val="5353B5"/>
                </a:gs>
              </a:gsLst>
              <a:lin ang="2400000" scaled="0"/>
              <a:tileRect/>
            </a:gradFill>
            <a:ln w="9525" cap="rnd">
              <a:noFill/>
            </a:ln>
          </p:spPr>
          <p:txBody>
            <a:bodyPr wrap="square" lIns="0" tIns="0" rIns="0" bIns="10837" rtlCol="0" anchor="ctr" anchorCtr="0">
              <a:noAutofit/>
            </a:bodyPr>
            <a:lstStyle/>
            <a:p>
              <a:pPr marL="0" marR="0" lvl="0" indent="0" algn="ctr" defTabSz="552765"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27523">
                        <a:srgbClr val="FFFFFF"/>
                      </a:gs>
                      <a:gs pos="73000">
                        <a:srgbClr val="FFFFFF"/>
                      </a:gs>
                    </a:gsLst>
                    <a:path path="circle">
                      <a:fillToRect r="100000" b="100000"/>
                    </a:path>
                  </a:gradFill>
                  <a:effectLst/>
                  <a:uLnTx/>
                  <a:uFillTx/>
                  <a:latin typeface="Segoe UI Variable Display Semib" pitchFamily="2" charset="0"/>
                  <a:ea typeface="+mn-ea"/>
                  <a:cs typeface="Segoe Sans Display Semibold"/>
                </a:rPr>
                <a:t>Azure AI </a:t>
              </a:r>
            </a:p>
            <a:p>
              <a:pPr marL="0" marR="0" lvl="0" indent="0" algn="ctr" defTabSz="552765"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27523">
                        <a:srgbClr val="FFFFFF"/>
                      </a:gs>
                      <a:gs pos="73000">
                        <a:srgbClr val="FFFFFF"/>
                      </a:gs>
                    </a:gsLst>
                    <a:path path="circle">
                      <a:fillToRect r="100000" b="100000"/>
                    </a:path>
                  </a:gradFill>
                  <a:effectLst/>
                  <a:uLnTx/>
                  <a:uFillTx/>
                  <a:latin typeface="Segoe UI Variable Display Semib" pitchFamily="2" charset="0"/>
                  <a:ea typeface="+mn-ea"/>
                  <a:cs typeface="Segoe Sans Display Semibold"/>
                </a:rPr>
                <a:t>Services</a:t>
              </a:r>
            </a:p>
          </p:txBody>
        </p:sp>
        <p:sp>
          <p:nvSpPr>
            <p:cNvPr id="13" name="Rounded Rectangle 6">
              <a:extLst>
                <a:ext uri="{FF2B5EF4-FFF2-40B4-BE49-F238E27FC236}">
                  <a16:creationId xmlns:a16="http://schemas.microsoft.com/office/drawing/2014/main" id="{E018718C-2FCF-4502-33DF-5E939BCDFC73}"/>
                </a:ext>
                <a:ext uri="{C183D7F6-B498-43B3-948B-1728B52AA6E4}">
                  <adec:decorative xmlns:adec="http://schemas.microsoft.com/office/drawing/2017/decorative" val="1"/>
                </a:ext>
              </a:extLst>
            </p:cNvPr>
            <p:cNvSpPr/>
            <p:nvPr/>
          </p:nvSpPr>
          <p:spPr bwMode="auto">
            <a:xfrm>
              <a:off x="6065068" y="4171181"/>
              <a:ext cx="1463040" cy="438912"/>
            </a:xfrm>
            <a:prstGeom prst="roundRect">
              <a:avLst>
                <a:gd name="adj" fmla="val 35749"/>
              </a:avLst>
            </a:prstGeom>
            <a:gradFill flip="none" rotWithShape="1">
              <a:gsLst>
                <a:gs pos="57000">
                  <a:srgbClr val="8642B1"/>
                </a:gs>
                <a:gs pos="0">
                  <a:srgbClr val="5951B4"/>
                </a:gs>
              </a:gsLst>
              <a:lin ang="2400000" scaled="0"/>
              <a:tileRect/>
            </a:gradFill>
            <a:ln w="9525" cap="rnd">
              <a:noFill/>
            </a:ln>
          </p:spPr>
          <p:txBody>
            <a:bodyPr wrap="square" lIns="0" tIns="0" rIns="0" bIns="10837" rtlCol="0" anchor="ctr" anchorCtr="0">
              <a:noAutofit/>
            </a:bodyPr>
            <a:lstStyle/>
            <a:p>
              <a:pPr marL="0" marR="0" lvl="0" indent="0" algn="ctr" defTabSz="552765"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27523">
                        <a:srgbClr val="FFFFFF"/>
                      </a:gs>
                      <a:gs pos="73000">
                        <a:srgbClr val="FFFFFF"/>
                      </a:gs>
                    </a:gsLst>
                    <a:path path="circle">
                      <a:fillToRect r="100000" b="100000"/>
                    </a:path>
                  </a:gradFill>
                  <a:effectLst/>
                  <a:uLnTx/>
                  <a:uFillTx/>
                  <a:latin typeface="Segoe UI Variable Display Semib" pitchFamily="2" charset="0"/>
                  <a:ea typeface="+mn-ea"/>
                  <a:cs typeface="Segoe Sans Display Semibold"/>
                </a:rPr>
                <a:t>Azure </a:t>
              </a:r>
            </a:p>
            <a:p>
              <a:pPr marL="0" marR="0" lvl="0" indent="0" algn="ctr" defTabSz="552765"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27523">
                        <a:srgbClr val="FFFFFF"/>
                      </a:gs>
                      <a:gs pos="73000">
                        <a:srgbClr val="FFFFFF"/>
                      </a:gs>
                    </a:gsLst>
                    <a:path path="circle">
                      <a:fillToRect r="100000" b="100000"/>
                    </a:path>
                  </a:gradFill>
                  <a:effectLst/>
                  <a:uLnTx/>
                  <a:uFillTx/>
                  <a:latin typeface="Segoe UI Variable Display Semib" pitchFamily="2" charset="0"/>
                  <a:ea typeface="+mn-ea"/>
                  <a:cs typeface="Segoe Sans Display Semibold"/>
                </a:rPr>
                <a:t>Machine Learning</a:t>
              </a:r>
            </a:p>
          </p:txBody>
        </p:sp>
        <p:sp>
          <p:nvSpPr>
            <p:cNvPr id="14" name="Rounded Rectangle 6">
              <a:extLst>
                <a:ext uri="{FF2B5EF4-FFF2-40B4-BE49-F238E27FC236}">
                  <a16:creationId xmlns:a16="http://schemas.microsoft.com/office/drawing/2014/main" id="{82FA8838-3D19-556E-AEC5-C89899667DF7}"/>
                </a:ext>
                <a:ext uri="{C183D7F6-B498-43B3-948B-1728B52AA6E4}">
                  <adec:decorative xmlns:adec="http://schemas.microsoft.com/office/drawing/2017/decorative" val="1"/>
                </a:ext>
              </a:extLst>
            </p:cNvPr>
            <p:cNvSpPr/>
            <p:nvPr/>
          </p:nvSpPr>
          <p:spPr bwMode="auto">
            <a:xfrm>
              <a:off x="7593636" y="4173451"/>
              <a:ext cx="1463040" cy="438912"/>
            </a:xfrm>
            <a:prstGeom prst="roundRect">
              <a:avLst>
                <a:gd name="adj" fmla="val 35749"/>
              </a:avLst>
            </a:prstGeom>
            <a:gradFill flip="none" rotWithShape="1">
              <a:gsLst>
                <a:gs pos="80000">
                  <a:srgbClr val="AC35AF"/>
                </a:gs>
                <a:gs pos="1000">
                  <a:srgbClr val="8642B1"/>
                </a:gs>
              </a:gsLst>
              <a:lin ang="2400000" scaled="0"/>
              <a:tileRect/>
            </a:gradFill>
            <a:ln w="9525" cap="rnd">
              <a:noFill/>
            </a:ln>
          </p:spPr>
          <p:txBody>
            <a:bodyPr wrap="square" lIns="0" tIns="0" rIns="0" bIns="10837" rtlCol="0" anchor="ctr" anchorCtr="0">
              <a:noAutofit/>
            </a:bodyPr>
            <a:lstStyle/>
            <a:p>
              <a:pPr marL="0" marR="0" lvl="0" indent="0" algn="ctr" defTabSz="552765"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27523">
                        <a:srgbClr val="FFFFFF"/>
                      </a:gs>
                      <a:gs pos="73000">
                        <a:srgbClr val="FFFFFF"/>
                      </a:gs>
                    </a:gsLst>
                    <a:path path="circle">
                      <a:fillToRect r="100000" b="100000"/>
                    </a:path>
                  </a:gradFill>
                  <a:effectLst/>
                  <a:uLnTx/>
                  <a:uFillTx/>
                  <a:latin typeface="Segoe UI Variable Display Semib" pitchFamily="2" charset="0"/>
                  <a:ea typeface="+mn-ea"/>
                  <a:cs typeface="Segoe Sans Display Semibold"/>
                </a:rPr>
                <a:t>Azure AI</a:t>
              </a:r>
            </a:p>
            <a:p>
              <a:pPr marL="0" marR="0" lvl="0" indent="0" algn="ctr" defTabSz="552765"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27523">
                        <a:srgbClr val="FFFFFF"/>
                      </a:gs>
                      <a:gs pos="73000">
                        <a:srgbClr val="FFFFFF"/>
                      </a:gs>
                    </a:gsLst>
                    <a:path path="circle">
                      <a:fillToRect r="100000" b="100000"/>
                    </a:path>
                  </a:gradFill>
                  <a:effectLst/>
                  <a:uLnTx/>
                  <a:uFillTx/>
                  <a:latin typeface="Segoe UI Variable Display Semib" pitchFamily="2" charset="0"/>
                  <a:ea typeface="+mn-ea"/>
                  <a:cs typeface="Segoe Sans Display Semibold"/>
                </a:rPr>
                <a:t>Content Safety</a:t>
              </a:r>
            </a:p>
          </p:txBody>
        </p:sp>
        <p:grpSp>
          <p:nvGrpSpPr>
            <p:cNvPr id="15" name="Group 14">
              <a:extLst>
                <a:ext uri="{FF2B5EF4-FFF2-40B4-BE49-F238E27FC236}">
                  <a16:creationId xmlns:a16="http://schemas.microsoft.com/office/drawing/2014/main" id="{DA2B8579-8D9C-A8CD-9086-7F0312FBF09B}"/>
                </a:ext>
              </a:extLst>
            </p:cNvPr>
            <p:cNvGrpSpPr/>
            <p:nvPr/>
          </p:nvGrpSpPr>
          <p:grpSpPr>
            <a:xfrm>
              <a:off x="542925" y="2556735"/>
              <a:ext cx="1828800" cy="2858754"/>
              <a:chOff x="2232308" y="1724297"/>
              <a:chExt cx="1993574" cy="3383280"/>
            </a:xfrm>
          </p:grpSpPr>
          <p:sp>
            <p:nvSpPr>
              <p:cNvPr id="34" name="Rounded Rectangle 6">
                <a:extLst>
                  <a:ext uri="{FF2B5EF4-FFF2-40B4-BE49-F238E27FC236}">
                    <a16:creationId xmlns:a16="http://schemas.microsoft.com/office/drawing/2014/main" id="{9FC8F0BC-11D6-3B3D-8AA4-97FFFB1BB4A8}"/>
                  </a:ext>
                  <a:ext uri="{C183D7F6-B498-43B3-948B-1728B52AA6E4}">
                    <adec:decorative xmlns:adec="http://schemas.microsoft.com/office/drawing/2017/decorative" val="1"/>
                  </a:ext>
                </a:extLst>
              </p:cNvPr>
              <p:cNvSpPr/>
              <p:nvPr/>
            </p:nvSpPr>
            <p:spPr bwMode="auto">
              <a:xfrm>
                <a:off x="2232308" y="1724297"/>
                <a:ext cx="1993574" cy="3383280"/>
              </a:xfrm>
              <a:prstGeom prst="roundRect">
                <a:avLst>
                  <a:gd name="adj" fmla="val 9110"/>
                </a:avLst>
              </a:prstGeom>
              <a:noFill/>
              <a:ln w="15875" cap="rnd" cmpd="sng" algn="ctr">
                <a:solidFill>
                  <a:srgbClr val="0A6BBA"/>
                </a:solidFill>
                <a:prstDash val="solid"/>
                <a:headEnd type="none" w="lg" len="sm"/>
                <a:tailEnd type="none" w="lg" len="sm"/>
              </a:ln>
              <a:effectLst/>
            </p:spPr>
            <p:txBody>
              <a:bodyPr rot="0" spcFirstLastPara="0" vertOverflow="overflow" horzOverflow="overflow" vert="horz" wrap="square" lIns="108345" tIns="86676" rIns="108345" bIns="86676" numCol="1" spcCol="0" rtlCol="0" fromWordArt="0" anchor="t" anchorCtr="0" forceAA="0" compatLnSpc="1">
                <a:prstTxWarp prst="textNoShape">
                  <a:avLst/>
                </a:prstTxWarp>
                <a:noAutofit/>
              </a:bodyPr>
              <a:lstStyle/>
              <a:p>
                <a:pPr marL="0" marR="0" lvl="0" indent="0" defTabSz="552466" eaLnBrk="1" fontAlgn="base" latinLnBrk="0" hangingPunct="1">
                  <a:lnSpc>
                    <a:spcPct val="100000"/>
                  </a:lnSpc>
                  <a:spcBef>
                    <a:spcPct val="0"/>
                  </a:spcBef>
                  <a:spcAft>
                    <a:spcPct val="0"/>
                  </a:spcAft>
                  <a:buClrTx/>
                  <a:buSzTx/>
                  <a:buFontTx/>
                  <a:buNone/>
                  <a:tabLst/>
                  <a:defRPr/>
                </a:pPr>
                <a:endParaRPr kumimoji="0" lang="en-US" sz="1067" b="1" i="0" u="none" strike="noStrike" kern="0" cap="none" spc="0" normalizeH="0" baseline="0" noProof="0">
                  <a:ln>
                    <a:noFill/>
                  </a:ln>
                  <a:gradFill>
                    <a:gsLst>
                      <a:gs pos="0">
                        <a:srgbClr val="000000"/>
                      </a:gs>
                      <a:gs pos="99000">
                        <a:srgbClr val="000000"/>
                      </a:gs>
                    </a:gsLst>
                    <a:path path="circle">
                      <a:fillToRect r="100000" b="100000"/>
                    </a:path>
                  </a:gradFill>
                  <a:effectLst/>
                  <a:uLnTx/>
                  <a:uFillTx/>
                  <a:latin typeface="Segoe UI Variable Display Semibold" pitchFamily="2" charset="0"/>
                  <a:ea typeface="+mn-ea"/>
                  <a:cs typeface="Segoe UI" pitchFamily="34" charset="0"/>
                </a:endParaRPr>
              </a:p>
            </p:txBody>
          </p:sp>
          <p:pic>
            <p:nvPicPr>
              <p:cNvPr id="35" name="Picture 34">
                <a:extLst>
                  <a:ext uri="{FF2B5EF4-FFF2-40B4-BE49-F238E27FC236}">
                    <a16:creationId xmlns:a16="http://schemas.microsoft.com/office/drawing/2014/main" id="{E192640F-D02A-E9D2-4627-6AB0765F132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501668" y="2171312"/>
                <a:ext cx="336279" cy="336278"/>
              </a:xfrm>
              <a:prstGeom prst="rect">
                <a:avLst/>
              </a:prstGeom>
              <a:effectLst/>
            </p:spPr>
          </p:pic>
          <p:sp>
            <p:nvSpPr>
              <p:cNvPr id="36" name="TextBox 35">
                <a:extLst>
                  <a:ext uri="{FF2B5EF4-FFF2-40B4-BE49-F238E27FC236}">
                    <a16:creationId xmlns:a16="http://schemas.microsoft.com/office/drawing/2014/main" id="{9806723D-17F7-6483-7F93-85E4EE5172AA}"/>
                  </a:ext>
                  <a:ext uri="{C183D7F6-B498-43B3-948B-1728B52AA6E4}">
                    <adec:decorative xmlns:adec="http://schemas.microsoft.com/office/drawing/2017/decorative" val="1"/>
                  </a:ext>
                </a:extLst>
              </p:cNvPr>
              <p:cNvSpPr txBox="1"/>
              <p:nvPr/>
            </p:nvSpPr>
            <p:spPr>
              <a:xfrm>
                <a:off x="2976147" y="2053796"/>
                <a:ext cx="1097280" cy="571310"/>
              </a:xfrm>
              <a:prstGeom prst="rect">
                <a:avLst/>
              </a:prstGeom>
              <a:noFill/>
            </p:spPr>
            <p:txBody>
              <a:bodyPr wrap="square" lIns="0" tIns="0" rIns="0" bIns="0" rtlCol="0" anchor="ctr">
                <a:spAutoFit/>
              </a:bodyPr>
              <a:lstStyle/>
              <a:p>
                <a:pPr marL="0" marR="0" lvl="0" indent="0" defTabSz="552765" eaLnBrk="1" fontAlgn="auto" latinLnBrk="0" hangingPunct="1">
                  <a:lnSpc>
                    <a:spcPct val="100000"/>
                  </a:lnSpc>
                  <a:spcBef>
                    <a:spcPct val="20000"/>
                  </a:spcBef>
                  <a:spcAft>
                    <a:spcPts val="0"/>
                  </a:spcAft>
                  <a:buClrTx/>
                  <a:buSzPct val="90000"/>
                  <a:buFontTx/>
                  <a:buNone/>
                  <a:tabLst/>
                  <a:defRPr/>
                </a:pPr>
                <a:r>
                  <a:rPr kumimoji="0" lang="en-US" sz="1100" b="1" i="0" u="none" strike="noStrike" kern="1200" cap="none" spc="0" normalizeH="0" baseline="0" noProof="0">
                    <a:ln>
                      <a:noFill/>
                    </a:ln>
                    <a:gradFill>
                      <a:gsLst>
                        <a:gs pos="0">
                          <a:srgbClr val="000000"/>
                        </a:gs>
                        <a:gs pos="99000">
                          <a:srgbClr val="000000"/>
                        </a:gs>
                      </a:gsLst>
                      <a:path path="circle">
                        <a:fillToRect r="100000" b="100000"/>
                      </a:path>
                    </a:gradFill>
                    <a:effectLst/>
                    <a:uLnTx/>
                    <a:uFillTx/>
                    <a:latin typeface="Segoe UI Variable Display Semibold" pitchFamily="2" charset="0"/>
                    <a:ea typeface="+mn-ea"/>
                    <a:cs typeface="Segoe Sans Display Semibold"/>
                  </a:rPr>
                  <a:t>Copilot </a:t>
                </a:r>
                <a:br>
                  <a:rPr kumimoji="0" lang="en-US" sz="1100" b="1" i="0" u="none" strike="noStrike" kern="1200" cap="none" spc="0" normalizeH="0" baseline="0" noProof="0">
                    <a:ln>
                      <a:noFill/>
                    </a:ln>
                    <a:gradFill>
                      <a:gsLst>
                        <a:gs pos="0">
                          <a:srgbClr val="000000"/>
                        </a:gs>
                        <a:gs pos="99000">
                          <a:srgbClr val="000000"/>
                        </a:gs>
                      </a:gsLst>
                      <a:path path="circle">
                        <a:fillToRect r="100000" b="100000"/>
                      </a:path>
                    </a:gradFill>
                    <a:effectLst/>
                    <a:uLnTx/>
                    <a:uFillTx/>
                    <a:latin typeface="Segoe UI Variable Display Semibold" pitchFamily="2" charset="0"/>
                    <a:ea typeface="+mn-ea"/>
                    <a:cs typeface="Segoe Sans Display Semibold"/>
                  </a:rPr>
                </a:br>
                <a:r>
                  <a:rPr kumimoji="0" lang="en-US" sz="1100" b="1" i="0" u="none" strike="noStrike" kern="1200" cap="none" spc="0" normalizeH="0" baseline="0" noProof="0">
                    <a:ln>
                      <a:noFill/>
                    </a:ln>
                    <a:gradFill>
                      <a:gsLst>
                        <a:gs pos="0">
                          <a:srgbClr val="000000"/>
                        </a:gs>
                        <a:gs pos="99000">
                          <a:srgbClr val="000000"/>
                        </a:gs>
                      </a:gsLst>
                      <a:path path="circle">
                        <a:fillToRect r="100000" b="100000"/>
                      </a:path>
                    </a:gradFill>
                    <a:effectLst/>
                    <a:uLnTx/>
                    <a:uFillTx/>
                    <a:latin typeface="Segoe UI Variable Display Semibold" pitchFamily="2" charset="0"/>
                    <a:ea typeface="+mn-ea"/>
                    <a:cs typeface="Segoe Sans Display Semibold"/>
                  </a:rPr>
                  <a:t>Studio</a:t>
                </a:r>
              </a:p>
            </p:txBody>
          </p:sp>
          <p:pic>
            <p:nvPicPr>
              <p:cNvPr id="37" name="Picture 36">
                <a:extLst>
                  <a:ext uri="{FF2B5EF4-FFF2-40B4-BE49-F238E27FC236}">
                    <a16:creationId xmlns:a16="http://schemas.microsoft.com/office/drawing/2014/main" id="{31C71997-4CBD-81C6-468D-2298FD5B0457}"/>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l="20481" r="20481"/>
              <a:stretch/>
            </p:blipFill>
            <p:spPr>
              <a:xfrm>
                <a:off x="2498875" y="2872321"/>
                <a:ext cx="345117" cy="365348"/>
              </a:xfrm>
              <a:prstGeom prst="rect">
                <a:avLst/>
              </a:prstGeom>
              <a:ln w="6657" cap="flat">
                <a:noFill/>
                <a:prstDash val="solid"/>
                <a:miter/>
              </a:ln>
              <a:effectLst/>
            </p:spPr>
          </p:pic>
          <p:sp>
            <p:nvSpPr>
              <p:cNvPr id="38" name="TextBox 37">
                <a:extLst>
                  <a:ext uri="{FF2B5EF4-FFF2-40B4-BE49-F238E27FC236}">
                    <a16:creationId xmlns:a16="http://schemas.microsoft.com/office/drawing/2014/main" id="{64E2CAC1-9DDC-91E4-7190-F73ECDE2D422}"/>
                  </a:ext>
                  <a:ext uri="{C183D7F6-B498-43B3-948B-1728B52AA6E4}">
                    <adec:decorative xmlns:adec="http://schemas.microsoft.com/office/drawing/2017/decorative" val="1"/>
                  </a:ext>
                </a:extLst>
              </p:cNvPr>
              <p:cNvSpPr txBox="1"/>
              <p:nvPr/>
            </p:nvSpPr>
            <p:spPr>
              <a:xfrm>
                <a:off x="2976147" y="2769340"/>
                <a:ext cx="1097280" cy="571310"/>
              </a:xfrm>
              <a:prstGeom prst="rect">
                <a:avLst/>
              </a:prstGeom>
              <a:noFill/>
            </p:spPr>
            <p:txBody>
              <a:bodyPr wrap="square" lIns="0" tIns="0" rIns="0" bIns="0" rtlCol="0" anchor="ctr">
                <a:spAutoFit/>
              </a:bodyPr>
              <a:lstStyle/>
              <a:p>
                <a:pPr marL="0" marR="0" lvl="0" indent="0" defTabSz="552765" eaLnBrk="1" fontAlgn="auto" latinLnBrk="0" hangingPunct="1">
                  <a:lnSpc>
                    <a:spcPct val="100000"/>
                  </a:lnSpc>
                  <a:spcBef>
                    <a:spcPct val="20000"/>
                  </a:spcBef>
                  <a:spcAft>
                    <a:spcPts val="0"/>
                  </a:spcAft>
                  <a:buClrTx/>
                  <a:buSzPct val="90000"/>
                  <a:buFontTx/>
                  <a:buNone/>
                  <a:tabLst/>
                  <a:defRPr/>
                </a:pPr>
                <a:r>
                  <a:rPr kumimoji="0" lang="en-US" sz="1100" b="1" i="0" u="none" strike="noStrike" kern="1200" cap="none" spc="0" normalizeH="0" baseline="0" noProof="0">
                    <a:ln>
                      <a:noFill/>
                    </a:ln>
                    <a:gradFill>
                      <a:gsLst>
                        <a:gs pos="0">
                          <a:srgbClr val="000000"/>
                        </a:gs>
                        <a:gs pos="99000">
                          <a:srgbClr val="000000"/>
                        </a:gs>
                      </a:gsLst>
                      <a:path path="circle">
                        <a:fillToRect r="100000" b="100000"/>
                      </a:path>
                    </a:gradFill>
                    <a:effectLst/>
                    <a:uLnTx/>
                    <a:uFillTx/>
                    <a:latin typeface="Segoe UI Variable Display Semibold" pitchFamily="2" charset="0"/>
                    <a:ea typeface="+mn-ea"/>
                    <a:cs typeface="Segoe Sans Display Semibold"/>
                  </a:rPr>
                  <a:t>Visual </a:t>
                </a:r>
                <a:br>
                  <a:rPr kumimoji="0" lang="en-US" sz="1100" b="1" i="0" u="none" strike="noStrike" kern="1200" cap="none" spc="0" normalizeH="0" baseline="0" noProof="0">
                    <a:ln>
                      <a:noFill/>
                    </a:ln>
                    <a:gradFill>
                      <a:gsLst>
                        <a:gs pos="0">
                          <a:srgbClr val="000000"/>
                        </a:gs>
                        <a:gs pos="99000">
                          <a:srgbClr val="000000"/>
                        </a:gs>
                      </a:gsLst>
                      <a:path path="circle">
                        <a:fillToRect r="100000" b="100000"/>
                      </a:path>
                    </a:gradFill>
                    <a:effectLst/>
                    <a:uLnTx/>
                    <a:uFillTx/>
                    <a:latin typeface="Segoe UI Variable Display Semibold" pitchFamily="2" charset="0"/>
                    <a:ea typeface="+mn-ea"/>
                    <a:cs typeface="Segoe Sans Display Semibold"/>
                  </a:rPr>
                </a:br>
                <a:r>
                  <a:rPr kumimoji="0" lang="en-US" sz="1100" b="1" i="0" u="none" strike="noStrike" kern="1200" cap="none" spc="0" normalizeH="0" baseline="0" noProof="0">
                    <a:ln>
                      <a:noFill/>
                    </a:ln>
                    <a:gradFill>
                      <a:gsLst>
                        <a:gs pos="0">
                          <a:srgbClr val="000000"/>
                        </a:gs>
                        <a:gs pos="99000">
                          <a:srgbClr val="000000"/>
                        </a:gs>
                      </a:gsLst>
                      <a:path path="circle">
                        <a:fillToRect r="100000" b="100000"/>
                      </a:path>
                    </a:gradFill>
                    <a:effectLst/>
                    <a:uLnTx/>
                    <a:uFillTx/>
                    <a:latin typeface="Segoe UI Variable Display Semibold" pitchFamily="2" charset="0"/>
                    <a:ea typeface="+mn-ea"/>
                    <a:cs typeface="Segoe Sans Display Semibold"/>
                  </a:rPr>
                  <a:t>Studio</a:t>
                </a:r>
              </a:p>
            </p:txBody>
          </p:sp>
          <p:pic>
            <p:nvPicPr>
              <p:cNvPr id="39" name="Graphic 38">
                <a:extLst>
                  <a:ext uri="{FF2B5EF4-FFF2-40B4-BE49-F238E27FC236}">
                    <a16:creationId xmlns:a16="http://schemas.microsoft.com/office/drawing/2014/main" id="{E7519618-AED0-E552-407F-94B9553F259A}"/>
                  </a:ext>
                </a:extLst>
              </p:cNvPr>
              <p:cNvPicPr>
                <a:picLocks noChangeAspect="1"/>
              </p:cNvPicPr>
              <p:nvPr/>
            </p:nvPicPr>
            <p:blipFill>
              <a:blip r:embed="rId5">
                <a:lum bright="-100000"/>
                <a:extLst>
                  <a:ext uri="{96DAC541-7B7A-43D3-8B79-37D633B846F1}">
                    <asvg:svgBlip xmlns:asvg="http://schemas.microsoft.com/office/drawing/2016/SVG/main" r:embed="rId6"/>
                  </a:ext>
                </a:extLst>
              </a:blip>
              <a:stretch>
                <a:fillRect/>
              </a:stretch>
            </p:blipFill>
            <p:spPr>
              <a:xfrm>
                <a:off x="2499640" y="3602703"/>
                <a:ext cx="340334" cy="335670"/>
              </a:xfrm>
              <a:prstGeom prst="rect">
                <a:avLst/>
              </a:prstGeom>
            </p:spPr>
          </p:pic>
          <p:sp>
            <p:nvSpPr>
              <p:cNvPr id="40" name="TextBox 39">
                <a:extLst>
                  <a:ext uri="{FF2B5EF4-FFF2-40B4-BE49-F238E27FC236}">
                    <a16:creationId xmlns:a16="http://schemas.microsoft.com/office/drawing/2014/main" id="{C60A11D0-C9ED-031F-B1C9-92DA708C3864}"/>
                  </a:ext>
                  <a:ext uri="{C183D7F6-B498-43B3-948B-1728B52AA6E4}">
                    <adec:decorative xmlns:adec="http://schemas.microsoft.com/office/drawing/2017/decorative" val="1"/>
                  </a:ext>
                </a:extLst>
              </p:cNvPr>
              <p:cNvSpPr txBox="1"/>
              <p:nvPr/>
            </p:nvSpPr>
            <p:spPr>
              <a:xfrm>
                <a:off x="2976147" y="3627713"/>
                <a:ext cx="1097280" cy="285655"/>
              </a:xfrm>
              <a:prstGeom prst="rect">
                <a:avLst/>
              </a:prstGeom>
              <a:noFill/>
            </p:spPr>
            <p:txBody>
              <a:bodyPr wrap="square" lIns="0" tIns="0" rIns="0" bIns="0" rtlCol="0" anchor="ctr">
                <a:spAutoFit/>
              </a:bodyPr>
              <a:lstStyle/>
              <a:p>
                <a:pPr marL="0" marR="0" lvl="0" indent="0" defTabSz="552765" eaLnBrk="1" fontAlgn="auto" latinLnBrk="0" hangingPunct="1">
                  <a:lnSpc>
                    <a:spcPct val="100000"/>
                  </a:lnSpc>
                  <a:spcBef>
                    <a:spcPct val="20000"/>
                  </a:spcBef>
                  <a:spcAft>
                    <a:spcPts val="0"/>
                  </a:spcAft>
                  <a:buClrTx/>
                  <a:buSzPct val="90000"/>
                  <a:buFontTx/>
                  <a:buNone/>
                  <a:tabLst/>
                  <a:defRPr/>
                </a:pPr>
                <a:r>
                  <a:rPr kumimoji="0" lang="en-US" sz="1100" b="1" i="0" u="none" strike="noStrike" kern="1200" cap="none" spc="0" normalizeH="0" baseline="0" noProof="0">
                    <a:ln>
                      <a:noFill/>
                    </a:ln>
                    <a:gradFill>
                      <a:gsLst>
                        <a:gs pos="0">
                          <a:srgbClr val="000000"/>
                        </a:gs>
                        <a:gs pos="99000">
                          <a:srgbClr val="000000"/>
                        </a:gs>
                      </a:gsLst>
                      <a:path path="circle">
                        <a:fillToRect r="100000" b="100000"/>
                      </a:path>
                    </a:gradFill>
                    <a:effectLst/>
                    <a:uLnTx/>
                    <a:uFillTx/>
                    <a:latin typeface="Segoe UI Variable Display Semibold" pitchFamily="2" charset="0"/>
                    <a:ea typeface="+mn-ea"/>
                    <a:cs typeface="Segoe Sans Display Semibold"/>
                  </a:rPr>
                  <a:t>GitHub</a:t>
                </a:r>
              </a:p>
            </p:txBody>
          </p:sp>
          <p:pic>
            <p:nvPicPr>
              <p:cNvPr id="41" name="Picture 40" descr="A blue and pink ribbon&#10;&#10;Description automatically generated">
                <a:extLst>
                  <a:ext uri="{FF2B5EF4-FFF2-40B4-BE49-F238E27FC236}">
                    <a16:creationId xmlns:a16="http://schemas.microsoft.com/office/drawing/2014/main" id="{A64CC19A-E53C-9BFD-4FB1-7006BAFA7E1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492842" y="4300070"/>
                <a:ext cx="363396" cy="363396"/>
              </a:xfrm>
              <a:prstGeom prst="rect">
                <a:avLst/>
              </a:prstGeom>
            </p:spPr>
          </p:pic>
          <p:sp>
            <p:nvSpPr>
              <p:cNvPr id="42" name="Rounded Rectangle 6">
                <a:extLst>
                  <a:ext uri="{FF2B5EF4-FFF2-40B4-BE49-F238E27FC236}">
                    <a16:creationId xmlns:a16="http://schemas.microsoft.com/office/drawing/2014/main" id="{23A4CC90-8C0F-950D-B5A5-567B9F67B02D}"/>
                  </a:ext>
                  <a:ext uri="{C183D7F6-B498-43B3-948B-1728B52AA6E4}">
                    <adec:decorative xmlns:adec="http://schemas.microsoft.com/office/drawing/2017/decorative" val="1"/>
                  </a:ext>
                </a:extLst>
              </p:cNvPr>
              <p:cNvSpPr/>
              <p:nvPr/>
            </p:nvSpPr>
            <p:spPr bwMode="auto">
              <a:xfrm>
                <a:off x="2976147" y="4200427"/>
                <a:ext cx="1097280" cy="571310"/>
              </a:xfrm>
              <a:prstGeom prst="rect">
                <a:avLst/>
              </a:prstGeom>
              <a:noFill/>
            </p:spPr>
            <p:txBody>
              <a:bodyPr wrap="square" lIns="0" tIns="0" rIns="0" bIns="0" rtlCol="0" anchor="ctr">
                <a:spAutoFit/>
              </a:bodyPr>
              <a:lstStyle/>
              <a:p>
                <a:pPr marL="0" marR="0" lvl="0" indent="0" defTabSz="552765" eaLnBrk="1" fontAlgn="auto" latinLnBrk="0" hangingPunct="1">
                  <a:lnSpc>
                    <a:spcPct val="100000"/>
                  </a:lnSpc>
                  <a:spcBef>
                    <a:spcPct val="20000"/>
                  </a:spcBef>
                  <a:spcAft>
                    <a:spcPts val="0"/>
                  </a:spcAft>
                  <a:buClrTx/>
                  <a:buSzPct val="90000"/>
                  <a:buFontTx/>
                  <a:buNone/>
                  <a:tabLst/>
                  <a:defRPr/>
                </a:pPr>
                <a:r>
                  <a:rPr kumimoji="0" lang="en-US" sz="1100" b="1" i="0" u="none" strike="noStrike" kern="1200" cap="none" spc="0" normalizeH="0" baseline="0" noProof="0">
                    <a:ln>
                      <a:noFill/>
                    </a:ln>
                    <a:gradFill>
                      <a:gsLst>
                        <a:gs pos="0">
                          <a:srgbClr val="000000"/>
                        </a:gs>
                        <a:gs pos="99000">
                          <a:srgbClr val="000000"/>
                        </a:gs>
                      </a:gsLst>
                      <a:path path="circle">
                        <a:fillToRect r="100000" b="100000"/>
                      </a:path>
                    </a:gradFill>
                    <a:effectLst/>
                    <a:uLnTx/>
                    <a:uFillTx/>
                    <a:latin typeface="Segoe UI Variable Display Semibold" pitchFamily="2" charset="0"/>
                    <a:ea typeface="+mn-ea"/>
                    <a:cs typeface="Segoe Sans Display Semibold"/>
                  </a:rPr>
                  <a:t>Foundry </a:t>
                </a:r>
                <a:br>
                  <a:rPr kumimoji="0" lang="en-US" sz="1100" b="1" i="0" u="none" strike="noStrike" kern="1200" cap="none" spc="0" normalizeH="0" baseline="0" noProof="0">
                    <a:ln>
                      <a:noFill/>
                    </a:ln>
                    <a:gradFill>
                      <a:gsLst>
                        <a:gs pos="0">
                          <a:srgbClr val="000000"/>
                        </a:gs>
                        <a:gs pos="99000">
                          <a:srgbClr val="000000"/>
                        </a:gs>
                      </a:gsLst>
                      <a:path path="circle">
                        <a:fillToRect r="100000" b="100000"/>
                      </a:path>
                    </a:gradFill>
                    <a:effectLst/>
                    <a:uLnTx/>
                    <a:uFillTx/>
                    <a:latin typeface="Segoe UI Variable Display Semibold" pitchFamily="2" charset="0"/>
                    <a:ea typeface="+mn-ea"/>
                    <a:cs typeface="Segoe Sans Display Semibold"/>
                  </a:rPr>
                </a:br>
                <a:r>
                  <a:rPr kumimoji="0" lang="en-US" sz="1100" b="1" i="0" u="none" strike="noStrike" kern="1200" cap="none" spc="0" normalizeH="0" baseline="0" noProof="0">
                    <a:ln>
                      <a:noFill/>
                    </a:ln>
                    <a:gradFill>
                      <a:gsLst>
                        <a:gs pos="0">
                          <a:srgbClr val="000000"/>
                        </a:gs>
                        <a:gs pos="99000">
                          <a:srgbClr val="000000"/>
                        </a:gs>
                      </a:gsLst>
                      <a:path path="circle">
                        <a:fillToRect r="100000" b="100000"/>
                      </a:path>
                    </a:gradFill>
                    <a:effectLst/>
                    <a:uLnTx/>
                    <a:uFillTx/>
                    <a:latin typeface="Segoe UI Variable Display Semibold" pitchFamily="2" charset="0"/>
                    <a:ea typeface="+mn-ea"/>
                    <a:cs typeface="Segoe Sans Display Semibold"/>
                  </a:rPr>
                  <a:t>SDK</a:t>
                </a:r>
              </a:p>
            </p:txBody>
          </p:sp>
        </p:grpSp>
        <p:cxnSp>
          <p:nvCxnSpPr>
            <p:cNvPr id="16" name="!!Straight Arrow Connector 119">
              <a:extLst>
                <a:ext uri="{FF2B5EF4-FFF2-40B4-BE49-F238E27FC236}">
                  <a16:creationId xmlns:a16="http://schemas.microsoft.com/office/drawing/2014/main" id="{32949522-ED1E-0200-5DDD-8D982CD48958}"/>
                </a:ext>
              </a:extLst>
            </p:cNvPr>
            <p:cNvCxnSpPr>
              <a:cxnSpLocks/>
            </p:cNvCxnSpPr>
            <p:nvPr/>
          </p:nvCxnSpPr>
          <p:spPr>
            <a:xfrm flipH="1">
              <a:off x="9382982" y="4006111"/>
              <a:ext cx="162420" cy="0"/>
            </a:xfrm>
            <a:prstGeom prst="straightConnector1">
              <a:avLst/>
            </a:prstGeom>
            <a:noFill/>
            <a:ln w="15875" cap="rnd" cmpd="sng" algn="ctr">
              <a:solidFill>
                <a:srgbClr val="000000"/>
              </a:solidFill>
              <a:prstDash val="solid"/>
              <a:headEnd type="arrow" w="lg" len="sm"/>
              <a:tailEnd type="none" w="lg" len="sm"/>
            </a:ln>
            <a:effectLst/>
          </p:spPr>
        </p:cxnSp>
        <p:cxnSp>
          <p:nvCxnSpPr>
            <p:cNvPr id="17" name="!!Straight Arrow Connector 120">
              <a:extLst>
                <a:ext uri="{FF2B5EF4-FFF2-40B4-BE49-F238E27FC236}">
                  <a16:creationId xmlns:a16="http://schemas.microsoft.com/office/drawing/2014/main" id="{B31EEE80-3684-D5C4-DABB-1B0F32A49E0B}"/>
                </a:ext>
              </a:extLst>
            </p:cNvPr>
            <p:cNvCxnSpPr>
              <a:cxnSpLocks/>
            </p:cNvCxnSpPr>
            <p:nvPr/>
          </p:nvCxnSpPr>
          <p:spPr>
            <a:xfrm>
              <a:off x="9326535" y="3903203"/>
              <a:ext cx="162420" cy="0"/>
            </a:xfrm>
            <a:prstGeom prst="straightConnector1">
              <a:avLst/>
            </a:prstGeom>
            <a:noFill/>
            <a:ln w="15875" cap="rnd" cmpd="sng" algn="ctr">
              <a:solidFill>
                <a:srgbClr val="000000"/>
              </a:solidFill>
              <a:prstDash val="solid"/>
              <a:headEnd type="arrow" w="lg" len="sm"/>
              <a:tailEnd type="none" w="lg" len="sm"/>
            </a:ln>
            <a:effectLst/>
          </p:spPr>
        </p:cxnSp>
        <p:cxnSp>
          <p:nvCxnSpPr>
            <p:cNvPr id="18" name="!!Straight Arrow Connector 53">
              <a:extLst>
                <a:ext uri="{FF2B5EF4-FFF2-40B4-BE49-F238E27FC236}">
                  <a16:creationId xmlns:a16="http://schemas.microsoft.com/office/drawing/2014/main" id="{4FA7C684-7628-7C11-5BB4-39775032A925}"/>
                </a:ext>
              </a:extLst>
            </p:cNvPr>
            <p:cNvCxnSpPr>
              <a:cxnSpLocks/>
            </p:cNvCxnSpPr>
            <p:nvPr/>
          </p:nvCxnSpPr>
          <p:spPr>
            <a:xfrm flipH="1">
              <a:off x="2530378" y="4032046"/>
              <a:ext cx="162420" cy="0"/>
            </a:xfrm>
            <a:prstGeom prst="straightConnector1">
              <a:avLst/>
            </a:prstGeom>
            <a:noFill/>
            <a:ln w="15875" cap="rnd" cmpd="sng" algn="ctr">
              <a:solidFill>
                <a:srgbClr val="000000"/>
              </a:solidFill>
              <a:prstDash val="solid"/>
              <a:headEnd type="arrow" w="lg" len="sm"/>
              <a:tailEnd type="none" w="lg" len="sm"/>
            </a:ln>
            <a:effectLst/>
          </p:spPr>
        </p:cxnSp>
        <p:cxnSp>
          <p:nvCxnSpPr>
            <p:cNvPr id="19" name="!!Straight Arrow Connector 54">
              <a:extLst>
                <a:ext uri="{FF2B5EF4-FFF2-40B4-BE49-F238E27FC236}">
                  <a16:creationId xmlns:a16="http://schemas.microsoft.com/office/drawing/2014/main" id="{FB77F651-447F-4B97-CE16-78D3B4E343AB}"/>
                </a:ext>
              </a:extLst>
            </p:cNvPr>
            <p:cNvCxnSpPr>
              <a:cxnSpLocks/>
            </p:cNvCxnSpPr>
            <p:nvPr/>
          </p:nvCxnSpPr>
          <p:spPr>
            <a:xfrm>
              <a:off x="2473934" y="3929138"/>
              <a:ext cx="162420" cy="0"/>
            </a:xfrm>
            <a:prstGeom prst="straightConnector1">
              <a:avLst/>
            </a:prstGeom>
            <a:noFill/>
            <a:ln w="15875" cap="rnd" cmpd="sng" algn="ctr">
              <a:solidFill>
                <a:srgbClr val="000000"/>
              </a:solidFill>
              <a:prstDash val="solid"/>
              <a:headEnd type="arrow" w="lg" len="sm"/>
              <a:tailEnd type="none" w="lg" len="sm"/>
            </a:ln>
            <a:effectLst/>
          </p:spPr>
        </p:cxnSp>
        <p:grpSp>
          <p:nvGrpSpPr>
            <p:cNvPr id="20" name="Group 19">
              <a:extLst>
                <a:ext uri="{FF2B5EF4-FFF2-40B4-BE49-F238E27FC236}">
                  <a16:creationId xmlns:a16="http://schemas.microsoft.com/office/drawing/2014/main" id="{515110D9-36CA-00F6-DFF4-A576BBF3CB8A}"/>
                </a:ext>
              </a:extLst>
            </p:cNvPr>
            <p:cNvGrpSpPr/>
            <p:nvPr/>
          </p:nvGrpSpPr>
          <p:grpSpPr>
            <a:xfrm>
              <a:off x="9680025" y="2556742"/>
              <a:ext cx="1828800" cy="2858747"/>
              <a:chOff x="16436156" y="1724296"/>
              <a:chExt cx="2249750" cy="3383280"/>
            </a:xfrm>
          </p:grpSpPr>
          <p:sp>
            <p:nvSpPr>
              <p:cNvPr id="21" name="Rounded Rectangle 6">
                <a:extLst>
                  <a:ext uri="{FF2B5EF4-FFF2-40B4-BE49-F238E27FC236}">
                    <a16:creationId xmlns:a16="http://schemas.microsoft.com/office/drawing/2014/main" id="{563A721D-B0EA-EC31-99FD-062A2DC4DDFF}"/>
                  </a:ext>
                  <a:ext uri="{C183D7F6-B498-43B3-948B-1728B52AA6E4}">
                    <adec:decorative xmlns:adec="http://schemas.microsoft.com/office/drawing/2017/decorative" val="1"/>
                  </a:ext>
                </a:extLst>
              </p:cNvPr>
              <p:cNvSpPr/>
              <p:nvPr/>
            </p:nvSpPr>
            <p:spPr bwMode="auto">
              <a:xfrm>
                <a:off x="16436156" y="1724296"/>
                <a:ext cx="2249750" cy="3383280"/>
              </a:xfrm>
              <a:prstGeom prst="roundRect">
                <a:avLst>
                  <a:gd name="adj" fmla="val 9110"/>
                </a:avLst>
              </a:prstGeom>
              <a:noFill/>
              <a:ln w="15875" cap="rnd" cmpd="sng" algn="ctr">
                <a:solidFill>
                  <a:srgbClr val="AC35AF"/>
                </a:solidFill>
                <a:prstDash val="solid"/>
                <a:headEnd type="none" w="med" len="med"/>
                <a:tailEnd type="none" w="med" len="med"/>
              </a:ln>
              <a:effectLst/>
            </p:spPr>
            <p:txBody>
              <a:bodyPr rot="0" spcFirstLastPara="0" vertOverflow="overflow" horzOverflow="overflow" vert="horz" wrap="square" lIns="154819" tIns="123855" rIns="154819" bIns="123855" numCol="1" spcCol="0" rtlCol="0" fromWordArt="0" anchor="t" anchorCtr="0" forceAA="0" compatLnSpc="1">
                <a:prstTxWarp prst="textNoShape">
                  <a:avLst/>
                </a:prstTxWarp>
                <a:noAutofit/>
              </a:bodyPr>
              <a:lstStyle/>
              <a:p>
                <a:pPr marL="0" marR="0" lvl="0" indent="0" defTabSz="789422" eaLnBrk="1" fontAlgn="base" latinLnBrk="0" hangingPunct="1">
                  <a:lnSpc>
                    <a:spcPct val="100000"/>
                  </a:lnSpc>
                  <a:spcBef>
                    <a:spcPct val="0"/>
                  </a:spcBef>
                  <a:spcAft>
                    <a:spcPct val="0"/>
                  </a:spcAft>
                  <a:buClrTx/>
                  <a:buSzTx/>
                  <a:buFontTx/>
                  <a:buNone/>
                  <a:tabLst/>
                  <a:defRPr/>
                </a:pPr>
                <a:endParaRPr kumimoji="0" lang="en-US" sz="1693" b="0" i="0" u="none" strike="noStrike" kern="1200" cap="none" spc="0" normalizeH="0" baseline="0" noProof="0">
                  <a:ln>
                    <a:noFill/>
                  </a:ln>
                  <a:noFill/>
                  <a:effectLst/>
                  <a:uLnTx/>
                  <a:uFillTx/>
                  <a:latin typeface="Segoe UI Variable Display Semib" pitchFamily="2" charset="0"/>
                  <a:ea typeface="+mn-ea"/>
                  <a:cs typeface="Segoe UI" pitchFamily="34" charset="0"/>
                </a:endParaRPr>
              </a:p>
            </p:txBody>
          </p:sp>
          <p:sp>
            <p:nvSpPr>
              <p:cNvPr id="22" name="Rounded Rectangle 6">
                <a:extLst>
                  <a:ext uri="{FF2B5EF4-FFF2-40B4-BE49-F238E27FC236}">
                    <a16:creationId xmlns:a16="http://schemas.microsoft.com/office/drawing/2014/main" id="{C5DA3C11-DA47-AD32-617C-4B5C16878E5B}"/>
                  </a:ext>
                  <a:ext uri="{C183D7F6-B498-43B3-948B-1728B52AA6E4}">
                    <adec:decorative xmlns:adec="http://schemas.microsoft.com/office/drawing/2017/decorative" val="1"/>
                  </a:ext>
                </a:extLst>
              </p:cNvPr>
              <p:cNvSpPr/>
              <p:nvPr/>
            </p:nvSpPr>
            <p:spPr bwMode="auto">
              <a:xfrm>
                <a:off x="16577852" y="1911855"/>
                <a:ext cx="648567" cy="292389"/>
              </a:xfrm>
              <a:prstGeom prst="roundRect">
                <a:avLst>
                  <a:gd name="adj" fmla="val 37156"/>
                </a:avLst>
              </a:prstGeom>
              <a:gradFill flip="none" rotWithShape="1">
                <a:gsLst>
                  <a:gs pos="0">
                    <a:srgbClr val="702573"/>
                  </a:gs>
                  <a:gs pos="80000">
                    <a:srgbClr val="2A446F"/>
                  </a:gs>
                </a:gsLst>
                <a:path path="circle">
                  <a:fillToRect l="100000" t="100000"/>
                </a:path>
                <a:tileRect r="-100000" b="-100000"/>
              </a:gradFill>
              <a:ln w="19050" cap="rnd" cmpd="sng" algn="ctr">
                <a:noFill/>
                <a:prstDash val="solid"/>
                <a:headEnd type="none" w="lg" len="sm"/>
                <a:tailEnd type="none" w="lg" len="sm"/>
              </a:ln>
              <a:effectLst/>
            </p:spPr>
            <p:txBody>
              <a:bodyPr rot="0" spcFirstLastPara="0" vertOverflow="overflow" horzOverflow="overflow" vert="horz" wrap="none" lIns="54187" tIns="10837" rIns="54187" bIns="21675" numCol="1" spcCol="0" rtlCol="0" fromWordArt="0" anchor="ctr" anchorCtr="0" forceAA="0" compatLnSpc="1">
                <a:prstTxWarp prst="textNoShape">
                  <a:avLst/>
                </a:prstTxWarp>
                <a:spAutoFit/>
              </a:bodyPr>
              <a:lstStyle/>
              <a:p>
                <a:pPr marL="0" marR="0" lvl="0" indent="0" algn="ctr" defTabSz="552765" eaLnBrk="1" fontAlgn="auto" latinLnBrk="0" hangingPunct="1">
                  <a:lnSpc>
                    <a:spcPct val="100000"/>
                  </a:lnSpc>
                  <a:spcBef>
                    <a:spcPct val="20000"/>
                  </a:spcBef>
                  <a:spcAft>
                    <a:spcPts val="0"/>
                  </a:spcAft>
                  <a:buClrTx/>
                  <a:buSzPct val="90000"/>
                  <a:buFontTx/>
                  <a:buNone/>
                  <a:tabLst/>
                  <a:defRPr/>
                </a:pPr>
                <a:r>
                  <a:rPr kumimoji="0" lang="en-US" sz="1000" b="1" i="0" u="none" strike="noStrike" kern="1200" cap="none" spc="0" normalizeH="0" baseline="0" noProof="0">
                    <a:ln>
                      <a:noFill/>
                    </a:ln>
                    <a:gradFill>
                      <a:gsLst>
                        <a:gs pos="22018">
                          <a:srgbClr val="FFFFFF"/>
                        </a:gs>
                        <a:gs pos="44000">
                          <a:srgbClr val="FFFFFF"/>
                        </a:gs>
                      </a:gsLst>
                      <a:path path="circle">
                        <a:fillToRect r="100000" b="100000"/>
                      </a:path>
                    </a:gradFill>
                    <a:effectLst/>
                    <a:uLnTx/>
                    <a:uFillTx/>
                    <a:latin typeface="Segoe UI Variable Display Semib" pitchFamily="2" charset="0"/>
                    <a:ea typeface="+mn-ea"/>
                    <a:cs typeface="Segoe Sans Display Semibold"/>
                  </a:rPr>
                  <a:t>Cloud</a:t>
                </a:r>
              </a:p>
            </p:txBody>
          </p:sp>
          <p:cxnSp>
            <p:nvCxnSpPr>
              <p:cNvPr id="23" name="!!Straight Arrow Connector 18">
                <a:extLst>
                  <a:ext uri="{FF2B5EF4-FFF2-40B4-BE49-F238E27FC236}">
                    <a16:creationId xmlns:a16="http://schemas.microsoft.com/office/drawing/2014/main" id="{AD90B657-FDC2-1690-0269-BB29E8BAAB51}"/>
                  </a:ext>
                </a:extLst>
              </p:cNvPr>
              <p:cNvCxnSpPr>
                <a:cxnSpLocks/>
              </p:cNvCxnSpPr>
              <p:nvPr/>
            </p:nvCxnSpPr>
            <p:spPr>
              <a:xfrm>
                <a:off x="16902133" y="2290320"/>
                <a:ext cx="0" cy="228600"/>
              </a:xfrm>
              <a:prstGeom prst="straightConnector1">
                <a:avLst/>
              </a:prstGeom>
              <a:noFill/>
              <a:ln w="12700" cap="rnd" cmpd="sng" algn="ctr">
                <a:solidFill>
                  <a:srgbClr val="000000">
                    <a:alpha val="50000"/>
                  </a:srgbClr>
                </a:solidFill>
                <a:prstDash val="solid"/>
                <a:headEnd type="arrow" w="lg" len="sm"/>
                <a:tailEnd type="none" w="lg" len="sm"/>
              </a:ln>
              <a:effectLst/>
            </p:spPr>
          </p:cxnSp>
          <p:sp useBgFill="1">
            <p:nvSpPr>
              <p:cNvPr id="24" name="TextBox 23">
                <a:extLst>
                  <a:ext uri="{FF2B5EF4-FFF2-40B4-BE49-F238E27FC236}">
                    <a16:creationId xmlns:a16="http://schemas.microsoft.com/office/drawing/2014/main" id="{AF80A210-F826-7057-E2FC-A55F8BC02B6C}"/>
                  </a:ext>
                  <a:ext uri="{C183D7F6-B498-43B3-948B-1728B52AA6E4}">
                    <adec:decorative xmlns:adec="http://schemas.microsoft.com/office/drawing/2017/decorative" val="1"/>
                  </a:ext>
                </a:extLst>
              </p:cNvPr>
              <p:cNvSpPr txBox="1"/>
              <p:nvPr/>
            </p:nvSpPr>
            <p:spPr>
              <a:xfrm>
                <a:off x="17313105" y="2617479"/>
                <a:ext cx="1238313" cy="272671"/>
              </a:xfrm>
              <a:prstGeom prst="rect">
                <a:avLst/>
              </a:prstGeom>
            </p:spPr>
            <p:txBody>
              <a:bodyPr wrap="square" lIns="0" tIns="0" rIns="0" bIns="0" rtlCol="0" anchor="ctr">
                <a:spAutoFit/>
              </a:bodyPr>
              <a:lstStyle/>
              <a:p>
                <a:pPr marL="0" marR="0" lvl="0" indent="0" defTabSz="552765" eaLnBrk="1" fontAlgn="auto" latinLnBrk="0" hangingPunct="1">
                  <a:lnSpc>
                    <a:spcPct val="100000"/>
                  </a:lnSpc>
                  <a:spcBef>
                    <a:spcPct val="20000"/>
                  </a:spcBef>
                  <a:spcAft>
                    <a:spcPts val="0"/>
                  </a:spcAft>
                  <a:buClrTx/>
                  <a:buSzPct val="90000"/>
                  <a:buFontTx/>
                  <a:buNone/>
                  <a:tabLst/>
                  <a:defRPr/>
                </a:pPr>
                <a:r>
                  <a:rPr kumimoji="0" lang="en-US" sz="1050" b="1" i="0" u="none" strike="noStrike" kern="1200" cap="none" spc="0" normalizeH="0" baseline="0" noProof="0">
                    <a:ln>
                      <a:noFill/>
                    </a:ln>
                    <a:gradFill>
                      <a:gsLst>
                        <a:gs pos="0">
                          <a:srgbClr val="000000"/>
                        </a:gs>
                        <a:gs pos="99000">
                          <a:srgbClr val="000000"/>
                        </a:gs>
                      </a:gsLst>
                      <a:path path="circle">
                        <a:fillToRect r="100000" b="100000"/>
                      </a:path>
                    </a:gradFill>
                    <a:effectLst/>
                    <a:uLnTx/>
                    <a:uFillTx/>
                    <a:latin typeface="Segoe UI Variable Display Semibold" pitchFamily="2" charset="0"/>
                    <a:ea typeface="+mn-ea"/>
                    <a:cs typeface="Segoe Sans Display Semibold"/>
                  </a:rPr>
                  <a:t>Azure</a:t>
                </a:r>
              </a:p>
            </p:txBody>
          </p:sp>
          <p:cxnSp>
            <p:nvCxnSpPr>
              <p:cNvPr id="25" name="!!Straight Arrow Connector 46">
                <a:extLst>
                  <a:ext uri="{FF2B5EF4-FFF2-40B4-BE49-F238E27FC236}">
                    <a16:creationId xmlns:a16="http://schemas.microsoft.com/office/drawing/2014/main" id="{72D0EEAD-0331-C578-E778-E8A675C52087}"/>
                  </a:ext>
                </a:extLst>
              </p:cNvPr>
              <p:cNvCxnSpPr>
                <a:cxnSpLocks/>
              </p:cNvCxnSpPr>
              <p:nvPr/>
            </p:nvCxnSpPr>
            <p:spPr>
              <a:xfrm>
                <a:off x="16902134" y="2999820"/>
                <a:ext cx="0" cy="204311"/>
              </a:xfrm>
              <a:prstGeom prst="straightConnector1">
                <a:avLst/>
              </a:prstGeom>
              <a:noFill/>
              <a:ln w="12700" cap="rnd" cmpd="sng" algn="ctr">
                <a:solidFill>
                  <a:srgbClr val="000000">
                    <a:alpha val="50000"/>
                  </a:srgbClr>
                </a:solidFill>
                <a:prstDash val="solid"/>
                <a:headEnd type="none" w="lg" len="sm"/>
                <a:tailEnd type="none" w="lg" len="sm"/>
              </a:ln>
              <a:effectLst/>
            </p:spPr>
          </p:cxnSp>
          <p:pic>
            <p:nvPicPr>
              <p:cNvPr id="26" name="Graphic 25">
                <a:extLst>
                  <a:ext uri="{FF2B5EF4-FFF2-40B4-BE49-F238E27FC236}">
                    <a16:creationId xmlns:a16="http://schemas.microsoft.com/office/drawing/2014/main" id="{E8F2157B-BE32-D37B-6100-CE270C66903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721237" y="3280721"/>
                <a:ext cx="361793" cy="261293"/>
              </a:xfrm>
              <a:prstGeom prst="rect">
                <a:avLst/>
              </a:prstGeom>
            </p:spPr>
          </p:pic>
          <p:sp useBgFill="1">
            <p:nvSpPr>
              <p:cNvPr id="27" name="TextBox 26">
                <a:extLst>
                  <a:ext uri="{FF2B5EF4-FFF2-40B4-BE49-F238E27FC236}">
                    <a16:creationId xmlns:a16="http://schemas.microsoft.com/office/drawing/2014/main" id="{2ED5B4C1-7100-4E69-66E4-61D184FA7895}"/>
                  </a:ext>
                  <a:ext uri="{C183D7F6-B498-43B3-948B-1728B52AA6E4}">
                    <adec:decorative xmlns:adec="http://schemas.microsoft.com/office/drawing/2017/decorative" val="1"/>
                  </a:ext>
                </a:extLst>
              </p:cNvPr>
              <p:cNvSpPr txBox="1"/>
              <p:nvPr/>
            </p:nvSpPr>
            <p:spPr>
              <a:xfrm>
                <a:off x="17313105" y="3131824"/>
                <a:ext cx="822960" cy="545341"/>
              </a:xfrm>
              <a:prstGeom prst="rect">
                <a:avLst/>
              </a:prstGeom>
            </p:spPr>
            <p:txBody>
              <a:bodyPr wrap="square" lIns="0" tIns="0" rIns="0" bIns="0" rtlCol="0" anchor="ctr">
                <a:spAutoFit/>
              </a:bodyPr>
              <a:lstStyle/>
              <a:p>
                <a:pPr marL="0" marR="0" lvl="0" indent="0" defTabSz="552765" eaLnBrk="1" fontAlgn="auto" latinLnBrk="0" hangingPunct="1">
                  <a:lnSpc>
                    <a:spcPct val="100000"/>
                  </a:lnSpc>
                  <a:spcBef>
                    <a:spcPct val="20000"/>
                  </a:spcBef>
                  <a:spcAft>
                    <a:spcPts val="0"/>
                  </a:spcAft>
                  <a:buClrTx/>
                  <a:buSzPct val="90000"/>
                  <a:buFontTx/>
                  <a:buNone/>
                  <a:tabLst/>
                  <a:defRPr/>
                </a:pPr>
                <a:r>
                  <a:rPr kumimoji="0" lang="en-US" sz="1050" b="1" i="0" u="none" strike="noStrike" kern="1200" cap="none" spc="0" normalizeH="0" baseline="0" noProof="0">
                    <a:ln>
                      <a:noFill/>
                    </a:ln>
                    <a:gradFill>
                      <a:gsLst>
                        <a:gs pos="0">
                          <a:srgbClr val="000000"/>
                        </a:gs>
                        <a:gs pos="99000">
                          <a:srgbClr val="000000"/>
                        </a:gs>
                      </a:gsLst>
                      <a:path path="circle">
                        <a:fillToRect r="100000" b="100000"/>
                      </a:path>
                    </a:gradFill>
                    <a:effectLst/>
                    <a:uLnTx/>
                    <a:uFillTx/>
                    <a:latin typeface="Segoe UI Variable Display Semibold" pitchFamily="2" charset="0"/>
                    <a:ea typeface="+mn-ea"/>
                    <a:cs typeface="Segoe Sans Display Semibold"/>
                  </a:rPr>
                  <a:t>Azure Arc</a:t>
                </a:r>
              </a:p>
            </p:txBody>
          </p:sp>
          <p:cxnSp>
            <p:nvCxnSpPr>
              <p:cNvPr id="28" name="!!Straight Arrow Connector 50">
                <a:extLst>
                  <a:ext uri="{FF2B5EF4-FFF2-40B4-BE49-F238E27FC236}">
                    <a16:creationId xmlns:a16="http://schemas.microsoft.com/office/drawing/2014/main" id="{09019E34-348F-E0B8-9823-AACCFC93468A}"/>
                  </a:ext>
                </a:extLst>
              </p:cNvPr>
              <p:cNvCxnSpPr>
                <a:cxnSpLocks/>
              </p:cNvCxnSpPr>
              <p:nvPr/>
            </p:nvCxnSpPr>
            <p:spPr>
              <a:xfrm>
                <a:off x="16902134" y="3629443"/>
                <a:ext cx="0" cy="215065"/>
              </a:xfrm>
              <a:prstGeom prst="straightConnector1">
                <a:avLst/>
              </a:prstGeom>
              <a:noFill/>
              <a:ln w="12700" cap="rnd" cmpd="sng" algn="ctr">
                <a:solidFill>
                  <a:srgbClr val="000000">
                    <a:alpha val="50000"/>
                  </a:srgbClr>
                </a:solidFill>
                <a:prstDash val="solid"/>
                <a:headEnd type="none" w="lg" len="sm"/>
                <a:tailEnd type="none" w="lg" len="sm"/>
              </a:ln>
              <a:effectLst/>
            </p:spPr>
          </p:cxnSp>
          <p:pic>
            <p:nvPicPr>
              <p:cNvPr id="29" name="Picture 28">
                <a:extLst>
                  <a:ext uri="{FF2B5EF4-FFF2-40B4-BE49-F238E27FC236}">
                    <a16:creationId xmlns:a16="http://schemas.microsoft.com/office/drawing/2014/main" id="{685B30A6-F99D-FBE3-CF6C-98712BA82847}"/>
                  </a:ext>
                  <a:ext uri="{C183D7F6-B498-43B3-948B-1728B52AA6E4}">
                    <adec:decorative xmlns:adec="http://schemas.microsoft.com/office/drawing/2017/decorative" val="1"/>
                  </a:ext>
                </a:extLst>
              </p:cNvPr>
              <p:cNvPicPr>
                <a:picLocks noChangeAspect="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739119" y="2609601"/>
                <a:ext cx="326029" cy="327916"/>
              </a:xfrm>
              <a:prstGeom prst="rect">
                <a:avLst/>
              </a:prstGeom>
            </p:spPr>
          </p:pic>
          <p:sp useBgFill="1">
            <p:nvSpPr>
              <p:cNvPr id="30" name="TextBox 29">
                <a:extLst>
                  <a:ext uri="{FF2B5EF4-FFF2-40B4-BE49-F238E27FC236}">
                    <a16:creationId xmlns:a16="http://schemas.microsoft.com/office/drawing/2014/main" id="{0B826066-3C48-1356-733D-C83512A3602A}"/>
                  </a:ext>
                  <a:ext uri="{C183D7F6-B498-43B3-948B-1728B52AA6E4}">
                    <adec:decorative xmlns:adec="http://schemas.microsoft.com/office/drawing/2017/decorative" val="1"/>
                  </a:ext>
                </a:extLst>
              </p:cNvPr>
              <p:cNvSpPr txBox="1"/>
              <p:nvPr/>
            </p:nvSpPr>
            <p:spPr>
              <a:xfrm>
                <a:off x="17313105" y="3782512"/>
                <a:ext cx="1075059" cy="545341"/>
              </a:xfrm>
              <a:prstGeom prst="rect">
                <a:avLst/>
              </a:prstGeom>
            </p:spPr>
            <p:txBody>
              <a:bodyPr wrap="square" lIns="0" tIns="0" rIns="0" bIns="0" rtlCol="0" anchor="ctr">
                <a:spAutoFit/>
              </a:bodyPr>
              <a:lstStyle/>
              <a:p>
                <a:pPr marL="0" marR="0" lvl="0" indent="0" defTabSz="552765" eaLnBrk="1" fontAlgn="auto" latinLnBrk="0" hangingPunct="1">
                  <a:lnSpc>
                    <a:spcPct val="100000"/>
                  </a:lnSpc>
                  <a:spcBef>
                    <a:spcPct val="20000"/>
                  </a:spcBef>
                  <a:spcAft>
                    <a:spcPts val="0"/>
                  </a:spcAft>
                  <a:buClrTx/>
                  <a:buSzPct val="90000"/>
                  <a:buFontTx/>
                  <a:buNone/>
                  <a:tabLst/>
                  <a:defRPr/>
                </a:pPr>
                <a:r>
                  <a:rPr kumimoji="0" lang="en-US" sz="1050" b="1" i="0" u="none" strike="noStrike" kern="1200" cap="none" spc="0" normalizeH="0" baseline="0" noProof="0">
                    <a:ln>
                      <a:noFill/>
                    </a:ln>
                    <a:gradFill>
                      <a:gsLst>
                        <a:gs pos="0">
                          <a:srgbClr val="000000"/>
                        </a:gs>
                        <a:gs pos="99000">
                          <a:srgbClr val="000000"/>
                        </a:gs>
                      </a:gsLst>
                      <a:path path="circle">
                        <a:fillToRect r="100000" b="100000"/>
                      </a:path>
                    </a:gradFill>
                    <a:effectLst/>
                    <a:uLnTx/>
                    <a:uFillTx/>
                    <a:latin typeface="Segoe UI Variable Display Semibold" pitchFamily="2" charset="0"/>
                    <a:ea typeface="+mn-ea"/>
                    <a:cs typeface="Segoe Sans Display Semibold"/>
                  </a:rPr>
                  <a:t>Foundry Local</a:t>
                </a:r>
              </a:p>
            </p:txBody>
          </p:sp>
          <p:cxnSp>
            <p:nvCxnSpPr>
              <p:cNvPr id="31" name="!!Straight Arrow Connector 45">
                <a:extLst>
                  <a:ext uri="{FF2B5EF4-FFF2-40B4-BE49-F238E27FC236}">
                    <a16:creationId xmlns:a16="http://schemas.microsoft.com/office/drawing/2014/main" id="{6631835F-ACD1-3EAD-95D1-DBE2C0AB2E9F}"/>
                  </a:ext>
                </a:extLst>
              </p:cNvPr>
              <p:cNvCxnSpPr>
                <a:cxnSpLocks/>
              </p:cNvCxnSpPr>
              <p:nvPr/>
            </p:nvCxnSpPr>
            <p:spPr>
              <a:xfrm flipV="1">
                <a:off x="16902133" y="4316667"/>
                <a:ext cx="0" cy="228600"/>
              </a:xfrm>
              <a:prstGeom prst="straightConnector1">
                <a:avLst/>
              </a:prstGeom>
              <a:noFill/>
              <a:ln w="12700" cap="rnd" cmpd="sng" algn="ctr">
                <a:solidFill>
                  <a:srgbClr val="000000">
                    <a:alpha val="50000"/>
                  </a:srgbClr>
                </a:solidFill>
                <a:prstDash val="solid"/>
                <a:headEnd type="arrow" w="lg" len="sm"/>
                <a:tailEnd type="none" w="lg" len="sm"/>
              </a:ln>
              <a:effectLst/>
            </p:spPr>
          </p:cxnSp>
          <p:sp>
            <p:nvSpPr>
              <p:cNvPr id="32" name="Rounded Rectangle 6">
                <a:extLst>
                  <a:ext uri="{FF2B5EF4-FFF2-40B4-BE49-F238E27FC236}">
                    <a16:creationId xmlns:a16="http://schemas.microsoft.com/office/drawing/2014/main" id="{0EDA6783-C865-A4FD-42FD-5F3501569271}"/>
                  </a:ext>
                  <a:ext uri="{C183D7F6-B498-43B3-948B-1728B52AA6E4}">
                    <adec:decorative xmlns:adec="http://schemas.microsoft.com/office/drawing/2017/decorative" val="1"/>
                  </a:ext>
                </a:extLst>
              </p:cNvPr>
              <p:cNvSpPr/>
              <p:nvPr/>
            </p:nvSpPr>
            <p:spPr bwMode="auto">
              <a:xfrm>
                <a:off x="16627676" y="4637121"/>
                <a:ext cx="598736" cy="292388"/>
              </a:xfrm>
              <a:prstGeom prst="roundRect">
                <a:avLst>
                  <a:gd name="adj" fmla="val 37156"/>
                </a:avLst>
              </a:prstGeom>
              <a:gradFill flip="none" rotWithShape="1">
                <a:gsLst>
                  <a:gs pos="0">
                    <a:srgbClr val="702573"/>
                  </a:gs>
                  <a:gs pos="80000">
                    <a:srgbClr val="2A446F"/>
                  </a:gs>
                </a:gsLst>
                <a:path path="circle">
                  <a:fillToRect l="100000" t="100000"/>
                </a:path>
                <a:tileRect r="-100000" b="-100000"/>
              </a:gradFill>
              <a:ln w="19050" cap="rnd" cmpd="sng" algn="ctr">
                <a:noFill/>
                <a:prstDash val="solid"/>
                <a:headEnd type="none" w="lg" len="sm"/>
                <a:tailEnd type="none" w="lg" len="sm"/>
              </a:ln>
              <a:effectLst/>
            </p:spPr>
            <p:txBody>
              <a:bodyPr rot="0" spcFirstLastPara="0" vertOverflow="overflow" horzOverflow="overflow" vert="horz" wrap="square" lIns="54187" tIns="10837" rIns="54187" bIns="21675" numCol="1" spcCol="0" rtlCol="0" fromWordArt="0" anchor="ctr" anchorCtr="0" forceAA="0" compatLnSpc="1">
                <a:prstTxWarp prst="textNoShape">
                  <a:avLst/>
                </a:prstTxWarp>
                <a:spAutoFit/>
              </a:bodyPr>
              <a:lstStyle/>
              <a:p>
                <a:pPr marL="0" marR="0" lvl="0" indent="0" algn="ctr" defTabSz="552765" eaLnBrk="1" fontAlgn="auto" latinLnBrk="0" hangingPunct="1">
                  <a:lnSpc>
                    <a:spcPct val="100000"/>
                  </a:lnSpc>
                  <a:spcBef>
                    <a:spcPct val="20000"/>
                  </a:spcBef>
                  <a:spcAft>
                    <a:spcPts val="0"/>
                  </a:spcAft>
                  <a:buClrTx/>
                  <a:buSzPct val="90000"/>
                  <a:buFontTx/>
                  <a:buNone/>
                  <a:tabLst/>
                  <a:defRPr/>
                </a:pPr>
                <a:r>
                  <a:rPr kumimoji="0" lang="en-US" sz="1000" b="1" i="0" u="none" strike="noStrike" kern="1200" cap="none" spc="0" normalizeH="0" baseline="0" noProof="0">
                    <a:ln>
                      <a:noFill/>
                    </a:ln>
                    <a:gradFill>
                      <a:gsLst>
                        <a:gs pos="22018">
                          <a:srgbClr val="FFFFFF"/>
                        </a:gs>
                        <a:gs pos="44000">
                          <a:srgbClr val="FFFFFF"/>
                        </a:gs>
                      </a:gsLst>
                      <a:path path="circle">
                        <a:fillToRect r="100000" b="100000"/>
                      </a:path>
                    </a:gradFill>
                    <a:effectLst/>
                    <a:uLnTx/>
                    <a:uFillTx/>
                    <a:latin typeface="Segoe UI Variable Display Semib" pitchFamily="2" charset="0"/>
                    <a:ea typeface="+mn-ea"/>
                    <a:cs typeface="Segoe Sans Display Semibold"/>
                  </a:rPr>
                  <a:t>Edge</a:t>
                </a:r>
              </a:p>
            </p:txBody>
          </p:sp>
          <p:pic>
            <p:nvPicPr>
              <p:cNvPr id="33" name="Graphic 32">
                <a:extLst>
                  <a:ext uri="{FF2B5EF4-FFF2-40B4-BE49-F238E27FC236}">
                    <a16:creationId xmlns:a16="http://schemas.microsoft.com/office/drawing/2014/main" id="{809B6A66-B4BD-3C25-57F5-7351F773B00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6706009" y="3869178"/>
                <a:ext cx="398598" cy="398598"/>
              </a:xfrm>
              <a:prstGeom prst="rect">
                <a:avLst/>
              </a:prstGeom>
            </p:spPr>
          </p:pic>
        </p:grpSp>
      </p:grpSp>
      <p:sp>
        <p:nvSpPr>
          <p:cNvPr id="43" name="Rectangle 42">
            <a:hlinkClick r:id="" action="ppaction://noaction"/>
            <a:extLst>
              <a:ext uri="{FF2B5EF4-FFF2-40B4-BE49-F238E27FC236}">
                <a16:creationId xmlns:a16="http://schemas.microsoft.com/office/drawing/2014/main" id="{DFF79472-A928-695B-643E-10144FD74397}"/>
              </a:ext>
              <a:ext uri="{C183D7F6-B498-43B3-948B-1728B52AA6E4}">
                <adec:decorative xmlns:adec="http://schemas.microsoft.com/office/drawing/2017/decorative" val="1"/>
              </a:ext>
            </a:extLst>
          </p:cNvPr>
          <p:cNvSpPr>
            <a:spLocks noChangeAspect="1"/>
          </p:cNvSpPr>
          <p:nvPr/>
        </p:nvSpPr>
        <p:spPr bwMode="auto">
          <a:xfrm>
            <a:off x="0" y="0"/>
            <a:ext cx="12192000" cy="6858000"/>
          </a:xfrm>
          <a:prstGeom prst="rect">
            <a:avLst/>
          </a:prstGeom>
          <a:gradFill flip="none" rotWithShape="1">
            <a:gsLst>
              <a:gs pos="60000">
                <a:srgbClr val="E2F1F9">
                  <a:alpha val="60000"/>
                </a:srgbClr>
              </a:gs>
              <a:gs pos="0">
                <a:srgbClr val="FFECEE">
                  <a:alpha val="60000"/>
                </a:srgbClr>
              </a:gs>
            </a:gsLst>
            <a:path path="circle">
              <a:fillToRect l="100000" t="100000"/>
            </a:path>
            <a:tileRect r="-100000" b="-10000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222028" eaLnBrk="1" fontAlgn="base" latinLnBrk="0" hangingPunct="1">
              <a:lnSpc>
                <a:spcPct val="100000"/>
              </a:lnSpc>
              <a:spcBef>
                <a:spcPct val="0"/>
              </a:spcBef>
              <a:spcAft>
                <a:spcPct val="0"/>
              </a:spcAft>
              <a:buClrTx/>
              <a:buSzTx/>
              <a:buFontTx/>
              <a:buNone/>
              <a:tabLst/>
              <a:defRPr/>
            </a:pPr>
            <a:endParaRPr kumimoji="0" lang="en-US" sz="476" b="0" i="0" u="none" strike="noStrike" kern="1200" cap="none" spc="0" normalizeH="0" baseline="0" noProof="0">
              <a:ln>
                <a:noFill/>
              </a:ln>
              <a:solidFill>
                <a:srgbClr val="091F2C"/>
              </a:solidFill>
              <a:effectLst/>
              <a:uLnTx/>
              <a:uFillTx/>
              <a:latin typeface="Segoe UI"/>
              <a:ea typeface="+mn-ea"/>
              <a:cs typeface="Segoe UI" pitchFamily="34" charset="0"/>
            </a:endParaRPr>
          </a:p>
        </p:txBody>
      </p:sp>
      <p:sp>
        <p:nvSpPr>
          <p:cNvPr id="44" name="Title 12">
            <a:extLst>
              <a:ext uri="{FF2B5EF4-FFF2-40B4-BE49-F238E27FC236}">
                <a16:creationId xmlns:a16="http://schemas.microsoft.com/office/drawing/2014/main" id="{7F407865-ACA1-E163-7378-AEB5F4F8241B}"/>
              </a:ext>
              <a:ext uri="{C183D7F6-B498-43B3-948B-1728B52AA6E4}">
                <adec:decorative xmlns:adec="http://schemas.microsoft.com/office/drawing/2017/decorative" val="0"/>
              </a:ext>
            </a:extLst>
          </p:cNvPr>
          <p:cNvSpPr txBox="1">
            <a:spLocks/>
          </p:cNvSpPr>
          <p:nvPr/>
        </p:nvSpPr>
        <p:spPr bwMode="auto">
          <a:xfrm>
            <a:off x="2769590" y="3184085"/>
            <a:ext cx="6676794" cy="813717"/>
          </a:xfrm>
          <a:prstGeom prst="roundRect">
            <a:avLst>
              <a:gd name="adj" fmla="val 35775"/>
            </a:avLst>
          </a:prstGeom>
          <a:gradFill flip="none" rotWithShape="1">
            <a:gsLst>
              <a:gs pos="10000">
                <a:srgbClr val="2263B8"/>
              </a:gs>
              <a:gs pos="70000">
                <a:srgbClr val="8642B1"/>
              </a:gs>
            </a:gsLst>
            <a:lin ang="2400000" scaled="0"/>
            <a:tileRect/>
          </a:gradFill>
          <a:ln>
            <a:noFill/>
            <a:prstDash/>
          </a:ln>
          <a:effectLst/>
        </p:spPr>
        <p:txBody>
          <a:bodyPr rot="0" spcFirstLastPara="0" vertOverflow="overflow" horzOverflow="overflow" vert="horz" wrap="square" lIns="0" tIns="0" rIns="0" bIns="16256" numCol="1" spcCol="0" rtlCol="0" fromWordArt="0" anchor="ctr" anchorCtr="0" forceAA="0" compatLnSpc="1">
            <a:prstTxWarp prst="textNoShape">
              <a:avLst/>
            </a:prstTxWarp>
            <a:noAutofit/>
          </a:bodyPr>
          <a:lstStyle>
            <a:defPPr>
              <a:defRPr lang="en-US"/>
            </a:defPPr>
            <a:lvl1pPr marL="0" algn="l" defTabSz="717626" rtl="0" eaLnBrk="1" latinLnBrk="0" hangingPunct="1">
              <a:lnSpc>
                <a:spcPct val="100000"/>
              </a:lnSpc>
              <a:spcBef>
                <a:spcPct val="0"/>
              </a:spcBef>
              <a:buNone/>
              <a:defRPr lang="en-US" sz="1413" b="0" kern="1200" cap="none" spc="-50" baseline="0">
                <a:ln w="3175">
                  <a:noFill/>
                </a:ln>
                <a:solidFill>
                  <a:schemeClr val="tx1"/>
                </a:solidFill>
                <a:effectLst/>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algn="ctr" defTabSz="541895" fontAlgn="base">
              <a:spcAft>
                <a:spcPct val="0"/>
              </a:spcAft>
              <a:buClrTx/>
              <a:buFontTx/>
              <a:tabLst>
                <a:tab pos="881290" algn="l"/>
              </a:tabLst>
              <a:defRPr/>
            </a:pPr>
            <a:r>
              <a:rPr lang="en-HK" sz="2400" b="1" spc="0">
                <a:gradFill>
                  <a:gsLst>
                    <a:gs pos="92661">
                      <a:srgbClr val="FFFFFF"/>
                    </a:gs>
                    <a:gs pos="78000">
                      <a:srgbClr val="FFFFFF"/>
                    </a:gs>
                  </a:gsLst>
                  <a:path path="circle">
                    <a:fillToRect l="100000" b="100000"/>
                  </a:path>
                </a:gradFill>
                <a:latin typeface="Segoe UI Variable Display Semib" pitchFamily="2" charset="0"/>
                <a:cs typeface="Segoe UI" pitchFamily="34" charset="0"/>
              </a:rPr>
              <a:t>Foundry Agents</a:t>
            </a:r>
          </a:p>
        </p:txBody>
      </p:sp>
    </p:spTree>
    <p:extLst>
      <p:ext uri="{BB962C8B-B14F-4D97-AF65-F5344CB8AC3E}">
        <p14:creationId xmlns:p14="http://schemas.microsoft.com/office/powerpoint/2010/main" val="2610688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2">
            <a:extLst>
              <a:ext uri="{FF2B5EF4-FFF2-40B4-BE49-F238E27FC236}">
                <a16:creationId xmlns:a16="http://schemas.microsoft.com/office/drawing/2014/main" id="{07FA9820-6B5A-B8B2-245E-37B1FBC6616B}"/>
              </a:ext>
              <a:ext uri="{C183D7F6-B498-43B3-948B-1728B52AA6E4}">
                <adec:decorative xmlns:adec="http://schemas.microsoft.com/office/drawing/2017/decorative" val="1"/>
              </a:ext>
            </a:extLst>
          </p:cNvPr>
          <p:cNvSpPr/>
          <p:nvPr/>
        </p:nvSpPr>
        <p:spPr bwMode="auto">
          <a:xfrm>
            <a:off x="8395498" y="2372812"/>
            <a:ext cx="2746535" cy="1939912"/>
          </a:xfrm>
          <a:prstGeom prst="roundRect">
            <a:avLst>
              <a:gd name="adj" fmla="val 18484"/>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0" numCol="1" spcCol="0" rtlCol="0" fromWordArt="0" anchor="t" anchorCtr="0" forceAA="0" compatLnSpc="1">
            <a:prstTxWarp prst="textNoShape">
              <a:avLst/>
            </a:prstTxWarp>
            <a:noAutofit/>
          </a:bodyPr>
          <a:lstStyle/>
          <a:p>
            <a:pPr marL="0" marR="0" lvl="0" indent="0" algn="ctr" defTabSz="110155" rtl="0"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mn-ea"/>
              <a:cs typeface="Segoe UI Light" panose="020B0502040204020203" pitchFamily="34" charset="0"/>
            </a:endParaRPr>
          </a:p>
        </p:txBody>
      </p:sp>
      <p:sp>
        <p:nvSpPr>
          <p:cNvPr id="5" name="Rounded Rectangle 12">
            <a:extLst>
              <a:ext uri="{FF2B5EF4-FFF2-40B4-BE49-F238E27FC236}">
                <a16:creationId xmlns:a16="http://schemas.microsoft.com/office/drawing/2014/main" id="{EE8A64AF-DA66-F908-4452-9DDF251FE958}"/>
              </a:ext>
              <a:ext uri="{C183D7F6-B498-43B3-948B-1728B52AA6E4}">
                <adec:decorative xmlns:adec="http://schemas.microsoft.com/office/drawing/2017/decorative" val="1"/>
              </a:ext>
            </a:extLst>
          </p:cNvPr>
          <p:cNvSpPr/>
          <p:nvPr/>
        </p:nvSpPr>
        <p:spPr bwMode="auto">
          <a:xfrm>
            <a:off x="4485366" y="1779506"/>
            <a:ext cx="3221269" cy="2533220"/>
          </a:xfrm>
          <a:prstGeom prst="roundRect">
            <a:avLst>
              <a:gd name="adj" fmla="val 12124"/>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0" numCol="1" spcCol="0" rtlCol="0" fromWordArt="0" anchor="t" anchorCtr="0" forceAA="0" compatLnSpc="1">
            <a:prstTxWarp prst="textNoShape">
              <a:avLst/>
            </a:prstTxWarp>
            <a:noAutofit/>
          </a:bodyPr>
          <a:lstStyle/>
          <a:p>
            <a:pPr marL="0" marR="0" lvl="0" indent="0" algn="ctr" defTabSz="110155" rtl="0"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UI"/>
              <a:ea typeface="+mn-ea"/>
              <a:cs typeface="Segoe UI Light" panose="020B0502040204020203" pitchFamily="34" charset="0"/>
            </a:endParaRPr>
          </a:p>
        </p:txBody>
      </p:sp>
      <p:sp>
        <p:nvSpPr>
          <p:cNvPr id="6" name="Rounded Rectangle 12">
            <a:extLst>
              <a:ext uri="{FF2B5EF4-FFF2-40B4-BE49-F238E27FC236}">
                <a16:creationId xmlns:a16="http://schemas.microsoft.com/office/drawing/2014/main" id="{EB525105-957C-E12C-5E9F-9AA92B3B0E0B}"/>
              </a:ext>
              <a:ext uri="{C183D7F6-B498-43B3-948B-1728B52AA6E4}">
                <adec:decorative xmlns:adec="http://schemas.microsoft.com/office/drawing/2017/decorative" val="1"/>
              </a:ext>
            </a:extLst>
          </p:cNvPr>
          <p:cNvSpPr/>
          <p:nvPr/>
        </p:nvSpPr>
        <p:spPr bwMode="auto">
          <a:xfrm>
            <a:off x="1049966" y="2372812"/>
            <a:ext cx="2746535" cy="1939914"/>
          </a:xfrm>
          <a:prstGeom prst="roundRect">
            <a:avLst>
              <a:gd name="adj" fmla="val 17098"/>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0" numCol="1" spcCol="0" rtlCol="0" fromWordArt="0" anchor="t" anchorCtr="0" forceAA="0" compatLnSpc="1">
            <a:prstTxWarp prst="textNoShape">
              <a:avLst/>
            </a:prstTxWarp>
            <a:noAutofit/>
          </a:bodyPr>
          <a:lstStyle/>
          <a:p>
            <a:pPr marL="0" marR="0" lvl="0" indent="0" algn="ctr" defTabSz="110155" rtl="0"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mn-ea"/>
              <a:cs typeface="Segoe UI Light" panose="020B0502040204020203" pitchFamily="34" charset="0"/>
            </a:endParaRPr>
          </a:p>
        </p:txBody>
      </p:sp>
      <p:sp>
        <p:nvSpPr>
          <p:cNvPr id="7" name="Rounded Rectangle 12">
            <a:extLst>
              <a:ext uri="{FF2B5EF4-FFF2-40B4-BE49-F238E27FC236}">
                <a16:creationId xmlns:a16="http://schemas.microsoft.com/office/drawing/2014/main" id="{199F75E5-DF32-A65D-3090-1785468FA5AC}"/>
              </a:ext>
              <a:ext uri="{C183D7F6-B498-43B3-948B-1728B52AA6E4}">
                <adec:decorative xmlns:adec="http://schemas.microsoft.com/office/drawing/2017/decorative" val="1"/>
              </a:ext>
            </a:extLst>
          </p:cNvPr>
          <p:cNvSpPr/>
          <p:nvPr/>
        </p:nvSpPr>
        <p:spPr bwMode="auto">
          <a:xfrm>
            <a:off x="4485366" y="4818591"/>
            <a:ext cx="3221269" cy="1675899"/>
          </a:xfrm>
          <a:prstGeom prst="roundRect">
            <a:avLst>
              <a:gd name="adj" fmla="val 18080"/>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0" numCol="1" spcCol="0" rtlCol="0" fromWordArt="0" anchor="t" anchorCtr="0" forceAA="0" compatLnSpc="1">
            <a:prstTxWarp prst="textNoShape">
              <a:avLst/>
            </a:prstTxWarp>
            <a:noAutofit/>
          </a:bodyPr>
          <a:lstStyle/>
          <a:p>
            <a:pPr marL="0" marR="0" lvl="0" indent="0" algn="ctr" defTabSz="110155" rtl="0"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mn-ea"/>
              <a:cs typeface="Segoe UI Light" panose="020B0502040204020203" pitchFamily="34" charset="0"/>
            </a:endParaRPr>
          </a:p>
        </p:txBody>
      </p:sp>
      <p:grpSp>
        <p:nvGrpSpPr>
          <p:cNvPr id="8" name="Group 7">
            <a:extLst>
              <a:ext uri="{FF2B5EF4-FFF2-40B4-BE49-F238E27FC236}">
                <a16:creationId xmlns:a16="http://schemas.microsoft.com/office/drawing/2014/main" id="{4EA94FCB-FAB0-8462-CFF8-7492A168058C}"/>
              </a:ext>
              <a:ext uri="{C183D7F6-B498-43B3-948B-1728B52AA6E4}">
                <adec:decorative xmlns:adec="http://schemas.microsoft.com/office/drawing/2017/decorative" val="1"/>
              </a:ext>
            </a:extLst>
          </p:cNvPr>
          <p:cNvGrpSpPr/>
          <p:nvPr/>
        </p:nvGrpSpPr>
        <p:grpSpPr>
          <a:xfrm>
            <a:off x="5124038" y="4122950"/>
            <a:ext cx="1943924" cy="1007671"/>
            <a:chOff x="5108290" y="4122950"/>
            <a:chExt cx="1943924" cy="1007671"/>
          </a:xfrm>
        </p:grpSpPr>
        <p:sp useBgFill="1">
          <p:nvSpPr>
            <p:cNvPr id="9" name="Rectangle 8">
              <a:extLst>
                <a:ext uri="{FF2B5EF4-FFF2-40B4-BE49-F238E27FC236}">
                  <a16:creationId xmlns:a16="http://schemas.microsoft.com/office/drawing/2014/main" id="{ABD344A1-AF45-4F02-4980-764A3BAB602A}"/>
                </a:ext>
              </a:extLst>
            </p:cNvPr>
            <p:cNvSpPr/>
            <p:nvPr/>
          </p:nvSpPr>
          <p:spPr bwMode="auto">
            <a:xfrm>
              <a:off x="5108290" y="4122950"/>
              <a:ext cx="248864" cy="1007671"/>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sp useBgFill="1">
          <p:nvSpPr>
            <p:cNvPr id="10" name="Rectangle 9">
              <a:extLst>
                <a:ext uri="{FF2B5EF4-FFF2-40B4-BE49-F238E27FC236}">
                  <a16:creationId xmlns:a16="http://schemas.microsoft.com/office/drawing/2014/main" id="{4DA96352-F486-910C-08F9-ECAA1F59A0D9}"/>
                </a:ext>
              </a:extLst>
            </p:cNvPr>
            <p:cNvSpPr/>
            <p:nvPr/>
          </p:nvSpPr>
          <p:spPr bwMode="auto">
            <a:xfrm>
              <a:off x="6803351" y="4122950"/>
              <a:ext cx="248863" cy="1007671"/>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grpSp>
        <p:nvGrpSpPr>
          <p:cNvPr id="11" name="Group 10">
            <a:extLst>
              <a:ext uri="{FF2B5EF4-FFF2-40B4-BE49-F238E27FC236}">
                <a16:creationId xmlns:a16="http://schemas.microsoft.com/office/drawing/2014/main" id="{07860FE1-95C2-48D7-73EE-0B87D063D654}"/>
              </a:ext>
              <a:ext uri="{C183D7F6-B498-43B3-948B-1728B52AA6E4}">
                <adec:decorative xmlns:adec="http://schemas.microsoft.com/office/drawing/2017/decorative" val="1"/>
              </a:ext>
            </a:extLst>
          </p:cNvPr>
          <p:cNvGrpSpPr/>
          <p:nvPr/>
        </p:nvGrpSpPr>
        <p:grpSpPr>
          <a:xfrm>
            <a:off x="3653596" y="3052051"/>
            <a:ext cx="4899118" cy="339489"/>
            <a:chOff x="3653596" y="3052051"/>
            <a:chExt cx="4899118" cy="339489"/>
          </a:xfrm>
        </p:grpSpPr>
        <p:sp useBgFill="1">
          <p:nvSpPr>
            <p:cNvPr id="12" name="Rectangle 11">
              <a:extLst>
                <a:ext uri="{FF2B5EF4-FFF2-40B4-BE49-F238E27FC236}">
                  <a16:creationId xmlns:a16="http://schemas.microsoft.com/office/drawing/2014/main" id="{4386B1A1-ADAF-B6FA-EE11-5D0E0C3D7DA9}"/>
                </a:ext>
              </a:extLst>
            </p:cNvPr>
            <p:cNvSpPr/>
            <p:nvPr/>
          </p:nvSpPr>
          <p:spPr bwMode="auto">
            <a:xfrm>
              <a:off x="3653596" y="3052051"/>
              <a:ext cx="939506" cy="339489"/>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sp useBgFill="1">
          <p:nvSpPr>
            <p:cNvPr id="13" name="Rectangle 12">
              <a:extLst>
                <a:ext uri="{FF2B5EF4-FFF2-40B4-BE49-F238E27FC236}">
                  <a16:creationId xmlns:a16="http://schemas.microsoft.com/office/drawing/2014/main" id="{CD21F3D4-3A64-4F6F-0506-1BD861DBECB5}"/>
                </a:ext>
              </a:extLst>
            </p:cNvPr>
            <p:cNvSpPr/>
            <p:nvPr/>
          </p:nvSpPr>
          <p:spPr bwMode="auto">
            <a:xfrm>
              <a:off x="7613208" y="3052051"/>
              <a:ext cx="939506" cy="339489"/>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grpSp>
      <p:sp>
        <p:nvSpPr>
          <p:cNvPr id="14" name="Rectangle: Rounded Corners 12">
            <a:extLst>
              <a:ext uri="{FF2B5EF4-FFF2-40B4-BE49-F238E27FC236}">
                <a16:creationId xmlns:a16="http://schemas.microsoft.com/office/drawing/2014/main" id="{DD15A7E6-8EA7-AD7B-3D43-8F3F7A99F936}"/>
              </a:ext>
              <a:ext uri="{C183D7F6-B498-43B3-948B-1728B52AA6E4}">
                <adec:decorative xmlns:adec="http://schemas.microsoft.com/office/drawing/2017/decorative" val="1"/>
              </a:ext>
            </a:extLst>
          </p:cNvPr>
          <p:cNvSpPr txBox="1">
            <a:spLocks/>
          </p:cNvSpPr>
          <p:nvPr/>
        </p:nvSpPr>
        <p:spPr bwMode="auto">
          <a:xfrm>
            <a:off x="4956744" y="2454172"/>
            <a:ext cx="2282458" cy="369332"/>
          </a:xfrm>
          <a:prstGeom prst="roundRect">
            <a:avLst>
              <a:gd name="adj" fmla="val 31494"/>
            </a:avLst>
          </a:prstGeom>
          <a:solidFill>
            <a:srgbClr val="C03BC4"/>
          </a:solidFill>
        </p:spPr>
        <p:txBody>
          <a:bodyPr wrap="square" lIns="0" tIns="0" rIns="0" bIns="45720" rtlCol="0" anchor="ctr" anchorCtr="0">
            <a:noAutofit/>
          </a:bodyPr>
          <a:lstStyle>
            <a:defPPr>
              <a:defRPr lang="en-US"/>
            </a:defPPr>
            <a:lvl1pPr algn="ctr" defTabSz="2275850" fontAlgn="base">
              <a:spcBef>
                <a:spcPts val="200"/>
              </a:spcBef>
              <a:spcAft>
                <a:spcPct val="0"/>
              </a:spcAft>
              <a:tabLst>
                <a:tab pos="3701239" algn="l"/>
              </a:tabLst>
              <a:defRPr sz="1100" b="1">
                <a:ln w="3175">
                  <a:noFill/>
                </a:ln>
                <a:gradFill>
                  <a:gsLst>
                    <a:gs pos="9174">
                      <a:srgbClr val="000000"/>
                    </a:gs>
                    <a:gs pos="42000">
                      <a:srgbClr val="000000"/>
                    </a:gs>
                  </a:gsLst>
                  <a:path path="circle">
                    <a:fillToRect l="100000" t="100000"/>
                  </a:path>
                </a:gradFill>
                <a:latin typeface="Segoe UI Variable Display Semib" pitchFamily="2" charset="0"/>
                <a:cs typeface="Segoe UI" pitchFamily="34" charset="0"/>
              </a:defRPr>
            </a:lvl1pPr>
          </a:lstStyle>
          <a:p>
            <a:pPr marL="0" marR="0" lvl="0" indent="0" algn="ctr" defTabSz="2275850" rtl="0" eaLnBrk="1" fontAlgn="base" latinLnBrk="0" hangingPunct="1">
              <a:lnSpc>
                <a:spcPct val="100000"/>
              </a:lnSpc>
              <a:spcBef>
                <a:spcPts val="200"/>
              </a:spcBef>
              <a:spcAft>
                <a:spcPct val="0"/>
              </a:spcAft>
              <a:buClrTx/>
              <a:buSzTx/>
              <a:buFontTx/>
              <a:buNone/>
              <a:tabLst>
                <a:tab pos="3701239" algn="l"/>
              </a:tabLst>
              <a:defRPr/>
            </a:pPr>
            <a:r>
              <a:rPr kumimoji="0" lang="en-US" sz="1600" b="0" i="0" u="none" strike="noStrike" kern="1200" cap="none" spc="0" normalizeH="0" baseline="0" noProof="0">
                <a:ln w="3175">
                  <a:noFill/>
                </a:ln>
                <a:solidFill>
                  <a:srgbClr val="000000"/>
                </a:solidFill>
                <a:effectLst/>
                <a:uLnTx/>
                <a:uFillTx/>
                <a:latin typeface="Segoe Sans Display" pitchFamily="2" charset="0"/>
                <a:ea typeface="+mn-ea"/>
                <a:cs typeface="Segoe Sans Display" pitchFamily="2" charset="0"/>
              </a:rPr>
              <a:t>LLM</a:t>
            </a:r>
          </a:p>
        </p:txBody>
      </p:sp>
      <p:sp>
        <p:nvSpPr>
          <p:cNvPr id="15" name="Rectangle: Rounded Corners 12">
            <a:extLst>
              <a:ext uri="{FF2B5EF4-FFF2-40B4-BE49-F238E27FC236}">
                <a16:creationId xmlns:a16="http://schemas.microsoft.com/office/drawing/2014/main" id="{D3372E46-5443-A4E9-A248-D73DD0E3A5A3}"/>
              </a:ext>
              <a:ext uri="{C183D7F6-B498-43B3-948B-1728B52AA6E4}">
                <adec:decorative xmlns:adec="http://schemas.microsoft.com/office/drawing/2017/decorative" val="1"/>
              </a:ext>
            </a:extLst>
          </p:cNvPr>
          <p:cNvSpPr txBox="1">
            <a:spLocks/>
          </p:cNvSpPr>
          <p:nvPr/>
        </p:nvSpPr>
        <p:spPr bwMode="auto">
          <a:xfrm>
            <a:off x="4956744" y="3022208"/>
            <a:ext cx="2282458" cy="369332"/>
          </a:xfrm>
          <a:prstGeom prst="roundRect">
            <a:avLst>
              <a:gd name="adj" fmla="val 31494"/>
            </a:avLst>
          </a:prstGeom>
          <a:solidFill>
            <a:srgbClr val="8661C5"/>
          </a:solidFill>
        </p:spPr>
        <p:txBody>
          <a:bodyPr wrap="square" lIns="0" tIns="0" rIns="0" bIns="45720" rtlCol="0" anchor="ctr" anchorCtr="0">
            <a:noAutofit/>
          </a:bodyPr>
          <a:lstStyle>
            <a:defPPr>
              <a:defRPr lang="en-US"/>
            </a:defPPr>
            <a:lvl1pPr algn="ctr" defTabSz="2275850" fontAlgn="base">
              <a:spcBef>
                <a:spcPts val="200"/>
              </a:spcBef>
              <a:spcAft>
                <a:spcPct val="0"/>
              </a:spcAft>
              <a:tabLst>
                <a:tab pos="3701239" algn="l"/>
              </a:tabLst>
              <a:defRPr sz="1100" b="1">
                <a:ln w="3175">
                  <a:noFill/>
                </a:ln>
                <a:gradFill>
                  <a:gsLst>
                    <a:gs pos="9174">
                      <a:srgbClr val="000000"/>
                    </a:gs>
                    <a:gs pos="42000">
                      <a:srgbClr val="000000"/>
                    </a:gs>
                  </a:gsLst>
                  <a:path path="circle">
                    <a:fillToRect l="100000" t="100000"/>
                  </a:path>
                </a:gradFill>
                <a:latin typeface="Segoe UI Variable Display Semib" pitchFamily="2" charset="0"/>
                <a:cs typeface="Segoe UI" pitchFamily="34" charset="0"/>
              </a:defRPr>
            </a:lvl1pPr>
          </a:lstStyle>
          <a:p>
            <a:pPr marL="0" marR="0" lvl="0" indent="0" algn="ctr" defTabSz="2275850" rtl="0" eaLnBrk="1" fontAlgn="base" latinLnBrk="0" hangingPunct="1">
              <a:lnSpc>
                <a:spcPct val="100000"/>
              </a:lnSpc>
              <a:spcBef>
                <a:spcPts val="200"/>
              </a:spcBef>
              <a:spcAft>
                <a:spcPct val="0"/>
              </a:spcAft>
              <a:buClrTx/>
              <a:buSzTx/>
              <a:buFontTx/>
              <a:buNone/>
              <a:tabLst>
                <a:tab pos="3701239" algn="l"/>
              </a:tabLst>
              <a:defRPr/>
            </a:pPr>
            <a:r>
              <a:rPr kumimoji="0" lang="en-US" sz="1600" b="0" i="0" u="none" strike="noStrike" kern="1200" cap="none" spc="0" normalizeH="0" baseline="0" noProof="0">
                <a:ln w="3175">
                  <a:noFill/>
                </a:ln>
                <a:solidFill>
                  <a:srgbClr val="000000"/>
                </a:solidFill>
                <a:effectLst/>
                <a:uLnTx/>
                <a:uFillTx/>
                <a:latin typeface="Segoe Sans Display" pitchFamily="2" charset="0"/>
                <a:ea typeface="+mn-ea"/>
                <a:cs typeface="Segoe Sans Display" pitchFamily="2" charset="0"/>
              </a:rPr>
              <a:t>Instructions</a:t>
            </a:r>
          </a:p>
        </p:txBody>
      </p:sp>
      <p:sp>
        <p:nvSpPr>
          <p:cNvPr id="16" name="Rectangle: Rounded Corners 12">
            <a:extLst>
              <a:ext uri="{FF2B5EF4-FFF2-40B4-BE49-F238E27FC236}">
                <a16:creationId xmlns:a16="http://schemas.microsoft.com/office/drawing/2014/main" id="{8416BA05-4BDC-205F-ABAF-3C422234AE61}"/>
              </a:ext>
              <a:ext uri="{C183D7F6-B498-43B3-948B-1728B52AA6E4}">
                <adec:decorative xmlns:adec="http://schemas.microsoft.com/office/drawing/2017/decorative" val="1"/>
              </a:ext>
            </a:extLst>
          </p:cNvPr>
          <p:cNvSpPr txBox="1">
            <a:spLocks/>
          </p:cNvSpPr>
          <p:nvPr/>
        </p:nvSpPr>
        <p:spPr bwMode="auto">
          <a:xfrm>
            <a:off x="4956744" y="3590244"/>
            <a:ext cx="2282458" cy="369332"/>
          </a:xfrm>
          <a:prstGeom prst="roundRect">
            <a:avLst>
              <a:gd name="adj" fmla="val 31494"/>
            </a:avLst>
          </a:prstGeom>
          <a:solidFill>
            <a:srgbClr val="0078D4"/>
          </a:solidFill>
        </p:spPr>
        <p:txBody>
          <a:bodyPr wrap="square" lIns="0" tIns="0" rIns="0" bIns="45720" rtlCol="0" anchor="ctr" anchorCtr="0">
            <a:noAutofit/>
          </a:bodyPr>
          <a:lstStyle>
            <a:defPPr>
              <a:defRPr lang="en-US"/>
            </a:defPPr>
            <a:lvl1pPr algn="ctr" defTabSz="2275850" fontAlgn="base">
              <a:spcBef>
                <a:spcPts val="200"/>
              </a:spcBef>
              <a:spcAft>
                <a:spcPct val="0"/>
              </a:spcAft>
              <a:tabLst>
                <a:tab pos="3701239" algn="l"/>
              </a:tabLst>
              <a:defRPr sz="1100" b="1">
                <a:ln w="3175">
                  <a:noFill/>
                </a:ln>
                <a:gradFill>
                  <a:gsLst>
                    <a:gs pos="9174">
                      <a:srgbClr val="000000"/>
                    </a:gs>
                    <a:gs pos="42000">
                      <a:srgbClr val="000000"/>
                    </a:gs>
                  </a:gsLst>
                  <a:path path="circle">
                    <a:fillToRect l="100000" t="100000"/>
                  </a:path>
                </a:gradFill>
                <a:latin typeface="Segoe UI Variable Display Semib" pitchFamily="2" charset="0"/>
                <a:cs typeface="Segoe UI" pitchFamily="34" charset="0"/>
              </a:defRPr>
            </a:lvl1pPr>
          </a:lstStyle>
          <a:p>
            <a:pPr marL="0" marR="0" lvl="0" indent="0" algn="ctr" defTabSz="2275850" rtl="0" eaLnBrk="1" fontAlgn="base" latinLnBrk="0" hangingPunct="1">
              <a:lnSpc>
                <a:spcPct val="100000"/>
              </a:lnSpc>
              <a:spcBef>
                <a:spcPts val="200"/>
              </a:spcBef>
              <a:spcAft>
                <a:spcPct val="0"/>
              </a:spcAft>
              <a:buClrTx/>
              <a:buSzTx/>
              <a:buFontTx/>
              <a:buNone/>
              <a:tabLst>
                <a:tab pos="3701239" algn="l"/>
              </a:tabLst>
              <a:defRPr/>
            </a:pPr>
            <a:r>
              <a:rPr kumimoji="0" lang="en-US" sz="1600" b="0" i="0" u="none" strike="noStrike" kern="1200" cap="none" spc="0" normalizeH="0" baseline="0" noProof="0">
                <a:ln w="3175">
                  <a:noFill/>
                </a:ln>
                <a:solidFill>
                  <a:srgbClr val="000000"/>
                </a:solidFill>
                <a:effectLst/>
                <a:uLnTx/>
                <a:uFillTx/>
                <a:latin typeface="Segoe Sans Display" pitchFamily="2" charset="0"/>
                <a:ea typeface="+mn-ea"/>
                <a:cs typeface="Segoe Sans Display" pitchFamily="2" charset="0"/>
              </a:rPr>
              <a:t>Tools</a:t>
            </a:r>
          </a:p>
        </p:txBody>
      </p:sp>
      <p:cxnSp>
        <p:nvCxnSpPr>
          <p:cNvPr id="39" name="Straight Arrow Connector 38">
            <a:extLst>
              <a:ext uri="{FF2B5EF4-FFF2-40B4-BE49-F238E27FC236}">
                <a16:creationId xmlns:a16="http://schemas.microsoft.com/office/drawing/2014/main" id="{5DD77E7E-C6B7-8252-D5D5-CB5735F37643}"/>
              </a:ext>
              <a:ext uri="{C183D7F6-B498-43B3-948B-1728B52AA6E4}">
                <adec:decorative xmlns:adec="http://schemas.microsoft.com/office/drawing/2017/decorative" val="1"/>
              </a:ext>
            </a:extLst>
          </p:cNvPr>
          <p:cNvCxnSpPr>
            <a:cxnSpLocks/>
            <a:stCxn id="12" idx="1"/>
          </p:cNvCxnSpPr>
          <p:nvPr/>
        </p:nvCxnSpPr>
        <p:spPr>
          <a:xfrm>
            <a:off x="3653596" y="3221796"/>
            <a:ext cx="1023912" cy="6460"/>
          </a:xfrm>
          <a:prstGeom prst="straightConnector1">
            <a:avLst/>
          </a:prstGeom>
          <a:ln w="12700">
            <a:gradFill flip="none" rotWithShape="1">
              <a:gsLst>
                <a:gs pos="0">
                  <a:srgbClr val="463668">
                    <a:alpha val="0"/>
                  </a:srgbClr>
                </a:gs>
                <a:gs pos="100000">
                  <a:schemeClr val="tx1"/>
                </a:gs>
              </a:gsLst>
              <a:lin ang="0" scaled="1"/>
              <a:tileRect/>
            </a:gradFill>
            <a:headEnd type="none" w="lg" len="med"/>
            <a:tailEnd type="arrow" w="lg" len="sm"/>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4BA3A12E-2ED8-0671-9D3F-912629548C35}"/>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38820" y="1267940"/>
            <a:ext cx="714360" cy="714360"/>
          </a:xfrm>
          <a:prstGeom prst="rect">
            <a:avLst/>
          </a:prstGeom>
        </p:spPr>
      </p:pic>
      <p:cxnSp>
        <p:nvCxnSpPr>
          <p:cNvPr id="47" name="Straight Arrow Connector 46">
            <a:extLst>
              <a:ext uri="{FF2B5EF4-FFF2-40B4-BE49-F238E27FC236}">
                <a16:creationId xmlns:a16="http://schemas.microsoft.com/office/drawing/2014/main" id="{0386AD3A-0461-4F22-9596-D9B5417056BF}"/>
              </a:ext>
              <a:ext uri="{C183D7F6-B498-43B3-948B-1728B52AA6E4}">
                <adec:decorative xmlns:adec="http://schemas.microsoft.com/office/drawing/2017/decorative" val="1"/>
              </a:ext>
            </a:extLst>
          </p:cNvPr>
          <p:cNvCxnSpPr>
            <a:cxnSpLocks/>
          </p:cNvCxnSpPr>
          <p:nvPr/>
        </p:nvCxnSpPr>
        <p:spPr>
          <a:xfrm>
            <a:off x="7550347" y="3221796"/>
            <a:ext cx="1023912" cy="6460"/>
          </a:xfrm>
          <a:prstGeom prst="straightConnector1">
            <a:avLst/>
          </a:prstGeom>
          <a:ln w="12700">
            <a:gradFill flip="none" rotWithShape="1">
              <a:gsLst>
                <a:gs pos="0">
                  <a:srgbClr val="463668">
                    <a:alpha val="0"/>
                  </a:srgbClr>
                </a:gs>
                <a:gs pos="100000">
                  <a:schemeClr val="tx1"/>
                </a:gs>
              </a:gsLst>
              <a:lin ang="0" scaled="1"/>
              <a:tileRect/>
            </a:gradFill>
            <a:headEnd type="none" w="lg" len="med"/>
            <a:tailEnd type="arrow" w="lg" len="sm"/>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F69DA15D-160D-3013-949A-8B54F10D496F}"/>
              </a:ext>
              <a:ext uri="{C183D7F6-B498-43B3-948B-1728B52AA6E4}">
                <adec:decorative xmlns:adec="http://schemas.microsoft.com/office/drawing/2017/decorative" val="1"/>
              </a:ext>
            </a:extLst>
          </p:cNvPr>
          <p:cNvGrpSpPr/>
          <p:nvPr/>
        </p:nvGrpSpPr>
        <p:grpSpPr>
          <a:xfrm>
            <a:off x="5243374" y="4122950"/>
            <a:ext cx="1700157" cy="1007671"/>
            <a:chOff x="5132715" y="4122950"/>
            <a:chExt cx="1700157" cy="1007671"/>
          </a:xfrm>
        </p:grpSpPr>
        <p:cxnSp>
          <p:nvCxnSpPr>
            <p:cNvPr id="49" name="Straight Arrow Connector 48">
              <a:extLst>
                <a:ext uri="{FF2B5EF4-FFF2-40B4-BE49-F238E27FC236}">
                  <a16:creationId xmlns:a16="http://schemas.microsoft.com/office/drawing/2014/main" id="{51AC6259-2678-16C8-2E66-0D8747A55D69}"/>
                </a:ext>
              </a:extLst>
            </p:cNvPr>
            <p:cNvCxnSpPr>
              <a:cxnSpLocks/>
            </p:cNvCxnSpPr>
            <p:nvPr/>
          </p:nvCxnSpPr>
          <p:spPr>
            <a:xfrm>
              <a:off x="5132715" y="4185434"/>
              <a:ext cx="0" cy="806688"/>
            </a:xfrm>
            <a:prstGeom prst="straightConnector1">
              <a:avLst/>
            </a:prstGeom>
            <a:ln w="12700">
              <a:gradFill flip="none" rotWithShape="1">
                <a:gsLst>
                  <a:gs pos="0">
                    <a:srgbClr val="463668">
                      <a:alpha val="0"/>
                    </a:srgbClr>
                  </a:gs>
                  <a:gs pos="96000">
                    <a:schemeClr val="tx1"/>
                  </a:gs>
                </a:gsLst>
                <a:lin ang="5400000" scaled="1"/>
                <a:tileRect/>
              </a:gradFill>
              <a:headEnd type="none" w="lg" len="med"/>
              <a:tailEnd type="arrow" w="lg" len="sm"/>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5CA8BC9F-C7AA-606C-CADC-524D01455E4F}"/>
                </a:ext>
              </a:extLst>
            </p:cNvPr>
            <p:cNvCxnSpPr>
              <a:cxnSpLocks/>
              <a:stCxn id="10" idx="2"/>
              <a:endCxn id="10" idx="0"/>
            </p:cNvCxnSpPr>
            <p:nvPr/>
          </p:nvCxnSpPr>
          <p:spPr>
            <a:xfrm flipV="1">
              <a:off x="6832872" y="4122950"/>
              <a:ext cx="0" cy="1007671"/>
            </a:xfrm>
            <a:prstGeom prst="straightConnector1">
              <a:avLst/>
            </a:prstGeom>
            <a:ln w="12700">
              <a:gradFill flip="none" rotWithShape="1">
                <a:gsLst>
                  <a:gs pos="0">
                    <a:srgbClr val="463668">
                      <a:alpha val="0"/>
                    </a:srgbClr>
                  </a:gs>
                  <a:gs pos="99000">
                    <a:schemeClr val="tx1"/>
                  </a:gs>
                </a:gsLst>
                <a:lin ang="5400000" scaled="1"/>
                <a:tileRect/>
              </a:gradFill>
              <a:headEnd type="none" w="lg" len="med"/>
              <a:tailEnd type="arrow" w="lg" len="sm"/>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98459326-EBDF-F48E-7D5B-A33740835EE3}"/>
              </a:ext>
            </a:extLst>
          </p:cNvPr>
          <p:cNvSpPr>
            <a:spLocks noGrp="1"/>
          </p:cNvSpPr>
          <p:nvPr>
            <p:ph type="title" idx="4294967295"/>
          </p:nvPr>
        </p:nvSpPr>
        <p:spPr>
          <a:xfrm>
            <a:off x="587375" y="478921"/>
            <a:ext cx="11017250" cy="554038"/>
          </a:xfrm>
        </p:spPr>
        <p:txBody>
          <a:bodyPr/>
          <a:lstStyle/>
          <a:p>
            <a:pPr algn="ctr"/>
            <a:r>
              <a:rPr lang="en-US" dirty="0"/>
              <a:t>What is an agent?</a:t>
            </a:r>
          </a:p>
        </p:txBody>
      </p:sp>
      <p:sp>
        <p:nvSpPr>
          <p:cNvPr id="17" name="TextBox 16">
            <a:extLst>
              <a:ext uri="{FF2B5EF4-FFF2-40B4-BE49-F238E27FC236}">
                <a16:creationId xmlns:a16="http://schemas.microsoft.com/office/drawing/2014/main" id="{B29B57A0-D2EC-4559-481C-23BB77CCA91D}"/>
              </a:ext>
            </a:extLst>
          </p:cNvPr>
          <p:cNvSpPr txBox="1"/>
          <p:nvPr/>
        </p:nvSpPr>
        <p:spPr>
          <a:xfrm>
            <a:off x="5326829" y="1912931"/>
            <a:ext cx="1538343" cy="369332"/>
          </a:xfrm>
          <a:prstGeom prst="rect">
            <a:avLst/>
          </a:prstGeom>
          <a:noFill/>
          <a:effectLst/>
        </p:spPr>
        <p:txBody>
          <a:bodyPr wrap="square" lIns="0" tIns="0" rIns="0" bIns="0" rtlCol="0" anchor="t" anchorCtr="0">
            <a:spAutoFit/>
          </a:bodyPr>
          <a:lstStyle/>
          <a:p>
            <a:pPr marL="0" marR="0" lvl="0" indent="0" algn="ctr" defTabSz="1371600" rtl="0" eaLnBrk="1" fontAlgn="auto" latinLnBrk="0" hangingPunct="1">
              <a:lnSpc>
                <a:spcPct val="100000"/>
              </a:lnSpc>
              <a:spcBef>
                <a:spcPts val="0"/>
              </a:spcBef>
              <a:spcAft>
                <a:spcPts val="0"/>
              </a:spcAft>
              <a:buClrTx/>
              <a:buSzTx/>
              <a:buFontTx/>
              <a:buNone/>
              <a:tabLst>
                <a:tab pos="1371600" algn="l"/>
              </a:tabLst>
              <a:defRPr/>
            </a:pPr>
            <a:r>
              <a:rPr kumimoji="0" lang="en-US" sz="2400" b="1" i="0" u="none" strike="noStrike" kern="1200" cap="none" spc="0" normalizeH="0" baseline="0" noProof="0">
                <a:ln w="3175">
                  <a:noFill/>
                </a:ln>
                <a:solidFill>
                  <a:srgbClr val="000000"/>
                </a:solidFill>
                <a:effectLst/>
                <a:uLnTx/>
                <a:uFillTx/>
                <a:latin typeface="Segoe Sans Display Semibold" pitchFamily="2" charset="0"/>
                <a:ea typeface="+mn-ea"/>
                <a:cs typeface="Segoe Sans Display Semibold" pitchFamily="2" charset="0"/>
              </a:rPr>
              <a:t>Agent</a:t>
            </a:r>
          </a:p>
        </p:txBody>
      </p:sp>
      <p:grpSp>
        <p:nvGrpSpPr>
          <p:cNvPr id="3" name="Group 2" descr="LLM&#10;Instructions&#10;Tools">
            <a:extLst>
              <a:ext uri="{FF2B5EF4-FFF2-40B4-BE49-F238E27FC236}">
                <a16:creationId xmlns:a16="http://schemas.microsoft.com/office/drawing/2014/main" id="{40099B85-F7F8-CCF0-247E-6A0BEBE156A7}"/>
              </a:ext>
            </a:extLst>
          </p:cNvPr>
          <p:cNvGrpSpPr/>
          <p:nvPr/>
        </p:nvGrpSpPr>
        <p:grpSpPr>
          <a:xfrm>
            <a:off x="4956744" y="2454172"/>
            <a:ext cx="2282458" cy="1505404"/>
            <a:chOff x="4956744" y="2454172"/>
            <a:chExt cx="2282458" cy="1505404"/>
          </a:xfrm>
          <a:gradFill flip="none" rotWithShape="1">
            <a:gsLst>
              <a:gs pos="0">
                <a:srgbClr val="C03BC4"/>
              </a:gs>
              <a:gs pos="100000">
                <a:srgbClr val="0078D4"/>
              </a:gs>
            </a:gsLst>
            <a:lin ang="2700000" scaled="1"/>
            <a:tileRect/>
          </a:gradFill>
        </p:grpSpPr>
        <p:sp>
          <p:nvSpPr>
            <p:cNvPr id="75" name="Rectangle: Rounded Corners 12">
              <a:extLst>
                <a:ext uri="{FF2B5EF4-FFF2-40B4-BE49-F238E27FC236}">
                  <a16:creationId xmlns:a16="http://schemas.microsoft.com/office/drawing/2014/main" id="{DD15A7E6-8EA7-AD7B-3D43-8F3F7A99F936}"/>
                </a:ext>
                <a:ext uri="{C183D7F6-B498-43B3-948B-1728B52AA6E4}">
                  <adec:decorative xmlns:adec="http://schemas.microsoft.com/office/drawing/2017/decorative" val="0"/>
                </a:ext>
              </a:extLst>
            </p:cNvPr>
            <p:cNvSpPr txBox="1">
              <a:spLocks/>
            </p:cNvSpPr>
            <p:nvPr/>
          </p:nvSpPr>
          <p:spPr bwMode="auto">
            <a:xfrm>
              <a:off x="4956744" y="2454172"/>
              <a:ext cx="2282458" cy="369332"/>
            </a:xfrm>
            <a:prstGeom prst="roundRect">
              <a:avLst>
                <a:gd name="adj" fmla="val 31494"/>
              </a:avLst>
            </a:prstGeom>
            <a:grpFill/>
          </p:spPr>
          <p:txBody>
            <a:bodyPr wrap="square" lIns="0" tIns="0" rIns="0" bIns="45720" rtlCol="0" anchor="ctr" anchorCtr="0">
              <a:noAutofit/>
            </a:bodyPr>
            <a:lstStyle>
              <a:defPPr>
                <a:defRPr lang="en-US"/>
              </a:defPPr>
              <a:lvl1pPr algn="ctr" defTabSz="2275850" fontAlgn="base">
                <a:spcBef>
                  <a:spcPts val="200"/>
                </a:spcBef>
                <a:spcAft>
                  <a:spcPct val="0"/>
                </a:spcAft>
                <a:tabLst>
                  <a:tab pos="3701239" algn="l"/>
                </a:tabLst>
                <a:defRPr sz="1100" b="1">
                  <a:ln w="3175">
                    <a:noFill/>
                  </a:ln>
                  <a:gradFill>
                    <a:gsLst>
                      <a:gs pos="9174">
                        <a:srgbClr val="000000"/>
                      </a:gs>
                      <a:gs pos="42000">
                        <a:srgbClr val="000000"/>
                      </a:gs>
                    </a:gsLst>
                    <a:path path="circle">
                      <a:fillToRect l="100000" t="100000"/>
                    </a:path>
                  </a:gradFill>
                  <a:latin typeface="Segoe UI Variable Display Semib" pitchFamily="2" charset="0"/>
                  <a:cs typeface="Segoe UI" pitchFamily="34" charset="0"/>
                </a:defRPr>
              </a:lvl1pPr>
            </a:lstStyle>
            <a:p>
              <a:pPr marL="0" marR="0" lvl="0" indent="0" algn="ctr" defTabSz="2275850" rtl="0" eaLnBrk="1" fontAlgn="base" latinLnBrk="0" hangingPunct="1">
                <a:lnSpc>
                  <a:spcPct val="100000"/>
                </a:lnSpc>
                <a:spcBef>
                  <a:spcPts val="200"/>
                </a:spcBef>
                <a:spcAft>
                  <a:spcPct val="0"/>
                </a:spcAft>
                <a:buClrTx/>
                <a:buSzTx/>
                <a:buFontTx/>
                <a:buNone/>
                <a:tabLst>
                  <a:tab pos="3701239" algn="l"/>
                </a:tabLst>
                <a:defRPr/>
              </a:pPr>
              <a:r>
                <a:rPr kumimoji="0" lang="en-US" sz="1400" b="1" i="0" u="none" strike="noStrike" kern="1200" cap="none" spc="0" normalizeH="0" baseline="0" noProof="0">
                  <a:ln w="3175">
                    <a:noFill/>
                  </a:ln>
                  <a:solidFill>
                    <a:srgbClr val="FFFFFF"/>
                  </a:solidFill>
                  <a:effectLst/>
                  <a:uLnTx/>
                  <a:uFillTx/>
                  <a:latin typeface="Segoe Sans Display Semibold" pitchFamily="2" charset="0"/>
                  <a:ea typeface="+mn-ea"/>
                  <a:cs typeface="Segoe Sans Display Semibold" pitchFamily="2" charset="0"/>
                </a:rPr>
                <a:t>LLM</a:t>
              </a:r>
            </a:p>
          </p:txBody>
        </p:sp>
        <p:sp>
          <p:nvSpPr>
            <p:cNvPr id="76" name="Rectangle: Rounded Corners 12">
              <a:extLst>
                <a:ext uri="{FF2B5EF4-FFF2-40B4-BE49-F238E27FC236}">
                  <a16:creationId xmlns:a16="http://schemas.microsoft.com/office/drawing/2014/main" id="{D3372E46-5443-A4E9-A248-D73DD0E3A5A3}"/>
                </a:ext>
                <a:ext uri="{C183D7F6-B498-43B3-948B-1728B52AA6E4}">
                  <adec:decorative xmlns:adec="http://schemas.microsoft.com/office/drawing/2017/decorative" val="0"/>
                </a:ext>
              </a:extLst>
            </p:cNvPr>
            <p:cNvSpPr txBox="1">
              <a:spLocks/>
            </p:cNvSpPr>
            <p:nvPr/>
          </p:nvSpPr>
          <p:spPr bwMode="auto">
            <a:xfrm>
              <a:off x="4956744" y="3022208"/>
              <a:ext cx="2282458" cy="369332"/>
            </a:xfrm>
            <a:prstGeom prst="roundRect">
              <a:avLst>
                <a:gd name="adj" fmla="val 31494"/>
              </a:avLst>
            </a:prstGeom>
            <a:grpFill/>
          </p:spPr>
          <p:txBody>
            <a:bodyPr wrap="square" lIns="0" tIns="0" rIns="0" bIns="45720" rtlCol="0" anchor="ctr" anchorCtr="0">
              <a:noAutofit/>
            </a:bodyPr>
            <a:lstStyle>
              <a:defPPr>
                <a:defRPr lang="en-US"/>
              </a:defPPr>
              <a:lvl1pPr algn="ctr" defTabSz="2275850" fontAlgn="base">
                <a:spcBef>
                  <a:spcPts val="200"/>
                </a:spcBef>
                <a:spcAft>
                  <a:spcPct val="0"/>
                </a:spcAft>
                <a:tabLst>
                  <a:tab pos="3701239" algn="l"/>
                </a:tabLst>
                <a:defRPr sz="1100" b="1">
                  <a:ln w="3175">
                    <a:noFill/>
                  </a:ln>
                  <a:gradFill>
                    <a:gsLst>
                      <a:gs pos="9174">
                        <a:srgbClr val="000000"/>
                      </a:gs>
                      <a:gs pos="42000">
                        <a:srgbClr val="000000"/>
                      </a:gs>
                    </a:gsLst>
                    <a:path path="circle">
                      <a:fillToRect l="100000" t="100000"/>
                    </a:path>
                  </a:gradFill>
                  <a:latin typeface="Segoe UI Variable Display Semib" pitchFamily="2" charset="0"/>
                  <a:cs typeface="Segoe UI" pitchFamily="34" charset="0"/>
                </a:defRPr>
              </a:lvl1pPr>
            </a:lstStyle>
            <a:p>
              <a:pPr marL="0" marR="0" lvl="0" indent="0" algn="ctr" defTabSz="2275850" rtl="0" eaLnBrk="1" fontAlgn="base" latinLnBrk="0" hangingPunct="1">
                <a:lnSpc>
                  <a:spcPct val="100000"/>
                </a:lnSpc>
                <a:spcBef>
                  <a:spcPts val="200"/>
                </a:spcBef>
                <a:spcAft>
                  <a:spcPct val="0"/>
                </a:spcAft>
                <a:buClrTx/>
                <a:buSzTx/>
                <a:buFontTx/>
                <a:buNone/>
                <a:tabLst>
                  <a:tab pos="3701239" algn="l"/>
                </a:tabLst>
                <a:defRPr/>
              </a:pPr>
              <a:r>
                <a:rPr kumimoji="0" lang="en-US" sz="1400" b="1" i="0" u="none" strike="noStrike" kern="1200" cap="none" spc="0" normalizeH="0" baseline="0" noProof="0">
                  <a:ln w="3175">
                    <a:noFill/>
                  </a:ln>
                  <a:solidFill>
                    <a:srgbClr val="FFFFFF"/>
                  </a:solidFill>
                  <a:effectLst/>
                  <a:uLnTx/>
                  <a:uFillTx/>
                  <a:latin typeface="Segoe Sans Display Semibold" pitchFamily="2" charset="0"/>
                  <a:ea typeface="+mn-ea"/>
                  <a:cs typeface="Segoe Sans Display Semibold" pitchFamily="2" charset="0"/>
                </a:rPr>
                <a:t>Instructions</a:t>
              </a:r>
            </a:p>
          </p:txBody>
        </p:sp>
        <p:sp>
          <p:nvSpPr>
            <p:cNvPr id="77" name="Rectangle: Rounded Corners 12">
              <a:extLst>
                <a:ext uri="{FF2B5EF4-FFF2-40B4-BE49-F238E27FC236}">
                  <a16:creationId xmlns:a16="http://schemas.microsoft.com/office/drawing/2014/main" id="{8416BA05-4BDC-205F-ABAF-3C422234AE61}"/>
                </a:ext>
                <a:ext uri="{C183D7F6-B498-43B3-948B-1728B52AA6E4}">
                  <adec:decorative xmlns:adec="http://schemas.microsoft.com/office/drawing/2017/decorative" val="0"/>
                </a:ext>
              </a:extLst>
            </p:cNvPr>
            <p:cNvSpPr txBox="1">
              <a:spLocks/>
            </p:cNvSpPr>
            <p:nvPr/>
          </p:nvSpPr>
          <p:spPr bwMode="auto">
            <a:xfrm>
              <a:off x="4956744" y="3590244"/>
              <a:ext cx="2282458" cy="369332"/>
            </a:xfrm>
            <a:prstGeom prst="roundRect">
              <a:avLst>
                <a:gd name="adj" fmla="val 31494"/>
              </a:avLst>
            </a:prstGeom>
            <a:grpFill/>
          </p:spPr>
          <p:txBody>
            <a:bodyPr wrap="square" lIns="0" tIns="0" rIns="0" bIns="45720" rtlCol="0" anchor="ctr" anchorCtr="0">
              <a:noAutofit/>
            </a:bodyPr>
            <a:lstStyle>
              <a:defPPr>
                <a:defRPr lang="en-US"/>
              </a:defPPr>
              <a:lvl1pPr algn="ctr" defTabSz="2275850" fontAlgn="base">
                <a:spcBef>
                  <a:spcPts val="200"/>
                </a:spcBef>
                <a:spcAft>
                  <a:spcPct val="0"/>
                </a:spcAft>
                <a:tabLst>
                  <a:tab pos="3701239" algn="l"/>
                </a:tabLst>
                <a:defRPr sz="1100" b="1">
                  <a:ln w="3175">
                    <a:noFill/>
                  </a:ln>
                  <a:gradFill>
                    <a:gsLst>
                      <a:gs pos="9174">
                        <a:srgbClr val="000000"/>
                      </a:gs>
                      <a:gs pos="42000">
                        <a:srgbClr val="000000"/>
                      </a:gs>
                    </a:gsLst>
                    <a:path path="circle">
                      <a:fillToRect l="100000" t="100000"/>
                    </a:path>
                  </a:gradFill>
                  <a:latin typeface="Segoe UI Variable Display Semib" pitchFamily="2" charset="0"/>
                  <a:cs typeface="Segoe UI" pitchFamily="34" charset="0"/>
                </a:defRPr>
              </a:lvl1pPr>
            </a:lstStyle>
            <a:p>
              <a:pPr marL="0" marR="0" lvl="0" indent="0" algn="ctr" defTabSz="2275850" rtl="0" eaLnBrk="1" fontAlgn="base" latinLnBrk="0" hangingPunct="1">
                <a:lnSpc>
                  <a:spcPct val="100000"/>
                </a:lnSpc>
                <a:spcBef>
                  <a:spcPts val="200"/>
                </a:spcBef>
                <a:spcAft>
                  <a:spcPct val="0"/>
                </a:spcAft>
                <a:buClrTx/>
                <a:buSzTx/>
                <a:buFontTx/>
                <a:buNone/>
                <a:tabLst>
                  <a:tab pos="3701239" algn="l"/>
                </a:tabLst>
                <a:defRPr/>
              </a:pPr>
              <a:r>
                <a:rPr kumimoji="0" lang="en-US" sz="1400" b="1" i="0" u="none" strike="noStrike" kern="1200" cap="none" spc="0" normalizeH="0" baseline="0" noProof="0">
                  <a:ln w="3175">
                    <a:noFill/>
                  </a:ln>
                  <a:solidFill>
                    <a:srgbClr val="FFFFFF"/>
                  </a:solidFill>
                  <a:effectLst/>
                  <a:uLnTx/>
                  <a:uFillTx/>
                  <a:latin typeface="Segoe Sans Display Semibold" pitchFamily="2" charset="0"/>
                  <a:ea typeface="+mn-ea"/>
                  <a:cs typeface="Segoe Sans Display Semibold" pitchFamily="2" charset="0"/>
                </a:rPr>
                <a:t>Tools</a:t>
              </a:r>
            </a:p>
          </p:txBody>
        </p:sp>
      </p:grpSp>
      <p:sp>
        <p:nvSpPr>
          <p:cNvPr id="19" name="TextBox 18">
            <a:extLst>
              <a:ext uri="{FF2B5EF4-FFF2-40B4-BE49-F238E27FC236}">
                <a16:creationId xmlns:a16="http://schemas.microsoft.com/office/drawing/2014/main" id="{1F71E06A-BD64-E88D-6EE0-ED9BB204ADA0}"/>
              </a:ext>
            </a:extLst>
          </p:cNvPr>
          <p:cNvSpPr txBox="1"/>
          <p:nvPr/>
        </p:nvSpPr>
        <p:spPr>
          <a:xfrm>
            <a:off x="1614494" y="2619783"/>
            <a:ext cx="1538343" cy="276999"/>
          </a:xfrm>
          <a:prstGeom prst="rect">
            <a:avLst/>
          </a:prstGeom>
          <a:noFill/>
          <a:effectLst/>
        </p:spPr>
        <p:txBody>
          <a:bodyPr wrap="square" lIns="0" tIns="0" rIns="0" bIns="0" rtlCol="0" anchor="t" anchorCtr="0">
            <a:spAutoFit/>
          </a:bodyPr>
          <a:lstStyle/>
          <a:p>
            <a:pPr marL="0" marR="0" lvl="0" indent="0" algn="ctr" defTabSz="1371600" rtl="0" eaLnBrk="1" fontAlgn="auto" latinLnBrk="0" hangingPunct="1">
              <a:lnSpc>
                <a:spcPct val="100000"/>
              </a:lnSpc>
              <a:spcBef>
                <a:spcPts val="0"/>
              </a:spcBef>
              <a:spcAft>
                <a:spcPts val="0"/>
              </a:spcAft>
              <a:buClrTx/>
              <a:buSzTx/>
              <a:buFontTx/>
              <a:buNone/>
              <a:tabLst>
                <a:tab pos="1371600" algn="l"/>
              </a:tabLst>
              <a:defRPr/>
            </a:pPr>
            <a:r>
              <a:rPr kumimoji="0" lang="en-US" sz="1800" b="1" i="0" u="none" strike="noStrike" kern="1200" cap="none" spc="0" normalizeH="0" baseline="0" noProof="0">
                <a:ln w="3175">
                  <a:noFill/>
                </a:ln>
                <a:solidFill>
                  <a:srgbClr val="000000"/>
                </a:solidFill>
                <a:effectLst/>
                <a:uLnTx/>
                <a:uFillTx/>
                <a:latin typeface="Segoe Sans Display Semibold" pitchFamily="2" charset="0"/>
                <a:ea typeface="+mn-ea"/>
                <a:cs typeface="Segoe Sans Display Semibold" pitchFamily="2" charset="0"/>
              </a:rPr>
              <a:t>Input</a:t>
            </a:r>
          </a:p>
        </p:txBody>
      </p:sp>
      <p:grpSp>
        <p:nvGrpSpPr>
          <p:cNvPr id="20" name="Group 19" descr="system events">
            <a:extLst>
              <a:ext uri="{FF2B5EF4-FFF2-40B4-BE49-F238E27FC236}">
                <a16:creationId xmlns:a16="http://schemas.microsoft.com/office/drawing/2014/main" id="{360E09A4-3F94-A1BF-2CFF-EF304A570A0D}"/>
              </a:ext>
            </a:extLst>
          </p:cNvPr>
          <p:cNvGrpSpPr/>
          <p:nvPr/>
        </p:nvGrpSpPr>
        <p:grpSpPr>
          <a:xfrm>
            <a:off x="1187581" y="3057537"/>
            <a:ext cx="759182" cy="1120812"/>
            <a:chOff x="1003994" y="2623632"/>
            <a:chExt cx="759182" cy="1120812"/>
          </a:xfrm>
        </p:grpSpPr>
        <p:pic>
          <p:nvPicPr>
            <p:cNvPr id="21" name="Picture 20">
              <a:extLst>
                <a:ext uri="{FF2B5EF4-FFF2-40B4-BE49-F238E27FC236}">
                  <a16:creationId xmlns:a16="http://schemas.microsoft.com/office/drawing/2014/main" id="{00544AD4-2719-1690-4EA7-92AFB2614AE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0283" y="2623632"/>
              <a:ext cx="566014" cy="566014"/>
            </a:xfrm>
            <a:prstGeom prst="rect">
              <a:avLst/>
            </a:prstGeom>
            <a:effectLst>
              <a:outerShdw blurRad="50800" dist="38100" dir="2700000" algn="tl" rotWithShape="0">
                <a:prstClr val="black">
                  <a:alpha val="10000"/>
                </a:prstClr>
              </a:outerShdw>
            </a:effectLst>
          </p:spPr>
        </p:pic>
        <p:sp>
          <p:nvSpPr>
            <p:cNvPr id="22" name="TextBox 21">
              <a:extLst>
                <a:ext uri="{FF2B5EF4-FFF2-40B4-BE49-F238E27FC236}">
                  <a16:creationId xmlns:a16="http://schemas.microsoft.com/office/drawing/2014/main" id="{C7A9A536-49D7-24BC-0C82-AFD2CB4D152C}"/>
                </a:ext>
              </a:extLst>
            </p:cNvPr>
            <p:cNvSpPr txBox="1"/>
            <p:nvPr/>
          </p:nvSpPr>
          <p:spPr>
            <a:xfrm>
              <a:off x="1003994" y="3264313"/>
              <a:ext cx="759182" cy="480131"/>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System</a:t>
              </a:r>
              <a:b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br>
              <a: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events</a:t>
              </a:r>
            </a:p>
          </p:txBody>
        </p:sp>
      </p:grpSp>
      <p:grpSp>
        <p:nvGrpSpPr>
          <p:cNvPr id="23" name="Group 22" descr="user messages">
            <a:extLst>
              <a:ext uri="{FF2B5EF4-FFF2-40B4-BE49-F238E27FC236}">
                <a16:creationId xmlns:a16="http://schemas.microsoft.com/office/drawing/2014/main" id="{2C890252-CA5F-82E7-2576-1432133ED9B1}"/>
              </a:ext>
            </a:extLst>
          </p:cNvPr>
          <p:cNvGrpSpPr/>
          <p:nvPr/>
        </p:nvGrpSpPr>
        <p:grpSpPr>
          <a:xfrm>
            <a:off x="1900377" y="3057537"/>
            <a:ext cx="957313" cy="1120812"/>
            <a:chOff x="1716790" y="2623632"/>
            <a:chExt cx="957313" cy="1120812"/>
          </a:xfrm>
        </p:grpSpPr>
        <p:sp>
          <p:nvSpPr>
            <p:cNvPr id="24" name="TextBox 23">
              <a:extLst>
                <a:ext uri="{FF2B5EF4-FFF2-40B4-BE49-F238E27FC236}">
                  <a16:creationId xmlns:a16="http://schemas.microsoft.com/office/drawing/2014/main" id="{6ED0A14B-1BF2-2747-BCD4-143108C412CA}"/>
                </a:ext>
              </a:extLst>
            </p:cNvPr>
            <p:cNvSpPr txBox="1"/>
            <p:nvPr/>
          </p:nvSpPr>
          <p:spPr>
            <a:xfrm>
              <a:off x="1716790" y="3264313"/>
              <a:ext cx="957313" cy="480131"/>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User</a:t>
              </a:r>
              <a:b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br>
              <a: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messages</a:t>
              </a:r>
            </a:p>
          </p:txBody>
        </p:sp>
        <p:pic>
          <p:nvPicPr>
            <p:cNvPr id="25" name="Picture 24">
              <a:extLst>
                <a:ext uri="{FF2B5EF4-FFF2-40B4-BE49-F238E27FC236}">
                  <a16:creationId xmlns:a16="http://schemas.microsoft.com/office/drawing/2014/main" id="{BC951F54-6991-4EB4-9DF9-7E9F8D20ECD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08868" y="2623632"/>
              <a:ext cx="566014" cy="566014"/>
            </a:xfrm>
            <a:prstGeom prst="rect">
              <a:avLst/>
            </a:prstGeom>
            <a:effectLst>
              <a:outerShdw blurRad="50800" dist="38100" dir="2700000" algn="tl" rotWithShape="0">
                <a:prstClr val="black">
                  <a:alpha val="10000"/>
                </a:prstClr>
              </a:outerShdw>
            </a:effectLst>
          </p:spPr>
        </p:pic>
      </p:grpSp>
      <p:grpSp>
        <p:nvGrpSpPr>
          <p:cNvPr id="41" name="Group 40" descr="agent messages">
            <a:extLst>
              <a:ext uri="{FF2B5EF4-FFF2-40B4-BE49-F238E27FC236}">
                <a16:creationId xmlns:a16="http://schemas.microsoft.com/office/drawing/2014/main" id="{7CC55570-832C-B382-015A-B31E3AC3102B}"/>
              </a:ext>
            </a:extLst>
          </p:cNvPr>
          <p:cNvGrpSpPr/>
          <p:nvPr/>
        </p:nvGrpSpPr>
        <p:grpSpPr>
          <a:xfrm>
            <a:off x="2752388" y="3007260"/>
            <a:ext cx="957313" cy="1171089"/>
            <a:chOff x="2568801" y="2573355"/>
            <a:chExt cx="957313" cy="1171089"/>
          </a:xfrm>
        </p:grpSpPr>
        <p:sp>
          <p:nvSpPr>
            <p:cNvPr id="42" name="TextBox 41">
              <a:extLst>
                <a:ext uri="{FF2B5EF4-FFF2-40B4-BE49-F238E27FC236}">
                  <a16:creationId xmlns:a16="http://schemas.microsoft.com/office/drawing/2014/main" id="{07B7E4FF-F2F4-86A3-124D-54B1DA457791}"/>
                </a:ext>
              </a:extLst>
            </p:cNvPr>
            <p:cNvSpPr txBox="1"/>
            <p:nvPr/>
          </p:nvSpPr>
          <p:spPr>
            <a:xfrm>
              <a:off x="2568801" y="3264313"/>
              <a:ext cx="957313" cy="480131"/>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Agent</a:t>
              </a:r>
              <a:b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br>
              <a: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messages</a:t>
              </a:r>
            </a:p>
          </p:txBody>
        </p:sp>
        <p:pic>
          <p:nvPicPr>
            <p:cNvPr id="43" name="Picture 42" descr="A colorful hexagon with stars&#10;&#10;Description automatically generated">
              <a:extLst>
                <a:ext uri="{FF2B5EF4-FFF2-40B4-BE49-F238E27FC236}">
                  <a16:creationId xmlns:a16="http://schemas.microsoft.com/office/drawing/2014/main" id="{2BAAB930-2857-96E3-0B18-C354446D97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82955" y="2573355"/>
              <a:ext cx="714360" cy="714360"/>
            </a:xfrm>
            <a:prstGeom prst="rect">
              <a:avLst/>
            </a:prstGeom>
          </p:spPr>
        </p:pic>
      </p:grpSp>
      <p:sp>
        <p:nvSpPr>
          <p:cNvPr id="18" name="TextBox 17">
            <a:extLst>
              <a:ext uri="{FF2B5EF4-FFF2-40B4-BE49-F238E27FC236}">
                <a16:creationId xmlns:a16="http://schemas.microsoft.com/office/drawing/2014/main" id="{9DA13B0F-6F3C-B457-4899-B7A92C4DD381}"/>
              </a:ext>
            </a:extLst>
          </p:cNvPr>
          <p:cNvSpPr txBox="1"/>
          <p:nvPr/>
        </p:nvSpPr>
        <p:spPr>
          <a:xfrm>
            <a:off x="8998827" y="2625227"/>
            <a:ext cx="1538343" cy="276999"/>
          </a:xfrm>
          <a:prstGeom prst="rect">
            <a:avLst/>
          </a:prstGeom>
          <a:noFill/>
          <a:effectLst/>
        </p:spPr>
        <p:txBody>
          <a:bodyPr wrap="square" lIns="0" tIns="0" rIns="0" bIns="0" rtlCol="0" anchor="t" anchorCtr="0">
            <a:spAutoFit/>
          </a:bodyPr>
          <a:lstStyle/>
          <a:p>
            <a:pPr marL="0" marR="0" lvl="0" indent="0" algn="ctr" defTabSz="1371600" rtl="0" eaLnBrk="1" fontAlgn="auto" latinLnBrk="0" hangingPunct="1">
              <a:lnSpc>
                <a:spcPct val="100000"/>
              </a:lnSpc>
              <a:spcBef>
                <a:spcPts val="0"/>
              </a:spcBef>
              <a:spcAft>
                <a:spcPts val="0"/>
              </a:spcAft>
              <a:buClrTx/>
              <a:buSzTx/>
              <a:buFontTx/>
              <a:buNone/>
              <a:tabLst>
                <a:tab pos="1371600" algn="l"/>
              </a:tabLst>
              <a:defRPr/>
            </a:pPr>
            <a:r>
              <a:rPr kumimoji="0" lang="en-US" sz="1800" b="1" i="0" u="none" strike="noStrike" kern="1200" cap="none" spc="0" normalizeH="0" baseline="0" noProof="0">
                <a:ln w="3175">
                  <a:noFill/>
                </a:ln>
                <a:solidFill>
                  <a:srgbClr val="000000"/>
                </a:solidFill>
                <a:effectLst/>
                <a:uLnTx/>
                <a:uFillTx/>
                <a:latin typeface="Segoe Sans Display Semibold" pitchFamily="2" charset="0"/>
                <a:ea typeface="+mn-ea"/>
                <a:cs typeface="Segoe Sans Display Semibold" pitchFamily="2" charset="0"/>
              </a:rPr>
              <a:t>Output</a:t>
            </a:r>
          </a:p>
        </p:txBody>
      </p:sp>
      <p:grpSp>
        <p:nvGrpSpPr>
          <p:cNvPr id="44" name="Group 43" descr="agent messages">
            <a:extLst>
              <a:ext uri="{FF2B5EF4-FFF2-40B4-BE49-F238E27FC236}">
                <a16:creationId xmlns:a16="http://schemas.microsoft.com/office/drawing/2014/main" id="{40CF8355-D093-B721-AD11-15FF073E7FDA}"/>
              </a:ext>
            </a:extLst>
          </p:cNvPr>
          <p:cNvGrpSpPr/>
          <p:nvPr/>
        </p:nvGrpSpPr>
        <p:grpSpPr>
          <a:xfrm>
            <a:off x="8879427" y="2984601"/>
            <a:ext cx="957313" cy="1200060"/>
            <a:chOff x="8937677" y="2505905"/>
            <a:chExt cx="957313" cy="1200060"/>
          </a:xfrm>
        </p:grpSpPr>
        <p:sp>
          <p:nvSpPr>
            <p:cNvPr id="45" name="TextBox 44">
              <a:extLst>
                <a:ext uri="{FF2B5EF4-FFF2-40B4-BE49-F238E27FC236}">
                  <a16:creationId xmlns:a16="http://schemas.microsoft.com/office/drawing/2014/main" id="{81F91241-399C-9F28-7619-9C5B81EFC042}"/>
                </a:ext>
              </a:extLst>
            </p:cNvPr>
            <p:cNvSpPr txBox="1"/>
            <p:nvPr/>
          </p:nvSpPr>
          <p:spPr>
            <a:xfrm>
              <a:off x="8937677" y="3225834"/>
              <a:ext cx="957313" cy="480131"/>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Agent</a:t>
              </a:r>
              <a:b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br>
              <a: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messages</a:t>
              </a:r>
            </a:p>
          </p:txBody>
        </p:sp>
        <p:pic>
          <p:nvPicPr>
            <p:cNvPr id="46" name="Picture 45" descr="A colorful hexagon with stars&#10;&#10;Description automatically generated">
              <a:extLst>
                <a:ext uri="{FF2B5EF4-FFF2-40B4-BE49-F238E27FC236}">
                  <a16:creationId xmlns:a16="http://schemas.microsoft.com/office/drawing/2014/main" id="{1809AAA4-E4B8-A2F8-A990-51A29096AB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59153" y="2505905"/>
              <a:ext cx="714360" cy="714360"/>
            </a:xfrm>
            <a:prstGeom prst="rect">
              <a:avLst/>
            </a:prstGeom>
          </p:spPr>
        </p:pic>
      </p:grpSp>
      <p:grpSp>
        <p:nvGrpSpPr>
          <p:cNvPr id="26" name="Group 25" descr="tool results">
            <a:extLst>
              <a:ext uri="{FF2B5EF4-FFF2-40B4-BE49-F238E27FC236}">
                <a16:creationId xmlns:a16="http://schemas.microsoft.com/office/drawing/2014/main" id="{6CB104B0-CAD3-3F27-5FCC-BBD72277E6DB}"/>
              </a:ext>
            </a:extLst>
          </p:cNvPr>
          <p:cNvGrpSpPr/>
          <p:nvPr/>
        </p:nvGrpSpPr>
        <p:grpSpPr>
          <a:xfrm>
            <a:off x="9881126" y="3052051"/>
            <a:ext cx="708785" cy="1126298"/>
            <a:chOff x="9939376" y="2573355"/>
            <a:chExt cx="708785" cy="1126298"/>
          </a:xfrm>
        </p:grpSpPr>
        <p:pic>
          <p:nvPicPr>
            <p:cNvPr id="27" name="Picture 26">
              <a:extLst>
                <a:ext uri="{FF2B5EF4-FFF2-40B4-BE49-F238E27FC236}">
                  <a16:creationId xmlns:a16="http://schemas.microsoft.com/office/drawing/2014/main" id="{C3374C8A-45C8-AA04-CC2E-BC9DB126528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93996" y="2573355"/>
              <a:ext cx="558598" cy="558597"/>
            </a:xfrm>
            <a:prstGeom prst="rect">
              <a:avLst/>
            </a:prstGeom>
          </p:spPr>
        </p:pic>
        <p:sp>
          <p:nvSpPr>
            <p:cNvPr id="28" name="TextBox 27">
              <a:extLst>
                <a:ext uri="{FF2B5EF4-FFF2-40B4-BE49-F238E27FC236}">
                  <a16:creationId xmlns:a16="http://schemas.microsoft.com/office/drawing/2014/main" id="{C50559E7-9AF9-5F70-C344-7617057C9077}"/>
                </a:ext>
              </a:extLst>
            </p:cNvPr>
            <p:cNvSpPr txBox="1"/>
            <p:nvPr/>
          </p:nvSpPr>
          <p:spPr>
            <a:xfrm>
              <a:off x="9939376" y="3219522"/>
              <a:ext cx="708785" cy="480131"/>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Tool</a:t>
              </a:r>
              <a:b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br>
              <a: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results</a:t>
              </a:r>
            </a:p>
          </p:txBody>
        </p:sp>
      </p:grpSp>
      <p:sp>
        <p:nvSpPr>
          <p:cNvPr id="29" name="TextBox 28">
            <a:extLst>
              <a:ext uri="{FF2B5EF4-FFF2-40B4-BE49-F238E27FC236}">
                <a16:creationId xmlns:a16="http://schemas.microsoft.com/office/drawing/2014/main" id="{B528C5E9-72AF-D3F4-CBEB-4CD030A49D0F}"/>
              </a:ext>
            </a:extLst>
          </p:cNvPr>
          <p:cNvSpPr txBox="1"/>
          <p:nvPr/>
        </p:nvSpPr>
        <p:spPr>
          <a:xfrm>
            <a:off x="5326829" y="4992122"/>
            <a:ext cx="1538343" cy="276999"/>
          </a:xfrm>
          <a:prstGeom prst="rect">
            <a:avLst/>
          </a:prstGeom>
          <a:noFill/>
          <a:effectLst/>
        </p:spPr>
        <p:txBody>
          <a:bodyPr wrap="square" lIns="0" tIns="0" rIns="0" bIns="0" rtlCol="0" anchor="t" anchorCtr="0">
            <a:spAutoFit/>
          </a:bodyPr>
          <a:lstStyle/>
          <a:p>
            <a:pPr marL="0" marR="0" lvl="0" indent="0" algn="ctr" defTabSz="1371600" rtl="0" eaLnBrk="1" fontAlgn="auto" latinLnBrk="0" hangingPunct="1">
              <a:lnSpc>
                <a:spcPct val="100000"/>
              </a:lnSpc>
              <a:spcBef>
                <a:spcPts val="0"/>
              </a:spcBef>
              <a:spcAft>
                <a:spcPts val="0"/>
              </a:spcAft>
              <a:buClrTx/>
              <a:buSzTx/>
              <a:buFontTx/>
              <a:buNone/>
              <a:tabLst>
                <a:tab pos="1371600" algn="l"/>
              </a:tabLst>
              <a:defRPr/>
            </a:pPr>
            <a:r>
              <a:rPr kumimoji="0" lang="en-US" sz="1800" b="1" i="0" u="none" strike="noStrike" kern="1200" cap="none" spc="0" normalizeH="0" baseline="0" noProof="0">
                <a:ln w="3175">
                  <a:noFill/>
                </a:ln>
                <a:solidFill>
                  <a:srgbClr val="000000"/>
                </a:solidFill>
                <a:effectLst/>
                <a:uLnTx/>
                <a:uFillTx/>
                <a:latin typeface="Segoe Sans Display Semibold" pitchFamily="2" charset="0"/>
                <a:ea typeface="+mn-ea"/>
                <a:cs typeface="Segoe Sans Display Semibold" pitchFamily="2" charset="0"/>
              </a:rPr>
              <a:t>Tool calls</a:t>
            </a:r>
          </a:p>
        </p:txBody>
      </p:sp>
      <p:grpSp>
        <p:nvGrpSpPr>
          <p:cNvPr id="30" name="Group 29" descr="retrieval">
            <a:extLst>
              <a:ext uri="{FF2B5EF4-FFF2-40B4-BE49-F238E27FC236}">
                <a16:creationId xmlns:a16="http://schemas.microsoft.com/office/drawing/2014/main" id="{15BF9BAD-21AF-26B2-3401-793BA76BB823}"/>
              </a:ext>
            </a:extLst>
          </p:cNvPr>
          <p:cNvGrpSpPr/>
          <p:nvPr/>
        </p:nvGrpSpPr>
        <p:grpSpPr>
          <a:xfrm>
            <a:off x="4834201" y="5399818"/>
            <a:ext cx="861134" cy="893066"/>
            <a:chOff x="4834201" y="5294131"/>
            <a:chExt cx="861134" cy="893066"/>
          </a:xfrm>
        </p:grpSpPr>
        <p:pic>
          <p:nvPicPr>
            <p:cNvPr id="31" name="Picture 30">
              <a:extLst>
                <a:ext uri="{FF2B5EF4-FFF2-40B4-BE49-F238E27FC236}">
                  <a16:creationId xmlns:a16="http://schemas.microsoft.com/office/drawing/2014/main" id="{78E09D4E-8550-37FF-88BB-121E84FE70A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36179" y="5294131"/>
              <a:ext cx="565588" cy="565588"/>
            </a:xfrm>
            <a:prstGeom prst="rect">
              <a:avLst/>
            </a:prstGeom>
            <a:effectLst>
              <a:outerShdw blurRad="50800" dist="38100" dir="2700000" algn="tl" rotWithShape="0">
                <a:prstClr val="black">
                  <a:alpha val="10000"/>
                </a:prstClr>
              </a:outerShdw>
            </a:effectLst>
          </p:spPr>
        </p:pic>
        <p:sp>
          <p:nvSpPr>
            <p:cNvPr id="32" name="TextBox 31">
              <a:extLst>
                <a:ext uri="{FF2B5EF4-FFF2-40B4-BE49-F238E27FC236}">
                  <a16:creationId xmlns:a16="http://schemas.microsoft.com/office/drawing/2014/main" id="{4A8E5CA5-C293-93D0-6D35-1C43B54DA2C9}"/>
                </a:ext>
              </a:extLst>
            </p:cNvPr>
            <p:cNvSpPr txBox="1"/>
            <p:nvPr/>
          </p:nvSpPr>
          <p:spPr>
            <a:xfrm>
              <a:off x="4834201" y="5900965"/>
              <a:ext cx="861134" cy="286232"/>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Retrieval</a:t>
              </a:r>
            </a:p>
          </p:txBody>
        </p:sp>
      </p:grpSp>
      <p:grpSp>
        <p:nvGrpSpPr>
          <p:cNvPr id="33" name="Group 32" descr="actions">
            <a:extLst>
              <a:ext uri="{FF2B5EF4-FFF2-40B4-BE49-F238E27FC236}">
                <a16:creationId xmlns:a16="http://schemas.microsoft.com/office/drawing/2014/main" id="{C3B9F01A-5B64-0C02-2B04-5D6BDA8F72FC}"/>
              </a:ext>
            </a:extLst>
          </p:cNvPr>
          <p:cNvGrpSpPr/>
          <p:nvPr/>
        </p:nvGrpSpPr>
        <p:grpSpPr>
          <a:xfrm>
            <a:off x="5704707" y="5397423"/>
            <a:ext cx="782587" cy="895461"/>
            <a:chOff x="5704707" y="5291736"/>
            <a:chExt cx="782587" cy="895461"/>
          </a:xfrm>
        </p:grpSpPr>
        <p:pic>
          <p:nvPicPr>
            <p:cNvPr id="34" name="Picture 33">
              <a:extLst>
                <a:ext uri="{FF2B5EF4-FFF2-40B4-BE49-F238E27FC236}">
                  <a16:creationId xmlns:a16="http://schemas.microsoft.com/office/drawing/2014/main" id="{E41A066A-0D16-8ED1-C070-AFBC03B9B3B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41645" y="5291736"/>
              <a:ext cx="508711" cy="508711"/>
            </a:xfrm>
            <a:prstGeom prst="rect">
              <a:avLst/>
            </a:prstGeom>
            <a:effectLst>
              <a:outerShdw blurRad="50800" dist="38100" dir="2700000" algn="tl" rotWithShape="0">
                <a:prstClr val="black">
                  <a:alpha val="10000"/>
                </a:prstClr>
              </a:outerShdw>
            </a:effectLst>
          </p:spPr>
        </p:pic>
        <p:sp>
          <p:nvSpPr>
            <p:cNvPr id="35" name="TextBox 34">
              <a:extLst>
                <a:ext uri="{FF2B5EF4-FFF2-40B4-BE49-F238E27FC236}">
                  <a16:creationId xmlns:a16="http://schemas.microsoft.com/office/drawing/2014/main" id="{A2F6ACBB-18CD-0903-1C24-84029D507A83}"/>
                </a:ext>
              </a:extLst>
            </p:cNvPr>
            <p:cNvSpPr txBox="1"/>
            <p:nvPr/>
          </p:nvSpPr>
          <p:spPr>
            <a:xfrm>
              <a:off x="5704707" y="5900965"/>
              <a:ext cx="782587" cy="286232"/>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Actions</a:t>
              </a:r>
            </a:p>
          </p:txBody>
        </p:sp>
      </p:grpSp>
      <p:grpSp>
        <p:nvGrpSpPr>
          <p:cNvPr id="36" name="Group 35" descr="memory">
            <a:extLst>
              <a:ext uri="{FF2B5EF4-FFF2-40B4-BE49-F238E27FC236}">
                <a16:creationId xmlns:a16="http://schemas.microsoft.com/office/drawing/2014/main" id="{F414E05D-1B11-D93A-B76C-55384F2A4678}"/>
              </a:ext>
            </a:extLst>
          </p:cNvPr>
          <p:cNvGrpSpPr/>
          <p:nvPr/>
        </p:nvGrpSpPr>
        <p:grpSpPr>
          <a:xfrm>
            <a:off x="6504518" y="5383554"/>
            <a:ext cx="848246" cy="909330"/>
            <a:chOff x="6504518" y="5277867"/>
            <a:chExt cx="848246" cy="909330"/>
          </a:xfrm>
        </p:grpSpPr>
        <p:pic>
          <p:nvPicPr>
            <p:cNvPr id="37" name="Picture 36">
              <a:extLst>
                <a:ext uri="{FF2B5EF4-FFF2-40B4-BE49-F238E27FC236}">
                  <a16:creationId xmlns:a16="http://schemas.microsoft.com/office/drawing/2014/main" id="{58D9CA8C-BD06-9AFD-978E-6790F3CAE94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659784" y="5277867"/>
              <a:ext cx="565588" cy="565588"/>
            </a:xfrm>
            <a:prstGeom prst="rect">
              <a:avLst/>
            </a:prstGeom>
            <a:effectLst>
              <a:outerShdw blurRad="50800" dist="38100" dir="2700000" algn="tl" rotWithShape="0">
                <a:prstClr val="black">
                  <a:alpha val="10000"/>
                </a:prstClr>
              </a:outerShdw>
            </a:effectLst>
          </p:spPr>
        </p:pic>
        <p:sp>
          <p:nvSpPr>
            <p:cNvPr id="38" name="TextBox 37">
              <a:extLst>
                <a:ext uri="{FF2B5EF4-FFF2-40B4-BE49-F238E27FC236}">
                  <a16:creationId xmlns:a16="http://schemas.microsoft.com/office/drawing/2014/main" id="{C13B240E-1452-83CB-E0B5-F2A4A01944BF}"/>
                </a:ext>
              </a:extLst>
            </p:cNvPr>
            <p:cNvSpPr txBox="1"/>
            <p:nvPr/>
          </p:nvSpPr>
          <p:spPr>
            <a:xfrm>
              <a:off x="6504518" y="5900965"/>
              <a:ext cx="848246" cy="286232"/>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Memory</a:t>
              </a:r>
            </a:p>
          </p:txBody>
        </p:sp>
      </p:grpSp>
    </p:spTree>
    <p:extLst>
      <p:ext uri="{BB962C8B-B14F-4D97-AF65-F5344CB8AC3E}">
        <p14:creationId xmlns:p14="http://schemas.microsoft.com/office/powerpoint/2010/main" val="13851794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1D4FF-DEB9-C29F-66C5-07042A41FC6C}"/>
            </a:ext>
          </a:extLst>
        </p:cNvPr>
        <p:cNvGrpSpPr/>
        <p:nvPr/>
      </p:nvGrpSpPr>
      <p:grpSpPr>
        <a:xfrm>
          <a:off x="0" y="0"/>
          <a:ext cx="0" cy="0"/>
          <a:chOff x="0" y="0"/>
          <a:chExt cx="0" cy="0"/>
        </a:xfrm>
      </p:grpSpPr>
      <p:pic>
        <p:nvPicPr>
          <p:cNvPr id="37" name="Picture 36">
            <a:extLst>
              <a:ext uri="{FF2B5EF4-FFF2-40B4-BE49-F238E27FC236}">
                <a16:creationId xmlns:a16="http://schemas.microsoft.com/office/drawing/2014/main" id="{8358E434-9713-9490-295B-9BF5BBDE5DF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36436" y="4104234"/>
            <a:ext cx="860722" cy="860722"/>
          </a:xfrm>
          <a:prstGeom prst="rect">
            <a:avLst/>
          </a:prstGeom>
        </p:spPr>
      </p:pic>
      <p:pic>
        <p:nvPicPr>
          <p:cNvPr id="36" name="Picture 35">
            <a:extLst>
              <a:ext uri="{FF2B5EF4-FFF2-40B4-BE49-F238E27FC236}">
                <a16:creationId xmlns:a16="http://schemas.microsoft.com/office/drawing/2014/main" id="{4ECD2A4F-C4AE-3A74-E11C-C7D4198C37B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4590" y="4040656"/>
            <a:ext cx="860722" cy="860722"/>
          </a:xfrm>
          <a:prstGeom prst="rect">
            <a:avLst/>
          </a:prstGeom>
        </p:spPr>
      </p:pic>
      <p:cxnSp>
        <p:nvCxnSpPr>
          <p:cNvPr id="11" name="Straight Connector 10">
            <a:extLst>
              <a:ext uri="{FF2B5EF4-FFF2-40B4-BE49-F238E27FC236}">
                <a16:creationId xmlns:a16="http://schemas.microsoft.com/office/drawing/2014/main" id="{41074415-F0A8-6C3F-3C83-7D4BFEE76415}"/>
              </a:ext>
              <a:ext uri="{C183D7F6-B498-43B3-948B-1728B52AA6E4}">
                <adec:decorative xmlns:adec="http://schemas.microsoft.com/office/drawing/2017/decorative" val="1"/>
              </a:ext>
            </a:extLst>
          </p:cNvPr>
          <p:cNvCxnSpPr/>
          <p:nvPr/>
        </p:nvCxnSpPr>
        <p:spPr>
          <a:xfrm>
            <a:off x="6146800" y="1900871"/>
            <a:ext cx="0" cy="3880624"/>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0" name="Arc 109">
            <a:extLst>
              <a:ext uri="{FF2B5EF4-FFF2-40B4-BE49-F238E27FC236}">
                <a16:creationId xmlns:a16="http://schemas.microsoft.com/office/drawing/2014/main" id="{C959F430-14CC-148A-C2A7-D8523E60AE23}"/>
              </a:ext>
              <a:ext uri="{C183D7F6-B498-43B3-948B-1728B52AA6E4}">
                <adec:decorative xmlns:adec="http://schemas.microsoft.com/office/drawing/2017/decorative" val="1"/>
              </a:ext>
            </a:extLst>
          </p:cNvPr>
          <p:cNvSpPr/>
          <p:nvPr/>
        </p:nvSpPr>
        <p:spPr>
          <a:xfrm>
            <a:off x="7703729" y="3093167"/>
            <a:ext cx="1164203" cy="1164202"/>
          </a:xfrm>
          <a:prstGeom prst="arc">
            <a:avLst>
              <a:gd name="adj1" fmla="val 12415635"/>
              <a:gd name="adj2" fmla="val 20284906"/>
            </a:avLst>
          </a:prstGeom>
          <a:ln w="38100" cap="rnd">
            <a:solidFill>
              <a:schemeClr val="tx1"/>
            </a:solidFill>
            <a:headEnd type="arrow" w="lg" len="sm"/>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cxnSp>
        <p:nvCxnSpPr>
          <p:cNvPr id="112" name="Straight Arrow Connector 111">
            <a:extLst>
              <a:ext uri="{FF2B5EF4-FFF2-40B4-BE49-F238E27FC236}">
                <a16:creationId xmlns:a16="http://schemas.microsoft.com/office/drawing/2014/main" id="{22B1BB05-E0B5-8D15-69A8-A6232A3EF84B}"/>
              </a:ext>
              <a:ext uri="{C183D7F6-B498-43B3-948B-1728B52AA6E4}">
                <adec:decorative xmlns:adec="http://schemas.microsoft.com/office/drawing/2017/decorative" val="1"/>
              </a:ext>
            </a:extLst>
          </p:cNvPr>
          <p:cNvCxnSpPr>
            <a:cxnSpLocks/>
          </p:cNvCxnSpPr>
          <p:nvPr/>
        </p:nvCxnSpPr>
        <p:spPr>
          <a:xfrm>
            <a:off x="8023213" y="3989263"/>
            <a:ext cx="504837" cy="1626"/>
          </a:xfrm>
          <a:prstGeom prst="straightConnector1">
            <a:avLst/>
          </a:prstGeom>
          <a:ln w="38100">
            <a:solidFill>
              <a:schemeClr val="tx1"/>
            </a:solidFill>
            <a:headEnd type="none" w="lg" len="med"/>
            <a:tailEnd type="arrow" w="lg" len="sm"/>
          </a:ln>
        </p:spPr>
        <p:style>
          <a:lnRef idx="1">
            <a:schemeClr val="accent1"/>
          </a:lnRef>
          <a:fillRef idx="0">
            <a:schemeClr val="accent1"/>
          </a:fillRef>
          <a:effectRef idx="0">
            <a:schemeClr val="accent1"/>
          </a:effectRef>
          <a:fontRef idx="minor">
            <a:schemeClr val="tx1"/>
          </a:fontRef>
        </p:style>
      </p:cxnSp>
      <p:sp>
        <p:nvSpPr>
          <p:cNvPr id="115" name="Arc 114">
            <a:extLst>
              <a:ext uri="{FF2B5EF4-FFF2-40B4-BE49-F238E27FC236}">
                <a16:creationId xmlns:a16="http://schemas.microsoft.com/office/drawing/2014/main" id="{CF4A42CD-C580-3DC2-BBE0-332A06F93F06}"/>
              </a:ext>
              <a:ext uri="{C183D7F6-B498-43B3-948B-1728B52AA6E4}">
                <adec:decorative xmlns:adec="http://schemas.microsoft.com/office/drawing/2017/decorative" val="1"/>
              </a:ext>
            </a:extLst>
          </p:cNvPr>
          <p:cNvSpPr/>
          <p:nvPr/>
        </p:nvSpPr>
        <p:spPr>
          <a:xfrm>
            <a:off x="9210385" y="3108984"/>
            <a:ext cx="1164203" cy="1164202"/>
          </a:xfrm>
          <a:prstGeom prst="arc">
            <a:avLst>
              <a:gd name="adj1" fmla="val 12415635"/>
              <a:gd name="adj2" fmla="val 20284906"/>
            </a:avLst>
          </a:prstGeom>
          <a:ln w="38100" cap="rnd">
            <a:solidFill>
              <a:schemeClr val="tx1"/>
            </a:solidFill>
            <a:headEnd type="arrow" w="lg" len="sm"/>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cxnSp>
        <p:nvCxnSpPr>
          <p:cNvPr id="117" name="Straight Arrow Connector 116">
            <a:extLst>
              <a:ext uri="{FF2B5EF4-FFF2-40B4-BE49-F238E27FC236}">
                <a16:creationId xmlns:a16="http://schemas.microsoft.com/office/drawing/2014/main" id="{E5015423-3D13-F4F0-4B8B-6F25EBE218C9}"/>
              </a:ext>
              <a:ext uri="{C183D7F6-B498-43B3-948B-1728B52AA6E4}">
                <adec:decorative xmlns:adec="http://schemas.microsoft.com/office/drawing/2017/decorative" val="1"/>
              </a:ext>
            </a:extLst>
          </p:cNvPr>
          <p:cNvCxnSpPr>
            <a:cxnSpLocks/>
          </p:cNvCxnSpPr>
          <p:nvPr/>
        </p:nvCxnSpPr>
        <p:spPr>
          <a:xfrm>
            <a:off x="11077712" y="4005078"/>
            <a:ext cx="504837" cy="1626"/>
          </a:xfrm>
          <a:prstGeom prst="straightConnector1">
            <a:avLst/>
          </a:prstGeom>
          <a:ln w="38100">
            <a:solidFill>
              <a:schemeClr val="tx1"/>
            </a:solidFill>
            <a:headEnd type="none" w="lg" len="med"/>
            <a:tailEnd type="arrow" w="lg" len="sm"/>
          </a:ln>
        </p:spPr>
        <p:style>
          <a:lnRef idx="1">
            <a:schemeClr val="accent1"/>
          </a:lnRef>
          <a:fillRef idx="0">
            <a:schemeClr val="accent1"/>
          </a:fillRef>
          <a:effectRef idx="0">
            <a:schemeClr val="accent1"/>
          </a:effectRef>
          <a:fontRef idx="minor">
            <a:schemeClr val="tx1"/>
          </a:fontRef>
        </p:style>
      </p:cxnSp>
      <p:pic>
        <p:nvPicPr>
          <p:cNvPr id="120" name="Picture 119">
            <a:extLst>
              <a:ext uri="{FF2B5EF4-FFF2-40B4-BE49-F238E27FC236}">
                <a16:creationId xmlns:a16="http://schemas.microsoft.com/office/drawing/2014/main" id="{9E73337D-7EC5-E74E-7C39-483167FFF04B}"/>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50260" y="4445382"/>
            <a:ext cx="891735" cy="891735"/>
          </a:xfrm>
          <a:prstGeom prst="rect">
            <a:avLst/>
          </a:prstGeom>
        </p:spPr>
      </p:pic>
      <p:sp>
        <p:nvSpPr>
          <p:cNvPr id="121" name="Arc 120">
            <a:extLst>
              <a:ext uri="{FF2B5EF4-FFF2-40B4-BE49-F238E27FC236}">
                <a16:creationId xmlns:a16="http://schemas.microsoft.com/office/drawing/2014/main" id="{0C1FBE0B-420D-F9A8-941F-7D76E830704F}"/>
              </a:ext>
              <a:ext uri="{C183D7F6-B498-43B3-948B-1728B52AA6E4}">
                <adec:decorative xmlns:adec="http://schemas.microsoft.com/office/drawing/2017/decorative" val="1"/>
              </a:ext>
            </a:extLst>
          </p:cNvPr>
          <p:cNvSpPr/>
          <p:nvPr/>
        </p:nvSpPr>
        <p:spPr>
          <a:xfrm rot="14096018">
            <a:off x="9016385" y="4402818"/>
            <a:ext cx="557763" cy="557762"/>
          </a:xfrm>
          <a:prstGeom prst="arc">
            <a:avLst>
              <a:gd name="adj1" fmla="val 12415635"/>
              <a:gd name="adj2" fmla="val 20284906"/>
            </a:avLst>
          </a:prstGeom>
          <a:ln w="38100" cap="rnd">
            <a:solidFill>
              <a:schemeClr val="tx1"/>
            </a:solidFill>
            <a:headEnd type="arrow" w="lg" len="sm"/>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22" name="Arc 121">
            <a:extLst>
              <a:ext uri="{FF2B5EF4-FFF2-40B4-BE49-F238E27FC236}">
                <a16:creationId xmlns:a16="http://schemas.microsoft.com/office/drawing/2014/main" id="{B190E1BB-419A-4E9E-475D-F750D5B19C9A}"/>
              </a:ext>
              <a:ext uri="{C183D7F6-B498-43B3-948B-1728B52AA6E4}">
                <adec:decorative xmlns:adec="http://schemas.microsoft.com/office/drawing/2017/decorative" val="1"/>
              </a:ext>
            </a:extLst>
          </p:cNvPr>
          <p:cNvSpPr/>
          <p:nvPr/>
        </p:nvSpPr>
        <p:spPr>
          <a:xfrm rot="7200000">
            <a:off x="9988696" y="4439534"/>
            <a:ext cx="557763" cy="557762"/>
          </a:xfrm>
          <a:prstGeom prst="arc">
            <a:avLst>
              <a:gd name="adj1" fmla="val 12415635"/>
              <a:gd name="adj2" fmla="val 20284906"/>
            </a:avLst>
          </a:prstGeom>
          <a:ln w="38100" cap="rnd">
            <a:solidFill>
              <a:schemeClr val="tx1"/>
            </a:solidFill>
            <a:headEnd type="arrow" w="lg" len="sm"/>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0" name="Arc 9">
            <a:extLst>
              <a:ext uri="{FF2B5EF4-FFF2-40B4-BE49-F238E27FC236}">
                <a16:creationId xmlns:a16="http://schemas.microsoft.com/office/drawing/2014/main" id="{E2B7CE19-A78C-4BAE-637C-EF65592D6D2B}"/>
              </a:ext>
              <a:ext uri="{C183D7F6-B498-43B3-948B-1728B52AA6E4}">
                <adec:decorative xmlns:adec="http://schemas.microsoft.com/office/drawing/2017/decorative" val="1"/>
              </a:ext>
            </a:extLst>
          </p:cNvPr>
          <p:cNvSpPr/>
          <p:nvPr/>
        </p:nvSpPr>
        <p:spPr>
          <a:xfrm rot="20957999">
            <a:off x="2009059" y="3666191"/>
            <a:ext cx="1969971" cy="1969970"/>
          </a:xfrm>
          <a:prstGeom prst="arc">
            <a:avLst>
              <a:gd name="adj1" fmla="val 18400786"/>
              <a:gd name="adj2" fmla="val 20284906"/>
            </a:avLst>
          </a:prstGeom>
          <a:ln w="38100" cap="rnd">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2" name="Arc 11">
            <a:extLst>
              <a:ext uri="{FF2B5EF4-FFF2-40B4-BE49-F238E27FC236}">
                <a16:creationId xmlns:a16="http://schemas.microsoft.com/office/drawing/2014/main" id="{5057327D-A438-B3F7-0F49-3255495526E1}"/>
              </a:ext>
              <a:ext uri="{C183D7F6-B498-43B3-948B-1728B52AA6E4}">
                <adec:decorative xmlns:adec="http://schemas.microsoft.com/office/drawing/2017/decorative" val="1"/>
              </a:ext>
            </a:extLst>
          </p:cNvPr>
          <p:cNvSpPr/>
          <p:nvPr/>
        </p:nvSpPr>
        <p:spPr>
          <a:xfrm rot="16502411">
            <a:off x="1846212" y="3749217"/>
            <a:ext cx="1969970" cy="1969971"/>
          </a:xfrm>
          <a:prstGeom prst="arc">
            <a:avLst>
              <a:gd name="adj1" fmla="val 18400786"/>
              <a:gd name="adj2" fmla="val 20284906"/>
            </a:avLst>
          </a:prstGeom>
          <a:ln w="38100" cap="rnd">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cxnSp>
        <p:nvCxnSpPr>
          <p:cNvPr id="16" name="Straight Connector 15">
            <a:extLst>
              <a:ext uri="{FF2B5EF4-FFF2-40B4-BE49-F238E27FC236}">
                <a16:creationId xmlns:a16="http://schemas.microsoft.com/office/drawing/2014/main" id="{AB34F50F-576F-4615-21FC-21A7468DA0F5}"/>
              </a:ext>
              <a:ext uri="{C183D7F6-B498-43B3-948B-1728B52AA6E4}">
                <adec:decorative xmlns:adec="http://schemas.microsoft.com/office/drawing/2017/decorative" val="1"/>
              </a:ext>
            </a:extLst>
          </p:cNvPr>
          <p:cNvCxnSpPr/>
          <p:nvPr/>
        </p:nvCxnSpPr>
        <p:spPr>
          <a:xfrm>
            <a:off x="2949213" y="3861132"/>
            <a:ext cx="0" cy="358006"/>
          </a:xfrm>
          <a:prstGeom prst="line">
            <a:avLst/>
          </a:prstGeom>
          <a:ln w="38100" cap="rnd">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7" name="Picture 4">
            <a:extLst>
              <a:ext uri="{FF2B5EF4-FFF2-40B4-BE49-F238E27FC236}">
                <a16:creationId xmlns:a16="http://schemas.microsoft.com/office/drawing/2014/main" id="{80FAAE7D-EC60-1779-169C-5C59BE06D44A}"/>
              </a:ext>
              <a:ext uri="{C183D7F6-B498-43B3-948B-1728B52AA6E4}">
                <adec:decorative xmlns:adec="http://schemas.microsoft.com/office/drawing/2017/decorative" val="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635537" y="4588574"/>
            <a:ext cx="646222" cy="33926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5C895716-F47F-640A-7E7A-126928001059}"/>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81214" y="2649919"/>
            <a:ext cx="1154728" cy="1154728"/>
          </a:xfrm>
          <a:prstGeom prst="rect">
            <a:avLst/>
          </a:prstGeom>
        </p:spPr>
      </p:pic>
      <p:pic>
        <p:nvPicPr>
          <p:cNvPr id="38" name="Picture 2">
            <a:extLst>
              <a:ext uri="{FF2B5EF4-FFF2-40B4-BE49-F238E27FC236}">
                <a16:creationId xmlns:a16="http://schemas.microsoft.com/office/drawing/2014/main" id="{8256E373-1493-7C7F-0640-8A25AD48DC3E}"/>
              </a:ext>
              <a:ext uri="{C183D7F6-B498-43B3-948B-1728B52AA6E4}">
                <adec:decorative xmlns:adec="http://schemas.microsoft.com/office/drawing/2017/decorative" val="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016687" y="4687020"/>
            <a:ext cx="301350" cy="30134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DA1587FA-4A86-CED5-785E-2B91FE9D0408}"/>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88544" y="3963277"/>
            <a:ext cx="860722" cy="860722"/>
          </a:xfrm>
          <a:prstGeom prst="rect">
            <a:avLst/>
          </a:prstGeom>
        </p:spPr>
      </p:pic>
      <p:pic>
        <p:nvPicPr>
          <p:cNvPr id="40" name="Picture 4">
            <a:extLst>
              <a:ext uri="{FF2B5EF4-FFF2-40B4-BE49-F238E27FC236}">
                <a16:creationId xmlns:a16="http://schemas.microsoft.com/office/drawing/2014/main" id="{B917FDAE-3AB3-B9F8-EF20-A9518BE7FDA4}"/>
              </a:ext>
              <a:ext uri="{C183D7F6-B498-43B3-948B-1728B52AA6E4}">
                <adec:decorative xmlns:adec="http://schemas.microsoft.com/office/drawing/2017/decorative" val="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163080" y="4573040"/>
            <a:ext cx="328338" cy="328338"/>
          </a:xfrm>
          <a:prstGeom prst="ellipse">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031001DB-A549-521E-E837-EDE71DE64579}"/>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06510" y="3358516"/>
            <a:ext cx="1154728" cy="1154728"/>
          </a:xfrm>
          <a:prstGeom prst="rect">
            <a:avLst/>
          </a:prstGeom>
        </p:spPr>
      </p:pic>
      <p:pic>
        <p:nvPicPr>
          <p:cNvPr id="42" name="Picture 41">
            <a:extLst>
              <a:ext uri="{FF2B5EF4-FFF2-40B4-BE49-F238E27FC236}">
                <a16:creationId xmlns:a16="http://schemas.microsoft.com/office/drawing/2014/main" id="{8E6FDB4A-0370-6DF2-DCFC-7650972D5D04}"/>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93839" y="3358516"/>
            <a:ext cx="1154728" cy="1154728"/>
          </a:xfrm>
          <a:prstGeom prst="rect">
            <a:avLst/>
          </a:prstGeom>
        </p:spPr>
      </p:pic>
      <p:pic>
        <p:nvPicPr>
          <p:cNvPr id="43" name="Picture 42">
            <a:extLst>
              <a:ext uri="{FF2B5EF4-FFF2-40B4-BE49-F238E27FC236}">
                <a16:creationId xmlns:a16="http://schemas.microsoft.com/office/drawing/2014/main" id="{89880FD4-3308-2A36-0B9F-E50F866CEA59}"/>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09421" y="3358516"/>
            <a:ext cx="1154728" cy="1154728"/>
          </a:xfrm>
          <a:prstGeom prst="rect">
            <a:avLst/>
          </a:prstGeom>
        </p:spPr>
      </p:pic>
      <p:sp>
        <p:nvSpPr>
          <p:cNvPr id="19" name="Title 18">
            <a:extLst>
              <a:ext uri="{FF2B5EF4-FFF2-40B4-BE49-F238E27FC236}">
                <a16:creationId xmlns:a16="http://schemas.microsoft.com/office/drawing/2014/main" id="{01D57FBE-09F9-EE3D-605E-33B21EDEB071}"/>
              </a:ext>
            </a:extLst>
          </p:cNvPr>
          <p:cNvSpPr>
            <a:spLocks noGrp="1"/>
          </p:cNvSpPr>
          <p:nvPr>
            <p:ph type="title" idx="4294967295"/>
          </p:nvPr>
        </p:nvSpPr>
        <p:spPr>
          <a:xfrm>
            <a:off x="565299" y="490253"/>
            <a:ext cx="11017250" cy="554038"/>
          </a:xfrm>
        </p:spPr>
        <p:txBody>
          <a:bodyPr/>
          <a:lstStyle/>
          <a:p>
            <a:pPr algn="ctr"/>
            <a:r>
              <a:rPr lang="en-CA" dirty="0"/>
              <a:t>Multi-agent orchestration</a:t>
            </a:r>
            <a:endParaRPr lang="en-US" dirty="0"/>
          </a:p>
        </p:txBody>
      </p:sp>
      <p:sp>
        <p:nvSpPr>
          <p:cNvPr id="2" name="TextBox 1">
            <a:extLst>
              <a:ext uri="{FF2B5EF4-FFF2-40B4-BE49-F238E27FC236}">
                <a16:creationId xmlns:a16="http://schemas.microsoft.com/office/drawing/2014/main" id="{A4222FDF-9EA9-5D91-C462-6D324CDF7F44}"/>
              </a:ext>
            </a:extLst>
          </p:cNvPr>
          <p:cNvSpPr txBox="1"/>
          <p:nvPr/>
        </p:nvSpPr>
        <p:spPr>
          <a:xfrm>
            <a:off x="1548319" y="1938041"/>
            <a:ext cx="2868157" cy="430887"/>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Segoe UI"/>
                <a:ea typeface="+mn-ea"/>
                <a:cs typeface="+mn-cs"/>
              </a:rPr>
              <a:t>Connected agents</a:t>
            </a:r>
          </a:p>
        </p:txBody>
      </p:sp>
      <p:sp>
        <p:nvSpPr>
          <p:cNvPr id="14" name="TextBox 13">
            <a:extLst>
              <a:ext uri="{FF2B5EF4-FFF2-40B4-BE49-F238E27FC236}">
                <a16:creationId xmlns:a16="http://schemas.microsoft.com/office/drawing/2014/main" id="{8C80F99C-7EAB-AF68-275C-EF444E5CA240}"/>
              </a:ext>
            </a:extLst>
          </p:cNvPr>
          <p:cNvSpPr txBox="1"/>
          <p:nvPr/>
        </p:nvSpPr>
        <p:spPr>
          <a:xfrm>
            <a:off x="1176241" y="5647195"/>
            <a:ext cx="3824124" cy="271613"/>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srgbClr val="000000"/>
                </a:solidFill>
                <a:effectLst/>
                <a:uLnTx/>
                <a:uFillTx/>
                <a:latin typeface="Segoe UI"/>
                <a:ea typeface="+mn-ea"/>
                <a:cs typeface="+mn-cs"/>
              </a:rPr>
              <a:t>Give one agent the abilities of another.</a:t>
            </a:r>
          </a:p>
        </p:txBody>
      </p:sp>
      <p:sp>
        <p:nvSpPr>
          <p:cNvPr id="13" name="TextBox 12">
            <a:extLst>
              <a:ext uri="{FF2B5EF4-FFF2-40B4-BE49-F238E27FC236}">
                <a16:creationId xmlns:a16="http://schemas.microsoft.com/office/drawing/2014/main" id="{1AD41019-4358-C8CA-240C-5A891DA3422F}"/>
              </a:ext>
            </a:extLst>
          </p:cNvPr>
          <p:cNvSpPr txBox="1"/>
          <p:nvPr/>
        </p:nvSpPr>
        <p:spPr>
          <a:xfrm>
            <a:off x="7429160" y="1938041"/>
            <a:ext cx="3562450" cy="430887"/>
          </a:xfrm>
          <a:prstGeom prst="rect">
            <a:avLst/>
          </a:prstGeom>
          <a:noFill/>
        </p:spPr>
        <p:txBody>
          <a:bodyPr wrap="none" lIns="0" tIns="0" rIns="0" bIns="0" rtlCol="0" anchor="t">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Segoe UI"/>
                <a:ea typeface="+mn-ea"/>
                <a:cs typeface="+mn-cs"/>
              </a:rPr>
              <a:t>Multi-agent workflows</a:t>
            </a:r>
          </a:p>
        </p:txBody>
      </p:sp>
      <p:sp>
        <p:nvSpPr>
          <p:cNvPr id="123" name="TextBox 122">
            <a:extLst>
              <a:ext uri="{FF2B5EF4-FFF2-40B4-BE49-F238E27FC236}">
                <a16:creationId xmlns:a16="http://schemas.microsoft.com/office/drawing/2014/main" id="{57AE13D3-12DD-501C-B646-E73D7889F8BB}"/>
              </a:ext>
            </a:extLst>
          </p:cNvPr>
          <p:cNvSpPr txBox="1"/>
          <p:nvPr/>
        </p:nvSpPr>
        <p:spPr>
          <a:xfrm>
            <a:off x="7865881" y="2410721"/>
            <a:ext cx="2561599" cy="246221"/>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Powered by Semantic Kernel</a:t>
            </a:r>
          </a:p>
        </p:txBody>
      </p:sp>
      <p:sp>
        <p:nvSpPr>
          <p:cNvPr id="15" name="TextBox 14">
            <a:extLst>
              <a:ext uri="{FF2B5EF4-FFF2-40B4-BE49-F238E27FC236}">
                <a16:creationId xmlns:a16="http://schemas.microsoft.com/office/drawing/2014/main" id="{BEEF7DEB-6DD8-B177-4891-F0B2C433820F}"/>
              </a:ext>
            </a:extLst>
          </p:cNvPr>
          <p:cNvSpPr txBox="1"/>
          <p:nvPr/>
        </p:nvSpPr>
        <p:spPr>
          <a:xfrm>
            <a:off x="7186218" y="5646843"/>
            <a:ext cx="4073615" cy="269304"/>
          </a:xfrm>
          <a:prstGeom prst="rect">
            <a:avLst/>
          </a:prstGeom>
          <a:noFill/>
        </p:spPr>
        <p:txBody>
          <a:bodyPr wrap="non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a:ln>
                  <a:noFill/>
                </a:ln>
                <a:solidFill>
                  <a:srgbClr val="000000"/>
                </a:solidFill>
                <a:effectLst/>
                <a:uLnTx/>
                <a:uFillTx/>
                <a:latin typeface="Segoe UI"/>
                <a:ea typeface="+mn-ea"/>
                <a:cs typeface="+mn-cs"/>
              </a:rPr>
              <a:t>Declaratively orchestrate multiple agents.</a:t>
            </a:r>
          </a:p>
        </p:txBody>
      </p:sp>
    </p:spTree>
    <p:extLst>
      <p:ext uri="{BB962C8B-B14F-4D97-AF65-F5344CB8AC3E}">
        <p14:creationId xmlns:p14="http://schemas.microsoft.com/office/powerpoint/2010/main" val="1899235371"/>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2EDC2-FF9E-7AEB-5808-27399057DA45}"/>
            </a:ext>
          </a:extLst>
        </p:cNvPr>
        <p:cNvGrpSpPr/>
        <p:nvPr/>
      </p:nvGrpSpPr>
      <p:grpSpPr>
        <a:xfrm>
          <a:off x="0" y="0"/>
          <a:ext cx="0" cy="0"/>
          <a:chOff x="0" y="0"/>
          <a:chExt cx="0" cy="0"/>
        </a:xfrm>
      </p:grpSpPr>
      <p:cxnSp>
        <p:nvCxnSpPr>
          <p:cNvPr id="67" name="Elbow Connector 66">
            <a:extLst>
              <a:ext uri="{FF2B5EF4-FFF2-40B4-BE49-F238E27FC236}">
                <a16:creationId xmlns:a16="http://schemas.microsoft.com/office/drawing/2014/main" id="{F7EE6FC3-BAAA-49F2-AE5C-F1EFB1B89884}"/>
              </a:ext>
              <a:ext uri="{C183D7F6-B498-43B3-948B-1728B52AA6E4}">
                <adec:decorative xmlns:adec="http://schemas.microsoft.com/office/drawing/2017/decorative" val="1"/>
              </a:ext>
            </a:extLst>
          </p:cNvPr>
          <p:cNvCxnSpPr>
            <a:cxnSpLocks/>
            <a:endCxn id="3" idx="0"/>
          </p:cNvCxnSpPr>
          <p:nvPr/>
        </p:nvCxnSpPr>
        <p:spPr>
          <a:xfrm rot="10800000" flipV="1">
            <a:off x="2352333" y="2399566"/>
            <a:ext cx="2850471" cy="925291"/>
          </a:xfrm>
          <a:prstGeom prst="bentConnector2">
            <a:avLst/>
          </a:prstGeom>
          <a:ln w="19050">
            <a:solidFill>
              <a:srgbClr val="0078D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7" name="Elbow Connector 46">
            <a:extLst>
              <a:ext uri="{FF2B5EF4-FFF2-40B4-BE49-F238E27FC236}">
                <a16:creationId xmlns:a16="http://schemas.microsoft.com/office/drawing/2014/main" id="{2397AD51-2CAA-DF98-4866-849BA41910B2}"/>
              </a:ext>
              <a:ext uri="{C183D7F6-B498-43B3-948B-1728B52AA6E4}">
                <adec:decorative xmlns:adec="http://schemas.microsoft.com/office/drawing/2017/decorative" val="1"/>
              </a:ext>
            </a:extLst>
          </p:cNvPr>
          <p:cNvCxnSpPr>
            <a:cxnSpLocks/>
            <a:endCxn id="17" idx="0"/>
          </p:cNvCxnSpPr>
          <p:nvPr/>
        </p:nvCxnSpPr>
        <p:spPr>
          <a:xfrm>
            <a:off x="6989202" y="2399570"/>
            <a:ext cx="2850465" cy="925288"/>
          </a:xfrm>
          <a:prstGeom prst="bentConnector2">
            <a:avLst/>
          </a:prstGeom>
          <a:ln w="19050">
            <a:solidFill>
              <a:srgbClr val="C03BC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743CBDBC-8F18-1E6F-6CEF-56F72DE0F90E}"/>
              </a:ext>
              <a:ext uri="{C183D7F6-B498-43B3-948B-1728B52AA6E4}">
                <adec:decorative xmlns:adec="http://schemas.microsoft.com/office/drawing/2017/decorative" val="1"/>
              </a:ext>
            </a:extLst>
          </p:cNvPr>
          <p:cNvGrpSpPr/>
          <p:nvPr/>
        </p:nvGrpSpPr>
        <p:grpSpPr>
          <a:xfrm>
            <a:off x="623124" y="3357165"/>
            <a:ext cx="10951463" cy="3043635"/>
            <a:chOff x="623124" y="3236608"/>
            <a:chExt cx="10951463" cy="3043635"/>
          </a:xfrm>
          <a:gradFill flip="none" rotWithShape="1">
            <a:gsLst>
              <a:gs pos="0">
                <a:srgbClr val="0078D4">
                  <a:alpha val="20000"/>
                </a:srgbClr>
              </a:gs>
              <a:gs pos="97000">
                <a:srgbClr val="C03BC4">
                  <a:alpha val="20000"/>
                </a:srgbClr>
              </a:gs>
            </a:gsLst>
            <a:lin ang="0" scaled="1"/>
            <a:tileRect/>
          </a:gradFill>
        </p:grpSpPr>
        <p:sp>
          <p:nvSpPr>
            <p:cNvPr id="14" name="Rectangle: Rounded Corners 16">
              <a:extLst>
                <a:ext uri="{FF2B5EF4-FFF2-40B4-BE49-F238E27FC236}">
                  <a16:creationId xmlns:a16="http://schemas.microsoft.com/office/drawing/2014/main" id="{C5EBEADE-41BD-31F8-8F5E-72A75BBC672F}"/>
                </a:ext>
                <a:ext uri="{C183D7F6-B498-43B3-948B-1728B52AA6E4}">
                  <adec:decorative xmlns:adec="http://schemas.microsoft.com/office/drawing/2017/decorative" val="1"/>
                </a:ext>
              </a:extLst>
            </p:cNvPr>
            <p:cNvSpPr/>
            <p:nvPr/>
          </p:nvSpPr>
          <p:spPr bwMode="auto">
            <a:xfrm>
              <a:off x="8110460" y="3236608"/>
              <a:ext cx="3464127" cy="3043635"/>
            </a:xfrm>
            <a:prstGeom prst="roundRect">
              <a:avLst>
                <a:gd name="adj" fmla="val 7422"/>
              </a:avLst>
            </a:prstGeom>
            <a:grp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0" rIns="91440" bIns="91440" numCol="1" spcCol="0" rtlCol="0" fromWordArt="0" anchor="t" anchorCtr="0" forceAA="0" compatLnSpc="1">
              <a:prstTxWarp prst="textNoShape">
                <a:avLst/>
              </a:prstTxWarp>
              <a:noAutofit/>
            </a:bodyPr>
            <a:lstStyle/>
            <a:p>
              <a:pPr marL="0" marR="0" lvl="0" indent="0" algn="ctr" defTabSz="110155" rtl="0" eaLnBrk="1" fontAlgn="auto" latinLnBrk="0" hangingPunct="1">
                <a:lnSpc>
                  <a:spcPct val="90000"/>
                </a:lnSpc>
                <a:spcBef>
                  <a:spcPts val="1200"/>
                </a:spcBef>
                <a:spcAft>
                  <a:spcPct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2" name="Rectangle: Rounded Corners 16">
              <a:extLst>
                <a:ext uri="{FF2B5EF4-FFF2-40B4-BE49-F238E27FC236}">
                  <a16:creationId xmlns:a16="http://schemas.microsoft.com/office/drawing/2014/main" id="{CCC325DA-52E1-794F-C6AE-7CD1F268BB70}"/>
                </a:ext>
                <a:ext uri="{C183D7F6-B498-43B3-948B-1728B52AA6E4}">
                  <adec:decorative xmlns:adec="http://schemas.microsoft.com/office/drawing/2017/decorative" val="1"/>
                </a:ext>
              </a:extLst>
            </p:cNvPr>
            <p:cNvSpPr/>
            <p:nvPr/>
          </p:nvSpPr>
          <p:spPr bwMode="auto">
            <a:xfrm>
              <a:off x="4366792" y="3236608"/>
              <a:ext cx="3464127" cy="3043635"/>
            </a:xfrm>
            <a:prstGeom prst="roundRect">
              <a:avLst>
                <a:gd name="adj" fmla="val 7422"/>
              </a:avLst>
            </a:prstGeom>
            <a:grp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0" rIns="91440" bIns="91440" numCol="1" spcCol="0" rtlCol="0" fromWordArt="0" anchor="t" anchorCtr="0" forceAA="0" compatLnSpc="1">
              <a:prstTxWarp prst="textNoShape">
                <a:avLst/>
              </a:prstTxWarp>
              <a:noAutofit/>
            </a:bodyPr>
            <a:lstStyle/>
            <a:p>
              <a:pPr marL="0" marR="0" lvl="0" indent="0" algn="ctr" defTabSz="110155" rtl="0" eaLnBrk="1" fontAlgn="auto" latinLnBrk="0" hangingPunct="1">
                <a:lnSpc>
                  <a:spcPct val="90000"/>
                </a:lnSpc>
                <a:spcBef>
                  <a:spcPts val="1200"/>
                </a:spcBef>
                <a:spcAft>
                  <a:spcPct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 name="Rectangle: Rounded Corners 16">
              <a:extLst>
                <a:ext uri="{FF2B5EF4-FFF2-40B4-BE49-F238E27FC236}">
                  <a16:creationId xmlns:a16="http://schemas.microsoft.com/office/drawing/2014/main" id="{16F0FD6E-719D-7823-AF28-D4D8C94CC743}"/>
                </a:ext>
                <a:ext uri="{C183D7F6-B498-43B3-948B-1728B52AA6E4}">
                  <adec:decorative xmlns:adec="http://schemas.microsoft.com/office/drawing/2017/decorative" val="1"/>
                </a:ext>
              </a:extLst>
            </p:cNvPr>
            <p:cNvSpPr/>
            <p:nvPr/>
          </p:nvSpPr>
          <p:spPr bwMode="auto">
            <a:xfrm>
              <a:off x="623124" y="3236608"/>
              <a:ext cx="3464127" cy="3043635"/>
            </a:xfrm>
            <a:prstGeom prst="roundRect">
              <a:avLst>
                <a:gd name="adj" fmla="val 7422"/>
              </a:avLst>
            </a:prstGeom>
            <a:grp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0" rIns="91440" bIns="91440" numCol="1" spcCol="0" rtlCol="0" fromWordArt="0" anchor="t" anchorCtr="0" forceAA="0" compatLnSpc="1">
              <a:prstTxWarp prst="textNoShape">
                <a:avLst/>
              </a:prstTxWarp>
              <a:noAutofit/>
            </a:bodyPr>
            <a:lstStyle/>
            <a:p>
              <a:pPr marL="0" marR="0" lvl="0" indent="0" algn="ctr" defTabSz="110155" rtl="0" eaLnBrk="1" fontAlgn="auto" latinLnBrk="0" hangingPunct="1">
                <a:lnSpc>
                  <a:spcPct val="90000"/>
                </a:lnSpc>
                <a:spcBef>
                  <a:spcPts val="1200"/>
                </a:spcBef>
                <a:spcAft>
                  <a:spcPct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pic>
        <p:nvPicPr>
          <p:cNvPr id="19" name="Picture 18">
            <a:extLst>
              <a:ext uri="{FF2B5EF4-FFF2-40B4-BE49-F238E27FC236}">
                <a16:creationId xmlns:a16="http://schemas.microsoft.com/office/drawing/2014/main" id="{0DD393F6-1C59-1DB9-0598-AD43C22FCEA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37921" y="4037169"/>
            <a:ext cx="717733" cy="717733"/>
          </a:xfrm>
          <a:prstGeom prst="rect">
            <a:avLst/>
          </a:prstGeom>
        </p:spPr>
      </p:pic>
      <p:pic>
        <p:nvPicPr>
          <p:cNvPr id="21" name="Picture 20">
            <a:extLst>
              <a:ext uri="{FF2B5EF4-FFF2-40B4-BE49-F238E27FC236}">
                <a16:creationId xmlns:a16="http://schemas.microsoft.com/office/drawing/2014/main" id="{A0B304EF-D29B-496A-2971-B306C64A5C33}"/>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95399" y="5119269"/>
            <a:ext cx="717733" cy="717733"/>
          </a:xfrm>
          <a:prstGeom prst="rect">
            <a:avLst/>
          </a:prstGeom>
        </p:spPr>
      </p:pic>
      <p:pic>
        <p:nvPicPr>
          <p:cNvPr id="27" name="Picture 26">
            <a:extLst>
              <a:ext uri="{FF2B5EF4-FFF2-40B4-BE49-F238E27FC236}">
                <a16:creationId xmlns:a16="http://schemas.microsoft.com/office/drawing/2014/main" id="{778CFDD9-513B-D4C4-7B44-B11F42164C54}"/>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43931" y="4018466"/>
            <a:ext cx="717733" cy="717733"/>
          </a:xfrm>
          <a:prstGeom prst="rect">
            <a:avLst/>
          </a:prstGeom>
        </p:spPr>
      </p:pic>
      <p:pic>
        <p:nvPicPr>
          <p:cNvPr id="31" name="Picture 30">
            <a:extLst>
              <a:ext uri="{FF2B5EF4-FFF2-40B4-BE49-F238E27FC236}">
                <a16:creationId xmlns:a16="http://schemas.microsoft.com/office/drawing/2014/main" id="{74507E2F-2D23-F59F-A8D3-1A23AFF3B40D}"/>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94633" y="4042212"/>
            <a:ext cx="717733" cy="717733"/>
          </a:xfrm>
          <a:prstGeom prst="rect">
            <a:avLst/>
          </a:prstGeom>
        </p:spPr>
      </p:pic>
      <p:pic>
        <p:nvPicPr>
          <p:cNvPr id="35" name="Picture 34">
            <a:extLst>
              <a:ext uri="{FF2B5EF4-FFF2-40B4-BE49-F238E27FC236}">
                <a16:creationId xmlns:a16="http://schemas.microsoft.com/office/drawing/2014/main" id="{68707FBF-D848-9FD4-2A58-7433E8232777}"/>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37134" y="5119269"/>
            <a:ext cx="717733" cy="717733"/>
          </a:xfrm>
          <a:prstGeom prst="rect">
            <a:avLst/>
          </a:prstGeom>
        </p:spPr>
      </p:pic>
      <p:pic>
        <p:nvPicPr>
          <p:cNvPr id="39" name="Picture 38">
            <a:extLst>
              <a:ext uri="{FF2B5EF4-FFF2-40B4-BE49-F238E27FC236}">
                <a16:creationId xmlns:a16="http://schemas.microsoft.com/office/drawing/2014/main" id="{60004A8E-9CFD-9B8B-3B1B-F1409BFA262A}"/>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89293" y="4018466"/>
            <a:ext cx="717733" cy="717733"/>
          </a:xfrm>
          <a:prstGeom prst="rect">
            <a:avLst/>
          </a:prstGeom>
        </p:spPr>
      </p:pic>
      <p:pic>
        <p:nvPicPr>
          <p:cNvPr id="41" name="Picture 40">
            <a:extLst>
              <a:ext uri="{FF2B5EF4-FFF2-40B4-BE49-F238E27FC236}">
                <a16:creationId xmlns:a16="http://schemas.microsoft.com/office/drawing/2014/main" id="{7B13EF63-6C90-B9F6-139B-F5169FB1D11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90472" y="4064445"/>
            <a:ext cx="717733" cy="717733"/>
          </a:xfrm>
          <a:prstGeom prst="rect">
            <a:avLst/>
          </a:prstGeom>
        </p:spPr>
      </p:pic>
      <p:pic>
        <p:nvPicPr>
          <p:cNvPr id="48" name="Picture 47">
            <a:extLst>
              <a:ext uri="{FF2B5EF4-FFF2-40B4-BE49-F238E27FC236}">
                <a16:creationId xmlns:a16="http://schemas.microsoft.com/office/drawing/2014/main" id="{5B909446-F843-D61A-326F-A493C265AAAD}"/>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42270" y="5094567"/>
            <a:ext cx="717733" cy="717733"/>
          </a:xfrm>
          <a:prstGeom prst="rect">
            <a:avLst/>
          </a:prstGeom>
        </p:spPr>
      </p:pic>
      <p:pic>
        <p:nvPicPr>
          <p:cNvPr id="57" name="Picture 56">
            <a:extLst>
              <a:ext uri="{FF2B5EF4-FFF2-40B4-BE49-F238E27FC236}">
                <a16:creationId xmlns:a16="http://schemas.microsoft.com/office/drawing/2014/main" id="{2AFDF07D-18CE-A368-7481-A77A0BB09F08}"/>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37134" y="1429339"/>
            <a:ext cx="717733" cy="717733"/>
          </a:xfrm>
          <a:prstGeom prst="rect">
            <a:avLst/>
          </a:prstGeom>
        </p:spPr>
      </p:pic>
      <p:pic>
        <p:nvPicPr>
          <p:cNvPr id="28" name="Picture 27">
            <a:extLst>
              <a:ext uri="{FF2B5EF4-FFF2-40B4-BE49-F238E27FC236}">
                <a16:creationId xmlns:a16="http://schemas.microsoft.com/office/drawing/2014/main" id="{FA2D1750-F934-35D2-89E3-FA319C64DF8E}"/>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04289" y="5108183"/>
            <a:ext cx="717733" cy="717733"/>
          </a:xfrm>
          <a:prstGeom prst="rect">
            <a:avLst/>
          </a:prstGeom>
        </p:spPr>
      </p:pic>
      <p:cxnSp>
        <p:nvCxnSpPr>
          <p:cNvPr id="76" name="Straight Connector 75">
            <a:extLst>
              <a:ext uri="{FF2B5EF4-FFF2-40B4-BE49-F238E27FC236}">
                <a16:creationId xmlns:a16="http://schemas.microsoft.com/office/drawing/2014/main" id="{10FD0118-AC04-EB6D-FC90-7685553243B2}"/>
              </a:ext>
              <a:ext uri="{C183D7F6-B498-43B3-948B-1728B52AA6E4}">
                <adec:decorative xmlns:adec="http://schemas.microsoft.com/office/drawing/2017/decorative" val="1"/>
              </a:ext>
            </a:extLst>
          </p:cNvPr>
          <p:cNvCxnSpPr>
            <a:cxnSpLocks/>
            <a:endCxn id="15" idx="0"/>
          </p:cNvCxnSpPr>
          <p:nvPr/>
        </p:nvCxnSpPr>
        <p:spPr>
          <a:xfrm>
            <a:off x="6094574" y="2837688"/>
            <a:ext cx="4281" cy="487170"/>
          </a:xfrm>
          <a:prstGeom prst="line">
            <a:avLst/>
          </a:prstGeom>
          <a:ln w="25400">
            <a:solidFill>
              <a:srgbClr val="8661C5"/>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B828C9B-8A3A-AE0C-3301-488507D3E085}"/>
              </a:ext>
            </a:extLst>
          </p:cNvPr>
          <p:cNvSpPr>
            <a:spLocks noGrp="1"/>
          </p:cNvSpPr>
          <p:nvPr>
            <p:ph type="title" idx="4294967295"/>
          </p:nvPr>
        </p:nvSpPr>
        <p:spPr>
          <a:xfrm>
            <a:off x="585949" y="478046"/>
            <a:ext cx="11017250" cy="554038"/>
          </a:xfrm>
        </p:spPr>
        <p:txBody>
          <a:bodyPr/>
          <a:lstStyle/>
          <a:p>
            <a:r>
              <a:rPr lang="en-US" dirty="0" err="1"/>
              <a:t>Hanselminutes</a:t>
            </a:r>
            <a:r>
              <a:rPr lang="en-US" dirty="0"/>
              <a:t> podcast factory</a:t>
            </a:r>
          </a:p>
        </p:txBody>
      </p:sp>
      <p:sp>
        <p:nvSpPr>
          <p:cNvPr id="37" name="TextBox 36">
            <a:extLst>
              <a:ext uri="{FF2B5EF4-FFF2-40B4-BE49-F238E27FC236}">
                <a16:creationId xmlns:a16="http://schemas.microsoft.com/office/drawing/2014/main" id="{8EEB7DDB-A7C5-A60C-DD74-925DB3EB3435}"/>
              </a:ext>
            </a:extLst>
          </p:cNvPr>
          <p:cNvSpPr txBox="1"/>
          <p:nvPr/>
        </p:nvSpPr>
        <p:spPr>
          <a:xfrm>
            <a:off x="510117" y="1011198"/>
            <a:ext cx="6811432" cy="363946"/>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1" u="none" strike="noStrike" kern="1200" cap="none" spc="0" normalizeH="0" baseline="0" noProof="0">
                <a:ln>
                  <a:noFill/>
                </a:ln>
                <a:gradFill flip="none" rotWithShape="1">
                  <a:gsLst>
                    <a:gs pos="0">
                      <a:srgbClr val="C03BC4"/>
                    </a:gs>
                    <a:gs pos="100000">
                      <a:srgbClr val="0070C0"/>
                    </a:gs>
                  </a:gsLst>
                  <a:lin ang="10800000" scaled="1"/>
                  <a:tileRect/>
                </a:gradFill>
                <a:effectLst/>
                <a:uLnTx/>
                <a:uFillTx/>
                <a:latin typeface="Segoe Sans Display" pitchFamily="2" charset="0"/>
                <a:ea typeface="+mn-ea"/>
                <a:cs typeface="Segoe Sans Display" pitchFamily="2" charset="0"/>
              </a:rPr>
              <a:t>20 years, 990+ podcast episodes, ~1000 hours of raw audio</a:t>
            </a:r>
          </a:p>
        </p:txBody>
      </p:sp>
      <p:sp>
        <p:nvSpPr>
          <p:cNvPr id="58" name="TextBox 57">
            <a:extLst>
              <a:ext uri="{FF2B5EF4-FFF2-40B4-BE49-F238E27FC236}">
                <a16:creationId xmlns:a16="http://schemas.microsoft.com/office/drawing/2014/main" id="{0F40E9BC-3A7F-63AB-D9C1-41A1F3EA164D}"/>
              </a:ext>
            </a:extLst>
          </p:cNvPr>
          <p:cNvSpPr txBox="1"/>
          <p:nvPr/>
        </p:nvSpPr>
        <p:spPr>
          <a:xfrm>
            <a:off x="4961491" y="2203597"/>
            <a:ext cx="2269019" cy="553998"/>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Voice-enabled orchestrator</a:t>
            </a:r>
          </a:p>
        </p:txBody>
      </p:sp>
      <p:sp>
        <p:nvSpPr>
          <p:cNvPr id="3" name="Rounded Rectangle 12">
            <a:extLst>
              <a:ext uri="{FF2B5EF4-FFF2-40B4-BE49-F238E27FC236}">
                <a16:creationId xmlns:a16="http://schemas.microsoft.com/office/drawing/2014/main" id="{EFFC2EFE-0BD9-9393-3460-4EB52FBA8E50}"/>
              </a:ext>
              <a:ext uri="{C183D7F6-B498-43B3-948B-1728B52AA6E4}">
                <adec:decorative xmlns:adec="http://schemas.microsoft.com/office/drawing/2017/decorative" val="1"/>
              </a:ext>
            </a:extLst>
          </p:cNvPr>
          <p:cNvSpPr/>
          <p:nvPr/>
        </p:nvSpPr>
        <p:spPr bwMode="auto">
          <a:xfrm>
            <a:off x="617412" y="3324858"/>
            <a:ext cx="3469839" cy="680004"/>
          </a:xfrm>
          <a:prstGeom prst="roundRect">
            <a:avLst>
              <a:gd name="adj" fmla="val 31564"/>
            </a:avLst>
          </a:prstGeom>
          <a:gradFill flip="none" rotWithShape="1">
            <a:gsLst>
              <a:gs pos="0">
                <a:srgbClr val="C03BC4"/>
              </a:gs>
              <a:gs pos="100000">
                <a:srgbClr val="0070C0"/>
              </a:gs>
            </a:gsLst>
            <a:lin ang="10800000" scaled="1"/>
            <a:tileRect/>
          </a:gra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10155" rtl="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Segoe UI"/>
                <a:ea typeface="+mn-ea"/>
                <a:cs typeface="Segoe UI Light" panose="020B0502040204020203" pitchFamily="34" charset="0"/>
              </a:rPr>
              <a:t>Guest intake</a:t>
            </a:r>
            <a:endParaRPr kumimoji="0" lang="en-US" sz="1200" b="0" i="0" u="none" strike="noStrike" kern="0" cap="none" spc="0" normalizeH="0" baseline="0" noProof="0">
              <a:ln>
                <a:noFill/>
              </a:ln>
              <a:solidFill>
                <a:srgbClr val="FFFFFF"/>
              </a:solidFill>
              <a:effectLst/>
              <a:uLnTx/>
              <a:uFillTx/>
              <a:latin typeface="Segoe UI"/>
              <a:ea typeface="+mn-ea"/>
              <a:cs typeface="Segoe UI Light" panose="020B0502040204020203" pitchFamily="34" charset="0"/>
            </a:endParaRPr>
          </a:p>
        </p:txBody>
      </p:sp>
      <p:sp>
        <p:nvSpPr>
          <p:cNvPr id="20" name="TextBox 19">
            <a:extLst>
              <a:ext uri="{FF2B5EF4-FFF2-40B4-BE49-F238E27FC236}">
                <a16:creationId xmlns:a16="http://schemas.microsoft.com/office/drawing/2014/main" id="{BA14E152-BE54-4921-A5B0-AE069E1BAFEB}"/>
              </a:ext>
            </a:extLst>
          </p:cNvPr>
          <p:cNvSpPr txBox="1"/>
          <p:nvPr/>
        </p:nvSpPr>
        <p:spPr>
          <a:xfrm>
            <a:off x="1911008" y="4750836"/>
            <a:ext cx="771558" cy="492443"/>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Guest </a:t>
            </a:r>
            <a:br>
              <a:rPr kumimoji="0" lang="en-US" sz="1600" b="0" i="0" u="none" strike="noStrike" kern="1200" cap="none" spc="0" normalizeH="0" baseline="0" noProof="0">
                <a:ln>
                  <a:noFill/>
                </a:ln>
                <a:solidFill>
                  <a:srgbClr val="000000"/>
                </a:solidFill>
                <a:effectLst/>
                <a:uLnTx/>
                <a:uFillTx/>
                <a:latin typeface="Segoe UI"/>
                <a:ea typeface="+mn-ea"/>
                <a:cs typeface="+mn-cs"/>
              </a:rPr>
            </a:br>
            <a:r>
              <a:rPr kumimoji="0" lang="en-US" sz="1600" b="0" i="0" u="none" strike="noStrike" kern="1200" cap="none" spc="0" normalizeH="0" baseline="0" noProof="0">
                <a:ln>
                  <a:noFill/>
                </a:ln>
                <a:solidFill>
                  <a:srgbClr val="000000"/>
                </a:solidFill>
                <a:effectLst/>
                <a:uLnTx/>
                <a:uFillTx/>
                <a:latin typeface="Segoe UI"/>
                <a:ea typeface="+mn-ea"/>
                <a:cs typeface="+mn-cs"/>
              </a:rPr>
              <a:t>sourcing</a:t>
            </a:r>
          </a:p>
        </p:txBody>
      </p:sp>
      <p:sp>
        <p:nvSpPr>
          <p:cNvPr id="22" name="TextBox 21">
            <a:extLst>
              <a:ext uri="{FF2B5EF4-FFF2-40B4-BE49-F238E27FC236}">
                <a16:creationId xmlns:a16="http://schemas.microsoft.com/office/drawing/2014/main" id="{150A3E53-4AAD-91C3-E0BC-15F60D4E53E4}"/>
              </a:ext>
            </a:extLst>
          </p:cNvPr>
          <p:cNvSpPr txBox="1"/>
          <p:nvPr/>
        </p:nvSpPr>
        <p:spPr>
          <a:xfrm>
            <a:off x="582601" y="5830258"/>
            <a:ext cx="1943329" cy="246221"/>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Bio generator</a:t>
            </a:r>
          </a:p>
        </p:txBody>
      </p:sp>
      <p:sp>
        <p:nvSpPr>
          <p:cNvPr id="25" name="TextBox 24">
            <a:extLst>
              <a:ext uri="{FF2B5EF4-FFF2-40B4-BE49-F238E27FC236}">
                <a16:creationId xmlns:a16="http://schemas.microsoft.com/office/drawing/2014/main" id="{80086CEE-5213-8CDA-A808-D86ABEE0E1B2}"/>
              </a:ext>
            </a:extLst>
          </p:cNvPr>
          <p:cNvSpPr txBox="1"/>
          <p:nvPr/>
        </p:nvSpPr>
        <p:spPr>
          <a:xfrm>
            <a:off x="2617520" y="5819172"/>
            <a:ext cx="891270" cy="246221"/>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Scheduler</a:t>
            </a:r>
          </a:p>
        </p:txBody>
      </p:sp>
      <p:sp>
        <p:nvSpPr>
          <p:cNvPr id="15" name="Rounded Rectangle 12">
            <a:extLst>
              <a:ext uri="{FF2B5EF4-FFF2-40B4-BE49-F238E27FC236}">
                <a16:creationId xmlns:a16="http://schemas.microsoft.com/office/drawing/2014/main" id="{9054FAC1-27F4-8BB9-5780-3CB6B336DB48}"/>
              </a:ext>
              <a:ext uri="{C183D7F6-B498-43B3-948B-1728B52AA6E4}">
                <adec:decorative xmlns:adec="http://schemas.microsoft.com/office/drawing/2017/decorative" val="1"/>
              </a:ext>
            </a:extLst>
          </p:cNvPr>
          <p:cNvSpPr/>
          <p:nvPr/>
        </p:nvSpPr>
        <p:spPr bwMode="auto">
          <a:xfrm>
            <a:off x="4366792" y="3324858"/>
            <a:ext cx="3464125" cy="680004"/>
          </a:xfrm>
          <a:prstGeom prst="roundRect">
            <a:avLst>
              <a:gd name="adj" fmla="val 29862"/>
            </a:avLst>
          </a:prstGeom>
          <a:gradFill flip="none" rotWithShape="1">
            <a:gsLst>
              <a:gs pos="0">
                <a:srgbClr val="C03BC4"/>
              </a:gs>
              <a:gs pos="100000">
                <a:srgbClr val="0070C0"/>
              </a:gs>
            </a:gsLst>
            <a:lin ang="10800000" scaled="1"/>
            <a:tileRect/>
          </a:gra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10155" rtl="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Segoe UI"/>
                <a:ea typeface="+mn-ea"/>
                <a:cs typeface="Segoe UI Light" panose="020B0502040204020203" pitchFamily="34" charset="0"/>
              </a:rPr>
              <a:t>Packaging</a:t>
            </a:r>
            <a:endParaRPr kumimoji="0" lang="en-US" sz="1800" b="0" i="0" u="none" strike="noStrike" kern="0" cap="none" spc="0" normalizeH="0" baseline="0" noProof="0">
              <a:ln>
                <a:noFill/>
              </a:ln>
              <a:solidFill>
                <a:srgbClr val="FFFFFF"/>
              </a:solidFill>
              <a:effectLst/>
              <a:uLnTx/>
              <a:uFillTx/>
              <a:latin typeface="Segoe UI"/>
              <a:ea typeface="+mn-ea"/>
              <a:cs typeface="Segoe UI Light" panose="020B0502040204020203" pitchFamily="34" charset="0"/>
            </a:endParaRPr>
          </a:p>
        </p:txBody>
      </p:sp>
      <p:sp>
        <p:nvSpPr>
          <p:cNvPr id="29" name="TextBox 28">
            <a:extLst>
              <a:ext uri="{FF2B5EF4-FFF2-40B4-BE49-F238E27FC236}">
                <a16:creationId xmlns:a16="http://schemas.microsoft.com/office/drawing/2014/main" id="{66153203-EDEB-A7B3-6723-A8BB604FFF94}"/>
              </a:ext>
            </a:extLst>
          </p:cNvPr>
          <p:cNvSpPr txBox="1"/>
          <p:nvPr/>
        </p:nvSpPr>
        <p:spPr>
          <a:xfrm>
            <a:off x="4738022" y="4704857"/>
            <a:ext cx="929550" cy="492443"/>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Transcript </a:t>
            </a:r>
            <a:br>
              <a:rPr kumimoji="0" lang="en-US" sz="1600" b="0" i="0" u="none" strike="noStrike" kern="1200" cap="none" spc="0" normalizeH="0" baseline="0" noProof="0">
                <a:ln>
                  <a:noFill/>
                </a:ln>
                <a:solidFill>
                  <a:srgbClr val="000000"/>
                </a:solidFill>
                <a:effectLst/>
                <a:uLnTx/>
                <a:uFillTx/>
                <a:latin typeface="Segoe UI"/>
                <a:ea typeface="+mn-ea"/>
                <a:cs typeface="+mn-cs"/>
              </a:rPr>
            </a:br>
            <a:r>
              <a:rPr kumimoji="0" lang="en-US" sz="1600" b="0" i="0" u="none" strike="noStrike" kern="1200" cap="none" spc="0" normalizeH="0" baseline="0" noProof="0">
                <a:ln>
                  <a:noFill/>
                </a:ln>
                <a:solidFill>
                  <a:srgbClr val="000000"/>
                </a:solidFill>
                <a:effectLst/>
                <a:uLnTx/>
                <a:uFillTx/>
                <a:latin typeface="Segoe UI"/>
                <a:ea typeface="+mn-ea"/>
                <a:cs typeface="+mn-cs"/>
              </a:rPr>
              <a:t>generator</a:t>
            </a:r>
          </a:p>
        </p:txBody>
      </p:sp>
      <p:sp>
        <p:nvSpPr>
          <p:cNvPr id="33" name="TextBox 32">
            <a:extLst>
              <a:ext uri="{FF2B5EF4-FFF2-40B4-BE49-F238E27FC236}">
                <a16:creationId xmlns:a16="http://schemas.microsoft.com/office/drawing/2014/main" id="{AAD225FF-CA33-FDB5-D399-5F13B06B2A43}"/>
              </a:ext>
            </a:extLst>
          </p:cNvPr>
          <p:cNvSpPr txBox="1"/>
          <p:nvPr/>
        </p:nvSpPr>
        <p:spPr>
          <a:xfrm>
            <a:off x="6430119" y="4728603"/>
            <a:ext cx="1046761" cy="492443"/>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Show notes</a:t>
            </a:r>
            <a:br>
              <a:rPr kumimoji="0" lang="en-US" sz="1600" b="0" i="0" u="none" strike="noStrike" kern="1200" cap="none" spc="0" normalizeH="0" baseline="0" noProof="0">
                <a:ln>
                  <a:noFill/>
                </a:ln>
                <a:solidFill>
                  <a:srgbClr val="000000"/>
                </a:solidFill>
                <a:effectLst/>
                <a:uLnTx/>
                <a:uFillTx/>
                <a:latin typeface="Segoe UI"/>
                <a:ea typeface="+mn-ea"/>
                <a:cs typeface="+mn-cs"/>
              </a:rPr>
            </a:br>
            <a:r>
              <a:rPr kumimoji="0" lang="en-US" sz="1600" b="0" i="0" u="none" strike="noStrike" kern="1200" cap="none" spc="0" normalizeH="0" baseline="0" noProof="0">
                <a:ln>
                  <a:noFill/>
                </a:ln>
                <a:solidFill>
                  <a:srgbClr val="000000"/>
                </a:solidFill>
                <a:effectLst/>
                <a:uLnTx/>
                <a:uFillTx/>
                <a:latin typeface="Segoe UI"/>
                <a:ea typeface="+mn-ea"/>
                <a:cs typeface="+mn-cs"/>
              </a:rPr>
              <a:t>generator</a:t>
            </a:r>
          </a:p>
        </p:txBody>
      </p:sp>
      <p:sp>
        <p:nvSpPr>
          <p:cNvPr id="38" name="TextBox 37">
            <a:extLst>
              <a:ext uri="{FF2B5EF4-FFF2-40B4-BE49-F238E27FC236}">
                <a16:creationId xmlns:a16="http://schemas.microsoft.com/office/drawing/2014/main" id="{92BB124C-DAE7-76EB-2E29-949B185DECC2}"/>
              </a:ext>
            </a:extLst>
          </p:cNvPr>
          <p:cNvSpPr txBox="1"/>
          <p:nvPr/>
        </p:nvSpPr>
        <p:spPr>
          <a:xfrm>
            <a:off x="5380416" y="5819172"/>
            <a:ext cx="1431168" cy="246221"/>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Link resolver</a:t>
            </a:r>
          </a:p>
        </p:txBody>
      </p:sp>
      <p:sp>
        <p:nvSpPr>
          <p:cNvPr id="17" name="Rounded Rectangle 12">
            <a:extLst>
              <a:ext uri="{FF2B5EF4-FFF2-40B4-BE49-F238E27FC236}">
                <a16:creationId xmlns:a16="http://schemas.microsoft.com/office/drawing/2014/main" id="{C82FBD6C-00E5-1CA6-D9F7-96A1BDD49023}"/>
              </a:ext>
              <a:ext uri="{C183D7F6-B498-43B3-948B-1728B52AA6E4}">
                <adec:decorative xmlns:adec="http://schemas.microsoft.com/office/drawing/2017/decorative" val="1"/>
              </a:ext>
            </a:extLst>
          </p:cNvPr>
          <p:cNvSpPr/>
          <p:nvPr/>
        </p:nvSpPr>
        <p:spPr bwMode="auto">
          <a:xfrm>
            <a:off x="8110458" y="3324858"/>
            <a:ext cx="3458417" cy="680004"/>
          </a:xfrm>
          <a:prstGeom prst="roundRect">
            <a:avLst>
              <a:gd name="adj" fmla="val 29862"/>
            </a:avLst>
          </a:prstGeom>
          <a:gradFill flip="none" rotWithShape="1">
            <a:gsLst>
              <a:gs pos="0">
                <a:srgbClr val="C03BC4"/>
              </a:gs>
              <a:gs pos="100000">
                <a:srgbClr val="0070C0"/>
              </a:gs>
            </a:gsLst>
            <a:lin ang="10800000" scaled="1"/>
            <a:tileRect/>
          </a:gra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10155" rtl="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Segoe UI"/>
                <a:ea typeface="+mn-ea"/>
                <a:cs typeface="Segoe UI Light" panose="020B0502040204020203" pitchFamily="34" charset="0"/>
              </a:rPr>
              <a:t>Promotion</a:t>
            </a:r>
            <a:endParaRPr kumimoji="0" lang="en-US" sz="1800" b="0" i="0" u="none" strike="noStrike" kern="0" cap="none" spc="0" normalizeH="0" baseline="0" noProof="0">
              <a:ln>
                <a:noFill/>
              </a:ln>
              <a:solidFill>
                <a:srgbClr val="FFFFFF"/>
              </a:solidFill>
              <a:effectLst/>
              <a:uLnTx/>
              <a:uFillTx/>
              <a:latin typeface="Segoe UI"/>
              <a:ea typeface="+mn-ea"/>
              <a:cs typeface="Segoe UI Light" panose="020B0502040204020203" pitchFamily="34" charset="0"/>
            </a:endParaRPr>
          </a:p>
        </p:txBody>
      </p:sp>
      <p:sp>
        <p:nvSpPr>
          <p:cNvPr id="40" name="TextBox 39">
            <a:extLst>
              <a:ext uri="{FF2B5EF4-FFF2-40B4-BE49-F238E27FC236}">
                <a16:creationId xmlns:a16="http://schemas.microsoft.com/office/drawing/2014/main" id="{29FD09CC-9131-1523-4FD3-9CE452F31E42}"/>
              </a:ext>
            </a:extLst>
          </p:cNvPr>
          <p:cNvSpPr txBox="1"/>
          <p:nvPr/>
        </p:nvSpPr>
        <p:spPr>
          <a:xfrm>
            <a:off x="8439206" y="4704857"/>
            <a:ext cx="1017907" cy="492443"/>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Social copy</a:t>
            </a:r>
            <a:br>
              <a:rPr kumimoji="0" lang="en-US" sz="1600" b="0" i="0" u="none" strike="noStrike" kern="1200" cap="none" spc="0" normalizeH="0" baseline="0" noProof="0">
                <a:ln>
                  <a:noFill/>
                </a:ln>
                <a:solidFill>
                  <a:srgbClr val="000000"/>
                </a:solidFill>
                <a:effectLst/>
                <a:uLnTx/>
                <a:uFillTx/>
                <a:latin typeface="Segoe UI"/>
                <a:ea typeface="+mn-ea"/>
                <a:cs typeface="+mn-cs"/>
              </a:rPr>
            </a:br>
            <a:r>
              <a:rPr kumimoji="0" lang="en-US" sz="1600" b="0" i="0" u="none" strike="noStrike" kern="1200" cap="none" spc="0" normalizeH="0" baseline="0" noProof="0">
                <a:ln>
                  <a:noFill/>
                </a:ln>
                <a:solidFill>
                  <a:srgbClr val="000000"/>
                </a:solidFill>
                <a:effectLst/>
                <a:uLnTx/>
                <a:uFillTx/>
                <a:latin typeface="Segoe UI"/>
                <a:ea typeface="+mn-ea"/>
                <a:cs typeface="+mn-cs"/>
              </a:rPr>
              <a:t>generator</a:t>
            </a:r>
          </a:p>
        </p:txBody>
      </p:sp>
      <p:sp>
        <p:nvSpPr>
          <p:cNvPr id="42" name="TextBox 41">
            <a:extLst>
              <a:ext uri="{FF2B5EF4-FFF2-40B4-BE49-F238E27FC236}">
                <a16:creationId xmlns:a16="http://schemas.microsoft.com/office/drawing/2014/main" id="{EE99A4EF-3DCF-63C7-9969-BD741FDDE6E4}"/>
              </a:ext>
            </a:extLst>
          </p:cNvPr>
          <p:cNvSpPr txBox="1"/>
          <p:nvPr/>
        </p:nvSpPr>
        <p:spPr>
          <a:xfrm>
            <a:off x="10355801" y="4750836"/>
            <a:ext cx="787074" cy="492443"/>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Content </a:t>
            </a:r>
            <a:br>
              <a:rPr kumimoji="0" lang="en-US" sz="1600" b="0" i="0" u="none" strike="noStrike" kern="1200" cap="none" spc="0" normalizeH="0" baseline="0" noProof="0">
                <a:ln>
                  <a:noFill/>
                </a:ln>
                <a:solidFill>
                  <a:srgbClr val="000000"/>
                </a:solidFill>
                <a:effectLst/>
                <a:uLnTx/>
                <a:uFillTx/>
                <a:latin typeface="Segoe UI"/>
                <a:ea typeface="+mn-ea"/>
                <a:cs typeface="+mn-cs"/>
              </a:rPr>
            </a:br>
            <a:r>
              <a:rPr kumimoji="0" lang="en-US" sz="1600" b="0" i="0" u="none" strike="noStrike" kern="1200" cap="none" spc="0" normalizeH="0" baseline="0" noProof="0">
                <a:ln>
                  <a:noFill/>
                </a:ln>
                <a:solidFill>
                  <a:srgbClr val="000000"/>
                </a:solidFill>
                <a:effectLst/>
                <a:uLnTx/>
                <a:uFillTx/>
                <a:latin typeface="Segoe UI"/>
                <a:ea typeface="+mn-ea"/>
                <a:cs typeface="+mn-cs"/>
              </a:rPr>
              <a:t>localizer</a:t>
            </a:r>
          </a:p>
        </p:txBody>
      </p:sp>
      <p:sp>
        <p:nvSpPr>
          <p:cNvPr id="49" name="TextBox 48">
            <a:extLst>
              <a:ext uri="{FF2B5EF4-FFF2-40B4-BE49-F238E27FC236}">
                <a16:creationId xmlns:a16="http://schemas.microsoft.com/office/drawing/2014/main" id="{3189A8A7-65DC-12CE-A82F-5BB75D384244}"/>
              </a:ext>
            </a:extLst>
          </p:cNvPr>
          <p:cNvSpPr txBox="1"/>
          <p:nvPr/>
        </p:nvSpPr>
        <p:spPr>
          <a:xfrm>
            <a:off x="9355501" y="5852760"/>
            <a:ext cx="891270" cy="246221"/>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Scheduler</a:t>
            </a:r>
          </a:p>
        </p:txBody>
      </p:sp>
    </p:spTree>
    <p:extLst>
      <p:ext uri="{BB962C8B-B14F-4D97-AF65-F5344CB8AC3E}">
        <p14:creationId xmlns:p14="http://schemas.microsoft.com/office/powerpoint/2010/main" val="1866150148"/>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ounded Rectangle 11">
            <a:extLst>
              <a:ext uri="{FF2B5EF4-FFF2-40B4-BE49-F238E27FC236}">
                <a16:creationId xmlns:a16="http://schemas.microsoft.com/office/drawing/2014/main" id="{26D94937-31FB-374B-43DA-347DEC081B80}"/>
              </a:ext>
              <a:ext uri="{C183D7F6-B498-43B3-948B-1728B52AA6E4}">
                <adec:decorative xmlns:adec="http://schemas.microsoft.com/office/drawing/2017/decorative" val="1"/>
              </a:ext>
            </a:extLst>
          </p:cNvPr>
          <p:cNvSpPr>
            <a:spLocks/>
          </p:cNvSpPr>
          <p:nvPr/>
        </p:nvSpPr>
        <p:spPr bwMode="auto">
          <a:xfrm>
            <a:off x="588263" y="4050108"/>
            <a:ext cx="10923815" cy="885247"/>
          </a:xfrm>
          <a:prstGeom prst="roundRect">
            <a:avLst>
              <a:gd name="adj" fmla="val 50000"/>
            </a:avLst>
          </a:prstGeom>
          <a:solidFill>
            <a:srgbClr val="FFFFFF">
              <a:alpha val="0"/>
            </a:srgbClr>
          </a:solidFill>
          <a:ln w="12700" cap="rnd"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err="1">
              <a:ln>
                <a:noFill/>
              </a:ln>
              <a:solidFill>
                <a:srgbClr val="FFFFFF"/>
              </a:solidFill>
              <a:effectLst/>
              <a:uLnTx/>
              <a:uFillTx/>
              <a:latin typeface="Segoe UI Semilight"/>
              <a:ea typeface="+mn-ea"/>
              <a:cs typeface="Segoe UI" panose="020B0502040204020203" pitchFamily="34" charset="0"/>
            </a:endParaRPr>
          </a:p>
        </p:txBody>
      </p:sp>
      <p:grpSp>
        <p:nvGrpSpPr>
          <p:cNvPr id="98" name="Group 97">
            <a:extLst>
              <a:ext uri="{FF2B5EF4-FFF2-40B4-BE49-F238E27FC236}">
                <a16:creationId xmlns:a16="http://schemas.microsoft.com/office/drawing/2014/main" id="{7CAE10FE-5A2F-7AB6-BFEC-B1FBE47B6ED7}"/>
              </a:ext>
              <a:ext uri="{C183D7F6-B498-43B3-948B-1728B52AA6E4}">
                <adec:decorative xmlns:adec="http://schemas.microsoft.com/office/drawing/2017/decorative" val="1"/>
              </a:ext>
            </a:extLst>
          </p:cNvPr>
          <p:cNvGrpSpPr/>
          <p:nvPr/>
        </p:nvGrpSpPr>
        <p:grpSpPr>
          <a:xfrm>
            <a:off x="1282890" y="2373916"/>
            <a:ext cx="9626220" cy="3013626"/>
            <a:chOff x="1282890" y="2373916"/>
            <a:chExt cx="9626220" cy="3013626"/>
          </a:xfrm>
        </p:grpSpPr>
        <p:sp>
          <p:nvSpPr>
            <p:cNvPr id="99" name="Rounded Rectangle 11">
              <a:extLst>
                <a:ext uri="{FF2B5EF4-FFF2-40B4-BE49-F238E27FC236}">
                  <a16:creationId xmlns:a16="http://schemas.microsoft.com/office/drawing/2014/main" id="{9D75F3BF-4D4E-F6B5-8D35-1336DCBB9710}"/>
                </a:ext>
                <a:ext uri="{C183D7F6-B498-43B3-948B-1728B52AA6E4}">
                  <adec:decorative xmlns:adec="http://schemas.microsoft.com/office/drawing/2017/decorative" val="1"/>
                </a:ext>
              </a:extLst>
            </p:cNvPr>
            <p:cNvSpPr>
              <a:spLocks/>
            </p:cNvSpPr>
            <p:nvPr/>
          </p:nvSpPr>
          <p:spPr bwMode="auto">
            <a:xfrm>
              <a:off x="1282890" y="2373916"/>
              <a:ext cx="9626220" cy="3013626"/>
            </a:xfrm>
            <a:prstGeom prst="roundRect">
              <a:avLst>
                <a:gd name="adj" fmla="val 8457"/>
              </a:avLst>
            </a:prstGeom>
            <a:solidFill>
              <a:srgbClr val="FFFFFF"/>
            </a:solidFill>
            <a:ln w="12700" cap="rnd"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Semilight"/>
                <a:ea typeface="+mn-ea"/>
                <a:cs typeface="Segoe UI" panose="020B0502040204020203" pitchFamily="34" charset="0"/>
              </a:endParaRPr>
            </a:p>
          </p:txBody>
        </p:sp>
        <p:sp>
          <p:nvSpPr>
            <p:cNvPr id="100" name="Freeform 51">
              <a:extLst>
                <a:ext uri="{FF2B5EF4-FFF2-40B4-BE49-F238E27FC236}">
                  <a16:creationId xmlns:a16="http://schemas.microsoft.com/office/drawing/2014/main" id="{ED26E1CB-F509-877D-7005-2259AA8F1A48}"/>
                </a:ext>
                <a:ext uri="{C183D7F6-B498-43B3-948B-1728B52AA6E4}">
                  <adec:decorative xmlns:adec="http://schemas.microsoft.com/office/drawing/2017/decorative" val="1"/>
                </a:ext>
              </a:extLst>
            </p:cNvPr>
            <p:cNvSpPr>
              <a:spLocks/>
            </p:cNvSpPr>
            <p:nvPr/>
          </p:nvSpPr>
          <p:spPr bwMode="auto">
            <a:xfrm>
              <a:off x="1282890" y="2373916"/>
              <a:ext cx="9626220" cy="1346768"/>
            </a:xfrm>
            <a:custGeom>
              <a:avLst/>
              <a:gdLst>
                <a:gd name="connsiteX0" fmla="*/ 254862 w 9626220"/>
                <a:gd name="connsiteY0" fmla="*/ 0 h 1346768"/>
                <a:gd name="connsiteX1" fmla="*/ 9371358 w 9626220"/>
                <a:gd name="connsiteY1" fmla="*/ 0 h 1346768"/>
                <a:gd name="connsiteX2" fmla="*/ 9626220 w 9626220"/>
                <a:gd name="connsiteY2" fmla="*/ 254862 h 1346768"/>
                <a:gd name="connsiteX3" fmla="*/ 9626220 w 9626220"/>
                <a:gd name="connsiteY3" fmla="*/ 1346768 h 1346768"/>
                <a:gd name="connsiteX4" fmla="*/ 0 w 9626220"/>
                <a:gd name="connsiteY4" fmla="*/ 1346768 h 1346768"/>
                <a:gd name="connsiteX5" fmla="*/ 0 w 9626220"/>
                <a:gd name="connsiteY5" fmla="*/ 254862 h 1346768"/>
                <a:gd name="connsiteX6" fmla="*/ 254862 w 9626220"/>
                <a:gd name="connsiteY6" fmla="*/ 0 h 1346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6220" h="1346768">
                  <a:moveTo>
                    <a:pt x="254862" y="0"/>
                  </a:moveTo>
                  <a:lnTo>
                    <a:pt x="9371358" y="0"/>
                  </a:lnTo>
                  <a:cubicBezTo>
                    <a:pt x="9512114" y="0"/>
                    <a:pt x="9626220" y="114106"/>
                    <a:pt x="9626220" y="254862"/>
                  </a:cubicBezTo>
                  <a:lnTo>
                    <a:pt x="9626220" y="1346768"/>
                  </a:lnTo>
                  <a:lnTo>
                    <a:pt x="0" y="1346768"/>
                  </a:lnTo>
                  <a:lnTo>
                    <a:pt x="0" y="254862"/>
                  </a:lnTo>
                  <a:cubicBezTo>
                    <a:pt x="0" y="114106"/>
                    <a:pt x="114106" y="0"/>
                    <a:pt x="254862" y="0"/>
                  </a:cubicBezTo>
                  <a:close/>
                </a:path>
              </a:pathLst>
            </a:custGeom>
            <a:gradFill rotWithShape="1">
              <a:gsLst>
                <a:gs pos="0">
                  <a:srgbClr val="C495E6">
                    <a:alpha val="79000"/>
                  </a:srgbClr>
                </a:gs>
                <a:gs pos="99000">
                  <a:srgbClr val="2D92CC">
                    <a:alpha val="80000"/>
                  </a:srgbClr>
                </a:gs>
              </a:gsLst>
              <a:lin ang="4200000" scaled="0"/>
            </a:gradFill>
            <a:ln w="12700" cap="rnd"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Semilight"/>
                <a:ea typeface="+mn-ea"/>
                <a:cs typeface="Segoe UI" panose="020B0502040204020203" pitchFamily="34" charset="0"/>
              </a:endParaRPr>
            </a:p>
          </p:txBody>
        </p:sp>
      </p:grpSp>
      <p:pic>
        <p:nvPicPr>
          <p:cNvPr id="105" name="Picture 104">
            <a:extLst>
              <a:ext uri="{FF2B5EF4-FFF2-40B4-BE49-F238E27FC236}">
                <a16:creationId xmlns:a16="http://schemas.microsoft.com/office/drawing/2014/main" id="{B839D817-CBF0-7F4A-344A-30831731B0CC}"/>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15779" y="4189950"/>
            <a:ext cx="636875" cy="613505"/>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4">
            <a:extLst>
              <a:ext uri="{FF2B5EF4-FFF2-40B4-BE49-F238E27FC236}">
                <a16:creationId xmlns:a16="http://schemas.microsoft.com/office/drawing/2014/main" id="{7784A2EB-BB5B-3A44-A2FE-FEC188C8A57F}"/>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14091" y="4192488"/>
            <a:ext cx="608429" cy="608429"/>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106">
            <a:extLst>
              <a:ext uri="{FF2B5EF4-FFF2-40B4-BE49-F238E27FC236}">
                <a16:creationId xmlns:a16="http://schemas.microsoft.com/office/drawing/2014/main" id="{49ED86A0-4B1E-3C36-E3C9-A9F62A8D62F8}"/>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90804" y="4546018"/>
            <a:ext cx="234380" cy="234380"/>
          </a:xfrm>
          <a:prstGeom prst="rect">
            <a:avLst/>
          </a:prstGeom>
        </p:spPr>
      </p:pic>
      <p:pic>
        <p:nvPicPr>
          <p:cNvPr id="108" name="Picture 107">
            <a:extLst>
              <a:ext uri="{FF2B5EF4-FFF2-40B4-BE49-F238E27FC236}">
                <a16:creationId xmlns:a16="http://schemas.microsoft.com/office/drawing/2014/main" id="{862DCEC9-BA4B-9DC2-C49E-16EFE4230385}"/>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02599" y="4078993"/>
            <a:ext cx="775131" cy="775131"/>
          </a:xfrm>
          <a:prstGeom prst="rect">
            <a:avLst/>
          </a:prstGeom>
        </p:spPr>
      </p:pic>
      <p:cxnSp>
        <p:nvCxnSpPr>
          <p:cNvPr id="62" name="Straight Arrow Connector 61">
            <a:extLst>
              <a:ext uri="{FF2B5EF4-FFF2-40B4-BE49-F238E27FC236}">
                <a16:creationId xmlns:a16="http://schemas.microsoft.com/office/drawing/2014/main" id="{B48F4CFE-9079-E548-5567-1E95E32A8872}"/>
              </a:ext>
              <a:ext uri="{C183D7F6-B498-43B3-948B-1728B52AA6E4}">
                <adec:decorative xmlns:adec="http://schemas.microsoft.com/office/drawing/2017/decorative" val="1"/>
              </a:ext>
            </a:extLst>
          </p:cNvPr>
          <p:cNvCxnSpPr>
            <a:cxnSpLocks/>
          </p:cNvCxnSpPr>
          <p:nvPr/>
        </p:nvCxnSpPr>
        <p:spPr>
          <a:xfrm>
            <a:off x="1357707" y="5783970"/>
            <a:ext cx="9398962" cy="0"/>
          </a:xfrm>
          <a:prstGeom prst="straightConnector1">
            <a:avLst/>
          </a:prstGeom>
          <a:noFill/>
          <a:ln w="57150" cap="flat" cmpd="sng" algn="ctr">
            <a:gradFill flip="none" rotWithShape="1">
              <a:gsLst>
                <a:gs pos="0">
                  <a:srgbClr val="C03BC4">
                    <a:alpha val="0"/>
                  </a:srgbClr>
                </a:gs>
                <a:gs pos="99000">
                  <a:srgbClr val="C03BC4"/>
                </a:gs>
              </a:gsLst>
              <a:lin ang="10800000" scaled="1"/>
              <a:tileRect/>
            </a:gradFill>
            <a:prstDash val="solid"/>
            <a:headEnd type="arrow" w="lg" len="sm"/>
            <a:tailEnd type="none" w="lg" len="med"/>
          </a:ln>
          <a:effectLst/>
        </p:spPr>
      </p:cxnSp>
      <p:cxnSp>
        <p:nvCxnSpPr>
          <p:cNvPr id="63" name="Straight Arrow Connector 62">
            <a:extLst>
              <a:ext uri="{FF2B5EF4-FFF2-40B4-BE49-F238E27FC236}">
                <a16:creationId xmlns:a16="http://schemas.microsoft.com/office/drawing/2014/main" id="{45C2F99C-5BAC-96EE-3BC9-CA9CF8ADB61D}"/>
              </a:ext>
              <a:ext uri="{C183D7F6-B498-43B3-948B-1728B52AA6E4}">
                <adec:decorative xmlns:adec="http://schemas.microsoft.com/office/drawing/2017/decorative" val="1"/>
              </a:ext>
            </a:extLst>
          </p:cNvPr>
          <p:cNvCxnSpPr>
            <a:cxnSpLocks/>
          </p:cNvCxnSpPr>
          <p:nvPr/>
        </p:nvCxnSpPr>
        <p:spPr>
          <a:xfrm flipH="1">
            <a:off x="1450936" y="2037731"/>
            <a:ext cx="9212505" cy="0"/>
          </a:xfrm>
          <a:prstGeom prst="straightConnector1">
            <a:avLst/>
          </a:prstGeom>
          <a:noFill/>
          <a:ln w="57150" cap="flat" cmpd="sng" algn="ctr">
            <a:gradFill flip="none" rotWithShape="1">
              <a:gsLst>
                <a:gs pos="0">
                  <a:srgbClr val="0078D4">
                    <a:alpha val="0"/>
                  </a:srgbClr>
                </a:gs>
                <a:gs pos="100000">
                  <a:srgbClr val="0078D4"/>
                </a:gs>
              </a:gsLst>
              <a:lin ang="10800000" scaled="1"/>
              <a:tileRect/>
            </a:gradFill>
            <a:prstDash val="solid"/>
            <a:headEnd type="arrow" w="lg" len="sm"/>
            <a:tailEnd type="none" w="lg" len="med"/>
          </a:ln>
          <a:effectLst/>
        </p:spPr>
      </p:cxnSp>
      <p:sp>
        <p:nvSpPr>
          <p:cNvPr id="68" name="TextBox 67">
            <a:extLst>
              <a:ext uri="{FF2B5EF4-FFF2-40B4-BE49-F238E27FC236}">
                <a16:creationId xmlns:a16="http://schemas.microsoft.com/office/drawing/2014/main" id="{62F3652D-3998-2683-0A43-A1FEF00EB184}"/>
              </a:ext>
              <a:ext uri="{C183D7F6-B498-43B3-948B-1728B52AA6E4}">
                <adec:decorative xmlns:adec="http://schemas.microsoft.com/office/drawing/2017/decorative" val="1"/>
              </a:ext>
            </a:extLst>
          </p:cNvPr>
          <p:cNvSpPr txBox="1"/>
          <p:nvPr/>
        </p:nvSpPr>
        <p:spPr>
          <a:xfrm>
            <a:off x="2073708" y="2687921"/>
            <a:ext cx="2703646" cy="615553"/>
          </a:xfrm>
          <a:prstGeom prst="rect">
            <a:avLst/>
          </a:prstGeom>
          <a:noFill/>
          <a:effectLst>
            <a:outerShdw blurRad="63500" dist="12700" dir="2700000" algn="tl" rotWithShape="0">
              <a:prstClr val="black">
                <a:alpha val="10000"/>
              </a:prstClr>
            </a:outerShdw>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Segoe UI Semibold"/>
                <a:ea typeface="+mn-ea"/>
                <a:cs typeface="+mn-cs"/>
              </a:rPr>
              <a:t>IaaS</a:t>
            </a:r>
            <a:endParaRPr kumimoji="0" lang="en-US" sz="32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69" name="TextBox 68">
            <a:extLst>
              <a:ext uri="{FF2B5EF4-FFF2-40B4-BE49-F238E27FC236}">
                <a16:creationId xmlns:a16="http://schemas.microsoft.com/office/drawing/2014/main" id="{97FF8CB4-83D7-2093-D407-41F4B1656F2F}"/>
              </a:ext>
              <a:ext uri="{C183D7F6-B498-43B3-948B-1728B52AA6E4}">
                <adec:decorative xmlns:adec="http://schemas.microsoft.com/office/drawing/2017/decorative" val="1"/>
              </a:ext>
            </a:extLst>
          </p:cNvPr>
          <p:cNvSpPr txBox="1"/>
          <p:nvPr/>
        </p:nvSpPr>
        <p:spPr>
          <a:xfrm>
            <a:off x="5234447" y="2647163"/>
            <a:ext cx="2253962" cy="615553"/>
          </a:xfrm>
          <a:prstGeom prst="rect">
            <a:avLst/>
          </a:prstGeom>
          <a:noFill/>
          <a:effectLst>
            <a:outerShdw blurRad="63500" dist="12700" dir="2700000" algn="tl" rotWithShape="0">
              <a:prstClr val="black">
                <a:alpha val="10000"/>
              </a:prstClr>
            </a:outerShdw>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Segoe UI Semibold"/>
                <a:ea typeface="+mn-ea"/>
                <a:cs typeface="+mn-cs"/>
              </a:rPr>
              <a:t>PaaS</a:t>
            </a:r>
            <a:endParaRPr kumimoji="0" lang="en-US" sz="32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70" name="TextBox 69">
            <a:extLst>
              <a:ext uri="{FF2B5EF4-FFF2-40B4-BE49-F238E27FC236}">
                <a16:creationId xmlns:a16="http://schemas.microsoft.com/office/drawing/2014/main" id="{770F6C26-5DB7-457B-4A91-09546B6CC00D}"/>
              </a:ext>
              <a:ext uri="{C183D7F6-B498-43B3-948B-1728B52AA6E4}">
                <adec:decorative xmlns:adec="http://schemas.microsoft.com/office/drawing/2017/decorative" val="1"/>
              </a:ext>
            </a:extLst>
          </p:cNvPr>
          <p:cNvSpPr txBox="1"/>
          <p:nvPr/>
        </p:nvSpPr>
        <p:spPr>
          <a:xfrm>
            <a:off x="8132110" y="2674459"/>
            <a:ext cx="2253962" cy="615553"/>
          </a:xfrm>
          <a:prstGeom prst="rect">
            <a:avLst/>
          </a:prstGeom>
          <a:noFill/>
          <a:effectLst>
            <a:outerShdw blurRad="63500" dist="12700" dir="2700000" algn="tl" rotWithShape="0">
              <a:prstClr val="black">
                <a:alpha val="10000"/>
              </a:prstClr>
            </a:outerShdw>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Segoe UI Semibold"/>
                <a:ea typeface="+mn-ea"/>
                <a:cs typeface="+mn-cs"/>
              </a:rPr>
              <a:t>SaaS</a:t>
            </a:r>
            <a:endParaRPr kumimoji="0" lang="en-US" sz="3200" b="0" i="0" u="none" strike="noStrike" kern="1200" cap="none" spc="0" normalizeH="0" baseline="0" noProof="0">
              <a:ln>
                <a:noFill/>
              </a:ln>
              <a:solidFill>
                <a:srgbClr val="FFFFFF"/>
              </a:solidFill>
              <a:effectLst/>
              <a:uLnTx/>
              <a:uFillTx/>
              <a:latin typeface="Segoe UI Semibold"/>
              <a:ea typeface="+mn-ea"/>
              <a:cs typeface="+mn-cs"/>
            </a:endParaRPr>
          </a:p>
        </p:txBody>
      </p:sp>
      <p:grpSp>
        <p:nvGrpSpPr>
          <p:cNvPr id="71" name="Graphic 8">
            <a:extLst>
              <a:ext uri="{FF2B5EF4-FFF2-40B4-BE49-F238E27FC236}">
                <a16:creationId xmlns:a16="http://schemas.microsoft.com/office/drawing/2014/main" id="{459729C2-751F-6075-4501-9C73F87DBB07}"/>
              </a:ext>
              <a:ext uri="{C183D7F6-B498-43B3-948B-1728B52AA6E4}">
                <adec:decorative xmlns:adec="http://schemas.microsoft.com/office/drawing/2017/decorative" val="1"/>
              </a:ext>
            </a:extLst>
          </p:cNvPr>
          <p:cNvGrpSpPr/>
          <p:nvPr/>
        </p:nvGrpSpPr>
        <p:grpSpPr>
          <a:xfrm rot="938220">
            <a:off x="5241765" y="2723640"/>
            <a:ext cx="420207" cy="508502"/>
            <a:chOff x="8459764" y="2473290"/>
            <a:chExt cx="621030" cy="751522"/>
          </a:xfrm>
          <a:solidFill>
            <a:schemeClr val="bg1"/>
          </a:solidFill>
          <a:effectLst>
            <a:outerShdw blurRad="63500" dist="12700" dir="2700000" algn="tl" rotWithShape="0">
              <a:prstClr val="black">
                <a:alpha val="10000"/>
              </a:prstClr>
            </a:outerShdw>
          </a:effectLst>
        </p:grpSpPr>
        <p:sp>
          <p:nvSpPr>
            <p:cNvPr id="72" name="Freeform: Shape 21">
              <a:extLst>
                <a:ext uri="{FF2B5EF4-FFF2-40B4-BE49-F238E27FC236}">
                  <a16:creationId xmlns:a16="http://schemas.microsoft.com/office/drawing/2014/main" id="{9BEF8EAD-F283-D9EA-2651-194D337DBE33}"/>
                </a:ext>
              </a:extLst>
            </p:cNvPr>
            <p:cNvSpPr/>
            <p:nvPr/>
          </p:nvSpPr>
          <p:spPr>
            <a:xfrm>
              <a:off x="8675030" y="2473290"/>
              <a:ext cx="405764" cy="404812"/>
            </a:xfrm>
            <a:custGeom>
              <a:avLst/>
              <a:gdLst>
                <a:gd name="connsiteX0" fmla="*/ 202883 w 405764"/>
                <a:gd name="connsiteY0" fmla="*/ 274320 h 404812"/>
                <a:gd name="connsiteX1" fmla="*/ 131445 w 405764"/>
                <a:gd name="connsiteY1" fmla="*/ 202883 h 404812"/>
                <a:gd name="connsiteX2" fmla="*/ 202883 w 405764"/>
                <a:gd name="connsiteY2" fmla="*/ 131445 h 404812"/>
                <a:gd name="connsiteX3" fmla="*/ 274320 w 405764"/>
                <a:gd name="connsiteY3" fmla="*/ 202883 h 404812"/>
                <a:gd name="connsiteX4" fmla="*/ 202883 w 405764"/>
                <a:gd name="connsiteY4" fmla="*/ 274320 h 404812"/>
                <a:gd name="connsiteX5" fmla="*/ 363855 w 405764"/>
                <a:gd name="connsiteY5" fmla="*/ 158115 h 404812"/>
                <a:gd name="connsiteX6" fmla="*/ 348615 w 405764"/>
                <a:gd name="connsiteY6" fmla="*/ 120968 h 404812"/>
                <a:gd name="connsiteX7" fmla="*/ 363855 w 405764"/>
                <a:gd name="connsiteY7" fmla="*/ 76200 h 404812"/>
                <a:gd name="connsiteX8" fmla="*/ 329565 w 405764"/>
                <a:gd name="connsiteY8" fmla="*/ 41910 h 404812"/>
                <a:gd name="connsiteX9" fmla="*/ 284798 w 405764"/>
                <a:gd name="connsiteY9" fmla="*/ 57150 h 404812"/>
                <a:gd name="connsiteX10" fmla="*/ 247650 w 405764"/>
                <a:gd name="connsiteY10" fmla="*/ 41910 h 404812"/>
                <a:gd name="connsiteX11" fmla="*/ 226695 w 405764"/>
                <a:gd name="connsiteY11" fmla="*/ 0 h 404812"/>
                <a:gd name="connsiteX12" fmla="*/ 179070 w 405764"/>
                <a:gd name="connsiteY12" fmla="*/ 0 h 404812"/>
                <a:gd name="connsiteX13" fmla="*/ 158115 w 405764"/>
                <a:gd name="connsiteY13" fmla="*/ 41910 h 404812"/>
                <a:gd name="connsiteX14" fmla="*/ 120968 w 405764"/>
                <a:gd name="connsiteY14" fmla="*/ 57150 h 404812"/>
                <a:gd name="connsiteX15" fmla="*/ 76200 w 405764"/>
                <a:gd name="connsiteY15" fmla="*/ 41910 h 404812"/>
                <a:gd name="connsiteX16" fmla="*/ 41910 w 405764"/>
                <a:gd name="connsiteY16" fmla="*/ 76200 h 404812"/>
                <a:gd name="connsiteX17" fmla="*/ 57150 w 405764"/>
                <a:gd name="connsiteY17" fmla="*/ 120968 h 404812"/>
                <a:gd name="connsiteX18" fmla="*/ 41910 w 405764"/>
                <a:gd name="connsiteY18" fmla="*/ 158115 h 404812"/>
                <a:gd name="connsiteX19" fmla="*/ 0 w 405764"/>
                <a:gd name="connsiteY19" fmla="*/ 179070 h 404812"/>
                <a:gd name="connsiteX20" fmla="*/ 0 w 405764"/>
                <a:gd name="connsiteY20" fmla="*/ 226695 h 404812"/>
                <a:gd name="connsiteX21" fmla="*/ 41910 w 405764"/>
                <a:gd name="connsiteY21" fmla="*/ 247650 h 404812"/>
                <a:gd name="connsiteX22" fmla="*/ 57150 w 405764"/>
                <a:gd name="connsiteY22" fmla="*/ 284798 h 404812"/>
                <a:gd name="connsiteX23" fmla="*/ 41910 w 405764"/>
                <a:gd name="connsiteY23" fmla="*/ 329565 h 404812"/>
                <a:gd name="connsiteX24" fmla="*/ 75248 w 405764"/>
                <a:gd name="connsiteY24" fmla="*/ 362903 h 404812"/>
                <a:gd name="connsiteX25" fmla="*/ 120015 w 405764"/>
                <a:gd name="connsiteY25" fmla="*/ 347663 h 404812"/>
                <a:gd name="connsiteX26" fmla="*/ 157163 w 405764"/>
                <a:gd name="connsiteY26" fmla="*/ 362903 h 404812"/>
                <a:gd name="connsiteX27" fmla="*/ 178118 w 405764"/>
                <a:gd name="connsiteY27" fmla="*/ 404813 h 404812"/>
                <a:gd name="connsiteX28" fmla="*/ 225743 w 405764"/>
                <a:gd name="connsiteY28" fmla="*/ 404813 h 404812"/>
                <a:gd name="connsiteX29" fmla="*/ 246698 w 405764"/>
                <a:gd name="connsiteY29" fmla="*/ 362903 h 404812"/>
                <a:gd name="connsiteX30" fmla="*/ 283845 w 405764"/>
                <a:gd name="connsiteY30" fmla="*/ 347663 h 404812"/>
                <a:gd name="connsiteX31" fmla="*/ 328613 w 405764"/>
                <a:gd name="connsiteY31" fmla="*/ 362903 h 404812"/>
                <a:gd name="connsiteX32" fmla="*/ 362903 w 405764"/>
                <a:gd name="connsiteY32" fmla="*/ 329565 h 404812"/>
                <a:gd name="connsiteX33" fmla="*/ 347663 w 405764"/>
                <a:gd name="connsiteY33" fmla="*/ 284798 h 404812"/>
                <a:gd name="connsiteX34" fmla="*/ 363855 w 405764"/>
                <a:gd name="connsiteY34" fmla="*/ 247650 h 404812"/>
                <a:gd name="connsiteX35" fmla="*/ 405765 w 405764"/>
                <a:gd name="connsiteY35" fmla="*/ 226695 h 404812"/>
                <a:gd name="connsiteX36" fmla="*/ 405765 w 405764"/>
                <a:gd name="connsiteY36" fmla="*/ 179070 h 404812"/>
                <a:gd name="connsiteX37" fmla="*/ 363855 w 405764"/>
                <a:gd name="connsiteY37" fmla="*/ 158115 h 40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05764" h="404812">
                  <a:moveTo>
                    <a:pt x="202883" y="274320"/>
                  </a:moveTo>
                  <a:cubicBezTo>
                    <a:pt x="162877" y="274320"/>
                    <a:pt x="131445" y="241935"/>
                    <a:pt x="131445" y="202883"/>
                  </a:cubicBezTo>
                  <a:cubicBezTo>
                    <a:pt x="131445" y="163830"/>
                    <a:pt x="163830" y="131445"/>
                    <a:pt x="202883" y="131445"/>
                  </a:cubicBezTo>
                  <a:cubicBezTo>
                    <a:pt x="242888" y="131445"/>
                    <a:pt x="274320" y="163830"/>
                    <a:pt x="274320" y="202883"/>
                  </a:cubicBezTo>
                  <a:cubicBezTo>
                    <a:pt x="274320" y="241935"/>
                    <a:pt x="241935" y="274320"/>
                    <a:pt x="202883" y="274320"/>
                  </a:cubicBezTo>
                  <a:close/>
                  <a:moveTo>
                    <a:pt x="363855" y="158115"/>
                  </a:moveTo>
                  <a:cubicBezTo>
                    <a:pt x="360045" y="144780"/>
                    <a:pt x="355283" y="132398"/>
                    <a:pt x="348615" y="120968"/>
                  </a:cubicBezTo>
                  <a:lnTo>
                    <a:pt x="363855" y="76200"/>
                  </a:lnTo>
                  <a:lnTo>
                    <a:pt x="329565" y="41910"/>
                  </a:lnTo>
                  <a:lnTo>
                    <a:pt x="284798" y="57150"/>
                  </a:lnTo>
                  <a:cubicBezTo>
                    <a:pt x="273367" y="50483"/>
                    <a:pt x="260985" y="45720"/>
                    <a:pt x="247650" y="41910"/>
                  </a:cubicBezTo>
                  <a:lnTo>
                    <a:pt x="226695" y="0"/>
                  </a:lnTo>
                  <a:lnTo>
                    <a:pt x="179070" y="0"/>
                  </a:lnTo>
                  <a:lnTo>
                    <a:pt x="158115" y="41910"/>
                  </a:lnTo>
                  <a:cubicBezTo>
                    <a:pt x="144780" y="45720"/>
                    <a:pt x="132398" y="50483"/>
                    <a:pt x="120968" y="57150"/>
                  </a:cubicBezTo>
                  <a:lnTo>
                    <a:pt x="76200" y="41910"/>
                  </a:lnTo>
                  <a:lnTo>
                    <a:pt x="41910" y="76200"/>
                  </a:lnTo>
                  <a:lnTo>
                    <a:pt x="57150" y="120968"/>
                  </a:lnTo>
                  <a:cubicBezTo>
                    <a:pt x="50482" y="132398"/>
                    <a:pt x="45720" y="144780"/>
                    <a:pt x="41910" y="158115"/>
                  </a:cubicBezTo>
                  <a:lnTo>
                    <a:pt x="0" y="179070"/>
                  </a:lnTo>
                  <a:lnTo>
                    <a:pt x="0" y="226695"/>
                  </a:lnTo>
                  <a:lnTo>
                    <a:pt x="41910" y="247650"/>
                  </a:lnTo>
                  <a:cubicBezTo>
                    <a:pt x="45720" y="260985"/>
                    <a:pt x="50482" y="273368"/>
                    <a:pt x="57150" y="284798"/>
                  </a:cubicBezTo>
                  <a:lnTo>
                    <a:pt x="41910" y="329565"/>
                  </a:lnTo>
                  <a:lnTo>
                    <a:pt x="75248" y="362903"/>
                  </a:lnTo>
                  <a:lnTo>
                    <a:pt x="120015" y="347663"/>
                  </a:lnTo>
                  <a:cubicBezTo>
                    <a:pt x="131445" y="354330"/>
                    <a:pt x="143827" y="359093"/>
                    <a:pt x="157163" y="362903"/>
                  </a:cubicBezTo>
                  <a:lnTo>
                    <a:pt x="178118" y="404813"/>
                  </a:lnTo>
                  <a:lnTo>
                    <a:pt x="225743" y="404813"/>
                  </a:lnTo>
                  <a:lnTo>
                    <a:pt x="246698" y="362903"/>
                  </a:lnTo>
                  <a:cubicBezTo>
                    <a:pt x="260033" y="359093"/>
                    <a:pt x="272415" y="354330"/>
                    <a:pt x="283845" y="347663"/>
                  </a:cubicBezTo>
                  <a:lnTo>
                    <a:pt x="328613" y="362903"/>
                  </a:lnTo>
                  <a:lnTo>
                    <a:pt x="362903" y="329565"/>
                  </a:lnTo>
                  <a:lnTo>
                    <a:pt x="347663" y="284798"/>
                  </a:lnTo>
                  <a:cubicBezTo>
                    <a:pt x="354330" y="273368"/>
                    <a:pt x="360045" y="260033"/>
                    <a:pt x="363855" y="247650"/>
                  </a:cubicBezTo>
                  <a:lnTo>
                    <a:pt x="405765" y="226695"/>
                  </a:lnTo>
                  <a:lnTo>
                    <a:pt x="405765" y="179070"/>
                  </a:lnTo>
                  <a:lnTo>
                    <a:pt x="363855" y="15811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Light"/>
                <a:ea typeface="+mn-ea"/>
                <a:cs typeface="+mn-cs"/>
              </a:endParaRPr>
            </a:p>
          </p:txBody>
        </p:sp>
        <p:sp>
          <p:nvSpPr>
            <p:cNvPr id="73" name="Freeform: Shape 23">
              <a:extLst>
                <a:ext uri="{FF2B5EF4-FFF2-40B4-BE49-F238E27FC236}">
                  <a16:creationId xmlns:a16="http://schemas.microsoft.com/office/drawing/2014/main" id="{34BEAC7B-424C-0923-2C3D-A312900A97DE}"/>
                </a:ext>
              </a:extLst>
            </p:cNvPr>
            <p:cNvSpPr/>
            <p:nvPr/>
          </p:nvSpPr>
          <p:spPr>
            <a:xfrm>
              <a:off x="8459764" y="2820000"/>
              <a:ext cx="405765" cy="404812"/>
            </a:xfrm>
            <a:custGeom>
              <a:avLst/>
              <a:gdLst>
                <a:gd name="connsiteX0" fmla="*/ 202883 w 405765"/>
                <a:gd name="connsiteY0" fmla="*/ 274320 h 404812"/>
                <a:gd name="connsiteX1" fmla="*/ 131445 w 405765"/>
                <a:gd name="connsiteY1" fmla="*/ 202882 h 404812"/>
                <a:gd name="connsiteX2" fmla="*/ 202883 w 405765"/>
                <a:gd name="connsiteY2" fmla="*/ 131445 h 404812"/>
                <a:gd name="connsiteX3" fmla="*/ 274320 w 405765"/>
                <a:gd name="connsiteY3" fmla="*/ 202882 h 404812"/>
                <a:gd name="connsiteX4" fmla="*/ 202883 w 405765"/>
                <a:gd name="connsiteY4" fmla="*/ 274320 h 404812"/>
                <a:gd name="connsiteX5" fmla="*/ 202883 w 405765"/>
                <a:gd name="connsiteY5" fmla="*/ 274320 h 404812"/>
                <a:gd name="connsiteX6" fmla="*/ 348615 w 405765"/>
                <a:gd name="connsiteY6" fmla="*/ 120967 h 404812"/>
                <a:gd name="connsiteX7" fmla="*/ 363855 w 405765"/>
                <a:gd name="connsiteY7" fmla="*/ 76200 h 404812"/>
                <a:gd name="connsiteX8" fmla="*/ 329565 w 405765"/>
                <a:gd name="connsiteY8" fmla="*/ 41910 h 404812"/>
                <a:gd name="connsiteX9" fmla="*/ 284798 w 405765"/>
                <a:gd name="connsiteY9" fmla="*/ 57150 h 404812"/>
                <a:gd name="connsiteX10" fmla="*/ 247650 w 405765"/>
                <a:gd name="connsiteY10" fmla="*/ 41910 h 404812"/>
                <a:gd name="connsiteX11" fmla="*/ 226695 w 405765"/>
                <a:gd name="connsiteY11" fmla="*/ 0 h 404812"/>
                <a:gd name="connsiteX12" fmla="*/ 179070 w 405765"/>
                <a:gd name="connsiteY12" fmla="*/ 0 h 404812"/>
                <a:gd name="connsiteX13" fmla="*/ 158115 w 405765"/>
                <a:gd name="connsiteY13" fmla="*/ 41910 h 404812"/>
                <a:gd name="connsiteX14" fmla="*/ 120968 w 405765"/>
                <a:gd name="connsiteY14" fmla="*/ 57150 h 404812"/>
                <a:gd name="connsiteX15" fmla="*/ 76200 w 405765"/>
                <a:gd name="connsiteY15" fmla="*/ 41910 h 404812"/>
                <a:gd name="connsiteX16" fmla="*/ 42863 w 405765"/>
                <a:gd name="connsiteY16" fmla="*/ 75247 h 404812"/>
                <a:gd name="connsiteX17" fmla="*/ 57150 w 405765"/>
                <a:gd name="connsiteY17" fmla="*/ 120015 h 404812"/>
                <a:gd name="connsiteX18" fmla="*/ 41910 w 405765"/>
                <a:gd name="connsiteY18" fmla="*/ 157163 h 404812"/>
                <a:gd name="connsiteX19" fmla="*/ 0 w 405765"/>
                <a:gd name="connsiteY19" fmla="*/ 178117 h 404812"/>
                <a:gd name="connsiteX20" fmla="*/ 0 w 405765"/>
                <a:gd name="connsiteY20" fmla="*/ 225742 h 404812"/>
                <a:gd name="connsiteX21" fmla="*/ 41910 w 405765"/>
                <a:gd name="connsiteY21" fmla="*/ 246698 h 404812"/>
                <a:gd name="connsiteX22" fmla="*/ 57150 w 405765"/>
                <a:gd name="connsiteY22" fmla="*/ 283845 h 404812"/>
                <a:gd name="connsiteX23" fmla="*/ 42863 w 405765"/>
                <a:gd name="connsiteY23" fmla="*/ 328613 h 404812"/>
                <a:gd name="connsiteX24" fmla="*/ 76200 w 405765"/>
                <a:gd name="connsiteY24" fmla="*/ 361950 h 404812"/>
                <a:gd name="connsiteX25" fmla="*/ 120968 w 405765"/>
                <a:gd name="connsiteY25" fmla="*/ 347663 h 404812"/>
                <a:gd name="connsiteX26" fmla="*/ 158115 w 405765"/>
                <a:gd name="connsiteY26" fmla="*/ 362903 h 404812"/>
                <a:gd name="connsiteX27" fmla="*/ 179070 w 405765"/>
                <a:gd name="connsiteY27" fmla="*/ 404813 h 404812"/>
                <a:gd name="connsiteX28" fmla="*/ 226695 w 405765"/>
                <a:gd name="connsiteY28" fmla="*/ 404813 h 404812"/>
                <a:gd name="connsiteX29" fmla="*/ 247650 w 405765"/>
                <a:gd name="connsiteY29" fmla="*/ 362903 h 404812"/>
                <a:gd name="connsiteX30" fmla="*/ 284798 w 405765"/>
                <a:gd name="connsiteY30" fmla="*/ 347663 h 404812"/>
                <a:gd name="connsiteX31" fmla="*/ 329565 w 405765"/>
                <a:gd name="connsiteY31" fmla="*/ 362903 h 404812"/>
                <a:gd name="connsiteX32" fmla="*/ 362903 w 405765"/>
                <a:gd name="connsiteY32" fmla="*/ 328613 h 404812"/>
                <a:gd name="connsiteX33" fmla="*/ 348615 w 405765"/>
                <a:gd name="connsiteY33" fmla="*/ 284798 h 404812"/>
                <a:gd name="connsiteX34" fmla="*/ 363855 w 405765"/>
                <a:gd name="connsiteY34" fmla="*/ 247650 h 404812"/>
                <a:gd name="connsiteX35" fmla="*/ 405765 w 405765"/>
                <a:gd name="connsiteY35" fmla="*/ 226695 h 404812"/>
                <a:gd name="connsiteX36" fmla="*/ 405765 w 405765"/>
                <a:gd name="connsiteY36" fmla="*/ 179070 h 404812"/>
                <a:gd name="connsiteX37" fmla="*/ 363855 w 405765"/>
                <a:gd name="connsiteY37" fmla="*/ 158115 h 404812"/>
                <a:gd name="connsiteX38" fmla="*/ 348615 w 405765"/>
                <a:gd name="connsiteY38" fmla="*/ 120967 h 40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05765" h="404812">
                  <a:moveTo>
                    <a:pt x="202883" y="274320"/>
                  </a:moveTo>
                  <a:cubicBezTo>
                    <a:pt x="162878" y="274320"/>
                    <a:pt x="131445" y="241935"/>
                    <a:pt x="131445" y="202882"/>
                  </a:cubicBezTo>
                  <a:cubicBezTo>
                    <a:pt x="131445" y="162877"/>
                    <a:pt x="163830" y="131445"/>
                    <a:pt x="202883" y="131445"/>
                  </a:cubicBezTo>
                  <a:cubicBezTo>
                    <a:pt x="242888" y="131445"/>
                    <a:pt x="274320" y="163830"/>
                    <a:pt x="274320" y="202882"/>
                  </a:cubicBezTo>
                  <a:cubicBezTo>
                    <a:pt x="274320" y="241935"/>
                    <a:pt x="242888" y="274320"/>
                    <a:pt x="202883" y="274320"/>
                  </a:cubicBezTo>
                  <a:lnTo>
                    <a:pt x="202883" y="274320"/>
                  </a:lnTo>
                  <a:close/>
                  <a:moveTo>
                    <a:pt x="348615" y="120967"/>
                  </a:moveTo>
                  <a:lnTo>
                    <a:pt x="363855" y="76200"/>
                  </a:lnTo>
                  <a:lnTo>
                    <a:pt x="329565" y="41910"/>
                  </a:lnTo>
                  <a:lnTo>
                    <a:pt x="284798" y="57150"/>
                  </a:lnTo>
                  <a:cubicBezTo>
                    <a:pt x="273368" y="50482"/>
                    <a:pt x="260033" y="45720"/>
                    <a:pt x="247650" y="41910"/>
                  </a:cubicBezTo>
                  <a:lnTo>
                    <a:pt x="226695" y="0"/>
                  </a:lnTo>
                  <a:lnTo>
                    <a:pt x="179070" y="0"/>
                  </a:lnTo>
                  <a:lnTo>
                    <a:pt x="158115" y="41910"/>
                  </a:lnTo>
                  <a:cubicBezTo>
                    <a:pt x="144780" y="45720"/>
                    <a:pt x="132398" y="50482"/>
                    <a:pt x="120968" y="57150"/>
                  </a:cubicBezTo>
                  <a:lnTo>
                    <a:pt x="76200" y="41910"/>
                  </a:lnTo>
                  <a:lnTo>
                    <a:pt x="42863" y="75247"/>
                  </a:lnTo>
                  <a:lnTo>
                    <a:pt x="57150" y="120015"/>
                  </a:lnTo>
                  <a:cubicBezTo>
                    <a:pt x="50483" y="131445"/>
                    <a:pt x="45720" y="144780"/>
                    <a:pt x="41910" y="157163"/>
                  </a:cubicBezTo>
                  <a:lnTo>
                    <a:pt x="0" y="178117"/>
                  </a:lnTo>
                  <a:lnTo>
                    <a:pt x="0" y="225742"/>
                  </a:lnTo>
                  <a:lnTo>
                    <a:pt x="41910" y="246698"/>
                  </a:lnTo>
                  <a:cubicBezTo>
                    <a:pt x="45720" y="260032"/>
                    <a:pt x="50483" y="272415"/>
                    <a:pt x="57150" y="283845"/>
                  </a:cubicBezTo>
                  <a:lnTo>
                    <a:pt x="42863" y="328613"/>
                  </a:lnTo>
                  <a:lnTo>
                    <a:pt x="76200" y="361950"/>
                  </a:lnTo>
                  <a:lnTo>
                    <a:pt x="120968" y="347663"/>
                  </a:lnTo>
                  <a:cubicBezTo>
                    <a:pt x="132398" y="354330"/>
                    <a:pt x="144780" y="359092"/>
                    <a:pt x="158115" y="362903"/>
                  </a:cubicBezTo>
                  <a:lnTo>
                    <a:pt x="179070" y="404813"/>
                  </a:lnTo>
                  <a:lnTo>
                    <a:pt x="226695" y="404813"/>
                  </a:lnTo>
                  <a:lnTo>
                    <a:pt x="247650" y="362903"/>
                  </a:lnTo>
                  <a:cubicBezTo>
                    <a:pt x="260985" y="359092"/>
                    <a:pt x="273368" y="354330"/>
                    <a:pt x="284798" y="347663"/>
                  </a:cubicBezTo>
                  <a:lnTo>
                    <a:pt x="329565" y="362903"/>
                  </a:lnTo>
                  <a:lnTo>
                    <a:pt x="362903" y="328613"/>
                  </a:lnTo>
                  <a:lnTo>
                    <a:pt x="348615" y="284798"/>
                  </a:lnTo>
                  <a:cubicBezTo>
                    <a:pt x="355283" y="273367"/>
                    <a:pt x="360045" y="260985"/>
                    <a:pt x="363855" y="247650"/>
                  </a:cubicBezTo>
                  <a:lnTo>
                    <a:pt x="405765" y="226695"/>
                  </a:lnTo>
                  <a:lnTo>
                    <a:pt x="405765" y="179070"/>
                  </a:lnTo>
                  <a:lnTo>
                    <a:pt x="363855" y="158115"/>
                  </a:lnTo>
                  <a:cubicBezTo>
                    <a:pt x="360045" y="144780"/>
                    <a:pt x="355283" y="132397"/>
                    <a:pt x="348615" y="12096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Light"/>
                <a:ea typeface="+mn-ea"/>
                <a:cs typeface="+mn-cs"/>
              </a:endParaRPr>
            </a:p>
          </p:txBody>
        </p:sp>
      </p:grpSp>
      <p:sp>
        <p:nvSpPr>
          <p:cNvPr id="74" name="Graphic 12">
            <a:extLst>
              <a:ext uri="{FF2B5EF4-FFF2-40B4-BE49-F238E27FC236}">
                <a16:creationId xmlns:a16="http://schemas.microsoft.com/office/drawing/2014/main" id="{1979BA8A-F072-E560-6F71-2C985EEB1933}"/>
              </a:ext>
              <a:ext uri="{C183D7F6-B498-43B3-948B-1728B52AA6E4}">
                <adec:decorative xmlns:adec="http://schemas.microsoft.com/office/drawing/2017/decorative" val="1"/>
              </a:ext>
            </a:extLst>
          </p:cNvPr>
          <p:cNvSpPr/>
          <p:nvPr/>
        </p:nvSpPr>
        <p:spPr>
          <a:xfrm>
            <a:off x="2298872" y="2877740"/>
            <a:ext cx="529429" cy="301430"/>
          </a:xfrm>
          <a:custGeom>
            <a:avLst/>
            <a:gdLst>
              <a:gd name="connsiteX0" fmla="*/ 689427 w 802774"/>
              <a:gd name="connsiteY0" fmla="*/ 227507 h 457059"/>
              <a:gd name="connsiteX1" fmla="*/ 679902 w 802774"/>
              <a:gd name="connsiteY1" fmla="*/ 227507 h 457059"/>
              <a:gd name="connsiteX2" fmla="*/ 679902 w 802774"/>
              <a:gd name="connsiteY2" fmla="*/ 227507 h 457059"/>
              <a:gd name="connsiteX3" fmla="*/ 619895 w 802774"/>
              <a:gd name="connsiteY3" fmla="*/ 111302 h 457059"/>
              <a:gd name="connsiteX4" fmla="*/ 489403 w 802774"/>
              <a:gd name="connsiteY4" fmla="*/ 93204 h 457059"/>
              <a:gd name="connsiteX5" fmla="*/ 296998 w 802774"/>
              <a:gd name="connsiteY5" fmla="*/ 4622 h 457059"/>
              <a:gd name="connsiteX6" fmla="*/ 165552 w 802774"/>
              <a:gd name="connsiteY6" fmla="*/ 170357 h 457059"/>
              <a:gd name="connsiteX7" fmla="*/ 165552 w 802774"/>
              <a:gd name="connsiteY7" fmla="*/ 172262 h 457059"/>
              <a:gd name="connsiteX8" fmla="*/ 28392 w 802774"/>
              <a:gd name="connsiteY8" fmla="*/ 227507 h 457059"/>
              <a:gd name="connsiteX9" fmla="*/ 13152 w 802774"/>
              <a:gd name="connsiteY9" fmla="*/ 374192 h 457059"/>
              <a:gd name="connsiteX10" fmla="*/ 136025 w 802774"/>
              <a:gd name="connsiteY10" fmla="*/ 456107 h 457059"/>
              <a:gd name="connsiteX11" fmla="*/ 136025 w 802774"/>
              <a:gd name="connsiteY11" fmla="*/ 457059 h 457059"/>
              <a:gd name="connsiteX12" fmla="*/ 688475 w 802774"/>
              <a:gd name="connsiteY12" fmla="*/ 457059 h 457059"/>
              <a:gd name="connsiteX13" fmla="*/ 802775 w 802774"/>
              <a:gd name="connsiteY13" fmla="*/ 342759 h 457059"/>
              <a:gd name="connsiteX14" fmla="*/ 689427 w 802774"/>
              <a:gd name="connsiteY14" fmla="*/ 227507 h 45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2774" h="457059">
                <a:moveTo>
                  <a:pt x="689427" y="227507"/>
                </a:moveTo>
                <a:cubicBezTo>
                  <a:pt x="686570" y="227507"/>
                  <a:pt x="682760" y="227507"/>
                  <a:pt x="679902" y="227507"/>
                </a:cubicBezTo>
                <a:cubicBezTo>
                  <a:pt x="679902" y="227507"/>
                  <a:pt x="679902" y="227507"/>
                  <a:pt x="679902" y="227507"/>
                </a:cubicBezTo>
                <a:cubicBezTo>
                  <a:pt x="679902" y="180834"/>
                  <a:pt x="657043" y="137972"/>
                  <a:pt x="619895" y="111302"/>
                </a:cubicBezTo>
                <a:cubicBezTo>
                  <a:pt x="581795" y="84632"/>
                  <a:pt x="533218" y="77964"/>
                  <a:pt x="489403" y="93204"/>
                </a:cubicBezTo>
                <a:cubicBezTo>
                  <a:pt x="453208" y="22719"/>
                  <a:pt x="373198" y="-13476"/>
                  <a:pt x="296998" y="4622"/>
                </a:cubicBezTo>
                <a:cubicBezTo>
                  <a:pt x="220797" y="22719"/>
                  <a:pt x="165552" y="91299"/>
                  <a:pt x="165552" y="170357"/>
                </a:cubicBezTo>
                <a:cubicBezTo>
                  <a:pt x="165552" y="170357"/>
                  <a:pt x="165552" y="171309"/>
                  <a:pt x="165552" y="172262"/>
                </a:cubicBezTo>
                <a:cubicBezTo>
                  <a:pt x="113165" y="163689"/>
                  <a:pt x="60777" y="185597"/>
                  <a:pt x="28392" y="227507"/>
                </a:cubicBezTo>
                <a:cubicBezTo>
                  <a:pt x="-3040" y="270369"/>
                  <a:pt x="-8755" y="326567"/>
                  <a:pt x="13152" y="374192"/>
                </a:cubicBezTo>
                <a:cubicBezTo>
                  <a:pt x="36012" y="421817"/>
                  <a:pt x="83637" y="453249"/>
                  <a:pt x="136025" y="456107"/>
                </a:cubicBezTo>
                <a:lnTo>
                  <a:pt x="136025" y="457059"/>
                </a:lnTo>
                <a:lnTo>
                  <a:pt x="688475" y="457059"/>
                </a:lnTo>
                <a:cubicBezTo>
                  <a:pt x="751340" y="457059"/>
                  <a:pt x="802775" y="405624"/>
                  <a:pt x="802775" y="342759"/>
                </a:cubicBezTo>
                <a:cubicBezTo>
                  <a:pt x="802775" y="279894"/>
                  <a:pt x="752293" y="227507"/>
                  <a:pt x="689427" y="227507"/>
                </a:cubicBezTo>
                <a:close/>
              </a:path>
            </a:pathLst>
          </a:custGeom>
          <a:solidFill>
            <a:schemeClr val="bg1"/>
          </a:solidFill>
          <a:ln w="9525" cap="flat">
            <a:noFill/>
            <a:prstDash val="solid"/>
            <a:miter/>
          </a:ln>
          <a:effectLst>
            <a:outerShdw blurRad="63500" dist="12700" dir="2700000" algn="tl" rotWithShape="0">
              <a:prstClr val="black">
                <a:alpha val="1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Light"/>
              <a:ea typeface="+mn-ea"/>
              <a:cs typeface="+mn-cs"/>
            </a:endParaRPr>
          </a:p>
        </p:txBody>
      </p:sp>
      <p:pic>
        <p:nvPicPr>
          <p:cNvPr id="75" name="Graphic 74">
            <a:extLst>
              <a:ext uri="{FF2B5EF4-FFF2-40B4-BE49-F238E27FC236}">
                <a16:creationId xmlns:a16="http://schemas.microsoft.com/office/drawing/2014/main" id="{D3737105-6072-9040-9C13-F80B88655DBB}"/>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02446" y="2706638"/>
            <a:ext cx="585814" cy="585814"/>
          </a:xfrm>
          <a:prstGeom prst="rect">
            <a:avLst/>
          </a:prstGeom>
          <a:effectLst>
            <a:outerShdw blurRad="63500" dist="12700" dir="2700000" algn="tl" rotWithShape="0">
              <a:prstClr val="black">
                <a:alpha val="10000"/>
              </a:prstClr>
            </a:outerShdw>
          </a:effectLst>
        </p:spPr>
      </p:pic>
      <p:sp>
        <p:nvSpPr>
          <p:cNvPr id="76" name="TextBox 75">
            <a:extLst>
              <a:ext uri="{FF2B5EF4-FFF2-40B4-BE49-F238E27FC236}">
                <a16:creationId xmlns:a16="http://schemas.microsoft.com/office/drawing/2014/main" id="{1B8FA64C-B110-40B7-1869-428F4998440C}"/>
              </a:ext>
              <a:ext uri="{C183D7F6-B498-43B3-948B-1728B52AA6E4}">
                <adec:decorative xmlns:adec="http://schemas.microsoft.com/office/drawing/2017/decorative" val="1"/>
              </a:ext>
            </a:extLst>
          </p:cNvPr>
          <p:cNvSpPr txBox="1"/>
          <p:nvPr/>
        </p:nvSpPr>
        <p:spPr>
          <a:xfrm>
            <a:off x="2173505" y="3240382"/>
            <a:ext cx="195919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a:ea typeface="+mn-ea"/>
                <a:cs typeface="+mn-cs"/>
              </a:rPr>
              <a:t>Infrastructure-as-a-service</a:t>
            </a:r>
          </a:p>
        </p:txBody>
      </p:sp>
      <p:sp>
        <p:nvSpPr>
          <p:cNvPr id="77" name="TextBox 76">
            <a:extLst>
              <a:ext uri="{FF2B5EF4-FFF2-40B4-BE49-F238E27FC236}">
                <a16:creationId xmlns:a16="http://schemas.microsoft.com/office/drawing/2014/main" id="{6DA6DB87-69F0-D3C2-4909-45DFF2E567CE}"/>
              </a:ext>
              <a:ext uri="{C183D7F6-B498-43B3-948B-1728B52AA6E4}">
                <adec:decorative xmlns:adec="http://schemas.microsoft.com/office/drawing/2017/decorative" val="1"/>
              </a:ext>
            </a:extLst>
          </p:cNvPr>
          <p:cNvSpPr txBox="1"/>
          <p:nvPr/>
        </p:nvSpPr>
        <p:spPr>
          <a:xfrm>
            <a:off x="5322646" y="3240382"/>
            <a:ext cx="162897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a:ea typeface="+mn-ea"/>
                <a:cs typeface="+mn-cs"/>
              </a:rPr>
              <a:t>Platform-as-a-service</a:t>
            </a:r>
          </a:p>
        </p:txBody>
      </p:sp>
      <p:sp>
        <p:nvSpPr>
          <p:cNvPr id="78" name="TextBox 77">
            <a:extLst>
              <a:ext uri="{FF2B5EF4-FFF2-40B4-BE49-F238E27FC236}">
                <a16:creationId xmlns:a16="http://schemas.microsoft.com/office/drawing/2014/main" id="{C3648B7D-E40B-624C-AA0D-2A6889811684}"/>
              </a:ext>
              <a:ext uri="{C183D7F6-B498-43B3-948B-1728B52AA6E4}">
                <adec:decorative xmlns:adec="http://schemas.microsoft.com/office/drawing/2017/decorative" val="1"/>
              </a:ext>
            </a:extLst>
          </p:cNvPr>
          <p:cNvSpPr txBox="1"/>
          <p:nvPr/>
        </p:nvSpPr>
        <p:spPr>
          <a:xfrm>
            <a:off x="8312073" y="3243910"/>
            <a:ext cx="164500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a:ea typeface="+mn-ea"/>
                <a:cs typeface="+mn-cs"/>
              </a:rPr>
              <a:t>Software-as-a-service</a:t>
            </a:r>
          </a:p>
        </p:txBody>
      </p:sp>
      <p:sp>
        <p:nvSpPr>
          <p:cNvPr id="67" name="Freeform 51">
            <a:extLst>
              <a:ext uri="{FF2B5EF4-FFF2-40B4-BE49-F238E27FC236}">
                <a16:creationId xmlns:a16="http://schemas.microsoft.com/office/drawing/2014/main" id="{32E1B161-F016-A4A7-F99C-8BBAF926EBD9}"/>
              </a:ext>
              <a:ext uri="{C183D7F6-B498-43B3-948B-1728B52AA6E4}">
                <adec:decorative xmlns:adec="http://schemas.microsoft.com/office/drawing/2017/decorative" val="1"/>
              </a:ext>
            </a:extLst>
          </p:cNvPr>
          <p:cNvSpPr>
            <a:spLocks/>
          </p:cNvSpPr>
          <p:nvPr/>
        </p:nvSpPr>
        <p:spPr bwMode="auto">
          <a:xfrm>
            <a:off x="1282890" y="2373916"/>
            <a:ext cx="9626220" cy="1346768"/>
          </a:xfrm>
          <a:custGeom>
            <a:avLst/>
            <a:gdLst>
              <a:gd name="connsiteX0" fmla="*/ 254862 w 9626220"/>
              <a:gd name="connsiteY0" fmla="*/ 0 h 1346768"/>
              <a:gd name="connsiteX1" fmla="*/ 9371358 w 9626220"/>
              <a:gd name="connsiteY1" fmla="*/ 0 h 1346768"/>
              <a:gd name="connsiteX2" fmla="*/ 9626220 w 9626220"/>
              <a:gd name="connsiteY2" fmla="*/ 254862 h 1346768"/>
              <a:gd name="connsiteX3" fmla="*/ 9626220 w 9626220"/>
              <a:gd name="connsiteY3" fmla="*/ 1346768 h 1346768"/>
              <a:gd name="connsiteX4" fmla="*/ 0 w 9626220"/>
              <a:gd name="connsiteY4" fmla="*/ 1346768 h 1346768"/>
              <a:gd name="connsiteX5" fmla="*/ 0 w 9626220"/>
              <a:gd name="connsiteY5" fmla="*/ 254862 h 1346768"/>
              <a:gd name="connsiteX6" fmla="*/ 254862 w 9626220"/>
              <a:gd name="connsiteY6" fmla="*/ 0 h 1346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6220" h="1346768">
                <a:moveTo>
                  <a:pt x="254862" y="0"/>
                </a:moveTo>
                <a:lnTo>
                  <a:pt x="9371358" y="0"/>
                </a:lnTo>
                <a:cubicBezTo>
                  <a:pt x="9512114" y="0"/>
                  <a:pt x="9626220" y="114106"/>
                  <a:pt x="9626220" y="254862"/>
                </a:cubicBezTo>
                <a:lnTo>
                  <a:pt x="9626220" y="1346768"/>
                </a:lnTo>
                <a:lnTo>
                  <a:pt x="0" y="1346768"/>
                </a:lnTo>
                <a:lnTo>
                  <a:pt x="0" y="254862"/>
                </a:lnTo>
                <a:cubicBezTo>
                  <a:pt x="0" y="114106"/>
                  <a:pt x="114106" y="0"/>
                  <a:pt x="254862" y="0"/>
                </a:cubicBezTo>
                <a:close/>
              </a:path>
            </a:pathLst>
          </a:custGeom>
          <a:gradFill>
            <a:gsLst>
              <a:gs pos="0">
                <a:srgbClr val="C03BC4"/>
              </a:gs>
              <a:gs pos="99000">
                <a:srgbClr val="0078D4"/>
              </a:gs>
            </a:gsLst>
            <a:lin ang="4200000" scaled="0"/>
          </a:gradFill>
          <a:ln w="12700" cap="rnd"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mn-ea"/>
              <a:cs typeface="Segoe UI" panose="020B0502040204020203" pitchFamily="34" charset="0"/>
            </a:endParaRPr>
          </a:p>
        </p:txBody>
      </p:sp>
      <p:sp>
        <p:nvSpPr>
          <p:cNvPr id="21" name="Graphic 12">
            <a:extLst>
              <a:ext uri="{FF2B5EF4-FFF2-40B4-BE49-F238E27FC236}">
                <a16:creationId xmlns:a16="http://schemas.microsoft.com/office/drawing/2014/main" id="{1979BA8A-F072-E560-6F71-2C985EEB1933}"/>
              </a:ext>
              <a:ext uri="{C183D7F6-B498-43B3-948B-1728B52AA6E4}">
                <adec:decorative xmlns:adec="http://schemas.microsoft.com/office/drawing/2017/decorative" val="1"/>
              </a:ext>
            </a:extLst>
          </p:cNvPr>
          <p:cNvSpPr/>
          <p:nvPr/>
        </p:nvSpPr>
        <p:spPr>
          <a:xfrm>
            <a:off x="2400008" y="2877740"/>
            <a:ext cx="529429" cy="301430"/>
          </a:xfrm>
          <a:custGeom>
            <a:avLst/>
            <a:gdLst>
              <a:gd name="connsiteX0" fmla="*/ 689427 w 802774"/>
              <a:gd name="connsiteY0" fmla="*/ 227507 h 457059"/>
              <a:gd name="connsiteX1" fmla="*/ 679902 w 802774"/>
              <a:gd name="connsiteY1" fmla="*/ 227507 h 457059"/>
              <a:gd name="connsiteX2" fmla="*/ 679902 w 802774"/>
              <a:gd name="connsiteY2" fmla="*/ 227507 h 457059"/>
              <a:gd name="connsiteX3" fmla="*/ 619895 w 802774"/>
              <a:gd name="connsiteY3" fmla="*/ 111302 h 457059"/>
              <a:gd name="connsiteX4" fmla="*/ 489403 w 802774"/>
              <a:gd name="connsiteY4" fmla="*/ 93204 h 457059"/>
              <a:gd name="connsiteX5" fmla="*/ 296998 w 802774"/>
              <a:gd name="connsiteY5" fmla="*/ 4622 h 457059"/>
              <a:gd name="connsiteX6" fmla="*/ 165552 w 802774"/>
              <a:gd name="connsiteY6" fmla="*/ 170357 h 457059"/>
              <a:gd name="connsiteX7" fmla="*/ 165552 w 802774"/>
              <a:gd name="connsiteY7" fmla="*/ 172262 h 457059"/>
              <a:gd name="connsiteX8" fmla="*/ 28392 w 802774"/>
              <a:gd name="connsiteY8" fmla="*/ 227507 h 457059"/>
              <a:gd name="connsiteX9" fmla="*/ 13152 w 802774"/>
              <a:gd name="connsiteY9" fmla="*/ 374192 h 457059"/>
              <a:gd name="connsiteX10" fmla="*/ 136025 w 802774"/>
              <a:gd name="connsiteY10" fmla="*/ 456107 h 457059"/>
              <a:gd name="connsiteX11" fmla="*/ 136025 w 802774"/>
              <a:gd name="connsiteY11" fmla="*/ 457059 h 457059"/>
              <a:gd name="connsiteX12" fmla="*/ 688475 w 802774"/>
              <a:gd name="connsiteY12" fmla="*/ 457059 h 457059"/>
              <a:gd name="connsiteX13" fmla="*/ 802775 w 802774"/>
              <a:gd name="connsiteY13" fmla="*/ 342759 h 457059"/>
              <a:gd name="connsiteX14" fmla="*/ 689427 w 802774"/>
              <a:gd name="connsiteY14" fmla="*/ 227507 h 45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2774" h="457059">
                <a:moveTo>
                  <a:pt x="689427" y="227507"/>
                </a:moveTo>
                <a:cubicBezTo>
                  <a:pt x="686570" y="227507"/>
                  <a:pt x="682760" y="227507"/>
                  <a:pt x="679902" y="227507"/>
                </a:cubicBezTo>
                <a:cubicBezTo>
                  <a:pt x="679902" y="227507"/>
                  <a:pt x="679902" y="227507"/>
                  <a:pt x="679902" y="227507"/>
                </a:cubicBezTo>
                <a:cubicBezTo>
                  <a:pt x="679902" y="180834"/>
                  <a:pt x="657043" y="137972"/>
                  <a:pt x="619895" y="111302"/>
                </a:cubicBezTo>
                <a:cubicBezTo>
                  <a:pt x="581795" y="84632"/>
                  <a:pt x="533218" y="77964"/>
                  <a:pt x="489403" y="93204"/>
                </a:cubicBezTo>
                <a:cubicBezTo>
                  <a:pt x="453208" y="22719"/>
                  <a:pt x="373198" y="-13476"/>
                  <a:pt x="296998" y="4622"/>
                </a:cubicBezTo>
                <a:cubicBezTo>
                  <a:pt x="220797" y="22719"/>
                  <a:pt x="165552" y="91299"/>
                  <a:pt x="165552" y="170357"/>
                </a:cubicBezTo>
                <a:cubicBezTo>
                  <a:pt x="165552" y="170357"/>
                  <a:pt x="165552" y="171309"/>
                  <a:pt x="165552" y="172262"/>
                </a:cubicBezTo>
                <a:cubicBezTo>
                  <a:pt x="113165" y="163689"/>
                  <a:pt x="60777" y="185597"/>
                  <a:pt x="28392" y="227507"/>
                </a:cubicBezTo>
                <a:cubicBezTo>
                  <a:pt x="-3040" y="270369"/>
                  <a:pt x="-8755" y="326567"/>
                  <a:pt x="13152" y="374192"/>
                </a:cubicBezTo>
                <a:cubicBezTo>
                  <a:pt x="36012" y="421817"/>
                  <a:pt x="83637" y="453249"/>
                  <a:pt x="136025" y="456107"/>
                </a:cubicBezTo>
                <a:lnTo>
                  <a:pt x="136025" y="457059"/>
                </a:lnTo>
                <a:lnTo>
                  <a:pt x="688475" y="457059"/>
                </a:lnTo>
                <a:cubicBezTo>
                  <a:pt x="751340" y="457059"/>
                  <a:pt x="802775" y="405624"/>
                  <a:pt x="802775" y="342759"/>
                </a:cubicBezTo>
                <a:cubicBezTo>
                  <a:pt x="802775" y="279894"/>
                  <a:pt x="752293" y="227507"/>
                  <a:pt x="689427" y="227507"/>
                </a:cubicBezTo>
                <a:close/>
              </a:path>
            </a:pathLst>
          </a:custGeom>
          <a:solidFill>
            <a:schemeClr val="bg1"/>
          </a:solidFill>
          <a:ln w="9525" cap="flat">
            <a:noFill/>
            <a:prstDash val="solid"/>
            <a:miter/>
          </a:ln>
          <a:effectLst>
            <a:outerShdw blurRad="63500" dist="12700" dir="2700000" algn="tl" rotWithShape="0">
              <a:prstClr val="black">
                <a:alpha val="1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Light"/>
              <a:ea typeface="+mn-ea"/>
              <a:cs typeface="+mn-cs"/>
            </a:endParaRPr>
          </a:p>
        </p:txBody>
      </p:sp>
      <p:grpSp>
        <p:nvGrpSpPr>
          <p:cNvPr id="14" name="Graphic 8">
            <a:extLst>
              <a:ext uri="{FF2B5EF4-FFF2-40B4-BE49-F238E27FC236}">
                <a16:creationId xmlns:a16="http://schemas.microsoft.com/office/drawing/2014/main" id="{459729C2-751F-6075-4501-9C73F87DBB07}"/>
              </a:ext>
              <a:ext uri="{C183D7F6-B498-43B3-948B-1728B52AA6E4}">
                <adec:decorative xmlns:adec="http://schemas.microsoft.com/office/drawing/2017/decorative" val="1"/>
              </a:ext>
            </a:extLst>
          </p:cNvPr>
          <p:cNvGrpSpPr/>
          <p:nvPr/>
        </p:nvGrpSpPr>
        <p:grpSpPr>
          <a:xfrm rot="938220">
            <a:off x="5241074" y="2723640"/>
            <a:ext cx="420207" cy="508502"/>
            <a:chOff x="8459764" y="2473290"/>
            <a:chExt cx="621030" cy="751522"/>
          </a:xfrm>
          <a:solidFill>
            <a:schemeClr val="bg1"/>
          </a:solidFill>
          <a:effectLst>
            <a:outerShdw blurRad="63500" dist="12700" dir="2700000" algn="tl" rotWithShape="0">
              <a:prstClr val="black">
                <a:alpha val="10000"/>
              </a:prstClr>
            </a:outerShdw>
          </a:effectLst>
        </p:grpSpPr>
        <p:sp>
          <p:nvSpPr>
            <p:cNvPr id="15" name="Freeform: Shape 21">
              <a:extLst>
                <a:ext uri="{FF2B5EF4-FFF2-40B4-BE49-F238E27FC236}">
                  <a16:creationId xmlns:a16="http://schemas.microsoft.com/office/drawing/2014/main" id="{9BEF8EAD-F283-D9EA-2651-194D337DBE33}"/>
                </a:ext>
              </a:extLst>
            </p:cNvPr>
            <p:cNvSpPr/>
            <p:nvPr/>
          </p:nvSpPr>
          <p:spPr>
            <a:xfrm>
              <a:off x="8675030" y="2473290"/>
              <a:ext cx="405764" cy="404812"/>
            </a:xfrm>
            <a:custGeom>
              <a:avLst/>
              <a:gdLst>
                <a:gd name="connsiteX0" fmla="*/ 202883 w 405764"/>
                <a:gd name="connsiteY0" fmla="*/ 274320 h 404812"/>
                <a:gd name="connsiteX1" fmla="*/ 131445 w 405764"/>
                <a:gd name="connsiteY1" fmla="*/ 202883 h 404812"/>
                <a:gd name="connsiteX2" fmla="*/ 202883 w 405764"/>
                <a:gd name="connsiteY2" fmla="*/ 131445 h 404812"/>
                <a:gd name="connsiteX3" fmla="*/ 274320 w 405764"/>
                <a:gd name="connsiteY3" fmla="*/ 202883 h 404812"/>
                <a:gd name="connsiteX4" fmla="*/ 202883 w 405764"/>
                <a:gd name="connsiteY4" fmla="*/ 274320 h 404812"/>
                <a:gd name="connsiteX5" fmla="*/ 363855 w 405764"/>
                <a:gd name="connsiteY5" fmla="*/ 158115 h 404812"/>
                <a:gd name="connsiteX6" fmla="*/ 348615 w 405764"/>
                <a:gd name="connsiteY6" fmla="*/ 120968 h 404812"/>
                <a:gd name="connsiteX7" fmla="*/ 363855 w 405764"/>
                <a:gd name="connsiteY7" fmla="*/ 76200 h 404812"/>
                <a:gd name="connsiteX8" fmla="*/ 329565 w 405764"/>
                <a:gd name="connsiteY8" fmla="*/ 41910 h 404812"/>
                <a:gd name="connsiteX9" fmla="*/ 284798 w 405764"/>
                <a:gd name="connsiteY9" fmla="*/ 57150 h 404812"/>
                <a:gd name="connsiteX10" fmla="*/ 247650 w 405764"/>
                <a:gd name="connsiteY10" fmla="*/ 41910 h 404812"/>
                <a:gd name="connsiteX11" fmla="*/ 226695 w 405764"/>
                <a:gd name="connsiteY11" fmla="*/ 0 h 404812"/>
                <a:gd name="connsiteX12" fmla="*/ 179070 w 405764"/>
                <a:gd name="connsiteY12" fmla="*/ 0 h 404812"/>
                <a:gd name="connsiteX13" fmla="*/ 158115 w 405764"/>
                <a:gd name="connsiteY13" fmla="*/ 41910 h 404812"/>
                <a:gd name="connsiteX14" fmla="*/ 120968 w 405764"/>
                <a:gd name="connsiteY14" fmla="*/ 57150 h 404812"/>
                <a:gd name="connsiteX15" fmla="*/ 76200 w 405764"/>
                <a:gd name="connsiteY15" fmla="*/ 41910 h 404812"/>
                <a:gd name="connsiteX16" fmla="*/ 41910 w 405764"/>
                <a:gd name="connsiteY16" fmla="*/ 76200 h 404812"/>
                <a:gd name="connsiteX17" fmla="*/ 57150 w 405764"/>
                <a:gd name="connsiteY17" fmla="*/ 120968 h 404812"/>
                <a:gd name="connsiteX18" fmla="*/ 41910 w 405764"/>
                <a:gd name="connsiteY18" fmla="*/ 158115 h 404812"/>
                <a:gd name="connsiteX19" fmla="*/ 0 w 405764"/>
                <a:gd name="connsiteY19" fmla="*/ 179070 h 404812"/>
                <a:gd name="connsiteX20" fmla="*/ 0 w 405764"/>
                <a:gd name="connsiteY20" fmla="*/ 226695 h 404812"/>
                <a:gd name="connsiteX21" fmla="*/ 41910 w 405764"/>
                <a:gd name="connsiteY21" fmla="*/ 247650 h 404812"/>
                <a:gd name="connsiteX22" fmla="*/ 57150 w 405764"/>
                <a:gd name="connsiteY22" fmla="*/ 284798 h 404812"/>
                <a:gd name="connsiteX23" fmla="*/ 41910 w 405764"/>
                <a:gd name="connsiteY23" fmla="*/ 329565 h 404812"/>
                <a:gd name="connsiteX24" fmla="*/ 75248 w 405764"/>
                <a:gd name="connsiteY24" fmla="*/ 362903 h 404812"/>
                <a:gd name="connsiteX25" fmla="*/ 120015 w 405764"/>
                <a:gd name="connsiteY25" fmla="*/ 347663 h 404812"/>
                <a:gd name="connsiteX26" fmla="*/ 157163 w 405764"/>
                <a:gd name="connsiteY26" fmla="*/ 362903 h 404812"/>
                <a:gd name="connsiteX27" fmla="*/ 178118 w 405764"/>
                <a:gd name="connsiteY27" fmla="*/ 404813 h 404812"/>
                <a:gd name="connsiteX28" fmla="*/ 225743 w 405764"/>
                <a:gd name="connsiteY28" fmla="*/ 404813 h 404812"/>
                <a:gd name="connsiteX29" fmla="*/ 246698 w 405764"/>
                <a:gd name="connsiteY29" fmla="*/ 362903 h 404812"/>
                <a:gd name="connsiteX30" fmla="*/ 283845 w 405764"/>
                <a:gd name="connsiteY30" fmla="*/ 347663 h 404812"/>
                <a:gd name="connsiteX31" fmla="*/ 328613 w 405764"/>
                <a:gd name="connsiteY31" fmla="*/ 362903 h 404812"/>
                <a:gd name="connsiteX32" fmla="*/ 362903 w 405764"/>
                <a:gd name="connsiteY32" fmla="*/ 329565 h 404812"/>
                <a:gd name="connsiteX33" fmla="*/ 347663 w 405764"/>
                <a:gd name="connsiteY33" fmla="*/ 284798 h 404812"/>
                <a:gd name="connsiteX34" fmla="*/ 363855 w 405764"/>
                <a:gd name="connsiteY34" fmla="*/ 247650 h 404812"/>
                <a:gd name="connsiteX35" fmla="*/ 405765 w 405764"/>
                <a:gd name="connsiteY35" fmla="*/ 226695 h 404812"/>
                <a:gd name="connsiteX36" fmla="*/ 405765 w 405764"/>
                <a:gd name="connsiteY36" fmla="*/ 179070 h 404812"/>
                <a:gd name="connsiteX37" fmla="*/ 363855 w 405764"/>
                <a:gd name="connsiteY37" fmla="*/ 158115 h 40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05764" h="404812">
                  <a:moveTo>
                    <a:pt x="202883" y="274320"/>
                  </a:moveTo>
                  <a:cubicBezTo>
                    <a:pt x="162877" y="274320"/>
                    <a:pt x="131445" y="241935"/>
                    <a:pt x="131445" y="202883"/>
                  </a:cubicBezTo>
                  <a:cubicBezTo>
                    <a:pt x="131445" y="163830"/>
                    <a:pt x="163830" y="131445"/>
                    <a:pt x="202883" y="131445"/>
                  </a:cubicBezTo>
                  <a:cubicBezTo>
                    <a:pt x="242888" y="131445"/>
                    <a:pt x="274320" y="163830"/>
                    <a:pt x="274320" y="202883"/>
                  </a:cubicBezTo>
                  <a:cubicBezTo>
                    <a:pt x="274320" y="241935"/>
                    <a:pt x="241935" y="274320"/>
                    <a:pt x="202883" y="274320"/>
                  </a:cubicBezTo>
                  <a:close/>
                  <a:moveTo>
                    <a:pt x="363855" y="158115"/>
                  </a:moveTo>
                  <a:cubicBezTo>
                    <a:pt x="360045" y="144780"/>
                    <a:pt x="355283" y="132398"/>
                    <a:pt x="348615" y="120968"/>
                  </a:cubicBezTo>
                  <a:lnTo>
                    <a:pt x="363855" y="76200"/>
                  </a:lnTo>
                  <a:lnTo>
                    <a:pt x="329565" y="41910"/>
                  </a:lnTo>
                  <a:lnTo>
                    <a:pt x="284798" y="57150"/>
                  </a:lnTo>
                  <a:cubicBezTo>
                    <a:pt x="273367" y="50483"/>
                    <a:pt x="260985" y="45720"/>
                    <a:pt x="247650" y="41910"/>
                  </a:cubicBezTo>
                  <a:lnTo>
                    <a:pt x="226695" y="0"/>
                  </a:lnTo>
                  <a:lnTo>
                    <a:pt x="179070" y="0"/>
                  </a:lnTo>
                  <a:lnTo>
                    <a:pt x="158115" y="41910"/>
                  </a:lnTo>
                  <a:cubicBezTo>
                    <a:pt x="144780" y="45720"/>
                    <a:pt x="132398" y="50483"/>
                    <a:pt x="120968" y="57150"/>
                  </a:cubicBezTo>
                  <a:lnTo>
                    <a:pt x="76200" y="41910"/>
                  </a:lnTo>
                  <a:lnTo>
                    <a:pt x="41910" y="76200"/>
                  </a:lnTo>
                  <a:lnTo>
                    <a:pt x="57150" y="120968"/>
                  </a:lnTo>
                  <a:cubicBezTo>
                    <a:pt x="50482" y="132398"/>
                    <a:pt x="45720" y="144780"/>
                    <a:pt x="41910" y="158115"/>
                  </a:cubicBezTo>
                  <a:lnTo>
                    <a:pt x="0" y="179070"/>
                  </a:lnTo>
                  <a:lnTo>
                    <a:pt x="0" y="226695"/>
                  </a:lnTo>
                  <a:lnTo>
                    <a:pt x="41910" y="247650"/>
                  </a:lnTo>
                  <a:cubicBezTo>
                    <a:pt x="45720" y="260985"/>
                    <a:pt x="50482" y="273368"/>
                    <a:pt x="57150" y="284798"/>
                  </a:cubicBezTo>
                  <a:lnTo>
                    <a:pt x="41910" y="329565"/>
                  </a:lnTo>
                  <a:lnTo>
                    <a:pt x="75248" y="362903"/>
                  </a:lnTo>
                  <a:lnTo>
                    <a:pt x="120015" y="347663"/>
                  </a:lnTo>
                  <a:cubicBezTo>
                    <a:pt x="131445" y="354330"/>
                    <a:pt x="143827" y="359093"/>
                    <a:pt x="157163" y="362903"/>
                  </a:cubicBezTo>
                  <a:lnTo>
                    <a:pt x="178118" y="404813"/>
                  </a:lnTo>
                  <a:lnTo>
                    <a:pt x="225743" y="404813"/>
                  </a:lnTo>
                  <a:lnTo>
                    <a:pt x="246698" y="362903"/>
                  </a:lnTo>
                  <a:cubicBezTo>
                    <a:pt x="260033" y="359093"/>
                    <a:pt x="272415" y="354330"/>
                    <a:pt x="283845" y="347663"/>
                  </a:cubicBezTo>
                  <a:lnTo>
                    <a:pt x="328613" y="362903"/>
                  </a:lnTo>
                  <a:lnTo>
                    <a:pt x="362903" y="329565"/>
                  </a:lnTo>
                  <a:lnTo>
                    <a:pt x="347663" y="284798"/>
                  </a:lnTo>
                  <a:cubicBezTo>
                    <a:pt x="354330" y="273368"/>
                    <a:pt x="360045" y="260033"/>
                    <a:pt x="363855" y="247650"/>
                  </a:cubicBezTo>
                  <a:lnTo>
                    <a:pt x="405765" y="226695"/>
                  </a:lnTo>
                  <a:lnTo>
                    <a:pt x="405765" y="179070"/>
                  </a:lnTo>
                  <a:lnTo>
                    <a:pt x="363855" y="15811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Light"/>
                <a:ea typeface="+mn-ea"/>
                <a:cs typeface="+mn-cs"/>
              </a:endParaRPr>
            </a:p>
          </p:txBody>
        </p:sp>
        <p:sp>
          <p:nvSpPr>
            <p:cNvPr id="20" name="Freeform: Shape 23">
              <a:extLst>
                <a:ext uri="{FF2B5EF4-FFF2-40B4-BE49-F238E27FC236}">
                  <a16:creationId xmlns:a16="http://schemas.microsoft.com/office/drawing/2014/main" id="{34BEAC7B-424C-0923-2C3D-A312900A97DE}"/>
                </a:ext>
              </a:extLst>
            </p:cNvPr>
            <p:cNvSpPr/>
            <p:nvPr/>
          </p:nvSpPr>
          <p:spPr>
            <a:xfrm>
              <a:off x="8459764" y="2820000"/>
              <a:ext cx="405765" cy="404812"/>
            </a:xfrm>
            <a:custGeom>
              <a:avLst/>
              <a:gdLst>
                <a:gd name="connsiteX0" fmla="*/ 202883 w 405765"/>
                <a:gd name="connsiteY0" fmla="*/ 274320 h 404812"/>
                <a:gd name="connsiteX1" fmla="*/ 131445 w 405765"/>
                <a:gd name="connsiteY1" fmla="*/ 202882 h 404812"/>
                <a:gd name="connsiteX2" fmla="*/ 202883 w 405765"/>
                <a:gd name="connsiteY2" fmla="*/ 131445 h 404812"/>
                <a:gd name="connsiteX3" fmla="*/ 274320 w 405765"/>
                <a:gd name="connsiteY3" fmla="*/ 202882 h 404812"/>
                <a:gd name="connsiteX4" fmla="*/ 202883 w 405765"/>
                <a:gd name="connsiteY4" fmla="*/ 274320 h 404812"/>
                <a:gd name="connsiteX5" fmla="*/ 202883 w 405765"/>
                <a:gd name="connsiteY5" fmla="*/ 274320 h 404812"/>
                <a:gd name="connsiteX6" fmla="*/ 348615 w 405765"/>
                <a:gd name="connsiteY6" fmla="*/ 120967 h 404812"/>
                <a:gd name="connsiteX7" fmla="*/ 363855 w 405765"/>
                <a:gd name="connsiteY7" fmla="*/ 76200 h 404812"/>
                <a:gd name="connsiteX8" fmla="*/ 329565 w 405765"/>
                <a:gd name="connsiteY8" fmla="*/ 41910 h 404812"/>
                <a:gd name="connsiteX9" fmla="*/ 284798 w 405765"/>
                <a:gd name="connsiteY9" fmla="*/ 57150 h 404812"/>
                <a:gd name="connsiteX10" fmla="*/ 247650 w 405765"/>
                <a:gd name="connsiteY10" fmla="*/ 41910 h 404812"/>
                <a:gd name="connsiteX11" fmla="*/ 226695 w 405765"/>
                <a:gd name="connsiteY11" fmla="*/ 0 h 404812"/>
                <a:gd name="connsiteX12" fmla="*/ 179070 w 405765"/>
                <a:gd name="connsiteY12" fmla="*/ 0 h 404812"/>
                <a:gd name="connsiteX13" fmla="*/ 158115 w 405765"/>
                <a:gd name="connsiteY13" fmla="*/ 41910 h 404812"/>
                <a:gd name="connsiteX14" fmla="*/ 120968 w 405765"/>
                <a:gd name="connsiteY14" fmla="*/ 57150 h 404812"/>
                <a:gd name="connsiteX15" fmla="*/ 76200 w 405765"/>
                <a:gd name="connsiteY15" fmla="*/ 41910 h 404812"/>
                <a:gd name="connsiteX16" fmla="*/ 42863 w 405765"/>
                <a:gd name="connsiteY16" fmla="*/ 75247 h 404812"/>
                <a:gd name="connsiteX17" fmla="*/ 57150 w 405765"/>
                <a:gd name="connsiteY17" fmla="*/ 120015 h 404812"/>
                <a:gd name="connsiteX18" fmla="*/ 41910 w 405765"/>
                <a:gd name="connsiteY18" fmla="*/ 157163 h 404812"/>
                <a:gd name="connsiteX19" fmla="*/ 0 w 405765"/>
                <a:gd name="connsiteY19" fmla="*/ 178117 h 404812"/>
                <a:gd name="connsiteX20" fmla="*/ 0 w 405765"/>
                <a:gd name="connsiteY20" fmla="*/ 225742 h 404812"/>
                <a:gd name="connsiteX21" fmla="*/ 41910 w 405765"/>
                <a:gd name="connsiteY21" fmla="*/ 246698 h 404812"/>
                <a:gd name="connsiteX22" fmla="*/ 57150 w 405765"/>
                <a:gd name="connsiteY22" fmla="*/ 283845 h 404812"/>
                <a:gd name="connsiteX23" fmla="*/ 42863 w 405765"/>
                <a:gd name="connsiteY23" fmla="*/ 328613 h 404812"/>
                <a:gd name="connsiteX24" fmla="*/ 76200 w 405765"/>
                <a:gd name="connsiteY24" fmla="*/ 361950 h 404812"/>
                <a:gd name="connsiteX25" fmla="*/ 120968 w 405765"/>
                <a:gd name="connsiteY25" fmla="*/ 347663 h 404812"/>
                <a:gd name="connsiteX26" fmla="*/ 158115 w 405765"/>
                <a:gd name="connsiteY26" fmla="*/ 362903 h 404812"/>
                <a:gd name="connsiteX27" fmla="*/ 179070 w 405765"/>
                <a:gd name="connsiteY27" fmla="*/ 404813 h 404812"/>
                <a:gd name="connsiteX28" fmla="*/ 226695 w 405765"/>
                <a:gd name="connsiteY28" fmla="*/ 404813 h 404812"/>
                <a:gd name="connsiteX29" fmla="*/ 247650 w 405765"/>
                <a:gd name="connsiteY29" fmla="*/ 362903 h 404812"/>
                <a:gd name="connsiteX30" fmla="*/ 284798 w 405765"/>
                <a:gd name="connsiteY30" fmla="*/ 347663 h 404812"/>
                <a:gd name="connsiteX31" fmla="*/ 329565 w 405765"/>
                <a:gd name="connsiteY31" fmla="*/ 362903 h 404812"/>
                <a:gd name="connsiteX32" fmla="*/ 362903 w 405765"/>
                <a:gd name="connsiteY32" fmla="*/ 328613 h 404812"/>
                <a:gd name="connsiteX33" fmla="*/ 348615 w 405765"/>
                <a:gd name="connsiteY33" fmla="*/ 284798 h 404812"/>
                <a:gd name="connsiteX34" fmla="*/ 363855 w 405765"/>
                <a:gd name="connsiteY34" fmla="*/ 247650 h 404812"/>
                <a:gd name="connsiteX35" fmla="*/ 405765 w 405765"/>
                <a:gd name="connsiteY35" fmla="*/ 226695 h 404812"/>
                <a:gd name="connsiteX36" fmla="*/ 405765 w 405765"/>
                <a:gd name="connsiteY36" fmla="*/ 179070 h 404812"/>
                <a:gd name="connsiteX37" fmla="*/ 363855 w 405765"/>
                <a:gd name="connsiteY37" fmla="*/ 158115 h 404812"/>
                <a:gd name="connsiteX38" fmla="*/ 348615 w 405765"/>
                <a:gd name="connsiteY38" fmla="*/ 120967 h 40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05765" h="404812">
                  <a:moveTo>
                    <a:pt x="202883" y="274320"/>
                  </a:moveTo>
                  <a:cubicBezTo>
                    <a:pt x="162878" y="274320"/>
                    <a:pt x="131445" y="241935"/>
                    <a:pt x="131445" y="202882"/>
                  </a:cubicBezTo>
                  <a:cubicBezTo>
                    <a:pt x="131445" y="162877"/>
                    <a:pt x="163830" y="131445"/>
                    <a:pt x="202883" y="131445"/>
                  </a:cubicBezTo>
                  <a:cubicBezTo>
                    <a:pt x="242888" y="131445"/>
                    <a:pt x="274320" y="163830"/>
                    <a:pt x="274320" y="202882"/>
                  </a:cubicBezTo>
                  <a:cubicBezTo>
                    <a:pt x="274320" y="241935"/>
                    <a:pt x="242888" y="274320"/>
                    <a:pt x="202883" y="274320"/>
                  </a:cubicBezTo>
                  <a:lnTo>
                    <a:pt x="202883" y="274320"/>
                  </a:lnTo>
                  <a:close/>
                  <a:moveTo>
                    <a:pt x="348615" y="120967"/>
                  </a:moveTo>
                  <a:lnTo>
                    <a:pt x="363855" y="76200"/>
                  </a:lnTo>
                  <a:lnTo>
                    <a:pt x="329565" y="41910"/>
                  </a:lnTo>
                  <a:lnTo>
                    <a:pt x="284798" y="57150"/>
                  </a:lnTo>
                  <a:cubicBezTo>
                    <a:pt x="273368" y="50482"/>
                    <a:pt x="260033" y="45720"/>
                    <a:pt x="247650" y="41910"/>
                  </a:cubicBezTo>
                  <a:lnTo>
                    <a:pt x="226695" y="0"/>
                  </a:lnTo>
                  <a:lnTo>
                    <a:pt x="179070" y="0"/>
                  </a:lnTo>
                  <a:lnTo>
                    <a:pt x="158115" y="41910"/>
                  </a:lnTo>
                  <a:cubicBezTo>
                    <a:pt x="144780" y="45720"/>
                    <a:pt x="132398" y="50482"/>
                    <a:pt x="120968" y="57150"/>
                  </a:cubicBezTo>
                  <a:lnTo>
                    <a:pt x="76200" y="41910"/>
                  </a:lnTo>
                  <a:lnTo>
                    <a:pt x="42863" y="75247"/>
                  </a:lnTo>
                  <a:lnTo>
                    <a:pt x="57150" y="120015"/>
                  </a:lnTo>
                  <a:cubicBezTo>
                    <a:pt x="50483" y="131445"/>
                    <a:pt x="45720" y="144780"/>
                    <a:pt x="41910" y="157163"/>
                  </a:cubicBezTo>
                  <a:lnTo>
                    <a:pt x="0" y="178117"/>
                  </a:lnTo>
                  <a:lnTo>
                    <a:pt x="0" y="225742"/>
                  </a:lnTo>
                  <a:lnTo>
                    <a:pt x="41910" y="246698"/>
                  </a:lnTo>
                  <a:cubicBezTo>
                    <a:pt x="45720" y="260032"/>
                    <a:pt x="50483" y="272415"/>
                    <a:pt x="57150" y="283845"/>
                  </a:cubicBezTo>
                  <a:lnTo>
                    <a:pt x="42863" y="328613"/>
                  </a:lnTo>
                  <a:lnTo>
                    <a:pt x="76200" y="361950"/>
                  </a:lnTo>
                  <a:lnTo>
                    <a:pt x="120968" y="347663"/>
                  </a:lnTo>
                  <a:cubicBezTo>
                    <a:pt x="132398" y="354330"/>
                    <a:pt x="144780" y="359092"/>
                    <a:pt x="158115" y="362903"/>
                  </a:cubicBezTo>
                  <a:lnTo>
                    <a:pt x="179070" y="404813"/>
                  </a:lnTo>
                  <a:lnTo>
                    <a:pt x="226695" y="404813"/>
                  </a:lnTo>
                  <a:lnTo>
                    <a:pt x="247650" y="362903"/>
                  </a:lnTo>
                  <a:cubicBezTo>
                    <a:pt x="260985" y="359092"/>
                    <a:pt x="273368" y="354330"/>
                    <a:pt x="284798" y="347663"/>
                  </a:cubicBezTo>
                  <a:lnTo>
                    <a:pt x="329565" y="362903"/>
                  </a:lnTo>
                  <a:lnTo>
                    <a:pt x="362903" y="328613"/>
                  </a:lnTo>
                  <a:lnTo>
                    <a:pt x="348615" y="284798"/>
                  </a:lnTo>
                  <a:cubicBezTo>
                    <a:pt x="355283" y="273367"/>
                    <a:pt x="360045" y="260985"/>
                    <a:pt x="363855" y="247650"/>
                  </a:cubicBezTo>
                  <a:lnTo>
                    <a:pt x="405765" y="226695"/>
                  </a:lnTo>
                  <a:lnTo>
                    <a:pt x="405765" y="179070"/>
                  </a:lnTo>
                  <a:lnTo>
                    <a:pt x="363855" y="158115"/>
                  </a:lnTo>
                  <a:cubicBezTo>
                    <a:pt x="360045" y="144780"/>
                    <a:pt x="355283" y="132397"/>
                    <a:pt x="348615" y="12096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Light"/>
                <a:ea typeface="+mn-ea"/>
                <a:cs typeface="+mn-cs"/>
              </a:endParaRPr>
            </a:p>
          </p:txBody>
        </p:sp>
      </p:grpSp>
      <p:pic>
        <p:nvPicPr>
          <p:cNvPr id="22" name="Graphic 21">
            <a:extLst>
              <a:ext uri="{FF2B5EF4-FFF2-40B4-BE49-F238E27FC236}">
                <a16:creationId xmlns:a16="http://schemas.microsoft.com/office/drawing/2014/main" id="{D3737105-6072-9040-9C13-F80B88655DBB}"/>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9"/>
              </a:ext>
            </a:extLst>
          </a:blip>
          <a:stretch>
            <a:fillRect/>
          </a:stretch>
        </p:blipFill>
        <p:spPr>
          <a:xfrm>
            <a:off x="8066473" y="2706638"/>
            <a:ext cx="585814" cy="585814"/>
          </a:xfrm>
          <a:prstGeom prst="rect">
            <a:avLst/>
          </a:prstGeom>
          <a:effectLst>
            <a:outerShdw blurRad="63500" dist="12700" dir="2700000" algn="tl" rotWithShape="0">
              <a:prstClr val="black">
                <a:alpha val="10000"/>
              </a:prstClr>
            </a:outerShdw>
          </a:effectLst>
        </p:spPr>
      </p:pic>
      <p:sp>
        <p:nvSpPr>
          <p:cNvPr id="2" name="Title 1">
            <a:extLst>
              <a:ext uri="{FF2B5EF4-FFF2-40B4-BE49-F238E27FC236}">
                <a16:creationId xmlns:a16="http://schemas.microsoft.com/office/drawing/2014/main" id="{F5044527-A8E4-F952-9C2F-B4B10EBB077C}"/>
              </a:ext>
            </a:extLst>
          </p:cNvPr>
          <p:cNvSpPr>
            <a:spLocks noGrp="1"/>
          </p:cNvSpPr>
          <p:nvPr>
            <p:ph type="title" idx="4294967295"/>
          </p:nvPr>
        </p:nvSpPr>
        <p:spPr>
          <a:xfrm>
            <a:off x="548563" y="448978"/>
            <a:ext cx="11017250" cy="554038"/>
          </a:xfrm>
        </p:spPr>
        <p:txBody>
          <a:bodyPr/>
          <a:lstStyle/>
          <a:p>
            <a:pPr algn="ctr"/>
            <a:r>
              <a:rPr lang="en-US" sz="3500" dirty="0">
                <a:cs typeface="Segoe UI"/>
              </a:rPr>
              <a:t>Building agents your way</a:t>
            </a:r>
          </a:p>
        </p:txBody>
      </p:sp>
      <p:sp>
        <p:nvSpPr>
          <p:cNvPr id="64" name="TextBox 63">
            <a:extLst>
              <a:ext uri="{FF2B5EF4-FFF2-40B4-BE49-F238E27FC236}">
                <a16:creationId xmlns:a16="http://schemas.microsoft.com/office/drawing/2014/main" id="{1BC2E447-C115-921D-67BD-58EEFC46C5A9}"/>
              </a:ext>
            </a:extLst>
          </p:cNvPr>
          <p:cNvSpPr txBox="1"/>
          <p:nvPr/>
        </p:nvSpPr>
        <p:spPr>
          <a:xfrm>
            <a:off x="2945729" y="1576644"/>
            <a:ext cx="622291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Light"/>
                <a:ea typeface="+mn-ea"/>
                <a:cs typeface="+mn-cs"/>
              </a:rPr>
              <a:t>Platform integrations, ease-of-use, and development speed</a:t>
            </a:r>
          </a:p>
        </p:txBody>
      </p:sp>
      <p:sp>
        <p:nvSpPr>
          <p:cNvPr id="11" name="TextBox 10">
            <a:extLst>
              <a:ext uri="{FF2B5EF4-FFF2-40B4-BE49-F238E27FC236}">
                <a16:creationId xmlns:a16="http://schemas.microsoft.com/office/drawing/2014/main" id="{62F3652D-3998-2683-0A43-A1FEF00EB184}"/>
              </a:ext>
            </a:extLst>
          </p:cNvPr>
          <p:cNvSpPr txBox="1"/>
          <p:nvPr/>
        </p:nvSpPr>
        <p:spPr>
          <a:xfrm>
            <a:off x="2973458" y="2687921"/>
            <a:ext cx="1004292" cy="615553"/>
          </a:xfrm>
          <a:prstGeom prst="rect">
            <a:avLst/>
          </a:prstGeom>
          <a:noFill/>
          <a:effectLst>
            <a:outerShdw blurRad="63500" dist="12700" dir="2700000" algn="tl" rotWithShape="0">
              <a:prstClr val="black">
                <a:alpha val="10000"/>
              </a:prstClr>
            </a:outerShdw>
          </a:effectLst>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Segoe UI Semibold"/>
                <a:ea typeface="+mn-ea"/>
                <a:cs typeface="+mn-cs"/>
              </a:rPr>
              <a:t>IaaS</a:t>
            </a:r>
            <a:endParaRPr kumimoji="0" lang="en-US" sz="32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23" name="TextBox 22">
            <a:extLst>
              <a:ext uri="{FF2B5EF4-FFF2-40B4-BE49-F238E27FC236}">
                <a16:creationId xmlns:a16="http://schemas.microsoft.com/office/drawing/2014/main" id="{1B8FA64C-B110-40B7-1869-428F4998440C}"/>
              </a:ext>
            </a:extLst>
          </p:cNvPr>
          <p:cNvSpPr txBox="1"/>
          <p:nvPr/>
        </p:nvSpPr>
        <p:spPr>
          <a:xfrm>
            <a:off x="2274641" y="3240382"/>
            <a:ext cx="195919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a:ea typeface="+mn-ea"/>
                <a:cs typeface="+mn-cs"/>
              </a:rPr>
              <a:t>Infrastructure-as-a-Service</a:t>
            </a:r>
          </a:p>
        </p:txBody>
      </p:sp>
      <p:sp>
        <p:nvSpPr>
          <p:cNvPr id="12" name="TextBox 11">
            <a:extLst>
              <a:ext uri="{FF2B5EF4-FFF2-40B4-BE49-F238E27FC236}">
                <a16:creationId xmlns:a16="http://schemas.microsoft.com/office/drawing/2014/main" id="{97FF8CB4-83D7-2093-D407-41F4B1656F2F}"/>
              </a:ext>
            </a:extLst>
          </p:cNvPr>
          <p:cNvSpPr txBox="1"/>
          <p:nvPr/>
        </p:nvSpPr>
        <p:spPr>
          <a:xfrm>
            <a:off x="5766058" y="2647163"/>
            <a:ext cx="1136471" cy="615553"/>
          </a:xfrm>
          <a:prstGeom prst="rect">
            <a:avLst/>
          </a:prstGeom>
          <a:noFill/>
          <a:effectLst>
            <a:outerShdw blurRad="63500" dist="12700" dir="2700000" algn="tl" rotWithShape="0">
              <a:prstClr val="black">
                <a:alpha val="10000"/>
              </a:prstClr>
            </a:outerShdw>
          </a:effectLst>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Segoe UI Semibold"/>
                <a:ea typeface="+mn-ea"/>
                <a:cs typeface="+mn-cs"/>
              </a:rPr>
              <a:t>PaaS</a:t>
            </a:r>
            <a:endParaRPr kumimoji="0" lang="en-US" sz="32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24" name="TextBox 23">
            <a:extLst>
              <a:ext uri="{FF2B5EF4-FFF2-40B4-BE49-F238E27FC236}">
                <a16:creationId xmlns:a16="http://schemas.microsoft.com/office/drawing/2014/main" id="{6DA6DB87-69F0-D3C2-4909-45DFF2E567CE}"/>
              </a:ext>
            </a:extLst>
          </p:cNvPr>
          <p:cNvSpPr txBox="1"/>
          <p:nvPr/>
        </p:nvSpPr>
        <p:spPr>
          <a:xfrm>
            <a:off x="5321955" y="3240382"/>
            <a:ext cx="164500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a:ea typeface="+mn-ea"/>
                <a:cs typeface="+mn-cs"/>
              </a:rPr>
              <a:t>Platform-as-a-Service</a:t>
            </a:r>
          </a:p>
        </p:txBody>
      </p:sp>
      <p:sp>
        <p:nvSpPr>
          <p:cNvPr id="13" name="TextBox 12">
            <a:extLst>
              <a:ext uri="{FF2B5EF4-FFF2-40B4-BE49-F238E27FC236}">
                <a16:creationId xmlns:a16="http://schemas.microsoft.com/office/drawing/2014/main" id="{770F6C26-5DB7-457B-4A91-09546B6CC00D}"/>
              </a:ext>
            </a:extLst>
          </p:cNvPr>
          <p:cNvSpPr txBox="1"/>
          <p:nvPr/>
        </p:nvSpPr>
        <p:spPr>
          <a:xfrm>
            <a:off x="8605097" y="2674459"/>
            <a:ext cx="1152058" cy="615553"/>
          </a:xfrm>
          <a:prstGeom prst="rect">
            <a:avLst/>
          </a:prstGeom>
          <a:noFill/>
          <a:effectLst>
            <a:outerShdw blurRad="63500" dist="12700" dir="2700000" algn="tl" rotWithShape="0">
              <a:prstClr val="black">
                <a:alpha val="10000"/>
              </a:prstClr>
            </a:outerShdw>
          </a:effectLst>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Segoe UI Semibold"/>
                <a:ea typeface="+mn-ea"/>
                <a:cs typeface="+mn-cs"/>
              </a:rPr>
              <a:t>SaaS</a:t>
            </a:r>
            <a:endParaRPr kumimoji="0" lang="en-US" sz="32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25" name="TextBox 24">
            <a:extLst>
              <a:ext uri="{FF2B5EF4-FFF2-40B4-BE49-F238E27FC236}">
                <a16:creationId xmlns:a16="http://schemas.microsoft.com/office/drawing/2014/main" id="{C3648B7D-E40B-624C-AA0D-2A6889811684}"/>
              </a:ext>
            </a:extLst>
          </p:cNvPr>
          <p:cNvSpPr txBox="1"/>
          <p:nvPr/>
        </p:nvSpPr>
        <p:spPr>
          <a:xfrm>
            <a:off x="8176100" y="3243910"/>
            <a:ext cx="166103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a:ea typeface="+mn-ea"/>
                <a:cs typeface="+mn-cs"/>
              </a:rPr>
              <a:t>Software-as-a-Service</a:t>
            </a:r>
          </a:p>
        </p:txBody>
      </p:sp>
      <p:sp>
        <p:nvSpPr>
          <p:cNvPr id="111" name="TextBox 110">
            <a:extLst>
              <a:ext uri="{FF2B5EF4-FFF2-40B4-BE49-F238E27FC236}">
                <a16:creationId xmlns:a16="http://schemas.microsoft.com/office/drawing/2014/main" id="{EBCDA57F-243C-447E-EF86-F25D494B4D9E}"/>
              </a:ext>
            </a:extLst>
          </p:cNvPr>
          <p:cNvSpPr txBox="1"/>
          <p:nvPr/>
        </p:nvSpPr>
        <p:spPr>
          <a:xfrm>
            <a:off x="2332881" y="4002928"/>
            <a:ext cx="2208258" cy="169277"/>
          </a:xfrm>
          <a:prstGeom prst="rect">
            <a:avLst/>
          </a:prstGeom>
          <a:noFill/>
          <a:ln>
            <a:noFill/>
          </a:ln>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81933"/>
                </a:solidFill>
                <a:effectLst/>
                <a:uLnTx/>
                <a:uFillTx/>
                <a:latin typeface="Segoe UI Semibold"/>
                <a:ea typeface="+mn-ea"/>
                <a:cs typeface="Segoe UI"/>
              </a:rPr>
              <a:t>Code handling every detail</a:t>
            </a:r>
            <a:endParaRPr kumimoji="0" lang="en-US" sz="1800" b="0" i="0" u="none" strike="noStrike" kern="1200" cap="none" spc="0" normalizeH="0" baseline="0" noProof="0">
              <a:ln>
                <a:noFill/>
              </a:ln>
              <a:solidFill>
                <a:srgbClr val="281933"/>
              </a:solidFill>
              <a:effectLst/>
              <a:uLnTx/>
              <a:uFillTx/>
              <a:latin typeface="Segoe UI Semilight"/>
              <a:ea typeface="+mn-ea"/>
              <a:cs typeface="+mn-cs"/>
            </a:endParaRPr>
          </a:p>
        </p:txBody>
      </p:sp>
      <p:sp>
        <p:nvSpPr>
          <p:cNvPr id="109" name="TextBox 108">
            <a:extLst>
              <a:ext uri="{FF2B5EF4-FFF2-40B4-BE49-F238E27FC236}">
                <a16:creationId xmlns:a16="http://schemas.microsoft.com/office/drawing/2014/main" id="{D0F4B4B2-D3B7-274F-3C06-387ADCCB1DB8}"/>
              </a:ext>
            </a:extLst>
          </p:cNvPr>
          <p:cNvSpPr txBox="1"/>
          <p:nvPr/>
        </p:nvSpPr>
        <p:spPr>
          <a:xfrm>
            <a:off x="2327017" y="4225906"/>
            <a:ext cx="2358450" cy="276999"/>
          </a:xfrm>
          <a:prstGeom prst="rect">
            <a:avLst/>
          </a:prstGeom>
          <a:noFill/>
          <a:ln>
            <a:noFill/>
          </a:ln>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81933"/>
                </a:solidFill>
                <a:effectLst/>
                <a:uLnTx/>
                <a:uFillTx/>
                <a:latin typeface="Segoe UI"/>
                <a:ea typeface="+mn-ea"/>
                <a:cs typeface="Segoe UI" panose="020B0502040204020203" pitchFamily="34" charset="0"/>
              </a:rPr>
              <a:t>Azure AI Infrastructure</a:t>
            </a:r>
          </a:p>
        </p:txBody>
      </p:sp>
      <p:sp>
        <p:nvSpPr>
          <p:cNvPr id="110" name="TextBox 109">
            <a:extLst>
              <a:ext uri="{FF2B5EF4-FFF2-40B4-BE49-F238E27FC236}">
                <a16:creationId xmlns:a16="http://schemas.microsoft.com/office/drawing/2014/main" id="{46FCEA65-4569-06B1-C061-D382CA7018EE}"/>
              </a:ext>
            </a:extLst>
          </p:cNvPr>
          <p:cNvSpPr txBox="1"/>
          <p:nvPr/>
        </p:nvSpPr>
        <p:spPr>
          <a:xfrm>
            <a:off x="2332881" y="4555486"/>
            <a:ext cx="2119363" cy="215444"/>
          </a:xfrm>
          <a:prstGeom prst="rect">
            <a:avLst/>
          </a:prstGeom>
          <a:noFill/>
        </p:spPr>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81933"/>
                </a:solidFill>
                <a:effectLst/>
                <a:uLnTx/>
                <a:uFillTx/>
                <a:latin typeface="Segoe UI Semilight" panose="020B0402040204020203" pitchFamily="34" charset="0"/>
                <a:ea typeface="+mn-ea"/>
                <a:cs typeface="Segoe UI Semilight" panose="020B0402040204020203" pitchFamily="34" charset="0"/>
              </a:rPr>
              <a:t>Bring your own frameworks</a:t>
            </a:r>
          </a:p>
        </p:txBody>
      </p:sp>
      <p:sp>
        <p:nvSpPr>
          <p:cNvPr id="112" name="TextBox 111">
            <a:extLst>
              <a:ext uri="{FF2B5EF4-FFF2-40B4-BE49-F238E27FC236}">
                <a16:creationId xmlns:a16="http://schemas.microsoft.com/office/drawing/2014/main" id="{24CEBF94-28F8-2542-D86B-AEDFCB06EAF6}"/>
              </a:ext>
            </a:extLst>
          </p:cNvPr>
          <p:cNvSpPr txBox="1"/>
          <p:nvPr/>
        </p:nvSpPr>
        <p:spPr>
          <a:xfrm>
            <a:off x="5537994" y="4018639"/>
            <a:ext cx="2208258" cy="169277"/>
          </a:xfrm>
          <a:prstGeom prst="rect">
            <a:avLst/>
          </a:prstGeom>
          <a:noFill/>
          <a:ln>
            <a:noFill/>
          </a:ln>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81933"/>
                </a:solidFill>
                <a:effectLst/>
                <a:uLnTx/>
                <a:uFillTx/>
                <a:latin typeface="Segoe UI Semibold"/>
                <a:ea typeface="+mn-ea"/>
                <a:cs typeface="Segoe UI"/>
              </a:rPr>
              <a:t>Code with managed services </a:t>
            </a:r>
            <a:endParaRPr kumimoji="0" lang="en-US" sz="1100" b="0" i="0" u="none" strike="noStrike" kern="1200" cap="none" spc="0" normalizeH="0" baseline="0" noProof="0">
              <a:ln>
                <a:noFill/>
              </a:ln>
              <a:solidFill>
                <a:srgbClr val="281933"/>
              </a:solidFill>
              <a:effectLst/>
              <a:uLnTx/>
              <a:uFillTx/>
              <a:latin typeface="Segoe UI Semibold"/>
              <a:ea typeface="+mn-ea"/>
              <a:cs typeface="Segoe UI" panose="020B0502040204020203" pitchFamily="34" charset="0"/>
            </a:endParaRPr>
          </a:p>
        </p:txBody>
      </p:sp>
      <p:sp>
        <p:nvSpPr>
          <p:cNvPr id="101" name="TextBox 100">
            <a:extLst>
              <a:ext uri="{FF2B5EF4-FFF2-40B4-BE49-F238E27FC236}">
                <a16:creationId xmlns:a16="http://schemas.microsoft.com/office/drawing/2014/main" id="{8C6AF974-63E1-E97B-E4AB-53259FE88212}"/>
              </a:ext>
            </a:extLst>
          </p:cNvPr>
          <p:cNvSpPr txBox="1"/>
          <p:nvPr/>
        </p:nvSpPr>
        <p:spPr>
          <a:xfrm>
            <a:off x="5550783" y="4225906"/>
            <a:ext cx="2077021" cy="276999"/>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81933"/>
                </a:solidFill>
                <a:effectLst/>
                <a:uLnTx/>
                <a:uFillTx/>
                <a:latin typeface="Segoe UI"/>
                <a:ea typeface="+mn-ea"/>
                <a:cs typeface="Segoe UI" panose="020B0502040204020203" pitchFamily="34" charset="0"/>
              </a:rPr>
              <a:t>Azure AI Foundry</a:t>
            </a:r>
          </a:p>
        </p:txBody>
      </p:sp>
      <p:sp>
        <p:nvSpPr>
          <p:cNvPr id="102" name="TextBox 101">
            <a:extLst>
              <a:ext uri="{FF2B5EF4-FFF2-40B4-BE49-F238E27FC236}">
                <a16:creationId xmlns:a16="http://schemas.microsoft.com/office/drawing/2014/main" id="{6CFB41E2-4C31-ABD2-0C97-8AA868A64036}"/>
              </a:ext>
            </a:extLst>
          </p:cNvPr>
          <p:cNvSpPr txBox="1"/>
          <p:nvPr/>
        </p:nvSpPr>
        <p:spPr>
          <a:xfrm>
            <a:off x="5755294" y="4555486"/>
            <a:ext cx="1758430" cy="215444"/>
          </a:xfrm>
          <a:prstGeom prst="rect">
            <a:avLst/>
          </a:prstGeom>
          <a:noFill/>
        </p:spPr>
        <p:txBody>
          <a:bodyPr wrap="non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81933"/>
                </a:solidFill>
                <a:effectLst/>
                <a:uLnTx/>
                <a:uFillTx/>
                <a:latin typeface="Segoe UI Semilight" panose="020B0402040204020203" pitchFamily="34" charset="0"/>
                <a:ea typeface="+mn-ea"/>
                <a:cs typeface="Segoe UI Semilight" panose="020B0402040204020203" pitchFamily="34" charset="0"/>
              </a:rPr>
              <a:t>Foundry Agent Service</a:t>
            </a:r>
          </a:p>
        </p:txBody>
      </p:sp>
      <p:sp>
        <p:nvSpPr>
          <p:cNvPr id="113" name="TextBox 112">
            <a:extLst>
              <a:ext uri="{FF2B5EF4-FFF2-40B4-BE49-F238E27FC236}">
                <a16:creationId xmlns:a16="http://schemas.microsoft.com/office/drawing/2014/main" id="{F5843B36-9769-9FCB-ADE0-367EDE5F7BBD}"/>
              </a:ext>
            </a:extLst>
          </p:cNvPr>
          <p:cNvSpPr txBox="1"/>
          <p:nvPr/>
        </p:nvSpPr>
        <p:spPr>
          <a:xfrm>
            <a:off x="8642240" y="4002928"/>
            <a:ext cx="2208258" cy="169277"/>
          </a:xfrm>
          <a:prstGeom prst="rect">
            <a:avLst/>
          </a:prstGeom>
          <a:noFill/>
          <a:ln>
            <a:noFill/>
          </a:ln>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81933"/>
                </a:solidFill>
                <a:effectLst/>
                <a:uLnTx/>
                <a:uFillTx/>
                <a:latin typeface="Segoe UI Semibold"/>
                <a:ea typeface="+mn-ea"/>
                <a:cs typeface="Segoe UI"/>
              </a:rPr>
              <a:t>Drag and drop UI building</a:t>
            </a:r>
            <a:endParaRPr kumimoji="0" lang="en-US" sz="1100" b="0" i="0" u="none" strike="noStrike" kern="1200" cap="none" spc="0" normalizeH="0" baseline="0" noProof="0">
              <a:ln>
                <a:noFill/>
              </a:ln>
              <a:solidFill>
                <a:srgbClr val="281933"/>
              </a:solidFill>
              <a:effectLst/>
              <a:uLnTx/>
              <a:uFillTx/>
              <a:latin typeface="Segoe UI Semibold"/>
              <a:ea typeface="+mn-ea"/>
              <a:cs typeface="Segoe UI" panose="020B0502040204020203" pitchFamily="34" charset="0"/>
            </a:endParaRPr>
          </a:p>
        </p:txBody>
      </p:sp>
      <p:sp>
        <p:nvSpPr>
          <p:cNvPr id="103" name="TextBox 102">
            <a:extLst>
              <a:ext uri="{FF2B5EF4-FFF2-40B4-BE49-F238E27FC236}">
                <a16:creationId xmlns:a16="http://schemas.microsoft.com/office/drawing/2014/main" id="{7A4BDE67-93D0-7D24-35A5-75736AD2D0B2}"/>
              </a:ext>
            </a:extLst>
          </p:cNvPr>
          <p:cNvSpPr txBox="1"/>
          <p:nvPr/>
        </p:nvSpPr>
        <p:spPr>
          <a:xfrm>
            <a:off x="8652832" y="4225906"/>
            <a:ext cx="1785067" cy="276999"/>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81933"/>
                </a:solidFill>
                <a:effectLst/>
                <a:uLnTx/>
                <a:uFillTx/>
                <a:latin typeface="Segoe UI"/>
                <a:ea typeface="+mn-ea"/>
                <a:cs typeface="Segoe UI" panose="020B0502040204020203" pitchFamily="34" charset="0"/>
              </a:rPr>
              <a:t>Copilot Studio</a:t>
            </a:r>
          </a:p>
        </p:txBody>
      </p:sp>
      <p:sp>
        <p:nvSpPr>
          <p:cNvPr id="104" name="TextBox 103">
            <a:extLst>
              <a:ext uri="{FF2B5EF4-FFF2-40B4-BE49-F238E27FC236}">
                <a16:creationId xmlns:a16="http://schemas.microsoft.com/office/drawing/2014/main" id="{D0944180-FD9C-A5FE-937C-1AF633ABEEF8}"/>
              </a:ext>
            </a:extLst>
          </p:cNvPr>
          <p:cNvSpPr txBox="1"/>
          <p:nvPr/>
        </p:nvSpPr>
        <p:spPr>
          <a:xfrm>
            <a:off x="8638977" y="4555486"/>
            <a:ext cx="1665521"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81933"/>
                </a:solidFill>
                <a:effectLst/>
                <a:uLnTx/>
                <a:uFillTx/>
                <a:latin typeface="Segoe UI Semilight" panose="020B0402040204020203" pitchFamily="34" charset="0"/>
                <a:ea typeface="+mn-ea"/>
                <a:cs typeface="Segoe UI Semilight" panose="020B0402040204020203" pitchFamily="34" charset="0"/>
              </a:rPr>
              <a:t>Instant agent runtime</a:t>
            </a:r>
          </a:p>
        </p:txBody>
      </p:sp>
      <p:sp>
        <p:nvSpPr>
          <p:cNvPr id="61" name="TextBox 60">
            <a:extLst>
              <a:ext uri="{FF2B5EF4-FFF2-40B4-BE49-F238E27FC236}">
                <a16:creationId xmlns:a16="http://schemas.microsoft.com/office/drawing/2014/main" id="{1B624D9A-D72B-F249-CFE2-2FAD6A99B84D}"/>
              </a:ext>
            </a:extLst>
          </p:cNvPr>
          <p:cNvSpPr txBox="1"/>
          <p:nvPr/>
        </p:nvSpPr>
        <p:spPr>
          <a:xfrm>
            <a:off x="4163167" y="5901417"/>
            <a:ext cx="378804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Light"/>
                <a:ea typeface="+mn-ea"/>
                <a:cs typeface="+mn-cs"/>
              </a:rPr>
              <a:t>Control, visibility, and customization</a:t>
            </a:r>
          </a:p>
        </p:txBody>
      </p:sp>
    </p:spTree>
    <p:extLst>
      <p:ext uri="{BB962C8B-B14F-4D97-AF65-F5344CB8AC3E}">
        <p14:creationId xmlns:p14="http://schemas.microsoft.com/office/powerpoint/2010/main" val="432866600"/>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1CB36-6F07-D936-C4AD-F7FE7BAD253D}"/>
            </a:ext>
          </a:extLst>
        </p:cNvPr>
        <p:cNvGrpSpPr/>
        <p:nvPr/>
      </p:nvGrpSpPr>
      <p:grpSpPr>
        <a:xfrm>
          <a:off x="0" y="0"/>
          <a:ext cx="0" cy="0"/>
          <a:chOff x="0" y="0"/>
          <a:chExt cx="0" cy="0"/>
        </a:xfrm>
      </p:grpSpPr>
      <p:pic>
        <p:nvPicPr>
          <p:cNvPr id="2" name="Graphic 19">
            <a:extLst>
              <a:ext uri="{FF2B5EF4-FFF2-40B4-BE49-F238E27FC236}">
                <a16:creationId xmlns:a16="http://schemas.microsoft.com/office/drawing/2014/main" id="{217AD045-EE4B-C3D1-C68A-F4BEA292FFFF}"/>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95729" y="286748"/>
            <a:ext cx="451244" cy="451244"/>
          </a:xfrm>
          <a:prstGeom prst="rect">
            <a:avLst/>
          </a:prstGeom>
        </p:spPr>
      </p:pic>
      <p:sp>
        <p:nvSpPr>
          <p:cNvPr id="14" name="Title 17">
            <a:extLst>
              <a:ext uri="{FF2B5EF4-FFF2-40B4-BE49-F238E27FC236}">
                <a16:creationId xmlns:a16="http://schemas.microsoft.com/office/drawing/2014/main" id="{AA99D6F0-2C8E-4B53-D5A6-808FA89CF1E8}"/>
              </a:ext>
            </a:extLst>
          </p:cNvPr>
          <p:cNvSpPr txBox="1">
            <a:spLocks noGrp="1"/>
          </p:cNvSpPr>
          <p:nvPr>
            <p:ph type="title" idx="4294967295"/>
          </p:nvPr>
        </p:nvSpPr>
        <p:spPr>
          <a:xfrm>
            <a:off x="778381" y="2313051"/>
            <a:ext cx="11017250" cy="677863"/>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50" normalizeH="0" baseline="0" noProof="0" dirty="0">
                <a:ln w="3175">
                  <a:noFill/>
                </a:ln>
                <a:solidFill>
                  <a:schemeClr val="tx1"/>
                </a:solidFill>
                <a:effectLst/>
                <a:uLnTx/>
                <a:uFillTx/>
                <a:latin typeface="Segoe Sans Display Semibold" pitchFamily="2" charset="0"/>
                <a:ea typeface="+mn-ea"/>
                <a:cs typeface="Segoe Sans Display Semibold" pitchFamily="2" charset="0"/>
              </a:rPr>
              <a:t>Azure AI Foundry Agent Service</a:t>
            </a:r>
          </a:p>
        </p:txBody>
      </p:sp>
      <p:sp>
        <p:nvSpPr>
          <p:cNvPr id="17" name="Rounded Rectangle 20">
            <a:extLst>
              <a:ext uri="{FF2B5EF4-FFF2-40B4-BE49-F238E27FC236}">
                <a16:creationId xmlns:a16="http://schemas.microsoft.com/office/drawing/2014/main" id="{19F9FD8B-1FFF-AAE6-BF78-9630F27F4D2D}"/>
              </a:ext>
            </a:extLst>
          </p:cNvPr>
          <p:cNvSpPr/>
          <p:nvPr/>
        </p:nvSpPr>
        <p:spPr bwMode="auto">
          <a:xfrm>
            <a:off x="361252" y="342766"/>
            <a:ext cx="870037" cy="328056"/>
          </a:xfrm>
          <a:prstGeom prst="roundRect">
            <a:avLst>
              <a:gd name="adj" fmla="val 50000"/>
            </a:avLst>
          </a:prstGeom>
          <a:noFill/>
          <a:ln w="254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Sans Display"/>
                <a:ea typeface="Aptos" panose="020B0004020202020204" pitchFamily="34" charset="0"/>
                <a:cs typeface="Segoe Sans Display"/>
              </a:rPr>
              <a:t>BRK149</a:t>
            </a:r>
            <a:endParaRPr kumimoji="0" lang="en-US" sz="1600" b="0" i="0" u="none" strike="noStrike" kern="1200" cap="none" spc="0" normalizeH="0" baseline="0" noProof="0">
              <a:ln>
                <a:noFill/>
              </a:ln>
              <a:solidFill>
                <a:srgbClr val="000000"/>
              </a:solidFill>
              <a:effectLst/>
              <a:uLnTx/>
              <a:uFillTx/>
              <a:latin typeface="Segoe Sans Display" pitchFamily="2" charset="0"/>
              <a:ea typeface="Aptos" panose="020B0004020202020204" pitchFamily="34" charset="0"/>
              <a:cs typeface="Segoe Sans Display" pitchFamily="2" charset="0"/>
            </a:endParaRPr>
          </a:p>
        </p:txBody>
      </p:sp>
      <p:grpSp>
        <p:nvGrpSpPr>
          <p:cNvPr id="7" name="Group 6" descr="Azure AI Foundry">
            <a:extLst>
              <a:ext uri="{FF2B5EF4-FFF2-40B4-BE49-F238E27FC236}">
                <a16:creationId xmlns:a16="http://schemas.microsoft.com/office/drawing/2014/main" id="{693C257C-1282-DCAF-0496-D9B1CA3CA400}"/>
              </a:ext>
            </a:extLst>
          </p:cNvPr>
          <p:cNvGrpSpPr/>
          <p:nvPr/>
        </p:nvGrpSpPr>
        <p:grpSpPr>
          <a:xfrm>
            <a:off x="4737294" y="-6677"/>
            <a:ext cx="2717412" cy="479061"/>
            <a:chOff x="4737294" y="-6677"/>
            <a:chExt cx="2717412" cy="479061"/>
          </a:xfrm>
        </p:grpSpPr>
        <p:grpSp>
          <p:nvGrpSpPr>
            <p:cNvPr id="8" name="Group 7" descr="Azure AI Foundry tag">
              <a:extLst>
                <a:ext uri="{FF2B5EF4-FFF2-40B4-BE49-F238E27FC236}">
                  <a16:creationId xmlns:a16="http://schemas.microsoft.com/office/drawing/2014/main" id="{9137A9A8-9A0C-BA7D-1748-C78870D80349}"/>
                </a:ext>
              </a:extLst>
            </p:cNvPr>
            <p:cNvGrpSpPr/>
            <p:nvPr/>
          </p:nvGrpSpPr>
          <p:grpSpPr>
            <a:xfrm>
              <a:off x="4737294" y="-6677"/>
              <a:ext cx="2717412" cy="479061"/>
              <a:chOff x="4737294" y="-6677"/>
              <a:chExt cx="3106352" cy="547628"/>
            </a:xfrm>
          </p:grpSpPr>
          <p:sp>
            <p:nvSpPr>
              <p:cNvPr id="12" name="Round Same Side Corner Rectangle 4">
                <a:extLst>
                  <a:ext uri="{FF2B5EF4-FFF2-40B4-BE49-F238E27FC236}">
                    <a16:creationId xmlns:a16="http://schemas.microsoft.com/office/drawing/2014/main" id="{C6A27046-6034-72BB-F09C-40DBC76BDD94}"/>
                  </a:ext>
                  <a:ext uri="{C183D7F6-B498-43B3-948B-1728B52AA6E4}">
                    <adec:decorative xmlns:adec="http://schemas.microsoft.com/office/drawing/2017/decorative" val="1"/>
                  </a:ext>
                </a:extLst>
              </p:cNvPr>
              <p:cNvSpPr/>
              <p:nvPr/>
            </p:nvSpPr>
            <p:spPr bwMode="auto">
              <a:xfrm rot="10800000">
                <a:off x="4737294" y="-6677"/>
                <a:ext cx="3106352" cy="547628"/>
              </a:xfrm>
              <a:prstGeom prst="round2SameRect">
                <a:avLst>
                  <a:gd name="adj1" fmla="val 50000"/>
                  <a:gd name="adj2" fmla="val 0"/>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047" tIns="145638" rIns="182047" bIns="145638"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28332"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err="1">
                  <a:ln>
                    <a:noFill/>
                  </a:ln>
                  <a:solidFill>
                    <a:srgbClr val="091F2C"/>
                  </a:solidFill>
                  <a:effectLst/>
                  <a:uLnTx/>
                  <a:uFillTx/>
                  <a:latin typeface="Segoe UI Variable Display Semibold" pitchFamily="2" charset="0"/>
                  <a:ea typeface="Segoe UI" pitchFamily="34" charset="0"/>
                  <a:cs typeface="Segoe UI" pitchFamily="34" charset="0"/>
                </a:endParaRPr>
              </a:p>
            </p:txBody>
          </p:sp>
          <p:sp>
            <p:nvSpPr>
              <p:cNvPr id="13" name="Title 6">
                <a:extLst>
                  <a:ext uri="{FF2B5EF4-FFF2-40B4-BE49-F238E27FC236}">
                    <a16:creationId xmlns:a16="http://schemas.microsoft.com/office/drawing/2014/main" id="{29B29B27-8BDD-C7D5-1CB9-CCE19843BC5A}"/>
                  </a:ext>
                  <a:ext uri="{C183D7F6-B498-43B3-948B-1728B52AA6E4}">
                    <adec:decorative xmlns:adec="http://schemas.microsoft.com/office/drawing/2017/decorative" val="1"/>
                  </a:ext>
                </a:extLst>
              </p:cNvPr>
              <p:cNvSpPr txBox="1">
                <a:spLocks/>
              </p:cNvSpPr>
              <p:nvPr/>
            </p:nvSpPr>
            <p:spPr>
              <a:xfrm>
                <a:off x="5342287" y="100023"/>
                <a:ext cx="2333056" cy="316645"/>
              </a:xfrm>
              <a:prstGeom prst="rect">
                <a:avLst/>
              </a:prstGeom>
              <a:noFill/>
              <a:ln w="9525" cap="flat" cmpd="sng" algn="ctr">
                <a:noFill/>
                <a:prstDash val="soli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ctr" defTabSz="491019" rtl="0" eaLnBrk="1" fontAlgn="base" latinLnBrk="0" hangingPunct="1">
                  <a:lnSpc>
                    <a:spcPct val="100000"/>
                  </a:lnSpc>
                  <a:spcBef>
                    <a:spcPct val="0"/>
                  </a:spcBef>
                  <a:spcAft>
                    <a:spcPct val="0"/>
                  </a:spcAft>
                  <a:buNone/>
                  <a:defRPr lang="en-US" sz="4800" b="0" kern="1200" cap="none" spc="-50" baseline="0">
                    <a:ln w="3175">
                      <a:noFill/>
                    </a:ln>
                    <a:gradFill>
                      <a:gsLst>
                        <a:gs pos="1399">
                          <a:srgbClr val="FFFFFF"/>
                        </a:gs>
                        <a:gs pos="12587">
                          <a:srgbClr val="FFFFFF"/>
                        </a:gs>
                      </a:gsLst>
                      <a:path path="circle">
                        <a:fillToRect l="100000" t="100000"/>
                      </a:path>
                    </a:gradFill>
                    <a:effectLst/>
                    <a:latin typeface="Segoe UI Variable Display Semib" pitchFamily="2" charset="0"/>
                    <a:ea typeface="+mn-ea"/>
                    <a:cs typeface="Segoe UI" pitchFamily="34" charset="0"/>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28098"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Segoe UI Variable Display Semibold"/>
                    <a:ea typeface="+mn-ea"/>
                    <a:cs typeface="Segoe UI"/>
                  </a:rPr>
                  <a:t>Azure AI Foundry</a:t>
                </a:r>
                <a:endParaRPr kumimoji="0" lang="en-CA" sz="1800" b="1" i="0" u="none" strike="noStrike" kern="1200" cap="none" spc="0" normalizeH="0" baseline="0" noProof="0">
                  <a:ln>
                    <a:noFill/>
                  </a:ln>
                  <a:solidFill>
                    <a:srgbClr val="FFFFFF"/>
                  </a:solidFill>
                  <a:effectLst/>
                  <a:uLnTx/>
                  <a:uFillTx/>
                  <a:latin typeface="Segoe UI Variable Display Semibold"/>
                  <a:ea typeface="+mn-ea"/>
                  <a:cs typeface="Segoe UI"/>
                </a:endParaRPr>
              </a:p>
            </p:txBody>
          </p:sp>
        </p:grpSp>
        <p:grpSp>
          <p:nvGrpSpPr>
            <p:cNvPr id="9" name="Group 8">
              <a:extLst>
                <a:ext uri="{FF2B5EF4-FFF2-40B4-BE49-F238E27FC236}">
                  <a16:creationId xmlns:a16="http://schemas.microsoft.com/office/drawing/2014/main" id="{0440BE7F-4810-08D3-F3E7-C613797C228A}"/>
                </a:ext>
              </a:extLst>
            </p:cNvPr>
            <p:cNvGrpSpPr/>
            <p:nvPr/>
          </p:nvGrpSpPr>
          <p:grpSpPr>
            <a:xfrm>
              <a:off x="4819500" y="69850"/>
              <a:ext cx="321725" cy="321725"/>
              <a:chOff x="4889841" y="66675"/>
              <a:chExt cx="321725" cy="321725"/>
            </a:xfrm>
          </p:grpSpPr>
          <p:sp>
            <p:nvSpPr>
              <p:cNvPr id="10" name="Oval 9">
                <a:extLst>
                  <a:ext uri="{FF2B5EF4-FFF2-40B4-BE49-F238E27FC236}">
                    <a16:creationId xmlns:a16="http://schemas.microsoft.com/office/drawing/2014/main" id="{396D9E9C-BB09-5646-17E2-FB4D46524F56}"/>
                  </a:ext>
                  <a:ext uri="{C183D7F6-B498-43B3-948B-1728B52AA6E4}">
                    <adec:decorative xmlns:adec="http://schemas.microsoft.com/office/drawing/2017/decorative" val="1"/>
                  </a:ext>
                </a:extLst>
              </p:cNvPr>
              <p:cNvSpPr/>
              <p:nvPr/>
            </p:nvSpPr>
            <p:spPr bwMode="auto">
              <a:xfrm>
                <a:off x="4889841" y="66675"/>
                <a:ext cx="321725" cy="321725"/>
              </a:xfrm>
              <a:prstGeom prst="ellipse">
                <a:avLst/>
              </a:prstGeom>
              <a:solidFill>
                <a:schemeClr val="bg1"/>
              </a:solidFill>
              <a:ln w="165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047" tIns="145638" rIns="182047" bIns="145638"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28332"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91F2C"/>
                  </a:solidFill>
                  <a:effectLst/>
                  <a:uLnTx/>
                  <a:uFillTx/>
                  <a:latin typeface="Segoe UI Variable Display Semibold" pitchFamily="2" charset="0"/>
                  <a:ea typeface="Segoe UI" pitchFamily="34" charset="0"/>
                  <a:cs typeface="Segoe UI" pitchFamily="34" charset="0"/>
                </a:endParaRPr>
              </a:p>
            </p:txBody>
          </p:sp>
          <p:pic>
            <p:nvPicPr>
              <p:cNvPr id="11" name="Graphic 9">
                <a:extLst>
                  <a:ext uri="{FF2B5EF4-FFF2-40B4-BE49-F238E27FC236}">
                    <a16:creationId xmlns:a16="http://schemas.microsoft.com/office/drawing/2014/main" id="{1DE301DE-7763-8397-142B-5991117CFE01}"/>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47079" y="123914"/>
                <a:ext cx="207248" cy="207247"/>
              </a:xfrm>
              <a:prstGeom prst="rect">
                <a:avLst/>
              </a:prstGeom>
              <a:effectLst/>
            </p:spPr>
          </p:pic>
        </p:grpSp>
      </p:grpSp>
      <p:sp>
        <p:nvSpPr>
          <p:cNvPr id="15" name="Text Placeholder 18">
            <a:extLst>
              <a:ext uri="{FF2B5EF4-FFF2-40B4-BE49-F238E27FC236}">
                <a16:creationId xmlns:a16="http://schemas.microsoft.com/office/drawing/2014/main" id="{E5F7102A-6E12-DF09-99DE-0C8C0316859B}"/>
              </a:ext>
            </a:extLst>
          </p:cNvPr>
          <p:cNvSpPr txBox="1">
            <a:spLocks/>
          </p:cNvSpPr>
          <p:nvPr/>
        </p:nvSpPr>
        <p:spPr>
          <a:xfrm>
            <a:off x="604101" y="3128963"/>
            <a:ext cx="11017250" cy="369332"/>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2682317" rtl="0" eaLnBrk="1" fontAlgn="auto" latinLnBrk="0" hangingPunct="1">
              <a:lnSpc>
                <a:spcPct val="100000"/>
              </a:lnSpc>
              <a:spcBef>
                <a:spcPct val="0"/>
              </a:spcBef>
              <a:spcAft>
                <a:spcPts val="3520"/>
              </a:spcAft>
              <a:buClrTx/>
              <a:buSzPct val="90000"/>
              <a:buFont typeface="Wingdings" panose="05000000000000000000" pitchFamily="2" charset="2"/>
              <a:buNone/>
              <a:tabLst/>
              <a:defRPr/>
            </a:pPr>
            <a:r>
              <a:rPr kumimoji="0" lang="en-US" sz="2400" b="0" i="1" u="none" strike="noStrike" kern="1200" cap="none" spc="0" normalizeH="0" baseline="0" noProof="0">
                <a:ln w="3175">
                  <a:noFill/>
                </a:ln>
                <a:gradFill flip="none" rotWithShape="1">
                  <a:gsLst>
                    <a:gs pos="0">
                      <a:srgbClr val="0078D4"/>
                    </a:gs>
                    <a:gs pos="99000">
                      <a:srgbClr val="C03BC4"/>
                    </a:gs>
                  </a:gsLst>
                  <a:lin ang="0" scaled="1"/>
                  <a:tileRect/>
                </a:gradFill>
                <a:effectLst/>
                <a:uLnTx/>
                <a:uFillTx/>
                <a:latin typeface="Segoe Sans Display"/>
                <a:ea typeface="+mn-lt"/>
                <a:cs typeface="Segoe Sans Display"/>
              </a:rPr>
              <a:t>Generally available. Orchestrate and host single and multi-agent workflows.</a:t>
            </a:r>
          </a:p>
        </p:txBody>
      </p:sp>
      <p:grpSp>
        <p:nvGrpSpPr>
          <p:cNvPr id="16" name="Group 15" descr="multi-agent workflows&#10;open and interoperable tooling&#10;trust and enterprise security">
            <a:extLst>
              <a:ext uri="{FF2B5EF4-FFF2-40B4-BE49-F238E27FC236}">
                <a16:creationId xmlns:a16="http://schemas.microsoft.com/office/drawing/2014/main" id="{B12C32AB-93D1-3D38-D755-032B7F31B5FC}"/>
              </a:ext>
            </a:extLst>
          </p:cNvPr>
          <p:cNvGrpSpPr/>
          <p:nvPr/>
        </p:nvGrpSpPr>
        <p:grpSpPr>
          <a:xfrm>
            <a:off x="1222376" y="4787956"/>
            <a:ext cx="9747248" cy="914400"/>
            <a:chOff x="1222376" y="4787956"/>
            <a:chExt cx="9747248" cy="914400"/>
          </a:xfrm>
          <a:gradFill flip="none" rotWithShape="1">
            <a:gsLst>
              <a:gs pos="0">
                <a:srgbClr val="0078D4"/>
              </a:gs>
              <a:gs pos="99000">
                <a:srgbClr val="C03BC4"/>
              </a:gs>
            </a:gsLst>
            <a:lin ang="0" scaled="1"/>
            <a:tileRect/>
          </a:gradFill>
        </p:grpSpPr>
        <p:sp>
          <p:nvSpPr>
            <p:cNvPr id="4" name="Rounded Rectangle 12">
              <a:extLst>
                <a:ext uri="{FF2B5EF4-FFF2-40B4-BE49-F238E27FC236}">
                  <a16:creationId xmlns:a16="http://schemas.microsoft.com/office/drawing/2014/main" id="{6BA6D396-C7F7-5689-399B-D71A7AA85ECC}"/>
                </a:ext>
                <a:ext uri="{C183D7F6-B498-43B3-948B-1728B52AA6E4}">
                  <adec:decorative xmlns:adec="http://schemas.microsoft.com/office/drawing/2017/decorative" val="1"/>
                </a:ext>
              </a:extLst>
            </p:cNvPr>
            <p:cNvSpPr/>
            <p:nvPr/>
          </p:nvSpPr>
          <p:spPr bwMode="auto">
            <a:xfrm>
              <a:off x="1222376" y="4787956"/>
              <a:ext cx="3030647" cy="914400"/>
            </a:xfrm>
            <a:prstGeom prst="roundRect">
              <a:avLst>
                <a:gd name="adj" fmla="val 19649"/>
              </a:avLst>
            </a:prstGeom>
            <a:grp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10155" rtl="0" eaLnBrk="1" fontAlgn="base" latinLnBrk="0" hangingPunct="1">
                <a:lnSpc>
                  <a:spcPct val="100000"/>
                </a:lnSpc>
                <a:spcBef>
                  <a:spcPts val="0"/>
                </a:spcBef>
                <a:spcAft>
                  <a:spcPct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Segoe Sans Text Semibold" pitchFamily="2" charset="0"/>
                  <a:ea typeface="+mn-ea"/>
                  <a:cs typeface="Segoe Sans Text Semibold" pitchFamily="2" charset="0"/>
                </a:rPr>
                <a:t>Multi-agent workflows</a:t>
              </a:r>
            </a:p>
          </p:txBody>
        </p:sp>
        <p:sp>
          <p:nvSpPr>
            <p:cNvPr id="5" name="Rounded Rectangle 12">
              <a:extLst>
                <a:ext uri="{FF2B5EF4-FFF2-40B4-BE49-F238E27FC236}">
                  <a16:creationId xmlns:a16="http://schemas.microsoft.com/office/drawing/2014/main" id="{C0D8EA80-8FFC-39B6-18D3-58ACB0958848}"/>
                </a:ext>
                <a:ext uri="{C183D7F6-B498-43B3-948B-1728B52AA6E4}">
                  <adec:decorative xmlns:adec="http://schemas.microsoft.com/office/drawing/2017/decorative" val="1"/>
                </a:ext>
              </a:extLst>
            </p:cNvPr>
            <p:cNvSpPr/>
            <p:nvPr/>
          </p:nvSpPr>
          <p:spPr bwMode="auto">
            <a:xfrm>
              <a:off x="4580676" y="4787956"/>
              <a:ext cx="3030647" cy="914400"/>
            </a:xfrm>
            <a:prstGeom prst="roundRect">
              <a:avLst>
                <a:gd name="adj" fmla="val 19649"/>
              </a:avLst>
            </a:prstGeom>
            <a:grp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10155" rtl="0" eaLnBrk="1" fontAlgn="base" latinLnBrk="0" hangingPunct="1">
                <a:lnSpc>
                  <a:spcPct val="100000"/>
                </a:lnSpc>
                <a:spcBef>
                  <a:spcPts val="0"/>
                </a:spcBef>
                <a:spcAft>
                  <a:spcPct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Segoe Sans Text Semibold" pitchFamily="2" charset="0"/>
                  <a:ea typeface="+mn-ea"/>
                  <a:cs typeface="Segoe Sans Text Semibold" pitchFamily="2" charset="0"/>
                </a:rPr>
                <a:t>Open &amp; interoperable tooling</a:t>
              </a:r>
            </a:p>
          </p:txBody>
        </p:sp>
        <p:sp>
          <p:nvSpPr>
            <p:cNvPr id="6" name="Rounded Rectangle 12">
              <a:extLst>
                <a:ext uri="{FF2B5EF4-FFF2-40B4-BE49-F238E27FC236}">
                  <a16:creationId xmlns:a16="http://schemas.microsoft.com/office/drawing/2014/main" id="{11BE410C-F7A1-E58E-6C22-2CF4F7796378}"/>
                </a:ext>
                <a:ext uri="{C183D7F6-B498-43B3-948B-1728B52AA6E4}">
                  <adec:decorative xmlns:adec="http://schemas.microsoft.com/office/drawing/2017/decorative" val="1"/>
                </a:ext>
              </a:extLst>
            </p:cNvPr>
            <p:cNvSpPr/>
            <p:nvPr/>
          </p:nvSpPr>
          <p:spPr bwMode="auto">
            <a:xfrm>
              <a:off x="7938977" y="4787956"/>
              <a:ext cx="3030647" cy="914400"/>
            </a:xfrm>
            <a:prstGeom prst="roundRect">
              <a:avLst>
                <a:gd name="adj" fmla="val 18098"/>
              </a:avLst>
            </a:prstGeom>
            <a:grp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10155" rtl="0" eaLnBrk="1" fontAlgn="base" latinLnBrk="0" hangingPunct="1">
                <a:lnSpc>
                  <a:spcPct val="100000"/>
                </a:lnSpc>
                <a:spcBef>
                  <a:spcPts val="0"/>
                </a:spcBef>
                <a:spcAft>
                  <a:spcPct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Segoe Sans Text Semibold" pitchFamily="2" charset="0"/>
                  <a:ea typeface="+mn-ea"/>
                  <a:cs typeface="Segoe Sans Text Semibold" pitchFamily="2" charset="0"/>
                </a:rPr>
                <a:t>Trust &amp; enterprise</a:t>
              </a:r>
            </a:p>
            <a:p>
              <a:pPr marL="0" marR="0" lvl="0" indent="0" algn="ctr" defTabSz="110155" rtl="0" eaLnBrk="1" fontAlgn="base" latinLnBrk="0" hangingPunct="1">
                <a:lnSpc>
                  <a:spcPct val="100000"/>
                </a:lnSpc>
                <a:spcBef>
                  <a:spcPts val="0"/>
                </a:spcBef>
                <a:spcAft>
                  <a:spcPct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Segoe Sans Text Semibold" pitchFamily="2" charset="0"/>
                  <a:ea typeface="+mn-ea"/>
                  <a:cs typeface="Segoe Sans Text Semibold" pitchFamily="2" charset="0"/>
                </a:rPr>
                <a:t>security</a:t>
              </a:r>
            </a:p>
          </p:txBody>
        </p:sp>
      </p:grpSp>
    </p:spTree>
    <p:extLst>
      <p:ext uri="{BB962C8B-B14F-4D97-AF65-F5344CB8AC3E}">
        <p14:creationId xmlns:p14="http://schemas.microsoft.com/office/powerpoint/2010/main" val="28680017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
            <a:extLst>
              <a:ext uri="{FF2B5EF4-FFF2-40B4-BE49-F238E27FC236}">
                <a16:creationId xmlns:a16="http://schemas.microsoft.com/office/drawing/2014/main" id="{534B508A-F210-B71E-B491-AEF431AF1D3E}"/>
              </a:ext>
              <a:ext uri="{C183D7F6-B498-43B3-948B-1728B52AA6E4}">
                <adec:decorative xmlns:adec="http://schemas.microsoft.com/office/drawing/2017/decorative" val="1"/>
              </a:ext>
            </a:extLst>
          </p:cNvPr>
          <p:cNvSpPr/>
          <p:nvPr/>
        </p:nvSpPr>
        <p:spPr bwMode="auto">
          <a:xfrm rot="10800000">
            <a:off x="4372423" y="1598127"/>
            <a:ext cx="3481389" cy="4769972"/>
          </a:xfrm>
          <a:prstGeom prst="round2SameRect">
            <a:avLst>
              <a:gd name="adj1" fmla="val 5687"/>
              <a:gd name="adj2" fmla="val 0"/>
            </a:avLst>
          </a:prstGeom>
          <a:noFill/>
          <a:ln w="12700" cap="rnd">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670" rtl="0" eaLnBrk="1" fontAlgn="auto" latinLnBrk="0" hangingPunct="1">
              <a:lnSpc>
                <a:spcPct val="100000"/>
              </a:lnSpc>
              <a:spcBef>
                <a:spcPts val="174"/>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3" name="Rounded Rectangle 11">
            <a:extLst>
              <a:ext uri="{FF2B5EF4-FFF2-40B4-BE49-F238E27FC236}">
                <a16:creationId xmlns:a16="http://schemas.microsoft.com/office/drawing/2014/main" id="{BF91BFC5-4175-19CB-F30D-FBC31A6826C2}"/>
              </a:ext>
              <a:ext uri="{C183D7F6-B498-43B3-948B-1728B52AA6E4}">
                <adec:decorative xmlns:adec="http://schemas.microsoft.com/office/drawing/2017/decorative" val="1"/>
              </a:ext>
            </a:extLst>
          </p:cNvPr>
          <p:cNvSpPr/>
          <p:nvPr/>
        </p:nvSpPr>
        <p:spPr bwMode="auto">
          <a:xfrm rot="10800000">
            <a:off x="8116274" y="1598128"/>
            <a:ext cx="3481389" cy="4769971"/>
          </a:xfrm>
          <a:prstGeom prst="round2SameRect">
            <a:avLst>
              <a:gd name="adj1" fmla="val 5687"/>
              <a:gd name="adj2" fmla="val 0"/>
            </a:avLst>
          </a:prstGeom>
          <a:noFill/>
          <a:ln w="12700" cap="rnd">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670" rtl="0" eaLnBrk="1" fontAlgn="auto" latinLnBrk="0" hangingPunct="1">
              <a:lnSpc>
                <a:spcPct val="100000"/>
              </a:lnSpc>
              <a:spcBef>
                <a:spcPts val="174"/>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4" name="Rounded Rectangle 11">
            <a:extLst>
              <a:ext uri="{FF2B5EF4-FFF2-40B4-BE49-F238E27FC236}">
                <a16:creationId xmlns:a16="http://schemas.microsoft.com/office/drawing/2014/main" id="{B48300DB-7143-AEBA-7898-EC60165CAED5}"/>
              </a:ext>
              <a:ext uri="{C183D7F6-B498-43B3-948B-1728B52AA6E4}">
                <adec:decorative xmlns:adec="http://schemas.microsoft.com/office/drawing/2017/decorative" val="1"/>
              </a:ext>
            </a:extLst>
          </p:cNvPr>
          <p:cNvSpPr/>
          <p:nvPr/>
        </p:nvSpPr>
        <p:spPr bwMode="auto">
          <a:xfrm rot="10800000">
            <a:off x="584195" y="1598128"/>
            <a:ext cx="3481389" cy="4769971"/>
          </a:xfrm>
          <a:prstGeom prst="round2SameRect">
            <a:avLst>
              <a:gd name="adj1" fmla="val 5687"/>
              <a:gd name="adj2" fmla="val 0"/>
            </a:avLst>
          </a:prstGeom>
          <a:noFill/>
          <a:ln w="12700" cap="rnd">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670" rtl="0" eaLnBrk="1" fontAlgn="auto" latinLnBrk="0" hangingPunct="1">
              <a:lnSpc>
                <a:spcPct val="100000"/>
              </a:lnSpc>
              <a:spcBef>
                <a:spcPts val="174"/>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7" name="Rounded Rectangle 17">
            <a:extLst>
              <a:ext uri="{FF2B5EF4-FFF2-40B4-BE49-F238E27FC236}">
                <a16:creationId xmlns:a16="http://schemas.microsoft.com/office/drawing/2014/main" id="{2A3AF6DA-C43E-82F0-048A-DCB647022A0F}"/>
              </a:ext>
              <a:ext uri="{C183D7F6-B498-43B3-948B-1728B52AA6E4}">
                <adec:decorative xmlns:adec="http://schemas.microsoft.com/office/drawing/2017/decorative" val="1"/>
              </a:ext>
            </a:extLst>
          </p:cNvPr>
          <p:cNvSpPr/>
          <p:nvPr/>
        </p:nvSpPr>
        <p:spPr bwMode="auto">
          <a:xfrm>
            <a:off x="513890" y="1485950"/>
            <a:ext cx="11164220" cy="481494"/>
          </a:xfrm>
          <a:prstGeom prst="roundRect">
            <a:avLst>
              <a:gd name="adj" fmla="val 50000"/>
            </a:avLst>
          </a:prstGeom>
          <a:gradFill flip="none" rotWithShape="1">
            <a:gsLst>
              <a:gs pos="73000">
                <a:srgbClr val="C03BC4"/>
              </a:gs>
              <a:gs pos="100000">
                <a:srgbClr val="0070C0"/>
              </a:gs>
            </a:gsLst>
            <a:path path="circle">
              <a:fillToRect l="100000" t="100000"/>
            </a:path>
            <a:tileRect r="-100000" b="-100000"/>
          </a:gradFill>
        </p:spPr>
        <p:txBody>
          <a:bodyPr wrap="none" lIns="146957" tIns="25718" rIns="146957" bIns="27432" rtlCol="0">
            <a:noAutofit/>
          </a:bodyPr>
          <a:lstStyle/>
          <a:p>
            <a:pPr marL="0" marR="0" lvl="0" indent="0" algn="ctr" defTabSz="2275850" rtl="0" eaLnBrk="1" fontAlgn="base" latinLnBrk="0" hangingPunct="1">
              <a:lnSpc>
                <a:spcPct val="100000"/>
              </a:lnSpc>
              <a:spcBef>
                <a:spcPct val="0"/>
              </a:spcBef>
              <a:spcAft>
                <a:spcPct val="0"/>
              </a:spcAft>
              <a:buClrTx/>
              <a:buSzTx/>
              <a:buFontTx/>
              <a:buNone/>
              <a:tabLst>
                <a:tab pos="3701239" algn="l"/>
              </a:tabLst>
              <a:defRPr/>
            </a:pPr>
            <a:endParaRPr kumimoji="0" lang="en-US" sz="1400" b="1" i="0" u="none" strike="noStrike" kern="1200" cap="none" spc="0" normalizeH="0" baseline="0" noProof="0">
              <a:ln w="3175">
                <a:noFill/>
              </a:ln>
              <a:solidFill>
                <a:srgbClr val="000000"/>
              </a:solidFill>
              <a:effectLst/>
              <a:uLnTx/>
              <a:uFillTx/>
              <a:latin typeface="Segoe UI Semibold"/>
              <a:ea typeface="+mn-ea"/>
              <a:cs typeface="Segoe UI" pitchFamily="34" charset="0"/>
            </a:endParaRPr>
          </a:p>
        </p:txBody>
      </p:sp>
      <p:pic>
        <p:nvPicPr>
          <p:cNvPr id="21" name="Picture 20">
            <a:extLst>
              <a:ext uri="{FF2B5EF4-FFF2-40B4-BE49-F238E27FC236}">
                <a16:creationId xmlns:a16="http://schemas.microsoft.com/office/drawing/2014/main" id="{4B9C3025-0713-C6CE-35A2-D8CEB85D672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77311" y="3830297"/>
            <a:ext cx="409027" cy="409027"/>
          </a:xfrm>
          <a:prstGeom prst="rect">
            <a:avLst/>
          </a:prstGeom>
        </p:spPr>
      </p:pic>
      <p:grpSp>
        <p:nvGrpSpPr>
          <p:cNvPr id="26" name="Group 25">
            <a:extLst>
              <a:ext uri="{FF2B5EF4-FFF2-40B4-BE49-F238E27FC236}">
                <a16:creationId xmlns:a16="http://schemas.microsoft.com/office/drawing/2014/main" id="{676498E9-37D5-842D-8BEC-1190F7E7DB4A}"/>
              </a:ext>
              <a:ext uri="{C183D7F6-B498-43B3-948B-1728B52AA6E4}">
                <adec:decorative xmlns:adec="http://schemas.microsoft.com/office/drawing/2017/decorative" val="1"/>
              </a:ext>
            </a:extLst>
          </p:cNvPr>
          <p:cNvGrpSpPr/>
          <p:nvPr/>
        </p:nvGrpSpPr>
        <p:grpSpPr>
          <a:xfrm>
            <a:off x="8502502" y="3943021"/>
            <a:ext cx="2988009" cy="686917"/>
            <a:chOff x="8600202" y="3720881"/>
            <a:chExt cx="2719435" cy="625176"/>
          </a:xfrm>
        </p:grpSpPr>
        <p:pic>
          <p:nvPicPr>
            <p:cNvPr id="27" name="Picture 2" descr="Microsoft Fabric logo">
              <a:extLst>
                <a:ext uri="{FF2B5EF4-FFF2-40B4-BE49-F238E27FC236}">
                  <a16:creationId xmlns:a16="http://schemas.microsoft.com/office/drawing/2014/main" id="{DDF13C5A-CD7D-4855-B07C-F875F827A8E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600202" y="3801682"/>
              <a:ext cx="437624" cy="43762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SharePoint logo">
              <a:extLst>
                <a:ext uri="{FF2B5EF4-FFF2-40B4-BE49-F238E27FC236}">
                  <a16:creationId xmlns:a16="http://schemas.microsoft.com/office/drawing/2014/main" id="{EE6CFC57-FCDF-5680-F727-68E9F0B9AF7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982639" y="3720881"/>
              <a:ext cx="937762" cy="62517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Bing Search logo">
              <a:extLst>
                <a:ext uri="{FF2B5EF4-FFF2-40B4-BE49-F238E27FC236}">
                  <a16:creationId xmlns:a16="http://schemas.microsoft.com/office/drawing/2014/main" id="{BEF9E864-73DD-99A6-F9A5-32A76ED061D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020031" y="3820928"/>
              <a:ext cx="271659" cy="41033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Azure AI Search logo">
              <a:extLst>
                <a:ext uri="{FF2B5EF4-FFF2-40B4-BE49-F238E27FC236}">
                  <a16:creationId xmlns:a16="http://schemas.microsoft.com/office/drawing/2014/main" id="{20D78A72-3241-6E9B-C5F3-3F37F232A68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379112" y="3788881"/>
              <a:ext cx="940525" cy="493776"/>
            </a:xfrm>
            <a:prstGeom prst="rect">
              <a:avLst/>
            </a:prstGeom>
            <a:noFill/>
            <a:extLst>
              <a:ext uri="{909E8E84-426E-40DD-AFC4-6F175D3DCCD1}">
                <a14:hiddenFill xmlns:a14="http://schemas.microsoft.com/office/drawing/2010/main">
                  <a:solidFill>
                    <a:srgbClr val="FFFFFF"/>
                  </a:solidFill>
                </a14:hiddenFill>
              </a:ext>
            </a:extLst>
          </p:spPr>
        </p:pic>
      </p:grpSp>
      <p:pic>
        <p:nvPicPr>
          <p:cNvPr id="31" name="Picture 6">
            <a:extLst>
              <a:ext uri="{FF2B5EF4-FFF2-40B4-BE49-F238E27FC236}">
                <a16:creationId xmlns:a16="http://schemas.microsoft.com/office/drawing/2014/main" id="{9F3846D3-17B6-5846-44A0-3AB1EF476CF9}"/>
              </a:ext>
              <a:ext uri="{C183D7F6-B498-43B3-948B-1728B52AA6E4}">
                <adec:decorative xmlns:adec="http://schemas.microsoft.com/office/drawing/2017/decorative" val="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394514" y="5409074"/>
            <a:ext cx="730220" cy="38336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a:extLst>
              <a:ext uri="{FF2B5EF4-FFF2-40B4-BE49-F238E27FC236}">
                <a16:creationId xmlns:a16="http://schemas.microsoft.com/office/drawing/2014/main" id="{941A5A78-844C-828E-1B07-73AF2D417C77}"/>
              </a:ext>
              <a:ext uri="{C183D7F6-B498-43B3-948B-1728B52AA6E4}">
                <adec:decorative xmlns:adec="http://schemas.microsoft.com/office/drawing/2017/decorative" val="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569191" y="5255935"/>
            <a:ext cx="670160" cy="67015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1EF62143-EE1E-700B-F6B6-3976DE8A7EFD}"/>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091730" y="1485467"/>
            <a:ext cx="438470" cy="438470"/>
          </a:xfrm>
          <a:prstGeom prst="rect">
            <a:avLst/>
          </a:prstGeom>
        </p:spPr>
      </p:pic>
      <p:pic>
        <p:nvPicPr>
          <p:cNvPr id="39" name="Picture 38">
            <a:extLst>
              <a:ext uri="{FF2B5EF4-FFF2-40B4-BE49-F238E27FC236}">
                <a16:creationId xmlns:a16="http://schemas.microsoft.com/office/drawing/2014/main" id="{34C4FA6E-746D-1CD1-E7CB-7929EEAF33CB}"/>
              </a:ext>
              <a:ext uri="{C183D7F6-B498-43B3-948B-1728B52AA6E4}">
                <adec:decorative xmlns:adec="http://schemas.microsoft.com/office/drawing/2017/decorative" val="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800103" y="4518388"/>
            <a:ext cx="359652" cy="239206"/>
          </a:xfrm>
          <a:prstGeom prst="rect">
            <a:avLst/>
          </a:prstGeom>
        </p:spPr>
      </p:pic>
      <p:pic>
        <p:nvPicPr>
          <p:cNvPr id="40" name="Picture 39">
            <a:extLst>
              <a:ext uri="{FF2B5EF4-FFF2-40B4-BE49-F238E27FC236}">
                <a16:creationId xmlns:a16="http://schemas.microsoft.com/office/drawing/2014/main" id="{C0A7CB99-B0A0-1683-1034-C716F199D66B}"/>
              </a:ext>
              <a:ext uri="{C183D7F6-B498-43B3-948B-1728B52AA6E4}">
                <adec:decorative xmlns:adec="http://schemas.microsoft.com/office/drawing/2017/decorative" val="1"/>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4814272" y="4901019"/>
            <a:ext cx="338576" cy="364210"/>
          </a:xfrm>
          <a:prstGeom prst="rect">
            <a:avLst/>
          </a:prstGeom>
        </p:spPr>
      </p:pic>
      <p:pic>
        <p:nvPicPr>
          <p:cNvPr id="41" name="Picture 2">
            <a:extLst>
              <a:ext uri="{FF2B5EF4-FFF2-40B4-BE49-F238E27FC236}">
                <a16:creationId xmlns:a16="http://schemas.microsoft.com/office/drawing/2014/main" id="{FFD91442-F1BE-62E8-E13E-00615DD717CA}"/>
              </a:ext>
              <a:ext uri="{C183D7F6-B498-43B3-948B-1728B52AA6E4}">
                <adec:decorative xmlns:adec="http://schemas.microsoft.com/office/drawing/2017/decorative" val="1"/>
              </a:ext>
            </a:extLst>
          </p:cNvPr>
          <p:cNvPicPr>
            <a:picLocks noChangeAspect="1" noChangeArrowheads="1"/>
          </p:cNvPicPr>
          <p:nvPr/>
        </p:nvPicPr>
        <p:blipFill>
          <a:blip r:embed="rId13" cstate="screen">
            <a:extLst>
              <a:ext uri="{BEBA8EAE-BF5A-486C-A8C5-ECC9F3942E4B}">
                <a14:imgProps xmlns:a14="http://schemas.microsoft.com/office/drawing/2010/main">
                  <a14:imgLayer r:embed="rId14">
                    <a14:imgEffect>
                      <a14:backgroundRemoval t="10000" b="90000" l="10000" r="90000">
                        <a14:foregroundMark x1="31013" y1="68313" x2="31013" y2="68313"/>
                        <a14:foregroundMark x1="60338" y1="68313" x2="60338" y2="68313"/>
                        <a14:foregroundMark x1="63924" y1="59259" x2="63924" y2="59259"/>
                        <a14:foregroundMark x1="46203" y1="62551" x2="46203" y2="62551"/>
                      </a14:backgroundRemoval>
                    </a14:imgEffect>
                  </a14:imgLayer>
                </a14:imgProps>
              </a:ext>
              <a:ext uri="{28A0092B-C50C-407E-A947-70E740481C1C}">
                <a14:useLocalDpi xmlns:a14="http://schemas.microsoft.com/office/drawing/2010/main"/>
              </a:ext>
            </a:extLst>
          </a:blip>
          <a:srcRect/>
          <a:stretch>
            <a:fillRect/>
          </a:stretch>
        </p:blipFill>
        <p:spPr bwMode="auto">
          <a:xfrm>
            <a:off x="4720294" y="5266234"/>
            <a:ext cx="526532" cy="53986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a:extLst>
              <a:ext uri="{FF2B5EF4-FFF2-40B4-BE49-F238E27FC236}">
                <a16:creationId xmlns:a16="http://schemas.microsoft.com/office/drawing/2014/main" id="{9671EA94-B294-ABB6-5377-557EF0F9DFB2}"/>
              </a:ext>
              <a:ext uri="{C183D7F6-B498-43B3-948B-1728B52AA6E4}">
                <adec:decorative xmlns:adec="http://schemas.microsoft.com/office/drawing/2017/decorative" val="1"/>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0745205" y="5372050"/>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BED61F43-64ED-1E98-E61E-3EBC5840938B}"/>
              </a:ext>
            </a:extLst>
          </p:cNvPr>
          <p:cNvSpPr txBox="1">
            <a:spLocks noGrp="1"/>
          </p:cNvSpPr>
          <p:nvPr>
            <p:ph type="title" idx="4294967295"/>
          </p:nvPr>
        </p:nvSpPr>
        <p:spPr>
          <a:xfrm>
            <a:off x="587375" y="438510"/>
            <a:ext cx="11017250" cy="5842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20" rtl="0" eaLnBrk="1" latinLnBrk="0" hangingPunct="1">
              <a:lnSpc>
                <a:spcPct val="100000"/>
              </a:lnSpc>
              <a:spcBef>
                <a:spcPct val="0"/>
              </a:spcBef>
              <a:buNone/>
              <a:defRPr lang="en-US" sz="3536"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20" rtl="0" eaLnBrk="1" fontAlgn="auto" latinLnBrk="0" hangingPunct="1">
              <a:lnSpc>
                <a:spcPct val="100000"/>
              </a:lnSpc>
              <a:spcBef>
                <a:spcPct val="0"/>
              </a:spcBef>
              <a:spcAft>
                <a:spcPts val="0"/>
              </a:spcAft>
              <a:buClrTx/>
              <a:buSzTx/>
              <a:buFontTx/>
              <a:buNone/>
              <a:tabLst/>
              <a:defRPr/>
            </a:pPr>
            <a:r>
              <a:rPr kumimoji="0" lang="en-US" sz="3800" b="0" i="0" u="none" strike="noStrike" kern="1200" cap="none" spc="-50" normalizeH="0" baseline="0" noProof="0" dirty="0">
                <a:ln w="3175">
                  <a:noFill/>
                </a:ln>
                <a:solidFill>
                  <a:schemeClr val="tx1"/>
                </a:solidFill>
                <a:effectLst/>
                <a:uLnTx/>
                <a:uFillTx/>
                <a:latin typeface="+mj-lt"/>
                <a:ea typeface="+mn-ea"/>
                <a:cs typeface="Segoe UI" pitchFamily="34" charset="0"/>
              </a:rPr>
              <a:t>The full enterprise package</a:t>
            </a:r>
          </a:p>
        </p:txBody>
      </p:sp>
      <p:sp>
        <p:nvSpPr>
          <p:cNvPr id="8" name="TextBox 7">
            <a:extLst>
              <a:ext uri="{FF2B5EF4-FFF2-40B4-BE49-F238E27FC236}">
                <a16:creationId xmlns:a16="http://schemas.microsoft.com/office/drawing/2014/main" id="{2B124F87-C29B-1F8A-8B0A-2B901E0DE475}"/>
              </a:ext>
            </a:extLst>
          </p:cNvPr>
          <p:cNvSpPr txBox="1"/>
          <p:nvPr/>
        </p:nvSpPr>
        <p:spPr>
          <a:xfrm>
            <a:off x="2891796" y="1534197"/>
            <a:ext cx="6811818" cy="369332"/>
          </a:xfrm>
          <a:prstGeom prst="rect">
            <a:avLst/>
          </a:prstGeom>
          <a:noFill/>
        </p:spPr>
        <p:txBody>
          <a:bodyPr wrap="square" lIns="91440" tIns="45720" rIns="91440" bIns="45720" anchor="t">
            <a:spAutoFit/>
          </a:bodyPr>
          <a:lstStyle/>
          <a:p>
            <a:pPr marL="0" marR="0" lvl="0" indent="0" algn="ctr" defTabSz="932742" rtl="0" eaLnBrk="1" fontAlgn="auto" latinLnBrk="0" hangingPunct="1">
              <a:lnSpc>
                <a:spcPct val="100000"/>
              </a:lnSpc>
              <a:spcBef>
                <a:spcPts val="0"/>
              </a:spcBef>
              <a:spcAft>
                <a:spcPts val="0"/>
              </a:spcAft>
              <a:buClrTx/>
              <a:buSzPct val="90000"/>
              <a:buFontTx/>
              <a:buNone/>
              <a:tabLst/>
              <a:defRPr/>
            </a:pPr>
            <a:r>
              <a:rPr kumimoji="0" lang="en-US" sz="1800" b="0" i="0" u="none" strike="noStrike" kern="0" cap="none" spc="0" normalizeH="0" baseline="0" noProof="0">
                <a:ln>
                  <a:noFill/>
                </a:ln>
                <a:solidFill>
                  <a:srgbClr val="FFFFFF"/>
                </a:solidFill>
                <a:effectLst/>
                <a:uLnTx/>
                <a:uFillTx/>
                <a:latin typeface="Segoe UI Semibold"/>
                <a:ea typeface="+mn-ea"/>
                <a:cs typeface="Segoe Sans Text Semibold"/>
              </a:rPr>
              <a:t>Azure AI Foundry Agent Service</a:t>
            </a:r>
          </a:p>
        </p:txBody>
      </p:sp>
      <p:sp>
        <p:nvSpPr>
          <p:cNvPr id="6" name="Text Placeholder 20">
            <a:extLst>
              <a:ext uri="{FF2B5EF4-FFF2-40B4-BE49-F238E27FC236}">
                <a16:creationId xmlns:a16="http://schemas.microsoft.com/office/drawing/2014/main" id="{BBF7084E-69FA-5682-B10F-2D437330EE4B}"/>
              </a:ext>
            </a:extLst>
          </p:cNvPr>
          <p:cNvSpPr txBox="1">
            <a:spLocks/>
          </p:cNvSpPr>
          <p:nvPr/>
        </p:nvSpPr>
        <p:spPr>
          <a:xfrm>
            <a:off x="840260" y="2087581"/>
            <a:ext cx="2969261" cy="584775"/>
          </a:xfrm>
          <a:prstGeom prst="rect">
            <a:avLst/>
          </a:prstGeom>
        </p:spPr>
        <p:txBody>
          <a:bodyPr wrap="square" lIns="91440" tIns="45720" rIns="91440" bIns="45720" anchor="t">
            <a:spAutoFit/>
          </a:bodyPr>
          <a:lstStyle>
            <a:lvl1pPr marL="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2800" kern="1200" spc="0" baseline="0">
                <a:gradFill>
                  <a:gsLst>
                    <a:gs pos="1250">
                      <a:schemeClr val="tx1"/>
                    </a:gs>
                    <a:gs pos="100000">
                      <a:schemeClr val="tx1"/>
                    </a:gs>
                  </a:gsLst>
                  <a:lin ang="5400000" scaled="0"/>
                </a:gradFill>
                <a:latin typeface="+mn-lt"/>
                <a:ea typeface="+mn-ea"/>
                <a:cs typeface="Segoe UI Light" panose="020B0502040204020203" pitchFamily="34" charset="0"/>
              </a:defRPr>
            </a:lvl1pPr>
            <a:lvl2pPr marL="0" marR="0" indent="0" algn="l" defTabSz="932742" rtl="0" eaLnBrk="1" fontAlgn="auto" latinLnBrk="0" hangingPunct="1">
              <a:lnSpc>
                <a:spcPct val="100000"/>
              </a:lnSpc>
              <a:spcBef>
                <a:spcPct val="20000"/>
              </a:spcBef>
              <a:spcAft>
                <a:spcPts val="60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Segoe UI Light" panose="020B0502040204020203" pitchFamily="34" charset="0"/>
              </a:defRPr>
            </a:lvl2pPr>
            <a:lvl3pPr marL="0" marR="0" indent="0" algn="l" defTabSz="932742" rtl="0" eaLnBrk="1" fontAlgn="auto" latinLnBrk="0" hangingPunct="1">
              <a:lnSpc>
                <a:spcPct val="100000"/>
              </a:lnSpc>
              <a:spcBef>
                <a:spcPct val="20000"/>
              </a:spcBef>
              <a:spcAft>
                <a:spcPts val="60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Segoe UI Light" panose="020B0502040204020203" pitchFamily="34" charset="0"/>
              </a:defRPr>
            </a:lvl3pPr>
            <a:lvl4pPr marL="0" marR="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sz="1400" kern="1200" cap="all" spc="100" baseline="0">
                <a:solidFill>
                  <a:schemeClr val="accent2"/>
                </a:solidFill>
                <a:latin typeface="+mn-lt"/>
                <a:ea typeface="+mn-ea"/>
                <a:cs typeface="Segoe UI Light" panose="020B0502040204020203" pitchFamily="34" charset="0"/>
              </a:defRPr>
            </a:lvl4pPr>
            <a:lvl5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Segoe UI Light" panose="020B0502040204020203" pitchFamily="34" charset="0"/>
              </a:defRPr>
            </a:lvl5pPr>
            <a:lvl6pPr marL="0" indent="0" algn="l" defTabSz="932742" rtl="0" eaLnBrk="1" latinLnBrk="0" hangingPunct="1">
              <a:spcBef>
                <a:spcPts val="0"/>
              </a:spcBef>
              <a:spcAft>
                <a:spcPts val="600"/>
              </a:spcAft>
              <a:buFont typeface="Arial" pitchFamily="34" charset="0"/>
              <a:buNone/>
              <a:defRPr sz="1400" b="1" kern="1200">
                <a:solidFill>
                  <a:schemeClr val="tx1"/>
                </a:solidFill>
                <a:latin typeface="+mn-lt"/>
                <a:ea typeface="+mn-ea"/>
                <a:cs typeface="Segoe UI Light" panose="020B0502040204020203" pitchFamily="34" charset="0"/>
              </a:defRPr>
            </a:lvl6pPr>
            <a:lvl7pPr marL="0" indent="0" algn="l" defTabSz="932742" rtl="0" eaLnBrk="1" latinLnBrk="0" hangingPunct="1">
              <a:spcBef>
                <a:spcPts val="0"/>
              </a:spcBef>
              <a:spcAft>
                <a:spcPts val="600"/>
              </a:spcAft>
              <a:buFont typeface="Arial" pitchFamily="34" charset="0"/>
              <a:buNone/>
              <a:defRPr sz="1400" kern="1200">
                <a:solidFill>
                  <a:schemeClr val="accent2"/>
                </a:solidFill>
                <a:latin typeface="+mn-lt"/>
                <a:ea typeface="+mn-ea"/>
                <a:cs typeface="Segoe UI Light" panose="020B0502040204020203" pitchFamily="34" charset="0"/>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3200" b="0" i="0" u="none" strike="noStrike" kern="0" cap="none" spc="0" normalizeH="0" baseline="0" noProof="0">
                <a:ln>
                  <a:noFill/>
                </a:ln>
                <a:solidFill>
                  <a:srgbClr val="000000"/>
                </a:solidFill>
                <a:effectLst/>
                <a:uLnTx/>
                <a:uFillTx/>
                <a:latin typeface="Segoe UI Semibold"/>
                <a:ea typeface="+mn-ea"/>
                <a:cs typeface="Segoe Sans Text Semibold" pitchFamily="2" charset="0"/>
              </a:rPr>
              <a:t>Trust</a:t>
            </a:r>
          </a:p>
        </p:txBody>
      </p:sp>
      <p:sp>
        <p:nvSpPr>
          <p:cNvPr id="17" name="Text Placeholder 5">
            <a:extLst>
              <a:ext uri="{FF2B5EF4-FFF2-40B4-BE49-F238E27FC236}">
                <a16:creationId xmlns:a16="http://schemas.microsoft.com/office/drawing/2014/main" id="{B4929689-507A-8FDC-C65E-E0C9A44EF812}"/>
              </a:ext>
            </a:extLst>
          </p:cNvPr>
          <p:cNvSpPr txBox="1">
            <a:spLocks/>
          </p:cNvSpPr>
          <p:nvPr/>
        </p:nvSpPr>
        <p:spPr>
          <a:xfrm>
            <a:off x="804691" y="2764745"/>
            <a:ext cx="2914646" cy="493776"/>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Text"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Sans Text" pitchFamily="2" charset="0"/>
              </a:rPr>
              <a:t>Customer control over data, networking, and security</a:t>
            </a:r>
          </a:p>
        </p:txBody>
      </p:sp>
      <p:sp>
        <p:nvSpPr>
          <p:cNvPr id="20" name="Content Placeholder 24">
            <a:extLst>
              <a:ext uri="{FF2B5EF4-FFF2-40B4-BE49-F238E27FC236}">
                <a16:creationId xmlns:a16="http://schemas.microsoft.com/office/drawing/2014/main" id="{41E645AA-AB28-7673-B607-E0CBF6B09C63}"/>
              </a:ext>
            </a:extLst>
          </p:cNvPr>
          <p:cNvSpPr txBox="1">
            <a:spLocks/>
          </p:cNvSpPr>
          <p:nvPr/>
        </p:nvSpPr>
        <p:spPr>
          <a:xfrm>
            <a:off x="872363" y="3563787"/>
            <a:ext cx="2916936" cy="2454220"/>
          </a:xfrm>
          <a:prstGeom prst="rect">
            <a:avLst/>
          </a:prstGeom>
        </p:spPr>
        <p:txBody>
          <a:bodyPr>
            <a:norm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Text"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3038" marR="0" lvl="0" indent="-173038" algn="l" defTabSz="932742" rtl="0" eaLnBrk="1" fontAlgn="auto" latinLnBrk="0" hangingPunct="1">
              <a:lnSpc>
                <a:spcPct val="100000"/>
              </a:lnSpc>
              <a:spcBef>
                <a:spcPct val="20000"/>
              </a:spcBef>
              <a:spcAft>
                <a:spcPts val="900"/>
              </a:spcAft>
              <a:buClrTx/>
              <a:buSzPct val="90000"/>
              <a:buFont typeface="Wingdings" panose="05000000000000000000" pitchFamily="2" charset="2"/>
              <a:buChar char="§"/>
              <a:tabLst/>
              <a:defRPr/>
            </a:pPr>
            <a:r>
              <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BYO-file storage</a:t>
            </a:r>
          </a:p>
          <a:p>
            <a:pPr marL="173038" marR="0" lvl="0" indent="-173038" algn="l" defTabSz="932742" rtl="0" eaLnBrk="1" fontAlgn="auto" latinLnBrk="0" hangingPunct="1">
              <a:lnSpc>
                <a:spcPct val="100000"/>
              </a:lnSpc>
              <a:spcBef>
                <a:spcPct val="20000"/>
              </a:spcBef>
              <a:spcAft>
                <a:spcPts val="900"/>
              </a:spcAft>
              <a:buClrTx/>
              <a:buSzPct val="90000"/>
              <a:buFont typeface="Wingdings" panose="05000000000000000000" pitchFamily="2" charset="2"/>
              <a:buChar char="§"/>
              <a:tabLst/>
              <a:defRPr/>
            </a:pPr>
            <a:r>
              <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BYO-search index</a:t>
            </a:r>
          </a:p>
          <a:p>
            <a:pPr marL="173038" marR="0" lvl="0" indent="-173038" algn="l" defTabSz="932742" rtl="0" eaLnBrk="1" fontAlgn="auto" latinLnBrk="0" hangingPunct="1">
              <a:lnSpc>
                <a:spcPct val="100000"/>
              </a:lnSpc>
              <a:spcBef>
                <a:spcPct val="20000"/>
              </a:spcBef>
              <a:spcAft>
                <a:spcPts val="900"/>
              </a:spcAft>
              <a:buClrTx/>
              <a:buSzPct val="90000"/>
              <a:buFont typeface="Wingdings" panose="05000000000000000000" pitchFamily="2" charset="2"/>
              <a:buChar char="§"/>
              <a:tabLst/>
              <a:defRPr/>
            </a:pPr>
            <a:r>
              <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BYO-virtual network*</a:t>
            </a:r>
          </a:p>
          <a:p>
            <a:pPr marL="173038" marR="0" lvl="0" indent="-173038" algn="l" defTabSz="932742" rtl="0" eaLnBrk="1" fontAlgn="auto" latinLnBrk="0" hangingPunct="1">
              <a:lnSpc>
                <a:spcPct val="100000"/>
              </a:lnSpc>
              <a:spcBef>
                <a:spcPct val="20000"/>
              </a:spcBef>
              <a:spcAft>
                <a:spcPts val="900"/>
              </a:spcAft>
              <a:buClrTx/>
              <a:buSzPct val="90000"/>
              <a:buFont typeface="Wingdings" panose="05000000000000000000" pitchFamily="2" charset="2"/>
              <a:buChar char="§"/>
              <a:tabLst/>
              <a:defRPr/>
            </a:pPr>
            <a:r>
              <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BYO-thread storage*</a:t>
            </a:r>
          </a:p>
          <a:p>
            <a:pPr marL="173038" marR="0" lvl="0" indent="-173038" algn="l" defTabSz="932742" rtl="0" eaLnBrk="1" fontAlgn="auto" latinLnBrk="0" hangingPunct="1">
              <a:lnSpc>
                <a:spcPct val="100000"/>
              </a:lnSpc>
              <a:spcBef>
                <a:spcPct val="20000"/>
              </a:spcBef>
              <a:spcAft>
                <a:spcPts val="900"/>
              </a:spcAft>
              <a:buClrTx/>
              <a:buSzPct val="90000"/>
              <a:buFont typeface="Wingdings" panose="05000000000000000000" pitchFamily="2" charset="2"/>
              <a:buChar char="§"/>
              <a:tabLst/>
              <a:defRPr/>
            </a:pPr>
            <a:r>
              <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Auth integration</a:t>
            </a:r>
          </a:p>
        </p:txBody>
      </p:sp>
      <p:grpSp>
        <p:nvGrpSpPr>
          <p:cNvPr id="9" name="Группа 37" descr="Plus Icon combinign the columns">
            <a:extLst>
              <a:ext uri="{FF2B5EF4-FFF2-40B4-BE49-F238E27FC236}">
                <a16:creationId xmlns:a16="http://schemas.microsoft.com/office/drawing/2014/main" id="{840F1938-271B-625B-3035-EC78E50CA858}"/>
              </a:ext>
            </a:extLst>
          </p:cNvPr>
          <p:cNvGrpSpPr/>
          <p:nvPr/>
        </p:nvGrpSpPr>
        <p:grpSpPr>
          <a:xfrm>
            <a:off x="3881953" y="3279861"/>
            <a:ext cx="674109" cy="674109"/>
            <a:chOff x="5732995" y="3772614"/>
            <a:chExt cx="741520" cy="741520"/>
          </a:xfrm>
        </p:grpSpPr>
        <p:sp>
          <p:nvSpPr>
            <p:cNvPr id="10" name="Oval 56">
              <a:extLst>
                <a:ext uri="{FF2B5EF4-FFF2-40B4-BE49-F238E27FC236}">
                  <a16:creationId xmlns:a16="http://schemas.microsoft.com/office/drawing/2014/main" id="{4C3ED787-68A0-7FB2-9EE1-FDB55372F0A1}"/>
                </a:ext>
                <a:ext uri="{C183D7F6-B498-43B3-948B-1728B52AA6E4}">
                  <adec:decorative xmlns:adec="http://schemas.microsoft.com/office/drawing/2017/decorative" val="1"/>
                </a:ext>
              </a:extLst>
            </p:cNvPr>
            <p:cNvSpPr/>
            <p:nvPr/>
          </p:nvSpPr>
          <p:spPr bwMode="auto">
            <a:xfrm>
              <a:off x="5732995" y="3772614"/>
              <a:ext cx="741520" cy="741520"/>
            </a:xfrm>
            <a:prstGeom prst="ellipse">
              <a:avLst/>
            </a:prstGeom>
            <a:gradFill flip="none" rotWithShape="1">
              <a:gsLst>
                <a:gs pos="0">
                  <a:srgbClr val="AC35AF"/>
                </a:gs>
                <a:gs pos="100000">
                  <a:srgbClr val="0A6BBA"/>
                </a:gs>
              </a:gsLst>
              <a:path path="circle">
                <a:fillToRect l="100000" t="100000"/>
              </a:path>
              <a:tileRect r="-100000" b="-100000"/>
            </a:gradFill>
          </p:spPr>
          <p:txBody>
            <a:bodyPr wrap="none" lIns="146957" tIns="25718" rIns="146957" bIns="27432" rtlCol="0">
              <a:noAutofit/>
            </a:bodyPr>
            <a:lstStyle/>
            <a:p>
              <a:pPr marL="0" marR="0" lvl="0" indent="0" algn="ctr" defTabSz="2275850" rtl="0" eaLnBrk="1" fontAlgn="base" latinLnBrk="0" hangingPunct="1">
                <a:lnSpc>
                  <a:spcPct val="100000"/>
                </a:lnSpc>
                <a:spcBef>
                  <a:spcPct val="0"/>
                </a:spcBef>
                <a:spcAft>
                  <a:spcPct val="0"/>
                </a:spcAft>
                <a:buClrTx/>
                <a:buSzTx/>
                <a:buFontTx/>
                <a:buNone/>
                <a:tabLst>
                  <a:tab pos="3701239" algn="l"/>
                </a:tabLst>
                <a:defRPr/>
              </a:pPr>
              <a:endParaRPr kumimoji="0" lang="en-US" sz="1400" b="1" i="0" u="none" strike="noStrike" kern="1200" cap="none" spc="0" normalizeH="0" baseline="0" noProof="0">
                <a:ln w="3175">
                  <a:noFill/>
                </a:ln>
                <a:solidFill>
                  <a:srgbClr val="000000"/>
                </a:solidFill>
                <a:effectLst/>
                <a:uLnTx/>
                <a:uFillTx/>
                <a:latin typeface="Segoe UI Semibold"/>
                <a:ea typeface="+mn-ea"/>
                <a:cs typeface="Segoe UI" pitchFamily="34" charset="0"/>
              </a:endParaRPr>
            </a:p>
          </p:txBody>
        </p:sp>
        <p:pic>
          <p:nvPicPr>
            <p:cNvPr id="11" name="Graphic 55">
              <a:extLst>
                <a:ext uri="{FF2B5EF4-FFF2-40B4-BE49-F238E27FC236}">
                  <a16:creationId xmlns:a16="http://schemas.microsoft.com/office/drawing/2014/main" id="{1EE1A1A0-66B3-FB1A-BF9B-13F1FDD61146}"/>
                </a:ext>
                <a:ext uri="{C183D7F6-B498-43B3-948B-1728B52AA6E4}">
                  <adec:decorative xmlns:adec="http://schemas.microsoft.com/office/drawing/2017/decorative" val="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841987" y="3881607"/>
              <a:ext cx="523535" cy="523535"/>
            </a:xfrm>
            <a:prstGeom prst="rect">
              <a:avLst/>
            </a:prstGeom>
            <a:effectLst/>
            <a:scene3d>
              <a:camera prst="perspectiveRight" fov="2700000">
                <a:rot lat="0" lon="21594000" rev="0"/>
              </a:camera>
              <a:lightRig rig="flat" dir="t"/>
            </a:scene3d>
            <a:sp3d>
              <a:contourClr>
                <a:schemeClr val="bg1"/>
              </a:contourClr>
            </a:sp3d>
          </p:spPr>
        </p:pic>
      </p:grpSp>
      <p:sp>
        <p:nvSpPr>
          <p:cNvPr id="15" name="Text Placeholder 20">
            <a:extLst>
              <a:ext uri="{FF2B5EF4-FFF2-40B4-BE49-F238E27FC236}">
                <a16:creationId xmlns:a16="http://schemas.microsoft.com/office/drawing/2014/main" id="{AF1C2832-0CD0-BEAB-6947-5F7F897F898C}"/>
              </a:ext>
            </a:extLst>
          </p:cNvPr>
          <p:cNvSpPr txBox="1">
            <a:spLocks/>
          </p:cNvSpPr>
          <p:nvPr/>
        </p:nvSpPr>
        <p:spPr>
          <a:xfrm>
            <a:off x="4628487" y="2087581"/>
            <a:ext cx="2969261" cy="584775"/>
          </a:xfrm>
          <a:prstGeom prst="rect">
            <a:avLst/>
          </a:prstGeom>
        </p:spPr>
        <p:txBody>
          <a:bodyPr wrap="square" lIns="91440" tIns="45720" rIns="91440" bIns="45720" anchor="t">
            <a:spAutoFit/>
          </a:bodyPr>
          <a:lstStyle>
            <a:lvl1pPr marL="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2800" kern="1200" spc="0" baseline="0">
                <a:gradFill>
                  <a:gsLst>
                    <a:gs pos="1250">
                      <a:schemeClr val="tx1"/>
                    </a:gs>
                    <a:gs pos="100000">
                      <a:schemeClr val="tx1"/>
                    </a:gs>
                  </a:gsLst>
                  <a:lin ang="5400000" scaled="0"/>
                </a:gradFill>
                <a:latin typeface="+mn-lt"/>
                <a:ea typeface="+mn-ea"/>
                <a:cs typeface="Segoe UI Light" panose="020B0502040204020203" pitchFamily="34" charset="0"/>
              </a:defRPr>
            </a:lvl1pPr>
            <a:lvl2pPr marL="0" marR="0" indent="0" algn="l" defTabSz="932742" rtl="0" eaLnBrk="1" fontAlgn="auto" latinLnBrk="0" hangingPunct="1">
              <a:lnSpc>
                <a:spcPct val="100000"/>
              </a:lnSpc>
              <a:spcBef>
                <a:spcPct val="20000"/>
              </a:spcBef>
              <a:spcAft>
                <a:spcPts val="60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Segoe UI Light" panose="020B0502040204020203" pitchFamily="34" charset="0"/>
              </a:defRPr>
            </a:lvl2pPr>
            <a:lvl3pPr marL="0" marR="0" indent="0" algn="l" defTabSz="932742" rtl="0" eaLnBrk="1" fontAlgn="auto" latinLnBrk="0" hangingPunct="1">
              <a:lnSpc>
                <a:spcPct val="100000"/>
              </a:lnSpc>
              <a:spcBef>
                <a:spcPct val="20000"/>
              </a:spcBef>
              <a:spcAft>
                <a:spcPts val="60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Segoe UI Light" panose="020B0502040204020203" pitchFamily="34" charset="0"/>
              </a:defRPr>
            </a:lvl3pPr>
            <a:lvl4pPr marL="0" marR="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sz="1400" kern="1200" cap="all" spc="100" baseline="0">
                <a:solidFill>
                  <a:schemeClr val="accent2"/>
                </a:solidFill>
                <a:latin typeface="+mn-lt"/>
                <a:ea typeface="+mn-ea"/>
                <a:cs typeface="Segoe UI Light" panose="020B0502040204020203" pitchFamily="34" charset="0"/>
              </a:defRPr>
            </a:lvl4pPr>
            <a:lvl5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Segoe UI Light" panose="020B0502040204020203" pitchFamily="34" charset="0"/>
              </a:defRPr>
            </a:lvl5pPr>
            <a:lvl6pPr marL="0" indent="0" algn="l" defTabSz="932742" rtl="0" eaLnBrk="1" latinLnBrk="0" hangingPunct="1">
              <a:spcBef>
                <a:spcPts val="0"/>
              </a:spcBef>
              <a:spcAft>
                <a:spcPts val="600"/>
              </a:spcAft>
              <a:buFont typeface="Arial" pitchFamily="34" charset="0"/>
              <a:buNone/>
              <a:defRPr sz="1400" b="1" kern="1200">
                <a:solidFill>
                  <a:schemeClr val="tx1"/>
                </a:solidFill>
                <a:latin typeface="+mn-lt"/>
                <a:ea typeface="+mn-ea"/>
                <a:cs typeface="Segoe UI Light" panose="020B0502040204020203" pitchFamily="34" charset="0"/>
              </a:defRPr>
            </a:lvl6pPr>
            <a:lvl7pPr marL="0" indent="0" algn="l" defTabSz="932742" rtl="0" eaLnBrk="1" latinLnBrk="0" hangingPunct="1">
              <a:spcBef>
                <a:spcPts val="0"/>
              </a:spcBef>
              <a:spcAft>
                <a:spcPts val="600"/>
              </a:spcAft>
              <a:buFont typeface="Arial" pitchFamily="34" charset="0"/>
              <a:buNone/>
              <a:defRPr sz="1400" kern="1200">
                <a:solidFill>
                  <a:schemeClr val="accent2"/>
                </a:solidFill>
                <a:latin typeface="+mn-lt"/>
                <a:ea typeface="+mn-ea"/>
                <a:cs typeface="Segoe UI Light" panose="020B0502040204020203" pitchFamily="34" charset="0"/>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3200" b="0" i="0" u="none" strike="noStrike" kern="0" cap="none" spc="0" normalizeH="0" baseline="0" noProof="0">
                <a:ln>
                  <a:noFill/>
                </a:ln>
                <a:solidFill>
                  <a:srgbClr val="000000"/>
                </a:solidFill>
                <a:effectLst/>
                <a:uLnTx/>
                <a:uFillTx/>
                <a:latin typeface="Segoe UI Semibold"/>
                <a:ea typeface="+mn-ea"/>
                <a:cs typeface="Segoe Sans Text Semibold" pitchFamily="2" charset="0"/>
              </a:rPr>
              <a:t>Choice</a:t>
            </a:r>
          </a:p>
        </p:txBody>
      </p:sp>
      <p:sp>
        <p:nvSpPr>
          <p:cNvPr id="18" name="Text Placeholder 6">
            <a:extLst>
              <a:ext uri="{FF2B5EF4-FFF2-40B4-BE49-F238E27FC236}">
                <a16:creationId xmlns:a16="http://schemas.microsoft.com/office/drawing/2014/main" id="{0DFA5D65-8878-C850-2210-0C0FD4ACE890}"/>
              </a:ext>
            </a:extLst>
          </p:cNvPr>
          <p:cNvSpPr txBox="1">
            <a:spLocks/>
          </p:cNvSpPr>
          <p:nvPr/>
        </p:nvSpPr>
        <p:spPr>
          <a:xfrm>
            <a:off x="4607071" y="2764745"/>
            <a:ext cx="2916936" cy="493776"/>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Text"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Sans Text" pitchFamily="2" charset="0"/>
              </a:rPr>
              <a:t>Model choice and flexibility with Foundry Models</a:t>
            </a:r>
          </a:p>
        </p:txBody>
      </p:sp>
      <p:sp>
        <p:nvSpPr>
          <p:cNvPr id="22" name="Text Placeholder 20">
            <a:extLst>
              <a:ext uri="{FF2B5EF4-FFF2-40B4-BE49-F238E27FC236}">
                <a16:creationId xmlns:a16="http://schemas.microsoft.com/office/drawing/2014/main" id="{C1EA6381-7B02-99DA-8E1D-D0F62C183CD1}"/>
              </a:ext>
            </a:extLst>
          </p:cNvPr>
          <p:cNvSpPr txBox="1">
            <a:spLocks/>
          </p:cNvSpPr>
          <p:nvPr/>
        </p:nvSpPr>
        <p:spPr>
          <a:xfrm>
            <a:off x="5206752" y="3837928"/>
            <a:ext cx="2276462" cy="409028"/>
          </a:xfrm>
          <a:prstGeom prst="rect">
            <a:avLst/>
          </a:prstGeom>
        </p:spPr>
        <p:txBody>
          <a:bodyPr lIns="91440" tIns="45720" rIns="91440" bIns="45720" anchor="t"/>
          <a:lstStyle>
            <a:lvl1pPr marL="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2800" kern="1200" spc="0" baseline="0">
                <a:gradFill>
                  <a:gsLst>
                    <a:gs pos="1250">
                      <a:schemeClr val="tx1"/>
                    </a:gs>
                    <a:gs pos="100000">
                      <a:schemeClr val="tx1"/>
                    </a:gs>
                  </a:gsLst>
                  <a:lin ang="5400000" scaled="0"/>
                </a:gradFill>
                <a:latin typeface="+mn-lt"/>
                <a:ea typeface="+mn-ea"/>
                <a:cs typeface="Segoe UI Light" panose="020B0502040204020203" pitchFamily="34" charset="0"/>
              </a:defRPr>
            </a:lvl1pPr>
            <a:lvl2pPr marL="0" marR="0" indent="0" algn="l" defTabSz="932742" rtl="0" eaLnBrk="1" fontAlgn="auto" latinLnBrk="0" hangingPunct="1">
              <a:lnSpc>
                <a:spcPct val="100000"/>
              </a:lnSpc>
              <a:spcBef>
                <a:spcPct val="20000"/>
              </a:spcBef>
              <a:spcAft>
                <a:spcPts val="60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Segoe UI Light" panose="020B0502040204020203" pitchFamily="34" charset="0"/>
              </a:defRPr>
            </a:lvl2pPr>
            <a:lvl3pPr marL="0" marR="0" indent="0" algn="l" defTabSz="932742" rtl="0" eaLnBrk="1" fontAlgn="auto" latinLnBrk="0" hangingPunct="1">
              <a:lnSpc>
                <a:spcPct val="100000"/>
              </a:lnSpc>
              <a:spcBef>
                <a:spcPct val="20000"/>
              </a:spcBef>
              <a:spcAft>
                <a:spcPts val="60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Segoe UI Light" panose="020B0502040204020203" pitchFamily="34" charset="0"/>
              </a:defRPr>
            </a:lvl3pPr>
            <a:lvl4pPr marL="0" marR="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sz="1400" kern="1200" cap="all" spc="100" baseline="0">
                <a:solidFill>
                  <a:schemeClr val="accent2"/>
                </a:solidFill>
                <a:latin typeface="+mn-lt"/>
                <a:ea typeface="+mn-ea"/>
                <a:cs typeface="Segoe UI Light" panose="020B0502040204020203" pitchFamily="34" charset="0"/>
              </a:defRPr>
            </a:lvl4pPr>
            <a:lvl5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Segoe UI Light" panose="020B0502040204020203" pitchFamily="34" charset="0"/>
              </a:defRPr>
            </a:lvl5pPr>
            <a:lvl6pPr marL="0" indent="0" algn="l" defTabSz="932742" rtl="0" eaLnBrk="1" latinLnBrk="0" hangingPunct="1">
              <a:spcBef>
                <a:spcPts val="0"/>
              </a:spcBef>
              <a:spcAft>
                <a:spcPts val="600"/>
              </a:spcAft>
              <a:buFont typeface="Arial" pitchFamily="34" charset="0"/>
              <a:buNone/>
              <a:defRPr sz="1400" b="1" kern="1200">
                <a:solidFill>
                  <a:schemeClr val="tx1"/>
                </a:solidFill>
                <a:latin typeface="+mn-lt"/>
                <a:ea typeface="+mn-ea"/>
                <a:cs typeface="Segoe UI Light" panose="020B0502040204020203" pitchFamily="34" charset="0"/>
              </a:defRPr>
            </a:lvl6pPr>
            <a:lvl7pPr marL="0" indent="0" algn="l" defTabSz="932742" rtl="0" eaLnBrk="1" latinLnBrk="0" hangingPunct="1">
              <a:spcBef>
                <a:spcPts val="0"/>
              </a:spcBef>
              <a:spcAft>
                <a:spcPts val="600"/>
              </a:spcAft>
              <a:buFont typeface="Arial" pitchFamily="34" charset="0"/>
              <a:buNone/>
              <a:defRPr sz="1400" kern="1200">
                <a:solidFill>
                  <a:schemeClr val="accent2"/>
                </a:solidFill>
                <a:latin typeface="+mn-lt"/>
                <a:ea typeface="+mn-ea"/>
                <a:cs typeface="Segoe UI Light" panose="020B0502040204020203" pitchFamily="34" charset="0"/>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Segoe Sans Text" pitchFamily="2" charset="0"/>
              </a:rPr>
              <a:t>Azure OpenAI</a:t>
            </a:r>
          </a:p>
          <a:p>
            <a:pPr marL="0" marR="0" lvl="0"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GPT-4o, GPT-4o mini, etc.</a:t>
            </a:r>
          </a:p>
        </p:txBody>
      </p:sp>
      <p:sp>
        <p:nvSpPr>
          <p:cNvPr id="25" name="Text Placeholder 20">
            <a:extLst>
              <a:ext uri="{FF2B5EF4-FFF2-40B4-BE49-F238E27FC236}">
                <a16:creationId xmlns:a16="http://schemas.microsoft.com/office/drawing/2014/main" id="{F5DEF069-347B-D49A-8837-DBD507BA156E}"/>
              </a:ext>
            </a:extLst>
          </p:cNvPr>
          <p:cNvSpPr txBox="1">
            <a:spLocks/>
          </p:cNvSpPr>
          <p:nvPr/>
        </p:nvSpPr>
        <p:spPr>
          <a:xfrm>
            <a:off x="5206752" y="4482960"/>
            <a:ext cx="2995347" cy="1200329"/>
          </a:xfrm>
          <a:prstGeom prst="rect">
            <a:avLst/>
          </a:prstGeom>
        </p:spPr>
        <p:txBody>
          <a:bodyPr wrap="square" lIns="91440" tIns="45720" rIns="91440" bIns="45720" anchor="t">
            <a:spAutoFit/>
          </a:bodyPr>
          <a:lstStyle>
            <a:lvl1pPr marL="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2800" kern="1200" spc="0" baseline="0">
                <a:gradFill>
                  <a:gsLst>
                    <a:gs pos="1250">
                      <a:schemeClr val="tx1"/>
                    </a:gs>
                    <a:gs pos="100000">
                      <a:schemeClr val="tx1"/>
                    </a:gs>
                  </a:gsLst>
                  <a:lin ang="5400000" scaled="0"/>
                </a:gradFill>
                <a:latin typeface="+mn-lt"/>
                <a:ea typeface="+mn-ea"/>
                <a:cs typeface="Segoe UI Light" panose="020B0502040204020203" pitchFamily="34" charset="0"/>
              </a:defRPr>
            </a:lvl1pPr>
            <a:lvl2pPr marL="0" marR="0" indent="0" algn="l" defTabSz="932742" rtl="0" eaLnBrk="1" fontAlgn="auto" latinLnBrk="0" hangingPunct="1">
              <a:lnSpc>
                <a:spcPct val="100000"/>
              </a:lnSpc>
              <a:spcBef>
                <a:spcPct val="20000"/>
              </a:spcBef>
              <a:spcAft>
                <a:spcPts val="60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Segoe UI Light" panose="020B0502040204020203" pitchFamily="34" charset="0"/>
              </a:defRPr>
            </a:lvl2pPr>
            <a:lvl3pPr marL="0" marR="0" indent="0" algn="l" defTabSz="932742" rtl="0" eaLnBrk="1" fontAlgn="auto" latinLnBrk="0" hangingPunct="1">
              <a:lnSpc>
                <a:spcPct val="100000"/>
              </a:lnSpc>
              <a:spcBef>
                <a:spcPct val="20000"/>
              </a:spcBef>
              <a:spcAft>
                <a:spcPts val="60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Segoe UI Light" panose="020B0502040204020203" pitchFamily="34" charset="0"/>
              </a:defRPr>
            </a:lvl3pPr>
            <a:lvl4pPr marL="0" marR="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sz="1400" kern="1200" cap="all" spc="100" baseline="0">
                <a:solidFill>
                  <a:schemeClr val="accent2"/>
                </a:solidFill>
                <a:latin typeface="+mn-lt"/>
                <a:ea typeface="+mn-ea"/>
                <a:cs typeface="Segoe UI Light" panose="020B0502040204020203" pitchFamily="34" charset="0"/>
              </a:defRPr>
            </a:lvl4pPr>
            <a:lvl5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Segoe UI Light" panose="020B0502040204020203" pitchFamily="34" charset="0"/>
              </a:defRPr>
            </a:lvl5pPr>
            <a:lvl6pPr marL="0" indent="0" algn="l" defTabSz="932742" rtl="0" eaLnBrk="1" latinLnBrk="0" hangingPunct="1">
              <a:spcBef>
                <a:spcPts val="0"/>
              </a:spcBef>
              <a:spcAft>
                <a:spcPts val="600"/>
              </a:spcAft>
              <a:buFont typeface="Arial" pitchFamily="34" charset="0"/>
              <a:buNone/>
              <a:defRPr sz="1400" b="1" kern="1200">
                <a:solidFill>
                  <a:schemeClr val="tx1"/>
                </a:solidFill>
                <a:latin typeface="+mn-lt"/>
                <a:ea typeface="+mn-ea"/>
                <a:cs typeface="Segoe UI Light" panose="020B0502040204020203" pitchFamily="34" charset="0"/>
              </a:defRPr>
            </a:lvl6pPr>
            <a:lvl7pPr marL="0" indent="0" algn="l" defTabSz="932742" rtl="0" eaLnBrk="1" latinLnBrk="0" hangingPunct="1">
              <a:spcBef>
                <a:spcPts val="0"/>
              </a:spcBef>
              <a:spcAft>
                <a:spcPts val="600"/>
              </a:spcAft>
              <a:buFont typeface="Arial" pitchFamily="34" charset="0"/>
              <a:buNone/>
              <a:defRPr sz="1400" kern="1200">
                <a:solidFill>
                  <a:schemeClr val="accent2"/>
                </a:solidFill>
                <a:latin typeface="+mn-lt"/>
                <a:ea typeface="+mn-ea"/>
                <a:cs typeface="Segoe UI Light" panose="020B0502040204020203" pitchFamily="34" charset="0"/>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Llama 3.1-405B-Instruct</a:t>
            </a:r>
          </a:p>
          <a:p>
            <a:pPr marL="0" marR="0" lvl="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Mistral Large</a:t>
            </a:r>
          </a:p>
          <a:p>
            <a:pPr marL="0" marR="0" lvl="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Cohere-Command-R-Plus</a:t>
            </a:r>
          </a:p>
        </p:txBody>
      </p:sp>
      <p:grpSp>
        <p:nvGrpSpPr>
          <p:cNvPr id="12" name="Группа 2047" descr="Plus Icon combinign the columns">
            <a:extLst>
              <a:ext uri="{FF2B5EF4-FFF2-40B4-BE49-F238E27FC236}">
                <a16:creationId xmlns:a16="http://schemas.microsoft.com/office/drawing/2014/main" id="{A038E497-1BFE-EDF8-5369-85A2CB5790B5}"/>
              </a:ext>
            </a:extLst>
          </p:cNvPr>
          <p:cNvGrpSpPr/>
          <p:nvPr/>
        </p:nvGrpSpPr>
        <p:grpSpPr>
          <a:xfrm>
            <a:off x="7658307" y="3279860"/>
            <a:ext cx="674109" cy="674109"/>
            <a:chOff x="5732995" y="3772614"/>
            <a:chExt cx="741520" cy="741520"/>
          </a:xfrm>
        </p:grpSpPr>
        <p:sp>
          <p:nvSpPr>
            <p:cNvPr id="13" name="Oval 56">
              <a:extLst>
                <a:ext uri="{FF2B5EF4-FFF2-40B4-BE49-F238E27FC236}">
                  <a16:creationId xmlns:a16="http://schemas.microsoft.com/office/drawing/2014/main" id="{378480BD-D5A1-9612-3A06-208C9C477C82}"/>
                </a:ext>
                <a:ext uri="{C183D7F6-B498-43B3-948B-1728B52AA6E4}">
                  <adec:decorative xmlns:adec="http://schemas.microsoft.com/office/drawing/2017/decorative" val="1"/>
                </a:ext>
              </a:extLst>
            </p:cNvPr>
            <p:cNvSpPr/>
            <p:nvPr/>
          </p:nvSpPr>
          <p:spPr bwMode="auto">
            <a:xfrm>
              <a:off x="5732995" y="3772614"/>
              <a:ext cx="741520" cy="741520"/>
            </a:xfrm>
            <a:prstGeom prst="ellipse">
              <a:avLst/>
            </a:prstGeom>
            <a:gradFill flip="none" rotWithShape="1">
              <a:gsLst>
                <a:gs pos="0">
                  <a:srgbClr val="AC35AF"/>
                </a:gs>
                <a:gs pos="100000">
                  <a:srgbClr val="0A6BBA"/>
                </a:gs>
              </a:gsLst>
              <a:path path="circle">
                <a:fillToRect l="100000" t="100000"/>
              </a:path>
              <a:tileRect r="-100000" b="-100000"/>
            </a:gradFill>
          </p:spPr>
          <p:txBody>
            <a:bodyPr wrap="none" lIns="146957" tIns="25718" rIns="146957" bIns="27432" rtlCol="0">
              <a:noAutofit/>
            </a:bodyPr>
            <a:lstStyle/>
            <a:p>
              <a:pPr marL="0" marR="0" lvl="0" indent="0" algn="ctr" defTabSz="2275850" rtl="0" eaLnBrk="1" fontAlgn="base" latinLnBrk="0" hangingPunct="1">
                <a:lnSpc>
                  <a:spcPct val="100000"/>
                </a:lnSpc>
                <a:spcBef>
                  <a:spcPct val="0"/>
                </a:spcBef>
                <a:spcAft>
                  <a:spcPct val="0"/>
                </a:spcAft>
                <a:buClrTx/>
                <a:buSzTx/>
                <a:buFontTx/>
                <a:buNone/>
                <a:tabLst>
                  <a:tab pos="3701239" algn="l"/>
                </a:tabLst>
                <a:defRPr/>
              </a:pPr>
              <a:endParaRPr kumimoji="0" lang="en-US" sz="1400" b="1" i="0" u="none" strike="noStrike" kern="1200" cap="none" spc="0" normalizeH="0" baseline="0" noProof="0">
                <a:ln w="3175">
                  <a:noFill/>
                </a:ln>
                <a:solidFill>
                  <a:srgbClr val="000000"/>
                </a:solidFill>
                <a:effectLst/>
                <a:uLnTx/>
                <a:uFillTx/>
                <a:latin typeface="Segoe UI Semibold"/>
                <a:ea typeface="+mn-ea"/>
                <a:cs typeface="Segoe UI" pitchFamily="34" charset="0"/>
              </a:endParaRPr>
            </a:p>
          </p:txBody>
        </p:sp>
        <p:pic>
          <p:nvPicPr>
            <p:cNvPr id="14" name="Graphic 55">
              <a:extLst>
                <a:ext uri="{FF2B5EF4-FFF2-40B4-BE49-F238E27FC236}">
                  <a16:creationId xmlns:a16="http://schemas.microsoft.com/office/drawing/2014/main" id="{2F7537B2-F1D7-3C43-B233-FCCCDC0199F7}"/>
                </a:ext>
                <a:ext uri="{C183D7F6-B498-43B3-948B-1728B52AA6E4}">
                  <adec:decorative xmlns:adec="http://schemas.microsoft.com/office/drawing/2017/decorative" val="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841987" y="3881607"/>
              <a:ext cx="523535" cy="523535"/>
            </a:xfrm>
            <a:prstGeom prst="rect">
              <a:avLst/>
            </a:prstGeom>
            <a:effectLst/>
            <a:scene3d>
              <a:camera prst="perspectiveRight" fov="2700000">
                <a:rot lat="0" lon="21594000" rev="0"/>
              </a:camera>
              <a:lightRig rig="flat" dir="t"/>
            </a:scene3d>
            <a:sp3d>
              <a:contourClr>
                <a:schemeClr val="bg1"/>
              </a:contourClr>
            </a:sp3d>
          </p:spPr>
        </p:pic>
      </p:grpSp>
      <p:sp>
        <p:nvSpPr>
          <p:cNvPr id="16" name="Text Placeholder 20">
            <a:extLst>
              <a:ext uri="{FF2B5EF4-FFF2-40B4-BE49-F238E27FC236}">
                <a16:creationId xmlns:a16="http://schemas.microsoft.com/office/drawing/2014/main" id="{7C8FBC75-5CE5-2F21-6567-F829EACF23F2}"/>
              </a:ext>
            </a:extLst>
          </p:cNvPr>
          <p:cNvSpPr txBox="1">
            <a:spLocks/>
          </p:cNvSpPr>
          <p:nvPr/>
        </p:nvSpPr>
        <p:spPr>
          <a:xfrm>
            <a:off x="8372338" y="2090026"/>
            <a:ext cx="2969261" cy="584775"/>
          </a:xfrm>
          <a:prstGeom prst="rect">
            <a:avLst/>
          </a:prstGeom>
        </p:spPr>
        <p:txBody>
          <a:bodyPr wrap="square" lIns="91440" tIns="45720" rIns="91440" bIns="45720" anchor="t">
            <a:spAutoFit/>
          </a:bodyPr>
          <a:lstStyle>
            <a:lvl1pPr marL="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2800" kern="1200" spc="0" baseline="0">
                <a:gradFill>
                  <a:gsLst>
                    <a:gs pos="1250">
                      <a:schemeClr val="tx1"/>
                    </a:gs>
                    <a:gs pos="100000">
                      <a:schemeClr val="tx1"/>
                    </a:gs>
                  </a:gsLst>
                  <a:lin ang="5400000" scaled="0"/>
                </a:gradFill>
                <a:latin typeface="+mn-lt"/>
                <a:ea typeface="+mn-ea"/>
                <a:cs typeface="Segoe UI Light" panose="020B0502040204020203" pitchFamily="34" charset="0"/>
              </a:defRPr>
            </a:lvl1pPr>
            <a:lvl2pPr marL="0" marR="0" indent="0" algn="l" defTabSz="932742" rtl="0" eaLnBrk="1" fontAlgn="auto" latinLnBrk="0" hangingPunct="1">
              <a:lnSpc>
                <a:spcPct val="100000"/>
              </a:lnSpc>
              <a:spcBef>
                <a:spcPct val="20000"/>
              </a:spcBef>
              <a:spcAft>
                <a:spcPts val="60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Segoe UI Light" panose="020B0502040204020203" pitchFamily="34" charset="0"/>
              </a:defRPr>
            </a:lvl2pPr>
            <a:lvl3pPr marL="0" marR="0" indent="0" algn="l" defTabSz="932742" rtl="0" eaLnBrk="1" fontAlgn="auto" latinLnBrk="0" hangingPunct="1">
              <a:lnSpc>
                <a:spcPct val="100000"/>
              </a:lnSpc>
              <a:spcBef>
                <a:spcPct val="20000"/>
              </a:spcBef>
              <a:spcAft>
                <a:spcPts val="60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Segoe UI Light" panose="020B0502040204020203" pitchFamily="34" charset="0"/>
              </a:defRPr>
            </a:lvl3pPr>
            <a:lvl4pPr marL="0" marR="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sz="1400" kern="1200" cap="all" spc="100" baseline="0">
                <a:solidFill>
                  <a:schemeClr val="accent2"/>
                </a:solidFill>
                <a:latin typeface="+mn-lt"/>
                <a:ea typeface="+mn-ea"/>
                <a:cs typeface="Segoe UI Light" panose="020B0502040204020203" pitchFamily="34" charset="0"/>
              </a:defRPr>
            </a:lvl4pPr>
            <a:lvl5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Segoe UI Light" panose="020B0502040204020203" pitchFamily="34" charset="0"/>
              </a:defRPr>
            </a:lvl5pPr>
            <a:lvl6pPr marL="0" indent="0" algn="l" defTabSz="932742" rtl="0" eaLnBrk="1" latinLnBrk="0" hangingPunct="1">
              <a:spcBef>
                <a:spcPts val="0"/>
              </a:spcBef>
              <a:spcAft>
                <a:spcPts val="600"/>
              </a:spcAft>
              <a:buFont typeface="Arial" pitchFamily="34" charset="0"/>
              <a:buNone/>
              <a:defRPr sz="1400" b="1" kern="1200">
                <a:solidFill>
                  <a:schemeClr val="tx1"/>
                </a:solidFill>
                <a:latin typeface="+mn-lt"/>
                <a:ea typeface="+mn-ea"/>
                <a:cs typeface="Segoe UI Light" panose="020B0502040204020203" pitchFamily="34" charset="0"/>
              </a:defRPr>
            </a:lvl6pPr>
            <a:lvl7pPr marL="0" indent="0" algn="l" defTabSz="932742" rtl="0" eaLnBrk="1" latinLnBrk="0" hangingPunct="1">
              <a:spcBef>
                <a:spcPts val="0"/>
              </a:spcBef>
              <a:spcAft>
                <a:spcPts val="600"/>
              </a:spcAft>
              <a:buFont typeface="Arial" pitchFamily="34" charset="0"/>
              <a:buNone/>
              <a:defRPr sz="1400" kern="1200">
                <a:solidFill>
                  <a:schemeClr val="accent2"/>
                </a:solidFill>
                <a:latin typeface="+mn-lt"/>
                <a:ea typeface="+mn-ea"/>
                <a:cs typeface="Segoe UI Light" panose="020B0502040204020203" pitchFamily="34" charset="0"/>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3200" b="0" i="0" u="none" strike="noStrike" kern="0" cap="none" spc="0" normalizeH="0" baseline="0" noProof="0">
                <a:ln>
                  <a:noFill/>
                </a:ln>
                <a:solidFill>
                  <a:srgbClr val="000000"/>
                </a:solidFill>
                <a:effectLst/>
                <a:uLnTx/>
                <a:uFillTx/>
                <a:latin typeface="Segoe UI Semibold"/>
                <a:ea typeface="+mn-ea"/>
                <a:cs typeface="Segoe Sans Text Semibold" pitchFamily="2" charset="0"/>
              </a:rPr>
              <a:t>Tools</a:t>
            </a:r>
          </a:p>
        </p:txBody>
      </p:sp>
      <p:sp>
        <p:nvSpPr>
          <p:cNvPr id="19" name="Text Placeholder 7">
            <a:extLst>
              <a:ext uri="{FF2B5EF4-FFF2-40B4-BE49-F238E27FC236}">
                <a16:creationId xmlns:a16="http://schemas.microsoft.com/office/drawing/2014/main" id="{B91A53B0-B5E0-849D-C9E3-D0703E51B033}"/>
              </a:ext>
            </a:extLst>
          </p:cNvPr>
          <p:cNvSpPr txBox="1">
            <a:spLocks/>
          </p:cNvSpPr>
          <p:nvPr/>
        </p:nvSpPr>
        <p:spPr>
          <a:xfrm>
            <a:off x="8405641" y="2764745"/>
            <a:ext cx="2914650" cy="493776"/>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Text"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Sans Text" pitchFamily="2" charset="0"/>
              </a:rPr>
              <a:t>Richest set of enterprise connectivity</a:t>
            </a:r>
          </a:p>
        </p:txBody>
      </p:sp>
      <p:sp>
        <p:nvSpPr>
          <p:cNvPr id="34" name="TextBox 33">
            <a:extLst>
              <a:ext uri="{FF2B5EF4-FFF2-40B4-BE49-F238E27FC236}">
                <a16:creationId xmlns:a16="http://schemas.microsoft.com/office/drawing/2014/main" id="{18F65B76-5C61-DF3A-A6FD-1327B3EFF00E}"/>
              </a:ext>
            </a:extLst>
          </p:cNvPr>
          <p:cNvSpPr txBox="1"/>
          <p:nvPr/>
        </p:nvSpPr>
        <p:spPr>
          <a:xfrm>
            <a:off x="9059355" y="3521871"/>
            <a:ext cx="1562928" cy="276999"/>
          </a:xfrm>
          <a:prstGeom prst="rect">
            <a:avLst/>
          </a:prstGeom>
          <a:noFill/>
          <a:effectLst/>
        </p:spPr>
        <p:txBody>
          <a:bodyPr wrap="square" lIns="0" tIns="0" rIns="0" bIns="0" rtlCol="0" anchor="t" anchorCtr="0">
            <a:spAutoFit/>
          </a:bodyPr>
          <a:lstStyle>
            <a:defPPr>
              <a:defRPr lang="en-US"/>
            </a:defPPr>
            <a:lvl1pPr defTabSz="914437" fontAlgn="base">
              <a:spcBef>
                <a:spcPct val="0"/>
              </a:spcBef>
              <a:spcAft>
                <a:spcPts val="1200"/>
              </a:spcAft>
              <a:tabLst>
                <a:tab pos="1371655" algn="l"/>
              </a:tabLst>
              <a:defRPr sz="2400" b="1">
                <a:ln w="3175">
                  <a:noFill/>
                </a:ln>
                <a:gradFill flip="none" rotWithShape="1">
                  <a:gsLst>
                    <a:gs pos="100000">
                      <a:srgbClr val="318581"/>
                    </a:gs>
                    <a:gs pos="0">
                      <a:srgbClr val="F65567"/>
                    </a:gs>
                    <a:gs pos="32000">
                      <a:srgbClr val="AC35AF"/>
                    </a:gs>
                    <a:gs pos="68000">
                      <a:srgbClr val="0A6BBA"/>
                    </a:gs>
                  </a:gsLst>
                  <a:path path="circle">
                    <a:fillToRect l="100000" t="100000"/>
                  </a:path>
                  <a:tileRect r="-100000" b="-100000"/>
                </a:gradFill>
                <a:latin typeface="+mj-lt"/>
                <a:cs typeface="Segoe UI" pitchFamily="34" charset="0"/>
              </a:defRPr>
            </a:lvl1pPr>
          </a:lstStyle>
          <a:p>
            <a:pPr marL="0" marR="0" lvl="0" indent="0" algn="ctr" defTabSz="914437" rtl="0" eaLnBrk="1" fontAlgn="base" latinLnBrk="0" hangingPunct="1">
              <a:lnSpc>
                <a:spcPct val="100000"/>
              </a:lnSpc>
              <a:spcBef>
                <a:spcPct val="0"/>
              </a:spcBef>
              <a:spcAft>
                <a:spcPts val="1200"/>
              </a:spcAft>
              <a:buClrTx/>
              <a:buSzTx/>
              <a:buFontTx/>
              <a:buNone/>
              <a:tabLst>
                <a:tab pos="1371655" algn="l"/>
              </a:tabLst>
              <a:defRPr/>
            </a:pPr>
            <a:r>
              <a:rPr kumimoji="0" lang="en-US" sz="1800" b="0" i="0" u="none" strike="noStrike" kern="1200" cap="none" spc="0" normalizeH="0" baseline="0" noProof="0">
                <a:ln w="3175">
                  <a:noFill/>
                </a:ln>
                <a:solidFill>
                  <a:srgbClr val="000000"/>
                </a:solidFill>
                <a:effectLst/>
                <a:uLnTx/>
                <a:uFillTx/>
                <a:latin typeface="Segoe UI Semibold"/>
                <a:ea typeface="+mn-ea"/>
                <a:cs typeface="Segoe UI" pitchFamily="34" charset="0"/>
              </a:rPr>
              <a:t>Knowledge</a:t>
            </a:r>
          </a:p>
        </p:txBody>
      </p:sp>
      <p:sp>
        <p:nvSpPr>
          <p:cNvPr id="35" name="TextBox 34">
            <a:extLst>
              <a:ext uri="{FF2B5EF4-FFF2-40B4-BE49-F238E27FC236}">
                <a16:creationId xmlns:a16="http://schemas.microsoft.com/office/drawing/2014/main" id="{7C77A266-9086-F305-1BA5-56579ADBEC29}"/>
              </a:ext>
            </a:extLst>
          </p:cNvPr>
          <p:cNvSpPr txBox="1"/>
          <p:nvPr/>
        </p:nvSpPr>
        <p:spPr>
          <a:xfrm>
            <a:off x="9063460" y="4901592"/>
            <a:ext cx="1562928" cy="276999"/>
          </a:xfrm>
          <a:prstGeom prst="rect">
            <a:avLst/>
          </a:prstGeom>
          <a:noFill/>
          <a:effectLst/>
        </p:spPr>
        <p:txBody>
          <a:bodyPr wrap="square" lIns="0" tIns="0" rIns="0" bIns="0" rtlCol="0" anchor="t" anchorCtr="0">
            <a:spAutoFit/>
          </a:bodyPr>
          <a:lstStyle>
            <a:defPPr>
              <a:defRPr lang="en-US"/>
            </a:defPPr>
            <a:lvl1pPr defTabSz="914437" fontAlgn="base">
              <a:spcBef>
                <a:spcPct val="0"/>
              </a:spcBef>
              <a:spcAft>
                <a:spcPts val="1200"/>
              </a:spcAft>
              <a:tabLst>
                <a:tab pos="1371655" algn="l"/>
              </a:tabLst>
              <a:defRPr sz="2400" b="1">
                <a:ln w="3175">
                  <a:noFill/>
                </a:ln>
                <a:gradFill flip="none" rotWithShape="1">
                  <a:gsLst>
                    <a:gs pos="100000">
                      <a:srgbClr val="318581"/>
                    </a:gs>
                    <a:gs pos="0">
                      <a:srgbClr val="F65567"/>
                    </a:gs>
                    <a:gs pos="32000">
                      <a:srgbClr val="AC35AF"/>
                    </a:gs>
                    <a:gs pos="68000">
                      <a:srgbClr val="0A6BBA"/>
                    </a:gs>
                  </a:gsLst>
                  <a:path path="circle">
                    <a:fillToRect l="100000" t="100000"/>
                  </a:path>
                  <a:tileRect r="-100000" b="-100000"/>
                </a:gradFill>
                <a:latin typeface="+mj-lt"/>
                <a:cs typeface="Segoe UI" pitchFamily="34" charset="0"/>
              </a:defRPr>
            </a:lvl1pPr>
          </a:lstStyle>
          <a:p>
            <a:pPr marL="0" marR="0" lvl="0" indent="0" algn="ctr" defTabSz="914437" rtl="0" eaLnBrk="1" fontAlgn="base" latinLnBrk="0" hangingPunct="1">
              <a:lnSpc>
                <a:spcPct val="100000"/>
              </a:lnSpc>
              <a:spcBef>
                <a:spcPct val="0"/>
              </a:spcBef>
              <a:spcAft>
                <a:spcPts val="1200"/>
              </a:spcAft>
              <a:buClrTx/>
              <a:buSzTx/>
              <a:buFontTx/>
              <a:buNone/>
              <a:tabLst>
                <a:tab pos="1371655" algn="l"/>
              </a:tabLst>
              <a:defRPr/>
            </a:pPr>
            <a:r>
              <a:rPr kumimoji="0" lang="en-US" sz="1800" b="0" i="0" u="none" strike="noStrike" kern="1200" cap="none" spc="0" normalizeH="0" baseline="0" noProof="0">
                <a:ln w="3175">
                  <a:noFill/>
                </a:ln>
                <a:solidFill>
                  <a:srgbClr val="000000"/>
                </a:solidFill>
                <a:effectLst/>
                <a:uLnTx/>
                <a:uFillTx/>
                <a:latin typeface="Segoe UI Semibold"/>
                <a:ea typeface="+mn-ea"/>
                <a:cs typeface="Segoe UI" pitchFamily="34" charset="0"/>
              </a:rPr>
              <a:t>Actions</a:t>
            </a:r>
          </a:p>
        </p:txBody>
      </p:sp>
      <p:sp>
        <p:nvSpPr>
          <p:cNvPr id="32" name="TextBox 31">
            <a:extLst>
              <a:ext uri="{FF2B5EF4-FFF2-40B4-BE49-F238E27FC236}">
                <a16:creationId xmlns:a16="http://schemas.microsoft.com/office/drawing/2014/main" id="{C90AB1AB-8DBD-3FD1-819E-930D57F20D43}"/>
              </a:ext>
            </a:extLst>
          </p:cNvPr>
          <p:cNvSpPr txBox="1"/>
          <p:nvPr/>
        </p:nvSpPr>
        <p:spPr>
          <a:xfrm>
            <a:off x="8237578" y="5851764"/>
            <a:ext cx="1180475" cy="307777"/>
          </a:xfrm>
          <a:prstGeom prst="rect">
            <a:avLst/>
          </a:prstGeom>
          <a:noFill/>
        </p:spPr>
        <p:txBody>
          <a:bodyPr wrap="square" lIns="91440" tIns="45720" rIns="91440" bIns="45720" rtlCol="0" anchor="t">
            <a:spAutoFit/>
          </a:bodyPr>
          <a:lstStyle>
            <a:defPPr>
              <a:defRPr lang="en-US"/>
            </a:defPPr>
            <a:lvl1pPr marR="0" lvl="0" indent="0" defTabSz="932742" fontAlgn="auto">
              <a:lnSpc>
                <a:spcPct val="100000"/>
              </a:lnSpc>
              <a:spcBef>
                <a:spcPts val="600"/>
              </a:spcBef>
              <a:spcAft>
                <a:spcPts val="0"/>
              </a:spcAft>
              <a:buClrTx/>
              <a:buSzPct val="90000"/>
              <a:buFontTx/>
              <a:buNone/>
              <a:tabLst/>
              <a:defRPr kumimoji="0" sz="1400" i="0" u="none" strike="noStrike" cap="none" spc="0" normalizeH="0" baseline="0">
                <a:ln>
                  <a:noFill/>
                </a:ln>
                <a:solidFill>
                  <a:srgbClr val="000000"/>
                </a:solidFill>
                <a:effectLst/>
                <a:uLnTx/>
                <a:uFillTx/>
                <a:cs typeface="Segoe Sans Text" pitchFamily="2" charset="0"/>
              </a:defRPr>
            </a:lvl1pPr>
          </a:lstStyle>
          <a:p>
            <a:pPr marL="0" marR="0" lvl="0" indent="0" algn="l" defTabSz="932742" rtl="0" eaLnBrk="1" fontAlgn="auto" latinLnBrk="0" hangingPunct="1">
              <a:lnSpc>
                <a:spcPct val="100000"/>
              </a:lnSpc>
              <a:spcBef>
                <a:spcPts val="600"/>
              </a:spcBef>
              <a:spcAft>
                <a:spcPts val="0"/>
              </a:spcAft>
              <a:buClrTx/>
              <a:buSzPct val="90000"/>
              <a:buFontTx/>
              <a:buNone/>
              <a:tabLst/>
              <a:defRPr/>
            </a:pPr>
            <a:r>
              <a:rPr kumimoji="0" lang="en-US" sz="14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Logic Apps*</a:t>
            </a:r>
          </a:p>
        </p:txBody>
      </p:sp>
      <p:sp>
        <p:nvSpPr>
          <p:cNvPr id="37" name="TextBox 36">
            <a:extLst>
              <a:ext uri="{FF2B5EF4-FFF2-40B4-BE49-F238E27FC236}">
                <a16:creationId xmlns:a16="http://schemas.microsoft.com/office/drawing/2014/main" id="{E53B3DBC-0A25-5408-1F67-4C5447D524CC}"/>
              </a:ext>
            </a:extLst>
          </p:cNvPr>
          <p:cNvSpPr txBox="1"/>
          <p:nvPr/>
        </p:nvSpPr>
        <p:spPr>
          <a:xfrm>
            <a:off x="9122807" y="5851763"/>
            <a:ext cx="1562928" cy="307777"/>
          </a:xfrm>
          <a:prstGeom prst="rect">
            <a:avLst/>
          </a:prstGeom>
          <a:noFill/>
        </p:spPr>
        <p:txBody>
          <a:bodyPr wrap="square" lIns="91440" tIns="45720" rIns="91440" bIns="45720" rtlCol="0" anchor="t">
            <a:spAutoFit/>
          </a:bodyPr>
          <a:lstStyle>
            <a:defPPr>
              <a:defRPr lang="en-US"/>
            </a:defPPr>
            <a:lvl1pPr marR="0" lvl="0" indent="0" defTabSz="932742" fontAlgn="auto">
              <a:lnSpc>
                <a:spcPct val="100000"/>
              </a:lnSpc>
              <a:spcBef>
                <a:spcPts val="600"/>
              </a:spcBef>
              <a:spcAft>
                <a:spcPts val="0"/>
              </a:spcAft>
              <a:buClrTx/>
              <a:buSzPct val="90000"/>
              <a:buFontTx/>
              <a:buNone/>
              <a:tabLst/>
              <a:defRPr kumimoji="0" sz="1400" i="0" u="none" strike="noStrike" cap="none" spc="0" normalizeH="0" baseline="0">
                <a:ln>
                  <a:noFill/>
                </a:ln>
                <a:solidFill>
                  <a:srgbClr val="000000"/>
                </a:solidFill>
                <a:effectLst/>
                <a:uLnTx/>
                <a:uFillTx/>
                <a:cs typeface="Segoe Sans Text" pitchFamily="2" charset="0"/>
              </a:defRPr>
            </a:lvl1pPr>
          </a:lstStyle>
          <a:p>
            <a:pPr marL="0" marR="0" lvl="0" indent="0" algn="ctr" defTabSz="932742" rtl="0" eaLnBrk="1" fontAlgn="auto" latinLnBrk="0" hangingPunct="1">
              <a:lnSpc>
                <a:spcPct val="100000"/>
              </a:lnSpc>
              <a:spcBef>
                <a:spcPts val="600"/>
              </a:spcBef>
              <a:spcAft>
                <a:spcPts val="0"/>
              </a:spcAft>
              <a:buClrTx/>
              <a:buSzPct val="90000"/>
              <a:buFontTx/>
              <a:buNone/>
              <a:tabLst/>
              <a:defRPr/>
            </a:pPr>
            <a:r>
              <a:rPr kumimoji="0" lang="en-US" sz="14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Azure functions</a:t>
            </a:r>
          </a:p>
        </p:txBody>
      </p:sp>
      <p:sp>
        <p:nvSpPr>
          <p:cNvPr id="36" name="TextBox 35">
            <a:extLst>
              <a:ext uri="{FF2B5EF4-FFF2-40B4-BE49-F238E27FC236}">
                <a16:creationId xmlns:a16="http://schemas.microsoft.com/office/drawing/2014/main" id="{A5D65B36-9A5E-1020-EA09-9AD47488E231}"/>
              </a:ext>
            </a:extLst>
          </p:cNvPr>
          <p:cNvSpPr txBox="1"/>
          <p:nvPr/>
        </p:nvSpPr>
        <p:spPr>
          <a:xfrm>
            <a:off x="10538241" y="5851762"/>
            <a:ext cx="1286245" cy="307777"/>
          </a:xfrm>
          <a:prstGeom prst="rect">
            <a:avLst/>
          </a:prstGeom>
          <a:noFill/>
        </p:spPr>
        <p:txBody>
          <a:bodyPr wrap="square" lIns="91440" tIns="45720" rIns="91440" bIns="45720" rtlCol="0" anchor="t">
            <a:spAutoFit/>
          </a:bodyPr>
          <a:lstStyle>
            <a:defPPr>
              <a:defRPr lang="en-US"/>
            </a:defPPr>
            <a:lvl1pPr marR="0" lvl="0" indent="0" defTabSz="932742" fontAlgn="auto">
              <a:lnSpc>
                <a:spcPct val="100000"/>
              </a:lnSpc>
              <a:spcBef>
                <a:spcPts val="600"/>
              </a:spcBef>
              <a:spcAft>
                <a:spcPts val="0"/>
              </a:spcAft>
              <a:buClrTx/>
              <a:buSzPct val="90000"/>
              <a:buFontTx/>
              <a:buNone/>
              <a:tabLst/>
              <a:defRPr kumimoji="0" sz="1400" i="0" u="none" strike="noStrike" cap="none" spc="0" normalizeH="0" baseline="0">
                <a:ln>
                  <a:noFill/>
                </a:ln>
                <a:solidFill>
                  <a:srgbClr val="000000"/>
                </a:solidFill>
                <a:effectLst/>
                <a:uLnTx/>
                <a:uFillTx/>
                <a:cs typeface="Segoe Sans Text" pitchFamily="2" charset="0"/>
              </a:defRPr>
            </a:lvl1pPr>
          </a:lstStyle>
          <a:p>
            <a:pPr marL="0" marR="0" lvl="0" indent="0" algn="l" defTabSz="932742" rtl="0" eaLnBrk="1" fontAlgn="auto" latinLnBrk="0" hangingPunct="1">
              <a:lnSpc>
                <a:spcPct val="100000"/>
              </a:lnSpc>
              <a:spcBef>
                <a:spcPts val="600"/>
              </a:spcBef>
              <a:spcAft>
                <a:spcPts val="0"/>
              </a:spcAft>
              <a:buClrTx/>
              <a:buSzPct val="90000"/>
              <a:buFontTx/>
              <a:buNone/>
              <a:tabLst/>
              <a:defRPr/>
            </a:pPr>
            <a:r>
              <a:rPr kumimoji="0" lang="en-US" sz="14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OpenAPI</a:t>
            </a:r>
          </a:p>
        </p:txBody>
      </p:sp>
    </p:spTree>
    <p:extLst>
      <p:ext uri="{BB962C8B-B14F-4D97-AF65-F5344CB8AC3E}">
        <p14:creationId xmlns:p14="http://schemas.microsoft.com/office/powerpoint/2010/main" val="1976366881"/>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73C00-14CA-44E0-5981-2A23C3EA22F9}"/>
            </a:ext>
          </a:extLst>
        </p:cNvPr>
        <p:cNvGrpSpPr/>
        <p:nvPr/>
      </p:nvGrpSpPr>
      <p:grpSpPr>
        <a:xfrm>
          <a:off x="0" y="0"/>
          <a:ext cx="0" cy="0"/>
          <a:chOff x="0" y="0"/>
          <a:chExt cx="0" cy="0"/>
        </a:xfrm>
      </p:grpSpPr>
      <p:cxnSp>
        <p:nvCxnSpPr>
          <p:cNvPr id="74" name="Elbow Connector 73">
            <a:extLst>
              <a:ext uri="{FF2B5EF4-FFF2-40B4-BE49-F238E27FC236}">
                <a16:creationId xmlns:a16="http://schemas.microsoft.com/office/drawing/2014/main" id="{D7E3E2A0-1A89-6640-57DF-FB3D13AEE548}"/>
              </a:ext>
              <a:ext uri="{C183D7F6-B498-43B3-948B-1728B52AA6E4}">
                <adec:decorative xmlns:adec="http://schemas.microsoft.com/office/drawing/2017/decorative" val="1"/>
              </a:ext>
            </a:extLst>
          </p:cNvPr>
          <p:cNvCxnSpPr>
            <a:cxnSpLocks/>
            <a:stCxn id="15" idx="3"/>
          </p:cNvCxnSpPr>
          <p:nvPr/>
        </p:nvCxnSpPr>
        <p:spPr>
          <a:xfrm>
            <a:off x="2711955" y="2618247"/>
            <a:ext cx="1890572" cy="1298563"/>
          </a:xfrm>
          <a:prstGeom prst="bentConnector3">
            <a:avLst/>
          </a:prstGeom>
          <a:ln w="28575">
            <a:solidFill>
              <a:srgbClr val="0078D4"/>
            </a:solidFill>
            <a:tailEnd type="triangle"/>
          </a:ln>
        </p:spPr>
        <p:style>
          <a:lnRef idx="1">
            <a:schemeClr val="accent1"/>
          </a:lnRef>
          <a:fillRef idx="0">
            <a:schemeClr val="accent1"/>
          </a:fillRef>
          <a:effectRef idx="0">
            <a:schemeClr val="accent1"/>
          </a:effectRef>
          <a:fontRef idx="minor">
            <a:schemeClr val="tx1"/>
          </a:fontRef>
        </p:style>
      </p:cxnSp>
      <p:cxnSp>
        <p:nvCxnSpPr>
          <p:cNvPr id="75" name="Elbow Connector 74">
            <a:extLst>
              <a:ext uri="{FF2B5EF4-FFF2-40B4-BE49-F238E27FC236}">
                <a16:creationId xmlns:a16="http://schemas.microsoft.com/office/drawing/2014/main" id="{32CEA982-AD47-9006-5032-4814EA0D2294}"/>
              </a:ext>
              <a:ext uri="{C183D7F6-B498-43B3-948B-1728B52AA6E4}">
                <adec:decorative xmlns:adec="http://schemas.microsoft.com/office/drawing/2017/decorative" val="1"/>
              </a:ext>
            </a:extLst>
          </p:cNvPr>
          <p:cNvCxnSpPr>
            <a:cxnSpLocks/>
            <a:stCxn id="27" idx="3"/>
          </p:cNvCxnSpPr>
          <p:nvPr/>
        </p:nvCxnSpPr>
        <p:spPr>
          <a:xfrm>
            <a:off x="2711955" y="3263939"/>
            <a:ext cx="1890572" cy="652871"/>
          </a:xfrm>
          <a:prstGeom prst="bentConnector3">
            <a:avLst/>
          </a:prstGeom>
          <a:ln w="28575">
            <a:solidFill>
              <a:srgbClr val="0078D4"/>
            </a:solidFill>
            <a:tailEnd type="triangle"/>
          </a:ln>
        </p:spPr>
        <p:style>
          <a:lnRef idx="1">
            <a:schemeClr val="accent1"/>
          </a:lnRef>
          <a:fillRef idx="0">
            <a:schemeClr val="accent1"/>
          </a:fillRef>
          <a:effectRef idx="0">
            <a:schemeClr val="accent1"/>
          </a:effectRef>
          <a:fontRef idx="minor">
            <a:schemeClr val="tx1"/>
          </a:fontRef>
        </p:style>
      </p:cxnSp>
      <p:cxnSp>
        <p:nvCxnSpPr>
          <p:cNvPr id="78" name="Elbow Connector 77">
            <a:extLst>
              <a:ext uri="{FF2B5EF4-FFF2-40B4-BE49-F238E27FC236}">
                <a16:creationId xmlns:a16="http://schemas.microsoft.com/office/drawing/2014/main" id="{87D7B802-8B85-1BEC-1B0D-DCE343143502}"/>
              </a:ext>
              <a:ext uri="{C183D7F6-B498-43B3-948B-1728B52AA6E4}">
                <adec:decorative xmlns:adec="http://schemas.microsoft.com/office/drawing/2017/decorative" val="1"/>
              </a:ext>
            </a:extLst>
          </p:cNvPr>
          <p:cNvCxnSpPr>
            <a:cxnSpLocks/>
            <a:stCxn id="53" idx="3"/>
          </p:cNvCxnSpPr>
          <p:nvPr/>
        </p:nvCxnSpPr>
        <p:spPr>
          <a:xfrm>
            <a:off x="2711955" y="3909631"/>
            <a:ext cx="1890572" cy="7179"/>
          </a:xfrm>
          <a:prstGeom prst="bentConnector3">
            <a:avLst/>
          </a:prstGeom>
          <a:ln w="28575">
            <a:solidFill>
              <a:srgbClr val="0078D4"/>
            </a:solidFill>
            <a:tailEnd type="triangle"/>
          </a:ln>
        </p:spPr>
        <p:style>
          <a:lnRef idx="1">
            <a:schemeClr val="accent1"/>
          </a:lnRef>
          <a:fillRef idx="0">
            <a:schemeClr val="accent1"/>
          </a:fillRef>
          <a:effectRef idx="0">
            <a:schemeClr val="accent1"/>
          </a:effectRef>
          <a:fontRef idx="minor">
            <a:schemeClr val="tx1"/>
          </a:fontRef>
        </p:style>
      </p:cxnSp>
      <p:cxnSp>
        <p:nvCxnSpPr>
          <p:cNvPr id="81" name="Elbow Connector 80">
            <a:extLst>
              <a:ext uri="{FF2B5EF4-FFF2-40B4-BE49-F238E27FC236}">
                <a16:creationId xmlns:a16="http://schemas.microsoft.com/office/drawing/2014/main" id="{BDB48904-65AE-3809-15F4-6F363D7457B4}"/>
              </a:ext>
              <a:ext uri="{C183D7F6-B498-43B3-948B-1728B52AA6E4}">
                <adec:decorative xmlns:adec="http://schemas.microsoft.com/office/drawing/2017/decorative" val="1"/>
              </a:ext>
            </a:extLst>
          </p:cNvPr>
          <p:cNvCxnSpPr>
            <a:cxnSpLocks/>
            <a:stCxn id="38" idx="3"/>
          </p:cNvCxnSpPr>
          <p:nvPr/>
        </p:nvCxnSpPr>
        <p:spPr>
          <a:xfrm flipV="1">
            <a:off x="2711955" y="3916810"/>
            <a:ext cx="1890572" cy="638513"/>
          </a:xfrm>
          <a:prstGeom prst="bentConnector3">
            <a:avLst/>
          </a:prstGeom>
          <a:ln w="28575">
            <a:solidFill>
              <a:srgbClr val="0078D4"/>
            </a:solidFill>
            <a:tailEnd type="triangle"/>
          </a:ln>
        </p:spPr>
        <p:style>
          <a:lnRef idx="1">
            <a:schemeClr val="accent1"/>
          </a:lnRef>
          <a:fillRef idx="0">
            <a:schemeClr val="accent1"/>
          </a:fillRef>
          <a:effectRef idx="0">
            <a:schemeClr val="accent1"/>
          </a:effectRef>
          <a:fontRef idx="minor">
            <a:schemeClr val="tx1"/>
          </a:fontRef>
        </p:style>
      </p:cxnSp>
      <p:cxnSp>
        <p:nvCxnSpPr>
          <p:cNvPr id="84" name="Elbow Connector 83">
            <a:extLst>
              <a:ext uri="{FF2B5EF4-FFF2-40B4-BE49-F238E27FC236}">
                <a16:creationId xmlns:a16="http://schemas.microsoft.com/office/drawing/2014/main" id="{6E3E5CDA-BABC-3229-9553-5D673A7A2EBD}"/>
              </a:ext>
              <a:ext uri="{C183D7F6-B498-43B3-948B-1728B52AA6E4}">
                <adec:decorative xmlns:adec="http://schemas.microsoft.com/office/drawing/2017/decorative" val="1"/>
              </a:ext>
            </a:extLst>
          </p:cNvPr>
          <p:cNvCxnSpPr>
            <a:cxnSpLocks/>
            <a:stCxn id="41" idx="3"/>
          </p:cNvCxnSpPr>
          <p:nvPr/>
        </p:nvCxnSpPr>
        <p:spPr>
          <a:xfrm flipV="1">
            <a:off x="2711955" y="3916810"/>
            <a:ext cx="1890572" cy="1281512"/>
          </a:xfrm>
          <a:prstGeom prst="bentConnector3">
            <a:avLst/>
          </a:prstGeom>
          <a:ln w="28575">
            <a:solidFill>
              <a:srgbClr val="0078D4"/>
            </a:solidFill>
            <a:tailEnd type="triangle"/>
          </a:ln>
        </p:spPr>
        <p:style>
          <a:lnRef idx="1">
            <a:schemeClr val="accent1"/>
          </a:lnRef>
          <a:fillRef idx="0">
            <a:schemeClr val="accent1"/>
          </a:fillRef>
          <a:effectRef idx="0">
            <a:schemeClr val="accent1"/>
          </a:effectRef>
          <a:fontRef idx="minor">
            <a:schemeClr val="tx1"/>
          </a:fontRef>
        </p:style>
      </p:cxnSp>
      <p:cxnSp>
        <p:nvCxnSpPr>
          <p:cNvPr id="87" name="Elbow Connector 86">
            <a:extLst>
              <a:ext uri="{FF2B5EF4-FFF2-40B4-BE49-F238E27FC236}">
                <a16:creationId xmlns:a16="http://schemas.microsoft.com/office/drawing/2014/main" id="{0F24F545-6CA0-3AD3-9046-0B63644B6987}"/>
              </a:ext>
              <a:ext uri="{C183D7F6-B498-43B3-948B-1728B52AA6E4}">
                <adec:decorative xmlns:adec="http://schemas.microsoft.com/office/drawing/2017/decorative" val="1"/>
              </a:ext>
            </a:extLst>
          </p:cNvPr>
          <p:cNvCxnSpPr>
            <a:cxnSpLocks/>
            <a:stCxn id="42" idx="3"/>
          </p:cNvCxnSpPr>
          <p:nvPr/>
        </p:nvCxnSpPr>
        <p:spPr>
          <a:xfrm flipV="1">
            <a:off x="2711955" y="3916810"/>
            <a:ext cx="1890572" cy="1929896"/>
          </a:xfrm>
          <a:prstGeom prst="bentConnector3">
            <a:avLst>
              <a:gd name="adj1" fmla="val 50000"/>
            </a:avLst>
          </a:prstGeom>
          <a:ln w="28575">
            <a:solidFill>
              <a:srgbClr val="0078D4"/>
            </a:solidFill>
            <a:tailEnd type="triangle"/>
          </a:ln>
        </p:spPr>
        <p:style>
          <a:lnRef idx="1">
            <a:schemeClr val="accent1"/>
          </a:lnRef>
          <a:fillRef idx="0">
            <a:schemeClr val="accent1"/>
          </a:fillRef>
          <a:effectRef idx="0">
            <a:schemeClr val="accent1"/>
          </a:effectRef>
          <a:fontRef idx="minor">
            <a:schemeClr val="tx1"/>
          </a:fontRef>
        </p:style>
      </p:cxnSp>
      <p:cxnSp>
        <p:nvCxnSpPr>
          <p:cNvPr id="90" name="Elbow Connector 89">
            <a:extLst>
              <a:ext uri="{FF2B5EF4-FFF2-40B4-BE49-F238E27FC236}">
                <a16:creationId xmlns:a16="http://schemas.microsoft.com/office/drawing/2014/main" id="{BFF76F37-DF77-7D04-F4BA-13BC0E2B7D61}"/>
              </a:ext>
              <a:ext uri="{C183D7F6-B498-43B3-948B-1728B52AA6E4}">
                <adec:decorative xmlns:adec="http://schemas.microsoft.com/office/drawing/2017/decorative" val="1"/>
              </a:ext>
            </a:extLst>
          </p:cNvPr>
          <p:cNvCxnSpPr>
            <a:cxnSpLocks/>
            <a:endCxn id="67" idx="1"/>
          </p:cNvCxnSpPr>
          <p:nvPr/>
        </p:nvCxnSpPr>
        <p:spPr>
          <a:xfrm flipV="1">
            <a:off x="7574450" y="2598455"/>
            <a:ext cx="1582406" cy="1298563"/>
          </a:xfrm>
          <a:prstGeom prst="bentConnector3">
            <a:avLst/>
          </a:prstGeom>
          <a:ln w="28575">
            <a:solidFill>
              <a:srgbClr val="C03BC4"/>
            </a:solidFill>
            <a:tailEnd type="triangle"/>
          </a:ln>
        </p:spPr>
        <p:style>
          <a:lnRef idx="1">
            <a:schemeClr val="accent1"/>
          </a:lnRef>
          <a:fillRef idx="0">
            <a:schemeClr val="accent1"/>
          </a:fillRef>
          <a:effectRef idx="0">
            <a:schemeClr val="accent1"/>
          </a:effectRef>
          <a:fontRef idx="minor">
            <a:schemeClr val="tx1"/>
          </a:fontRef>
        </p:style>
      </p:cxnSp>
      <p:cxnSp>
        <p:nvCxnSpPr>
          <p:cNvPr id="91" name="Elbow Connector 90">
            <a:extLst>
              <a:ext uri="{FF2B5EF4-FFF2-40B4-BE49-F238E27FC236}">
                <a16:creationId xmlns:a16="http://schemas.microsoft.com/office/drawing/2014/main" id="{AF181332-98F8-3E8A-4D73-82CACB02CECB}"/>
              </a:ext>
              <a:ext uri="{C183D7F6-B498-43B3-948B-1728B52AA6E4}">
                <adec:decorative xmlns:adec="http://schemas.microsoft.com/office/drawing/2017/decorative" val="1"/>
              </a:ext>
            </a:extLst>
          </p:cNvPr>
          <p:cNvCxnSpPr>
            <a:cxnSpLocks/>
            <a:endCxn id="68" idx="1"/>
          </p:cNvCxnSpPr>
          <p:nvPr/>
        </p:nvCxnSpPr>
        <p:spPr>
          <a:xfrm flipV="1">
            <a:off x="7574450" y="3241454"/>
            <a:ext cx="1582406" cy="655564"/>
          </a:xfrm>
          <a:prstGeom prst="bentConnector3">
            <a:avLst/>
          </a:prstGeom>
          <a:ln w="28575">
            <a:solidFill>
              <a:srgbClr val="C03BC4"/>
            </a:solidFill>
            <a:tailEnd type="triangle"/>
          </a:ln>
        </p:spPr>
        <p:style>
          <a:lnRef idx="1">
            <a:schemeClr val="accent1"/>
          </a:lnRef>
          <a:fillRef idx="0">
            <a:schemeClr val="accent1"/>
          </a:fillRef>
          <a:effectRef idx="0">
            <a:schemeClr val="accent1"/>
          </a:effectRef>
          <a:fontRef idx="minor">
            <a:schemeClr val="tx1"/>
          </a:fontRef>
        </p:style>
      </p:cxnSp>
      <p:cxnSp>
        <p:nvCxnSpPr>
          <p:cNvPr id="92" name="Elbow Connector 91">
            <a:extLst>
              <a:ext uri="{FF2B5EF4-FFF2-40B4-BE49-F238E27FC236}">
                <a16:creationId xmlns:a16="http://schemas.microsoft.com/office/drawing/2014/main" id="{B548684A-7D2F-0713-B4BC-6839D80F0226}"/>
              </a:ext>
              <a:ext uri="{C183D7F6-B498-43B3-948B-1728B52AA6E4}">
                <adec:decorative xmlns:adec="http://schemas.microsoft.com/office/drawing/2017/decorative" val="1"/>
              </a:ext>
            </a:extLst>
          </p:cNvPr>
          <p:cNvCxnSpPr>
            <a:cxnSpLocks/>
            <a:endCxn id="72" idx="1"/>
          </p:cNvCxnSpPr>
          <p:nvPr/>
        </p:nvCxnSpPr>
        <p:spPr>
          <a:xfrm flipV="1">
            <a:off x="7574450" y="3887146"/>
            <a:ext cx="1582406" cy="9872"/>
          </a:xfrm>
          <a:prstGeom prst="bentConnector3">
            <a:avLst/>
          </a:prstGeom>
          <a:ln w="28575">
            <a:solidFill>
              <a:srgbClr val="C03BC4"/>
            </a:solidFill>
            <a:tailEnd type="triangle"/>
          </a:ln>
        </p:spPr>
        <p:style>
          <a:lnRef idx="1">
            <a:schemeClr val="accent1"/>
          </a:lnRef>
          <a:fillRef idx="0">
            <a:schemeClr val="accent1"/>
          </a:fillRef>
          <a:effectRef idx="0">
            <a:schemeClr val="accent1"/>
          </a:effectRef>
          <a:fontRef idx="minor">
            <a:schemeClr val="tx1"/>
          </a:fontRef>
        </p:style>
      </p:cxnSp>
      <p:cxnSp>
        <p:nvCxnSpPr>
          <p:cNvPr id="93" name="Elbow Connector 92">
            <a:extLst>
              <a:ext uri="{FF2B5EF4-FFF2-40B4-BE49-F238E27FC236}">
                <a16:creationId xmlns:a16="http://schemas.microsoft.com/office/drawing/2014/main" id="{20F2CFD4-83FC-605B-799E-8C221311F33A}"/>
              </a:ext>
              <a:ext uri="{C183D7F6-B498-43B3-948B-1728B52AA6E4}">
                <adec:decorative xmlns:adec="http://schemas.microsoft.com/office/drawing/2017/decorative" val="1"/>
              </a:ext>
            </a:extLst>
          </p:cNvPr>
          <p:cNvCxnSpPr>
            <a:cxnSpLocks/>
            <a:endCxn id="70" idx="1"/>
          </p:cNvCxnSpPr>
          <p:nvPr/>
        </p:nvCxnSpPr>
        <p:spPr>
          <a:xfrm>
            <a:off x="7574450" y="3897018"/>
            <a:ext cx="1582406" cy="1281512"/>
          </a:xfrm>
          <a:prstGeom prst="bentConnector3">
            <a:avLst/>
          </a:prstGeom>
          <a:ln w="28575">
            <a:solidFill>
              <a:srgbClr val="C03BC4"/>
            </a:solidFill>
            <a:tailEnd type="triangle"/>
          </a:ln>
        </p:spPr>
        <p:style>
          <a:lnRef idx="1">
            <a:schemeClr val="accent1"/>
          </a:lnRef>
          <a:fillRef idx="0">
            <a:schemeClr val="accent1"/>
          </a:fillRef>
          <a:effectRef idx="0">
            <a:schemeClr val="accent1"/>
          </a:effectRef>
          <a:fontRef idx="minor">
            <a:schemeClr val="tx1"/>
          </a:fontRef>
        </p:style>
      </p:cxnSp>
      <p:cxnSp>
        <p:nvCxnSpPr>
          <p:cNvPr id="94" name="Elbow Connector 93">
            <a:extLst>
              <a:ext uri="{FF2B5EF4-FFF2-40B4-BE49-F238E27FC236}">
                <a16:creationId xmlns:a16="http://schemas.microsoft.com/office/drawing/2014/main" id="{67F5CBF5-6E0D-A9C0-E430-57AD61B42285}"/>
              </a:ext>
              <a:ext uri="{C183D7F6-B498-43B3-948B-1728B52AA6E4}">
                <adec:decorative xmlns:adec="http://schemas.microsoft.com/office/drawing/2017/decorative" val="1"/>
              </a:ext>
            </a:extLst>
          </p:cNvPr>
          <p:cNvCxnSpPr>
            <a:cxnSpLocks/>
            <a:endCxn id="69" idx="1"/>
          </p:cNvCxnSpPr>
          <p:nvPr/>
        </p:nvCxnSpPr>
        <p:spPr>
          <a:xfrm>
            <a:off x="7574450" y="3897018"/>
            <a:ext cx="1582406" cy="638513"/>
          </a:xfrm>
          <a:prstGeom prst="bentConnector3">
            <a:avLst/>
          </a:prstGeom>
          <a:ln w="28575">
            <a:solidFill>
              <a:srgbClr val="C03BC4"/>
            </a:solidFill>
            <a:tailEnd type="triangle"/>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5F14042D-20D4-6366-19CA-064339AA4659}"/>
              </a:ext>
              <a:ext uri="{C183D7F6-B498-43B3-948B-1728B52AA6E4}">
                <adec:decorative xmlns:adec="http://schemas.microsoft.com/office/drawing/2017/decorative" val="1"/>
              </a:ext>
            </a:extLst>
          </p:cNvPr>
          <p:cNvSpPr/>
          <p:nvPr/>
        </p:nvSpPr>
        <p:spPr bwMode="auto">
          <a:xfrm>
            <a:off x="4678048" y="2456863"/>
            <a:ext cx="2886706" cy="2886706"/>
          </a:xfrm>
          <a:prstGeom prst="ellipse">
            <a:avLst/>
          </a:prstGeom>
          <a:noFill/>
          <a:ln w="38100" cap="rnd">
            <a:gradFill flip="none" rotWithShape="1">
              <a:gsLst>
                <a:gs pos="0">
                  <a:srgbClr val="0078D4"/>
                </a:gs>
                <a:gs pos="100000">
                  <a:srgbClr val="C03BC4"/>
                </a:gs>
              </a:gsLst>
              <a:lin ang="0" scaled="1"/>
              <a:tileRect/>
            </a:gradFill>
          </a:ln>
        </p:spPr>
        <p:txBody>
          <a:bodyPr wrap="none" lIns="0" tIns="182880" rIns="0" bIns="0" rtlCol="0" anchor="t" anchorCtr="0">
            <a:noAutofit/>
          </a:bodyPr>
          <a:lstStyle/>
          <a:p>
            <a:pPr marL="0" marR="0" lvl="0" indent="0" algn="ctr" defTabSz="914437" rtl="0" eaLnBrk="1" fontAlgn="auto" latinLnBrk="0" hangingPunct="1">
              <a:lnSpc>
                <a:spcPct val="100000"/>
              </a:lnSpc>
              <a:spcBef>
                <a:spcPts val="1200"/>
              </a:spcBef>
              <a:spcAft>
                <a:spcPct val="0"/>
              </a:spcAft>
              <a:buClrTx/>
              <a:buSzTx/>
              <a:buFontTx/>
              <a:buNone/>
              <a:tabLst>
                <a:tab pos="1487158" algn="l"/>
              </a:tabLst>
              <a:defRPr/>
            </a:pPr>
            <a:endParaRPr kumimoji="0" lang="en-US" sz="1800" b="0" i="0" u="none" strike="noStrike" kern="1200" cap="none" spc="0" normalizeH="0" baseline="0" noProof="0">
              <a:ln w="3175">
                <a:noFill/>
              </a:ln>
              <a:solidFill>
                <a:srgbClr val="000000"/>
              </a:solidFill>
              <a:effectLst/>
              <a:uLnTx/>
              <a:uFillTx/>
              <a:latin typeface="Segoe UI Semibold"/>
              <a:ea typeface="+mn-ea"/>
              <a:cs typeface="Segoe UI Semibold"/>
            </a:endParaRPr>
          </a:p>
        </p:txBody>
      </p:sp>
      <p:pic>
        <p:nvPicPr>
          <p:cNvPr id="8" name="Graphic 7">
            <a:extLst>
              <a:ext uri="{FF2B5EF4-FFF2-40B4-BE49-F238E27FC236}">
                <a16:creationId xmlns:a16="http://schemas.microsoft.com/office/drawing/2014/main" id="{EF53975B-CACA-52C4-D0E7-6EECC0D90F26}"/>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52018" y="3110391"/>
            <a:ext cx="1155701" cy="1155696"/>
          </a:xfrm>
          <a:prstGeom prst="rect">
            <a:avLst/>
          </a:prstGeom>
          <a:effectLst>
            <a:outerShdw blurRad="50800" dist="38100" dir="5400000" algn="t" rotWithShape="0">
              <a:prstClr val="black">
                <a:alpha val="40000"/>
              </a:prstClr>
            </a:outerShdw>
          </a:effectLst>
        </p:spPr>
      </p:pic>
      <p:cxnSp>
        <p:nvCxnSpPr>
          <p:cNvPr id="37" name="Elbow Connector 36">
            <a:extLst>
              <a:ext uri="{FF2B5EF4-FFF2-40B4-BE49-F238E27FC236}">
                <a16:creationId xmlns:a16="http://schemas.microsoft.com/office/drawing/2014/main" id="{E2E47253-B460-2995-07A7-DC2844EC6C88}"/>
              </a:ext>
              <a:ext uri="{C183D7F6-B498-43B3-948B-1728B52AA6E4}">
                <adec:decorative xmlns:adec="http://schemas.microsoft.com/office/drawing/2017/decorative" val="1"/>
              </a:ext>
            </a:extLst>
          </p:cNvPr>
          <p:cNvCxnSpPr>
            <a:cxnSpLocks/>
            <a:endCxn id="71" idx="1"/>
          </p:cNvCxnSpPr>
          <p:nvPr/>
        </p:nvCxnSpPr>
        <p:spPr>
          <a:xfrm rot="16200000" flipH="1">
            <a:off x="7801242" y="4471300"/>
            <a:ext cx="1920024" cy="791203"/>
          </a:xfrm>
          <a:prstGeom prst="bentConnector2">
            <a:avLst/>
          </a:prstGeom>
          <a:ln w="28575">
            <a:solidFill>
              <a:srgbClr val="C03BC4"/>
            </a:solidFill>
            <a:tailEnd type="triangle"/>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F54FADB0-C4C6-6DFB-F64F-BF4CBA72BB07}"/>
              </a:ext>
            </a:extLst>
          </p:cNvPr>
          <p:cNvSpPr txBox="1">
            <a:spLocks noGrp="1"/>
          </p:cNvSpPr>
          <p:nvPr>
            <p:ph type="title" idx="4294967295"/>
          </p:nvPr>
        </p:nvSpPr>
        <p:spPr>
          <a:xfrm>
            <a:off x="2374901" y="446886"/>
            <a:ext cx="7493000" cy="5842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Segoe UI Semibold"/>
                <a:ea typeface="+mj-ea"/>
                <a:cs typeface="+mj-cs"/>
              </a:rPr>
              <a:t>Foundry Agents Service Interop</a:t>
            </a:r>
          </a:p>
        </p:txBody>
      </p:sp>
      <p:sp>
        <p:nvSpPr>
          <p:cNvPr id="26" name="TextBox 25">
            <a:extLst>
              <a:ext uri="{FF2B5EF4-FFF2-40B4-BE49-F238E27FC236}">
                <a16:creationId xmlns:a16="http://schemas.microsoft.com/office/drawing/2014/main" id="{B9B910F7-433C-6D94-2404-AE438036DE4F}"/>
              </a:ext>
            </a:extLst>
          </p:cNvPr>
          <p:cNvSpPr txBox="1"/>
          <p:nvPr/>
        </p:nvSpPr>
        <p:spPr>
          <a:xfrm>
            <a:off x="1620099" y="1944112"/>
            <a:ext cx="2217274" cy="338554"/>
          </a:xfrm>
          <a:prstGeom prst="rect">
            <a:avLst/>
          </a:prstGeom>
          <a:noFill/>
        </p:spPr>
        <p:txBody>
          <a:bodyPr wrap="none" rtlCol="0">
            <a:sp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gradFill>
                  <a:gsLst>
                    <a:gs pos="0">
                      <a:srgbClr val="0078D4"/>
                    </a:gs>
                    <a:gs pos="100000">
                      <a:srgbClr val="C03BC4"/>
                    </a:gs>
                  </a:gsLst>
                  <a:lin ang="0" scaled="1"/>
                </a:gradFill>
                <a:effectLst/>
                <a:uLnTx/>
                <a:uFillTx/>
                <a:latin typeface="Segoe Sans Display" pitchFamily="2" charset="0"/>
                <a:ea typeface="+mn-ea"/>
                <a:cs typeface="Segoe Sans Display" pitchFamily="2" charset="0"/>
              </a:rPr>
              <a:t>Import external agents</a:t>
            </a:r>
          </a:p>
        </p:txBody>
      </p:sp>
      <p:sp>
        <p:nvSpPr>
          <p:cNvPr id="15" name="TextBox 14">
            <a:extLst>
              <a:ext uri="{FF2B5EF4-FFF2-40B4-BE49-F238E27FC236}">
                <a16:creationId xmlns:a16="http://schemas.microsoft.com/office/drawing/2014/main" id="{C178024E-ACCA-7C5F-EA83-41F6FBB90F31}"/>
              </a:ext>
            </a:extLst>
          </p:cNvPr>
          <p:cNvSpPr txBox="1"/>
          <p:nvPr/>
        </p:nvSpPr>
        <p:spPr>
          <a:xfrm>
            <a:off x="1070159" y="2433581"/>
            <a:ext cx="1641796" cy="369332"/>
          </a:xfrm>
          <a:prstGeom prst="rect">
            <a:avLst/>
          </a:prstGeom>
          <a:noFill/>
        </p:spPr>
        <p:txBody>
          <a:bodyPr wrap="none" rtlCol="0">
            <a:sp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Assistants API</a:t>
            </a:r>
          </a:p>
        </p:txBody>
      </p:sp>
      <p:sp>
        <p:nvSpPr>
          <p:cNvPr id="27" name="TextBox 26">
            <a:extLst>
              <a:ext uri="{FF2B5EF4-FFF2-40B4-BE49-F238E27FC236}">
                <a16:creationId xmlns:a16="http://schemas.microsoft.com/office/drawing/2014/main" id="{F4C9D59D-D357-F5C4-1511-1CE972FA961F}"/>
              </a:ext>
            </a:extLst>
          </p:cNvPr>
          <p:cNvSpPr txBox="1"/>
          <p:nvPr/>
        </p:nvSpPr>
        <p:spPr>
          <a:xfrm>
            <a:off x="909539" y="3079273"/>
            <a:ext cx="1802416" cy="369332"/>
          </a:xfrm>
          <a:prstGeom prst="rect">
            <a:avLst/>
          </a:prstGeom>
          <a:noFill/>
        </p:spPr>
        <p:txBody>
          <a:bodyPr wrap="none" rtlCol="0">
            <a:sp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Responses API*</a:t>
            </a:r>
          </a:p>
        </p:txBody>
      </p:sp>
      <p:sp>
        <p:nvSpPr>
          <p:cNvPr id="53" name="TextBox 52">
            <a:extLst>
              <a:ext uri="{FF2B5EF4-FFF2-40B4-BE49-F238E27FC236}">
                <a16:creationId xmlns:a16="http://schemas.microsoft.com/office/drawing/2014/main" id="{153B694B-0738-5F40-AE70-9274C257FF10}"/>
              </a:ext>
            </a:extLst>
          </p:cNvPr>
          <p:cNvSpPr txBox="1"/>
          <p:nvPr/>
        </p:nvSpPr>
        <p:spPr>
          <a:xfrm>
            <a:off x="687234" y="3724965"/>
            <a:ext cx="2024721" cy="369332"/>
          </a:xfrm>
          <a:prstGeom prst="rect">
            <a:avLst/>
          </a:prstGeom>
          <a:noFill/>
        </p:spPr>
        <p:txBody>
          <a:bodyPr wrap="none" rtlCol="0">
            <a:sp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Activity protocol*</a:t>
            </a:r>
          </a:p>
        </p:txBody>
      </p:sp>
      <p:sp>
        <p:nvSpPr>
          <p:cNvPr id="38" name="TextBox 37">
            <a:extLst>
              <a:ext uri="{FF2B5EF4-FFF2-40B4-BE49-F238E27FC236}">
                <a16:creationId xmlns:a16="http://schemas.microsoft.com/office/drawing/2014/main" id="{96201385-B6EE-8740-F326-8F0D79CEFB0C}"/>
              </a:ext>
            </a:extLst>
          </p:cNvPr>
          <p:cNvSpPr txBox="1"/>
          <p:nvPr/>
        </p:nvSpPr>
        <p:spPr>
          <a:xfrm>
            <a:off x="2001247" y="4370657"/>
            <a:ext cx="710708" cy="369332"/>
          </a:xfrm>
          <a:prstGeom prst="rect">
            <a:avLst/>
          </a:prstGeom>
          <a:noFill/>
        </p:spPr>
        <p:txBody>
          <a:bodyPr wrap="none" rtlCol="0">
            <a:sp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A2A*</a:t>
            </a:r>
          </a:p>
        </p:txBody>
      </p:sp>
      <p:sp>
        <p:nvSpPr>
          <p:cNvPr id="41" name="TextBox 40">
            <a:extLst>
              <a:ext uri="{FF2B5EF4-FFF2-40B4-BE49-F238E27FC236}">
                <a16:creationId xmlns:a16="http://schemas.microsoft.com/office/drawing/2014/main" id="{ABAF4B83-645F-9BEE-9B88-FC80D5574947}"/>
              </a:ext>
            </a:extLst>
          </p:cNvPr>
          <p:cNvSpPr txBox="1"/>
          <p:nvPr/>
        </p:nvSpPr>
        <p:spPr>
          <a:xfrm>
            <a:off x="849074" y="5016349"/>
            <a:ext cx="1862881" cy="363946"/>
          </a:xfrm>
          <a:prstGeom prst="rect">
            <a:avLst/>
          </a:prstGeom>
          <a:noFill/>
        </p:spPr>
        <p:txBody>
          <a:bodyPr wrap="none" rtlCol="0">
            <a:sp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Agent protocol</a:t>
            </a:r>
            <a:r>
              <a:rPr kumimoji="0" lang="en-US" sz="1765" b="1" i="0" u="none" strike="noStrike" kern="1200" cap="none" spc="0" normalizeH="0" baseline="3000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a:t>
            </a:r>
          </a:p>
        </p:txBody>
      </p:sp>
      <p:sp>
        <p:nvSpPr>
          <p:cNvPr id="42" name="TextBox 41">
            <a:extLst>
              <a:ext uri="{FF2B5EF4-FFF2-40B4-BE49-F238E27FC236}">
                <a16:creationId xmlns:a16="http://schemas.microsoft.com/office/drawing/2014/main" id="{93EE4EEB-A236-4716-5F2E-C36905788A97}"/>
              </a:ext>
            </a:extLst>
          </p:cNvPr>
          <p:cNvSpPr txBox="1"/>
          <p:nvPr/>
        </p:nvSpPr>
        <p:spPr>
          <a:xfrm>
            <a:off x="1935781" y="5662040"/>
            <a:ext cx="776174" cy="369332"/>
          </a:xfrm>
          <a:prstGeom prst="rect">
            <a:avLst/>
          </a:prstGeom>
          <a:noFill/>
        </p:spPr>
        <p:txBody>
          <a:bodyPr wrap="none" rtlCol="0">
            <a:sp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MCP*</a:t>
            </a:r>
          </a:p>
        </p:txBody>
      </p:sp>
      <p:sp>
        <p:nvSpPr>
          <p:cNvPr id="7" name="Rectangle 6">
            <a:extLst>
              <a:ext uri="{FF2B5EF4-FFF2-40B4-BE49-F238E27FC236}">
                <a16:creationId xmlns:a16="http://schemas.microsoft.com/office/drawing/2014/main" id="{2071272F-0B4C-9F76-C32A-415765E41795}"/>
              </a:ext>
            </a:extLst>
          </p:cNvPr>
          <p:cNvSpPr/>
          <p:nvPr/>
        </p:nvSpPr>
        <p:spPr bwMode="auto">
          <a:xfrm>
            <a:off x="5399209" y="4470967"/>
            <a:ext cx="1461318" cy="553998"/>
          </a:xfrm>
          <a:prstGeom prst="rect">
            <a:avLst/>
          </a:prstGeom>
          <a:noFill/>
        </p:spPr>
        <p:txBody>
          <a:bodyPr wrap="square" lIns="0" tIns="0" rIns="0" bIns="0" rtlCol="0" anchor="ctr" anchorCtr="0">
            <a:spAutoFit/>
          </a:bodyPr>
          <a:lstStyle/>
          <a:p>
            <a:pPr marL="0" marR="0" lvl="0" indent="0" algn="ctr" defTabSz="914437" rtl="0" eaLnBrk="1" fontAlgn="base" latinLnBrk="0" hangingPunct="1">
              <a:lnSpc>
                <a:spcPct val="100000"/>
              </a:lnSpc>
              <a:spcBef>
                <a:spcPts val="1200"/>
              </a:spcBef>
              <a:spcAft>
                <a:spcPct val="0"/>
              </a:spcAft>
              <a:buClrTx/>
              <a:buSzTx/>
              <a:buFontTx/>
              <a:buNone/>
              <a:tabLst>
                <a:tab pos="1487158" algn="l"/>
              </a:tabLst>
              <a:defRPr/>
            </a:pPr>
            <a:r>
              <a:rPr kumimoji="0" lang="en-US" sz="1800" b="1" i="0" u="none" strike="noStrike" kern="1200" cap="none" spc="0" normalizeH="0" baseline="0" noProof="0">
                <a:ln w="3175">
                  <a:noFill/>
                </a:ln>
                <a:solidFill>
                  <a:srgbClr val="000000"/>
                </a:solidFill>
                <a:effectLst/>
                <a:uLnTx/>
                <a:uFillTx/>
                <a:latin typeface="Segoe Pro Display Semibold" panose="020B0502040504020203" pitchFamily="34" charset="0"/>
                <a:ea typeface="+mn-ea"/>
                <a:cs typeface="Segoe UI Semibold"/>
              </a:rPr>
              <a:t>Azure AI Foundry</a:t>
            </a:r>
          </a:p>
        </p:txBody>
      </p:sp>
      <p:sp>
        <p:nvSpPr>
          <p:cNvPr id="28" name="TextBox 27">
            <a:extLst>
              <a:ext uri="{FF2B5EF4-FFF2-40B4-BE49-F238E27FC236}">
                <a16:creationId xmlns:a16="http://schemas.microsoft.com/office/drawing/2014/main" id="{034A2DD1-9E72-8AFB-7FBD-F7337D089DB7}"/>
              </a:ext>
            </a:extLst>
          </p:cNvPr>
          <p:cNvSpPr txBox="1"/>
          <p:nvPr/>
        </p:nvSpPr>
        <p:spPr>
          <a:xfrm>
            <a:off x="8243996" y="1944112"/>
            <a:ext cx="2743059" cy="338554"/>
          </a:xfrm>
          <a:prstGeom prst="rect">
            <a:avLst/>
          </a:prstGeom>
          <a:noFill/>
        </p:spPr>
        <p:txBody>
          <a:bodyPr wrap="non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gradFill>
                  <a:gsLst>
                    <a:gs pos="0">
                      <a:srgbClr val="0078D4"/>
                    </a:gs>
                    <a:gs pos="100000">
                      <a:srgbClr val="C03BC4"/>
                    </a:gs>
                  </a:gsLst>
                  <a:lin ang="0" scaled="1"/>
                </a:gradFill>
                <a:effectLst/>
                <a:uLnTx/>
                <a:uFillTx/>
                <a:latin typeface="Segoe Sans Display" pitchFamily="2" charset="0"/>
                <a:ea typeface="+mn-ea"/>
                <a:cs typeface="Segoe Sans Display" pitchFamily="2" charset="0"/>
              </a:rPr>
              <a:t>Expose your agent externally</a:t>
            </a:r>
          </a:p>
        </p:txBody>
      </p:sp>
      <p:sp>
        <p:nvSpPr>
          <p:cNvPr id="67" name="TextBox 66">
            <a:extLst>
              <a:ext uri="{FF2B5EF4-FFF2-40B4-BE49-F238E27FC236}">
                <a16:creationId xmlns:a16="http://schemas.microsoft.com/office/drawing/2014/main" id="{DFF26CCD-6361-2DB2-46EE-127D9C2480A4}"/>
              </a:ext>
            </a:extLst>
          </p:cNvPr>
          <p:cNvSpPr txBox="1"/>
          <p:nvPr/>
        </p:nvSpPr>
        <p:spPr>
          <a:xfrm>
            <a:off x="9156856" y="2413789"/>
            <a:ext cx="1641796" cy="369332"/>
          </a:xfrm>
          <a:prstGeom prst="rect">
            <a:avLst/>
          </a:prstGeom>
          <a:noFill/>
        </p:spPr>
        <p:txBody>
          <a:bodyPr wrap="non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Assistants API</a:t>
            </a:r>
          </a:p>
        </p:txBody>
      </p:sp>
      <p:sp>
        <p:nvSpPr>
          <p:cNvPr id="68" name="TextBox 67">
            <a:extLst>
              <a:ext uri="{FF2B5EF4-FFF2-40B4-BE49-F238E27FC236}">
                <a16:creationId xmlns:a16="http://schemas.microsoft.com/office/drawing/2014/main" id="{1E38A5C7-D826-54AB-C613-B32DEEC4C860}"/>
              </a:ext>
            </a:extLst>
          </p:cNvPr>
          <p:cNvSpPr txBox="1"/>
          <p:nvPr/>
        </p:nvSpPr>
        <p:spPr>
          <a:xfrm>
            <a:off x="9156856" y="3059481"/>
            <a:ext cx="1792927" cy="363946"/>
          </a:xfrm>
          <a:prstGeom prst="rect">
            <a:avLst/>
          </a:prstGeom>
          <a:noFill/>
        </p:spPr>
        <p:txBody>
          <a:bodyPr wrap="non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Responses API</a:t>
            </a:r>
            <a:r>
              <a:rPr kumimoji="0" lang="en-US" sz="1765" b="1" i="0" u="none" strike="noStrike" kern="1200" cap="none" spc="0" normalizeH="0" baseline="3000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a:t>
            </a:r>
            <a:endParaRPr kumimoji="0" lang="en-US" sz="1765" b="1"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endParaRPr>
          </a:p>
        </p:txBody>
      </p:sp>
      <p:sp>
        <p:nvSpPr>
          <p:cNvPr id="72" name="TextBox 71">
            <a:extLst>
              <a:ext uri="{FF2B5EF4-FFF2-40B4-BE49-F238E27FC236}">
                <a16:creationId xmlns:a16="http://schemas.microsoft.com/office/drawing/2014/main" id="{8CA02B0E-8B0F-FBD1-941D-BF5FA64BF626}"/>
              </a:ext>
            </a:extLst>
          </p:cNvPr>
          <p:cNvSpPr txBox="1"/>
          <p:nvPr/>
        </p:nvSpPr>
        <p:spPr>
          <a:xfrm>
            <a:off x="9156856" y="3705173"/>
            <a:ext cx="2008755" cy="363946"/>
          </a:xfrm>
          <a:prstGeom prst="rect">
            <a:avLst/>
          </a:prstGeom>
          <a:noFill/>
        </p:spPr>
        <p:txBody>
          <a:bodyPr wrap="non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Activity protocol</a:t>
            </a:r>
            <a:r>
              <a:rPr kumimoji="0" lang="en-US" sz="1765" b="1" i="0" u="none" strike="noStrike" kern="1200" cap="none" spc="0" normalizeH="0" baseline="3000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a:t>
            </a:r>
            <a:endParaRPr kumimoji="0" lang="en-US" sz="1765" b="1"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endParaRPr>
          </a:p>
        </p:txBody>
      </p:sp>
      <p:sp>
        <p:nvSpPr>
          <p:cNvPr id="69" name="TextBox 68">
            <a:extLst>
              <a:ext uri="{FF2B5EF4-FFF2-40B4-BE49-F238E27FC236}">
                <a16:creationId xmlns:a16="http://schemas.microsoft.com/office/drawing/2014/main" id="{8CC2B004-1DFD-0EE5-00D2-46BF51F20B54}"/>
              </a:ext>
            </a:extLst>
          </p:cNvPr>
          <p:cNvSpPr txBox="1"/>
          <p:nvPr/>
        </p:nvSpPr>
        <p:spPr>
          <a:xfrm>
            <a:off x="9156856" y="4350865"/>
            <a:ext cx="623889" cy="369332"/>
          </a:xfrm>
          <a:prstGeom prst="rect">
            <a:avLst/>
          </a:prstGeom>
          <a:noFill/>
        </p:spPr>
        <p:txBody>
          <a:bodyPr wrap="non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A2A</a:t>
            </a:r>
          </a:p>
        </p:txBody>
      </p:sp>
      <p:sp>
        <p:nvSpPr>
          <p:cNvPr id="70" name="TextBox 69">
            <a:extLst>
              <a:ext uri="{FF2B5EF4-FFF2-40B4-BE49-F238E27FC236}">
                <a16:creationId xmlns:a16="http://schemas.microsoft.com/office/drawing/2014/main" id="{89B55F9F-EFE8-3E30-5352-19C59FFFAF3A}"/>
              </a:ext>
            </a:extLst>
          </p:cNvPr>
          <p:cNvSpPr txBox="1"/>
          <p:nvPr/>
        </p:nvSpPr>
        <p:spPr>
          <a:xfrm>
            <a:off x="9156856" y="4996557"/>
            <a:ext cx="1859676" cy="363946"/>
          </a:xfrm>
          <a:prstGeom prst="rect">
            <a:avLst/>
          </a:prstGeom>
          <a:noFill/>
        </p:spPr>
        <p:txBody>
          <a:bodyPr wrap="non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Agent protocol</a:t>
            </a:r>
            <a:r>
              <a:rPr kumimoji="0" lang="en-US" sz="1765" b="1" i="0" u="none" strike="noStrike" kern="1200" cap="none" spc="0" normalizeH="0" baseline="3000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a:t>
            </a:r>
            <a:endParaRPr kumimoji="0" lang="en-US" sz="1765" b="1"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endParaRPr>
          </a:p>
        </p:txBody>
      </p:sp>
      <p:sp>
        <p:nvSpPr>
          <p:cNvPr id="71" name="TextBox 70">
            <a:extLst>
              <a:ext uri="{FF2B5EF4-FFF2-40B4-BE49-F238E27FC236}">
                <a16:creationId xmlns:a16="http://schemas.microsoft.com/office/drawing/2014/main" id="{56DF8366-CCD8-0958-65E9-7928D5A28CC4}"/>
              </a:ext>
            </a:extLst>
          </p:cNvPr>
          <p:cNvSpPr txBox="1"/>
          <p:nvPr/>
        </p:nvSpPr>
        <p:spPr>
          <a:xfrm>
            <a:off x="9156856" y="5642248"/>
            <a:ext cx="776175" cy="369332"/>
          </a:xfrm>
          <a:prstGeom prst="rect">
            <a:avLst/>
          </a:prstGeom>
          <a:noFill/>
        </p:spPr>
        <p:txBody>
          <a:bodyPr wrap="non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rPr>
              <a:t>MCP*</a:t>
            </a:r>
          </a:p>
        </p:txBody>
      </p:sp>
      <p:sp>
        <p:nvSpPr>
          <p:cNvPr id="109" name="TextBox 108">
            <a:extLst>
              <a:ext uri="{FF2B5EF4-FFF2-40B4-BE49-F238E27FC236}">
                <a16:creationId xmlns:a16="http://schemas.microsoft.com/office/drawing/2014/main" id="{F296060E-E739-FAF5-BE0C-06A7C43E2D27}"/>
              </a:ext>
            </a:extLst>
          </p:cNvPr>
          <p:cNvSpPr txBox="1"/>
          <p:nvPr/>
        </p:nvSpPr>
        <p:spPr>
          <a:xfrm>
            <a:off x="4435123" y="5911122"/>
            <a:ext cx="3321753" cy="613758"/>
          </a:xfrm>
          <a:prstGeom prst="rect">
            <a:avLst/>
          </a:prstGeom>
          <a:noFill/>
        </p:spPr>
        <p:txBody>
          <a:bodyPr wrap="square">
            <a:spAutoFit/>
          </a:bodyPr>
          <a:lstStyle/>
          <a:p>
            <a:pPr marL="0" marR="0" lvl="0" indent="0" algn="ctr" defTabSz="914367"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 </a:t>
            </a:r>
            <a:r>
              <a:rPr kumimoji="0" lang="en-US" sz="1200" b="0" i="1"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Available with Semantic Kernel   </a:t>
            </a:r>
          </a:p>
          <a:p>
            <a:pPr marL="0" marR="0" lvl="0" indent="0" algn="ctr" defTabSz="914367"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30000" noProof="0">
                <a:ln>
                  <a:noFill/>
                </a:ln>
                <a:solidFill>
                  <a:srgbClr val="000000"/>
                </a:solidFill>
                <a:effectLst/>
                <a:uLnTx/>
                <a:uFillTx/>
                <a:latin typeface="Segoe UI"/>
                <a:ea typeface="+mn-ea"/>
                <a:cs typeface="Segoe UI Semibold" panose="020B0502040204020203" pitchFamily="34" charset="0"/>
              </a:rPr>
              <a:t>✧</a:t>
            </a:r>
            <a:r>
              <a:rPr kumimoji="0" lang="en-US" sz="1200" b="0" i="0" u="none" strike="noStrike" kern="1200" cap="none" spc="0" normalizeH="0" baseline="0" noProof="0">
                <a:ln>
                  <a:noFill/>
                </a:ln>
                <a:solidFill>
                  <a:srgbClr val="000000"/>
                </a:solidFill>
                <a:effectLst/>
                <a:uLnTx/>
                <a:uFillTx/>
                <a:latin typeface="Segoe UI"/>
                <a:ea typeface="+mn-ea"/>
                <a:cs typeface="Segoe UI Semibold" panose="020B0502040204020203" pitchFamily="34" charset="0"/>
              </a:rPr>
              <a:t> </a:t>
            </a:r>
            <a:r>
              <a:rPr kumimoji="0" lang="en-US" sz="1200" b="0" i="1"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Coming soon  </a:t>
            </a:r>
          </a:p>
        </p:txBody>
      </p:sp>
    </p:spTree>
    <p:extLst>
      <p:ext uri="{BB962C8B-B14F-4D97-AF65-F5344CB8AC3E}">
        <p14:creationId xmlns:p14="http://schemas.microsoft.com/office/powerpoint/2010/main" val="75613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FCB73-D2E2-20FA-24CF-8132FD1A5D00}"/>
            </a:ext>
          </a:extLst>
        </p:cNvPr>
        <p:cNvGrpSpPr/>
        <p:nvPr/>
      </p:nvGrpSpPr>
      <p:grpSpPr>
        <a:xfrm>
          <a:off x="0" y="0"/>
          <a:ext cx="0" cy="0"/>
          <a:chOff x="0" y="0"/>
          <a:chExt cx="0" cy="0"/>
        </a:xfrm>
      </p:grpSpPr>
      <p:pic>
        <p:nvPicPr>
          <p:cNvPr id="3" name="Picture 2" descr="A colorful cubes on a white background&#10;&#10;AI-generated content may be incorrect.">
            <a:extLst>
              <a:ext uri="{FF2B5EF4-FFF2-40B4-BE49-F238E27FC236}">
                <a16:creationId xmlns:a16="http://schemas.microsoft.com/office/drawing/2014/main" id="{C6AC4BF0-5D59-853E-F7DA-350E9213A237}"/>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B2950E52-BE84-9F32-EB16-AC52D4753EAD}"/>
              </a:ext>
            </a:extLst>
          </p:cNvPr>
          <p:cNvSpPr/>
          <p:nvPr/>
        </p:nvSpPr>
        <p:spPr bwMode="auto">
          <a:xfrm>
            <a:off x="124691" y="2132637"/>
            <a:ext cx="9607487" cy="4656090"/>
          </a:xfrm>
          <a:prstGeom prst="roundRect">
            <a:avLst>
              <a:gd name="adj" fmla="val 5179"/>
            </a:avLst>
          </a:prstGeom>
          <a:solidFill>
            <a:schemeClr val="bg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HK" sz="2000" err="1">
              <a:solidFill>
                <a:srgbClr val="FFFFFF"/>
              </a:solidFill>
              <a:ea typeface="Segoe UI" pitchFamily="34" charset="0"/>
              <a:cs typeface="Segoe UI" pitchFamily="34" charset="0"/>
            </a:endParaRPr>
          </a:p>
        </p:txBody>
      </p:sp>
      <p:sp>
        <p:nvSpPr>
          <p:cNvPr id="65" name="Rectangle: Rounded Corners 64">
            <a:extLst>
              <a:ext uri="{FF2B5EF4-FFF2-40B4-BE49-F238E27FC236}">
                <a16:creationId xmlns:a16="http://schemas.microsoft.com/office/drawing/2014/main" id="{D8E34A99-7DAF-7AF8-37A8-45B3E5CD9DB8}"/>
              </a:ext>
            </a:extLst>
          </p:cNvPr>
          <p:cNvSpPr/>
          <p:nvPr/>
        </p:nvSpPr>
        <p:spPr bwMode="auto">
          <a:xfrm>
            <a:off x="9809019" y="2833255"/>
            <a:ext cx="2207168" cy="2708006"/>
          </a:xfrm>
          <a:prstGeom prst="roundRect">
            <a:avLst>
              <a:gd name="adj" fmla="val 5179"/>
            </a:avLst>
          </a:prstGeom>
          <a:solidFill>
            <a:schemeClr val="bg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HK" sz="2000" err="1">
              <a:solidFill>
                <a:srgbClr val="FFFFFF"/>
              </a:solidFill>
              <a:ea typeface="Segoe UI" pitchFamily="34" charset="0"/>
              <a:cs typeface="Segoe UI" pitchFamily="34" charset="0"/>
            </a:endParaRPr>
          </a:p>
        </p:txBody>
      </p:sp>
      <p:sp>
        <p:nvSpPr>
          <p:cNvPr id="4" name="Title 3">
            <a:extLst>
              <a:ext uri="{FF2B5EF4-FFF2-40B4-BE49-F238E27FC236}">
                <a16:creationId xmlns:a16="http://schemas.microsoft.com/office/drawing/2014/main" id="{6292520A-6CF9-9192-8B0F-08A6D8450615}"/>
              </a:ext>
            </a:extLst>
          </p:cNvPr>
          <p:cNvSpPr>
            <a:spLocks noGrp="1"/>
          </p:cNvSpPr>
          <p:nvPr>
            <p:ph type="title"/>
          </p:nvPr>
        </p:nvSpPr>
        <p:spPr/>
        <p:txBody>
          <a:bodyPr/>
          <a:lstStyle/>
          <a:p>
            <a:r>
              <a:rPr lang="en-HK" b="1" dirty="0"/>
              <a:t>Microsoft Cloud &amp; AI Bootcamp</a:t>
            </a:r>
          </a:p>
        </p:txBody>
      </p:sp>
      <p:sp>
        <p:nvSpPr>
          <p:cNvPr id="60" name="TextBox 59">
            <a:extLst>
              <a:ext uri="{FF2B5EF4-FFF2-40B4-BE49-F238E27FC236}">
                <a16:creationId xmlns:a16="http://schemas.microsoft.com/office/drawing/2014/main" id="{C3072BB6-43A7-69CA-591A-8425095E9D67}"/>
              </a:ext>
            </a:extLst>
          </p:cNvPr>
          <p:cNvSpPr txBox="1"/>
          <p:nvPr/>
        </p:nvSpPr>
        <p:spPr>
          <a:xfrm>
            <a:off x="9937365" y="5141151"/>
            <a:ext cx="2001982" cy="400110"/>
          </a:xfrm>
          <a:prstGeom prst="rect">
            <a:avLst/>
          </a:prstGeom>
          <a:noFill/>
        </p:spPr>
        <p:txBody>
          <a:bodyPr wrap="square">
            <a:spAutoFit/>
          </a:bodyPr>
          <a:lstStyle/>
          <a:p>
            <a:pPr algn="ctr"/>
            <a:r>
              <a:rPr lang="en-HK" sz="1000">
                <a:hlinkClick r:id="rId4"/>
              </a:rPr>
              <a:t>https://www.microsoft.com/en-hk/CloudandAIBootcamp/</a:t>
            </a:r>
            <a:endParaRPr lang="en-HK" sz="1000"/>
          </a:p>
        </p:txBody>
      </p:sp>
      <p:pic>
        <p:nvPicPr>
          <p:cNvPr id="64" name="Picture 63" descr="A qr code with black dots&#10;&#10;AI-generated content may be incorrect.">
            <a:extLst>
              <a:ext uri="{FF2B5EF4-FFF2-40B4-BE49-F238E27FC236}">
                <a16:creationId xmlns:a16="http://schemas.microsoft.com/office/drawing/2014/main" id="{81BAB028-197C-132C-76C7-1A95362888CC}"/>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9977780" y="3221963"/>
            <a:ext cx="1870040" cy="1887682"/>
          </a:xfrm>
          <a:prstGeom prst="roundRect">
            <a:avLst>
              <a:gd name="adj" fmla="val 8594"/>
            </a:avLst>
          </a:prstGeom>
          <a:solidFill>
            <a:srgbClr val="FFFFFF">
              <a:shade val="85000"/>
            </a:srgbClr>
          </a:solidFill>
          <a:ln>
            <a:noFill/>
          </a:ln>
          <a:effectLst/>
        </p:spPr>
      </p:pic>
      <p:sp>
        <p:nvSpPr>
          <p:cNvPr id="66" name="TextBox 65">
            <a:extLst>
              <a:ext uri="{FF2B5EF4-FFF2-40B4-BE49-F238E27FC236}">
                <a16:creationId xmlns:a16="http://schemas.microsoft.com/office/drawing/2014/main" id="{1782D9BF-51C8-360E-1C67-CBFC0E0A6EF0}"/>
              </a:ext>
            </a:extLst>
          </p:cNvPr>
          <p:cNvSpPr txBox="1"/>
          <p:nvPr/>
        </p:nvSpPr>
        <p:spPr>
          <a:xfrm>
            <a:off x="9977780" y="2918844"/>
            <a:ext cx="1870040" cy="271613"/>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srgbClr val="000000"/>
                </a:solidFill>
                <a:effectLst/>
                <a:uLnTx/>
                <a:uFillTx/>
                <a:latin typeface="Segoe UI"/>
                <a:ea typeface="+mn-ea"/>
                <a:cs typeface="Arial"/>
                <a:sym typeface="Arial"/>
              </a:rPr>
              <a:t>View On Demand</a:t>
            </a:r>
          </a:p>
        </p:txBody>
      </p:sp>
      <p:sp>
        <p:nvSpPr>
          <p:cNvPr id="69" name="TextBox 68">
            <a:extLst>
              <a:ext uri="{FF2B5EF4-FFF2-40B4-BE49-F238E27FC236}">
                <a16:creationId xmlns:a16="http://schemas.microsoft.com/office/drawing/2014/main" id="{79E469DE-3F3A-17C6-2DE7-CA44DC96A7E5}"/>
              </a:ext>
            </a:extLst>
          </p:cNvPr>
          <p:cNvSpPr txBox="1"/>
          <p:nvPr/>
        </p:nvSpPr>
        <p:spPr>
          <a:xfrm>
            <a:off x="553546" y="1523036"/>
            <a:ext cx="8787244" cy="523220"/>
          </a:xfrm>
          <a:prstGeom prst="rect">
            <a:avLst/>
          </a:prstGeom>
          <a:noFill/>
        </p:spPr>
        <p:txBody>
          <a:bodyPr wrap="square">
            <a:spAutoFit/>
          </a:bodyPr>
          <a:lstStyle/>
          <a:p>
            <a:r>
              <a:rPr lang="en-US" b="1" i="0" dirty="0">
                <a:solidFill>
                  <a:srgbClr val="161616"/>
                </a:solidFill>
                <a:effectLst/>
                <a:latin typeface="Segoe UI" panose="020B0502040204020203" pitchFamily="34" charset="0"/>
              </a:rPr>
              <a:t>A digital experience is designed to accelerate your AI ambitions, from strategy to secure, scalable execution.</a:t>
            </a:r>
            <a:endParaRPr lang="en-HK" dirty="0"/>
          </a:p>
        </p:txBody>
      </p:sp>
      <p:graphicFrame>
        <p:nvGraphicFramePr>
          <p:cNvPr id="2" name="Table 1">
            <a:extLst>
              <a:ext uri="{FF2B5EF4-FFF2-40B4-BE49-F238E27FC236}">
                <a16:creationId xmlns:a16="http://schemas.microsoft.com/office/drawing/2014/main" id="{1F4CC618-B132-E960-8378-AE4D567F7867}"/>
              </a:ext>
            </a:extLst>
          </p:cNvPr>
          <p:cNvGraphicFramePr>
            <a:graphicFrameLocks noGrp="1"/>
          </p:cNvGraphicFramePr>
          <p:nvPr>
            <p:extLst>
              <p:ext uri="{D42A27DB-BD31-4B8C-83A1-F6EECF244321}">
                <p14:modId xmlns:p14="http://schemas.microsoft.com/office/powerpoint/2010/main" val="2365803989"/>
              </p:ext>
            </p:extLst>
          </p:nvPr>
        </p:nvGraphicFramePr>
        <p:xfrm>
          <a:off x="553546" y="2403282"/>
          <a:ext cx="8569169" cy="4114800"/>
        </p:xfrm>
        <a:graphic>
          <a:graphicData uri="http://schemas.openxmlformats.org/drawingml/2006/table">
            <a:tbl>
              <a:tblPr>
                <a:tableStyleId>{5940675A-B579-460E-94D1-54222C63F5DA}</a:tableStyleId>
              </a:tblPr>
              <a:tblGrid>
                <a:gridCol w="2339273">
                  <a:extLst>
                    <a:ext uri="{9D8B030D-6E8A-4147-A177-3AD203B41FA5}">
                      <a16:colId xmlns:a16="http://schemas.microsoft.com/office/drawing/2014/main" val="1473912011"/>
                    </a:ext>
                  </a:extLst>
                </a:gridCol>
                <a:gridCol w="2076632">
                  <a:extLst>
                    <a:ext uri="{9D8B030D-6E8A-4147-A177-3AD203B41FA5}">
                      <a16:colId xmlns:a16="http://schemas.microsoft.com/office/drawing/2014/main" val="2189676248"/>
                    </a:ext>
                  </a:extLst>
                </a:gridCol>
                <a:gridCol w="2076632">
                  <a:extLst>
                    <a:ext uri="{9D8B030D-6E8A-4147-A177-3AD203B41FA5}">
                      <a16:colId xmlns:a16="http://schemas.microsoft.com/office/drawing/2014/main" val="2042017784"/>
                    </a:ext>
                  </a:extLst>
                </a:gridCol>
                <a:gridCol w="2076632">
                  <a:extLst>
                    <a:ext uri="{9D8B030D-6E8A-4147-A177-3AD203B41FA5}">
                      <a16:colId xmlns:a16="http://schemas.microsoft.com/office/drawing/2014/main" val="103694851"/>
                    </a:ext>
                  </a:extLst>
                </a:gridCol>
              </a:tblGrid>
              <a:tr h="0">
                <a:tc>
                  <a:txBody>
                    <a:bodyPr/>
                    <a:lstStyle/>
                    <a:p>
                      <a:pPr algn="ctr"/>
                      <a:r>
                        <a:rPr lang="en-US" sz="1200" b="1" i="0" kern="1200">
                          <a:solidFill>
                            <a:schemeClr val="tx1"/>
                          </a:solidFill>
                          <a:effectLst/>
                          <a:latin typeface="+mn-lt"/>
                          <a:ea typeface="+mn-ea"/>
                          <a:cs typeface="+mn-cs"/>
                        </a:rPr>
                        <a:t>Leading in Age of AI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200" b="1" dirty="0"/>
                        <a:t>Architecting Scalable, Intelligent AI systems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200" b="1"/>
                        <a:t>Building &amp; Scaling AI Apps + Agents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200" b="1"/>
                        <a:t>Migrate &amp; </a:t>
                      </a:r>
                      <a:r>
                        <a:rPr lang="en-US" sz="1200" b="1" err="1"/>
                        <a:t>Modernise</a:t>
                      </a:r>
                      <a:endParaRPr lang="en-US" sz="1200" b="1"/>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43183223"/>
                  </a:ext>
                </a:extLst>
              </a:tr>
              <a:tr h="467149">
                <a:tc>
                  <a:txBody>
                    <a:bodyPr/>
                    <a:lstStyle/>
                    <a:p>
                      <a:pPr algn="ctr"/>
                      <a:r>
                        <a:rPr lang="en-US" sz="1200" b="0" i="0" kern="1200" dirty="0">
                          <a:solidFill>
                            <a:schemeClr val="tx1"/>
                          </a:solidFill>
                          <a:effectLst/>
                          <a:latin typeface="+mn-lt"/>
                          <a:ea typeface="+mn-ea"/>
                          <a:cs typeface="+mn-cs"/>
                        </a:rPr>
                        <a:t>For </a:t>
                      </a:r>
                      <a:r>
                        <a:rPr lang="en-US" sz="1200" b="0" i="0" kern="1200" dirty="0" err="1">
                          <a:solidFill>
                            <a:schemeClr val="tx1"/>
                          </a:solidFill>
                          <a:effectLst/>
                          <a:latin typeface="+mn-lt"/>
                          <a:ea typeface="+mn-ea"/>
                          <a:cs typeface="+mn-cs"/>
                        </a:rPr>
                        <a:t>CxOs</a:t>
                      </a:r>
                      <a:r>
                        <a:rPr lang="en-US" sz="1200" b="0" i="0" kern="1200" dirty="0">
                          <a:solidFill>
                            <a:schemeClr val="tx1"/>
                          </a:solidFill>
                          <a:effectLst/>
                          <a:latin typeface="+mn-lt"/>
                          <a:ea typeface="+mn-ea"/>
                          <a:cs typeface="+mn-cs"/>
                        </a:rPr>
                        <a:t>, Business, and Technical Decision Makers defining AI strategy.</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200" dirty="0"/>
                        <a:t>For IT Pros and Technical Decision Makers building secure, scalable AI.</a:t>
                      </a:r>
                      <a:endParaRPr lang="en-HK" sz="1200" dirty="0"/>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200" dirty="0"/>
                        <a:t>For Developers eager to advance with the latest tools.</a:t>
                      </a:r>
                      <a:endParaRPr lang="en-HK" sz="1200" dirty="0"/>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200" dirty="0"/>
                        <a:t>For IT Decision Makers and IT Pros adopting AI-ready, secure infrastructure.</a:t>
                      </a:r>
                      <a:endParaRPr lang="en-HK" sz="1200" dirty="0"/>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41717938"/>
                  </a:ext>
                </a:extLst>
              </a:tr>
              <a:tr h="398118">
                <a:tc>
                  <a:txBody>
                    <a:bodyPr/>
                    <a:lstStyle/>
                    <a:p>
                      <a:pPr algn="ctr"/>
                      <a:endParaRPr lang="en-US" sz="1200"/>
                    </a:p>
                    <a:p>
                      <a:pPr algn="ctr"/>
                      <a:r>
                        <a:rPr lang="en-US" sz="1200"/>
                        <a:t>Competing in the Age of Intelligence</a:t>
                      </a:r>
                      <a:endParaRPr lang="en-HK" sz="1200"/>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t>Microsoft AI Horizons - Season 3 of AI</a:t>
                      </a:r>
                      <a:endParaRPr lang="en-HK" sz="1200"/>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HK" sz="1200"/>
                        <a:t>New Agentic Development World</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t>Migrate and </a:t>
                      </a:r>
                      <a:r>
                        <a:rPr lang="en-US" sz="1200" err="1"/>
                        <a:t>Modernise</a:t>
                      </a:r>
                      <a:r>
                        <a:rPr lang="en-US" sz="1200"/>
                        <a:t> Your Estate for AI Innovation</a:t>
                      </a:r>
                      <a:endParaRPr lang="en-HK" sz="1200"/>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54193772"/>
                  </a:ext>
                </a:extLst>
              </a:tr>
              <a:tr h="370840">
                <a:tc>
                  <a:txBody>
                    <a:bodyPr/>
                    <a:lstStyle/>
                    <a:p>
                      <a:pPr algn="ctr"/>
                      <a:r>
                        <a:rPr lang="en-HK" sz="1200" dirty="0"/>
                        <a:t>Leading the AI Shift</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HK" sz="1200"/>
                        <a:t>Fuelling Intelligent Systems - Data Readiness for AI</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t>AI-Accelerated Developer Tools and Platforms</a:t>
                      </a:r>
                      <a:endParaRPr lang="en-HK" sz="1200"/>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t-IT" sz="1200"/>
                        <a:t>Accelerate AI Innovation on a proven platform for Linux</a:t>
                      </a:r>
                      <a:endParaRPr lang="en-HK" sz="1200"/>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0292287"/>
                  </a:ext>
                </a:extLst>
              </a:tr>
              <a:tr h="370840">
                <a:tc>
                  <a:txBody>
                    <a:bodyPr/>
                    <a:lstStyle/>
                    <a:p>
                      <a:pPr algn="ctr"/>
                      <a:r>
                        <a:rPr lang="en-HK" sz="1200"/>
                        <a:t>Executive AI Briefing: Inside Microsoft’s Customer Zero Playbook</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HK" sz="1200"/>
                        <a:t>Automation vs. Intelligence - Where Do AI Agents Fit</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t>Building World Class Cloud and AI Platform with Cloud Native and AKS</a:t>
                      </a:r>
                      <a:endParaRPr lang="en-HK" sz="1200"/>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t>End-to-End AI Innovation: Embedding AI in Every Step</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61555923"/>
                  </a:ext>
                </a:extLst>
              </a:tr>
              <a:tr h="370840">
                <a:tc>
                  <a:txBody>
                    <a:bodyPr/>
                    <a:lstStyle/>
                    <a:p>
                      <a:pPr algn="ctr"/>
                      <a:r>
                        <a:rPr lang="en-US" sz="1200"/>
                        <a:t>How businesses can unlock business and financial benefits in the Age of AI</a:t>
                      </a:r>
                      <a:endParaRPr lang="en-HK" sz="1200"/>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t>Microsoft Datacenters: Illuminating the Unseen Power of the Cloud</a:t>
                      </a:r>
                      <a:endParaRPr lang="en-HK" sz="1200"/>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t>Fireside Chat: Next-gen AI Developer</a:t>
                      </a:r>
                      <a:endParaRPr lang="en-HK" sz="1200"/>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HK" sz="1200"/>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2455815"/>
                  </a:ext>
                </a:extLst>
              </a:tr>
              <a:tr h="370840">
                <a:tc>
                  <a:txBody>
                    <a:bodyPr/>
                    <a:lstStyle/>
                    <a:p>
                      <a:pPr algn="ctr"/>
                      <a:endParaRPr lang="en-HK" sz="1200" dirty="0"/>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t>Ultimate Guide to Navigate the Latest AI Models on Azure</a:t>
                      </a:r>
                      <a:endParaRPr lang="en-HK" sz="1200"/>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HK" sz="1200"/>
                        <a:t>Build AI Agents in Azure AI Foundry</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HK" sz="1200" dirty="0"/>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14341675"/>
                  </a:ext>
                </a:extLst>
              </a:tr>
            </a:tbl>
          </a:graphicData>
        </a:graphic>
      </p:graphicFrame>
    </p:spTree>
    <p:extLst>
      <p:ext uri="{BB962C8B-B14F-4D97-AF65-F5344CB8AC3E}">
        <p14:creationId xmlns:p14="http://schemas.microsoft.com/office/powerpoint/2010/main" val="99412312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B380ED-F727-B0D8-7DE4-6EAD1A8BE92E}"/>
              </a:ext>
            </a:extLst>
          </p:cNvPr>
          <p:cNvSpPr>
            <a:spLocks noGrp="1"/>
          </p:cNvSpPr>
          <p:nvPr>
            <p:ph type="title"/>
          </p:nvPr>
        </p:nvSpPr>
        <p:spPr/>
        <p:txBody>
          <a:bodyPr/>
          <a:lstStyle/>
          <a:p>
            <a:r>
              <a:rPr lang="en-US"/>
              <a:t>What is GPT-5?</a:t>
            </a:r>
          </a:p>
        </p:txBody>
      </p:sp>
      <p:sp>
        <p:nvSpPr>
          <p:cNvPr id="7" name="Content Placeholder 6">
            <a:extLst>
              <a:ext uri="{FF2B5EF4-FFF2-40B4-BE49-F238E27FC236}">
                <a16:creationId xmlns:a16="http://schemas.microsoft.com/office/drawing/2014/main" id="{A6F2BDA0-5301-6CED-CECF-618790343F93}"/>
              </a:ext>
            </a:extLst>
          </p:cNvPr>
          <p:cNvSpPr>
            <a:spLocks noGrp="1"/>
          </p:cNvSpPr>
          <p:nvPr>
            <p:ph type="body" sz="quarter" idx="10"/>
          </p:nvPr>
        </p:nvSpPr>
        <p:spPr/>
        <p:txBody>
          <a:bodyPr/>
          <a:lstStyle/>
          <a:p>
            <a:r>
              <a:rPr lang="en-US" dirty="0"/>
              <a:t>From </a:t>
            </a:r>
            <a:r>
              <a:rPr lang="en-US" dirty="0">
                <a:hlinkClick r:id="rId3"/>
              </a:rPr>
              <a:t>Introducing GPT-5 | OpenAI</a:t>
            </a:r>
            <a:r>
              <a:rPr lang="en-US" dirty="0"/>
              <a:t>:</a:t>
            </a:r>
          </a:p>
          <a:p>
            <a:r>
              <a:rPr lang="en-US" dirty="0"/>
              <a:t>“GPT‑5 is a unified system with a</a:t>
            </a:r>
            <a:r>
              <a:rPr lang="en-US" b="1" dirty="0"/>
              <a:t> smart, efficient model</a:t>
            </a:r>
            <a:r>
              <a:rPr lang="en-US" dirty="0"/>
              <a:t> that answers most questions, a </a:t>
            </a:r>
            <a:r>
              <a:rPr lang="en-US" b="1" dirty="0"/>
              <a:t>deeper reasoning model</a:t>
            </a:r>
            <a:r>
              <a:rPr lang="en-US" dirty="0"/>
              <a:t> (GPT‑5 thinking) for harder problems, and a </a:t>
            </a:r>
            <a:r>
              <a:rPr lang="en-US" b="1" dirty="0"/>
              <a:t>real‑time router</a:t>
            </a:r>
            <a:r>
              <a:rPr lang="en-US" dirty="0"/>
              <a:t> that quickly decides which to use based on conversation type, complexity, tool needs, and your explicit intent (for example, if you say “think hard about this” in the prompt). The router is continuously trained on real signals, including when users switch models, preference rates for responses, and measured correctness, improving over time. Once usage limits are reached, a mini version of each model handles remaining queries. In the near future, we plan to integrate these capabilities into a single model.”</a:t>
            </a:r>
          </a:p>
        </p:txBody>
      </p:sp>
    </p:spTree>
    <p:extLst>
      <p:ext uri="{BB962C8B-B14F-4D97-AF65-F5344CB8AC3E}">
        <p14:creationId xmlns:p14="http://schemas.microsoft.com/office/powerpoint/2010/main" val="2904418001"/>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DBDA1F-ECC6-4D86-B340-CFA5EBBCDC0F}"/>
              </a:ext>
            </a:extLst>
          </p:cNvPr>
          <p:cNvSpPr>
            <a:spLocks noGrp="1"/>
          </p:cNvSpPr>
          <p:nvPr>
            <p:ph type="title"/>
          </p:nvPr>
        </p:nvSpPr>
        <p:spPr/>
        <p:txBody>
          <a:bodyPr/>
          <a:lstStyle/>
          <a:p>
            <a:r>
              <a:rPr lang="en-HK" dirty="0"/>
              <a:t>Thank</a:t>
            </a:r>
            <a:r>
              <a:rPr lang="zh-TW" altLang="en-US" dirty="0"/>
              <a:t> </a:t>
            </a:r>
            <a:r>
              <a:rPr lang="en-HK" altLang="zh-TW" dirty="0"/>
              <a:t>you</a:t>
            </a:r>
            <a:endParaRPr lang="en-HK" dirty="0"/>
          </a:p>
        </p:txBody>
      </p:sp>
    </p:spTree>
    <p:extLst>
      <p:ext uri="{BB962C8B-B14F-4D97-AF65-F5344CB8AC3E}">
        <p14:creationId xmlns:p14="http://schemas.microsoft.com/office/powerpoint/2010/main" val="2683672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6D282-FC55-D918-60D2-DBBAF68B2204}"/>
              </a:ext>
            </a:extLst>
          </p:cNvPr>
          <p:cNvSpPr>
            <a:spLocks noGrp="1"/>
          </p:cNvSpPr>
          <p:nvPr>
            <p:ph type="title"/>
          </p:nvPr>
        </p:nvSpPr>
        <p:spPr/>
        <p:txBody>
          <a:bodyPr/>
          <a:lstStyle/>
          <a:p>
            <a:r>
              <a:rPr lang="en-US"/>
              <a:t>New parameters and features with GPT-5</a:t>
            </a:r>
          </a:p>
        </p:txBody>
      </p:sp>
      <p:sp>
        <p:nvSpPr>
          <p:cNvPr id="3" name="Content Placeholder 2">
            <a:extLst>
              <a:ext uri="{FF2B5EF4-FFF2-40B4-BE49-F238E27FC236}">
                <a16:creationId xmlns:a16="http://schemas.microsoft.com/office/drawing/2014/main" id="{8E9BDADD-85D4-64A9-5FE5-E8E162DA671C}"/>
              </a:ext>
            </a:extLst>
          </p:cNvPr>
          <p:cNvSpPr>
            <a:spLocks noGrp="1"/>
          </p:cNvSpPr>
          <p:nvPr>
            <p:ph sz="quarter" idx="4294967295"/>
          </p:nvPr>
        </p:nvSpPr>
        <p:spPr>
          <a:xfrm>
            <a:off x="0" y="6526213"/>
            <a:ext cx="11018838" cy="246062"/>
          </a:xfrm>
        </p:spPr>
        <p:txBody>
          <a:bodyPr/>
          <a:lstStyle/>
          <a:p>
            <a:pPr marL="0" indent="0">
              <a:buNone/>
            </a:pPr>
            <a:r>
              <a:rPr lang="en-US" sz="1600" dirty="0"/>
              <a:t>Reference: OpenAI's </a:t>
            </a:r>
            <a:r>
              <a:rPr lang="en-US" sz="1600" dirty="0">
                <a:hlinkClick r:id="rId3"/>
              </a:rPr>
              <a:t>GPT-5 prompting cookbook guide</a:t>
            </a:r>
            <a:r>
              <a:rPr lang="en-US" sz="1600" dirty="0"/>
              <a:t> and </a:t>
            </a:r>
            <a:r>
              <a:rPr lang="en-US" sz="1600" dirty="0">
                <a:hlinkClick r:id="rId4"/>
              </a:rPr>
              <a:t>GPT-5 feature guide</a:t>
            </a:r>
            <a:endParaRPr lang="en-US" sz="1600" dirty="0"/>
          </a:p>
        </p:txBody>
      </p:sp>
      <p:graphicFrame>
        <p:nvGraphicFramePr>
          <p:cNvPr id="4" name="Table 3">
            <a:extLst>
              <a:ext uri="{FF2B5EF4-FFF2-40B4-BE49-F238E27FC236}">
                <a16:creationId xmlns:a16="http://schemas.microsoft.com/office/drawing/2014/main" id="{7E97D9A7-DD79-C65F-14A3-493F525CE31F}"/>
              </a:ext>
            </a:extLst>
          </p:cNvPr>
          <p:cNvGraphicFramePr>
            <a:graphicFrameLocks noGrp="1"/>
          </p:cNvGraphicFramePr>
          <p:nvPr/>
        </p:nvGraphicFramePr>
        <p:xfrm>
          <a:off x="588263" y="1689485"/>
          <a:ext cx="11028773" cy="4404360"/>
        </p:xfrm>
        <a:graphic>
          <a:graphicData uri="http://schemas.openxmlformats.org/drawingml/2006/table">
            <a:tbl>
              <a:tblPr firstRow="1" bandRow="1">
                <a:tableStyleId>{69CF1AB2-1976-4502-BF36-3FF5EA218861}</a:tableStyleId>
              </a:tblPr>
              <a:tblGrid>
                <a:gridCol w="2120301">
                  <a:extLst>
                    <a:ext uri="{9D8B030D-6E8A-4147-A177-3AD203B41FA5}">
                      <a16:colId xmlns:a16="http://schemas.microsoft.com/office/drawing/2014/main" val="4225817131"/>
                    </a:ext>
                  </a:extLst>
                </a:gridCol>
                <a:gridCol w="8908472">
                  <a:extLst>
                    <a:ext uri="{9D8B030D-6E8A-4147-A177-3AD203B41FA5}">
                      <a16:colId xmlns:a16="http://schemas.microsoft.com/office/drawing/2014/main" val="1622889624"/>
                    </a:ext>
                  </a:extLst>
                </a:gridCol>
              </a:tblGrid>
              <a:tr h="370840">
                <a:tc>
                  <a:txBody>
                    <a:bodyPr/>
                    <a:lstStyle/>
                    <a:p>
                      <a:r>
                        <a:rPr lang="en-US" b="0" err="1"/>
                        <a:t>reasoning_effort</a:t>
                      </a:r>
                      <a:endParaRPr lang="en-US" b="0"/>
                    </a:p>
                  </a:txBody>
                  <a:tcPr/>
                </a:tc>
                <a:tc>
                  <a:txBody>
                    <a:bodyPr/>
                    <a:lstStyle/>
                    <a:p>
                      <a:r>
                        <a:rPr lang="en-US" b="0"/>
                        <a:t>New value of “minimal” was introduced.  </a:t>
                      </a:r>
                      <a:r>
                        <a:rPr lang="en-US" b="1"/>
                        <a:t>Options: </a:t>
                      </a:r>
                      <a:r>
                        <a:rPr lang="en-US" b="0"/>
                        <a:t>minimal, low, medium, high.  </a:t>
                      </a:r>
                    </a:p>
                  </a:txBody>
                  <a:tcPr/>
                </a:tc>
                <a:extLst>
                  <a:ext uri="{0D108BD9-81ED-4DB2-BD59-A6C34878D82A}">
                    <a16:rowId xmlns:a16="http://schemas.microsoft.com/office/drawing/2014/main" val="2732968143"/>
                  </a:ext>
                </a:extLst>
              </a:tr>
              <a:tr h="370840">
                <a:tc>
                  <a:txBody>
                    <a:bodyPr/>
                    <a:lstStyle/>
                    <a:p>
                      <a:r>
                        <a:rPr lang="en-US"/>
                        <a:t>verbosity</a:t>
                      </a:r>
                    </a:p>
                  </a:txBody>
                  <a:tcPr/>
                </a:tc>
                <a:tc>
                  <a:txBody>
                    <a:bodyPr/>
                    <a:lstStyle/>
                    <a:p>
                      <a:r>
                        <a:rPr lang="en-US"/>
                        <a:t>Gives more granular control over how concise the model's output will be.  </a:t>
                      </a:r>
                      <a:r>
                        <a:rPr lang="en-US" b="1"/>
                        <a:t>Options:</a:t>
                      </a:r>
                      <a:r>
                        <a:rPr lang="en-US"/>
                        <a:t> low, medium, high.</a:t>
                      </a:r>
                    </a:p>
                  </a:txBody>
                  <a:tcPr/>
                </a:tc>
                <a:extLst>
                  <a:ext uri="{0D108BD9-81ED-4DB2-BD59-A6C34878D82A}">
                    <a16:rowId xmlns:a16="http://schemas.microsoft.com/office/drawing/2014/main" val="2297789057"/>
                  </a:ext>
                </a:extLst>
              </a:tr>
              <a:tr h="370840">
                <a:tc>
                  <a:txBody>
                    <a:bodyPr/>
                    <a:lstStyle/>
                    <a:p>
                      <a:r>
                        <a:rPr lang="en-US"/>
                        <a:t>preamble</a:t>
                      </a:r>
                    </a:p>
                  </a:txBody>
                  <a:tcPr/>
                </a:tc>
                <a:tc>
                  <a:txBody>
                    <a:bodyPr/>
                    <a:lstStyle/>
                    <a:p>
                      <a:r>
                        <a:rPr lang="en-US" sz="1800" b="0" i="0" kern="1200" dirty="0">
                          <a:solidFill>
                            <a:schemeClr val="dk1"/>
                          </a:solidFill>
                          <a:effectLst/>
                          <a:latin typeface="+mn-lt"/>
                          <a:ea typeface="+mn-ea"/>
                          <a:cs typeface="+mn-cs"/>
                        </a:rPr>
                        <a:t>GPT-5 series reasoning models have the ability to spend extra time </a:t>
                      </a:r>
                      <a:r>
                        <a:rPr lang="en-US" sz="1800" b="0" i="1" kern="1200" dirty="0">
                          <a:solidFill>
                            <a:schemeClr val="dk1"/>
                          </a:solidFill>
                          <a:effectLst/>
                          <a:latin typeface="+mn-lt"/>
                          <a:ea typeface="+mn-ea"/>
                          <a:cs typeface="+mn-cs"/>
                        </a:rPr>
                        <a:t>"thinking"</a:t>
                      </a:r>
                      <a:r>
                        <a:rPr lang="en-US" sz="1800" b="0" i="0" kern="1200" dirty="0">
                          <a:solidFill>
                            <a:schemeClr val="dk1"/>
                          </a:solidFill>
                          <a:effectLst/>
                          <a:latin typeface="+mn-lt"/>
                          <a:ea typeface="+mn-ea"/>
                          <a:cs typeface="+mn-cs"/>
                        </a:rPr>
                        <a:t> before executing a function/tool call.  When this planning occurs, the model can provide insight into the planning steps in the model response via a new object called the preamble object.  Generation of preambles in the model response is not guaranteed though you can encourage the model by using the instructions parameter and passing content like "You MUST plan extensively before each function call. ALWAYS output your plan to the user before calling any function"</a:t>
                      </a:r>
                      <a:endParaRPr lang="en-US" dirty="0"/>
                    </a:p>
                  </a:txBody>
                  <a:tcPr/>
                </a:tc>
                <a:extLst>
                  <a:ext uri="{0D108BD9-81ED-4DB2-BD59-A6C34878D82A}">
                    <a16:rowId xmlns:a16="http://schemas.microsoft.com/office/drawing/2014/main" val="3611620568"/>
                  </a:ext>
                </a:extLst>
              </a:tr>
              <a:tr h="370840">
                <a:tc>
                  <a:txBody>
                    <a:bodyPr/>
                    <a:lstStyle/>
                    <a:p>
                      <a:r>
                        <a:rPr lang="en-US" err="1"/>
                        <a:t>tool_choice</a:t>
                      </a:r>
                      <a:endParaRPr lang="en-US"/>
                    </a:p>
                  </a:txBody>
                  <a:tcPr/>
                </a:tc>
                <a:tc>
                  <a:txBody>
                    <a:bodyPr/>
                    <a:lstStyle/>
                    <a:p>
                      <a:r>
                        <a:rPr lang="en-US"/>
                        <a:t>Multiple tools are allowed under </a:t>
                      </a:r>
                      <a:r>
                        <a:rPr lang="en-US" err="1"/>
                        <a:t>tool_choice</a:t>
                      </a:r>
                      <a:r>
                        <a:rPr lang="en-US"/>
                        <a:t> instead of just one.  </a:t>
                      </a:r>
                    </a:p>
                  </a:txBody>
                  <a:tcPr/>
                </a:tc>
                <a:extLst>
                  <a:ext uri="{0D108BD9-81ED-4DB2-BD59-A6C34878D82A}">
                    <a16:rowId xmlns:a16="http://schemas.microsoft.com/office/drawing/2014/main" val="3296208355"/>
                  </a:ext>
                </a:extLst>
              </a:tr>
              <a:tr h="370840">
                <a:tc>
                  <a:txBody>
                    <a:bodyPr/>
                    <a:lstStyle/>
                    <a:p>
                      <a:r>
                        <a:rPr lang="en-US"/>
                        <a:t>custom tool type</a:t>
                      </a:r>
                    </a:p>
                  </a:txBody>
                  <a:tcPr/>
                </a:tc>
                <a:tc>
                  <a:txBody>
                    <a:bodyPr/>
                    <a:lstStyle/>
                    <a:p>
                      <a:r>
                        <a:rPr lang="en-US" sz="1800" b="0" i="0" kern="1200">
                          <a:solidFill>
                            <a:schemeClr val="dk1"/>
                          </a:solidFill>
                          <a:effectLst/>
                          <a:latin typeface="+mn-lt"/>
                          <a:ea typeface="+mn-ea"/>
                          <a:cs typeface="+mn-cs"/>
                        </a:rPr>
                        <a:t>Enables raw text (non-</a:t>
                      </a:r>
                      <a:r>
                        <a:rPr lang="en-US" sz="1800" b="0" i="0" kern="1200" err="1">
                          <a:solidFill>
                            <a:schemeClr val="dk1"/>
                          </a:solidFill>
                          <a:effectLst/>
                          <a:latin typeface="+mn-lt"/>
                          <a:ea typeface="+mn-ea"/>
                          <a:cs typeface="+mn-cs"/>
                        </a:rPr>
                        <a:t>json</a:t>
                      </a:r>
                      <a:r>
                        <a:rPr lang="en-US" sz="1800" b="0" i="0" kern="1200">
                          <a:solidFill>
                            <a:schemeClr val="dk1"/>
                          </a:solidFill>
                          <a:effectLst/>
                          <a:latin typeface="+mn-lt"/>
                          <a:ea typeface="+mn-ea"/>
                          <a:cs typeface="+mn-cs"/>
                        </a:rPr>
                        <a:t>) outputs – nice when outputting code in a pipeline.  </a:t>
                      </a:r>
                      <a:endParaRPr lang="en-US"/>
                    </a:p>
                  </a:txBody>
                  <a:tcPr/>
                </a:tc>
                <a:extLst>
                  <a:ext uri="{0D108BD9-81ED-4DB2-BD59-A6C34878D82A}">
                    <a16:rowId xmlns:a16="http://schemas.microsoft.com/office/drawing/2014/main" val="196203312"/>
                  </a:ext>
                </a:extLst>
              </a:tr>
              <a:tr h="370840">
                <a:tc>
                  <a:txBody>
                    <a:bodyPr/>
                    <a:lstStyle/>
                    <a:p>
                      <a:r>
                        <a:rPr lang="en-US" dirty="0" err="1"/>
                        <a:t>lark_tool</a:t>
                      </a:r>
                      <a:endParaRPr lang="en-US" dirty="0"/>
                    </a:p>
                  </a:txBody>
                  <a:tcPr/>
                </a:tc>
                <a:tc>
                  <a:txBody>
                    <a:bodyPr/>
                    <a:lstStyle/>
                    <a:p>
                      <a:r>
                        <a:rPr lang="en-US" sz="1800" b="0" i="0" kern="1200" dirty="0">
                          <a:solidFill>
                            <a:schemeClr val="dk1"/>
                          </a:solidFill>
                          <a:effectLst/>
                          <a:latin typeface="+mn-lt"/>
                          <a:ea typeface="+mn-ea"/>
                          <a:cs typeface="+mn-cs"/>
                        </a:rPr>
                        <a:t>Allows you to use some of the capabilities of </a:t>
                      </a:r>
                      <a:r>
                        <a:rPr lang="en-US" sz="1800" b="0" i="0" u="none" strike="noStrike" kern="1200" dirty="0">
                          <a:solidFill>
                            <a:schemeClr val="dk1"/>
                          </a:solidFill>
                          <a:effectLst/>
                          <a:latin typeface="+mn-lt"/>
                          <a:ea typeface="+mn-ea"/>
                          <a:cs typeface="+mn-cs"/>
                          <a:hlinkClick r:id="rId5"/>
                        </a:rPr>
                        <a:t>Python lark</a:t>
                      </a:r>
                      <a:r>
                        <a:rPr lang="en-US" sz="1800" b="0" i="0" kern="1200" dirty="0">
                          <a:solidFill>
                            <a:schemeClr val="dk1"/>
                          </a:solidFill>
                          <a:effectLst/>
                          <a:latin typeface="+mn-lt"/>
                          <a:ea typeface="+mn-ea"/>
                          <a:cs typeface="+mn-cs"/>
                        </a:rPr>
                        <a:t> for more flexible constraining of model responses</a:t>
                      </a:r>
                      <a:endParaRPr lang="en-US" dirty="0"/>
                    </a:p>
                  </a:txBody>
                  <a:tcPr/>
                </a:tc>
                <a:extLst>
                  <a:ext uri="{0D108BD9-81ED-4DB2-BD59-A6C34878D82A}">
                    <a16:rowId xmlns:a16="http://schemas.microsoft.com/office/drawing/2014/main" val="3926019725"/>
                  </a:ext>
                </a:extLst>
              </a:tr>
            </a:tbl>
          </a:graphicData>
        </a:graphic>
      </p:graphicFrame>
    </p:spTree>
    <p:extLst>
      <p:ext uri="{BB962C8B-B14F-4D97-AF65-F5344CB8AC3E}">
        <p14:creationId xmlns:p14="http://schemas.microsoft.com/office/powerpoint/2010/main" val="83056133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Untitled video - Made with Clipchamp">
            <a:hlinkClick r:id="" action="ppaction://media"/>
            <a:extLst>
              <a:ext uri="{FF2B5EF4-FFF2-40B4-BE49-F238E27FC236}">
                <a16:creationId xmlns:a16="http://schemas.microsoft.com/office/drawing/2014/main" id="{886332D7-1C11-B685-6A4C-363B7235930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23C30D6D-0FED-A4C4-AAB5-6E5788E4DA88}"/>
              </a:ext>
            </a:extLst>
          </p:cNvPr>
          <p:cNvSpPr txBox="1"/>
          <p:nvPr/>
        </p:nvSpPr>
        <p:spPr>
          <a:xfrm>
            <a:off x="317896" y="6550223"/>
            <a:ext cx="7365206" cy="307777"/>
          </a:xfrm>
          <a:prstGeom prst="rect">
            <a:avLst/>
          </a:prstGeom>
          <a:noFill/>
        </p:spPr>
        <p:txBody>
          <a:bodyPr wrap="square">
            <a:spAutoFit/>
          </a:bodyPr>
          <a:lstStyle/>
          <a:p>
            <a:r>
              <a:rPr lang="en-HK" dirty="0">
                <a:hlinkClick r:id="rId5"/>
              </a:rPr>
              <a:t>https://github.com/jennifermarsman/GPT-5-Research/blob/main/gpt5Research.ipynb</a:t>
            </a:r>
            <a:endParaRPr lang="en-HK" dirty="0"/>
          </a:p>
        </p:txBody>
      </p:sp>
    </p:spTree>
    <p:extLst>
      <p:ext uri="{BB962C8B-B14F-4D97-AF65-F5344CB8AC3E}">
        <p14:creationId xmlns:p14="http://schemas.microsoft.com/office/powerpoint/2010/main" val="2356412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2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ntitled video - Made with Clipchamp (1)">
            <a:hlinkClick r:id="" action="ppaction://media"/>
            <a:extLst>
              <a:ext uri="{FF2B5EF4-FFF2-40B4-BE49-F238E27FC236}">
                <a16:creationId xmlns:a16="http://schemas.microsoft.com/office/drawing/2014/main" id="{A1855E4B-D820-09DC-25DC-D359558C172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959207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7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Microsoft AI Tour 16:9 Template Dark">
  <a:themeElements>
    <a:clrScheme name="Custom 197">
      <a:dk1>
        <a:srgbClr val="091F2C"/>
      </a:dk1>
      <a:lt1>
        <a:srgbClr val="FFFFFF"/>
      </a:lt1>
      <a:dk2>
        <a:srgbClr val="091F2C"/>
      </a:dk2>
      <a:lt2>
        <a:srgbClr val="E8E6DF"/>
      </a:lt2>
      <a:accent1>
        <a:srgbClr val="C5B4E3"/>
      </a:accent1>
      <a:accent2>
        <a:srgbClr val="0078D4"/>
      </a:accent2>
      <a:accent3>
        <a:srgbClr val="8DE971"/>
      </a:accent3>
      <a:accent4>
        <a:srgbClr val="D7D2CB"/>
      </a:accent4>
      <a:accent5>
        <a:srgbClr val="8661C5"/>
      </a:accent5>
      <a:accent6>
        <a:srgbClr val="D2D2D2"/>
      </a:accent6>
      <a:hlink>
        <a:srgbClr val="D59ED7"/>
      </a:hlink>
      <a:folHlink>
        <a:srgbClr val="D59ED7"/>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 AI Tour_2024_16-9 Event-template.potx" id="{10A8AE99-8A8D-4608-9F84-61FDF4D5C73D}" vid="{837E6454-BB5A-485A-B15D-3D489AC26F93}"/>
    </a:ext>
  </a:extLst>
</a:theme>
</file>

<file path=ppt/theme/theme2.xml><?xml version="1.0" encoding="utf-8"?>
<a:theme xmlns:a="http://schemas.openxmlformats.org/drawingml/2006/main" name="Microsoft Build 16:9 Theme 6 Light Template">
  <a:themeElements>
    <a:clrScheme name="Custom 16">
      <a:dk1>
        <a:srgbClr val="000000"/>
      </a:dk1>
      <a:lt1>
        <a:srgbClr val="FFFFFF"/>
      </a:lt1>
      <a:dk2>
        <a:srgbClr val="2A446F"/>
      </a:dk2>
      <a:lt2>
        <a:srgbClr val="E8E6DF"/>
      </a:lt2>
      <a:accent1>
        <a:srgbClr val="8661C5"/>
      </a:accent1>
      <a:accent2>
        <a:srgbClr val="0078D4"/>
      </a:accent2>
      <a:accent3>
        <a:srgbClr val="FFB900"/>
      </a:accent3>
      <a:accent4>
        <a:srgbClr val="D7D2CB"/>
      </a:accent4>
      <a:accent5>
        <a:srgbClr val="FF5C39"/>
      </a:accent5>
      <a:accent6>
        <a:srgbClr val="D7D2CB"/>
      </a:accent6>
      <a:hlink>
        <a:srgbClr val="8661C5"/>
      </a:hlink>
      <a:folHlink>
        <a:srgbClr val="8661C5"/>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Build_2025_16-9 Event-template" id="{C2469FDB-82FA-4F2B-9769-C862A0A29573}" vid="{70371F83-8744-4A35-8E82-4A9015383011}"/>
    </a:ext>
  </a:ext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0</TotalTime>
  <Words>4836</Words>
  <Application>Microsoft Office PowerPoint</Application>
  <PresentationFormat>Widescreen</PresentationFormat>
  <Paragraphs>996</Paragraphs>
  <Slides>60</Slides>
  <Notes>42</Notes>
  <HiddenSlides>0</HiddenSlides>
  <MMClips>2</MMClips>
  <ScaleCrop>false</ScaleCrop>
  <HeadingPairs>
    <vt:vector size="6" baseType="variant">
      <vt:variant>
        <vt:lpstr>Fonts Used</vt:lpstr>
      </vt:variant>
      <vt:variant>
        <vt:i4>23</vt:i4>
      </vt:variant>
      <vt:variant>
        <vt:lpstr>Theme</vt:lpstr>
      </vt:variant>
      <vt:variant>
        <vt:i4>2</vt:i4>
      </vt:variant>
      <vt:variant>
        <vt:lpstr>Slide Titles</vt:lpstr>
      </vt:variant>
      <vt:variant>
        <vt:i4>60</vt:i4>
      </vt:variant>
    </vt:vector>
  </HeadingPairs>
  <TitlesOfParts>
    <vt:vector size="85" baseType="lpstr">
      <vt:lpstr>Arial</vt:lpstr>
      <vt:lpstr>Segoe UI</vt:lpstr>
      <vt:lpstr>Quattrocento Sans</vt:lpstr>
      <vt:lpstr>Segoe Sans</vt:lpstr>
      <vt:lpstr>Aptos Display</vt:lpstr>
      <vt:lpstr>Segoe Sans Text Semibold</vt:lpstr>
      <vt:lpstr>Segoe UI Variable Display Semib</vt:lpstr>
      <vt:lpstr>Segoe Sans Text</vt:lpstr>
      <vt:lpstr>Consolas</vt:lpstr>
      <vt:lpstr>Segoe Pro Display</vt:lpstr>
      <vt:lpstr>Segoe UI Variable Small</vt:lpstr>
      <vt:lpstr>Segoe UI Variable Display Semibold</vt:lpstr>
      <vt:lpstr>Segoe UI Semilight</vt:lpstr>
      <vt:lpstr>Symbol</vt:lpstr>
      <vt:lpstr>Segoe UI Semibold</vt:lpstr>
      <vt:lpstr>Segoe Sans Display</vt:lpstr>
      <vt:lpstr>Segoe UI Light</vt:lpstr>
      <vt:lpstr>Wingdings</vt:lpstr>
      <vt:lpstr>Calibri</vt:lpstr>
      <vt:lpstr>Segoe Sans Display Semibold</vt:lpstr>
      <vt:lpstr>Segoe UI Variable Small Semibol</vt:lpstr>
      <vt:lpstr>Aptos</vt:lpstr>
      <vt:lpstr>Segoe Pro Display Semibold</vt:lpstr>
      <vt:lpstr>Microsoft AI Tour 16:9 Template Dark</vt:lpstr>
      <vt:lpstr>Microsoft Build 16:9 Theme 6 Light Template</vt:lpstr>
      <vt:lpstr>End to End AI development with Azure AI Foundry</vt:lpstr>
      <vt:lpstr>Agenda</vt:lpstr>
      <vt:lpstr>GPT-5</vt:lpstr>
      <vt:lpstr>PowerPoint Presentation</vt:lpstr>
      <vt:lpstr>GPT-5 Model Family</vt:lpstr>
      <vt:lpstr>What is GPT-5?</vt:lpstr>
      <vt:lpstr>New parameters and features with GPT-5</vt:lpstr>
      <vt:lpstr>PowerPoint Presentation</vt:lpstr>
      <vt:lpstr>PowerPoint Presentation</vt:lpstr>
      <vt:lpstr>Free form tolling call with GPT-5</vt:lpstr>
      <vt:lpstr>The key things that make GPT-5 different</vt:lpstr>
      <vt:lpstr>Model Router</vt:lpstr>
      <vt:lpstr>GPT 5 in Microsoft Products: Azure AI Foundry, M365, GitHub, Microsoft Copilot (MAI), M365, Copilot Studio</vt:lpstr>
      <vt:lpstr>PowerPoint Presentation</vt:lpstr>
      <vt:lpstr>PowerPoint Presentation</vt:lpstr>
      <vt:lpstr>PowerPoint Presentation</vt:lpstr>
      <vt:lpstr>PowerPoint Presentation</vt:lpstr>
      <vt:lpstr>Why gpt-oss models?</vt:lpstr>
      <vt:lpstr>Customer Scenarios Best Suited for gpt-oss Models</vt:lpstr>
      <vt:lpstr>gpt-oss Pricing</vt:lpstr>
      <vt:lpstr>How to deploy gpt-oss with Managed Compute?</vt:lpstr>
      <vt:lpstr>PowerPoint Presentation</vt:lpstr>
      <vt:lpstr>Simplified Setup in Foundry Project</vt:lpstr>
      <vt:lpstr>PowerPoint Presentation</vt:lpstr>
      <vt:lpstr>PowerPoint Presentation</vt:lpstr>
      <vt:lpstr>Foundry Projects</vt:lpstr>
      <vt:lpstr>Foundry Projects</vt:lpstr>
      <vt:lpstr>Azure Management Layers</vt:lpstr>
      <vt:lpstr>Securing the AI Foundry environment</vt:lpstr>
      <vt:lpstr>Network isolation in Foundry Observability</vt:lpstr>
      <vt:lpstr>Network isolation in Foundry Observability </vt:lpstr>
      <vt:lpstr>Credential-less support for storage</vt:lpstr>
      <vt:lpstr>Identity and Access Control in Foundry Observability</vt:lpstr>
      <vt:lpstr>PowerPoint Presentation</vt:lpstr>
      <vt:lpstr>Azure OpenAI vs AI Foundry</vt:lpstr>
      <vt:lpstr>Azure OpenAI vs AI Foundry</vt:lpstr>
      <vt:lpstr>Azure AI Foundry Models</vt:lpstr>
      <vt:lpstr>Azure AI Foundry SDK streamlines development</vt:lpstr>
      <vt:lpstr>Azure AI Foundry API</vt:lpstr>
      <vt:lpstr>Deploy your AI application in production</vt:lpstr>
      <vt:lpstr>Model Customization Options in Azure AI Foundry</vt:lpstr>
      <vt:lpstr>Agentic AI to erase developer toil at scale</vt:lpstr>
      <vt:lpstr>AI Agent Orchestration Patterns</vt:lpstr>
      <vt:lpstr>End-to-end observability and simplified governance</vt:lpstr>
      <vt:lpstr>Achieve more with Microsoft Fabric and Azure AI Foundry</vt:lpstr>
      <vt:lpstr>Fabric integration with Azure AI Foundry</vt:lpstr>
      <vt:lpstr>Azure AI Foundry charts</vt:lpstr>
      <vt:lpstr>Build Agentics Application   in Azure AI Foundry Agent Service </vt:lpstr>
      <vt:lpstr>PowerPoint Presentation</vt:lpstr>
      <vt:lpstr>PowerPoint Presentation</vt:lpstr>
      <vt:lpstr>PowerPoint Presentation</vt:lpstr>
      <vt:lpstr>What is an agent?</vt:lpstr>
      <vt:lpstr>Multi-agent orchestration</vt:lpstr>
      <vt:lpstr>Hanselminutes podcast factory</vt:lpstr>
      <vt:lpstr>Building agents your way</vt:lpstr>
      <vt:lpstr>Azure AI Foundry Agent Service</vt:lpstr>
      <vt:lpstr>The full enterprise package</vt:lpstr>
      <vt:lpstr>Foundry Agents Service Interop</vt:lpstr>
      <vt:lpstr>Microsoft Cloud &amp; AI Bootcamp</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2025-06-05T09:51:44Z</dcterms:created>
  <dcterms:modified xsi:type="dcterms:W3CDTF">2025-08-27T14:50:00Z</dcterms:modified>
  <cp:category/>
  <cp:contentStatus/>
</cp:coreProperties>
</file>